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6.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7.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8.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4.xml" ContentType="application/vnd.openxmlformats-officedocument.presentationml.tags+xml"/>
  <Override PartName="/ppt/notesSlides/notesSlide104.xml" ContentType="application/vnd.openxmlformats-officedocument.presentationml.notesSlide+xml"/>
  <Override PartName="/ppt/tags/tag5.xml" ContentType="application/vnd.openxmlformats-officedocument.presentationml.tags+xml"/>
  <Override PartName="/ppt/notesSlides/notesSlide105.xml" ContentType="application/vnd.openxmlformats-officedocument.presentationml.notesSlide+xml"/>
  <Override PartName="/ppt/tags/tag6.xml" ContentType="application/vnd.openxmlformats-officedocument.presentationml.tags+xml"/>
  <Override PartName="/ppt/notesSlides/notesSlide106.xml" ContentType="application/vnd.openxmlformats-officedocument.presentationml.notesSlide+xml"/>
  <Override PartName="/ppt/tags/tag7.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ags/tag8.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heme/themeOverride9.xml" ContentType="application/vnd.openxmlformats-officedocument.themeOverride+xml"/>
  <Override PartName="/ppt/notesSlides/notesSlide124.xml" ContentType="application/vnd.openxmlformats-officedocument.presentationml.notesSlide+xml"/>
  <Override PartName="/ppt/theme/themeOverride10.xml" ContentType="application/vnd.openxmlformats-officedocument.themeOverr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heme/themeOverride11.xml" ContentType="application/vnd.openxmlformats-officedocument.themeOverr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12.xml" ContentType="application/vnd.openxmlformats-officedocument.themeOverride+xml"/>
  <Override PartName="/ppt/tags/tag9.xml" ContentType="application/vnd.openxmlformats-officedocument.presentationml.tags+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ags/tag10.xml" ContentType="application/vnd.openxmlformats-officedocument.presentationml.tags+xml"/>
  <Override PartName="/ppt/notesSlides/notesSlide141.xml" ContentType="application/vnd.openxmlformats-officedocument.presentationml.notesSlide+xml"/>
  <Override PartName="/ppt/tags/tag11.xml" ContentType="application/vnd.openxmlformats-officedocument.presentationml.tags+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ags/tag12.xml" ContentType="application/vnd.openxmlformats-officedocument.presentationml.tags+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theme/themeOverride13.xml" ContentType="application/vnd.openxmlformats-officedocument.themeOverr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theme/themeOverride14.xml" ContentType="application/vnd.openxmlformats-officedocument.themeOverr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theme/themeOverride15.xml" ContentType="application/vnd.openxmlformats-officedocument.themeOverride+xml"/>
  <Override PartName="/ppt/notesSlides/notesSlide1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4" r:id="rId2"/>
    <p:sldMasterId id="2147483655" r:id="rId3"/>
    <p:sldMasterId id="2147483656" r:id="rId4"/>
    <p:sldMasterId id="2147483657" r:id="rId5"/>
    <p:sldMasterId id="2147483714" r:id="rId6"/>
  </p:sldMasterIdLst>
  <p:notesMasterIdLst>
    <p:notesMasterId r:id="rId200"/>
  </p:notesMasterIdLst>
  <p:sldIdLst>
    <p:sldId id="256" r:id="rId7"/>
    <p:sldId id="410" r:id="rId8"/>
    <p:sldId id="727" r:id="rId9"/>
    <p:sldId id="629" r:id="rId10"/>
    <p:sldId id="489" r:id="rId11"/>
    <p:sldId id="757" r:id="rId12"/>
    <p:sldId id="392" r:id="rId13"/>
    <p:sldId id="687" r:id="rId14"/>
    <p:sldId id="370" r:id="rId15"/>
    <p:sldId id="748" r:id="rId16"/>
    <p:sldId id="504" r:id="rId17"/>
    <p:sldId id="612" r:id="rId18"/>
    <p:sldId id="291" r:id="rId19"/>
    <p:sldId id="473" r:id="rId20"/>
    <p:sldId id="736" r:id="rId21"/>
    <p:sldId id="292" r:id="rId22"/>
    <p:sldId id="779" r:id="rId23"/>
    <p:sldId id="780" r:id="rId24"/>
    <p:sldId id="778" r:id="rId25"/>
    <p:sldId id="333" r:id="rId26"/>
    <p:sldId id="688" r:id="rId27"/>
    <p:sldId id="740" r:id="rId28"/>
    <p:sldId id="464" r:id="rId29"/>
    <p:sldId id="363" r:id="rId30"/>
    <p:sldId id="364" r:id="rId31"/>
    <p:sldId id="632" r:id="rId32"/>
    <p:sldId id="772" r:id="rId33"/>
    <p:sldId id="393" r:id="rId34"/>
    <p:sldId id="293" r:id="rId35"/>
    <p:sldId id="633" r:id="rId36"/>
    <p:sldId id="371" r:id="rId37"/>
    <p:sldId id="362" r:id="rId38"/>
    <p:sldId id="351" r:id="rId39"/>
    <p:sldId id="352" r:id="rId40"/>
    <p:sldId id="754" r:id="rId41"/>
    <p:sldId id="366" r:id="rId42"/>
    <p:sldId id="616" r:id="rId43"/>
    <p:sldId id="394" r:id="rId44"/>
    <p:sldId id="478" r:id="rId45"/>
    <p:sldId id="477" r:id="rId46"/>
    <p:sldId id="257" r:id="rId47"/>
    <p:sldId id="357" r:id="rId48"/>
    <p:sldId id="775" r:id="rId49"/>
    <p:sldId id="634" r:id="rId50"/>
    <p:sldId id="756" r:id="rId51"/>
    <p:sldId id="479" r:id="rId52"/>
    <p:sldId id="771" r:id="rId53"/>
    <p:sldId id="770" r:id="rId54"/>
    <p:sldId id="358" r:id="rId55"/>
    <p:sldId id="577" r:id="rId56"/>
    <p:sldId id="763" r:id="rId57"/>
    <p:sldId id="578" r:id="rId58"/>
    <p:sldId id="579" r:id="rId59"/>
    <p:sldId id="580" r:id="rId60"/>
    <p:sldId id="505" r:id="rId61"/>
    <p:sldId id="360" r:id="rId62"/>
    <p:sldId id="783" r:id="rId63"/>
    <p:sldId id="413" r:id="rId64"/>
    <p:sldId id="368" r:id="rId65"/>
    <p:sldId id="369" r:id="rId66"/>
    <p:sldId id="499" r:id="rId67"/>
    <p:sldId id="761" r:id="rId68"/>
    <p:sldId id="294" r:id="rId69"/>
    <p:sldId id="259" r:id="rId70"/>
    <p:sldId id="760" r:id="rId71"/>
    <p:sldId id="762" r:id="rId72"/>
    <p:sldId id="325" r:id="rId73"/>
    <p:sldId id="331" r:id="rId74"/>
    <p:sldId id="509" r:id="rId75"/>
    <p:sldId id="776" r:id="rId76"/>
    <p:sldId id="743" r:id="rId77"/>
    <p:sldId id="419" r:id="rId78"/>
    <p:sldId id="284" r:id="rId79"/>
    <p:sldId id="298" r:id="rId80"/>
    <p:sldId id="276" r:id="rId81"/>
    <p:sldId id="428" r:id="rId82"/>
    <p:sldId id="441" r:id="rId83"/>
    <p:sldId id="443" r:id="rId84"/>
    <p:sldId id="442" r:id="rId85"/>
    <p:sldId id="430" r:id="rId86"/>
    <p:sldId id="431" r:id="rId87"/>
    <p:sldId id="432" r:id="rId88"/>
    <p:sldId id="283" r:id="rId89"/>
    <p:sldId id="758" r:id="rId90"/>
    <p:sldId id="433" r:id="rId91"/>
    <p:sldId id="636" r:id="rId92"/>
    <p:sldId id="604" r:id="rId93"/>
    <p:sldId id="605" r:id="rId94"/>
    <p:sldId id="490" r:id="rId95"/>
    <p:sldId id="404" r:id="rId96"/>
    <p:sldId id="281" r:id="rId97"/>
    <p:sldId id="643" r:id="rId98"/>
    <p:sldId id="644" r:id="rId99"/>
    <p:sldId id="299" r:id="rId100"/>
    <p:sldId id="646" r:id="rId101"/>
    <p:sldId id="380" r:id="rId102"/>
    <p:sldId id="390" r:id="rId103"/>
    <p:sldId id="728" r:id="rId104"/>
    <p:sldId id="600" r:id="rId105"/>
    <p:sldId id="729" r:id="rId106"/>
    <p:sldId id="405" r:id="rId107"/>
    <p:sldId id="768" r:id="rId108"/>
    <p:sldId id="574" r:id="rId109"/>
    <p:sldId id="461" r:id="rId110"/>
    <p:sldId id="316" r:id="rId111"/>
    <p:sldId id="613" r:id="rId112"/>
    <p:sldId id="268" r:id="rId113"/>
    <p:sldId id="377" r:id="rId114"/>
    <p:sldId id="378" r:id="rId115"/>
    <p:sldId id="427" r:id="rId116"/>
    <p:sldId id="425" r:id="rId117"/>
    <p:sldId id="406" r:id="rId118"/>
    <p:sldId id="575" r:id="rId119"/>
    <p:sldId id="382" r:id="rId120"/>
    <p:sldId id="676" r:id="rId121"/>
    <p:sldId id="679" r:id="rId122"/>
    <p:sldId id="678" r:id="rId123"/>
    <p:sldId id="677" r:id="rId124"/>
    <p:sldId id="680" r:id="rId125"/>
    <p:sldId id="681" r:id="rId126"/>
    <p:sldId id="682" r:id="rId127"/>
    <p:sldId id="683" r:id="rId128"/>
    <p:sldId id="684" r:id="rId129"/>
    <p:sldId id="685" r:id="rId130"/>
    <p:sldId id="456" r:id="rId131"/>
    <p:sldId id="376" r:id="rId132"/>
    <p:sldId id="310" r:id="rId133"/>
    <p:sldId id="717" r:id="rId134"/>
    <p:sldId id="718" r:id="rId135"/>
    <p:sldId id="719" r:id="rId136"/>
    <p:sldId id="720" r:id="rId137"/>
    <p:sldId id="747" r:id="rId138"/>
    <p:sldId id="782" r:id="rId139"/>
    <p:sldId id="463" r:id="rId140"/>
    <p:sldId id="462" r:id="rId141"/>
    <p:sldId id="631" r:id="rId142"/>
    <p:sldId id="690" r:id="rId143"/>
    <p:sldId id="691" r:id="rId144"/>
    <p:sldId id="692" r:id="rId145"/>
    <p:sldId id="696" r:id="rId146"/>
    <p:sldId id="695" r:id="rId147"/>
    <p:sldId id="492" r:id="rId148"/>
    <p:sldId id="407" r:id="rId149"/>
    <p:sldId id="270" r:id="rId150"/>
    <p:sldId id="774" r:id="rId151"/>
    <p:sldId id="773" r:id="rId152"/>
    <p:sldId id="777" r:id="rId153"/>
    <p:sldId id="387" r:id="rId154"/>
    <p:sldId id="317" r:id="rId155"/>
    <p:sldId id="318" r:id="rId156"/>
    <p:sldId id="271" r:id="rId157"/>
    <p:sldId id="278" r:id="rId158"/>
    <p:sldId id="647" r:id="rId159"/>
    <p:sldId id="648" r:id="rId160"/>
    <p:sldId id="689" r:id="rId161"/>
    <p:sldId id="649" r:id="rId162"/>
    <p:sldId id="650" r:id="rId163"/>
    <p:sldId id="669" r:id="rId164"/>
    <p:sldId id="670" r:id="rId165"/>
    <p:sldId id="671" r:id="rId166"/>
    <p:sldId id="672" r:id="rId167"/>
    <p:sldId id="673" r:id="rId168"/>
    <p:sldId id="305" r:id="rId169"/>
    <p:sldId id="306" r:id="rId170"/>
    <p:sldId id="307" r:id="rId171"/>
    <p:sldId id="308" r:id="rId172"/>
    <p:sldId id="737" r:id="rId173"/>
    <p:sldId id="767" r:id="rId174"/>
    <p:sldId id="309" r:id="rId175"/>
    <p:sldId id="426" r:id="rId176"/>
    <p:sldId id="273" r:id="rId177"/>
    <p:sldId id="482" r:id="rId178"/>
    <p:sldId id="476" r:id="rId179"/>
    <p:sldId id="274" r:id="rId180"/>
    <p:sldId id="275" r:id="rId181"/>
    <p:sldId id="272" r:id="rId182"/>
    <p:sldId id="279" r:id="rId183"/>
    <p:sldId id="721" r:id="rId184"/>
    <p:sldId id="450" r:id="rId185"/>
    <p:sldId id="277" r:id="rId186"/>
    <p:sldId id="451" r:id="rId187"/>
    <p:sldId id="452" r:id="rId188"/>
    <p:sldId id="502" r:id="rId189"/>
    <p:sldId id="408" r:id="rId190"/>
    <p:sldId id="391" r:id="rId191"/>
    <p:sldId id="372" r:id="rId192"/>
    <p:sldId id="411" r:id="rId193"/>
    <p:sldId id="383" r:id="rId194"/>
    <p:sldId id="386" r:id="rId195"/>
    <p:sldId id="384" r:id="rId196"/>
    <p:sldId id="488" r:id="rId197"/>
    <p:sldId id="615" r:id="rId198"/>
    <p:sldId id="614" r:id="rId199"/>
  </p:sldIdLst>
  <p:sldSz cx="9144000" cy="6858000" type="screen4x3"/>
  <p:notesSz cx="6858000" cy="9144000"/>
  <p:custShowLst>
    <p:custShow name="Greenhouse Effect" id="0">
      <p:sldLst>
        <p:sld r:id="rId13"/>
        <p:sld r:id="rId15"/>
        <p:sld r:id="rId19"/>
        <p:sld r:id="rId22"/>
        <p:sld r:id="rId26"/>
        <p:sld r:id="rId30"/>
        <p:sld r:id="rId31"/>
      </p:sldLst>
    </p:custShow>
    <p:custShow name="Ozone" id="1">
      <p:sldLst>
        <p:sld r:id="rId34"/>
        <p:sld r:id="rId35"/>
        <p:sld r:id="rId37"/>
        <p:sld r:id="rId38"/>
        <p:sld r:id="rId39"/>
        <p:sld r:id="rId40"/>
        <p:sld r:id="rId42"/>
      </p:sldLst>
    </p:custShow>
    <p:custShow name="Kinetic Molecular Theory" id="2">
      <p:sldLst>
        <p:sld r:id="rId44"/>
        <p:sld r:id="rId47"/>
        <p:sld r:id="rId48"/>
        <p:sld r:id="rId55"/>
        <p:sld r:id="rId62"/>
        <p:sld r:id="rId65"/>
        <p:sld r:id="rId66"/>
        <p:sld r:id="rId69"/>
        <p:sld r:id="rId70"/>
        <p:sld r:id="rId73"/>
        <p:sld r:id="rId74"/>
      </p:sldLst>
    </p:custShow>
    <p:custShow name="Boyle's Law" id="3">
      <p:sldLst/>
    </p:custShow>
    <p:custShow name="Breathing" id="4">
      <p:sldLst/>
    </p:custShow>
    <p:custShow name="Graham's Law of Diffusion" id="5">
      <p:sldLst/>
    </p:custShow>
    <p:custShow name="Charles's Law" id="6">
      <p:sldLst/>
    </p:custShow>
    <p:custShow name="Combined Gas Law" id="7">
      <p:sldLst/>
    </p:custShow>
    <p:custShow name="Bernoulli's Principle" id="8">
      <p:sldLst/>
    </p:custShow>
    <p:custShow name="Space Shuttle" id="9">
      <p:sldLst/>
    </p:custShow>
    <p:custShow name="Dalton's Partial Pressures" id="10">
      <p:sldLst>
        <p:sld r:id="rId79"/>
        <p:sld r:id="rId80"/>
        <p:sld r:id="rId81"/>
        <p:sld r:id="rId89"/>
      </p:sldLst>
    </p:custShow>
    <p:custShow name="Ideal vs. Real Gases" id="11">
      <p:sldLst>
        <p:sld r:id="rId186"/>
      </p:sldLst>
    </p:custShow>
    <p:custShow name="Air Pressure" id="12">
      <p:sldLst>
        <p:sld r:id="rId96"/>
        <p:sld r:id="rId97"/>
        <p:sld r:id="rId100"/>
        <p:sld r:id="rId102"/>
        <p:sld r:id="rId103"/>
      </p:sldLst>
    </p:custShow>
    <p:custShow name="Barometer" id="13">
      <p:sldLst>
        <p:sld r:id="rId107"/>
        <p:sld r:id="rId111"/>
        <p:sld r:id="rId113"/>
        <p:sld r:id="rId114"/>
        <p:sld r:id="rId115"/>
      </p:sldLst>
    </p:custShow>
    <p:custShow name="Diffusion" id="14">
      <p:sldLst/>
    </p:custShow>
    <p:custShow name="Manometer" id="15">
      <p:sldLst>
        <p:sld r:id="rId118"/>
        <p:sld r:id="rId120"/>
        <p:sld r:id="rId132"/>
        <p:sld r:id="rId133"/>
      </p:sldLst>
    </p:custShow>
    <p:custShow name="Vapor Pressure" id="16">
      <p:sldLst>
        <p:sld r:id="rId149"/>
        <p:sld r:id="rId150"/>
        <p:sld r:id="rId154"/>
        <p:sld r:id="rId155"/>
        <p:sld r:id="rId156"/>
        <p:sld r:id="rId157"/>
        <p:sld r:id="rId158"/>
        <p:sld r:id="rId169"/>
        <p:sld r:id="rId170"/>
        <p:sld r:id="rId171"/>
        <p:sld r:id="rId172"/>
        <p:sld r:id="rId175"/>
        <p:sld r:id="rId177"/>
      </p:sldLst>
    </p:custShow>
    <p:custShow name="Self Cooling Can" id="17">
      <p:sldLst>
        <p:sld r:id="rId190"/>
        <p:sld r:id="rId191"/>
        <p:sld r:id="rId192"/>
      </p:sldLst>
    </p:custShow>
    <p:custShow name="Liquid Nitrogen Tank" id="18">
      <p:sldLst>
        <p:sld r:id="rId193"/>
        <p:sld r:id="rId194"/>
        <p:sld r:id="rId195"/>
        <p:sld r:id="rId196"/>
      </p:sldLst>
    </p:custShow>
  </p:custShowLst>
  <p:defaultTextStyle>
    <a:defPPr>
      <a:defRPr lang="en-US"/>
    </a:defPPr>
    <a:lvl1pPr algn="ctr" rtl="0" fontAlgn="base">
      <a:spcBef>
        <a:spcPct val="0"/>
      </a:spcBef>
      <a:spcAft>
        <a:spcPct val="0"/>
      </a:spcAft>
      <a:defRPr sz="1200" kern="1200">
        <a:solidFill>
          <a:schemeClr val="tx1"/>
        </a:solidFill>
        <a:latin typeface="Arial" charset="0"/>
        <a:ea typeface="+mn-ea"/>
        <a:cs typeface="+mn-cs"/>
      </a:defRPr>
    </a:lvl1pPr>
    <a:lvl2pPr marL="457200" algn="ctr" rtl="0" fontAlgn="base">
      <a:spcBef>
        <a:spcPct val="0"/>
      </a:spcBef>
      <a:spcAft>
        <a:spcPct val="0"/>
      </a:spcAft>
      <a:defRPr sz="1200" kern="1200">
        <a:solidFill>
          <a:schemeClr val="tx1"/>
        </a:solidFill>
        <a:latin typeface="Arial" charset="0"/>
        <a:ea typeface="+mn-ea"/>
        <a:cs typeface="+mn-cs"/>
      </a:defRPr>
    </a:lvl2pPr>
    <a:lvl3pPr marL="914400" algn="ctr" rtl="0" fontAlgn="base">
      <a:spcBef>
        <a:spcPct val="0"/>
      </a:spcBef>
      <a:spcAft>
        <a:spcPct val="0"/>
      </a:spcAft>
      <a:defRPr sz="1200" kern="1200">
        <a:solidFill>
          <a:schemeClr val="tx1"/>
        </a:solidFill>
        <a:latin typeface="Arial" charset="0"/>
        <a:ea typeface="+mn-ea"/>
        <a:cs typeface="+mn-cs"/>
      </a:defRPr>
    </a:lvl3pPr>
    <a:lvl4pPr marL="1371600" algn="ctr" rtl="0" fontAlgn="base">
      <a:spcBef>
        <a:spcPct val="0"/>
      </a:spcBef>
      <a:spcAft>
        <a:spcPct val="0"/>
      </a:spcAft>
      <a:defRPr sz="1200" kern="1200">
        <a:solidFill>
          <a:schemeClr val="tx1"/>
        </a:solidFill>
        <a:latin typeface="Arial" charset="0"/>
        <a:ea typeface="+mn-ea"/>
        <a:cs typeface="+mn-cs"/>
      </a:defRPr>
    </a:lvl4pPr>
    <a:lvl5pPr marL="1828800" algn="ctr"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FFCC"/>
    <a:srgbClr val="969696"/>
    <a:srgbClr val="B2B2B2"/>
    <a:srgbClr val="E4E5E8"/>
    <a:srgbClr val="333333"/>
    <a:srgbClr val="1C1C1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7231" autoAdjust="0"/>
    <p:restoredTop sz="96954" autoAdjust="0"/>
  </p:normalViewPr>
  <p:slideViewPr>
    <p:cSldViewPr snapToGrid="0">
      <p:cViewPr varScale="1">
        <p:scale>
          <a:sx n="106" d="100"/>
          <a:sy n="106" d="100"/>
        </p:scale>
        <p:origin x="-504" y="-9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18528"/>
    </p:cViewPr>
  </p:sorterViewPr>
  <p:gridSpacing cx="38405" cy="38405"/>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196" Type="http://schemas.openxmlformats.org/officeDocument/2006/relationships/slide" Target="slides/slide190.xml"/><Relationship Id="rId200" Type="http://schemas.openxmlformats.org/officeDocument/2006/relationships/notesMaster" Target="notesMasters/notes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slide" Target="slides/slide191.xml"/><Relationship Id="rId201" Type="http://schemas.openxmlformats.org/officeDocument/2006/relationships/presProps" Target="pres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viewProps" Target="view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190" Type="http://schemas.openxmlformats.org/officeDocument/2006/relationships/slide" Target="slides/slide184.xml"/><Relationship Id="rId204" Type="http://schemas.openxmlformats.org/officeDocument/2006/relationships/tableStyles" Target="tableStyle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s>
</file>

<file path=ppt/_rels/viewProps.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 Id="rId4" Type="http://schemas.openxmlformats.org/officeDocument/2006/relationships/image" Target="../media/image11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image" Target="../media/image1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image" Target="../media/image7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Times New Roman" pitchFamily="18" charset="0"/>
              </a:defRPr>
            </a:lvl1pPr>
          </a:lstStyle>
          <a:p>
            <a:pPr>
              <a:defRPr/>
            </a:pPr>
            <a:endParaRPr lang="en-US"/>
          </a:p>
        </p:txBody>
      </p:sp>
      <p:sp>
        <p:nvSpPr>
          <p:cNvPr id="430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Times New Roman" pitchFamily="18" charset="0"/>
              </a:defRPr>
            </a:lvl1pPr>
          </a:lstStyle>
          <a:p>
            <a:pPr>
              <a:defRPr/>
            </a:pPr>
            <a:endParaRPr lang="en-US"/>
          </a:p>
        </p:txBody>
      </p:sp>
      <p:sp>
        <p:nvSpPr>
          <p:cNvPr id="202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30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latin typeface="Times New Roman" pitchFamily="18" charset="0"/>
              </a:defRPr>
            </a:lvl1pPr>
          </a:lstStyle>
          <a:p>
            <a:pPr>
              <a:defRPr/>
            </a:pPr>
            <a:endParaRPr lang="en-US"/>
          </a:p>
        </p:txBody>
      </p:sp>
      <p:sp>
        <p:nvSpPr>
          <p:cNvPr id="430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Times New Roman" pitchFamily="18" charset="0"/>
              </a:defRPr>
            </a:lvl1pPr>
          </a:lstStyle>
          <a:p>
            <a:pPr>
              <a:defRPr/>
            </a:pPr>
            <a:fld id="{A79C383C-A5D3-4EC7-B363-63D065A597EC}" type="slidenum">
              <a:rPr lang="en-US"/>
              <a:pPr>
                <a:defRPr/>
              </a:pPr>
              <a:t>‹#›</a:t>
            </a:fld>
            <a:endParaRPr lang="en-US"/>
          </a:p>
        </p:txBody>
      </p:sp>
    </p:spTree>
    <p:extLst>
      <p:ext uri="{BB962C8B-B14F-4D97-AF65-F5344CB8AC3E}">
        <p14:creationId xmlns:p14="http://schemas.microsoft.com/office/powerpoint/2010/main" val="3394917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hyperlink" Target="http://www.backflip.com/perl/go.pl?url=18424642" TargetMode="External"/><Relationship Id="rId2" Type="http://schemas.openxmlformats.org/officeDocument/2006/relationships/slide" Target="../slides/slide192.xml"/><Relationship Id="rId1" Type="http://schemas.openxmlformats.org/officeDocument/2006/relationships/notesMaster" Target="../notesMasters/notesMaster1.xml"/><Relationship Id="rId5" Type="http://schemas.openxmlformats.org/officeDocument/2006/relationships/hyperlink" Target="http://www.backflip.com/members/ANNENBERG/14004380/page=1/sort=0" TargetMode="External"/><Relationship Id="rId4" Type="http://schemas.openxmlformats.org/officeDocument/2006/relationships/hyperlink" Target="window.status=%22http:/www.learner.org/vod/vod_window.html?pid=809%22;%20return%20true" TargetMode="Externa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544A96F6-8C32-4DE2-A119-49AF26A5FB3F}" type="slidenum">
              <a:rPr lang="en-US" smtClean="0"/>
              <a:pPr/>
              <a:t>1</a:t>
            </a:fld>
            <a:endParaRPr 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r>
              <a:rPr lang="en-US" b="1" smtClean="0"/>
              <a:t>There are fewer air particles per unit of volume inside the balloon, but because those particles are moving faster, the inside and outside air pressure are the same.</a:t>
            </a:r>
            <a:r>
              <a:rPr lang="en-US" smtClean="0"/>
              <a:t> </a:t>
            </a:r>
          </a:p>
          <a:p>
            <a:pPr eaLnBrk="1" hangingPunct="1"/>
            <a:r>
              <a:rPr lang="en-US" smtClean="0"/>
              <a:t>So, to lower air density in a balloon without losing air pressure, you simply need to increase the speed of the air particles. You can do this very easily by heating the air. The air particles absorb the heat energy and become more excited. This makes them move faster, which means they collide with a surface more often, and with greater force. </a:t>
            </a:r>
          </a:p>
          <a:p>
            <a:pPr eaLnBrk="1" hangingPunct="1"/>
            <a:r>
              <a:rPr lang="en-US" smtClean="0"/>
              <a:t>For this reason, hot air exerts greater air pressure per particle than cold air, so you don't need as many air particles to build to the same pressure level. So a hot air balloon rises because it is filled with hot, less dense air and is surrounded by colder, more dense air.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1B7E2E3F-C611-4B7C-9A8C-69B10A5D70C0}" type="slidenum">
              <a:rPr lang="en-US" smtClean="0"/>
              <a:pPr/>
              <a:t>10</a:t>
            </a:fld>
            <a:endParaRPr lang="en-US"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70CA86EF-1AC3-4A62-A5E9-F847BCBA2BF8}" type="slidenum">
              <a:rPr lang="en-US" smtClean="0"/>
              <a:pPr/>
              <a:t>104</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F5CDA756-7740-428D-AC0F-D7E15889B51F}" type="slidenum">
              <a:rPr lang="en-US" smtClean="0"/>
              <a:pPr/>
              <a:t>105</a:t>
            </a:fld>
            <a:endParaRPr lang="en-US"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DDD37B5F-4AE5-4E21-9116-95D8FA797FAC}" type="slidenum">
              <a:rPr lang="en-US" smtClean="0"/>
              <a:pPr/>
              <a:t>106</a:t>
            </a:fld>
            <a:endParaRPr lang="en-US"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14203F2D-EC81-4918-BAA3-A4BFB11C1F56}" type="slidenum">
              <a:rPr lang="en-US" smtClean="0"/>
              <a:pPr/>
              <a:t>107</a:t>
            </a:fld>
            <a:endParaRPr lang="en-US"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lnSpc>
                <a:spcPct val="90000"/>
              </a:lnSpc>
            </a:pPr>
            <a:r>
              <a:rPr lang="en-US" sz="1000" smtClean="0"/>
              <a:t>Every point on Earth</a:t>
            </a:r>
            <a:r>
              <a:rPr lang="en-US" sz="1000" smtClean="0">
                <a:latin typeface="Arial" charset="0"/>
              </a:rPr>
              <a:t>’</a:t>
            </a:r>
            <a:r>
              <a:rPr lang="en-US" sz="1000" smtClean="0"/>
              <a:t>s surface experiences a net pressure called </a:t>
            </a:r>
            <a:r>
              <a:rPr lang="en-US" sz="1000" b="1" i="1" smtClean="0"/>
              <a:t>atmospheric pressure.</a:t>
            </a:r>
          </a:p>
          <a:p>
            <a:pPr eaLnBrk="1" hangingPunct="1">
              <a:lnSpc>
                <a:spcPct val="90000"/>
              </a:lnSpc>
            </a:pPr>
            <a:endParaRPr lang="en-US" sz="300" b="1" smtClean="0"/>
          </a:p>
          <a:p>
            <a:pPr eaLnBrk="1" hangingPunct="1">
              <a:lnSpc>
                <a:spcPct val="90000"/>
              </a:lnSpc>
            </a:pPr>
            <a:r>
              <a:rPr lang="en-US" sz="1000" smtClean="0">
                <a:latin typeface="Arial" charset="0"/>
              </a:rPr>
              <a:t>•</a:t>
            </a:r>
            <a:r>
              <a:rPr lang="en-US" sz="1000" smtClean="0"/>
              <a:t>   Pressure exerted by the atmosphere is considerable.</a:t>
            </a:r>
          </a:p>
          <a:p>
            <a:pPr eaLnBrk="1" hangingPunct="1">
              <a:lnSpc>
                <a:spcPct val="90000"/>
              </a:lnSpc>
            </a:pPr>
            <a:endParaRPr lang="en-US" sz="300" smtClean="0"/>
          </a:p>
          <a:p>
            <a:pPr eaLnBrk="1" hangingPunct="1">
              <a:lnSpc>
                <a:spcPct val="90000"/>
              </a:lnSpc>
            </a:pPr>
            <a:r>
              <a:rPr lang="en-US" sz="1000" smtClean="0">
                <a:latin typeface="Arial" charset="0"/>
              </a:rPr>
              <a:t>•</a:t>
            </a:r>
            <a:r>
              <a:rPr lang="en-US" sz="1000" smtClean="0"/>
              <a:t>   A 1.0-m</a:t>
            </a:r>
            <a:r>
              <a:rPr lang="en-US" sz="1000" baseline="30000" smtClean="0"/>
              <a:t>2 </a:t>
            </a:r>
            <a:r>
              <a:rPr lang="en-US" sz="1000" smtClean="0"/>
              <a:t>column, measured from sea level to the top of the atmosphere, has a mass of about 10,000 kg, which gives a pressure of 100 kPa:</a:t>
            </a:r>
          </a:p>
          <a:p>
            <a:pPr eaLnBrk="1" hangingPunct="1">
              <a:lnSpc>
                <a:spcPct val="90000"/>
              </a:lnSpc>
            </a:pPr>
            <a:endParaRPr lang="en-US" sz="300" smtClean="0"/>
          </a:p>
          <a:p>
            <a:pPr eaLnBrk="1" hangingPunct="1">
              <a:lnSpc>
                <a:spcPct val="90000"/>
              </a:lnSpc>
            </a:pPr>
            <a:r>
              <a:rPr lang="en-US" sz="1000" smtClean="0"/>
              <a:t>      </a:t>
            </a:r>
            <a:r>
              <a:rPr lang="en-US" sz="900" smtClean="0"/>
              <a:t>pressure = </a:t>
            </a:r>
            <a:r>
              <a:rPr lang="en-US" sz="900" u="sng" smtClean="0"/>
              <a:t>(1.0 x 10</a:t>
            </a:r>
            <a:r>
              <a:rPr lang="en-US" sz="900" u="sng" baseline="30000" smtClean="0"/>
              <a:t>4</a:t>
            </a:r>
            <a:r>
              <a:rPr lang="en-US" sz="900" u="sng" smtClean="0"/>
              <a:t>kg) (9.807 m/s</a:t>
            </a:r>
            <a:r>
              <a:rPr lang="en-US" sz="900" u="sng" baseline="30000" smtClean="0"/>
              <a:t>2</a:t>
            </a:r>
            <a:r>
              <a:rPr lang="en-US" sz="900" u="sng" smtClean="0"/>
              <a:t>)</a:t>
            </a:r>
            <a:r>
              <a:rPr lang="en-US" sz="900" smtClean="0"/>
              <a:t> = 1.0 x10</a:t>
            </a:r>
            <a:r>
              <a:rPr lang="en-US" sz="900" baseline="30000" smtClean="0"/>
              <a:t>5 </a:t>
            </a:r>
            <a:r>
              <a:rPr lang="en-US" sz="900" smtClean="0"/>
              <a:t>Pa  = 100 kPa                               </a:t>
            </a:r>
          </a:p>
          <a:p>
            <a:pPr eaLnBrk="1" hangingPunct="1">
              <a:lnSpc>
                <a:spcPct val="90000"/>
              </a:lnSpc>
            </a:pPr>
            <a:r>
              <a:rPr lang="en-US" sz="900" smtClean="0"/>
              <a:t>                                          1.0 m</a:t>
            </a:r>
            <a:r>
              <a:rPr lang="en-US" sz="900" baseline="30000" smtClean="0"/>
              <a:t>2</a:t>
            </a:r>
            <a:r>
              <a:rPr lang="en-US" sz="900" smtClean="0"/>
              <a:t>  </a:t>
            </a:r>
          </a:p>
          <a:p>
            <a:pPr eaLnBrk="1" hangingPunct="1">
              <a:lnSpc>
                <a:spcPct val="90000"/>
              </a:lnSpc>
            </a:pPr>
            <a:endParaRPr lang="en-US" sz="300" smtClean="0"/>
          </a:p>
          <a:p>
            <a:pPr eaLnBrk="1" hangingPunct="1">
              <a:lnSpc>
                <a:spcPct val="90000"/>
              </a:lnSpc>
            </a:pPr>
            <a:r>
              <a:rPr lang="en-US" sz="1000" smtClean="0">
                <a:latin typeface="Arial" charset="0"/>
              </a:rPr>
              <a:t>•</a:t>
            </a:r>
            <a:r>
              <a:rPr lang="en-US" sz="1000" smtClean="0"/>
              <a:t>   In English units, this is 15 lb/in</a:t>
            </a:r>
            <a:r>
              <a:rPr lang="en-US" sz="1000" baseline="30000" smtClean="0"/>
              <a:t>2.</a:t>
            </a:r>
            <a:endParaRPr lang="en-US" sz="1000" smtClean="0"/>
          </a:p>
          <a:p>
            <a:pPr eaLnBrk="1" hangingPunct="1">
              <a:lnSpc>
                <a:spcPct val="90000"/>
              </a:lnSpc>
            </a:pPr>
            <a:r>
              <a:rPr lang="en-US" sz="1000" smtClean="0"/>
              <a:t>Atmospheric pressure can be measured using a </a:t>
            </a:r>
            <a:r>
              <a:rPr lang="en-US" sz="1000" b="1" smtClean="0"/>
              <a:t>barometer</a:t>
            </a:r>
            <a:r>
              <a:rPr lang="en-US" sz="1000" smtClean="0"/>
              <a:t>, a closed, inverted tube filled with mercury.</a:t>
            </a:r>
          </a:p>
          <a:p>
            <a:pPr eaLnBrk="1" hangingPunct="1">
              <a:lnSpc>
                <a:spcPct val="90000"/>
              </a:lnSpc>
            </a:pPr>
            <a:endParaRPr lang="en-US" sz="300" smtClean="0"/>
          </a:p>
          <a:p>
            <a:pPr eaLnBrk="1" hangingPunct="1">
              <a:lnSpc>
                <a:spcPct val="90000"/>
              </a:lnSpc>
            </a:pPr>
            <a:r>
              <a:rPr lang="en-US" sz="1000" smtClean="0">
                <a:latin typeface="Arial" charset="0"/>
              </a:rPr>
              <a:t>•</a:t>
            </a:r>
            <a:r>
              <a:rPr lang="en-US" sz="1000" smtClean="0"/>
              <a:t>   The height of the mercury column is proportional to the atmospheric pressure, which is reported in units of millimeters of mercury (mmHg), also called </a:t>
            </a:r>
            <a:r>
              <a:rPr lang="en-US" sz="1000" b="1" i="1" smtClean="0"/>
              <a:t>torr.</a:t>
            </a:r>
            <a:r>
              <a:rPr lang="en-US" sz="1000" b="1" smtClean="0"/>
              <a:t> </a:t>
            </a:r>
          </a:p>
          <a:p>
            <a:pPr eaLnBrk="1" hangingPunct="1">
              <a:lnSpc>
                <a:spcPct val="90000"/>
              </a:lnSpc>
            </a:pPr>
            <a:r>
              <a:rPr lang="en-US" sz="1000" b="1" smtClean="0"/>
              <a:t>Standard atmospheric pressure </a:t>
            </a:r>
            <a:r>
              <a:rPr lang="en-US" sz="1000" smtClean="0"/>
              <a:t>is the atmospheric pressure required to support a column of mercury exactly 760 mm tall; this pressure is also referred to as 1 </a:t>
            </a:r>
            <a:r>
              <a:rPr lang="en-US" sz="1000" i="1" smtClean="0"/>
              <a:t>atmosphere</a:t>
            </a:r>
            <a:r>
              <a:rPr lang="en-US" sz="1000" smtClean="0"/>
              <a:t> (atm).</a:t>
            </a:r>
          </a:p>
          <a:p>
            <a:pPr eaLnBrk="1" hangingPunct="1">
              <a:lnSpc>
                <a:spcPct val="90000"/>
              </a:lnSpc>
            </a:pPr>
            <a:endParaRPr lang="en-US" sz="300" smtClean="0"/>
          </a:p>
          <a:p>
            <a:pPr eaLnBrk="1" hangingPunct="1">
              <a:lnSpc>
                <a:spcPct val="90000"/>
              </a:lnSpc>
            </a:pPr>
            <a:r>
              <a:rPr lang="en-US" sz="1000" smtClean="0">
                <a:latin typeface="Arial" charset="0"/>
              </a:rPr>
              <a:t>•</a:t>
            </a:r>
            <a:r>
              <a:rPr lang="en-US" sz="1000" smtClean="0"/>
              <a:t>   A pressure of 1 atm equals 760 mmHg exactly and is approximately equal to 100 kPa:</a:t>
            </a:r>
            <a:r>
              <a:rPr lang="en-US" sz="1000" b="1" smtClean="0"/>
              <a:t> </a:t>
            </a:r>
          </a:p>
          <a:p>
            <a:pPr eaLnBrk="1" hangingPunct="1">
              <a:lnSpc>
                <a:spcPct val="90000"/>
              </a:lnSpc>
            </a:pPr>
            <a:r>
              <a:rPr lang="en-US" sz="1000" b="1" smtClean="0"/>
              <a:t>    </a:t>
            </a:r>
            <a:r>
              <a:rPr lang="en-US" sz="900" b="1" smtClean="0"/>
              <a:t>1 atm = 760 mmHg = 760 torr = 1.01325 x 10</a:t>
            </a:r>
            <a:r>
              <a:rPr lang="en-US" sz="900" b="1" baseline="30000" smtClean="0"/>
              <a:t>5</a:t>
            </a:r>
            <a:r>
              <a:rPr lang="en-US" sz="900" b="1" smtClean="0"/>
              <a:t>Pa = 101.325 kPa</a:t>
            </a:r>
            <a:r>
              <a:rPr lang="en-US" sz="1000" smtClean="0"/>
              <a:t>                                         </a:t>
            </a:r>
          </a:p>
          <a:p>
            <a:pPr eaLnBrk="1" hangingPunct="1">
              <a:lnSpc>
                <a:spcPct val="90000"/>
              </a:lnSpc>
            </a:pPr>
            <a:endParaRPr lang="en-US" sz="1000" smtClean="0"/>
          </a:p>
          <a:p>
            <a:pPr eaLnBrk="1" hangingPunct="1">
              <a:lnSpc>
                <a:spcPct val="90000"/>
              </a:lnSpc>
            </a:pPr>
            <a:r>
              <a:rPr lang="en-US" smtClean="0"/>
              <a:t>Pressure varies smoothly from the earth's surface to the top of the mesosphere.  Although the pressure changes with the weather, NASA has averaged the conditions for all parts of the earth year-round. The following is a list of air pressures (as a fraction of one atmosphere) with the corresponding average altitudes. The table gives a rough idea of air pressure at various altitudes.</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2808C277-6471-4799-B023-9F610F4326A6}" type="slidenum">
              <a:rPr lang="en-US" smtClean="0"/>
              <a:pPr/>
              <a:t>108</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6FDC1A2D-28C9-44E2-A0AA-C93DC9B7004C}" type="slidenum">
              <a:rPr lang="en-US" smtClean="0"/>
              <a:pPr/>
              <a:t>109</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E293E625-F65A-4678-A8B2-B5637C0FBF87}" type="slidenum">
              <a:rPr lang="en-US" smtClean="0"/>
              <a:pPr/>
              <a:t>110</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EF481123-0696-43EC-B013-8CC8A7A0D2D6}" type="slidenum">
              <a:rPr lang="en-US" smtClean="0"/>
              <a:pPr/>
              <a:t>111</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212CDB76-28E2-43FF-A920-85E286CFBAB6}" type="slidenum">
              <a:rPr lang="en-US" smtClean="0"/>
              <a:pPr/>
              <a:t>112</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r>
              <a:rPr lang="en-US" b="1" smtClean="0"/>
              <a:t>Manometers </a:t>
            </a:r>
            <a:r>
              <a:rPr lang="en-US" smtClean="0"/>
              <a:t>measure the pressures of samples of gases contained in an apparatus.</a:t>
            </a:r>
          </a:p>
          <a:p>
            <a:pPr eaLnBrk="1" hangingPunct="1"/>
            <a:endParaRPr lang="en-US" sz="500" smtClean="0"/>
          </a:p>
          <a:p>
            <a:pPr eaLnBrk="1" hangingPunct="1"/>
            <a:r>
              <a:rPr lang="en-US" smtClean="0">
                <a:latin typeface="Arial" charset="0"/>
              </a:rPr>
              <a:t>•</a:t>
            </a:r>
            <a:r>
              <a:rPr lang="en-US" smtClean="0"/>
              <a:t>   A key feature of a manometer is a U-shaped tube containing mercury.</a:t>
            </a:r>
          </a:p>
          <a:p>
            <a:pPr eaLnBrk="1" hangingPunct="1"/>
            <a:endParaRPr lang="en-US" sz="500" smtClean="0"/>
          </a:p>
          <a:p>
            <a:pPr eaLnBrk="1" hangingPunct="1"/>
            <a:r>
              <a:rPr lang="en-US" smtClean="0">
                <a:latin typeface="Arial" charset="0"/>
              </a:rPr>
              <a:t>•</a:t>
            </a:r>
            <a:r>
              <a:rPr lang="en-US" smtClean="0"/>
              <a:t>   In a </a:t>
            </a:r>
            <a:r>
              <a:rPr lang="en-US" i="1" smtClean="0"/>
              <a:t>closed-end manometer</a:t>
            </a:r>
            <a:r>
              <a:rPr lang="en-US" smtClean="0"/>
              <a:t>, the space above the mercury column on the left (the reference arm) is a vacuum (</a:t>
            </a:r>
            <a:r>
              <a:rPr lang="en-US" i="1" smtClean="0"/>
              <a:t>P</a:t>
            </a:r>
            <a:r>
              <a:rPr lang="en-US" smtClean="0"/>
              <a:t> </a:t>
            </a:r>
            <a:r>
              <a:rPr lang="en-US" smtClean="0">
                <a:sym typeface="Symbol" pitchFamily="18" charset="2"/>
              </a:rPr>
              <a:t> 0), and the difference  in the heights of the two columns gives the pressure of the gas contained in the bulb directly.</a:t>
            </a:r>
          </a:p>
          <a:p>
            <a:pPr eaLnBrk="1" hangingPunct="1"/>
            <a:endParaRPr lang="en-US" sz="5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In an </a:t>
            </a:r>
            <a:r>
              <a:rPr lang="en-US" i="1" smtClean="0">
                <a:sym typeface="Symbol" pitchFamily="18" charset="2"/>
              </a:rPr>
              <a:t>open-end manometer</a:t>
            </a:r>
            <a:r>
              <a:rPr lang="en-US" smtClean="0">
                <a:sym typeface="Symbol" pitchFamily="18" charset="2"/>
              </a:rPr>
              <a:t>, the left (reference) arm is open to the atmosphere here (</a:t>
            </a:r>
            <a:r>
              <a:rPr lang="en-US" i="1" smtClean="0">
                <a:sym typeface="Symbol" pitchFamily="18" charset="2"/>
              </a:rPr>
              <a:t>P</a:t>
            </a:r>
            <a:r>
              <a:rPr lang="en-US" smtClean="0">
                <a:sym typeface="Symbol" pitchFamily="18" charset="2"/>
              </a:rPr>
              <a:t> = 1 atm), and the difference in the heights of the two columns gives the difference between atmospheric pressure and the pressure of the gas in the bulb.</a:t>
            </a:r>
          </a:p>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9185B327-AA26-4552-9D23-B1C6288AE7EF}" type="slidenum">
              <a:rPr lang="en-US" smtClean="0"/>
              <a:pPr/>
              <a:t>113</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r>
              <a:rPr lang="en-US" b="1" smtClean="0"/>
              <a:t>Manometers </a:t>
            </a:r>
            <a:r>
              <a:rPr lang="en-US" smtClean="0"/>
              <a:t>measure the pressures of samples of gases contained in an apparatus.</a:t>
            </a:r>
          </a:p>
          <a:p>
            <a:pPr eaLnBrk="1" hangingPunct="1"/>
            <a:endParaRPr lang="en-US" sz="500" smtClean="0"/>
          </a:p>
          <a:p>
            <a:pPr eaLnBrk="1" hangingPunct="1"/>
            <a:r>
              <a:rPr lang="en-US" smtClean="0">
                <a:latin typeface="Arial" charset="0"/>
              </a:rPr>
              <a:t>•</a:t>
            </a:r>
            <a:r>
              <a:rPr lang="en-US" smtClean="0"/>
              <a:t>   A key feature of a manometer is a U-shaped tube containing mercury.</a:t>
            </a:r>
          </a:p>
          <a:p>
            <a:pPr eaLnBrk="1" hangingPunct="1"/>
            <a:endParaRPr lang="en-US" sz="500" smtClean="0"/>
          </a:p>
          <a:p>
            <a:pPr eaLnBrk="1" hangingPunct="1"/>
            <a:r>
              <a:rPr lang="en-US" smtClean="0">
                <a:latin typeface="Arial" charset="0"/>
              </a:rPr>
              <a:t>•</a:t>
            </a:r>
            <a:r>
              <a:rPr lang="en-US" smtClean="0"/>
              <a:t>   In a </a:t>
            </a:r>
            <a:r>
              <a:rPr lang="en-US" i="1" smtClean="0"/>
              <a:t>closed-end manometer</a:t>
            </a:r>
            <a:r>
              <a:rPr lang="en-US" smtClean="0"/>
              <a:t>, the space above the mercury column on the left (the reference arm) is a vacuum (</a:t>
            </a:r>
            <a:r>
              <a:rPr lang="en-US" i="1" smtClean="0"/>
              <a:t>P</a:t>
            </a:r>
            <a:r>
              <a:rPr lang="en-US" smtClean="0"/>
              <a:t> </a:t>
            </a:r>
            <a:r>
              <a:rPr lang="en-US" smtClean="0">
                <a:sym typeface="Symbol" pitchFamily="18" charset="2"/>
              </a:rPr>
              <a:t> 0), and the difference  in the heights of the two columns gives the pressure of the gas contained in the bulb directly.</a:t>
            </a:r>
          </a:p>
          <a:p>
            <a:pPr eaLnBrk="1" hangingPunct="1"/>
            <a:endParaRPr lang="en-US" sz="5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In an </a:t>
            </a:r>
            <a:r>
              <a:rPr lang="en-US" i="1" smtClean="0">
                <a:sym typeface="Symbol" pitchFamily="18" charset="2"/>
              </a:rPr>
              <a:t>open-end manometer</a:t>
            </a:r>
            <a:r>
              <a:rPr lang="en-US" smtClean="0">
                <a:sym typeface="Symbol" pitchFamily="18" charset="2"/>
              </a:rPr>
              <a:t>, the left (reference) arm is open to the atmosphere here (</a:t>
            </a:r>
            <a:r>
              <a:rPr lang="en-US" i="1" smtClean="0">
                <a:sym typeface="Symbol" pitchFamily="18" charset="2"/>
              </a:rPr>
              <a:t>P</a:t>
            </a:r>
            <a:r>
              <a:rPr lang="en-US" smtClean="0">
                <a:sym typeface="Symbol" pitchFamily="18" charset="2"/>
              </a:rPr>
              <a:t> = 1 atm), and the difference in the heights of the two columns gives the difference between atmospheric pressure and the pressure of the gas in the bulb.</a:t>
            </a:r>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11C1AFC6-AB21-4D39-8E2A-EB424605CE12}" type="slidenum">
              <a:rPr lang="en-US" smtClean="0"/>
              <a:pPr/>
              <a:t>11</a:t>
            </a:fld>
            <a:endParaRPr lang="en-US"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423F03A8-89C7-46CB-9D7D-9110FB1290D0}" type="slidenum">
              <a:rPr lang="en-US" smtClean="0"/>
              <a:pPr/>
              <a:t>114</a:t>
            </a:fld>
            <a:endParaRPr lang="en-U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750E5F34-66D0-4731-86B6-D9E1119B0803}" type="slidenum">
              <a:rPr lang="en-US" smtClean="0"/>
              <a:pPr/>
              <a:t>115</a:t>
            </a:fld>
            <a:endParaRPr lang="en-US"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0EC7169-AB16-4495-828E-FB77A1B8AF27}" type="slidenum">
              <a:rPr lang="en-US" smtClean="0"/>
              <a:pPr/>
              <a:t>116</a:t>
            </a:fld>
            <a:endParaRPr lang="en-US"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C96BBBD5-2174-4898-B2C2-DDC722639E9E}" type="slidenum">
              <a:rPr lang="en-US" smtClean="0"/>
              <a:pPr/>
              <a:t>117</a:t>
            </a:fld>
            <a:endParaRPr lang="en-US"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526BE561-5458-4398-AE3C-3E051892F494}" type="slidenum">
              <a:rPr lang="en-US" smtClean="0"/>
              <a:pPr/>
              <a:t>118</a:t>
            </a:fld>
            <a:endParaRPr lang="en-US"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9449BF25-0597-4185-9DB8-57E434468DD5}" type="slidenum">
              <a:rPr lang="en-US" smtClean="0"/>
              <a:pPr/>
              <a:t>119</a:t>
            </a:fld>
            <a:endParaRPr lang="en-US" smtClean="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2896562B-549D-4CF6-8605-F91E9170D8CD}" type="slidenum">
              <a:rPr lang="en-US" smtClean="0"/>
              <a:pPr/>
              <a:t>120</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1D98398C-F74F-496F-8521-1D39665D51CD}" type="slidenum">
              <a:rPr lang="en-US" smtClean="0"/>
              <a:pPr/>
              <a:t>121</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9FFF2EB5-B0A6-4265-900F-C6A963836F03}" type="slidenum">
              <a:rPr lang="en-US" smtClean="0"/>
              <a:pPr/>
              <a:t>122</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6309BFB5-0F69-4667-9D1B-1D9F0C83E125}" type="slidenum">
              <a:rPr lang="en-US" smtClean="0"/>
              <a:pPr/>
              <a:t>123</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F9993158-1EDC-4611-A5C2-B8C497AAA1D0}" type="slidenum">
              <a:rPr lang="en-US" smtClean="0"/>
              <a:pPr/>
              <a:t>12</a:t>
            </a:fld>
            <a:endParaRPr 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algn="ctr" eaLnBrk="1" hangingPunct="1"/>
            <a:r>
              <a:rPr lang="en-US" smtClean="0">
                <a:latin typeface="Arial" charset="0"/>
              </a:rPr>
              <a:t>GLOBAL WARMING</a:t>
            </a:r>
          </a:p>
          <a:p>
            <a:pPr algn="ctr" eaLnBrk="1" hangingPunct="1"/>
            <a:endParaRPr lang="en-US" smtClean="0">
              <a:latin typeface="Arial" charset="0"/>
            </a:endParaRPr>
          </a:p>
          <a:p>
            <a:pPr eaLnBrk="1" hangingPunct="1"/>
            <a:r>
              <a:rPr lang="en-US" smtClean="0">
                <a:latin typeface="Arial" charset="0"/>
              </a:rPr>
              <a:t>Radiant energy from the sun enters the Earth’s atmosphere and is reflected off the surface of Earth back to outer space.  The carbon dioxide and other gases in the atmosphere trap the radiant heat from leaving.  This is like a greenhouse – where the glass allows the light energy in but traps the heat from escaping.  Recall, when you go to your car in the winter on a sunny day.  The interior of the car is warm.  On a summer day the car is too hot inside if you don’t leave a window rolled down slightly to allow the heat to escape (heat rises).</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38059DA4-B1A9-46D3-B770-54E143A9344A}" type="slidenum">
              <a:rPr lang="en-US" smtClean="0"/>
              <a:pPr/>
              <a:t>124</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FB202BD3-F608-4809-9097-DE837749914F}" type="slidenum">
              <a:rPr lang="en-US" smtClean="0"/>
              <a:pPr/>
              <a:t>125</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5159A21E-A845-41A5-A26C-4C5D0D1EF7CF}" type="slidenum">
              <a:rPr lang="en-US" smtClean="0"/>
              <a:pPr/>
              <a:t>126</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F110F687-84A3-4C03-92E7-F12A2FE88588}" type="slidenum">
              <a:rPr lang="en-US" smtClean="0"/>
              <a:pPr/>
              <a:t>127</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50D075EE-C59D-4CB0-9740-03EE3DCD4D86}" type="slidenum">
              <a:rPr lang="en-US" smtClean="0"/>
              <a:pPr/>
              <a:t>128</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86FF7F84-C194-43DD-8409-E48C3A06B019}" type="slidenum">
              <a:rPr lang="en-US" smtClean="0"/>
              <a:pPr/>
              <a:t>129</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06AD79E9-0227-490C-84C5-4A1F06FD6C13}" type="slidenum">
              <a:rPr lang="en-US" smtClean="0"/>
              <a:pPr/>
              <a:t>130</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2D39F09B-C329-4EEF-9B21-61A528F5CAB4}" type="slidenum">
              <a:rPr lang="en-US" smtClean="0"/>
              <a:pPr/>
              <a:t>131</a:t>
            </a:fld>
            <a:endParaRPr lang="en-US"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364A3ABA-E692-4A6F-BEFB-982EED06CE99}" type="slidenum">
              <a:rPr lang="en-US" smtClean="0"/>
              <a:pPr/>
              <a:t>135</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3ADB07BE-B9A6-4C3A-93CF-310233CBB7B2}" type="slidenum">
              <a:rPr lang="en-US" smtClean="0"/>
              <a:pPr/>
              <a:t>136</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C416F943-88E7-4F04-AEB9-4B326726B602}" type="slidenum">
              <a:rPr lang="en-US" smtClean="0"/>
              <a:pPr/>
              <a:t>13</a:t>
            </a:fld>
            <a:endParaRPr lang="en-US"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algn="ctr" eaLnBrk="1" hangingPunct="1"/>
            <a:r>
              <a:rPr lang="en-US" smtClean="0">
                <a:latin typeface="Arial" charset="0"/>
              </a:rPr>
              <a:t>GLOBAL WARMING</a:t>
            </a:r>
          </a:p>
          <a:p>
            <a:pPr algn="ctr" eaLnBrk="1" hangingPunct="1"/>
            <a:endParaRPr lang="en-US" smtClean="0">
              <a:latin typeface="Arial" charset="0"/>
            </a:endParaRPr>
          </a:p>
          <a:p>
            <a:pPr eaLnBrk="1" hangingPunct="1"/>
            <a:r>
              <a:rPr lang="en-US" smtClean="0">
                <a:latin typeface="Arial" charset="0"/>
              </a:rPr>
              <a:t>Radiant energy from the sun enters the Earth’s atmosphere and is reflected off the surface of Earth back to outer space.  The carbon dioxide and other gases in the atmosphere trap the radiant heat from leaving.  This is like a greenhouse – where the glass allows the light energy in but traps the heat from escaping.  Recall, when you go to your car in the winter on a sunny day.  The interior of the car is warm.  On a summer day the car is too hot inside if you don’t leave a window rolled down slightly to allow the heat to escape (heat rises).</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3123B03-AAFD-456D-945B-10A49806BAA5}" type="slidenum">
              <a:rPr lang="en-US" smtClean="0"/>
              <a:pPr/>
              <a:t>137</a:t>
            </a:fld>
            <a:endParaRPr lang="en-US"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64EB2C24-6FEA-40FF-B8C4-98258AFE7AB8}" type="slidenum">
              <a:rPr lang="en-US" smtClean="0"/>
              <a:pPr/>
              <a:t>139</a:t>
            </a:fld>
            <a:endParaRPr lang="en-US"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358EAF80-6C8A-452B-BC0D-22ED8B3DC92F}" type="slidenum">
              <a:rPr lang="en-US" smtClean="0"/>
              <a:pPr/>
              <a:t>140</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AF7BC40A-3536-4B61-94DA-CC4E51738151}" type="slidenum">
              <a:rPr lang="en-US" smtClean="0"/>
              <a:pPr/>
              <a:t>141</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491FEEC-553A-4876-9662-97B05CBBF0B4}" type="slidenum">
              <a:rPr lang="en-US" smtClean="0"/>
              <a:pPr/>
              <a:t>142</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3F6E2C67-BA0B-45D4-8BBB-EA793FE6AF45}" type="slidenum">
              <a:rPr lang="en-US" smtClean="0"/>
              <a:pPr/>
              <a:t>143</a:t>
            </a:fld>
            <a:endParaRPr lang="en-US" smtClean="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F65ABE8-A88E-4063-A89F-7E386A4B1201}" type="slidenum">
              <a:rPr lang="en-US" smtClean="0"/>
              <a:pPr/>
              <a:t>144</a:t>
            </a:fld>
            <a:endParaRPr lang="en-US"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982A225B-32CD-4263-9D92-9411FB168B12}" type="slidenum">
              <a:rPr lang="en-US" smtClean="0"/>
              <a:pPr/>
              <a:t>145</a:t>
            </a:fld>
            <a:endParaRPr lang="en-US"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C93CADEB-637B-4302-B866-4164ABC94C95}" type="slidenum">
              <a:rPr lang="en-US" smtClean="0"/>
              <a:pPr/>
              <a:t>146</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3A452E4F-9E39-45F9-A240-5135AEF85C8F}" type="slidenum">
              <a:rPr lang="en-US" smtClean="0"/>
              <a:pPr/>
              <a:t>147</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8B8163CF-7FA9-4687-B138-44C082C724D4}" type="slidenum">
              <a:rPr lang="en-US" smtClean="0"/>
              <a:pPr/>
              <a:t>14</a:t>
            </a:fld>
            <a:endParaRPr 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r>
              <a:rPr lang="en-US" sz="1400" b="1" i="1" smtClean="0"/>
              <a:t>The atmospheric greenhouse effect</a:t>
            </a:r>
          </a:p>
          <a:p>
            <a:pPr eaLnBrk="1" hangingPunct="1"/>
            <a:endParaRPr lang="en-US" sz="500" b="1" i="1" smtClean="0"/>
          </a:p>
          <a:p>
            <a:pPr lvl="1" eaLnBrk="1" hangingPunct="1"/>
            <a:r>
              <a:rPr lang="en-US" sz="1400" smtClean="0"/>
              <a:t>   </a:t>
            </a:r>
            <a:r>
              <a:rPr lang="en-US" smtClean="0"/>
              <a:t>– CO</a:t>
            </a:r>
            <a:r>
              <a:rPr lang="en-US" baseline="-25000" smtClean="0"/>
              <a:t>2 </a:t>
            </a:r>
            <a:r>
              <a:rPr lang="en-US" smtClean="0"/>
              <a:t>is a </a:t>
            </a:r>
            <a:r>
              <a:rPr lang="en-US" b="1" smtClean="0"/>
              <a:t>greenhouse gas</a:t>
            </a:r>
            <a:r>
              <a:rPr lang="en-US" smtClean="0"/>
              <a:t> that absorbs heat before it can be radiated from the earth into space</a:t>
            </a:r>
            <a:endParaRPr lang="en-US" sz="500" smtClean="0"/>
          </a:p>
          <a:p>
            <a:pPr lvl="1" eaLnBrk="1" hangingPunct="1"/>
            <a:r>
              <a:rPr lang="en-US" smtClean="0"/>
              <a:t>   – CO</a:t>
            </a:r>
            <a:r>
              <a:rPr lang="en-US" baseline="-25000" smtClean="0"/>
              <a:t>2 </a:t>
            </a:r>
            <a:r>
              <a:rPr lang="en-US" smtClean="0"/>
              <a:t>in the atmosphere can result in increased surface temperatures (</a:t>
            </a:r>
            <a:r>
              <a:rPr lang="en-US" b="1" smtClean="0"/>
              <a:t>the</a:t>
            </a:r>
            <a:r>
              <a:rPr lang="en-US" smtClean="0"/>
              <a:t> </a:t>
            </a:r>
            <a:r>
              <a:rPr lang="en-US" b="1" smtClean="0"/>
              <a:t>greenhouse effect</a:t>
            </a:r>
            <a:r>
              <a:rPr lang="en-US" smtClean="0"/>
              <a:t>)</a:t>
            </a:r>
            <a:endParaRPr lang="en-US" sz="500" smtClean="0"/>
          </a:p>
          <a:p>
            <a:pPr lvl="1" eaLnBrk="1" hangingPunct="1"/>
            <a:r>
              <a:rPr lang="en-US" smtClean="0"/>
              <a:t>   – Temperature increases caused by increased CO</a:t>
            </a:r>
            <a:r>
              <a:rPr lang="en-US" baseline="-25000" smtClean="0"/>
              <a:t>2 	</a:t>
            </a:r>
            <a:r>
              <a:rPr lang="en-US" smtClean="0"/>
              <a:t>levels are superimposed upon much larger 	variations in the earth’s temperature</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A1FC4D21-D0F1-442A-925E-4C50BF7161CE}" type="slidenum">
              <a:rPr lang="en-US" smtClean="0"/>
              <a:pPr/>
              <a:t>148</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B8687C5F-7C2C-4C43-8759-1352353CED9D}" type="slidenum">
              <a:rPr lang="en-US" smtClean="0"/>
              <a:pPr/>
              <a:t>149</a:t>
            </a:fld>
            <a:endParaRPr lang="en-US"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64F348D8-F23B-4655-8B85-FD900EB3ECD6}" type="slidenum">
              <a:rPr lang="en-US" smtClean="0"/>
              <a:pPr/>
              <a:t>150</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B392926-1BBE-4395-B509-403CEF840C7D}" type="slidenum">
              <a:rPr lang="en-US" smtClean="0"/>
              <a:pPr/>
              <a:t>151</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14B878BB-B63B-4815-9F47-C9E18B9726DA}" type="slidenum">
              <a:rPr lang="en-US" smtClean="0"/>
              <a:pPr/>
              <a:t>152</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D89E48CF-7692-40B3-BF08-8C9AC106910A}" type="slidenum">
              <a:rPr lang="en-US" smtClean="0"/>
              <a:pPr/>
              <a:t>153</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62B4CB78-D154-4C21-9FD1-D9AB63B1A2C7}" type="slidenum">
              <a:rPr lang="en-US" smtClean="0"/>
              <a:pPr/>
              <a:t>154</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AE73222A-D589-4A6F-BD0E-F8BFB05F1792}" type="slidenum">
              <a:rPr lang="en-US" smtClean="0"/>
              <a:pPr/>
              <a:t>155</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8240843A-ECBF-40A8-9C08-EFBCE3415444}" type="slidenum">
              <a:rPr lang="en-US" smtClean="0"/>
              <a:pPr/>
              <a:t>156</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52FDBEC-E690-482F-8C13-43DEE01A30CA}" type="slidenum">
              <a:rPr lang="en-US" smtClean="0"/>
              <a:pPr/>
              <a:t>157</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648EA6D0-6404-4DFA-BFD3-852D3FC07572}" type="slidenum">
              <a:rPr lang="en-US" smtClean="0"/>
              <a:pPr/>
              <a:t>15</a:t>
            </a:fld>
            <a:endParaRPr lang="en-US"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54596769-7232-4631-8485-75A6E57580B0}" type="slidenum">
              <a:rPr lang="en-US" smtClean="0"/>
              <a:pPr/>
              <a:t>158</a:t>
            </a:fld>
            <a:endParaRPr lang="en-US"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5F8C8363-7F38-4EC1-863C-887C6AABA9CA}" type="slidenum">
              <a:rPr lang="en-US" smtClean="0"/>
              <a:pPr/>
              <a:t>159</a:t>
            </a:fld>
            <a:endParaRPr lang="en-US"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7708D4E6-04BF-4676-9003-9DD6A0D84734}" type="slidenum">
              <a:rPr lang="en-US" smtClean="0"/>
              <a:pPr/>
              <a:t>160</a:t>
            </a:fld>
            <a:endParaRPr lang="en-US" smtClean="0"/>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9A215D06-D056-4897-9BDE-6B550E4FDC19}" type="slidenum">
              <a:rPr lang="en-US" smtClean="0"/>
              <a:pPr/>
              <a:t>161</a:t>
            </a:fld>
            <a:endParaRPr lang="en-US"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E640CCC6-025E-45A2-9A5F-BE7E2EDFC0E4}" type="slidenum">
              <a:rPr lang="en-US" smtClean="0"/>
              <a:pPr/>
              <a:t>165</a:t>
            </a:fld>
            <a:endParaRPr lang="en-US" smtClean="0"/>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F49967BB-14C6-4945-B5FA-4411CECA40AD}" type="slidenum">
              <a:rPr lang="en-US" smtClean="0"/>
              <a:pPr/>
              <a:t>166</a:t>
            </a:fld>
            <a:endParaRPr lang="en-US"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E27E7F55-DA61-4C62-9C62-44A012476AFF}" type="slidenum">
              <a:rPr lang="en-US" smtClean="0"/>
              <a:pPr/>
              <a:t>167</a:t>
            </a:fld>
            <a:endParaRPr lang="en-US"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p:spPr>
        <p:txBody>
          <a:bodyPr/>
          <a:lstStyle/>
          <a:p>
            <a:pPr eaLnBrk="1" hangingPunct="1"/>
            <a:r>
              <a:rPr lang="en-US" smtClean="0"/>
              <a:t>http://gotethnicfoods.com/pictures/Regular/AGLS020.jpg</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60ECB6C6-B805-4F03-B378-403AB361E099}" type="slidenum">
              <a:rPr lang="en-US" smtClean="0"/>
              <a:pPr/>
              <a:t>168</a:t>
            </a:fld>
            <a:endParaRPr lang="en-US"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r>
              <a:rPr lang="en-US" smtClean="0"/>
              <a:t>https://www.storesonlinepro.com/files/1730690/uploaded/Presto%2001755%20Pressure%20Cooker%20Canner.jpg</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C627E588-ED2C-4D35-B6BC-44D7465BEB09}" type="slidenum">
              <a:rPr lang="en-US" smtClean="0"/>
              <a:pPr/>
              <a:t>169</a:t>
            </a:fld>
            <a:endParaRPr lang="en-US" smtClean="0"/>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C0BFC568-8CEC-4F2F-80C3-BB11AC02B719}" type="slidenum">
              <a:rPr lang="en-US" smtClean="0"/>
              <a:pPr/>
              <a:t>170</a:t>
            </a:fld>
            <a:endParaRPr lang="en-US" smtClean="0"/>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65AA7B2B-9161-4B6A-A761-5B3BF1D36958}" type="slidenum">
              <a:rPr lang="en-US" smtClean="0"/>
              <a:pPr/>
              <a:t>16</a:t>
            </a:fld>
            <a:endParaRPr lang="en-US"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algn="ctr" eaLnBrk="1" hangingPunct="1"/>
            <a:r>
              <a:rPr lang="en-US" smtClean="0"/>
              <a:t>GREENHOUSE GASES</a:t>
            </a:r>
          </a:p>
          <a:p>
            <a:pPr algn="ctr" eaLnBrk="1" hangingPunct="1"/>
            <a:endParaRPr lang="en-US" smtClean="0"/>
          </a:p>
          <a:p>
            <a:pPr eaLnBrk="1" hangingPunct="1"/>
            <a:r>
              <a:rPr lang="en-US" smtClean="0"/>
              <a:t>Carbon dioxide is responsible for trapping heat on planet earth.  Trees and plants naturally absorb excess carbon dioxide from the atmosphere. </a:t>
            </a:r>
          </a:p>
          <a:p>
            <a:pPr eaLnBrk="1" hangingPunct="1"/>
            <a:r>
              <a:rPr lang="en-US" smtClean="0"/>
              <a:t>In the last 100 years we have removed many forest and the level of global carbon dioxide is increasing.  </a:t>
            </a:r>
          </a:p>
          <a:p>
            <a:pPr eaLnBrk="1" hangingPunct="1"/>
            <a:r>
              <a:rPr lang="en-US" smtClean="0"/>
              <a:t>The net effect is global warming…</a:t>
            </a:r>
            <a:r>
              <a:rPr lang="en-US" i="1" smtClean="0"/>
              <a:t>El Nino </a:t>
            </a:r>
            <a:r>
              <a:rPr lang="en-US" smtClean="0"/>
              <a:t>and </a:t>
            </a:r>
            <a:r>
              <a:rPr lang="en-US" i="1" smtClean="0"/>
              <a:t>La Nina</a:t>
            </a:r>
            <a:r>
              <a:rPr lang="en-US" smtClean="0"/>
              <a:t>, floods, drought and extreme weather patterns.  </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2EA69DD7-D83C-4F08-99E1-D08308D34F0B}" type="slidenum">
              <a:rPr lang="en-US" smtClean="0"/>
              <a:pPr/>
              <a:t>171</a:t>
            </a:fld>
            <a:endParaRPr lang="en-US"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CC76EE76-CF8A-497A-AC8D-5EB25C4C7CF4}" type="slidenum">
              <a:rPr lang="en-US" smtClean="0"/>
              <a:pPr/>
              <a:t>172</a:t>
            </a:fld>
            <a:endParaRPr lang="en-US" smtClean="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8C553ABF-BBB0-4886-9626-69EB4C1B00C8}" type="slidenum">
              <a:rPr lang="en-US" smtClean="0"/>
              <a:pPr/>
              <a:t>173</a:t>
            </a:fld>
            <a:endParaRPr lang="en-US"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ACE85396-FF22-40D9-A11A-AA67713484C6}" type="slidenum">
              <a:rPr lang="en-US" smtClean="0"/>
              <a:pPr/>
              <a:t>176</a:t>
            </a:fld>
            <a:endParaRPr lang="en-US"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106962A8-8CAE-4540-A582-0203893B421C}" type="slidenum">
              <a:rPr lang="en-US" smtClean="0"/>
              <a:pPr/>
              <a:t>178</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BED22A54-6E08-4DDF-A96D-B4BF990BEB1C}" type="slidenum">
              <a:rPr lang="en-US" smtClean="0"/>
              <a:pPr/>
              <a:t>179</a:t>
            </a:fld>
            <a:endParaRPr lang="en-US"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5B7ED2CE-8445-46DB-A4D4-E35E294EEDBE}" type="slidenum">
              <a:rPr lang="en-US" smtClean="0"/>
              <a:pPr/>
              <a:t>180</a:t>
            </a:fld>
            <a:endParaRPr lang="en-US" smtClean="0"/>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pPr eaLnBrk="1" hangingPunct="1"/>
            <a:r>
              <a:rPr lang="en-US" smtClean="0"/>
              <a:t>Any set of relationships between a single quantity (such</a:t>
            </a:r>
            <a:r>
              <a:rPr lang="en-US" sz="1400" smtClean="0"/>
              <a:t> </a:t>
            </a:r>
            <a:r>
              <a:rPr lang="en-US" smtClean="0"/>
              <a:t>as</a:t>
            </a:r>
            <a:r>
              <a:rPr lang="en-US" i="1" smtClean="0"/>
              <a:t> V</a:t>
            </a:r>
            <a:r>
              <a:rPr lang="en-US" smtClean="0"/>
              <a:t>) and several other variables (</a:t>
            </a:r>
            <a:r>
              <a:rPr lang="en-US" i="1" smtClean="0"/>
              <a:t>P, T, n</a:t>
            </a:r>
            <a:r>
              <a:rPr lang="en-US" smtClean="0"/>
              <a:t>) can be combined into a single expression that describes all the relationships simultaneously.</a:t>
            </a:r>
          </a:p>
          <a:p>
            <a:pPr eaLnBrk="1" hangingPunct="1"/>
            <a:endParaRPr lang="en-US" sz="500" smtClean="0"/>
          </a:p>
          <a:p>
            <a:pPr eaLnBrk="1" hangingPunct="1"/>
            <a:r>
              <a:rPr lang="en-US" smtClean="0"/>
              <a:t>The following three expressions</a:t>
            </a:r>
          </a:p>
          <a:p>
            <a:pPr eaLnBrk="1" hangingPunct="1"/>
            <a:r>
              <a:rPr lang="en-US" smtClean="0"/>
              <a:t>       	</a:t>
            </a:r>
            <a:r>
              <a:rPr lang="en-US" i="1" smtClean="0"/>
              <a:t>V</a:t>
            </a:r>
            <a:r>
              <a:rPr lang="en-US" smtClean="0"/>
              <a:t> </a:t>
            </a:r>
            <a:r>
              <a:rPr lang="en-US" smtClean="0">
                <a:sym typeface="Symbol" pitchFamily="18" charset="2"/>
              </a:rPr>
              <a:t> 1/</a:t>
            </a:r>
            <a:r>
              <a:rPr lang="en-US" i="1" smtClean="0">
                <a:sym typeface="Symbol" pitchFamily="18" charset="2"/>
              </a:rPr>
              <a:t>P</a:t>
            </a:r>
            <a:r>
              <a:rPr lang="en-US" smtClean="0">
                <a:sym typeface="Symbol" pitchFamily="18" charset="2"/>
              </a:rPr>
              <a:t> (at constant </a:t>
            </a:r>
            <a:r>
              <a:rPr lang="en-US" i="1" smtClean="0">
                <a:sym typeface="Symbol" pitchFamily="18" charset="2"/>
              </a:rPr>
              <a:t>n, T</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T</a:t>
            </a:r>
            <a:r>
              <a:rPr lang="en-US" smtClean="0">
                <a:sym typeface="Symbol" pitchFamily="18" charset="2"/>
              </a:rPr>
              <a:t> ( at constant </a:t>
            </a:r>
            <a:r>
              <a:rPr lang="en-US" i="1" smtClean="0">
                <a:sym typeface="Symbol" pitchFamily="18" charset="2"/>
              </a:rPr>
              <a:t>n, P</a:t>
            </a:r>
            <a:r>
              <a:rPr lang="en-US" smtClean="0">
                <a:sym typeface="Symbol" pitchFamily="18" charset="2"/>
              </a:rPr>
              <a:t>)</a:t>
            </a:r>
          </a:p>
          <a:p>
            <a:pPr eaLnBrk="1" hangingPunct="1"/>
            <a:r>
              <a:rPr lang="en-US" smtClean="0">
                <a:sym typeface="Symbol" pitchFamily="18" charset="2"/>
              </a:rPr>
              <a:t>       </a:t>
            </a:r>
            <a:r>
              <a:rPr lang="en-US" i="1" smtClean="0">
                <a:sym typeface="Symbol" pitchFamily="18" charset="2"/>
              </a:rPr>
              <a:t> 	V </a:t>
            </a:r>
            <a:r>
              <a:rPr lang="en-US" smtClean="0">
                <a:sym typeface="Symbol" pitchFamily="18" charset="2"/>
              </a:rPr>
              <a:t></a:t>
            </a:r>
            <a:r>
              <a:rPr lang="en-US" i="1" smtClean="0">
                <a:sym typeface="Symbol" pitchFamily="18" charset="2"/>
              </a:rPr>
              <a:t> n </a:t>
            </a:r>
            <a:r>
              <a:rPr lang="en-US" smtClean="0">
                <a:sym typeface="Symbol" pitchFamily="18" charset="2"/>
              </a:rPr>
              <a:t>(at constant </a:t>
            </a:r>
            <a:r>
              <a:rPr lang="en-US" i="1" smtClean="0">
                <a:sym typeface="Symbol" pitchFamily="18" charset="2"/>
              </a:rPr>
              <a:t>T, P</a:t>
            </a:r>
            <a:r>
              <a:rPr lang="en-US" smtClean="0">
                <a:sym typeface="Symbol" pitchFamily="18" charset="2"/>
              </a:rPr>
              <a:t>)</a:t>
            </a:r>
          </a:p>
          <a:p>
            <a:pPr eaLnBrk="1" hangingPunct="1"/>
            <a:r>
              <a:rPr lang="en-US" smtClean="0">
                <a:sym typeface="Symbol" pitchFamily="18" charset="2"/>
              </a:rPr>
              <a:t>     can be combined to give</a:t>
            </a:r>
          </a:p>
          <a:p>
            <a:pPr eaLnBrk="1" hangingPunct="1"/>
            <a:r>
              <a:rPr lang="en-US" smtClean="0">
                <a:sym typeface="Symbol" pitchFamily="18" charset="2"/>
              </a:rPr>
              <a:t>    		</a:t>
            </a:r>
            <a:r>
              <a:rPr lang="en-US" i="1" smtClean="0">
                <a:sym typeface="Symbol" pitchFamily="18" charset="2"/>
              </a:rPr>
              <a:t>V</a:t>
            </a:r>
            <a:r>
              <a:rPr lang="en-US" smtClean="0">
                <a:sym typeface="Symbol" pitchFamily="18" charset="2"/>
              </a:rPr>
              <a:t>  </a:t>
            </a:r>
            <a:r>
              <a:rPr lang="en-US" i="1" smtClean="0">
                <a:sym typeface="Symbol" pitchFamily="18" charset="2"/>
              </a:rPr>
              <a:t>nT </a:t>
            </a:r>
            <a:r>
              <a:rPr lang="en-US" smtClean="0">
                <a:sym typeface="Symbol" pitchFamily="18" charset="2"/>
              </a:rPr>
              <a:t>    or  </a:t>
            </a:r>
            <a:r>
              <a:rPr lang="en-US" i="1" smtClean="0">
                <a:sym typeface="Symbol" pitchFamily="18" charset="2"/>
              </a:rPr>
              <a:t> V</a:t>
            </a:r>
            <a:r>
              <a:rPr lang="en-US" smtClean="0">
                <a:sym typeface="Symbol" pitchFamily="18" charset="2"/>
              </a:rPr>
              <a:t> = constant (</a:t>
            </a:r>
            <a:r>
              <a:rPr lang="en-US" i="1" smtClean="0">
                <a:sym typeface="Symbol" pitchFamily="18" charset="2"/>
              </a:rPr>
              <a:t>nT/P</a:t>
            </a:r>
            <a:r>
              <a:rPr lang="en-US" smtClean="0">
                <a:sym typeface="Symbol" pitchFamily="18" charset="2"/>
              </a:rPr>
              <a:t>)</a:t>
            </a:r>
          </a:p>
          <a:p>
            <a:pPr eaLnBrk="1" hangingPunct="1"/>
            <a:endParaRPr lang="en-US" sz="500" smtClean="0">
              <a:sym typeface="Symbol" pitchFamily="18" charset="2"/>
            </a:endParaRPr>
          </a:p>
          <a:p>
            <a:pPr eaLnBrk="1" hangingPunct="1"/>
            <a:r>
              <a:rPr lang="en-US" smtClean="0">
                <a:sym typeface="Symbol" pitchFamily="18" charset="2"/>
              </a:rPr>
              <a:t>•   The proportionality constant is called the </a:t>
            </a:r>
            <a:r>
              <a:rPr lang="en-US" b="1" smtClean="0">
                <a:sym typeface="Symbol" pitchFamily="18" charset="2"/>
              </a:rPr>
              <a:t>gas constant, </a:t>
            </a:r>
            <a:r>
              <a:rPr lang="en-US" smtClean="0">
                <a:sym typeface="Symbol" pitchFamily="18" charset="2"/>
              </a:rPr>
              <a:t>represented by the letter </a:t>
            </a:r>
            <a:r>
              <a:rPr lang="en-US" i="1" smtClean="0">
                <a:sym typeface="Symbol" pitchFamily="18" charset="2"/>
              </a:rPr>
              <a:t>R.</a:t>
            </a:r>
          </a:p>
          <a:p>
            <a:pPr eaLnBrk="1" hangingPunct="1"/>
            <a:endParaRPr lang="en-US" sz="500" i="1" smtClean="0">
              <a:sym typeface="Symbol" pitchFamily="18" charset="2"/>
            </a:endParaRPr>
          </a:p>
          <a:p>
            <a:pPr eaLnBrk="1" hangingPunct="1"/>
            <a:r>
              <a:rPr lang="en-US" smtClean="0">
                <a:sym typeface="Symbol" pitchFamily="18" charset="2"/>
              </a:rPr>
              <a:t>• </a:t>
            </a:r>
            <a:r>
              <a:rPr lang="en-US" i="1" smtClean="0">
                <a:sym typeface="Symbol" pitchFamily="18" charset="2"/>
              </a:rPr>
              <a:t>  </a:t>
            </a:r>
            <a:r>
              <a:rPr lang="en-US" smtClean="0">
                <a:sym typeface="Symbol" pitchFamily="18" charset="2"/>
              </a:rPr>
              <a:t>Inserting </a:t>
            </a:r>
            <a:r>
              <a:rPr lang="en-US" i="1" smtClean="0">
                <a:sym typeface="Symbol" pitchFamily="18" charset="2"/>
              </a:rPr>
              <a:t>R</a:t>
            </a:r>
            <a:r>
              <a:rPr lang="en-US" smtClean="0">
                <a:sym typeface="Symbol" pitchFamily="18" charset="2"/>
              </a:rPr>
              <a:t> into an equation gives </a:t>
            </a:r>
            <a:r>
              <a:rPr lang="en-US" i="1" smtClean="0">
                <a:sym typeface="Symbol" pitchFamily="18" charset="2"/>
              </a:rPr>
              <a:t>  </a:t>
            </a:r>
            <a:r>
              <a:rPr lang="en-US" sz="1000" i="1" smtClean="0">
                <a:sym typeface="Symbol" pitchFamily="18" charset="2"/>
              </a:rPr>
              <a:t>V = </a:t>
            </a:r>
            <a:r>
              <a:rPr lang="en-US" sz="1000" i="1" u="sng" smtClean="0">
                <a:sym typeface="Symbol" pitchFamily="18" charset="2"/>
              </a:rPr>
              <a:t>RnT </a:t>
            </a:r>
            <a:r>
              <a:rPr lang="en-US" sz="1000" i="1" smtClean="0">
                <a:sym typeface="Symbol" pitchFamily="18" charset="2"/>
              </a:rPr>
              <a:t> =  </a:t>
            </a:r>
            <a:r>
              <a:rPr lang="en-US" sz="1000" i="1" u="sng" smtClean="0">
                <a:sym typeface="Symbol" pitchFamily="18" charset="2"/>
              </a:rPr>
              <a:t>nRT </a:t>
            </a:r>
          </a:p>
          <a:p>
            <a:pPr eaLnBrk="1" hangingPunct="1"/>
            <a:r>
              <a:rPr lang="en-US" sz="1000" i="1" smtClean="0">
                <a:sym typeface="Symbol" pitchFamily="18" charset="2"/>
              </a:rPr>
              <a:t>                                                               P           P</a:t>
            </a:r>
            <a:r>
              <a:rPr lang="en-US" i="1" smtClean="0">
                <a:sym typeface="Symbol" pitchFamily="18" charset="2"/>
              </a:rPr>
              <a:t>  </a:t>
            </a:r>
          </a:p>
          <a:p>
            <a:pPr eaLnBrk="1" hangingPunct="1"/>
            <a:r>
              <a:rPr lang="en-US" smtClean="0">
                <a:sym typeface="Symbol" pitchFamily="18" charset="2"/>
              </a:rPr>
              <a:t>Multiplying both sides by</a:t>
            </a:r>
            <a:r>
              <a:rPr lang="en-US" i="1" smtClean="0">
                <a:sym typeface="Symbol" pitchFamily="18" charset="2"/>
              </a:rPr>
              <a:t> P </a:t>
            </a:r>
            <a:r>
              <a:rPr lang="en-US" smtClean="0">
                <a:sym typeface="Symbol" pitchFamily="18" charset="2"/>
              </a:rPr>
              <a:t>gives the following equation, which is known as the </a:t>
            </a:r>
            <a:r>
              <a:rPr lang="en-US" b="1" i="1" smtClean="0">
                <a:sym typeface="Symbol" pitchFamily="18" charset="2"/>
              </a:rPr>
              <a:t>ideal gas law:</a:t>
            </a:r>
          </a:p>
          <a:p>
            <a:pPr eaLnBrk="1" hangingPunct="1"/>
            <a:r>
              <a:rPr lang="en-US" b="1" smtClean="0">
                <a:sym typeface="Symbol" pitchFamily="18" charset="2"/>
              </a:rPr>
              <a:t>                                </a:t>
            </a:r>
            <a:r>
              <a:rPr lang="en-US" i="1" smtClean="0">
                <a:sym typeface="Symbol" pitchFamily="18" charset="2"/>
              </a:rPr>
              <a:t>PV  =  nRT</a:t>
            </a:r>
          </a:p>
          <a:p>
            <a:pPr eaLnBrk="1" hangingPunct="1"/>
            <a:endParaRPr lang="en-US" sz="600" i="1" smtClean="0">
              <a:sym typeface="Symbol" pitchFamily="18" charset="2"/>
            </a:endParaRPr>
          </a:p>
          <a:p>
            <a:pPr eaLnBrk="1" hangingPunct="1"/>
            <a:r>
              <a:rPr lang="en-US" smtClean="0">
                <a:sym typeface="Symbol" pitchFamily="18" charset="2"/>
              </a:rPr>
              <a:t>•</a:t>
            </a:r>
            <a:r>
              <a:rPr lang="en-US" i="1" smtClean="0">
                <a:sym typeface="Symbol" pitchFamily="18" charset="2"/>
              </a:rPr>
              <a:t>   </a:t>
            </a:r>
            <a:r>
              <a:rPr lang="en-US" smtClean="0">
                <a:sym typeface="Symbol" pitchFamily="18" charset="2"/>
              </a:rPr>
              <a:t>An ideal gas is defined as a hypothetical gaseous substance whose behavior is independent of attractive and repulsive forces and can be completely described by the ideal gas law.</a:t>
            </a:r>
          </a:p>
          <a:p>
            <a:pPr eaLnBrk="1" hangingPunct="1"/>
            <a:r>
              <a:rPr lang="en-US" smtClean="0">
                <a:sym typeface="Symbol" pitchFamily="18" charset="2"/>
              </a:rPr>
              <a:t>•   The form of the gas constant depends on the units used for the other quantities in the expression — if </a:t>
            </a:r>
            <a:r>
              <a:rPr lang="en-US" i="1" smtClean="0">
                <a:sym typeface="Symbol" pitchFamily="18" charset="2"/>
              </a:rPr>
              <a:t>V</a:t>
            </a:r>
            <a:r>
              <a:rPr lang="en-US" smtClean="0">
                <a:sym typeface="Symbol" pitchFamily="18" charset="2"/>
              </a:rPr>
              <a:t> is expressed in liters (L), </a:t>
            </a:r>
            <a:r>
              <a:rPr lang="en-US" i="1" smtClean="0">
                <a:sym typeface="Symbol" pitchFamily="18" charset="2"/>
              </a:rPr>
              <a:t>P</a:t>
            </a:r>
            <a:r>
              <a:rPr lang="en-US" smtClean="0">
                <a:sym typeface="Symbol" pitchFamily="18" charset="2"/>
              </a:rPr>
              <a:t> in atmospheres (atm), </a:t>
            </a:r>
            <a:r>
              <a:rPr lang="en-US" i="1" smtClean="0">
                <a:sym typeface="Symbol" pitchFamily="18" charset="2"/>
              </a:rPr>
              <a:t>T</a:t>
            </a:r>
            <a:r>
              <a:rPr lang="en-US" b="1" smtClean="0">
                <a:sym typeface="Symbol" pitchFamily="18" charset="2"/>
              </a:rPr>
              <a:t> </a:t>
            </a:r>
            <a:r>
              <a:rPr lang="en-US" smtClean="0">
                <a:sym typeface="Symbol" pitchFamily="18" charset="2"/>
              </a:rPr>
              <a:t>in kelvins (K), and</a:t>
            </a:r>
            <a:r>
              <a:rPr lang="en-US" i="1" smtClean="0">
                <a:sym typeface="Symbol" pitchFamily="18" charset="2"/>
              </a:rPr>
              <a:t> n </a:t>
            </a:r>
            <a:r>
              <a:rPr lang="en-US" smtClean="0">
                <a:sym typeface="Symbol" pitchFamily="18" charset="2"/>
              </a:rPr>
              <a:t>in moles (mol), then</a:t>
            </a:r>
          </a:p>
          <a:p>
            <a:pPr eaLnBrk="1" hangingPunct="1"/>
            <a:r>
              <a:rPr lang="en-US" smtClean="0">
                <a:sym typeface="Symbol" pitchFamily="18" charset="2"/>
              </a:rPr>
              <a:t>                   </a:t>
            </a:r>
            <a:r>
              <a:rPr lang="en-US" i="1" smtClean="0">
                <a:sym typeface="Symbol" pitchFamily="18" charset="2"/>
              </a:rPr>
              <a:t>R</a:t>
            </a:r>
            <a:r>
              <a:rPr lang="en-US" smtClean="0">
                <a:sym typeface="Symbol" pitchFamily="18" charset="2"/>
              </a:rPr>
              <a:t> = 0.082057 (L•atm)/(K•mol).</a:t>
            </a:r>
          </a:p>
          <a:p>
            <a:pPr eaLnBrk="1" hangingPunct="1"/>
            <a:r>
              <a:rPr lang="en-US" smtClean="0">
                <a:sym typeface="Symbol" pitchFamily="18" charset="2"/>
              </a:rPr>
              <a:t>•  </a:t>
            </a:r>
            <a:r>
              <a:rPr lang="en-US" i="1" smtClean="0">
                <a:sym typeface="Symbol" pitchFamily="18" charset="2"/>
              </a:rPr>
              <a:t> R</a:t>
            </a:r>
            <a:r>
              <a:rPr lang="en-US" smtClean="0">
                <a:sym typeface="Symbol" pitchFamily="18" charset="2"/>
              </a:rPr>
              <a:t> can also have units of J/(K•mol) or cal/(K•mol).</a:t>
            </a:r>
          </a:p>
          <a:p>
            <a:pPr eaLnBrk="1" hangingPunct="1"/>
            <a:r>
              <a:rPr lang="en-US" smtClean="0">
                <a:sym typeface="Symbol" pitchFamily="18" charset="2"/>
              </a:rPr>
              <a:t>A particular set of conditions were chosen to use as a reference; 0ºC (273.15 K) and 1 atm pressure are referred to as </a:t>
            </a:r>
            <a:r>
              <a:rPr lang="en-US" b="1" i="1" smtClean="0">
                <a:sym typeface="Symbol" pitchFamily="18" charset="2"/>
              </a:rPr>
              <a:t>standard</a:t>
            </a:r>
            <a:r>
              <a:rPr lang="en-US" b="1" smtClean="0">
                <a:sym typeface="Symbol" pitchFamily="18" charset="2"/>
              </a:rPr>
              <a:t> </a:t>
            </a:r>
            <a:r>
              <a:rPr lang="en-US" b="1" i="1" smtClean="0">
                <a:sym typeface="Symbol" pitchFamily="18" charset="2"/>
              </a:rPr>
              <a:t>temperature and pressure</a:t>
            </a:r>
            <a:r>
              <a:rPr lang="en-US" b="1" smtClean="0">
                <a:sym typeface="Symbol" pitchFamily="18" charset="2"/>
              </a:rPr>
              <a:t> (STP).</a:t>
            </a:r>
          </a:p>
          <a:p>
            <a:pPr eaLnBrk="1" hangingPunct="1"/>
            <a:endParaRPr lang="en-US" sz="600" b="1" smtClean="0">
              <a:sym typeface="Symbol" pitchFamily="18" charset="2"/>
            </a:endParaRPr>
          </a:p>
          <a:p>
            <a:pPr eaLnBrk="1" hangingPunct="1"/>
            <a:r>
              <a:rPr lang="en-US" smtClean="0">
                <a:sym typeface="Symbol" pitchFamily="18" charset="2"/>
              </a:rPr>
              <a:t>The volume of 1 mol of an ideal gas under standard conditions can be calculated using the variant of the ideal gas law:</a:t>
            </a:r>
          </a:p>
          <a:p>
            <a:pPr eaLnBrk="1" hangingPunct="1"/>
            <a:r>
              <a:rPr lang="en-US" smtClean="0">
                <a:sym typeface="Symbol" pitchFamily="18" charset="2"/>
              </a:rPr>
              <a:t>    </a:t>
            </a:r>
            <a:r>
              <a:rPr lang="en-US" sz="900" b="1" i="1" smtClean="0">
                <a:sym typeface="Symbol" pitchFamily="18" charset="2"/>
              </a:rPr>
              <a:t>V = nRT</a:t>
            </a:r>
            <a:r>
              <a:rPr lang="en-US" sz="900" b="1" smtClean="0">
                <a:sym typeface="Symbol" pitchFamily="18" charset="2"/>
              </a:rPr>
              <a:t> =  </a:t>
            </a:r>
            <a:r>
              <a:rPr lang="en-US" sz="900" b="1" u="sng" smtClean="0">
                <a:sym typeface="Symbol" pitchFamily="18" charset="2"/>
              </a:rPr>
              <a:t>(1 mol) [0.082057 (L•atm)/(K•mol)] (273.15 K) </a:t>
            </a:r>
            <a:r>
              <a:rPr lang="en-US" sz="900" b="1" smtClean="0">
                <a:sym typeface="Symbol" pitchFamily="18" charset="2"/>
              </a:rPr>
              <a:t> = 22.41 L</a:t>
            </a:r>
            <a:endParaRPr lang="en-US" sz="900" b="1" u="sng" smtClean="0">
              <a:sym typeface="Symbol" pitchFamily="18" charset="2"/>
            </a:endParaRPr>
          </a:p>
          <a:p>
            <a:pPr eaLnBrk="1" hangingPunct="1"/>
            <a:r>
              <a:rPr lang="en-US" sz="900" b="1" smtClean="0">
                <a:sym typeface="Symbol" pitchFamily="18" charset="2"/>
              </a:rPr>
              <a:t>            </a:t>
            </a:r>
            <a:r>
              <a:rPr lang="en-US" sz="900" i="1" smtClean="0">
                <a:sym typeface="Symbol" pitchFamily="18" charset="2"/>
              </a:rPr>
              <a:t> </a:t>
            </a:r>
            <a:r>
              <a:rPr lang="en-US" sz="900" b="1" i="1" smtClean="0">
                <a:sym typeface="Symbol" pitchFamily="18" charset="2"/>
              </a:rPr>
              <a:t>P </a:t>
            </a:r>
            <a:r>
              <a:rPr lang="en-US" sz="900" b="1" smtClean="0">
                <a:sym typeface="Symbol" pitchFamily="18" charset="2"/>
              </a:rPr>
              <a:t>                                    1 atm</a:t>
            </a:r>
          </a:p>
          <a:p>
            <a:pPr eaLnBrk="1" hangingPunct="1"/>
            <a:endParaRPr lang="en-US" sz="600" b="1" smtClean="0">
              <a:sym typeface="Symbol" pitchFamily="18" charset="2"/>
            </a:endParaRPr>
          </a:p>
          <a:p>
            <a:pPr eaLnBrk="1" hangingPunct="1"/>
            <a:r>
              <a:rPr lang="en-US" b="1" smtClean="0">
                <a:sym typeface="Symbol" pitchFamily="18" charset="2"/>
              </a:rPr>
              <a:t>•   </a:t>
            </a:r>
            <a:r>
              <a:rPr lang="en-US" smtClean="0">
                <a:sym typeface="Symbol" pitchFamily="18" charset="2"/>
              </a:rPr>
              <a:t>The volume of 1 mol of an ideal gas at 0ºC and 1 atm pressure is 22.41 L, called the </a:t>
            </a:r>
            <a:r>
              <a:rPr lang="en-US" b="1" i="1" smtClean="0">
                <a:sym typeface="Symbol" pitchFamily="18" charset="2"/>
              </a:rPr>
              <a:t>standard molar volume</a:t>
            </a:r>
            <a:r>
              <a:rPr lang="en-US" smtClean="0">
                <a:sym typeface="Symbol" pitchFamily="18" charset="2"/>
              </a:rPr>
              <a:t> of an ideal gas.</a:t>
            </a:r>
          </a:p>
          <a:p>
            <a:pPr eaLnBrk="1" hangingPunct="1"/>
            <a:r>
              <a:rPr lang="en-US" smtClean="0">
                <a:sym typeface="Symbol" pitchFamily="18" charset="2"/>
              </a:rPr>
              <a:t>•   The relationships described as Boyle’s, Charles’s, and Avogadro’s laws are simply special cases of the ideal gas law in which two of the four parameters (</a:t>
            </a:r>
            <a:r>
              <a:rPr lang="en-US" i="1" smtClean="0">
                <a:sym typeface="Symbol" pitchFamily="18" charset="2"/>
              </a:rPr>
              <a:t>P</a:t>
            </a:r>
            <a:r>
              <a:rPr lang="en-US" smtClean="0">
                <a:sym typeface="Symbol" pitchFamily="18" charset="2"/>
              </a:rPr>
              <a:t>, </a:t>
            </a:r>
            <a:r>
              <a:rPr lang="en-US" i="1" smtClean="0">
                <a:sym typeface="Symbol" pitchFamily="18" charset="2"/>
              </a:rPr>
              <a:t>V</a:t>
            </a:r>
            <a:r>
              <a:rPr lang="en-US" smtClean="0">
                <a:sym typeface="Symbol" pitchFamily="18" charset="2"/>
              </a:rPr>
              <a:t>, </a:t>
            </a:r>
            <a:r>
              <a:rPr lang="en-US" i="1" smtClean="0">
                <a:sym typeface="Symbol" pitchFamily="18" charset="2"/>
              </a:rPr>
              <a:t>T</a:t>
            </a:r>
            <a:r>
              <a:rPr lang="en-US" smtClean="0">
                <a:sym typeface="Symbol" pitchFamily="18" charset="2"/>
              </a:rPr>
              <a:t>, </a:t>
            </a:r>
            <a:r>
              <a:rPr lang="en-US" i="1" smtClean="0">
                <a:sym typeface="Symbol" pitchFamily="18" charset="2"/>
              </a:rPr>
              <a:t>n</a:t>
            </a:r>
            <a:r>
              <a:rPr lang="en-US" smtClean="0">
                <a:sym typeface="Symbol" pitchFamily="18" charset="2"/>
              </a:rPr>
              <a:t>) are held fixed.</a:t>
            </a:r>
          </a:p>
          <a:p>
            <a:pPr eaLnBrk="1" hangingPunct="1"/>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5AA31A41-54F8-4D16-8BF1-9D5739B5378C}" type="slidenum">
              <a:rPr lang="en-US" smtClean="0"/>
              <a:pPr/>
              <a:t>181</a:t>
            </a:fld>
            <a:endParaRPr lang="en-US"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C4D32C0-5D6E-435F-9B23-A01265036BEE}" type="slidenum">
              <a:rPr lang="en-US" smtClean="0"/>
              <a:pPr/>
              <a:t>182</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AA6A2BB-EB8B-4556-9B2E-E4ABFBB37D79}" type="slidenum">
              <a:rPr lang="en-US" smtClean="0"/>
              <a:pPr/>
              <a:t>183</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297FF958-CF18-42C9-A76E-08BB7E0C5702}" type="slidenum">
              <a:rPr lang="en-US" smtClean="0"/>
              <a:pPr/>
              <a:t>20</a:t>
            </a:fld>
            <a:endParaRPr lang="en-US"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r>
              <a:rPr lang="en-US" smtClean="0"/>
              <a:t>Earth’s atmosphere at sea level is an approximately 80:20 solution of nitrogen and oxygen gases with small amounts of carbon dioxide, water vapor, the noble gases, and trace amounts of a variety of other compounds.</a:t>
            </a:r>
          </a:p>
          <a:p>
            <a:pPr eaLnBrk="1" hangingPunct="1"/>
            <a:endParaRPr lang="en-US" sz="500" smtClean="0"/>
          </a:p>
          <a:p>
            <a:pPr eaLnBrk="1" hangingPunct="1"/>
            <a:r>
              <a:rPr lang="en-US" smtClean="0"/>
              <a:t>Composition, temperature, and pressure of the atmosphere vary dramatically with altitude, so it is divided into layers that interact differently with the continuous flux of solar radiation from the top and the land and ocean masses at the bottom.</a:t>
            </a:r>
          </a:p>
          <a:p>
            <a:pPr eaLnBrk="1" hangingPunct="1"/>
            <a:endParaRPr lang="en-US" sz="500" smtClean="0"/>
          </a:p>
          <a:p>
            <a:pPr eaLnBrk="1" hangingPunct="1"/>
            <a:r>
              <a:rPr lang="en-US" smtClean="0"/>
              <a:t>Layers do not mix readily with one another, and each layer has its own distinctive chemistry.</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876D441B-4A0A-4E1D-A354-69273B4AF62F}" type="slidenum">
              <a:rPr lang="en-US" smtClean="0"/>
              <a:pPr/>
              <a:t>184</a:t>
            </a:fld>
            <a:endParaRPr lang="en-US"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24F76F74-D225-40B2-B041-895604B01839}" type="slidenum">
              <a:rPr lang="en-US" smtClean="0"/>
              <a:pPr/>
              <a:t>185</a:t>
            </a:fld>
            <a:endParaRPr lang="en-US"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r>
              <a:rPr lang="en-US" smtClean="0"/>
              <a:t>http://thelifeofshannon.net/wp-content/uploads/2006/11/sp653_zm1.jpg</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01DBD5F9-95AE-4AE9-9C19-420EBD727C1B}" type="slidenum">
              <a:rPr lang="en-US" smtClean="0"/>
              <a:pPr/>
              <a:t>186</a:t>
            </a:fld>
            <a:endParaRPr lang="en-US"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5F51A7BA-3813-40A9-BC6F-F8D041A8365E}" type="slidenum">
              <a:rPr lang="en-US" smtClean="0"/>
              <a:pPr/>
              <a:t>187</a:t>
            </a:fld>
            <a:endParaRPr lang="en-US"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r>
              <a:rPr lang="en-US" smtClean="0"/>
              <a:t>http://www.bio-world.com/images/013341.jpg</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90A9190F-45B9-47CB-962D-52E81E8FC210}" type="slidenum">
              <a:rPr lang="en-US" smtClean="0"/>
              <a:pPr/>
              <a:t>188</a:t>
            </a:fld>
            <a:endParaRPr lang="en-US"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r>
              <a:rPr lang="en-US" sz="1000" b="1" smtClean="0"/>
              <a:t>Liquefaction </a:t>
            </a:r>
            <a:r>
              <a:rPr lang="en-US" sz="1000" smtClean="0"/>
              <a:t>of gases is the condensation of gases into a liquid form, which is neither anticipated nor explained by the kinetic molecular theory of gases.</a:t>
            </a:r>
          </a:p>
          <a:p>
            <a:pPr eaLnBrk="1" hangingPunct="1"/>
            <a:endParaRPr lang="en-US" sz="400" smtClean="0"/>
          </a:p>
          <a:p>
            <a:pPr eaLnBrk="1" hangingPunct="1"/>
            <a:r>
              <a:rPr lang="en-US" sz="1000" smtClean="0"/>
              <a:t>•   Both the theory and the ideal gas law predict that gases compressed to very high pressures and cooled to very low temperatures should still behave like gases.</a:t>
            </a:r>
          </a:p>
          <a:p>
            <a:pPr eaLnBrk="1" hangingPunct="1"/>
            <a:r>
              <a:rPr lang="en-US" sz="1000" smtClean="0"/>
              <a:t>•   However, as gases are compressed and cooled, they condense to form liquids. </a:t>
            </a:r>
          </a:p>
          <a:p>
            <a:pPr eaLnBrk="1" hangingPunct="1"/>
            <a:endParaRPr lang="en-US" sz="1000" smtClean="0"/>
          </a:p>
          <a:p>
            <a:pPr eaLnBrk="1" hangingPunct="1"/>
            <a:r>
              <a:rPr lang="en-US" sz="1000" smtClean="0"/>
              <a:t>Liquefaction — extreme deviation from ideal gas behavior</a:t>
            </a:r>
          </a:p>
          <a:p>
            <a:pPr lvl="2" eaLnBrk="1" hangingPunct="1"/>
            <a:r>
              <a:rPr lang="en-US" sz="1000" smtClean="0"/>
              <a:t>    – Occurs when the molecules of a gas are cooled to the point where they no longer possess sufficient kinetic energy to overcome the intermolecular attractive forces</a:t>
            </a:r>
          </a:p>
          <a:p>
            <a:pPr lvl="2" eaLnBrk="1" hangingPunct="1"/>
            <a:r>
              <a:rPr lang="en-US" sz="1000" smtClean="0"/>
              <a:t>    – Precise combination of temperature and pressure needed to liquefy a gas depends on its molar mass and structure, with heavier and more complex molecules  liquefying at higher temperatures</a:t>
            </a:r>
          </a:p>
          <a:p>
            <a:pPr lvl="2" eaLnBrk="1" hangingPunct="1"/>
            <a:r>
              <a:rPr lang="en-US" sz="1000" smtClean="0"/>
              <a:t>    – Substances with large van der Waals </a:t>
            </a:r>
            <a:r>
              <a:rPr lang="en-US" sz="1000" i="1" smtClean="0"/>
              <a:t>a</a:t>
            </a:r>
            <a:r>
              <a:rPr lang="en-US" sz="1000" smtClean="0"/>
              <a:t> coefficients are easy to liquefy because large </a:t>
            </a:r>
            <a:r>
              <a:rPr lang="en-US" sz="1000" i="1" smtClean="0"/>
              <a:t>a</a:t>
            </a:r>
            <a:r>
              <a:rPr lang="en-US" sz="1000" smtClean="0"/>
              <a:t> coefficients indicate strong intermolecular attractive interactions</a:t>
            </a:r>
          </a:p>
          <a:p>
            <a:pPr lvl="2" eaLnBrk="1" hangingPunct="1"/>
            <a:r>
              <a:rPr lang="en-US" sz="1000" smtClean="0"/>
              <a:t>    – Small molecules that contain light elements have small </a:t>
            </a:r>
            <a:r>
              <a:rPr lang="en-US" sz="1000" i="1" smtClean="0"/>
              <a:t>a </a:t>
            </a:r>
            <a:r>
              <a:rPr lang="en-US" sz="1000" smtClean="0"/>
              <a:t>coefficients, indicating weak intermolecular attractive interactions, and are difficult to liquefy ultracold liquids formed from the liquefaction of gases are called </a:t>
            </a:r>
            <a:r>
              <a:rPr lang="en-US" sz="1000" b="1" i="1" smtClean="0"/>
              <a:t>cryogenic liquids</a:t>
            </a:r>
            <a:r>
              <a:rPr lang="en-US" sz="1000" smtClean="0"/>
              <a:t> and have applications as refrigerants in both industry and biology.</a:t>
            </a:r>
          </a:p>
          <a:p>
            <a:pPr eaLnBrk="1" hangingPunct="1"/>
            <a:endParaRPr lang="en-US" sz="400" smtClean="0"/>
          </a:p>
          <a:p>
            <a:pPr eaLnBrk="1" hangingPunct="1"/>
            <a:r>
              <a:rPr lang="en-US" sz="1000" smtClean="0"/>
              <a:t>•   Liquefaction of gases is important in the storage and shipment of fossil fuels.</a:t>
            </a:r>
          </a:p>
          <a:p>
            <a:pPr eaLnBrk="1" hangingPunct="1"/>
            <a:endParaRPr lang="en-US" sz="1000"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690B07FB-06C3-4BD4-A808-5436D483127C}" type="slidenum">
              <a:rPr lang="en-US" smtClean="0"/>
              <a:pPr/>
              <a:t>189</a:t>
            </a:fld>
            <a:endParaRPr lang="en-US"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BD5FC61-0E54-418C-B42E-707F528CD3BF}" type="slidenum">
              <a:rPr lang="en-US" smtClean="0"/>
              <a:pPr/>
              <a:t>190</a:t>
            </a:fld>
            <a:endParaRPr lang="en-US"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25E2468E-4807-4EB9-9C33-77CA7EFF774B}" type="slidenum">
              <a:rPr lang="en-US" smtClean="0"/>
              <a:pPr/>
              <a:t>191</a:t>
            </a:fld>
            <a:endParaRPr lang="en-US"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E7BEAC8B-1970-4D80-BF62-96A506B2F2F6}" type="slidenum">
              <a:rPr lang="en-US" smtClean="0"/>
              <a:pPr/>
              <a:t>192</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xfrm>
            <a:off x="685800" y="4343400"/>
            <a:ext cx="5486400" cy="4114800"/>
          </a:xfrm>
          <a:noFill/>
          <a:ln/>
        </p:spPr>
        <p:txBody>
          <a:bodyPr/>
          <a:lstStyle/>
          <a:p>
            <a:pPr eaLnBrk="1" hangingPunct="1"/>
            <a:r>
              <a:rPr lang="en-US" b="1" smtClean="0">
                <a:hlinkClick r:id="rId3"/>
                <a:hlinkMouseOver r:id="rId4"/>
              </a:rPr>
              <a:t>Video 17: Precious Envelope</a:t>
            </a:r>
            <a:r>
              <a:rPr lang="en-US" smtClean="0"/>
              <a:t/>
            </a:r>
            <a:br>
              <a:rPr lang="en-US" smtClean="0"/>
            </a:br>
            <a:r>
              <a:rPr lang="en-US" smtClean="0"/>
              <a:t>The earth's atmosphere is examined through theories of chemical evolution; ozone depletion and the greenhouse effect are explained. (added 2006/10/08)</a:t>
            </a:r>
            <a:br>
              <a:rPr lang="en-US" smtClean="0"/>
            </a:br>
            <a:r>
              <a:rPr lang="en-US" smtClean="0">
                <a:hlinkClick r:id="rId5"/>
              </a:rPr>
              <a:t>World of Chemistry</a:t>
            </a:r>
            <a:r>
              <a:rPr lang="en-US" smtClean="0"/>
              <a:t> </a:t>
            </a:r>
            <a:r>
              <a:rPr lang="en-US" b="1" smtClean="0"/>
              <a:t>&gt;</a:t>
            </a:r>
            <a:r>
              <a:rPr lang="en-US" smtClean="0"/>
              <a:t> http://www.learner.org/vod/vod_window.html?pid=809 </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6A90C44B-B494-4A72-9536-26B845839C8D}" type="slidenum">
              <a:rPr lang="en-US" smtClean="0"/>
              <a:pPr/>
              <a:t>193</a:t>
            </a:fld>
            <a:endParaRPr lang="en-US" smtClean="0"/>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04C0A408-107F-444C-B131-7E246F5C1F4C}" type="slidenum">
              <a:rPr lang="en-US" smtClean="0"/>
              <a:pPr/>
              <a:t>21</a:t>
            </a:fld>
            <a:endParaRPr lang="en-US"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r>
              <a:rPr lang="en-US" sz="1400" b="1" i="1" smtClean="0"/>
              <a:t>The global carbon cycle</a:t>
            </a:r>
          </a:p>
          <a:p>
            <a:pPr eaLnBrk="1" hangingPunct="1"/>
            <a:endParaRPr lang="en-US" sz="500" b="1" i="1" smtClean="0"/>
          </a:p>
          <a:p>
            <a:pPr lvl="1" eaLnBrk="1" hangingPunct="1"/>
            <a:r>
              <a:rPr lang="en-US" b="1" i="1" smtClean="0"/>
              <a:t>   </a:t>
            </a:r>
            <a:r>
              <a:rPr lang="en-US" i="1" smtClean="0"/>
              <a:t>–</a:t>
            </a:r>
            <a:r>
              <a:rPr lang="en-US" b="1" i="1" smtClean="0"/>
              <a:t> </a:t>
            </a:r>
            <a:r>
              <a:rPr lang="en-US" smtClean="0"/>
              <a:t>The distribution and flow of carbon throughout the planet</a:t>
            </a:r>
          </a:p>
          <a:p>
            <a:pPr lvl="1" eaLnBrk="1" hangingPunct="1"/>
            <a:r>
              <a:rPr lang="en-US" smtClean="0"/>
              <a:t>   – Atmospheric CO</a:t>
            </a:r>
            <a:r>
              <a:rPr lang="en-US" baseline="-25000" smtClean="0"/>
              <a:t>2 </a:t>
            </a:r>
            <a:r>
              <a:rPr lang="en-US" smtClean="0"/>
              <a:t>either dissolves in the oceans and eventually precipitates as carbonate rocks or is taken up by plants</a:t>
            </a:r>
          </a:p>
          <a:p>
            <a:pPr lvl="1" eaLnBrk="1" hangingPunct="1"/>
            <a:r>
              <a:rPr lang="en-US" smtClean="0"/>
              <a:t>   – Combustion of fossil fuels releases large amounts of CO</a:t>
            </a:r>
            <a:r>
              <a:rPr lang="en-US" baseline="-25000" smtClean="0"/>
              <a:t>2 </a:t>
            </a:r>
            <a:r>
              <a:rPr lang="en-US" smtClean="0"/>
              <a:t>that upset the balance of the carbon cycle and result in a steady increase in atmospheric CO</a:t>
            </a:r>
            <a:r>
              <a:rPr lang="en-US" baseline="-25000" smtClean="0"/>
              <a:t>2 </a:t>
            </a:r>
            <a:r>
              <a:rPr lang="en-US" smtClean="0"/>
              <a:t>levels.</a:t>
            </a:r>
          </a:p>
          <a:p>
            <a:pPr lvl="1" eaLnBrk="1" hangingPunct="1"/>
            <a:endParaRPr lang="en-US" smtClean="0"/>
          </a:p>
          <a:p>
            <a:pPr lvl="1" eaLnBrk="1" hangingPunct="1"/>
            <a:r>
              <a:rPr lang="en-US" smtClean="0"/>
              <a:t>http://en.wikipedia.org/wiki/Image:Carbon-dioxide-3D-vdW.svg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0C2C0EF8-6AA7-4AB5-9443-1AD456315AA3}" type="slidenum">
              <a:rPr lang="en-US" smtClean="0"/>
              <a:pPr/>
              <a:t>22</a:t>
            </a:fld>
            <a:endParaRPr lang="en-US"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r>
              <a:rPr lang="en-US" smtClean="0"/>
              <a:t>http://blog.wired.com/wiredscience/images/2007/08/07/exxonscientist.jpg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10A94CA1-1312-4B8D-A913-58B136EA5F68}" type="slidenum">
              <a:rPr lang="en-US" smtClean="0"/>
              <a:pPr/>
              <a:t>2</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42A438F4-9DCE-4C7A-88E7-27A696BEC1F1}" type="slidenum">
              <a:rPr lang="en-US" smtClean="0"/>
              <a:pPr/>
              <a:t>23</a:t>
            </a:fld>
            <a:endParaRPr lang="en-US"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r>
              <a:rPr lang="en-US" smtClean="0"/>
              <a:t>Burning of carbon-based fuels is done on a vast scale and produces large amounts of CO</a:t>
            </a:r>
            <a:r>
              <a:rPr lang="en-US" baseline="-25000" smtClean="0"/>
              <a:t>2</a:t>
            </a:r>
            <a:r>
              <a:rPr lang="en-US" smtClean="0"/>
              <a:t>.</a:t>
            </a:r>
          </a:p>
          <a:p>
            <a:pPr eaLnBrk="1" hangingPunct="1"/>
            <a:endParaRPr lang="en-US" sz="500" baseline="-25000" smtClean="0"/>
          </a:p>
          <a:p>
            <a:pPr eaLnBrk="1" hangingPunct="1"/>
            <a:r>
              <a:rPr lang="en-US" smtClean="0"/>
              <a:t>The amounts of CO</a:t>
            </a:r>
            <a:r>
              <a:rPr lang="en-US" baseline="-25000" smtClean="0"/>
              <a:t>2</a:t>
            </a:r>
            <a:r>
              <a:rPr lang="en-US" smtClean="0"/>
              <a:t> are overwhelming the natural ability of the planet to remove CO</a:t>
            </a:r>
            <a:r>
              <a:rPr lang="en-US" baseline="-25000" smtClean="0"/>
              <a:t>2 </a:t>
            </a:r>
            <a:r>
              <a:rPr lang="en-US" smtClean="0"/>
              <a:t>from the atmosphere, and the elevated levels of CO</a:t>
            </a:r>
            <a:r>
              <a:rPr lang="en-US" baseline="-25000" smtClean="0"/>
              <a:t>2 </a:t>
            </a:r>
            <a:r>
              <a:rPr lang="en-US" smtClean="0"/>
              <a:t>are affecting the temperature of the planet through the “greenhouse effect.”</a:t>
            </a:r>
          </a:p>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5B2AED14-778A-4109-9508-1F60072D7D5A}" type="slidenum">
              <a:rPr lang="en-US" smtClean="0"/>
              <a:pPr/>
              <a:t>24</a:t>
            </a:fld>
            <a:endParaRPr lang="en-US"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smtClean="0"/>
              <a:t>Some teachers choose to show the movie </a:t>
            </a:r>
            <a:r>
              <a:rPr lang="en-US" u="sng" smtClean="0"/>
              <a:t>Day After Tomorrow</a:t>
            </a:r>
            <a:r>
              <a:rPr lang="en-US" smtClean="0"/>
              <a:t> </a:t>
            </a:r>
          </a:p>
          <a:p>
            <a:pPr eaLnBrk="1" hangingPunct="1"/>
            <a:endParaRPr lang="en-US" smtClean="0"/>
          </a:p>
          <a:p>
            <a:pPr eaLnBrk="1" hangingPunct="1"/>
            <a:r>
              <a:rPr lang="en-US" smtClean="0"/>
              <a:t>http://www.lisamoscatiello.com/blogtest/uploaded_images/meltingglaciers-786472.jpg</a:t>
            </a:r>
          </a:p>
          <a:p>
            <a:pPr eaLnBrk="1" hangingPunct="1"/>
            <a:r>
              <a:rPr lang="en-US" smtClean="0"/>
              <a:t>http://images.google.com/imgres?imgurl=http://sitemaker.umich.edu/section2group4/files/hurricane-katrina_damage.jpg&amp;imgrefurl=http://sitemaker.umich.edu/section2group4/indroduction_and_hypothesis__why_tropical_storms_&amp;h=311&amp;w=400&amp;sz=47&amp;hl=en&amp;start=19&amp;tbnid=BZz_iqNfb803hM:&amp;tbnh=96&amp;tbnw=124&amp;prev=/images%3Fq%3Dtropical%2Bstorms%26gbv%3D2%26hl%3De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D6507EFC-86E4-4EEA-8A93-6A72AF6FD25A}" type="slidenum">
              <a:rPr lang="en-US" smtClean="0"/>
              <a:pPr/>
              <a:t>25</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02E4FBA-02CD-4A6F-8809-64750C9892C9}" type="slidenum">
              <a:rPr lang="en-US" smtClean="0"/>
              <a:pPr/>
              <a:t>26</a:t>
            </a:fld>
            <a:endParaRPr 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28D6703A-2762-414B-A285-67A7F888510C}" type="slidenum">
              <a:rPr lang="en-US" smtClean="0"/>
              <a:pPr/>
              <a:t>27</a:t>
            </a:fld>
            <a:endParaRPr lang="en-US"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xfrm>
            <a:off x="685800" y="4343400"/>
            <a:ext cx="5486400" cy="4114800"/>
          </a:xfrm>
          <a:noFill/>
          <a:ln/>
        </p:spPr>
        <p:txBody>
          <a:bodyPr/>
          <a:lstStyle/>
          <a:p>
            <a:pPr eaLnBrk="1" hangingPunct="1"/>
            <a:r>
              <a:rPr lang="en-US" smtClean="0"/>
              <a:t>http://www.wpclipart.com/browse.html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7B0FCCCB-240D-4209-8E47-032536D956C4}" type="slidenum">
              <a:rPr lang="en-US" smtClean="0"/>
              <a:pPr/>
              <a:t>28</a:t>
            </a:fld>
            <a:endParaRPr 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smtClean="0"/>
              <a:t>http://en.wikipedia.org/wiki/Image:Ozone-montage.png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AFC9700-80D7-4752-8A35-1DFF019704FF}" type="slidenum">
              <a:rPr lang="en-US" smtClean="0"/>
              <a:pPr/>
              <a:t>29</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algn="ctr" eaLnBrk="1" hangingPunct="1"/>
            <a:r>
              <a:rPr lang="en-US" smtClean="0">
                <a:latin typeface="Arial" charset="0"/>
              </a:rPr>
              <a:t>OZONE DEPLETION</a:t>
            </a:r>
          </a:p>
          <a:p>
            <a:pPr algn="ctr" eaLnBrk="1" hangingPunct="1"/>
            <a:endParaRPr lang="en-US" smtClean="0">
              <a:latin typeface="Arial" charset="0"/>
            </a:endParaRPr>
          </a:p>
          <a:p>
            <a:pPr eaLnBrk="1" hangingPunct="1"/>
            <a:r>
              <a:rPr lang="en-US" smtClean="0">
                <a:latin typeface="Arial" charset="0"/>
              </a:rPr>
              <a:t>Ozone is an allotropic form of oxygen.  Ozone is made naturally during lightning storms.  Ozone protects us from ultra violet radiation from the sun.  The ozone layer is being depleted by chlorofluorocarbons (CFC’s).</a:t>
            </a:r>
          </a:p>
          <a:p>
            <a:pPr eaLnBrk="1" hangingPunct="1"/>
            <a:endParaRPr lang="en-US" smtClean="0">
              <a:latin typeface="Arial" charset="0"/>
            </a:endParaRPr>
          </a:p>
          <a:p>
            <a:pPr eaLnBrk="1" hangingPunct="1"/>
            <a:r>
              <a:rPr lang="en-US" smtClean="0">
                <a:latin typeface="Arial" charset="0"/>
              </a:rPr>
              <a:t>“THE OZONE LAYER</a:t>
            </a:r>
          </a:p>
          <a:p>
            <a:pPr eaLnBrk="1" hangingPunct="1"/>
            <a:endParaRPr lang="en-US" smtClean="0">
              <a:latin typeface="Arial" charset="0"/>
            </a:endParaRPr>
          </a:p>
          <a:p>
            <a:pPr eaLnBrk="1" hangingPunct="1"/>
            <a:r>
              <a:rPr lang="en-US" i="1" smtClean="0">
                <a:latin typeface="Arial" charset="0"/>
              </a:rPr>
              <a:t>Ozone is a reactive gas that contributes to pollution when it builds up in the atmosphere over cities.  However, ozone in the stratosphere does the useful task of absorbing damaging ultraviolet (UV) light from the Sun, screening it from the Earth.  Some synthetic chemicals, especially, chlorofluorocarbons (CFCs), react with ozone, creating holes in the ozone layer.  These holes allow more UV light through, tending to cause an increase in skin cancer.”</a:t>
            </a:r>
          </a:p>
          <a:p>
            <a:pPr eaLnBrk="1" hangingPunct="1"/>
            <a:endParaRPr lang="en-US" i="1" smtClean="0">
              <a:latin typeface="Arial" charset="0"/>
            </a:endParaRPr>
          </a:p>
          <a:p>
            <a:pPr eaLnBrk="1" hangingPunct="1"/>
            <a:r>
              <a:rPr lang="en-US" smtClean="0"/>
              <a:t>		Eyewitness Science “Chemistry” , Dr. Ann Newmark, DK Publishing, Inc., 1993, pg 34</a:t>
            </a:r>
          </a:p>
          <a:p>
            <a:pPr eaLnBrk="1" hangingPunct="1"/>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6EBD4CC6-4B03-476C-A56D-6EB1FAA17B84}" type="slidenum">
              <a:rPr lang="en-US" smtClean="0"/>
              <a:pPr/>
              <a:t>30</a:t>
            </a:fld>
            <a:endParaRPr lang="en-US"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1D7542D0-7878-425F-A678-F0452376C46B}" type="slidenum">
              <a:rPr lang="en-US" smtClean="0"/>
              <a:pPr/>
              <a:t>31</a:t>
            </a:fld>
            <a:endParaRPr lang="en-US"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C5F172E-E58B-45D7-B6EF-280CBA4FA319}" type="slidenum">
              <a:rPr lang="en-US" smtClean="0"/>
              <a:pPr/>
              <a:t>32</a:t>
            </a:fld>
            <a:endParaRPr lang="en-US"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0CA7C423-D2EB-410F-890D-7C7C6AE83BC4}" type="slidenum">
              <a:rPr lang="en-US" smtClean="0"/>
              <a:pPr/>
              <a:t>3</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r>
              <a:rPr lang="en-US" smtClean="0"/>
              <a:t>Fast Track to a 5 (page 61)</a:t>
            </a:r>
          </a:p>
          <a:p>
            <a:pPr eaLnBrk="1" hangingPunct="1"/>
            <a:endParaRPr lang="en-US" smtClean="0"/>
          </a:p>
          <a:p>
            <a:pPr eaLnBrk="1" hangingPunct="1"/>
            <a:r>
              <a:rPr lang="en-US" b="1" smtClean="0"/>
              <a:t>OBJECTIVES</a:t>
            </a:r>
          </a:p>
          <a:p>
            <a:pPr eaLnBrk="1" hangingPunct="1"/>
            <a:r>
              <a:rPr lang="en-US" smtClean="0"/>
              <a:t> 	To be able to describe the characteristics of a gas</a:t>
            </a:r>
          </a:p>
          <a:p>
            <a:pPr eaLnBrk="1" hangingPunct="1"/>
            <a:r>
              <a:rPr lang="en-US" smtClean="0"/>
              <a:t>	To understand the relationships between the pressure, temperature, amount, and volume of a gas</a:t>
            </a:r>
          </a:p>
          <a:p>
            <a:pPr eaLnBrk="1" hangingPunct="1"/>
            <a:r>
              <a:rPr lang="en-US" smtClean="0"/>
              <a:t>	To be able to use the ideal gas law to describe the behavior of a gas</a:t>
            </a:r>
          </a:p>
          <a:p>
            <a:pPr eaLnBrk="1" hangingPunct="1"/>
            <a:r>
              <a:rPr lang="en-US" smtClean="0"/>
              <a:t>	To know how to determine the contribution of each component gas to the total pressure of a gaseous mixture</a:t>
            </a:r>
          </a:p>
          <a:p>
            <a:pPr eaLnBrk="1" hangingPunct="1"/>
            <a:r>
              <a:rPr lang="en-US" smtClean="0"/>
              <a:t>	To understand the significance of the kinetic molecular theory of gases</a:t>
            </a:r>
          </a:p>
          <a:p>
            <a:pPr eaLnBrk="1" hangingPunct="1"/>
            <a:r>
              <a:rPr lang="en-US" smtClean="0"/>
              <a:t>	To recognize the differences between the behaviors of an ideal gas and a real gas</a:t>
            </a:r>
          </a:p>
          <a:p>
            <a:pPr eaLnBrk="1" hangingPunct="1"/>
            <a:endParaRPr lang="en-US" b="1"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CE4A6FBA-9709-40E4-990D-43F818496459}" type="slidenum">
              <a:rPr lang="en-US" smtClean="0"/>
              <a:pPr/>
              <a:t>33</a:t>
            </a:fld>
            <a:endParaRPr lang="en-US"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3295C384-9F5C-4128-A141-6657F6C1ACC1}" type="slidenum">
              <a:rPr lang="en-US" smtClean="0"/>
              <a:pPr/>
              <a:t>34</a:t>
            </a:fld>
            <a:endParaRPr lang="en-US" smtClean="0"/>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62C717EF-81A9-4D10-829C-349A04CB961C}" type="slidenum">
              <a:rPr lang="en-US" smtClean="0"/>
              <a:pPr/>
              <a:t>35</a:t>
            </a:fld>
            <a:endParaRPr lang="en-US"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034312DA-5417-4DE0-9A40-327CD48C8C1E}" type="slidenum">
              <a:rPr lang="en-US" smtClean="0"/>
              <a:pPr/>
              <a:t>36</a:t>
            </a:fld>
            <a:endParaRPr lang="en-US"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C64356C2-DD8F-4100-9E7E-2441AFBCD128}" type="slidenum">
              <a:rPr lang="en-US" smtClean="0"/>
              <a:pPr/>
              <a:t>37</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r>
              <a:rPr lang="en-US" smtClean="0">
                <a:latin typeface="Arial" charset="0"/>
              </a:rPr>
              <a:t>The environmental issues of global warming, caused from buildup of carbon dioxide in Earth's atmosphere, is a separate issue from ozone depletion.  </a:t>
            </a:r>
          </a:p>
          <a:p>
            <a:pPr eaLnBrk="1" hangingPunct="1"/>
            <a:endParaRPr lang="en-US" smtClean="0">
              <a:latin typeface="Arial" charset="0"/>
            </a:endParaRPr>
          </a:p>
          <a:p>
            <a:pPr eaLnBrk="1" hangingPunct="1"/>
            <a:r>
              <a:rPr lang="en-US" smtClean="0">
                <a:latin typeface="Arial" charset="0"/>
              </a:rPr>
              <a:t>The greenhouse effect has had no major improvements and has failed international negotiations.  </a:t>
            </a:r>
          </a:p>
          <a:p>
            <a:pPr eaLnBrk="1" hangingPunct="1"/>
            <a:r>
              <a:rPr lang="en-US" smtClean="0">
                <a:latin typeface="Arial" charset="0"/>
              </a:rPr>
              <a:t>The ozone hole has largely been resolved by international cooperation.  Improvement in ozone concentration is occurring.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FDFC77B8-5D54-4836-972A-B6788E0008F8}" type="slidenum">
              <a:rPr lang="en-US" smtClean="0"/>
              <a:pPr/>
              <a:t>38</a:t>
            </a:fld>
            <a:endParaRPr lang="en-US"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ED519B57-037C-4923-B62B-1E7490B75EE3}" type="slidenum">
              <a:rPr lang="en-US" smtClean="0"/>
              <a:pPr/>
              <a:t>39</a:t>
            </a:fld>
            <a:endParaRPr lang="en-US"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0D7854DF-9AD3-4AFC-9245-872C57C2FF1A}" type="slidenum">
              <a:rPr lang="en-US" smtClean="0"/>
              <a:pPr/>
              <a:t>40</a:t>
            </a:fld>
            <a:endParaRPr lang="en-US"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B987FA4B-9D35-4E4C-9B0E-1BBF6BF3FA7B}" type="slidenum">
              <a:rPr lang="en-US" smtClean="0"/>
              <a:pPr/>
              <a:t>41</a:t>
            </a:fld>
            <a:endParaRPr lang="en-US"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D4D21449-C170-4792-ABF5-C60418BBE4C0}" type="slidenum">
              <a:rPr lang="en-US" smtClean="0"/>
              <a:pPr/>
              <a:t>42</a:t>
            </a:fld>
            <a:endParaRPr lang="en-US"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lvl="2" eaLnBrk="1" hangingPunct="1"/>
            <a:r>
              <a:rPr lang="en-US" b="1" smtClean="0"/>
              <a:t>The kinetic molecular theory of gases</a:t>
            </a:r>
            <a:r>
              <a:rPr lang="en-US" smtClean="0"/>
              <a:t> explains the laws that describe the behavior of gases and it was developed during the nineteenth century by Boltzmann, Clausius, and Maxwell</a:t>
            </a:r>
          </a:p>
          <a:p>
            <a:pPr eaLnBrk="1" hangingPunct="1"/>
            <a:endParaRPr lang="en-US" sz="500" smtClean="0"/>
          </a:p>
          <a:p>
            <a:pPr eaLnBrk="1" hangingPunct="1"/>
            <a:r>
              <a:rPr lang="en-US" smtClean="0"/>
              <a:t>Kinetic molecular theory of gases provides a molecular explanation for the observations that led to the development of the ideal gas law</a:t>
            </a:r>
          </a:p>
          <a:p>
            <a:pPr eaLnBrk="1" hangingPunct="1"/>
            <a:r>
              <a:rPr lang="en-US" sz="1400" b="1" smtClean="0"/>
              <a:t>The kinetic molecular theory of gases is based on the following postulates:</a:t>
            </a:r>
          </a:p>
          <a:p>
            <a:pPr eaLnBrk="1" hangingPunct="1"/>
            <a:endParaRPr lang="en-US" sz="500" b="1" smtClean="0"/>
          </a:p>
          <a:p>
            <a:pPr lvl="2" eaLnBrk="1" hangingPunct="1"/>
            <a:r>
              <a:rPr lang="en-US" smtClean="0"/>
              <a:t>    1. A gas is composed of a large number of particles called molecules (whether monatomic or polyatomic) that are in constant random motion.</a:t>
            </a:r>
          </a:p>
          <a:p>
            <a:pPr lvl="2" eaLnBrk="1" hangingPunct="1"/>
            <a:r>
              <a:rPr lang="en-US" smtClean="0"/>
              <a:t>    2. Because the distance between gas molecules is much greater than the size of the molecules, the volume of the molecules is negligible.</a:t>
            </a:r>
          </a:p>
          <a:p>
            <a:pPr lvl="2" eaLnBrk="1" hangingPunct="1"/>
            <a:r>
              <a:rPr lang="en-US" smtClean="0"/>
              <a:t>	  3. Intermolecular interactions, whether repulsive or attractive, are so weak that they are also negligible.</a:t>
            </a:r>
          </a:p>
          <a:p>
            <a:pPr eaLnBrk="1" hangingPunct="1"/>
            <a:r>
              <a:rPr lang="en-US" smtClean="0"/>
              <a:t>           4. Gas molecules collide with one another and with the walls of the container, but collisions are perfectly elastic; they do not change the average kinetic energy of the molecules.</a:t>
            </a:r>
          </a:p>
          <a:p>
            <a:pPr lvl="2" eaLnBrk="1" hangingPunct="1"/>
            <a:r>
              <a:rPr lang="en-US" smtClean="0"/>
              <a:t>    5. The average kinetic energy of the molecules of any gas depends 	on only the temperature, and at a given temperature, all gaseous molecules have exactly the same average kinetic energy.</a:t>
            </a:r>
          </a:p>
          <a:p>
            <a:pPr eaLnBrk="1" hangingPunct="1"/>
            <a:endParaRPr lang="en-US" smtClean="0">
              <a:sym typeface="MS Reference 2" pitchFamily="2" charset="2"/>
            </a:endParaRPr>
          </a:p>
          <a:p>
            <a:pPr eaLnBrk="1" hangingPunct="1"/>
            <a:r>
              <a:rPr lang="en-US" smtClean="0">
                <a:sym typeface="MS Reference 2" pitchFamily="2" charset="2"/>
              </a:rPr>
              <a:t>Postulates 1 and 4 state that molecules are in constant motion and collide frequently with the walls of their container and are an explanation for pressure</a:t>
            </a:r>
          </a:p>
          <a:p>
            <a:pPr lvl="2" eaLnBrk="1" hangingPunct="1"/>
            <a:r>
              <a:rPr lang="en-US" smtClean="0">
                <a:sym typeface="MT Symbol" pitchFamily="82" charset="2"/>
              </a:rPr>
              <a:t>    1. Anything that increases the frequency with which the molecules strike the walls or increases the momentum of the gas molecules increases the pressure.</a:t>
            </a:r>
          </a:p>
          <a:p>
            <a:pPr lvl="2" eaLnBrk="1" hangingPunct="1"/>
            <a:r>
              <a:rPr lang="en-US" smtClean="0">
                <a:sym typeface="MT Symbol" pitchFamily="82" charset="2"/>
              </a:rPr>
              <a:t>    2. Anything that decreases that frequency or the momentum of the 	molecules decreases the pressure. </a:t>
            </a:r>
          </a:p>
          <a:p>
            <a:pPr lvl="2" eaLnBrk="1" hangingPunct="1"/>
            <a:endParaRPr lang="en-US" sz="800" smtClean="0">
              <a:sym typeface="MT Symbol" pitchFamily="82" charset="2"/>
            </a:endParaRPr>
          </a:p>
          <a:p>
            <a:pPr eaLnBrk="1" hangingPunct="1"/>
            <a:r>
              <a:rPr lang="en-US" smtClean="0">
                <a:sym typeface="MT Symbol" pitchFamily="82" charset="2"/>
              </a:rPr>
              <a:t>•   Postulates 2 and 3 state that all gaseous particles behave  identically, regardless of the chemical nature of their component molecules — this is the essence of the ideal gas law.</a:t>
            </a:r>
          </a:p>
          <a:p>
            <a:pPr eaLnBrk="1" hangingPunct="1"/>
            <a:r>
              <a:rPr lang="en-US" smtClean="0">
                <a:sym typeface="MT Symbol" pitchFamily="82" charset="2"/>
              </a:rPr>
              <a:t>•   Postulate 2 explains how to compress a gas — simply decrease the distance between the gas molecules.</a:t>
            </a: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7052AC88-7183-43EF-B938-3F117AF435D0}" type="slidenum">
              <a:rPr lang="en-US" smtClean="0"/>
              <a:pPr/>
              <a:t>4</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marL="228600" indent="-228600" eaLnBrk="1" hangingPunct="1"/>
            <a:r>
              <a:rPr lang="en-US" b="1" smtClean="0"/>
              <a:t>ALL students should;</a:t>
            </a:r>
            <a:r>
              <a:rPr lang="en-US" smtClean="0"/>
              <a:t> </a:t>
            </a:r>
          </a:p>
          <a:p>
            <a:pPr marL="228600" indent="-228600" eaLnBrk="1" hangingPunct="1"/>
            <a:r>
              <a:rPr lang="en-US" smtClean="0"/>
              <a:t>Understand the Kinetic Molecular Theory as applied to gases </a:t>
            </a:r>
          </a:p>
          <a:p>
            <a:pPr marL="228600" indent="-228600" eaLnBrk="1" hangingPunct="1"/>
            <a:r>
              <a:rPr lang="en-US" smtClean="0"/>
              <a:t>Be able to convert between different units of pressure </a:t>
            </a:r>
          </a:p>
          <a:p>
            <a:pPr marL="228600" indent="-228600" eaLnBrk="1" hangingPunct="1"/>
            <a:r>
              <a:rPr lang="en-US" smtClean="0"/>
              <a:t>Recall and be able to use Boyle's law in calculations </a:t>
            </a:r>
          </a:p>
          <a:p>
            <a:pPr marL="228600" indent="-228600" eaLnBrk="1" hangingPunct="1"/>
            <a:r>
              <a:rPr lang="en-US" smtClean="0"/>
              <a:t>Recall and be able to use Charles's law in calculations </a:t>
            </a:r>
          </a:p>
          <a:p>
            <a:pPr marL="228600" indent="-228600" eaLnBrk="1" hangingPunct="1"/>
            <a:r>
              <a:rPr lang="en-US" smtClean="0"/>
              <a:t>Recall and be able to use Avogadro's law in calculations </a:t>
            </a:r>
          </a:p>
          <a:p>
            <a:pPr marL="228600" indent="-228600" eaLnBrk="1" hangingPunct="1"/>
            <a:r>
              <a:rPr lang="en-US" smtClean="0"/>
              <a:t>Recall and be able to use the Ideal gas law in calculations </a:t>
            </a:r>
          </a:p>
          <a:p>
            <a:pPr marL="228600" indent="-228600" eaLnBrk="1" hangingPunct="1"/>
            <a:r>
              <a:rPr lang="en-US" smtClean="0"/>
              <a:t>Recall and be able to use the Combined gas law and the General gas law in calculations </a:t>
            </a:r>
          </a:p>
          <a:p>
            <a:pPr marL="228600" indent="-228600" eaLnBrk="1" hangingPunct="1"/>
            <a:r>
              <a:rPr lang="en-US" smtClean="0"/>
              <a:t>Recall and be able to use Dalton's law of partial pressures in calculations </a:t>
            </a:r>
          </a:p>
          <a:p>
            <a:pPr marL="228600" indent="-228600" eaLnBrk="1" hangingPunct="1"/>
            <a:r>
              <a:rPr lang="en-US" smtClean="0"/>
              <a:t>Recall the conditions that are used as standard in calculations </a:t>
            </a:r>
          </a:p>
          <a:p>
            <a:pPr marL="228600" indent="-228600" eaLnBrk="1" hangingPunct="1"/>
            <a:r>
              <a:rPr lang="en-US" smtClean="0"/>
              <a:t>Be able to use molar gas volume in calculations </a:t>
            </a:r>
          </a:p>
          <a:p>
            <a:pPr marL="228600" indent="-228600" eaLnBrk="1" hangingPunct="1"/>
            <a:r>
              <a:rPr lang="en-US" smtClean="0"/>
              <a:t>Understand the concept of, and be able to perform calculations involving, the root-mean-square-speed of molecules </a:t>
            </a:r>
          </a:p>
          <a:p>
            <a:pPr marL="228600" indent="-228600"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08C58E9B-4366-4F49-9EDA-D99A00585C02}" type="slidenum">
              <a:rPr lang="en-US" smtClean="0"/>
              <a:pPr/>
              <a:t>43</a:t>
            </a:fld>
            <a:endParaRPr lang="en-US"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lvl="2" eaLnBrk="1" hangingPunct="1"/>
            <a:r>
              <a:rPr lang="en-US" b="1" smtClean="0"/>
              <a:t>The kinetic molecular theory of gases</a:t>
            </a:r>
            <a:r>
              <a:rPr lang="en-US" smtClean="0"/>
              <a:t> explains the laws that describe the behavior of gases and it was developed during the nineteenth century by Boltzmann, Clausius, and Maxwell</a:t>
            </a:r>
          </a:p>
          <a:p>
            <a:pPr eaLnBrk="1" hangingPunct="1"/>
            <a:endParaRPr lang="en-US" sz="500" smtClean="0"/>
          </a:p>
          <a:p>
            <a:pPr eaLnBrk="1" hangingPunct="1"/>
            <a:r>
              <a:rPr lang="en-US" smtClean="0"/>
              <a:t>Kinetic molecular theory of gases provides a molecular explanation for the observations that led to the development of the ideal gas law</a:t>
            </a:r>
          </a:p>
          <a:p>
            <a:pPr eaLnBrk="1" hangingPunct="1"/>
            <a:r>
              <a:rPr lang="en-US" sz="1400" b="1" smtClean="0"/>
              <a:t>The kinetic molecular theory of gases is based on the following postulates:</a:t>
            </a:r>
          </a:p>
          <a:p>
            <a:pPr eaLnBrk="1" hangingPunct="1"/>
            <a:endParaRPr lang="en-US" sz="500" b="1" smtClean="0"/>
          </a:p>
          <a:p>
            <a:pPr lvl="2" eaLnBrk="1" hangingPunct="1"/>
            <a:r>
              <a:rPr lang="en-US" smtClean="0"/>
              <a:t>    1. A gas is composed of a large number of particles called molecules (whether monatomic or polyatomic) that are in constant random motion.</a:t>
            </a:r>
          </a:p>
          <a:p>
            <a:pPr lvl="2" eaLnBrk="1" hangingPunct="1"/>
            <a:r>
              <a:rPr lang="en-US" smtClean="0"/>
              <a:t>    2. Because the distance between gas molecules is much greater than the size of the molecules, the volume of the molecules is negligible.</a:t>
            </a:r>
          </a:p>
          <a:p>
            <a:pPr lvl="2" eaLnBrk="1" hangingPunct="1"/>
            <a:r>
              <a:rPr lang="en-US" smtClean="0"/>
              <a:t>	  3. Intermolecular interactions, whether repulsive or attractive, are so weak that they are also negligible.</a:t>
            </a:r>
          </a:p>
          <a:p>
            <a:pPr eaLnBrk="1" hangingPunct="1"/>
            <a:r>
              <a:rPr lang="en-US" smtClean="0"/>
              <a:t>           4. Gas molecules collide with one another and with the walls of the container, but collisions are perfectly elastic; they do not change the average kinetic energy of the molecules.</a:t>
            </a:r>
          </a:p>
          <a:p>
            <a:pPr lvl="2" eaLnBrk="1" hangingPunct="1"/>
            <a:r>
              <a:rPr lang="en-US" smtClean="0"/>
              <a:t>    5. The average kinetic energy of the molecules of any gas depends 	on only the temperature, and at a given temperature, all gaseous molecules have exactly the same average kinetic energy.</a:t>
            </a:r>
          </a:p>
          <a:p>
            <a:pPr eaLnBrk="1" hangingPunct="1"/>
            <a:endParaRPr lang="en-US" smtClean="0">
              <a:sym typeface="MS Reference 2" pitchFamily="2" charset="2"/>
            </a:endParaRPr>
          </a:p>
          <a:p>
            <a:pPr eaLnBrk="1" hangingPunct="1"/>
            <a:r>
              <a:rPr lang="en-US" smtClean="0">
                <a:sym typeface="MS Reference 2" pitchFamily="2" charset="2"/>
              </a:rPr>
              <a:t>Postulates 1 and 4 state that molecules are in constant motion and collide frequently with the walls of their container and are an explanation for pressure</a:t>
            </a:r>
          </a:p>
          <a:p>
            <a:pPr lvl="2" eaLnBrk="1" hangingPunct="1"/>
            <a:r>
              <a:rPr lang="en-US" smtClean="0">
                <a:sym typeface="MT Symbol" pitchFamily="82" charset="2"/>
              </a:rPr>
              <a:t>    1. Anything that increases the frequency with which the molecules strike the walls or increases the momentum of the gas molecules increases the pressure.</a:t>
            </a:r>
          </a:p>
          <a:p>
            <a:pPr lvl="2" eaLnBrk="1" hangingPunct="1"/>
            <a:r>
              <a:rPr lang="en-US" smtClean="0">
                <a:sym typeface="MT Symbol" pitchFamily="82" charset="2"/>
              </a:rPr>
              <a:t>    2. Anything that decreases that frequency or the momentum of the 	molecules decreases the pressure. </a:t>
            </a:r>
          </a:p>
          <a:p>
            <a:pPr lvl="2" eaLnBrk="1" hangingPunct="1"/>
            <a:endParaRPr lang="en-US" sz="800" smtClean="0">
              <a:sym typeface="MT Symbol" pitchFamily="82" charset="2"/>
            </a:endParaRPr>
          </a:p>
          <a:p>
            <a:pPr eaLnBrk="1" hangingPunct="1"/>
            <a:r>
              <a:rPr lang="en-US" smtClean="0">
                <a:sym typeface="MT Symbol" pitchFamily="82" charset="2"/>
              </a:rPr>
              <a:t>•   Postulates 2 and 3 state that all gaseous particles behave  identically, regardless of the chemical nature of their component molecules — this is the essence of the ideal gas law.</a:t>
            </a:r>
          </a:p>
          <a:p>
            <a:pPr eaLnBrk="1" hangingPunct="1"/>
            <a:r>
              <a:rPr lang="en-US" smtClean="0">
                <a:sym typeface="MT Symbol" pitchFamily="82" charset="2"/>
              </a:rPr>
              <a:t>•   Postulate 2 explains how to compress a gas — simply decrease the distance between the gas molecules.</a:t>
            </a:r>
          </a:p>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fld id="{978150C2-CBAF-4163-9A85-F09B3E0F1F50}" type="slidenum">
              <a:rPr lang="en-US" smtClean="0"/>
              <a:pPr/>
              <a:t>44</a:t>
            </a:fld>
            <a:endParaRPr lang="en-US"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687556F9-EAF0-49E5-8D21-24FEF3DD3385}" type="slidenum">
              <a:rPr lang="en-US" smtClean="0"/>
              <a:pPr/>
              <a:t>45</a:t>
            </a:fld>
            <a:endParaRPr lang="en-US"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5A8327B5-5435-4643-91A7-11288B55AF7B}" type="slidenum">
              <a:rPr lang="en-US" smtClean="0"/>
              <a:pPr/>
              <a:t>46</a:t>
            </a:fld>
            <a:endParaRPr lang="en-US" smtClean="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8C12661E-627A-4406-8F4C-8BD8F60584FC}" type="slidenum">
              <a:rPr lang="en-US" smtClean="0"/>
              <a:pPr/>
              <a:t>47</a:t>
            </a:fld>
            <a:endParaRPr lang="en-US"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8DD7239C-F2B8-45D4-955F-1BFCFB057142}" type="slidenum">
              <a:rPr lang="en-US" smtClean="0"/>
              <a:pPr/>
              <a:t>48</a:t>
            </a:fld>
            <a:endParaRPr lang="en-US"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4FF4075C-AC2A-4009-AA19-34F04CB0FCD6}" type="slidenum">
              <a:rPr lang="en-US" smtClean="0"/>
              <a:pPr/>
              <a:t>49</a:t>
            </a:fld>
            <a:endParaRPr lang="en-US"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sz="1000" smtClean="0"/>
              <a:t>At the macroscopic level, a complete physical description of a sample of a gas requires four quantities:</a:t>
            </a:r>
          </a:p>
          <a:p>
            <a:pPr lvl="2" eaLnBrk="1" hangingPunct="1"/>
            <a:r>
              <a:rPr lang="en-US" smtClean="0"/>
              <a:t>   1. </a:t>
            </a:r>
            <a:r>
              <a:rPr lang="en-US" i="1" smtClean="0"/>
              <a:t>Temperature</a:t>
            </a:r>
            <a:r>
              <a:rPr lang="en-US" smtClean="0"/>
              <a:t> (expressed in K)</a:t>
            </a:r>
          </a:p>
          <a:p>
            <a:pPr lvl="2" eaLnBrk="1" hangingPunct="1"/>
            <a:r>
              <a:rPr lang="en-US" smtClean="0"/>
              <a:t>   2. </a:t>
            </a:r>
            <a:r>
              <a:rPr lang="en-US" i="1" smtClean="0"/>
              <a:t>Volume</a:t>
            </a:r>
            <a:r>
              <a:rPr lang="en-US" smtClean="0"/>
              <a:t> (expressed in liters)</a:t>
            </a:r>
          </a:p>
          <a:p>
            <a:pPr lvl="2" eaLnBrk="1" hangingPunct="1"/>
            <a:r>
              <a:rPr lang="en-US" smtClean="0"/>
              <a:t>   3. </a:t>
            </a:r>
            <a:r>
              <a:rPr lang="en-US" i="1" smtClean="0"/>
              <a:t>Amount</a:t>
            </a:r>
            <a:r>
              <a:rPr lang="en-US" smtClean="0"/>
              <a:t> (expressed in moles)</a:t>
            </a:r>
          </a:p>
          <a:p>
            <a:pPr lvl="2" eaLnBrk="1" hangingPunct="1"/>
            <a:r>
              <a:rPr lang="en-US" smtClean="0"/>
              <a:t>   4. </a:t>
            </a:r>
            <a:r>
              <a:rPr lang="en-US" i="1" smtClean="0"/>
              <a:t>Pressure</a:t>
            </a:r>
            <a:r>
              <a:rPr lang="en-US" smtClean="0"/>
              <a:t> (given in atmospheres)</a:t>
            </a:r>
          </a:p>
          <a:p>
            <a:pPr eaLnBrk="1" hangingPunct="1"/>
            <a:endParaRPr lang="en-US" sz="500" smtClean="0"/>
          </a:p>
          <a:p>
            <a:pPr eaLnBrk="1" hangingPunct="1"/>
            <a:r>
              <a:rPr lang="en-US" sz="1000" smtClean="0">
                <a:latin typeface="Arial" charset="0"/>
              </a:rPr>
              <a:t>•</a:t>
            </a:r>
            <a:r>
              <a:rPr lang="en-US" sz="1000" smtClean="0"/>
              <a:t>  These variables are not independent </a:t>
            </a:r>
            <a:r>
              <a:rPr lang="en-US" sz="1000" smtClean="0">
                <a:latin typeface="Arial" charset="0"/>
              </a:rPr>
              <a:t>—</a:t>
            </a:r>
            <a:r>
              <a:rPr lang="en-US" sz="1000" smtClean="0"/>
              <a:t> if the values of any three of these quantities are known, the fourth can be calculated.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233D1CEA-0B3E-4114-AFF2-4F0E9838082D}" type="slidenum">
              <a:rPr lang="en-US" smtClean="0"/>
              <a:pPr/>
              <a:t>50</a:t>
            </a:fld>
            <a:endParaRPr lang="en-US"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B7032713-231E-4301-8242-2071A491E884}" type="slidenum">
              <a:rPr lang="en-US" smtClean="0"/>
              <a:pPr/>
              <a:t>51</a:t>
            </a:fld>
            <a:endParaRPr lang="en-US"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0E666FAA-E7C8-4481-8BF8-8AD8B33AB29C}" type="slidenum">
              <a:rPr lang="en-US" smtClean="0"/>
              <a:pPr/>
              <a:t>52</a:t>
            </a:fld>
            <a:endParaRPr lang="en-US"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B324A68F-3D24-4AAA-868F-D7BDC5CC779C}" type="slidenum">
              <a:rPr lang="en-US" smtClean="0"/>
              <a:pPr/>
              <a:t>5</a:t>
            </a:fld>
            <a:endParaRPr lang="en-US"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9BE1B54D-3A69-4B35-A4BF-18811292B55F}" type="slidenum">
              <a:rPr lang="en-US" smtClean="0"/>
              <a:pPr/>
              <a:t>53</a:t>
            </a:fld>
            <a:endParaRPr lang="en-US"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26DDC976-6233-42C9-A129-9E89647F6D46}" type="slidenum">
              <a:rPr lang="en-US" smtClean="0"/>
              <a:pPr/>
              <a:t>54</a:t>
            </a:fld>
            <a:endParaRPr lang="en-US"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E23321FF-5112-4A29-970D-7A0337132AD8}" type="slidenum">
              <a:rPr lang="en-US" smtClean="0"/>
              <a:pPr/>
              <a:t>55</a:t>
            </a:fld>
            <a:endParaRPr lang="en-US"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7EA1FAE5-028B-420C-B66F-64F7D771EA06}" type="slidenum">
              <a:rPr lang="en-US" smtClean="0"/>
              <a:pPr/>
              <a:t>56</a:t>
            </a:fld>
            <a:endParaRPr lang="en-US"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r>
              <a:rPr lang="en-US" sz="1400" b="1" i="1" smtClean="0"/>
              <a:t>Pressure versus volume</a:t>
            </a:r>
            <a:endParaRPr lang="en-US" sz="600" b="1" i="1" smtClean="0"/>
          </a:p>
          <a:p>
            <a:pPr lvl="1" eaLnBrk="1" hangingPunct="1"/>
            <a:r>
              <a:rPr lang="en-US" b="1" smtClean="0"/>
              <a:t>    </a:t>
            </a:r>
            <a:r>
              <a:rPr lang="en-US" smtClean="0"/>
              <a:t>– At constant temperature, the kinetic energy of the molecules of a gas and the root mean square speed remain unchanged.</a:t>
            </a:r>
            <a:endParaRPr lang="en-US" sz="700" smtClean="0"/>
          </a:p>
          <a:p>
            <a:pPr lvl="1" eaLnBrk="1" hangingPunct="1"/>
            <a:r>
              <a:rPr lang="en-US" smtClean="0"/>
              <a:t>    – If a given gas sample is allowed to occupy a larger volume, the speed of the molecules doesn’t change, but the density of the gas decreases and the average distance between the molecules increases: they 	collide with one another and with the walls of the container less often, leading to a decrease in pressure.</a:t>
            </a:r>
            <a:endParaRPr lang="en-US" sz="700" smtClean="0"/>
          </a:p>
          <a:p>
            <a:pPr lvl="1" eaLnBrk="1" hangingPunct="1"/>
            <a:r>
              <a:rPr lang="en-US" smtClean="0"/>
              <a:t>    – Increasing the pressure forces the molecules closer together and increases the density, until the collective impact of the collisions of the molecules with the walls of the container balances the applied pressure.</a:t>
            </a:r>
          </a:p>
          <a:p>
            <a:pPr lvl="1" eaLnBrk="1" hangingPunct="1"/>
            <a:endParaRPr lang="en-US" smtClean="0"/>
          </a:p>
          <a:p>
            <a:pPr eaLnBrk="1" hangingPunct="1"/>
            <a:r>
              <a:rPr lang="en-US" sz="1400" b="1" i="1" smtClean="0"/>
              <a:t>Volume versus temperature</a:t>
            </a:r>
          </a:p>
          <a:p>
            <a:pPr eaLnBrk="1" hangingPunct="1"/>
            <a:r>
              <a:rPr lang="en-US" sz="1400" b="1" i="1" smtClean="0"/>
              <a:t>       </a:t>
            </a:r>
            <a:r>
              <a:rPr lang="en-US" smtClean="0"/>
              <a:t>– Raising the temperature of a gas increases the average kinetic energy and the root mean square speed (and the average speed) of the gas molecules.</a:t>
            </a:r>
            <a:endParaRPr lang="en-US" sz="600" smtClean="0"/>
          </a:p>
          <a:p>
            <a:pPr lvl="1" eaLnBrk="1" hangingPunct="1"/>
            <a:r>
              <a:rPr lang="en-US" smtClean="0"/>
              <a:t>    – As the temperature increases, the molecules collide with the walls of the container more frequently and with greater force, thereby increasing the pressure unless the volume increases to reduce the pressure</a:t>
            </a:r>
            <a:endParaRPr lang="en-US" sz="600" smtClean="0"/>
          </a:p>
          <a:p>
            <a:pPr lvl="1" eaLnBrk="1" hangingPunct="1"/>
            <a:r>
              <a:rPr lang="en-US" smtClean="0"/>
              <a:t>    – An increase in temperature must be offset by an increase in volume for the net impact (pressure) of the gas molecules on the container walls to remain unchanged.</a:t>
            </a:r>
          </a:p>
          <a:p>
            <a:pPr eaLnBrk="1" hangingPunct="1"/>
            <a:endParaRPr lang="en-US" sz="600" smtClean="0"/>
          </a:p>
          <a:p>
            <a:pPr eaLnBrk="1" hangingPunct="1"/>
            <a:r>
              <a:rPr lang="en-US" sz="1400" b="1" smtClean="0"/>
              <a:t>Pressure of gas mixtures</a:t>
            </a:r>
            <a:endParaRPr lang="en-US" sz="600" b="1" i="1" smtClean="0"/>
          </a:p>
          <a:p>
            <a:pPr lvl="1" eaLnBrk="1" hangingPunct="1"/>
            <a:r>
              <a:rPr lang="en-US" smtClean="0"/>
              <a:t>    – If gaseous molecules do not interact, then the  presence of one gas in a gas mixture will have no effect on the pressure exerted by another, and Dalton’s law of partial pressures holds.</a:t>
            </a:r>
            <a:endParaRPr lang="en-US" sz="1400" b="1" i="1" smtClean="0"/>
          </a:p>
          <a:p>
            <a:pPr lvl="1" eaLnBrk="1" hangingPunct="1"/>
            <a:endParaRPr lang="en-US" b="1" smtClean="0"/>
          </a:p>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F3961D07-3BE8-422E-8B7D-B75E62339D2A}" type="slidenum">
              <a:rPr lang="en-US" smtClean="0"/>
              <a:pPr/>
              <a:t>58</a:t>
            </a:fld>
            <a:endParaRPr lang="en-US"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A0C3E031-2EE8-4CFF-941B-54F85F7BAD77}" type="slidenum">
              <a:rPr lang="en-US" smtClean="0"/>
              <a:pPr/>
              <a:t>59</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C51194F4-778E-404A-80E1-3A199790A9F6}" type="slidenum">
              <a:rPr lang="en-US" smtClean="0"/>
              <a:pPr/>
              <a:t>60</a:t>
            </a:fld>
            <a:endParaRPr lang="en-US"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10978D06-C39F-4AC7-B4C3-4E89435D4677}" type="slidenum">
              <a:rPr lang="en-US" smtClean="0"/>
              <a:pPr/>
              <a:t>61</a:t>
            </a:fld>
            <a:endParaRPr lang="en-US"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F5DDC28D-AD2E-4865-B346-5CA3D5C78429}" type="slidenum">
              <a:rPr lang="en-US" smtClean="0"/>
              <a:pPr/>
              <a:t>62</a:t>
            </a:fld>
            <a:endParaRPr lang="en-US"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“Kinetic Theory and the Gas Laws”</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Description</a:t>
            </a:r>
            <a:r>
              <a:rPr lang="en-US" smtClean="0">
                <a:latin typeface="Arial" charset="0"/>
                <a:cs typeface="Arial" charset="0"/>
              </a:rPr>
              <a:t>:  This slide shows three cylinders filled with equal masses of the same gas under different conditions.  In cylinder (b), the pressure and temperature both have doubled from their values in cylinder (a).  In cylinder (c), only the temperature has been doubled.  The velocities of the gas particles are represented graphically to help students interpret the macroscopic changes in terms of the kinetic theory.</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Basic Concepts</a:t>
            </a:r>
            <a:endParaRPr lang="en-US" b="1" smtClean="0">
              <a:cs typeface="Times New Roman" pitchFamily="18" charset="0"/>
            </a:endParaRPr>
          </a:p>
          <a:p>
            <a:pPr eaLnBrk="1" hangingPunct="1">
              <a:buFontTx/>
              <a:buChar char="•"/>
            </a:pPr>
            <a:r>
              <a:rPr lang="en-US" smtClean="0">
                <a:latin typeface="Arial" charset="0"/>
                <a:cs typeface="Arial" charset="0"/>
              </a:rPr>
              <a:t>The kinetic theory can explain the combined gas law relationships of an ideal gas.</a:t>
            </a:r>
            <a:endParaRPr lang="en-US" smtClean="0"/>
          </a:p>
          <a:p>
            <a:pPr eaLnBrk="1" hangingPunct="1">
              <a:buFontTx/>
              <a:buChar char="•"/>
            </a:pPr>
            <a:r>
              <a:rPr lang="en-US" smtClean="0">
                <a:latin typeface="Arial" charset="0"/>
                <a:cs typeface="Arial" charset="0"/>
              </a:rPr>
              <a:t>The pressure of a confined gas increases when the particles of the gas collide with the container walls more frequently or with greater force.</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Teaching Suggestions</a:t>
            </a:r>
            <a:endParaRPr lang="en-US" b="1" smtClean="0">
              <a:cs typeface="Times New Roman" pitchFamily="18" charset="0"/>
            </a:endParaRPr>
          </a:p>
          <a:p>
            <a:pPr eaLnBrk="1" hangingPunct="1"/>
            <a:r>
              <a:rPr lang="en-US" smtClean="0">
                <a:latin typeface="Arial" charset="0"/>
                <a:cs typeface="Arial" charset="0"/>
              </a:rPr>
              <a:t>     Use this slide to review the kinetic theory as it applies to the temperature, volume, and pressure of gases.  Ask students whether the velocities of the gas particles would be the same for all gases at the same temperature.  Point out that the average kinetic energy would be the same for all gases, but more massive gas particles would have slower velocities because mass and velocity are inversely proportional in the formula for kinetic energy:  ½ </a:t>
            </a:r>
            <a:r>
              <a:rPr lang="en-US" i="1" smtClean="0">
                <a:latin typeface="Arial" charset="0"/>
                <a:cs typeface="Arial" charset="0"/>
              </a:rPr>
              <a:t>mv</a:t>
            </a:r>
            <a:r>
              <a:rPr lang="en-US" i="1" baseline="30000" smtClean="0">
                <a:latin typeface="Arial" charset="0"/>
                <a:cs typeface="Arial" charset="0"/>
              </a:rPr>
              <a:t>2</a:t>
            </a:r>
            <a:r>
              <a:rPr lang="en-US" smtClean="0">
                <a:latin typeface="Arial" charset="0"/>
                <a:cs typeface="Arial" charset="0"/>
              </a:rPr>
              <a:t>.</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Questions</a:t>
            </a:r>
            <a:endParaRPr lang="en-US" b="1" smtClean="0">
              <a:cs typeface="Times New Roman" pitchFamily="18" charset="0"/>
            </a:endParaRPr>
          </a:p>
          <a:p>
            <a:pPr eaLnBrk="1" hangingPunct="1">
              <a:buFontTx/>
              <a:buAutoNum type="arabicPeriod"/>
            </a:pPr>
            <a:r>
              <a:rPr lang="en-US" smtClean="0">
                <a:latin typeface="Arial" charset="0"/>
                <a:cs typeface="Arial" charset="0"/>
              </a:rPr>
              <a:t>The three cylinders in the diagram contain equal masses of the same gas under different conditions.  Compare and contrast the conditions of the gas in each of the cylinders with respect to the pressure, volume, and temperature of the gas.  </a:t>
            </a:r>
            <a:endParaRPr lang="en-US" smtClean="0"/>
          </a:p>
          <a:p>
            <a:pPr eaLnBrk="1" hangingPunct="1">
              <a:buFontTx/>
              <a:buAutoNum type="arabicPeriod"/>
            </a:pPr>
            <a:r>
              <a:rPr lang="en-US" smtClean="0">
                <a:latin typeface="Arial" charset="0"/>
                <a:cs typeface="Arial" charset="0"/>
              </a:rPr>
              <a:t>Cylinder (b) illustrates what happens when the gas in cylinder (a) is heated at constant volume.  What happens to the average kinetic energy of the gas particles?  How does this affect the velocity of the particles?</a:t>
            </a:r>
            <a:endParaRPr lang="en-US" smtClean="0"/>
          </a:p>
          <a:p>
            <a:pPr eaLnBrk="1" hangingPunct="1">
              <a:buFontTx/>
              <a:buAutoNum type="arabicPeriod"/>
            </a:pPr>
            <a:r>
              <a:rPr lang="en-US" smtClean="0">
                <a:latin typeface="Arial" charset="0"/>
                <a:cs typeface="Arial" charset="0"/>
              </a:rPr>
              <a:t>Use the kinetic theory to explain why the internal gas pressure in cylinder (b) is greater than the internal gas pressure in cylinder (a).  What has been done to cylinder (b) to keep the gas volume the same as in cylinder (a)?  Explain in terms of the equilibrium between internal and external pressure.</a:t>
            </a:r>
            <a:endParaRPr lang="en-US" smtClean="0"/>
          </a:p>
          <a:p>
            <a:pPr eaLnBrk="1" hangingPunct="1">
              <a:buFontTx/>
              <a:buAutoNum type="arabicPeriod"/>
            </a:pPr>
            <a:r>
              <a:rPr lang="en-US" smtClean="0">
                <a:latin typeface="Arial" charset="0"/>
                <a:cs typeface="Arial" charset="0"/>
              </a:rPr>
              <a:t>Suppose you are given the information that the temperature in both cylinder (b) and cylinder c) is double the temperature in cylinder (a).  Compared with cylinder (a), how much greater is the volume in cylinder (c)?  Explain how your answers illustrate the combined gas law (</a:t>
            </a:r>
            <a:r>
              <a:rPr lang="en-US" i="1" smtClean="0">
                <a:latin typeface="Arial" charset="0"/>
                <a:cs typeface="Arial" charset="0"/>
              </a:rPr>
              <a:t>PV/T</a:t>
            </a:r>
            <a:r>
              <a:rPr lang="en-US" smtClean="0">
                <a:latin typeface="Arial" charset="0"/>
                <a:cs typeface="Arial" charset="0"/>
              </a:rPr>
              <a:t> = constant).</a:t>
            </a:r>
            <a:endParaRPr lang="en-US" smtClean="0"/>
          </a:p>
          <a:p>
            <a:pPr eaLnBrk="1" hangingPunct="1">
              <a:buFontTx/>
              <a:buAutoNum type="arabicPeriod"/>
            </a:pPr>
            <a:r>
              <a:rPr lang="en-US" smtClean="0">
                <a:latin typeface="Arial" charset="0"/>
                <a:cs typeface="Arial" charset="0"/>
              </a:rPr>
              <a:t>Predict what would happen if you doubled the mass on top of the piston in cylinder (a), with the temperature constant.  Use the kinetic theory to describe how this change would affect each of the following:  volume, density, temperature, average velocity of the particles, rate of collision of the particles with the container wall, energy of these collisions, and internal pressure.</a:t>
            </a:r>
            <a:endParaRPr lang="en-US" smtClean="0"/>
          </a:p>
          <a:p>
            <a:pPr eaLnBrk="1" hangingPunct="1">
              <a:buFontTx/>
              <a:buAutoNum type="arabicPeriod"/>
            </a:pPr>
            <a:r>
              <a:rPr lang="en-US" smtClean="0">
                <a:latin typeface="Arial" charset="0"/>
                <a:cs typeface="Arial" charset="0"/>
              </a:rPr>
              <a:t>Suppose you take a basketball outside on a cold winter day.  At first the basketball bounces normally, but then you notice that it starts to lose some of its bounce.  Use the kinetic theory of gases to explain what is happening.  Think of a few explanations.  How could you determine which explanation is the best one?</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E74F6937-9165-4841-9D31-C133AB39856F}" type="slidenum">
              <a:rPr lang="en-US" smtClean="0"/>
              <a:pPr/>
              <a:t>63</a:t>
            </a:fld>
            <a:endParaRPr lang="en-US"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“Kinetic Theory and the Gas Laws”</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Description</a:t>
            </a:r>
            <a:r>
              <a:rPr lang="en-US" smtClean="0">
                <a:latin typeface="Arial" charset="0"/>
                <a:cs typeface="Arial" charset="0"/>
              </a:rPr>
              <a:t>:  This slide shows three cylinders filled with equal masses of the same gas under different conditions.  In cylinder (b), the pressure and temperature both have doubled from their values in cylinder (a).  In cylinder (c), only the temperature has been doubled.  The velocities of the gas particles are represented graphically to help students interpret the macroscopic changes in terms of the kinetic theory.</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Basic Concepts</a:t>
            </a:r>
            <a:endParaRPr lang="en-US" b="1" smtClean="0">
              <a:cs typeface="Times New Roman" pitchFamily="18" charset="0"/>
            </a:endParaRPr>
          </a:p>
          <a:p>
            <a:pPr eaLnBrk="1" hangingPunct="1">
              <a:buFontTx/>
              <a:buChar char="•"/>
            </a:pPr>
            <a:r>
              <a:rPr lang="en-US" smtClean="0">
                <a:latin typeface="Arial" charset="0"/>
                <a:cs typeface="Arial" charset="0"/>
              </a:rPr>
              <a:t>The kinetic theory can explain the combined gas law relationships of an ideal gas.</a:t>
            </a:r>
            <a:endParaRPr lang="en-US" smtClean="0"/>
          </a:p>
          <a:p>
            <a:pPr eaLnBrk="1" hangingPunct="1">
              <a:buFontTx/>
              <a:buChar char="•"/>
            </a:pPr>
            <a:r>
              <a:rPr lang="en-US" smtClean="0">
                <a:latin typeface="Arial" charset="0"/>
                <a:cs typeface="Arial" charset="0"/>
              </a:rPr>
              <a:t>The pressure of a confined gas increases when the particles of the gas collide with the container walls more frequently or with greater force.</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Teaching Suggestions</a:t>
            </a:r>
            <a:endParaRPr lang="en-US" b="1" smtClean="0">
              <a:cs typeface="Times New Roman" pitchFamily="18" charset="0"/>
            </a:endParaRPr>
          </a:p>
          <a:p>
            <a:pPr eaLnBrk="1" hangingPunct="1"/>
            <a:r>
              <a:rPr lang="en-US" smtClean="0">
                <a:latin typeface="Arial" charset="0"/>
                <a:cs typeface="Arial" charset="0"/>
              </a:rPr>
              <a:t>     Use this slide to review the kinetic theory as it applies to the temperature, volume, and pressure of gases.  Ask students whether the velocities of the gas particles would be the same for all gases at the same temperature.  Point out that the average kinetic energy would be the same for all gases, but more massive gas particles would have slower velocities because mass and velocity are inversely proportional in the formula for kinetic energy:  ½ </a:t>
            </a:r>
            <a:r>
              <a:rPr lang="en-US" i="1" smtClean="0">
                <a:latin typeface="Arial" charset="0"/>
                <a:cs typeface="Arial" charset="0"/>
              </a:rPr>
              <a:t>mv</a:t>
            </a:r>
            <a:r>
              <a:rPr lang="en-US" i="1" baseline="30000" smtClean="0">
                <a:latin typeface="Arial" charset="0"/>
                <a:cs typeface="Arial" charset="0"/>
              </a:rPr>
              <a:t>2</a:t>
            </a:r>
            <a:r>
              <a:rPr lang="en-US" smtClean="0">
                <a:latin typeface="Arial" charset="0"/>
                <a:cs typeface="Arial" charset="0"/>
              </a:rPr>
              <a:t>.</a:t>
            </a:r>
            <a:endParaRPr lang="en-US" smtClean="0">
              <a:cs typeface="Times New Roman" pitchFamily="18" charset="0"/>
            </a:endParaRPr>
          </a:p>
          <a:p>
            <a:pPr eaLnBrk="1" hangingPunct="1"/>
            <a:r>
              <a:rPr lang="en-US" smtClean="0">
                <a:latin typeface="Arial" charset="0"/>
                <a:cs typeface="Arial" charset="0"/>
              </a:rPr>
              <a:t> </a:t>
            </a:r>
            <a:endParaRPr lang="en-US" smtClean="0">
              <a:cs typeface="Times New Roman" pitchFamily="18" charset="0"/>
            </a:endParaRPr>
          </a:p>
          <a:p>
            <a:pPr eaLnBrk="1" hangingPunct="1"/>
            <a:r>
              <a:rPr lang="en-US" b="1" smtClean="0">
                <a:latin typeface="Arial" charset="0"/>
                <a:cs typeface="Arial" charset="0"/>
              </a:rPr>
              <a:t>Questions</a:t>
            </a:r>
            <a:endParaRPr lang="en-US" b="1" smtClean="0">
              <a:cs typeface="Times New Roman" pitchFamily="18" charset="0"/>
            </a:endParaRPr>
          </a:p>
          <a:p>
            <a:pPr eaLnBrk="1" hangingPunct="1">
              <a:buFontTx/>
              <a:buAutoNum type="arabicPeriod"/>
            </a:pPr>
            <a:r>
              <a:rPr lang="en-US" smtClean="0">
                <a:latin typeface="Arial" charset="0"/>
                <a:cs typeface="Arial" charset="0"/>
              </a:rPr>
              <a:t>The three cylinders in the diagram contain equal masses of the same gas under different conditions.  Compare and contrast the conditions of the gas in each of the cylinders with respect to the pressure, volume, and temperature of the gas.  </a:t>
            </a:r>
            <a:endParaRPr lang="en-US" smtClean="0"/>
          </a:p>
          <a:p>
            <a:pPr eaLnBrk="1" hangingPunct="1">
              <a:buFontTx/>
              <a:buAutoNum type="arabicPeriod"/>
            </a:pPr>
            <a:r>
              <a:rPr lang="en-US" smtClean="0">
                <a:latin typeface="Arial" charset="0"/>
                <a:cs typeface="Arial" charset="0"/>
              </a:rPr>
              <a:t>Cylinder (b) illustrates what happens when the gas in cylinder (a) is heated at constant volume.  What happens to the average kinetic energy of the gas particles?  How does this affect the velocity of the particles?</a:t>
            </a:r>
            <a:endParaRPr lang="en-US" smtClean="0"/>
          </a:p>
          <a:p>
            <a:pPr eaLnBrk="1" hangingPunct="1">
              <a:buFontTx/>
              <a:buAutoNum type="arabicPeriod"/>
            </a:pPr>
            <a:r>
              <a:rPr lang="en-US" smtClean="0">
                <a:latin typeface="Arial" charset="0"/>
                <a:cs typeface="Arial" charset="0"/>
              </a:rPr>
              <a:t>Use the kinetic theory to explain why the internal gas pressure in cylinder (b) is greater than the internal gas pressure in cylinder (a).  What has been done to cylinder (b) to keep the gas volume the same as in cylinder (a)?  Explain in terms of the equilibrium between internal and external pressure.</a:t>
            </a:r>
            <a:endParaRPr lang="en-US" smtClean="0"/>
          </a:p>
          <a:p>
            <a:pPr eaLnBrk="1" hangingPunct="1">
              <a:buFontTx/>
              <a:buAutoNum type="arabicPeriod"/>
            </a:pPr>
            <a:r>
              <a:rPr lang="en-US" smtClean="0">
                <a:latin typeface="Arial" charset="0"/>
                <a:cs typeface="Arial" charset="0"/>
              </a:rPr>
              <a:t>Suppose you are given the information that the temperature in both cylinder (b) and cylinder c) is double the temperature in cylinder (a).  Compared with cylinder (a), how much greater is the volume in cylinder (c)?  Explain how your answers illustrate the combined gas law (</a:t>
            </a:r>
            <a:r>
              <a:rPr lang="en-US" i="1" smtClean="0">
                <a:latin typeface="Arial" charset="0"/>
                <a:cs typeface="Arial" charset="0"/>
              </a:rPr>
              <a:t>PV/T</a:t>
            </a:r>
            <a:r>
              <a:rPr lang="en-US" smtClean="0">
                <a:latin typeface="Arial" charset="0"/>
                <a:cs typeface="Arial" charset="0"/>
              </a:rPr>
              <a:t> = constant).</a:t>
            </a:r>
            <a:endParaRPr lang="en-US" smtClean="0"/>
          </a:p>
          <a:p>
            <a:pPr eaLnBrk="1" hangingPunct="1">
              <a:buFontTx/>
              <a:buAutoNum type="arabicPeriod"/>
            </a:pPr>
            <a:r>
              <a:rPr lang="en-US" smtClean="0">
                <a:latin typeface="Arial" charset="0"/>
                <a:cs typeface="Arial" charset="0"/>
              </a:rPr>
              <a:t>Predict what would happen if you doubled the mass on top of the piston in cylinder (a), with the temperature constant.  Use the kinetic theory to describe how this change would affect each of the following:  volume, density, temperature, average velocity of the particles, rate of collision of the particles with the container wall, energy of these collisions, and internal pressure.</a:t>
            </a:r>
            <a:endParaRPr lang="en-US" smtClean="0"/>
          </a:p>
          <a:p>
            <a:pPr eaLnBrk="1" hangingPunct="1">
              <a:buFontTx/>
              <a:buAutoNum type="arabicPeriod"/>
            </a:pPr>
            <a:r>
              <a:rPr lang="en-US" smtClean="0">
                <a:latin typeface="Arial" charset="0"/>
                <a:cs typeface="Arial" charset="0"/>
              </a:rPr>
              <a:t>Suppose you take a basketball outside on a cold winter day.  At first the basketball bounces normally, but then you notice that it starts to lose some of its bounce.  Use the kinetic theory of gases to explain what is happening.  Think of a few explanations.  How could you determine which explanation is the best one?</a:t>
            </a:r>
            <a:endParaRPr lang="en-US" smtClean="0"/>
          </a:p>
          <a:p>
            <a:pPr eaLnBrk="1" hangingPunct="1"/>
            <a:r>
              <a:rPr lang="en-US" smtClean="0">
                <a:latin typeface="Arial" charset="0"/>
                <a:cs typeface="Arial" charset="0"/>
              </a:rPr>
              <a:t> </a:t>
            </a:r>
            <a:endParaRPr lang="en-US" smtClean="0">
              <a:cs typeface="Times New Roman" pitchFamily="18" charset="0"/>
            </a:endParaRPr>
          </a:p>
          <a:p>
            <a:pPr eaLnBrk="1" hangingPunct="1"/>
            <a:r>
              <a:rPr lang="en-US" smtClean="0">
                <a:latin typeface="Arial" charset="0"/>
                <a:cs typeface="Arial" charset="0"/>
              </a:rPr>
              <a:t/>
            </a:r>
            <a:br>
              <a:rPr lang="en-US" smtClean="0">
                <a:latin typeface="Arial" charset="0"/>
                <a:cs typeface="Arial" charset="0"/>
              </a:rPr>
            </a:br>
            <a:endParaRPr 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01F6B718-5C9B-4661-BAA9-8E7A2F7961DB}" type="slidenum">
              <a:rPr lang="en-US" smtClean="0"/>
              <a:pPr/>
              <a:t>6</a:t>
            </a:fld>
            <a:endParaRPr lang="en-US"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r>
              <a:rPr lang="en-US" b="1" smtClean="0"/>
              <a:t>Video 17: Precious Envelope</a:t>
            </a:r>
            <a:r>
              <a:rPr lang="en-US" smtClean="0"/>
              <a:t/>
            </a:r>
            <a:br>
              <a:rPr lang="en-US" smtClean="0"/>
            </a:br>
            <a:r>
              <a:rPr lang="en-US" smtClean="0"/>
              <a:t>The earth's atmosphere is examined through theories of chemical evolution; ozone depletion and the greenhouse effect are explained. (added 2006/10/08)</a:t>
            </a:r>
            <a:br>
              <a:rPr lang="en-US" smtClean="0"/>
            </a:br>
            <a:r>
              <a:rPr lang="en-US" smtClean="0"/>
              <a:t>World of Chemistry </a:t>
            </a:r>
            <a:r>
              <a:rPr lang="en-US" b="1" smtClean="0"/>
              <a:t>&gt;</a:t>
            </a:r>
            <a:r>
              <a:rPr lang="en-US" smtClean="0"/>
              <a:t> http://www.learner.org/vod/vod_window.html?pid=809 </a:t>
            </a:r>
          </a:p>
          <a:p>
            <a:pPr eaLnBrk="1" hangingPunct="1">
              <a:spcBef>
                <a:spcPct val="0"/>
              </a:spcBef>
            </a:pPr>
            <a:endParaRPr lang="en-US" smtClean="0">
              <a:solidFill>
                <a:srgbClr val="000000"/>
              </a:solidFill>
            </a:endParaRPr>
          </a:p>
          <a:p>
            <a:pPr eaLnBrk="1" hangingPunct="1">
              <a:spcBef>
                <a:spcPct val="0"/>
              </a:spcBef>
            </a:pPr>
            <a:r>
              <a:rPr lang="en-US" smtClean="0">
                <a:solidFill>
                  <a:srgbClr val="000000"/>
                </a:solidFill>
              </a:rPr>
              <a:t>Journey through the exciting world of chemistry with Nobel laureate Roald Hoffman as your guide.  </a:t>
            </a:r>
          </a:p>
          <a:p>
            <a:pPr eaLnBrk="1" hangingPunct="1"/>
            <a:r>
              <a:rPr lang="en-US" smtClean="0">
                <a:solidFill>
                  <a:srgbClr val="000000"/>
                </a:solidFill>
              </a:rPr>
              <a:t>The foundations of chemical structures and their behavior are explored through computer animation, </a:t>
            </a:r>
          </a:p>
          <a:p>
            <a:pPr eaLnBrk="1" hangingPunct="1"/>
            <a:r>
              <a:rPr lang="en-US" smtClean="0">
                <a:solidFill>
                  <a:srgbClr val="000000"/>
                </a:solidFill>
              </a:rPr>
              <a:t>demonstrations, and on-site footage at working industrial and research labs.  Distinguished scientists </a:t>
            </a:r>
          </a:p>
          <a:p>
            <a:pPr eaLnBrk="1" hangingPunct="1"/>
            <a:r>
              <a:rPr lang="en-US" smtClean="0">
                <a:solidFill>
                  <a:srgbClr val="000000"/>
                </a:solidFill>
              </a:rPr>
              <a:t>discuss yesterday’s breakthroughs and today’s challenged.  </a:t>
            </a:r>
          </a:p>
          <a:p>
            <a:pPr eaLnBrk="1" hangingPunct="1"/>
            <a:r>
              <a:rPr lang="en-US" smtClean="0">
                <a:solidFill>
                  <a:srgbClr val="000000"/>
                </a:solidFill>
              </a:rPr>
              <a:t> </a:t>
            </a:r>
          </a:p>
          <a:p>
            <a:pPr eaLnBrk="1" hangingPunct="1"/>
            <a:r>
              <a:rPr lang="en-US" smtClean="0">
                <a:solidFill>
                  <a:srgbClr val="000000"/>
                </a:solidFill>
              </a:rPr>
              <a:t>Produced by the University of Maryland and the Educational Film Center.  </a:t>
            </a:r>
          </a:p>
          <a:p>
            <a:pPr eaLnBrk="1" hangingPunct="1"/>
            <a:r>
              <a:rPr lang="en-US" smtClean="0">
                <a:solidFill>
                  <a:srgbClr val="000000"/>
                </a:solidFill>
              </a:rPr>
              <a:t>Released on cassette:  Fall 1989     The Annenberg/ / CPB Collection  1-800-LEARNER</a:t>
            </a:r>
          </a:p>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B6EDC3E0-8538-4737-92E1-6CF014EB9E28}" type="slidenum">
              <a:rPr lang="en-US" smtClean="0"/>
              <a:pPr/>
              <a:t>64</a:t>
            </a:fld>
            <a:endParaRPr lang="en-US"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r>
              <a:rPr lang="en-US" smtClean="0">
                <a:latin typeface="Arial" charset="0"/>
              </a:rPr>
              <a:t>MOLAR VOLUME</a:t>
            </a:r>
          </a:p>
          <a:p>
            <a:pPr algn="ctr" eaLnBrk="1" hangingPunct="1"/>
            <a:endParaRPr lang="en-US" smtClean="0">
              <a:latin typeface="Arial" charset="0"/>
            </a:endParaRPr>
          </a:p>
          <a:p>
            <a:pPr eaLnBrk="1" hangingPunct="1"/>
            <a:r>
              <a:rPr lang="en-US" smtClean="0">
                <a:latin typeface="Arial" charset="0"/>
              </a:rPr>
              <a:t>One mole of any gas occupies 22.4 liters at standard temperature and pressure (STP).</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3E02BCC9-2E2A-44E3-A87A-DD95CA63FF85}" type="slidenum">
              <a:rPr lang="en-US" smtClean="0"/>
              <a:pPr/>
              <a:t>65</a:t>
            </a:fld>
            <a:endParaRPr lang="en-US"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r>
              <a:rPr lang="en-US" smtClean="0">
                <a:latin typeface="Arial" charset="0"/>
              </a:rPr>
              <a:t>MOLAR VOLUME</a:t>
            </a:r>
          </a:p>
          <a:p>
            <a:pPr algn="ctr" eaLnBrk="1" hangingPunct="1"/>
            <a:endParaRPr lang="en-US" smtClean="0">
              <a:latin typeface="Arial" charset="0"/>
            </a:endParaRPr>
          </a:p>
          <a:p>
            <a:pPr eaLnBrk="1" hangingPunct="1"/>
            <a:r>
              <a:rPr lang="en-US" smtClean="0">
                <a:latin typeface="Arial" charset="0"/>
              </a:rPr>
              <a:t>One mole of any gas occupies 22.4 liters at standard temperature and pressure (STP).</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0654C6AD-8060-4543-9D5C-6130EE19CBB9}" type="slidenum">
              <a:rPr lang="en-US" smtClean="0"/>
              <a:pPr/>
              <a:t>66</a:t>
            </a:fld>
            <a:endParaRPr lang="en-US"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E04CEC6A-351A-431F-A610-B54661A260E6}" type="slidenum">
              <a:rPr lang="en-US" smtClean="0"/>
              <a:pPr/>
              <a:t>67</a:t>
            </a:fld>
            <a:endParaRPr lang="en-US"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51F1D9FF-C2F3-4EFF-A042-ABF1F5C633D4}" type="slidenum">
              <a:rPr lang="en-US" smtClean="0"/>
              <a:pPr/>
              <a:t>68</a:t>
            </a:fld>
            <a:endParaRPr lang="en-US"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CFD16F3A-143B-48F3-848B-E165D8B9743D}" type="slidenum">
              <a:rPr lang="en-US" smtClean="0"/>
              <a:pPr/>
              <a:t>69</a:t>
            </a:fld>
            <a:endParaRPr lang="en-US"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smtClean="0"/>
              <a:t>Amedeo Avogadro (1776-1856, Italy).  </a:t>
            </a:r>
          </a:p>
          <a:p>
            <a:pPr eaLnBrk="1" hangingPunct="1"/>
            <a:r>
              <a:rPr lang="en-US" smtClean="0"/>
              <a:t>In 1811, the Avogadro Hypothesis (equal volumes of gases at the same temperature and pressure contain equal numbers of molecules) was deduced from his observations of gas reactions and those reported by Gay-Lussac.</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FD4BC88D-1952-457F-99D3-B18838DA8F48}" type="slidenum">
              <a:rPr lang="en-US" smtClean="0"/>
              <a:pPr/>
              <a:t>70</a:t>
            </a:fld>
            <a:endParaRPr lang="en-US" smtClean="0"/>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4B668FB6-45DF-4C3B-BD83-AA01B9F8E8B6}" type="slidenum">
              <a:rPr lang="en-US" smtClean="0"/>
              <a:pPr/>
              <a:t>71</a:t>
            </a:fld>
            <a:endParaRPr 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en-US" smtClean="0">
                <a:sym typeface="Symbol" pitchFamily="18" charset="2"/>
              </a:rPr>
              <a:t>Avogadro postulated that, at the same temperature and pressure, equal volumes of gases contain the same number of gaseous particles.</a:t>
            </a:r>
          </a:p>
          <a:p>
            <a:pPr eaLnBrk="1" hangingPunct="1"/>
            <a:endParaRPr lang="en-US" sz="500" smtClean="0">
              <a:sym typeface="Symbol" pitchFamily="18" charset="2"/>
            </a:endParaRPr>
          </a:p>
          <a:p>
            <a:pPr eaLnBrk="1" hangingPunct="1"/>
            <a:r>
              <a:rPr lang="en-US" i="1" smtClean="0">
                <a:sym typeface="Symbol" pitchFamily="18" charset="2"/>
              </a:rPr>
              <a:t>Avogadro</a:t>
            </a:r>
            <a:r>
              <a:rPr lang="en-US" i="1" smtClean="0">
                <a:latin typeface="Arial" charset="0"/>
                <a:sym typeface="Symbol" pitchFamily="18" charset="2"/>
              </a:rPr>
              <a:t>’</a:t>
            </a:r>
            <a:r>
              <a:rPr lang="en-US" i="1" smtClean="0">
                <a:sym typeface="Symbol" pitchFamily="18" charset="2"/>
              </a:rPr>
              <a:t>s law</a:t>
            </a:r>
            <a:r>
              <a:rPr lang="en-US" smtClean="0">
                <a:sym typeface="Symbol" pitchFamily="18" charset="2"/>
              </a:rPr>
              <a:t> describes the relationship between volume and amount of gas:  </a:t>
            </a:r>
            <a:r>
              <a:rPr lang="en-US" i="1" smtClean="0">
                <a:sym typeface="Symbol" pitchFamily="18" charset="2"/>
              </a:rPr>
              <a:t>At constant temperature and pressure, the volume of a sample of gas is directly proportional to the number of moles of gas in the sample.</a:t>
            </a:r>
          </a:p>
          <a:p>
            <a:pPr eaLnBrk="1" hangingPunct="1"/>
            <a:endParaRPr lang="en-US" sz="500" i="1" smtClean="0">
              <a:sym typeface="Symbol" pitchFamily="18" charset="2"/>
            </a:endParaRPr>
          </a:p>
          <a:p>
            <a:pPr eaLnBrk="1" hangingPunct="1"/>
            <a:r>
              <a:rPr lang="en-US" smtClean="0">
                <a:sym typeface="Symbol" pitchFamily="18" charset="2"/>
              </a:rPr>
              <a:t>Stated mathematically:</a:t>
            </a:r>
          </a:p>
          <a:p>
            <a:pPr eaLnBrk="1" hangingPunct="1"/>
            <a:r>
              <a:rPr lang="en-US" smtClean="0">
                <a:sym typeface="Symbol" pitchFamily="18" charset="2"/>
              </a:rPr>
              <a:t>       </a:t>
            </a:r>
            <a:r>
              <a:rPr lang="en-US" i="1" smtClean="0">
                <a:sym typeface="Symbol" pitchFamily="18" charset="2"/>
              </a:rPr>
              <a:t> V </a:t>
            </a:r>
            <a:r>
              <a:rPr lang="en-US" smtClean="0">
                <a:sym typeface="Symbol" pitchFamily="18" charset="2"/>
              </a:rPr>
              <a:t>= (constant) (</a:t>
            </a:r>
            <a:r>
              <a:rPr lang="en-US" i="1" smtClean="0">
                <a:sym typeface="Symbol" pitchFamily="18" charset="2"/>
              </a:rPr>
              <a:t>n</a:t>
            </a:r>
            <a:r>
              <a:rPr lang="en-US" smtClean="0">
                <a:sym typeface="Symbol" pitchFamily="18" charset="2"/>
              </a:rPr>
              <a:t>)  or  </a:t>
            </a:r>
            <a:r>
              <a:rPr lang="en-US" i="1" smtClean="0">
                <a:sym typeface="Symbol" pitchFamily="18" charset="2"/>
              </a:rPr>
              <a:t>V</a:t>
            </a:r>
            <a:r>
              <a:rPr lang="en-US" smtClean="0">
                <a:sym typeface="Symbol" pitchFamily="18" charset="2"/>
              </a:rPr>
              <a:t>  </a:t>
            </a:r>
            <a:r>
              <a:rPr lang="en-US" i="1" smtClean="0">
                <a:sym typeface="Symbol" pitchFamily="18" charset="2"/>
              </a:rPr>
              <a:t>n </a:t>
            </a:r>
            <a:r>
              <a:rPr lang="en-US" smtClean="0">
                <a:sym typeface="Symbol" pitchFamily="18" charset="2"/>
              </a:rPr>
              <a:t>(at constant </a:t>
            </a:r>
            <a:r>
              <a:rPr lang="en-US" i="1" smtClean="0">
                <a:sym typeface="Symbol" pitchFamily="18" charset="2"/>
              </a:rPr>
              <a:t>T </a:t>
            </a:r>
            <a:r>
              <a:rPr lang="en-US" smtClean="0">
                <a:sym typeface="Symbol" pitchFamily="18" charset="2"/>
              </a:rPr>
              <a:t>and </a:t>
            </a:r>
            <a:r>
              <a:rPr lang="en-US" i="1" smtClean="0">
                <a:sym typeface="Symbol" pitchFamily="18" charset="2"/>
              </a:rPr>
              <a:t>P</a:t>
            </a:r>
            <a:r>
              <a:rPr lang="en-US" smtClean="0">
                <a:sym typeface="Symbol" pitchFamily="18" charset="2"/>
              </a:rPr>
              <a:t>) The relationships between the volume of a gas and its pressure, temperature, and amount are summarized in the figure below.</a:t>
            </a:r>
          </a:p>
          <a:p>
            <a:pPr eaLnBrk="1" hangingPunct="1"/>
            <a:endParaRPr lang="en-US" sz="5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The volume </a:t>
            </a:r>
            <a:r>
              <a:rPr lang="en-US" i="1" smtClean="0">
                <a:sym typeface="Symbol" pitchFamily="18" charset="2"/>
              </a:rPr>
              <a:t>increases</a:t>
            </a:r>
            <a:r>
              <a:rPr lang="en-US" smtClean="0">
                <a:sym typeface="Symbol" pitchFamily="18" charset="2"/>
              </a:rPr>
              <a:t> with increasing temperature or amount but </a:t>
            </a:r>
            <a:r>
              <a:rPr lang="en-US" i="1" smtClean="0">
                <a:sym typeface="Symbol" pitchFamily="18" charset="2"/>
              </a:rPr>
              <a:t>decreases </a:t>
            </a:r>
            <a:r>
              <a:rPr lang="en-US" smtClean="0">
                <a:sym typeface="Symbol" pitchFamily="18" charset="2"/>
              </a:rPr>
              <a:t>with increasing pressure.</a:t>
            </a:r>
          </a:p>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3F6596F7-B286-4026-8A08-DFA3CA9C1D09}" type="slidenum">
              <a:rPr lang="en-US" smtClean="0"/>
              <a:pPr/>
              <a:t>72</a:t>
            </a:fld>
            <a:endParaRPr lang="en-US"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r>
              <a:rPr lang="en-US" smtClean="0"/>
              <a:t>The pressure for this data was NOT at 1 atm.  </a:t>
            </a:r>
          </a:p>
          <a:p>
            <a:pPr eaLnBrk="1" hangingPunct="1"/>
            <a:endParaRPr lang="en-US" smtClean="0"/>
          </a:p>
          <a:p>
            <a:pPr eaLnBrk="1" hangingPunct="1"/>
            <a:r>
              <a:rPr lang="en-US" smtClean="0"/>
              <a:t>Practice with this data: (where Pressure = 1 atmosphere)</a:t>
            </a:r>
          </a:p>
          <a:p>
            <a:pPr eaLnBrk="1" hangingPunct="1"/>
            <a:r>
              <a:rPr lang="en-US" smtClean="0"/>
              <a:t>	</a:t>
            </a:r>
            <a:r>
              <a:rPr lang="en-US" b="1" smtClean="0"/>
              <a:t>Volume	Temp (</a:t>
            </a:r>
            <a:r>
              <a:rPr lang="en-US" b="1" baseline="30000" smtClean="0"/>
              <a:t>o</a:t>
            </a:r>
            <a:r>
              <a:rPr lang="en-US" b="1" smtClean="0"/>
              <a:t>C)    (K)		V/T</a:t>
            </a:r>
          </a:p>
          <a:p>
            <a:pPr eaLnBrk="1" hangingPunct="1"/>
            <a:r>
              <a:rPr lang="en-US" b="1" smtClean="0"/>
              <a:t>	63.4 L	500		773		0.0821</a:t>
            </a:r>
          </a:p>
          <a:p>
            <a:pPr eaLnBrk="1" hangingPunct="1"/>
            <a:r>
              <a:rPr lang="en-US" b="1" smtClean="0"/>
              <a:t>	55.2		400		673		0.0821</a:t>
            </a:r>
          </a:p>
          <a:p>
            <a:pPr eaLnBrk="1" hangingPunct="1"/>
            <a:r>
              <a:rPr lang="en-US" b="1" smtClean="0"/>
              <a:t>	47.0		300		573		0.0821</a:t>
            </a:r>
          </a:p>
          <a:p>
            <a:pPr eaLnBrk="1" hangingPunct="1"/>
            <a:r>
              <a:rPr lang="en-US" b="1" smtClean="0"/>
              <a:t>	38.8		200		473		0.0821</a:t>
            </a:r>
          </a:p>
          <a:p>
            <a:pPr eaLnBrk="1" hangingPunct="1"/>
            <a:endParaRPr lang="en-US" b="1" smtClean="0"/>
          </a:p>
          <a:p>
            <a:pPr eaLnBrk="1" hangingPunct="1"/>
            <a:r>
              <a:rPr lang="en-US" smtClean="0">
                <a:sym typeface="Symbol" pitchFamily="18" charset="2"/>
              </a:rPr>
              <a:t>Avogadro postulated that, at the same temperature and pressure, equal volumes of gases contain the same number of gaseous particles.</a:t>
            </a:r>
          </a:p>
          <a:p>
            <a:pPr eaLnBrk="1" hangingPunct="1"/>
            <a:endParaRPr lang="en-US" sz="500" smtClean="0">
              <a:sym typeface="Symbol" pitchFamily="18" charset="2"/>
            </a:endParaRPr>
          </a:p>
          <a:p>
            <a:pPr eaLnBrk="1" hangingPunct="1"/>
            <a:r>
              <a:rPr lang="en-US" i="1" smtClean="0">
                <a:sym typeface="Symbol" pitchFamily="18" charset="2"/>
              </a:rPr>
              <a:t>Avogadro</a:t>
            </a:r>
            <a:r>
              <a:rPr lang="en-US" i="1" smtClean="0">
                <a:latin typeface="Arial" charset="0"/>
                <a:sym typeface="Symbol" pitchFamily="18" charset="2"/>
              </a:rPr>
              <a:t>’</a:t>
            </a:r>
            <a:r>
              <a:rPr lang="en-US" i="1" smtClean="0">
                <a:sym typeface="Symbol" pitchFamily="18" charset="2"/>
              </a:rPr>
              <a:t>s law</a:t>
            </a:r>
            <a:r>
              <a:rPr lang="en-US" smtClean="0">
                <a:sym typeface="Symbol" pitchFamily="18" charset="2"/>
              </a:rPr>
              <a:t> describes the relationship between volume and amount of gas:  </a:t>
            </a:r>
            <a:r>
              <a:rPr lang="en-US" i="1" smtClean="0">
                <a:sym typeface="Symbol" pitchFamily="18" charset="2"/>
              </a:rPr>
              <a:t>At constant temperature and pressure, the volume of a sample of gas is directly proportional to the number of moles of gas in the sample.</a:t>
            </a:r>
          </a:p>
          <a:p>
            <a:pPr eaLnBrk="1" hangingPunct="1"/>
            <a:endParaRPr lang="en-US" sz="500" i="1" smtClean="0">
              <a:sym typeface="Symbol" pitchFamily="18" charset="2"/>
            </a:endParaRPr>
          </a:p>
          <a:p>
            <a:pPr eaLnBrk="1" hangingPunct="1"/>
            <a:r>
              <a:rPr lang="en-US" smtClean="0">
                <a:sym typeface="Symbol" pitchFamily="18" charset="2"/>
              </a:rPr>
              <a:t>Stated mathematically:</a:t>
            </a:r>
          </a:p>
          <a:p>
            <a:pPr eaLnBrk="1" hangingPunct="1"/>
            <a:r>
              <a:rPr lang="en-US" smtClean="0">
                <a:sym typeface="Symbol" pitchFamily="18" charset="2"/>
              </a:rPr>
              <a:t>       </a:t>
            </a:r>
            <a:r>
              <a:rPr lang="en-US" i="1" smtClean="0">
                <a:sym typeface="Symbol" pitchFamily="18" charset="2"/>
              </a:rPr>
              <a:t> V </a:t>
            </a:r>
            <a:r>
              <a:rPr lang="en-US" smtClean="0">
                <a:sym typeface="Symbol" pitchFamily="18" charset="2"/>
              </a:rPr>
              <a:t>= (constant) (</a:t>
            </a:r>
            <a:r>
              <a:rPr lang="en-US" i="1" smtClean="0">
                <a:sym typeface="Symbol" pitchFamily="18" charset="2"/>
              </a:rPr>
              <a:t>n</a:t>
            </a:r>
            <a:r>
              <a:rPr lang="en-US" smtClean="0">
                <a:sym typeface="Symbol" pitchFamily="18" charset="2"/>
              </a:rPr>
              <a:t>)  or  </a:t>
            </a:r>
            <a:r>
              <a:rPr lang="en-US" i="1" smtClean="0">
                <a:sym typeface="Symbol" pitchFamily="18" charset="2"/>
              </a:rPr>
              <a:t>V</a:t>
            </a:r>
            <a:r>
              <a:rPr lang="en-US" smtClean="0">
                <a:sym typeface="Symbol" pitchFamily="18" charset="2"/>
              </a:rPr>
              <a:t>  </a:t>
            </a:r>
            <a:r>
              <a:rPr lang="en-US" i="1" smtClean="0">
                <a:sym typeface="Symbol" pitchFamily="18" charset="2"/>
              </a:rPr>
              <a:t>n </a:t>
            </a:r>
            <a:r>
              <a:rPr lang="en-US" smtClean="0">
                <a:sym typeface="Symbol" pitchFamily="18" charset="2"/>
              </a:rPr>
              <a:t>(at constant </a:t>
            </a:r>
            <a:r>
              <a:rPr lang="en-US" i="1" smtClean="0">
                <a:sym typeface="Symbol" pitchFamily="18" charset="2"/>
              </a:rPr>
              <a:t>T </a:t>
            </a:r>
            <a:r>
              <a:rPr lang="en-US" smtClean="0">
                <a:sym typeface="Symbol" pitchFamily="18" charset="2"/>
              </a:rPr>
              <a:t>and </a:t>
            </a:r>
            <a:r>
              <a:rPr lang="en-US" i="1" smtClean="0">
                <a:sym typeface="Symbol" pitchFamily="18" charset="2"/>
              </a:rPr>
              <a:t>P</a:t>
            </a:r>
            <a:r>
              <a:rPr lang="en-US" smtClean="0">
                <a:sym typeface="Symbol" pitchFamily="18" charset="2"/>
              </a:rPr>
              <a:t>) The relationships between the volume of a gas and its pressure, temperature, and amount are summarized in the figure below.</a:t>
            </a:r>
          </a:p>
          <a:p>
            <a:pPr eaLnBrk="1" hangingPunct="1"/>
            <a:endParaRPr lang="en-US" sz="500" smtClean="0">
              <a:sym typeface="Symbol" pitchFamily="18" charset="2"/>
            </a:endParaRPr>
          </a:p>
          <a:p>
            <a:pPr eaLnBrk="1" hangingPunct="1"/>
            <a:r>
              <a:rPr lang="en-US" smtClean="0">
                <a:latin typeface="Arial" charset="0"/>
                <a:sym typeface="Symbol" pitchFamily="18" charset="2"/>
              </a:rPr>
              <a:t>•</a:t>
            </a:r>
            <a:r>
              <a:rPr lang="en-US" smtClean="0">
                <a:sym typeface="Symbol" pitchFamily="18" charset="2"/>
              </a:rPr>
              <a:t>   The volume </a:t>
            </a:r>
            <a:r>
              <a:rPr lang="en-US" i="1" smtClean="0">
                <a:sym typeface="Symbol" pitchFamily="18" charset="2"/>
              </a:rPr>
              <a:t>increases</a:t>
            </a:r>
            <a:r>
              <a:rPr lang="en-US" smtClean="0">
                <a:sym typeface="Symbol" pitchFamily="18" charset="2"/>
              </a:rPr>
              <a:t> with increasing temperature or amount but </a:t>
            </a:r>
            <a:r>
              <a:rPr lang="en-US" i="1" smtClean="0">
                <a:sym typeface="Symbol" pitchFamily="18" charset="2"/>
              </a:rPr>
              <a:t>decreases </a:t>
            </a:r>
            <a:r>
              <a:rPr lang="en-US" smtClean="0">
                <a:sym typeface="Symbol" pitchFamily="18" charset="2"/>
              </a:rPr>
              <a:t>with increasing pressure.</a:t>
            </a:r>
          </a:p>
          <a:p>
            <a:pPr eaLnBrk="1" hangingPunct="1"/>
            <a:endParaRPr lang="en-US" b="1"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7B823E6F-98D1-4DB3-A236-33EBF8845BD2}" type="slidenum">
              <a:rPr lang="en-US" smtClean="0"/>
              <a:pPr/>
              <a:t>73</a:t>
            </a:fld>
            <a:endParaRPr lang="en-US"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75EB9172-CB6B-4252-AB4D-65BFF73A067E}" type="slidenum">
              <a:rPr lang="en-US" smtClean="0"/>
              <a:pPr/>
              <a:t>7</a:t>
            </a:fld>
            <a:endParaRPr lang="en-US"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93DFD4AC-29EA-4D6B-9949-7507D0257000}" type="slidenum">
              <a:rPr lang="en-US" smtClean="0"/>
              <a:pPr/>
              <a:t>74</a:t>
            </a:fld>
            <a:endParaRPr lang="en-US"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2C7BCE7C-ACB6-464E-9819-CC199B72A724}" type="slidenum">
              <a:rPr lang="en-US" smtClean="0"/>
              <a:pPr/>
              <a:t>75</a:t>
            </a:fld>
            <a:endParaRPr lang="en-U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206F2090-CF97-4FCD-B067-3D3A47F5B63B}" type="slidenum">
              <a:rPr lang="en-US" smtClean="0"/>
              <a:pPr/>
              <a:t>76</a:t>
            </a:fld>
            <a:endParaRPr lang="en-US" smtClean="0"/>
          </a:p>
        </p:txBody>
      </p:sp>
      <p:sp>
        <p:nvSpPr>
          <p:cNvPr id="276483" name="Rectangle 2"/>
          <p:cNvSpPr>
            <a:spLocks noGrp="1" noRot="1" noChangeAspect="1" noChangeArrowheads="1" noTextEdit="1"/>
          </p:cNvSpPr>
          <p:nvPr>
            <p:ph type="sldImg"/>
          </p:nvPr>
        </p:nvSpPr>
        <p:spPr>
          <a:xfrm>
            <a:off x="1150938" y="692150"/>
            <a:ext cx="4556125" cy="3416300"/>
          </a:xfrm>
          <a:ln w="12699" cap="flat">
            <a:solidFill>
              <a:schemeClr val="tx1"/>
            </a:solidFill>
          </a:ln>
        </p:spPr>
      </p:sp>
      <p:sp>
        <p:nvSpPr>
          <p:cNvPr id="276484"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EF325A7B-AA61-4E41-B8BA-807ECA5F307E}" type="slidenum">
              <a:rPr lang="en-US" smtClean="0"/>
              <a:pPr/>
              <a:t>77</a:t>
            </a:fld>
            <a:endParaRPr lang="en-US" smtClean="0"/>
          </a:p>
        </p:txBody>
      </p:sp>
      <p:sp>
        <p:nvSpPr>
          <p:cNvPr id="277507" name="Rectangle 2"/>
          <p:cNvSpPr>
            <a:spLocks noGrp="1" noRot="1" noChangeAspect="1" noChangeArrowheads="1" noTextEdit="1"/>
          </p:cNvSpPr>
          <p:nvPr>
            <p:ph type="sldImg"/>
          </p:nvPr>
        </p:nvSpPr>
        <p:spPr>
          <a:xfrm>
            <a:off x="1150938" y="692150"/>
            <a:ext cx="4556125" cy="3416300"/>
          </a:xfrm>
          <a:ln w="12699" cap="flat">
            <a:solidFill>
              <a:schemeClr val="tx1"/>
            </a:solidFill>
          </a:ln>
        </p:spPr>
      </p:sp>
      <p:sp>
        <p:nvSpPr>
          <p:cNvPr id="277508"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76ECC797-8B08-41CA-B1E5-57B9CBBF888F}" type="slidenum">
              <a:rPr lang="en-US" smtClean="0"/>
              <a:pPr/>
              <a:t>78</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6BB993B8-D256-45B9-8049-901E92123F05}" type="slidenum">
              <a:rPr lang="en-US" smtClean="0"/>
              <a:pPr/>
              <a:t>79</a:t>
            </a:fld>
            <a:endParaRPr lang="en-US"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7EC1B1C5-852B-42DA-979C-B0A4F1F582D8}" type="slidenum">
              <a:rPr lang="en-US" smtClean="0"/>
              <a:pPr/>
              <a:t>80</a:t>
            </a:fld>
            <a:endParaRPr lang="en-US" smtClean="0"/>
          </a:p>
        </p:txBody>
      </p:sp>
      <p:sp>
        <p:nvSpPr>
          <p:cNvPr id="280579" name="Rectangle 2"/>
          <p:cNvSpPr>
            <a:spLocks noGrp="1" noRot="1" noChangeAspect="1" noChangeArrowheads="1" noTextEdit="1"/>
          </p:cNvSpPr>
          <p:nvPr>
            <p:ph type="sldImg"/>
          </p:nvPr>
        </p:nvSpPr>
        <p:spPr>
          <a:xfrm>
            <a:off x="1150938" y="692150"/>
            <a:ext cx="4556125" cy="3416300"/>
          </a:xfrm>
          <a:ln w="12699" cap="flat">
            <a:solidFill>
              <a:schemeClr val="tx1"/>
            </a:solidFill>
          </a:ln>
        </p:spPr>
      </p:sp>
      <p:sp>
        <p:nvSpPr>
          <p:cNvPr id="280580"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4537187C-F4FA-489A-9C23-DA452DB9EA73}" type="slidenum">
              <a:rPr lang="en-US" smtClean="0"/>
              <a:pPr/>
              <a:t>81</a:t>
            </a:fld>
            <a:endParaRPr lang="en-US" smtClean="0"/>
          </a:p>
        </p:txBody>
      </p:sp>
      <p:sp>
        <p:nvSpPr>
          <p:cNvPr id="281603" name="Rectangle 2"/>
          <p:cNvSpPr>
            <a:spLocks noGrp="1" noRot="1" noChangeAspect="1" noChangeArrowheads="1" noTextEdit="1"/>
          </p:cNvSpPr>
          <p:nvPr>
            <p:ph type="sldImg"/>
          </p:nvPr>
        </p:nvSpPr>
        <p:spPr>
          <a:xfrm>
            <a:off x="1150938" y="692150"/>
            <a:ext cx="4556125" cy="3416300"/>
          </a:xfrm>
          <a:ln w="12699" cap="flat">
            <a:solidFill>
              <a:schemeClr val="tx1"/>
            </a:solidFill>
          </a:ln>
        </p:spPr>
      </p:sp>
      <p:sp>
        <p:nvSpPr>
          <p:cNvPr id="281604"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374CA07D-8473-4900-97A4-5DF4F23B9BEC}" type="slidenum">
              <a:rPr lang="en-US" smtClean="0"/>
              <a:pPr/>
              <a:t>82</a:t>
            </a:fld>
            <a:endParaRPr lang="en-US" smtClean="0"/>
          </a:p>
        </p:txBody>
      </p:sp>
      <p:sp>
        <p:nvSpPr>
          <p:cNvPr id="282627" name="Rectangle 2"/>
          <p:cNvSpPr>
            <a:spLocks noGrp="1" noRot="1" noChangeAspect="1" noChangeArrowheads="1" noTextEdit="1"/>
          </p:cNvSpPr>
          <p:nvPr>
            <p:ph type="sldImg"/>
          </p:nvPr>
        </p:nvSpPr>
        <p:spPr>
          <a:xfrm>
            <a:off x="1150938" y="692150"/>
            <a:ext cx="4556125" cy="3416300"/>
          </a:xfrm>
          <a:ln w="12699" cap="flat">
            <a:solidFill>
              <a:schemeClr val="tx1"/>
            </a:solidFill>
          </a:ln>
        </p:spPr>
      </p:sp>
      <p:sp>
        <p:nvSpPr>
          <p:cNvPr id="282628"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7F4B9CA3-C9C2-4901-A4F8-F4F56605324A}" type="slidenum">
              <a:rPr lang="en-US" smtClean="0"/>
              <a:pPr/>
              <a:t>83</a:t>
            </a:fld>
            <a:endParaRPr 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928FEE4C-3C84-4E9E-9DC2-3E3ED13F8F86}" type="slidenum">
              <a:rPr lang="en-US" smtClean="0"/>
              <a:pPr/>
              <a:t>8</a:t>
            </a:fld>
            <a:endParaRPr lang="en-US"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12159E6F-070D-4F7D-8F16-85B8E9023358}" type="slidenum">
              <a:rPr lang="en-US" smtClean="0"/>
              <a:pPr/>
              <a:t>84</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63FA5724-1A97-4A80-9BF3-7B4970915591}" type="slidenum">
              <a:rPr lang="en-US" smtClean="0"/>
              <a:pPr/>
              <a:t>85</a:t>
            </a:fld>
            <a:endParaRPr lang="en-US" smtClean="0"/>
          </a:p>
        </p:txBody>
      </p:sp>
      <p:sp>
        <p:nvSpPr>
          <p:cNvPr id="285699" name="Rectangle 2"/>
          <p:cNvSpPr>
            <a:spLocks noGrp="1" noRot="1" noChangeAspect="1" noChangeArrowheads="1" noTextEdit="1"/>
          </p:cNvSpPr>
          <p:nvPr>
            <p:ph type="sldImg"/>
          </p:nvPr>
        </p:nvSpPr>
        <p:spPr>
          <a:xfrm>
            <a:off x="1150938" y="692150"/>
            <a:ext cx="4556125" cy="3416300"/>
          </a:xfrm>
          <a:ln w="12699" cap="flat">
            <a:solidFill>
              <a:schemeClr val="tx1"/>
            </a:solidFill>
          </a:ln>
        </p:spPr>
      </p:sp>
      <p:sp>
        <p:nvSpPr>
          <p:cNvPr id="285700" name="Rectangle 3"/>
          <p:cNvSpPr>
            <a:spLocks noGrp="1" noChangeArrowheads="1"/>
          </p:cNvSpPr>
          <p:nvPr>
            <p:ph type="body" idx="1"/>
          </p:nvPr>
        </p:nvSpPr>
        <p:spPr>
          <a:noFill/>
          <a:ln/>
        </p:spPr>
        <p:txBody>
          <a:bodyPr lIns="92075" tIns="46038" rIns="92075" bIns="46038"/>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BDC2114B-2663-4467-9596-851AF88CE61E}" type="slidenum">
              <a:rPr lang="en-US" smtClean="0"/>
              <a:pPr/>
              <a:t>86</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2FE8C523-7482-4984-829D-4608E839D74A}" type="slidenum">
              <a:rPr lang="en-US" smtClean="0"/>
              <a:pPr/>
              <a:t>87</a:t>
            </a:fld>
            <a:endParaRPr lang="en-U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pPr eaLnBrk="1" hangingPunct="1"/>
            <a:r>
              <a:rPr lang="en-US" b="1" smtClean="0"/>
              <a:t>Fahrenheit</a:t>
            </a:r>
          </a:p>
          <a:p>
            <a:pPr eaLnBrk="1" hangingPunct="1"/>
            <a:r>
              <a:rPr lang="en-US" smtClean="0"/>
              <a:t>Developed by the German physicist Gabriel Daniel Fahrenheit in 1724, the Fahrenheit scale sets zero as the temperature of a mixture of equal amounts of water, salt, and ice. On this scale, the freezing point of water is 32 degrees, and he named the boiling point of water at 212 degrees. (Fahrenheit also invented the mercury thermometer in 1714.) The Fahrenheit scale is the scale most commonly used in the U.S. </a:t>
            </a:r>
          </a:p>
          <a:p>
            <a:pPr eaLnBrk="1" hangingPunct="1"/>
            <a:endParaRPr lang="en-US" smtClean="0"/>
          </a:p>
          <a:p>
            <a:pPr eaLnBrk="1" hangingPunct="1"/>
            <a:r>
              <a:rPr lang="en-US" b="1" smtClean="0"/>
              <a:t>Celsius</a:t>
            </a:r>
            <a:endParaRPr lang="en-US" smtClean="0"/>
          </a:p>
          <a:p>
            <a:pPr eaLnBrk="1" hangingPunct="1"/>
            <a:r>
              <a:rPr lang="en-US" smtClean="0"/>
              <a:t>The Celsius scale is named after the Swedish astronomer Anders Celsius who developed an early version of the scale -- originally called the centigrade scale ("centi" because the scale was divided into 100 degrees). The Celsius scale names the freezing point of water as 0 and the boiling point of water as 100. The Celsius scale is the scale most commonly used everywhere in the world except in the U.S..</a:t>
            </a:r>
          </a:p>
          <a:p>
            <a:pPr eaLnBrk="1" hangingPunct="1"/>
            <a:endParaRPr lang="en-US" smtClean="0"/>
          </a:p>
          <a:p>
            <a:pPr eaLnBrk="1" hangingPunct="1"/>
            <a:r>
              <a:rPr lang="en-US" b="1" smtClean="0"/>
              <a:t>Kelvin</a:t>
            </a:r>
            <a:r>
              <a:rPr lang="en-US" smtClean="0"/>
              <a:t/>
            </a:r>
            <a:br>
              <a:rPr lang="en-US" smtClean="0"/>
            </a:br>
            <a:r>
              <a:rPr lang="en-US" smtClean="0"/>
              <a:t>The Kelvin scale was invented by Lord Kelvin, a Scottish physicist, in 1848. He set as zero on his scale the coldest any material could possibly get, a point now known as </a:t>
            </a:r>
            <a:r>
              <a:rPr lang="en-US" i="1" smtClean="0"/>
              <a:t>absolute zero</a:t>
            </a:r>
            <a:r>
              <a:rPr lang="en-US" smtClean="0"/>
              <a:t>. Nothing can ever be colder than absolute zero -- the temperature can only go up from there. That zero point corresponds to -273.15 </a:t>
            </a:r>
            <a:r>
              <a:rPr lang="en-US" baseline="30000" smtClean="0"/>
              <a:t>o</a:t>
            </a:r>
            <a:r>
              <a:rPr lang="en-US" smtClean="0"/>
              <a:t>C and -459.67 </a:t>
            </a:r>
            <a:r>
              <a:rPr lang="en-US" baseline="30000" smtClean="0"/>
              <a:t>o</a:t>
            </a:r>
            <a:r>
              <a:rPr lang="en-US" smtClean="0"/>
              <a:t>F. The Kelvin scale is the one most often used by scientists who study extremely cold temperatures.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7B2728A8-FC22-4B1A-8BC2-CB1E90778B63}" type="slidenum">
              <a:rPr lang="en-US" smtClean="0"/>
              <a:pPr/>
              <a:t>88</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894169ED-F491-46BC-A2BD-CD7B605D207A}" type="slidenum">
              <a:rPr lang="en-US" smtClean="0"/>
              <a:pPr/>
              <a:t>89</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3D1B5152-606F-4670-B5B7-4531F3AD1D5A}" type="slidenum">
              <a:rPr lang="en-US" smtClean="0"/>
              <a:pPr/>
              <a:t>90</a:t>
            </a:fld>
            <a:endParaRPr lang="en-U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405259AE-5D16-4871-A27E-89F2E825B7E8}" type="slidenum">
              <a:rPr lang="en-US" smtClean="0"/>
              <a:pPr/>
              <a:t>91</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67CB587C-2974-4DC4-83B6-89A2A42B4D97}" type="slidenum">
              <a:rPr lang="en-US" smtClean="0"/>
              <a:pPr/>
              <a:t>92</a:t>
            </a:fld>
            <a:endParaRPr lang="en-U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r>
              <a:rPr lang="en-US" smtClean="0"/>
              <a:t>1 pascal (Pa)  =  1 n/m</a:t>
            </a:r>
            <a:r>
              <a:rPr lang="en-US" baseline="30000" smtClean="0"/>
              <a:t>2</a:t>
            </a:r>
          </a:p>
          <a:p>
            <a:pPr eaLnBrk="1" hangingPunct="1"/>
            <a:r>
              <a:rPr lang="en-US" smtClean="0"/>
              <a:t>1 bar = 10</a:t>
            </a:r>
            <a:r>
              <a:rPr lang="en-US" baseline="30000" smtClean="0"/>
              <a:t>5</a:t>
            </a:r>
            <a:r>
              <a:rPr lang="en-US" smtClean="0"/>
              <a:t> Pa</a:t>
            </a:r>
          </a:p>
          <a:p>
            <a:pPr eaLnBrk="1" hangingPunct="1"/>
            <a:r>
              <a:rPr lang="en-US" smtClean="0"/>
              <a:t>1 atmosphere (atm) = 1.01325 bar</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CD393A9B-569C-4175-A4EF-B6B46FF53BE8}" type="slidenum">
              <a:rPr lang="en-US" smtClean="0"/>
              <a:pPr/>
              <a:t>93</a:t>
            </a:fld>
            <a:endParaRPr lang="en-U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49E6659D-6A45-4D07-B9EC-CC5A828A15B3}" type="slidenum">
              <a:rPr lang="en-US" smtClean="0"/>
              <a:pPr/>
              <a:t>9</a:t>
            </a:fld>
            <a:endParaRPr lang="en-US" smtClean="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r>
              <a:rPr lang="en-US" b="1" smtClean="0"/>
              <a:t>WHAT IS IN AIR?</a:t>
            </a:r>
            <a:endParaRPr lang="en-US" smtClean="0"/>
          </a:p>
          <a:p>
            <a:pPr eaLnBrk="1" hangingPunct="1"/>
            <a:r>
              <a:rPr lang="en-US" smtClean="0"/>
              <a:t>	The air we breathe is mostly nitrogen, an unreactive gas, with oxygen, which is essential for life, making up about a fifth.  Traces of noble gases, pollution, and carbon dioxide, which animals breathe out and plants use to grow, make up the rest.</a:t>
            </a:r>
          </a:p>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8978E13A-3F0A-4CD6-91F6-69A1163E557D}" type="slidenum">
              <a:rPr lang="en-US" smtClean="0"/>
              <a:pPr/>
              <a:t>94</a:t>
            </a:fld>
            <a:endParaRPr lang="en-US"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r>
              <a:rPr lang="en-US" smtClean="0"/>
              <a:t>Rain delay at Wrigley Fields.  Go CUBS!</a:t>
            </a:r>
          </a:p>
          <a:p>
            <a:pPr eaLnBrk="1" hangingPunct="1"/>
            <a:endParaRPr lang="en-US" smtClean="0"/>
          </a:p>
          <a:p>
            <a:pPr eaLnBrk="1" hangingPunct="1"/>
            <a:r>
              <a:rPr lang="en-US" smtClean="0"/>
              <a:t>Every point on Earth</a:t>
            </a:r>
            <a:r>
              <a:rPr lang="en-US" smtClean="0">
                <a:latin typeface="Arial" charset="0"/>
              </a:rPr>
              <a:t>’</a:t>
            </a:r>
            <a:r>
              <a:rPr lang="en-US" smtClean="0"/>
              <a:t>s surface experiences a net pressure called </a:t>
            </a:r>
            <a:r>
              <a:rPr lang="en-US" b="1" i="1" smtClean="0"/>
              <a:t>atmospheric pressure.</a:t>
            </a:r>
          </a:p>
          <a:p>
            <a:pPr eaLnBrk="1" hangingPunct="1"/>
            <a:endParaRPr lang="en-US" sz="500" b="1" smtClean="0"/>
          </a:p>
          <a:p>
            <a:pPr eaLnBrk="1" hangingPunct="1"/>
            <a:r>
              <a:rPr lang="en-US" smtClean="0">
                <a:latin typeface="Arial" charset="0"/>
              </a:rPr>
              <a:t>•</a:t>
            </a:r>
            <a:r>
              <a:rPr lang="en-US" smtClean="0"/>
              <a:t>   Pressure exerted by the atmosphere is considerable.</a:t>
            </a:r>
          </a:p>
          <a:p>
            <a:pPr eaLnBrk="1" hangingPunct="1"/>
            <a:endParaRPr lang="en-US" sz="500" smtClean="0"/>
          </a:p>
          <a:p>
            <a:pPr eaLnBrk="1" hangingPunct="1"/>
            <a:r>
              <a:rPr lang="en-US" smtClean="0">
                <a:latin typeface="Arial" charset="0"/>
              </a:rPr>
              <a:t>•</a:t>
            </a:r>
            <a:r>
              <a:rPr lang="en-US" smtClean="0"/>
              <a:t>   A 1.0-m</a:t>
            </a:r>
            <a:r>
              <a:rPr lang="en-US" baseline="30000" smtClean="0"/>
              <a:t>2 </a:t>
            </a:r>
            <a:r>
              <a:rPr lang="en-US" smtClean="0"/>
              <a:t>column, measured from sea level to the top of the atmosphere, has a mass of about 10,000 kg, which gives a pressure of 100 kPa:</a:t>
            </a:r>
          </a:p>
          <a:p>
            <a:pPr eaLnBrk="1" hangingPunct="1"/>
            <a:endParaRPr lang="en-US" sz="500" smtClean="0"/>
          </a:p>
          <a:p>
            <a:pPr eaLnBrk="1" hangingPunct="1"/>
            <a:r>
              <a:rPr lang="en-US" smtClean="0"/>
              <a:t>      </a:t>
            </a:r>
            <a:r>
              <a:rPr lang="en-US" sz="1000" smtClean="0"/>
              <a:t>pressure = </a:t>
            </a:r>
            <a:r>
              <a:rPr lang="en-US" sz="1000" u="sng" smtClean="0"/>
              <a:t>(1.0 x 10</a:t>
            </a:r>
            <a:r>
              <a:rPr lang="en-US" sz="1000" u="sng" baseline="30000" smtClean="0"/>
              <a:t>4</a:t>
            </a:r>
            <a:r>
              <a:rPr lang="en-US" sz="1000" u="sng" smtClean="0"/>
              <a:t>kg) (9.807 m/s</a:t>
            </a:r>
            <a:r>
              <a:rPr lang="en-US" sz="1000" u="sng" baseline="30000" smtClean="0"/>
              <a:t>2</a:t>
            </a:r>
            <a:r>
              <a:rPr lang="en-US" sz="1000" u="sng" smtClean="0"/>
              <a:t>)</a:t>
            </a:r>
            <a:r>
              <a:rPr lang="en-US" sz="1000" smtClean="0"/>
              <a:t> = 1.0 x10</a:t>
            </a:r>
            <a:r>
              <a:rPr lang="en-US" sz="1000" baseline="30000" smtClean="0"/>
              <a:t>5 </a:t>
            </a:r>
            <a:r>
              <a:rPr lang="en-US" sz="1000" smtClean="0"/>
              <a:t>Pa  = 100 kPa                               </a:t>
            </a:r>
          </a:p>
          <a:p>
            <a:pPr eaLnBrk="1" hangingPunct="1"/>
            <a:r>
              <a:rPr lang="en-US" sz="1000" smtClean="0"/>
              <a:t>                                          1.0 m</a:t>
            </a:r>
            <a:r>
              <a:rPr lang="en-US" sz="1000" baseline="30000" smtClean="0"/>
              <a:t>2</a:t>
            </a:r>
            <a:r>
              <a:rPr lang="en-US" sz="1000" smtClean="0"/>
              <a:t>  </a:t>
            </a:r>
          </a:p>
          <a:p>
            <a:pPr eaLnBrk="1" hangingPunct="1"/>
            <a:endParaRPr lang="en-US" sz="500" smtClean="0"/>
          </a:p>
          <a:p>
            <a:pPr eaLnBrk="1" hangingPunct="1"/>
            <a:r>
              <a:rPr lang="en-US" smtClean="0">
                <a:latin typeface="Arial" charset="0"/>
              </a:rPr>
              <a:t>•</a:t>
            </a:r>
            <a:r>
              <a:rPr lang="en-US" smtClean="0"/>
              <a:t>   In English units, this is 15 lb/in</a:t>
            </a:r>
            <a:r>
              <a:rPr lang="en-US" baseline="30000" smtClean="0"/>
              <a:t>2.</a:t>
            </a:r>
            <a:endParaRPr lang="en-US" smtClean="0"/>
          </a:p>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5B8B4012-5F10-4D8D-9942-D18C1C9A67FD}" type="slidenum">
              <a:rPr lang="en-US" smtClean="0"/>
              <a:pPr/>
              <a:t>95</a:t>
            </a:fld>
            <a:endParaRPr lang="en-U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CC3589A5-1756-46DD-8AAE-00905B4C1242}" type="slidenum">
              <a:rPr lang="en-US" smtClean="0"/>
              <a:pPr/>
              <a:t>96</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AEA5F0B2-34F4-4E76-A621-346277D76F44}" type="slidenum">
              <a:rPr lang="en-US" smtClean="0"/>
              <a:pPr/>
              <a:t>97</a:t>
            </a:fld>
            <a:endParaRPr lang="en-US" smtClean="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3F68FB5D-E8B8-4C1C-80D6-1685DDF0E2FD}" type="slidenum">
              <a:rPr lang="en-US" smtClean="0"/>
              <a:pPr/>
              <a:t>98</a:t>
            </a:fld>
            <a:endParaRPr lang="en-US" smtClean="0"/>
          </a:p>
        </p:txBody>
      </p:sp>
      <p:sp>
        <p:nvSpPr>
          <p:cNvPr id="299011" name="Rectangle 2"/>
          <p:cNvSpPr>
            <a:spLocks noGrp="1" noRot="1" noChangeAspect="1" noChangeArrowheads="1" noTextEdit="1"/>
          </p:cNvSpPr>
          <p:nvPr>
            <p:ph type="sldImg"/>
          </p:nvPr>
        </p:nvSpPr>
        <p:spPr>
          <a:xfrm>
            <a:off x="1150938" y="692150"/>
            <a:ext cx="4556125" cy="3416300"/>
          </a:xfrm>
          <a:ln/>
        </p:spPr>
      </p:sp>
      <p:sp>
        <p:nvSpPr>
          <p:cNvPr id="299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7FC5BF9D-3C4B-4076-9A60-5115854387D7}" type="slidenum">
              <a:rPr lang="en-US" smtClean="0"/>
              <a:pPr/>
              <a:t>99</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r>
              <a:rPr lang="en-US" smtClean="0"/>
              <a:t>Any object exerts a force on any surface with which it comes in contact.</a:t>
            </a:r>
          </a:p>
          <a:p>
            <a:pPr eaLnBrk="1" hangingPunct="1"/>
            <a:endParaRPr lang="en-US" sz="500" smtClean="0"/>
          </a:p>
          <a:p>
            <a:pPr eaLnBrk="1" hangingPunct="1"/>
            <a:r>
              <a:rPr lang="en-US" smtClean="0">
                <a:latin typeface="Arial" charset="0"/>
              </a:rPr>
              <a:t>•</a:t>
            </a:r>
            <a:r>
              <a:rPr lang="en-US" smtClean="0"/>
              <a:t>   Pressure is dependent on both the force exerted and the size of the area to which the force is applied:</a:t>
            </a:r>
          </a:p>
          <a:p>
            <a:pPr eaLnBrk="1" hangingPunct="1"/>
            <a:r>
              <a:rPr lang="en-US" smtClean="0"/>
              <a:t>                                     </a:t>
            </a:r>
            <a:r>
              <a:rPr lang="en-US" sz="900" b="1" i="1" smtClean="0"/>
              <a:t>P  =  </a:t>
            </a:r>
            <a:r>
              <a:rPr lang="en-US" sz="900" b="1" i="1" u="sng" smtClean="0"/>
              <a:t>F</a:t>
            </a:r>
          </a:p>
          <a:p>
            <a:pPr eaLnBrk="1" hangingPunct="1"/>
            <a:r>
              <a:rPr lang="en-US" sz="900" b="1" i="1" smtClean="0"/>
              <a:t>                                             A</a:t>
            </a:r>
          </a:p>
          <a:p>
            <a:pPr eaLnBrk="1" hangingPunct="1"/>
            <a:endParaRPr lang="en-US" sz="500" b="1" i="1" smtClean="0"/>
          </a:p>
          <a:p>
            <a:pPr eaLnBrk="1" hangingPunct="1"/>
            <a:r>
              <a:rPr lang="en-US" smtClean="0">
                <a:latin typeface="Arial" charset="0"/>
              </a:rPr>
              <a:t>•</a:t>
            </a:r>
            <a:r>
              <a:rPr lang="en-US" smtClean="0"/>
              <a:t>   Units of pressure are derived from the units used to measure force and area</a:t>
            </a:r>
          </a:p>
          <a:p>
            <a:pPr lvl="2" eaLnBrk="1" hangingPunct="1"/>
            <a:r>
              <a:rPr lang="en-US" smtClean="0"/>
              <a:t>    1. In the English system, the units of force are pounds and the units of area are square inches, so pressure is expressed in pounds per square inch, lb/in</a:t>
            </a:r>
            <a:r>
              <a:rPr lang="en-US" baseline="30000" smtClean="0"/>
              <a:t>2  </a:t>
            </a:r>
            <a:r>
              <a:rPr lang="en-US" smtClean="0"/>
              <a:t>(or psi).</a:t>
            </a:r>
          </a:p>
          <a:p>
            <a:pPr lvl="2" eaLnBrk="1" hangingPunct="1"/>
            <a:r>
              <a:rPr lang="en-US" smtClean="0"/>
              <a:t>    2. For scientific measurements, the S</a:t>
            </a:r>
            <a:r>
              <a:rPr lang="en-US" smtClean="0">
                <a:sym typeface="Symbol" pitchFamily="18" charset="2"/>
              </a:rPr>
              <a:t></a:t>
            </a:r>
            <a:r>
              <a:rPr lang="en-US" smtClean="0"/>
              <a:t> unit for pressure, derived from the S</a:t>
            </a:r>
            <a:r>
              <a:rPr lang="en-US" smtClean="0">
                <a:sym typeface="Symbol" pitchFamily="18" charset="2"/>
              </a:rPr>
              <a:t> </a:t>
            </a:r>
            <a:r>
              <a:rPr lang="en-US" smtClean="0"/>
              <a:t> units for force (newtons) and area (square meters), is the newton per square meter, N/m</a:t>
            </a:r>
            <a:r>
              <a:rPr lang="en-US" baseline="30000" smtClean="0"/>
              <a:t>2</a:t>
            </a:r>
            <a:r>
              <a:rPr lang="en-US" smtClean="0"/>
              <a:t>, called the </a:t>
            </a:r>
            <a:r>
              <a:rPr lang="en-US" b="1" i="1" smtClean="0"/>
              <a:t>paschal </a:t>
            </a:r>
            <a:r>
              <a:rPr lang="en-US" b="1" smtClean="0"/>
              <a:t>(Pa):</a:t>
            </a:r>
          </a:p>
          <a:p>
            <a:pPr lvl="2" eaLnBrk="1" hangingPunct="1"/>
            <a:endParaRPr lang="en-US" sz="700" b="1" smtClean="0"/>
          </a:p>
          <a:p>
            <a:pPr eaLnBrk="1" hangingPunct="1"/>
            <a:r>
              <a:rPr lang="en-US" b="1" smtClean="0"/>
              <a:t>           </a:t>
            </a:r>
            <a:r>
              <a:rPr lang="en-US" smtClean="0"/>
              <a:t>1 pascal (Pa) = 1 newton/meter</a:t>
            </a:r>
            <a:r>
              <a:rPr lang="en-US" baseline="30000" smtClean="0"/>
              <a:t>2  </a:t>
            </a:r>
            <a:r>
              <a:rPr lang="en-US" smtClean="0"/>
              <a:t>(N/m</a:t>
            </a:r>
            <a:r>
              <a:rPr lang="en-US" baseline="30000" smtClean="0"/>
              <a:t>2</a:t>
            </a:r>
            <a:r>
              <a:rPr lang="en-US" smtClean="0"/>
              <a:t>)</a:t>
            </a:r>
          </a:p>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097FB77D-7575-4030-8E3C-F8E9EF66E7D4}" type="slidenum">
              <a:rPr lang="en-US" smtClean="0"/>
              <a:pPr/>
              <a:t>100</a:t>
            </a:fld>
            <a:endParaRPr lang="en-US" smtClean="0"/>
          </a:p>
        </p:txBody>
      </p:sp>
      <p:sp>
        <p:nvSpPr>
          <p:cNvPr id="301059" name="Rectangle 2"/>
          <p:cNvSpPr>
            <a:spLocks noGrp="1" noRot="1" noChangeAspect="1" noChangeArrowheads="1" noTextEdit="1"/>
          </p:cNvSpPr>
          <p:nvPr>
            <p:ph type="sldImg"/>
          </p:nvPr>
        </p:nvSpPr>
        <p:spPr>
          <a:xfrm>
            <a:off x="1150938" y="692150"/>
            <a:ext cx="4556125" cy="3416300"/>
          </a:xfrm>
          <a:ln/>
        </p:spPr>
      </p:sp>
      <p:sp>
        <p:nvSpPr>
          <p:cNvPr id="301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F635020-27A6-4209-9DAA-31B60A6C2D44}" type="slidenum">
              <a:rPr lang="en-US" smtClean="0"/>
              <a:pPr/>
              <a:t>101</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91A2366D-0C22-4A0B-8489-E230F6500DA2}" type="slidenum">
              <a:rPr lang="en-US" smtClean="0"/>
              <a:pPr/>
              <a:t>102</a:t>
            </a:fld>
            <a:endParaRPr lang="en-US"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29C32E8E-3C72-4D94-85FE-BA450A49B91F}" type="slidenum">
              <a:rPr lang="en-US" smtClean="0"/>
              <a:pPr/>
              <a:t>103</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F0EC42-2CD0-49C5-A710-9F9CCB2748E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7F1EED-046C-4E1D-9F94-643C722D17F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1D85A5-F6C9-4965-8539-14F8608E95C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92449C-BADB-44CE-B830-7F96D2FBE45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B7126A-AD3F-4D67-A42F-DF64C97863D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C83A40-45BA-441A-A2A3-9388490F25E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7CD6B5-DA40-4332-AC65-E94CFA9FD06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1BFC5-ABE5-4C0E-8D33-F7537F81F0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F64D30-808F-4936-8738-5E56CF7D381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D988A4-1D08-49FB-B1E1-819A917E3755}"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77A36D-CED1-4A61-A726-5105F96E4B9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D44051-81B0-415B-AAC4-21F3DB2CED8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6A719C-05EF-41A9-8B69-0B9796CB2C1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2E089A-F173-4B95-80AA-7FE8ECB6E236}"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C5D5E6-145A-45A5-9A65-9289DC071DE2}"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68AED-659D-4F57-922C-1A5135660AF8}"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2C6643-D54A-416C-89CD-FBF5B4874285}"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14153C-C6BA-43C2-ACC6-06EFA4705572}"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82EEB5-D60B-4CEF-8ABC-71584B89B3F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A22F62-A9B6-4ACA-AA6C-06E2039DF5AA}"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FAD3A21-D915-4FA9-8097-95E710DE8778}"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4DAC85-845D-4EFE-B415-C0744FF0BB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B11EB8-617F-4E1F-8B42-F165EB127F4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881F88-408C-4FFD-AF2B-362A40C46E89}"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8548FB-B92F-4811-AEDC-5E7506A8FAC3}"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9F6760-9241-46A2-AE08-F21980AF41BF}"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38E043-0FE4-42B3-9C79-1C1F964F786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9FD89-FC52-422F-98E9-E0E68AC236B9}"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F5ED5A-FC74-4E9E-9461-D55816D161D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F00C-D2F0-4335-9F7F-600CC6BCF9D2}"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6F80EB-D3B2-47C0-A00E-E071D4659120}"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1D8758-652E-498E-BCE5-7702F007972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177BCA3-7096-4FFD-90BD-C0E612C0681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2DD3D7-9A72-4E6E-9D90-5AB55B69650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9F9F0A-B8CA-4990-B6BC-14D539B33683}"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91F3D0-0C3A-44E0-A103-2EEF30DD2EB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2C2025-00A3-4B5F-B5D6-EDBD1B657737}"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CF81C6-7C69-4759-8F61-8079BED1226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3BBCAC-9AAF-4AFC-9B2A-F964400F93D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639242-27FE-4E75-9865-7DCEF3E134AD}"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A64E1E0-A712-4D13-9368-13222F13B9D1}"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89A42EB-AC58-4991-941D-FA8C74F6D060}"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7D1CF3C-6FD0-422B-8D7A-DA0F794AB9F7}"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F1E6397-A0D5-407D-9A23-953241A1597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BEBC21-0032-4E39-A6DD-BF64DBF025FB}"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5681047-576A-4885-BDF9-886E9CA2AACB}"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D6E37032-A7C3-4CD0-9992-7DC4008402FF}"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7C93AA4-F54A-45A8-B81E-6CF98C66DE36}"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A0C22EA-28DB-4FAD-9A75-C3155601227D}"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EAEC1A7-D51C-4318-9896-422FF4DDC274}"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4D4590A-029F-4521-AFD0-ADD73498F334}"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2898B3D-46CD-400F-95DB-E8A19B194510}"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327330-3A2D-4BFE-9444-694680B1CA49}" type="datetimeFigureOut">
              <a:rPr lang="en-US">
                <a:solidFill>
                  <a:prstClr val="black">
                    <a:tint val="75000"/>
                  </a:prstClr>
                </a:solidFill>
              </a:rPr>
              <a:pPr/>
              <a:t>2/9/2012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E0F9-FDFC-4FF8-A517-F90FE180A59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672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27330-3A2D-4BFE-9444-694680B1CA49}" type="datetimeFigureOut">
              <a:rPr lang="en-US">
                <a:solidFill>
                  <a:prstClr val="black">
                    <a:tint val="75000"/>
                  </a:prstClr>
                </a:solidFill>
              </a:rPr>
              <a:pPr/>
              <a:t>2/9/2012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E0F9-FDFC-4FF8-A517-F90FE180A59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6858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327330-3A2D-4BFE-9444-694680B1CA49}" type="datetimeFigureOut">
              <a:rPr lang="en-US">
                <a:solidFill>
                  <a:prstClr val="black">
                    <a:tint val="75000"/>
                  </a:prstClr>
                </a:solidFill>
              </a:rPr>
              <a:pPr/>
              <a:t>2/9/2012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E0F9-FDFC-4FF8-A517-F90FE180A59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656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62AF67-C82E-402F-9B70-E7FC071DD412}"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327330-3A2D-4BFE-9444-694680B1CA49}" type="datetimeFigureOut">
              <a:rPr lang="en-US">
                <a:solidFill>
                  <a:prstClr val="black">
                    <a:tint val="75000"/>
                  </a:prstClr>
                </a:solidFill>
              </a:rPr>
              <a:pPr/>
              <a:t>2/9/2012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E0F9-FDFC-4FF8-A517-F90FE180A59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4118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327330-3A2D-4BFE-9444-694680B1CA49}" type="datetimeFigureOut">
              <a:rPr lang="en-US">
                <a:solidFill>
                  <a:prstClr val="black">
                    <a:tint val="75000"/>
                  </a:prstClr>
                </a:solidFill>
              </a:rPr>
              <a:pPr/>
              <a:t>2/9/2012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08E0F9-FDFC-4FF8-A517-F90FE180A59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0820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327330-3A2D-4BFE-9444-694680B1CA49}" type="datetimeFigureOut">
              <a:rPr lang="en-US">
                <a:solidFill>
                  <a:prstClr val="black">
                    <a:tint val="75000"/>
                  </a:prstClr>
                </a:solidFill>
              </a:rPr>
              <a:pPr/>
              <a:t>2/9/2012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08E0F9-FDFC-4FF8-A517-F90FE180A59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604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27330-3A2D-4BFE-9444-694680B1CA49}" type="datetimeFigureOut">
              <a:rPr lang="en-US">
                <a:solidFill>
                  <a:prstClr val="black">
                    <a:tint val="75000"/>
                  </a:prstClr>
                </a:solidFill>
              </a:rPr>
              <a:pPr/>
              <a:t>2/9/2012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08E0F9-FDFC-4FF8-A517-F90FE180A59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054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327330-3A2D-4BFE-9444-694680B1CA49}" type="datetimeFigureOut">
              <a:rPr lang="en-US">
                <a:solidFill>
                  <a:prstClr val="black">
                    <a:tint val="75000"/>
                  </a:prstClr>
                </a:solidFill>
              </a:rPr>
              <a:pPr/>
              <a:t>2/9/2012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E0F9-FDFC-4FF8-A517-F90FE180A59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4402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327330-3A2D-4BFE-9444-694680B1CA49}" type="datetimeFigureOut">
              <a:rPr lang="en-US">
                <a:solidFill>
                  <a:prstClr val="black">
                    <a:tint val="75000"/>
                  </a:prstClr>
                </a:solidFill>
              </a:rPr>
              <a:pPr/>
              <a:t>2/9/2012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E0F9-FDFC-4FF8-A517-F90FE180A59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573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27330-3A2D-4BFE-9444-694680B1CA49}" type="datetimeFigureOut">
              <a:rPr lang="en-US">
                <a:solidFill>
                  <a:prstClr val="black">
                    <a:tint val="75000"/>
                  </a:prstClr>
                </a:solidFill>
              </a:rPr>
              <a:pPr/>
              <a:t>2/9/2012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E0F9-FDFC-4FF8-A517-F90FE180A59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439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27330-3A2D-4BFE-9444-694680B1CA49}" type="datetimeFigureOut">
              <a:rPr lang="en-US">
                <a:solidFill>
                  <a:prstClr val="black">
                    <a:tint val="75000"/>
                  </a:prstClr>
                </a:solidFill>
              </a:rPr>
              <a:pPr/>
              <a:t>2/9/2012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E0F9-FDFC-4FF8-A517-F90FE180A59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871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43EC0E-EA36-4068-9291-41ACAE75C22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19BB5C-F3B4-4326-BC0E-C804E102184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3B9AD3-C634-4DAA-A20A-AD855728026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9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259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59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A336C6D-F633-4CA5-9A89-F4591DF853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6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836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836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CADC396-20BE-40B2-8AC8-3E80F4E2DC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C6246"/>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43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943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943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9686CAA-A50D-4740-8CE0-AC21995305A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7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US"/>
          </a:p>
        </p:txBody>
      </p:sp>
      <p:sp>
        <p:nvSpPr>
          <p:cNvPr id="1067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67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217134B-B777-4430-8B92-9557AD558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99"/>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90563"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Times New Roman" pitchFamily="18" charset="0"/>
              </a:defRPr>
            </a:lvl1pPr>
          </a:lstStyle>
          <a:p>
            <a:pPr>
              <a:defRPr/>
            </a:pPr>
            <a:endParaRPr lang="en-US"/>
          </a:p>
        </p:txBody>
      </p:sp>
      <p:sp>
        <p:nvSpPr>
          <p:cNvPr id="1090564"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pPr>
              <a:defRPr/>
            </a:pPr>
            <a:endParaRPr lang="en-US"/>
          </a:p>
        </p:txBody>
      </p:sp>
      <p:sp>
        <p:nvSpPr>
          <p:cNvPr id="1090565"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pPr>
              <a:defRPr/>
            </a:pPr>
            <a:fld id="{3F78913D-0C6C-460A-A2C6-C8FDF84DAD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2400" b="1">
          <a:solidFill>
            <a:schemeClr val="bg1"/>
          </a:solidFill>
          <a:latin typeface="+mj-lt"/>
          <a:ea typeface="+mj-ea"/>
          <a:cs typeface="+mj-cs"/>
        </a:defRPr>
      </a:lvl1pPr>
      <a:lvl2pPr algn="ctr" rtl="0" eaLnBrk="0" fontAlgn="base" hangingPunct="0">
        <a:spcBef>
          <a:spcPct val="0"/>
        </a:spcBef>
        <a:spcAft>
          <a:spcPct val="0"/>
        </a:spcAft>
        <a:defRPr sz="2400" b="1">
          <a:solidFill>
            <a:schemeClr val="bg1"/>
          </a:solidFill>
          <a:latin typeface="Comic Sans MS" pitchFamily="66" charset="0"/>
        </a:defRPr>
      </a:lvl2pPr>
      <a:lvl3pPr algn="ctr" rtl="0" eaLnBrk="0" fontAlgn="base" hangingPunct="0">
        <a:spcBef>
          <a:spcPct val="0"/>
        </a:spcBef>
        <a:spcAft>
          <a:spcPct val="0"/>
        </a:spcAft>
        <a:defRPr sz="2400" b="1">
          <a:solidFill>
            <a:schemeClr val="bg1"/>
          </a:solidFill>
          <a:latin typeface="Comic Sans MS" pitchFamily="66" charset="0"/>
        </a:defRPr>
      </a:lvl3pPr>
      <a:lvl4pPr algn="ctr" rtl="0" eaLnBrk="0" fontAlgn="base" hangingPunct="0">
        <a:spcBef>
          <a:spcPct val="0"/>
        </a:spcBef>
        <a:spcAft>
          <a:spcPct val="0"/>
        </a:spcAft>
        <a:defRPr sz="2400" b="1">
          <a:solidFill>
            <a:schemeClr val="bg1"/>
          </a:solidFill>
          <a:latin typeface="Comic Sans MS" pitchFamily="66" charset="0"/>
        </a:defRPr>
      </a:lvl4pPr>
      <a:lvl5pPr algn="ctr" rtl="0" eaLnBrk="0" fontAlgn="base" hangingPunct="0">
        <a:spcBef>
          <a:spcPct val="0"/>
        </a:spcBef>
        <a:spcAft>
          <a:spcPct val="0"/>
        </a:spcAft>
        <a:defRPr sz="2400" b="1">
          <a:solidFill>
            <a:schemeClr val="bg1"/>
          </a:solidFill>
          <a:latin typeface="Comic Sans MS" pitchFamily="66" charset="0"/>
        </a:defRPr>
      </a:lvl5pPr>
      <a:lvl6pPr marL="457200" algn="ctr" rtl="0" fontAlgn="base">
        <a:spcBef>
          <a:spcPct val="0"/>
        </a:spcBef>
        <a:spcAft>
          <a:spcPct val="0"/>
        </a:spcAft>
        <a:defRPr sz="2400" b="1">
          <a:solidFill>
            <a:schemeClr val="bg1"/>
          </a:solidFill>
          <a:latin typeface="Comic Sans MS" pitchFamily="66" charset="0"/>
        </a:defRPr>
      </a:lvl6pPr>
      <a:lvl7pPr marL="914400" algn="ctr" rtl="0" fontAlgn="base">
        <a:spcBef>
          <a:spcPct val="0"/>
        </a:spcBef>
        <a:spcAft>
          <a:spcPct val="0"/>
        </a:spcAft>
        <a:defRPr sz="2400" b="1">
          <a:solidFill>
            <a:schemeClr val="bg1"/>
          </a:solidFill>
          <a:latin typeface="Comic Sans MS" pitchFamily="66" charset="0"/>
        </a:defRPr>
      </a:lvl7pPr>
      <a:lvl8pPr marL="1371600" algn="ctr" rtl="0" fontAlgn="base">
        <a:spcBef>
          <a:spcPct val="0"/>
        </a:spcBef>
        <a:spcAft>
          <a:spcPct val="0"/>
        </a:spcAft>
        <a:defRPr sz="2400" b="1">
          <a:solidFill>
            <a:schemeClr val="bg1"/>
          </a:solidFill>
          <a:latin typeface="Comic Sans MS" pitchFamily="66" charset="0"/>
        </a:defRPr>
      </a:lvl8pPr>
      <a:lvl9pPr marL="1828800" algn="ctr" rtl="0" fontAlgn="base">
        <a:spcBef>
          <a:spcPct val="0"/>
        </a:spcBef>
        <a:spcAft>
          <a:spcPct val="0"/>
        </a:spcAft>
        <a:defRPr sz="2400" b="1">
          <a:solidFill>
            <a:schemeClr val="bg1"/>
          </a:solidFill>
          <a:latin typeface="Comic Sans MS" pitchFamily="66"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5327330-3A2D-4BFE-9444-694680B1CA49}" type="datetimeFigureOut">
              <a:rPr lang="en-US" smtClean="0">
                <a:solidFill>
                  <a:prstClr val="black">
                    <a:tint val="75000"/>
                  </a:prstClr>
                </a:solidFill>
                <a:latin typeface="Calibri"/>
              </a:rPr>
              <a:pPr fontAlgn="auto">
                <a:spcBef>
                  <a:spcPts val="0"/>
                </a:spcBef>
                <a:spcAft>
                  <a:spcPts val="0"/>
                </a:spcAft>
              </a:pPr>
              <a:t>2/9/2012</a:t>
            </a:fld>
            <a:endParaRPr lang="en-US" smtClean="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smtClean="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A08E0F9-FDFC-4FF8-A517-F90FE180A592}" type="slidenum">
              <a:rPr lang="en-US" smtClean="0">
                <a:solidFill>
                  <a:prstClr val="black">
                    <a:tint val="75000"/>
                  </a:prstClr>
                </a:solidFill>
                <a:latin typeface="Calibri"/>
              </a:rPr>
              <a:pPr fontAlgn="auto">
                <a:spcBef>
                  <a:spcPts val="0"/>
                </a:spcBef>
                <a:spcAft>
                  <a:spcPts val="0"/>
                </a:spcAft>
              </a:pPr>
              <a:t>‹#›</a:t>
            </a:fld>
            <a:endParaRPr lang="en-US" smtClean="0">
              <a:solidFill>
                <a:prstClr val="black">
                  <a:tint val="75000"/>
                </a:prstClr>
              </a:solidFill>
              <a:latin typeface="Calibri"/>
            </a:endParaRPr>
          </a:p>
        </p:txBody>
      </p:sp>
    </p:spTree>
    <p:extLst>
      <p:ext uri="{BB962C8B-B14F-4D97-AF65-F5344CB8AC3E}">
        <p14:creationId xmlns:p14="http://schemas.microsoft.com/office/powerpoint/2010/main" val="64741224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http://www.chem1.com/acad/webtext/gas/" TargetMode="External"/><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audio" Target="../media/audio2.wav"/></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6.xml"/><Relationship Id="rId1" Type="http://schemas.openxmlformats.org/officeDocument/2006/relationships/slideLayout" Target="../slideLayouts/slideLayout47.xml"/><Relationship Id="rId5" Type="http://schemas.openxmlformats.org/officeDocument/2006/relationships/image" Target="../media/image122.jpeg"/><Relationship Id="rId4" Type="http://schemas.openxmlformats.org/officeDocument/2006/relationships/hyperlink" Target="http://en.wikipedia.org/wiki/Evangelista_Torricelli" TargetMode="External"/></Relationships>
</file>

<file path=ppt/slides/_rels/slide10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hyperlink" Target="http://en.wikipedia.org/wiki/Barometer"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1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20.png"/><Relationship Id="rId4" Type="http://schemas.openxmlformats.org/officeDocument/2006/relationships/image" Target="../media/image126.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slide" Target="slide2.xml"/><Relationship Id="rId4" Type="http://schemas.openxmlformats.org/officeDocument/2006/relationships/image" Target="../media/image127.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slide" Target="slide2.xml"/><Relationship Id="rId5" Type="http://schemas.openxmlformats.org/officeDocument/2006/relationships/image" Target="../media/image125.jpeg"/><Relationship Id="rId4" Type="http://schemas.openxmlformats.org/officeDocument/2006/relationships/image" Target="../media/image12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hemeOverride" Target="../theme/themeOverride5.xml"/><Relationship Id="rId5" Type="http://schemas.openxmlformats.org/officeDocument/2006/relationships/hyperlink" Target="http://www.unit5.org/christjs/Crisis%20in%20the%20Atmosphere.htm" TargetMode="External"/><Relationship Id="rId4" Type="http://schemas.openxmlformats.org/officeDocument/2006/relationships/image" Target="../media/image6.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125.jpeg"/><Relationship Id="rId4" Type="http://schemas.openxmlformats.org/officeDocument/2006/relationships/slide" Target="slide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slide" Target="slide2.xml"/><Relationship Id="rId4" Type="http://schemas.openxmlformats.org/officeDocument/2006/relationships/image" Target="../media/image125.jpeg"/></Relationships>
</file>

<file path=ppt/slides/_rels/slide1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09.xml"/><Relationship Id="rId7" Type="http://schemas.openxmlformats.org/officeDocument/2006/relationships/image" Target="../media/image130.png"/><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oleObject" Target="../embeddings/oleObject28.bin"/><Relationship Id="rId5" Type="http://schemas.openxmlformats.org/officeDocument/2006/relationships/image" Target="../media/image129.png"/><Relationship Id="rId4" Type="http://schemas.openxmlformats.org/officeDocument/2006/relationships/oleObject" Target="../embeddings/oleObject27.bin"/></Relationships>
</file>

<file path=ppt/slides/_rels/slide114.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video" Target="file:///L:\CHEMISTRY\PowerPoint%202006\Gas%20PP\Greenhouse%20effect%200_32.wmv" TargetMode="Externa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 Target="slide2.xml"/><Relationship Id="rId4" Type="http://schemas.openxmlformats.org/officeDocument/2006/relationships/notesSlide" Target="../notesSlides/notesSlide12.xml"/><Relationship Id="rId9" Type="http://schemas.openxmlformats.org/officeDocument/2006/relationships/hyperlink" Target="http://en.wikipedia.org/wiki/Global_warming" TargetMode="External"/></Relationships>
</file>

<file path=ppt/slides/_rels/slide1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slide" Target="slide2.xml"/></Relationships>
</file>

<file path=ppt/slides/_rels/slide1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133.jpeg"/><Relationship Id="rId5" Type="http://schemas.openxmlformats.org/officeDocument/2006/relationships/hyperlink" Target="http://www.upscale.utoronto.ca/PVB/Harrison/Vernier/Vernier.html" TargetMode="External"/><Relationship Id="rId4" Type="http://schemas.openxmlformats.org/officeDocument/2006/relationships/slide" Target="slide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36.xml"/><Relationship Id="rId1" Type="http://schemas.openxmlformats.org/officeDocument/2006/relationships/themeOverride" Target="../theme/themeOverride10.xml"/><Relationship Id="rId5" Type="http://schemas.openxmlformats.org/officeDocument/2006/relationships/hyperlink" Target="http://www.upscale.utoronto.ca/PVB/Harrison/Vernier/Vernier.html" TargetMode="Externa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video" Target="file:///L:\CHEMISTRY\PowerPoint%202006\Gas%20PP\Greenhouse%20effect%200_32.wmv" TargetMode="Externa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 Target="slide2.xml"/><Relationship Id="rId4" Type="http://schemas.openxmlformats.org/officeDocument/2006/relationships/notesSlide" Target="../notesSlides/notesSlide13.xml"/><Relationship Id="rId9" Type="http://schemas.openxmlformats.org/officeDocument/2006/relationships/image" Target="../media/image12.png"/></Relationships>
</file>

<file path=ppt/slides/_rels/slide1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6.xml"/><Relationship Id="rId1" Type="http://schemas.openxmlformats.org/officeDocument/2006/relationships/slideLayout" Target="../slideLayouts/slideLayout36.xml"/><Relationship Id="rId4" Type="http://schemas.openxmlformats.org/officeDocument/2006/relationships/hyperlink" Target="http://www.upscale.utoronto.ca/PVB/Harrison/Vernier/Vernier.html" TargetMode="External"/></Relationships>
</file>

<file path=ppt/slides/_rels/slide1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7.xml"/><Relationship Id="rId1" Type="http://schemas.openxmlformats.org/officeDocument/2006/relationships/slideLayout" Target="../slideLayouts/slideLayout36.xml"/><Relationship Id="rId4" Type="http://schemas.openxmlformats.org/officeDocument/2006/relationships/hyperlink" Target="http://www.upscale.utoronto.ca/PVB/Harrison/Vernier/Vernier.html"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hyperlink" Target="http://en.wikipedia.org/wiki/Ludwig_Boltzmann" TargetMode="External"/><Relationship Id="rId1" Type="http://schemas.openxmlformats.org/officeDocument/2006/relationships/slideLayout" Target="../slideLayouts/slideLayout6.xml"/><Relationship Id="rId4" Type="http://schemas.openxmlformats.org/officeDocument/2006/relationships/hyperlink" Target="http://www.sil.si.edu/digitalcollections/hst/scientific-identity/fullsize/SIL14-B5-06a.jpg"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37.jpeg"/></Relationships>
</file>

<file path=ppt/slides/_rels/slide137.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slide" Target="slide139.xml"/></Relationships>
</file>

<file path=ppt/slides/_rels/slide138.xml.rels><?xml version="1.0" encoding="UTF-8" standalone="yes"?>
<Relationships xmlns="http://schemas.openxmlformats.org/package/2006/relationships"><Relationship Id="rId2" Type="http://schemas.openxmlformats.org/officeDocument/2006/relationships/slide" Target="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ideo" Target="file:///L:\CHEMISTRY\PowerPoint%202006\Gas%20PP\Greenhouse%20effect%200_32.wmv" TargetMode="External"/><Relationship Id="rId6" Type="http://schemas.openxmlformats.org/officeDocument/2006/relationships/hyperlink" Target="http://en.wikipedia.org/wiki/Greenhouse_effect" TargetMode="External"/><Relationship Id="rId5" Type="http://schemas.openxmlformats.org/officeDocument/2006/relationships/image" Target="../media/image11.png"/><Relationship Id="rId4" Type="http://schemas.openxmlformats.org/officeDocument/2006/relationships/image" Target="../media/image13.wmf"/></Relationships>
</file>

<file path=ppt/slides/_rels/slide140.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6.xml"/><Relationship Id="rId1" Type="http://schemas.openxmlformats.org/officeDocument/2006/relationships/themeOverride" Target="../theme/themeOverride11.xml"/><Relationship Id="rId6" Type="http://schemas.openxmlformats.org/officeDocument/2006/relationships/hyperlink" Target="http://www.unit5.org/chemistry/christjs/Manometers.doc" TargetMode="External"/><Relationship Id="rId5" Type="http://schemas.openxmlformats.org/officeDocument/2006/relationships/hyperlink" Target="../Gas%20Word/Manometers.doc" TargetMode="External"/><Relationship Id="rId4" Type="http://schemas.openxmlformats.org/officeDocument/2006/relationships/hyperlink" Target="../Keys%20Worksheets/Gas%20Key/Manometers%20key.doc" TargetMode="External"/></Relationships>
</file>

<file path=ppt/slides/_rels/slide1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hemeOverride" Target="../theme/themeOverride12.xml"/><Relationship Id="rId6" Type="http://schemas.openxmlformats.org/officeDocument/2006/relationships/hyperlink" Target="http://www.mhhe.com/physsci/chemistry/essentialchemistry/flash/vaporv3.swf" TargetMode="External"/><Relationship Id="rId5" Type="http://schemas.openxmlformats.org/officeDocument/2006/relationships/slide" Target="slide2.xml"/><Relationship Id="rId4" Type="http://schemas.openxmlformats.org/officeDocument/2006/relationships/notesSlide" Target="../notesSlides/notesSlide139.xml"/></Relationships>
</file>

<file path=ppt/slides/_rels/slide148.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40.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140.jpeg"/><Relationship Id="rId4" Type="http://schemas.openxmlformats.org/officeDocument/2006/relationships/image" Target="../media/image139.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slide" Target="slide2.xml"/><Relationship Id="rId4" Type="http://schemas.openxmlformats.org/officeDocument/2006/relationships/image" Target="../media/image140.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en.wikipedia.org/wiki/Dust_bowl" TargetMode="Externa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slide" Target="slide2.xml"/><Relationship Id="rId4" Type="http://schemas.openxmlformats.org/officeDocument/2006/relationships/image" Target="../media/image139.jpeg"/></Relationships>
</file>

<file path=ppt/slides/_rels/slide15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hyperlink" Target="http://upload.wikimedia.org/wikipedia/commons/2/2f/Red_pog2.svg" TargetMode="External"/><Relationship Id="rId2" Type="http://schemas.openxmlformats.org/officeDocument/2006/relationships/notesSlide" Target="../notesSlides/notesSlide151.xml"/><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6.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slide" Target="slide2.xml"/><Relationship Id="rId5" Type="http://schemas.openxmlformats.org/officeDocument/2006/relationships/image" Target="../media/image17.wmf"/><Relationship Id="rId4" Type="http://schemas.openxmlformats.org/officeDocument/2006/relationships/image" Target="../media/image16.jpeg"/><Relationship Id="rId9" Type="http://schemas.openxmlformats.org/officeDocument/2006/relationships/image" Target="../media/image18.wmf"/></Relationships>
</file>

<file path=ppt/slides/_rels/slide1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slide" Target="slide2.xml"/><Relationship Id="rId4" Type="http://schemas.openxmlformats.org/officeDocument/2006/relationships/image" Target="../media/image147.jpeg"/></Relationships>
</file>

<file path=ppt/slides/_rels/slide16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6.xml"/><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168.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notesSlide" Target="../notesSlides/notesSlide157.xml"/><Relationship Id="rId1" Type="http://schemas.openxmlformats.org/officeDocument/2006/relationships/slideLayout" Target="../slideLayouts/slideLayout6.xml"/><Relationship Id="rId5" Type="http://schemas.openxmlformats.org/officeDocument/2006/relationships/image" Target="../media/image152.jpeg"/><Relationship Id="rId4" Type="http://schemas.openxmlformats.org/officeDocument/2006/relationships/image" Target="../media/image151.jpeg"/></Relationships>
</file>

<file path=ppt/slides/_rels/slide16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upload.wikimedia.org/wikipedia/commons/2/2f/Red_pog2.svg"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6.xml"/><Relationship Id="rId1" Type="http://schemas.openxmlformats.org/officeDocument/2006/relationships/themeOverride" Target="../theme/themeOverride13.xml"/><Relationship Id="rId6" Type="http://schemas.openxmlformats.org/officeDocument/2006/relationships/hyperlink" Target="http://www.unit5.org/chemistry/christjs/7VaporPressureBoiling.doc" TargetMode="External"/><Relationship Id="rId5" Type="http://schemas.openxmlformats.org/officeDocument/2006/relationships/hyperlink" Target="../Gas%20Word/7VaporPressureBoiling.doc" TargetMode="External"/><Relationship Id="rId4" Type="http://schemas.openxmlformats.org/officeDocument/2006/relationships/hyperlink" Target="../Keys%20Worksheets/7VaporPressureBoilingkey.doc" TargetMode="External"/></Relationships>
</file>

<file path=ppt/slides/_rels/slide1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59.wmf"/><Relationship Id="rId5" Type="http://schemas.openxmlformats.org/officeDocument/2006/relationships/oleObject" Target="../embeddings/oleObject29.bin"/><Relationship Id="rId4" Type="http://schemas.openxmlformats.org/officeDocument/2006/relationships/slide" Target="slide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en.wikipedia.org/wiki/Evangelista_Torricelli" TargetMode="External"/><Relationship Id="rId7" Type="http://schemas.openxmlformats.org/officeDocument/2006/relationships/image" Target="../media/image162.jpeg"/><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22.jpeg"/></Relationships>
</file>

<file path=ppt/slides/_rels/slide183.xml.rels><?xml version="1.0" encoding="UTF-8" standalone="yes"?>
<Relationships xmlns="http://schemas.openxmlformats.org/package/2006/relationships"><Relationship Id="rId8" Type="http://schemas.openxmlformats.org/officeDocument/2006/relationships/notesSlide" Target="../notesSlides/notesSlide169.xml"/><Relationship Id="rId13" Type="http://schemas.openxmlformats.org/officeDocument/2006/relationships/image" Target="../media/image164.png"/><Relationship Id="rId3" Type="http://schemas.openxmlformats.org/officeDocument/2006/relationships/video" Target="file:///L:\CHEMISTRY\PowerPoint%202006\Gas%20PP\balloon%20pop.wmv" TargetMode="External"/><Relationship Id="rId7" Type="http://schemas.openxmlformats.org/officeDocument/2006/relationships/slideLayout" Target="../slideLayouts/slideLayout6.xml"/><Relationship Id="rId12" Type="http://schemas.openxmlformats.org/officeDocument/2006/relationships/image" Target="../media/image163.png"/><Relationship Id="rId2" Type="http://schemas.openxmlformats.org/officeDocument/2006/relationships/video" Target="file:///L:\CHEMISTRY\PowerPoint%202006\Gas%20PP\ballon4.wmv" TargetMode="External"/><Relationship Id="rId16" Type="http://schemas.openxmlformats.org/officeDocument/2006/relationships/image" Target="../media/image167.jpeg"/><Relationship Id="rId1" Type="http://schemas.openxmlformats.org/officeDocument/2006/relationships/themeOverride" Target="../theme/themeOverride14.xml"/><Relationship Id="rId6" Type="http://schemas.openxmlformats.org/officeDocument/2006/relationships/video" Target="file:///L:\CHEMISTRY\PowerPoint%202006\Gas%20PP\eggslpode.wmv" TargetMode="External"/><Relationship Id="rId11" Type="http://schemas.openxmlformats.org/officeDocument/2006/relationships/hyperlink" Target="http://www.unit5.org/christjs/7Gas%20%20Demos.doc" TargetMode="External"/><Relationship Id="rId5" Type="http://schemas.openxmlformats.org/officeDocument/2006/relationships/video" Target="file:///L:\CHEMISTRY\PowerPoint%202006\Gas%20PP\Bell%20jar%20creme.wmv" TargetMode="External"/><Relationship Id="rId15" Type="http://schemas.openxmlformats.org/officeDocument/2006/relationships/image" Target="../media/image166.png"/><Relationship Id="rId10" Type="http://schemas.openxmlformats.org/officeDocument/2006/relationships/hyperlink" Target="../Gas%20Word/7Gas%20%20Demos.doc" TargetMode="External"/><Relationship Id="rId4" Type="http://schemas.openxmlformats.org/officeDocument/2006/relationships/video" Target="file:///L:\CHEMISTRY\PowerPoint%202006\Gas%20PP\Popcan.wmv" TargetMode="External"/><Relationship Id="rId9" Type="http://schemas.openxmlformats.org/officeDocument/2006/relationships/hyperlink" Target="Gas%20Word/7Gas%20%20Demos.doc" TargetMode="External"/><Relationship Id="rId14" Type="http://schemas.openxmlformats.org/officeDocument/2006/relationships/image" Target="../media/image165.png"/></Relationships>
</file>

<file path=ppt/slides/_rels/slide18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1.xml"/><Relationship Id="rId1" Type="http://schemas.openxmlformats.org/officeDocument/2006/relationships/slideLayout" Target="../slideLayouts/slideLayout6.xml"/><Relationship Id="rId5" Type="http://schemas.openxmlformats.org/officeDocument/2006/relationships/image" Target="../media/image169.jpeg"/><Relationship Id="rId4" Type="http://schemas.openxmlformats.org/officeDocument/2006/relationships/slide" Target="slide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2.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8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3.xml"/><Relationship Id="rId1" Type="http://schemas.openxmlformats.org/officeDocument/2006/relationships/slideLayout" Target="../slideLayouts/slideLayout6.xml"/><Relationship Id="rId4" Type="http://schemas.openxmlformats.org/officeDocument/2006/relationships/image" Target="../media/image171.jpeg"/></Relationships>
</file>

<file path=ppt/slides/_rels/slide188.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slide" Target="slide2.xml"/><Relationship Id="rId2" Type="http://schemas.openxmlformats.org/officeDocument/2006/relationships/notesSlide" Target="../notesSlides/notesSlide174.xml"/><Relationship Id="rId1" Type="http://schemas.openxmlformats.org/officeDocument/2006/relationships/slideLayout" Target="../slideLayouts/slideLayout6.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189.xml.rels><?xml version="1.0" encoding="UTF-8" standalone="yes"?>
<Relationships xmlns="http://schemas.openxmlformats.org/package/2006/relationships"><Relationship Id="rId3" Type="http://schemas.openxmlformats.org/officeDocument/2006/relationships/slide" Target="slide188.xml"/><Relationship Id="rId2" Type="http://schemas.openxmlformats.org/officeDocument/2006/relationships/notesSlide" Target="../notesSlides/notesSlide175.xml"/><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177.jpeg"/><Relationship Id="rId4" Type="http://schemas.openxmlformats.org/officeDocument/2006/relationships/image" Target="../media/image176.pn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6.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9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L:\CHEMISTRY\PowerPoint%202006\Gas%20PP\ballon4.wmv" TargetMode="External"/><Relationship Id="rId1" Type="http://schemas.openxmlformats.org/officeDocument/2006/relationships/video" Target="file:///L:\CHEMISTRY\PowerPoint%202006\Gas%20PP\flower4.wmv" TargetMode="External"/><Relationship Id="rId6" Type="http://schemas.openxmlformats.org/officeDocument/2006/relationships/image" Target="../media/image163.png"/><Relationship Id="rId5" Type="http://schemas.openxmlformats.org/officeDocument/2006/relationships/image" Target="../media/image166.png"/><Relationship Id="rId4" Type="http://schemas.openxmlformats.org/officeDocument/2006/relationships/notesSlide" Target="../notesSlides/notesSlide177.xml"/></Relationships>
</file>

<file path=ppt/slides/_rels/slide192.xml.rels><?xml version="1.0" encoding="UTF-8" standalone="yes"?>
<Relationships xmlns="http://schemas.openxmlformats.org/package/2006/relationships"><Relationship Id="rId8" Type="http://schemas.openxmlformats.org/officeDocument/2006/relationships/hyperlink" Target="../Gas%20Word/7gasoneconst.doc" TargetMode="External"/><Relationship Id="rId13" Type="http://schemas.openxmlformats.org/officeDocument/2006/relationships/hyperlink" Target="../Gas%20Word/7gasdenshw.doc" TargetMode="External"/><Relationship Id="rId18" Type="http://schemas.openxmlformats.org/officeDocument/2006/relationships/hyperlink" Target="../Gas%20Word/7Gas%20%20Demos.doc" TargetMode="External"/><Relationship Id="rId26" Type="http://schemas.openxmlformats.org/officeDocument/2006/relationships/hyperlink" Target="http://www.backflip.com/perl/go.pl?url=18424642" TargetMode="External"/><Relationship Id="rId3" Type="http://schemas.openxmlformats.org/officeDocument/2006/relationships/hyperlink" Target="../../Objectives%20-%20Chemistry/Gas%20LawsTO.doc" TargetMode="External"/><Relationship Id="rId21" Type="http://schemas.openxmlformats.org/officeDocument/2006/relationships/hyperlink" Target="../Gas%20Word/7mghcllab.doc" TargetMode="External"/><Relationship Id="rId7" Type="http://schemas.openxmlformats.org/officeDocument/2006/relationships/hyperlink" Target="../Gas%20Word/7grahamshw.doc" TargetMode="External"/><Relationship Id="rId12" Type="http://schemas.openxmlformats.org/officeDocument/2006/relationships/hyperlink" Target="../Outlines/Student%20Notes/u9lectout.doc" TargetMode="External"/><Relationship Id="rId17" Type="http://schemas.openxmlformats.org/officeDocument/2006/relationships/hyperlink" Target="../Gas%20Word/7revprobs.doc" TargetMode="External"/><Relationship Id="rId25" Type="http://schemas.openxmlformats.org/officeDocument/2006/relationships/hyperlink" Target="../Video/World%20of%20Chemistry%20Notes/Episode%2017%20-%20The%20Precious%20Envelope.doc" TargetMode="External"/><Relationship Id="rId2" Type="http://schemas.openxmlformats.org/officeDocument/2006/relationships/notesSlide" Target="../notesSlides/notesSlide178.xml"/><Relationship Id="rId16" Type="http://schemas.openxmlformats.org/officeDocument/2006/relationships/hyperlink" Target="../Gas%20Word/7Gas%20Laws%20ReviewName.doc" TargetMode="External"/><Relationship Id="rId20" Type="http://schemas.openxmlformats.org/officeDocument/2006/relationships/hyperlink" Target="../Gas%20Word/7VaporPressureBoiling.doc" TargetMode="External"/><Relationship Id="rId1" Type="http://schemas.openxmlformats.org/officeDocument/2006/relationships/slideLayout" Target="../slideLayouts/slideLayout18.xml"/><Relationship Id="rId6" Type="http://schemas.openxmlformats.org/officeDocument/2006/relationships/hyperlink" Target="../Gas%20Word/Unit%20Conversions%20Gas%20Laws.doc" TargetMode="External"/><Relationship Id="rId11" Type="http://schemas.openxmlformats.org/officeDocument/2006/relationships/hyperlink" Target="../Outlines/u9ohnotes18f2005.doc" TargetMode="External"/><Relationship Id="rId24" Type="http://schemas.openxmlformats.org/officeDocument/2006/relationships/hyperlink" Target="../Outlines/Text%20Notes%20-%20General/u9textnotes.doc" TargetMode="External"/><Relationship Id="rId5" Type="http://schemas.openxmlformats.org/officeDocument/2006/relationships/hyperlink" Target="../Gas%20Word/7gasbehav.doc.doc" TargetMode="External"/><Relationship Id="rId15" Type="http://schemas.openxmlformats.org/officeDocument/2006/relationships/hyperlink" Target="../Gas%20Word/7mixprobs.doc" TargetMode="External"/><Relationship Id="rId23" Type="http://schemas.openxmlformats.org/officeDocument/2006/relationships/hyperlink" Target="../Keys%20Worksheets/Gas%20Key/Gas%20-%20MAIN%20%20POINTS.doc" TargetMode="External"/><Relationship Id="rId10" Type="http://schemas.openxmlformats.org/officeDocument/2006/relationships/hyperlink" Target="../Gas%20Word/7daltonslaw.doc" TargetMode="External"/><Relationship Id="rId19" Type="http://schemas.openxmlformats.org/officeDocument/2006/relationships/hyperlink" Target="../Gas%20Word/Manometers.doc" TargetMode="External"/><Relationship Id="rId4" Type="http://schemas.openxmlformats.org/officeDocument/2006/relationships/hyperlink" Target="../Gas%20Word/7Vocab%20Gas.doc" TargetMode="External"/><Relationship Id="rId9" Type="http://schemas.openxmlformats.org/officeDocument/2006/relationships/hyperlink" Target="../Gas%20Word/7combined.doc" TargetMode="External"/><Relationship Id="rId14" Type="http://schemas.openxmlformats.org/officeDocument/2006/relationships/hyperlink" Target="../Gas%20Word/7gasdenstab.doc" TargetMode="External"/><Relationship Id="rId22" Type="http://schemas.openxmlformats.org/officeDocument/2006/relationships/hyperlink" Target="../Gas%20Word/7idealgaslaw.doc" TargetMode="External"/></Relationships>
</file>

<file path=ppt/slides/_rels/slide193.xml.rels><?xml version="1.0" encoding="UTF-8" standalone="yes"?>
<Relationships xmlns="http://schemas.openxmlformats.org/package/2006/relationships"><Relationship Id="rId8" Type="http://schemas.openxmlformats.org/officeDocument/2006/relationships/hyperlink" Target="../Gas%20Word/Unit%20Conversions%20Gas%20Laws.doc" TargetMode="External"/><Relationship Id="rId13" Type="http://schemas.openxmlformats.org/officeDocument/2006/relationships/hyperlink" Target="../Keys%20Worksheets/gas%20one%20const%20key.doc" TargetMode="External"/><Relationship Id="rId18" Type="http://schemas.openxmlformats.org/officeDocument/2006/relationships/hyperlink" Target="../Keys%20Worksheets/Overhead%20Notes%20-%20General/u9ohnotes18f2005.doc" TargetMode="External"/><Relationship Id="rId26" Type="http://schemas.openxmlformats.org/officeDocument/2006/relationships/hyperlink" Target="../Keys%20Worksheets/Gas%20Key/revprobs%20key.doc" TargetMode="External"/><Relationship Id="rId3" Type="http://schemas.openxmlformats.org/officeDocument/2006/relationships/notesSlide" Target="../notesSlides/notesSlide179.xml"/><Relationship Id="rId21" Type="http://schemas.openxmlformats.org/officeDocument/2006/relationships/hyperlink" Target="../Gas%20Word/7gasdenstab.doc" TargetMode="External"/><Relationship Id="rId34" Type="http://schemas.openxmlformats.org/officeDocument/2006/relationships/hyperlink" Target="../Gas%20Word/7idealgaslaw.doc" TargetMode="External"/><Relationship Id="rId7" Type="http://schemas.openxmlformats.org/officeDocument/2006/relationships/hyperlink" Target="../Gas%20Word/7gasbehav.doc.doc" TargetMode="External"/><Relationship Id="rId12" Type="http://schemas.openxmlformats.org/officeDocument/2006/relationships/hyperlink" Target="../Gas%20Word/7gasoneconst.doc" TargetMode="External"/><Relationship Id="rId17" Type="http://schemas.openxmlformats.org/officeDocument/2006/relationships/hyperlink" Target="../Keys%20Worksheets/daltonslaw%20key.doc" TargetMode="External"/><Relationship Id="rId25" Type="http://schemas.openxmlformats.org/officeDocument/2006/relationships/hyperlink" Target="../Gas%20Word/7revprobs.doc" TargetMode="External"/><Relationship Id="rId33" Type="http://schemas.openxmlformats.org/officeDocument/2006/relationships/hyperlink" Target="../Keys%20Worksheets/Gas%20Key/mghcllab%20key.doc" TargetMode="External"/><Relationship Id="rId38" Type="http://schemas.openxmlformats.org/officeDocument/2006/relationships/hyperlink" Target="../Keys%20Worksheets/Text%20Notes%20KEYS/u9textnoteskey.doc" TargetMode="External"/><Relationship Id="rId2" Type="http://schemas.openxmlformats.org/officeDocument/2006/relationships/slideLayout" Target="../slideLayouts/slideLayout6.xml"/><Relationship Id="rId16" Type="http://schemas.openxmlformats.org/officeDocument/2006/relationships/hyperlink" Target="../Gas%20Word/7daltonslaw.doc" TargetMode="External"/><Relationship Id="rId20" Type="http://schemas.openxmlformats.org/officeDocument/2006/relationships/hyperlink" Target="../Keys%20Worksheets/gas%20density%20key.doc" TargetMode="External"/><Relationship Id="rId29" Type="http://schemas.openxmlformats.org/officeDocument/2006/relationships/hyperlink" Target="../Keys%20Worksheets/Gas%20Key/Manometers%20key.doc" TargetMode="External"/><Relationship Id="rId1" Type="http://schemas.openxmlformats.org/officeDocument/2006/relationships/themeOverride" Target="../theme/themeOverride15.xml"/><Relationship Id="rId6" Type="http://schemas.openxmlformats.org/officeDocument/2006/relationships/hyperlink" Target="../Keys%20Worksheets/Vocabulary/7Vocab%20Gaskey.doc" TargetMode="External"/><Relationship Id="rId11" Type="http://schemas.openxmlformats.org/officeDocument/2006/relationships/hyperlink" Target="../Keys%20Worksheets/grahams%20law%20key.doc" TargetMode="External"/><Relationship Id="rId24" Type="http://schemas.openxmlformats.org/officeDocument/2006/relationships/hyperlink" Target="../Keys%20Worksheets/7Gas%20Laws%20ReviewNamekey.doc" TargetMode="External"/><Relationship Id="rId32" Type="http://schemas.openxmlformats.org/officeDocument/2006/relationships/hyperlink" Target="../Gas%20Word/7mghcllab.doc" TargetMode="External"/><Relationship Id="rId37" Type="http://schemas.openxmlformats.org/officeDocument/2006/relationships/hyperlink" Target="../Outlines/Text%20Notes%20-%20General/u9textnotes.doc" TargetMode="External"/><Relationship Id="rId5" Type="http://schemas.openxmlformats.org/officeDocument/2006/relationships/hyperlink" Target="../Gas%20Word/7Vocab%20Gas.doc" TargetMode="External"/><Relationship Id="rId15" Type="http://schemas.openxmlformats.org/officeDocument/2006/relationships/hyperlink" Target="../Keys%20Worksheets/Gas%20Key/The%20Combined%20Gas%20Law%20key.doc" TargetMode="External"/><Relationship Id="rId23" Type="http://schemas.openxmlformats.org/officeDocument/2006/relationships/hyperlink" Target="../Gas%20Word/7Gas%20Laws%20ReviewName.doc" TargetMode="External"/><Relationship Id="rId28" Type="http://schemas.openxmlformats.org/officeDocument/2006/relationships/hyperlink" Target="../Gas%20Word/Manometers.doc" TargetMode="External"/><Relationship Id="rId36" Type="http://schemas.openxmlformats.org/officeDocument/2006/relationships/hyperlink" Target="../Keys%20Worksheets/Gas%20Key/Gas%20-%20MAIN%20%20POINTS.doc" TargetMode="External"/><Relationship Id="rId10" Type="http://schemas.openxmlformats.org/officeDocument/2006/relationships/hyperlink" Target="../Gas%20Word/7grahamshw.doc" TargetMode="External"/><Relationship Id="rId19" Type="http://schemas.openxmlformats.org/officeDocument/2006/relationships/hyperlink" Target="../Gas%20Word/7gasdenshw.doc" TargetMode="External"/><Relationship Id="rId31" Type="http://schemas.openxmlformats.org/officeDocument/2006/relationships/hyperlink" Target="../Keys%20Worksheets/7VaporPressureBoilingkey.doc" TargetMode="External"/><Relationship Id="rId4" Type="http://schemas.openxmlformats.org/officeDocument/2006/relationships/hyperlink" Target="../../Objectives%20-%20Chemistry/Gas%20LawsTO.doc" TargetMode="External"/><Relationship Id="rId9" Type="http://schemas.openxmlformats.org/officeDocument/2006/relationships/hyperlink" Target="../Keys%20Worksheets/Gas%20Key/Unit%20Conversions%20for%20the%20Gas%20Laws.doc" TargetMode="External"/><Relationship Id="rId14" Type="http://schemas.openxmlformats.org/officeDocument/2006/relationships/hyperlink" Target="../Gas%20Word/7combined.doc" TargetMode="External"/><Relationship Id="rId22" Type="http://schemas.openxmlformats.org/officeDocument/2006/relationships/hyperlink" Target="../Gas%20Word/7mixprobs.doc" TargetMode="External"/><Relationship Id="rId27" Type="http://schemas.openxmlformats.org/officeDocument/2006/relationships/hyperlink" Target="../Gas%20Word/7Gas%20%20Demos.doc" TargetMode="External"/><Relationship Id="rId30" Type="http://schemas.openxmlformats.org/officeDocument/2006/relationships/hyperlink" Target="../Gas%20Word/7VaporPressureBoiling.doc" TargetMode="External"/><Relationship Id="rId35" Type="http://schemas.openxmlformats.org/officeDocument/2006/relationships/hyperlink" Target="../Keys%20Worksheets/ideal%20gas%20law%20key.doc"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B2%20The%20Gas%20Laws%20II.ppt" TargetMode="External"/><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audio" Target="../media/audio4.wav"/><Relationship Id="rId6" Type="http://schemas.openxmlformats.org/officeDocument/2006/relationships/hyperlink" Target="http://upload.wikimedia.org/wikipedia/commons/a/af/Carbon-dioxide-3D-vdW.svg" TargetMode="External"/><Relationship Id="rId5" Type="http://schemas.openxmlformats.org/officeDocument/2006/relationships/slide" Target="slide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en.wikipedia.org/wiki/Deforestation" TargetMode="External"/><Relationship Id="rId5" Type="http://schemas.openxmlformats.org/officeDocument/2006/relationships/hyperlink" Target="http://en.wikipedia.org/wiki/Fossil_fuel" TargetMode="External"/><Relationship Id="rId4" Type="http://schemas.openxmlformats.org/officeDocument/2006/relationships/image" Target="../media/image25.wmf"/></Relationships>
</file>

<file path=ppt/slides/_rels/slide2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audio5.wav"/><Relationship Id="rId1" Type="http://schemas.openxmlformats.org/officeDocument/2006/relationships/tags" Target="../tags/tag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29.jpeg"/><Relationship Id="rId4" Type="http://schemas.openxmlformats.org/officeDocument/2006/relationships/notesSlide" Target="../notesSlides/notesSlide21.xml"/><Relationship Id="rId9" Type="http://schemas.openxmlformats.org/officeDocument/2006/relationships/image" Target="../media/image28.jpeg"/></Relationships>
</file>

<file path=ppt/slides/_rels/slide2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22.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audio" Target="../media/audio6.wav"/><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3.xml"/><Relationship Id="rId7" Type="http://schemas.openxmlformats.org/officeDocument/2006/relationships/image" Target="../media/image36.wmf"/><Relationship Id="rId2" Type="http://schemas.openxmlformats.org/officeDocument/2006/relationships/slideLayout" Target="../slideLayouts/slideLayout6.xml"/><Relationship Id="rId1" Type="http://schemas.openxmlformats.org/officeDocument/2006/relationships/audio" Target="../media/audio7.wav"/><Relationship Id="rId6" Type="http://schemas.openxmlformats.org/officeDocument/2006/relationships/image" Target="../media/image35.wmf"/><Relationship Id="rId5" Type="http://schemas.openxmlformats.org/officeDocument/2006/relationships/image" Target="../media/image34.wmf"/><Relationship Id="rId10" Type="http://schemas.openxmlformats.org/officeDocument/2006/relationships/image" Target="../media/image38.jpeg"/><Relationship Id="rId4" Type="http://schemas.openxmlformats.org/officeDocument/2006/relationships/image" Target="../media/image33.png"/><Relationship Id="rId9" Type="http://schemas.openxmlformats.org/officeDocument/2006/relationships/image" Target="../media/image37.jpe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slide" Target="slide27.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hyperlink" Target="http://upload.wikimedia.org/wikipedia/commons/7/79/Ozone-montage.png" TargetMode="Externa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hyperlink" Target="http://en.wikipedia.org/wiki/Haloalkane" TargetMode="External"/><Relationship Id="rId3" Type="http://schemas.openxmlformats.org/officeDocument/2006/relationships/slideLayout" Target="../slideLayouts/slideLayout2.xml"/><Relationship Id="rId7" Type="http://schemas.openxmlformats.org/officeDocument/2006/relationships/slide" Target="slide2.xml"/><Relationship Id="rId12" Type="http://schemas.openxmlformats.org/officeDocument/2006/relationships/hyperlink" Target="http://en.wikipedia.org/wiki/Ozone" TargetMode="External"/><Relationship Id="rId2" Type="http://schemas.openxmlformats.org/officeDocument/2006/relationships/audio" Target="../media/audio8.wav"/><Relationship Id="rId1" Type="http://schemas.openxmlformats.org/officeDocument/2006/relationships/vmlDrawing" Target="../drawings/vmlDrawing6.vml"/><Relationship Id="rId6" Type="http://schemas.openxmlformats.org/officeDocument/2006/relationships/image" Target="../media/image51.jpeg"/><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52.jpeg"/><Relationship Id="rId4" Type="http://schemas.openxmlformats.org/officeDocument/2006/relationships/notesSlide" Target="../notesSlides/notesSlide26.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28.xml"/><Relationship Id="rId7" Type="http://schemas.openxmlformats.org/officeDocument/2006/relationships/hyperlink" Target="http://www.pseg.com/customer/home/install/images/york_repairman2.jpg" TargetMode="External"/><Relationship Id="rId2" Type="http://schemas.openxmlformats.org/officeDocument/2006/relationships/slideLayout" Target="../slideLayouts/slideLayout6.xml"/><Relationship Id="rId1" Type="http://schemas.openxmlformats.org/officeDocument/2006/relationships/audio" Target="../media/audio9.wav"/><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54.jpeg"/><Relationship Id="rId9"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10.wav"/><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9.jpeg"/><Relationship Id="rId2" Type="http://schemas.openxmlformats.org/officeDocument/2006/relationships/slideLayout" Target="../slideLayouts/slideLayout6.xml"/><Relationship Id="rId1" Type="http://schemas.openxmlformats.org/officeDocument/2006/relationships/audio" Target="../media/audio11.wav"/><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audio" Target="../media/audio12.wav"/><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notesSlide" Target="../notesSlides/notesSlide33.xml"/><Relationship Id="rId7"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audio" Target="../media/audio13.wav"/><Relationship Id="rId6" Type="http://schemas.openxmlformats.org/officeDocument/2006/relationships/image" Target="../media/image64.jpeg"/><Relationship Id="rId11" Type="http://schemas.openxmlformats.org/officeDocument/2006/relationships/hyperlink" Target="http://en.wikipedia.org/wiki/Cataracts" TargetMode="External"/><Relationship Id="rId5" Type="http://schemas.openxmlformats.org/officeDocument/2006/relationships/image" Target="../media/image63.png"/><Relationship Id="rId10" Type="http://schemas.openxmlformats.org/officeDocument/2006/relationships/slide" Target="slide2.xml"/><Relationship Id="rId4" Type="http://schemas.openxmlformats.org/officeDocument/2006/relationships/image" Target="../media/image62.jpeg"/><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Outlines/Student%20Notes/u9lectout.doc" TargetMode="External"/><Relationship Id="rId3" Type="http://schemas.openxmlformats.org/officeDocument/2006/relationships/notesSlide" Target="../notesSlides/notesSlide4.xml"/><Relationship Id="rId7" Type="http://schemas.openxmlformats.org/officeDocument/2006/relationships/hyperlink" Target="http://www.unit5.org/chemistry/General%20student%20notes/u9lectoutf2006.doc" TargetMode="External"/><Relationship Id="rId12" Type="http://schemas.openxmlformats.org/officeDocument/2006/relationships/hyperlink" Target="../Keys%20Worksheets/Text%20Notes%20KEYS/u9textnoteskey.doc" TargetMode="External"/><Relationship Id="rId2" Type="http://schemas.openxmlformats.org/officeDocument/2006/relationships/slideLayout" Target="../slideLayouts/slideLayout6.xml"/><Relationship Id="rId1" Type="http://schemas.openxmlformats.org/officeDocument/2006/relationships/themeOverride" Target="../theme/themeOverride2.xml"/><Relationship Id="rId6" Type="http://schemas.openxmlformats.org/officeDocument/2006/relationships/hyperlink" Target="http://www.unit5.org/chemistry/christjs/General%20Notes/u9ohnotes18f2005.doc" TargetMode="External"/><Relationship Id="rId11" Type="http://schemas.openxmlformats.org/officeDocument/2006/relationships/hyperlink" Target="http://www.unit5.org/chemistry/christjs/Textbook%20Reading/u9textqsGas.doc" TargetMode="External"/><Relationship Id="rId5" Type="http://schemas.openxmlformats.org/officeDocument/2006/relationships/hyperlink" Target="../Outlines/u9ohnotes18f2005.doc" TargetMode="External"/><Relationship Id="rId10" Type="http://schemas.openxmlformats.org/officeDocument/2006/relationships/hyperlink" Target="http://www.chem1.com/acad/webtext/gas/" TargetMode="External"/><Relationship Id="rId4" Type="http://schemas.openxmlformats.org/officeDocument/2006/relationships/hyperlink" Target="../Keys%20Worksheets/Overhead%20Notes%20-%20General/u9ohnotes18f2005.doc" TargetMode="External"/><Relationship Id="rId9" Type="http://schemas.openxmlformats.org/officeDocument/2006/relationships/hyperlink" Target="../Outlines/Text%20Notes%20-%20General/u9textnotes.doc"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audio" Target="../media/audio14.wav"/><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9.wmf"/><Relationship Id="rId5" Type="http://schemas.openxmlformats.org/officeDocument/2006/relationships/oleObject" Target="../embeddings/oleObject7.bin"/><Relationship Id="rId4" Type="http://schemas.openxmlformats.org/officeDocument/2006/relationships/image" Target="../media/image70.wmf"/></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audio" Target="../media/audio15.wav"/><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8" Type="http://schemas.openxmlformats.org/officeDocument/2006/relationships/hyperlink" Target="http://www.unit5.org/christjs/7Vocab%20Gas.doc" TargetMode="External"/><Relationship Id="rId3" Type="http://schemas.openxmlformats.org/officeDocument/2006/relationships/notesSlide" Target="../notesSlides/notesSlide5.xml"/><Relationship Id="rId7" Type="http://schemas.openxmlformats.org/officeDocument/2006/relationships/hyperlink" Target="http://www.unit5.org/christjs/7overhead1.doc" TargetMode="External"/><Relationship Id="rId2" Type="http://schemas.openxmlformats.org/officeDocument/2006/relationships/slideLayout" Target="../slideLayouts/slideLayout6.xml"/><Relationship Id="rId1" Type="http://schemas.openxmlformats.org/officeDocument/2006/relationships/themeOverride" Target="../theme/themeOverride3.xml"/><Relationship Id="rId6" Type="http://schemas.openxmlformats.org/officeDocument/2006/relationships/hyperlink" Target="../Gas%20Word/7Vocab%20Gas.doc" TargetMode="External"/><Relationship Id="rId5" Type="http://schemas.openxmlformats.org/officeDocument/2006/relationships/hyperlink" Target="../Keys%20Worksheets/Vocabulary/7Vocab%20Gaskey.doc" TargetMode="External"/><Relationship Id="rId4" Type="http://schemas.openxmlformats.org/officeDocument/2006/relationships/hyperlink" Target="Gas%20Word/7Vocab%20Gas.doc"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73.png"/><Relationship Id="rId5" Type="http://schemas.openxmlformats.org/officeDocument/2006/relationships/hyperlink" Target="http://upload.wikimedia.org/wikipedia/commons/2/2f/Red_pog2.svg" TargetMode="External"/><Relationship Id="rId4" Type="http://schemas.openxmlformats.org/officeDocument/2006/relationships/slide" Target="slide8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50.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74.png"/><Relationship Id="rId4" Type="http://schemas.openxmlformats.org/officeDocument/2006/relationships/oleObject" Target="../embeddings/oleObject8.bin"/><Relationship Id="rId9" Type="http://schemas.openxmlformats.org/officeDocument/2006/relationships/image" Target="../media/image76.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51.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audio" Target="../media/audio16.wav"/><Relationship Id="rId5" Type="http://schemas.openxmlformats.org/officeDocument/2006/relationships/slide" Target="slide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audio" Target="../media/audio16.wav"/><Relationship Id="rId5" Type="http://schemas.openxmlformats.org/officeDocument/2006/relationships/slide" Target="slide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slide" Target="slide2.xml"/><Relationship Id="rId2" Type="http://schemas.openxmlformats.org/officeDocument/2006/relationships/audio" Target="../media/audio17.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81.jpeg"/><Relationship Id="rId4"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4.xml"/><Relationship Id="rId5" Type="http://schemas.openxmlformats.org/officeDocument/2006/relationships/hyperlink" Target="http://www.backflip.com/perl/go.pl?url=18424642" TargetMode="External"/><Relationship Id="rId4" Type="http://schemas.openxmlformats.org/officeDocument/2006/relationships/hyperlink" Target="../Video/World%20of%20Chemistry%20Notes/Episode%2017%20-%20The%20Precious%20Envelope.doc"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56.xml"/><Relationship Id="rId7" Type="http://schemas.openxmlformats.org/officeDocument/2006/relationships/image" Target="../media/image82.jpeg"/><Relationship Id="rId2" Type="http://schemas.openxmlformats.org/officeDocument/2006/relationships/slideLayout" Target="../slideLayouts/slideLayout6.xml"/><Relationship Id="rId1" Type="http://schemas.openxmlformats.org/officeDocument/2006/relationships/audio" Target="../media/audio18.wav"/><Relationship Id="rId6" Type="http://schemas.openxmlformats.org/officeDocument/2006/relationships/image" Target="../media/image81.jpeg"/><Relationship Id="rId5" Type="http://schemas.openxmlformats.org/officeDocument/2006/relationships/slide" Target="slide2.xml"/><Relationship Id="rId10" Type="http://schemas.openxmlformats.org/officeDocument/2006/relationships/image" Target="../media/image85.jpeg"/><Relationship Id="rId4" Type="http://schemas.openxmlformats.org/officeDocument/2006/relationships/image" Target="../media/image2.png"/><Relationship Id="rId9" Type="http://schemas.openxmlformats.org/officeDocument/2006/relationships/image" Target="../media/image84.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hemeOverride" Target="../theme/themeOverride7.xml"/><Relationship Id="rId6" Type="http://schemas.openxmlformats.org/officeDocument/2006/relationships/hyperlink" Target="http://www.unit5.org/christjs/7gasbehav.doc.doc" TargetMode="External"/><Relationship Id="rId5" Type="http://schemas.openxmlformats.org/officeDocument/2006/relationships/hyperlink" Target="../Gas%20Word/7gasbehav.doc.doc" TargetMode="External"/><Relationship Id="rId4" Type="http://schemas.openxmlformats.org/officeDocument/2006/relationships/hyperlink" Target="Gas%20Word/7gasbehav.doc.doc" TargetMode="External"/></Relationships>
</file>

<file path=ppt/slides/_rels/slide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audio" Target="../media/audio19.wav"/><Relationship Id="rId5" Type="http://schemas.openxmlformats.org/officeDocument/2006/relationships/slide" Target="slide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audio" Target="../media/audio19.wav"/><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audio" Target="../media/audio20.wav"/><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89.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video" Target="file:///L:\CHEMISTRY\PowerPoint%202006\Gas%20PP\Avogadros%20hypothesis.wmv" TargetMode="External"/><Relationship Id="rId5" Type="http://schemas.openxmlformats.org/officeDocument/2006/relationships/image" Target="../media/image91.jpe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audio" Target="../media/audio21.wav"/><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75.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slide" Target="slide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slide" Target="slide2.xml"/><Relationship Id="rId5" Type="http://schemas.openxmlformats.org/officeDocument/2006/relationships/image" Target="../media/image100.wmf"/><Relationship Id="rId4" Type="http://schemas.openxmlformats.org/officeDocument/2006/relationships/oleObject" Target="../embeddings/oleObject13.bin"/></Relationships>
</file>

<file path=ppt/slides/_rels/slide7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73.xml"/><Relationship Id="rId7" Type="http://schemas.openxmlformats.org/officeDocument/2006/relationships/image" Target="../media/image101.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15.bin"/><Relationship Id="rId5" Type="http://schemas.openxmlformats.org/officeDocument/2006/relationships/image" Target="../media/image100.wmf"/><Relationship Id="rId4" Type="http://schemas.openxmlformats.org/officeDocument/2006/relationships/oleObject" Target="../embeddings/oleObject14.bin"/></Relationships>
</file>

<file path=ppt/slides/_rels/slide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slide" Target="slide2.xml"/><Relationship Id="rId5" Type="http://schemas.openxmlformats.org/officeDocument/2006/relationships/image" Target="../media/image102.wmf"/><Relationship Id="rId4"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file:///L:\CHEMISTRY\PowerPoint%202006\Gas%20PP\Terrarium%20Earth%201_21.wmv" TargetMode="Externa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slide" Target="slide2.xml"/><Relationship Id="rId5" Type="http://schemas.openxmlformats.org/officeDocument/2006/relationships/image" Target="../media/image103.wmf"/><Relationship Id="rId4" Type="http://schemas.openxmlformats.org/officeDocument/2006/relationships/oleObject" Target="../embeddings/oleObject17.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slide" Target="slide2.xml"/><Relationship Id="rId5" Type="http://schemas.openxmlformats.org/officeDocument/2006/relationships/image" Target="../media/image102.wmf"/><Relationship Id="rId4" Type="http://schemas.openxmlformats.org/officeDocument/2006/relationships/oleObject" Target="../embeddings/oleObject18.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slide" Target="slide2.xml"/><Relationship Id="rId5" Type="http://schemas.openxmlformats.org/officeDocument/2006/relationships/image" Target="../media/image104.wmf"/><Relationship Id="rId4" Type="http://schemas.openxmlformats.org/officeDocument/2006/relationships/oleObject" Target="../embeddings/oleObject19.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audio" Target="../media/audio23.wav"/><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105.png"/></Relationships>
</file>

<file path=ppt/slides/_rels/slide84.xml.rels><?xml version="1.0" encoding="UTF-8" standalone="yes"?>
<Relationships xmlns="http://schemas.openxmlformats.org/package/2006/relationships"><Relationship Id="rId3" Type="http://schemas.openxmlformats.org/officeDocument/2006/relationships/hyperlink" Target="http://www.chalkbored.com/"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107.wmf"/><Relationship Id="rId4" Type="http://schemas.openxmlformats.org/officeDocument/2006/relationships/oleObject" Target="../embeddings/oleObject20.bin"/></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xml"/><Relationship Id="rId1" Type="http://schemas.openxmlformats.org/officeDocument/2006/relationships/themeOverride" Target="../theme/themeOverride8.xml"/><Relationship Id="rId5" Type="http://schemas.openxmlformats.org/officeDocument/2006/relationships/hyperlink" Target="http://www.unit5.org/christjs/7gasconv.doc" TargetMode="External"/><Relationship Id="rId4" Type="http://schemas.openxmlformats.org/officeDocument/2006/relationships/hyperlink" Target="../Keys%20Worksheets/Gas%20Key/Unit%20Conversions%20for%20the%20Gas%20Laws.doc"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video" Target="file:///L:\CHEMISTRY\PowerPoint%202006\Gas%20PP\Atmosphere%20Explorer%202_47.wmv" TargetMode="External"/><Relationship Id="rId1" Type="http://schemas.openxmlformats.org/officeDocument/2006/relationships/vmlDrawing" Target="../drawings/vmlDrawing2.vml"/><Relationship Id="rId6" Type="http://schemas.openxmlformats.org/officeDocument/2006/relationships/slide" Target="slide2.xml"/><Relationship Id="rId11" Type="http://schemas.openxmlformats.org/officeDocument/2006/relationships/image" Target="../media/image8.jpeg"/><Relationship Id="rId5" Type="http://schemas.openxmlformats.org/officeDocument/2006/relationships/image" Target="../media/image6.jpeg"/><Relationship Id="rId10" Type="http://schemas.openxmlformats.org/officeDocument/2006/relationships/hyperlink" Target="http://en.wikipedia.org/wiki/Earth's_atmosphere" TargetMode="External"/><Relationship Id="rId4" Type="http://schemas.openxmlformats.org/officeDocument/2006/relationships/notesSlide" Target="../notesSlides/notesSlide9.xml"/><Relationship Id="rId9"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8" Type="http://schemas.openxmlformats.org/officeDocument/2006/relationships/image" Target="../media/image109.wmf"/><Relationship Id="rId13" Type="http://schemas.openxmlformats.org/officeDocument/2006/relationships/image" Target="../media/image111.emf"/><Relationship Id="rId3" Type="http://schemas.openxmlformats.org/officeDocument/2006/relationships/notesSlide" Target="../notesSlides/notesSlide87.xml"/><Relationship Id="rId7" Type="http://schemas.openxmlformats.org/officeDocument/2006/relationships/oleObject" Target="../embeddings/oleObject22.bin"/><Relationship Id="rId12"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08.wmf"/><Relationship Id="rId11" Type="http://schemas.openxmlformats.org/officeDocument/2006/relationships/image" Target="../media/image110.wmf"/><Relationship Id="rId5" Type="http://schemas.openxmlformats.org/officeDocument/2006/relationships/oleObject" Target="../embeddings/oleObject21.bin"/><Relationship Id="rId10" Type="http://schemas.openxmlformats.org/officeDocument/2006/relationships/oleObject" Target="../embeddings/oleObject24.bin"/><Relationship Id="rId4" Type="http://schemas.openxmlformats.org/officeDocument/2006/relationships/slide" Target="slide2.xml"/><Relationship Id="rId9" Type="http://schemas.openxmlformats.org/officeDocument/2006/relationships/oleObject" Target="../embeddings/oleObject23.bin"/></Relationships>
</file>

<file path=ppt/slides/_rels/slide92.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88.xml"/><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13.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6.xml"/><Relationship Id="rId1" Type="http://schemas.openxmlformats.org/officeDocument/2006/relationships/video" Target="file:///L:\CHEMISTRY\PowerPoint%202006\Gas%20PP\Popcan.wmv" TargetMode="External"/><Relationship Id="rId5" Type="http://schemas.openxmlformats.org/officeDocument/2006/relationships/image" Target="../media/image116.png"/><Relationship Id="rId4" Type="http://schemas.openxmlformats.org/officeDocument/2006/relationships/slide" Target="slide2.xml"/></Relationships>
</file>

<file path=ppt/slides/_rels/slide97.xml.rels><?xml version="1.0" encoding="UTF-8" standalone="yes"?>
<Relationships xmlns="http://schemas.openxmlformats.org/package/2006/relationships"><Relationship Id="rId3" Type="http://schemas.openxmlformats.org/officeDocument/2006/relationships/hyperlink" Target="http://www.unit5.org/christjs/Gas%20Laws%20Ammonia%20Fountain.htm" TargetMode="External"/><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slide" Target="slide2.xml"/><Relationship Id="rId4" Type="http://schemas.openxmlformats.org/officeDocument/2006/relationships/image" Target="../media/image117.jpeg"/></Relationships>
</file>

<file path=ppt/slides/_rels/slide9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4.xml"/><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20.png"/><Relationship Id="rId5" Type="http://schemas.openxmlformats.org/officeDocument/2006/relationships/image" Target="../media/image119.wmf"/><Relationship Id="rId4" Type="http://schemas.openxmlformats.org/officeDocument/2006/relationships/oleObject" Target="../embeddings/oleObject26.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FF"/>
        </a:solidFill>
        <a:effectLst/>
      </p:bgPr>
    </p:bg>
    <p:spTree>
      <p:nvGrpSpPr>
        <p:cNvPr id="1" name=""/>
        <p:cNvGrpSpPr/>
        <p:nvPr/>
      </p:nvGrpSpPr>
      <p:grpSpPr>
        <a:xfrm>
          <a:off x="0" y="0"/>
          <a:ext cx="0" cy="0"/>
          <a:chOff x="0" y="0"/>
          <a:chExt cx="0" cy="0"/>
        </a:xfrm>
      </p:grpSpPr>
      <p:sp>
        <p:nvSpPr>
          <p:cNvPr id="26626" name="Rectangle 5"/>
          <p:cNvSpPr>
            <a:spLocks noGrp="1" noChangeArrowheads="1"/>
          </p:cNvSpPr>
          <p:nvPr>
            <p:ph type="ctrTitle"/>
          </p:nvPr>
        </p:nvSpPr>
        <p:spPr>
          <a:xfrm>
            <a:off x="838200" y="5257800"/>
            <a:ext cx="7772400" cy="1143000"/>
          </a:xfrm>
        </p:spPr>
        <p:txBody>
          <a:bodyPr/>
          <a:lstStyle/>
          <a:p>
            <a:pPr eaLnBrk="1" hangingPunct="1"/>
            <a:r>
              <a:rPr lang="en-US" smtClean="0">
                <a:solidFill>
                  <a:srgbClr val="292929"/>
                </a:solidFill>
              </a:rPr>
              <a:t>The Gas Laws</a:t>
            </a:r>
          </a:p>
        </p:txBody>
      </p:sp>
      <p:pic>
        <p:nvPicPr>
          <p:cNvPr id="26627" name="Picture 7" descr="hot air balloon"/>
          <p:cNvPicPr>
            <a:picLocks noChangeAspect="1" noChangeArrowheads="1"/>
          </p:cNvPicPr>
          <p:nvPr/>
        </p:nvPicPr>
        <p:blipFill>
          <a:blip r:embed="rId5" cstate="print"/>
          <a:srcRect/>
          <a:stretch>
            <a:fillRect/>
          </a:stretch>
        </p:blipFill>
        <p:spPr bwMode="auto">
          <a:xfrm>
            <a:off x="1143000" y="533400"/>
            <a:ext cx="6934200" cy="4803775"/>
          </a:xfrm>
          <a:prstGeom prst="rect">
            <a:avLst/>
          </a:prstGeom>
          <a:noFill/>
          <a:ln w="9525">
            <a:solidFill>
              <a:srgbClr val="000000"/>
            </a:solidFill>
            <a:miter lim="800000"/>
            <a:headEnd/>
            <a:tailEnd/>
          </a:ln>
        </p:spPr>
      </p:pic>
      <p:sp>
        <p:nvSpPr>
          <p:cNvPr id="2056" name="Text Box 8"/>
          <p:cNvSpPr txBox="1">
            <a:spLocks noChangeArrowheads="1"/>
          </p:cNvSpPr>
          <p:nvPr/>
        </p:nvSpPr>
        <p:spPr bwMode="auto">
          <a:xfrm>
            <a:off x="2022475" y="6248400"/>
            <a:ext cx="5292725" cy="304800"/>
          </a:xfrm>
          <a:prstGeom prst="rect">
            <a:avLst/>
          </a:prstGeom>
          <a:noFill/>
          <a:ln w="9525">
            <a:noFill/>
            <a:miter lim="800000"/>
            <a:headEnd/>
            <a:tailEnd/>
          </a:ln>
        </p:spPr>
        <p:txBody>
          <a:bodyPr wrap="none">
            <a:spAutoFit/>
          </a:bodyPr>
          <a:lstStyle/>
          <a:p>
            <a:pPr algn="l"/>
            <a:r>
              <a:rPr lang="en-US" sz="1400" b="1" i="1"/>
              <a:t>The density of a gas decreases as its temperature increases.</a:t>
            </a:r>
          </a:p>
        </p:txBody>
      </p:sp>
      <p:pic>
        <p:nvPicPr>
          <p:cNvPr id="2060" name="Picture 12">
            <a:hlinkClick r:id="" action="ppaction://media"/>
          </p:cNvPr>
          <p:cNvPicPr>
            <a:picLocks noRot="1" noChangeAspect="1" noChangeArrowheads="1"/>
          </p:cNvPicPr>
          <p:nvPr>
            <a:wavAudioFile r:embed="rId1" name="~PP2494.WAV"/>
          </p:nvPr>
        </p:nvPicPr>
        <p:blipFill>
          <a:blip r:embed="rId6" cstate="print"/>
          <a:srcRect/>
          <a:stretch>
            <a:fillRect/>
          </a:stretch>
        </p:blipFill>
        <p:spPr bwMode="auto">
          <a:xfrm>
            <a:off x="8772525" y="6486525"/>
            <a:ext cx="304800" cy="304800"/>
          </a:xfrm>
          <a:prstGeom prst="rect">
            <a:avLst/>
          </a:prstGeom>
          <a:noFill/>
          <a:ln w="9525">
            <a:noFill/>
            <a:miter lim="800000"/>
            <a:headEnd/>
            <a:tailEnd/>
          </a:ln>
        </p:spPr>
      </p:pic>
      <p:sp>
        <p:nvSpPr>
          <p:cNvPr id="26630" name="AutoShape 1040">
            <a:hlinkClick r:id="rId7" highlightClick="1"/>
          </p:cNvPr>
          <p:cNvSpPr>
            <a:spLocks noChangeArrowheads="1"/>
          </p:cNvSpPr>
          <p:nvPr/>
        </p:nvSpPr>
        <p:spPr bwMode="auto">
          <a:xfrm>
            <a:off x="8455025" y="6091238"/>
            <a:ext cx="266700" cy="266700"/>
          </a:xfrm>
          <a:prstGeom prst="actionButtonInformation">
            <a:avLst/>
          </a:prstGeom>
          <a:solidFill>
            <a:schemeClr val="accent1"/>
          </a:solidFill>
          <a:ln w="9525">
            <a:noFill/>
            <a:miter lim="800000"/>
            <a:headEnd/>
            <a:tailEnd/>
          </a:ln>
        </p:spPr>
        <p:txBody>
          <a:bodyPr wrap="none" anchor="ctr"/>
          <a:lstStyle/>
          <a:p>
            <a:endParaRPr lang="en-US"/>
          </a:p>
        </p:txBody>
      </p:sp>
    </p:spTree>
  </p:cSld>
  <p:clrMapOvr>
    <a:masterClrMapping/>
  </p:clrMapOvr>
  <p:transition spd="slow">
    <p:dissolv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60"/>
                                        </p:tgtEl>
                                      </p:cBhvr>
                                    </p:cmd>
                                  </p:childTnLst>
                                </p:cTn>
                              </p:par>
                              <p:par>
                                <p:cTn id="7" presetID="15" presetClass="entr" presetSubtype="0" fill="hold" grpId="0" nodeType="withEffect">
                                  <p:stCondLst>
                                    <p:cond delay="5000"/>
                                  </p:stCondLst>
                                  <p:childTnLst>
                                    <p:set>
                                      <p:cBhvr>
                                        <p:cTn id="8" dur="1" fill="hold">
                                          <p:stCondLst>
                                            <p:cond delay="0"/>
                                          </p:stCondLst>
                                        </p:cTn>
                                        <p:tgtEl>
                                          <p:spTgt spid="2056"/>
                                        </p:tgtEl>
                                        <p:attrNameLst>
                                          <p:attrName>style.visibility</p:attrName>
                                        </p:attrNameLst>
                                      </p:cBhvr>
                                      <p:to>
                                        <p:strVal val="visible"/>
                                      </p:to>
                                    </p:set>
                                    <p:anim calcmode="lin" valueType="num">
                                      <p:cBhvr>
                                        <p:cTn id="9" dur="1000" fill="hold"/>
                                        <p:tgtEl>
                                          <p:spTgt spid="2056"/>
                                        </p:tgtEl>
                                        <p:attrNameLst>
                                          <p:attrName>ppt_w</p:attrName>
                                        </p:attrNameLst>
                                      </p:cBhvr>
                                      <p:tavLst>
                                        <p:tav tm="0">
                                          <p:val>
                                            <p:fltVal val="0"/>
                                          </p:val>
                                        </p:tav>
                                        <p:tav tm="100000">
                                          <p:val>
                                            <p:strVal val="#ppt_w"/>
                                          </p:val>
                                        </p:tav>
                                      </p:tavLst>
                                    </p:anim>
                                    <p:anim calcmode="lin" valueType="num">
                                      <p:cBhvr>
                                        <p:cTn id="10" dur="1000" fill="hold"/>
                                        <p:tgtEl>
                                          <p:spTgt spid="2056"/>
                                        </p:tgtEl>
                                        <p:attrNameLst>
                                          <p:attrName>ppt_h</p:attrName>
                                        </p:attrNameLst>
                                      </p:cBhvr>
                                      <p:tavLst>
                                        <p:tav tm="0">
                                          <p:val>
                                            <p:fltVal val="0"/>
                                          </p:val>
                                        </p:tav>
                                        <p:tav tm="100000">
                                          <p:val>
                                            <p:strVal val="#ppt_h"/>
                                          </p:val>
                                        </p:tav>
                                      </p:tavLst>
                                    </p:anim>
                                    <p:anim calcmode="lin" valueType="num">
                                      <p:cBhvr>
                                        <p:cTn id="11" dur="1000" fill="hold"/>
                                        <p:tgtEl>
                                          <p:spTgt spid="2056"/>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20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3" fill="hold" display="0">
                  <p:stCondLst>
                    <p:cond delay="indefinite"/>
                  </p:stCondLst>
                  <p:endCondLst>
                    <p:cond evt="onPrev" delay="0">
                      <p:tgtEl>
                        <p:sldTgt/>
                      </p:tgtEl>
                    </p:cond>
                    <p:cond evt="onStopAudio" delay="0">
                      <p:tgtEl>
                        <p:sldTgt/>
                      </p:tgtEl>
                    </p:cond>
                  </p:endCondLst>
                </p:cTn>
                <p:tgtEl>
                  <p:spTgt spid="2060"/>
                </p:tgtEl>
              </p:cMediaNode>
            </p:audio>
          </p:childTnLst>
        </p:cTn>
      </p:par>
    </p:tnLst>
    <p:bldLst>
      <p:bldP spid="2056"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1" descr="02_14Figure_ILL"/>
          <p:cNvPicPr>
            <a:picLocks noChangeAspect="1" noChangeArrowheads="1"/>
          </p:cNvPicPr>
          <p:nvPr/>
        </p:nvPicPr>
        <p:blipFill>
          <a:blip r:embed="rId3" cstate="print"/>
          <a:srcRect r="29596" b="39771"/>
          <a:stretch>
            <a:fillRect/>
          </a:stretch>
        </p:blipFill>
        <p:spPr bwMode="auto">
          <a:xfrm>
            <a:off x="374650" y="185738"/>
            <a:ext cx="5910263" cy="3906837"/>
          </a:xfrm>
          <a:prstGeom prst="rect">
            <a:avLst/>
          </a:prstGeom>
          <a:noFill/>
          <a:ln w="9525">
            <a:noFill/>
            <a:miter lim="800000"/>
            <a:headEnd/>
            <a:tailEnd/>
          </a:ln>
        </p:spPr>
      </p:pic>
      <p:sp>
        <p:nvSpPr>
          <p:cNvPr id="33795" name="Rectangle 5"/>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endParaRPr lang="en-US"/>
          </a:p>
        </p:txBody>
      </p:sp>
      <p:pic>
        <p:nvPicPr>
          <p:cNvPr id="33796" name="Picture1" descr="02_14Figure_ILL"/>
          <p:cNvPicPr>
            <a:picLocks noChangeAspect="1" noChangeArrowheads="1"/>
          </p:cNvPicPr>
          <p:nvPr/>
        </p:nvPicPr>
        <p:blipFill>
          <a:blip r:embed="rId3" cstate="print"/>
          <a:srcRect l="49944" t="20534" r="3195" b="17818"/>
          <a:stretch>
            <a:fillRect/>
          </a:stretch>
        </p:blipFill>
        <p:spPr bwMode="auto">
          <a:xfrm>
            <a:off x="4567238" y="1517650"/>
            <a:ext cx="3933825" cy="3998913"/>
          </a:xfrm>
          <a:prstGeom prst="rect">
            <a:avLst/>
          </a:prstGeom>
          <a:noFill/>
          <a:ln w="9525">
            <a:noFill/>
            <a:miter lim="800000"/>
            <a:headEnd/>
            <a:tailEnd/>
          </a:ln>
        </p:spPr>
      </p:pic>
      <p:sp>
        <p:nvSpPr>
          <p:cNvPr id="33797" name="Freeform 9"/>
          <p:cNvSpPr>
            <a:spLocks/>
          </p:cNvSpPr>
          <p:nvPr/>
        </p:nvSpPr>
        <p:spPr bwMode="auto">
          <a:xfrm>
            <a:off x="4470400" y="4248150"/>
            <a:ext cx="323850" cy="388938"/>
          </a:xfrm>
          <a:custGeom>
            <a:avLst/>
            <a:gdLst>
              <a:gd name="T0" fmla="*/ 166687 w 204"/>
              <a:gd name="T1" fmla="*/ 0 h 245"/>
              <a:gd name="T2" fmla="*/ 314325 w 204"/>
              <a:gd name="T3" fmla="*/ 185738 h 245"/>
              <a:gd name="T4" fmla="*/ 323850 w 204"/>
              <a:gd name="T5" fmla="*/ 323850 h 245"/>
              <a:gd name="T6" fmla="*/ 203200 w 204"/>
              <a:gd name="T7" fmla="*/ 388938 h 245"/>
              <a:gd name="T8" fmla="*/ 65088 w 204"/>
              <a:gd name="T9" fmla="*/ 379413 h 245"/>
              <a:gd name="T10" fmla="*/ 0 w 204"/>
              <a:gd name="T11" fmla="*/ 147638 h 245"/>
              <a:gd name="T12" fmla="*/ 166687 w 204"/>
              <a:gd name="T13" fmla="*/ 0 h 245"/>
              <a:gd name="T14" fmla="*/ 0 60000 65536"/>
              <a:gd name="T15" fmla="*/ 0 60000 65536"/>
              <a:gd name="T16" fmla="*/ 0 60000 65536"/>
              <a:gd name="T17" fmla="*/ 0 60000 65536"/>
              <a:gd name="T18" fmla="*/ 0 60000 65536"/>
              <a:gd name="T19" fmla="*/ 0 60000 65536"/>
              <a:gd name="T20" fmla="*/ 0 60000 65536"/>
              <a:gd name="T21" fmla="*/ 0 w 204"/>
              <a:gd name="T22" fmla="*/ 0 h 245"/>
              <a:gd name="T23" fmla="*/ 204 w 204"/>
              <a:gd name="T24" fmla="*/ 245 h 2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245">
                <a:moveTo>
                  <a:pt x="105" y="0"/>
                </a:moveTo>
                <a:lnTo>
                  <a:pt x="198" y="117"/>
                </a:lnTo>
                <a:lnTo>
                  <a:pt x="204" y="204"/>
                </a:lnTo>
                <a:lnTo>
                  <a:pt x="128" y="245"/>
                </a:lnTo>
                <a:lnTo>
                  <a:pt x="41" y="239"/>
                </a:lnTo>
                <a:lnTo>
                  <a:pt x="0" y="93"/>
                </a:lnTo>
                <a:lnTo>
                  <a:pt x="105" y="0"/>
                </a:lnTo>
                <a:close/>
              </a:path>
            </a:pathLst>
          </a:custGeom>
          <a:solidFill>
            <a:schemeClr val="bg1"/>
          </a:solidFill>
          <a:ln w="9525">
            <a:noFill/>
            <a:round/>
            <a:headEnd/>
            <a:tailEnd/>
          </a:ln>
        </p:spPr>
        <p:txBody>
          <a:bodyPr/>
          <a:lstStyle/>
          <a:p>
            <a:endParaRPr lang="en-US"/>
          </a:p>
        </p:txBody>
      </p:sp>
      <p:sp>
        <p:nvSpPr>
          <p:cNvPr id="33798" name="Text Box 6"/>
          <p:cNvSpPr txBox="1">
            <a:spLocks noChangeArrowheads="1"/>
          </p:cNvSpPr>
          <p:nvPr/>
        </p:nvSpPr>
        <p:spPr bwMode="auto">
          <a:xfrm>
            <a:off x="406400" y="4213225"/>
            <a:ext cx="4400550" cy="1863725"/>
          </a:xfrm>
          <a:prstGeom prst="rect">
            <a:avLst/>
          </a:prstGeom>
          <a:noFill/>
          <a:ln w="9525">
            <a:noFill/>
            <a:miter lim="800000"/>
            <a:headEnd/>
            <a:tailEnd/>
          </a:ln>
        </p:spPr>
        <p:txBody>
          <a:bodyPr wrap="none">
            <a:spAutoFit/>
          </a:bodyPr>
          <a:lstStyle/>
          <a:p>
            <a:pPr algn="l"/>
            <a:r>
              <a:rPr lang="en-US" sz="1800" b="1"/>
              <a:t>Component	  Percent composition</a:t>
            </a:r>
          </a:p>
          <a:p>
            <a:pPr algn="l"/>
            <a:endParaRPr lang="en-US" sz="1800" b="1"/>
          </a:p>
          <a:p>
            <a:pPr algn="l"/>
            <a:r>
              <a:rPr lang="en-US" sz="1600" b="1"/>
              <a:t>Nitrogen, N</a:t>
            </a:r>
            <a:r>
              <a:rPr lang="en-US" sz="1600" b="1" baseline="-25000"/>
              <a:t>2</a:t>
            </a:r>
            <a:r>
              <a:rPr lang="en-US" sz="1600" b="1"/>
              <a:t>	      78%		</a:t>
            </a:r>
          </a:p>
          <a:p>
            <a:pPr algn="l"/>
            <a:r>
              <a:rPr lang="en-US" sz="1600" b="1"/>
              <a:t>Oxygen, O</a:t>
            </a:r>
            <a:r>
              <a:rPr lang="en-US" sz="1600" b="1" baseline="-25000"/>
              <a:t>2</a:t>
            </a:r>
            <a:r>
              <a:rPr lang="en-US" sz="1600" b="1"/>
              <a:t>	      21%</a:t>
            </a:r>
          </a:p>
          <a:p>
            <a:pPr algn="l"/>
            <a:r>
              <a:rPr lang="en-US" sz="1600" b="1"/>
              <a:t>Argon, Ar	      0.9%</a:t>
            </a:r>
          </a:p>
          <a:p>
            <a:pPr algn="l"/>
            <a:r>
              <a:rPr lang="en-US" sz="1600" b="1"/>
              <a:t>Water, H</a:t>
            </a:r>
            <a:r>
              <a:rPr lang="en-US" sz="1600" b="1" baseline="-25000"/>
              <a:t>2</a:t>
            </a:r>
            <a:r>
              <a:rPr lang="en-US" sz="1600" b="1"/>
              <a:t>O	      0 – 4% (variable)</a:t>
            </a:r>
          </a:p>
          <a:p>
            <a:pPr algn="l"/>
            <a:r>
              <a:rPr lang="en-US" sz="1600" b="1"/>
              <a:t>Carbon dioxide, CO</a:t>
            </a:r>
            <a:r>
              <a:rPr lang="en-US" sz="1600" b="1" baseline="-25000"/>
              <a:t>2</a:t>
            </a:r>
            <a:r>
              <a:rPr lang="en-US" sz="1600" b="1"/>
              <a:t>   0.034% (variable)</a:t>
            </a:r>
          </a:p>
        </p:txBody>
      </p:sp>
      <p:sp>
        <p:nvSpPr>
          <p:cNvPr id="33799" name="Line 7"/>
          <p:cNvSpPr>
            <a:spLocks noChangeShapeType="1"/>
          </p:cNvSpPr>
          <p:nvPr/>
        </p:nvSpPr>
        <p:spPr bwMode="auto">
          <a:xfrm>
            <a:off x="517525" y="4562475"/>
            <a:ext cx="4165600" cy="0"/>
          </a:xfrm>
          <a:prstGeom prst="line">
            <a:avLst/>
          </a:prstGeom>
          <a:noFill/>
          <a:ln w="9525">
            <a:solidFill>
              <a:schemeClr val="tx1"/>
            </a:solidFill>
            <a:round/>
            <a:headEnd/>
            <a:tailEnd/>
          </a:ln>
        </p:spPr>
        <p:txBody>
          <a:bodyPr/>
          <a:lstStyle/>
          <a:p>
            <a:endParaRPr lang="en-US"/>
          </a:p>
        </p:txBody>
      </p:sp>
      <p:pic>
        <p:nvPicPr>
          <p:cNvPr id="1172491" name="Picture 11" descr="Andes_et_Terminator"/>
          <p:cNvPicPr>
            <a:picLocks noChangeAspect="1" noChangeArrowheads="1"/>
          </p:cNvPicPr>
          <p:nvPr/>
        </p:nvPicPr>
        <p:blipFill>
          <a:blip r:embed="rId4" cstate="print"/>
          <a:srcRect/>
          <a:stretch>
            <a:fillRect/>
          </a:stretch>
        </p:blipFill>
        <p:spPr bwMode="auto">
          <a:xfrm>
            <a:off x="0" y="-1341438"/>
            <a:ext cx="9144000" cy="8656638"/>
          </a:xfrm>
          <a:prstGeom prst="rect">
            <a:avLst/>
          </a:prstGeom>
          <a:noFill/>
          <a:ln w="9525">
            <a:noFill/>
            <a:miter lim="800000"/>
            <a:headEnd/>
            <a:tailEnd/>
          </a:ln>
        </p:spPr>
      </p:pic>
      <p:sp>
        <p:nvSpPr>
          <p:cNvPr id="1172492" name="Text Box 12"/>
          <p:cNvSpPr txBox="1">
            <a:spLocks noChangeArrowheads="1"/>
          </p:cNvSpPr>
          <p:nvPr/>
        </p:nvSpPr>
        <p:spPr bwMode="auto">
          <a:xfrm>
            <a:off x="646113" y="723900"/>
            <a:ext cx="2374900" cy="581025"/>
          </a:xfrm>
          <a:prstGeom prst="rect">
            <a:avLst/>
          </a:prstGeom>
          <a:noFill/>
          <a:ln w="9525">
            <a:noFill/>
            <a:miter lim="800000"/>
            <a:headEnd/>
            <a:tailEnd/>
          </a:ln>
        </p:spPr>
        <p:txBody>
          <a:bodyPr wrap="none">
            <a:spAutoFit/>
          </a:bodyPr>
          <a:lstStyle/>
          <a:p>
            <a:r>
              <a:rPr lang="en-US" sz="1600">
                <a:solidFill>
                  <a:schemeClr val="accent1"/>
                </a:solidFill>
              </a:rPr>
              <a:t>The Earth’s Atmosphere</a:t>
            </a:r>
          </a:p>
          <a:p>
            <a:r>
              <a:rPr lang="en-US" sz="1600">
                <a:solidFill>
                  <a:schemeClr val="accent1"/>
                </a:solidFill>
              </a:rPr>
              <a:t>From Space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72492"/>
                                        </p:tgtEl>
                                        <p:attrNameLst>
                                          <p:attrName>style.visibility</p:attrName>
                                        </p:attrNameLst>
                                      </p:cBhvr>
                                      <p:to>
                                        <p:strVal val="visible"/>
                                      </p:to>
                                    </p:set>
                                    <p:animEffect transition="in" filter="dissolve">
                                      <p:cBhvr>
                                        <p:cTn id="7" dur="500"/>
                                        <p:tgtEl>
                                          <p:spTgt spid="117249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xit" presetSubtype="0" accel="100000" fill="hold" grpId="1" nodeType="clickEffect">
                                  <p:stCondLst>
                                    <p:cond delay="0"/>
                                  </p:stCondLst>
                                  <p:childTnLst>
                                    <p:anim calcmode="lin" valueType="num">
                                      <p:cBhvr>
                                        <p:cTn id="11" dur="1000"/>
                                        <p:tgtEl>
                                          <p:spTgt spid="1172492"/>
                                        </p:tgtEl>
                                        <p:attrNameLst>
                                          <p:attrName>ppt_w</p:attrName>
                                        </p:attrNameLst>
                                      </p:cBhvr>
                                      <p:tavLst>
                                        <p:tav tm="0">
                                          <p:val>
                                            <p:strVal val="ppt_w"/>
                                          </p:val>
                                        </p:tav>
                                        <p:tav tm="100000">
                                          <p:val>
                                            <p:strVal val="ppt_w+.3"/>
                                          </p:val>
                                        </p:tav>
                                      </p:tavLst>
                                    </p:anim>
                                    <p:anim calcmode="lin" valueType="num">
                                      <p:cBhvr>
                                        <p:cTn id="12" dur="1000"/>
                                        <p:tgtEl>
                                          <p:spTgt spid="1172492"/>
                                        </p:tgtEl>
                                        <p:attrNameLst>
                                          <p:attrName>ppt_h</p:attrName>
                                        </p:attrNameLst>
                                      </p:cBhvr>
                                      <p:tavLst>
                                        <p:tav tm="0">
                                          <p:val>
                                            <p:strVal val="ppt_h"/>
                                          </p:val>
                                        </p:tav>
                                        <p:tav tm="100000">
                                          <p:val>
                                            <p:strVal val="ppt_h"/>
                                          </p:val>
                                        </p:tav>
                                      </p:tavLst>
                                    </p:anim>
                                    <p:animEffect transition="out" filter="fade">
                                      <p:cBhvr>
                                        <p:cTn id="13" dur="1000"/>
                                        <p:tgtEl>
                                          <p:spTgt spid="1172492"/>
                                        </p:tgtEl>
                                      </p:cBhvr>
                                    </p:animEffect>
                                    <p:set>
                                      <p:cBhvr>
                                        <p:cTn id="14" dur="1" fill="hold">
                                          <p:stCondLst>
                                            <p:cond delay="999"/>
                                          </p:stCondLst>
                                        </p:cTn>
                                        <p:tgtEl>
                                          <p:spTgt spid="1172492"/>
                                        </p:tgtEl>
                                        <p:attrNameLst>
                                          <p:attrName>style.visibility</p:attrName>
                                        </p:attrNameLst>
                                      </p:cBhvr>
                                      <p:to>
                                        <p:strVal val="hidden"/>
                                      </p:to>
                                    </p:set>
                                  </p:childTnLst>
                                </p:cTn>
                              </p:par>
                            </p:childTnLst>
                          </p:cTn>
                        </p:par>
                        <p:par>
                          <p:cTn id="15" fill="hold">
                            <p:stCondLst>
                              <p:cond delay="1000"/>
                            </p:stCondLst>
                            <p:childTnLst>
                              <p:par>
                                <p:cTn id="16" presetID="37" presetClass="exit" presetSubtype="0" fill="hold" nodeType="afterEffect">
                                  <p:stCondLst>
                                    <p:cond delay="0"/>
                                  </p:stCondLst>
                                  <p:childTnLst>
                                    <p:animEffect transition="out" filter="fade">
                                      <p:cBhvr>
                                        <p:cTn id="17" dur="1000"/>
                                        <p:tgtEl>
                                          <p:spTgt spid="1172491"/>
                                        </p:tgtEl>
                                      </p:cBhvr>
                                    </p:animEffect>
                                    <p:anim calcmode="lin" valueType="num">
                                      <p:cBhvr>
                                        <p:cTn id="18" dur="1000"/>
                                        <p:tgtEl>
                                          <p:spTgt spid="1172491"/>
                                        </p:tgtEl>
                                        <p:attrNameLst>
                                          <p:attrName>ppt_x</p:attrName>
                                        </p:attrNameLst>
                                      </p:cBhvr>
                                      <p:tavLst>
                                        <p:tav tm="0">
                                          <p:val>
                                            <p:strVal val="ppt_x"/>
                                          </p:val>
                                        </p:tav>
                                        <p:tav tm="100000">
                                          <p:val>
                                            <p:strVal val="ppt_x"/>
                                          </p:val>
                                        </p:tav>
                                      </p:tavLst>
                                    </p:anim>
                                    <p:anim calcmode="lin" valueType="num">
                                      <p:cBhvr>
                                        <p:cTn id="19" dur="100" decel="100000"/>
                                        <p:tgtEl>
                                          <p:spTgt spid="1172491"/>
                                        </p:tgtEl>
                                        <p:attrNameLst>
                                          <p:attrName>ppt_y</p:attrName>
                                        </p:attrNameLst>
                                      </p:cBhvr>
                                      <p:tavLst>
                                        <p:tav tm="0">
                                          <p:val>
                                            <p:strVal val="ppt_y"/>
                                          </p:val>
                                        </p:tav>
                                        <p:tav tm="100000">
                                          <p:val>
                                            <p:strVal val="ppt_y-.03"/>
                                          </p:val>
                                        </p:tav>
                                      </p:tavLst>
                                    </p:anim>
                                    <p:anim calcmode="lin" valueType="num">
                                      <p:cBhvr>
                                        <p:cTn id="20" dur="900" accel="100000">
                                          <p:stCondLst>
                                            <p:cond delay="100"/>
                                          </p:stCondLst>
                                        </p:cTn>
                                        <p:tgtEl>
                                          <p:spTgt spid="1172491"/>
                                        </p:tgtEl>
                                        <p:attrNameLst>
                                          <p:attrName>ppt_y</p:attrName>
                                        </p:attrNameLst>
                                      </p:cBhvr>
                                      <p:tavLst>
                                        <p:tav tm="0">
                                          <p:val>
                                            <p:strVal val="ppt_y"/>
                                          </p:val>
                                        </p:tav>
                                        <p:tav tm="100000">
                                          <p:val>
                                            <p:strVal val="ppt_y+1"/>
                                          </p:val>
                                        </p:tav>
                                      </p:tavLst>
                                    </p:anim>
                                    <p:set>
                                      <p:cBhvr>
                                        <p:cTn id="21" dur="1" fill="hold">
                                          <p:stCondLst>
                                            <p:cond delay="999"/>
                                          </p:stCondLst>
                                        </p:cTn>
                                        <p:tgtEl>
                                          <p:spTgt spid="11724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492" grpId="0"/>
      <p:bldP spid="1172492" grpId="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93635" name="Text Box 3"/>
          <p:cNvSpPr txBox="1">
            <a:spLocks noChangeArrowheads="1"/>
          </p:cNvSpPr>
          <p:nvPr/>
        </p:nvSpPr>
        <p:spPr bwMode="auto">
          <a:xfrm>
            <a:off x="762000" y="1579563"/>
            <a:ext cx="4343400" cy="1917700"/>
          </a:xfrm>
          <a:prstGeom prst="rect">
            <a:avLst/>
          </a:prstGeom>
          <a:noFill/>
          <a:ln w="12700">
            <a:noFill/>
            <a:miter lim="800000"/>
            <a:headEnd/>
            <a:tailEnd/>
          </a:ln>
        </p:spPr>
        <p:txBody>
          <a:bodyPr>
            <a:spAutoFit/>
          </a:bodyPr>
          <a:lstStyle/>
          <a:p>
            <a:pPr algn="l" eaLnBrk="0" hangingPunct="0"/>
            <a:r>
              <a:rPr lang="en-US" sz="2400">
                <a:solidFill>
                  <a:schemeClr val="bg1"/>
                </a:solidFill>
              </a:rPr>
              <a:t>The first device for measuring atmospheric</a:t>
            </a:r>
          </a:p>
          <a:p>
            <a:pPr algn="l" eaLnBrk="0" hangingPunct="0"/>
            <a:r>
              <a:rPr lang="en-US" sz="2400">
                <a:solidFill>
                  <a:schemeClr val="bg1"/>
                </a:solidFill>
              </a:rPr>
              <a:t>pressure was developed by </a:t>
            </a:r>
            <a:r>
              <a:rPr lang="en-US" sz="2400">
                <a:solidFill>
                  <a:srgbClr val="FFFF00"/>
                </a:solidFill>
              </a:rPr>
              <a:t>Evangelista Torricelli</a:t>
            </a:r>
            <a:r>
              <a:rPr lang="en-US" sz="2400">
                <a:solidFill>
                  <a:schemeClr val="bg1"/>
                </a:solidFill>
              </a:rPr>
              <a:t> </a:t>
            </a:r>
          </a:p>
          <a:p>
            <a:pPr algn="l" eaLnBrk="0" hangingPunct="0"/>
            <a:r>
              <a:rPr lang="en-US" sz="2400">
                <a:solidFill>
                  <a:schemeClr val="bg1"/>
                </a:solidFill>
              </a:rPr>
              <a:t>during the 17</a:t>
            </a:r>
            <a:r>
              <a:rPr lang="en-US" sz="2400" baseline="30000">
                <a:solidFill>
                  <a:schemeClr val="bg1"/>
                </a:solidFill>
              </a:rPr>
              <a:t>th</a:t>
            </a:r>
            <a:r>
              <a:rPr lang="en-US" sz="2400">
                <a:solidFill>
                  <a:schemeClr val="bg1"/>
                </a:solidFill>
              </a:rPr>
              <a:t> century.</a:t>
            </a:r>
          </a:p>
        </p:txBody>
      </p:sp>
      <p:sp>
        <p:nvSpPr>
          <p:cNvPr id="1093636" name="Text Box 4"/>
          <p:cNvSpPr txBox="1">
            <a:spLocks noChangeArrowheads="1"/>
          </p:cNvSpPr>
          <p:nvPr/>
        </p:nvSpPr>
        <p:spPr bwMode="auto">
          <a:xfrm>
            <a:off x="762000" y="4075113"/>
            <a:ext cx="4724400" cy="822325"/>
          </a:xfrm>
          <a:prstGeom prst="rect">
            <a:avLst/>
          </a:prstGeom>
          <a:noFill/>
          <a:ln w="12700">
            <a:noFill/>
            <a:miter lim="800000"/>
            <a:headEnd/>
            <a:tailEnd/>
          </a:ln>
        </p:spPr>
        <p:txBody>
          <a:bodyPr>
            <a:spAutoFit/>
          </a:bodyPr>
          <a:lstStyle/>
          <a:p>
            <a:pPr algn="l" eaLnBrk="0" hangingPunct="0"/>
            <a:r>
              <a:rPr lang="en-US" sz="2400">
                <a:solidFill>
                  <a:schemeClr val="bg1"/>
                </a:solidFill>
              </a:rPr>
              <a:t>The device was called a “barometer”</a:t>
            </a:r>
          </a:p>
        </p:txBody>
      </p:sp>
      <p:sp>
        <p:nvSpPr>
          <p:cNvPr id="1093637" name="Text Box 5"/>
          <p:cNvSpPr txBox="1">
            <a:spLocks noChangeArrowheads="1"/>
          </p:cNvSpPr>
          <p:nvPr/>
        </p:nvSpPr>
        <p:spPr bwMode="auto">
          <a:xfrm>
            <a:off x="2362200" y="4906963"/>
            <a:ext cx="2797175" cy="822325"/>
          </a:xfrm>
          <a:prstGeom prst="rect">
            <a:avLst/>
          </a:prstGeom>
          <a:noFill/>
          <a:ln w="12700">
            <a:noFill/>
            <a:miter lim="800000"/>
            <a:headEnd/>
            <a:tailEnd/>
          </a:ln>
        </p:spPr>
        <p:txBody>
          <a:bodyPr wrap="none">
            <a:spAutoFit/>
          </a:bodyPr>
          <a:lstStyle/>
          <a:p>
            <a:pPr algn="l" eaLnBrk="0" hangingPunct="0">
              <a:buFontTx/>
              <a:buBlip>
                <a:blip r:embed="rId3"/>
              </a:buBlip>
            </a:pPr>
            <a:r>
              <a:rPr lang="en-US" sz="2400">
                <a:solidFill>
                  <a:schemeClr val="bg1"/>
                </a:solidFill>
              </a:rPr>
              <a:t> </a:t>
            </a:r>
            <a:r>
              <a:rPr lang="en-US" sz="2400">
                <a:solidFill>
                  <a:srgbClr val="FFFF00"/>
                </a:solidFill>
              </a:rPr>
              <a:t>Baro</a:t>
            </a:r>
            <a:r>
              <a:rPr lang="en-US" sz="2400">
                <a:solidFill>
                  <a:schemeClr val="bg1"/>
                </a:solidFill>
              </a:rPr>
              <a:t> = weight</a:t>
            </a:r>
          </a:p>
          <a:p>
            <a:pPr algn="l" eaLnBrk="0" hangingPunct="0">
              <a:buFontTx/>
              <a:buBlip>
                <a:blip r:embed="rId3"/>
              </a:buBlip>
            </a:pPr>
            <a:r>
              <a:rPr lang="en-US" sz="2400">
                <a:solidFill>
                  <a:schemeClr val="bg1"/>
                </a:solidFill>
              </a:rPr>
              <a:t> </a:t>
            </a:r>
            <a:r>
              <a:rPr lang="en-US" sz="2400">
                <a:solidFill>
                  <a:srgbClr val="FFFF00"/>
                </a:solidFill>
              </a:rPr>
              <a:t>Meter</a:t>
            </a:r>
            <a:r>
              <a:rPr lang="en-US" sz="2400">
                <a:solidFill>
                  <a:schemeClr val="bg1"/>
                </a:solidFill>
              </a:rPr>
              <a:t> = measure</a:t>
            </a:r>
          </a:p>
        </p:txBody>
      </p:sp>
      <p:sp>
        <p:nvSpPr>
          <p:cNvPr id="108549" name="Rectangle 7"/>
          <p:cNvSpPr>
            <a:spLocks noChangeArrowheads="1"/>
          </p:cNvSpPr>
          <p:nvPr/>
        </p:nvSpPr>
        <p:spPr bwMode="auto">
          <a:xfrm>
            <a:off x="6146800" y="4781550"/>
            <a:ext cx="2370138" cy="274638"/>
          </a:xfrm>
          <a:prstGeom prst="rect">
            <a:avLst/>
          </a:prstGeom>
          <a:noFill/>
          <a:ln w="9525">
            <a:noFill/>
            <a:miter lim="800000"/>
            <a:headEnd/>
            <a:tailEnd/>
          </a:ln>
        </p:spPr>
        <p:txBody>
          <a:bodyPr wrap="none">
            <a:spAutoFit/>
          </a:bodyPr>
          <a:lstStyle/>
          <a:p>
            <a:pPr algn="l"/>
            <a:r>
              <a:rPr lang="en-US">
                <a:solidFill>
                  <a:schemeClr val="bg1"/>
                </a:solidFill>
              </a:rPr>
              <a:t>Evangelista Torricelli, circa 1644</a:t>
            </a:r>
          </a:p>
        </p:txBody>
      </p:sp>
      <p:sp>
        <p:nvSpPr>
          <p:cNvPr id="1093644" name="Rectangle 12"/>
          <p:cNvSpPr>
            <a:spLocks noChangeArrowheads="1"/>
          </p:cNvSpPr>
          <p:nvPr/>
        </p:nvSpPr>
        <p:spPr bwMode="auto">
          <a:xfrm>
            <a:off x="984250" y="663575"/>
            <a:ext cx="3814763" cy="579438"/>
          </a:xfrm>
          <a:prstGeom prst="rect">
            <a:avLst/>
          </a:prstGeom>
          <a:noFill/>
          <a:ln w="9525">
            <a:noFill/>
            <a:miter lim="800000"/>
            <a:headEnd/>
            <a:tailEnd/>
          </a:ln>
          <a:effectLst/>
        </p:spPr>
        <p:txBody>
          <a:bodyPr wrap="none">
            <a:spAutoFit/>
          </a:bodyPr>
          <a:lstStyle/>
          <a:p>
            <a:pPr algn="l">
              <a:defRPr/>
            </a:pPr>
            <a:r>
              <a:rPr lang="en-US" sz="3200">
                <a:solidFill>
                  <a:schemeClr val="bg1"/>
                </a:solidFill>
                <a:effectLst>
                  <a:outerShdw blurRad="38100" dist="38100" dir="2700000" algn="tl">
                    <a:srgbClr val="000000"/>
                  </a:outerShdw>
                </a:effectLst>
              </a:rPr>
              <a:t>Measuring Pressure</a:t>
            </a:r>
          </a:p>
        </p:txBody>
      </p:sp>
      <p:sp>
        <p:nvSpPr>
          <p:cNvPr id="108551" name="Oval 15" descr="torricelli">
            <a:hlinkClick r:id="rId4" tooltip="Wikipedia -   T O R R I C E L L I"/>
          </p:cNvPr>
          <p:cNvSpPr>
            <a:spLocks noChangeArrowheads="1"/>
          </p:cNvSpPr>
          <p:nvPr/>
        </p:nvSpPr>
        <p:spPr bwMode="auto">
          <a:xfrm>
            <a:off x="5816600" y="728663"/>
            <a:ext cx="2938463" cy="3336925"/>
          </a:xfrm>
          <a:prstGeom prst="ellipse">
            <a:avLst/>
          </a:prstGeom>
          <a:blipFill dpi="0" rotWithShape="1">
            <a:blip r:embed="rId5" cstate="print">
              <a:grayscl/>
            </a:blip>
            <a:srcRect/>
            <a:stretch>
              <a:fillRect/>
            </a:stretch>
          </a:blipFill>
          <a:ln w="9525">
            <a:solidFill>
              <a:schemeClr val="tx1"/>
            </a:solidFill>
            <a:round/>
            <a:headEnd/>
            <a:tailEnd/>
          </a:ln>
        </p:spPr>
        <p:txBody>
          <a:bodyPr wrap="none" anchor="ctr"/>
          <a:lstStyle/>
          <a:p>
            <a:endParaRPr lang="en-US"/>
          </a:p>
        </p:txBody>
      </p:sp>
      <p:graphicFrame>
        <p:nvGraphicFramePr>
          <p:cNvPr id="1093659" name="Group 27"/>
          <p:cNvGraphicFramePr>
            <a:graphicFrameLocks noGrp="1"/>
          </p:cNvGraphicFramePr>
          <p:nvPr/>
        </p:nvGraphicFramePr>
        <p:xfrm>
          <a:off x="1047750" y="368300"/>
          <a:ext cx="3929063" cy="6126480"/>
        </p:xfrm>
        <a:graphic>
          <a:graphicData uri="http://schemas.openxmlformats.org/drawingml/2006/table">
            <a:tbl>
              <a:tblPr/>
              <a:tblGrid>
                <a:gridCol w="3929063"/>
              </a:tblGrid>
              <a:tr h="5394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  </a:t>
                      </a:r>
                      <a:r>
                        <a:rPr kumimoji="0" lang="en-US" sz="32400" b="0" i="0" u="none" strike="noStrike" cap="none" normalizeH="0" baseline="0" smtClean="0">
                          <a:ln>
                            <a:noFill/>
                          </a:ln>
                          <a:solidFill>
                            <a:schemeClr val="tx1"/>
                          </a:solidFill>
                          <a:effectLst/>
                          <a:latin typeface="Times New Roman" pitchFamily="18" charset="0"/>
                        </a:rPr>
                        <a:t> </a:t>
                      </a:r>
                      <a:r>
                        <a:rPr kumimoji="0" lang="en-US" sz="2400" b="0" i="0" u="none" strike="noStrike" cap="none" normalizeH="0" baseline="0" smtClean="0">
                          <a:ln>
                            <a:noFill/>
                          </a:ln>
                          <a:solidFill>
                            <a:schemeClr val="tx1"/>
                          </a:solidFill>
                          <a:effectLst/>
                          <a:latin typeface="Times New Roman" pitchFamily="18" charset="0"/>
                        </a:rPr>
                        <a:t>                                                                                                                                                                                    </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108554" name="Text Box 28"/>
          <p:cNvSpPr txBox="1">
            <a:spLocks noChangeArrowheads="1"/>
          </p:cNvSpPr>
          <p:nvPr/>
        </p:nvSpPr>
        <p:spPr bwMode="auto">
          <a:xfrm>
            <a:off x="6007100" y="4168775"/>
            <a:ext cx="2614613" cy="581025"/>
          </a:xfrm>
          <a:prstGeom prst="rect">
            <a:avLst/>
          </a:prstGeom>
          <a:noFill/>
          <a:ln w="9525">
            <a:noFill/>
            <a:miter lim="800000"/>
            <a:headEnd/>
            <a:tailEnd/>
          </a:ln>
        </p:spPr>
        <p:txBody>
          <a:bodyPr wrap="none">
            <a:spAutoFit/>
          </a:bodyPr>
          <a:lstStyle/>
          <a:p>
            <a:pPr algn="l"/>
            <a:r>
              <a:rPr lang="en-US" sz="1600">
                <a:solidFill>
                  <a:schemeClr val="bg1"/>
                </a:solidFill>
              </a:rPr>
              <a:t>“We live submerged at the </a:t>
            </a:r>
          </a:p>
          <a:p>
            <a:pPr algn="l"/>
            <a:r>
              <a:rPr lang="en-US" sz="1600">
                <a:solidFill>
                  <a:schemeClr val="bg1"/>
                </a:solidFill>
              </a:rPr>
              <a:t>bottom of an ocean of air</a:t>
            </a:r>
            <a:r>
              <a:rPr lang="en-US" sz="1600" i="1">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3635"/>
                                        </p:tgtEl>
                                        <p:attrNameLst>
                                          <p:attrName>style.visibility</p:attrName>
                                        </p:attrNameLst>
                                      </p:cBhvr>
                                      <p:to>
                                        <p:strVal val="visible"/>
                                      </p:to>
                                    </p:set>
                                    <p:anim calcmode="lin" valueType="num">
                                      <p:cBhvr additive="base">
                                        <p:cTn id="7" dur="500" fill="hold"/>
                                        <p:tgtEl>
                                          <p:spTgt spid="1093635"/>
                                        </p:tgtEl>
                                        <p:attrNameLst>
                                          <p:attrName>ppt_x</p:attrName>
                                        </p:attrNameLst>
                                      </p:cBhvr>
                                      <p:tavLst>
                                        <p:tav tm="0">
                                          <p:val>
                                            <p:strVal val="0-#ppt_w/2"/>
                                          </p:val>
                                        </p:tav>
                                        <p:tav tm="100000">
                                          <p:val>
                                            <p:strVal val="#ppt_x"/>
                                          </p:val>
                                        </p:tav>
                                      </p:tavLst>
                                    </p:anim>
                                    <p:anim calcmode="lin" valueType="num">
                                      <p:cBhvr additive="base">
                                        <p:cTn id="8" dur="500" fill="hold"/>
                                        <p:tgtEl>
                                          <p:spTgt spid="10936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3636"/>
                                        </p:tgtEl>
                                        <p:attrNameLst>
                                          <p:attrName>style.visibility</p:attrName>
                                        </p:attrNameLst>
                                      </p:cBhvr>
                                      <p:to>
                                        <p:strVal val="visible"/>
                                      </p:to>
                                    </p:set>
                                    <p:anim calcmode="lin" valueType="num">
                                      <p:cBhvr additive="base">
                                        <p:cTn id="13" dur="500" fill="hold"/>
                                        <p:tgtEl>
                                          <p:spTgt spid="1093636"/>
                                        </p:tgtEl>
                                        <p:attrNameLst>
                                          <p:attrName>ppt_x</p:attrName>
                                        </p:attrNameLst>
                                      </p:cBhvr>
                                      <p:tavLst>
                                        <p:tav tm="0">
                                          <p:val>
                                            <p:strVal val="0-#ppt_w/2"/>
                                          </p:val>
                                        </p:tav>
                                        <p:tav tm="100000">
                                          <p:val>
                                            <p:strVal val="#ppt_x"/>
                                          </p:val>
                                        </p:tav>
                                      </p:tavLst>
                                    </p:anim>
                                    <p:anim calcmode="lin" valueType="num">
                                      <p:cBhvr additive="base">
                                        <p:cTn id="14" dur="500" fill="hold"/>
                                        <p:tgtEl>
                                          <p:spTgt spid="109363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93637"/>
                                        </p:tgtEl>
                                        <p:attrNameLst>
                                          <p:attrName>style.visibility</p:attrName>
                                        </p:attrNameLst>
                                      </p:cBhvr>
                                      <p:to>
                                        <p:strVal val="visible"/>
                                      </p:to>
                                    </p:set>
                                    <p:anim calcmode="lin" valueType="num">
                                      <p:cBhvr additive="base">
                                        <p:cTn id="19" dur="500" fill="hold"/>
                                        <p:tgtEl>
                                          <p:spTgt spid="1093637"/>
                                        </p:tgtEl>
                                        <p:attrNameLst>
                                          <p:attrName>ppt_x</p:attrName>
                                        </p:attrNameLst>
                                      </p:cBhvr>
                                      <p:tavLst>
                                        <p:tav tm="0">
                                          <p:val>
                                            <p:strVal val="#ppt_x"/>
                                          </p:val>
                                        </p:tav>
                                        <p:tav tm="100000">
                                          <p:val>
                                            <p:strVal val="#ppt_x"/>
                                          </p:val>
                                        </p:tav>
                                      </p:tavLst>
                                    </p:anim>
                                    <p:anim calcmode="lin" valueType="num">
                                      <p:cBhvr additive="base">
                                        <p:cTn id="20" dur="500" fill="hold"/>
                                        <p:tgtEl>
                                          <p:spTgt spid="10936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635" grpId="0" autoUpdateAnimBg="0"/>
      <p:bldP spid="1093636" grpId="0" autoUpdateAnimBg="0"/>
      <p:bldP spid="1093637"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09570" name="Rectangle 35"/>
          <p:cNvSpPr>
            <a:spLocks noChangeArrowheads="1"/>
          </p:cNvSpPr>
          <p:nvPr/>
        </p:nvSpPr>
        <p:spPr bwMode="auto">
          <a:xfrm>
            <a:off x="2224088" y="1474788"/>
            <a:ext cx="4562475" cy="492601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9571" name="Freeform 11"/>
          <p:cNvSpPr>
            <a:spLocks/>
          </p:cNvSpPr>
          <p:nvPr/>
        </p:nvSpPr>
        <p:spPr bwMode="auto">
          <a:xfrm>
            <a:off x="2803525" y="4822825"/>
            <a:ext cx="2306638" cy="1366838"/>
          </a:xfrm>
          <a:custGeom>
            <a:avLst/>
            <a:gdLst>
              <a:gd name="T0" fmla="*/ 1588 w 1453"/>
              <a:gd name="T1" fmla="*/ 0 h 861"/>
              <a:gd name="T2" fmla="*/ 1588 w 1453"/>
              <a:gd name="T3" fmla="*/ 1120775 h 861"/>
              <a:gd name="T4" fmla="*/ 63500 w 1453"/>
              <a:gd name="T5" fmla="*/ 1166813 h 861"/>
              <a:gd name="T6" fmla="*/ 182563 w 1453"/>
              <a:gd name="T7" fmla="*/ 1214438 h 861"/>
              <a:gd name="T8" fmla="*/ 344488 w 1453"/>
              <a:gd name="T9" fmla="*/ 1266825 h 861"/>
              <a:gd name="T10" fmla="*/ 576263 w 1453"/>
              <a:gd name="T11" fmla="*/ 1311275 h 861"/>
              <a:gd name="T12" fmla="*/ 771525 w 1453"/>
              <a:gd name="T13" fmla="*/ 1338263 h 861"/>
              <a:gd name="T14" fmla="*/ 928688 w 1453"/>
              <a:gd name="T15" fmla="*/ 1354138 h 861"/>
              <a:gd name="T16" fmla="*/ 1114425 w 1453"/>
              <a:gd name="T17" fmla="*/ 1363663 h 861"/>
              <a:gd name="T18" fmla="*/ 1271588 w 1453"/>
              <a:gd name="T19" fmla="*/ 1366838 h 861"/>
              <a:gd name="T20" fmla="*/ 1438275 w 1453"/>
              <a:gd name="T21" fmla="*/ 1352550 h 861"/>
              <a:gd name="T22" fmla="*/ 1654176 w 1453"/>
              <a:gd name="T23" fmla="*/ 1328738 h 861"/>
              <a:gd name="T24" fmla="*/ 1839913 w 1453"/>
              <a:gd name="T25" fmla="*/ 1292225 h 861"/>
              <a:gd name="T26" fmla="*/ 2033588 w 1453"/>
              <a:gd name="T27" fmla="*/ 1244600 h 861"/>
              <a:gd name="T28" fmla="*/ 2195513 w 1453"/>
              <a:gd name="T29" fmla="*/ 1187450 h 861"/>
              <a:gd name="T30" fmla="*/ 2266951 w 1453"/>
              <a:gd name="T31" fmla="*/ 1138238 h 861"/>
              <a:gd name="T32" fmla="*/ 2306638 w 1453"/>
              <a:gd name="T33" fmla="*/ 1101725 h 861"/>
              <a:gd name="T34" fmla="*/ 2306638 w 1453"/>
              <a:gd name="T35" fmla="*/ 33338 h 861"/>
              <a:gd name="T36" fmla="*/ 2249488 w 1453"/>
              <a:gd name="T37" fmla="*/ 85725 h 861"/>
              <a:gd name="T38" fmla="*/ 2163763 w 1453"/>
              <a:gd name="T39" fmla="*/ 115888 h 861"/>
              <a:gd name="T40" fmla="*/ 2024063 w 1453"/>
              <a:gd name="T41" fmla="*/ 157163 h 861"/>
              <a:gd name="T42" fmla="*/ 1858963 w 1453"/>
              <a:gd name="T43" fmla="*/ 192088 h 861"/>
              <a:gd name="T44" fmla="*/ 1682751 w 1453"/>
              <a:gd name="T45" fmla="*/ 209550 h 861"/>
              <a:gd name="T46" fmla="*/ 1520825 w 1453"/>
              <a:gd name="T47" fmla="*/ 223838 h 861"/>
              <a:gd name="T48" fmla="*/ 1376363 w 1453"/>
              <a:gd name="T49" fmla="*/ 230188 h 861"/>
              <a:gd name="T50" fmla="*/ 1209675 w 1453"/>
              <a:gd name="T51" fmla="*/ 238125 h 861"/>
              <a:gd name="T52" fmla="*/ 1052513 w 1453"/>
              <a:gd name="T53" fmla="*/ 238125 h 861"/>
              <a:gd name="T54" fmla="*/ 892175 w 1453"/>
              <a:gd name="T55" fmla="*/ 234950 h 861"/>
              <a:gd name="T56" fmla="*/ 763588 w 1453"/>
              <a:gd name="T57" fmla="*/ 228600 h 861"/>
              <a:gd name="T58" fmla="*/ 566738 w 1453"/>
              <a:gd name="T59" fmla="*/ 204788 h 861"/>
              <a:gd name="T60" fmla="*/ 363538 w 1453"/>
              <a:gd name="T61" fmla="*/ 180975 h 861"/>
              <a:gd name="T62" fmla="*/ 220663 w 1453"/>
              <a:gd name="T63" fmla="*/ 144463 h 861"/>
              <a:gd name="T64" fmla="*/ 104775 w 1453"/>
              <a:gd name="T65" fmla="*/ 104775 h 861"/>
              <a:gd name="T66" fmla="*/ 33338 w 1453"/>
              <a:gd name="T67" fmla="*/ 66675 h 861"/>
              <a:gd name="T68" fmla="*/ 0 w 1453"/>
              <a:gd name="T69" fmla="*/ 15875 h 8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53"/>
              <a:gd name="T106" fmla="*/ 0 h 861"/>
              <a:gd name="T107" fmla="*/ 1453 w 1453"/>
              <a:gd name="T108" fmla="*/ 861 h 8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53" h="861">
                <a:moveTo>
                  <a:pt x="1" y="0"/>
                </a:moveTo>
                <a:lnTo>
                  <a:pt x="1" y="706"/>
                </a:lnTo>
                <a:lnTo>
                  <a:pt x="40" y="735"/>
                </a:lnTo>
                <a:lnTo>
                  <a:pt x="115" y="765"/>
                </a:lnTo>
                <a:lnTo>
                  <a:pt x="217" y="798"/>
                </a:lnTo>
                <a:lnTo>
                  <a:pt x="363" y="826"/>
                </a:lnTo>
                <a:lnTo>
                  <a:pt x="486" y="843"/>
                </a:lnTo>
                <a:lnTo>
                  <a:pt x="585" y="853"/>
                </a:lnTo>
                <a:lnTo>
                  <a:pt x="702" y="859"/>
                </a:lnTo>
                <a:lnTo>
                  <a:pt x="801" y="861"/>
                </a:lnTo>
                <a:lnTo>
                  <a:pt x="906" y="852"/>
                </a:lnTo>
                <a:lnTo>
                  <a:pt x="1042" y="837"/>
                </a:lnTo>
                <a:lnTo>
                  <a:pt x="1159" y="814"/>
                </a:lnTo>
                <a:lnTo>
                  <a:pt x="1281" y="784"/>
                </a:lnTo>
                <a:lnTo>
                  <a:pt x="1383" y="748"/>
                </a:lnTo>
                <a:lnTo>
                  <a:pt x="1428" y="717"/>
                </a:lnTo>
                <a:lnTo>
                  <a:pt x="1453" y="694"/>
                </a:lnTo>
                <a:lnTo>
                  <a:pt x="1453" y="21"/>
                </a:lnTo>
                <a:lnTo>
                  <a:pt x="1417" y="54"/>
                </a:lnTo>
                <a:lnTo>
                  <a:pt x="1363" y="73"/>
                </a:lnTo>
                <a:lnTo>
                  <a:pt x="1275" y="99"/>
                </a:lnTo>
                <a:lnTo>
                  <a:pt x="1171" y="121"/>
                </a:lnTo>
                <a:lnTo>
                  <a:pt x="1060" y="132"/>
                </a:lnTo>
                <a:lnTo>
                  <a:pt x="958" y="141"/>
                </a:lnTo>
                <a:lnTo>
                  <a:pt x="867" y="145"/>
                </a:lnTo>
                <a:lnTo>
                  <a:pt x="762" y="150"/>
                </a:lnTo>
                <a:lnTo>
                  <a:pt x="663" y="150"/>
                </a:lnTo>
                <a:lnTo>
                  <a:pt x="562" y="148"/>
                </a:lnTo>
                <a:lnTo>
                  <a:pt x="481" y="144"/>
                </a:lnTo>
                <a:lnTo>
                  <a:pt x="357" y="129"/>
                </a:lnTo>
                <a:lnTo>
                  <a:pt x="229" y="114"/>
                </a:lnTo>
                <a:lnTo>
                  <a:pt x="139" y="91"/>
                </a:lnTo>
                <a:lnTo>
                  <a:pt x="66" y="66"/>
                </a:lnTo>
                <a:lnTo>
                  <a:pt x="21" y="42"/>
                </a:lnTo>
                <a:lnTo>
                  <a:pt x="0" y="10"/>
                </a:lnTo>
              </a:path>
            </a:pathLst>
          </a:custGeom>
          <a:gradFill rotWithShape="1">
            <a:gsLst>
              <a:gs pos="0">
                <a:srgbClr val="DDDDDD"/>
              </a:gs>
              <a:gs pos="100000">
                <a:srgbClr val="666666"/>
              </a:gs>
            </a:gsLst>
            <a:lin ang="0" scaled="1"/>
          </a:gradFill>
          <a:ln w="9525">
            <a:solidFill>
              <a:schemeClr val="tx1"/>
            </a:solidFill>
            <a:round/>
            <a:headEnd/>
            <a:tailEnd/>
          </a:ln>
        </p:spPr>
        <p:txBody>
          <a:bodyPr/>
          <a:lstStyle/>
          <a:p>
            <a:endParaRPr lang="en-US"/>
          </a:p>
        </p:txBody>
      </p:sp>
      <p:sp>
        <p:nvSpPr>
          <p:cNvPr id="109572" name="Oval 9"/>
          <p:cNvSpPr>
            <a:spLocks noChangeArrowheads="1"/>
          </p:cNvSpPr>
          <p:nvPr/>
        </p:nvSpPr>
        <p:spPr bwMode="auto">
          <a:xfrm>
            <a:off x="2811463" y="4608513"/>
            <a:ext cx="2300287" cy="454025"/>
          </a:xfrm>
          <a:prstGeom prst="ellipse">
            <a:avLst/>
          </a:prstGeom>
          <a:solidFill>
            <a:schemeClr val="bg1"/>
          </a:solidFill>
          <a:ln w="15875">
            <a:solidFill>
              <a:schemeClr val="tx1"/>
            </a:solidFill>
            <a:round/>
            <a:headEnd/>
            <a:tailEnd/>
          </a:ln>
        </p:spPr>
        <p:txBody>
          <a:bodyPr wrap="none" anchor="ctr"/>
          <a:lstStyle/>
          <a:p>
            <a:endParaRPr lang="en-US"/>
          </a:p>
        </p:txBody>
      </p:sp>
      <p:sp>
        <p:nvSpPr>
          <p:cNvPr id="178204" name="Rectangle 28"/>
          <p:cNvSpPr>
            <a:spLocks noChangeArrowheads="1"/>
          </p:cNvSpPr>
          <p:nvPr/>
        </p:nvSpPr>
        <p:spPr bwMode="auto">
          <a:xfrm>
            <a:off x="3708400" y="2825750"/>
            <a:ext cx="565150" cy="2038350"/>
          </a:xfrm>
          <a:prstGeom prst="rect">
            <a:avLst/>
          </a:prstGeom>
          <a:gradFill rotWithShape="1">
            <a:gsLst>
              <a:gs pos="0">
                <a:srgbClr val="EAEAEA"/>
              </a:gs>
              <a:gs pos="100000">
                <a:srgbClr val="6C6C6C"/>
              </a:gs>
            </a:gsLst>
            <a:lin ang="0" scaled="1"/>
          </a:gradFill>
          <a:ln w="9525">
            <a:noFill/>
            <a:miter lim="800000"/>
            <a:headEnd/>
            <a:tailEnd/>
          </a:ln>
        </p:spPr>
        <p:txBody>
          <a:bodyPr wrap="none" anchor="ctr"/>
          <a:lstStyle/>
          <a:p>
            <a:endParaRPr lang="en-US"/>
          </a:p>
        </p:txBody>
      </p:sp>
      <p:sp>
        <p:nvSpPr>
          <p:cNvPr id="109574" name="Oval 8"/>
          <p:cNvSpPr>
            <a:spLocks noChangeArrowheads="1"/>
          </p:cNvSpPr>
          <p:nvPr/>
        </p:nvSpPr>
        <p:spPr bwMode="auto">
          <a:xfrm>
            <a:off x="2963863" y="4730750"/>
            <a:ext cx="2017712" cy="341313"/>
          </a:xfrm>
          <a:prstGeom prst="ellipse">
            <a:avLst/>
          </a:prstGeom>
          <a:solidFill>
            <a:srgbClr val="B2B2B2"/>
          </a:solidFill>
          <a:ln w="15875">
            <a:solidFill>
              <a:srgbClr val="333333"/>
            </a:solidFill>
            <a:round/>
            <a:headEnd/>
            <a:tailEnd/>
          </a:ln>
        </p:spPr>
        <p:txBody>
          <a:bodyPr wrap="none" anchor="ctr"/>
          <a:lstStyle/>
          <a:p>
            <a:endParaRPr lang="en-US"/>
          </a:p>
        </p:txBody>
      </p:sp>
      <p:sp>
        <p:nvSpPr>
          <p:cNvPr id="109575" name="Rectangle 2"/>
          <p:cNvSpPr>
            <a:spLocks noGrp="1" noChangeArrowheads="1"/>
          </p:cNvSpPr>
          <p:nvPr>
            <p:ph type="title"/>
          </p:nvPr>
        </p:nvSpPr>
        <p:spPr/>
        <p:txBody>
          <a:bodyPr/>
          <a:lstStyle/>
          <a:p>
            <a:pPr eaLnBrk="1" hangingPunct="1"/>
            <a:r>
              <a:rPr lang="en-US" smtClean="0">
                <a:solidFill>
                  <a:schemeClr val="bg1"/>
                </a:solidFill>
              </a:rPr>
              <a:t>Barometer</a:t>
            </a:r>
          </a:p>
        </p:txBody>
      </p:sp>
      <p:sp>
        <p:nvSpPr>
          <p:cNvPr id="109576"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9577" name="Oval 6"/>
          <p:cNvSpPr>
            <a:spLocks noChangeArrowheads="1"/>
          </p:cNvSpPr>
          <p:nvPr/>
        </p:nvSpPr>
        <p:spPr bwMode="auto">
          <a:xfrm>
            <a:off x="3711575" y="1981200"/>
            <a:ext cx="561975" cy="133350"/>
          </a:xfrm>
          <a:prstGeom prst="ellipse">
            <a:avLst/>
          </a:prstGeom>
          <a:noFill/>
          <a:ln w="15875">
            <a:solidFill>
              <a:schemeClr val="tx1"/>
            </a:solidFill>
            <a:round/>
            <a:headEnd/>
            <a:tailEnd/>
          </a:ln>
        </p:spPr>
        <p:txBody>
          <a:bodyPr wrap="none" anchor="ctr"/>
          <a:lstStyle/>
          <a:p>
            <a:endParaRPr lang="en-US"/>
          </a:p>
        </p:txBody>
      </p:sp>
      <p:sp>
        <p:nvSpPr>
          <p:cNvPr id="178183" name="Oval 7"/>
          <p:cNvSpPr>
            <a:spLocks noChangeArrowheads="1"/>
          </p:cNvSpPr>
          <p:nvPr/>
        </p:nvSpPr>
        <p:spPr bwMode="auto">
          <a:xfrm>
            <a:off x="3716338" y="2763838"/>
            <a:ext cx="561975" cy="133350"/>
          </a:xfrm>
          <a:prstGeom prst="ellipse">
            <a:avLst/>
          </a:prstGeom>
          <a:solidFill>
            <a:srgbClr val="DDDDDD"/>
          </a:solidFill>
          <a:ln w="15875">
            <a:solidFill>
              <a:srgbClr val="333333"/>
            </a:solidFill>
            <a:round/>
            <a:headEnd/>
            <a:tailEnd/>
          </a:ln>
        </p:spPr>
        <p:txBody>
          <a:bodyPr wrap="none" anchor="ctr"/>
          <a:lstStyle/>
          <a:p>
            <a:endParaRPr lang="en-US"/>
          </a:p>
        </p:txBody>
      </p:sp>
      <p:sp>
        <p:nvSpPr>
          <p:cNvPr id="109579" name="Line 12"/>
          <p:cNvSpPr>
            <a:spLocks noChangeShapeType="1"/>
          </p:cNvSpPr>
          <p:nvPr/>
        </p:nvSpPr>
        <p:spPr bwMode="auto">
          <a:xfrm>
            <a:off x="3714750" y="2044700"/>
            <a:ext cx="0" cy="2825750"/>
          </a:xfrm>
          <a:prstGeom prst="line">
            <a:avLst/>
          </a:prstGeom>
          <a:noFill/>
          <a:ln w="15875">
            <a:solidFill>
              <a:schemeClr val="tx1"/>
            </a:solidFill>
            <a:round/>
            <a:headEnd/>
            <a:tailEnd/>
          </a:ln>
        </p:spPr>
        <p:txBody>
          <a:bodyPr/>
          <a:lstStyle/>
          <a:p>
            <a:endParaRPr lang="en-US"/>
          </a:p>
        </p:txBody>
      </p:sp>
      <p:sp>
        <p:nvSpPr>
          <p:cNvPr id="109580" name="Line 13"/>
          <p:cNvSpPr>
            <a:spLocks noChangeShapeType="1"/>
          </p:cNvSpPr>
          <p:nvPr/>
        </p:nvSpPr>
        <p:spPr bwMode="auto">
          <a:xfrm>
            <a:off x="4281488" y="2046288"/>
            <a:ext cx="0" cy="2825750"/>
          </a:xfrm>
          <a:prstGeom prst="line">
            <a:avLst/>
          </a:prstGeom>
          <a:noFill/>
          <a:ln w="15875">
            <a:solidFill>
              <a:schemeClr val="tx1"/>
            </a:solidFill>
            <a:round/>
            <a:headEnd/>
            <a:tailEnd/>
          </a:ln>
        </p:spPr>
        <p:txBody>
          <a:bodyPr/>
          <a:lstStyle/>
          <a:p>
            <a:endParaRPr lang="en-US"/>
          </a:p>
        </p:txBody>
      </p:sp>
      <p:sp>
        <p:nvSpPr>
          <p:cNvPr id="178190" name="Text Box 14"/>
          <p:cNvSpPr txBox="1">
            <a:spLocks noChangeArrowheads="1"/>
          </p:cNvSpPr>
          <p:nvPr/>
        </p:nvSpPr>
        <p:spPr bwMode="auto">
          <a:xfrm>
            <a:off x="4833938" y="2244725"/>
            <a:ext cx="928687" cy="336550"/>
          </a:xfrm>
          <a:prstGeom prst="rect">
            <a:avLst/>
          </a:prstGeom>
          <a:noFill/>
          <a:ln w="9525">
            <a:noFill/>
            <a:miter lim="800000"/>
            <a:headEnd/>
            <a:tailEnd/>
          </a:ln>
        </p:spPr>
        <p:txBody>
          <a:bodyPr wrap="none">
            <a:spAutoFit/>
          </a:bodyPr>
          <a:lstStyle/>
          <a:p>
            <a:r>
              <a:rPr lang="en-US" sz="1600">
                <a:solidFill>
                  <a:srgbClr val="2C2B3B"/>
                </a:solidFill>
              </a:rPr>
              <a:t>Vacuum</a:t>
            </a:r>
          </a:p>
        </p:txBody>
      </p:sp>
      <p:sp>
        <p:nvSpPr>
          <p:cNvPr id="178191" name="Text Box 15"/>
          <p:cNvSpPr txBox="1">
            <a:spLocks noChangeArrowheads="1"/>
          </p:cNvSpPr>
          <p:nvPr/>
        </p:nvSpPr>
        <p:spPr bwMode="auto">
          <a:xfrm>
            <a:off x="4857750" y="2849563"/>
            <a:ext cx="1708150" cy="336550"/>
          </a:xfrm>
          <a:prstGeom prst="rect">
            <a:avLst/>
          </a:prstGeom>
          <a:noFill/>
          <a:ln w="9525">
            <a:noFill/>
            <a:miter lim="800000"/>
            <a:headEnd/>
            <a:tailEnd/>
          </a:ln>
        </p:spPr>
        <p:txBody>
          <a:bodyPr wrap="none">
            <a:spAutoFit/>
          </a:bodyPr>
          <a:lstStyle/>
          <a:p>
            <a:r>
              <a:rPr lang="en-US" sz="1600">
                <a:solidFill>
                  <a:srgbClr val="2C2B3B"/>
                </a:solidFill>
              </a:rPr>
              <a:t>Height of column</a:t>
            </a:r>
          </a:p>
        </p:txBody>
      </p:sp>
      <p:sp>
        <p:nvSpPr>
          <p:cNvPr id="178192" name="Text Box 16"/>
          <p:cNvSpPr txBox="1">
            <a:spLocks noChangeArrowheads="1"/>
          </p:cNvSpPr>
          <p:nvPr/>
        </p:nvSpPr>
        <p:spPr bwMode="auto">
          <a:xfrm>
            <a:off x="4864100" y="2620963"/>
            <a:ext cx="1711325" cy="336550"/>
          </a:xfrm>
          <a:prstGeom prst="rect">
            <a:avLst/>
          </a:prstGeom>
          <a:noFill/>
          <a:ln w="9525">
            <a:noFill/>
            <a:miter lim="800000"/>
            <a:headEnd/>
            <a:tailEnd/>
          </a:ln>
        </p:spPr>
        <p:txBody>
          <a:bodyPr wrap="none">
            <a:spAutoFit/>
          </a:bodyPr>
          <a:lstStyle/>
          <a:p>
            <a:r>
              <a:rPr lang="en-US" sz="1600">
                <a:solidFill>
                  <a:srgbClr val="2C2B3B"/>
                </a:solidFill>
              </a:rPr>
              <a:t>29.92 in. (76 cm)</a:t>
            </a:r>
          </a:p>
        </p:txBody>
      </p:sp>
      <p:sp>
        <p:nvSpPr>
          <p:cNvPr id="178193" name="Text Box 17"/>
          <p:cNvSpPr txBox="1">
            <a:spLocks noChangeArrowheads="1"/>
          </p:cNvSpPr>
          <p:nvPr/>
        </p:nvSpPr>
        <p:spPr bwMode="auto">
          <a:xfrm>
            <a:off x="4303713" y="3967163"/>
            <a:ext cx="1279525" cy="336550"/>
          </a:xfrm>
          <a:prstGeom prst="rect">
            <a:avLst/>
          </a:prstGeom>
          <a:noFill/>
          <a:ln w="9525">
            <a:noFill/>
            <a:miter lim="800000"/>
            <a:headEnd/>
            <a:tailEnd/>
          </a:ln>
        </p:spPr>
        <p:txBody>
          <a:bodyPr wrap="none">
            <a:spAutoFit/>
          </a:bodyPr>
          <a:lstStyle/>
          <a:p>
            <a:r>
              <a:rPr lang="en-US" sz="1600">
                <a:solidFill>
                  <a:srgbClr val="2C2B3B"/>
                </a:solidFill>
              </a:rPr>
              <a:t>Air pressure</a:t>
            </a:r>
          </a:p>
        </p:txBody>
      </p:sp>
      <p:sp>
        <p:nvSpPr>
          <p:cNvPr id="178194" name="Text Box 18"/>
          <p:cNvSpPr txBox="1">
            <a:spLocks noChangeArrowheads="1"/>
          </p:cNvSpPr>
          <p:nvPr/>
        </p:nvSpPr>
        <p:spPr bwMode="auto">
          <a:xfrm>
            <a:off x="2406650" y="3987800"/>
            <a:ext cx="1279525" cy="336550"/>
          </a:xfrm>
          <a:prstGeom prst="rect">
            <a:avLst/>
          </a:prstGeom>
          <a:noFill/>
          <a:ln w="9525">
            <a:noFill/>
            <a:miter lim="800000"/>
            <a:headEnd/>
            <a:tailEnd/>
          </a:ln>
        </p:spPr>
        <p:txBody>
          <a:bodyPr wrap="none">
            <a:spAutoFit/>
          </a:bodyPr>
          <a:lstStyle/>
          <a:p>
            <a:r>
              <a:rPr lang="en-US" sz="1600">
                <a:solidFill>
                  <a:srgbClr val="2C2B3B"/>
                </a:solidFill>
              </a:rPr>
              <a:t>Air pressure</a:t>
            </a:r>
          </a:p>
        </p:txBody>
      </p:sp>
      <p:sp>
        <p:nvSpPr>
          <p:cNvPr id="109586" name="Text Box 19"/>
          <p:cNvSpPr txBox="1">
            <a:spLocks noChangeArrowheads="1"/>
          </p:cNvSpPr>
          <p:nvPr/>
        </p:nvSpPr>
        <p:spPr bwMode="auto">
          <a:xfrm>
            <a:off x="2760663" y="2984500"/>
            <a:ext cx="919162" cy="336550"/>
          </a:xfrm>
          <a:prstGeom prst="rect">
            <a:avLst/>
          </a:prstGeom>
          <a:noFill/>
          <a:ln w="9525">
            <a:noFill/>
            <a:miter lim="800000"/>
            <a:headEnd/>
            <a:tailEnd/>
          </a:ln>
        </p:spPr>
        <p:txBody>
          <a:bodyPr wrap="none">
            <a:spAutoFit/>
          </a:bodyPr>
          <a:lstStyle/>
          <a:p>
            <a:r>
              <a:rPr lang="en-US" sz="1600">
                <a:solidFill>
                  <a:srgbClr val="2C2B3B"/>
                </a:solidFill>
              </a:rPr>
              <a:t>Mercury</a:t>
            </a:r>
          </a:p>
        </p:txBody>
      </p:sp>
      <p:sp>
        <p:nvSpPr>
          <p:cNvPr id="178197" name="Line 21"/>
          <p:cNvSpPr>
            <a:spLocks noChangeShapeType="1"/>
          </p:cNvSpPr>
          <p:nvPr/>
        </p:nvSpPr>
        <p:spPr bwMode="auto">
          <a:xfrm flipH="1">
            <a:off x="4362450" y="2425700"/>
            <a:ext cx="495300" cy="0"/>
          </a:xfrm>
          <a:prstGeom prst="line">
            <a:avLst/>
          </a:prstGeom>
          <a:noFill/>
          <a:ln w="15875">
            <a:solidFill>
              <a:schemeClr val="tx1"/>
            </a:solidFill>
            <a:round/>
            <a:headEnd/>
            <a:tailEnd type="triangle" w="med" len="med"/>
          </a:ln>
        </p:spPr>
        <p:txBody>
          <a:bodyPr/>
          <a:lstStyle/>
          <a:p>
            <a:endParaRPr lang="en-US"/>
          </a:p>
        </p:txBody>
      </p:sp>
      <p:sp>
        <p:nvSpPr>
          <p:cNvPr id="178198" name="Line 22"/>
          <p:cNvSpPr>
            <a:spLocks noChangeShapeType="1"/>
          </p:cNvSpPr>
          <p:nvPr/>
        </p:nvSpPr>
        <p:spPr bwMode="auto">
          <a:xfrm flipH="1">
            <a:off x="4376738" y="2801938"/>
            <a:ext cx="495300" cy="0"/>
          </a:xfrm>
          <a:prstGeom prst="line">
            <a:avLst/>
          </a:prstGeom>
          <a:noFill/>
          <a:ln w="15875">
            <a:solidFill>
              <a:schemeClr val="tx1"/>
            </a:solidFill>
            <a:round/>
            <a:headEnd/>
            <a:tailEnd type="triangle" w="med" len="med"/>
          </a:ln>
        </p:spPr>
        <p:txBody>
          <a:bodyPr/>
          <a:lstStyle/>
          <a:p>
            <a:endParaRPr lang="en-US"/>
          </a:p>
        </p:txBody>
      </p:sp>
      <p:sp>
        <p:nvSpPr>
          <p:cNvPr id="178199" name="Line 23"/>
          <p:cNvSpPr>
            <a:spLocks noChangeShapeType="1"/>
          </p:cNvSpPr>
          <p:nvPr/>
        </p:nvSpPr>
        <p:spPr bwMode="auto">
          <a:xfrm rot="16200000" flipH="1">
            <a:off x="4370388" y="4592638"/>
            <a:ext cx="495300" cy="0"/>
          </a:xfrm>
          <a:prstGeom prst="line">
            <a:avLst/>
          </a:prstGeom>
          <a:noFill/>
          <a:ln w="19050">
            <a:solidFill>
              <a:srgbClr val="FF0000"/>
            </a:solidFill>
            <a:round/>
            <a:headEnd/>
            <a:tailEnd type="triangle" w="med" len="med"/>
          </a:ln>
        </p:spPr>
        <p:txBody>
          <a:bodyPr/>
          <a:lstStyle/>
          <a:p>
            <a:endParaRPr lang="en-US"/>
          </a:p>
        </p:txBody>
      </p:sp>
      <p:sp>
        <p:nvSpPr>
          <p:cNvPr id="178200" name="Line 24"/>
          <p:cNvSpPr>
            <a:spLocks noChangeShapeType="1"/>
          </p:cNvSpPr>
          <p:nvPr/>
        </p:nvSpPr>
        <p:spPr bwMode="auto">
          <a:xfrm rot="16200000" flipH="1">
            <a:off x="3133725" y="4594225"/>
            <a:ext cx="495300" cy="0"/>
          </a:xfrm>
          <a:prstGeom prst="line">
            <a:avLst/>
          </a:prstGeom>
          <a:noFill/>
          <a:ln w="19050">
            <a:solidFill>
              <a:srgbClr val="FF0000"/>
            </a:solidFill>
            <a:round/>
            <a:headEnd/>
            <a:tailEnd type="triangle" w="med" len="med"/>
          </a:ln>
        </p:spPr>
        <p:txBody>
          <a:bodyPr/>
          <a:lstStyle/>
          <a:p>
            <a:endParaRPr lang="en-US"/>
          </a:p>
        </p:txBody>
      </p:sp>
      <p:sp>
        <p:nvSpPr>
          <p:cNvPr id="178201" name="Line 25"/>
          <p:cNvSpPr>
            <a:spLocks noChangeShapeType="1"/>
          </p:cNvSpPr>
          <p:nvPr/>
        </p:nvSpPr>
        <p:spPr bwMode="auto">
          <a:xfrm rot="16200000" flipH="1">
            <a:off x="3756025" y="4346575"/>
            <a:ext cx="495300" cy="0"/>
          </a:xfrm>
          <a:prstGeom prst="line">
            <a:avLst/>
          </a:prstGeom>
          <a:noFill/>
          <a:ln w="19050">
            <a:solidFill>
              <a:srgbClr val="333333"/>
            </a:solidFill>
            <a:round/>
            <a:headEnd type="triangle" w="med" len="med"/>
            <a:tailEnd/>
          </a:ln>
        </p:spPr>
        <p:txBody>
          <a:bodyPr/>
          <a:lstStyle/>
          <a:p>
            <a:endParaRPr lang="en-US"/>
          </a:p>
        </p:txBody>
      </p:sp>
      <p:sp>
        <p:nvSpPr>
          <p:cNvPr id="178202" name="Line 26"/>
          <p:cNvSpPr>
            <a:spLocks noChangeShapeType="1"/>
          </p:cNvSpPr>
          <p:nvPr/>
        </p:nvSpPr>
        <p:spPr bwMode="auto">
          <a:xfrm rot="16200000" flipH="1">
            <a:off x="3763963" y="3783013"/>
            <a:ext cx="495300" cy="0"/>
          </a:xfrm>
          <a:prstGeom prst="line">
            <a:avLst/>
          </a:prstGeom>
          <a:noFill/>
          <a:ln w="19050">
            <a:solidFill>
              <a:srgbClr val="333333"/>
            </a:solidFill>
            <a:round/>
            <a:headEnd type="triangle" w="med" len="med"/>
            <a:tailEnd/>
          </a:ln>
        </p:spPr>
        <p:txBody>
          <a:bodyPr/>
          <a:lstStyle/>
          <a:p>
            <a:endParaRPr lang="en-US"/>
          </a:p>
        </p:txBody>
      </p:sp>
      <p:sp>
        <p:nvSpPr>
          <p:cNvPr id="178203" name="Line 27"/>
          <p:cNvSpPr>
            <a:spLocks noChangeShapeType="1"/>
          </p:cNvSpPr>
          <p:nvPr/>
        </p:nvSpPr>
        <p:spPr bwMode="auto">
          <a:xfrm rot="16200000" flipH="1">
            <a:off x="3757613" y="3230563"/>
            <a:ext cx="495300" cy="0"/>
          </a:xfrm>
          <a:prstGeom prst="line">
            <a:avLst/>
          </a:prstGeom>
          <a:noFill/>
          <a:ln w="19050">
            <a:solidFill>
              <a:srgbClr val="333333"/>
            </a:solidFill>
            <a:round/>
            <a:headEnd type="triangle" w="med" len="med"/>
            <a:tailEnd/>
          </a:ln>
        </p:spPr>
        <p:txBody>
          <a:bodyPr/>
          <a:lstStyle/>
          <a:p>
            <a:endParaRPr lang="en-US"/>
          </a:p>
        </p:txBody>
      </p:sp>
      <p:sp>
        <p:nvSpPr>
          <p:cNvPr id="109594" name="Freeform 29"/>
          <p:cNvSpPr>
            <a:spLocks/>
          </p:cNvSpPr>
          <p:nvPr/>
        </p:nvSpPr>
        <p:spPr bwMode="auto">
          <a:xfrm>
            <a:off x="3702050" y="4862513"/>
            <a:ext cx="596900" cy="139700"/>
          </a:xfrm>
          <a:custGeom>
            <a:avLst/>
            <a:gdLst>
              <a:gd name="T0" fmla="*/ 15875 w 376"/>
              <a:gd name="T1" fmla="*/ 9525 h 88"/>
              <a:gd name="T2" fmla="*/ 11112 w 376"/>
              <a:gd name="T3" fmla="*/ 74612 h 88"/>
              <a:gd name="T4" fmla="*/ 7938 w 376"/>
              <a:gd name="T5" fmla="*/ 88900 h 88"/>
              <a:gd name="T6" fmla="*/ 55563 w 376"/>
              <a:gd name="T7" fmla="*/ 103188 h 88"/>
              <a:gd name="T8" fmla="*/ 149225 w 376"/>
              <a:gd name="T9" fmla="*/ 122238 h 88"/>
              <a:gd name="T10" fmla="*/ 265113 w 376"/>
              <a:gd name="T11" fmla="*/ 136525 h 88"/>
              <a:gd name="T12" fmla="*/ 363537 w 376"/>
              <a:gd name="T13" fmla="*/ 136525 h 88"/>
              <a:gd name="T14" fmla="*/ 468313 w 376"/>
              <a:gd name="T15" fmla="*/ 119063 h 88"/>
              <a:gd name="T16" fmla="*/ 554038 w 376"/>
              <a:gd name="T17" fmla="*/ 98425 h 88"/>
              <a:gd name="T18" fmla="*/ 592138 w 376"/>
              <a:gd name="T19" fmla="*/ 76200 h 88"/>
              <a:gd name="T20" fmla="*/ 582613 w 376"/>
              <a:gd name="T21" fmla="*/ 7938 h 88"/>
              <a:gd name="T22" fmla="*/ 569913 w 376"/>
              <a:gd name="T23" fmla="*/ 22225 h 88"/>
              <a:gd name="T24" fmla="*/ 455613 w 376"/>
              <a:gd name="T25" fmla="*/ 55563 h 88"/>
              <a:gd name="T26" fmla="*/ 303212 w 376"/>
              <a:gd name="T27" fmla="*/ 69850 h 88"/>
              <a:gd name="T28" fmla="*/ 160337 w 376"/>
              <a:gd name="T29" fmla="*/ 57150 h 88"/>
              <a:gd name="T30" fmla="*/ 53975 w 376"/>
              <a:gd name="T31" fmla="*/ 28575 h 88"/>
              <a:gd name="T32" fmla="*/ 15875 w 376"/>
              <a:gd name="T33" fmla="*/ 9525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6"/>
              <a:gd name="T52" fmla="*/ 0 h 88"/>
              <a:gd name="T53" fmla="*/ 376 w 376"/>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6" h="88">
                <a:moveTo>
                  <a:pt x="10" y="6"/>
                </a:moveTo>
                <a:cubicBezTo>
                  <a:pt x="6" y="11"/>
                  <a:pt x="8" y="39"/>
                  <a:pt x="7" y="47"/>
                </a:cubicBezTo>
                <a:cubicBezTo>
                  <a:pt x="6" y="55"/>
                  <a:pt x="0" y="53"/>
                  <a:pt x="5" y="56"/>
                </a:cubicBezTo>
                <a:cubicBezTo>
                  <a:pt x="10" y="59"/>
                  <a:pt x="20" y="62"/>
                  <a:pt x="35" y="65"/>
                </a:cubicBezTo>
                <a:cubicBezTo>
                  <a:pt x="50" y="68"/>
                  <a:pt x="72" y="74"/>
                  <a:pt x="94" y="77"/>
                </a:cubicBezTo>
                <a:cubicBezTo>
                  <a:pt x="116" y="80"/>
                  <a:pt x="145" y="85"/>
                  <a:pt x="167" y="86"/>
                </a:cubicBezTo>
                <a:cubicBezTo>
                  <a:pt x="189" y="87"/>
                  <a:pt x="208" y="88"/>
                  <a:pt x="229" y="86"/>
                </a:cubicBezTo>
                <a:cubicBezTo>
                  <a:pt x="250" y="84"/>
                  <a:pt x="275" y="79"/>
                  <a:pt x="295" y="75"/>
                </a:cubicBezTo>
                <a:cubicBezTo>
                  <a:pt x="315" y="71"/>
                  <a:pt x="336" y="67"/>
                  <a:pt x="349" y="62"/>
                </a:cubicBezTo>
                <a:cubicBezTo>
                  <a:pt x="362" y="57"/>
                  <a:pt x="370" y="57"/>
                  <a:pt x="373" y="48"/>
                </a:cubicBezTo>
                <a:cubicBezTo>
                  <a:pt x="376" y="39"/>
                  <a:pt x="369" y="10"/>
                  <a:pt x="367" y="5"/>
                </a:cubicBezTo>
                <a:cubicBezTo>
                  <a:pt x="365" y="0"/>
                  <a:pt x="372" y="9"/>
                  <a:pt x="359" y="14"/>
                </a:cubicBezTo>
                <a:cubicBezTo>
                  <a:pt x="346" y="19"/>
                  <a:pt x="315" y="30"/>
                  <a:pt x="287" y="35"/>
                </a:cubicBezTo>
                <a:cubicBezTo>
                  <a:pt x="259" y="40"/>
                  <a:pt x="222" y="44"/>
                  <a:pt x="191" y="44"/>
                </a:cubicBezTo>
                <a:cubicBezTo>
                  <a:pt x="160" y="44"/>
                  <a:pt x="127" y="40"/>
                  <a:pt x="101" y="36"/>
                </a:cubicBezTo>
                <a:cubicBezTo>
                  <a:pt x="75" y="32"/>
                  <a:pt x="49" y="22"/>
                  <a:pt x="34" y="18"/>
                </a:cubicBezTo>
                <a:cubicBezTo>
                  <a:pt x="19" y="14"/>
                  <a:pt x="14" y="1"/>
                  <a:pt x="10" y="6"/>
                </a:cubicBezTo>
                <a:close/>
              </a:path>
            </a:pathLst>
          </a:custGeom>
          <a:solidFill>
            <a:srgbClr val="969696"/>
          </a:solidFill>
          <a:ln w="9525">
            <a:solidFill>
              <a:schemeClr val="tx1"/>
            </a:solidFill>
            <a:round/>
            <a:headEnd/>
            <a:tailEnd/>
          </a:ln>
        </p:spPr>
        <p:txBody>
          <a:bodyPr/>
          <a:lstStyle/>
          <a:p>
            <a:endParaRPr lang="en-US"/>
          </a:p>
        </p:txBody>
      </p:sp>
      <p:sp>
        <p:nvSpPr>
          <p:cNvPr id="109595" name="Oval 10"/>
          <p:cNvSpPr>
            <a:spLocks noChangeArrowheads="1"/>
          </p:cNvSpPr>
          <p:nvPr/>
        </p:nvSpPr>
        <p:spPr bwMode="auto">
          <a:xfrm>
            <a:off x="3717925" y="4794250"/>
            <a:ext cx="561975" cy="133350"/>
          </a:xfrm>
          <a:prstGeom prst="ellipse">
            <a:avLst/>
          </a:prstGeom>
          <a:gradFill rotWithShape="1">
            <a:gsLst>
              <a:gs pos="0">
                <a:srgbClr val="525252"/>
              </a:gs>
              <a:gs pos="100000">
                <a:srgbClr val="B2B2B2">
                  <a:alpha val="56000"/>
                </a:srgbClr>
              </a:gs>
            </a:gsLst>
            <a:lin ang="5400000" scaled="1"/>
          </a:gradFill>
          <a:ln w="15875">
            <a:solidFill>
              <a:srgbClr val="333333"/>
            </a:solidFill>
            <a:round/>
            <a:headEnd/>
            <a:tailEnd/>
          </a:ln>
        </p:spPr>
        <p:txBody>
          <a:bodyPr wrap="none" anchor="ctr"/>
          <a:lstStyle/>
          <a:p>
            <a:endParaRPr lang="en-US"/>
          </a:p>
        </p:txBody>
      </p:sp>
      <p:sp>
        <p:nvSpPr>
          <p:cNvPr id="178207" name="AutoShape 31"/>
          <p:cNvSpPr>
            <a:spLocks noChangeArrowheads="1"/>
          </p:cNvSpPr>
          <p:nvPr/>
        </p:nvSpPr>
        <p:spPr bwMode="auto">
          <a:xfrm rot="-9719008">
            <a:off x="4071938" y="4778375"/>
            <a:ext cx="531812" cy="222250"/>
          </a:xfrm>
          <a:custGeom>
            <a:avLst/>
            <a:gdLst>
              <a:gd name="T0" fmla="*/ 10494964 w 21600"/>
              <a:gd name="T1" fmla="*/ 231222 h 21600"/>
              <a:gd name="T2" fmla="*/ 5370833 w 21600"/>
              <a:gd name="T3" fmla="*/ 198718 h 21600"/>
              <a:gd name="T4" fmla="*/ 9274112 w 21600"/>
              <a:gd name="T5" fmla="*/ 513264 h 21600"/>
              <a:gd name="T6" fmla="*/ 14714057 w 21600"/>
              <a:gd name="T7" fmla="*/ 1054689 h 21600"/>
              <a:gd name="T8" fmla="*/ 12235343 w 21600"/>
              <a:gd name="T9" fmla="*/ 1545183 h 21600"/>
              <a:gd name="T10" fmla="*/ 9426860 w 21600"/>
              <a:gd name="T11" fmla="*/ 11120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46" y="10337"/>
                </a:moveTo>
                <a:cubicBezTo>
                  <a:pt x="18002" y="6403"/>
                  <a:pt x="14740" y="3339"/>
                  <a:pt x="10800" y="3339"/>
                </a:cubicBezTo>
                <a:cubicBezTo>
                  <a:pt x="10267" y="3338"/>
                  <a:pt x="9735" y="3396"/>
                  <a:pt x="9215" y="3509"/>
                </a:cubicBezTo>
                <a:lnTo>
                  <a:pt x="8505" y="246"/>
                </a:lnTo>
                <a:cubicBezTo>
                  <a:pt x="9259" y="82"/>
                  <a:pt x="10028" y="-1"/>
                  <a:pt x="10800" y="0"/>
                </a:cubicBezTo>
                <a:cubicBezTo>
                  <a:pt x="16504" y="0"/>
                  <a:pt x="21225" y="4436"/>
                  <a:pt x="21579" y="10129"/>
                </a:cubicBezTo>
                <a:lnTo>
                  <a:pt x="24273" y="9962"/>
                </a:lnTo>
                <a:lnTo>
                  <a:pt x="20184" y="14595"/>
                </a:lnTo>
                <a:lnTo>
                  <a:pt x="15551" y="10504"/>
                </a:lnTo>
                <a:lnTo>
                  <a:pt x="18246" y="10337"/>
                </a:lnTo>
                <a:close/>
              </a:path>
            </a:pathLst>
          </a:custGeom>
          <a:gradFill rotWithShape="1">
            <a:gsLst>
              <a:gs pos="0">
                <a:srgbClr val="DDDDDD"/>
              </a:gs>
              <a:gs pos="100000">
                <a:schemeClr val="tx1">
                  <a:alpha val="82999"/>
                </a:schemeClr>
              </a:gs>
            </a:gsLst>
            <a:lin ang="5400000" scaled="1"/>
          </a:gradFill>
          <a:ln w="9525">
            <a:noFill/>
            <a:miter lim="800000"/>
            <a:headEnd/>
            <a:tailEnd/>
          </a:ln>
        </p:spPr>
        <p:txBody>
          <a:bodyPr wrap="none" anchor="ctr"/>
          <a:lstStyle/>
          <a:p>
            <a:endParaRPr lang="en-US"/>
          </a:p>
        </p:txBody>
      </p:sp>
      <p:sp>
        <p:nvSpPr>
          <p:cNvPr id="178208" name="AutoShape 32"/>
          <p:cNvSpPr>
            <a:spLocks noChangeArrowheads="1"/>
          </p:cNvSpPr>
          <p:nvPr/>
        </p:nvSpPr>
        <p:spPr bwMode="auto">
          <a:xfrm rot="9515095" flipH="1">
            <a:off x="3409950" y="4791075"/>
            <a:ext cx="531813" cy="222250"/>
          </a:xfrm>
          <a:custGeom>
            <a:avLst/>
            <a:gdLst>
              <a:gd name="T0" fmla="*/ 10401646 w 21600"/>
              <a:gd name="T1" fmla="*/ 219153 h 21600"/>
              <a:gd name="T2" fmla="*/ 5179908 w 21600"/>
              <a:gd name="T3" fmla="*/ 206559 h 21600"/>
              <a:gd name="T4" fmla="*/ 9209868 w 21600"/>
              <a:gd name="T5" fmla="*/ 504898 h 21600"/>
              <a:gd name="T6" fmla="*/ 14714109 w 21600"/>
              <a:gd name="T7" fmla="*/ 1054689 h 21600"/>
              <a:gd name="T8" fmla="*/ 12235391 w 21600"/>
              <a:gd name="T9" fmla="*/ 1545183 h 21600"/>
              <a:gd name="T10" fmla="*/ 9426902 w 21600"/>
              <a:gd name="T11" fmla="*/ 11120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46" y="10337"/>
                </a:moveTo>
                <a:cubicBezTo>
                  <a:pt x="18002" y="6403"/>
                  <a:pt x="14740" y="3339"/>
                  <a:pt x="10800" y="3339"/>
                </a:cubicBezTo>
                <a:cubicBezTo>
                  <a:pt x="10178" y="3338"/>
                  <a:pt x="9559" y="3416"/>
                  <a:pt x="8957" y="3570"/>
                </a:cubicBezTo>
                <a:lnTo>
                  <a:pt x="8133" y="334"/>
                </a:lnTo>
                <a:cubicBezTo>
                  <a:pt x="9004" y="112"/>
                  <a:pt x="9900" y="-1"/>
                  <a:pt x="10800" y="0"/>
                </a:cubicBezTo>
                <a:cubicBezTo>
                  <a:pt x="16504" y="0"/>
                  <a:pt x="21225" y="4436"/>
                  <a:pt x="21579" y="10129"/>
                </a:cubicBezTo>
                <a:lnTo>
                  <a:pt x="24273" y="9962"/>
                </a:lnTo>
                <a:lnTo>
                  <a:pt x="20184" y="14595"/>
                </a:lnTo>
                <a:lnTo>
                  <a:pt x="15551" y="10504"/>
                </a:lnTo>
                <a:lnTo>
                  <a:pt x="18246" y="10337"/>
                </a:lnTo>
                <a:close/>
              </a:path>
            </a:pathLst>
          </a:custGeom>
          <a:gradFill rotWithShape="1">
            <a:gsLst>
              <a:gs pos="0">
                <a:srgbClr val="DDDDDD"/>
              </a:gs>
              <a:gs pos="100000">
                <a:srgbClr val="2C2B3B">
                  <a:alpha val="67998"/>
                </a:srgbClr>
              </a:gs>
            </a:gsLst>
            <a:lin ang="5400000" scaled="1"/>
          </a:gradFill>
          <a:ln w="9525">
            <a:noFill/>
            <a:miter lim="800000"/>
            <a:headEnd/>
            <a:tailEnd/>
          </a:ln>
        </p:spPr>
        <p:txBody>
          <a:bodyPr wrap="none" anchor="ctr"/>
          <a:lstStyle/>
          <a:p>
            <a:endParaRPr lang="en-US"/>
          </a:p>
        </p:txBody>
      </p:sp>
      <p:sp>
        <p:nvSpPr>
          <p:cNvPr id="178209" name="AutoShape 33"/>
          <p:cNvSpPr>
            <a:spLocks noChangeArrowheads="1"/>
          </p:cNvSpPr>
          <p:nvPr/>
        </p:nvSpPr>
        <p:spPr bwMode="auto">
          <a:xfrm rot="-9719008">
            <a:off x="4081463" y="4795838"/>
            <a:ext cx="450850" cy="188912"/>
          </a:xfrm>
          <a:custGeom>
            <a:avLst/>
            <a:gdLst>
              <a:gd name="T0" fmla="*/ 7542741 w 21600"/>
              <a:gd name="T1" fmla="*/ 167056 h 21600"/>
              <a:gd name="T2" fmla="*/ 3860027 w 21600"/>
              <a:gd name="T3" fmla="*/ 143573 h 21600"/>
              <a:gd name="T4" fmla="*/ 6665296 w 21600"/>
              <a:gd name="T5" fmla="*/ 370827 h 21600"/>
              <a:gd name="T6" fmla="*/ 10574999 w 21600"/>
              <a:gd name="T7" fmla="*/ 762006 h 21600"/>
              <a:gd name="T8" fmla="*/ 8793536 w 21600"/>
              <a:gd name="T9" fmla="*/ 1116391 h 21600"/>
              <a:gd name="T10" fmla="*/ 6775086 w 21600"/>
              <a:gd name="T11" fmla="*/ 80346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46" y="10337"/>
                </a:moveTo>
                <a:cubicBezTo>
                  <a:pt x="18002" y="6403"/>
                  <a:pt x="14740" y="3339"/>
                  <a:pt x="10800" y="3339"/>
                </a:cubicBezTo>
                <a:cubicBezTo>
                  <a:pt x="10267" y="3338"/>
                  <a:pt x="9735" y="3396"/>
                  <a:pt x="9215" y="3509"/>
                </a:cubicBezTo>
                <a:lnTo>
                  <a:pt x="8505" y="246"/>
                </a:lnTo>
                <a:cubicBezTo>
                  <a:pt x="9259" y="82"/>
                  <a:pt x="10028" y="-1"/>
                  <a:pt x="10800" y="0"/>
                </a:cubicBezTo>
                <a:cubicBezTo>
                  <a:pt x="16504" y="0"/>
                  <a:pt x="21225" y="4436"/>
                  <a:pt x="21579" y="10129"/>
                </a:cubicBezTo>
                <a:lnTo>
                  <a:pt x="24273" y="9962"/>
                </a:lnTo>
                <a:lnTo>
                  <a:pt x="20184" y="14595"/>
                </a:lnTo>
                <a:lnTo>
                  <a:pt x="15551" y="10504"/>
                </a:lnTo>
                <a:lnTo>
                  <a:pt x="18246" y="10337"/>
                </a:lnTo>
                <a:close/>
              </a:path>
            </a:pathLst>
          </a:custGeom>
          <a:solidFill>
            <a:srgbClr val="333333">
              <a:alpha val="83136"/>
            </a:srgbClr>
          </a:solidFill>
          <a:ln w="9525">
            <a:noFill/>
            <a:miter lim="800000"/>
            <a:headEnd/>
            <a:tailEnd/>
          </a:ln>
        </p:spPr>
        <p:txBody>
          <a:bodyPr wrap="none" anchor="ctr"/>
          <a:lstStyle/>
          <a:p>
            <a:endParaRPr lang="en-US"/>
          </a:p>
        </p:txBody>
      </p:sp>
      <p:sp>
        <p:nvSpPr>
          <p:cNvPr id="178210" name="AutoShape 34"/>
          <p:cNvSpPr>
            <a:spLocks noChangeArrowheads="1"/>
          </p:cNvSpPr>
          <p:nvPr/>
        </p:nvSpPr>
        <p:spPr bwMode="auto">
          <a:xfrm rot="9515095" flipH="1">
            <a:off x="3429000" y="4803775"/>
            <a:ext cx="515938" cy="215900"/>
          </a:xfrm>
          <a:custGeom>
            <a:avLst/>
            <a:gdLst>
              <a:gd name="T0" fmla="*/ 9789923 w 21600"/>
              <a:gd name="T1" fmla="*/ 206804 h 21600"/>
              <a:gd name="T2" fmla="*/ 4875279 w 21600"/>
              <a:gd name="T3" fmla="*/ 194920 h 21600"/>
              <a:gd name="T4" fmla="*/ 8668236 w 21600"/>
              <a:gd name="T5" fmla="*/ 476459 h 21600"/>
              <a:gd name="T6" fmla="*/ 13848756 w 21600"/>
              <a:gd name="T7" fmla="*/ 995279 h 21600"/>
              <a:gd name="T8" fmla="*/ 11515807 w 21600"/>
              <a:gd name="T9" fmla="*/ 1458145 h 21600"/>
              <a:gd name="T10" fmla="*/ 8872485 w 21600"/>
              <a:gd name="T11" fmla="*/ 104942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46" y="10337"/>
                </a:moveTo>
                <a:cubicBezTo>
                  <a:pt x="18002" y="6403"/>
                  <a:pt x="14740" y="3339"/>
                  <a:pt x="10800" y="3339"/>
                </a:cubicBezTo>
                <a:cubicBezTo>
                  <a:pt x="10178" y="3338"/>
                  <a:pt x="9559" y="3416"/>
                  <a:pt x="8957" y="3570"/>
                </a:cubicBezTo>
                <a:lnTo>
                  <a:pt x="8133" y="334"/>
                </a:lnTo>
                <a:cubicBezTo>
                  <a:pt x="9004" y="112"/>
                  <a:pt x="9900" y="-1"/>
                  <a:pt x="10800" y="0"/>
                </a:cubicBezTo>
                <a:cubicBezTo>
                  <a:pt x="16504" y="0"/>
                  <a:pt x="21225" y="4436"/>
                  <a:pt x="21579" y="10129"/>
                </a:cubicBezTo>
                <a:lnTo>
                  <a:pt x="24273" y="9962"/>
                </a:lnTo>
                <a:lnTo>
                  <a:pt x="20184" y="14595"/>
                </a:lnTo>
                <a:lnTo>
                  <a:pt x="15551" y="10504"/>
                </a:lnTo>
                <a:lnTo>
                  <a:pt x="18246" y="10337"/>
                </a:lnTo>
                <a:close/>
              </a:path>
            </a:pathLst>
          </a:custGeom>
          <a:solidFill>
            <a:srgbClr val="333333">
              <a:alpha val="67842"/>
            </a:srgb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8190"/>
                                        </p:tgtEl>
                                        <p:attrNameLst>
                                          <p:attrName>style.visibility</p:attrName>
                                        </p:attrNameLst>
                                      </p:cBhvr>
                                      <p:to>
                                        <p:strVal val="visible"/>
                                      </p:to>
                                    </p:set>
                                    <p:anim calcmode="lin" valueType="num">
                                      <p:cBhvr>
                                        <p:cTn id="7" dur="500" fill="hold"/>
                                        <p:tgtEl>
                                          <p:spTgt spid="178190"/>
                                        </p:tgtEl>
                                        <p:attrNameLst>
                                          <p:attrName>ppt_w</p:attrName>
                                        </p:attrNameLst>
                                      </p:cBhvr>
                                      <p:tavLst>
                                        <p:tav tm="0">
                                          <p:val>
                                            <p:fltVal val="0"/>
                                          </p:val>
                                        </p:tav>
                                        <p:tav tm="100000">
                                          <p:val>
                                            <p:strVal val="#ppt_w"/>
                                          </p:val>
                                        </p:tav>
                                      </p:tavLst>
                                    </p:anim>
                                    <p:anim calcmode="lin" valueType="num">
                                      <p:cBhvr>
                                        <p:cTn id="8" dur="500" fill="hold"/>
                                        <p:tgtEl>
                                          <p:spTgt spid="178190"/>
                                        </p:tgtEl>
                                        <p:attrNameLst>
                                          <p:attrName>ppt_h</p:attrName>
                                        </p:attrNameLst>
                                      </p:cBhvr>
                                      <p:tavLst>
                                        <p:tav tm="0">
                                          <p:val>
                                            <p:fltVal val="0"/>
                                          </p:val>
                                        </p:tav>
                                        <p:tav tm="100000">
                                          <p:val>
                                            <p:strVal val="#ppt_h"/>
                                          </p:val>
                                        </p:tav>
                                      </p:tavLst>
                                    </p:anim>
                                    <p:animEffect transition="in" filter="fade">
                                      <p:cBhvr>
                                        <p:cTn id="9" dur="500"/>
                                        <p:tgtEl>
                                          <p:spTgt spid="178190"/>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178197"/>
                                        </p:tgtEl>
                                        <p:attrNameLst>
                                          <p:attrName>style.visibility</p:attrName>
                                        </p:attrNameLst>
                                      </p:cBhvr>
                                      <p:to>
                                        <p:strVal val="visible"/>
                                      </p:to>
                                    </p:set>
                                    <p:animEffect transition="in" filter="wipe(right)">
                                      <p:cBhvr>
                                        <p:cTn id="12" dur="500"/>
                                        <p:tgtEl>
                                          <p:spTgt spid="17819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78194"/>
                                        </p:tgtEl>
                                        <p:attrNameLst>
                                          <p:attrName>style.visibility</p:attrName>
                                        </p:attrNameLst>
                                      </p:cBhvr>
                                      <p:to>
                                        <p:strVal val="visible"/>
                                      </p:to>
                                    </p:set>
                                    <p:animEffect transition="in" filter="fade">
                                      <p:cBhvr>
                                        <p:cTn id="17" dur="1000"/>
                                        <p:tgtEl>
                                          <p:spTgt spid="178194"/>
                                        </p:tgtEl>
                                      </p:cBhvr>
                                    </p:animEffect>
                                    <p:anim calcmode="lin" valueType="num">
                                      <p:cBhvr>
                                        <p:cTn id="18" dur="1000" fill="hold"/>
                                        <p:tgtEl>
                                          <p:spTgt spid="178194"/>
                                        </p:tgtEl>
                                        <p:attrNameLst>
                                          <p:attrName>ppt_x</p:attrName>
                                        </p:attrNameLst>
                                      </p:cBhvr>
                                      <p:tavLst>
                                        <p:tav tm="0">
                                          <p:val>
                                            <p:strVal val="#ppt_x"/>
                                          </p:val>
                                        </p:tav>
                                        <p:tav tm="100000">
                                          <p:val>
                                            <p:strVal val="#ppt_x"/>
                                          </p:val>
                                        </p:tav>
                                      </p:tavLst>
                                    </p:anim>
                                    <p:anim calcmode="lin" valueType="num">
                                      <p:cBhvr>
                                        <p:cTn id="19" dur="1000" fill="hold"/>
                                        <p:tgtEl>
                                          <p:spTgt spid="17819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8193"/>
                                        </p:tgtEl>
                                        <p:attrNameLst>
                                          <p:attrName>style.visibility</p:attrName>
                                        </p:attrNameLst>
                                      </p:cBhvr>
                                      <p:to>
                                        <p:strVal val="visible"/>
                                      </p:to>
                                    </p:set>
                                    <p:animEffect transition="in" filter="fade">
                                      <p:cBhvr>
                                        <p:cTn id="22" dur="1000"/>
                                        <p:tgtEl>
                                          <p:spTgt spid="178193"/>
                                        </p:tgtEl>
                                      </p:cBhvr>
                                    </p:animEffect>
                                    <p:anim calcmode="lin" valueType="num">
                                      <p:cBhvr>
                                        <p:cTn id="23" dur="1000" fill="hold"/>
                                        <p:tgtEl>
                                          <p:spTgt spid="178193"/>
                                        </p:tgtEl>
                                        <p:attrNameLst>
                                          <p:attrName>ppt_x</p:attrName>
                                        </p:attrNameLst>
                                      </p:cBhvr>
                                      <p:tavLst>
                                        <p:tav tm="0">
                                          <p:val>
                                            <p:strVal val="#ppt_x"/>
                                          </p:val>
                                        </p:tav>
                                        <p:tav tm="100000">
                                          <p:val>
                                            <p:strVal val="#ppt_x"/>
                                          </p:val>
                                        </p:tav>
                                      </p:tavLst>
                                    </p:anim>
                                    <p:anim calcmode="lin" valueType="num">
                                      <p:cBhvr>
                                        <p:cTn id="24" dur="1000" fill="hold"/>
                                        <p:tgtEl>
                                          <p:spTgt spid="17819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78200"/>
                                        </p:tgtEl>
                                        <p:attrNameLst>
                                          <p:attrName>style.visibility</p:attrName>
                                        </p:attrNameLst>
                                      </p:cBhvr>
                                      <p:to>
                                        <p:strVal val="visible"/>
                                      </p:to>
                                    </p:set>
                                    <p:animEffect transition="in" filter="fade">
                                      <p:cBhvr>
                                        <p:cTn id="27" dur="1000"/>
                                        <p:tgtEl>
                                          <p:spTgt spid="178200"/>
                                        </p:tgtEl>
                                      </p:cBhvr>
                                    </p:animEffect>
                                    <p:anim calcmode="lin" valueType="num">
                                      <p:cBhvr>
                                        <p:cTn id="28" dur="1000" fill="hold"/>
                                        <p:tgtEl>
                                          <p:spTgt spid="178200"/>
                                        </p:tgtEl>
                                        <p:attrNameLst>
                                          <p:attrName>ppt_x</p:attrName>
                                        </p:attrNameLst>
                                      </p:cBhvr>
                                      <p:tavLst>
                                        <p:tav tm="0">
                                          <p:val>
                                            <p:strVal val="#ppt_x"/>
                                          </p:val>
                                        </p:tav>
                                        <p:tav tm="100000">
                                          <p:val>
                                            <p:strVal val="#ppt_x"/>
                                          </p:val>
                                        </p:tav>
                                      </p:tavLst>
                                    </p:anim>
                                    <p:anim calcmode="lin" valueType="num">
                                      <p:cBhvr>
                                        <p:cTn id="29" dur="1000" fill="hold"/>
                                        <p:tgtEl>
                                          <p:spTgt spid="178200"/>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8199"/>
                                        </p:tgtEl>
                                        <p:attrNameLst>
                                          <p:attrName>style.visibility</p:attrName>
                                        </p:attrNameLst>
                                      </p:cBhvr>
                                      <p:to>
                                        <p:strVal val="visible"/>
                                      </p:to>
                                    </p:set>
                                    <p:animEffect transition="in" filter="fade">
                                      <p:cBhvr>
                                        <p:cTn id="32" dur="1000"/>
                                        <p:tgtEl>
                                          <p:spTgt spid="178199"/>
                                        </p:tgtEl>
                                      </p:cBhvr>
                                    </p:animEffect>
                                    <p:anim calcmode="lin" valueType="num">
                                      <p:cBhvr>
                                        <p:cTn id="33" dur="1000" fill="hold"/>
                                        <p:tgtEl>
                                          <p:spTgt spid="178199"/>
                                        </p:tgtEl>
                                        <p:attrNameLst>
                                          <p:attrName>ppt_x</p:attrName>
                                        </p:attrNameLst>
                                      </p:cBhvr>
                                      <p:tavLst>
                                        <p:tav tm="0">
                                          <p:val>
                                            <p:strVal val="#ppt_x"/>
                                          </p:val>
                                        </p:tav>
                                        <p:tav tm="100000">
                                          <p:val>
                                            <p:strVal val="#ppt_x"/>
                                          </p:val>
                                        </p:tav>
                                      </p:tavLst>
                                    </p:anim>
                                    <p:anim calcmode="lin" valueType="num">
                                      <p:cBhvr>
                                        <p:cTn id="34" dur="1000" fill="hold"/>
                                        <p:tgtEl>
                                          <p:spTgt spid="17819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178207"/>
                                        </p:tgtEl>
                                        <p:attrNameLst>
                                          <p:attrName>style.visibility</p:attrName>
                                        </p:attrNameLst>
                                      </p:cBhvr>
                                      <p:to>
                                        <p:strVal val="visible"/>
                                      </p:to>
                                    </p:set>
                                    <p:animEffect transition="in" filter="wipe(down)">
                                      <p:cBhvr>
                                        <p:cTn id="38" dur="2000"/>
                                        <p:tgtEl>
                                          <p:spTgt spid="17820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8209"/>
                                        </p:tgtEl>
                                        <p:attrNameLst>
                                          <p:attrName>style.visibility</p:attrName>
                                        </p:attrNameLst>
                                      </p:cBhvr>
                                      <p:to>
                                        <p:strVal val="visible"/>
                                      </p:to>
                                    </p:set>
                                    <p:animEffect transition="in" filter="wipe(down)">
                                      <p:cBhvr>
                                        <p:cTn id="41" dur="2000"/>
                                        <p:tgtEl>
                                          <p:spTgt spid="17820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8208"/>
                                        </p:tgtEl>
                                        <p:attrNameLst>
                                          <p:attrName>style.visibility</p:attrName>
                                        </p:attrNameLst>
                                      </p:cBhvr>
                                      <p:to>
                                        <p:strVal val="visible"/>
                                      </p:to>
                                    </p:set>
                                    <p:animEffect transition="in" filter="wipe(down)">
                                      <p:cBhvr>
                                        <p:cTn id="44" dur="2000"/>
                                        <p:tgtEl>
                                          <p:spTgt spid="17820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78210"/>
                                        </p:tgtEl>
                                        <p:attrNameLst>
                                          <p:attrName>style.visibility</p:attrName>
                                        </p:attrNameLst>
                                      </p:cBhvr>
                                      <p:to>
                                        <p:strVal val="visible"/>
                                      </p:to>
                                    </p:set>
                                    <p:animEffect transition="in" filter="wipe(down)">
                                      <p:cBhvr>
                                        <p:cTn id="47" dur="2000"/>
                                        <p:tgtEl>
                                          <p:spTgt spid="178210"/>
                                        </p:tgtEl>
                                      </p:cBhvr>
                                    </p:animEffect>
                                  </p:childTnLst>
                                </p:cTn>
                              </p:par>
                            </p:childTnLst>
                          </p:cTn>
                        </p:par>
                        <p:par>
                          <p:cTn id="48" fill="hold">
                            <p:stCondLst>
                              <p:cond delay="3000"/>
                            </p:stCondLst>
                            <p:childTnLst>
                              <p:par>
                                <p:cTn id="49" presetID="22" presetClass="entr" presetSubtype="4" fill="hold" grpId="0" nodeType="afterEffect">
                                  <p:stCondLst>
                                    <p:cond delay="0"/>
                                  </p:stCondLst>
                                  <p:childTnLst>
                                    <p:set>
                                      <p:cBhvr>
                                        <p:cTn id="50" dur="1" fill="hold">
                                          <p:stCondLst>
                                            <p:cond delay="0"/>
                                          </p:stCondLst>
                                        </p:cTn>
                                        <p:tgtEl>
                                          <p:spTgt spid="178204"/>
                                        </p:tgtEl>
                                        <p:attrNameLst>
                                          <p:attrName>style.visibility</p:attrName>
                                        </p:attrNameLst>
                                      </p:cBhvr>
                                      <p:to>
                                        <p:strVal val="visible"/>
                                      </p:to>
                                    </p:set>
                                    <p:animEffect transition="in" filter="wipe(down)">
                                      <p:cBhvr>
                                        <p:cTn id="51" dur="3000"/>
                                        <p:tgtEl>
                                          <p:spTgt spid="178204"/>
                                        </p:tgtEl>
                                      </p:cBhvr>
                                    </p:animEffect>
                                  </p:childTnLst>
                                </p:cTn>
                              </p:par>
                              <p:par>
                                <p:cTn id="52" presetID="17" presetClass="entr" presetSubtype="4" fill="hold" grpId="0" nodeType="withEffect">
                                  <p:stCondLst>
                                    <p:cond delay="0"/>
                                  </p:stCondLst>
                                  <p:childTnLst>
                                    <p:set>
                                      <p:cBhvr>
                                        <p:cTn id="53" dur="1" fill="hold">
                                          <p:stCondLst>
                                            <p:cond delay="0"/>
                                          </p:stCondLst>
                                        </p:cTn>
                                        <p:tgtEl>
                                          <p:spTgt spid="178201"/>
                                        </p:tgtEl>
                                        <p:attrNameLst>
                                          <p:attrName>style.visibility</p:attrName>
                                        </p:attrNameLst>
                                      </p:cBhvr>
                                      <p:to>
                                        <p:strVal val="visible"/>
                                      </p:to>
                                    </p:set>
                                    <p:anim calcmode="lin" valueType="num">
                                      <p:cBhvr>
                                        <p:cTn id="54" dur="500" fill="hold"/>
                                        <p:tgtEl>
                                          <p:spTgt spid="178201"/>
                                        </p:tgtEl>
                                        <p:attrNameLst>
                                          <p:attrName>ppt_x</p:attrName>
                                        </p:attrNameLst>
                                      </p:cBhvr>
                                      <p:tavLst>
                                        <p:tav tm="0">
                                          <p:val>
                                            <p:strVal val="#ppt_x"/>
                                          </p:val>
                                        </p:tav>
                                        <p:tav tm="100000">
                                          <p:val>
                                            <p:strVal val="#ppt_x"/>
                                          </p:val>
                                        </p:tav>
                                      </p:tavLst>
                                    </p:anim>
                                    <p:anim calcmode="lin" valueType="num">
                                      <p:cBhvr>
                                        <p:cTn id="55" dur="500" fill="hold"/>
                                        <p:tgtEl>
                                          <p:spTgt spid="178201"/>
                                        </p:tgtEl>
                                        <p:attrNameLst>
                                          <p:attrName>ppt_y</p:attrName>
                                        </p:attrNameLst>
                                      </p:cBhvr>
                                      <p:tavLst>
                                        <p:tav tm="0">
                                          <p:val>
                                            <p:strVal val="#ppt_y+#ppt_h/2"/>
                                          </p:val>
                                        </p:tav>
                                        <p:tav tm="100000">
                                          <p:val>
                                            <p:strVal val="#ppt_y"/>
                                          </p:val>
                                        </p:tav>
                                      </p:tavLst>
                                    </p:anim>
                                    <p:anim calcmode="lin" valueType="num">
                                      <p:cBhvr>
                                        <p:cTn id="56" dur="500" fill="hold"/>
                                        <p:tgtEl>
                                          <p:spTgt spid="178201"/>
                                        </p:tgtEl>
                                        <p:attrNameLst>
                                          <p:attrName>ppt_w</p:attrName>
                                        </p:attrNameLst>
                                      </p:cBhvr>
                                      <p:tavLst>
                                        <p:tav tm="0">
                                          <p:val>
                                            <p:strVal val="#ppt_w"/>
                                          </p:val>
                                        </p:tav>
                                        <p:tav tm="100000">
                                          <p:val>
                                            <p:strVal val="#ppt_w"/>
                                          </p:val>
                                        </p:tav>
                                      </p:tavLst>
                                    </p:anim>
                                    <p:anim calcmode="lin" valueType="num">
                                      <p:cBhvr>
                                        <p:cTn id="57" dur="500" fill="hold"/>
                                        <p:tgtEl>
                                          <p:spTgt spid="178201"/>
                                        </p:tgtEl>
                                        <p:attrNameLst>
                                          <p:attrName>ppt_h</p:attrName>
                                        </p:attrNameLst>
                                      </p:cBhvr>
                                      <p:tavLst>
                                        <p:tav tm="0">
                                          <p:val>
                                            <p:fltVal val="0"/>
                                          </p:val>
                                        </p:tav>
                                        <p:tav tm="100000">
                                          <p:val>
                                            <p:strVal val="#ppt_h"/>
                                          </p:val>
                                        </p:tav>
                                      </p:tavLst>
                                    </p:anim>
                                  </p:childTnLst>
                                </p:cTn>
                              </p:par>
                              <p:par>
                                <p:cTn id="58" presetID="17" presetClass="entr" presetSubtype="4" fill="hold" grpId="0" nodeType="withEffect">
                                  <p:stCondLst>
                                    <p:cond delay="1000"/>
                                  </p:stCondLst>
                                  <p:childTnLst>
                                    <p:set>
                                      <p:cBhvr>
                                        <p:cTn id="59" dur="1" fill="hold">
                                          <p:stCondLst>
                                            <p:cond delay="0"/>
                                          </p:stCondLst>
                                        </p:cTn>
                                        <p:tgtEl>
                                          <p:spTgt spid="178202"/>
                                        </p:tgtEl>
                                        <p:attrNameLst>
                                          <p:attrName>style.visibility</p:attrName>
                                        </p:attrNameLst>
                                      </p:cBhvr>
                                      <p:to>
                                        <p:strVal val="visible"/>
                                      </p:to>
                                    </p:set>
                                    <p:anim calcmode="lin" valueType="num">
                                      <p:cBhvr>
                                        <p:cTn id="60" dur="500" fill="hold"/>
                                        <p:tgtEl>
                                          <p:spTgt spid="178202"/>
                                        </p:tgtEl>
                                        <p:attrNameLst>
                                          <p:attrName>ppt_x</p:attrName>
                                        </p:attrNameLst>
                                      </p:cBhvr>
                                      <p:tavLst>
                                        <p:tav tm="0">
                                          <p:val>
                                            <p:strVal val="#ppt_x"/>
                                          </p:val>
                                        </p:tav>
                                        <p:tav tm="100000">
                                          <p:val>
                                            <p:strVal val="#ppt_x"/>
                                          </p:val>
                                        </p:tav>
                                      </p:tavLst>
                                    </p:anim>
                                    <p:anim calcmode="lin" valueType="num">
                                      <p:cBhvr>
                                        <p:cTn id="61" dur="500" fill="hold"/>
                                        <p:tgtEl>
                                          <p:spTgt spid="178202"/>
                                        </p:tgtEl>
                                        <p:attrNameLst>
                                          <p:attrName>ppt_y</p:attrName>
                                        </p:attrNameLst>
                                      </p:cBhvr>
                                      <p:tavLst>
                                        <p:tav tm="0">
                                          <p:val>
                                            <p:strVal val="#ppt_y+#ppt_h/2"/>
                                          </p:val>
                                        </p:tav>
                                        <p:tav tm="100000">
                                          <p:val>
                                            <p:strVal val="#ppt_y"/>
                                          </p:val>
                                        </p:tav>
                                      </p:tavLst>
                                    </p:anim>
                                    <p:anim calcmode="lin" valueType="num">
                                      <p:cBhvr>
                                        <p:cTn id="62" dur="500" fill="hold"/>
                                        <p:tgtEl>
                                          <p:spTgt spid="178202"/>
                                        </p:tgtEl>
                                        <p:attrNameLst>
                                          <p:attrName>ppt_w</p:attrName>
                                        </p:attrNameLst>
                                      </p:cBhvr>
                                      <p:tavLst>
                                        <p:tav tm="0">
                                          <p:val>
                                            <p:strVal val="#ppt_w"/>
                                          </p:val>
                                        </p:tav>
                                        <p:tav tm="100000">
                                          <p:val>
                                            <p:strVal val="#ppt_w"/>
                                          </p:val>
                                        </p:tav>
                                      </p:tavLst>
                                    </p:anim>
                                    <p:anim calcmode="lin" valueType="num">
                                      <p:cBhvr>
                                        <p:cTn id="63" dur="500" fill="hold"/>
                                        <p:tgtEl>
                                          <p:spTgt spid="178202"/>
                                        </p:tgtEl>
                                        <p:attrNameLst>
                                          <p:attrName>ppt_h</p:attrName>
                                        </p:attrNameLst>
                                      </p:cBhvr>
                                      <p:tavLst>
                                        <p:tav tm="0">
                                          <p:val>
                                            <p:fltVal val="0"/>
                                          </p:val>
                                        </p:tav>
                                        <p:tav tm="100000">
                                          <p:val>
                                            <p:strVal val="#ppt_h"/>
                                          </p:val>
                                        </p:tav>
                                      </p:tavLst>
                                    </p:anim>
                                  </p:childTnLst>
                                </p:cTn>
                              </p:par>
                              <p:par>
                                <p:cTn id="64" presetID="17" presetClass="entr" presetSubtype="4" fill="hold" grpId="0" nodeType="withEffect">
                                  <p:stCondLst>
                                    <p:cond delay="1500"/>
                                  </p:stCondLst>
                                  <p:childTnLst>
                                    <p:set>
                                      <p:cBhvr>
                                        <p:cTn id="65" dur="1" fill="hold">
                                          <p:stCondLst>
                                            <p:cond delay="0"/>
                                          </p:stCondLst>
                                        </p:cTn>
                                        <p:tgtEl>
                                          <p:spTgt spid="178203"/>
                                        </p:tgtEl>
                                        <p:attrNameLst>
                                          <p:attrName>style.visibility</p:attrName>
                                        </p:attrNameLst>
                                      </p:cBhvr>
                                      <p:to>
                                        <p:strVal val="visible"/>
                                      </p:to>
                                    </p:set>
                                    <p:anim calcmode="lin" valueType="num">
                                      <p:cBhvr>
                                        <p:cTn id="66" dur="500" fill="hold"/>
                                        <p:tgtEl>
                                          <p:spTgt spid="178203"/>
                                        </p:tgtEl>
                                        <p:attrNameLst>
                                          <p:attrName>ppt_x</p:attrName>
                                        </p:attrNameLst>
                                      </p:cBhvr>
                                      <p:tavLst>
                                        <p:tav tm="0">
                                          <p:val>
                                            <p:strVal val="#ppt_x"/>
                                          </p:val>
                                        </p:tav>
                                        <p:tav tm="100000">
                                          <p:val>
                                            <p:strVal val="#ppt_x"/>
                                          </p:val>
                                        </p:tav>
                                      </p:tavLst>
                                    </p:anim>
                                    <p:anim calcmode="lin" valueType="num">
                                      <p:cBhvr>
                                        <p:cTn id="67" dur="500" fill="hold"/>
                                        <p:tgtEl>
                                          <p:spTgt spid="178203"/>
                                        </p:tgtEl>
                                        <p:attrNameLst>
                                          <p:attrName>ppt_y</p:attrName>
                                        </p:attrNameLst>
                                      </p:cBhvr>
                                      <p:tavLst>
                                        <p:tav tm="0">
                                          <p:val>
                                            <p:strVal val="#ppt_y+#ppt_h/2"/>
                                          </p:val>
                                        </p:tav>
                                        <p:tav tm="100000">
                                          <p:val>
                                            <p:strVal val="#ppt_y"/>
                                          </p:val>
                                        </p:tav>
                                      </p:tavLst>
                                    </p:anim>
                                    <p:anim calcmode="lin" valueType="num">
                                      <p:cBhvr>
                                        <p:cTn id="68" dur="500" fill="hold"/>
                                        <p:tgtEl>
                                          <p:spTgt spid="178203"/>
                                        </p:tgtEl>
                                        <p:attrNameLst>
                                          <p:attrName>ppt_w</p:attrName>
                                        </p:attrNameLst>
                                      </p:cBhvr>
                                      <p:tavLst>
                                        <p:tav tm="0">
                                          <p:val>
                                            <p:strVal val="#ppt_w"/>
                                          </p:val>
                                        </p:tav>
                                        <p:tav tm="100000">
                                          <p:val>
                                            <p:strVal val="#ppt_w"/>
                                          </p:val>
                                        </p:tav>
                                      </p:tavLst>
                                    </p:anim>
                                    <p:anim calcmode="lin" valueType="num">
                                      <p:cBhvr>
                                        <p:cTn id="69" dur="500" fill="hold"/>
                                        <p:tgtEl>
                                          <p:spTgt spid="178203"/>
                                        </p:tgtEl>
                                        <p:attrNameLst>
                                          <p:attrName>ppt_h</p:attrName>
                                        </p:attrNameLst>
                                      </p:cBhvr>
                                      <p:tavLst>
                                        <p:tav tm="0">
                                          <p:val>
                                            <p:fltVal val="0"/>
                                          </p:val>
                                        </p:tav>
                                        <p:tav tm="100000">
                                          <p:val>
                                            <p:strVal val="#ppt_h"/>
                                          </p:val>
                                        </p:tav>
                                      </p:tavLst>
                                    </p:anim>
                                  </p:childTnLst>
                                </p:cTn>
                              </p:par>
                            </p:childTnLst>
                          </p:cTn>
                        </p:par>
                        <p:par>
                          <p:cTn id="70" fill="hold">
                            <p:stCondLst>
                              <p:cond delay="6000"/>
                            </p:stCondLst>
                            <p:childTnLst>
                              <p:par>
                                <p:cTn id="71" presetID="1" presetClass="entr" presetSubtype="0" fill="hold" grpId="0" nodeType="afterEffect">
                                  <p:stCondLst>
                                    <p:cond delay="0"/>
                                  </p:stCondLst>
                                  <p:childTnLst>
                                    <p:set>
                                      <p:cBhvr>
                                        <p:cTn id="72" dur="1" fill="hold">
                                          <p:stCondLst>
                                            <p:cond delay="0"/>
                                          </p:stCondLst>
                                        </p:cTn>
                                        <p:tgtEl>
                                          <p:spTgt spid="17818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178192"/>
                                        </p:tgtEl>
                                        <p:attrNameLst>
                                          <p:attrName>style.visibility</p:attrName>
                                        </p:attrNameLst>
                                      </p:cBhvr>
                                      <p:to>
                                        <p:strVal val="visible"/>
                                      </p:to>
                                    </p:set>
                                    <p:animEffect transition="in" filter="dissolve">
                                      <p:cBhvr>
                                        <p:cTn id="77" dur="500"/>
                                        <p:tgtEl>
                                          <p:spTgt spid="178192"/>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178198"/>
                                        </p:tgtEl>
                                        <p:attrNameLst>
                                          <p:attrName>style.visibility</p:attrName>
                                        </p:attrNameLst>
                                      </p:cBhvr>
                                      <p:to>
                                        <p:strVal val="visible"/>
                                      </p:to>
                                    </p:set>
                                    <p:animEffect transition="in" filter="wipe(right)">
                                      <p:cBhvr>
                                        <p:cTn id="80" dur="500"/>
                                        <p:tgtEl>
                                          <p:spTgt spid="178198"/>
                                        </p:tgtEl>
                                      </p:cBhvr>
                                    </p:animEffect>
                                  </p:childTnLst>
                                </p:cTn>
                              </p:par>
                            </p:childTnLst>
                          </p:cTn>
                        </p:par>
                        <p:par>
                          <p:cTn id="81" fill="hold">
                            <p:stCondLst>
                              <p:cond delay="500"/>
                            </p:stCondLst>
                            <p:childTnLst>
                              <p:par>
                                <p:cTn id="82" presetID="9" presetClass="entr" presetSubtype="0" fill="hold" grpId="0" nodeType="afterEffect">
                                  <p:stCondLst>
                                    <p:cond delay="0"/>
                                  </p:stCondLst>
                                  <p:childTnLst>
                                    <p:set>
                                      <p:cBhvr>
                                        <p:cTn id="83" dur="1" fill="hold">
                                          <p:stCondLst>
                                            <p:cond delay="0"/>
                                          </p:stCondLst>
                                        </p:cTn>
                                        <p:tgtEl>
                                          <p:spTgt spid="178191"/>
                                        </p:tgtEl>
                                        <p:attrNameLst>
                                          <p:attrName>style.visibility</p:attrName>
                                        </p:attrNameLst>
                                      </p:cBhvr>
                                      <p:to>
                                        <p:strVal val="visible"/>
                                      </p:to>
                                    </p:set>
                                    <p:animEffect transition="in" filter="dissolve">
                                      <p:cBhvr>
                                        <p:cTn id="84" dur="500"/>
                                        <p:tgtEl>
                                          <p:spTgt spid="178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204" grpId="0" animBg="1"/>
      <p:bldP spid="178183" grpId="0" animBg="1"/>
      <p:bldP spid="178190" grpId="0"/>
      <p:bldP spid="178191" grpId="0"/>
      <p:bldP spid="178192" grpId="0"/>
      <p:bldP spid="178193" grpId="0"/>
      <p:bldP spid="178194" grpId="0"/>
      <p:bldP spid="178197" grpId="0" animBg="1"/>
      <p:bldP spid="178198" grpId="0" animBg="1"/>
      <p:bldP spid="178199" grpId="0" animBg="1"/>
      <p:bldP spid="178200" grpId="0" animBg="1"/>
      <p:bldP spid="178201" grpId="0" animBg="1"/>
      <p:bldP spid="178202" grpId="0" animBg="1"/>
      <p:bldP spid="178203" grpId="0" animBg="1"/>
      <p:bldP spid="178207" grpId="0" animBg="1"/>
      <p:bldP spid="178208" grpId="0" animBg="1"/>
      <p:bldP spid="178209" grpId="0" animBg="1"/>
      <p:bldP spid="1782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Freeform 3"/>
          <p:cNvSpPr>
            <a:spLocks/>
          </p:cNvSpPr>
          <p:nvPr/>
        </p:nvSpPr>
        <p:spPr bwMode="auto">
          <a:xfrm>
            <a:off x="3946525" y="5080000"/>
            <a:ext cx="2306638" cy="1366838"/>
          </a:xfrm>
          <a:custGeom>
            <a:avLst/>
            <a:gdLst>
              <a:gd name="T0" fmla="*/ 1588 w 1453"/>
              <a:gd name="T1" fmla="*/ 0 h 861"/>
              <a:gd name="T2" fmla="*/ 1588 w 1453"/>
              <a:gd name="T3" fmla="*/ 1120775 h 861"/>
              <a:gd name="T4" fmla="*/ 63500 w 1453"/>
              <a:gd name="T5" fmla="*/ 1166813 h 861"/>
              <a:gd name="T6" fmla="*/ 182563 w 1453"/>
              <a:gd name="T7" fmla="*/ 1214438 h 861"/>
              <a:gd name="T8" fmla="*/ 344488 w 1453"/>
              <a:gd name="T9" fmla="*/ 1266825 h 861"/>
              <a:gd name="T10" fmla="*/ 576263 w 1453"/>
              <a:gd name="T11" fmla="*/ 1311275 h 861"/>
              <a:gd name="T12" fmla="*/ 771525 w 1453"/>
              <a:gd name="T13" fmla="*/ 1338263 h 861"/>
              <a:gd name="T14" fmla="*/ 928688 w 1453"/>
              <a:gd name="T15" fmla="*/ 1354138 h 861"/>
              <a:gd name="T16" fmla="*/ 1114425 w 1453"/>
              <a:gd name="T17" fmla="*/ 1363663 h 861"/>
              <a:gd name="T18" fmla="*/ 1271588 w 1453"/>
              <a:gd name="T19" fmla="*/ 1366838 h 861"/>
              <a:gd name="T20" fmla="*/ 1438275 w 1453"/>
              <a:gd name="T21" fmla="*/ 1352550 h 861"/>
              <a:gd name="T22" fmla="*/ 1654176 w 1453"/>
              <a:gd name="T23" fmla="*/ 1328738 h 861"/>
              <a:gd name="T24" fmla="*/ 1839913 w 1453"/>
              <a:gd name="T25" fmla="*/ 1292225 h 861"/>
              <a:gd name="T26" fmla="*/ 2033588 w 1453"/>
              <a:gd name="T27" fmla="*/ 1244600 h 861"/>
              <a:gd name="T28" fmla="*/ 2195513 w 1453"/>
              <a:gd name="T29" fmla="*/ 1187450 h 861"/>
              <a:gd name="T30" fmla="*/ 2266951 w 1453"/>
              <a:gd name="T31" fmla="*/ 1138238 h 861"/>
              <a:gd name="T32" fmla="*/ 2306638 w 1453"/>
              <a:gd name="T33" fmla="*/ 1101725 h 861"/>
              <a:gd name="T34" fmla="*/ 2306638 w 1453"/>
              <a:gd name="T35" fmla="*/ 33338 h 861"/>
              <a:gd name="T36" fmla="*/ 2249488 w 1453"/>
              <a:gd name="T37" fmla="*/ 85725 h 861"/>
              <a:gd name="T38" fmla="*/ 2163763 w 1453"/>
              <a:gd name="T39" fmla="*/ 115888 h 861"/>
              <a:gd name="T40" fmla="*/ 2024063 w 1453"/>
              <a:gd name="T41" fmla="*/ 157163 h 861"/>
              <a:gd name="T42" fmla="*/ 1858963 w 1453"/>
              <a:gd name="T43" fmla="*/ 192088 h 861"/>
              <a:gd name="T44" fmla="*/ 1682751 w 1453"/>
              <a:gd name="T45" fmla="*/ 209550 h 861"/>
              <a:gd name="T46" fmla="*/ 1520825 w 1453"/>
              <a:gd name="T47" fmla="*/ 223838 h 861"/>
              <a:gd name="T48" fmla="*/ 1376363 w 1453"/>
              <a:gd name="T49" fmla="*/ 230188 h 861"/>
              <a:gd name="T50" fmla="*/ 1209675 w 1453"/>
              <a:gd name="T51" fmla="*/ 238125 h 861"/>
              <a:gd name="T52" fmla="*/ 1052513 w 1453"/>
              <a:gd name="T53" fmla="*/ 238125 h 861"/>
              <a:gd name="T54" fmla="*/ 892175 w 1453"/>
              <a:gd name="T55" fmla="*/ 234950 h 861"/>
              <a:gd name="T56" fmla="*/ 763588 w 1453"/>
              <a:gd name="T57" fmla="*/ 228600 h 861"/>
              <a:gd name="T58" fmla="*/ 566738 w 1453"/>
              <a:gd name="T59" fmla="*/ 204788 h 861"/>
              <a:gd name="T60" fmla="*/ 363538 w 1453"/>
              <a:gd name="T61" fmla="*/ 180975 h 861"/>
              <a:gd name="T62" fmla="*/ 220663 w 1453"/>
              <a:gd name="T63" fmla="*/ 144463 h 861"/>
              <a:gd name="T64" fmla="*/ 104775 w 1453"/>
              <a:gd name="T65" fmla="*/ 104775 h 861"/>
              <a:gd name="T66" fmla="*/ 33338 w 1453"/>
              <a:gd name="T67" fmla="*/ 66675 h 861"/>
              <a:gd name="T68" fmla="*/ 0 w 1453"/>
              <a:gd name="T69" fmla="*/ 15875 h 8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53"/>
              <a:gd name="T106" fmla="*/ 0 h 861"/>
              <a:gd name="T107" fmla="*/ 1453 w 1453"/>
              <a:gd name="T108" fmla="*/ 861 h 86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53" h="861">
                <a:moveTo>
                  <a:pt x="1" y="0"/>
                </a:moveTo>
                <a:lnTo>
                  <a:pt x="1" y="706"/>
                </a:lnTo>
                <a:lnTo>
                  <a:pt x="40" y="735"/>
                </a:lnTo>
                <a:lnTo>
                  <a:pt x="115" y="765"/>
                </a:lnTo>
                <a:lnTo>
                  <a:pt x="217" y="798"/>
                </a:lnTo>
                <a:lnTo>
                  <a:pt x="363" y="826"/>
                </a:lnTo>
                <a:lnTo>
                  <a:pt x="486" y="843"/>
                </a:lnTo>
                <a:lnTo>
                  <a:pt x="585" y="853"/>
                </a:lnTo>
                <a:lnTo>
                  <a:pt x="702" y="859"/>
                </a:lnTo>
                <a:lnTo>
                  <a:pt x="801" y="861"/>
                </a:lnTo>
                <a:lnTo>
                  <a:pt x="906" y="852"/>
                </a:lnTo>
                <a:lnTo>
                  <a:pt x="1042" y="837"/>
                </a:lnTo>
                <a:lnTo>
                  <a:pt x="1159" y="814"/>
                </a:lnTo>
                <a:lnTo>
                  <a:pt x="1281" y="784"/>
                </a:lnTo>
                <a:lnTo>
                  <a:pt x="1383" y="748"/>
                </a:lnTo>
                <a:lnTo>
                  <a:pt x="1428" y="717"/>
                </a:lnTo>
                <a:lnTo>
                  <a:pt x="1453" y="694"/>
                </a:lnTo>
                <a:lnTo>
                  <a:pt x="1453" y="21"/>
                </a:lnTo>
                <a:lnTo>
                  <a:pt x="1417" y="54"/>
                </a:lnTo>
                <a:lnTo>
                  <a:pt x="1363" y="73"/>
                </a:lnTo>
                <a:lnTo>
                  <a:pt x="1275" y="99"/>
                </a:lnTo>
                <a:lnTo>
                  <a:pt x="1171" y="121"/>
                </a:lnTo>
                <a:lnTo>
                  <a:pt x="1060" y="132"/>
                </a:lnTo>
                <a:lnTo>
                  <a:pt x="958" y="141"/>
                </a:lnTo>
                <a:lnTo>
                  <a:pt x="867" y="145"/>
                </a:lnTo>
                <a:lnTo>
                  <a:pt x="762" y="150"/>
                </a:lnTo>
                <a:lnTo>
                  <a:pt x="663" y="150"/>
                </a:lnTo>
                <a:lnTo>
                  <a:pt x="562" y="148"/>
                </a:lnTo>
                <a:lnTo>
                  <a:pt x="481" y="144"/>
                </a:lnTo>
                <a:lnTo>
                  <a:pt x="357" y="129"/>
                </a:lnTo>
                <a:lnTo>
                  <a:pt x="229" y="114"/>
                </a:lnTo>
                <a:lnTo>
                  <a:pt x="139" y="91"/>
                </a:lnTo>
                <a:lnTo>
                  <a:pt x="66" y="66"/>
                </a:lnTo>
                <a:lnTo>
                  <a:pt x="21" y="42"/>
                </a:lnTo>
                <a:lnTo>
                  <a:pt x="0" y="10"/>
                </a:lnTo>
              </a:path>
            </a:pathLst>
          </a:custGeom>
          <a:gradFill rotWithShape="1">
            <a:gsLst>
              <a:gs pos="0">
                <a:srgbClr val="DDDDDD"/>
              </a:gs>
              <a:gs pos="100000">
                <a:srgbClr val="666666"/>
              </a:gs>
            </a:gsLst>
            <a:lin ang="0" scaled="1"/>
          </a:gradFill>
          <a:ln w="9525">
            <a:solidFill>
              <a:schemeClr val="tx1"/>
            </a:solidFill>
            <a:round/>
            <a:headEnd/>
            <a:tailEnd/>
          </a:ln>
        </p:spPr>
        <p:txBody>
          <a:bodyPr/>
          <a:lstStyle/>
          <a:p>
            <a:endParaRPr lang="en-US"/>
          </a:p>
        </p:txBody>
      </p:sp>
      <p:sp>
        <p:nvSpPr>
          <p:cNvPr id="110595" name="Oval 4"/>
          <p:cNvSpPr>
            <a:spLocks noChangeArrowheads="1"/>
          </p:cNvSpPr>
          <p:nvPr/>
        </p:nvSpPr>
        <p:spPr bwMode="auto">
          <a:xfrm>
            <a:off x="3954463" y="4865688"/>
            <a:ext cx="2300287" cy="454025"/>
          </a:xfrm>
          <a:prstGeom prst="ellipse">
            <a:avLst/>
          </a:prstGeom>
          <a:solidFill>
            <a:schemeClr val="bg1"/>
          </a:solidFill>
          <a:ln w="15875">
            <a:solidFill>
              <a:schemeClr val="tx1"/>
            </a:solidFill>
            <a:round/>
            <a:headEnd/>
            <a:tailEnd/>
          </a:ln>
        </p:spPr>
        <p:txBody>
          <a:bodyPr wrap="none" anchor="ctr"/>
          <a:lstStyle/>
          <a:p>
            <a:endParaRPr lang="en-US"/>
          </a:p>
        </p:txBody>
      </p:sp>
      <p:sp>
        <p:nvSpPr>
          <p:cNvPr id="1344517" name="Rectangle 5"/>
          <p:cNvSpPr>
            <a:spLocks noChangeArrowheads="1"/>
          </p:cNvSpPr>
          <p:nvPr/>
        </p:nvSpPr>
        <p:spPr bwMode="auto">
          <a:xfrm>
            <a:off x="5000625" y="1816100"/>
            <a:ext cx="280988" cy="3305175"/>
          </a:xfrm>
          <a:prstGeom prst="rect">
            <a:avLst/>
          </a:prstGeom>
          <a:gradFill rotWithShape="1">
            <a:gsLst>
              <a:gs pos="0">
                <a:srgbClr val="EAEAEA"/>
              </a:gs>
              <a:gs pos="100000">
                <a:srgbClr val="6C6C6C"/>
              </a:gs>
            </a:gsLst>
            <a:lin ang="0" scaled="1"/>
          </a:gradFill>
          <a:ln w="9525">
            <a:noFill/>
            <a:miter lim="800000"/>
            <a:headEnd/>
            <a:tailEnd/>
          </a:ln>
        </p:spPr>
        <p:txBody>
          <a:bodyPr wrap="none" anchor="ctr"/>
          <a:lstStyle/>
          <a:p>
            <a:endParaRPr lang="en-US"/>
          </a:p>
        </p:txBody>
      </p:sp>
      <p:sp>
        <p:nvSpPr>
          <p:cNvPr id="110597" name="Oval 6"/>
          <p:cNvSpPr>
            <a:spLocks noChangeArrowheads="1"/>
          </p:cNvSpPr>
          <p:nvPr/>
        </p:nvSpPr>
        <p:spPr bwMode="auto">
          <a:xfrm>
            <a:off x="4106863" y="4987925"/>
            <a:ext cx="2017712" cy="341313"/>
          </a:xfrm>
          <a:prstGeom prst="ellipse">
            <a:avLst/>
          </a:prstGeom>
          <a:solidFill>
            <a:srgbClr val="B2B2B2"/>
          </a:solidFill>
          <a:ln w="15875">
            <a:solidFill>
              <a:srgbClr val="333333"/>
            </a:solidFill>
            <a:round/>
            <a:headEnd/>
            <a:tailEnd/>
          </a:ln>
        </p:spPr>
        <p:txBody>
          <a:bodyPr wrap="none" anchor="ctr"/>
          <a:lstStyle/>
          <a:p>
            <a:endParaRPr lang="en-US"/>
          </a:p>
        </p:txBody>
      </p:sp>
      <p:sp>
        <p:nvSpPr>
          <p:cNvPr id="110598" name="Rectangle 7"/>
          <p:cNvSpPr>
            <a:spLocks noGrp="1" noChangeArrowheads="1"/>
          </p:cNvSpPr>
          <p:nvPr>
            <p:ph type="title"/>
          </p:nvPr>
        </p:nvSpPr>
        <p:spPr/>
        <p:txBody>
          <a:bodyPr/>
          <a:lstStyle/>
          <a:p>
            <a:pPr algn="l" eaLnBrk="1" hangingPunct="1"/>
            <a:r>
              <a:rPr lang="en-US" smtClean="0">
                <a:solidFill>
                  <a:schemeClr val="tx1"/>
                </a:solidFill>
              </a:rPr>
              <a:t>   Barometer</a:t>
            </a:r>
          </a:p>
        </p:txBody>
      </p:sp>
      <p:sp>
        <p:nvSpPr>
          <p:cNvPr id="110599" name="AutoShape 8">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10600" name="Oval 9"/>
          <p:cNvSpPr>
            <a:spLocks noChangeArrowheads="1"/>
          </p:cNvSpPr>
          <p:nvPr/>
        </p:nvSpPr>
        <p:spPr bwMode="auto">
          <a:xfrm>
            <a:off x="5000625" y="657225"/>
            <a:ext cx="280988" cy="133350"/>
          </a:xfrm>
          <a:prstGeom prst="ellipse">
            <a:avLst/>
          </a:prstGeom>
          <a:noFill/>
          <a:ln w="15875">
            <a:solidFill>
              <a:schemeClr val="tx1"/>
            </a:solidFill>
            <a:round/>
            <a:headEnd/>
            <a:tailEnd/>
          </a:ln>
        </p:spPr>
        <p:txBody>
          <a:bodyPr wrap="none" anchor="ctr"/>
          <a:lstStyle/>
          <a:p>
            <a:endParaRPr lang="en-US"/>
          </a:p>
        </p:txBody>
      </p:sp>
      <p:sp>
        <p:nvSpPr>
          <p:cNvPr id="1344522" name="Oval 10"/>
          <p:cNvSpPr>
            <a:spLocks noChangeArrowheads="1"/>
          </p:cNvSpPr>
          <p:nvPr/>
        </p:nvSpPr>
        <p:spPr bwMode="auto">
          <a:xfrm>
            <a:off x="5003800" y="1744663"/>
            <a:ext cx="274638" cy="133350"/>
          </a:xfrm>
          <a:prstGeom prst="ellipse">
            <a:avLst/>
          </a:prstGeom>
          <a:solidFill>
            <a:srgbClr val="DDDDDD"/>
          </a:solidFill>
          <a:ln w="15875">
            <a:solidFill>
              <a:srgbClr val="333333"/>
            </a:solidFill>
            <a:round/>
            <a:headEnd/>
            <a:tailEnd/>
          </a:ln>
        </p:spPr>
        <p:txBody>
          <a:bodyPr wrap="none" anchor="ctr"/>
          <a:lstStyle/>
          <a:p>
            <a:endParaRPr lang="en-US"/>
          </a:p>
        </p:txBody>
      </p:sp>
      <p:sp>
        <p:nvSpPr>
          <p:cNvPr id="110602" name="Line 11"/>
          <p:cNvSpPr>
            <a:spLocks noChangeShapeType="1"/>
          </p:cNvSpPr>
          <p:nvPr/>
        </p:nvSpPr>
        <p:spPr bwMode="auto">
          <a:xfrm>
            <a:off x="5000625" y="717550"/>
            <a:ext cx="0" cy="4410075"/>
          </a:xfrm>
          <a:prstGeom prst="line">
            <a:avLst/>
          </a:prstGeom>
          <a:noFill/>
          <a:ln w="15875">
            <a:solidFill>
              <a:schemeClr val="tx1"/>
            </a:solidFill>
            <a:round/>
            <a:headEnd/>
            <a:tailEnd/>
          </a:ln>
        </p:spPr>
        <p:txBody>
          <a:bodyPr/>
          <a:lstStyle/>
          <a:p>
            <a:endParaRPr lang="en-US"/>
          </a:p>
        </p:txBody>
      </p:sp>
      <p:sp>
        <p:nvSpPr>
          <p:cNvPr id="110603" name="Line 12"/>
          <p:cNvSpPr>
            <a:spLocks noChangeShapeType="1"/>
          </p:cNvSpPr>
          <p:nvPr/>
        </p:nvSpPr>
        <p:spPr bwMode="auto">
          <a:xfrm>
            <a:off x="5281613" y="720725"/>
            <a:ext cx="0" cy="4408488"/>
          </a:xfrm>
          <a:prstGeom prst="line">
            <a:avLst/>
          </a:prstGeom>
          <a:noFill/>
          <a:ln w="15875">
            <a:solidFill>
              <a:schemeClr val="tx1"/>
            </a:solidFill>
            <a:round/>
            <a:headEnd/>
            <a:tailEnd/>
          </a:ln>
        </p:spPr>
        <p:txBody>
          <a:bodyPr/>
          <a:lstStyle/>
          <a:p>
            <a:endParaRPr lang="en-US"/>
          </a:p>
        </p:txBody>
      </p:sp>
      <p:sp>
        <p:nvSpPr>
          <p:cNvPr id="1344525" name="Text Box 13"/>
          <p:cNvSpPr txBox="1">
            <a:spLocks noChangeArrowheads="1"/>
          </p:cNvSpPr>
          <p:nvPr/>
        </p:nvSpPr>
        <p:spPr bwMode="auto">
          <a:xfrm>
            <a:off x="5976938" y="1263650"/>
            <a:ext cx="928687" cy="336550"/>
          </a:xfrm>
          <a:prstGeom prst="rect">
            <a:avLst/>
          </a:prstGeom>
          <a:noFill/>
          <a:ln w="9525">
            <a:noFill/>
            <a:miter lim="800000"/>
            <a:headEnd/>
            <a:tailEnd/>
          </a:ln>
        </p:spPr>
        <p:txBody>
          <a:bodyPr wrap="none">
            <a:spAutoFit/>
          </a:bodyPr>
          <a:lstStyle/>
          <a:p>
            <a:r>
              <a:rPr lang="en-US" sz="1600">
                <a:solidFill>
                  <a:srgbClr val="2C2B3B"/>
                </a:solidFill>
              </a:rPr>
              <a:t>Vacuum</a:t>
            </a:r>
          </a:p>
        </p:txBody>
      </p:sp>
      <p:sp>
        <p:nvSpPr>
          <p:cNvPr id="1344526" name="Text Box 14"/>
          <p:cNvSpPr txBox="1">
            <a:spLocks noChangeArrowheads="1"/>
          </p:cNvSpPr>
          <p:nvPr/>
        </p:nvSpPr>
        <p:spPr bwMode="auto">
          <a:xfrm>
            <a:off x="6000750" y="1868488"/>
            <a:ext cx="1708150" cy="336550"/>
          </a:xfrm>
          <a:prstGeom prst="rect">
            <a:avLst/>
          </a:prstGeom>
          <a:noFill/>
          <a:ln w="9525">
            <a:noFill/>
            <a:miter lim="800000"/>
            <a:headEnd/>
            <a:tailEnd/>
          </a:ln>
        </p:spPr>
        <p:txBody>
          <a:bodyPr wrap="none">
            <a:spAutoFit/>
          </a:bodyPr>
          <a:lstStyle/>
          <a:p>
            <a:r>
              <a:rPr lang="en-US" sz="1600">
                <a:solidFill>
                  <a:srgbClr val="2C2B3B"/>
                </a:solidFill>
              </a:rPr>
              <a:t>Height of column</a:t>
            </a:r>
          </a:p>
        </p:txBody>
      </p:sp>
      <p:sp>
        <p:nvSpPr>
          <p:cNvPr id="1344527" name="Text Box 15"/>
          <p:cNvSpPr txBox="1">
            <a:spLocks noChangeArrowheads="1"/>
          </p:cNvSpPr>
          <p:nvPr/>
        </p:nvSpPr>
        <p:spPr bwMode="auto">
          <a:xfrm>
            <a:off x="6007100" y="1639888"/>
            <a:ext cx="1711325" cy="336550"/>
          </a:xfrm>
          <a:prstGeom prst="rect">
            <a:avLst/>
          </a:prstGeom>
          <a:noFill/>
          <a:ln w="9525">
            <a:noFill/>
            <a:miter lim="800000"/>
            <a:headEnd/>
            <a:tailEnd/>
          </a:ln>
        </p:spPr>
        <p:txBody>
          <a:bodyPr wrap="none">
            <a:spAutoFit/>
          </a:bodyPr>
          <a:lstStyle/>
          <a:p>
            <a:r>
              <a:rPr lang="en-US" sz="1600">
                <a:solidFill>
                  <a:srgbClr val="2C2B3B"/>
                </a:solidFill>
              </a:rPr>
              <a:t>29.92 in. (76 cm)</a:t>
            </a:r>
          </a:p>
        </p:txBody>
      </p:sp>
      <p:sp>
        <p:nvSpPr>
          <p:cNvPr id="1344528" name="Text Box 16"/>
          <p:cNvSpPr txBox="1">
            <a:spLocks noChangeArrowheads="1"/>
          </p:cNvSpPr>
          <p:nvPr/>
        </p:nvSpPr>
        <p:spPr bwMode="auto">
          <a:xfrm>
            <a:off x="5446713" y="4224338"/>
            <a:ext cx="1279525" cy="336550"/>
          </a:xfrm>
          <a:prstGeom prst="rect">
            <a:avLst/>
          </a:prstGeom>
          <a:noFill/>
          <a:ln w="9525">
            <a:noFill/>
            <a:miter lim="800000"/>
            <a:headEnd/>
            <a:tailEnd/>
          </a:ln>
        </p:spPr>
        <p:txBody>
          <a:bodyPr wrap="none">
            <a:spAutoFit/>
          </a:bodyPr>
          <a:lstStyle/>
          <a:p>
            <a:r>
              <a:rPr lang="en-US" sz="1600">
                <a:solidFill>
                  <a:srgbClr val="2C2B3B"/>
                </a:solidFill>
              </a:rPr>
              <a:t>Air pressure</a:t>
            </a:r>
          </a:p>
        </p:txBody>
      </p:sp>
      <p:sp>
        <p:nvSpPr>
          <p:cNvPr id="1344529" name="Text Box 17"/>
          <p:cNvSpPr txBox="1">
            <a:spLocks noChangeArrowheads="1"/>
          </p:cNvSpPr>
          <p:nvPr/>
        </p:nvSpPr>
        <p:spPr bwMode="auto">
          <a:xfrm>
            <a:off x="3549650" y="4244975"/>
            <a:ext cx="1279525" cy="336550"/>
          </a:xfrm>
          <a:prstGeom prst="rect">
            <a:avLst/>
          </a:prstGeom>
          <a:noFill/>
          <a:ln w="9525">
            <a:noFill/>
            <a:miter lim="800000"/>
            <a:headEnd/>
            <a:tailEnd/>
          </a:ln>
        </p:spPr>
        <p:txBody>
          <a:bodyPr wrap="none">
            <a:spAutoFit/>
          </a:bodyPr>
          <a:lstStyle/>
          <a:p>
            <a:r>
              <a:rPr lang="en-US" sz="1600">
                <a:solidFill>
                  <a:srgbClr val="2C2B3B"/>
                </a:solidFill>
              </a:rPr>
              <a:t>Air pressure</a:t>
            </a:r>
          </a:p>
        </p:txBody>
      </p:sp>
      <p:sp>
        <p:nvSpPr>
          <p:cNvPr id="1344530" name="Text Box 18"/>
          <p:cNvSpPr txBox="1">
            <a:spLocks noChangeArrowheads="1"/>
          </p:cNvSpPr>
          <p:nvPr/>
        </p:nvSpPr>
        <p:spPr bwMode="auto">
          <a:xfrm>
            <a:off x="4506913" y="5643563"/>
            <a:ext cx="919162" cy="336550"/>
          </a:xfrm>
          <a:prstGeom prst="rect">
            <a:avLst/>
          </a:prstGeom>
          <a:noFill/>
          <a:ln w="9525">
            <a:noFill/>
            <a:miter lim="800000"/>
            <a:headEnd/>
            <a:tailEnd/>
          </a:ln>
        </p:spPr>
        <p:txBody>
          <a:bodyPr wrap="none">
            <a:spAutoFit/>
          </a:bodyPr>
          <a:lstStyle/>
          <a:p>
            <a:r>
              <a:rPr lang="en-US" sz="1600">
                <a:solidFill>
                  <a:srgbClr val="2C2B3B"/>
                </a:solidFill>
              </a:rPr>
              <a:t>Mercury</a:t>
            </a:r>
          </a:p>
        </p:txBody>
      </p:sp>
      <p:sp>
        <p:nvSpPr>
          <p:cNvPr id="1344531" name="Line 19"/>
          <p:cNvSpPr>
            <a:spLocks noChangeShapeType="1"/>
          </p:cNvSpPr>
          <p:nvPr/>
        </p:nvSpPr>
        <p:spPr bwMode="auto">
          <a:xfrm flipH="1">
            <a:off x="5505450" y="1444625"/>
            <a:ext cx="495300" cy="0"/>
          </a:xfrm>
          <a:prstGeom prst="line">
            <a:avLst/>
          </a:prstGeom>
          <a:noFill/>
          <a:ln w="15875">
            <a:solidFill>
              <a:schemeClr val="tx1"/>
            </a:solidFill>
            <a:round/>
            <a:headEnd/>
            <a:tailEnd type="triangle" w="med" len="med"/>
          </a:ln>
        </p:spPr>
        <p:txBody>
          <a:bodyPr/>
          <a:lstStyle/>
          <a:p>
            <a:endParaRPr lang="en-US"/>
          </a:p>
        </p:txBody>
      </p:sp>
      <p:sp>
        <p:nvSpPr>
          <p:cNvPr id="1344532" name="Line 20"/>
          <p:cNvSpPr>
            <a:spLocks noChangeShapeType="1"/>
          </p:cNvSpPr>
          <p:nvPr/>
        </p:nvSpPr>
        <p:spPr bwMode="auto">
          <a:xfrm flipH="1">
            <a:off x="5519738" y="1820863"/>
            <a:ext cx="495300" cy="0"/>
          </a:xfrm>
          <a:prstGeom prst="line">
            <a:avLst/>
          </a:prstGeom>
          <a:noFill/>
          <a:ln w="15875">
            <a:solidFill>
              <a:schemeClr val="tx1"/>
            </a:solidFill>
            <a:round/>
            <a:headEnd/>
            <a:tailEnd type="triangle" w="med" len="med"/>
          </a:ln>
        </p:spPr>
        <p:txBody>
          <a:bodyPr/>
          <a:lstStyle/>
          <a:p>
            <a:endParaRPr lang="en-US"/>
          </a:p>
        </p:txBody>
      </p:sp>
      <p:sp>
        <p:nvSpPr>
          <p:cNvPr id="1344533" name="Line 21"/>
          <p:cNvSpPr>
            <a:spLocks noChangeShapeType="1"/>
          </p:cNvSpPr>
          <p:nvPr/>
        </p:nvSpPr>
        <p:spPr bwMode="auto">
          <a:xfrm rot="16200000" flipH="1">
            <a:off x="5513388" y="4849813"/>
            <a:ext cx="495300" cy="0"/>
          </a:xfrm>
          <a:prstGeom prst="line">
            <a:avLst/>
          </a:prstGeom>
          <a:noFill/>
          <a:ln w="19050">
            <a:solidFill>
              <a:srgbClr val="FF0000"/>
            </a:solidFill>
            <a:round/>
            <a:headEnd/>
            <a:tailEnd type="triangle" w="med" len="med"/>
          </a:ln>
        </p:spPr>
        <p:txBody>
          <a:bodyPr/>
          <a:lstStyle/>
          <a:p>
            <a:endParaRPr lang="en-US"/>
          </a:p>
        </p:txBody>
      </p:sp>
      <p:sp>
        <p:nvSpPr>
          <p:cNvPr id="1344534" name="Line 22"/>
          <p:cNvSpPr>
            <a:spLocks noChangeShapeType="1"/>
          </p:cNvSpPr>
          <p:nvPr/>
        </p:nvSpPr>
        <p:spPr bwMode="auto">
          <a:xfrm rot="16200000" flipH="1">
            <a:off x="4276725" y="4851400"/>
            <a:ext cx="495300" cy="0"/>
          </a:xfrm>
          <a:prstGeom prst="line">
            <a:avLst/>
          </a:prstGeom>
          <a:noFill/>
          <a:ln w="19050">
            <a:solidFill>
              <a:srgbClr val="FF0000"/>
            </a:solidFill>
            <a:round/>
            <a:headEnd/>
            <a:tailEnd type="triangle" w="med" len="med"/>
          </a:ln>
        </p:spPr>
        <p:txBody>
          <a:bodyPr/>
          <a:lstStyle/>
          <a:p>
            <a:endParaRPr lang="en-US"/>
          </a:p>
        </p:txBody>
      </p:sp>
      <p:sp>
        <p:nvSpPr>
          <p:cNvPr id="1344535" name="Line 23"/>
          <p:cNvSpPr>
            <a:spLocks noChangeShapeType="1"/>
          </p:cNvSpPr>
          <p:nvPr/>
        </p:nvSpPr>
        <p:spPr bwMode="auto">
          <a:xfrm rot="16200000" flipH="1">
            <a:off x="4899025" y="4432300"/>
            <a:ext cx="495300" cy="0"/>
          </a:xfrm>
          <a:prstGeom prst="line">
            <a:avLst/>
          </a:prstGeom>
          <a:noFill/>
          <a:ln w="19050">
            <a:solidFill>
              <a:srgbClr val="333333"/>
            </a:solidFill>
            <a:round/>
            <a:headEnd type="triangle" w="med" len="med"/>
            <a:tailEnd/>
          </a:ln>
        </p:spPr>
        <p:txBody>
          <a:bodyPr/>
          <a:lstStyle/>
          <a:p>
            <a:endParaRPr lang="en-US"/>
          </a:p>
        </p:txBody>
      </p:sp>
      <p:sp>
        <p:nvSpPr>
          <p:cNvPr id="1344536" name="Line 24"/>
          <p:cNvSpPr>
            <a:spLocks noChangeShapeType="1"/>
          </p:cNvSpPr>
          <p:nvPr/>
        </p:nvSpPr>
        <p:spPr bwMode="auto">
          <a:xfrm rot="16200000" flipH="1">
            <a:off x="4906963" y="3640138"/>
            <a:ext cx="495300" cy="0"/>
          </a:xfrm>
          <a:prstGeom prst="line">
            <a:avLst/>
          </a:prstGeom>
          <a:noFill/>
          <a:ln w="19050">
            <a:solidFill>
              <a:srgbClr val="333333"/>
            </a:solidFill>
            <a:round/>
            <a:headEnd type="triangle" w="med" len="med"/>
            <a:tailEnd/>
          </a:ln>
        </p:spPr>
        <p:txBody>
          <a:bodyPr/>
          <a:lstStyle/>
          <a:p>
            <a:endParaRPr lang="en-US"/>
          </a:p>
        </p:txBody>
      </p:sp>
      <p:sp>
        <p:nvSpPr>
          <p:cNvPr id="1344537" name="Line 25"/>
          <p:cNvSpPr>
            <a:spLocks noChangeShapeType="1"/>
          </p:cNvSpPr>
          <p:nvPr/>
        </p:nvSpPr>
        <p:spPr bwMode="auto">
          <a:xfrm rot="16200000" flipH="1">
            <a:off x="4900613" y="2706688"/>
            <a:ext cx="495300" cy="0"/>
          </a:xfrm>
          <a:prstGeom prst="line">
            <a:avLst/>
          </a:prstGeom>
          <a:noFill/>
          <a:ln w="19050">
            <a:solidFill>
              <a:srgbClr val="333333"/>
            </a:solidFill>
            <a:round/>
            <a:headEnd type="triangle" w="med" len="med"/>
            <a:tailEnd/>
          </a:ln>
        </p:spPr>
        <p:txBody>
          <a:bodyPr/>
          <a:lstStyle/>
          <a:p>
            <a:endParaRPr lang="en-US"/>
          </a:p>
        </p:txBody>
      </p:sp>
      <p:sp>
        <p:nvSpPr>
          <p:cNvPr id="110617" name="Freeform 26"/>
          <p:cNvSpPr>
            <a:spLocks noChangeAspect="1"/>
          </p:cNvSpPr>
          <p:nvPr/>
        </p:nvSpPr>
        <p:spPr bwMode="auto">
          <a:xfrm>
            <a:off x="5000625" y="5106988"/>
            <a:ext cx="274638" cy="63500"/>
          </a:xfrm>
          <a:custGeom>
            <a:avLst/>
            <a:gdLst>
              <a:gd name="T0" fmla="*/ 7304 w 376"/>
              <a:gd name="T1" fmla="*/ 4330 h 88"/>
              <a:gd name="T2" fmla="*/ 5113 w 376"/>
              <a:gd name="T3" fmla="*/ 33915 h 88"/>
              <a:gd name="T4" fmla="*/ 3652 w 376"/>
              <a:gd name="T5" fmla="*/ 40409 h 88"/>
              <a:gd name="T6" fmla="*/ 25565 w 376"/>
              <a:gd name="T7" fmla="*/ 46903 h 88"/>
              <a:gd name="T8" fmla="*/ 68660 w 376"/>
              <a:gd name="T9" fmla="*/ 55563 h 88"/>
              <a:gd name="T10" fmla="*/ 121980 w 376"/>
              <a:gd name="T11" fmla="*/ 62057 h 88"/>
              <a:gd name="T12" fmla="*/ 167266 w 376"/>
              <a:gd name="T13" fmla="*/ 62057 h 88"/>
              <a:gd name="T14" fmla="*/ 215474 w 376"/>
              <a:gd name="T15" fmla="*/ 54119 h 88"/>
              <a:gd name="T16" fmla="*/ 254917 w 376"/>
              <a:gd name="T17" fmla="*/ 44739 h 88"/>
              <a:gd name="T18" fmla="*/ 272447 w 376"/>
              <a:gd name="T19" fmla="*/ 34636 h 88"/>
              <a:gd name="T20" fmla="*/ 268064 w 376"/>
              <a:gd name="T21" fmla="*/ 3608 h 88"/>
              <a:gd name="T22" fmla="*/ 262221 w 376"/>
              <a:gd name="T23" fmla="*/ 10102 h 88"/>
              <a:gd name="T24" fmla="*/ 209631 w 376"/>
              <a:gd name="T25" fmla="*/ 25256 h 88"/>
              <a:gd name="T26" fmla="*/ 139510 w 376"/>
              <a:gd name="T27" fmla="*/ 31750 h 88"/>
              <a:gd name="T28" fmla="*/ 73772 w 376"/>
              <a:gd name="T29" fmla="*/ 25977 h 88"/>
              <a:gd name="T30" fmla="*/ 24834 w 376"/>
              <a:gd name="T31" fmla="*/ 12989 h 88"/>
              <a:gd name="T32" fmla="*/ 7304 w 376"/>
              <a:gd name="T33" fmla="*/ 4330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6"/>
              <a:gd name="T52" fmla="*/ 0 h 88"/>
              <a:gd name="T53" fmla="*/ 376 w 376"/>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6" h="88">
                <a:moveTo>
                  <a:pt x="10" y="6"/>
                </a:moveTo>
                <a:cubicBezTo>
                  <a:pt x="6" y="11"/>
                  <a:pt x="8" y="39"/>
                  <a:pt x="7" y="47"/>
                </a:cubicBezTo>
                <a:cubicBezTo>
                  <a:pt x="6" y="55"/>
                  <a:pt x="0" y="53"/>
                  <a:pt x="5" y="56"/>
                </a:cubicBezTo>
                <a:cubicBezTo>
                  <a:pt x="10" y="59"/>
                  <a:pt x="20" y="62"/>
                  <a:pt x="35" y="65"/>
                </a:cubicBezTo>
                <a:cubicBezTo>
                  <a:pt x="50" y="68"/>
                  <a:pt x="72" y="74"/>
                  <a:pt x="94" y="77"/>
                </a:cubicBezTo>
                <a:cubicBezTo>
                  <a:pt x="116" y="80"/>
                  <a:pt x="145" y="85"/>
                  <a:pt x="167" y="86"/>
                </a:cubicBezTo>
                <a:cubicBezTo>
                  <a:pt x="189" y="87"/>
                  <a:pt x="208" y="88"/>
                  <a:pt x="229" y="86"/>
                </a:cubicBezTo>
                <a:cubicBezTo>
                  <a:pt x="250" y="84"/>
                  <a:pt x="275" y="79"/>
                  <a:pt x="295" y="75"/>
                </a:cubicBezTo>
                <a:cubicBezTo>
                  <a:pt x="315" y="71"/>
                  <a:pt x="336" y="67"/>
                  <a:pt x="349" y="62"/>
                </a:cubicBezTo>
                <a:cubicBezTo>
                  <a:pt x="362" y="57"/>
                  <a:pt x="370" y="57"/>
                  <a:pt x="373" y="48"/>
                </a:cubicBezTo>
                <a:cubicBezTo>
                  <a:pt x="376" y="39"/>
                  <a:pt x="369" y="10"/>
                  <a:pt x="367" y="5"/>
                </a:cubicBezTo>
                <a:cubicBezTo>
                  <a:pt x="365" y="0"/>
                  <a:pt x="372" y="9"/>
                  <a:pt x="359" y="14"/>
                </a:cubicBezTo>
                <a:cubicBezTo>
                  <a:pt x="346" y="19"/>
                  <a:pt x="315" y="30"/>
                  <a:pt x="287" y="35"/>
                </a:cubicBezTo>
                <a:cubicBezTo>
                  <a:pt x="259" y="40"/>
                  <a:pt x="222" y="44"/>
                  <a:pt x="191" y="44"/>
                </a:cubicBezTo>
                <a:cubicBezTo>
                  <a:pt x="160" y="44"/>
                  <a:pt x="127" y="40"/>
                  <a:pt x="101" y="36"/>
                </a:cubicBezTo>
                <a:cubicBezTo>
                  <a:pt x="75" y="32"/>
                  <a:pt x="49" y="22"/>
                  <a:pt x="34" y="18"/>
                </a:cubicBezTo>
                <a:cubicBezTo>
                  <a:pt x="19" y="14"/>
                  <a:pt x="14" y="1"/>
                  <a:pt x="10" y="6"/>
                </a:cubicBezTo>
                <a:close/>
              </a:path>
            </a:pathLst>
          </a:custGeom>
          <a:solidFill>
            <a:srgbClr val="969696"/>
          </a:solidFill>
          <a:ln w="9525">
            <a:solidFill>
              <a:schemeClr val="tx1"/>
            </a:solidFill>
            <a:round/>
            <a:headEnd/>
            <a:tailEnd/>
          </a:ln>
        </p:spPr>
        <p:txBody>
          <a:bodyPr/>
          <a:lstStyle/>
          <a:p>
            <a:endParaRPr lang="en-US"/>
          </a:p>
        </p:txBody>
      </p:sp>
      <p:sp>
        <p:nvSpPr>
          <p:cNvPr id="110618" name="Oval 27"/>
          <p:cNvSpPr>
            <a:spLocks noChangeAspect="1" noChangeArrowheads="1"/>
          </p:cNvSpPr>
          <p:nvPr/>
        </p:nvSpPr>
        <p:spPr bwMode="auto">
          <a:xfrm>
            <a:off x="5005388" y="5051425"/>
            <a:ext cx="279400" cy="79375"/>
          </a:xfrm>
          <a:prstGeom prst="ellipse">
            <a:avLst/>
          </a:prstGeom>
          <a:gradFill rotWithShape="1">
            <a:gsLst>
              <a:gs pos="0">
                <a:srgbClr val="525252"/>
              </a:gs>
              <a:gs pos="100000">
                <a:srgbClr val="B2B2B2">
                  <a:alpha val="56000"/>
                </a:srgbClr>
              </a:gs>
            </a:gsLst>
            <a:lin ang="5400000" scaled="1"/>
          </a:gradFill>
          <a:ln w="9525">
            <a:solidFill>
              <a:srgbClr val="333333"/>
            </a:solidFill>
            <a:round/>
            <a:headEnd/>
            <a:tailEnd/>
          </a:ln>
        </p:spPr>
        <p:txBody>
          <a:bodyPr wrap="none" anchor="ctr"/>
          <a:lstStyle/>
          <a:p>
            <a:endParaRPr lang="en-US"/>
          </a:p>
        </p:txBody>
      </p:sp>
      <p:sp>
        <p:nvSpPr>
          <p:cNvPr id="1344540" name="AutoShape 28"/>
          <p:cNvSpPr>
            <a:spLocks noChangeArrowheads="1"/>
          </p:cNvSpPr>
          <p:nvPr/>
        </p:nvSpPr>
        <p:spPr bwMode="auto">
          <a:xfrm rot="-9719008">
            <a:off x="5180013" y="5035550"/>
            <a:ext cx="531812" cy="222250"/>
          </a:xfrm>
          <a:custGeom>
            <a:avLst/>
            <a:gdLst>
              <a:gd name="T0" fmla="*/ 10494964 w 21600"/>
              <a:gd name="T1" fmla="*/ 231222 h 21600"/>
              <a:gd name="T2" fmla="*/ 5370833 w 21600"/>
              <a:gd name="T3" fmla="*/ 198718 h 21600"/>
              <a:gd name="T4" fmla="*/ 9274112 w 21600"/>
              <a:gd name="T5" fmla="*/ 513264 h 21600"/>
              <a:gd name="T6" fmla="*/ 14714057 w 21600"/>
              <a:gd name="T7" fmla="*/ 1054689 h 21600"/>
              <a:gd name="T8" fmla="*/ 12235343 w 21600"/>
              <a:gd name="T9" fmla="*/ 1545183 h 21600"/>
              <a:gd name="T10" fmla="*/ 9426860 w 21600"/>
              <a:gd name="T11" fmla="*/ 11120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46" y="10337"/>
                </a:moveTo>
                <a:cubicBezTo>
                  <a:pt x="18002" y="6403"/>
                  <a:pt x="14740" y="3339"/>
                  <a:pt x="10800" y="3339"/>
                </a:cubicBezTo>
                <a:cubicBezTo>
                  <a:pt x="10267" y="3338"/>
                  <a:pt x="9735" y="3396"/>
                  <a:pt x="9215" y="3509"/>
                </a:cubicBezTo>
                <a:lnTo>
                  <a:pt x="8505" y="246"/>
                </a:lnTo>
                <a:cubicBezTo>
                  <a:pt x="9259" y="82"/>
                  <a:pt x="10028" y="-1"/>
                  <a:pt x="10800" y="0"/>
                </a:cubicBezTo>
                <a:cubicBezTo>
                  <a:pt x="16504" y="0"/>
                  <a:pt x="21225" y="4436"/>
                  <a:pt x="21579" y="10129"/>
                </a:cubicBezTo>
                <a:lnTo>
                  <a:pt x="24273" y="9962"/>
                </a:lnTo>
                <a:lnTo>
                  <a:pt x="20184" y="14595"/>
                </a:lnTo>
                <a:lnTo>
                  <a:pt x="15551" y="10504"/>
                </a:lnTo>
                <a:lnTo>
                  <a:pt x="18246" y="10337"/>
                </a:lnTo>
                <a:close/>
              </a:path>
            </a:pathLst>
          </a:custGeom>
          <a:gradFill rotWithShape="1">
            <a:gsLst>
              <a:gs pos="0">
                <a:srgbClr val="DDDDDD"/>
              </a:gs>
              <a:gs pos="100000">
                <a:schemeClr val="tx1">
                  <a:alpha val="82999"/>
                </a:schemeClr>
              </a:gs>
            </a:gsLst>
            <a:lin ang="5400000" scaled="1"/>
          </a:gradFill>
          <a:ln w="9525">
            <a:noFill/>
            <a:miter lim="800000"/>
            <a:headEnd/>
            <a:tailEnd/>
          </a:ln>
        </p:spPr>
        <p:txBody>
          <a:bodyPr wrap="none" anchor="ctr"/>
          <a:lstStyle/>
          <a:p>
            <a:endParaRPr lang="en-US"/>
          </a:p>
        </p:txBody>
      </p:sp>
      <p:sp>
        <p:nvSpPr>
          <p:cNvPr id="1344541" name="AutoShape 29"/>
          <p:cNvSpPr>
            <a:spLocks noChangeArrowheads="1"/>
          </p:cNvSpPr>
          <p:nvPr/>
        </p:nvSpPr>
        <p:spPr bwMode="auto">
          <a:xfrm rot="9515095" flipH="1">
            <a:off x="4587875" y="5048250"/>
            <a:ext cx="531813" cy="222250"/>
          </a:xfrm>
          <a:custGeom>
            <a:avLst/>
            <a:gdLst>
              <a:gd name="T0" fmla="*/ 10401646 w 21600"/>
              <a:gd name="T1" fmla="*/ 219153 h 21600"/>
              <a:gd name="T2" fmla="*/ 5179908 w 21600"/>
              <a:gd name="T3" fmla="*/ 206559 h 21600"/>
              <a:gd name="T4" fmla="*/ 9209868 w 21600"/>
              <a:gd name="T5" fmla="*/ 504898 h 21600"/>
              <a:gd name="T6" fmla="*/ 14714109 w 21600"/>
              <a:gd name="T7" fmla="*/ 1054689 h 21600"/>
              <a:gd name="T8" fmla="*/ 12235391 w 21600"/>
              <a:gd name="T9" fmla="*/ 1545183 h 21600"/>
              <a:gd name="T10" fmla="*/ 9426902 w 21600"/>
              <a:gd name="T11" fmla="*/ 11120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46" y="10337"/>
                </a:moveTo>
                <a:cubicBezTo>
                  <a:pt x="18002" y="6403"/>
                  <a:pt x="14740" y="3339"/>
                  <a:pt x="10800" y="3339"/>
                </a:cubicBezTo>
                <a:cubicBezTo>
                  <a:pt x="10178" y="3338"/>
                  <a:pt x="9559" y="3416"/>
                  <a:pt x="8957" y="3570"/>
                </a:cubicBezTo>
                <a:lnTo>
                  <a:pt x="8133" y="334"/>
                </a:lnTo>
                <a:cubicBezTo>
                  <a:pt x="9004" y="112"/>
                  <a:pt x="9900" y="-1"/>
                  <a:pt x="10800" y="0"/>
                </a:cubicBezTo>
                <a:cubicBezTo>
                  <a:pt x="16504" y="0"/>
                  <a:pt x="21225" y="4436"/>
                  <a:pt x="21579" y="10129"/>
                </a:cubicBezTo>
                <a:lnTo>
                  <a:pt x="24273" y="9962"/>
                </a:lnTo>
                <a:lnTo>
                  <a:pt x="20184" y="14595"/>
                </a:lnTo>
                <a:lnTo>
                  <a:pt x="15551" y="10504"/>
                </a:lnTo>
                <a:lnTo>
                  <a:pt x="18246" y="10337"/>
                </a:lnTo>
                <a:close/>
              </a:path>
            </a:pathLst>
          </a:custGeom>
          <a:gradFill rotWithShape="1">
            <a:gsLst>
              <a:gs pos="0">
                <a:srgbClr val="DDDDDD"/>
              </a:gs>
              <a:gs pos="100000">
                <a:srgbClr val="2C2B3B">
                  <a:alpha val="67998"/>
                </a:srgbClr>
              </a:gs>
            </a:gsLst>
            <a:lin ang="5400000" scaled="1"/>
          </a:gradFill>
          <a:ln w="9525">
            <a:noFill/>
            <a:miter lim="800000"/>
            <a:headEnd/>
            <a:tailEnd/>
          </a:ln>
        </p:spPr>
        <p:txBody>
          <a:bodyPr wrap="none" anchor="ctr"/>
          <a:lstStyle/>
          <a:p>
            <a:endParaRPr lang="en-US"/>
          </a:p>
        </p:txBody>
      </p:sp>
      <p:sp>
        <p:nvSpPr>
          <p:cNvPr id="1344542" name="AutoShape 30"/>
          <p:cNvSpPr>
            <a:spLocks noChangeArrowheads="1"/>
          </p:cNvSpPr>
          <p:nvPr/>
        </p:nvSpPr>
        <p:spPr bwMode="auto">
          <a:xfrm rot="-9719008">
            <a:off x="5189538" y="5053013"/>
            <a:ext cx="450850" cy="188912"/>
          </a:xfrm>
          <a:custGeom>
            <a:avLst/>
            <a:gdLst>
              <a:gd name="T0" fmla="*/ 7542741 w 21600"/>
              <a:gd name="T1" fmla="*/ 167056 h 21600"/>
              <a:gd name="T2" fmla="*/ 3860027 w 21600"/>
              <a:gd name="T3" fmla="*/ 143573 h 21600"/>
              <a:gd name="T4" fmla="*/ 6665296 w 21600"/>
              <a:gd name="T5" fmla="*/ 370827 h 21600"/>
              <a:gd name="T6" fmla="*/ 10574999 w 21600"/>
              <a:gd name="T7" fmla="*/ 762006 h 21600"/>
              <a:gd name="T8" fmla="*/ 8793536 w 21600"/>
              <a:gd name="T9" fmla="*/ 1116391 h 21600"/>
              <a:gd name="T10" fmla="*/ 6775086 w 21600"/>
              <a:gd name="T11" fmla="*/ 80346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46" y="10337"/>
                </a:moveTo>
                <a:cubicBezTo>
                  <a:pt x="18002" y="6403"/>
                  <a:pt x="14740" y="3339"/>
                  <a:pt x="10800" y="3339"/>
                </a:cubicBezTo>
                <a:cubicBezTo>
                  <a:pt x="10267" y="3338"/>
                  <a:pt x="9735" y="3396"/>
                  <a:pt x="9215" y="3509"/>
                </a:cubicBezTo>
                <a:lnTo>
                  <a:pt x="8505" y="246"/>
                </a:lnTo>
                <a:cubicBezTo>
                  <a:pt x="9259" y="82"/>
                  <a:pt x="10028" y="-1"/>
                  <a:pt x="10800" y="0"/>
                </a:cubicBezTo>
                <a:cubicBezTo>
                  <a:pt x="16504" y="0"/>
                  <a:pt x="21225" y="4436"/>
                  <a:pt x="21579" y="10129"/>
                </a:cubicBezTo>
                <a:lnTo>
                  <a:pt x="24273" y="9962"/>
                </a:lnTo>
                <a:lnTo>
                  <a:pt x="20184" y="14595"/>
                </a:lnTo>
                <a:lnTo>
                  <a:pt x="15551" y="10504"/>
                </a:lnTo>
                <a:lnTo>
                  <a:pt x="18246" y="10337"/>
                </a:lnTo>
                <a:close/>
              </a:path>
            </a:pathLst>
          </a:custGeom>
          <a:solidFill>
            <a:srgbClr val="333333">
              <a:alpha val="83136"/>
            </a:srgbClr>
          </a:solidFill>
          <a:ln w="9525">
            <a:noFill/>
            <a:miter lim="800000"/>
            <a:headEnd/>
            <a:tailEnd/>
          </a:ln>
        </p:spPr>
        <p:txBody>
          <a:bodyPr wrap="none" anchor="ctr"/>
          <a:lstStyle/>
          <a:p>
            <a:endParaRPr lang="en-US"/>
          </a:p>
        </p:txBody>
      </p:sp>
      <p:sp>
        <p:nvSpPr>
          <p:cNvPr id="1344543" name="AutoShape 31"/>
          <p:cNvSpPr>
            <a:spLocks noChangeArrowheads="1"/>
          </p:cNvSpPr>
          <p:nvPr/>
        </p:nvSpPr>
        <p:spPr bwMode="auto">
          <a:xfrm rot="9515095" flipH="1">
            <a:off x="4606925" y="5060950"/>
            <a:ext cx="515938" cy="215900"/>
          </a:xfrm>
          <a:custGeom>
            <a:avLst/>
            <a:gdLst>
              <a:gd name="T0" fmla="*/ 10423810 w 21600"/>
              <a:gd name="T1" fmla="*/ 299721 h 21600"/>
              <a:gd name="T2" fmla="*/ 6260549 w 21600"/>
              <a:gd name="T3" fmla="*/ 166843 h 21600"/>
              <a:gd name="T4" fmla="*/ 9105852 w 21600"/>
              <a:gd name="T5" fmla="*/ 540600 h 21600"/>
              <a:gd name="T6" fmla="*/ 13848756 w 21600"/>
              <a:gd name="T7" fmla="*/ 995279 h 21600"/>
              <a:gd name="T8" fmla="*/ 11515807 w 21600"/>
              <a:gd name="T9" fmla="*/ 1458145 h 21600"/>
              <a:gd name="T10" fmla="*/ 8872485 w 21600"/>
              <a:gd name="T11" fmla="*/ 1049424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46" y="10337"/>
                </a:moveTo>
                <a:cubicBezTo>
                  <a:pt x="18005" y="6458"/>
                  <a:pt x="14827" y="3414"/>
                  <a:pt x="10942" y="3340"/>
                </a:cubicBezTo>
                <a:lnTo>
                  <a:pt x="11005" y="1"/>
                </a:lnTo>
                <a:cubicBezTo>
                  <a:pt x="16629" y="109"/>
                  <a:pt x="21230" y="4515"/>
                  <a:pt x="21579" y="10129"/>
                </a:cubicBezTo>
                <a:lnTo>
                  <a:pt x="24273" y="9962"/>
                </a:lnTo>
                <a:lnTo>
                  <a:pt x="20184" y="14595"/>
                </a:lnTo>
                <a:lnTo>
                  <a:pt x="15551" y="10504"/>
                </a:lnTo>
                <a:lnTo>
                  <a:pt x="18246" y="10337"/>
                </a:lnTo>
                <a:close/>
              </a:path>
            </a:pathLst>
          </a:custGeom>
          <a:solidFill>
            <a:srgbClr val="333333">
              <a:alpha val="67842"/>
            </a:srgb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44525"/>
                                        </p:tgtEl>
                                        <p:attrNameLst>
                                          <p:attrName>style.visibility</p:attrName>
                                        </p:attrNameLst>
                                      </p:cBhvr>
                                      <p:to>
                                        <p:strVal val="visible"/>
                                      </p:to>
                                    </p:set>
                                    <p:anim calcmode="lin" valueType="num">
                                      <p:cBhvr>
                                        <p:cTn id="7" dur="500" fill="hold"/>
                                        <p:tgtEl>
                                          <p:spTgt spid="1344525"/>
                                        </p:tgtEl>
                                        <p:attrNameLst>
                                          <p:attrName>ppt_w</p:attrName>
                                        </p:attrNameLst>
                                      </p:cBhvr>
                                      <p:tavLst>
                                        <p:tav tm="0">
                                          <p:val>
                                            <p:fltVal val="0"/>
                                          </p:val>
                                        </p:tav>
                                        <p:tav tm="100000">
                                          <p:val>
                                            <p:strVal val="#ppt_w"/>
                                          </p:val>
                                        </p:tav>
                                      </p:tavLst>
                                    </p:anim>
                                    <p:anim calcmode="lin" valueType="num">
                                      <p:cBhvr>
                                        <p:cTn id="8" dur="500" fill="hold"/>
                                        <p:tgtEl>
                                          <p:spTgt spid="1344525"/>
                                        </p:tgtEl>
                                        <p:attrNameLst>
                                          <p:attrName>ppt_h</p:attrName>
                                        </p:attrNameLst>
                                      </p:cBhvr>
                                      <p:tavLst>
                                        <p:tav tm="0">
                                          <p:val>
                                            <p:fltVal val="0"/>
                                          </p:val>
                                        </p:tav>
                                        <p:tav tm="100000">
                                          <p:val>
                                            <p:strVal val="#ppt_h"/>
                                          </p:val>
                                        </p:tav>
                                      </p:tavLst>
                                    </p:anim>
                                    <p:animEffect transition="in" filter="fade">
                                      <p:cBhvr>
                                        <p:cTn id="9" dur="500"/>
                                        <p:tgtEl>
                                          <p:spTgt spid="1344525"/>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1344531"/>
                                        </p:tgtEl>
                                        <p:attrNameLst>
                                          <p:attrName>style.visibility</p:attrName>
                                        </p:attrNameLst>
                                      </p:cBhvr>
                                      <p:to>
                                        <p:strVal val="visible"/>
                                      </p:to>
                                    </p:set>
                                    <p:animEffect transition="in" filter="wipe(right)">
                                      <p:cBhvr>
                                        <p:cTn id="12" dur="500"/>
                                        <p:tgtEl>
                                          <p:spTgt spid="1344531"/>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344529"/>
                                        </p:tgtEl>
                                        <p:attrNameLst>
                                          <p:attrName>style.visibility</p:attrName>
                                        </p:attrNameLst>
                                      </p:cBhvr>
                                      <p:to>
                                        <p:strVal val="visible"/>
                                      </p:to>
                                    </p:set>
                                    <p:animEffect transition="in" filter="fade">
                                      <p:cBhvr>
                                        <p:cTn id="17" dur="1000"/>
                                        <p:tgtEl>
                                          <p:spTgt spid="1344529"/>
                                        </p:tgtEl>
                                      </p:cBhvr>
                                    </p:animEffect>
                                    <p:anim calcmode="lin" valueType="num">
                                      <p:cBhvr>
                                        <p:cTn id="18" dur="1000" fill="hold"/>
                                        <p:tgtEl>
                                          <p:spTgt spid="1344529"/>
                                        </p:tgtEl>
                                        <p:attrNameLst>
                                          <p:attrName>ppt_x</p:attrName>
                                        </p:attrNameLst>
                                      </p:cBhvr>
                                      <p:tavLst>
                                        <p:tav tm="0">
                                          <p:val>
                                            <p:strVal val="#ppt_x"/>
                                          </p:val>
                                        </p:tav>
                                        <p:tav tm="100000">
                                          <p:val>
                                            <p:strVal val="#ppt_x"/>
                                          </p:val>
                                        </p:tav>
                                      </p:tavLst>
                                    </p:anim>
                                    <p:anim calcmode="lin" valueType="num">
                                      <p:cBhvr>
                                        <p:cTn id="19" dur="1000" fill="hold"/>
                                        <p:tgtEl>
                                          <p:spTgt spid="134452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344528"/>
                                        </p:tgtEl>
                                        <p:attrNameLst>
                                          <p:attrName>style.visibility</p:attrName>
                                        </p:attrNameLst>
                                      </p:cBhvr>
                                      <p:to>
                                        <p:strVal val="visible"/>
                                      </p:to>
                                    </p:set>
                                    <p:animEffect transition="in" filter="fade">
                                      <p:cBhvr>
                                        <p:cTn id="22" dur="1000"/>
                                        <p:tgtEl>
                                          <p:spTgt spid="1344528"/>
                                        </p:tgtEl>
                                      </p:cBhvr>
                                    </p:animEffect>
                                    <p:anim calcmode="lin" valueType="num">
                                      <p:cBhvr>
                                        <p:cTn id="23" dur="1000" fill="hold"/>
                                        <p:tgtEl>
                                          <p:spTgt spid="1344528"/>
                                        </p:tgtEl>
                                        <p:attrNameLst>
                                          <p:attrName>ppt_x</p:attrName>
                                        </p:attrNameLst>
                                      </p:cBhvr>
                                      <p:tavLst>
                                        <p:tav tm="0">
                                          <p:val>
                                            <p:strVal val="#ppt_x"/>
                                          </p:val>
                                        </p:tav>
                                        <p:tav tm="100000">
                                          <p:val>
                                            <p:strVal val="#ppt_x"/>
                                          </p:val>
                                        </p:tav>
                                      </p:tavLst>
                                    </p:anim>
                                    <p:anim calcmode="lin" valueType="num">
                                      <p:cBhvr>
                                        <p:cTn id="24" dur="1000" fill="hold"/>
                                        <p:tgtEl>
                                          <p:spTgt spid="134452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344534"/>
                                        </p:tgtEl>
                                        <p:attrNameLst>
                                          <p:attrName>style.visibility</p:attrName>
                                        </p:attrNameLst>
                                      </p:cBhvr>
                                      <p:to>
                                        <p:strVal val="visible"/>
                                      </p:to>
                                    </p:set>
                                    <p:animEffect transition="in" filter="fade">
                                      <p:cBhvr>
                                        <p:cTn id="27" dur="1000"/>
                                        <p:tgtEl>
                                          <p:spTgt spid="1344534"/>
                                        </p:tgtEl>
                                      </p:cBhvr>
                                    </p:animEffect>
                                    <p:anim calcmode="lin" valueType="num">
                                      <p:cBhvr>
                                        <p:cTn id="28" dur="1000" fill="hold"/>
                                        <p:tgtEl>
                                          <p:spTgt spid="1344534"/>
                                        </p:tgtEl>
                                        <p:attrNameLst>
                                          <p:attrName>ppt_x</p:attrName>
                                        </p:attrNameLst>
                                      </p:cBhvr>
                                      <p:tavLst>
                                        <p:tav tm="0">
                                          <p:val>
                                            <p:strVal val="#ppt_x"/>
                                          </p:val>
                                        </p:tav>
                                        <p:tav tm="100000">
                                          <p:val>
                                            <p:strVal val="#ppt_x"/>
                                          </p:val>
                                        </p:tav>
                                      </p:tavLst>
                                    </p:anim>
                                    <p:anim calcmode="lin" valueType="num">
                                      <p:cBhvr>
                                        <p:cTn id="29" dur="1000" fill="hold"/>
                                        <p:tgtEl>
                                          <p:spTgt spid="134453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344533"/>
                                        </p:tgtEl>
                                        <p:attrNameLst>
                                          <p:attrName>style.visibility</p:attrName>
                                        </p:attrNameLst>
                                      </p:cBhvr>
                                      <p:to>
                                        <p:strVal val="visible"/>
                                      </p:to>
                                    </p:set>
                                    <p:animEffect transition="in" filter="fade">
                                      <p:cBhvr>
                                        <p:cTn id="32" dur="1000"/>
                                        <p:tgtEl>
                                          <p:spTgt spid="1344533"/>
                                        </p:tgtEl>
                                      </p:cBhvr>
                                    </p:animEffect>
                                    <p:anim calcmode="lin" valueType="num">
                                      <p:cBhvr>
                                        <p:cTn id="33" dur="1000" fill="hold"/>
                                        <p:tgtEl>
                                          <p:spTgt spid="1344533"/>
                                        </p:tgtEl>
                                        <p:attrNameLst>
                                          <p:attrName>ppt_x</p:attrName>
                                        </p:attrNameLst>
                                      </p:cBhvr>
                                      <p:tavLst>
                                        <p:tav tm="0">
                                          <p:val>
                                            <p:strVal val="#ppt_x"/>
                                          </p:val>
                                        </p:tav>
                                        <p:tav tm="100000">
                                          <p:val>
                                            <p:strVal val="#ppt_x"/>
                                          </p:val>
                                        </p:tav>
                                      </p:tavLst>
                                    </p:anim>
                                    <p:anim calcmode="lin" valueType="num">
                                      <p:cBhvr>
                                        <p:cTn id="34" dur="1000" fill="hold"/>
                                        <p:tgtEl>
                                          <p:spTgt spid="1344533"/>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1344540"/>
                                        </p:tgtEl>
                                        <p:attrNameLst>
                                          <p:attrName>style.visibility</p:attrName>
                                        </p:attrNameLst>
                                      </p:cBhvr>
                                      <p:to>
                                        <p:strVal val="visible"/>
                                      </p:to>
                                    </p:set>
                                    <p:animEffect transition="in" filter="wipe(down)">
                                      <p:cBhvr>
                                        <p:cTn id="38" dur="2000"/>
                                        <p:tgtEl>
                                          <p:spTgt spid="134454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344542"/>
                                        </p:tgtEl>
                                        <p:attrNameLst>
                                          <p:attrName>style.visibility</p:attrName>
                                        </p:attrNameLst>
                                      </p:cBhvr>
                                      <p:to>
                                        <p:strVal val="visible"/>
                                      </p:to>
                                    </p:set>
                                    <p:animEffect transition="in" filter="wipe(down)">
                                      <p:cBhvr>
                                        <p:cTn id="41" dur="2000"/>
                                        <p:tgtEl>
                                          <p:spTgt spid="134454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344541"/>
                                        </p:tgtEl>
                                        <p:attrNameLst>
                                          <p:attrName>style.visibility</p:attrName>
                                        </p:attrNameLst>
                                      </p:cBhvr>
                                      <p:to>
                                        <p:strVal val="visible"/>
                                      </p:to>
                                    </p:set>
                                    <p:animEffect transition="in" filter="wipe(down)">
                                      <p:cBhvr>
                                        <p:cTn id="44" dur="2000"/>
                                        <p:tgtEl>
                                          <p:spTgt spid="134454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344543"/>
                                        </p:tgtEl>
                                        <p:attrNameLst>
                                          <p:attrName>style.visibility</p:attrName>
                                        </p:attrNameLst>
                                      </p:cBhvr>
                                      <p:to>
                                        <p:strVal val="visible"/>
                                      </p:to>
                                    </p:set>
                                    <p:animEffect transition="in" filter="wipe(down)">
                                      <p:cBhvr>
                                        <p:cTn id="47" dur="2000"/>
                                        <p:tgtEl>
                                          <p:spTgt spid="1344543"/>
                                        </p:tgtEl>
                                      </p:cBhvr>
                                    </p:animEffect>
                                  </p:childTnLst>
                                </p:cTn>
                              </p:par>
                            </p:childTnLst>
                          </p:cTn>
                        </p:par>
                        <p:par>
                          <p:cTn id="48" fill="hold">
                            <p:stCondLst>
                              <p:cond delay="3000"/>
                            </p:stCondLst>
                            <p:childTnLst>
                              <p:par>
                                <p:cTn id="49" presetID="22" presetClass="entr" presetSubtype="4" fill="hold" grpId="0" nodeType="afterEffect">
                                  <p:stCondLst>
                                    <p:cond delay="0"/>
                                  </p:stCondLst>
                                  <p:childTnLst>
                                    <p:set>
                                      <p:cBhvr>
                                        <p:cTn id="50" dur="1" fill="hold">
                                          <p:stCondLst>
                                            <p:cond delay="0"/>
                                          </p:stCondLst>
                                        </p:cTn>
                                        <p:tgtEl>
                                          <p:spTgt spid="1344517"/>
                                        </p:tgtEl>
                                        <p:attrNameLst>
                                          <p:attrName>style.visibility</p:attrName>
                                        </p:attrNameLst>
                                      </p:cBhvr>
                                      <p:to>
                                        <p:strVal val="visible"/>
                                      </p:to>
                                    </p:set>
                                    <p:animEffect transition="in" filter="wipe(down)">
                                      <p:cBhvr>
                                        <p:cTn id="51" dur="3000"/>
                                        <p:tgtEl>
                                          <p:spTgt spid="1344517"/>
                                        </p:tgtEl>
                                      </p:cBhvr>
                                    </p:animEffect>
                                  </p:childTnLst>
                                </p:cTn>
                              </p:par>
                              <p:par>
                                <p:cTn id="52" presetID="0" presetClass="path" presetSubtype="0" accel="50000" decel="50000" fill="hold" grpId="0" nodeType="withEffect">
                                  <p:stCondLst>
                                    <p:cond delay="0"/>
                                  </p:stCondLst>
                                  <p:childTnLst>
                                    <p:animMotion origin="layout" path="M 4.44444E-6 4.39741E-6 C 0.00295 -0.0236 0.01458 -0.09022 0.0177 -0.14227 C 0.02083 -0.19455 0.01944 -0.26811 0.0184 -0.31275 C 0.01736 -0.3574 0.02812 -0.38932 0.0118 -0.4106 C -0.00452 -0.43188 -0.06042 -0.43373 -0.07934 -0.43975 " pathEditMode="relative" rAng="0" ptsTypes="aaaaa">
                                      <p:cBhvr>
                                        <p:cTn id="53" dur="2000" fill="hold"/>
                                        <p:tgtEl>
                                          <p:spTgt spid="1344530"/>
                                        </p:tgtEl>
                                        <p:attrNameLst>
                                          <p:attrName>ppt_x</p:attrName>
                                          <p:attrName>ppt_y</p:attrName>
                                        </p:attrNameLst>
                                      </p:cBhvr>
                                      <p:rCtr x="-2600" y="-22000"/>
                                    </p:animMotion>
                                  </p:childTnLst>
                                </p:cTn>
                              </p:par>
                              <p:par>
                                <p:cTn id="54" presetID="17" presetClass="entr" presetSubtype="4" fill="hold" grpId="0" nodeType="withEffect">
                                  <p:stCondLst>
                                    <p:cond delay="0"/>
                                  </p:stCondLst>
                                  <p:childTnLst>
                                    <p:set>
                                      <p:cBhvr>
                                        <p:cTn id="55" dur="1" fill="hold">
                                          <p:stCondLst>
                                            <p:cond delay="0"/>
                                          </p:stCondLst>
                                        </p:cTn>
                                        <p:tgtEl>
                                          <p:spTgt spid="1344535"/>
                                        </p:tgtEl>
                                        <p:attrNameLst>
                                          <p:attrName>style.visibility</p:attrName>
                                        </p:attrNameLst>
                                      </p:cBhvr>
                                      <p:to>
                                        <p:strVal val="visible"/>
                                      </p:to>
                                    </p:set>
                                    <p:anim calcmode="lin" valueType="num">
                                      <p:cBhvr>
                                        <p:cTn id="56" dur="500" fill="hold"/>
                                        <p:tgtEl>
                                          <p:spTgt spid="1344535"/>
                                        </p:tgtEl>
                                        <p:attrNameLst>
                                          <p:attrName>ppt_x</p:attrName>
                                        </p:attrNameLst>
                                      </p:cBhvr>
                                      <p:tavLst>
                                        <p:tav tm="0">
                                          <p:val>
                                            <p:strVal val="#ppt_x"/>
                                          </p:val>
                                        </p:tav>
                                        <p:tav tm="100000">
                                          <p:val>
                                            <p:strVal val="#ppt_x"/>
                                          </p:val>
                                        </p:tav>
                                      </p:tavLst>
                                    </p:anim>
                                    <p:anim calcmode="lin" valueType="num">
                                      <p:cBhvr>
                                        <p:cTn id="57" dur="500" fill="hold"/>
                                        <p:tgtEl>
                                          <p:spTgt spid="1344535"/>
                                        </p:tgtEl>
                                        <p:attrNameLst>
                                          <p:attrName>ppt_y</p:attrName>
                                        </p:attrNameLst>
                                      </p:cBhvr>
                                      <p:tavLst>
                                        <p:tav tm="0">
                                          <p:val>
                                            <p:strVal val="#ppt_y+#ppt_h/2"/>
                                          </p:val>
                                        </p:tav>
                                        <p:tav tm="100000">
                                          <p:val>
                                            <p:strVal val="#ppt_y"/>
                                          </p:val>
                                        </p:tav>
                                      </p:tavLst>
                                    </p:anim>
                                    <p:anim calcmode="lin" valueType="num">
                                      <p:cBhvr>
                                        <p:cTn id="58" dur="500" fill="hold"/>
                                        <p:tgtEl>
                                          <p:spTgt spid="1344535"/>
                                        </p:tgtEl>
                                        <p:attrNameLst>
                                          <p:attrName>ppt_w</p:attrName>
                                        </p:attrNameLst>
                                      </p:cBhvr>
                                      <p:tavLst>
                                        <p:tav tm="0">
                                          <p:val>
                                            <p:strVal val="#ppt_w"/>
                                          </p:val>
                                        </p:tav>
                                        <p:tav tm="100000">
                                          <p:val>
                                            <p:strVal val="#ppt_w"/>
                                          </p:val>
                                        </p:tav>
                                      </p:tavLst>
                                    </p:anim>
                                    <p:anim calcmode="lin" valueType="num">
                                      <p:cBhvr>
                                        <p:cTn id="59" dur="500" fill="hold"/>
                                        <p:tgtEl>
                                          <p:spTgt spid="1344535"/>
                                        </p:tgtEl>
                                        <p:attrNameLst>
                                          <p:attrName>ppt_h</p:attrName>
                                        </p:attrNameLst>
                                      </p:cBhvr>
                                      <p:tavLst>
                                        <p:tav tm="0">
                                          <p:val>
                                            <p:fltVal val="0"/>
                                          </p:val>
                                        </p:tav>
                                        <p:tav tm="100000">
                                          <p:val>
                                            <p:strVal val="#ppt_h"/>
                                          </p:val>
                                        </p:tav>
                                      </p:tavLst>
                                    </p:anim>
                                  </p:childTnLst>
                                </p:cTn>
                              </p:par>
                              <p:par>
                                <p:cTn id="60" presetID="17" presetClass="entr" presetSubtype="4" fill="hold" grpId="0" nodeType="withEffect">
                                  <p:stCondLst>
                                    <p:cond delay="1000"/>
                                  </p:stCondLst>
                                  <p:childTnLst>
                                    <p:set>
                                      <p:cBhvr>
                                        <p:cTn id="61" dur="1" fill="hold">
                                          <p:stCondLst>
                                            <p:cond delay="0"/>
                                          </p:stCondLst>
                                        </p:cTn>
                                        <p:tgtEl>
                                          <p:spTgt spid="1344536"/>
                                        </p:tgtEl>
                                        <p:attrNameLst>
                                          <p:attrName>style.visibility</p:attrName>
                                        </p:attrNameLst>
                                      </p:cBhvr>
                                      <p:to>
                                        <p:strVal val="visible"/>
                                      </p:to>
                                    </p:set>
                                    <p:anim calcmode="lin" valueType="num">
                                      <p:cBhvr>
                                        <p:cTn id="62" dur="500" fill="hold"/>
                                        <p:tgtEl>
                                          <p:spTgt spid="1344536"/>
                                        </p:tgtEl>
                                        <p:attrNameLst>
                                          <p:attrName>ppt_x</p:attrName>
                                        </p:attrNameLst>
                                      </p:cBhvr>
                                      <p:tavLst>
                                        <p:tav tm="0">
                                          <p:val>
                                            <p:strVal val="#ppt_x"/>
                                          </p:val>
                                        </p:tav>
                                        <p:tav tm="100000">
                                          <p:val>
                                            <p:strVal val="#ppt_x"/>
                                          </p:val>
                                        </p:tav>
                                      </p:tavLst>
                                    </p:anim>
                                    <p:anim calcmode="lin" valueType="num">
                                      <p:cBhvr>
                                        <p:cTn id="63" dur="500" fill="hold"/>
                                        <p:tgtEl>
                                          <p:spTgt spid="1344536"/>
                                        </p:tgtEl>
                                        <p:attrNameLst>
                                          <p:attrName>ppt_y</p:attrName>
                                        </p:attrNameLst>
                                      </p:cBhvr>
                                      <p:tavLst>
                                        <p:tav tm="0">
                                          <p:val>
                                            <p:strVal val="#ppt_y+#ppt_h/2"/>
                                          </p:val>
                                        </p:tav>
                                        <p:tav tm="100000">
                                          <p:val>
                                            <p:strVal val="#ppt_y"/>
                                          </p:val>
                                        </p:tav>
                                      </p:tavLst>
                                    </p:anim>
                                    <p:anim calcmode="lin" valueType="num">
                                      <p:cBhvr>
                                        <p:cTn id="64" dur="500" fill="hold"/>
                                        <p:tgtEl>
                                          <p:spTgt spid="1344536"/>
                                        </p:tgtEl>
                                        <p:attrNameLst>
                                          <p:attrName>ppt_w</p:attrName>
                                        </p:attrNameLst>
                                      </p:cBhvr>
                                      <p:tavLst>
                                        <p:tav tm="0">
                                          <p:val>
                                            <p:strVal val="#ppt_w"/>
                                          </p:val>
                                        </p:tav>
                                        <p:tav tm="100000">
                                          <p:val>
                                            <p:strVal val="#ppt_w"/>
                                          </p:val>
                                        </p:tav>
                                      </p:tavLst>
                                    </p:anim>
                                    <p:anim calcmode="lin" valueType="num">
                                      <p:cBhvr>
                                        <p:cTn id="65" dur="500" fill="hold"/>
                                        <p:tgtEl>
                                          <p:spTgt spid="1344536"/>
                                        </p:tgtEl>
                                        <p:attrNameLst>
                                          <p:attrName>ppt_h</p:attrName>
                                        </p:attrNameLst>
                                      </p:cBhvr>
                                      <p:tavLst>
                                        <p:tav tm="0">
                                          <p:val>
                                            <p:fltVal val="0"/>
                                          </p:val>
                                        </p:tav>
                                        <p:tav tm="100000">
                                          <p:val>
                                            <p:strVal val="#ppt_h"/>
                                          </p:val>
                                        </p:tav>
                                      </p:tavLst>
                                    </p:anim>
                                  </p:childTnLst>
                                </p:cTn>
                              </p:par>
                              <p:par>
                                <p:cTn id="66" presetID="17" presetClass="entr" presetSubtype="4" fill="hold" grpId="0" nodeType="withEffect">
                                  <p:stCondLst>
                                    <p:cond delay="1500"/>
                                  </p:stCondLst>
                                  <p:childTnLst>
                                    <p:set>
                                      <p:cBhvr>
                                        <p:cTn id="67" dur="1" fill="hold">
                                          <p:stCondLst>
                                            <p:cond delay="0"/>
                                          </p:stCondLst>
                                        </p:cTn>
                                        <p:tgtEl>
                                          <p:spTgt spid="1344537"/>
                                        </p:tgtEl>
                                        <p:attrNameLst>
                                          <p:attrName>style.visibility</p:attrName>
                                        </p:attrNameLst>
                                      </p:cBhvr>
                                      <p:to>
                                        <p:strVal val="visible"/>
                                      </p:to>
                                    </p:set>
                                    <p:anim calcmode="lin" valueType="num">
                                      <p:cBhvr>
                                        <p:cTn id="68" dur="500" fill="hold"/>
                                        <p:tgtEl>
                                          <p:spTgt spid="1344537"/>
                                        </p:tgtEl>
                                        <p:attrNameLst>
                                          <p:attrName>ppt_x</p:attrName>
                                        </p:attrNameLst>
                                      </p:cBhvr>
                                      <p:tavLst>
                                        <p:tav tm="0">
                                          <p:val>
                                            <p:strVal val="#ppt_x"/>
                                          </p:val>
                                        </p:tav>
                                        <p:tav tm="100000">
                                          <p:val>
                                            <p:strVal val="#ppt_x"/>
                                          </p:val>
                                        </p:tav>
                                      </p:tavLst>
                                    </p:anim>
                                    <p:anim calcmode="lin" valueType="num">
                                      <p:cBhvr>
                                        <p:cTn id="69" dur="500" fill="hold"/>
                                        <p:tgtEl>
                                          <p:spTgt spid="1344537"/>
                                        </p:tgtEl>
                                        <p:attrNameLst>
                                          <p:attrName>ppt_y</p:attrName>
                                        </p:attrNameLst>
                                      </p:cBhvr>
                                      <p:tavLst>
                                        <p:tav tm="0">
                                          <p:val>
                                            <p:strVal val="#ppt_y+#ppt_h/2"/>
                                          </p:val>
                                        </p:tav>
                                        <p:tav tm="100000">
                                          <p:val>
                                            <p:strVal val="#ppt_y"/>
                                          </p:val>
                                        </p:tav>
                                      </p:tavLst>
                                    </p:anim>
                                    <p:anim calcmode="lin" valueType="num">
                                      <p:cBhvr>
                                        <p:cTn id="70" dur="500" fill="hold"/>
                                        <p:tgtEl>
                                          <p:spTgt spid="1344537"/>
                                        </p:tgtEl>
                                        <p:attrNameLst>
                                          <p:attrName>ppt_w</p:attrName>
                                        </p:attrNameLst>
                                      </p:cBhvr>
                                      <p:tavLst>
                                        <p:tav tm="0">
                                          <p:val>
                                            <p:strVal val="#ppt_w"/>
                                          </p:val>
                                        </p:tav>
                                        <p:tav tm="100000">
                                          <p:val>
                                            <p:strVal val="#ppt_w"/>
                                          </p:val>
                                        </p:tav>
                                      </p:tavLst>
                                    </p:anim>
                                    <p:anim calcmode="lin" valueType="num">
                                      <p:cBhvr>
                                        <p:cTn id="71" dur="500" fill="hold"/>
                                        <p:tgtEl>
                                          <p:spTgt spid="1344537"/>
                                        </p:tgtEl>
                                        <p:attrNameLst>
                                          <p:attrName>ppt_h</p:attrName>
                                        </p:attrNameLst>
                                      </p:cBhvr>
                                      <p:tavLst>
                                        <p:tav tm="0">
                                          <p:val>
                                            <p:fltVal val="0"/>
                                          </p:val>
                                        </p:tav>
                                        <p:tav tm="100000">
                                          <p:val>
                                            <p:strVal val="#ppt_h"/>
                                          </p:val>
                                        </p:tav>
                                      </p:tavLst>
                                    </p:anim>
                                  </p:childTnLst>
                                </p:cTn>
                              </p:par>
                            </p:childTnLst>
                          </p:cTn>
                        </p:par>
                        <p:par>
                          <p:cTn id="72" fill="hold">
                            <p:stCondLst>
                              <p:cond delay="6000"/>
                            </p:stCondLst>
                            <p:childTnLst>
                              <p:par>
                                <p:cTn id="73" presetID="1" presetClass="entr" presetSubtype="0" fill="hold" grpId="0" nodeType="afterEffect">
                                  <p:stCondLst>
                                    <p:cond delay="0"/>
                                  </p:stCondLst>
                                  <p:childTnLst>
                                    <p:set>
                                      <p:cBhvr>
                                        <p:cTn id="74" dur="1" fill="hold">
                                          <p:stCondLst>
                                            <p:cond delay="0"/>
                                          </p:stCondLst>
                                        </p:cTn>
                                        <p:tgtEl>
                                          <p:spTgt spid="13445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344527"/>
                                        </p:tgtEl>
                                        <p:attrNameLst>
                                          <p:attrName>style.visibility</p:attrName>
                                        </p:attrNameLst>
                                      </p:cBhvr>
                                      <p:to>
                                        <p:strVal val="visible"/>
                                      </p:to>
                                    </p:set>
                                    <p:animEffect transition="in" filter="dissolve">
                                      <p:cBhvr>
                                        <p:cTn id="79" dur="500"/>
                                        <p:tgtEl>
                                          <p:spTgt spid="1344527"/>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1344532"/>
                                        </p:tgtEl>
                                        <p:attrNameLst>
                                          <p:attrName>style.visibility</p:attrName>
                                        </p:attrNameLst>
                                      </p:cBhvr>
                                      <p:to>
                                        <p:strVal val="visible"/>
                                      </p:to>
                                    </p:set>
                                    <p:animEffect transition="in" filter="wipe(right)">
                                      <p:cBhvr>
                                        <p:cTn id="82" dur="500"/>
                                        <p:tgtEl>
                                          <p:spTgt spid="1344532"/>
                                        </p:tgtEl>
                                      </p:cBhvr>
                                    </p:animEffect>
                                  </p:childTnLst>
                                </p:cTn>
                              </p:par>
                            </p:childTnLst>
                          </p:cTn>
                        </p:par>
                        <p:par>
                          <p:cTn id="83" fill="hold">
                            <p:stCondLst>
                              <p:cond delay="500"/>
                            </p:stCondLst>
                            <p:childTnLst>
                              <p:par>
                                <p:cTn id="84" presetID="9" presetClass="entr" presetSubtype="0" fill="hold" grpId="0" nodeType="afterEffect">
                                  <p:stCondLst>
                                    <p:cond delay="0"/>
                                  </p:stCondLst>
                                  <p:childTnLst>
                                    <p:set>
                                      <p:cBhvr>
                                        <p:cTn id="85" dur="1" fill="hold">
                                          <p:stCondLst>
                                            <p:cond delay="0"/>
                                          </p:stCondLst>
                                        </p:cTn>
                                        <p:tgtEl>
                                          <p:spTgt spid="1344526"/>
                                        </p:tgtEl>
                                        <p:attrNameLst>
                                          <p:attrName>style.visibility</p:attrName>
                                        </p:attrNameLst>
                                      </p:cBhvr>
                                      <p:to>
                                        <p:strVal val="visible"/>
                                      </p:to>
                                    </p:set>
                                    <p:animEffect transition="in" filter="dissolve">
                                      <p:cBhvr>
                                        <p:cTn id="86" dur="500"/>
                                        <p:tgtEl>
                                          <p:spTgt spid="1344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4517" grpId="0" animBg="1"/>
      <p:bldP spid="1344522" grpId="0" animBg="1"/>
      <p:bldP spid="1344525" grpId="0"/>
      <p:bldP spid="1344526" grpId="0"/>
      <p:bldP spid="1344527" grpId="0"/>
      <p:bldP spid="1344528" grpId="0"/>
      <p:bldP spid="1344529" grpId="0"/>
      <p:bldP spid="1344530" grpId="0"/>
      <p:bldP spid="1344531" grpId="0" animBg="1"/>
      <p:bldP spid="1344532" grpId="0" animBg="1"/>
      <p:bldP spid="1344533" grpId="0" animBg="1"/>
      <p:bldP spid="1344534" grpId="0" animBg="1"/>
      <p:bldP spid="1344535" grpId="0" animBg="1"/>
      <p:bldP spid="1344536" grpId="0" animBg="1"/>
      <p:bldP spid="1344537" grpId="0" animBg="1"/>
      <p:bldP spid="1344540" grpId="0" animBg="1"/>
      <p:bldP spid="1344541" grpId="0" animBg="1"/>
      <p:bldP spid="1344542" grpId="0" animBg="1"/>
      <p:bldP spid="134454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reeform 42"/>
          <p:cNvSpPr>
            <a:spLocks/>
          </p:cNvSpPr>
          <p:nvPr/>
        </p:nvSpPr>
        <p:spPr bwMode="auto">
          <a:xfrm>
            <a:off x="2590800" y="3128963"/>
            <a:ext cx="209550" cy="2990850"/>
          </a:xfrm>
          <a:custGeom>
            <a:avLst/>
            <a:gdLst>
              <a:gd name="T0" fmla="*/ 4762 w 132"/>
              <a:gd name="T1" fmla="*/ 2990850 h 1884"/>
              <a:gd name="T2" fmla="*/ 0 w 132"/>
              <a:gd name="T3" fmla="*/ 61913 h 1884"/>
              <a:gd name="T4" fmla="*/ 23812 w 132"/>
              <a:gd name="T5" fmla="*/ 41275 h 1884"/>
              <a:gd name="T6" fmla="*/ 46037 w 132"/>
              <a:gd name="T7" fmla="*/ 22225 h 1884"/>
              <a:gd name="T8" fmla="*/ 76200 w 132"/>
              <a:gd name="T9" fmla="*/ 9525 h 1884"/>
              <a:gd name="T10" fmla="*/ 109537 w 132"/>
              <a:gd name="T11" fmla="*/ 0 h 1884"/>
              <a:gd name="T12" fmla="*/ 147637 w 132"/>
              <a:gd name="T13" fmla="*/ 14288 h 1884"/>
              <a:gd name="T14" fmla="*/ 169862 w 132"/>
              <a:gd name="T15" fmla="*/ 33338 h 1884"/>
              <a:gd name="T16" fmla="*/ 185737 w 132"/>
              <a:gd name="T17" fmla="*/ 46038 h 1884"/>
              <a:gd name="T18" fmla="*/ 209550 w 132"/>
              <a:gd name="T19" fmla="*/ 66675 h 1884"/>
              <a:gd name="T20" fmla="*/ 204788 w 132"/>
              <a:gd name="T21" fmla="*/ 2986088 h 1884"/>
              <a:gd name="T22" fmla="*/ 4762 w 132"/>
              <a:gd name="T23" fmla="*/ 2990850 h 18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
              <a:gd name="T37" fmla="*/ 0 h 1884"/>
              <a:gd name="T38" fmla="*/ 132 w 132"/>
              <a:gd name="T39" fmla="*/ 1884 h 18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 h="1884">
                <a:moveTo>
                  <a:pt x="3" y="1884"/>
                </a:moveTo>
                <a:lnTo>
                  <a:pt x="0" y="39"/>
                </a:lnTo>
                <a:lnTo>
                  <a:pt x="15" y="26"/>
                </a:lnTo>
                <a:lnTo>
                  <a:pt x="29" y="14"/>
                </a:lnTo>
                <a:lnTo>
                  <a:pt x="48" y="6"/>
                </a:lnTo>
                <a:lnTo>
                  <a:pt x="69" y="0"/>
                </a:lnTo>
                <a:lnTo>
                  <a:pt x="93" y="9"/>
                </a:lnTo>
                <a:lnTo>
                  <a:pt x="107" y="21"/>
                </a:lnTo>
                <a:lnTo>
                  <a:pt x="117" y="29"/>
                </a:lnTo>
                <a:lnTo>
                  <a:pt x="132" y="42"/>
                </a:lnTo>
                <a:lnTo>
                  <a:pt x="129" y="1881"/>
                </a:lnTo>
                <a:lnTo>
                  <a:pt x="3" y="1884"/>
                </a:lnTo>
                <a:close/>
              </a:path>
            </a:pathLst>
          </a:custGeom>
          <a:gradFill rotWithShape="1">
            <a:gsLst>
              <a:gs pos="0">
                <a:srgbClr val="C0C0C0"/>
              </a:gs>
              <a:gs pos="50000">
                <a:srgbClr val="F8F8F8"/>
              </a:gs>
              <a:gs pos="100000">
                <a:srgbClr val="C0C0C0"/>
              </a:gs>
            </a:gsLst>
            <a:lin ang="0" scaled="1"/>
          </a:gradFill>
          <a:ln w="9525">
            <a:noFill/>
            <a:round/>
            <a:headEnd/>
            <a:tailEnd/>
          </a:ln>
        </p:spPr>
        <p:txBody>
          <a:bodyPr/>
          <a:lstStyle/>
          <a:p>
            <a:endParaRPr lang="en-US"/>
          </a:p>
        </p:txBody>
      </p:sp>
      <p:sp>
        <p:nvSpPr>
          <p:cNvPr id="745476" name="Rectangle 4"/>
          <p:cNvSpPr>
            <a:spLocks noGrp="1" noChangeArrowheads="1"/>
          </p:cNvSpPr>
          <p:nvPr>
            <p:ph type="title"/>
          </p:nvPr>
        </p:nvSpPr>
        <p:spPr>
          <a:xfrm>
            <a:off x="685800" y="76200"/>
            <a:ext cx="7772400" cy="1143000"/>
          </a:xfrm>
        </p:spPr>
        <p:txBody>
          <a:bodyPr/>
          <a:lstStyle/>
          <a:p>
            <a:pPr eaLnBrk="1" hangingPunct="1"/>
            <a:r>
              <a:rPr lang="en-US" sz="4000" smtClean="0"/>
              <a:t>How to Measure Pressure</a:t>
            </a:r>
          </a:p>
        </p:txBody>
      </p:sp>
      <p:grpSp>
        <p:nvGrpSpPr>
          <p:cNvPr id="2" name="Group 29"/>
          <p:cNvGrpSpPr>
            <a:grpSpLocks/>
          </p:cNvGrpSpPr>
          <p:nvPr/>
        </p:nvGrpSpPr>
        <p:grpSpPr bwMode="auto">
          <a:xfrm>
            <a:off x="4445000" y="3016250"/>
            <a:ext cx="3784600" cy="3232150"/>
            <a:chOff x="3056" y="1713"/>
            <a:chExt cx="2384" cy="2036"/>
          </a:xfrm>
        </p:grpSpPr>
        <p:pic>
          <p:nvPicPr>
            <p:cNvPr id="111936" name="Picture 30" descr="barometer - aneroid"/>
            <p:cNvPicPr>
              <a:picLocks noChangeAspect="1" noChangeArrowheads="1"/>
            </p:cNvPicPr>
            <p:nvPr/>
          </p:nvPicPr>
          <p:blipFill>
            <a:blip r:embed="rId3" cstate="print"/>
            <a:srcRect/>
            <a:stretch>
              <a:fillRect/>
            </a:stretch>
          </p:blipFill>
          <p:spPr bwMode="auto">
            <a:xfrm>
              <a:off x="3056" y="1713"/>
              <a:ext cx="2384" cy="1793"/>
            </a:xfrm>
            <a:prstGeom prst="rect">
              <a:avLst/>
            </a:prstGeom>
            <a:noFill/>
            <a:ln w="28575">
              <a:solidFill>
                <a:srgbClr val="001932"/>
              </a:solidFill>
              <a:miter lim="800000"/>
              <a:headEnd/>
              <a:tailEnd/>
            </a:ln>
          </p:spPr>
        </p:pic>
        <p:sp>
          <p:nvSpPr>
            <p:cNvPr id="111937" name="Rectangle 31"/>
            <p:cNvSpPr>
              <a:spLocks noChangeArrowheads="1"/>
            </p:cNvSpPr>
            <p:nvPr/>
          </p:nvSpPr>
          <p:spPr bwMode="auto">
            <a:xfrm>
              <a:off x="3519" y="3499"/>
              <a:ext cx="1458" cy="250"/>
            </a:xfrm>
            <a:prstGeom prst="rect">
              <a:avLst/>
            </a:prstGeom>
            <a:noFill/>
            <a:ln w="9525">
              <a:noFill/>
              <a:miter lim="800000"/>
              <a:headEnd/>
              <a:tailEnd/>
            </a:ln>
          </p:spPr>
          <p:txBody>
            <a:bodyPr wrap="none">
              <a:spAutoFit/>
            </a:bodyPr>
            <a:lstStyle/>
            <a:p>
              <a:pPr algn="l" eaLnBrk="0" hangingPunct="0"/>
              <a:r>
                <a:rPr lang="en-US" sz="2000"/>
                <a:t>Aneroid Barometer</a:t>
              </a:r>
            </a:p>
          </p:txBody>
        </p:sp>
      </p:grpSp>
      <p:sp>
        <p:nvSpPr>
          <p:cNvPr id="111621" name="Rectangle 32"/>
          <p:cNvSpPr>
            <a:spLocks noChangeArrowheads="1"/>
          </p:cNvSpPr>
          <p:nvPr/>
        </p:nvSpPr>
        <p:spPr bwMode="auto">
          <a:xfrm>
            <a:off x="5413375" y="6597650"/>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745506" name="Rectangle 34"/>
          <p:cNvSpPr>
            <a:spLocks noChangeArrowheads="1"/>
          </p:cNvSpPr>
          <p:nvPr/>
        </p:nvSpPr>
        <p:spPr bwMode="auto">
          <a:xfrm>
            <a:off x="1219200" y="1050925"/>
            <a:ext cx="7924800" cy="4419600"/>
          </a:xfrm>
          <a:prstGeom prst="rect">
            <a:avLst/>
          </a:prstGeom>
          <a:noFill/>
          <a:ln w="9525">
            <a:noFill/>
            <a:miter lim="800000"/>
            <a:headEnd/>
            <a:tailEnd/>
          </a:ln>
        </p:spPr>
        <p:txBody>
          <a:bodyPr/>
          <a:lstStyle/>
          <a:p>
            <a:pPr marL="342900" indent="-342900" algn="l">
              <a:spcBef>
                <a:spcPct val="20000"/>
              </a:spcBef>
            </a:pPr>
            <a:r>
              <a:rPr lang="en-US" sz="3200" b="1"/>
              <a:t>Barometer</a:t>
            </a:r>
            <a:endParaRPr lang="en-US" sz="3200"/>
          </a:p>
          <a:p>
            <a:pPr marL="742950" lvl="1" indent="-285750" algn="l">
              <a:spcBef>
                <a:spcPct val="10000"/>
              </a:spcBef>
              <a:buFontTx/>
              <a:buChar char="–"/>
            </a:pPr>
            <a:r>
              <a:rPr lang="en-US" sz="2800"/>
              <a:t>measures atmospheric pressure</a:t>
            </a:r>
          </a:p>
        </p:txBody>
      </p:sp>
      <p:sp>
        <p:nvSpPr>
          <p:cNvPr id="111623" name="Text Box 35"/>
          <p:cNvSpPr txBox="1">
            <a:spLocks noChangeArrowheads="1"/>
          </p:cNvSpPr>
          <p:nvPr/>
        </p:nvSpPr>
        <p:spPr bwMode="auto">
          <a:xfrm>
            <a:off x="1600200" y="3352800"/>
            <a:ext cx="758825" cy="274638"/>
          </a:xfrm>
          <a:prstGeom prst="rect">
            <a:avLst/>
          </a:prstGeom>
          <a:solidFill>
            <a:schemeClr val="bg1"/>
          </a:solidFill>
          <a:ln w="9525">
            <a:noFill/>
            <a:miter lim="800000"/>
            <a:headEnd/>
            <a:tailEnd/>
          </a:ln>
        </p:spPr>
        <p:txBody>
          <a:bodyPr wrap="none">
            <a:spAutoFit/>
          </a:bodyPr>
          <a:lstStyle/>
          <a:p>
            <a:pPr algn="l"/>
            <a:r>
              <a:rPr lang="en-US" b="1"/>
              <a:t>vacuum</a:t>
            </a:r>
          </a:p>
        </p:txBody>
      </p:sp>
      <p:sp>
        <p:nvSpPr>
          <p:cNvPr id="111624" name="Freeform 36"/>
          <p:cNvSpPr>
            <a:spLocks/>
          </p:cNvSpPr>
          <p:nvPr/>
        </p:nvSpPr>
        <p:spPr bwMode="auto">
          <a:xfrm>
            <a:off x="2019300" y="6015038"/>
            <a:ext cx="1314450" cy="381000"/>
          </a:xfrm>
          <a:custGeom>
            <a:avLst/>
            <a:gdLst>
              <a:gd name="T0" fmla="*/ 0 w 828"/>
              <a:gd name="T1" fmla="*/ 0 h 240"/>
              <a:gd name="T2" fmla="*/ 1314450 w 828"/>
              <a:gd name="T3" fmla="*/ 0 h 240"/>
              <a:gd name="T4" fmla="*/ 995363 w 828"/>
              <a:gd name="T5" fmla="*/ 376238 h 240"/>
              <a:gd name="T6" fmla="*/ 333375 w 828"/>
              <a:gd name="T7" fmla="*/ 381000 h 240"/>
              <a:gd name="T8" fmla="*/ 0 w 828"/>
              <a:gd name="T9" fmla="*/ 0 h 240"/>
              <a:gd name="T10" fmla="*/ 0 60000 65536"/>
              <a:gd name="T11" fmla="*/ 0 60000 65536"/>
              <a:gd name="T12" fmla="*/ 0 60000 65536"/>
              <a:gd name="T13" fmla="*/ 0 60000 65536"/>
              <a:gd name="T14" fmla="*/ 0 60000 65536"/>
              <a:gd name="T15" fmla="*/ 0 w 828"/>
              <a:gd name="T16" fmla="*/ 0 h 240"/>
              <a:gd name="T17" fmla="*/ 828 w 828"/>
              <a:gd name="T18" fmla="*/ 240 h 240"/>
            </a:gdLst>
            <a:ahLst/>
            <a:cxnLst>
              <a:cxn ang="T10">
                <a:pos x="T0" y="T1"/>
              </a:cxn>
              <a:cxn ang="T11">
                <a:pos x="T2" y="T3"/>
              </a:cxn>
              <a:cxn ang="T12">
                <a:pos x="T4" y="T5"/>
              </a:cxn>
              <a:cxn ang="T13">
                <a:pos x="T6" y="T7"/>
              </a:cxn>
              <a:cxn ang="T14">
                <a:pos x="T8" y="T9"/>
              </a:cxn>
            </a:cxnLst>
            <a:rect l="T15" t="T16" r="T17" b="T18"/>
            <a:pathLst>
              <a:path w="828" h="240">
                <a:moveTo>
                  <a:pt x="0" y="0"/>
                </a:moveTo>
                <a:lnTo>
                  <a:pt x="828" y="0"/>
                </a:lnTo>
                <a:lnTo>
                  <a:pt x="627" y="237"/>
                </a:lnTo>
                <a:lnTo>
                  <a:pt x="210" y="240"/>
                </a:lnTo>
                <a:lnTo>
                  <a:pt x="0" y="0"/>
                </a:lnTo>
                <a:close/>
              </a:path>
            </a:pathLst>
          </a:custGeom>
          <a:noFill/>
          <a:ln w="9525">
            <a:solidFill>
              <a:schemeClr val="tx1"/>
            </a:solidFill>
            <a:round/>
            <a:headEnd/>
            <a:tailEnd/>
          </a:ln>
        </p:spPr>
        <p:txBody>
          <a:bodyPr/>
          <a:lstStyle/>
          <a:p>
            <a:endParaRPr lang="en-US"/>
          </a:p>
        </p:txBody>
      </p:sp>
      <p:sp>
        <p:nvSpPr>
          <p:cNvPr id="111625" name="Freeform 39"/>
          <p:cNvSpPr>
            <a:spLocks/>
          </p:cNvSpPr>
          <p:nvPr/>
        </p:nvSpPr>
        <p:spPr bwMode="auto">
          <a:xfrm>
            <a:off x="2181225" y="6110288"/>
            <a:ext cx="1003300" cy="238125"/>
          </a:xfrm>
          <a:custGeom>
            <a:avLst/>
            <a:gdLst>
              <a:gd name="T0" fmla="*/ 0 w 632"/>
              <a:gd name="T1" fmla="*/ 0 h 150"/>
              <a:gd name="T2" fmla="*/ 1003300 w 632"/>
              <a:gd name="T3" fmla="*/ 0 h 150"/>
              <a:gd name="T4" fmla="*/ 800100 w 632"/>
              <a:gd name="T5" fmla="*/ 238125 h 150"/>
              <a:gd name="T6" fmla="*/ 203200 w 632"/>
              <a:gd name="T7" fmla="*/ 238125 h 150"/>
              <a:gd name="T8" fmla="*/ 0 w 632"/>
              <a:gd name="T9" fmla="*/ 0 h 150"/>
              <a:gd name="T10" fmla="*/ 0 60000 65536"/>
              <a:gd name="T11" fmla="*/ 0 60000 65536"/>
              <a:gd name="T12" fmla="*/ 0 60000 65536"/>
              <a:gd name="T13" fmla="*/ 0 60000 65536"/>
              <a:gd name="T14" fmla="*/ 0 60000 65536"/>
              <a:gd name="T15" fmla="*/ 0 w 632"/>
              <a:gd name="T16" fmla="*/ 0 h 150"/>
              <a:gd name="T17" fmla="*/ 632 w 632"/>
              <a:gd name="T18" fmla="*/ 150 h 150"/>
            </a:gdLst>
            <a:ahLst/>
            <a:cxnLst>
              <a:cxn ang="T10">
                <a:pos x="T0" y="T1"/>
              </a:cxn>
              <a:cxn ang="T11">
                <a:pos x="T2" y="T3"/>
              </a:cxn>
              <a:cxn ang="T12">
                <a:pos x="T4" y="T5"/>
              </a:cxn>
              <a:cxn ang="T13">
                <a:pos x="T6" y="T7"/>
              </a:cxn>
              <a:cxn ang="T14">
                <a:pos x="T8" y="T9"/>
              </a:cxn>
            </a:cxnLst>
            <a:rect l="T15" t="T16" r="T17" b="T18"/>
            <a:pathLst>
              <a:path w="632" h="150">
                <a:moveTo>
                  <a:pt x="0" y="0"/>
                </a:moveTo>
                <a:lnTo>
                  <a:pt x="632" y="0"/>
                </a:lnTo>
                <a:lnTo>
                  <a:pt x="504" y="150"/>
                </a:lnTo>
                <a:lnTo>
                  <a:pt x="128" y="150"/>
                </a:lnTo>
                <a:lnTo>
                  <a:pt x="0" y="0"/>
                </a:lnTo>
                <a:close/>
              </a:path>
            </a:pathLst>
          </a:custGeom>
          <a:gradFill rotWithShape="1">
            <a:gsLst>
              <a:gs pos="0">
                <a:srgbClr val="F8F8F8"/>
              </a:gs>
              <a:gs pos="100000">
                <a:srgbClr val="C0C0C0"/>
              </a:gs>
            </a:gsLst>
            <a:lin ang="5400000" scaled="1"/>
          </a:gradFill>
          <a:ln w="6350">
            <a:solidFill>
              <a:schemeClr val="tx1"/>
            </a:solidFill>
            <a:round/>
            <a:headEnd/>
            <a:tailEnd/>
          </a:ln>
        </p:spPr>
        <p:txBody>
          <a:bodyPr/>
          <a:lstStyle/>
          <a:p>
            <a:endParaRPr lang="en-US"/>
          </a:p>
        </p:txBody>
      </p:sp>
      <p:sp>
        <p:nvSpPr>
          <p:cNvPr id="111626" name="AutoShape 40"/>
          <p:cNvSpPr>
            <a:spLocks noChangeArrowheads="1"/>
          </p:cNvSpPr>
          <p:nvPr/>
        </p:nvSpPr>
        <p:spPr bwMode="auto">
          <a:xfrm>
            <a:off x="2287588" y="4591050"/>
            <a:ext cx="158750" cy="1514475"/>
          </a:xfrm>
          <a:prstGeom prst="downArrow">
            <a:avLst>
              <a:gd name="adj1" fmla="val 50000"/>
              <a:gd name="adj2" fmla="val 183998"/>
            </a:avLst>
          </a:prstGeom>
          <a:noFill/>
          <a:ln w="9525">
            <a:solidFill>
              <a:schemeClr val="tx1"/>
            </a:solidFill>
            <a:miter lim="800000"/>
            <a:headEnd/>
            <a:tailEnd/>
          </a:ln>
        </p:spPr>
        <p:txBody>
          <a:bodyPr vert="eaVert" wrap="none" anchor="ctr"/>
          <a:lstStyle/>
          <a:p>
            <a:endParaRPr lang="en-US"/>
          </a:p>
        </p:txBody>
      </p:sp>
      <p:sp>
        <p:nvSpPr>
          <p:cNvPr id="111627" name="AutoShape 41"/>
          <p:cNvSpPr>
            <a:spLocks noChangeArrowheads="1"/>
          </p:cNvSpPr>
          <p:nvPr/>
        </p:nvSpPr>
        <p:spPr bwMode="auto">
          <a:xfrm>
            <a:off x="2605088" y="4592638"/>
            <a:ext cx="158750" cy="1514475"/>
          </a:xfrm>
          <a:prstGeom prst="downArrow">
            <a:avLst>
              <a:gd name="adj1" fmla="val 50000"/>
              <a:gd name="adj2" fmla="val 183998"/>
            </a:avLst>
          </a:prstGeom>
          <a:noFill/>
          <a:ln w="9525">
            <a:solidFill>
              <a:schemeClr val="tx1"/>
            </a:solidFill>
            <a:miter lim="800000"/>
            <a:headEnd/>
            <a:tailEnd/>
          </a:ln>
        </p:spPr>
        <p:txBody>
          <a:bodyPr vert="eaVert" wrap="none" anchor="ctr"/>
          <a:lstStyle/>
          <a:p>
            <a:endParaRPr lang="en-US"/>
          </a:p>
        </p:txBody>
      </p:sp>
      <p:sp>
        <p:nvSpPr>
          <p:cNvPr id="111628" name="Freeform 43"/>
          <p:cNvSpPr>
            <a:spLocks/>
          </p:cNvSpPr>
          <p:nvPr/>
        </p:nvSpPr>
        <p:spPr bwMode="auto">
          <a:xfrm>
            <a:off x="2593975" y="3124200"/>
            <a:ext cx="204788" cy="63500"/>
          </a:xfrm>
          <a:custGeom>
            <a:avLst/>
            <a:gdLst>
              <a:gd name="T0" fmla="*/ 0 w 129"/>
              <a:gd name="T1" fmla="*/ 61913 h 40"/>
              <a:gd name="T2" fmla="*/ 100013 w 129"/>
              <a:gd name="T3" fmla="*/ 0 h 40"/>
              <a:gd name="T4" fmla="*/ 204788 w 129"/>
              <a:gd name="T5" fmla="*/ 63500 h 40"/>
              <a:gd name="T6" fmla="*/ 0 60000 65536"/>
              <a:gd name="T7" fmla="*/ 0 60000 65536"/>
              <a:gd name="T8" fmla="*/ 0 60000 65536"/>
              <a:gd name="T9" fmla="*/ 0 w 129"/>
              <a:gd name="T10" fmla="*/ 0 h 40"/>
              <a:gd name="T11" fmla="*/ 129 w 129"/>
              <a:gd name="T12" fmla="*/ 40 h 40"/>
            </a:gdLst>
            <a:ahLst/>
            <a:cxnLst>
              <a:cxn ang="T6">
                <a:pos x="T0" y="T1"/>
              </a:cxn>
              <a:cxn ang="T7">
                <a:pos x="T2" y="T3"/>
              </a:cxn>
              <a:cxn ang="T8">
                <a:pos x="T4" y="T5"/>
              </a:cxn>
            </a:cxnLst>
            <a:rect l="T9" t="T10" r="T11" b="T12"/>
            <a:pathLst>
              <a:path w="129" h="40">
                <a:moveTo>
                  <a:pt x="0" y="39"/>
                </a:moveTo>
                <a:cubicBezTo>
                  <a:pt x="21" y="19"/>
                  <a:pt x="42" y="0"/>
                  <a:pt x="63" y="0"/>
                </a:cubicBezTo>
                <a:cubicBezTo>
                  <a:pt x="84" y="0"/>
                  <a:pt x="106" y="20"/>
                  <a:pt x="129" y="40"/>
                </a:cubicBezTo>
              </a:path>
            </a:pathLst>
          </a:custGeom>
          <a:noFill/>
          <a:ln w="9525">
            <a:solidFill>
              <a:schemeClr val="tx1"/>
            </a:solidFill>
            <a:round/>
            <a:headEnd/>
            <a:tailEnd/>
          </a:ln>
        </p:spPr>
        <p:txBody>
          <a:bodyPr/>
          <a:lstStyle/>
          <a:p>
            <a:endParaRPr lang="en-US"/>
          </a:p>
        </p:txBody>
      </p:sp>
      <p:sp>
        <p:nvSpPr>
          <p:cNvPr id="111629" name="Freeform 44"/>
          <p:cNvSpPr>
            <a:spLocks/>
          </p:cNvSpPr>
          <p:nvPr/>
        </p:nvSpPr>
        <p:spPr bwMode="auto">
          <a:xfrm>
            <a:off x="2595563" y="2390775"/>
            <a:ext cx="207962" cy="57150"/>
          </a:xfrm>
          <a:custGeom>
            <a:avLst/>
            <a:gdLst>
              <a:gd name="T0" fmla="*/ 0 w 131"/>
              <a:gd name="T1" fmla="*/ 52388 h 36"/>
              <a:gd name="T2" fmla="*/ 95250 w 131"/>
              <a:gd name="T3" fmla="*/ 0 h 36"/>
              <a:gd name="T4" fmla="*/ 207962 w 131"/>
              <a:gd name="T5" fmla="*/ 57150 h 36"/>
              <a:gd name="T6" fmla="*/ 0 60000 65536"/>
              <a:gd name="T7" fmla="*/ 0 60000 65536"/>
              <a:gd name="T8" fmla="*/ 0 60000 65536"/>
              <a:gd name="T9" fmla="*/ 0 w 131"/>
              <a:gd name="T10" fmla="*/ 0 h 36"/>
              <a:gd name="T11" fmla="*/ 131 w 131"/>
              <a:gd name="T12" fmla="*/ 36 h 36"/>
            </a:gdLst>
            <a:ahLst/>
            <a:cxnLst>
              <a:cxn ang="T6">
                <a:pos x="T0" y="T1"/>
              </a:cxn>
              <a:cxn ang="T7">
                <a:pos x="T2" y="T3"/>
              </a:cxn>
              <a:cxn ang="T8">
                <a:pos x="T4" y="T5"/>
              </a:cxn>
            </a:cxnLst>
            <a:rect l="T9" t="T10" r="T11" b="T12"/>
            <a:pathLst>
              <a:path w="131" h="36">
                <a:moveTo>
                  <a:pt x="0" y="33"/>
                </a:moveTo>
                <a:cubicBezTo>
                  <a:pt x="10" y="27"/>
                  <a:pt x="38" y="0"/>
                  <a:pt x="60" y="0"/>
                </a:cubicBezTo>
                <a:cubicBezTo>
                  <a:pt x="82" y="0"/>
                  <a:pt x="116" y="29"/>
                  <a:pt x="131" y="36"/>
                </a:cubicBezTo>
              </a:path>
            </a:pathLst>
          </a:custGeom>
          <a:noFill/>
          <a:ln w="9525">
            <a:solidFill>
              <a:schemeClr val="tx1"/>
            </a:solidFill>
            <a:round/>
            <a:headEnd/>
            <a:tailEnd/>
          </a:ln>
        </p:spPr>
        <p:txBody>
          <a:bodyPr/>
          <a:lstStyle/>
          <a:p>
            <a:endParaRPr lang="en-US"/>
          </a:p>
        </p:txBody>
      </p:sp>
      <p:sp>
        <p:nvSpPr>
          <p:cNvPr id="111630" name="Line 45"/>
          <p:cNvSpPr>
            <a:spLocks noChangeShapeType="1"/>
          </p:cNvSpPr>
          <p:nvPr/>
        </p:nvSpPr>
        <p:spPr bwMode="auto">
          <a:xfrm flipV="1">
            <a:off x="2586038" y="2447925"/>
            <a:ext cx="4762" cy="3657600"/>
          </a:xfrm>
          <a:prstGeom prst="line">
            <a:avLst/>
          </a:prstGeom>
          <a:noFill/>
          <a:ln w="9525">
            <a:solidFill>
              <a:schemeClr val="tx1"/>
            </a:solidFill>
            <a:round/>
            <a:headEnd/>
            <a:tailEnd/>
          </a:ln>
        </p:spPr>
        <p:txBody>
          <a:bodyPr/>
          <a:lstStyle/>
          <a:p>
            <a:endParaRPr lang="en-US"/>
          </a:p>
        </p:txBody>
      </p:sp>
      <p:sp>
        <p:nvSpPr>
          <p:cNvPr id="111631" name="Line 46"/>
          <p:cNvSpPr>
            <a:spLocks noChangeShapeType="1"/>
          </p:cNvSpPr>
          <p:nvPr/>
        </p:nvSpPr>
        <p:spPr bwMode="auto">
          <a:xfrm flipV="1">
            <a:off x="2800350" y="2447925"/>
            <a:ext cx="4763" cy="3657600"/>
          </a:xfrm>
          <a:prstGeom prst="line">
            <a:avLst/>
          </a:prstGeom>
          <a:noFill/>
          <a:ln w="9525">
            <a:solidFill>
              <a:schemeClr val="tx1"/>
            </a:solidFill>
            <a:round/>
            <a:headEnd/>
            <a:tailEnd/>
          </a:ln>
        </p:spPr>
        <p:txBody>
          <a:bodyPr/>
          <a:lstStyle/>
          <a:p>
            <a:endParaRPr lang="en-US"/>
          </a:p>
        </p:txBody>
      </p:sp>
      <p:sp>
        <p:nvSpPr>
          <p:cNvPr id="111632" name="Rectangle 47"/>
          <p:cNvSpPr>
            <a:spLocks noChangeArrowheads="1"/>
          </p:cNvSpPr>
          <p:nvPr/>
        </p:nvSpPr>
        <p:spPr bwMode="auto">
          <a:xfrm>
            <a:off x="2838450" y="2776538"/>
            <a:ext cx="166688" cy="3333750"/>
          </a:xfrm>
          <a:prstGeom prst="rect">
            <a:avLst/>
          </a:prstGeom>
          <a:solidFill>
            <a:srgbClr val="CC6600">
              <a:alpha val="67058"/>
            </a:srgbClr>
          </a:solidFill>
          <a:ln w="3175">
            <a:solidFill>
              <a:schemeClr val="tx1"/>
            </a:solidFill>
            <a:miter lim="800000"/>
            <a:headEnd/>
            <a:tailEnd/>
          </a:ln>
        </p:spPr>
        <p:txBody>
          <a:bodyPr wrap="none" anchor="ctr"/>
          <a:lstStyle/>
          <a:p>
            <a:endParaRPr lang="en-US"/>
          </a:p>
        </p:txBody>
      </p:sp>
      <p:sp>
        <p:nvSpPr>
          <p:cNvPr id="111633" name="Line 48"/>
          <p:cNvSpPr>
            <a:spLocks noChangeShapeType="1"/>
          </p:cNvSpPr>
          <p:nvPr/>
        </p:nvSpPr>
        <p:spPr bwMode="auto">
          <a:xfrm>
            <a:off x="2879725" y="2838450"/>
            <a:ext cx="115888" cy="0"/>
          </a:xfrm>
          <a:prstGeom prst="line">
            <a:avLst/>
          </a:prstGeom>
          <a:noFill/>
          <a:ln w="9525">
            <a:solidFill>
              <a:schemeClr val="tx1"/>
            </a:solidFill>
            <a:round/>
            <a:headEnd/>
            <a:tailEnd/>
          </a:ln>
        </p:spPr>
        <p:txBody>
          <a:bodyPr/>
          <a:lstStyle/>
          <a:p>
            <a:endParaRPr lang="en-US"/>
          </a:p>
        </p:txBody>
      </p:sp>
      <p:sp>
        <p:nvSpPr>
          <p:cNvPr id="111634" name="Line 49"/>
          <p:cNvSpPr>
            <a:spLocks noChangeShapeType="1"/>
          </p:cNvSpPr>
          <p:nvPr/>
        </p:nvSpPr>
        <p:spPr bwMode="auto">
          <a:xfrm>
            <a:off x="2879725" y="2990850"/>
            <a:ext cx="115888" cy="0"/>
          </a:xfrm>
          <a:prstGeom prst="line">
            <a:avLst/>
          </a:prstGeom>
          <a:noFill/>
          <a:ln w="9525">
            <a:solidFill>
              <a:schemeClr val="tx1"/>
            </a:solidFill>
            <a:round/>
            <a:headEnd/>
            <a:tailEnd/>
          </a:ln>
        </p:spPr>
        <p:txBody>
          <a:bodyPr/>
          <a:lstStyle/>
          <a:p>
            <a:endParaRPr lang="en-US"/>
          </a:p>
        </p:txBody>
      </p:sp>
      <p:sp>
        <p:nvSpPr>
          <p:cNvPr id="111635" name="Line 50"/>
          <p:cNvSpPr>
            <a:spLocks noChangeShapeType="1"/>
          </p:cNvSpPr>
          <p:nvPr/>
        </p:nvSpPr>
        <p:spPr bwMode="auto">
          <a:xfrm>
            <a:off x="2876550" y="3143250"/>
            <a:ext cx="115888" cy="0"/>
          </a:xfrm>
          <a:prstGeom prst="line">
            <a:avLst/>
          </a:prstGeom>
          <a:noFill/>
          <a:ln w="9525">
            <a:solidFill>
              <a:schemeClr val="tx1"/>
            </a:solidFill>
            <a:round/>
            <a:headEnd/>
            <a:tailEnd/>
          </a:ln>
        </p:spPr>
        <p:txBody>
          <a:bodyPr/>
          <a:lstStyle/>
          <a:p>
            <a:endParaRPr lang="en-US"/>
          </a:p>
        </p:txBody>
      </p:sp>
      <p:sp>
        <p:nvSpPr>
          <p:cNvPr id="111636" name="Line 51"/>
          <p:cNvSpPr>
            <a:spLocks noChangeShapeType="1"/>
          </p:cNvSpPr>
          <p:nvPr/>
        </p:nvSpPr>
        <p:spPr bwMode="auto">
          <a:xfrm>
            <a:off x="2876550" y="3295650"/>
            <a:ext cx="115888" cy="0"/>
          </a:xfrm>
          <a:prstGeom prst="line">
            <a:avLst/>
          </a:prstGeom>
          <a:noFill/>
          <a:ln w="9525">
            <a:solidFill>
              <a:schemeClr val="tx1"/>
            </a:solidFill>
            <a:round/>
            <a:headEnd/>
            <a:tailEnd/>
          </a:ln>
        </p:spPr>
        <p:txBody>
          <a:bodyPr/>
          <a:lstStyle/>
          <a:p>
            <a:endParaRPr lang="en-US"/>
          </a:p>
        </p:txBody>
      </p:sp>
      <p:sp>
        <p:nvSpPr>
          <p:cNvPr id="111637" name="Line 52"/>
          <p:cNvSpPr>
            <a:spLocks noChangeShapeType="1"/>
          </p:cNvSpPr>
          <p:nvPr/>
        </p:nvSpPr>
        <p:spPr bwMode="auto">
          <a:xfrm>
            <a:off x="2876550" y="3448050"/>
            <a:ext cx="115888" cy="0"/>
          </a:xfrm>
          <a:prstGeom prst="line">
            <a:avLst/>
          </a:prstGeom>
          <a:noFill/>
          <a:ln w="9525">
            <a:solidFill>
              <a:schemeClr val="tx1"/>
            </a:solidFill>
            <a:round/>
            <a:headEnd/>
            <a:tailEnd/>
          </a:ln>
        </p:spPr>
        <p:txBody>
          <a:bodyPr/>
          <a:lstStyle/>
          <a:p>
            <a:endParaRPr lang="en-US"/>
          </a:p>
        </p:txBody>
      </p:sp>
      <p:sp>
        <p:nvSpPr>
          <p:cNvPr id="111638" name="Line 53"/>
          <p:cNvSpPr>
            <a:spLocks noChangeShapeType="1"/>
          </p:cNvSpPr>
          <p:nvPr/>
        </p:nvSpPr>
        <p:spPr bwMode="auto">
          <a:xfrm>
            <a:off x="2870200" y="3600450"/>
            <a:ext cx="115888" cy="0"/>
          </a:xfrm>
          <a:prstGeom prst="line">
            <a:avLst/>
          </a:prstGeom>
          <a:noFill/>
          <a:ln w="9525">
            <a:solidFill>
              <a:schemeClr val="tx1"/>
            </a:solidFill>
            <a:round/>
            <a:headEnd/>
            <a:tailEnd/>
          </a:ln>
        </p:spPr>
        <p:txBody>
          <a:bodyPr/>
          <a:lstStyle/>
          <a:p>
            <a:endParaRPr lang="en-US"/>
          </a:p>
        </p:txBody>
      </p:sp>
      <p:sp>
        <p:nvSpPr>
          <p:cNvPr id="111639" name="Line 54"/>
          <p:cNvSpPr>
            <a:spLocks noChangeShapeType="1"/>
          </p:cNvSpPr>
          <p:nvPr/>
        </p:nvSpPr>
        <p:spPr bwMode="auto">
          <a:xfrm>
            <a:off x="2873375" y="3752850"/>
            <a:ext cx="115888" cy="0"/>
          </a:xfrm>
          <a:prstGeom prst="line">
            <a:avLst/>
          </a:prstGeom>
          <a:noFill/>
          <a:ln w="9525">
            <a:solidFill>
              <a:schemeClr val="tx1"/>
            </a:solidFill>
            <a:round/>
            <a:headEnd/>
            <a:tailEnd/>
          </a:ln>
        </p:spPr>
        <p:txBody>
          <a:bodyPr/>
          <a:lstStyle/>
          <a:p>
            <a:endParaRPr lang="en-US"/>
          </a:p>
        </p:txBody>
      </p:sp>
      <p:sp>
        <p:nvSpPr>
          <p:cNvPr id="111640" name="Line 55"/>
          <p:cNvSpPr>
            <a:spLocks noChangeShapeType="1"/>
          </p:cNvSpPr>
          <p:nvPr/>
        </p:nvSpPr>
        <p:spPr bwMode="auto">
          <a:xfrm>
            <a:off x="2873375" y="3905250"/>
            <a:ext cx="115888" cy="0"/>
          </a:xfrm>
          <a:prstGeom prst="line">
            <a:avLst/>
          </a:prstGeom>
          <a:noFill/>
          <a:ln w="9525">
            <a:solidFill>
              <a:schemeClr val="tx1"/>
            </a:solidFill>
            <a:round/>
            <a:headEnd/>
            <a:tailEnd/>
          </a:ln>
        </p:spPr>
        <p:txBody>
          <a:bodyPr/>
          <a:lstStyle/>
          <a:p>
            <a:endParaRPr lang="en-US"/>
          </a:p>
        </p:txBody>
      </p:sp>
      <p:sp>
        <p:nvSpPr>
          <p:cNvPr id="111641" name="Line 57"/>
          <p:cNvSpPr>
            <a:spLocks noChangeShapeType="1"/>
          </p:cNvSpPr>
          <p:nvPr/>
        </p:nvSpPr>
        <p:spPr bwMode="auto">
          <a:xfrm>
            <a:off x="2954338" y="2870200"/>
            <a:ext cx="41275" cy="0"/>
          </a:xfrm>
          <a:prstGeom prst="line">
            <a:avLst/>
          </a:prstGeom>
          <a:noFill/>
          <a:ln w="3175">
            <a:solidFill>
              <a:schemeClr val="tx1"/>
            </a:solidFill>
            <a:round/>
            <a:headEnd/>
            <a:tailEnd/>
          </a:ln>
        </p:spPr>
        <p:txBody>
          <a:bodyPr/>
          <a:lstStyle/>
          <a:p>
            <a:endParaRPr lang="en-US"/>
          </a:p>
        </p:txBody>
      </p:sp>
      <p:sp>
        <p:nvSpPr>
          <p:cNvPr id="111642" name="Line 58"/>
          <p:cNvSpPr>
            <a:spLocks noChangeShapeType="1"/>
          </p:cNvSpPr>
          <p:nvPr/>
        </p:nvSpPr>
        <p:spPr bwMode="auto">
          <a:xfrm>
            <a:off x="2954338" y="2860675"/>
            <a:ext cx="41275" cy="0"/>
          </a:xfrm>
          <a:prstGeom prst="line">
            <a:avLst/>
          </a:prstGeom>
          <a:noFill/>
          <a:ln w="3175">
            <a:solidFill>
              <a:schemeClr val="tx1"/>
            </a:solidFill>
            <a:round/>
            <a:headEnd/>
            <a:tailEnd/>
          </a:ln>
        </p:spPr>
        <p:txBody>
          <a:bodyPr/>
          <a:lstStyle/>
          <a:p>
            <a:endParaRPr lang="en-US"/>
          </a:p>
        </p:txBody>
      </p:sp>
      <p:sp>
        <p:nvSpPr>
          <p:cNvPr id="111643" name="Line 59"/>
          <p:cNvSpPr>
            <a:spLocks noChangeShapeType="1"/>
          </p:cNvSpPr>
          <p:nvPr/>
        </p:nvSpPr>
        <p:spPr bwMode="auto">
          <a:xfrm>
            <a:off x="2954338" y="2882900"/>
            <a:ext cx="41275" cy="0"/>
          </a:xfrm>
          <a:prstGeom prst="line">
            <a:avLst/>
          </a:prstGeom>
          <a:noFill/>
          <a:ln w="3175">
            <a:solidFill>
              <a:schemeClr val="tx1"/>
            </a:solidFill>
            <a:round/>
            <a:headEnd/>
            <a:tailEnd/>
          </a:ln>
        </p:spPr>
        <p:txBody>
          <a:bodyPr/>
          <a:lstStyle/>
          <a:p>
            <a:endParaRPr lang="en-US"/>
          </a:p>
        </p:txBody>
      </p:sp>
      <p:sp>
        <p:nvSpPr>
          <p:cNvPr id="111644" name="Line 60"/>
          <p:cNvSpPr>
            <a:spLocks noChangeShapeType="1"/>
          </p:cNvSpPr>
          <p:nvPr/>
        </p:nvSpPr>
        <p:spPr bwMode="auto">
          <a:xfrm>
            <a:off x="2954338" y="2901950"/>
            <a:ext cx="41275" cy="0"/>
          </a:xfrm>
          <a:prstGeom prst="line">
            <a:avLst/>
          </a:prstGeom>
          <a:noFill/>
          <a:ln w="3175">
            <a:solidFill>
              <a:schemeClr val="tx1"/>
            </a:solidFill>
            <a:round/>
            <a:headEnd/>
            <a:tailEnd/>
          </a:ln>
        </p:spPr>
        <p:txBody>
          <a:bodyPr/>
          <a:lstStyle/>
          <a:p>
            <a:endParaRPr lang="en-US"/>
          </a:p>
        </p:txBody>
      </p:sp>
      <p:sp>
        <p:nvSpPr>
          <p:cNvPr id="111645" name="Line 61"/>
          <p:cNvSpPr>
            <a:spLocks noChangeShapeType="1"/>
          </p:cNvSpPr>
          <p:nvPr/>
        </p:nvSpPr>
        <p:spPr bwMode="auto">
          <a:xfrm>
            <a:off x="2954338" y="2892425"/>
            <a:ext cx="41275" cy="0"/>
          </a:xfrm>
          <a:prstGeom prst="line">
            <a:avLst/>
          </a:prstGeom>
          <a:noFill/>
          <a:ln w="3175">
            <a:solidFill>
              <a:schemeClr val="tx1"/>
            </a:solidFill>
            <a:round/>
            <a:headEnd/>
            <a:tailEnd/>
          </a:ln>
        </p:spPr>
        <p:txBody>
          <a:bodyPr/>
          <a:lstStyle/>
          <a:p>
            <a:endParaRPr lang="en-US"/>
          </a:p>
        </p:txBody>
      </p:sp>
      <p:sp>
        <p:nvSpPr>
          <p:cNvPr id="111646" name="Line 62"/>
          <p:cNvSpPr>
            <a:spLocks noChangeShapeType="1"/>
          </p:cNvSpPr>
          <p:nvPr/>
        </p:nvSpPr>
        <p:spPr bwMode="auto">
          <a:xfrm>
            <a:off x="2954338" y="2914650"/>
            <a:ext cx="41275" cy="0"/>
          </a:xfrm>
          <a:prstGeom prst="line">
            <a:avLst/>
          </a:prstGeom>
          <a:noFill/>
          <a:ln w="3175">
            <a:solidFill>
              <a:schemeClr val="tx1"/>
            </a:solidFill>
            <a:round/>
            <a:headEnd/>
            <a:tailEnd/>
          </a:ln>
        </p:spPr>
        <p:txBody>
          <a:bodyPr/>
          <a:lstStyle/>
          <a:p>
            <a:endParaRPr lang="en-US"/>
          </a:p>
        </p:txBody>
      </p:sp>
      <p:sp>
        <p:nvSpPr>
          <p:cNvPr id="111647" name="Line 63"/>
          <p:cNvSpPr>
            <a:spLocks noChangeShapeType="1"/>
          </p:cNvSpPr>
          <p:nvPr/>
        </p:nvSpPr>
        <p:spPr bwMode="auto">
          <a:xfrm>
            <a:off x="2947988" y="3019425"/>
            <a:ext cx="41275" cy="0"/>
          </a:xfrm>
          <a:prstGeom prst="line">
            <a:avLst/>
          </a:prstGeom>
          <a:noFill/>
          <a:ln w="3175">
            <a:solidFill>
              <a:schemeClr val="tx1"/>
            </a:solidFill>
            <a:round/>
            <a:headEnd/>
            <a:tailEnd/>
          </a:ln>
        </p:spPr>
        <p:txBody>
          <a:bodyPr/>
          <a:lstStyle/>
          <a:p>
            <a:endParaRPr lang="en-US"/>
          </a:p>
        </p:txBody>
      </p:sp>
      <p:sp>
        <p:nvSpPr>
          <p:cNvPr id="111648" name="Line 64"/>
          <p:cNvSpPr>
            <a:spLocks noChangeShapeType="1"/>
          </p:cNvSpPr>
          <p:nvPr/>
        </p:nvSpPr>
        <p:spPr bwMode="auto">
          <a:xfrm>
            <a:off x="2947988" y="3009900"/>
            <a:ext cx="41275" cy="0"/>
          </a:xfrm>
          <a:prstGeom prst="line">
            <a:avLst/>
          </a:prstGeom>
          <a:noFill/>
          <a:ln w="3175">
            <a:solidFill>
              <a:schemeClr val="tx1"/>
            </a:solidFill>
            <a:round/>
            <a:headEnd/>
            <a:tailEnd/>
          </a:ln>
        </p:spPr>
        <p:txBody>
          <a:bodyPr/>
          <a:lstStyle/>
          <a:p>
            <a:endParaRPr lang="en-US"/>
          </a:p>
        </p:txBody>
      </p:sp>
      <p:sp>
        <p:nvSpPr>
          <p:cNvPr id="111649" name="Line 65"/>
          <p:cNvSpPr>
            <a:spLocks noChangeShapeType="1"/>
          </p:cNvSpPr>
          <p:nvPr/>
        </p:nvSpPr>
        <p:spPr bwMode="auto">
          <a:xfrm>
            <a:off x="2947988" y="3032125"/>
            <a:ext cx="41275" cy="0"/>
          </a:xfrm>
          <a:prstGeom prst="line">
            <a:avLst/>
          </a:prstGeom>
          <a:noFill/>
          <a:ln w="3175">
            <a:solidFill>
              <a:schemeClr val="tx1"/>
            </a:solidFill>
            <a:round/>
            <a:headEnd/>
            <a:tailEnd/>
          </a:ln>
        </p:spPr>
        <p:txBody>
          <a:bodyPr/>
          <a:lstStyle/>
          <a:p>
            <a:endParaRPr lang="en-US"/>
          </a:p>
        </p:txBody>
      </p:sp>
      <p:sp>
        <p:nvSpPr>
          <p:cNvPr id="111650" name="Line 66"/>
          <p:cNvSpPr>
            <a:spLocks noChangeShapeType="1"/>
          </p:cNvSpPr>
          <p:nvPr/>
        </p:nvSpPr>
        <p:spPr bwMode="auto">
          <a:xfrm>
            <a:off x="2947988" y="3051175"/>
            <a:ext cx="41275" cy="0"/>
          </a:xfrm>
          <a:prstGeom prst="line">
            <a:avLst/>
          </a:prstGeom>
          <a:noFill/>
          <a:ln w="3175">
            <a:solidFill>
              <a:schemeClr val="tx1"/>
            </a:solidFill>
            <a:round/>
            <a:headEnd/>
            <a:tailEnd/>
          </a:ln>
        </p:spPr>
        <p:txBody>
          <a:bodyPr/>
          <a:lstStyle/>
          <a:p>
            <a:endParaRPr lang="en-US"/>
          </a:p>
        </p:txBody>
      </p:sp>
      <p:sp>
        <p:nvSpPr>
          <p:cNvPr id="111651" name="Line 67"/>
          <p:cNvSpPr>
            <a:spLocks noChangeShapeType="1"/>
          </p:cNvSpPr>
          <p:nvPr/>
        </p:nvSpPr>
        <p:spPr bwMode="auto">
          <a:xfrm>
            <a:off x="2947988" y="3041650"/>
            <a:ext cx="41275" cy="0"/>
          </a:xfrm>
          <a:prstGeom prst="line">
            <a:avLst/>
          </a:prstGeom>
          <a:noFill/>
          <a:ln w="3175">
            <a:solidFill>
              <a:schemeClr val="tx1"/>
            </a:solidFill>
            <a:round/>
            <a:headEnd/>
            <a:tailEnd/>
          </a:ln>
        </p:spPr>
        <p:txBody>
          <a:bodyPr/>
          <a:lstStyle/>
          <a:p>
            <a:endParaRPr lang="en-US"/>
          </a:p>
        </p:txBody>
      </p:sp>
      <p:sp>
        <p:nvSpPr>
          <p:cNvPr id="111652" name="Line 68"/>
          <p:cNvSpPr>
            <a:spLocks noChangeShapeType="1"/>
          </p:cNvSpPr>
          <p:nvPr/>
        </p:nvSpPr>
        <p:spPr bwMode="auto">
          <a:xfrm>
            <a:off x="2947988" y="3063875"/>
            <a:ext cx="41275" cy="0"/>
          </a:xfrm>
          <a:prstGeom prst="line">
            <a:avLst/>
          </a:prstGeom>
          <a:noFill/>
          <a:ln w="3175">
            <a:solidFill>
              <a:schemeClr val="tx1"/>
            </a:solidFill>
            <a:round/>
            <a:headEnd/>
            <a:tailEnd/>
          </a:ln>
        </p:spPr>
        <p:txBody>
          <a:bodyPr/>
          <a:lstStyle/>
          <a:p>
            <a:endParaRPr lang="en-US"/>
          </a:p>
        </p:txBody>
      </p:sp>
      <p:sp>
        <p:nvSpPr>
          <p:cNvPr id="111653" name="Line 69"/>
          <p:cNvSpPr>
            <a:spLocks noChangeShapeType="1"/>
          </p:cNvSpPr>
          <p:nvPr/>
        </p:nvSpPr>
        <p:spPr bwMode="auto">
          <a:xfrm>
            <a:off x="2947988" y="3082925"/>
            <a:ext cx="41275" cy="0"/>
          </a:xfrm>
          <a:prstGeom prst="line">
            <a:avLst/>
          </a:prstGeom>
          <a:noFill/>
          <a:ln w="3175">
            <a:solidFill>
              <a:schemeClr val="tx1"/>
            </a:solidFill>
            <a:round/>
            <a:headEnd/>
            <a:tailEnd/>
          </a:ln>
        </p:spPr>
        <p:txBody>
          <a:bodyPr/>
          <a:lstStyle/>
          <a:p>
            <a:endParaRPr lang="en-US"/>
          </a:p>
        </p:txBody>
      </p:sp>
      <p:sp>
        <p:nvSpPr>
          <p:cNvPr id="111654" name="Line 70"/>
          <p:cNvSpPr>
            <a:spLocks noChangeShapeType="1"/>
          </p:cNvSpPr>
          <p:nvPr/>
        </p:nvSpPr>
        <p:spPr bwMode="auto">
          <a:xfrm>
            <a:off x="2947988" y="3073400"/>
            <a:ext cx="41275" cy="0"/>
          </a:xfrm>
          <a:prstGeom prst="line">
            <a:avLst/>
          </a:prstGeom>
          <a:noFill/>
          <a:ln w="3175">
            <a:solidFill>
              <a:schemeClr val="tx1"/>
            </a:solidFill>
            <a:round/>
            <a:headEnd/>
            <a:tailEnd/>
          </a:ln>
        </p:spPr>
        <p:txBody>
          <a:bodyPr/>
          <a:lstStyle/>
          <a:p>
            <a:endParaRPr lang="en-US"/>
          </a:p>
        </p:txBody>
      </p:sp>
      <p:sp>
        <p:nvSpPr>
          <p:cNvPr id="111655" name="Line 71"/>
          <p:cNvSpPr>
            <a:spLocks noChangeShapeType="1"/>
          </p:cNvSpPr>
          <p:nvPr/>
        </p:nvSpPr>
        <p:spPr bwMode="auto">
          <a:xfrm>
            <a:off x="2947988" y="3095625"/>
            <a:ext cx="41275" cy="0"/>
          </a:xfrm>
          <a:prstGeom prst="line">
            <a:avLst/>
          </a:prstGeom>
          <a:noFill/>
          <a:ln w="3175">
            <a:solidFill>
              <a:schemeClr val="tx1"/>
            </a:solidFill>
            <a:round/>
            <a:headEnd/>
            <a:tailEnd/>
          </a:ln>
        </p:spPr>
        <p:txBody>
          <a:bodyPr/>
          <a:lstStyle/>
          <a:p>
            <a:endParaRPr lang="en-US"/>
          </a:p>
        </p:txBody>
      </p:sp>
      <p:sp>
        <p:nvSpPr>
          <p:cNvPr id="111656" name="Line 72"/>
          <p:cNvSpPr>
            <a:spLocks noChangeShapeType="1"/>
          </p:cNvSpPr>
          <p:nvPr/>
        </p:nvSpPr>
        <p:spPr bwMode="auto">
          <a:xfrm>
            <a:off x="2947988" y="3114675"/>
            <a:ext cx="41275" cy="0"/>
          </a:xfrm>
          <a:prstGeom prst="line">
            <a:avLst/>
          </a:prstGeom>
          <a:noFill/>
          <a:ln w="3175">
            <a:solidFill>
              <a:schemeClr val="tx1"/>
            </a:solidFill>
            <a:round/>
            <a:headEnd/>
            <a:tailEnd/>
          </a:ln>
        </p:spPr>
        <p:txBody>
          <a:bodyPr/>
          <a:lstStyle/>
          <a:p>
            <a:endParaRPr lang="en-US"/>
          </a:p>
        </p:txBody>
      </p:sp>
      <p:sp>
        <p:nvSpPr>
          <p:cNvPr id="111657" name="Line 73"/>
          <p:cNvSpPr>
            <a:spLocks noChangeShapeType="1"/>
          </p:cNvSpPr>
          <p:nvPr/>
        </p:nvSpPr>
        <p:spPr bwMode="auto">
          <a:xfrm>
            <a:off x="2947988" y="3105150"/>
            <a:ext cx="41275" cy="0"/>
          </a:xfrm>
          <a:prstGeom prst="line">
            <a:avLst/>
          </a:prstGeom>
          <a:noFill/>
          <a:ln w="3175">
            <a:solidFill>
              <a:schemeClr val="tx1"/>
            </a:solidFill>
            <a:round/>
            <a:headEnd/>
            <a:tailEnd/>
          </a:ln>
        </p:spPr>
        <p:txBody>
          <a:bodyPr/>
          <a:lstStyle/>
          <a:p>
            <a:endParaRPr lang="en-US"/>
          </a:p>
        </p:txBody>
      </p:sp>
      <p:sp>
        <p:nvSpPr>
          <p:cNvPr id="111658" name="Line 74"/>
          <p:cNvSpPr>
            <a:spLocks noChangeShapeType="1"/>
          </p:cNvSpPr>
          <p:nvPr/>
        </p:nvSpPr>
        <p:spPr bwMode="auto">
          <a:xfrm>
            <a:off x="2947988" y="3127375"/>
            <a:ext cx="41275" cy="0"/>
          </a:xfrm>
          <a:prstGeom prst="line">
            <a:avLst/>
          </a:prstGeom>
          <a:noFill/>
          <a:ln w="3175">
            <a:solidFill>
              <a:schemeClr val="tx1"/>
            </a:solidFill>
            <a:round/>
            <a:headEnd/>
            <a:tailEnd/>
          </a:ln>
        </p:spPr>
        <p:txBody>
          <a:bodyPr/>
          <a:lstStyle/>
          <a:p>
            <a:endParaRPr lang="en-US"/>
          </a:p>
        </p:txBody>
      </p:sp>
      <p:sp>
        <p:nvSpPr>
          <p:cNvPr id="111659" name="Line 75"/>
          <p:cNvSpPr>
            <a:spLocks noChangeShapeType="1"/>
          </p:cNvSpPr>
          <p:nvPr/>
        </p:nvSpPr>
        <p:spPr bwMode="auto">
          <a:xfrm>
            <a:off x="2947988" y="3168650"/>
            <a:ext cx="41275" cy="0"/>
          </a:xfrm>
          <a:prstGeom prst="line">
            <a:avLst/>
          </a:prstGeom>
          <a:noFill/>
          <a:ln w="3175">
            <a:solidFill>
              <a:schemeClr val="tx1"/>
            </a:solidFill>
            <a:round/>
            <a:headEnd/>
            <a:tailEnd/>
          </a:ln>
        </p:spPr>
        <p:txBody>
          <a:bodyPr/>
          <a:lstStyle/>
          <a:p>
            <a:endParaRPr lang="en-US"/>
          </a:p>
        </p:txBody>
      </p:sp>
      <p:sp>
        <p:nvSpPr>
          <p:cNvPr id="111660" name="Line 76"/>
          <p:cNvSpPr>
            <a:spLocks noChangeShapeType="1"/>
          </p:cNvSpPr>
          <p:nvPr/>
        </p:nvSpPr>
        <p:spPr bwMode="auto">
          <a:xfrm>
            <a:off x="2947988" y="3159125"/>
            <a:ext cx="41275" cy="0"/>
          </a:xfrm>
          <a:prstGeom prst="line">
            <a:avLst/>
          </a:prstGeom>
          <a:noFill/>
          <a:ln w="3175">
            <a:solidFill>
              <a:schemeClr val="tx1"/>
            </a:solidFill>
            <a:round/>
            <a:headEnd/>
            <a:tailEnd/>
          </a:ln>
        </p:spPr>
        <p:txBody>
          <a:bodyPr/>
          <a:lstStyle/>
          <a:p>
            <a:endParaRPr lang="en-US"/>
          </a:p>
        </p:txBody>
      </p:sp>
      <p:sp>
        <p:nvSpPr>
          <p:cNvPr id="111661" name="Line 77"/>
          <p:cNvSpPr>
            <a:spLocks noChangeShapeType="1"/>
          </p:cNvSpPr>
          <p:nvPr/>
        </p:nvSpPr>
        <p:spPr bwMode="auto">
          <a:xfrm>
            <a:off x="2947988" y="3181350"/>
            <a:ext cx="41275" cy="0"/>
          </a:xfrm>
          <a:prstGeom prst="line">
            <a:avLst/>
          </a:prstGeom>
          <a:noFill/>
          <a:ln w="3175">
            <a:solidFill>
              <a:schemeClr val="tx1"/>
            </a:solidFill>
            <a:round/>
            <a:headEnd/>
            <a:tailEnd/>
          </a:ln>
        </p:spPr>
        <p:txBody>
          <a:bodyPr/>
          <a:lstStyle/>
          <a:p>
            <a:endParaRPr lang="en-US"/>
          </a:p>
        </p:txBody>
      </p:sp>
      <p:sp>
        <p:nvSpPr>
          <p:cNvPr id="111662" name="Line 78"/>
          <p:cNvSpPr>
            <a:spLocks noChangeShapeType="1"/>
          </p:cNvSpPr>
          <p:nvPr/>
        </p:nvSpPr>
        <p:spPr bwMode="auto">
          <a:xfrm>
            <a:off x="2947988" y="3200400"/>
            <a:ext cx="41275" cy="0"/>
          </a:xfrm>
          <a:prstGeom prst="line">
            <a:avLst/>
          </a:prstGeom>
          <a:noFill/>
          <a:ln w="3175">
            <a:solidFill>
              <a:schemeClr val="tx1"/>
            </a:solidFill>
            <a:round/>
            <a:headEnd/>
            <a:tailEnd/>
          </a:ln>
        </p:spPr>
        <p:txBody>
          <a:bodyPr/>
          <a:lstStyle/>
          <a:p>
            <a:endParaRPr lang="en-US"/>
          </a:p>
        </p:txBody>
      </p:sp>
      <p:sp>
        <p:nvSpPr>
          <p:cNvPr id="111663" name="Line 79"/>
          <p:cNvSpPr>
            <a:spLocks noChangeShapeType="1"/>
          </p:cNvSpPr>
          <p:nvPr/>
        </p:nvSpPr>
        <p:spPr bwMode="auto">
          <a:xfrm>
            <a:off x="2947988" y="3190875"/>
            <a:ext cx="41275" cy="0"/>
          </a:xfrm>
          <a:prstGeom prst="line">
            <a:avLst/>
          </a:prstGeom>
          <a:noFill/>
          <a:ln w="3175">
            <a:solidFill>
              <a:schemeClr val="tx1"/>
            </a:solidFill>
            <a:round/>
            <a:headEnd/>
            <a:tailEnd/>
          </a:ln>
        </p:spPr>
        <p:txBody>
          <a:bodyPr/>
          <a:lstStyle/>
          <a:p>
            <a:endParaRPr lang="en-US"/>
          </a:p>
        </p:txBody>
      </p:sp>
      <p:sp>
        <p:nvSpPr>
          <p:cNvPr id="111664" name="Line 80"/>
          <p:cNvSpPr>
            <a:spLocks noChangeShapeType="1"/>
          </p:cNvSpPr>
          <p:nvPr/>
        </p:nvSpPr>
        <p:spPr bwMode="auto">
          <a:xfrm>
            <a:off x="2947988" y="3213100"/>
            <a:ext cx="41275" cy="0"/>
          </a:xfrm>
          <a:prstGeom prst="line">
            <a:avLst/>
          </a:prstGeom>
          <a:noFill/>
          <a:ln w="3175">
            <a:solidFill>
              <a:schemeClr val="tx1"/>
            </a:solidFill>
            <a:round/>
            <a:headEnd/>
            <a:tailEnd/>
          </a:ln>
        </p:spPr>
        <p:txBody>
          <a:bodyPr/>
          <a:lstStyle/>
          <a:p>
            <a:endParaRPr lang="en-US"/>
          </a:p>
        </p:txBody>
      </p:sp>
      <p:sp>
        <p:nvSpPr>
          <p:cNvPr id="111665" name="Line 81"/>
          <p:cNvSpPr>
            <a:spLocks noChangeShapeType="1"/>
          </p:cNvSpPr>
          <p:nvPr/>
        </p:nvSpPr>
        <p:spPr bwMode="auto">
          <a:xfrm>
            <a:off x="2947988" y="3232150"/>
            <a:ext cx="41275" cy="0"/>
          </a:xfrm>
          <a:prstGeom prst="line">
            <a:avLst/>
          </a:prstGeom>
          <a:noFill/>
          <a:ln w="3175">
            <a:solidFill>
              <a:schemeClr val="tx1"/>
            </a:solidFill>
            <a:round/>
            <a:headEnd/>
            <a:tailEnd/>
          </a:ln>
        </p:spPr>
        <p:txBody>
          <a:bodyPr/>
          <a:lstStyle/>
          <a:p>
            <a:endParaRPr lang="en-US"/>
          </a:p>
        </p:txBody>
      </p:sp>
      <p:sp>
        <p:nvSpPr>
          <p:cNvPr id="111666" name="Line 82"/>
          <p:cNvSpPr>
            <a:spLocks noChangeShapeType="1"/>
          </p:cNvSpPr>
          <p:nvPr/>
        </p:nvSpPr>
        <p:spPr bwMode="auto">
          <a:xfrm>
            <a:off x="2947988" y="3222625"/>
            <a:ext cx="41275" cy="0"/>
          </a:xfrm>
          <a:prstGeom prst="line">
            <a:avLst/>
          </a:prstGeom>
          <a:noFill/>
          <a:ln w="3175">
            <a:solidFill>
              <a:schemeClr val="tx1"/>
            </a:solidFill>
            <a:round/>
            <a:headEnd/>
            <a:tailEnd/>
          </a:ln>
        </p:spPr>
        <p:txBody>
          <a:bodyPr/>
          <a:lstStyle/>
          <a:p>
            <a:endParaRPr lang="en-US"/>
          </a:p>
        </p:txBody>
      </p:sp>
      <p:sp>
        <p:nvSpPr>
          <p:cNvPr id="111667" name="Line 83"/>
          <p:cNvSpPr>
            <a:spLocks noChangeShapeType="1"/>
          </p:cNvSpPr>
          <p:nvPr/>
        </p:nvSpPr>
        <p:spPr bwMode="auto">
          <a:xfrm>
            <a:off x="2947988" y="3244850"/>
            <a:ext cx="41275" cy="0"/>
          </a:xfrm>
          <a:prstGeom prst="line">
            <a:avLst/>
          </a:prstGeom>
          <a:noFill/>
          <a:ln w="3175">
            <a:solidFill>
              <a:schemeClr val="tx1"/>
            </a:solidFill>
            <a:round/>
            <a:headEnd/>
            <a:tailEnd/>
          </a:ln>
        </p:spPr>
        <p:txBody>
          <a:bodyPr/>
          <a:lstStyle/>
          <a:p>
            <a:endParaRPr lang="en-US"/>
          </a:p>
        </p:txBody>
      </p:sp>
      <p:sp>
        <p:nvSpPr>
          <p:cNvPr id="111668" name="Line 84"/>
          <p:cNvSpPr>
            <a:spLocks noChangeShapeType="1"/>
          </p:cNvSpPr>
          <p:nvPr/>
        </p:nvSpPr>
        <p:spPr bwMode="auto">
          <a:xfrm>
            <a:off x="2947988" y="3263900"/>
            <a:ext cx="41275" cy="0"/>
          </a:xfrm>
          <a:prstGeom prst="line">
            <a:avLst/>
          </a:prstGeom>
          <a:noFill/>
          <a:ln w="3175">
            <a:solidFill>
              <a:schemeClr val="tx1"/>
            </a:solidFill>
            <a:round/>
            <a:headEnd/>
            <a:tailEnd/>
          </a:ln>
        </p:spPr>
        <p:txBody>
          <a:bodyPr/>
          <a:lstStyle/>
          <a:p>
            <a:endParaRPr lang="en-US"/>
          </a:p>
        </p:txBody>
      </p:sp>
      <p:sp>
        <p:nvSpPr>
          <p:cNvPr id="111669" name="Line 85"/>
          <p:cNvSpPr>
            <a:spLocks noChangeShapeType="1"/>
          </p:cNvSpPr>
          <p:nvPr/>
        </p:nvSpPr>
        <p:spPr bwMode="auto">
          <a:xfrm>
            <a:off x="2947988" y="3254375"/>
            <a:ext cx="41275" cy="0"/>
          </a:xfrm>
          <a:prstGeom prst="line">
            <a:avLst/>
          </a:prstGeom>
          <a:noFill/>
          <a:ln w="3175">
            <a:solidFill>
              <a:schemeClr val="tx1"/>
            </a:solidFill>
            <a:round/>
            <a:headEnd/>
            <a:tailEnd/>
          </a:ln>
        </p:spPr>
        <p:txBody>
          <a:bodyPr/>
          <a:lstStyle/>
          <a:p>
            <a:endParaRPr lang="en-US"/>
          </a:p>
        </p:txBody>
      </p:sp>
      <p:sp>
        <p:nvSpPr>
          <p:cNvPr id="111670" name="Line 86"/>
          <p:cNvSpPr>
            <a:spLocks noChangeShapeType="1"/>
          </p:cNvSpPr>
          <p:nvPr/>
        </p:nvSpPr>
        <p:spPr bwMode="auto">
          <a:xfrm>
            <a:off x="2947988" y="3276600"/>
            <a:ext cx="41275" cy="0"/>
          </a:xfrm>
          <a:prstGeom prst="line">
            <a:avLst/>
          </a:prstGeom>
          <a:noFill/>
          <a:ln w="3175">
            <a:solidFill>
              <a:schemeClr val="tx1"/>
            </a:solidFill>
            <a:round/>
            <a:headEnd/>
            <a:tailEnd/>
          </a:ln>
        </p:spPr>
        <p:txBody>
          <a:bodyPr/>
          <a:lstStyle/>
          <a:p>
            <a:endParaRPr lang="en-US"/>
          </a:p>
        </p:txBody>
      </p:sp>
      <p:sp>
        <p:nvSpPr>
          <p:cNvPr id="111671" name="Line 87"/>
          <p:cNvSpPr>
            <a:spLocks noChangeShapeType="1"/>
          </p:cNvSpPr>
          <p:nvPr/>
        </p:nvSpPr>
        <p:spPr bwMode="auto">
          <a:xfrm>
            <a:off x="2947988" y="3321050"/>
            <a:ext cx="41275" cy="0"/>
          </a:xfrm>
          <a:prstGeom prst="line">
            <a:avLst/>
          </a:prstGeom>
          <a:noFill/>
          <a:ln w="3175">
            <a:solidFill>
              <a:schemeClr val="tx1"/>
            </a:solidFill>
            <a:round/>
            <a:headEnd/>
            <a:tailEnd/>
          </a:ln>
        </p:spPr>
        <p:txBody>
          <a:bodyPr/>
          <a:lstStyle/>
          <a:p>
            <a:endParaRPr lang="en-US"/>
          </a:p>
        </p:txBody>
      </p:sp>
      <p:sp>
        <p:nvSpPr>
          <p:cNvPr id="111672" name="Line 88"/>
          <p:cNvSpPr>
            <a:spLocks noChangeShapeType="1"/>
          </p:cNvSpPr>
          <p:nvPr/>
        </p:nvSpPr>
        <p:spPr bwMode="auto">
          <a:xfrm>
            <a:off x="2947988" y="3311525"/>
            <a:ext cx="41275" cy="0"/>
          </a:xfrm>
          <a:prstGeom prst="line">
            <a:avLst/>
          </a:prstGeom>
          <a:noFill/>
          <a:ln w="3175">
            <a:solidFill>
              <a:schemeClr val="tx1"/>
            </a:solidFill>
            <a:round/>
            <a:headEnd/>
            <a:tailEnd/>
          </a:ln>
        </p:spPr>
        <p:txBody>
          <a:bodyPr/>
          <a:lstStyle/>
          <a:p>
            <a:endParaRPr lang="en-US"/>
          </a:p>
        </p:txBody>
      </p:sp>
      <p:sp>
        <p:nvSpPr>
          <p:cNvPr id="111673" name="Line 89"/>
          <p:cNvSpPr>
            <a:spLocks noChangeShapeType="1"/>
          </p:cNvSpPr>
          <p:nvPr/>
        </p:nvSpPr>
        <p:spPr bwMode="auto">
          <a:xfrm>
            <a:off x="2947988" y="3333750"/>
            <a:ext cx="41275" cy="0"/>
          </a:xfrm>
          <a:prstGeom prst="line">
            <a:avLst/>
          </a:prstGeom>
          <a:noFill/>
          <a:ln w="3175">
            <a:solidFill>
              <a:schemeClr val="tx1"/>
            </a:solidFill>
            <a:round/>
            <a:headEnd/>
            <a:tailEnd/>
          </a:ln>
        </p:spPr>
        <p:txBody>
          <a:bodyPr/>
          <a:lstStyle/>
          <a:p>
            <a:endParaRPr lang="en-US"/>
          </a:p>
        </p:txBody>
      </p:sp>
      <p:sp>
        <p:nvSpPr>
          <p:cNvPr id="111674" name="Line 90"/>
          <p:cNvSpPr>
            <a:spLocks noChangeShapeType="1"/>
          </p:cNvSpPr>
          <p:nvPr/>
        </p:nvSpPr>
        <p:spPr bwMode="auto">
          <a:xfrm>
            <a:off x="2947988" y="3352800"/>
            <a:ext cx="41275" cy="0"/>
          </a:xfrm>
          <a:prstGeom prst="line">
            <a:avLst/>
          </a:prstGeom>
          <a:noFill/>
          <a:ln w="3175">
            <a:solidFill>
              <a:schemeClr val="tx1"/>
            </a:solidFill>
            <a:round/>
            <a:headEnd/>
            <a:tailEnd/>
          </a:ln>
        </p:spPr>
        <p:txBody>
          <a:bodyPr/>
          <a:lstStyle/>
          <a:p>
            <a:endParaRPr lang="en-US"/>
          </a:p>
        </p:txBody>
      </p:sp>
      <p:sp>
        <p:nvSpPr>
          <p:cNvPr id="111675" name="Line 91"/>
          <p:cNvSpPr>
            <a:spLocks noChangeShapeType="1"/>
          </p:cNvSpPr>
          <p:nvPr/>
        </p:nvSpPr>
        <p:spPr bwMode="auto">
          <a:xfrm>
            <a:off x="2947988" y="3343275"/>
            <a:ext cx="41275" cy="0"/>
          </a:xfrm>
          <a:prstGeom prst="line">
            <a:avLst/>
          </a:prstGeom>
          <a:noFill/>
          <a:ln w="3175">
            <a:solidFill>
              <a:schemeClr val="tx1"/>
            </a:solidFill>
            <a:round/>
            <a:headEnd/>
            <a:tailEnd/>
          </a:ln>
        </p:spPr>
        <p:txBody>
          <a:bodyPr/>
          <a:lstStyle/>
          <a:p>
            <a:endParaRPr lang="en-US"/>
          </a:p>
        </p:txBody>
      </p:sp>
      <p:sp>
        <p:nvSpPr>
          <p:cNvPr id="111676" name="Line 92"/>
          <p:cNvSpPr>
            <a:spLocks noChangeShapeType="1"/>
          </p:cNvSpPr>
          <p:nvPr/>
        </p:nvSpPr>
        <p:spPr bwMode="auto">
          <a:xfrm>
            <a:off x="2947988" y="3365500"/>
            <a:ext cx="41275" cy="0"/>
          </a:xfrm>
          <a:prstGeom prst="line">
            <a:avLst/>
          </a:prstGeom>
          <a:noFill/>
          <a:ln w="3175">
            <a:solidFill>
              <a:schemeClr val="tx1"/>
            </a:solidFill>
            <a:round/>
            <a:headEnd/>
            <a:tailEnd/>
          </a:ln>
        </p:spPr>
        <p:txBody>
          <a:bodyPr/>
          <a:lstStyle/>
          <a:p>
            <a:endParaRPr lang="en-US"/>
          </a:p>
        </p:txBody>
      </p:sp>
      <p:sp>
        <p:nvSpPr>
          <p:cNvPr id="111677" name="Line 93"/>
          <p:cNvSpPr>
            <a:spLocks noChangeShapeType="1"/>
          </p:cNvSpPr>
          <p:nvPr/>
        </p:nvSpPr>
        <p:spPr bwMode="auto">
          <a:xfrm>
            <a:off x="2947988" y="3384550"/>
            <a:ext cx="41275" cy="0"/>
          </a:xfrm>
          <a:prstGeom prst="line">
            <a:avLst/>
          </a:prstGeom>
          <a:noFill/>
          <a:ln w="3175">
            <a:solidFill>
              <a:schemeClr val="tx1"/>
            </a:solidFill>
            <a:round/>
            <a:headEnd/>
            <a:tailEnd/>
          </a:ln>
        </p:spPr>
        <p:txBody>
          <a:bodyPr/>
          <a:lstStyle/>
          <a:p>
            <a:endParaRPr lang="en-US"/>
          </a:p>
        </p:txBody>
      </p:sp>
      <p:sp>
        <p:nvSpPr>
          <p:cNvPr id="111678" name="Line 94"/>
          <p:cNvSpPr>
            <a:spLocks noChangeShapeType="1"/>
          </p:cNvSpPr>
          <p:nvPr/>
        </p:nvSpPr>
        <p:spPr bwMode="auto">
          <a:xfrm>
            <a:off x="2947988" y="3375025"/>
            <a:ext cx="41275" cy="0"/>
          </a:xfrm>
          <a:prstGeom prst="line">
            <a:avLst/>
          </a:prstGeom>
          <a:noFill/>
          <a:ln w="3175">
            <a:solidFill>
              <a:schemeClr val="tx1"/>
            </a:solidFill>
            <a:round/>
            <a:headEnd/>
            <a:tailEnd/>
          </a:ln>
        </p:spPr>
        <p:txBody>
          <a:bodyPr/>
          <a:lstStyle/>
          <a:p>
            <a:endParaRPr lang="en-US"/>
          </a:p>
        </p:txBody>
      </p:sp>
      <p:sp>
        <p:nvSpPr>
          <p:cNvPr id="111679" name="Line 95"/>
          <p:cNvSpPr>
            <a:spLocks noChangeShapeType="1"/>
          </p:cNvSpPr>
          <p:nvPr/>
        </p:nvSpPr>
        <p:spPr bwMode="auto">
          <a:xfrm>
            <a:off x="2947988" y="3397250"/>
            <a:ext cx="41275" cy="0"/>
          </a:xfrm>
          <a:prstGeom prst="line">
            <a:avLst/>
          </a:prstGeom>
          <a:noFill/>
          <a:ln w="3175">
            <a:solidFill>
              <a:schemeClr val="tx1"/>
            </a:solidFill>
            <a:round/>
            <a:headEnd/>
            <a:tailEnd/>
          </a:ln>
        </p:spPr>
        <p:txBody>
          <a:bodyPr/>
          <a:lstStyle/>
          <a:p>
            <a:endParaRPr lang="en-US"/>
          </a:p>
        </p:txBody>
      </p:sp>
      <p:sp>
        <p:nvSpPr>
          <p:cNvPr id="111680" name="Line 96"/>
          <p:cNvSpPr>
            <a:spLocks noChangeShapeType="1"/>
          </p:cNvSpPr>
          <p:nvPr/>
        </p:nvSpPr>
        <p:spPr bwMode="auto">
          <a:xfrm>
            <a:off x="2947988" y="3416300"/>
            <a:ext cx="41275" cy="0"/>
          </a:xfrm>
          <a:prstGeom prst="line">
            <a:avLst/>
          </a:prstGeom>
          <a:noFill/>
          <a:ln w="3175">
            <a:solidFill>
              <a:schemeClr val="tx1"/>
            </a:solidFill>
            <a:round/>
            <a:headEnd/>
            <a:tailEnd/>
          </a:ln>
        </p:spPr>
        <p:txBody>
          <a:bodyPr/>
          <a:lstStyle/>
          <a:p>
            <a:endParaRPr lang="en-US"/>
          </a:p>
        </p:txBody>
      </p:sp>
      <p:sp>
        <p:nvSpPr>
          <p:cNvPr id="111681" name="Line 97"/>
          <p:cNvSpPr>
            <a:spLocks noChangeShapeType="1"/>
          </p:cNvSpPr>
          <p:nvPr/>
        </p:nvSpPr>
        <p:spPr bwMode="auto">
          <a:xfrm>
            <a:off x="2947988" y="3406775"/>
            <a:ext cx="41275" cy="0"/>
          </a:xfrm>
          <a:prstGeom prst="line">
            <a:avLst/>
          </a:prstGeom>
          <a:noFill/>
          <a:ln w="3175">
            <a:solidFill>
              <a:schemeClr val="tx1"/>
            </a:solidFill>
            <a:round/>
            <a:headEnd/>
            <a:tailEnd/>
          </a:ln>
        </p:spPr>
        <p:txBody>
          <a:bodyPr/>
          <a:lstStyle/>
          <a:p>
            <a:endParaRPr lang="en-US"/>
          </a:p>
        </p:txBody>
      </p:sp>
      <p:sp>
        <p:nvSpPr>
          <p:cNvPr id="111682" name="Line 98"/>
          <p:cNvSpPr>
            <a:spLocks noChangeShapeType="1"/>
          </p:cNvSpPr>
          <p:nvPr/>
        </p:nvSpPr>
        <p:spPr bwMode="auto">
          <a:xfrm>
            <a:off x="2947988" y="3429000"/>
            <a:ext cx="41275" cy="0"/>
          </a:xfrm>
          <a:prstGeom prst="line">
            <a:avLst/>
          </a:prstGeom>
          <a:noFill/>
          <a:ln w="3175">
            <a:solidFill>
              <a:schemeClr val="tx1"/>
            </a:solidFill>
            <a:round/>
            <a:headEnd/>
            <a:tailEnd/>
          </a:ln>
        </p:spPr>
        <p:txBody>
          <a:bodyPr/>
          <a:lstStyle/>
          <a:p>
            <a:endParaRPr lang="en-US"/>
          </a:p>
        </p:txBody>
      </p:sp>
      <p:sp>
        <p:nvSpPr>
          <p:cNvPr id="111683" name="Line 99"/>
          <p:cNvSpPr>
            <a:spLocks noChangeShapeType="1"/>
          </p:cNvSpPr>
          <p:nvPr/>
        </p:nvSpPr>
        <p:spPr bwMode="auto">
          <a:xfrm>
            <a:off x="2947988" y="3473450"/>
            <a:ext cx="41275" cy="0"/>
          </a:xfrm>
          <a:prstGeom prst="line">
            <a:avLst/>
          </a:prstGeom>
          <a:noFill/>
          <a:ln w="3175">
            <a:solidFill>
              <a:schemeClr val="tx1"/>
            </a:solidFill>
            <a:round/>
            <a:headEnd/>
            <a:tailEnd/>
          </a:ln>
        </p:spPr>
        <p:txBody>
          <a:bodyPr/>
          <a:lstStyle/>
          <a:p>
            <a:endParaRPr lang="en-US"/>
          </a:p>
        </p:txBody>
      </p:sp>
      <p:sp>
        <p:nvSpPr>
          <p:cNvPr id="111684" name="Line 100"/>
          <p:cNvSpPr>
            <a:spLocks noChangeShapeType="1"/>
          </p:cNvSpPr>
          <p:nvPr/>
        </p:nvSpPr>
        <p:spPr bwMode="auto">
          <a:xfrm>
            <a:off x="2947988" y="3463925"/>
            <a:ext cx="41275" cy="0"/>
          </a:xfrm>
          <a:prstGeom prst="line">
            <a:avLst/>
          </a:prstGeom>
          <a:noFill/>
          <a:ln w="3175">
            <a:solidFill>
              <a:schemeClr val="tx1"/>
            </a:solidFill>
            <a:round/>
            <a:headEnd/>
            <a:tailEnd/>
          </a:ln>
        </p:spPr>
        <p:txBody>
          <a:bodyPr/>
          <a:lstStyle/>
          <a:p>
            <a:endParaRPr lang="en-US"/>
          </a:p>
        </p:txBody>
      </p:sp>
      <p:sp>
        <p:nvSpPr>
          <p:cNvPr id="111685" name="Line 101"/>
          <p:cNvSpPr>
            <a:spLocks noChangeShapeType="1"/>
          </p:cNvSpPr>
          <p:nvPr/>
        </p:nvSpPr>
        <p:spPr bwMode="auto">
          <a:xfrm>
            <a:off x="2947988" y="3486150"/>
            <a:ext cx="41275" cy="0"/>
          </a:xfrm>
          <a:prstGeom prst="line">
            <a:avLst/>
          </a:prstGeom>
          <a:noFill/>
          <a:ln w="3175">
            <a:solidFill>
              <a:schemeClr val="tx1"/>
            </a:solidFill>
            <a:round/>
            <a:headEnd/>
            <a:tailEnd/>
          </a:ln>
        </p:spPr>
        <p:txBody>
          <a:bodyPr/>
          <a:lstStyle/>
          <a:p>
            <a:endParaRPr lang="en-US"/>
          </a:p>
        </p:txBody>
      </p:sp>
      <p:sp>
        <p:nvSpPr>
          <p:cNvPr id="111686" name="Line 102"/>
          <p:cNvSpPr>
            <a:spLocks noChangeShapeType="1"/>
          </p:cNvSpPr>
          <p:nvPr/>
        </p:nvSpPr>
        <p:spPr bwMode="auto">
          <a:xfrm>
            <a:off x="2947988" y="3505200"/>
            <a:ext cx="41275" cy="0"/>
          </a:xfrm>
          <a:prstGeom prst="line">
            <a:avLst/>
          </a:prstGeom>
          <a:noFill/>
          <a:ln w="3175">
            <a:solidFill>
              <a:schemeClr val="tx1"/>
            </a:solidFill>
            <a:round/>
            <a:headEnd/>
            <a:tailEnd/>
          </a:ln>
        </p:spPr>
        <p:txBody>
          <a:bodyPr/>
          <a:lstStyle/>
          <a:p>
            <a:endParaRPr lang="en-US"/>
          </a:p>
        </p:txBody>
      </p:sp>
      <p:sp>
        <p:nvSpPr>
          <p:cNvPr id="111687" name="Line 103"/>
          <p:cNvSpPr>
            <a:spLocks noChangeShapeType="1"/>
          </p:cNvSpPr>
          <p:nvPr/>
        </p:nvSpPr>
        <p:spPr bwMode="auto">
          <a:xfrm>
            <a:off x="2947988" y="3495675"/>
            <a:ext cx="41275" cy="0"/>
          </a:xfrm>
          <a:prstGeom prst="line">
            <a:avLst/>
          </a:prstGeom>
          <a:noFill/>
          <a:ln w="3175">
            <a:solidFill>
              <a:schemeClr val="tx1"/>
            </a:solidFill>
            <a:round/>
            <a:headEnd/>
            <a:tailEnd/>
          </a:ln>
        </p:spPr>
        <p:txBody>
          <a:bodyPr/>
          <a:lstStyle/>
          <a:p>
            <a:endParaRPr lang="en-US"/>
          </a:p>
        </p:txBody>
      </p:sp>
      <p:sp>
        <p:nvSpPr>
          <p:cNvPr id="111688" name="Line 104"/>
          <p:cNvSpPr>
            <a:spLocks noChangeShapeType="1"/>
          </p:cNvSpPr>
          <p:nvPr/>
        </p:nvSpPr>
        <p:spPr bwMode="auto">
          <a:xfrm>
            <a:off x="2947988" y="3517900"/>
            <a:ext cx="41275" cy="0"/>
          </a:xfrm>
          <a:prstGeom prst="line">
            <a:avLst/>
          </a:prstGeom>
          <a:noFill/>
          <a:ln w="3175">
            <a:solidFill>
              <a:schemeClr val="tx1"/>
            </a:solidFill>
            <a:round/>
            <a:headEnd/>
            <a:tailEnd/>
          </a:ln>
        </p:spPr>
        <p:txBody>
          <a:bodyPr/>
          <a:lstStyle/>
          <a:p>
            <a:endParaRPr lang="en-US"/>
          </a:p>
        </p:txBody>
      </p:sp>
      <p:sp>
        <p:nvSpPr>
          <p:cNvPr id="111689" name="Line 105"/>
          <p:cNvSpPr>
            <a:spLocks noChangeShapeType="1"/>
          </p:cNvSpPr>
          <p:nvPr/>
        </p:nvSpPr>
        <p:spPr bwMode="auto">
          <a:xfrm>
            <a:off x="2947988" y="3536950"/>
            <a:ext cx="41275" cy="0"/>
          </a:xfrm>
          <a:prstGeom prst="line">
            <a:avLst/>
          </a:prstGeom>
          <a:noFill/>
          <a:ln w="3175">
            <a:solidFill>
              <a:schemeClr val="tx1"/>
            </a:solidFill>
            <a:round/>
            <a:headEnd/>
            <a:tailEnd/>
          </a:ln>
        </p:spPr>
        <p:txBody>
          <a:bodyPr/>
          <a:lstStyle/>
          <a:p>
            <a:endParaRPr lang="en-US"/>
          </a:p>
        </p:txBody>
      </p:sp>
      <p:sp>
        <p:nvSpPr>
          <p:cNvPr id="111690" name="Line 106"/>
          <p:cNvSpPr>
            <a:spLocks noChangeShapeType="1"/>
          </p:cNvSpPr>
          <p:nvPr/>
        </p:nvSpPr>
        <p:spPr bwMode="auto">
          <a:xfrm>
            <a:off x="2947988" y="3527425"/>
            <a:ext cx="41275" cy="0"/>
          </a:xfrm>
          <a:prstGeom prst="line">
            <a:avLst/>
          </a:prstGeom>
          <a:noFill/>
          <a:ln w="3175">
            <a:solidFill>
              <a:schemeClr val="tx1"/>
            </a:solidFill>
            <a:round/>
            <a:headEnd/>
            <a:tailEnd/>
          </a:ln>
        </p:spPr>
        <p:txBody>
          <a:bodyPr/>
          <a:lstStyle/>
          <a:p>
            <a:endParaRPr lang="en-US"/>
          </a:p>
        </p:txBody>
      </p:sp>
      <p:sp>
        <p:nvSpPr>
          <p:cNvPr id="111691" name="Line 107"/>
          <p:cNvSpPr>
            <a:spLocks noChangeShapeType="1"/>
          </p:cNvSpPr>
          <p:nvPr/>
        </p:nvSpPr>
        <p:spPr bwMode="auto">
          <a:xfrm>
            <a:off x="2947988" y="3549650"/>
            <a:ext cx="41275" cy="0"/>
          </a:xfrm>
          <a:prstGeom prst="line">
            <a:avLst/>
          </a:prstGeom>
          <a:noFill/>
          <a:ln w="3175">
            <a:solidFill>
              <a:schemeClr val="tx1"/>
            </a:solidFill>
            <a:round/>
            <a:headEnd/>
            <a:tailEnd/>
          </a:ln>
        </p:spPr>
        <p:txBody>
          <a:bodyPr/>
          <a:lstStyle/>
          <a:p>
            <a:endParaRPr lang="en-US"/>
          </a:p>
        </p:txBody>
      </p:sp>
      <p:sp>
        <p:nvSpPr>
          <p:cNvPr id="111692" name="Line 108"/>
          <p:cNvSpPr>
            <a:spLocks noChangeShapeType="1"/>
          </p:cNvSpPr>
          <p:nvPr/>
        </p:nvSpPr>
        <p:spPr bwMode="auto">
          <a:xfrm>
            <a:off x="2947988" y="3568700"/>
            <a:ext cx="41275" cy="0"/>
          </a:xfrm>
          <a:prstGeom prst="line">
            <a:avLst/>
          </a:prstGeom>
          <a:noFill/>
          <a:ln w="3175">
            <a:solidFill>
              <a:schemeClr val="tx1"/>
            </a:solidFill>
            <a:round/>
            <a:headEnd/>
            <a:tailEnd/>
          </a:ln>
        </p:spPr>
        <p:txBody>
          <a:bodyPr/>
          <a:lstStyle/>
          <a:p>
            <a:endParaRPr lang="en-US"/>
          </a:p>
        </p:txBody>
      </p:sp>
      <p:sp>
        <p:nvSpPr>
          <p:cNvPr id="111693" name="Line 109"/>
          <p:cNvSpPr>
            <a:spLocks noChangeShapeType="1"/>
          </p:cNvSpPr>
          <p:nvPr/>
        </p:nvSpPr>
        <p:spPr bwMode="auto">
          <a:xfrm>
            <a:off x="2947988" y="3559175"/>
            <a:ext cx="41275" cy="0"/>
          </a:xfrm>
          <a:prstGeom prst="line">
            <a:avLst/>
          </a:prstGeom>
          <a:noFill/>
          <a:ln w="3175">
            <a:solidFill>
              <a:schemeClr val="tx1"/>
            </a:solidFill>
            <a:round/>
            <a:headEnd/>
            <a:tailEnd/>
          </a:ln>
        </p:spPr>
        <p:txBody>
          <a:bodyPr/>
          <a:lstStyle/>
          <a:p>
            <a:endParaRPr lang="en-US"/>
          </a:p>
        </p:txBody>
      </p:sp>
      <p:sp>
        <p:nvSpPr>
          <p:cNvPr id="111694" name="Line 110"/>
          <p:cNvSpPr>
            <a:spLocks noChangeShapeType="1"/>
          </p:cNvSpPr>
          <p:nvPr/>
        </p:nvSpPr>
        <p:spPr bwMode="auto">
          <a:xfrm>
            <a:off x="2947988" y="3581400"/>
            <a:ext cx="41275" cy="0"/>
          </a:xfrm>
          <a:prstGeom prst="line">
            <a:avLst/>
          </a:prstGeom>
          <a:noFill/>
          <a:ln w="3175">
            <a:solidFill>
              <a:schemeClr val="tx1"/>
            </a:solidFill>
            <a:round/>
            <a:headEnd/>
            <a:tailEnd/>
          </a:ln>
        </p:spPr>
        <p:txBody>
          <a:bodyPr/>
          <a:lstStyle/>
          <a:p>
            <a:endParaRPr lang="en-US"/>
          </a:p>
        </p:txBody>
      </p:sp>
      <p:sp>
        <p:nvSpPr>
          <p:cNvPr id="111695" name="Line 111"/>
          <p:cNvSpPr>
            <a:spLocks noChangeShapeType="1"/>
          </p:cNvSpPr>
          <p:nvPr/>
        </p:nvSpPr>
        <p:spPr bwMode="auto">
          <a:xfrm>
            <a:off x="2951163" y="3625850"/>
            <a:ext cx="41275" cy="0"/>
          </a:xfrm>
          <a:prstGeom prst="line">
            <a:avLst/>
          </a:prstGeom>
          <a:noFill/>
          <a:ln w="3175">
            <a:solidFill>
              <a:schemeClr val="tx1"/>
            </a:solidFill>
            <a:round/>
            <a:headEnd/>
            <a:tailEnd/>
          </a:ln>
        </p:spPr>
        <p:txBody>
          <a:bodyPr/>
          <a:lstStyle/>
          <a:p>
            <a:endParaRPr lang="en-US"/>
          </a:p>
        </p:txBody>
      </p:sp>
      <p:sp>
        <p:nvSpPr>
          <p:cNvPr id="111696" name="Line 112"/>
          <p:cNvSpPr>
            <a:spLocks noChangeShapeType="1"/>
          </p:cNvSpPr>
          <p:nvPr/>
        </p:nvSpPr>
        <p:spPr bwMode="auto">
          <a:xfrm>
            <a:off x="2951163" y="3616325"/>
            <a:ext cx="41275" cy="0"/>
          </a:xfrm>
          <a:prstGeom prst="line">
            <a:avLst/>
          </a:prstGeom>
          <a:noFill/>
          <a:ln w="3175">
            <a:solidFill>
              <a:schemeClr val="tx1"/>
            </a:solidFill>
            <a:round/>
            <a:headEnd/>
            <a:tailEnd/>
          </a:ln>
        </p:spPr>
        <p:txBody>
          <a:bodyPr/>
          <a:lstStyle/>
          <a:p>
            <a:endParaRPr lang="en-US"/>
          </a:p>
        </p:txBody>
      </p:sp>
      <p:sp>
        <p:nvSpPr>
          <p:cNvPr id="111697" name="Line 113"/>
          <p:cNvSpPr>
            <a:spLocks noChangeShapeType="1"/>
          </p:cNvSpPr>
          <p:nvPr/>
        </p:nvSpPr>
        <p:spPr bwMode="auto">
          <a:xfrm>
            <a:off x="2951163" y="3638550"/>
            <a:ext cx="41275" cy="0"/>
          </a:xfrm>
          <a:prstGeom prst="line">
            <a:avLst/>
          </a:prstGeom>
          <a:noFill/>
          <a:ln w="3175">
            <a:solidFill>
              <a:schemeClr val="tx1"/>
            </a:solidFill>
            <a:round/>
            <a:headEnd/>
            <a:tailEnd/>
          </a:ln>
        </p:spPr>
        <p:txBody>
          <a:bodyPr/>
          <a:lstStyle/>
          <a:p>
            <a:endParaRPr lang="en-US"/>
          </a:p>
        </p:txBody>
      </p:sp>
      <p:sp>
        <p:nvSpPr>
          <p:cNvPr id="111698" name="Line 114"/>
          <p:cNvSpPr>
            <a:spLocks noChangeShapeType="1"/>
          </p:cNvSpPr>
          <p:nvPr/>
        </p:nvSpPr>
        <p:spPr bwMode="auto">
          <a:xfrm>
            <a:off x="2951163" y="3657600"/>
            <a:ext cx="41275" cy="0"/>
          </a:xfrm>
          <a:prstGeom prst="line">
            <a:avLst/>
          </a:prstGeom>
          <a:noFill/>
          <a:ln w="3175">
            <a:solidFill>
              <a:schemeClr val="tx1"/>
            </a:solidFill>
            <a:round/>
            <a:headEnd/>
            <a:tailEnd/>
          </a:ln>
        </p:spPr>
        <p:txBody>
          <a:bodyPr/>
          <a:lstStyle/>
          <a:p>
            <a:endParaRPr lang="en-US"/>
          </a:p>
        </p:txBody>
      </p:sp>
      <p:sp>
        <p:nvSpPr>
          <p:cNvPr id="111699" name="Line 115"/>
          <p:cNvSpPr>
            <a:spLocks noChangeShapeType="1"/>
          </p:cNvSpPr>
          <p:nvPr/>
        </p:nvSpPr>
        <p:spPr bwMode="auto">
          <a:xfrm>
            <a:off x="2951163" y="3648075"/>
            <a:ext cx="41275" cy="0"/>
          </a:xfrm>
          <a:prstGeom prst="line">
            <a:avLst/>
          </a:prstGeom>
          <a:noFill/>
          <a:ln w="3175">
            <a:solidFill>
              <a:schemeClr val="tx1"/>
            </a:solidFill>
            <a:round/>
            <a:headEnd/>
            <a:tailEnd/>
          </a:ln>
        </p:spPr>
        <p:txBody>
          <a:bodyPr/>
          <a:lstStyle/>
          <a:p>
            <a:endParaRPr lang="en-US"/>
          </a:p>
        </p:txBody>
      </p:sp>
      <p:sp>
        <p:nvSpPr>
          <p:cNvPr id="111700" name="Line 116"/>
          <p:cNvSpPr>
            <a:spLocks noChangeShapeType="1"/>
          </p:cNvSpPr>
          <p:nvPr/>
        </p:nvSpPr>
        <p:spPr bwMode="auto">
          <a:xfrm>
            <a:off x="2951163" y="3670300"/>
            <a:ext cx="41275" cy="0"/>
          </a:xfrm>
          <a:prstGeom prst="line">
            <a:avLst/>
          </a:prstGeom>
          <a:noFill/>
          <a:ln w="3175">
            <a:solidFill>
              <a:schemeClr val="tx1"/>
            </a:solidFill>
            <a:round/>
            <a:headEnd/>
            <a:tailEnd/>
          </a:ln>
        </p:spPr>
        <p:txBody>
          <a:bodyPr/>
          <a:lstStyle/>
          <a:p>
            <a:endParaRPr lang="en-US"/>
          </a:p>
        </p:txBody>
      </p:sp>
      <p:sp>
        <p:nvSpPr>
          <p:cNvPr id="111701" name="Line 117"/>
          <p:cNvSpPr>
            <a:spLocks noChangeShapeType="1"/>
          </p:cNvSpPr>
          <p:nvPr/>
        </p:nvSpPr>
        <p:spPr bwMode="auto">
          <a:xfrm>
            <a:off x="2951163" y="3689350"/>
            <a:ext cx="41275" cy="0"/>
          </a:xfrm>
          <a:prstGeom prst="line">
            <a:avLst/>
          </a:prstGeom>
          <a:noFill/>
          <a:ln w="3175">
            <a:solidFill>
              <a:schemeClr val="tx1"/>
            </a:solidFill>
            <a:round/>
            <a:headEnd/>
            <a:tailEnd/>
          </a:ln>
        </p:spPr>
        <p:txBody>
          <a:bodyPr/>
          <a:lstStyle/>
          <a:p>
            <a:endParaRPr lang="en-US"/>
          </a:p>
        </p:txBody>
      </p:sp>
      <p:sp>
        <p:nvSpPr>
          <p:cNvPr id="111702" name="Line 118"/>
          <p:cNvSpPr>
            <a:spLocks noChangeShapeType="1"/>
          </p:cNvSpPr>
          <p:nvPr/>
        </p:nvSpPr>
        <p:spPr bwMode="auto">
          <a:xfrm>
            <a:off x="2951163" y="3679825"/>
            <a:ext cx="41275" cy="0"/>
          </a:xfrm>
          <a:prstGeom prst="line">
            <a:avLst/>
          </a:prstGeom>
          <a:noFill/>
          <a:ln w="3175">
            <a:solidFill>
              <a:schemeClr val="tx1"/>
            </a:solidFill>
            <a:round/>
            <a:headEnd/>
            <a:tailEnd/>
          </a:ln>
        </p:spPr>
        <p:txBody>
          <a:bodyPr/>
          <a:lstStyle/>
          <a:p>
            <a:endParaRPr lang="en-US"/>
          </a:p>
        </p:txBody>
      </p:sp>
      <p:sp>
        <p:nvSpPr>
          <p:cNvPr id="111703" name="Line 119"/>
          <p:cNvSpPr>
            <a:spLocks noChangeShapeType="1"/>
          </p:cNvSpPr>
          <p:nvPr/>
        </p:nvSpPr>
        <p:spPr bwMode="auto">
          <a:xfrm>
            <a:off x="2951163" y="3702050"/>
            <a:ext cx="41275" cy="0"/>
          </a:xfrm>
          <a:prstGeom prst="line">
            <a:avLst/>
          </a:prstGeom>
          <a:noFill/>
          <a:ln w="3175">
            <a:solidFill>
              <a:schemeClr val="tx1"/>
            </a:solidFill>
            <a:round/>
            <a:headEnd/>
            <a:tailEnd/>
          </a:ln>
        </p:spPr>
        <p:txBody>
          <a:bodyPr/>
          <a:lstStyle/>
          <a:p>
            <a:endParaRPr lang="en-US"/>
          </a:p>
        </p:txBody>
      </p:sp>
      <p:sp>
        <p:nvSpPr>
          <p:cNvPr id="111704" name="Line 120"/>
          <p:cNvSpPr>
            <a:spLocks noChangeShapeType="1"/>
          </p:cNvSpPr>
          <p:nvPr/>
        </p:nvSpPr>
        <p:spPr bwMode="auto">
          <a:xfrm>
            <a:off x="2951163" y="3721100"/>
            <a:ext cx="41275" cy="0"/>
          </a:xfrm>
          <a:prstGeom prst="line">
            <a:avLst/>
          </a:prstGeom>
          <a:noFill/>
          <a:ln w="3175">
            <a:solidFill>
              <a:schemeClr val="tx1"/>
            </a:solidFill>
            <a:round/>
            <a:headEnd/>
            <a:tailEnd/>
          </a:ln>
        </p:spPr>
        <p:txBody>
          <a:bodyPr/>
          <a:lstStyle/>
          <a:p>
            <a:endParaRPr lang="en-US"/>
          </a:p>
        </p:txBody>
      </p:sp>
      <p:sp>
        <p:nvSpPr>
          <p:cNvPr id="111705" name="Line 121"/>
          <p:cNvSpPr>
            <a:spLocks noChangeShapeType="1"/>
          </p:cNvSpPr>
          <p:nvPr/>
        </p:nvSpPr>
        <p:spPr bwMode="auto">
          <a:xfrm>
            <a:off x="2951163" y="3711575"/>
            <a:ext cx="41275" cy="0"/>
          </a:xfrm>
          <a:prstGeom prst="line">
            <a:avLst/>
          </a:prstGeom>
          <a:noFill/>
          <a:ln w="3175">
            <a:solidFill>
              <a:schemeClr val="tx1"/>
            </a:solidFill>
            <a:round/>
            <a:headEnd/>
            <a:tailEnd/>
          </a:ln>
        </p:spPr>
        <p:txBody>
          <a:bodyPr/>
          <a:lstStyle/>
          <a:p>
            <a:endParaRPr lang="en-US"/>
          </a:p>
        </p:txBody>
      </p:sp>
      <p:sp>
        <p:nvSpPr>
          <p:cNvPr id="111706" name="Line 122"/>
          <p:cNvSpPr>
            <a:spLocks noChangeShapeType="1"/>
          </p:cNvSpPr>
          <p:nvPr/>
        </p:nvSpPr>
        <p:spPr bwMode="auto">
          <a:xfrm>
            <a:off x="2951163" y="3733800"/>
            <a:ext cx="41275" cy="0"/>
          </a:xfrm>
          <a:prstGeom prst="line">
            <a:avLst/>
          </a:prstGeom>
          <a:noFill/>
          <a:ln w="3175">
            <a:solidFill>
              <a:schemeClr val="tx1"/>
            </a:solidFill>
            <a:round/>
            <a:headEnd/>
            <a:tailEnd/>
          </a:ln>
        </p:spPr>
        <p:txBody>
          <a:bodyPr/>
          <a:lstStyle/>
          <a:p>
            <a:endParaRPr lang="en-US"/>
          </a:p>
        </p:txBody>
      </p:sp>
      <p:sp>
        <p:nvSpPr>
          <p:cNvPr id="111707" name="Line 123"/>
          <p:cNvSpPr>
            <a:spLocks noChangeShapeType="1"/>
          </p:cNvSpPr>
          <p:nvPr/>
        </p:nvSpPr>
        <p:spPr bwMode="auto">
          <a:xfrm>
            <a:off x="2951163" y="3781425"/>
            <a:ext cx="41275" cy="0"/>
          </a:xfrm>
          <a:prstGeom prst="line">
            <a:avLst/>
          </a:prstGeom>
          <a:noFill/>
          <a:ln w="3175">
            <a:solidFill>
              <a:schemeClr val="tx1"/>
            </a:solidFill>
            <a:round/>
            <a:headEnd/>
            <a:tailEnd/>
          </a:ln>
        </p:spPr>
        <p:txBody>
          <a:bodyPr/>
          <a:lstStyle/>
          <a:p>
            <a:endParaRPr lang="en-US"/>
          </a:p>
        </p:txBody>
      </p:sp>
      <p:sp>
        <p:nvSpPr>
          <p:cNvPr id="111708" name="Line 124"/>
          <p:cNvSpPr>
            <a:spLocks noChangeShapeType="1"/>
          </p:cNvSpPr>
          <p:nvPr/>
        </p:nvSpPr>
        <p:spPr bwMode="auto">
          <a:xfrm>
            <a:off x="2951163" y="3771900"/>
            <a:ext cx="41275" cy="0"/>
          </a:xfrm>
          <a:prstGeom prst="line">
            <a:avLst/>
          </a:prstGeom>
          <a:noFill/>
          <a:ln w="3175">
            <a:solidFill>
              <a:schemeClr val="tx1"/>
            </a:solidFill>
            <a:round/>
            <a:headEnd/>
            <a:tailEnd/>
          </a:ln>
        </p:spPr>
        <p:txBody>
          <a:bodyPr/>
          <a:lstStyle/>
          <a:p>
            <a:endParaRPr lang="en-US"/>
          </a:p>
        </p:txBody>
      </p:sp>
      <p:sp>
        <p:nvSpPr>
          <p:cNvPr id="111709" name="Line 125"/>
          <p:cNvSpPr>
            <a:spLocks noChangeShapeType="1"/>
          </p:cNvSpPr>
          <p:nvPr/>
        </p:nvSpPr>
        <p:spPr bwMode="auto">
          <a:xfrm>
            <a:off x="2951163" y="3794125"/>
            <a:ext cx="41275" cy="0"/>
          </a:xfrm>
          <a:prstGeom prst="line">
            <a:avLst/>
          </a:prstGeom>
          <a:noFill/>
          <a:ln w="3175">
            <a:solidFill>
              <a:schemeClr val="tx1"/>
            </a:solidFill>
            <a:round/>
            <a:headEnd/>
            <a:tailEnd/>
          </a:ln>
        </p:spPr>
        <p:txBody>
          <a:bodyPr/>
          <a:lstStyle/>
          <a:p>
            <a:endParaRPr lang="en-US"/>
          </a:p>
        </p:txBody>
      </p:sp>
      <p:sp>
        <p:nvSpPr>
          <p:cNvPr id="111710" name="Line 126"/>
          <p:cNvSpPr>
            <a:spLocks noChangeShapeType="1"/>
          </p:cNvSpPr>
          <p:nvPr/>
        </p:nvSpPr>
        <p:spPr bwMode="auto">
          <a:xfrm>
            <a:off x="2951163" y="3813175"/>
            <a:ext cx="41275" cy="0"/>
          </a:xfrm>
          <a:prstGeom prst="line">
            <a:avLst/>
          </a:prstGeom>
          <a:noFill/>
          <a:ln w="3175">
            <a:solidFill>
              <a:schemeClr val="tx1"/>
            </a:solidFill>
            <a:round/>
            <a:headEnd/>
            <a:tailEnd/>
          </a:ln>
        </p:spPr>
        <p:txBody>
          <a:bodyPr/>
          <a:lstStyle/>
          <a:p>
            <a:endParaRPr lang="en-US"/>
          </a:p>
        </p:txBody>
      </p:sp>
      <p:sp>
        <p:nvSpPr>
          <p:cNvPr id="111711" name="Line 127"/>
          <p:cNvSpPr>
            <a:spLocks noChangeShapeType="1"/>
          </p:cNvSpPr>
          <p:nvPr/>
        </p:nvSpPr>
        <p:spPr bwMode="auto">
          <a:xfrm>
            <a:off x="2951163" y="3803650"/>
            <a:ext cx="41275" cy="0"/>
          </a:xfrm>
          <a:prstGeom prst="line">
            <a:avLst/>
          </a:prstGeom>
          <a:noFill/>
          <a:ln w="3175">
            <a:solidFill>
              <a:schemeClr val="tx1"/>
            </a:solidFill>
            <a:round/>
            <a:headEnd/>
            <a:tailEnd/>
          </a:ln>
        </p:spPr>
        <p:txBody>
          <a:bodyPr/>
          <a:lstStyle/>
          <a:p>
            <a:endParaRPr lang="en-US"/>
          </a:p>
        </p:txBody>
      </p:sp>
      <p:sp>
        <p:nvSpPr>
          <p:cNvPr id="111712" name="Line 128"/>
          <p:cNvSpPr>
            <a:spLocks noChangeShapeType="1"/>
          </p:cNvSpPr>
          <p:nvPr/>
        </p:nvSpPr>
        <p:spPr bwMode="auto">
          <a:xfrm>
            <a:off x="2951163" y="3825875"/>
            <a:ext cx="41275" cy="0"/>
          </a:xfrm>
          <a:prstGeom prst="line">
            <a:avLst/>
          </a:prstGeom>
          <a:noFill/>
          <a:ln w="3175">
            <a:solidFill>
              <a:schemeClr val="tx1"/>
            </a:solidFill>
            <a:round/>
            <a:headEnd/>
            <a:tailEnd/>
          </a:ln>
        </p:spPr>
        <p:txBody>
          <a:bodyPr/>
          <a:lstStyle/>
          <a:p>
            <a:endParaRPr lang="en-US"/>
          </a:p>
        </p:txBody>
      </p:sp>
      <p:sp>
        <p:nvSpPr>
          <p:cNvPr id="111713" name="Line 129"/>
          <p:cNvSpPr>
            <a:spLocks noChangeShapeType="1"/>
          </p:cNvSpPr>
          <p:nvPr/>
        </p:nvSpPr>
        <p:spPr bwMode="auto">
          <a:xfrm>
            <a:off x="2951163" y="3844925"/>
            <a:ext cx="41275" cy="0"/>
          </a:xfrm>
          <a:prstGeom prst="line">
            <a:avLst/>
          </a:prstGeom>
          <a:noFill/>
          <a:ln w="3175">
            <a:solidFill>
              <a:schemeClr val="tx1"/>
            </a:solidFill>
            <a:round/>
            <a:headEnd/>
            <a:tailEnd/>
          </a:ln>
        </p:spPr>
        <p:txBody>
          <a:bodyPr/>
          <a:lstStyle/>
          <a:p>
            <a:endParaRPr lang="en-US"/>
          </a:p>
        </p:txBody>
      </p:sp>
      <p:sp>
        <p:nvSpPr>
          <p:cNvPr id="111714" name="Line 130"/>
          <p:cNvSpPr>
            <a:spLocks noChangeShapeType="1"/>
          </p:cNvSpPr>
          <p:nvPr/>
        </p:nvSpPr>
        <p:spPr bwMode="auto">
          <a:xfrm>
            <a:off x="2951163" y="3835400"/>
            <a:ext cx="41275" cy="0"/>
          </a:xfrm>
          <a:prstGeom prst="line">
            <a:avLst/>
          </a:prstGeom>
          <a:noFill/>
          <a:ln w="3175">
            <a:solidFill>
              <a:schemeClr val="tx1"/>
            </a:solidFill>
            <a:round/>
            <a:headEnd/>
            <a:tailEnd/>
          </a:ln>
        </p:spPr>
        <p:txBody>
          <a:bodyPr/>
          <a:lstStyle/>
          <a:p>
            <a:endParaRPr lang="en-US"/>
          </a:p>
        </p:txBody>
      </p:sp>
      <p:sp>
        <p:nvSpPr>
          <p:cNvPr id="111715" name="Line 131"/>
          <p:cNvSpPr>
            <a:spLocks noChangeShapeType="1"/>
          </p:cNvSpPr>
          <p:nvPr/>
        </p:nvSpPr>
        <p:spPr bwMode="auto">
          <a:xfrm>
            <a:off x="2951163" y="3857625"/>
            <a:ext cx="41275" cy="0"/>
          </a:xfrm>
          <a:prstGeom prst="line">
            <a:avLst/>
          </a:prstGeom>
          <a:noFill/>
          <a:ln w="3175">
            <a:solidFill>
              <a:schemeClr val="tx1"/>
            </a:solidFill>
            <a:round/>
            <a:headEnd/>
            <a:tailEnd/>
          </a:ln>
        </p:spPr>
        <p:txBody>
          <a:bodyPr/>
          <a:lstStyle/>
          <a:p>
            <a:endParaRPr lang="en-US"/>
          </a:p>
        </p:txBody>
      </p:sp>
      <p:sp>
        <p:nvSpPr>
          <p:cNvPr id="111716" name="Line 132"/>
          <p:cNvSpPr>
            <a:spLocks noChangeShapeType="1"/>
          </p:cNvSpPr>
          <p:nvPr/>
        </p:nvSpPr>
        <p:spPr bwMode="auto">
          <a:xfrm>
            <a:off x="2951163" y="3876675"/>
            <a:ext cx="41275" cy="0"/>
          </a:xfrm>
          <a:prstGeom prst="line">
            <a:avLst/>
          </a:prstGeom>
          <a:noFill/>
          <a:ln w="3175">
            <a:solidFill>
              <a:schemeClr val="tx1"/>
            </a:solidFill>
            <a:round/>
            <a:headEnd/>
            <a:tailEnd/>
          </a:ln>
        </p:spPr>
        <p:txBody>
          <a:bodyPr/>
          <a:lstStyle/>
          <a:p>
            <a:endParaRPr lang="en-US"/>
          </a:p>
        </p:txBody>
      </p:sp>
      <p:sp>
        <p:nvSpPr>
          <p:cNvPr id="111717" name="Line 133"/>
          <p:cNvSpPr>
            <a:spLocks noChangeShapeType="1"/>
          </p:cNvSpPr>
          <p:nvPr/>
        </p:nvSpPr>
        <p:spPr bwMode="auto">
          <a:xfrm>
            <a:off x="2951163" y="3867150"/>
            <a:ext cx="41275" cy="0"/>
          </a:xfrm>
          <a:prstGeom prst="line">
            <a:avLst/>
          </a:prstGeom>
          <a:noFill/>
          <a:ln w="3175">
            <a:solidFill>
              <a:schemeClr val="tx1"/>
            </a:solidFill>
            <a:round/>
            <a:headEnd/>
            <a:tailEnd/>
          </a:ln>
        </p:spPr>
        <p:txBody>
          <a:bodyPr/>
          <a:lstStyle/>
          <a:p>
            <a:endParaRPr lang="en-US"/>
          </a:p>
        </p:txBody>
      </p:sp>
      <p:sp>
        <p:nvSpPr>
          <p:cNvPr id="111718" name="Line 134"/>
          <p:cNvSpPr>
            <a:spLocks noChangeShapeType="1"/>
          </p:cNvSpPr>
          <p:nvPr/>
        </p:nvSpPr>
        <p:spPr bwMode="auto">
          <a:xfrm>
            <a:off x="2951163" y="3889375"/>
            <a:ext cx="41275" cy="0"/>
          </a:xfrm>
          <a:prstGeom prst="line">
            <a:avLst/>
          </a:prstGeom>
          <a:noFill/>
          <a:ln w="3175">
            <a:solidFill>
              <a:schemeClr val="tx1"/>
            </a:solidFill>
            <a:round/>
            <a:headEnd/>
            <a:tailEnd/>
          </a:ln>
        </p:spPr>
        <p:txBody>
          <a:bodyPr/>
          <a:lstStyle/>
          <a:p>
            <a:endParaRPr lang="en-US"/>
          </a:p>
        </p:txBody>
      </p:sp>
      <p:sp>
        <p:nvSpPr>
          <p:cNvPr id="111719" name="Line 135"/>
          <p:cNvSpPr>
            <a:spLocks noChangeShapeType="1"/>
          </p:cNvSpPr>
          <p:nvPr/>
        </p:nvSpPr>
        <p:spPr bwMode="auto">
          <a:xfrm>
            <a:off x="2951163" y="3927475"/>
            <a:ext cx="41275" cy="0"/>
          </a:xfrm>
          <a:prstGeom prst="line">
            <a:avLst/>
          </a:prstGeom>
          <a:noFill/>
          <a:ln w="3175">
            <a:solidFill>
              <a:schemeClr val="tx1"/>
            </a:solidFill>
            <a:round/>
            <a:headEnd/>
            <a:tailEnd/>
          </a:ln>
        </p:spPr>
        <p:txBody>
          <a:bodyPr/>
          <a:lstStyle/>
          <a:p>
            <a:endParaRPr lang="en-US"/>
          </a:p>
        </p:txBody>
      </p:sp>
      <p:sp>
        <p:nvSpPr>
          <p:cNvPr id="111720" name="Line 136"/>
          <p:cNvSpPr>
            <a:spLocks noChangeShapeType="1"/>
          </p:cNvSpPr>
          <p:nvPr/>
        </p:nvSpPr>
        <p:spPr bwMode="auto">
          <a:xfrm>
            <a:off x="2951163" y="3917950"/>
            <a:ext cx="41275" cy="0"/>
          </a:xfrm>
          <a:prstGeom prst="line">
            <a:avLst/>
          </a:prstGeom>
          <a:noFill/>
          <a:ln w="3175">
            <a:solidFill>
              <a:schemeClr val="tx1"/>
            </a:solidFill>
            <a:round/>
            <a:headEnd/>
            <a:tailEnd/>
          </a:ln>
        </p:spPr>
        <p:txBody>
          <a:bodyPr/>
          <a:lstStyle/>
          <a:p>
            <a:endParaRPr lang="en-US"/>
          </a:p>
        </p:txBody>
      </p:sp>
      <p:sp>
        <p:nvSpPr>
          <p:cNvPr id="111721" name="Line 137"/>
          <p:cNvSpPr>
            <a:spLocks noChangeShapeType="1"/>
          </p:cNvSpPr>
          <p:nvPr/>
        </p:nvSpPr>
        <p:spPr bwMode="auto">
          <a:xfrm>
            <a:off x="2951163" y="3940175"/>
            <a:ext cx="41275" cy="0"/>
          </a:xfrm>
          <a:prstGeom prst="line">
            <a:avLst/>
          </a:prstGeom>
          <a:noFill/>
          <a:ln w="3175">
            <a:solidFill>
              <a:schemeClr val="tx1"/>
            </a:solidFill>
            <a:round/>
            <a:headEnd/>
            <a:tailEnd/>
          </a:ln>
        </p:spPr>
        <p:txBody>
          <a:bodyPr/>
          <a:lstStyle/>
          <a:p>
            <a:endParaRPr lang="en-US"/>
          </a:p>
        </p:txBody>
      </p:sp>
      <p:sp>
        <p:nvSpPr>
          <p:cNvPr id="111722" name="Line 138"/>
          <p:cNvSpPr>
            <a:spLocks noChangeShapeType="1"/>
          </p:cNvSpPr>
          <p:nvPr/>
        </p:nvSpPr>
        <p:spPr bwMode="auto">
          <a:xfrm>
            <a:off x="2951163" y="3959225"/>
            <a:ext cx="41275" cy="0"/>
          </a:xfrm>
          <a:prstGeom prst="line">
            <a:avLst/>
          </a:prstGeom>
          <a:noFill/>
          <a:ln w="3175">
            <a:solidFill>
              <a:schemeClr val="tx1"/>
            </a:solidFill>
            <a:round/>
            <a:headEnd/>
            <a:tailEnd/>
          </a:ln>
        </p:spPr>
        <p:txBody>
          <a:bodyPr/>
          <a:lstStyle/>
          <a:p>
            <a:endParaRPr lang="en-US"/>
          </a:p>
        </p:txBody>
      </p:sp>
      <p:sp>
        <p:nvSpPr>
          <p:cNvPr id="111723" name="Line 139"/>
          <p:cNvSpPr>
            <a:spLocks noChangeShapeType="1"/>
          </p:cNvSpPr>
          <p:nvPr/>
        </p:nvSpPr>
        <p:spPr bwMode="auto">
          <a:xfrm>
            <a:off x="2951163" y="3949700"/>
            <a:ext cx="41275" cy="0"/>
          </a:xfrm>
          <a:prstGeom prst="line">
            <a:avLst/>
          </a:prstGeom>
          <a:noFill/>
          <a:ln w="3175">
            <a:solidFill>
              <a:schemeClr val="tx1"/>
            </a:solidFill>
            <a:round/>
            <a:headEnd/>
            <a:tailEnd/>
          </a:ln>
        </p:spPr>
        <p:txBody>
          <a:bodyPr/>
          <a:lstStyle/>
          <a:p>
            <a:endParaRPr lang="en-US"/>
          </a:p>
        </p:txBody>
      </p:sp>
      <p:sp>
        <p:nvSpPr>
          <p:cNvPr id="111724" name="Line 140"/>
          <p:cNvSpPr>
            <a:spLocks noChangeShapeType="1"/>
          </p:cNvSpPr>
          <p:nvPr/>
        </p:nvSpPr>
        <p:spPr bwMode="auto">
          <a:xfrm>
            <a:off x="2951163" y="3971925"/>
            <a:ext cx="41275" cy="0"/>
          </a:xfrm>
          <a:prstGeom prst="line">
            <a:avLst/>
          </a:prstGeom>
          <a:noFill/>
          <a:ln w="3175">
            <a:solidFill>
              <a:schemeClr val="tx1"/>
            </a:solidFill>
            <a:round/>
            <a:headEnd/>
            <a:tailEnd/>
          </a:ln>
        </p:spPr>
        <p:txBody>
          <a:bodyPr/>
          <a:lstStyle/>
          <a:p>
            <a:endParaRPr lang="en-US"/>
          </a:p>
        </p:txBody>
      </p:sp>
      <p:sp>
        <p:nvSpPr>
          <p:cNvPr id="111725" name="Line 141"/>
          <p:cNvSpPr>
            <a:spLocks noChangeShapeType="1"/>
          </p:cNvSpPr>
          <p:nvPr/>
        </p:nvSpPr>
        <p:spPr bwMode="auto">
          <a:xfrm>
            <a:off x="2951163" y="3990975"/>
            <a:ext cx="41275" cy="0"/>
          </a:xfrm>
          <a:prstGeom prst="line">
            <a:avLst/>
          </a:prstGeom>
          <a:noFill/>
          <a:ln w="3175">
            <a:solidFill>
              <a:schemeClr val="tx1"/>
            </a:solidFill>
            <a:round/>
            <a:headEnd/>
            <a:tailEnd/>
          </a:ln>
        </p:spPr>
        <p:txBody>
          <a:bodyPr/>
          <a:lstStyle/>
          <a:p>
            <a:endParaRPr lang="en-US"/>
          </a:p>
        </p:txBody>
      </p:sp>
      <p:sp>
        <p:nvSpPr>
          <p:cNvPr id="111726" name="Line 142"/>
          <p:cNvSpPr>
            <a:spLocks noChangeShapeType="1"/>
          </p:cNvSpPr>
          <p:nvPr/>
        </p:nvSpPr>
        <p:spPr bwMode="auto">
          <a:xfrm>
            <a:off x="2951163" y="3981450"/>
            <a:ext cx="41275" cy="0"/>
          </a:xfrm>
          <a:prstGeom prst="line">
            <a:avLst/>
          </a:prstGeom>
          <a:noFill/>
          <a:ln w="3175">
            <a:solidFill>
              <a:schemeClr val="tx1"/>
            </a:solidFill>
            <a:round/>
            <a:headEnd/>
            <a:tailEnd/>
          </a:ln>
        </p:spPr>
        <p:txBody>
          <a:bodyPr/>
          <a:lstStyle/>
          <a:p>
            <a:endParaRPr lang="en-US"/>
          </a:p>
        </p:txBody>
      </p:sp>
      <p:sp>
        <p:nvSpPr>
          <p:cNvPr id="111727" name="Line 143"/>
          <p:cNvSpPr>
            <a:spLocks noChangeShapeType="1"/>
          </p:cNvSpPr>
          <p:nvPr/>
        </p:nvSpPr>
        <p:spPr bwMode="auto">
          <a:xfrm>
            <a:off x="2951163" y="4003675"/>
            <a:ext cx="41275" cy="0"/>
          </a:xfrm>
          <a:prstGeom prst="line">
            <a:avLst/>
          </a:prstGeom>
          <a:noFill/>
          <a:ln w="3175">
            <a:solidFill>
              <a:schemeClr val="tx1"/>
            </a:solidFill>
            <a:round/>
            <a:headEnd/>
            <a:tailEnd/>
          </a:ln>
        </p:spPr>
        <p:txBody>
          <a:bodyPr/>
          <a:lstStyle/>
          <a:p>
            <a:endParaRPr lang="en-US"/>
          </a:p>
        </p:txBody>
      </p:sp>
      <p:sp>
        <p:nvSpPr>
          <p:cNvPr id="111728" name="Line 144"/>
          <p:cNvSpPr>
            <a:spLocks noChangeShapeType="1"/>
          </p:cNvSpPr>
          <p:nvPr/>
        </p:nvSpPr>
        <p:spPr bwMode="auto">
          <a:xfrm>
            <a:off x="2951163" y="4022725"/>
            <a:ext cx="41275" cy="0"/>
          </a:xfrm>
          <a:prstGeom prst="line">
            <a:avLst/>
          </a:prstGeom>
          <a:noFill/>
          <a:ln w="3175">
            <a:solidFill>
              <a:schemeClr val="tx1"/>
            </a:solidFill>
            <a:round/>
            <a:headEnd/>
            <a:tailEnd/>
          </a:ln>
        </p:spPr>
        <p:txBody>
          <a:bodyPr/>
          <a:lstStyle/>
          <a:p>
            <a:endParaRPr lang="en-US"/>
          </a:p>
        </p:txBody>
      </p:sp>
      <p:sp>
        <p:nvSpPr>
          <p:cNvPr id="111729" name="Line 145"/>
          <p:cNvSpPr>
            <a:spLocks noChangeShapeType="1"/>
          </p:cNvSpPr>
          <p:nvPr/>
        </p:nvSpPr>
        <p:spPr bwMode="auto">
          <a:xfrm>
            <a:off x="2951163" y="4013200"/>
            <a:ext cx="41275" cy="0"/>
          </a:xfrm>
          <a:prstGeom prst="line">
            <a:avLst/>
          </a:prstGeom>
          <a:noFill/>
          <a:ln w="3175">
            <a:solidFill>
              <a:schemeClr val="tx1"/>
            </a:solidFill>
            <a:round/>
            <a:headEnd/>
            <a:tailEnd/>
          </a:ln>
        </p:spPr>
        <p:txBody>
          <a:bodyPr/>
          <a:lstStyle/>
          <a:p>
            <a:endParaRPr lang="en-US"/>
          </a:p>
        </p:txBody>
      </p:sp>
      <p:sp>
        <p:nvSpPr>
          <p:cNvPr id="111730" name="Line 146"/>
          <p:cNvSpPr>
            <a:spLocks noChangeShapeType="1"/>
          </p:cNvSpPr>
          <p:nvPr/>
        </p:nvSpPr>
        <p:spPr bwMode="auto">
          <a:xfrm>
            <a:off x="2951163" y="4035425"/>
            <a:ext cx="41275" cy="0"/>
          </a:xfrm>
          <a:prstGeom prst="line">
            <a:avLst/>
          </a:prstGeom>
          <a:noFill/>
          <a:ln w="3175">
            <a:solidFill>
              <a:schemeClr val="tx1"/>
            </a:solidFill>
            <a:round/>
            <a:headEnd/>
            <a:tailEnd/>
          </a:ln>
        </p:spPr>
        <p:txBody>
          <a:bodyPr/>
          <a:lstStyle/>
          <a:p>
            <a:endParaRPr lang="en-US"/>
          </a:p>
        </p:txBody>
      </p:sp>
      <p:sp>
        <p:nvSpPr>
          <p:cNvPr id="111731" name="Line 147"/>
          <p:cNvSpPr>
            <a:spLocks noChangeShapeType="1"/>
          </p:cNvSpPr>
          <p:nvPr/>
        </p:nvSpPr>
        <p:spPr bwMode="auto">
          <a:xfrm>
            <a:off x="2878138" y="4048125"/>
            <a:ext cx="115887" cy="0"/>
          </a:xfrm>
          <a:prstGeom prst="line">
            <a:avLst/>
          </a:prstGeom>
          <a:noFill/>
          <a:ln w="9525">
            <a:solidFill>
              <a:schemeClr val="tx1"/>
            </a:solidFill>
            <a:round/>
            <a:headEnd/>
            <a:tailEnd/>
          </a:ln>
        </p:spPr>
        <p:txBody>
          <a:bodyPr/>
          <a:lstStyle/>
          <a:p>
            <a:endParaRPr lang="en-US"/>
          </a:p>
        </p:txBody>
      </p:sp>
      <p:sp>
        <p:nvSpPr>
          <p:cNvPr id="111732" name="Line 148"/>
          <p:cNvSpPr>
            <a:spLocks noChangeShapeType="1"/>
          </p:cNvSpPr>
          <p:nvPr/>
        </p:nvSpPr>
        <p:spPr bwMode="auto">
          <a:xfrm>
            <a:off x="2874963" y="4200525"/>
            <a:ext cx="115887" cy="0"/>
          </a:xfrm>
          <a:prstGeom prst="line">
            <a:avLst/>
          </a:prstGeom>
          <a:noFill/>
          <a:ln w="9525">
            <a:solidFill>
              <a:schemeClr val="tx1"/>
            </a:solidFill>
            <a:round/>
            <a:headEnd/>
            <a:tailEnd/>
          </a:ln>
        </p:spPr>
        <p:txBody>
          <a:bodyPr/>
          <a:lstStyle/>
          <a:p>
            <a:endParaRPr lang="en-US"/>
          </a:p>
        </p:txBody>
      </p:sp>
      <p:sp>
        <p:nvSpPr>
          <p:cNvPr id="111733" name="Line 149"/>
          <p:cNvSpPr>
            <a:spLocks noChangeShapeType="1"/>
          </p:cNvSpPr>
          <p:nvPr/>
        </p:nvSpPr>
        <p:spPr bwMode="auto">
          <a:xfrm>
            <a:off x="2874963" y="4352925"/>
            <a:ext cx="115887" cy="0"/>
          </a:xfrm>
          <a:prstGeom prst="line">
            <a:avLst/>
          </a:prstGeom>
          <a:noFill/>
          <a:ln w="9525">
            <a:solidFill>
              <a:schemeClr val="tx1"/>
            </a:solidFill>
            <a:round/>
            <a:headEnd/>
            <a:tailEnd/>
          </a:ln>
        </p:spPr>
        <p:txBody>
          <a:bodyPr/>
          <a:lstStyle/>
          <a:p>
            <a:endParaRPr lang="en-US"/>
          </a:p>
        </p:txBody>
      </p:sp>
      <p:sp>
        <p:nvSpPr>
          <p:cNvPr id="111734" name="Line 150"/>
          <p:cNvSpPr>
            <a:spLocks noChangeShapeType="1"/>
          </p:cNvSpPr>
          <p:nvPr/>
        </p:nvSpPr>
        <p:spPr bwMode="auto">
          <a:xfrm>
            <a:off x="2874963" y="4505325"/>
            <a:ext cx="115887" cy="0"/>
          </a:xfrm>
          <a:prstGeom prst="line">
            <a:avLst/>
          </a:prstGeom>
          <a:noFill/>
          <a:ln w="9525">
            <a:solidFill>
              <a:schemeClr val="tx1"/>
            </a:solidFill>
            <a:round/>
            <a:headEnd/>
            <a:tailEnd/>
          </a:ln>
        </p:spPr>
        <p:txBody>
          <a:bodyPr/>
          <a:lstStyle/>
          <a:p>
            <a:endParaRPr lang="en-US"/>
          </a:p>
        </p:txBody>
      </p:sp>
      <p:sp>
        <p:nvSpPr>
          <p:cNvPr id="111735" name="Line 151"/>
          <p:cNvSpPr>
            <a:spLocks noChangeShapeType="1"/>
          </p:cNvSpPr>
          <p:nvPr/>
        </p:nvSpPr>
        <p:spPr bwMode="auto">
          <a:xfrm>
            <a:off x="2868613" y="4657725"/>
            <a:ext cx="115887" cy="0"/>
          </a:xfrm>
          <a:prstGeom prst="line">
            <a:avLst/>
          </a:prstGeom>
          <a:noFill/>
          <a:ln w="9525">
            <a:solidFill>
              <a:schemeClr val="tx1"/>
            </a:solidFill>
            <a:round/>
            <a:headEnd/>
            <a:tailEnd/>
          </a:ln>
        </p:spPr>
        <p:txBody>
          <a:bodyPr/>
          <a:lstStyle/>
          <a:p>
            <a:endParaRPr lang="en-US"/>
          </a:p>
        </p:txBody>
      </p:sp>
      <p:sp>
        <p:nvSpPr>
          <p:cNvPr id="111736" name="Line 152"/>
          <p:cNvSpPr>
            <a:spLocks noChangeShapeType="1"/>
          </p:cNvSpPr>
          <p:nvPr/>
        </p:nvSpPr>
        <p:spPr bwMode="auto">
          <a:xfrm>
            <a:off x="2871788" y="4810125"/>
            <a:ext cx="115887" cy="0"/>
          </a:xfrm>
          <a:prstGeom prst="line">
            <a:avLst/>
          </a:prstGeom>
          <a:noFill/>
          <a:ln w="9525">
            <a:solidFill>
              <a:schemeClr val="tx1"/>
            </a:solidFill>
            <a:round/>
            <a:headEnd/>
            <a:tailEnd/>
          </a:ln>
        </p:spPr>
        <p:txBody>
          <a:bodyPr/>
          <a:lstStyle/>
          <a:p>
            <a:endParaRPr lang="en-US"/>
          </a:p>
        </p:txBody>
      </p:sp>
      <p:sp>
        <p:nvSpPr>
          <p:cNvPr id="111737" name="Line 153"/>
          <p:cNvSpPr>
            <a:spLocks noChangeShapeType="1"/>
          </p:cNvSpPr>
          <p:nvPr/>
        </p:nvSpPr>
        <p:spPr bwMode="auto">
          <a:xfrm>
            <a:off x="2871788" y="4962525"/>
            <a:ext cx="115887" cy="0"/>
          </a:xfrm>
          <a:prstGeom prst="line">
            <a:avLst/>
          </a:prstGeom>
          <a:noFill/>
          <a:ln w="9525">
            <a:solidFill>
              <a:schemeClr val="tx1"/>
            </a:solidFill>
            <a:round/>
            <a:headEnd/>
            <a:tailEnd/>
          </a:ln>
        </p:spPr>
        <p:txBody>
          <a:bodyPr/>
          <a:lstStyle/>
          <a:p>
            <a:endParaRPr lang="en-US"/>
          </a:p>
        </p:txBody>
      </p:sp>
      <p:sp>
        <p:nvSpPr>
          <p:cNvPr id="111738" name="Line 154"/>
          <p:cNvSpPr>
            <a:spLocks noChangeShapeType="1"/>
          </p:cNvSpPr>
          <p:nvPr/>
        </p:nvSpPr>
        <p:spPr bwMode="auto">
          <a:xfrm>
            <a:off x="2946400" y="4076700"/>
            <a:ext cx="41275" cy="0"/>
          </a:xfrm>
          <a:prstGeom prst="line">
            <a:avLst/>
          </a:prstGeom>
          <a:noFill/>
          <a:ln w="3175">
            <a:solidFill>
              <a:schemeClr val="tx1"/>
            </a:solidFill>
            <a:round/>
            <a:headEnd/>
            <a:tailEnd/>
          </a:ln>
        </p:spPr>
        <p:txBody>
          <a:bodyPr/>
          <a:lstStyle/>
          <a:p>
            <a:endParaRPr lang="en-US"/>
          </a:p>
        </p:txBody>
      </p:sp>
      <p:sp>
        <p:nvSpPr>
          <p:cNvPr id="111739" name="Line 155"/>
          <p:cNvSpPr>
            <a:spLocks noChangeShapeType="1"/>
          </p:cNvSpPr>
          <p:nvPr/>
        </p:nvSpPr>
        <p:spPr bwMode="auto">
          <a:xfrm>
            <a:off x="2946400" y="4067175"/>
            <a:ext cx="41275" cy="0"/>
          </a:xfrm>
          <a:prstGeom prst="line">
            <a:avLst/>
          </a:prstGeom>
          <a:noFill/>
          <a:ln w="3175">
            <a:solidFill>
              <a:schemeClr val="tx1"/>
            </a:solidFill>
            <a:round/>
            <a:headEnd/>
            <a:tailEnd/>
          </a:ln>
        </p:spPr>
        <p:txBody>
          <a:bodyPr/>
          <a:lstStyle/>
          <a:p>
            <a:endParaRPr lang="en-US"/>
          </a:p>
        </p:txBody>
      </p:sp>
      <p:sp>
        <p:nvSpPr>
          <p:cNvPr id="111740" name="Line 156"/>
          <p:cNvSpPr>
            <a:spLocks noChangeShapeType="1"/>
          </p:cNvSpPr>
          <p:nvPr/>
        </p:nvSpPr>
        <p:spPr bwMode="auto">
          <a:xfrm>
            <a:off x="2946400" y="4089400"/>
            <a:ext cx="41275" cy="0"/>
          </a:xfrm>
          <a:prstGeom prst="line">
            <a:avLst/>
          </a:prstGeom>
          <a:noFill/>
          <a:ln w="3175">
            <a:solidFill>
              <a:schemeClr val="tx1"/>
            </a:solidFill>
            <a:round/>
            <a:headEnd/>
            <a:tailEnd/>
          </a:ln>
        </p:spPr>
        <p:txBody>
          <a:bodyPr/>
          <a:lstStyle/>
          <a:p>
            <a:endParaRPr lang="en-US"/>
          </a:p>
        </p:txBody>
      </p:sp>
      <p:sp>
        <p:nvSpPr>
          <p:cNvPr id="111741" name="Line 157"/>
          <p:cNvSpPr>
            <a:spLocks noChangeShapeType="1"/>
          </p:cNvSpPr>
          <p:nvPr/>
        </p:nvSpPr>
        <p:spPr bwMode="auto">
          <a:xfrm>
            <a:off x="2946400" y="4108450"/>
            <a:ext cx="41275" cy="0"/>
          </a:xfrm>
          <a:prstGeom prst="line">
            <a:avLst/>
          </a:prstGeom>
          <a:noFill/>
          <a:ln w="3175">
            <a:solidFill>
              <a:schemeClr val="tx1"/>
            </a:solidFill>
            <a:round/>
            <a:headEnd/>
            <a:tailEnd/>
          </a:ln>
        </p:spPr>
        <p:txBody>
          <a:bodyPr/>
          <a:lstStyle/>
          <a:p>
            <a:endParaRPr lang="en-US"/>
          </a:p>
        </p:txBody>
      </p:sp>
      <p:sp>
        <p:nvSpPr>
          <p:cNvPr id="111742" name="Line 158"/>
          <p:cNvSpPr>
            <a:spLocks noChangeShapeType="1"/>
          </p:cNvSpPr>
          <p:nvPr/>
        </p:nvSpPr>
        <p:spPr bwMode="auto">
          <a:xfrm>
            <a:off x="2946400" y="4098925"/>
            <a:ext cx="41275" cy="0"/>
          </a:xfrm>
          <a:prstGeom prst="line">
            <a:avLst/>
          </a:prstGeom>
          <a:noFill/>
          <a:ln w="3175">
            <a:solidFill>
              <a:schemeClr val="tx1"/>
            </a:solidFill>
            <a:round/>
            <a:headEnd/>
            <a:tailEnd/>
          </a:ln>
        </p:spPr>
        <p:txBody>
          <a:bodyPr/>
          <a:lstStyle/>
          <a:p>
            <a:endParaRPr lang="en-US"/>
          </a:p>
        </p:txBody>
      </p:sp>
      <p:sp>
        <p:nvSpPr>
          <p:cNvPr id="111743" name="Line 159"/>
          <p:cNvSpPr>
            <a:spLocks noChangeShapeType="1"/>
          </p:cNvSpPr>
          <p:nvPr/>
        </p:nvSpPr>
        <p:spPr bwMode="auto">
          <a:xfrm>
            <a:off x="2946400" y="4121150"/>
            <a:ext cx="41275" cy="0"/>
          </a:xfrm>
          <a:prstGeom prst="line">
            <a:avLst/>
          </a:prstGeom>
          <a:noFill/>
          <a:ln w="3175">
            <a:solidFill>
              <a:schemeClr val="tx1"/>
            </a:solidFill>
            <a:round/>
            <a:headEnd/>
            <a:tailEnd/>
          </a:ln>
        </p:spPr>
        <p:txBody>
          <a:bodyPr/>
          <a:lstStyle/>
          <a:p>
            <a:endParaRPr lang="en-US"/>
          </a:p>
        </p:txBody>
      </p:sp>
      <p:sp>
        <p:nvSpPr>
          <p:cNvPr id="111744" name="Line 160"/>
          <p:cNvSpPr>
            <a:spLocks noChangeShapeType="1"/>
          </p:cNvSpPr>
          <p:nvPr/>
        </p:nvSpPr>
        <p:spPr bwMode="auto">
          <a:xfrm>
            <a:off x="2946400" y="4140200"/>
            <a:ext cx="41275" cy="0"/>
          </a:xfrm>
          <a:prstGeom prst="line">
            <a:avLst/>
          </a:prstGeom>
          <a:noFill/>
          <a:ln w="3175">
            <a:solidFill>
              <a:schemeClr val="tx1"/>
            </a:solidFill>
            <a:round/>
            <a:headEnd/>
            <a:tailEnd/>
          </a:ln>
        </p:spPr>
        <p:txBody>
          <a:bodyPr/>
          <a:lstStyle/>
          <a:p>
            <a:endParaRPr lang="en-US"/>
          </a:p>
        </p:txBody>
      </p:sp>
      <p:sp>
        <p:nvSpPr>
          <p:cNvPr id="111745" name="Line 161"/>
          <p:cNvSpPr>
            <a:spLocks noChangeShapeType="1"/>
          </p:cNvSpPr>
          <p:nvPr/>
        </p:nvSpPr>
        <p:spPr bwMode="auto">
          <a:xfrm>
            <a:off x="2946400" y="4130675"/>
            <a:ext cx="41275" cy="0"/>
          </a:xfrm>
          <a:prstGeom prst="line">
            <a:avLst/>
          </a:prstGeom>
          <a:noFill/>
          <a:ln w="3175">
            <a:solidFill>
              <a:schemeClr val="tx1"/>
            </a:solidFill>
            <a:round/>
            <a:headEnd/>
            <a:tailEnd/>
          </a:ln>
        </p:spPr>
        <p:txBody>
          <a:bodyPr/>
          <a:lstStyle/>
          <a:p>
            <a:endParaRPr lang="en-US"/>
          </a:p>
        </p:txBody>
      </p:sp>
      <p:sp>
        <p:nvSpPr>
          <p:cNvPr id="111746" name="Line 162"/>
          <p:cNvSpPr>
            <a:spLocks noChangeShapeType="1"/>
          </p:cNvSpPr>
          <p:nvPr/>
        </p:nvSpPr>
        <p:spPr bwMode="auto">
          <a:xfrm>
            <a:off x="2946400" y="4152900"/>
            <a:ext cx="41275" cy="0"/>
          </a:xfrm>
          <a:prstGeom prst="line">
            <a:avLst/>
          </a:prstGeom>
          <a:noFill/>
          <a:ln w="3175">
            <a:solidFill>
              <a:schemeClr val="tx1"/>
            </a:solidFill>
            <a:round/>
            <a:headEnd/>
            <a:tailEnd/>
          </a:ln>
        </p:spPr>
        <p:txBody>
          <a:bodyPr/>
          <a:lstStyle/>
          <a:p>
            <a:endParaRPr lang="en-US"/>
          </a:p>
        </p:txBody>
      </p:sp>
      <p:sp>
        <p:nvSpPr>
          <p:cNvPr id="111747" name="Line 163"/>
          <p:cNvSpPr>
            <a:spLocks noChangeShapeType="1"/>
          </p:cNvSpPr>
          <p:nvPr/>
        </p:nvSpPr>
        <p:spPr bwMode="auto">
          <a:xfrm>
            <a:off x="2946400" y="4171950"/>
            <a:ext cx="41275" cy="0"/>
          </a:xfrm>
          <a:prstGeom prst="line">
            <a:avLst/>
          </a:prstGeom>
          <a:noFill/>
          <a:ln w="3175">
            <a:solidFill>
              <a:schemeClr val="tx1"/>
            </a:solidFill>
            <a:round/>
            <a:headEnd/>
            <a:tailEnd/>
          </a:ln>
        </p:spPr>
        <p:txBody>
          <a:bodyPr/>
          <a:lstStyle/>
          <a:p>
            <a:endParaRPr lang="en-US"/>
          </a:p>
        </p:txBody>
      </p:sp>
      <p:sp>
        <p:nvSpPr>
          <p:cNvPr id="111748" name="Line 164"/>
          <p:cNvSpPr>
            <a:spLocks noChangeShapeType="1"/>
          </p:cNvSpPr>
          <p:nvPr/>
        </p:nvSpPr>
        <p:spPr bwMode="auto">
          <a:xfrm>
            <a:off x="2946400" y="4162425"/>
            <a:ext cx="41275" cy="0"/>
          </a:xfrm>
          <a:prstGeom prst="line">
            <a:avLst/>
          </a:prstGeom>
          <a:noFill/>
          <a:ln w="3175">
            <a:solidFill>
              <a:schemeClr val="tx1"/>
            </a:solidFill>
            <a:round/>
            <a:headEnd/>
            <a:tailEnd/>
          </a:ln>
        </p:spPr>
        <p:txBody>
          <a:bodyPr/>
          <a:lstStyle/>
          <a:p>
            <a:endParaRPr lang="en-US"/>
          </a:p>
        </p:txBody>
      </p:sp>
      <p:sp>
        <p:nvSpPr>
          <p:cNvPr id="111749" name="Line 165"/>
          <p:cNvSpPr>
            <a:spLocks noChangeShapeType="1"/>
          </p:cNvSpPr>
          <p:nvPr/>
        </p:nvSpPr>
        <p:spPr bwMode="auto">
          <a:xfrm>
            <a:off x="2946400" y="4184650"/>
            <a:ext cx="41275" cy="0"/>
          </a:xfrm>
          <a:prstGeom prst="line">
            <a:avLst/>
          </a:prstGeom>
          <a:noFill/>
          <a:ln w="3175">
            <a:solidFill>
              <a:schemeClr val="tx1"/>
            </a:solidFill>
            <a:round/>
            <a:headEnd/>
            <a:tailEnd/>
          </a:ln>
        </p:spPr>
        <p:txBody>
          <a:bodyPr/>
          <a:lstStyle/>
          <a:p>
            <a:endParaRPr lang="en-US"/>
          </a:p>
        </p:txBody>
      </p:sp>
      <p:sp>
        <p:nvSpPr>
          <p:cNvPr id="111750" name="Line 166"/>
          <p:cNvSpPr>
            <a:spLocks noChangeShapeType="1"/>
          </p:cNvSpPr>
          <p:nvPr/>
        </p:nvSpPr>
        <p:spPr bwMode="auto">
          <a:xfrm>
            <a:off x="2946400" y="4225925"/>
            <a:ext cx="41275" cy="0"/>
          </a:xfrm>
          <a:prstGeom prst="line">
            <a:avLst/>
          </a:prstGeom>
          <a:noFill/>
          <a:ln w="3175">
            <a:solidFill>
              <a:schemeClr val="tx1"/>
            </a:solidFill>
            <a:round/>
            <a:headEnd/>
            <a:tailEnd/>
          </a:ln>
        </p:spPr>
        <p:txBody>
          <a:bodyPr/>
          <a:lstStyle/>
          <a:p>
            <a:endParaRPr lang="en-US"/>
          </a:p>
        </p:txBody>
      </p:sp>
      <p:sp>
        <p:nvSpPr>
          <p:cNvPr id="111751" name="Line 167"/>
          <p:cNvSpPr>
            <a:spLocks noChangeShapeType="1"/>
          </p:cNvSpPr>
          <p:nvPr/>
        </p:nvSpPr>
        <p:spPr bwMode="auto">
          <a:xfrm>
            <a:off x="2946400" y="4216400"/>
            <a:ext cx="41275" cy="0"/>
          </a:xfrm>
          <a:prstGeom prst="line">
            <a:avLst/>
          </a:prstGeom>
          <a:noFill/>
          <a:ln w="3175">
            <a:solidFill>
              <a:schemeClr val="tx1"/>
            </a:solidFill>
            <a:round/>
            <a:headEnd/>
            <a:tailEnd/>
          </a:ln>
        </p:spPr>
        <p:txBody>
          <a:bodyPr/>
          <a:lstStyle/>
          <a:p>
            <a:endParaRPr lang="en-US"/>
          </a:p>
        </p:txBody>
      </p:sp>
      <p:sp>
        <p:nvSpPr>
          <p:cNvPr id="111752" name="Line 168"/>
          <p:cNvSpPr>
            <a:spLocks noChangeShapeType="1"/>
          </p:cNvSpPr>
          <p:nvPr/>
        </p:nvSpPr>
        <p:spPr bwMode="auto">
          <a:xfrm>
            <a:off x="2946400" y="4238625"/>
            <a:ext cx="41275" cy="0"/>
          </a:xfrm>
          <a:prstGeom prst="line">
            <a:avLst/>
          </a:prstGeom>
          <a:noFill/>
          <a:ln w="3175">
            <a:solidFill>
              <a:schemeClr val="tx1"/>
            </a:solidFill>
            <a:round/>
            <a:headEnd/>
            <a:tailEnd/>
          </a:ln>
        </p:spPr>
        <p:txBody>
          <a:bodyPr/>
          <a:lstStyle/>
          <a:p>
            <a:endParaRPr lang="en-US"/>
          </a:p>
        </p:txBody>
      </p:sp>
      <p:sp>
        <p:nvSpPr>
          <p:cNvPr id="111753" name="Line 169"/>
          <p:cNvSpPr>
            <a:spLocks noChangeShapeType="1"/>
          </p:cNvSpPr>
          <p:nvPr/>
        </p:nvSpPr>
        <p:spPr bwMode="auto">
          <a:xfrm>
            <a:off x="2946400" y="4257675"/>
            <a:ext cx="41275" cy="0"/>
          </a:xfrm>
          <a:prstGeom prst="line">
            <a:avLst/>
          </a:prstGeom>
          <a:noFill/>
          <a:ln w="3175">
            <a:solidFill>
              <a:schemeClr val="tx1"/>
            </a:solidFill>
            <a:round/>
            <a:headEnd/>
            <a:tailEnd/>
          </a:ln>
        </p:spPr>
        <p:txBody>
          <a:bodyPr/>
          <a:lstStyle/>
          <a:p>
            <a:endParaRPr lang="en-US"/>
          </a:p>
        </p:txBody>
      </p:sp>
      <p:sp>
        <p:nvSpPr>
          <p:cNvPr id="111754" name="Line 170"/>
          <p:cNvSpPr>
            <a:spLocks noChangeShapeType="1"/>
          </p:cNvSpPr>
          <p:nvPr/>
        </p:nvSpPr>
        <p:spPr bwMode="auto">
          <a:xfrm>
            <a:off x="2946400" y="4248150"/>
            <a:ext cx="41275" cy="0"/>
          </a:xfrm>
          <a:prstGeom prst="line">
            <a:avLst/>
          </a:prstGeom>
          <a:noFill/>
          <a:ln w="3175">
            <a:solidFill>
              <a:schemeClr val="tx1"/>
            </a:solidFill>
            <a:round/>
            <a:headEnd/>
            <a:tailEnd/>
          </a:ln>
        </p:spPr>
        <p:txBody>
          <a:bodyPr/>
          <a:lstStyle/>
          <a:p>
            <a:endParaRPr lang="en-US"/>
          </a:p>
        </p:txBody>
      </p:sp>
      <p:sp>
        <p:nvSpPr>
          <p:cNvPr id="111755" name="Line 171"/>
          <p:cNvSpPr>
            <a:spLocks noChangeShapeType="1"/>
          </p:cNvSpPr>
          <p:nvPr/>
        </p:nvSpPr>
        <p:spPr bwMode="auto">
          <a:xfrm>
            <a:off x="2946400" y="4270375"/>
            <a:ext cx="41275" cy="0"/>
          </a:xfrm>
          <a:prstGeom prst="line">
            <a:avLst/>
          </a:prstGeom>
          <a:noFill/>
          <a:ln w="3175">
            <a:solidFill>
              <a:schemeClr val="tx1"/>
            </a:solidFill>
            <a:round/>
            <a:headEnd/>
            <a:tailEnd/>
          </a:ln>
        </p:spPr>
        <p:txBody>
          <a:bodyPr/>
          <a:lstStyle/>
          <a:p>
            <a:endParaRPr lang="en-US"/>
          </a:p>
        </p:txBody>
      </p:sp>
      <p:sp>
        <p:nvSpPr>
          <p:cNvPr id="111756" name="Line 172"/>
          <p:cNvSpPr>
            <a:spLocks noChangeShapeType="1"/>
          </p:cNvSpPr>
          <p:nvPr/>
        </p:nvSpPr>
        <p:spPr bwMode="auto">
          <a:xfrm>
            <a:off x="2946400" y="4289425"/>
            <a:ext cx="41275" cy="0"/>
          </a:xfrm>
          <a:prstGeom prst="line">
            <a:avLst/>
          </a:prstGeom>
          <a:noFill/>
          <a:ln w="3175">
            <a:solidFill>
              <a:schemeClr val="tx1"/>
            </a:solidFill>
            <a:round/>
            <a:headEnd/>
            <a:tailEnd/>
          </a:ln>
        </p:spPr>
        <p:txBody>
          <a:bodyPr/>
          <a:lstStyle/>
          <a:p>
            <a:endParaRPr lang="en-US"/>
          </a:p>
        </p:txBody>
      </p:sp>
      <p:sp>
        <p:nvSpPr>
          <p:cNvPr id="111757" name="Line 173"/>
          <p:cNvSpPr>
            <a:spLocks noChangeShapeType="1"/>
          </p:cNvSpPr>
          <p:nvPr/>
        </p:nvSpPr>
        <p:spPr bwMode="auto">
          <a:xfrm>
            <a:off x="2946400" y="4279900"/>
            <a:ext cx="41275" cy="0"/>
          </a:xfrm>
          <a:prstGeom prst="line">
            <a:avLst/>
          </a:prstGeom>
          <a:noFill/>
          <a:ln w="3175">
            <a:solidFill>
              <a:schemeClr val="tx1"/>
            </a:solidFill>
            <a:round/>
            <a:headEnd/>
            <a:tailEnd/>
          </a:ln>
        </p:spPr>
        <p:txBody>
          <a:bodyPr/>
          <a:lstStyle/>
          <a:p>
            <a:endParaRPr lang="en-US"/>
          </a:p>
        </p:txBody>
      </p:sp>
      <p:sp>
        <p:nvSpPr>
          <p:cNvPr id="111758" name="Line 174"/>
          <p:cNvSpPr>
            <a:spLocks noChangeShapeType="1"/>
          </p:cNvSpPr>
          <p:nvPr/>
        </p:nvSpPr>
        <p:spPr bwMode="auto">
          <a:xfrm>
            <a:off x="2946400" y="4302125"/>
            <a:ext cx="41275" cy="0"/>
          </a:xfrm>
          <a:prstGeom prst="line">
            <a:avLst/>
          </a:prstGeom>
          <a:noFill/>
          <a:ln w="3175">
            <a:solidFill>
              <a:schemeClr val="tx1"/>
            </a:solidFill>
            <a:round/>
            <a:headEnd/>
            <a:tailEnd/>
          </a:ln>
        </p:spPr>
        <p:txBody>
          <a:bodyPr/>
          <a:lstStyle/>
          <a:p>
            <a:endParaRPr lang="en-US"/>
          </a:p>
        </p:txBody>
      </p:sp>
      <p:sp>
        <p:nvSpPr>
          <p:cNvPr id="111759" name="Line 175"/>
          <p:cNvSpPr>
            <a:spLocks noChangeShapeType="1"/>
          </p:cNvSpPr>
          <p:nvPr/>
        </p:nvSpPr>
        <p:spPr bwMode="auto">
          <a:xfrm>
            <a:off x="2946400" y="4321175"/>
            <a:ext cx="41275" cy="0"/>
          </a:xfrm>
          <a:prstGeom prst="line">
            <a:avLst/>
          </a:prstGeom>
          <a:noFill/>
          <a:ln w="3175">
            <a:solidFill>
              <a:schemeClr val="tx1"/>
            </a:solidFill>
            <a:round/>
            <a:headEnd/>
            <a:tailEnd/>
          </a:ln>
        </p:spPr>
        <p:txBody>
          <a:bodyPr/>
          <a:lstStyle/>
          <a:p>
            <a:endParaRPr lang="en-US"/>
          </a:p>
        </p:txBody>
      </p:sp>
      <p:sp>
        <p:nvSpPr>
          <p:cNvPr id="111760" name="Line 176"/>
          <p:cNvSpPr>
            <a:spLocks noChangeShapeType="1"/>
          </p:cNvSpPr>
          <p:nvPr/>
        </p:nvSpPr>
        <p:spPr bwMode="auto">
          <a:xfrm>
            <a:off x="2946400" y="4311650"/>
            <a:ext cx="41275" cy="0"/>
          </a:xfrm>
          <a:prstGeom prst="line">
            <a:avLst/>
          </a:prstGeom>
          <a:noFill/>
          <a:ln w="3175">
            <a:solidFill>
              <a:schemeClr val="tx1"/>
            </a:solidFill>
            <a:round/>
            <a:headEnd/>
            <a:tailEnd/>
          </a:ln>
        </p:spPr>
        <p:txBody>
          <a:bodyPr/>
          <a:lstStyle/>
          <a:p>
            <a:endParaRPr lang="en-US"/>
          </a:p>
        </p:txBody>
      </p:sp>
      <p:sp>
        <p:nvSpPr>
          <p:cNvPr id="111761" name="Line 177"/>
          <p:cNvSpPr>
            <a:spLocks noChangeShapeType="1"/>
          </p:cNvSpPr>
          <p:nvPr/>
        </p:nvSpPr>
        <p:spPr bwMode="auto">
          <a:xfrm>
            <a:off x="2946400" y="4333875"/>
            <a:ext cx="41275" cy="0"/>
          </a:xfrm>
          <a:prstGeom prst="line">
            <a:avLst/>
          </a:prstGeom>
          <a:noFill/>
          <a:ln w="3175">
            <a:solidFill>
              <a:schemeClr val="tx1"/>
            </a:solidFill>
            <a:round/>
            <a:headEnd/>
            <a:tailEnd/>
          </a:ln>
        </p:spPr>
        <p:txBody>
          <a:bodyPr/>
          <a:lstStyle/>
          <a:p>
            <a:endParaRPr lang="en-US"/>
          </a:p>
        </p:txBody>
      </p:sp>
      <p:sp>
        <p:nvSpPr>
          <p:cNvPr id="111762" name="Line 178"/>
          <p:cNvSpPr>
            <a:spLocks noChangeShapeType="1"/>
          </p:cNvSpPr>
          <p:nvPr/>
        </p:nvSpPr>
        <p:spPr bwMode="auto">
          <a:xfrm>
            <a:off x="2946400" y="4378325"/>
            <a:ext cx="41275" cy="0"/>
          </a:xfrm>
          <a:prstGeom prst="line">
            <a:avLst/>
          </a:prstGeom>
          <a:noFill/>
          <a:ln w="3175">
            <a:solidFill>
              <a:schemeClr val="tx1"/>
            </a:solidFill>
            <a:round/>
            <a:headEnd/>
            <a:tailEnd/>
          </a:ln>
        </p:spPr>
        <p:txBody>
          <a:bodyPr/>
          <a:lstStyle/>
          <a:p>
            <a:endParaRPr lang="en-US"/>
          </a:p>
        </p:txBody>
      </p:sp>
      <p:sp>
        <p:nvSpPr>
          <p:cNvPr id="111763" name="Line 179"/>
          <p:cNvSpPr>
            <a:spLocks noChangeShapeType="1"/>
          </p:cNvSpPr>
          <p:nvPr/>
        </p:nvSpPr>
        <p:spPr bwMode="auto">
          <a:xfrm>
            <a:off x="2946400" y="4368800"/>
            <a:ext cx="41275" cy="0"/>
          </a:xfrm>
          <a:prstGeom prst="line">
            <a:avLst/>
          </a:prstGeom>
          <a:noFill/>
          <a:ln w="3175">
            <a:solidFill>
              <a:schemeClr val="tx1"/>
            </a:solidFill>
            <a:round/>
            <a:headEnd/>
            <a:tailEnd/>
          </a:ln>
        </p:spPr>
        <p:txBody>
          <a:bodyPr/>
          <a:lstStyle/>
          <a:p>
            <a:endParaRPr lang="en-US"/>
          </a:p>
        </p:txBody>
      </p:sp>
      <p:sp>
        <p:nvSpPr>
          <p:cNvPr id="111764" name="Line 180"/>
          <p:cNvSpPr>
            <a:spLocks noChangeShapeType="1"/>
          </p:cNvSpPr>
          <p:nvPr/>
        </p:nvSpPr>
        <p:spPr bwMode="auto">
          <a:xfrm>
            <a:off x="2946400" y="4391025"/>
            <a:ext cx="41275" cy="0"/>
          </a:xfrm>
          <a:prstGeom prst="line">
            <a:avLst/>
          </a:prstGeom>
          <a:noFill/>
          <a:ln w="3175">
            <a:solidFill>
              <a:schemeClr val="tx1"/>
            </a:solidFill>
            <a:round/>
            <a:headEnd/>
            <a:tailEnd/>
          </a:ln>
        </p:spPr>
        <p:txBody>
          <a:bodyPr/>
          <a:lstStyle/>
          <a:p>
            <a:endParaRPr lang="en-US"/>
          </a:p>
        </p:txBody>
      </p:sp>
      <p:sp>
        <p:nvSpPr>
          <p:cNvPr id="111765" name="Line 181"/>
          <p:cNvSpPr>
            <a:spLocks noChangeShapeType="1"/>
          </p:cNvSpPr>
          <p:nvPr/>
        </p:nvSpPr>
        <p:spPr bwMode="auto">
          <a:xfrm>
            <a:off x="2946400" y="4410075"/>
            <a:ext cx="41275" cy="0"/>
          </a:xfrm>
          <a:prstGeom prst="line">
            <a:avLst/>
          </a:prstGeom>
          <a:noFill/>
          <a:ln w="3175">
            <a:solidFill>
              <a:schemeClr val="tx1"/>
            </a:solidFill>
            <a:round/>
            <a:headEnd/>
            <a:tailEnd/>
          </a:ln>
        </p:spPr>
        <p:txBody>
          <a:bodyPr/>
          <a:lstStyle/>
          <a:p>
            <a:endParaRPr lang="en-US"/>
          </a:p>
        </p:txBody>
      </p:sp>
      <p:sp>
        <p:nvSpPr>
          <p:cNvPr id="111766" name="Line 182"/>
          <p:cNvSpPr>
            <a:spLocks noChangeShapeType="1"/>
          </p:cNvSpPr>
          <p:nvPr/>
        </p:nvSpPr>
        <p:spPr bwMode="auto">
          <a:xfrm>
            <a:off x="2946400" y="4400550"/>
            <a:ext cx="41275" cy="0"/>
          </a:xfrm>
          <a:prstGeom prst="line">
            <a:avLst/>
          </a:prstGeom>
          <a:noFill/>
          <a:ln w="3175">
            <a:solidFill>
              <a:schemeClr val="tx1"/>
            </a:solidFill>
            <a:round/>
            <a:headEnd/>
            <a:tailEnd/>
          </a:ln>
        </p:spPr>
        <p:txBody>
          <a:bodyPr/>
          <a:lstStyle/>
          <a:p>
            <a:endParaRPr lang="en-US"/>
          </a:p>
        </p:txBody>
      </p:sp>
      <p:sp>
        <p:nvSpPr>
          <p:cNvPr id="111767" name="Line 183"/>
          <p:cNvSpPr>
            <a:spLocks noChangeShapeType="1"/>
          </p:cNvSpPr>
          <p:nvPr/>
        </p:nvSpPr>
        <p:spPr bwMode="auto">
          <a:xfrm>
            <a:off x="2946400" y="4422775"/>
            <a:ext cx="41275" cy="0"/>
          </a:xfrm>
          <a:prstGeom prst="line">
            <a:avLst/>
          </a:prstGeom>
          <a:noFill/>
          <a:ln w="3175">
            <a:solidFill>
              <a:schemeClr val="tx1"/>
            </a:solidFill>
            <a:round/>
            <a:headEnd/>
            <a:tailEnd/>
          </a:ln>
        </p:spPr>
        <p:txBody>
          <a:bodyPr/>
          <a:lstStyle/>
          <a:p>
            <a:endParaRPr lang="en-US"/>
          </a:p>
        </p:txBody>
      </p:sp>
      <p:sp>
        <p:nvSpPr>
          <p:cNvPr id="111768" name="Line 184"/>
          <p:cNvSpPr>
            <a:spLocks noChangeShapeType="1"/>
          </p:cNvSpPr>
          <p:nvPr/>
        </p:nvSpPr>
        <p:spPr bwMode="auto">
          <a:xfrm>
            <a:off x="2946400" y="4441825"/>
            <a:ext cx="41275" cy="0"/>
          </a:xfrm>
          <a:prstGeom prst="line">
            <a:avLst/>
          </a:prstGeom>
          <a:noFill/>
          <a:ln w="3175">
            <a:solidFill>
              <a:schemeClr val="tx1"/>
            </a:solidFill>
            <a:round/>
            <a:headEnd/>
            <a:tailEnd/>
          </a:ln>
        </p:spPr>
        <p:txBody>
          <a:bodyPr/>
          <a:lstStyle/>
          <a:p>
            <a:endParaRPr lang="en-US"/>
          </a:p>
        </p:txBody>
      </p:sp>
      <p:sp>
        <p:nvSpPr>
          <p:cNvPr id="111769" name="Line 185"/>
          <p:cNvSpPr>
            <a:spLocks noChangeShapeType="1"/>
          </p:cNvSpPr>
          <p:nvPr/>
        </p:nvSpPr>
        <p:spPr bwMode="auto">
          <a:xfrm>
            <a:off x="2946400" y="4432300"/>
            <a:ext cx="41275" cy="0"/>
          </a:xfrm>
          <a:prstGeom prst="line">
            <a:avLst/>
          </a:prstGeom>
          <a:noFill/>
          <a:ln w="3175">
            <a:solidFill>
              <a:schemeClr val="tx1"/>
            </a:solidFill>
            <a:round/>
            <a:headEnd/>
            <a:tailEnd/>
          </a:ln>
        </p:spPr>
        <p:txBody>
          <a:bodyPr/>
          <a:lstStyle/>
          <a:p>
            <a:endParaRPr lang="en-US"/>
          </a:p>
        </p:txBody>
      </p:sp>
      <p:sp>
        <p:nvSpPr>
          <p:cNvPr id="111770" name="Line 186"/>
          <p:cNvSpPr>
            <a:spLocks noChangeShapeType="1"/>
          </p:cNvSpPr>
          <p:nvPr/>
        </p:nvSpPr>
        <p:spPr bwMode="auto">
          <a:xfrm>
            <a:off x="2946400" y="4454525"/>
            <a:ext cx="41275" cy="0"/>
          </a:xfrm>
          <a:prstGeom prst="line">
            <a:avLst/>
          </a:prstGeom>
          <a:noFill/>
          <a:ln w="3175">
            <a:solidFill>
              <a:schemeClr val="tx1"/>
            </a:solidFill>
            <a:round/>
            <a:headEnd/>
            <a:tailEnd/>
          </a:ln>
        </p:spPr>
        <p:txBody>
          <a:bodyPr/>
          <a:lstStyle/>
          <a:p>
            <a:endParaRPr lang="en-US"/>
          </a:p>
        </p:txBody>
      </p:sp>
      <p:sp>
        <p:nvSpPr>
          <p:cNvPr id="111771" name="Line 187"/>
          <p:cNvSpPr>
            <a:spLocks noChangeShapeType="1"/>
          </p:cNvSpPr>
          <p:nvPr/>
        </p:nvSpPr>
        <p:spPr bwMode="auto">
          <a:xfrm>
            <a:off x="2946400" y="4473575"/>
            <a:ext cx="41275" cy="0"/>
          </a:xfrm>
          <a:prstGeom prst="line">
            <a:avLst/>
          </a:prstGeom>
          <a:noFill/>
          <a:ln w="3175">
            <a:solidFill>
              <a:schemeClr val="tx1"/>
            </a:solidFill>
            <a:round/>
            <a:headEnd/>
            <a:tailEnd/>
          </a:ln>
        </p:spPr>
        <p:txBody>
          <a:bodyPr/>
          <a:lstStyle/>
          <a:p>
            <a:endParaRPr lang="en-US"/>
          </a:p>
        </p:txBody>
      </p:sp>
      <p:sp>
        <p:nvSpPr>
          <p:cNvPr id="111772" name="Line 188"/>
          <p:cNvSpPr>
            <a:spLocks noChangeShapeType="1"/>
          </p:cNvSpPr>
          <p:nvPr/>
        </p:nvSpPr>
        <p:spPr bwMode="auto">
          <a:xfrm>
            <a:off x="2946400" y="4464050"/>
            <a:ext cx="41275" cy="0"/>
          </a:xfrm>
          <a:prstGeom prst="line">
            <a:avLst/>
          </a:prstGeom>
          <a:noFill/>
          <a:ln w="3175">
            <a:solidFill>
              <a:schemeClr val="tx1"/>
            </a:solidFill>
            <a:round/>
            <a:headEnd/>
            <a:tailEnd/>
          </a:ln>
        </p:spPr>
        <p:txBody>
          <a:bodyPr/>
          <a:lstStyle/>
          <a:p>
            <a:endParaRPr lang="en-US"/>
          </a:p>
        </p:txBody>
      </p:sp>
      <p:sp>
        <p:nvSpPr>
          <p:cNvPr id="111773" name="Line 189"/>
          <p:cNvSpPr>
            <a:spLocks noChangeShapeType="1"/>
          </p:cNvSpPr>
          <p:nvPr/>
        </p:nvSpPr>
        <p:spPr bwMode="auto">
          <a:xfrm>
            <a:off x="2946400" y="4486275"/>
            <a:ext cx="41275" cy="0"/>
          </a:xfrm>
          <a:prstGeom prst="line">
            <a:avLst/>
          </a:prstGeom>
          <a:noFill/>
          <a:ln w="3175">
            <a:solidFill>
              <a:schemeClr val="tx1"/>
            </a:solidFill>
            <a:round/>
            <a:headEnd/>
            <a:tailEnd/>
          </a:ln>
        </p:spPr>
        <p:txBody>
          <a:bodyPr/>
          <a:lstStyle/>
          <a:p>
            <a:endParaRPr lang="en-US"/>
          </a:p>
        </p:txBody>
      </p:sp>
      <p:sp>
        <p:nvSpPr>
          <p:cNvPr id="111774" name="Line 190"/>
          <p:cNvSpPr>
            <a:spLocks noChangeShapeType="1"/>
          </p:cNvSpPr>
          <p:nvPr/>
        </p:nvSpPr>
        <p:spPr bwMode="auto">
          <a:xfrm>
            <a:off x="2946400" y="4530725"/>
            <a:ext cx="41275" cy="0"/>
          </a:xfrm>
          <a:prstGeom prst="line">
            <a:avLst/>
          </a:prstGeom>
          <a:noFill/>
          <a:ln w="3175">
            <a:solidFill>
              <a:schemeClr val="tx1"/>
            </a:solidFill>
            <a:round/>
            <a:headEnd/>
            <a:tailEnd/>
          </a:ln>
        </p:spPr>
        <p:txBody>
          <a:bodyPr/>
          <a:lstStyle/>
          <a:p>
            <a:endParaRPr lang="en-US"/>
          </a:p>
        </p:txBody>
      </p:sp>
      <p:sp>
        <p:nvSpPr>
          <p:cNvPr id="111775" name="Line 191"/>
          <p:cNvSpPr>
            <a:spLocks noChangeShapeType="1"/>
          </p:cNvSpPr>
          <p:nvPr/>
        </p:nvSpPr>
        <p:spPr bwMode="auto">
          <a:xfrm>
            <a:off x="2946400" y="4521200"/>
            <a:ext cx="41275" cy="0"/>
          </a:xfrm>
          <a:prstGeom prst="line">
            <a:avLst/>
          </a:prstGeom>
          <a:noFill/>
          <a:ln w="3175">
            <a:solidFill>
              <a:schemeClr val="tx1"/>
            </a:solidFill>
            <a:round/>
            <a:headEnd/>
            <a:tailEnd/>
          </a:ln>
        </p:spPr>
        <p:txBody>
          <a:bodyPr/>
          <a:lstStyle/>
          <a:p>
            <a:endParaRPr lang="en-US"/>
          </a:p>
        </p:txBody>
      </p:sp>
      <p:sp>
        <p:nvSpPr>
          <p:cNvPr id="111776" name="Line 192"/>
          <p:cNvSpPr>
            <a:spLocks noChangeShapeType="1"/>
          </p:cNvSpPr>
          <p:nvPr/>
        </p:nvSpPr>
        <p:spPr bwMode="auto">
          <a:xfrm>
            <a:off x="2946400" y="4543425"/>
            <a:ext cx="41275" cy="0"/>
          </a:xfrm>
          <a:prstGeom prst="line">
            <a:avLst/>
          </a:prstGeom>
          <a:noFill/>
          <a:ln w="3175">
            <a:solidFill>
              <a:schemeClr val="tx1"/>
            </a:solidFill>
            <a:round/>
            <a:headEnd/>
            <a:tailEnd/>
          </a:ln>
        </p:spPr>
        <p:txBody>
          <a:bodyPr/>
          <a:lstStyle/>
          <a:p>
            <a:endParaRPr lang="en-US"/>
          </a:p>
        </p:txBody>
      </p:sp>
      <p:sp>
        <p:nvSpPr>
          <p:cNvPr id="111777" name="Line 193"/>
          <p:cNvSpPr>
            <a:spLocks noChangeShapeType="1"/>
          </p:cNvSpPr>
          <p:nvPr/>
        </p:nvSpPr>
        <p:spPr bwMode="auto">
          <a:xfrm>
            <a:off x="2946400" y="4562475"/>
            <a:ext cx="41275" cy="0"/>
          </a:xfrm>
          <a:prstGeom prst="line">
            <a:avLst/>
          </a:prstGeom>
          <a:noFill/>
          <a:ln w="3175">
            <a:solidFill>
              <a:schemeClr val="tx1"/>
            </a:solidFill>
            <a:round/>
            <a:headEnd/>
            <a:tailEnd/>
          </a:ln>
        </p:spPr>
        <p:txBody>
          <a:bodyPr/>
          <a:lstStyle/>
          <a:p>
            <a:endParaRPr lang="en-US"/>
          </a:p>
        </p:txBody>
      </p:sp>
      <p:sp>
        <p:nvSpPr>
          <p:cNvPr id="111778" name="Line 194"/>
          <p:cNvSpPr>
            <a:spLocks noChangeShapeType="1"/>
          </p:cNvSpPr>
          <p:nvPr/>
        </p:nvSpPr>
        <p:spPr bwMode="auto">
          <a:xfrm>
            <a:off x="2946400" y="4552950"/>
            <a:ext cx="41275" cy="0"/>
          </a:xfrm>
          <a:prstGeom prst="line">
            <a:avLst/>
          </a:prstGeom>
          <a:noFill/>
          <a:ln w="3175">
            <a:solidFill>
              <a:schemeClr val="tx1"/>
            </a:solidFill>
            <a:round/>
            <a:headEnd/>
            <a:tailEnd/>
          </a:ln>
        </p:spPr>
        <p:txBody>
          <a:bodyPr/>
          <a:lstStyle/>
          <a:p>
            <a:endParaRPr lang="en-US"/>
          </a:p>
        </p:txBody>
      </p:sp>
      <p:sp>
        <p:nvSpPr>
          <p:cNvPr id="111779" name="Line 195"/>
          <p:cNvSpPr>
            <a:spLocks noChangeShapeType="1"/>
          </p:cNvSpPr>
          <p:nvPr/>
        </p:nvSpPr>
        <p:spPr bwMode="auto">
          <a:xfrm>
            <a:off x="2946400" y="4575175"/>
            <a:ext cx="41275" cy="0"/>
          </a:xfrm>
          <a:prstGeom prst="line">
            <a:avLst/>
          </a:prstGeom>
          <a:noFill/>
          <a:ln w="3175">
            <a:solidFill>
              <a:schemeClr val="tx1"/>
            </a:solidFill>
            <a:round/>
            <a:headEnd/>
            <a:tailEnd/>
          </a:ln>
        </p:spPr>
        <p:txBody>
          <a:bodyPr/>
          <a:lstStyle/>
          <a:p>
            <a:endParaRPr lang="en-US"/>
          </a:p>
        </p:txBody>
      </p:sp>
      <p:sp>
        <p:nvSpPr>
          <p:cNvPr id="111780" name="Line 196"/>
          <p:cNvSpPr>
            <a:spLocks noChangeShapeType="1"/>
          </p:cNvSpPr>
          <p:nvPr/>
        </p:nvSpPr>
        <p:spPr bwMode="auto">
          <a:xfrm>
            <a:off x="2946400" y="4594225"/>
            <a:ext cx="41275" cy="0"/>
          </a:xfrm>
          <a:prstGeom prst="line">
            <a:avLst/>
          </a:prstGeom>
          <a:noFill/>
          <a:ln w="3175">
            <a:solidFill>
              <a:schemeClr val="tx1"/>
            </a:solidFill>
            <a:round/>
            <a:headEnd/>
            <a:tailEnd/>
          </a:ln>
        </p:spPr>
        <p:txBody>
          <a:bodyPr/>
          <a:lstStyle/>
          <a:p>
            <a:endParaRPr lang="en-US"/>
          </a:p>
        </p:txBody>
      </p:sp>
      <p:sp>
        <p:nvSpPr>
          <p:cNvPr id="111781" name="Line 197"/>
          <p:cNvSpPr>
            <a:spLocks noChangeShapeType="1"/>
          </p:cNvSpPr>
          <p:nvPr/>
        </p:nvSpPr>
        <p:spPr bwMode="auto">
          <a:xfrm>
            <a:off x="2946400" y="4584700"/>
            <a:ext cx="41275" cy="0"/>
          </a:xfrm>
          <a:prstGeom prst="line">
            <a:avLst/>
          </a:prstGeom>
          <a:noFill/>
          <a:ln w="3175">
            <a:solidFill>
              <a:schemeClr val="tx1"/>
            </a:solidFill>
            <a:round/>
            <a:headEnd/>
            <a:tailEnd/>
          </a:ln>
        </p:spPr>
        <p:txBody>
          <a:bodyPr/>
          <a:lstStyle/>
          <a:p>
            <a:endParaRPr lang="en-US"/>
          </a:p>
        </p:txBody>
      </p:sp>
      <p:sp>
        <p:nvSpPr>
          <p:cNvPr id="111782" name="Line 198"/>
          <p:cNvSpPr>
            <a:spLocks noChangeShapeType="1"/>
          </p:cNvSpPr>
          <p:nvPr/>
        </p:nvSpPr>
        <p:spPr bwMode="auto">
          <a:xfrm>
            <a:off x="2946400" y="4606925"/>
            <a:ext cx="41275" cy="0"/>
          </a:xfrm>
          <a:prstGeom prst="line">
            <a:avLst/>
          </a:prstGeom>
          <a:noFill/>
          <a:ln w="3175">
            <a:solidFill>
              <a:schemeClr val="tx1"/>
            </a:solidFill>
            <a:round/>
            <a:headEnd/>
            <a:tailEnd/>
          </a:ln>
        </p:spPr>
        <p:txBody>
          <a:bodyPr/>
          <a:lstStyle/>
          <a:p>
            <a:endParaRPr lang="en-US"/>
          </a:p>
        </p:txBody>
      </p:sp>
      <p:sp>
        <p:nvSpPr>
          <p:cNvPr id="111783" name="Line 199"/>
          <p:cNvSpPr>
            <a:spLocks noChangeShapeType="1"/>
          </p:cNvSpPr>
          <p:nvPr/>
        </p:nvSpPr>
        <p:spPr bwMode="auto">
          <a:xfrm>
            <a:off x="2946400" y="4625975"/>
            <a:ext cx="41275" cy="0"/>
          </a:xfrm>
          <a:prstGeom prst="line">
            <a:avLst/>
          </a:prstGeom>
          <a:noFill/>
          <a:ln w="3175">
            <a:solidFill>
              <a:schemeClr val="tx1"/>
            </a:solidFill>
            <a:round/>
            <a:headEnd/>
            <a:tailEnd/>
          </a:ln>
        </p:spPr>
        <p:txBody>
          <a:bodyPr/>
          <a:lstStyle/>
          <a:p>
            <a:endParaRPr lang="en-US"/>
          </a:p>
        </p:txBody>
      </p:sp>
      <p:sp>
        <p:nvSpPr>
          <p:cNvPr id="111784" name="Line 200"/>
          <p:cNvSpPr>
            <a:spLocks noChangeShapeType="1"/>
          </p:cNvSpPr>
          <p:nvPr/>
        </p:nvSpPr>
        <p:spPr bwMode="auto">
          <a:xfrm>
            <a:off x="2946400" y="4616450"/>
            <a:ext cx="41275" cy="0"/>
          </a:xfrm>
          <a:prstGeom prst="line">
            <a:avLst/>
          </a:prstGeom>
          <a:noFill/>
          <a:ln w="3175">
            <a:solidFill>
              <a:schemeClr val="tx1"/>
            </a:solidFill>
            <a:round/>
            <a:headEnd/>
            <a:tailEnd/>
          </a:ln>
        </p:spPr>
        <p:txBody>
          <a:bodyPr/>
          <a:lstStyle/>
          <a:p>
            <a:endParaRPr lang="en-US"/>
          </a:p>
        </p:txBody>
      </p:sp>
      <p:sp>
        <p:nvSpPr>
          <p:cNvPr id="111785" name="Line 201"/>
          <p:cNvSpPr>
            <a:spLocks noChangeShapeType="1"/>
          </p:cNvSpPr>
          <p:nvPr/>
        </p:nvSpPr>
        <p:spPr bwMode="auto">
          <a:xfrm>
            <a:off x="2946400" y="4638675"/>
            <a:ext cx="41275" cy="0"/>
          </a:xfrm>
          <a:prstGeom prst="line">
            <a:avLst/>
          </a:prstGeom>
          <a:noFill/>
          <a:ln w="3175">
            <a:solidFill>
              <a:schemeClr val="tx1"/>
            </a:solidFill>
            <a:round/>
            <a:headEnd/>
            <a:tailEnd/>
          </a:ln>
        </p:spPr>
        <p:txBody>
          <a:bodyPr/>
          <a:lstStyle/>
          <a:p>
            <a:endParaRPr lang="en-US"/>
          </a:p>
        </p:txBody>
      </p:sp>
      <p:sp>
        <p:nvSpPr>
          <p:cNvPr id="111786" name="Line 202"/>
          <p:cNvSpPr>
            <a:spLocks noChangeShapeType="1"/>
          </p:cNvSpPr>
          <p:nvPr/>
        </p:nvSpPr>
        <p:spPr bwMode="auto">
          <a:xfrm>
            <a:off x="2949575" y="4683125"/>
            <a:ext cx="41275" cy="0"/>
          </a:xfrm>
          <a:prstGeom prst="line">
            <a:avLst/>
          </a:prstGeom>
          <a:noFill/>
          <a:ln w="3175">
            <a:solidFill>
              <a:schemeClr val="tx1"/>
            </a:solidFill>
            <a:round/>
            <a:headEnd/>
            <a:tailEnd/>
          </a:ln>
        </p:spPr>
        <p:txBody>
          <a:bodyPr/>
          <a:lstStyle/>
          <a:p>
            <a:endParaRPr lang="en-US"/>
          </a:p>
        </p:txBody>
      </p:sp>
      <p:sp>
        <p:nvSpPr>
          <p:cNvPr id="111787" name="Line 203"/>
          <p:cNvSpPr>
            <a:spLocks noChangeShapeType="1"/>
          </p:cNvSpPr>
          <p:nvPr/>
        </p:nvSpPr>
        <p:spPr bwMode="auto">
          <a:xfrm>
            <a:off x="2949575" y="4673600"/>
            <a:ext cx="41275" cy="0"/>
          </a:xfrm>
          <a:prstGeom prst="line">
            <a:avLst/>
          </a:prstGeom>
          <a:noFill/>
          <a:ln w="3175">
            <a:solidFill>
              <a:schemeClr val="tx1"/>
            </a:solidFill>
            <a:round/>
            <a:headEnd/>
            <a:tailEnd/>
          </a:ln>
        </p:spPr>
        <p:txBody>
          <a:bodyPr/>
          <a:lstStyle/>
          <a:p>
            <a:endParaRPr lang="en-US"/>
          </a:p>
        </p:txBody>
      </p:sp>
      <p:sp>
        <p:nvSpPr>
          <p:cNvPr id="111788" name="Line 204"/>
          <p:cNvSpPr>
            <a:spLocks noChangeShapeType="1"/>
          </p:cNvSpPr>
          <p:nvPr/>
        </p:nvSpPr>
        <p:spPr bwMode="auto">
          <a:xfrm>
            <a:off x="2949575" y="4695825"/>
            <a:ext cx="41275" cy="0"/>
          </a:xfrm>
          <a:prstGeom prst="line">
            <a:avLst/>
          </a:prstGeom>
          <a:noFill/>
          <a:ln w="3175">
            <a:solidFill>
              <a:schemeClr val="tx1"/>
            </a:solidFill>
            <a:round/>
            <a:headEnd/>
            <a:tailEnd/>
          </a:ln>
        </p:spPr>
        <p:txBody>
          <a:bodyPr/>
          <a:lstStyle/>
          <a:p>
            <a:endParaRPr lang="en-US"/>
          </a:p>
        </p:txBody>
      </p:sp>
      <p:sp>
        <p:nvSpPr>
          <p:cNvPr id="111789" name="Line 205"/>
          <p:cNvSpPr>
            <a:spLocks noChangeShapeType="1"/>
          </p:cNvSpPr>
          <p:nvPr/>
        </p:nvSpPr>
        <p:spPr bwMode="auto">
          <a:xfrm>
            <a:off x="2949575" y="4714875"/>
            <a:ext cx="41275" cy="0"/>
          </a:xfrm>
          <a:prstGeom prst="line">
            <a:avLst/>
          </a:prstGeom>
          <a:noFill/>
          <a:ln w="3175">
            <a:solidFill>
              <a:schemeClr val="tx1"/>
            </a:solidFill>
            <a:round/>
            <a:headEnd/>
            <a:tailEnd/>
          </a:ln>
        </p:spPr>
        <p:txBody>
          <a:bodyPr/>
          <a:lstStyle/>
          <a:p>
            <a:endParaRPr lang="en-US"/>
          </a:p>
        </p:txBody>
      </p:sp>
      <p:sp>
        <p:nvSpPr>
          <p:cNvPr id="111790" name="Line 206"/>
          <p:cNvSpPr>
            <a:spLocks noChangeShapeType="1"/>
          </p:cNvSpPr>
          <p:nvPr/>
        </p:nvSpPr>
        <p:spPr bwMode="auto">
          <a:xfrm>
            <a:off x="2949575" y="4705350"/>
            <a:ext cx="41275" cy="0"/>
          </a:xfrm>
          <a:prstGeom prst="line">
            <a:avLst/>
          </a:prstGeom>
          <a:noFill/>
          <a:ln w="3175">
            <a:solidFill>
              <a:schemeClr val="tx1"/>
            </a:solidFill>
            <a:round/>
            <a:headEnd/>
            <a:tailEnd/>
          </a:ln>
        </p:spPr>
        <p:txBody>
          <a:bodyPr/>
          <a:lstStyle/>
          <a:p>
            <a:endParaRPr lang="en-US"/>
          </a:p>
        </p:txBody>
      </p:sp>
      <p:sp>
        <p:nvSpPr>
          <p:cNvPr id="111791" name="Line 207"/>
          <p:cNvSpPr>
            <a:spLocks noChangeShapeType="1"/>
          </p:cNvSpPr>
          <p:nvPr/>
        </p:nvSpPr>
        <p:spPr bwMode="auto">
          <a:xfrm>
            <a:off x="2949575" y="4727575"/>
            <a:ext cx="41275" cy="0"/>
          </a:xfrm>
          <a:prstGeom prst="line">
            <a:avLst/>
          </a:prstGeom>
          <a:noFill/>
          <a:ln w="3175">
            <a:solidFill>
              <a:schemeClr val="tx1"/>
            </a:solidFill>
            <a:round/>
            <a:headEnd/>
            <a:tailEnd/>
          </a:ln>
        </p:spPr>
        <p:txBody>
          <a:bodyPr/>
          <a:lstStyle/>
          <a:p>
            <a:endParaRPr lang="en-US"/>
          </a:p>
        </p:txBody>
      </p:sp>
      <p:sp>
        <p:nvSpPr>
          <p:cNvPr id="111792" name="Line 208"/>
          <p:cNvSpPr>
            <a:spLocks noChangeShapeType="1"/>
          </p:cNvSpPr>
          <p:nvPr/>
        </p:nvSpPr>
        <p:spPr bwMode="auto">
          <a:xfrm>
            <a:off x="2949575" y="4746625"/>
            <a:ext cx="41275" cy="0"/>
          </a:xfrm>
          <a:prstGeom prst="line">
            <a:avLst/>
          </a:prstGeom>
          <a:noFill/>
          <a:ln w="3175">
            <a:solidFill>
              <a:schemeClr val="tx1"/>
            </a:solidFill>
            <a:round/>
            <a:headEnd/>
            <a:tailEnd/>
          </a:ln>
        </p:spPr>
        <p:txBody>
          <a:bodyPr/>
          <a:lstStyle/>
          <a:p>
            <a:endParaRPr lang="en-US"/>
          </a:p>
        </p:txBody>
      </p:sp>
      <p:sp>
        <p:nvSpPr>
          <p:cNvPr id="111793" name="Line 209"/>
          <p:cNvSpPr>
            <a:spLocks noChangeShapeType="1"/>
          </p:cNvSpPr>
          <p:nvPr/>
        </p:nvSpPr>
        <p:spPr bwMode="auto">
          <a:xfrm>
            <a:off x="2949575" y="4737100"/>
            <a:ext cx="41275" cy="0"/>
          </a:xfrm>
          <a:prstGeom prst="line">
            <a:avLst/>
          </a:prstGeom>
          <a:noFill/>
          <a:ln w="3175">
            <a:solidFill>
              <a:schemeClr val="tx1"/>
            </a:solidFill>
            <a:round/>
            <a:headEnd/>
            <a:tailEnd/>
          </a:ln>
        </p:spPr>
        <p:txBody>
          <a:bodyPr/>
          <a:lstStyle/>
          <a:p>
            <a:endParaRPr lang="en-US"/>
          </a:p>
        </p:txBody>
      </p:sp>
      <p:sp>
        <p:nvSpPr>
          <p:cNvPr id="111794" name="Line 210"/>
          <p:cNvSpPr>
            <a:spLocks noChangeShapeType="1"/>
          </p:cNvSpPr>
          <p:nvPr/>
        </p:nvSpPr>
        <p:spPr bwMode="auto">
          <a:xfrm>
            <a:off x="2949575" y="4759325"/>
            <a:ext cx="41275" cy="0"/>
          </a:xfrm>
          <a:prstGeom prst="line">
            <a:avLst/>
          </a:prstGeom>
          <a:noFill/>
          <a:ln w="3175">
            <a:solidFill>
              <a:schemeClr val="tx1"/>
            </a:solidFill>
            <a:round/>
            <a:headEnd/>
            <a:tailEnd/>
          </a:ln>
        </p:spPr>
        <p:txBody>
          <a:bodyPr/>
          <a:lstStyle/>
          <a:p>
            <a:endParaRPr lang="en-US"/>
          </a:p>
        </p:txBody>
      </p:sp>
      <p:sp>
        <p:nvSpPr>
          <p:cNvPr id="111795" name="Line 211"/>
          <p:cNvSpPr>
            <a:spLocks noChangeShapeType="1"/>
          </p:cNvSpPr>
          <p:nvPr/>
        </p:nvSpPr>
        <p:spPr bwMode="auto">
          <a:xfrm>
            <a:off x="2949575" y="4778375"/>
            <a:ext cx="41275" cy="0"/>
          </a:xfrm>
          <a:prstGeom prst="line">
            <a:avLst/>
          </a:prstGeom>
          <a:noFill/>
          <a:ln w="3175">
            <a:solidFill>
              <a:schemeClr val="tx1"/>
            </a:solidFill>
            <a:round/>
            <a:headEnd/>
            <a:tailEnd/>
          </a:ln>
        </p:spPr>
        <p:txBody>
          <a:bodyPr/>
          <a:lstStyle/>
          <a:p>
            <a:endParaRPr lang="en-US"/>
          </a:p>
        </p:txBody>
      </p:sp>
      <p:sp>
        <p:nvSpPr>
          <p:cNvPr id="111796" name="Line 212"/>
          <p:cNvSpPr>
            <a:spLocks noChangeShapeType="1"/>
          </p:cNvSpPr>
          <p:nvPr/>
        </p:nvSpPr>
        <p:spPr bwMode="auto">
          <a:xfrm>
            <a:off x="2949575" y="4768850"/>
            <a:ext cx="41275" cy="0"/>
          </a:xfrm>
          <a:prstGeom prst="line">
            <a:avLst/>
          </a:prstGeom>
          <a:noFill/>
          <a:ln w="3175">
            <a:solidFill>
              <a:schemeClr val="tx1"/>
            </a:solidFill>
            <a:round/>
            <a:headEnd/>
            <a:tailEnd/>
          </a:ln>
        </p:spPr>
        <p:txBody>
          <a:bodyPr/>
          <a:lstStyle/>
          <a:p>
            <a:endParaRPr lang="en-US"/>
          </a:p>
        </p:txBody>
      </p:sp>
      <p:sp>
        <p:nvSpPr>
          <p:cNvPr id="111797" name="Line 213"/>
          <p:cNvSpPr>
            <a:spLocks noChangeShapeType="1"/>
          </p:cNvSpPr>
          <p:nvPr/>
        </p:nvSpPr>
        <p:spPr bwMode="auto">
          <a:xfrm>
            <a:off x="2949575" y="4791075"/>
            <a:ext cx="41275" cy="0"/>
          </a:xfrm>
          <a:prstGeom prst="line">
            <a:avLst/>
          </a:prstGeom>
          <a:noFill/>
          <a:ln w="3175">
            <a:solidFill>
              <a:schemeClr val="tx1"/>
            </a:solidFill>
            <a:round/>
            <a:headEnd/>
            <a:tailEnd/>
          </a:ln>
        </p:spPr>
        <p:txBody>
          <a:bodyPr/>
          <a:lstStyle/>
          <a:p>
            <a:endParaRPr lang="en-US"/>
          </a:p>
        </p:txBody>
      </p:sp>
      <p:sp>
        <p:nvSpPr>
          <p:cNvPr id="111798" name="Line 214"/>
          <p:cNvSpPr>
            <a:spLocks noChangeShapeType="1"/>
          </p:cNvSpPr>
          <p:nvPr/>
        </p:nvSpPr>
        <p:spPr bwMode="auto">
          <a:xfrm>
            <a:off x="2949575" y="4838700"/>
            <a:ext cx="41275" cy="0"/>
          </a:xfrm>
          <a:prstGeom prst="line">
            <a:avLst/>
          </a:prstGeom>
          <a:noFill/>
          <a:ln w="3175">
            <a:solidFill>
              <a:schemeClr val="tx1"/>
            </a:solidFill>
            <a:round/>
            <a:headEnd/>
            <a:tailEnd/>
          </a:ln>
        </p:spPr>
        <p:txBody>
          <a:bodyPr/>
          <a:lstStyle/>
          <a:p>
            <a:endParaRPr lang="en-US"/>
          </a:p>
        </p:txBody>
      </p:sp>
      <p:sp>
        <p:nvSpPr>
          <p:cNvPr id="111799" name="Line 215"/>
          <p:cNvSpPr>
            <a:spLocks noChangeShapeType="1"/>
          </p:cNvSpPr>
          <p:nvPr/>
        </p:nvSpPr>
        <p:spPr bwMode="auto">
          <a:xfrm>
            <a:off x="2949575" y="4829175"/>
            <a:ext cx="41275" cy="0"/>
          </a:xfrm>
          <a:prstGeom prst="line">
            <a:avLst/>
          </a:prstGeom>
          <a:noFill/>
          <a:ln w="3175">
            <a:solidFill>
              <a:schemeClr val="tx1"/>
            </a:solidFill>
            <a:round/>
            <a:headEnd/>
            <a:tailEnd/>
          </a:ln>
        </p:spPr>
        <p:txBody>
          <a:bodyPr/>
          <a:lstStyle/>
          <a:p>
            <a:endParaRPr lang="en-US"/>
          </a:p>
        </p:txBody>
      </p:sp>
      <p:sp>
        <p:nvSpPr>
          <p:cNvPr id="111800" name="Line 216"/>
          <p:cNvSpPr>
            <a:spLocks noChangeShapeType="1"/>
          </p:cNvSpPr>
          <p:nvPr/>
        </p:nvSpPr>
        <p:spPr bwMode="auto">
          <a:xfrm>
            <a:off x="2949575" y="4851400"/>
            <a:ext cx="41275" cy="0"/>
          </a:xfrm>
          <a:prstGeom prst="line">
            <a:avLst/>
          </a:prstGeom>
          <a:noFill/>
          <a:ln w="3175">
            <a:solidFill>
              <a:schemeClr val="tx1"/>
            </a:solidFill>
            <a:round/>
            <a:headEnd/>
            <a:tailEnd/>
          </a:ln>
        </p:spPr>
        <p:txBody>
          <a:bodyPr/>
          <a:lstStyle/>
          <a:p>
            <a:endParaRPr lang="en-US"/>
          </a:p>
        </p:txBody>
      </p:sp>
      <p:sp>
        <p:nvSpPr>
          <p:cNvPr id="111801" name="Line 217"/>
          <p:cNvSpPr>
            <a:spLocks noChangeShapeType="1"/>
          </p:cNvSpPr>
          <p:nvPr/>
        </p:nvSpPr>
        <p:spPr bwMode="auto">
          <a:xfrm>
            <a:off x="2949575" y="4870450"/>
            <a:ext cx="41275" cy="0"/>
          </a:xfrm>
          <a:prstGeom prst="line">
            <a:avLst/>
          </a:prstGeom>
          <a:noFill/>
          <a:ln w="3175">
            <a:solidFill>
              <a:schemeClr val="tx1"/>
            </a:solidFill>
            <a:round/>
            <a:headEnd/>
            <a:tailEnd/>
          </a:ln>
        </p:spPr>
        <p:txBody>
          <a:bodyPr/>
          <a:lstStyle/>
          <a:p>
            <a:endParaRPr lang="en-US"/>
          </a:p>
        </p:txBody>
      </p:sp>
      <p:sp>
        <p:nvSpPr>
          <p:cNvPr id="111802" name="Line 218"/>
          <p:cNvSpPr>
            <a:spLocks noChangeShapeType="1"/>
          </p:cNvSpPr>
          <p:nvPr/>
        </p:nvSpPr>
        <p:spPr bwMode="auto">
          <a:xfrm>
            <a:off x="2949575" y="4860925"/>
            <a:ext cx="41275" cy="0"/>
          </a:xfrm>
          <a:prstGeom prst="line">
            <a:avLst/>
          </a:prstGeom>
          <a:noFill/>
          <a:ln w="3175">
            <a:solidFill>
              <a:schemeClr val="tx1"/>
            </a:solidFill>
            <a:round/>
            <a:headEnd/>
            <a:tailEnd/>
          </a:ln>
        </p:spPr>
        <p:txBody>
          <a:bodyPr/>
          <a:lstStyle/>
          <a:p>
            <a:endParaRPr lang="en-US"/>
          </a:p>
        </p:txBody>
      </p:sp>
      <p:sp>
        <p:nvSpPr>
          <p:cNvPr id="111803" name="Line 219"/>
          <p:cNvSpPr>
            <a:spLocks noChangeShapeType="1"/>
          </p:cNvSpPr>
          <p:nvPr/>
        </p:nvSpPr>
        <p:spPr bwMode="auto">
          <a:xfrm>
            <a:off x="2949575" y="4883150"/>
            <a:ext cx="41275" cy="0"/>
          </a:xfrm>
          <a:prstGeom prst="line">
            <a:avLst/>
          </a:prstGeom>
          <a:noFill/>
          <a:ln w="3175">
            <a:solidFill>
              <a:schemeClr val="tx1"/>
            </a:solidFill>
            <a:round/>
            <a:headEnd/>
            <a:tailEnd/>
          </a:ln>
        </p:spPr>
        <p:txBody>
          <a:bodyPr/>
          <a:lstStyle/>
          <a:p>
            <a:endParaRPr lang="en-US"/>
          </a:p>
        </p:txBody>
      </p:sp>
      <p:sp>
        <p:nvSpPr>
          <p:cNvPr id="111804" name="Line 220"/>
          <p:cNvSpPr>
            <a:spLocks noChangeShapeType="1"/>
          </p:cNvSpPr>
          <p:nvPr/>
        </p:nvSpPr>
        <p:spPr bwMode="auto">
          <a:xfrm>
            <a:off x="2949575" y="4902200"/>
            <a:ext cx="41275" cy="0"/>
          </a:xfrm>
          <a:prstGeom prst="line">
            <a:avLst/>
          </a:prstGeom>
          <a:noFill/>
          <a:ln w="3175">
            <a:solidFill>
              <a:schemeClr val="tx1"/>
            </a:solidFill>
            <a:round/>
            <a:headEnd/>
            <a:tailEnd/>
          </a:ln>
        </p:spPr>
        <p:txBody>
          <a:bodyPr/>
          <a:lstStyle/>
          <a:p>
            <a:endParaRPr lang="en-US"/>
          </a:p>
        </p:txBody>
      </p:sp>
      <p:sp>
        <p:nvSpPr>
          <p:cNvPr id="111805" name="Line 221"/>
          <p:cNvSpPr>
            <a:spLocks noChangeShapeType="1"/>
          </p:cNvSpPr>
          <p:nvPr/>
        </p:nvSpPr>
        <p:spPr bwMode="auto">
          <a:xfrm>
            <a:off x="2949575" y="4892675"/>
            <a:ext cx="41275" cy="0"/>
          </a:xfrm>
          <a:prstGeom prst="line">
            <a:avLst/>
          </a:prstGeom>
          <a:noFill/>
          <a:ln w="3175">
            <a:solidFill>
              <a:schemeClr val="tx1"/>
            </a:solidFill>
            <a:round/>
            <a:headEnd/>
            <a:tailEnd/>
          </a:ln>
        </p:spPr>
        <p:txBody>
          <a:bodyPr/>
          <a:lstStyle/>
          <a:p>
            <a:endParaRPr lang="en-US"/>
          </a:p>
        </p:txBody>
      </p:sp>
      <p:sp>
        <p:nvSpPr>
          <p:cNvPr id="111806" name="Line 222"/>
          <p:cNvSpPr>
            <a:spLocks noChangeShapeType="1"/>
          </p:cNvSpPr>
          <p:nvPr/>
        </p:nvSpPr>
        <p:spPr bwMode="auto">
          <a:xfrm>
            <a:off x="2949575" y="4914900"/>
            <a:ext cx="41275" cy="0"/>
          </a:xfrm>
          <a:prstGeom prst="line">
            <a:avLst/>
          </a:prstGeom>
          <a:noFill/>
          <a:ln w="3175">
            <a:solidFill>
              <a:schemeClr val="tx1"/>
            </a:solidFill>
            <a:round/>
            <a:headEnd/>
            <a:tailEnd/>
          </a:ln>
        </p:spPr>
        <p:txBody>
          <a:bodyPr/>
          <a:lstStyle/>
          <a:p>
            <a:endParaRPr lang="en-US"/>
          </a:p>
        </p:txBody>
      </p:sp>
      <p:sp>
        <p:nvSpPr>
          <p:cNvPr id="111807" name="Line 223"/>
          <p:cNvSpPr>
            <a:spLocks noChangeShapeType="1"/>
          </p:cNvSpPr>
          <p:nvPr/>
        </p:nvSpPr>
        <p:spPr bwMode="auto">
          <a:xfrm>
            <a:off x="2949575" y="4933950"/>
            <a:ext cx="41275" cy="0"/>
          </a:xfrm>
          <a:prstGeom prst="line">
            <a:avLst/>
          </a:prstGeom>
          <a:noFill/>
          <a:ln w="3175">
            <a:solidFill>
              <a:schemeClr val="tx1"/>
            </a:solidFill>
            <a:round/>
            <a:headEnd/>
            <a:tailEnd/>
          </a:ln>
        </p:spPr>
        <p:txBody>
          <a:bodyPr/>
          <a:lstStyle/>
          <a:p>
            <a:endParaRPr lang="en-US"/>
          </a:p>
        </p:txBody>
      </p:sp>
      <p:sp>
        <p:nvSpPr>
          <p:cNvPr id="111808" name="Line 224"/>
          <p:cNvSpPr>
            <a:spLocks noChangeShapeType="1"/>
          </p:cNvSpPr>
          <p:nvPr/>
        </p:nvSpPr>
        <p:spPr bwMode="auto">
          <a:xfrm>
            <a:off x="2949575" y="4924425"/>
            <a:ext cx="41275" cy="0"/>
          </a:xfrm>
          <a:prstGeom prst="line">
            <a:avLst/>
          </a:prstGeom>
          <a:noFill/>
          <a:ln w="3175">
            <a:solidFill>
              <a:schemeClr val="tx1"/>
            </a:solidFill>
            <a:round/>
            <a:headEnd/>
            <a:tailEnd/>
          </a:ln>
        </p:spPr>
        <p:txBody>
          <a:bodyPr/>
          <a:lstStyle/>
          <a:p>
            <a:endParaRPr lang="en-US"/>
          </a:p>
        </p:txBody>
      </p:sp>
      <p:sp>
        <p:nvSpPr>
          <p:cNvPr id="111809" name="Line 225"/>
          <p:cNvSpPr>
            <a:spLocks noChangeShapeType="1"/>
          </p:cNvSpPr>
          <p:nvPr/>
        </p:nvSpPr>
        <p:spPr bwMode="auto">
          <a:xfrm>
            <a:off x="2949575" y="4946650"/>
            <a:ext cx="41275" cy="0"/>
          </a:xfrm>
          <a:prstGeom prst="line">
            <a:avLst/>
          </a:prstGeom>
          <a:noFill/>
          <a:ln w="3175">
            <a:solidFill>
              <a:schemeClr val="tx1"/>
            </a:solidFill>
            <a:round/>
            <a:headEnd/>
            <a:tailEnd/>
          </a:ln>
        </p:spPr>
        <p:txBody>
          <a:bodyPr/>
          <a:lstStyle/>
          <a:p>
            <a:endParaRPr lang="en-US"/>
          </a:p>
        </p:txBody>
      </p:sp>
      <p:sp>
        <p:nvSpPr>
          <p:cNvPr id="111810" name="Line 226"/>
          <p:cNvSpPr>
            <a:spLocks noChangeShapeType="1"/>
          </p:cNvSpPr>
          <p:nvPr/>
        </p:nvSpPr>
        <p:spPr bwMode="auto">
          <a:xfrm>
            <a:off x="2949575" y="4984750"/>
            <a:ext cx="41275" cy="0"/>
          </a:xfrm>
          <a:prstGeom prst="line">
            <a:avLst/>
          </a:prstGeom>
          <a:noFill/>
          <a:ln w="3175">
            <a:solidFill>
              <a:schemeClr val="tx1"/>
            </a:solidFill>
            <a:round/>
            <a:headEnd/>
            <a:tailEnd/>
          </a:ln>
        </p:spPr>
        <p:txBody>
          <a:bodyPr/>
          <a:lstStyle/>
          <a:p>
            <a:endParaRPr lang="en-US"/>
          </a:p>
        </p:txBody>
      </p:sp>
      <p:sp>
        <p:nvSpPr>
          <p:cNvPr id="111811" name="Line 227"/>
          <p:cNvSpPr>
            <a:spLocks noChangeShapeType="1"/>
          </p:cNvSpPr>
          <p:nvPr/>
        </p:nvSpPr>
        <p:spPr bwMode="auto">
          <a:xfrm>
            <a:off x="2949575" y="4975225"/>
            <a:ext cx="41275" cy="0"/>
          </a:xfrm>
          <a:prstGeom prst="line">
            <a:avLst/>
          </a:prstGeom>
          <a:noFill/>
          <a:ln w="3175">
            <a:solidFill>
              <a:schemeClr val="tx1"/>
            </a:solidFill>
            <a:round/>
            <a:headEnd/>
            <a:tailEnd/>
          </a:ln>
        </p:spPr>
        <p:txBody>
          <a:bodyPr/>
          <a:lstStyle/>
          <a:p>
            <a:endParaRPr lang="en-US"/>
          </a:p>
        </p:txBody>
      </p:sp>
      <p:sp>
        <p:nvSpPr>
          <p:cNvPr id="111812" name="Line 228"/>
          <p:cNvSpPr>
            <a:spLocks noChangeShapeType="1"/>
          </p:cNvSpPr>
          <p:nvPr/>
        </p:nvSpPr>
        <p:spPr bwMode="auto">
          <a:xfrm>
            <a:off x="2949575" y="4997450"/>
            <a:ext cx="41275" cy="0"/>
          </a:xfrm>
          <a:prstGeom prst="line">
            <a:avLst/>
          </a:prstGeom>
          <a:noFill/>
          <a:ln w="3175">
            <a:solidFill>
              <a:schemeClr val="tx1"/>
            </a:solidFill>
            <a:round/>
            <a:headEnd/>
            <a:tailEnd/>
          </a:ln>
        </p:spPr>
        <p:txBody>
          <a:bodyPr/>
          <a:lstStyle/>
          <a:p>
            <a:endParaRPr lang="en-US"/>
          </a:p>
        </p:txBody>
      </p:sp>
      <p:sp>
        <p:nvSpPr>
          <p:cNvPr id="111813" name="Line 229"/>
          <p:cNvSpPr>
            <a:spLocks noChangeShapeType="1"/>
          </p:cNvSpPr>
          <p:nvPr/>
        </p:nvSpPr>
        <p:spPr bwMode="auto">
          <a:xfrm>
            <a:off x="2949575" y="5016500"/>
            <a:ext cx="41275" cy="0"/>
          </a:xfrm>
          <a:prstGeom prst="line">
            <a:avLst/>
          </a:prstGeom>
          <a:noFill/>
          <a:ln w="3175">
            <a:solidFill>
              <a:schemeClr val="tx1"/>
            </a:solidFill>
            <a:round/>
            <a:headEnd/>
            <a:tailEnd/>
          </a:ln>
        </p:spPr>
        <p:txBody>
          <a:bodyPr/>
          <a:lstStyle/>
          <a:p>
            <a:endParaRPr lang="en-US"/>
          </a:p>
        </p:txBody>
      </p:sp>
      <p:sp>
        <p:nvSpPr>
          <p:cNvPr id="111814" name="Line 230"/>
          <p:cNvSpPr>
            <a:spLocks noChangeShapeType="1"/>
          </p:cNvSpPr>
          <p:nvPr/>
        </p:nvSpPr>
        <p:spPr bwMode="auto">
          <a:xfrm>
            <a:off x="2949575" y="5006975"/>
            <a:ext cx="41275" cy="0"/>
          </a:xfrm>
          <a:prstGeom prst="line">
            <a:avLst/>
          </a:prstGeom>
          <a:noFill/>
          <a:ln w="3175">
            <a:solidFill>
              <a:schemeClr val="tx1"/>
            </a:solidFill>
            <a:round/>
            <a:headEnd/>
            <a:tailEnd/>
          </a:ln>
        </p:spPr>
        <p:txBody>
          <a:bodyPr/>
          <a:lstStyle/>
          <a:p>
            <a:endParaRPr lang="en-US"/>
          </a:p>
        </p:txBody>
      </p:sp>
      <p:sp>
        <p:nvSpPr>
          <p:cNvPr id="111815" name="Line 231"/>
          <p:cNvSpPr>
            <a:spLocks noChangeShapeType="1"/>
          </p:cNvSpPr>
          <p:nvPr/>
        </p:nvSpPr>
        <p:spPr bwMode="auto">
          <a:xfrm>
            <a:off x="2949575" y="5029200"/>
            <a:ext cx="41275" cy="0"/>
          </a:xfrm>
          <a:prstGeom prst="line">
            <a:avLst/>
          </a:prstGeom>
          <a:noFill/>
          <a:ln w="3175">
            <a:solidFill>
              <a:schemeClr val="tx1"/>
            </a:solidFill>
            <a:round/>
            <a:headEnd/>
            <a:tailEnd/>
          </a:ln>
        </p:spPr>
        <p:txBody>
          <a:bodyPr/>
          <a:lstStyle/>
          <a:p>
            <a:endParaRPr lang="en-US"/>
          </a:p>
        </p:txBody>
      </p:sp>
      <p:sp>
        <p:nvSpPr>
          <p:cNvPr id="111816" name="Line 232"/>
          <p:cNvSpPr>
            <a:spLocks noChangeShapeType="1"/>
          </p:cNvSpPr>
          <p:nvPr/>
        </p:nvSpPr>
        <p:spPr bwMode="auto">
          <a:xfrm>
            <a:off x="2949575" y="5048250"/>
            <a:ext cx="41275" cy="0"/>
          </a:xfrm>
          <a:prstGeom prst="line">
            <a:avLst/>
          </a:prstGeom>
          <a:noFill/>
          <a:ln w="3175">
            <a:solidFill>
              <a:schemeClr val="tx1"/>
            </a:solidFill>
            <a:round/>
            <a:headEnd/>
            <a:tailEnd/>
          </a:ln>
        </p:spPr>
        <p:txBody>
          <a:bodyPr/>
          <a:lstStyle/>
          <a:p>
            <a:endParaRPr lang="en-US"/>
          </a:p>
        </p:txBody>
      </p:sp>
      <p:sp>
        <p:nvSpPr>
          <p:cNvPr id="111817" name="Line 233"/>
          <p:cNvSpPr>
            <a:spLocks noChangeShapeType="1"/>
          </p:cNvSpPr>
          <p:nvPr/>
        </p:nvSpPr>
        <p:spPr bwMode="auto">
          <a:xfrm>
            <a:off x="2949575" y="5038725"/>
            <a:ext cx="41275" cy="0"/>
          </a:xfrm>
          <a:prstGeom prst="line">
            <a:avLst/>
          </a:prstGeom>
          <a:noFill/>
          <a:ln w="3175">
            <a:solidFill>
              <a:schemeClr val="tx1"/>
            </a:solidFill>
            <a:round/>
            <a:headEnd/>
            <a:tailEnd/>
          </a:ln>
        </p:spPr>
        <p:txBody>
          <a:bodyPr/>
          <a:lstStyle/>
          <a:p>
            <a:endParaRPr lang="en-US"/>
          </a:p>
        </p:txBody>
      </p:sp>
      <p:sp>
        <p:nvSpPr>
          <p:cNvPr id="111818" name="Line 234"/>
          <p:cNvSpPr>
            <a:spLocks noChangeShapeType="1"/>
          </p:cNvSpPr>
          <p:nvPr/>
        </p:nvSpPr>
        <p:spPr bwMode="auto">
          <a:xfrm>
            <a:off x="2949575" y="5060950"/>
            <a:ext cx="41275" cy="0"/>
          </a:xfrm>
          <a:prstGeom prst="line">
            <a:avLst/>
          </a:prstGeom>
          <a:noFill/>
          <a:ln w="3175">
            <a:solidFill>
              <a:schemeClr val="tx1"/>
            </a:solidFill>
            <a:round/>
            <a:headEnd/>
            <a:tailEnd/>
          </a:ln>
        </p:spPr>
        <p:txBody>
          <a:bodyPr/>
          <a:lstStyle/>
          <a:p>
            <a:endParaRPr lang="en-US"/>
          </a:p>
        </p:txBody>
      </p:sp>
      <p:sp>
        <p:nvSpPr>
          <p:cNvPr id="111819" name="Line 235"/>
          <p:cNvSpPr>
            <a:spLocks noChangeShapeType="1"/>
          </p:cNvSpPr>
          <p:nvPr/>
        </p:nvSpPr>
        <p:spPr bwMode="auto">
          <a:xfrm>
            <a:off x="2949575" y="5080000"/>
            <a:ext cx="41275" cy="0"/>
          </a:xfrm>
          <a:prstGeom prst="line">
            <a:avLst/>
          </a:prstGeom>
          <a:noFill/>
          <a:ln w="3175">
            <a:solidFill>
              <a:schemeClr val="tx1"/>
            </a:solidFill>
            <a:round/>
            <a:headEnd/>
            <a:tailEnd/>
          </a:ln>
        </p:spPr>
        <p:txBody>
          <a:bodyPr/>
          <a:lstStyle/>
          <a:p>
            <a:endParaRPr lang="en-US"/>
          </a:p>
        </p:txBody>
      </p:sp>
      <p:sp>
        <p:nvSpPr>
          <p:cNvPr id="111820" name="Line 236"/>
          <p:cNvSpPr>
            <a:spLocks noChangeShapeType="1"/>
          </p:cNvSpPr>
          <p:nvPr/>
        </p:nvSpPr>
        <p:spPr bwMode="auto">
          <a:xfrm>
            <a:off x="2949575" y="5070475"/>
            <a:ext cx="41275" cy="0"/>
          </a:xfrm>
          <a:prstGeom prst="line">
            <a:avLst/>
          </a:prstGeom>
          <a:noFill/>
          <a:ln w="3175">
            <a:solidFill>
              <a:schemeClr val="tx1"/>
            </a:solidFill>
            <a:round/>
            <a:headEnd/>
            <a:tailEnd/>
          </a:ln>
        </p:spPr>
        <p:txBody>
          <a:bodyPr/>
          <a:lstStyle/>
          <a:p>
            <a:endParaRPr lang="en-US"/>
          </a:p>
        </p:txBody>
      </p:sp>
      <p:sp>
        <p:nvSpPr>
          <p:cNvPr id="111821" name="Line 237"/>
          <p:cNvSpPr>
            <a:spLocks noChangeShapeType="1"/>
          </p:cNvSpPr>
          <p:nvPr/>
        </p:nvSpPr>
        <p:spPr bwMode="auto">
          <a:xfrm>
            <a:off x="2949575" y="5092700"/>
            <a:ext cx="41275" cy="0"/>
          </a:xfrm>
          <a:prstGeom prst="line">
            <a:avLst/>
          </a:prstGeom>
          <a:noFill/>
          <a:ln w="3175">
            <a:solidFill>
              <a:schemeClr val="tx1"/>
            </a:solidFill>
            <a:round/>
            <a:headEnd/>
            <a:tailEnd/>
          </a:ln>
        </p:spPr>
        <p:txBody>
          <a:bodyPr/>
          <a:lstStyle/>
          <a:p>
            <a:endParaRPr lang="en-US"/>
          </a:p>
        </p:txBody>
      </p:sp>
      <p:sp>
        <p:nvSpPr>
          <p:cNvPr id="111822" name="Line 238"/>
          <p:cNvSpPr>
            <a:spLocks noChangeShapeType="1"/>
          </p:cNvSpPr>
          <p:nvPr/>
        </p:nvSpPr>
        <p:spPr bwMode="auto">
          <a:xfrm>
            <a:off x="2873375" y="5108575"/>
            <a:ext cx="115888" cy="0"/>
          </a:xfrm>
          <a:prstGeom prst="line">
            <a:avLst/>
          </a:prstGeom>
          <a:noFill/>
          <a:ln w="9525">
            <a:solidFill>
              <a:schemeClr val="tx1"/>
            </a:solidFill>
            <a:round/>
            <a:headEnd/>
            <a:tailEnd/>
          </a:ln>
        </p:spPr>
        <p:txBody>
          <a:bodyPr/>
          <a:lstStyle/>
          <a:p>
            <a:endParaRPr lang="en-US"/>
          </a:p>
        </p:txBody>
      </p:sp>
      <p:sp>
        <p:nvSpPr>
          <p:cNvPr id="111823" name="Line 239"/>
          <p:cNvSpPr>
            <a:spLocks noChangeShapeType="1"/>
          </p:cNvSpPr>
          <p:nvPr/>
        </p:nvSpPr>
        <p:spPr bwMode="auto">
          <a:xfrm>
            <a:off x="2870200" y="5260975"/>
            <a:ext cx="115888" cy="0"/>
          </a:xfrm>
          <a:prstGeom prst="line">
            <a:avLst/>
          </a:prstGeom>
          <a:noFill/>
          <a:ln w="9525">
            <a:solidFill>
              <a:schemeClr val="tx1"/>
            </a:solidFill>
            <a:round/>
            <a:headEnd/>
            <a:tailEnd/>
          </a:ln>
        </p:spPr>
        <p:txBody>
          <a:bodyPr/>
          <a:lstStyle/>
          <a:p>
            <a:endParaRPr lang="en-US"/>
          </a:p>
        </p:txBody>
      </p:sp>
      <p:sp>
        <p:nvSpPr>
          <p:cNvPr id="111824" name="Line 240"/>
          <p:cNvSpPr>
            <a:spLocks noChangeShapeType="1"/>
          </p:cNvSpPr>
          <p:nvPr/>
        </p:nvSpPr>
        <p:spPr bwMode="auto">
          <a:xfrm>
            <a:off x="2870200" y="5413375"/>
            <a:ext cx="115888" cy="0"/>
          </a:xfrm>
          <a:prstGeom prst="line">
            <a:avLst/>
          </a:prstGeom>
          <a:noFill/>
          <a:ln w="9525">
            <a:solidFill>
              <a:schemeClr val="tx1"/>
            </a:solidFill>
            <a:round/>
            <a:headEnd/>
            <a:tailEnd/>
          </a:ln>
        </p:spPr>
        <p:txBody>
          <a:bodyPr/>
          <a:lstStyle/>
          <a:p>
            <a:endParaRPr lang="en-US"/>
          </a:p>
        </p:txBody>
      </p:sp>
      <p:sp>
        <p:nvSpPr>
          <p:cNvPr id="111825" name="Line 241"/>
          <p:cNvSpPr>
            <a:spLocks noChangeShapeType="1"/>
          </p:cNvSpPr>
          <p:nvPr/>
        </p:nvSpPr>
        <p:spPr bwMode="auto">
          <a:xfrm>
            <a:off x="2870200" y="5565775"/>
            <a:ext cx="115888" cy="0"/>
          </a:xfrm>
          <a:prstGeom prst="line">
            <a:avLst/>
          </a:prstGeom>
          <a:noFill/>
          <a:ln w="9525">
            <a:solidFill>
              <a:schemeClr val="tx1"/>
            </a:solidFill>
            <a:round/>
            <a:headEnd/>
            <a:tailEnd/>
          </a:ln>
        </p:spPr>
        <p:txBody>
          <a:bodyPr/>
          <a:lstStyle/>
          <a:p>
            <a:endParaRPr lang="en-US"/>
          </a:p>
        </p:txBody>
      </p:sp>
      <p:sp>
        <p:nvSpPr>
          <p:cNvPr id="111826" name="Line 242"/>
          <p:cNvSpPr>
            <a:spLocks noChangeShapeType="1"/>
          </p:cNvSpPr>
          <p:nvPr/>
        </p:nvSpPr>
        <p:spPr bwMode="auto">
          <a:xfrm>
            <a:off x="2863850" y="5718175"/>
            <a:ext cx="115888" cy="0"/>
          </a:xfrm>
          <a:prstGeom prst="line">
            <a:avLst/>
          </a:prstGeom>
          <a:noFill/>
          <a:ln w="9525">
            <a:solidFill>
              <a:schemeClr val="tx1"/>
            </a:solidFill>
            <a:round/>
            <a:headEnd/>
            <a:tailEnd/>
          </a:ln>
        </p:spPr>
        <p:txBody>
          <a:bodyPr/>
          <a:lstStyle/>
          <a:p>
            <a:endParaRPr lang="en-US"/>
          </a:p>
        </p:txBody>
      </p:sp>
      <p:sp>
        <p:nvSpPr>
          <p:cNvPr id="111827" name="Line 243"/>
          <p:cNvSpPr>
            <a:spLocks noChangeShapeType="1"/>
          </p:cNvSpPr>
          <p:nvPr/>
        </p:nvSpPr>
        <p:spPr bwMode="auto">
          <a:xfrm>
            <a:off x="2867025" y="5870575"/>
            <a:ext cx="115888" cy="0"/>
          </a:xfrm>
          <a:prstGeom prst="line">
            <a:avLst/>
          </a:prstGeom>
          <a:noFill/>
          <a:ln w="9525">
            <a:solidFill>
              <a:schemeClr val="tx1"/>
            </a:solidFill>
            <a:round/>
            <a:headEnd/>
            <a:tailEnd/>
          </a:ln>
        </p:spPr>
        <p:txBody>
          <a:bodyPr/>
          <a:lstStyle/>
          <a:p>
            <a:endParaRPr lang="en-US"/>
          </a:p>
        </p:txBody>
      </p:sp>
      <p:sp>
        <p:nvSpPr>
          <p:cNvPr id="111828" name="Line 244"/>
          <p:cNvSpPr>
            <a:spLocks noChangeShapeType="1"/>
          </p:cNvSpPr>
          <p:nvPr/>
        </p:nvSpPr>
        <p:spPr bwMode="auto">
          <a:xfrm>
            <a:off x="2867025" y="6022975"/>
            <a:ext cx="115888" cy="0"/>
          </a:xfrm>
          <a:prstGeom prst="line">
            <a:avLst/>
          </a:prstGeom>
          <a:noFill/>
          <a:ln w="9525">
            <a:solidFill>
              <a:schemeClr val="tx1"/>
            </a:solidFill>
            <a:round/>
            <a:headEnd/>
            <a:tailEnd/>
          </a:ln>
        </p:spPr>
        <p:txBody>
          <a:bodyPr/>
          <a:lstStyle/>
          <a:p>
            <a:endParaRPr lang="en-US"/>
          </a:p>
        </p:txBody>
      </p:sp>
      <p:sp>
        <p:nvSpPr>
          <p:cNvPr id="111829" name="Line 245"/>
          <p:cNvSpPr>
            <a:spLocks noChangeShapeType="1"/>
          </p:cNvSpPr>
          <p:nvPr/>
        </p:nvSpPr>
        <p:spPr bwMode="auto">
          <a:xfrm>
            <a:off x="2941638" y="5137150"/>
            <a:ext cx="41275" cy="0"/>
          </a:xfrm>
          <a:prstGeom prst="line">
            <a:avLst/>
          </a:prstGeom>
          <a:noFill/>
          <a:ln w="3175">
            <a:solidFill>
              <a:schemeClr val="tx1"/>
            </a:solidFill>
            <a:round/>
            <a:headEnd/>
            <a:tailEnd/>
          </a:ln>
        </p:spPr>
        <p:txBody>
          <a:bodyPr/>
          <a:lstStyle/>
          <a:p>
            <a:endParaRPr lang="en-US"/>
          </a:p>
        </p:txBody>
      </p:sp>
      <p:sp>
        <p:nvSpPr>
          <p:cNvPr id="111830" name="Line 246"/>
          <p:cNvSpPr>
            <a:spLocks noChangeShapeType="1"/>
          </p:cNvSpPr>
          <p:nvPr/>
        </p:nvSpPr>
        <p:spPr bwMode="auto">
          <a:xfrm>
            <a:off x="2941638" y="5127625"/>
            <a:ext cx="41275" cy="0"/>
          </a:xfrm>
          <a:prstGeom prst="line">
            <a:avLst/>
          </a:prstGeom>
          <a:noFill/>
          <a:ln w="3175">
            <a:solidFill>
              <a:schemeClr val="tx1"/>
            </a:solidFill>
            <a:round/>
            <a:headEnd/>
            <a:tailEnd/>
          </a:ln>
        </p:spPr>
        <p:txBody>
          <a:bodyPr/>
          <a:lstStyle/>
          <a:p>
            <a:endParaRPr lang="en-US"/>
          </a:p>
        </p:txBody>
      </p:sp>
      <p:sp>
        <p:nvSpPr>
          <p:cNvPr id="111831" name="Line 247"/>
          <p:cNvSpPr>
            <a:spLocks noChangeShapeType="1"/>
          </p:cNvSpPr>
          <p:nvPr/>
        </p:nvSpPr>
        <p:spPr bwMode="auto">
          <a:xfrm>
            <a:off x="2941638" y="5149850"/>
            <a:ext cx="41275" cy="0"/>
          </a:xfrm>
          <a:prstGeom prst="line">
            <a:avLst/>
          </a:prstGeom>
          <a:noFill/>
          <a:ln w="3175">
            <a:solidFill>
              <a:schemeClr val="tx1"/>
            </a:solidFill>
            <a:round/>
            <a:headEnd/>
            <a:tailEnd/>
          </a:ln>
        </p:spPr>
        <p:txBody>
          <a:bodyPr/>
          <a:lstStyle/>
          <a:p>
            <a:endParaRPr lang="en-US"/>
          </a:p>
        </p:txBody>
      </p:sp>
      <p:sp>
        <p:nvSpPr>
          <p:cNvPr id="111832" name="Line 248"/>
          <p:cNvSpPr>
            <a:spLocks noChangeShapeType="1"/>
          </p:cNvSpPr>
          <p:nvPr/>
        </p:nvSpPr>
        <p:spPr bwMode="auto">
          <a:xfrm>
            <a:off x="2941638" y="5168900"/>
            <a:ext cx="41275" cy="0"/>
          </a:xfrm>
          <a:prstGeom prst="line">
            <a:avLst/>
          </a:prstGeom>
          <a:noFill/>
          <a:ln w="3175">
            <a:solidFill>
              <a:schemeClr val="tx1"/>
            </a:solidFill>
            <a:round/>
            <a:headEnd/>
            <a:tailEnd/>
          </a:ln>
        </p:spPr>
        <p:txBody>
          <a:bodyPr/>
          <a:lstStyle/>
          <a:p>
            <a:endParaRPr lang="en-US"/>
          </a:p>
        </p:txBody>
      </p:sp>
      <p:sp>
        <p:nvSpPr>
          <p:cNvPr id="111833" name="Line 249"/>
          <p:cNvSpPr>
            <a:spLocks noChangeShapeType="1"/>
          </p:cNvSpPr>
          <p:nvPr/>
        </p:nvSpPr>
        <p:spPr bwMode="auto">
          <a:xfrm>
            <a:off x="2941638" y="5159375"/>
            <a:ext cx="41275" cy="0"/>
          </a:xfrm>
          <a:prstGeom prst="line">
            <a:avLst/>
          </a:prstGeom>
          <a:noFill/>
          <a:ln w="3175">
            <a:solidFill>
              <a:schemeClr val="tx1"/>
            </a:solidFill>
            <a:round/>
            <a:headEnd/>
            <a:tailEnd/>
          </a:ln>
        </p:spPr>
        <p:txBody>
          <a:bodyPr/>
          <a:lstStyle/>
          <a:p>
            <a:endParaRPr lang="en-US"/>
          </a:p>
        </p:txBody>
      </p:sp>
      <p:sp>
        <p:nvSpPr>
          <p:cNvPr id="111834" name="Line 250"/>
          <p:cNvSpPr>
            <a:spLocks noChangeShapeType="1"/>
          </p:cNvSpPr>
          <p:nvPr/>
        </p:nvSpPr>
        <p:spPr bwMode="auto">
          <a:xfrm>
            <a:off x="2941638" y="5181600"/>
            <a:ext cx="41275" cy="0"/>
          </a:xfrm>
          <a:prstGeom prst="line">
            <a:avLst/>
          </a:prstGeom>
          <a:noFill/>
          <a:ln w="3175">
            <a:solidFill>
              <a:schemeClr val="tx1"/>
            </a:solidFill>
            <a:round/>
            <a:headEnd/>
            <a:tailEnd/>
          </a:ln>
        </p:spPr>
        <p:txBody>
          <a:bodyPr/>
          <a:lstStyle/>
          <a:p>
            <a:endParaRPr lang="en-US"/>
          </a:p>
        </p:txBody>
      </p:sp>
      <p:sp>
        <p:nvSpPr>
          <p:cNvPr id="111835" name="Line 251"/>
          <p:cNvSpPr>
            <a:spLocks noChangeShapeType="1"/>
          </p:cNvSpPr>
          <p:nvPr/>
        </p:nvSpPr>
        <p:spPr bwMode="auto">
          <a:xfrm>
            <a:off x="2941638" y="5200650"/>
            <a:ext cx="41275" cy="0"/>
          </a:xfrm>
          <a:prstGeom prst="line">
            <a:avLst/>
          </a:prstGeom>
          <a:noFill/>
          <a:ln w="3175">
            <a:solidFill>
              <a:schemeClr val="tx1"/>
            </a:solidFill>
            <a:round/>
            <a:headEnd/>
            <a:tailEnd/>
          </a:ln>
        </p:spPr>
        <p:txBody>
          <a:bodyPr/>
          <a:lstStyle/>
          <a:p>
            <a:endParaRPr lang="en-US"/>
          </a:p>
        </p:txBody>
      </p:sp>
      <p:sp>
        <p:nvSpPr>
          <p:cNvPr id="111836" name="Line 252"/>
          <p:cNvSpPr>
            <a:spLocks noChangeShapeType="1"/>
          </p:cNvSpPr>
          <p:nvPr/>
        </p:nvSpPr>
        <p:spPr bwMode="auto">
          <a:xfrm>
            <a:off x="2941638" y="5191125"/>
            <a:ext cx="41275" cy="0"/>
          </a:xfrm>
          <a:prstGeom prst="line">
            <a:avLst/>
          </a:prstGeom>
          <a:noFill/>
          <a:ln w="3175">
            <a:solidFill>
              <a:schemeClr val="tx1"/>
            </a:solidFill>
            <a:round/>
            <a:headEnd/>
            <a:tailEnd/>
          </a:ln>
        </p:spPr>
        <p:txBody>
          <a:bodyPr/>
          <a:lstStyle/>
          <a:p>
            <a:endParaRPr lang="en-US"/>
          </a:p>
        </p:txBody>
      </p:sp>
      <p:sp>
        <p:nvSpPr>
          <p:cNvPr id="111837" name="Line 253"/>
          <p:cNvSpPr>
            <a:spLocks noChangeShapeType="1"/>
          </p:cNvSpPr>
          <p:nvPr/>
        </p:nvSpPr>
        <p:spPr bwMode="auto">
          <a:xfrm>
            <a:off x="2941638" y="5213350"/>
            <a:ext cx="41275" cy="0"/>
          </a:xfrm>
          <a:prstGeom prst="line">
            <a:avLst/>
          </a:prstGeom>
          <a:noFill/>
          <a:ln w="3175">
            <a:solidFill>
              <a:schemeClr val="tx1"/>
            </a:solidFill>
            <a:round/>
            <a:headEnd/>
            <a:tailEnd/>
          </a:ln>
        </p:spPr>
        <p:txBody>
          <a:bodyPr/>
          <a:lstStyle/>
          <a:p>
            <a:endParaRPr lang="en-US"/>
          </a:p>
        </p:txBody>
      </p:sp>
      <p:sp>
        <p:nvSpPr>
          <p:cNvPr id="111838" name="Line 254"/>
          <p:cNvSpPr>
            <a:spLocks noChangeShapeType="1"/>
          </p:cNvSpPr>
          <p:nvPr/>
        </p:nvSpPr>
        <p:spPr bwMode="auto">
          <a:xfrm>
            <a:off x="2941638" y="5232400"/>
            <a:ext cx="41275" cy="0"/>
          </a:xfrm>
          <a:prstGeom prst="line">
            <a:avLst/>
          </a:prstGeom>
          <a:noFill/>
          <a:ln w="3175">
            <a:solidFill>
              <a:schemeClr val="tx1"/>
            </a:solidFill>
            <a:round/>
            <a:headEnd/>
            <a:tailEnd/>
          </a:ln>
        </p:spPr>
        <p:txBody>
          <a:bodyPr/>
          <a:lstStyle/>
          <a:p>
            <a:endParaRPr lang="en-US"/>
          </a:p>
        </p:txBody>
      </p:sp>
      <p:sp>
        <p:nvSpPr>
          <p:cNvPr id="111839" name="Line 255"/>
          <p:cNvSpPr>
            <a:spLocks noChangeShapeType="1"/>
          </p:cNvSpPr>
          <p:nvPr/>
        </p:nvSpPr>
        <p:spPr bwMode="auto">
          <a:xfrm>
            <a:off x="2941638" y="5222875"/>
            <a:ext cx="41275" cy="0"/>
          </a:xfrm>
          <a:prstGeom prst="line">
            <a:avLst/>
          </a:prstGeom>
          <a:noFill/>
          <a:ln w="3175">
            <a:solidFill>
              <a:schemeClr val="tx1"/>
            </a:solidFill>
            <a:round/>
            <a:headEnd/>
            <a:tailEnd/>
          </a:ln>
        </p:spPr>
        <p:txBody>
          <a:bodyPr/>
          <a:lstStyle/>
          <a:p>
            <a:endParaRPr lang="en-US"/>
          </a:p>
        </p:txBody>
      </p:sp>
      <p:sp>
        <p:nvSpPr>
          <p:cNvPr id="111840" name="Line 256"/>
          <p:cNvSpPr>
            <a:spLocks noChangeShapeType="1"/>
          </p:cNvSpPr>
          <p:nvPr/>
        </p:nvSpPr>
        <p:spPr bwMode="auto">
          <a:xfrm>
            <a:off x="2941638" y="5245100"/>
            <a:ext cx="41275" cy="0"/>
          </a:xfrm>
          <a:prstGeom prst="line">
            <a:avLst/>
          </a:prstGeom>
          <a:noFill/>
          <a:ln w="3175">
            <a:solidFill>
              <a:schemeClr val="tx1"/>
            </a:solidFill>
            <a:round/>
            <a:headEnd/>
            <a:tailEnd/>
          </a:ln>
        </p:spPr>
        <p:txBody>
          <a:bodyPr/>
          <a:lstStyle/>
          <a:p>
            <a:endParaRPr lang="en-US"/>
          </a:p>
        </p:txBody>
      </p:sp>
      <p:sp>
        <p:nvSpPr>
          <p:cNvPr id="111841" name="Line 257"/>
          <p:cNvSpPr>
            <a:spLocks noChangeShapeType="1"/>
          </p:cNvSpPr>
          <p:nvPr/>
        </p:nvSpPr>
        <p:spPr bwMode="auto">
          <a:xfrm>
            <a:off x="2941638" y="5286375"/>
            <a:ext cx="41275" cy="0"/>
          </a:xfrm>
          <a:prstGeom prst="line">
            <a:avLst/>
          </a:prstGeom>
          <a:noFill/>
          <a:ln w="3175">
            <a:solidFill>
              <a:schemeClr val="tx1"/>
            </a:solidFill>
            <a:round/>
            <a:headEnd/>
            <a:tailEnd/>
          </a:ln>
        </p:spPr>
        <p:txBody>
          <a:bodyPr/>
          <a:lstStyle/>
          <a:p>
            <a:endParaRPr lang="en-US"/>
          </a:p>
        </p:txBody>
      </p:sp>
      <p:sp>
        <p:nvSpPr>
          <p:cNvPr id="111842" name="Line 258"/>
          <p:cNvSpPr>
            <a:spLocks noChangeShapeType="1"/>
          </p:cNvSpPr>
          <p:nvPr/>
        </p:nvSpPr>
        <p:spPr bwMode="auto">
          <a:xfrm>
            <a:off x="2941638" y="5276850"/>
            <a:ext cx="41275" cy="0"/>
          </a:xfrm>
          <a:prstGeom prst="line">
            <a:avLst/>
          </a:prstGeom>
          <a:noFill/>
          <a:ln w="3175">
            <a:solidFill>
              <a:schemeClr val="tx1"/>
            </a:solidFill>
            <a:round/>
            <a:headEnd/>
            <a:tailEnd/>
          </a:ln>
        </p:spPr>
        <p:txBody>
          <a:bodyPr/>
          <a:lstStyle/>
          <a:p>
            <a:endParaRPr lang="en-US"/>
          </a:p>
        </p:txBody>
      </p:sp>
      <p:sp>
        <p:nvSpPr>
          <p:cNvPr id="111843" name="Line 259"/>
          <p:cNvSpPr>
            <a:spLocks noChangeShapeType="1"/>
          </p:cNvSpPr>
          <p:nvPr/>
        </p:nvSpPr>
        <p:spPr bwMode="auto">
          <a:xfrm>
            <a:off x="2941638" y="5299075"/>
            <a:ext cx="41275" cy="0"/>
          </a:xfrm>
          <a:prstGeom prst="line">
            <a:avLst/>
          </a:prstGeom>
          <a:noFill/>
          <a:ln w="3175">
            <a:solidFill>
              <a:schemeClr val="tx1"/>
            </a:solidFill>
            <a:round/>
            <a:headEnd/>
            <a:tailEnd/>
          </a:ln>
        </p:spPr>
        <p:txBody>
          <a:bodyPr/>
          <a:lstStyle/>
          <a:p>
            <a:endParaRPr lang="en-US"/>
          </a:p>
        </p:txBody>
      </p:sp>
      <p:sp>
        <p:nvSpPr>
          <p:cNvPr id="111844" name="Line 260"/>
          <p:cNvSpPr>
            <a:spLocks noChangeShapeType="1"/>
          </p:cNvSpPr>
          <p:nvPr/>
        </p:nvSpPr>
        <p:spPr bwMode="auto">
          <a:xfrm>
            <a:off x="2941638" y="5318125"/>
            <a:ext cx="41275" cy="0"/>
          </a:xfrm>
          <a:prstGeom prst="line">
            <a:avLst/>
          </a:prstGeom>
          <a:noFill/>
          <a:ln w="3175">
            <a:solidFill>
              <a:schemeClr val="tx1"/>
            </a:solidFill>
            <a:round/>
            <a:headEnd/>
            <a:tailEnd/>
          </a:ln>
        </p:spPr>
        <p:txBody>
          <a:bodyPr/>
          <a:lstStyle/>
          <a:p>
            <a:endParaRPr lang="en-US"/>
          </a:p>
        </p:txBody>
      </p:sp>
      <p:sp>
        <p:nvSpPr>
          <p:cNvPr id="111845" name="Line 261"/>
          <p:cNvSpPr>
            <a:spLocks noChangeShapeType="1"/>
          </p:cNvSpPr>
          <p:nvPr/>
        </p:nvSpPr>
        <p:spPr bwMode="auto">
          <a:xfrm>
            <a:off x="2941638" y="5308600"/>
            <a:ext cx="41275" cy="0"/>
          </a:xfrm>
          <a:prstGeom prst="line">
            <a:avLst/>
          </a:prstGeom>
          <a:noFill/>
          <a:ln w="3175">
            <a:solidFill>
              <a:schemeClr val="tx1"/>
            </a:solidFill>
            <a:round/>
            <a:headEnd/>
            <a:tailEnd/>
          </a:ln>
        </p:spPr>
        <p:txBody>
          <a:bodyPr/>
          <a:lstStyle/>
          <a:p>
            <a:endParaRPr lang="en-US"/>
          </a:p>
        </p:txBody>
      </p:sp>
      <p:sp>
        <p:nvSpPr>
          <p:cNvPr id="111846" name="Line 262"/>
          <p:cNvSpPr>
            <a:spLocks noChangeShapeType="1"/>
          </p:cNvSpPr>
          <p:nvPr/>
        </p:nvSpPr>
        <p:spPr bwMode="auto">
          <a:xfrm>
            <a:off x="2941638" y="5330825"/>
            <a:ext cx="41275" cy="0"/>
          </a:xfrm>
          <a:prstGeom prst="line">
            <a:avLst/>
          </a:prstGeom>
          <a:noFill/>
          <a:ln w="3175">
            <a:solidFill>
              <a:schemeClr val="tx1"/>
            </a:solidFill>
            <a:round/>
            <a:headEnd/>
            <a:tailEnd/>
          </a:ln>
        </p:spPr>
        <p:txBody>
          <a:bodyPr/>
          <a:lstStyle/>
          <a:p>
            <a:endParaRPr lang="en-US"/>
          </a:p>
        </p:txBody>
      </p:sp>
      <p:sp>
        <p:nvSpPr>
          <p:cNvPr id="111847" name="Line 263"/>
          <p:cNvSpPr>
            <a:spLocks noChangeShapeType="1"/>
          </p:cNvSpPr>
          <p:nvPr/>
        </p:nvSpPr>
        <p:spPr bwMode="auto">
          <a:xfrm>
            <a:off x="2941638" y="5349875"/>
            <a:ext cx="41275" cy="0"/>
          </a:xfrm>
          <a:prstGeom prst="line">
            <a:avLst/>
          </a:prstGeom>
          <a:noFill/>
          <a:ln w="3175">
            <a:solidFill>
              <a:schemeClr val="tx1"/>
            </a:solidFill>
            <a:round/>
            <a:headEnd/>
            <a:tailEnd/>
          </a:ln>
        </p:spPr>
        <p:txBody>
          <a:bodyPr/>
          <a:lstStyle/>
          <a:p>
            <a:endParaRPr lang="en-US"/>
          </a:p>
        </p:txBody>
      </p:sp>
      <p:sp>
        <p:nvSpPr>
          <p:cNvPr id="111848" name="Line 264"/>
          <p:cNvSpPr>
            <a:spLocks noChangeShapeType="1"/>
          </p:cNvSpPr>
          <p:nvPr/>
        </p:nvSpPr>
        <p:spPr bwMode="auto">
          <a:xfrm>
            <a:off x="2941638" y="5340350"/>
            <a:ext cx="41275" cy="0"/>
          </a:xfrm>
          <a:prstGeom prst="line">
            <a:avLst/>
          </a:prstGeom>
          <a:noFill/>
          <a:ln w="3175">
            <a:solidFill>
              <a:schemeClr val="tx1"/>
            </a:solidFill>
            <a:round/>
            <a:headEnd/>
            <a:tailEnd/>
          </a:ln>
        </p:spPr>
        <p:txBody>
          <a:bodyPr/>
          <a:lstStyle/>
          <a:p>
            <a:endParaRPr lang="en-US"/>
          </a:p>
        </p:txBody>
      </p:sp>
      <p:sp>
        <p:nvSpPr>
          <p:cNvPr id="111849" name="Line 265"/>
          <p:cNvSpPr>
            <a:spLocks noChangeShapeType="1"/>
          </p:cNvSpPr>
          <p:nvPr/>
        </p:nvSpPr>
        <p:spPr bwMode="auto">
          <a:xfrm>
            <a:off x="2941638" y="5362575"/>
            <a:ext cx="41275" cy="0"/>
          </a:xfrm>
          <a:prstGeom prst="line">
            <a:avLst/>
          </a:prstGeom>
          <a:noFill/>
          <a:ln w="3175">
            <a:solidFill>
              <a:schemeClr val="tx1"/>
            </a:solidFill>
            <a:round/>
            <a:headEnd/>
            <a:tailEnd/>
          </a:ln>
        </p:spPr>
        <p:txBody>
          <a:bodyPr/>
          <a:lstStyle/>
          <a:p>
            <a:endParaRPr lang="en-US"/>
          </a:p>
        </p:txBody>
      </p:sp>
      <p:sp>
        <p:nvSpPr>
          <p:cNvPr id="111850" name="Line 266"/>
          <p:cNvSpPr>
            <a:spLocks noChangeShapeType="1"/>
          </p:cNvSpPr>
          <p:nvPr/>
        </p:nvSpPr>
        <p:spPr bwMode="auto">
          <a:xfrm>
            <a:off x="2941638" y="5381625"/>
            <a:ext cx="41275" cy="0"/>
          </a:xfrm>
          <a:prstGeom prst="line">
            <a:avLst/>
          </a:prstGeom>
          <a:noFill/>
          <a:ln w="3175">
            <a:solidFill>
              <a:schemeClr val="tx1"/>
            </a:solidFill>
            <a:round/>
            <a:headEnd/>
            <a:tailEnd/>
          </a:ln>
        </p:spPr>
        <p:txBody>
          <a:bodyPr/>
          <a:lstStyle/>
          <a:p>
            <a:endParaRPr lang="en-US"/>
          </a:p>
        </p:txBody>
      </p:sp>
      <p:sp>
        <p:nvSpPr>
          <p:cNvPr id="111851" name="Line 267"/>
          <p:cNvSpPr>
            <a:spLocks noChangeShapeType="1"/>
          </p:cNvSpPr>
          <p:nvPr/>
        </p:nvSpPr>
        <p:spPr bwMode="auto">
          <a:xfrm>
            <a:off x="2941638" y="5372100"/>
            <a:ext cx="41275" cy="0"/>
          </a:xfrm>
          <a:prstGeom prst="line">
            <a:avLst/>
          </a:prstGeom>
          <a:noFill/>
          <a:ln w="3175">
            <a:solidFill>
              <a:schemeClr val="tx1"/>
            </a:solidFill>
            <a:round/>
            <a:headEnd/>
            <a:tailEnd/>
          </a:ln>
        </p:spPr>
        <p:txBody>
          <a:bodyPr/>
          <a:lstStyle/>
          <a:p>
            <a:endParaRPr lang="en-US"/>
          </a:p>
        </p:txBody>
      </p:sp>
      <p:sp>
        <p:nvSpPr>
          <p:cNvPr id="111852" name="Line 268"/>
          <p:cNvSpPr>
            <a:spLocks noChangeShapeType="1"/>
          </p:cNvSpPr>
          <p:nvPr/>
        </p:nvSpPr>
        <p:spPr bwMode="auto">
          <a:xfrm>
            <a:off x="2941638" y="5394325"/>
            <a:ext cx="41275" cy="0"/>
          </a:xfrm>
          <a:prstGeom prst="line">
            <a:avLst/>
          </a:prstGeom>
          <a:noFill/>
          <a:ln w="3175">
            <a:solidFill>
              <a:schemeClr val="tx1"/>
            </a:solidFill>
            <a:round/>
            <a:headEnd/>
            <a:tailEnd/>
          </a:ln>
        </p:spPr>
        <p:txBody>
          <a:bodyPr/>
          <a:lstStyle/>
          <a:p>
            <a:endParaRPr lang="en-US"/>
          </a:p>
        </p:txBody>
      </p:sp>
      <p:sp>
        <p:nvSpPr>
          <p:cNvPr id="111853" name="Line 269"/>
          <p:cNvSpPr>
            <a:spLocks noChangeShapeType="1"/>
          </p:cNvSpPr>
          <p:nvPr/>
        </p:nvSpPr>
        <p:spPr bwMode="auto">
          <a:xfrm>
            <a:off x="2941638" y="5438775"/>
            <a:ext cx="41275" cy="0"/>
          </a:xfrm>
          <a:prstGeom prst="line">
            <a:avLst/>
          </a:prstGeom>
          <a:noFill/>
          <a:ln w="3175">
            <a:solidFill>
              <a:schemeClr val="tx1"/>
            </a:solidFill>
            <a:round/>
            <a:headEnd/>
            <a:tailEnd/>
          </a:ln>
        </p:spPr>
        <p:txBody>
          <a:bodyPr/>
          <a:lstStyle/>
          <a:p>
            <a:endParaRPr lang="en-US"/>
          </a:p>
        </p:txBody>
      </p:sp>
      <p:sp>
        <p:nvSpPr>
          <p:cNvPr id="111854" name="Line 270"/>
          <p:cNvSpPr>
            <a:spLocks noChangeShapeType="1"/>
          </p:cNvSpPr>
          <p:nvPr/>
        </p:nvSpPr>
        <p:spPr bwMode="auto">
          <a:xfrm>
            <a:off x="2941638" y="5429250"/>
            <a:ext cx="41275" cy="0"/>
          </a:xfrm>
          <a:prstGeom prst="line">
            <a:avLst/>
          </a:prstGeom>
          <a:noFill/>
          <a:ln w="3175">
            <a:solidFill>
              <a:schemeClr val="tx1"/>
            </a:solidFill>
            <a:round/>
            <a:headEnd/>
            <a:tailEnd/>
          </a:ln>
        </p:spPr>
        <p:txBody>
          <a:bodyPr/>
          <a:lstStyle/>
          <a:p>
            <a:endParaRPr lang="en-US"/>
          </a:p>
        </p:txBody>
      </p:sp>
      <p:sp>
        <p:nvSpPr>
          <p:cNvPr id="111855" name="Line 271"/>
          <p:cNvSpPr>
            <a:spLocks noChangeShapeType="1"/>
          </p:cNvSpPr>
          <p:nvPr/>
        </p:nvSpPr>
        <p:spPr bwMode="auto">
          <a:xfrm>
            <a:off x="2941638" y="5451475"/>
            <a:ext cx="41275" cy="0"/>
          </a:xfrm>
          <a:prstGeom prst="line">
            <a:avLst/>
          </a:prstGeom>
          <a:noFill/>
          <a:ln w="3175">
            <a:solidFill>
              <a:schemeClr val="tx1"/>
            </a:solidFill>
            <a:round/>
            <a:headEnd/>
            <a:tailEnd/>
          </a:ln>
        </p:spPr>
        <p:txBody>
          <a:bodyPr/>
          <a:lstStyle/>
          <a:p>
            <a:endParaRPr lang="en-US"/>
          </a:p>
        </p:txBody>
      </p:sp>
      <p:sp>
        <p:nvSpPr>
          <p:cNvPr id="111856" name="Line 272"/>
          <p:cNvSpPr>
            <a:spLocks noChangeShapeType="1"/>
          </p:cNvSpPr>
          <p:nvPr/>
        </p:nvSpPr>
        <p:spPr bwMode="auto">
          <a:xfrm>
            <a:off x="2941638" y="5470525"/>
            <a:ext cx="41275" cy="0"/>
          </a:xfrm>
          <a:prstGeom prst="line">
            <a:avLst/>
          </a:prstGeom>
          <a:noFill/>
          <a:ln w="3175">
            <a:solidFill>
              <a:schemeClr val="tx1"/>
            </a:solidFill>
            <a:round/>
            <a:headEnd/>
            <a:tailEnd/>
          </a:ln>
        </p:spPr>
        <p:txBody>
          <a:bodyPr/>
          <a:lstStyle/>
          <a:p>
            <a:endParaRPr lang="en-US"/>
          </a:p>
        </p:txBody>
      </p:sp>
      <p:sp>
        <p:nvSpPr>
          <p:cNvPr id="111857" name="Line 273"/>
          <p:cNvSpPr>
            <a:spLocks noChangeShapeType="1"/>
          </p:cNvSpPr>
          <p:nvPr/>
        </p:nvSpPr>
        <p:spPr bwMode="auto">
          <a:xfrm>
            <a:off x="2941638" y="5461000"/>
            <a:ext cx="41275" cy="0"/>
          </a:xfrm>
          <a:prstGeom prst="line">
            <a:avLst/>
          </a:prstGeom>
          <a:noFill/>
          <a:ln w="3175">
            <a:solidFill>
              <a:schemeClr val="tx1"/>
            </a:solidFill>
            <a:round/>
            <a:headEnd/>
            <a:tailEnd/>
          </a:ln>
        </p:spPr>
        <p:txBody>
          <a:bodyPr/>
          <a:lstStyle/>
          <a:p>
            <a:endParaRPr lang="en-US"/>
          </a:p>
        </p:txBody>
      </p:sp>
      <p:sp>
        <p:nvSpPr>
          <p:cNvPr id="111858" name="Line 274"/>
          <p:cNvSpPr>
            <a:spLocks noChangeShapeType="1"/>
          </p:cNvSpPr>
          <p:nvPr/>
        </p:nvSpPr>
        <p:spPr bwMode="auto">
          <a:xfrm>
            <a:off x="2941638" y="5483225"/>
            <a:ext cx="41275" cy="0"/>
          </a:xfrm>
          <a:prstGeom prst="line">
            <a:avLst/>
          </a:prstGeom>
          <a:noFill/>
          <a:ln w="3175">
            <a:solidFill>
              <a:schemeClr val="tx1"/>
            </a:solidFill>
            <a:round/>
            <a:headEnd/>
            <a:tailEnd/>
          </a:ln>
        </p:spPr>
        <p:txBody>
          <a:bodyPr/>
          <a:lstStyle/>
          <a:p>
            <a:endParaRPr lang="en-US"/>
          </a:p>
        </p:txBody>
      </p:sp>
      <p:sp>
        <p:nvSpPr>
          <p:cNvPr id="111859" name="Line 275"/>
          <p:cNvSpPr>
            <a:spLocks noChangeShapeType="1"/>
          </p:cNvSpPr>
          <p:nvPr/>
        </p:nvSpPr>
        <p:spPr bwMode="auto">
          <a:xfrm>
            <a:off x="2941638" y="5502275"/>
            <a:ext cx="41275" cy="0"/>
          </a:xfrm>
          <a:prstGeom prst="line">
            <a:avLst/>
          </a:prstGeom>
          <a:noFill/>
          <a:ln w="3175">
            <a:solidFill>
              <a:schemeClr val="tx1"/>
            </a:solidFill>
            <a:round/>
            <a:headEnd/>
            <a:tailEnd/>
          </a:ln>
        </p:spPr>
        <p:txBody>
          <a:bodyPr/>
          <a:lstStyle/>
          <a:p>
            <a:endParaRPr lang="en-US"/>
          </a:p>
        </p:txBody>
      </p:sp>
      <p:sp>
        <p:nvSpPr>
          <p:cNvPr id="111860" name="Line 276"/>
          <p:cNvSpPr>
            <a:spLocks noChangeShapeType="1"/>
          </p:cNvSpPr>
          <p:nvPr/>
        </p:nvSpPr>
        <p:spPr bwMode="auto">
          <a:xfrm>
            <a:off x="2941638" y="5492750"/>
            <a:ext cx="41275" cy="0"/>
          </a:xfrm>
          <a:prstGeom prst="line">
            <a:avLst/>
          </a:prstGeom>
          <a:noFill/>
          <a:ln w="3175">
            <a:solidFill>
              <a:schemeClr val="tx1"/>
            </a:solidFill>
            <a:round/>
            <a:headEnd/>
            <a:tailEnd/>
          </a:ln>
        </p:spPr>
        <p:txBody>
          <a:bodyPr/>
          <a:lstStyle/>
          <a:p>
            <a:endParaRPr lang="en-US"/>
          </a:p>
        </p:txBody>
      </p:sp>
      <p:sp>
        <p:nvSpPr>
          <p:cNvPr id="111861" name="Line 277"/>
          <p:cNvSpPr>
            <a:spLocks noChangeShapeType="1"/>
          </p:cNvSpPr>
          <p:nvPr/>
        </p:nvSpPr>
        <p:spPr bwMode="auto">
          <a:xfrm>
            <a:off x="2941638" y="5514975"/>
            <a:ext cx="41275" cy="0"/>
          </a:xfrm>
          <a:prstGeom prst="line">
            <a:avLst/>
          </a:prstGeom>
          <a:noFill/>
          <a:ln w="3175">
            <a:solidFill>
              <a:schemeClr val="tx1"/>
            </a:solidFill>
            <a:round/>
            <a:headEnd/>
            <a:tailEnd/>
          </a:ln>
        </p:spPr>
        <p:txBody>
          <a:bodyPr/>
          <a:lstStyle/>
          <a:p>
            <a:endParaRPr lang="en-US"/>
          </a:p>
        </p:txBody>
      </p:sp>
      <p:sp>
        <p:nvSpPr>
          <p:cNvPr id="111862" name="Line 278"/>
          <p:cNvSpPr>
            <a:spLocks noChangeShapeType="1"/>
          </p:cNvSpPr>
          <p:nvPr/>
        </p:nvSpPr>
        <p:spPr bwMode="auto">
          <a:xfrm>
            <a:off x="2941638" y="5534025"/>
            <a:ext cx="41275" cy="0"/>
          </a:xfrm>
          <a:prstGeom prst="line">
            <a:avLst/>
          </a:prstGeom>
          <a:noFill/>
          <a:ln w="3175">
            <a:solidFill>
              <a:schemeClr val="tx1"/>
            </a:solidFill>
            <a:round/>
            <a:headEnd/>
            <a:tailEnd/>
          </a:ln>
        </p:spPr>
        <p:txBody>
          <a:bodyPr/>
          <a:lstStyle/>
          <a:p>
            <a:endParaRPr lang="en-US"/>
          </a:p>
        </p:txBody>
      </p:sp>
      <p:sp>
        <p:nvSpPr>
          <p:cNvPr id="111863" name="Line 279"/>
          <p:cNvSpPr>
            <a:spLocks noChangeShapeType="1"/>
          </p:cNvSpPr>
          <p:nvPr/>
        </p:nvSpPr>
        <p:spPr bwMode="auto">
          <a:xfrm>
            <a:off x="2941638" y="5524500"/>
            <a:ext cx="41275" cy="0"/>
          </a:xfrm>
          <a:prstGeom prst="line">
            <a:avLst/>
          </a:prstGeom>
          <a:noFill/>
          <a:ln w="3175">
            <a:solidFill>
              <a:schemeClr val="tx1"/>
            </a:solidFill>
            <a:round/>
            <a:headEnd/>
            <a:tailEnd/>
          </a:ln>
        </p:spPr>
        <p:txBody>
          <a:bodyPr/>
          <a:lstStyle/>
          <a:p>
            <a:endParaRPr lang="en-US"/>
          </a:p>
        </p:txBody>
      </p:sp>
      <p:sp>
        <p:nvSpPr>
          <p:cNvPr id="111864" name="Line 280"/>
          <p:cNvSpPr>
            <a:spLocks noChangeShapeType="1"/>
          </p:cNvSpPr>
          <p:nvPr/>
        </p:nvSpPr>
        <p:spPr bwMode="auto">
          <a:xfrm>
            <a:off x="2941638" y="5546725"/>
            <a:ext cx="41275" cy="0"/>
          </a:xfrm>
          <a:prstGeom prst="line">
            <a:avLst/>
          </a:prstGeom>
          <a:noFill/>
          <a:ln w="3175">
            <a:solidFill>
              <a:schemeClr val="tx1"/>
            </a:solidFill>
            <a:round/>
            <a:headEnd/>
            <a:tailEnd/>
          </a:ln>
        </p:spPr>
        <p:txBody>
          <a:bodyPr/>
          <a:lstStyle/>
          <a:p>
            <a:endParaRPr lang="en-US"/>
          </a:p>
        </p:txBody>
      </p:sp>
      <p:sp>
        <p:nvSpPr>
          <p:cNvPr id="111865" name="Line 281"/>
          <p:cNvSpPr>
            <a:spLocks noChangeShapeType="1"/>
          </p:cNvSpPr>
          <p:nvPr/>
        </p:nvSpPr>
        <p:spPr bwMode="auto">
          <a:xfrm>
            <a:off x="2941638" y="5591175"/>
            <a:ext cx="41275" cy="0"/>
          </a:xfrm>
          <a:prstGeom prst="line">
            <a:avLst/>
          </a:prstGeom>
          <a:noFill/>
          <a:ln w="3175">
            <a:solidFill>
              <a:schemeClr val="tx1"/>
            </a:solidFill>
            <a:round/>
            <a:headEnd/>
            <a:tailEnd/>
          </a:ln>
        </p:spPr>
        <p:txBody>
          <a:bodyPr/>
          <a:lstStyle/>
          <a:p>
            <a:endParaRPr lang="en-US"/>
          </a:p>
        </p:txBody>
      </p:sp>
      <p:sp>
        <p:nvSpPr>
          <p:cNvPr id="111866" name="Line 282"/>
          <p:cNvSpPr>
            <a:spLocks noChangeShapeType="1"/>
          </p:cNvSpPr>
          <p:nvPr/>
        </p:nvSpPr>
        <p:spPr bwMode="auto">
          <a:xfrm>
            <a:off x="2941638" y="5581650"/>
            <a:ext cx="41275" cy="0"/>
          </a:xfrm>
          <a:prstGeom prst="line">
            <a:avLst/>
          </a:prstGeom>
          <a:noFill/>
          <a:ln w="3175">
            <a:solidFill>
              <a:schemeClr val="tx1"/>
            </a:solidFill>
            <a:round/>
            <a:headEnd/>
            <a:tailEnd/>
          </a:ln>
        </p:spPr>
        <p:txBody>
          <a:bodyPr/>
          <a:lstStyle/>
          <a:p>
            <a:endParaRPr lang="en-US"/>
          </a:p>
        </p:txBody>
      </p:sp>
      <p:sp>
        <p:nvSpPr>
          <p:cNvPr id="111867" name="Line 283"/>
          <p:cNvSpPr>
            <a:spLocks noChangeShapeType="1"/>
          </p:cNvSpPr>
          <p:nvPr/>
        </p:nvSpPr>
        <p:spPr bwMode="auto">
          <a:xfrm>
            <a:off x="2941638" y="5603875"/>
            <a:ext cx="41275" cy="0"/>
          </a:xfrm>
          <a:prstGeom prst="line">
            <a:avLst/>
          </a:prstGeom>
          <a:noFill/>
          <a:ln w="3175">
            <a:solidFill>
              <a:schemeClr val="tx1"/>
            </a:solidFill>
            <a:round/>
            <a:headEnd/>
            <a:tailEnd/>
          </a:ln>
        </p:spPr>
        <p:txBody>
          <a:bodyPr/>
          <a:lstStyle/>
          <a:p>
            <a:endParaRPr lang="en-US"/>
          </a:p>
        </p:txBody>
      </p:sp>
      <p:sp>
        <p:nvSpPr>
          <p:cNvPr id="111868" name="Line 284"/>
          <p:cNvSpPr>
            <a:spLocks noChangeShapeType="1"/>
          </p:cNvSpPr>
          <p:nvPr/>
        </p:nvSpPr>
        <p:spPr bwMode="auto">
          <a:xfrm>
            <a:off x="2941638" y="5622925"/>
            <a:ext cx="41275" cy="0"/>
          </a:xfrm>
          <a:prstGeom prst="line">
            <a:avLst/>
          </a:prstGeom>
          <a:noFill/>
          <a:ln w="3175">
            <a:solidFill>
              <a:schemeClr val="tx1"/>
            </a:solidFill>
            <a:round/>
            <a:headEnd/>
            <a:tailEnd/>
          </a:ln>
        </p:spPr>
        <p:txBody>
          <a:bodyPr/>
          <a:lstStyle/>
          <a:p>
            <a:endParaRPr lang="en-US"/>
          </a:p>
        </p:txBody>
      </p:sp>
      <p:sp>
        <p:nvSpPr>
          <p:cNvPr id="111869" name="Line 285"/>
          <p:cNvSpPr>
            <a:spLocks noChangeShapeType="1"/>
          </p:cNvSpPr>
          <p:nvPr/>
        </p:nvSpPr>
        <p:spPr bwMode="auto">
          <a:xfrm>
            <a:off x="2941638" y="5613400"/>
            <a:ext cx="41275" cy="0"/>
          </a:xfrm>
          <a:prstGeom prst="line">
            <a:avLst/>
          </a:prstGeom>
          <a:noFill/>
          <a:ln w="3175">
            <a:solidFill>
              <a:schemeClr val="tx1"/>
            </a:solidFill>
            <a:round/>
            <a:headEnd/>
            <a:tailEnd/>
          </a:ln>
        </p:spPr>
        <p:txBody>
          <a:bodyPr/>
          <a:lstStyle/>
          <a:p>
            <a:endParaRPr lang="en-US"/>
          </a:p>
        </p:txBody>
      </p:sp>
      <p:sp>
        <p:nvSpPr>
          <p:cNvPr id="111870" name="Line 286"/>
          <p:cNvSpPr>
            <a:spLocks noChangeShapeType="1"/>
          </p:cNvSpPr>
          <p:nvPr/>
        </p:nvSpPr>
        <p:spPr bwMode="auto">
          <a:xfrm>
            <a:off x="2941638" y="5635625"/>
            <a:ext cx="41275" cy="0"/>
          </a:xfrm>
          <a:prstGeom prst="line">
            <a:avLst/>
          </a:prstGeom>
          <a:noFill/>
          <a:ln w="3175">
            <a:solidFill>
              <a:schemeClr val="tx1"/>
            </a:solidFill>
            <a:round/>
            <a:headEnd/>
            <a:tailEnd/>
          </a:ln>
        </p:spPr>
        <p:txBody>
          <a:bodyPr/>
          <a:lstStyle/>
          <a:p>
            <a:endParaRPr lang="en-US"/>
          </a:p>
        </p:txBody>
      </p:sp>
      <p:sp>
        <p:nvSpPr>
          <p:cNvPr id="111871" name="Line 287"/>
          <p:cNvSpPr>
            <a:spLocks noChangeShapeType="1"/>
          </p:cNvSpPr>
          <p:nvPr/>
        </p:nvSpPr>
        <p:spPr bwMode="auto">
          <a:xfrm>
            <a:off x="2941638" y="5654675"/>
            <a:ext cx="41275" cy="0"/>
          </a:xfrm>
          <a:prstGeom prst="line">
            <a:avLst/>
          </a:prstGeom>
          <a:noFill/>
          <a:ln w="3175">
            <a:solidFill>
              <a:schemeClr val="tx1"/>
            </a:solidFill>
            <a:round/>
            <a:headEnd/>
            <a:tailEnd/>
          </a:ln>
        </p:spPr>
        <p:txBody>
          <a:bodyPr/>
          <a:lstStyle/>
          <a:p>
            <a:endParaRPr lang="en-US"/>
          </a:p>
        </p:txBody>
      </p:sp>
      <p:sp>
        <p:nvSpPr>
          <p:cNvPr id="111872" name="Line 288"/>
          <p:cNvSpPr>
            <a:spLocks noChangeShapeType="1"/>
          </p:cNvSpPr>
          <p:nvPr/>
        </p:nvSpPr>
        <p:spPr bwMode="auto">
          <a:xfrm>
            <a:off x="2941638" y="5645150"/>
            <a:ext cx="41275" cy="0"/>
          </a:xfrm>
          <a:prstGeom prst="line">
            <a:avLst/>
          </a:prstGeom>
          <a:noFill/>
          <a:ln w="3175">
            <a:solidFill>
              <a:schemeClr val="tx1"/>
            </a:solidFill>
            <a:round/>
            <a:headEnd/>
            <a:tailEnd/>
          </a:ln>
        </p:spPr>
        <p:txBody>
          <a:bodyPr/>
          <a:lstStyle/>
          <a:p>
            <a:endParaRPr lang="en-US"/>
          </a:p>
        </p:txBody>
      </p:sp>
      <p:sp>
        <p:nvSpPr>
          <p:cNvPr id="111873" name="Line 289"/>
          <p:cNvSpPr>
            <a:spLocks noChangeShapeType="1"/>
          </p:cNvSpPr>
          <p:nvPr/>
        </p:nvSpPr>
        <p:spPr bwMode="auto">
          <a:xfrm>
            <a:off x="2941638" y="5667375"/>
            <a:ext cx="41275" cy="0"/>
          </a:xfrm>
          <a:prstGeom prst="line">
            <a:avLst/>
          </a:prstGeom>
          <a:noFill/>
          <a:ln w="3175">
            <a:solidFill>
              <a:schemeClr val="tx1"/>
            </a:solidFill>
            <a:round/>
            <a:headEnd/>
            <a:tailEnd/>
          </a:ln>
        </p:spPr>
        <p:txBody>
          <a:bodyPr/>
          <a:lstStyle/>
          <a:p>
            <a:endParaRPr lang="en-US"/>
          </a:p>
        </p:txBody>
      </p:sp>
      <p:sp>
        <p:nvSpPr>
          <p:cNvPr id="111874" name="Line 290"/>
          <p:cNvSpPr>
            <a:spLocks noChangeShapeType="1"/>
          </p:cNvSpPr>
          <p:nvPr/>
        </p:nvSpPr>
        <p:spPr bwMode="auto">
          <a:xfrm>
            <a:off x="2941638" y="5686425"/>
            <a:ext cx="41275" cy="0"/>
          </a:xfrm>
          <a:prstGeom prst="line">
            <a:avLst/>
          </a:prstGeom>
          <a:noFill/>
          <a:ln w="3175">
            <a:solidFill>
              <a:schemeClr val="tx1"/>
            </a:solidFill>
            <a:round/>
            <a:headEnd/>
            <a:tailEnd/>
          </a:ln>
        </p:spPr>
        <p:txBody>
          <a:bodyPr/>
          <a:lstStyle/>
          <a:p>
            <a:endParaRPr lang="en-US"/>
          </a:p>
        </p:txBody>
      </p:sp>
      <p:sp>
        <p:nvSpPr>
          <p:cNvPr id="111875" name="Line 291"/>
          <p:cNvSpPr>
            <a:spLocks noChangeShapeType="1"/>
          </p:cNvSpPr>
          <p:nvPr/>
        </p:nvSpPr>
        <p:spPr bwMode="auto">
          <a:xfrm>
            <a:off x="2941638" y="5676900"/>
            <a:ext cx="41275" cy="0"/>
          </a:xfrm>
          <a:prstGeom prst="line">
            <a:avLst/>
          </a:prstGeom>
          <a:noFill/>
          <a:ln w="3175">
            <a:solidFill>
              <a:schemeClr val="tx1"/>
            </a:solidFill>
            <a:round/>
            <a:headEnd/>
            <a:tailEnd/>
          </a:ln>
        </p:spPr>
        <p:txBody>
          <a:bodyPr/>
          <a:lstStyle/>
          <a:p>
            <a:endParaRPr lang="en-US"/>
          </a:p>
        </p:txBody>
      </p:sp>
      <p:sp>
        <p:nvSpPr>
          <p:cNvPr id="111876" name="Line 292"/>
          <p:cNvSpPr>
            <a:spLocks noChangeShapeType="1"/>
          </p:cNvSpPr>
          <p:nvPr/>
        </p:nvSpPr>
        <p:spPr bwMode="auto">
          <a:xfrm>
            <a:off x="2941638" y="5699125"/>
            <a:ext cx="41275" cy="0"/>
          </a:xfrm>
          <a:prstGeom prst="line">
            <a:avLst/>
          </a:prstGeom>
          <a:noFill/>
          <a:ln w="3175">
            <a:solidFill>
              <a:schemeClr val="tx1"/>
            </a:solidFill>
            <a:round/>
            <a:headEnd/>
            <a:tailEnd/>
          </a:ln>
        </p:spPr>
        <p:txBody>
          <a:bodyPr/>
          <a:lstStyle/>
          <a:p>
            <a:endParaRPr lang="en-US"/>
          </a:p>
        </p:txBody>
      </p:sp>
      <p:sp>
        <p:nvSpPr>
          <p:cNvPr id="111877" name="Line 293"/>
          <p:cNvSpPr>
            <a:spLocks noChangeShapeType="1"/>
          </p:cNvSpPr>
          <p:nvPr/>
        </p:nvSpPr>
        <p:spPr bwMode="auto">
          <a:xfrm>
            <a:off x="2944813" y="5743575"/>
            <a:ext cx="41275" cy="0"/>
          </a:xfrm>
          <a:prstGeom prst="line">
            <a:avLst/>
          </a:prstGeom>
          <a:noFill/>
          <a:ln w="3175">
            <a:solidFill>
              <a:schemeClr val="tx1"/>
            </a:solidFill>
            <a:round/>
            <a:headEnd/>
            <a:tailEnd/>
          </a:ln>
        </p:spPr>
        <p:txBody>
          <a:bodyPr/>
          <a:lstStyle/>
          <a:p>
            <a:endParaRPr lang="en-US"/>
          </a:p>
        </p:txBody>
      </p:sp>
      <p:sp>
        <p:nvSpPr>
          <p:cNvPr id="111878" name="Line 294"/>
          <p:cNvSpPr>
            <a:spLocks noChangeShapeType="1"/>
          </p:cNvSpPr>
          <p:nvPr/>
        </p:nvSpPr>
        <p:spPr bwMode="auto">
          <a:xfrm>
            <a:off x="2944813" y="5734050"/>
            <a:ext cx="41275" cy="0"/>
          </a:xfrm>
          <a:prstGeom prst="line">
            <a:avLst/>
          </a:prstGeom>
          <a:noFill/>
          <a:ln w="3175">
            <a:solidFill>
              <a:schemeClr val="tx1"/>
            </a:solidFill>
            <a:round/>
            <a:headEnd/>
            <a:tailEnd/>
          </a:ln>
        </p:spPr>
        <p:txBody>
          <a:bodyPr/>
          <a:lstStyle/>
          <a:p>
            <a:endParaRPr lang="en-US"/>
          </a:p>
        </p:txBody>
      </p:sp>
      <p:sp>
        <p:nvSpPr>
          <p:cNvPr id="111879" name="Line 295"/>
          <p:cNvSpPr>
            <a:spLocks noChangeShapeType="1"/>
          </p:cNvSpPr>
          <p:nvPr/>
        </p:nvSpPr>
        <p:spPr bwMode="auto">
          <a:xfrm>
            <a:off x="2944813" y="5756275"/>
            <a:ext cx="41275" cy="0"/>
          </a:xfrm>
          <a:prstGeom prst="line">
            <a:avLst/>
          </a:prstGeom>
          <a:noFill/>
          <a:ln w="3175">
            <a:solidFill>
              <a:schemeClr val="tx1"/>
            </a:solidFill>
            <a:round/>
            <a:headEnd/>
            <a:tailEnd/>
          </a:ln>
        </p:spPr>
        <p:txBody>
          <a:bodyPr/>
          <a:lstStyle/>
          <a:p>
            <a:endParaRPr lang="en-US"/>
          </a:p>
        </p:txBody>
      </p:sp>
      <p:sp>
        <p:nvSpPr>
          <p:cNvPr id="111880" name="Line 296"/>
          <p:cNvSpPr>
            <a:spLocks noChangeShapeType="1"/>
          </p:cNvSpPr>
          <p:nvPr/>
        </p:nvSpPr>
        <p:spPr bwMode="auto">
          <a:xfrm>
            <a:off x="2944813" y="5775325"/>
            <a:ext cx="41275" cy="0"/>
          </a:xfrm>
          <a:prstGeom prst="line">
            <a:avLst/>
          </a:prstGeom>
          <a:noFill/>
          <a:ln w="3175">
            <a:solidFill>
              <a:schemeClr val="tx1"/>
            </a:solidFill>
            <a:round/>
            <a:headEnd/>
            <a:tailEnd/>
          </a:ln>
        </p:spPr>
        <p:txBody>
          <a:bodyPr/>
          <a:lstStyle/>
          <a:p>
            <a:endParaRPr lang="en-US"/>
          </a:p>
        </p:txBody>
      </p:sp>
      <p:sp>
        <p:nvSpPr>
          <p:cNvPr id="111881" name="Line 297"/>
          <p:cNvSpPr>
            <a:spLocks noChangeShapeType="1"/>
          </p:cNvSpPr>
          <p:nvPr/>
        </p:nvSpPr>
        <p:spPr bwMode="auto">
          <a:xfrm>
            <a:off x="2944813" y="5765800"/>
            <a:ext cx="41275" cy="0"/>
          </a:xfrm>
          <a:prstGeom prst="line">
            <a:avLst/>
          </a:prstGeom>
          <a:noFill/>
          <a:ln w="3175">
            <a:solidFill>
              <a:schemeClr val="tx1"/>
            </a:solidFill>
            <a:round/>
            <a:headEnd/>
            <a:tailEnd/>
          </a:ln>
        </p:spPr>
        <p:txBody>
          <a:bodyPr/>
          <a:lstStyle/>
          <a:p>
            <a:endParaRPr lang="en-US"/>
          </a:p>
        </p:txBody>
      </p:sp>
      <p:sp>
        <p:nvSpPr>
          <p:cNvPr id="111882" name="Line 298"/>
          <p:cNvSpPr>
            <a:spLocks noChangeShapeType="1"/>
          </p:cNvSpPr>
          <p:nvPr/>
        </p:nvSpPr>
        <p:spPr bwMode="auto">
          <a:xfrm>
            <a:off x="2944813" y="5788025"/>
            <a:ext cx="41275" cy="0"/>
          </a:xfrm>
          <a:prstGeom prst="line">
            <a:avLst/>
          </a:prstGeom>
          <a:noFill/>
          <a:ln w="3175">
            <a:solidFill>
              <a:schemeClr val="tx1"/>
            </a:solidFill>
            <a:round/>
            <a:headEnd/>
            <a:tailEnd/>
          </a:ln>
        </p:spPr>
        <p:txBody>
          <a:bodyPr/>
          <a:lstStyle/>
          <a:p>
            <a:endParaRPr lang="en-US"/>
          </a:p>
        </p:txBody>
      </p:sp>
      <p:sp>
        <p:nvSpPr>
          <p:cNvPr id="111883" name="Line 299"/>
          <p:cNvSpPr>
            <a:spLocks noChangeShapeType="1"/>
          </p:cNvSpPr>
          <p:nvPr/>
        </p:nvSpPr>
        <p:spPr bwMode="auto">
          <a:xfrm>
            <a:off x="2944813" y="5807075"/>
            <a:ext cx="41275" cy="0"/>
          </a:xfrm>
          <a:prstGeom prst="line">
            <a:avLst/>
          </a:prstGeom>
          <a:noFill/>
          <a:ln w="3175">
            <a:solidFill>
              <a:schemeClr val="tx1"/>
            </a:solidFill>
            <a:round/>
            <a:headEnd/>
            <a:tailEnd/>
          </a:ln>
        </p:spPr>
        <p:txBody>
          <a:bodyPr/>
          <a:lstStyle/>
          <a:p>
            <a:endParaRPr lang="en-US"/>
          </a:p>
        </p:txBody>
      </p:sp>
      <p:sp>
        <p:nvSpPr>
          <p:cNvPr id="111884" name="Line 300"/>
          <p:cNvSpPr>
            <a:spLocks noChangeShapeType="1"/>
          </p:cNvSpPr>
          <p:nvPr/>
        </p:nvSpPr>
        <p:spPr bwMode="auto">
          <a:xfrm>
            <a:off x="2944813" y="5797550"/>
            <a:ext cx="41275" cy="0"/>
          </a:xfrm>
          <a:prstGeom prst="line">
            <a:avLst/>
          </a:prstGeom>
          <a:noFill/>
          <a:ln w="3175">
            <a:solidFill>
              <a:schemeClr val="tx1"/>
            </a:solidFill>
            <a:round/>
            <a:headEnd/>
            <a:tailEnd/>
          </a:ln>
        </p:spPr>
        <p:txBody>
          <a:bodyPr/>
          <a:lstStyle/>
          <a:p>
            <a:endParaRPr lang="en-US"/>
          </a:p>
        </p:txBody>
      </p:sp>
      <p:sp>
        <p:nvSpPr>
          <p:cNvPr id="111885" name="Line 301"/>
          <p:cNvSpPr>
            <a:spLocks noChangeShapeType="1"/>
          </p:cNvSpPr>
          <p:nvPr/>
        </p:nvSpPr>
        <p:spPr bwMode="auto">
          <a:xfrm>
            <a:off x="2944813" y="5819775"/>
            <a:ext cx="41275" cy="0"/>
          </a:xfrm>
          <a:prstGeom prst="line">
            <a:avLst/>
          </a:prstGeom>
          <a:noFill/>
          <a:ln w="3175">
            <a:solidFill>
              <a:schemeClr val="tx1"/>
            </a:solidFill>
            <a:round/>
            <a:headEnd/>
            <a:tailEnd/>
          </a:ln>
        </p:spPr>
        <p:txBody>
          <a:bodyPr/>
          <a:lstStyle/>
          <a:p>
            <a:endParaRPr lang="en-US"/>
          </a:p>
        </p:txBody>
      </p:sp>
      <p:sp>
        <p:nvSpPr>
          <p:cNvPr id="111886" name="Line 302"/>
          <p:cNvSpPr>
            <a:spLocks noChangeShapeType="1"/>
          </p:cNvSpPr>
          <p:nvPr/>
        </p:nvSpPr>
        <p:spPr bwMode="auto">
          <a:xfrm>
            <a:off x="2944813" y="5838825"/>
            <a:ext cx="41275" cy="0"/>
          </a:xfrm>
          <a:prstGeom prst="line">
            <a:avLst/>
          </a:prstGeom>
          <a:noFill/>
          <a:ln w="3175">
            <a:solidFill>
              <a:schemeClr val="tx1"/>
            </a:solidFill>
            <a:round/>
            <a:headEnd/>
            <a:tailEnd/>
          </a:ln>
        </p:spPr>
        <p:txBody>
          <a:bodyPr/>
          <a:lstStyle/>
          <a:p>
            <a:endParaRPr lang="en-US"/>
          </a:p>
        </p:txBody>
      </p:sp>
      <p:sp>
        <p:nvSpPr>
          <p:cNvPr id="111887" name="Line 303"/>
          <p:cNvSpPr>
            <a:spLocks noChangeShapeType="1"/>
          </p:cNvSpPr>
          <p:nvPr/>
        </p:nvSpPr>
        <p:spPr bwMode="auto">
          <a:xfrm>
            <a:off x="2944813" y="5829300"/>
            <a:ext cx="41275" cy="0"/>
          </a:xfrm>
          <a:prstGeom prst="line">
            <a:avLst/>
          </a:prstGeom>
          <a:noFill/>
          <a:ln w="3175">
            <a:solidFill>
              <a:schemeClr val="tx1"/>
            </a:solidFill>
            <a:round/>
            <a:headEnd/>
            <a:tailEnd/>
          </a:ln>
        </p:spPr>
        <p:txBody>
          <a:bodyPr/>
          <a:lstStyle/>
          <a:p>
            <a:endParaRPr lang="en-US"/>
          </a:p>
        </p:txBody>
      </p:sp>
      <p:sp>
        <p:nvSpPr>
          <p:cNvPr id="111888" name="Line 304"/>
          <p:cNvSpPr>
            <a:spLocks noChangeShapeType="1"/>
          </p:cNvSpPr>
          <p:nvPr/>
        </p:nvSpPr>
        <p:spPr bwMode="auto">
          <a:xfrm>
            <a:off x="2944813" y="5851525"/>
            <a:ext cx="41275" cy="0"/>
          </a:xfrm>
          <a:prstGeom prst="line">
            <a:avLst/>
          </a:prstGeom>
          <a:noFill/>
          <a:ln w="3175">
            <a:solidFill>
              <a:schemeClr val="tx1"/>
            </a:solidFill>
            <a:round/>
            <a:headEnd/>
            <a:tailEnd/>
          </a:ln>
        </p:spPr>
        <p:txBody>
          <a:bodyPr/>
          <a:lstStyle/>
          <a:p>
            <a:endParaRPr lang="en-US"/>
          </a:p>
        </p:txBody>
      </p:sp>
      <p:sp>
        <p:nvSpPr>
          <p:cNvPr id="111889" name="Line 305"/>
          <p:cNvSpPr>
            <a:spLocks noChangeShapeType="1"/>
          </p:cNvSpPr>
          <p:nvPr/>
        </p:nvSpPr>
        <p:spPr bwMode="auto">
          <a:xfrm>
            <a:off x="2944813" y="5899150"/>
            <a:ext cx="41275" cy="0"/>
          </a:xfrm>
          <a:prstGeom prst="line">
            <a:avLst/>
          </a:prstGeom>
          <a:noFill/>
          <a:ln w="3175">
            <a:solidFill>
              <a:schemeClr val="tx1"/>
            </a:solidFill>
            <a:round/>
            <a:headEnd/>
            <a:tailEnd/>
          </a:ln>
        </p:spPr>
        <p:txBody>
          <a:bodyPr/>
          <a:lstStyle/>
          <a:p>
            <a:endParaRPr lang="en-US"/>
          </a:p>
        </p:txBody>
      </p:sp>
      <p:sp>
        <p:nvSpPr>
          <p:cNvPr id="111890" name="Line 306"/>
          <p:cNvSpPr>
            <a:spLocks noChangeShapeType="1"/>
          </p:cNvSpPr>
          <p:nvPr/>
        </p:nvSpPr>
        <p:spPr bwMode="auto">
          <a:xfrm>
            <a:off x="2944813" y="5889625"/>
            <a:ext cx="41275" cy="0"/>
          </a:xfrm>
          <a:prstGeom prst="line">
            <a:avLst/>
          </a:prstGeom>
          <a:noFill/>
          <a:ln w="3175">
            <a:solidFill>
              <a:schemeClr val="tx1"/>
            </a:solidFill>
            <a:round/>
            <a:headEnd/>
            <a:tailEnd/>
          </a:ln>
        </p:spPr>
        <p:txBody>
          <a:bodyPr/>
          <a:lstStyle/>
          <a:p>
            <a:endParaRPr lang="en-US"/>
          </a:p>
        </p:txBody>
      </p:sp>
      <p:sp>
        <p:nvSpPr>
          <p:cNvPr id="111891" name="Line 307"/>
          <p:cNvSpPr>
            <a:spLocks noChangeShapeType="1"/>
          </p:cNvSpPr>
          <p:nvPr/>
        </p:nvSpPr>
        <p:spPr bwMode="auto">
          <a:xfrm>
            <a:off x="2944813" y="5911850"/>
            <a:ext cx="41275" cy="0"/>
          </a:xfrm>
          <a:prstGeom prst="line">
            <a:avLst/>
          </a:prstGeom>
          <a:noFill/>
          <a:ln w="3175">
            <a:solidFill>
              <a:schemeClr val="tx1"/>
            </a:solidFill>
            <a:round/>
            <a:headEnd/>
            <a:tailEnd/>
          </a:ln>
        </p:spPr>
        <p:txBody>
          <a:bodyPr/>
          <a:lstStyle/>
          <a:p>
            <a:endParaRPr lang="en-US"/>
          </a:p>
        </p:txBody>
      </p:sp>
      <p:sp>
        <p:nvSpPr>
          <p:cNvPr id="111892" name="Line 308"/>
          <p:cNvSpPr>
            <a:spLocks noChangeShapeType="1"/>
          </p:cNvSpPr>
          <p:nvPr/>
        </p:nvSpPr>
        <p:spPr bwMode="auto">
          <a:xfrm>
            <a:off x="2944813" y="5930900"/>
            <a:ext cx="41275" cy="0"/>
          </a:xfrm>
          <a:prstGeom prst="line">
            <a:avLst/>
          </a:prstGeom>
          <a:noFill/>
          <a:ln w="3175">
            <a:solidFill>
              <a:schemeClr val="tx1"/>
            </a:solidFill>
            <a:round/>
            <a:headEnd/>
            <a:tailEnd/>
          </a:ln>
        </p:spPr>
        <p:txBody>
          <a:bodyPr/>
          <a:lstStyle/>
          <a:p>
            <a:endParaRPr lang="en-US"/>
          </a:p>
        </p:txBody>
      </p:sp>
      <p:sp>
        <p:nvSpPr>
          <p:cNvPr id="111893" name="Line 309"/>
          <p:cNvSpPr>
            <a:spLocks noChangeShapeType="1"/>
          </p:cNvSpPr>
          <p:nvPr/>
        </p:nvSpPr>
        <p:spPr bwMode="auto">
          <a:xfrm>
            <a:off x="2944813" y="5921375"/>
            <a:ext cx="41275" cy="0"/>
          </a:xfrm>
          <a:prstGeom prst="line">
            <a:avLst/>
          </a:prstGeom>
          <a:noFill/>
          <a:ln w="3175">
            <a:solidFill>
              <a:schemeClr val="tx1"/>
            </a:solidFill>
            <a:round/>
            <a:headEnd/>
            <a:tailEnd/>
          </a:ln>
        </p:spPr>
        <p:txBody>
          <a:bodyPr/>
          <a:lstStyle/>
          <a:p>
            <a:endParaRPr lang="en-US"/>
          </a:p>
        </p:txBody>
      </p:sp>
      <p:sp>
        <p:nvSpPr>
          <p:cNvPr id="111894" name="Line 310"/>
          <p:cNvSpPr>
            <a:spLocks noChangeShapeType="1"/>
          </p:cNvSpPr>
          <p:nvPr/>
        </p:nvSpPr>
        <p:spPr bwMode="auto">
          <a:xfrm>
            <a:off x="2944813" y="5943600"/>
            <a:ext cx="41275" cy="0"/>
          </a:xfrm>
          <a:prstGeom prst="line">
            <a:avLst/>
          </a:prstGeom>
          <a:noFill/>
          <a:ln w="3175">
            <a:solidFill>
              <a:schemeClr val="tx1"/>
            </a:solidFill>
            <a:round/>
            <a:headEnd/>
            <a:tailEnd/>
          </a:ln>
        </p:spPr>
        <p:txBody>
          <a:bodyPr/>
          <a:lstStyle/>
          <a:p>
            <a:endParaRPr lang="en-US"/>
          </a:p>
        </p:txBody>
      </p:sp>
      <p:sp>
        <p:nvSpPr>
          <p:cNvPr id="111895" name="Line 311"/>
          <p:cNvSpPr>
            <a:spLocks noChangeShapeType="1"/>
          </p:cNvSpPr>
          <p:nvPr/>
        </p:nvSpPr>
        <p:spPr bwMode="auto">
          <a:xfrm>
            <a:off x="2944813" y="5962650"/>
            <a:ext cx="41275" cy="0"/>
          </a:xfrm>
          <a:prstGeom prst="line">
            <a:avLst/>
          </a:prstGeom>
          <a:noFill/>
          <a:ln w="3175">
            <a:solidFill>
              <a:schemeClr val="tx1"/>
            </a:solidFill>
            <a:round/>
            <a:headEnd/>
            <a:tailEnd/>
          </a:ln>
        </p:spPr>
        <p:txBody>
          <a:bodyPr/>
          <a:lstStyle/>
          <a:p>
            <a:endParaRPr lang="en-US"/>
          </a:p>
        </p:txBody>
      </p:sp>
      <p:sp>
        <p:nvSpPr>
          <p:cNvPr id="111896" name="Line 312"/>
          <p:cNvSpPr>
            <a:spLocks noChangeShapeType="1"/>
          </p:cNvSpPr>
          <p:nvPr/>
        </p:nvSpPr>
        <p:spPr bwMode="auto">
          <a:xfrm>
            <a:off x="2944813" y="5953125"/>
            <a:ext cx="41275" cy="0"/>
          </a:xfrm>
          <a:prstGeom prst="line">
            <a:avLst/>
          </a:prstGeom>
          <a:noFill/>
          <a:ln w="3175">
            <a:solidFill>
              <a:schemeClr val="tx1"/>
            </a:solidFill>
            <a:round/>
            <a:headEnd/>
            <a:tailEnd/>
          </a:ln>
        </p:spPr>
        <p:txBody>
          <a:bodyPr/>
          <a:lstStyle/>
          <a:p>
            <a:endParaRPr lang="en-US"/>
          </a:p>
        </p:txBody>
      </p:sp>
      <p:sp>
        <p:nvSpPr>
          <p:cNvPr id="111897" name="Line 313"/>
          <p:cNvSpPr>
            <a:spLocks noChangeShapeType="1"/>
          </p:cNvSpPr>
          <p:nvPr/>
        </p:nvSpPr>
        <p:spPr bwMode="auto">
          <a:xfrm>
            <a:off x="2944813" y="5975350"/>
            <a:ext cx="41275" cy="0"/>
          </a:xfrm>
          <a:prstGeom prst="line">
            <a:avLst/>
          </a:prstGeom>
          <a:noFill/>
          <a:ln w="3175">
            <a:solidFill>
              <a:schemeClr val="tx1"/>
            </a:solidFill>
            <a:round/>
            <a:headEnd/>
            <a:tailEnd/>
          </a:ln>
        </p:spPr>
        <p:txBody>
          <a:bodyPr/>
          <a:lstStyle/>
          <a:p>
            <a:endParaRPr lang="en-US"/>
          </a:p>
        </p:txBody>
      </p:sp>
      <p:sp>
        <p:nvSpPr>
          <p:cNvPr id="111898" name="Line 314"/>
          <p:cNvSpPr>
            <a:spLocks noChangeShapeType="1"/>
          </p:cNvSpPr>
          <p:nvPr/>
        </p:nvSpPr>
        <p:spPr bwMode="auto">
          <a:xfrm>
            <a:off x="2944813" y="5994400"/>
            <a:ext cx="41275" cy="0"/>
          </a:xfrm>
          <a:prstGeom prst="line">
            <a:avLst/>
          </a:prstGeom>
          <a:noFill/>
          <a:ln w="3175">
            <a:solidFill>
              <a:schemeClr val="tx1"/>
            </a:solidFill>
            <a:round/>
            <a:headEnd/>
            <a:tailEnd/>
          </a:ln>
        </p:spPr>
        <p:txBody>
          <a:bodyPr/>
          <a:lstStyle/>
          <a:p>
            <a:endParaRPr lang="en-US"/>
          </a:p>
        </p:txBody>
      </p:sp>
      <p:sp>
        <p:nvSpPr>
          <p:cNvPr id="111899" name="Line 315"/>
          <p:cNvSpPr>
            <a:spLocks noChangeShapeType="1"/>
          </p:cNvSpPr>
          <p:nvPr/>
        </p:nvSpPr>
        <p:spPr bwMode="auto">
          <a:xfrm>
            <a:off x="2944813" y="5984875"/>
            <a:ext cx="41275" cy="0"/>
          </a:xfrm>
          <a:prstGeom prst="line">
            <a:avLst/>
          </a:prstGeom>
          <a:noFill/>
          <a:ln w="3175">
            <a:solidFill>
              <a:schemeClr val="tx1"/>
            </a:solidFill>
            <a:round/>
            <a:headEnd/>
            <a:tailEnd/>
          </a:ln>
        </p:spPr>
        <p:txBody>
          <a:bodyPr/>
          <a:lstStyle/>
          <a:p>
            <a:endParaRPr lang="en-US"/>
          </a:p>
        </p:txBody>
      </p:sp>
      <p:sp>
        <p:nvSpPr>
          <p:cNvPr id="111900" name="Line 316"/>
          <p:cNvSpPr>
            <a:spLocks noChangeShapeType="1"/>
          </p:cNvSpPr>
          <p:nvPr/>
        </p:nvSpPr>
        <p:spPr bwMode="auto">
          <a:xfrm>
            <a:off x="2944813" y="6007100"/>
            <a:ext cx="41275" cy="0"/>
          </a:xfrm>
          <a:prstGeom prst="line">
            <a:avLst/>
          </a:prstGeom>
          <a:noFill/>
          <a:ln w="3175">
            <a:solidFill>
              <a:schemeClr val="tx1"/>
            </a:solidFill>
            <a:round/>
            <a:headEnd/>
            <a:tailEnd/>
          </a:ln>
        </p:spPr>
        <p:txBody>
          <a:bodyPr/>
          <a:lstStyle/>
          <a:p>
            <a:endParaRPr lang="en-US"/>
          </a:p>
        </p:txBody>
      </p:sp>
      <p:sp>
        <p:nvSpPr>
          <p:cNvPr id="111901" name="Line 317"/>
          <p:cNvSpPr>
            <a:spLocks noChangeShapeType="1"/>
          </p:cNvSpPr>
          <p:nvPr/>
        </p:nvSpPr>
        <p:spPr bwMode="auto">
          <a:xfrm>
            <a:off x="2944813" y="6045200"/>
            <a:ext cx="41275" cy="0"/>
          </a:xfrm>
          <a:prstGeom prst="line">
            <a:avLst/>
          </a:prstGeom>
          <a:noFill/>
          <a:ln w="3175">
            <a:solidFill>
              <a:schemeClr val="tx1"/>
            </a:solidFill>
            <a:round/>
            <a:headEnd/>
            <a:tailEnd/>
          </a:ln>
        </p:spPr>
        <p:txBody>
          <a:bodyPr/>
          <a:lstStyle/>
          <a:p>
            <a:endParaRPr lang="en-US"/>
          </a:p>
        </p:txBody>
      </p:sp>
      <p:sp>
        <p:nvSpPr>
          <p:cNvPr id="111902" name="Line 318"/>
          <p:cNvSpPr>
            <a:spLocks noChangeShapeType="1"/>
          </p:cNvSpPr>
          <p:nvPr/>
        </p:nvSpPr>
        <p:spPr bwMode="auto">
          <a:xfrm>
            <a:off x="2944813" y="6035675"/>
            <a:ext cx="41275" cy="0"/>
          </a:xfrm>
          <a:prstGeom prst="line">
            <a:avLst/>
          </a:prstGeom>
          <a:noFill/>
          <a:ln w="3175">
            <a:solidFill>
              <a:schemeClr val="tx1"/>
            </a:solidFill>
            <a:round/>
            <a:headEnd/>
            <a:tailEnd/>
          </a:ln>
        </p:spPr>
        <p:txBody>
          <a:bodyPr/>
          <a:lstStyle/>
          <a:p>
            <a:endParaRPr lang="en-US"/>
          </a:p>
        </p:txBody>
      </p:sp>
      <p:sp>
        <p:nvSpPr>
          <p:cNvPr id="111903" name="Line 319"/>
          <p:cNvSpPr>
            <a:spLocks noChangeShapeType="1"/>
          </p:cNvSpPr>
          <p:nvPr/>
        </p:nvSpPr>
        <p:spPr bwMode="auto">
          <a:xfrm>
            <a:off x="2944813" y="6057900"/>
            <a:ext cx="41275" cy="0"/>
          </a:xfrm>
          <a:prstGeom prst="line">
            <a:avLst/>
          </a:prstGeom>
          <a:noFill/>
          <a:ln w="3175">
            <a:solidFill>
              <a:schemeClr val="tx1"/>
            </a:solidFill>
            <a:round/>
            <a:headEnd/>
            <a:tailEnd/>
          </a:ln>
        </p:spPr>
        <p:txBody>
          <a:bodyPr/>
          <a:lstStyle/>
          <a:p>
            <a:endParaRPr lang="en-US"/>
          </a:p>
        </p:txBody>
      </p:sp>
      <p:sp>
        <p:nvSpPr>
          <p:cNvPr id="111904" name="Line 320"/>
          <p:cNvSpPr>
            <a:spLocks noChangeShapeType="1"/>
          </p:cNvSpPr>
          <p:nvPr/>
        </p:nvSpPr>
        <p:spPr bwMode="auto">
          <a:xfrm>
            <a:off x="2944813" y="6076950"/>
            <a:ext cx="41275" cy="0"/>
          </a:xfrm>
          <a:prstGeom prst="line">
            <a:avLst/>
          </a:prstGeom>
          <a:noFill/>
          <a:ln w="3175">
            <a:solidFill>
              <a:schemeClr val="tx1"/>
            </a:solidFill>
            <a:round/>
            <a:headEnd/>
            <a:tailEnd/>
          </a:ln>
        </p:spPr>
        <p:txBody>
          <a:bodyPr/>
          <a:lstStyle/>
          <a:p>
            <a:endParaRPr lang="en-US"/>
          </a:p>
        </p:txBody>
      </p:sp>
      <p:sp>
        <p:nvSpPr>
          <p:cNvPr id="111905" name="Line 321"/>
          <p:cNvSpPr>
            <a:spLocks noChangeShapeType="1"/>
          </p:cNvSpPr>
          <p:nvPr/>
        </p:nvSpPr>
        <p:spPr bwMode="auto">
          <a:xfrm>
            <a:off x="2944813" y="6067425"/>
            <a:ext cx="41275" cy="0"/>
          </a:xfrm>
          <a:prstGeom prst="line">
            <a:avLst/>
          </a:prstGeom>
          <a:noFill/>
          <a:ln w="3175">
            <a:solidFill>
              <a:schemeClr val="tx1"/>
            </a:solidFill>
            <a:round/>
            <a:headEnd/>
            <a:tailEnd/>
          </a:ln>
        </p:spPr>
        <p:txBody>
          <a:bodyPr/>
          <a:lstStyle/>
          <a:p>
            <a:endParaRPr lang="en-US"/>
          </a:p>
        </p:txBody>
      </p:sp>
      <p:sp>
        <p:nvSpPr>
          <p:cNvPr id="111906" name="Line 322"/>
          <p:cNvSpPr>
            <a:spLocks noChangeShapeType="1"/>
          </p:cNvSpPr>
          <p:nvPr/>
        </p:nvSpPr>
        <p:spPr bwMode="auto">
          <a:xfrm>
            <a:off x="2944813" y="6089650"/>
            <a:ext cx="41275" cy="0"/>
          </a:xfrm>
          <a:prstGeom prst="line">
            <a:avLst/>
          </a:prstGeom>
          <a:noFill/>
          <a:ln w="3175">
            <a:solidFill>
              <a:schemeClr val="tx1"/>
            </a:solidFill>
            <a:round/>
            <a:headEnd/>
            <a:tailEnd/>
          </a:ln>
        </p:spPr>
        <p:txBody>
          <a:bodyPr/>
          <a:lstStyle/>
          <a:p>
            <a:endParaRPr lang="en-US"/>
          </a:p>
        </p:txBody>
      </p:sp>
      <p:sp>
        <p:nvSpPr>
          <p:cNvPr id="111907" name="Line 323"/>
          <p:cNvSpPr>
            <a:spLocks noChangeShapeType="1"/>
          </p:cNvSpPr>
          <p:nvPr/>
        </p:nvSpPr>
        <p:spPr bwMode="auto">
          <a:xfrm>
            <a:off x="2944813" y="6108700"/>
            <a:ext cx="41275" cy="0"/>
          </a:xfrm>
          <a:prstGeom prst="line">
            <a:avLst/>
          </a:prstGeom>
          <a:noFill/>
          <a:ln w="3175">
            <a:solidFill>
              <a:schemeClr val="tx1"/>
            </a:solidFill>
            <a:round/>
            <a:headEnd/>
            <a:tailEnd/>
          </a:ln>
        </p:spPr>
        <p:txBody>
          <a:bodyPr/>
          <a:lstStyle/>
          <a:p>
            <a:endParaRPr lang="en-US"/>
          </a:p>
        </p:txBody>
      </p:sp>
      <p:sp>
        <p:nvSpPr>
          <p:cNvPr id="111908" name="Line 324"/>
          <p:cNvSpPr>
            <a:spLocks noChangeShapeType="1"/>
          </p:cNvSpPr>
          <p:nvPr/>
        </p:nvSpPr>
        <p:spPr bwMode="auto">
          <a:xfrm>
            <a:off x="2944813" y="6099175"/>
            <a:ext cx="41275" cy="0"/>
          </a:xfrm>
          <a:prstGeom prst="line">
            <a:avLst/>
          </a:prstGeom>
          <a:noFill/>
          <a:ln w="3175">
            <a:solidFill>
              <a:schemeClr val="tx1"/>
            </a:solidFill>
            <a:round/>
            <a:headEnd/>
            <a:tailEnd/>
          </a:ln>
        </p:spPr>
        <p:txBody>
          <a:bodyPr/>
          <a:lstStyle/>
          <a:p>
            <a:endParaRPr lang="en-US"/>
          </a:p>
        </p:txBody>
      </p:sp>
      <p:sp>
        <p:nvSpPr>
          <p:cNvPr id="111909" name="Text Box 329"/>
          <p:cNvSpPr txBox="1">
            <a:spLocks noChangeArrowheads="1"/>
          </p:cNvSpPr>
          <p:nvPr/>
        </p:nvSpPr>
        <p:spPr bwMode="auto">
          <a:xfrm>
            <a:off x="1712913" y="4941888"/>
            <a:ext cx="590550" cy="366712"/>
          </a:xfrm>
          <a:prstGeom prst="rect">
            <a:avLst/>
          </a:prstGeom>
          <a:noFill/>
          <a:ln w="9525">
            <a:noFill/>
            <a:miter lim="800000"/>
            <a:headEnd/>
            <a:tailEnd/>
          </a:ln>
        </p:spPr>
        <p:txBody>
          <a:bodyPr wrap="none">
            <a:spAutoFit/>
          </a:bodyPr>
          <a:lstStyle/>
          <a:p>
            <a:pPr algn="l"/>
            <a:r>
              <a:rPr lang="en-US" sz="1800"/>
              <a:t>P</a:t>
            </a:r>
            <a:r>
              <a:rPr lang="en-US" sz="1800" baseline="-25000"/>
              <a:t>atm</a:t>
            </a:r>
          </a:p>
        </p:txBody>
      </p:sp>
      <p:sp>
        <p:nvSpPr>
          <p:cNvPr id="111910" name="Text Box 330"/>
          <p:cNvSpPr txBox="1">
            <a:spLocks noChangeArrowheads="1"/>
          </p:cNvSpPr>
          <p:nvPr/>
        </p:nvSpPr>
        <p:spPr bwMode="auto">
          <a:xfrm>
            <a:off x="2941638" y="4922838"/>
            <a:ext cx="530225" cy="366712"/>
          </a:xfrm>
          <a:prstGeom prst="rect">
            <a:avLst/>
          </a:prstGeom>
          <a:noFill/>
          <a:ln w="9525">
            <a:noFill/>
            <a:miter lim="800000"/>
            <a:headEnd/>
            <a:tailEnd/>
          </a:ln>
        </p:spPr>
        <p:txBody>
          <a:bodyPr wrap="none">
            <a:spAutoFit/>
          </a:bodyPr>
          <a:lstStyle/>
          <a:p>
            <a:pPr algn="l"/>
            <a:r>
              <a:rPr lang="en-US" sz="1800"/>
              <a:t>P</a:t>
            </a:r>
            <a:r>
              <a:rPr lang="en-US" sz="1800" baseline="-25000"/>
              <a:t>Hg</a:t>
            </a:r>
          </a:p>
        </p:txBody>
      </p:sp>
      <p:sp>
        <p:nvSpPr>
          <p:cNvPr id="111911" name="Line 332"/>
          <p:cNvSpPr>
            <a:spLocks noChangeShapeType="1"/>
          </p:cNvSpPr>
          <p:nvPr/>
        </p:nvSpPr>
        <p:spPr bwMode="auto">
          <a:xfrm flipV="1">
            <a:off x="2057400" y="2809875"/>
            <a:ext cx="633413" cy="519113"/>
          </a:xfrm>
          <a:prstGeom prst="line">
            <a:avLst/>
          </a:prstGeom>
          <a:noFill/>
          <a:ln w="9525">
            <a:solidFill>
              <a:schemeClr val="tx1"/>
            </a:solidFill>
            <a:round/>
            <a:headEnd/>
            <a:tailEnd type="triangle" w="med" len="med"/>
          </a:ln>
        </p:spPr>
        <p:txBody>
          <a:bodyPr/>
          <a:lstStyle/>
          <a:p>
            <a:endParaRPr lang="en-US"/>
          </a:p>
        </p:txBody>
      </p:sp>
      <p:sp>
        <p:nvSpPr>
          <p:cNvPr id="111912" name="Rectangle 333"/>
          <p:cNvSpPr>
            <a:spLocks noChangeArrowheads="1"/>
          </p:cNvSpPr>
          <p:nvPr/>
        </p:nvSpPr>
        <p:spPr bwMode="auto">
          <a:xfrm>
            <a:off x="1533525" y="2276475"/>
            <a:ext cx="2185988" cy="4200525"/>
          </a:xfrm>
          <a:prstGeom prst="rect">
            <a:avLst/>
          </a:prstGeom>
          <a:noFill/>
          <a:ln w="22225">
            <a:solidFill>
              <a:schemeClr val="tx1"/>
            </a:solidFill>
            <a:miter lim="800000"/>
            <a:headEnd/>
            <a:tailEnd/>
          </a:ln>
        </p:spPr>
        <p:txBody>
          <a:bodyPr wrap="none" anchor="ctr"/>
          <a:lstStyle/>
          <a:p>
            <a:endParaRPr lang="en-US"/>
          </a:p>
        </p:txBody>
      </p:sp>
      <p:sp>
        <p:nvSpPr>
          <p:cNvPr id="111913" name="Line 334"/>
          <p:cNvSpPr>
            <a:spLocks noChangeShapeType="1"/>
          </p:cNvSpPr>
          <p:nvPr/>
        </p:nvSpPr>
        <p:spPr bwMode="auto">
          <a:xfrm>
            <a:off x="2954338" y="2933700"/>
            <a:ext cx="41275" cy="0"/>
          </a:xfrm>
          <a:prstGeom prst="line">
            <a:avLst/>
          </a:prstGeom>
          <a:noFill/>
          <a:ln w="3175">
            <a:solidFill>
              <a:schemeClr val="tx1"/>
            </a:solidFill>
            <a:round/>
            <a:headEnd/>
            <a:tailEnd/>
          </a:ln>
        </p:spPr>
        <p:txBody>
          <a:bodyPr/>
          <a:lstStyle/>
          <a:p>
            <a:endParaRPr lang="en-US"/>
          </a:p>
        </p:txBody>
      </p:sp>
      <p:sp>
        <p:nvSpPr>
          <p:cNvPr id="111914" name="Line 335"/>
          <p:cNvSpPr>
            <a:spLocks noChangeShapeType="1"/>
          </p:cNvSpPr>
          <p:nvPr/>
        </p:nvSpPr>
        <p:spPr bwMode="auto">
          <a:xfrm>
            <a:off x="2954338" y="2924175"/>
            <a:ext cx="41275" cy="0"/>
          </a:xfrm>
          <a:prstGeom prst="line">
            <a:avLst/>
          </a:prstGeom>
          <a:noFill/>
          <a:ln w="3175">
            <a:solidFill>
              <a:schemeClr val="tx1"/>
            </a:solidFill>
            <a:round/>
            <a:headEnd/>
            <a:tailEnd/>
          </a:ln>
        </p:spPr>
        <p:txBody>
          <a:bodyPr/>
          <a:lstStyle/>
          <a:p>
            <a:endParaRPr lang="en-US"/>
          </a:p>
        </p:txBody>
      </p:sp>
      <p:sp>
        <p:nvSpPr>
          <p:cNvPr id="111915" name="Line 336"/>
          <p:cNvSpPr>
            <a:spLocks noChangeShapeType="1"/>
          </p:cNvSpPr>
          <p:nvPr/>
        </p:nvSpPr>
        <p:spPr bwMode="auto">
          <a:xfrm>
            <a:off x="2954338" y="2946400"/>
            <a:ext cx="41275" cy="0"/>
          </a:xfrm>
          <a:prstGeom prst="line">
            <a:avLst/>
          </a:prstGeom>
          <a:noFill/>
          <a:ln w="3175">
            <a:solidFill>
              <a:schemeClr val="tx1"/>
            </a:solidFill>
            <a:round/>
            <a:headEnd/>
            <a:tailEnd/>
          </a:ln>
        </p:spPr>
        <p:txBody>
          <a:bodyPr/>
          <a:lstStyle/>
          <a:p>
            <a:endParaRPr lang="en-US"/>
          </a:p>
        </p:txBody>
      </p:sp>
      <p:sp>
        <p:nvSpPr>
          <p:cNvPr id="111916" name="Line 337"/>
          <p:cNvSpPr>
            <a:spLocks noChangeShapeType="1"/>
          </p:cNvSpPr>
          <p:nvPr/>
        </p:nvSpPr>
        <p:spPr bwMode="auto">
          <a:xfrm>
            <a:off x="2954338" y="2965450"/>
            <a:ext cx="41275" cy="0"/>
          </a:xfrm>
          <a:prstGeom prst="line">
            <a:avLst/>
          </a:prstGeom>
          <a:noFill/>
          <a:ln w="3175">
            <a:solidFill>
              <a:schemeClr val="tx1"/>
            </a:solidFill>
            <a:round/>
            <a:headEnd/>
            <a:tailEnd/>
          </a:ln>
        </p:spPr>
        <p:txBody>
          <a:bodyPr/>
          <a:lstStyle/>
          <a:p>
            <a:endParaRPr lang="en-US"/>
          </a:p>
        </p:txBody>
      </p:sp>
      <p:sp>
        <p:nvSpPr>
          <p:cNvPr id="111917" name="Line 338"/>
          <p:cNvSpPr>
            <a:spLocks noChangeShapeType="1"/>
          </p:cNvSpPr>
          <p:nvPr/>
        </p:nvSpPr>
        <p:spPr bwMode="auto">
          <a:xfrm>
            <a:off x="2954338" y="2955925"/>
            <a:ext cx="41275" cy="0"/>
          </a:xfrm>
          <a:prstGeom prst="line">
            <a:avLst/>
          </a:prstGeom>
          <a:noFill/>
          <a:ln w="3175">
            <a:solidFill>
              <a:schemeClr val="tx1"/>
            </a:solidFill>
            <a:round/>
            <a:headEnd/>
            <a:tailEnd/>
          </a:ln>
        </p:spPr>
        <p:txBody>
          <a:bodyPr/>
          <a:lstStyle/>
          <a:p>
            <a:endParaRPr lang="en-US"/>
          </a:p>
        </p:txBody>
      </p:sp>
      <p:sp>
        <p:nvSpPr>
          <p:cNvPr id="111918" name="Line 339"/>
          <p:cNvSpPr>
            <a:spLocks noChangeShapeType="1"/>
          </p:cNvSpPr>
          <p:nvPr/>
        </p:nvSpPr>
        <p:spPr bwMode="auto">
          <a:xfrm>
            <a:off x="2954338" y="2978150"/>
            <a:ext cx="41275" cy="0"/>
          </a:xfrm>
          <a:prstGeom prst="line">
            <a:avLst/>
          </a:prstGeom>
          <a:noFill/>
          <a:ln w="3175">
            <a:solidFill>
              <a:schemeClr val="tx1"/>
            </a:solidFill>
            <a:round/>
            <a:headEnd/>
            <a:tailEnd/>
          </a:ln>
        </p:spPr>
        <p:txBody>
          <a:bodyPr/>
          <a:lstStyle/>
          <a:p>
            <a:endParaRPr lang="en-US"/>
          </a:p>
        </p:txBody>
      </p:sp>
      <p:sp>
        <p:nvSpPr>
          <p:cNvPr id="111919" name="Rectangle 340">
            <a:hlinkClick r:id="rId4" tooltip="Wikipedia -  B A R O M E T E R"/>
          </p:cNvPr>
          <p:cNvSpPr>
            <a:spLocks noChangeArrowheads="1"/>
          </p:cNvSpPr>
          <p:nvPr/>
        </p:nvSpPr>
        <p:spPr bwMode="auto">
          <a:xfrm>
            <a:off x="1230313" y="1154113"/>
            <a:ext cx="2155825" cy="392112"/>
          </a:xfrm>
          <a:prstGeom prst="rect">
            <a:avLst/>
          </a:prstGeom>
          <a:noFill/>
          <a:ln w="9525">
            <a:noFill/>
            <a:miter lim="800000"/>
            <a:headEnd/>
            <a:tailEnd/>
          </a:ln>
        </p:spPr>
        <p:txBody>
          <a:bodyPr wrap="none" anchor="ctr"/>
          <a:lstStyle/>
          <a:p>
            <a:endParaRPr lang="en-US"/>
          </a:p>
        </p:txBody>
      </p:sp>
      <p:sp>
        <p:nvSpPr>
          <p:cNvPr id="111920" name="Rectangle 348"/>
          <p:cNvSpPr>
            <a:spLocks noChangeArrowheads="1"/>
          </p:cNvSpPr>
          <p:nvPr/>
        </p:nvSpPr>
        <p:spPr bwMode="auto">
          <a:xfrm>
            <a:off x="5405438" y="3124200"/>
            <a:ext cx="214312" cy="90488"/>
          </a:xfrm>
          <a:prstGeom prst="rect">
            <a:avLst/>
          </a:prstGeom>
          <a:solidFill>
            <a:schemeClr val="bg1"/>
          </a:solidFill>
          <a:ln w="9525">
            <a:noFill/>
            <a:miter lim="800000"/>
            <a:headEnd/>
            <a:tailEnd/>
          </a:ln>
        </p:spPr>
        <p:txBody>
          <a:bodyPr wrap="none" anchor="ctr"/>
          <a:lstStyle/>
          <a:p>
            <a:endParaRPr lang="en-US"/>
          </a:p>
        </p:txBody>
      </p:sp>
      <p:sp>
        <p:nvSpPr>
          <p:cNvPr id="111921" name="Rectangle 349"/>
          <p:cNvSpPr>
            <a:spLocks noChangeArrowheads="1"/>
          </p:cNvSpPr>
          <p:nvPr/>
        </p:nvSpPr>
        <p:spPr bwMode="auto">
          <a:xfrm>
            <a:off x="6350000" y="3073400"/>
            <a:ext cx="361950" cy="76200"/>
          </a:xfrm>
          <a:prstGeom prst="rect">
            <a:avLst/>
          </a:prstGeom>
          <a:solidFill>
            <a:schemeClr val="bg1"/>
          </a:solidFill>
          <a:ln w="9525">
            <a:noFill/>
            <a:miter lim="800000"/>
            <a:headEnd/>
            <a:tailEnd/>
          </a:ln>
        </p:spPr>
        <p:txBody>
          <a:bodyPr wrap="none" anchor="ctr"/>
          <a:lstStyle/>
          <a:p>
            <a:endParaRPr lang="en-US"/>
          </a:p>
        </p:txBody>
      </p:sp>
      <p:sp>
        <p:nvSpPr>
          <p:cNvPr id="111922" name="Rectangle 350"/>
          <p:cNvSpPr>
            <a:spLocks noChangeArrowheads="1"/>
          </p:cNvSpPr>
          <p:nvPr/>
        </p:nvSpPr>
        <p:spPr bwMode="auto">
          <a:xfrm>
            <a:off x="7645400" y="4178300"/>
            <a:ext cx="280988" cy="109538"/>
          </a:xfrm>
          <a:prstGeom prst="rect">
            <a:avLst/>
          </a:prstGeom>
          <a:solidFill>
            <a:schemeClr val="bg1"/>
          </a:solidFill>
          <a:ln w="9525">
            <a:noFill/>
            <a:miter lim="800000"/>
            <a:headEnd/>
            <a:tailEnd/>
          </a:ln>
        </p:spPr>
        <p:txBody>
          <a:bodyPr wrap="none" anchor="ctr"/>
          <a:lstStyle/>
          <a:p>
            <a:endParaRPr lang="en-US"/>
          </a:p>
        </p:txBody>
      </p:sp>
      <p:sp>
        <p:nvSpPr>
          <p:cNvPr id="111923" name="Rectangle 351"/>
          <p:cNvSpPr>
            <a:spLocks noChangeArrowheads="1"/>
          </p:cNvSpPr>
          <p:nvPr/>
        </p:nvSpPr>
        <p:spPr bwMode="auto">
          <a:xfrm>
            <a:off x="4545013" y="4278313"/>
            <a:ext cx="300037" cy="90487"/>
          </a:xfrm>
          <a:prstGeom prst="rect">
            <a:avLst/>
          </a:prstGeom>
          <a:solidFill>
            <a:schemeClr val="bg1"/>
          </a:solidFill>
          <a:ln w="9525">
            <a:noFill/>
            <a:miter lim="800000"/>
            <a:headEnd/>
            <a:tailEnd/>
          </a:ln>
        </p:spPr>
        <p:txBody>
          <a:bodyPr wrap="none" anchor="ctr"/>
          <a:lstStyle/>
          <a:p>
            <a:endParaRPr lang="en-US"/>
          </a:p>
        </p:txBody>
      </p:sp>
      <p:sp>
        <p:nvSpPr>
          <p:cNvPr id="111924" name="Rectangle 352"/>
          <p:cNvSpPr>
            <a:spLocks noChangeArrowheads="1"/>
          </p:cNvSpPr>
          <p:nvPr/>
        </p:nvSpPr>
        <p:spPr bwMode="auto">
          <a:xfrm>
            <a:off x="5121275" y="5102225"/>
            <a:ext cx="252413" cy="90488"/>
          </a:xfrm>
          <a:prstGeom prst="rect">
            <a:avLst/>
          </a:prstGeom>
          <a:solidFill>
            <a:schemeClr val="bg1"/>
          </a:solidFill>
          <a:ln w="9525">
            <a:noFill/>
            <a:miter lim="800000"/>
            <a:headEnd/>
            <a:tailEnd/>
          </a:ln>
        </p:spPr>
        <p:txBody>
          <a:bodyPr wrap="none" anchor="ctr"/>
          <a:lstStyle/>
          <a:p>
            <a:endParaRPr lang="en-US"/>
          </a:p>
        </p:txBody>
      </p:sp>
      <p:sp>
        <p:nvSpPr>
          <p:cNvPr id="111925" name="Rectangle 353"/>
          <p:cNvSpPr>
            <a:spLocks noChangeArrowheads="1"/>
          </p:cNvSpPr>
          <p:nvPr/>
        </p:nvSpPr>
        <p:spPr bwMode="auto">
          <a:xfrm>
            <a:off x="5859463" y="5678488"/>
            <a:ext cx="471487" cy="100012"/>
          </a:xfrm>
          <a:prstGeom prst="rect">
            <a:avLst/>
          </a:prstGeom>
          <a:solidFill>
            <a:schemeClr val="bg1"/>
          </a:solidFill>
          <a:ln w="9525">
            <a:noFill/>
            <a:miter lim="800000"/>
            <a:headEnd/>
            <a:tailEnd/>
          </a:ln>
        </p:spPr>
        <p:txBody>
          <a:bodyPr wrap="none" anchor="ctr"/>
          <a:lstStyle/>
          <a:p>
            <a:endParaRPr lang="en-US"/>
          </a:p>
        </p:txBody>
      </p:sp>
      <p:sp>
        <p:nvSpPr>
          <p:cNvPr id="111926" name="Rectangle 354"/>
          <p:cNvSpPr>
            <a:spLocks noChangeArrowheads="1"/>
          </p:cNvSpPr>
          <p:nvPr/>
        </p:nvSpPr>
        <p:spPr bwMode="auto">
          <a:xfrm>
            <a:off x="7512050" y="5273675"/>
            <a:ext cx="614363" cy="180975"/>
          </a:xfrm>
          <a:prstGeom prst="rect">
            <a:avLst/>
          </a:prstGeom>
          <a:solidFill>
            <a:schemeClr val="bg1"/>
          </a:solidFill>
          <a:ln w="9525">
            <a:noFill/>
            <a:miter lim="800000"/>
            <a:headEnd/>
            <a:tailEnd/>
          </a:ln>
        </p:spPr>
        <p:txBody>
          <a:bodyPr wrap="none" anchor="ctr"/>
          <a:lstStyle/>
          <a:p>
            <a:endParaRPr lang="en-US"/>
          </a:p>
        </p:txBody>
      </p:sp>
      <p:sp>
        <p:nvSpPr>
          <p:cNvPr id="111927" name="Rectangle 355"/>
          <p:cNvSpPr>
            <a:spLocks noChangeArrowheads="1"/>
          </p:cNvSpPr>
          <p:nvPr/>
        </p:nvSpPr>
        <p:spPr bwMode="auto">
          <a:xfrm>
            <a:off x="7412038" y="5349875"/>
            <a:ext cx="214312" cy="90488"/>
          </a:xfrm>
          <a:prstGeom prst="rect">
            <a:avLst/>
          </a:prstGeom>
          <a:solidFill>
            <a:schemeClr val="bg1"/>
          </a:solidFill>
          <a:ln w="9525">
            <a:noFill/>
            <a:miter lim="800000"/>
            <a:headEnd/>
            <a:tailEnd/>
          </a:ln>
        </p:spPr>
        <p:txBody>
          <a:bodyPr wrap="none" anchor="ctr"/>
          <a:lstStyle/>
          <a:p>
            <a:endParaRPr lang="en-US"/>
          </a:p>
        </p:txBody>
      </p:sp>
      <p:grpSp>
        <p:nvGrpSpPr>
          <p:cNvPr id="3" name="Group 356"/>
          <p:cNvGrpSpPr>
            <a:grpSpLocks/>
          </p:cNvGrpSpPr>
          <p:nvPr/>
        </p:nvGrpSpPr>
        <p:grpSpPr bwMode="auto">
          <a:xfrm>
            <a:off x="4391025" y="2982913"/>
            <a:ext cx="3892550" cy="2882900"/>
            <a:chOff x="2766" y="1879"/>
            <a:chExt cx="2452" cy="1816"/>
          </a:xfrm>
        </p:grpSpPr>
        <p:sp>
          <p:nvSpPr>
            <p:cNvPr id="111929" name="Text Box 341"/>
            <p:cNvSpPr txBox="1">
              <a:spLocks noChangeArrowheads="1"/>
            </p:cNvSpPr>
            <p:nvPr/>
          </p:nvSpPr>
          <p:spPr bwMode="auto">
            <a:xfrm>
              <a:off x="3345" y="1916"/>
              <a:ext cx="263" cy="135"/>
            </a:xfrm>
            <a:prstGeom prst="rect">
              <a:avLst/>
            </a:prstGeom>
            <a:noFill/>
            <a:ln w="9525">
              <a:noFill/>
              <a:miter lim="800000"/>
              <a:headEnd/>
              <a:tailEnd/>
            </a:ln>
          </p:spPr>
          <p:txBody>
            <a:bodyPr wrap="none">
              <a:spAutoFit/>
            </a:bodyPr>
            <a:lstStyle/>
            <a:p>
              <a:r>
                <a:rPr lang="en-US" sz="800" b="1"/>
                <a:t>Face</a:t>
              </a:r>
            </a:p>
          </p:txBody>
        </p:sp>
        <p:sp>
          <p:nvSpPr>
            <p:cNvPr id="111930" name="Text Box 342"/>
            <p:cNvSpPr txBox="1">
              <a:spLocks noChangeArrowheads="1"/>
            </p:cNvSpPr>
            <p:nvPr/>
          </p:nvSpPr>
          <p:spPr bwMode="auto">
            <a:xfrm>
              <a:off x="3953" y="1879"/>
              <a:ext cx="373" cy="135"/>
            </a:xfrm>
            <a:prstGeom prst="rect">
              <a:avLst/>
            </a:prstGeom>
            <a:noFill/>
            <a:ln w="9525">
              <a:noFill/>
              <a:miter lim="800000"/>
              <a:headEnd/>
              <a:tailEnd/>
            </a:ln>
          </p:spPr>
          <p:txBody>
            <a:bodyPr wrap="none">
              <a:spAutoFit/>
            </a:bodyPr>
            <a:lstStyle/>
            <a:p>
              <a:r>
                <a:rPr lang="en-US" sz="800" b="1"/>
                <a:t>Pointers</a:t>
              </a:r>
            </a:p>
          </p:txBody>
        </p:sp>
        <p:sp>
          <p:nvSpPr>
            <p:cNvPr id="111931" name="Text Box 344"/>
            <p:cNvSpPr txBox="1">
              <a:spLocks noChangeArrowheads="1"/>
            </p:cNvSpPr>
            <p:nvPr/>
          </p:nvSpPr>
          <p:spPr bwMode="auto">
            <a:xfrm>
              <a:off x="4777" y="2588"/>
              <a:ext cx="319" cy="135"/>
            </a:xfrm>
            <a:prstGeom prst="rect">
              <a:avLst/>
            </a:prstGeom>
            <a:noFill/>
            <a:ln w="9525">
              <a:noFill/>
              <a:miter lim="800000"/>
              <a:headEnd/>
              <a:tailEnd/>
            </a:ln>
          </p:spPr>
          <p:txBody>
            <a:bodyPr wrap="none">
              <a:spAutoFit/>
            </a:bodyPr>
            <a:lstStyle/>
            <a:p>
              <a:r>
                <a:rPr lang="en-US" sz="800" b="1"/>
                <a:t>Spring</a:t>
              </a:r>
            </a:p>
          </p:txBody>
        </p:sp>
        <p:sp>
          <p:nvSpPr>
            <p:cNvPr id="111932" name="Text Box 346"/>
            <p:cNvSpPr txBox="1">
              <a:spLocks noChangeArrowheads="1"/>
            </p:cNvSpPr>
            <p:nvPr/>
          </p:nvSpPr>
          <p:spPr bwMode="auto">
            <a:xfrm>
              <a:off x="4606" y="3293"/>
              <a:ext cx="612" cy="212"/>
            </a:xfrm>
            <a:prstGeom prst="rect">
              <a:avLst/>
            </a:prstGeom>
            <a:noFill/>
            <a:ln w="9525">
              <a:noFill/>
              <a:miter lim="800000"/>
              <a:headEnd/>
              <a:tailEnd/>
            </a:ln>
          </p:spPr>
          <p:txBody>
            <a:bodyPr wrap="none">
              <a:spAutoFit/>
            </a:bodyPr>
            <a:lstStyle/>
            <a:p>
              <a:r>
                <a:rPr lang="en-US" sz="800" b="1"/>
                <a:t>Metal drum</a:t>
              </a:r>
            </a:p>
            <a:p>
              <a:r>
                <a:rPr lang="en-US" sz="800" b="1"/>
                <a:t>(partial vacuum)</a:t>
              </a:r>
            </a:p>
          </p:txBody>
        </p:sp>
        <p:sp>
          <p:nvSpPr>
            <p:cNvPr id="111933" name="Text Box 347"/>
            <p:cNvSpPr txBox="1">
              <a:spLocks noChangeArrowheads="1"/>
            </p:cNvSpPr>
            <p:nvPr/>
          </p:nvSpPr>
          <p:spPr bwMode="auto">
            <a:xfrm>
              <a:off x="3716" y="3560"/>
              <a:ext cx="437" cy="135"/>
            </a:xfrm>
            <a:prstGeom prst="rect">
              <a:avLst/>
            </a:prstGeom>
            <a:noFill/>
            <a:ln w="9525">
              <a:noFill/>
              <a:miter lim="800000"/>
              <a:headEnd/>
              <a:tailEnd/>
            </a:ln>
          </p:spPr>
          <p:txBody>
            <a:bodyPr wrap="none">
              <a:spAutoFit/>
            </a:bodyPr>
            <a:lstStyle/>
            <a:p>
              <a:r>
                <a:rPr lang="en-US" sz="800" b="1"/>
                <a:t>Hairspring</a:t>
              </a:r>
            </a:p>
          </p:txBody>
        </p:sp>
        <p:sp>
          <p:nvSpPr>
            <p:cNvPr id="111934" name="Text Box 345"/>
            <p:cNvSpPr txBox="1">
              <a:spLocks noChangeArrowheads="1"/>
            </p:cNvSpPr>
            <p:nvPr/>
          </p:nvSpPr>
          <p:spPr bwMode="auto">
            <a:xfrm>
              <a:off x="3231" y="3239"/>
              <a:ext cx="294" cy="135"/>
            </a:xfrm>
            <a:prstGeom prst="rect">
              <a:avLst/>
            </a:prstGeom>
            <a:noFill/>
            <a:ln w="9525">
              <a:noFill/>
              <a:miter lim="800000"/>
              <a:headEnd/>
              <a:tailEnd/>
            </a:ln>
          </p:spPr>
          <p:txBody>
            <a:bodyPr wrap="none">
              <a:spAutoFit/>
            </a:bodyPr>
            <a:lstStyle/>
            <a:p>
              <a:r>
                <a:rPr lang="en-US" sz="800" b="1"/>
                <a:t>Chain</a:t>
              </a:r>
            </a:p>
          </p:txBody>
        </p:sp>
        <p:sp>
          <p:nvSpPr>
            <p:cNvPr id="111935" name="Text Box 343"/>
            <p:cNvSpPr txBox="1">
              <a:spLocks noChangeArrowheads="1"/>
            </p:cNvSpPr>
            <p:nvPr/>
          </p:nvSpPr>
          <p:spPr bwMode="auto">
            <a:xfrm>
              <a:off x="2766" y="2657"/>
              <a:ext cx="324" cy="135"/>
            </a:xfrm>
            <a:prstGeom prst="rect">
              <a:avLst/>
            </a:prstGeom>
            <a:noFill/>
            <a:ln w="9525">
              <a:noFill/>
              <a:miter lim="800000"/>
              <a:headEnd/>
              <a:tailEnd/>
            </a:ln>
          </p:spPr>
          <p:txBody>
            <a:bodyPr wrap="none">
              <a:spAutoFit/>
            </a:bodyPr>
            <a:lstStyle/>
            <a:p>
              <a:r>
                <a:rPr lang="en-US" sz="800" b="1"/>
                <a:t>Levers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45506">
                                            <p:txEl>
                                              <p:pRg st="0" end="0"/>
                                            </p:txEl>
                                          </p:spTgt>
                                        </p:tgtEl>
                                        <p:attrNameLst>
                                          <p:attrName>style.visibility</p:attrName>
                                        </p:attrNameLst>
                                      </p:cBhvr>
                                      <p:to>
                                        <p:strVal val="visible"/>
                                      </p:to>
                                    </p:set>
                                    <p:animEffect transition="in" filter="wipe(left)">
                                      <p:cBhvr>
                                        <p:cTn id="11" dur="500"/>
                                        <p:tgtEl>
                                          <p:spTgt spid="745506">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45506">
                                            <p:txEl>
                                              <p:pRg st="1" end="1"/>
                                            </p:txEl>
                                          </p:spTgt>
                                        </p:tgtEl>
                                        <p:attrNameLst>
                                          <p:attrName>style.visibility</p:attrName>
                                        </p:attrNameLst>
                                      </p:cBhvr>
                                      <p:to>
                                        <p:strVal val="visible"/>
                                      </p:to>
                                    </p:set>
                                    <p:animEffect transition="in" filter="wipe(left)">
                                      <p:cBhvr>
                                        <p:cTn id="14" dur="500"/>
                                        <p:tgtEl>
                                          <p:spTgt spid="745506">
                                            <p:txEl>
                                              <p:pRg st="1" end="1"/>
                                            </p:txEl>
                                          </p:spTgt>
                                        </p:tgtEl>
                                      </p:cBhvr>
                                    </p:animEffect>
                                  </p:childTnLst>
                                </p:cTn>
                              </p:par>
                              <p:par>
                                <p:cTn id="15" presetID="53" presetClass="exit" presetSubtype="0" fill="hold" grpId="0" nodeType="withEffect">
                                  <p:stCondLst>
                                    <p:cond delay="0"/>
                                  </p:stCondLst>
                                  <p:childTnLst>
                                    <p:anim calcmode="lin" valueType="num">
                                      <p:cBhvr>
                                        <p:cTn id="16" dur="500"/>
                                        <p:tgtEl>
                                          <p:spTgt spid="745476"/>
                                        </p:tgtEl>
                                        <p:attrNameLst>
                                          <p:attrName>ppt_w</p:attrName>
                                        </p:attrNameLst>
                                      </p:cBhvr>
                                      <p:tavLst>
                                        <p:tav tm="0">
                                          <p:val>
                                            <p:strVal val="ppt_w"/>
                                          </p:val>
                                        </p:tav>
                                        <p:tav tm="100000">
                                          <p:val>
                                            <p:fltVal val="0"/>
                                          </p:val>
                                        </p:tav>
                                      </p:tavLst>
                                    </p:anim>
                                    <p:anim calcmode="lin" valueType="num">
                                      <p:cBhvr>
                                        <p:cTn id="17" dur="500"/>
                                        <p:tgtEl>
                                          <p:spTgt spid="745476"/>
                                        </p:tgtEl>
                                        <p:attrNameLst>
                                          <p:attrName>ppt_h</p:attrName>
                                        </p:attrNameLst>
                                      </p:cBhvr>
                                      <p:tavLst>
                                        <p:tav tm="0">
                                          <p:val>
                                            <p:strVal val="ppt_h"/>
                                          </p:val>
                                        </p:tav>
                                        <p:tav tm="100000">
                                          <p:val>
                                            <p:fltVal val="0"/>
                                          </p:val>
                                        </p:tav>
                                      </p:tavLst>
                                    </p:anim>
                                    <p:animEffect transition="out" filter="fade">
                                      <p:cBhvr>
                                        <p:cTn id="18" dur="500"/>
                                        <p:tgtEl>
                                          <p:spTgt spid="745476"/>
                                        </p:tgtEl>
                                      </p:cBhvr>
                                    </p:animEffect>
                                    <p:set>
                                      <p:cBhvr>
                                        <p:cTn id="19" dur="1" fill="hold">
                                          <p:stCondLst>
                                            <p:cond delay="499"/>
                                          </p:stCondLst>
                                        </p:cTn>
                                        <p:tgtEl>
                                          <p:spTgt spid="745476"/>
                                        </p:tgtEl>
                                        <p:attrNameLst>
                                          <p:attrName>style.visibility</p:attrName>
                                        </p:attrNameLst>
                                      </p:cBhvr>
                                      <p:to>
                                        <p:strVal val="hidden"/>
                                      </p:to>
                                    </p:set>
                                  </p:childTnLst>
                                </p:cTn>
                              </p:par>
                              <p:par>
                                <p:cTn id="20" presetID="9"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6" grpId="0"/>
      <p:bldP spid="745506" grpId="0" build="p" autoUpdateAnimBg="0"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endParaRPr lang="en-US" smtClean="0"/>
          </a:p>
        </p:txBody>
      </p:sp>
      <p:sp>
        <p:nvSpPr>
          <p:cNvPr id="112643" name="Rectangle 3"/>
          <p:cNvSpPr>
            <a:spLocks noChangeArrowheads="1"/>
          </p:cNvSpPr>
          <p:nvPr/>
        </p:nvSpPr>
        <p:spPr bwMode="auto">
          <a:xfrm>
            <a:off x="0" y="2400300"/>
            <a:ext cx="9144000" cy="0"/>
          </a:xfrm>
          <a:prstGeom prst="rect">
            <a:avLst/>
          </a:prstGeom>
          <a:noFill/>
          <a:ln w="9525">
            <a:noFill/>
            <a:miter lim="800000"/>
            <a:headEnd/>
            <a:tailEnd/>
          </a:ln>
        </p:spPr>
        <p:txBody>
          <a:bodyPr wrap="none" anchor="ctr">
            <a:spAutoFit/>
          </a:bodyPr>
          <a:lstStyle/>
          <a:p>
            <a:endParaRPr lang="en-US"/>
          </a:p>
        </p:txBody>
      </p:sp>
      <p:sp>
        <p:nvSpPr>
          <p:cNvPr id="279556" name="Rectangle 4"/>
          <p:cNvSpPr>
            <a:spLocks noChangeArrowheads="1"/>
          </p:cNvSpPr>
          <p:nvPr/>
        </p:nvSpPr>
        <p:spPr bwMode="auto">
          <a:xfrm>
            <a:off x="2438400" y="5562600"/>
            <a:ext cx="4565650" cy="366713"/>
          </a:xfrm>
          <a:prstGeom prst="rect">
            <a:avLst/>
          </a:prstGeom>
          <a:noFill/>
          <a:ln w="9525">
            <a:noFill/>
            <a:miter lim="800000"/>
            <a:headEnd/>
            <a:tailEnd/>
          </a:ln>
          <a:effectLst/>
        </p:spPr>
        <p:txBody>
          <a:bodyPr wrap="none">
            <a:spAutoFit/>
          </a:bodyPr>
          <a:lstStyle/>
          <a:p>
            <a:pPr algn="l" eaLnBrk="0" hangingPunct="0">
              <a:defRPr/>
            </a:pPr>
            <a:r>
              <a:rPr lang="en-US" sz="1800" b="1">
                <a:effectLst>
                  <a:outerShdw blurRad="38100" dist="38100" dir="2700000" algn="tl">
                    <a:srgbClr val="C0C0C0"/>
                  </a:outerShdw>
                </a:effectLst>
              </a:rPr>
              <a:t>barometer</a:t>
            </a:r>
            <a:r>
              <a:rPr lang="en-US" sz="1800"/>
              <a:t>: device to measure air pressure</a:t>
            </a:r>
          </a:p>
        </p:txBody>
      </p:sp>
      <p:sp>
        <p:nvSpPr>
          <p:cNvPr id="279559" name="Rectangle 7" descr="30%"/>
          <p:cNvSpPr>
            <a:spLocks noChangeArrowheads="1"/>
          </p:cNvSpPr>
          <p:nvPr/>
        </p:nvSpPr>
        <p:spPr bwMode="auto">
          <a:xfrm>
            <a:off x="4551363" y="1997075"/>
            <a:ext cx="314325" cy="2501900"/>
          </a:xfrm>
          <a:prstGeom prst="rect">
            <a:avLst/>
          </a:prstGeom>
          <a:pattFill prst="pct30">
            <a:fgClr>
              <a:srgbClr val="000000"/>
            </a:fgClr>
            <a:bgClr>
              <a:srgbClr val="FFFFFF"/>
            </a:bgClr>
          </a:pattFill>
          <a:ln w="9525">
            <a:noFill/>
            <a:miter lim="800000"/>
            <a:headEnd/>
            <a:tailEnd/>
          </a:ln>
        </p:spPr>
        <p:txBody>
          <a:bodyPr/>
          <a:lstStyle/>
          <a:p>
            <a:endParaRPr lang="en-US"/>
          </a:p>
        </p:txBody>
      </p:sp>
      <p:sp>
        <p:nvSpPr>
          <p:cNvPr id="279560" name="Rectangle 8" descr="30%"/>
          <p:cNvSpPr>
            <a:spLocks noChangeArrowheads="1"/>
          </p:cNvSpPr>
          <p:nvPr/>
        </p:nvSpPr>
        <p:spPr bwMode="auto">
          <a:xfrm>
            <a:off x="3613150" y="4186238"/>
            <a:ext cx="2190750" cy="938212"/>
          </a:xfrm>
          <a:prstGeom prst="rect">
            <a:avLst/>
          </a:prstGeom>
          <a:pattFill prst="pct30">
            <a:fgClr>
              <a:srgbClr val="000000"/>
            </a:fgClr>
            <a:bgClr>
              <a:srgbClr val="FFFFFF"/>
            </a:bgClr>
          </a:pattFill>
          <a:ln w="9525">
            <a:noFill/>
            <a:miter lim="800000"/>
            <a:headEnd/>
            <a:tailEnd/>
          </a:ln>
        </p:spPr>
        <p:txBody>
          <a:bodyPr/>
          <a:lstStyle/>
          <a:p>
            <a:endParaRPr lang="en-US"/>
          </a:p>
        </p:txBody>
      </p:sp>
      <p:grpSp>
        <p:nvGrpSpPr>
          <p:cNvPr id="2" name="Group 29"/>
          <p:cNvGrpSpPr>
            <a:grpSpLocks/>
          </p:cNvGrpSpPr>
          <p:nvPr/>
        </p:nvGrpSpPr>
        <p:grpSpPr bwMode="auto">
          <a:xfrm>
            <a:off x="4551363" y="1371600"/>
            <a:ext cx="314325" cy="3440113"/>
            <a:chOff x="2867" y="864"/>
            <a:chExt cx="198" cy="2167"/>
          </a:xfrm>
        </p:grpSpPr>
        <p:sp>
          <p:nvSpPr>
            <p:cNvPr id="112667" name="Line 10"/>
            <p:cNvSpPr>
              <a:spLocks noChangeShapeType="1"/>
            </p:cNvSpPr>
            <p:nvPr/>
          </p:nvSpPr>
          <p:spPr bwMode="auto">
            <a:xfrm flipV="1">
              <a:off x="2867" y="864"/>
              <a:ext cx="0" cy="2167"/>
            </a:xfrm>
            <a:prstGeom prst="line">
              <a:avLst/>
            </a:prstGeom>
            <a:noFill/>
            <a:ln w="19050">
              <a:solidFill>
                <a:srgbClr val="000000"/>
              </a:solidFill>
              <a:round/>
              <a:headEnd/>
              <a:tailEnd/>
            </a:ln>
          </p:spPr>
          <p:txBody>
            <a:bodyPr/>
            <a:lstStyle/>
            <a:p>
              <a:endParaRPr lang="en-US"/>
            </a:p>
          </p:txBody>
        </p:sp>
        <p:sp>
          <p:nvSpPr>
            <p:cNvPr id="112668" name="Line 11"/>
            <p:cNvSpPr>
              <a:spLocks noChangeShapeType="1"/>
            </p:cNvSpPr>
            <p:nvPr/>
          </p:nvSpPr>
          <p:spPr bwMode="auto">
            <a:xfrm flipV="1">
              <a:off x="3065" y="864"/>
              <a:ext cx="0" cy="2167"/>
            </a:xfrm>
            <a:prstGeom prst="line">
              <a:avLst/>
            </a:prstGeom>
            <a:noFill/>
            <a:ln w="19050">
              <a:solidFill>
                <a:srgbClr val="000000"/>
              </a:solidFill>
              <a:round/>
              <a:headEnd/>
              <a:tailEnd/>
            </a:ln>
          </p:spPr>
          <p:txBody>
            <a:bodyPr/>
            <a:lstStyle/>
            <a:p>
              <a:endParaRPr lang="en-US"/>
            </a:p>
          </p:txBody>
        </p:sp>
        <p:sp>
          <p:nvSpPr>
            <p:cNvPr id="112669" name="Line 12"/>
            <p:cNvSpPr>
              <a:spLocks noChangeShapeType="1"/>
            </p:cNvSpPr>
            <p:nvPr/>
          </p:nvSpPr>
          <p:spPr bwMode="auto">
            <a:xfrm>
              <a:off x="2867" y="864"/>
              <a:ext cx="198" cy="0"/>
            </a:xfrm>
            <a:prstGeom prst="line">
              <a:avLst/>
            </a:prstGeom>
            <a:noFill/>
            <a:ln w="19050">
              <a:solidFill>
                <a:srgbClr val="000000"/>
              </a:solidFill>
              <a:round/>
              <a:headEnd/>
              <a:tailEnd/>
            </a:ln>
          </p:spPr>
          <p:txBody>
            <a:bodyPr/>
            <a:lstStyle/>
            <a:p>
              <a:endParaRPr lang="en-US"/>
            </a:p>
          </p:txBody>
        </p:sp>
      </p:grpSp>
      <p:grpSp>
        <p:nvGrpSpPr>
          <p:cNvPr id="3" name="Group 28"/>
          <p:cNvGrpSpPr>
            <a:grpSpLocks/>
          </p:cNvGrpSpPr>
          <p:nvPr/>
        </p:nvGrpSpPr>
        <p:grpSpPr bwMode="auto">
          <a:xfrm>
            <a:off x="3613150" y="3873500"/>
            <a:ext cx="2190750" cy="1250950"/>
            <a:chOff x="2276" y="2440"/>
            <a:chExt cx="1380" cy="788"/>
          </a:xfrm>
        </p:grpSpPr>
        <p:sp>
          <p:nvSpPr>
            <p:cNvPr id="112664" name="Line 9"/>
            <p:cNvSpPr>
              <a:spLocks noChangeShapeType="1"/>
            </p:cNvSpPr>
            <p:nvPr/>
          </p:nvSpPr>
          <p:spPr bwMode="auto">
            <a:xfrm>
              <a:off x="2276" y="3228"/>
              <a:ext cx="1380" cy="0"/>
            </a:xfrm>
            <a:prstGeom prst="line">
              <a:avLst/>
            </a:prstGeom>
            <a:noFill/>
            <a:ln w="19050">
              <a:solidFill>
                <a:srgbClr val="000000"/>
              </a:solidFill>
              <a:round/>
              <a:headEnd/>
              <a:tailEnd/>
            </a:ln>
          </p:spPr>
          <p:txBody>
            <a:bodyPr/>
            <a:lstStyle/>
            <a:p>
              <a:endParaRPr lang="en-US"/>
            </a:p>
          </p:txBody>
        </p:sp>
        <p:sp>
          <p:nvSpPr>
            <p:cNvPr id="112665" name="Line 13"/>
            <p:cNvSpPr>
              <a:spLocks noChangeShapeType="1"/>
            </p:cNvSpPr>
            <p:nvPr/>
          </p:nvSpPr>
          <p:spPr bwMode="auto">
            <a:xfrm flipV="1">
              <a:off x="2276" y="2440"/>
              <a:ext cx="0" cy="788"/>
            </a:xfrm>
            <a:prstGeom prst="line">
              <a:avLst/>
            </a:prstGeom>
            <a:noFill/>
            <a:ln w="19050">
              <a:solidFill>
                <a:srgbClr val="000000"/>
              </a:solidFill>
              <a:round/>
              <a:headEnd/>
              <a:tailEnd/>
            </a:ln>
          </p:spPr>
          <p:txBody>
            <a:bodyPr/>
            <a:lstStyle/>
            <a:p>
              <a:endParaRPr lang="en-US"/>
            </a:p>
          </p:txBody>
        </p:sp>
        <p:sp>
          <p:nvSpPr>
            <p:cNvPr id="112666" name="Line 14"/>
            <p:cNvSpPr>
              <a:spLocks noChangeShapeType="1"/>
            </p:cNvSpPr>
            <p:nvPr/>
          </p:nvSpPr>
          <p:spPr bwMode="auto">
            <a:xfrm flipV="1">
              <a:off x="3656" y="2440"/>
              <a:ext cx="0" cy="788"/>
            </a:xfrm>
            <a:prstGeom prst="line">
              <a:avLst/>
            </a:prstGeom>
            <a:noFill/>
            <a:ln w="19050">
              <a:solidFill>
                <a:srgbClr val="000000"/>
              </a:solidFill>
              <a:round/>
              <a:headEnd/>
              <a:tailEnd/>
            </a:ln>
          </p:spPr>
          <p:txBody>
            <a:bodyPr/>
            <a:lstStyle/>
            <a:p>
              <a:endParaRPr lang="en-US"/>
            </a:p>
          </p:txBody>
        </p:sp>
      </p:grpSp>
      <p:sp>
        <p:nvSpPr>
          <p:cNvPr id="279567" name="Line 15"/>
          <p:cNvSpPr>
            <a:spLocks noChangeShapeType="1"/>
          </p:cNvSpPr>
          <p:nvPr/>
        </p:nvSpPr>
        <p:spPr bwMode="auto">
          <a:xfrm>
            <a:off x="4551363" y="1997075"/>
            <a:ext cx="314325" cy="0"/>
          </a:xfrm>
          <a:prstGeom prst="line">
            <a:avLst/>
          </a:prstGeom>
          <a:noFill/>
          <a:ln w="9525">
            <a:solidFill>
              <a:srgbClr val="000000"/>
            </a:solidFill>
            <a:round/>
            <a:headEnd/>
            <a:tailEnd/>
          </a:ln>
        </p:spPr>
        <p:txBody>
          <a:bodyPr/>
          <a:lstStyle/>
          <a:p>
            <a:endParaRPr lang="en-US"/>
          </a:p>
        </p:txBody>
      </p:sp>
      <p:grpSp>
        <p:nvGrpSpPr>
          <p:cNvPr id="4" name="Group 27"/>
          <p:cNvGrpSpPr>
            <a:grpSpLocks/>
          </p:cNvGrpSpPr>
          <p:nvPr/>
        </p:nvGrpSpPr>
        <p:grpSpPr bwMode="auto">
          <a:xfrm>
            <a:off x="3925888" y="3248025"/>
            <a:ext cx="1565275" cy="938213"/>
            <a:chOff x="2473" y="2046"/>
            <a:chExt cx="986" cy="591"/>
          </a:xfrm>
        </p:grpSpPr>
        <p:sp>
          <p:nvSpPr>
            <p:cNvPr id="112660" name="Line 16"/>
            <p:cNvSpPr>
              <a:spLocks noChangeShapeType="1"/>
            </p:cNvSpPr>
            <p:nvPr/>
          </p:nvSpPr>
          <p:spPr bwMode="auto">
            <a:xfrm>
              <a:off x="2670" y="2046"/>
              <a:ext cx="0" cy="591"/>
            </a:xfrm>
            <a:prstGeom prst="line">
              <a:avLst/>
            </a:prstGeom>
            <a:noFill/>
            <a:ln w="9525">
              <a:solidFill>
                <a:srgbClr val="000000"/>
              </a:solidFill>
              <a:round/>
              <a:headEnd/>
              <a:tailEnd type="triangle" w="med" len="med"/>
            </a:ln>
          </p:spPr>
          <p:txBody>
            <a:bodyPr/>
            <a:lstStyle/>
            <a:p>
              <a:endParaRPr lang="en-US"/>
            </a:p>
          </p:txBody>
        </p:sp>
        <p:sp>
          <p:nvSpPr>
            <p:cNvPr id="112661" name="Line 17"/>
            <p:cNvSpPr>
              <a:spLocks noChangeShapeType="1"/>
            </p:cNvSpPr>
            <p:nvPr/>
          </p:nvSpPr>
          <p:spPr bwMode="auto">
            <a:xfrm>
              <a:off x="2473" y="2046"/>
              <a:ext cx="0" cy="591"/>
            </a:xfrm>
            <a:prstGeom prst="line">
              <a:avLst/>
            </a:prstGeom>
            <a:noFill/>
            <a:ln w="9525">
              <a:solidFill>
                <a:srgbClr val="000000"/>
              </a:solidFill>
              <a:round/>
              <a:headEnd/>
              <a:tailEnd type="triangle" w="med" len="med"/>
            </a:ln>
          </p:spPr>
          <p:txBody>
            <a:bodyPr/>
            <a:lstStyle/>
            <a:p>
              <a:endParaRPr lang="en-US"/>
            </a:p>
          </p:txBody>
        </p:sp>
        <p:sp>
          <p:nvSpPr>
            <p:cNvPr id="112662" name="Line 18"/>
            <p:cNvSpPr>
              <a:spLocks noChangeShapeType="1"/>
            </p:cNvSpPr>
            <p:nvPr/>
          </p:nvSpPr>
          <p:spPr bwMode="auto">
            <a:xfrm>
              <a:off x="3459" y="2046"/>
              <a:ext cx="0" cy="591"/>
            </a:xfrm>
            <a:prstGeom prst="line">
              <a:avLst/>
            </a:prstGeom>
            <a:noFill/>
            <a:ln w="9525">
              <a:solidFill>
                <a:srgbClr val="000000"/>
              </a:solidFill>
              <a:round/>
              <a:headEnd/>
              <a:tailEnd type="triangle" w="med" len="med"/>
            </a:ln>
          </p:spPr>
          <p:txBody>
            <a:bodyPr/>
            <a:lstStyle/>
            <a:p>
              <a:endParaRPr lang="en-US"/>
            </a:p>
          </p:txBody>
        </p:sp>
        <p:sp>
          <p:nvSpPr>
            <p:cNvPr id="112663" name="Line 19"/>
            <p:cNvSpPr>
              <a:spLocks noChangeShapeType="1"/>
            </p:cNvSpPr>
            <p:nvPr/>
          </p:nvSpPr>
          <p:spPr bwMode="auto">
            <a:xfrm>
              <a:off x="3262" y="2046"/>
              <a:ext cx="0" cy="591"/>
            </a:xfrm>
            <a:prstGeom prst="line">
              <a:avLst/>
            </a:prstGeom>
            <a:noFill/>
            <a:ln w="9525">
              <a:solidFill>
                <a:srgbClr val="000000"/>
              </a:solidFill>
              <a:round/>
              <a:headEnd/>
              <a:tailEnd type="triangle" w="med" len="med"/>
            </a:ln>
          </p:spPr>
          <p:txBody>
            <a:bodyPr/>
            <a:lstStyle/>
            <a:p>
              <a:endParaRPr lang="en-US"/>
            </a:p>
          </p:txBody>
        </p:sp>
      </p:grpSp>
      <p:sp>
        <p:nvSpPr>
          <p:cNvPr id="279574" name="Line 22"/>
          <p:cNvSpPr>
            <a:spLocks noChangeShapeType="1"/>
          </p:cNvSpPr>
          <p:nvPr/>
        </p:nvSpPr>
        <p:spPr bwMode="auto">
          <a:xfrm flipH="1">
            <a:off x="5594350" y="3455988"/>
            <a:ext cx="1250950" cy="209550"/>
          </a:xfrm>
          <a:prstGeom prst="line">
            <a:avLst/>
          </a:prstGeom>
          <a:noFill/>
          <a:ln w="9525">
            <a:solidFill>
              <a:srgbClr val="000000"/>
            </a:solidFill>
            <a:round/>
            <a:headEnd/>
            <a:tailEnd/>
          </a:ln>
        </p:spPr>
        <p:txBody>
          <a:bodyPr/>
          <a:lstStyle/>
          <a:p>
            <a:endParaRPr lang="en-US"/>
          </a:p>
        </p:txBody>
      </p:sp>
      <p:sp>
        <p:nvSpPr>
          <p:cNvPr id="279576" name="Rectangle 24"/>
          <p:cNvSpPr>
            <a:spLocks noChangeArrowheads="1"/>
          </p:cNvSpPr>
          <p:nvPr/>
        </p:nvSpPr>
        <p:spPr bwMode="auto">
          <a:xfrm>
            <a:off x="6553200" y="3168650"/>
            <a:ext cx="1447800" cy="641350"/>
          </a:xfrm>
          <a:prstGeom prst="rect">
            <a:avLst/>
          </a:prstGeom>
          <a:noFill/>
          <a:ln w="9525">
            <a:noFill/>
            <a:miter lim="800000"/>
            <a:headEnd/>
            <a:tailEnd/>
          </a:ln>
        </p:spPr>
        <p:txBody>
          <a:bodyPr>
            <a:spAutoFit/>
          </a:bodyPr>
          <a:lstStyle/>
          <a:p>
            <a:pPr eaLnBrk="0" hangingPunct="0"/>
            <a:r>
              <a:rPr lang="en-US" sz="1800"/>
              <a:t>air </a:t>
            </a:r>
          </a:p>
          <a:p>
            <a:pPr eaLnBrk="0" hangingPunct="0"/>
            <a:r>
              <a:rPr lang="en-US" sz="1800"/>
              <a:t>pressure</a:t>
            </a:r>
          </a:p>
        </p:txBody>
      </p:sp>
      <p:grpSp>
        <p:nvGrpSpPr>
          <p:cNvPr id="5" name="Group 30"/>
          <p:cNvGrpSpPr>
            <a:grpSpLocks/>
          </p:cNvGrpSpPr>
          <p:nvPr/>
        </p:nvGrpSpPr>
        <p:grpSpPr bwMode="auto">
          <a:xfrm>
            <a:off x="4968875" y="1789113"/>
            <a:ext cx="2492375" cy="406400"/>
            <a:chOff x="3130" y="1127"/>
            <a:chExt cx="1570" cy="256"/>
          </a:xfrm>
        </p:grpSpPr>
        <p:sp>
          <p:nvSpPr>
            <p:cNvPr id="112658" name="Line 23"/>
            <p:cNvSpPr>
              <a:spLocks noChangeShapeType="1"/>
            </p:cNvSpPr>
            <p:nvPr/>
          </p:nvSpPr>
          <p:spPr bwMode="auto">
            <a:xfrm flipH="1" flipV="1">
              <a:off x="3130" y="1127"/>
              <a:ext cx="920" cy="131"/>
            </a:xfrm>
            <a:prstGeom prst="line">
              <a:avLst/>
            </a:prstGeom>
            <a:noFill/>
            <a:ln w="9525">
              <a:solidFill>
                <a:srgbClr val="000000"/>
              </a:solidFill>
              <a:round/>
              <a:headEnd/>
              <a:tailEnd/>
            </a:ln>
          </p:spPr>
          <p:txBody>
            <a:bodyPr/>
            <a:lstStyle/>
            <a:p>
              <a:endParaRPr lang="en-US"/>
            </a:p>
          </p:txBody>
        </p:sp>
        <p:sp>
          <p:nvSpPr>
            <p:cNvPr id="112659" name="Rectangle 25"/>
            <p:cNvSpPr>
              <a:spLocks noChangeArrowheads="1"/>
            </p:cNvSpPr>
            <p:nvPr/>
          </p:nvSpPr>
          <p:spPr bwMode="auto">
            <a:xfrm>
              <a:off x="4080" y="1152"/>
              <a:ext cx="620" cy="231"/>
            </a:xfrm>
            <a:prstGeom prst="rect">
              <a:avLst/>
            </a:prstGeom>
            <a:noFill/>
            <a:ln w="9525">
              <a:noFill/>
              <a:miter lim="800000"/>
              <a:headEnd/>
              <a:tailEnd/>
            </a:ln>
          </p:spPr>
          <p:txBody>
            <a:bodyPr wrap="none">
              <a:spAutoFit/>
            </a:bodyPr>
            <a:lstStyle/>
            <a:p>
              <a:pPr algn="l"/>
              <a:r>
                <a:rPr lang="en-US" sz="1800"/>
                <a:t>vacuum</a:t>
              </a:r>
            </a:p>
          </p:txBody>
        </p:sp>
      </p:grpSp>
      <p:sp>
        <p:nvSpPr>
          <p:cNvPr id="279573" name="Freeform 21"/>
          <p:cNvSpPr>
            <a:spLocks/>
          </p:cNvSpPr>
          <p:nvPr/>
        </p:nvSpPr>
        <p:spPr bwMode="auto">
          <a:xfrm>
            <a:off x="2857500" y="2813050"/>
            <a:ext cx="1595438" cy="723900"/>
          </a:xfrm>
          <a:custGeom>
            <a:avLst/>
            <a:gdLst>
              <a:gd name="T0" fmla="*/ 0 w 1377"/>
              <a:gd name="T1" fmla="*/ 723900 h 626"/>
              <a:gd name="T2" fmla="*/ 1595438 w 1377"/>
              <a:gd name="T3" fmla="*/ 0 h 626"/>
              <a:gd name="T4" fmla="*/ 0 60000 65536"/>
              <a:gd name="T5" fmla="*/ 0 60000 65536"/>
              <a:gd name="T6" fmla="*/ 0 w 1377"/>
              <a:gd name="T7" fmla="*/ 0 h 626"/>
              <a:gd name="T8" fmla="*/ 1377 w 1377"/>
              <a:gd name="T9" fmla="*/ 626 h 626"/>
            </a:gdLst>
            <a:ahLst/>
            <a:cxnLst>
              <a:cxn ang="T4">
                <a:pos x="T0" y="T1"/>
              </a:cxn>
              <a:cxn ang="T5">
                <a:pos x="T2" y="T3"/>
              </a:cxn>
            </a:cxnLst>
            <a:rect l="T6" t="T7" r="T8" b="T9"/>
            <a:pathLst>
              <a:path w="1377" h="626">
                <a:moveTo>
                  <a:pt x="0" y="626"/>
                </a:moveTo>
                <a:lnTo>
                  <a:pt x="1377" y="0"/>
                </a:lnTo>
              </a:path>
            </a:pathLst>
          </a:custGeom>
          <a:noFill/>
          <a:ln w="9525">
            <a:solidFill>
              <a:srgbClr val="000000"/>
            </a:solidFill>
            <a:round/>
            <a:headEnd/>
            <a:tailEnd/>
          </a:ln>
        </p:spPr>
        <p:txBody>
          <a:bodyPr/>
          <a:lstStyle/>
          <a:p>
            <a:endParaRPr lang="en-US"/>
          </a:p>
        </p:txBody>
      </p:sp>
      <p:grpSp>
        <p:nvGrpSpPr>
          <p:cNvPr id="6" name="Group 33"/>
          <p:cNvGrpSpPr>
            <a:grpSpLocks/>
          </p:cNvGrpSpPr>
          <p:nvPr/>
        </p:nvGrpSpPr>
        <p:grpSpPr bwMode="auto">
          <a:xfrm>
            <a:off x="1219200" y="3352800"/>
            <a:ext cx="2290763" cy="938213"/>
            <a:chOff x="768" y="2112"/>
            <a:chExt cx="1443" cy="591"/>
          </a:xfrm>
        </p:grpSpPr>
        <p:sp>
          <p:nvSpPr>
            <p:cNvPr id="112656" name="Freeform 20"/>
            <p:cNvSpPr>
              <a:spLocks/>
            </p:cNvSpPr>
            <p:nvPr/>
          </p:nvSpPr>
          <p:spPr bwMode="auto">
            <a:xfrm>
              <a:off x="1800" y="2228"/>
              <a:ext cx="411" cy="475"/>
            </a:xfrm>
            <a:custGeom>
              <a:avLst/>
              <a:gdLst>
                <a:gd name="T0" fmla="*/ 0 w 562"/>
                <a:gd name="T1" fmla="*/ 0 h 650"/>
                <a:gd name="T2" fmla="*/ 411 w 562"/>
                <a:gd name="T3" fmla="*/ 475 h 650"/>
                <a:gd name="T4" fmla="*/ 0 60000 65536"/>
                <a:gd name="T5" fmla="*/ 0 60000 65536"/>
                <a:gd name="T6" fmla="*/ 0 w 562"/>
                <a:gd name="T7" fmla="*/ 0 h 650"/>
                <a:gd name="T8" fmla="*/ 562 w 562"/>
                <a:gd name="T9" fmla="*/ 650 h 650"/>
              </a:gdLst>
              <a:ahLst/>
              <a:cxnLst>
                <a:cxn ang="T4">
                  <a:pos x="T0" y="T1"/>
                </a:cxn>
                <a:cxn ang="T5">
                  <a:pos x="T2" y="T3"/>
                </a:cxn>
              </a:cxnLst>
              <a:rect l="T6" t="T7" r="T8" b="T9"/>
              <a:pathLst>
                <a:path w="562" h="650">
                  <a:moveTo>
                    <a:pt x="0" y="0"/>
                  </a:moveTo>
                  <a:lnTo>
                    <a:pt x="562" y="650"/>
                  </a:lnTo>
                </a:path>
              </a:pathLst>
            </a:custGeom>
            <a:noFill/>
            <a:ln w="9525">
              <a:solidFill>
                <a:srgbClr val="000000"/>
              </a:solidFill>
              <a:round/>
              <a:headEnd/>
              <a:tailEnd/>
            </a:ln>
          </p:spPr>
          <p:txBody>
            <a:bodyPr/>
            <a:lstStyle/>
            <a:p>
              <a:endParaRPr lang="en-US"/>
            </a:p>
          </p:txBody>
        </p:sp>
        <p:sp>
          <p:nvSpPr>
            <p:cNvPr id="112657" name="Rectangle 26"/>
            <p:cNvSpPr>
              <a:spLocks noChangeArrowheads="1"/>
            </p:cNvSpPr>
            <p:nvPr/>
          </p:nvSpPr>
          <p:spPr bwMode="auto">
            <a:xfrm>
              <a:off x="768" y="2112"/>
              <a:ext cx="956" cy="231"/>
            </a:xfrm>
            <a:prstGeom prst="rect">
              <a:avLst/>
            </a:prstGeom>
            <a:noFill/>
            <a:ln w="9525">
              <a:noFill/>
              <a:miter lim="800000"/>
              <a:headEnd/>
              <a:tailEnd/>
            </a:ln>
          </p:spPr>
          <p:txBody>
            <a:bodyPr wrap="none">
              <a:spAutoFit/>
            </a:bodyPr>
            <a:lstStyle/>
            <a:p>
              <a:pPr algn="l"/>
              <a:r>
                <a:rPr lang="en-US" sz="1800"/>
                <a:t>mercury (Hg)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9560"/>
                                        </p:tgtEl>
                                        <p:attrNameLst>
                                          <p:attrName>style.visibility</p:attrName>
                                        </p:attrNameLst>
                                      </p:cBhvr>
                                      <p:to>
                                        <p:strVal val="visible"/>
                                      </p:to>
                                    </p:set>
                                    <p:animEffect transition="in" filter="wipe(down)">
                                      <p:cBhvr>
                                        <p:cTn id="15" dur="500"/>
                                        <p:tgtEl>
                                          <p:spTgt spid="27956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79576"/>
                                        </p:tgtEl>
                                        <p:attrNameLst>
                                          <p:attrName>style.visibility</p:attrName>
                                        </p:attrNameLst>
                                      </p:cBhvr>
                                      <p:to>
                                        <p:strVal val="visible"/>
                                      </p:to>
                                    </p:set>
                                    <p:anim calcmode="lin" valueType="num">
                                      <p:cBhvr additive="base">
                                        <p:cTn id="37" dur="500" fill="hold"/>
                                        <p:tgtEl>
                                          <p:spTgt spid="279576"/>
                                        </p:tgtEl>
                                        <p:attrNameLst>
                                          <p:attrName>ppt_x</p:attrName>
                                        </p:attrNameLst>
                                      </p:cBhvr>
                                      <p:tavLst>
                                        <p:tav tm="0">
                                          <p:val>
                                            <p:strVal val="#ppt_x"/>
                                          </p:val>
                                        </p:tav>
                                        <p:tav tm="100000">
                                          <p:val>
                                            <p:strVal val="#ppt_x"/>
                                          </p:val>
                                        </p:tav>
                                      </p:tavLst>
                                    </p:anim>
                                    <p:anim calcmode="lin" valueType="num">
                                      <p:cBhvr additive="base">
                                        <p:cTn id="38" dur="500" fill="hold"/>
                                        <p:tgtEl>
                                          <p:spTgt spid="279576"/>
                                        </p:tgtEl>
                                        <p:attrNameLst>
                                          <p:attrName>ppt_y</p:attrName>
                                        </p:attrNameLst>
                                      </p:cBhvr>
                                      <p:tavLst>
                                        <p:tav tm="0">
                                          <p:val>
                                            <p:strVal val="0-#ppt_h/2"/>
                                          </p:val>
                                        </p:tav>
                                        <p:tav tm="100000">
                                          <p:val>
                                            <p:strVal val="#ppt_y"/>
                                          </p:val>
                                        </p:tav>
                                      </p:tavLst>
                                    </p:anim>
                                  </p:childTnLst>
                                </p:cTn>
                              </p:par>
                              <p:par>
                                <p:cTn id="39" presetID="22" presetClass="entr" presetSubtype="1"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3000"/>
                                        <p:tgtEl>
                                          <p:spTgt spid="4"/>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279574"/>
                                        </p:tgtEl>
                                        <p:attrNameLst>
                                          <p:attrName>style.visibility</p:attrName>
                                        </p:attrNameLst>
                                      </p:cBhvr>
                                      <p:to>
                                        <p:strVal val="visible"/>
                                      </p:to>
                                    </p:set>
                                    <p:animEffect transition="in" filter="fade">
                                      <p:cBhvr>
                                        <p:cTn id="45" dur="2000"/>
                                        <p:tgtEl>
                                          <p:spTgt spid="27957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9559"/>
                                        </p:tgtEl>
                                        <p:attrNameLst>
                                          <p:attrName>style.visibility</p:attrName>
                                        </p:attrNameLst>
                                      </p:cBhvr>
                                      <p:to>
                                        <p:strVal val="visible"/>
                                      </p:to>
                                    </p:set>
                                    <p:animEffect transition="in" filter="wipe(down)">
                                      <p:cBhvr>
                                        <p:cTn id="48" dur="3000"/>
                                        <p:tgtEl>
                                          <p:spTgt spid="279559"/>
                                        </p:tgtEl>
                                      </p:cBhvr>
                                    </p:animEffect>
                                  </p:childTnLst>
                                </p:cTn>
                              </p:par>
                            </p:childTnLst>
                          </p:cTn>
                        </p:par>
                        <p:par>
                          <p:cTn id="49" fill="hold">
                            <p:stCondLst>
                              <p:cond delay="6000"/>
                            </p:stCondLst>
                            <p:childTnLst>
                              <p:par>
                                <p:cTn id="50" presetID="22" presetClass="entr" presetSubtype="4" fill="hold" grpId="0" nodeType="afterEffect">
                                  <p:stCondLst>
                                    <p:cond delay="2000"/>
                                  </p:stCondLst>
                                  <p:childTnLst>
                                    <p:set>
                                      <p:cBhvr>
                                        <p:cTn id="51" dur="1" fill="hold">
                                          <p:stCondLst>
                                            <p:cond delay="0"/>
                                          </p:stCondLst>
                                        </p:cTn>
                                        <p:tgtEl>
                                          <p:spTgt spid="279573"/>
                                        </p:tgtEl>
                                        <p:attrNameLst>
                                          <p:attrName>style.visibility</p:attrName>
                                        </p:attrNameLst>
                                      </p:cBhvr>
                                      <p:to>
                                        <p:strVal val="visible"/>
                                      </p:to>
                                    </p:set>
                                    <p:animEffect transition="in" filter="wipe(down)">
                                      <p:cBhvr>
                                        <p:cTn id="52" dur="500"/>
                                        <p:tgtEl>
                                          <p:spTgt spid="279573"/>
                                        </p:tgtEl>
                                      </p:cBhvr>
                                    </p:animEffect>
                                  </p:childTnLst>
                                </p:cTn>
                              </p:par>
                            </p:childTnLst>
                          </p:cTn>
                        </p:par>
                        <p:par>
                          <p:cTn id="53" fill="hold">
                            <p:stCondLst>
                              <p:cond delay="8500"/>
                            </p:stCondLst>
                            <p:childTnLst>
                              <p:par>
                                <p:cTn id="54" presetID="10" presetClass="entr" presetSubtype="0" fill="hold" grpId="0" nodeType="afterEffect">
                                  <p:stCondLst>
                                    <p:cond delay="0"/>
                                  </p:stCondLst>
                                  <p:childTnLst>
                                    <p:set>
                                      <p:cBhvr>
                                        <p:cTn id="55" dur="1" fill="hold">
                                          <p:stCondLst>
                                            <p:cond delay="0"/>
                                          </p:stCondLst>
                                        </p:cTn>
                                        <p:tgtEl>
                                          <p:spTgt spid="279567"/>
                                        </p:tgtEl>
                                        <p:attrNameLst>
                                          <p:attrName>style.visibility</p:attrName>
                                        </p:attrNameLst>
                                      </p:cBhvr>
                                      <p:to>
                                        <p:strVal val="visible"/>
                                      </p:to>
                                    </p:set>
                                    <p:animEffect transition="in" filter="fade">
                                      <p:cBhvr>
                                        <p:cTn id="56" dur="2000"/>
                                        <p:tgtEl>
                                          <p:spTgt spid="279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9" grpId="0" animBg="1"/>
      <p:bldP spid="279560" grpId="0" animBg="1"/>
      <p:bldP spid="279567" grpId="0" animBg="1"/>
      <p:bldP spid="279574" grpId="0" animBg="1"/>
      <p:bldP spid="279576" grpId="0"/>
      <p:bldP spid="27957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274638"/>
            <a:ext cx="3952875" cy="1143000"/>
          </a:xfrm>
        </p:spPr>
        <p:txBody>
          <a:bodyPr/>
          <a:lstStyle/>
          <a:p>
            <a:pPr eaLnBrk="1" hangingPunct="1"/>
            <a:r>
              <a:rPr lang="en-US" smtClean="0"/>
              <a:t>Barometer</a:t>
            </a:r>
          </a:p>
        </p:txBody>
      </p:sp>
      <p:sp>
        <p:nvSpPr>
          <p:cNvPr id="113667"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401</a:t>
            </a:r>
          </a:p>
        </p:txBody>
      </p:sp>
      <p:sp>
        <p:nvSpPr>
          <p:cNvPr id="113668"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113669" name="Group 11"/>
          <p:cNvGrpSpPr>
            <a:grpSpLocks/>
          </p:cNvGrpSpPr>
          <p:nvPr/>
        </p:nvGrpSpPr>
        <p:grpSpPr bwMode="auto">
          <a:xfrm>
            <a:off x="4219575" y="533400"/>
            <a:ext cx="3629025" cy="5867400"/>
            <a:chOff x="2658" y="336"/>
            <a:chExt cx="2286" cy="3696"/>
          </a:xfrm>
        </p:grpSpPr>
        <p:pic>
          <p:nvPicPr>
            <p:cNvPr id="113670" name="Picture 3" descr="Zumdahl13_02"/>
            <p:cNvPicPr>
              <a:picLocks noChangeAspect="1" noChangeArrowheads="1"/>
            </p:cNvPicPr>
            <p:nvPr/>
          </p:nvPicPr>
          <p:blipFill>
            <a:blip r:embed="rId4" cstate="print"/>
            <a:srcRect r="30026"/>
            <a:stretch>
              <a:fillRect/>
            </a:stretch>
          </p:blipFill>
          <p:spPr bwMode="auto">
            <a:xfrm>
              <a:off x="2658" y="336"/>
              <a:ext cx="1566" cy="3696"/>
            </a:xfrm>
            <a:prstGeom prst="rect">
              <a:avLst/>
            </a:prstGeom>
            <a:noFill/>
            <a:ln w="9525">
              <a:noFill/>
              <a:miter lim="800000"/>
              <a:headEnd/>
              <a:tailEnd/>
            </a:ln>
          </p:spPr>
        </p:pic>
        <p:sp>
          <p:nvSpPr>
            <p:cNvPr id="113671" name="Text Box 7"/>
            <p:cNvSpPr txBox="1">
              <a:spLocks noChangeArrowheads="1"/>
            </p:cNvSpPr>
            <p:nvPr/>
          </p:nvSpPr>
          <p:spPr bwMode="auto">
            <a:xfrm>
              <a:off x="3840" y="513"/>
              <a:ext cx="948" cy="404"/>
            </a:xfrm>
            <a:prstGeom prst="rect">
              <a:avLst/>
            </a:prstGeom>
            <a:solidFill>
              <a:schemeClr val="bg1"/>
            </a:solidFill>
            <a:ln w="9525">
              <a:noFill/>
              <a:miter lim="800000"/>
              <a:headEnd/>
              <a:tailEnd/>
            </a:ln>
          </p:spPr>
          <p:txBody>
            <a:bodyPr wrap="none">
              <a:spAutoFit/>
            </a:bodyPr>
            <a:lstStyle/>
            <a:p>
              <a:pPr algn="l"/>
              <a:r>
                <a:rPr lang="en-US" sz="1800"/>
                <a:t>Empty space</a:t>
              </a:r>
            </a:p>
            <a:p>
              <a:pPr algn="l"/>
              <a:r>
                <a:rPr lang="en-US" sz="1800"/>
                <a:t>(a vacuum)</a:t>
              </a:r>
            </a:p>
          </p:txBody>
        </p:sp>
        <p:sp>
          <p:nvSpPr>
            <p:cNvPr id="113672" name="Text Box 8"/>
            <p:cNvSpPr txBox="1">
              <a:spLocks noChangeArrowheads="1"/>
            </p:cNvSpPr>
            <p:nvPr/>
          </p:nvSpPr>
          <p:spPr bwMode="auto">
            <a:xfrm>
              <a:off x="3840" y="1008"/>
              <a:ext cx="300" cy="231"/>
            </a:xfrm>
            <a:prstGeom prst="rect">
              <a:avLst/>
            </a:prstGeom>
            <a:solidFill>
              <a:schemeClr val="bg1"/>
            </a:solidFill>
            <a:ln w="9525">
              <a:noFill/>
              <a:miter lim="800000"/>
              <a:headEnd/>
              <a:tailEnd/>
            </a:ln>
          </p:spPr>
          <p:txBody>
            <a:bodyPr wrap="none">
              <a:spAutoFit/>
            </a:bodyPr>
            <a:lstStyle/>
            <a:p>
              <a:pPr algn="l"/>
              <a:r>
                <a:rPr lang="en-US" sz="1800"/>
                <a:t>Hg</a:t>
              </a:r>
            </a:p>
          </p:txBody>
        </p:sp>
        <p:sp>
          <p:nvSpPr>
            <p:cNvPr id="113673" name="Text Box 9"/>
            <p:cNvSpPr txBox="1">
              <a:spLocks noChangeArrowheads="1"/>
            </p:cNvSpPr>
            <p:nvPr/>
          </p:nvSpPr>
          <p:spPr bwMode="auto">
            <a:xfrm>
              <a:off x="3840" y="1344"/>
              <a:ext cx="1104" cy="577"/>
            </a:xfrm>
            <a:prstGeom prst="rect">
              <a:avLst/>
            </a:prstGeom>
            <a:solidFill>
              <a:schemeClr val="bg1"/>
            </a:solidFill>
            <a:ln w="9525">
              <a:noFill/>
              <a:miter lim="800000"/>
              <a:headEnd/>
              <a:tailEnd/>
            </a:ln>
          </p:spPr>
          <p:txBody>
            <a:bodyPr>
              <a:spAutoFit/>
            </a:bodyPr>
            <a:lstStyle/>
            <a:p>
              <a:pPr algn="l"/>
              <a:r>
                <a:rPr lang="en-US" sz="1800"/>
                <a:t>Weight of the</a:t>
              </a:r>
            </a:p>
            <a:p>
              <a:pPr algn="l"/>
              <a:r>
                <a:rPr lang="en-US" sz="1800"/>
                <a:t>mercury in</a:t>
              </a:r>
            </a:p>
            <a:p>
              <a:pPr algn="l"/>
              <a:r>
                <a:rPr lang="en-US" sz="1800"/>
                <a:t>the column</a:t>
              </a:r>
            </a:p>
          </p:txBody>
        </p:sp>
        <p:sp>
          <p:nvSpPr>
            <p:cNvPr id="113674" name="Text Box 10"/>
            <p:cNvSpPr txBox="1">
              <a:spLocks noChangeArrowheads="1"/>
            </p:cNvSpPr>
            <p:nvPr/>
          </p:nvSpPr>
          <p:spPr bwMode="auto">
            <a:xfrm>
              <a:off x="3840" y="2064"/>
              <a:ext cx="1104" cy="923"/>
            </a:xfrm>
            <a:prstGeom prst="rect">
              <a:avLst/>
            </a:prstGeom>
            <a:solidFill>
              <a:schemeClr val="bg1"/>
            </a:solidFill>
            <a:ln w="9525">
              <a:noFill/>
              <a:miter lim="800000"/>
              <a:headEnd/>
              <a:tailEnd/>
            </a:ln>
          </p:spPr>
          <p:txBody>
            <a:bodyPr>
              <a:spAutoFit/>
            </a:bodyPr>
            <a:lstStyle/>
            <a:p>
              <a:pPr algn="l"/>
              <a:r>
                <a:rPr lang="en-US" sz="1800"/>
                <a:t>Weight of the</a:t>
              </a:r>
            </a:p>
            <a:p>
              <a:pPr algn="l"/>
              <a:r>
                <a:rPr lang="en-US" sz="1800"/>
                <a:t>atmosphere</a:t>
              </a:r>
            </a:p>
            <a:p>
              <a:pPr algn="l"/>
              <a:r>
                <a:rPr lang="en-US" sz="1800"/>
                <a:t>(atmospheric</a:t>
              </a:r>
            </a:p>
            <a:p>
              <a:pPr algn="l"/>
              <a:r>
                <a:rPr lang="en-US" sz="1800"/>
                <a:t>pressure)</a:t>
              </a:r>
            </a:p>
            <a:p>
              <a:pPr algn="l"/>
              <a:endParaRPr lang="en-US" sz="1800"/>
            </a:p>
          </p:txBody>
        </p:sp>
      </p:gr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0"/>
          <p:cNvGrpSpPr>
            <a:grpSpLocks/>
          </p:cNvGrpSpPr>
          <p:nvPr/>
        </p:nvGrpSpPr>
        <p:grpSpPr bwMode="auto">
          <a:xfrm>
            <a:off x="7315200" y="1066800"/>
            <a:ext cx="1123950" cy="4572000"/>
            <a:chOff x="4608" y="672"/>
            <a:chExt cx="708" cy="2880"/>
          </a:xfrm>
        </p:grpSpPr>
        <p:sp>
          <p:nvSpPr>
            <p:cNvPr id="114731" name="Line 53"/>
            <p:cNvSpPr>
              <a:spLocks noChangeShapeType="1"/>
            </p:cNvSpPr>
            <p:nvPr/>
          </p:nvSpPr>
          <p:spPr bwMode="auto">
            <a:xfrm>
              <a:off x="4608" y="672"/>
              <a:ext cx="696" cy="0"/>
            </a:xfrm>
            <a:prstGeom prst="line">
              <a:avLst/>
            </a:prstGeom>
            <a:noFill/>
            <a:ln w="9525">
              <a:solidFill>
                <a:schemeClr val="tx1"/>
              </a:solidFill>
              <a:round/>
              <a:headEnd/>
              <a:tailEnd/>
            </a:ln>
          </p:spPr>
          <p:txBody>
            <a:bodyPr/>
            <a:lstStyle/>
            <a:p>
              <a:endParaRPr lang="en-US"/>
            </a:p>
          </p:txBody>
        </p:sp>
        <p:sp>
          <p:nvSpPr>
            <p:cNvPr id="114732" name="Line 54"/>
            <p:cNvSpPr>
              <a:spLocks noChangeShapeType="1"/>
            </p:cNvSpPr>
            <p:nvPr/>
          </p:nvSpPr>
          <p:spPr bwMode="auto">
            <a:xfrm>
              <a:off x="4608" y="1152"/>
              <a:ext cx="696" cy="0"/>
            </a:xfrm>
            <a:prstGeom prst="line">
              <a:avLst/>
            </a:prstGeom>
            <a:noFill/>
            <a:ln w="9525">
              <a:solidFill>
                <a:schemeClr val="tx1"/>
              </a:solidFill>
              <a:round/>
              <a:headEnd/>
              <a:tailEnd/>
            </a:ln>
          </p:spPr>
          <p:txBody>
            <a:bodyPr/>
            <a:lstStyle/>
            <a:p>
              <a:endParaRPr lang="en-US"/>
            </a:p>
          </p:txBody>
        </p:sp>
        <p:sp>
          <p:nvSpPr>
            <p:cNvPr id="114733" name="Line 55"/>
            <p:cNvSpPr>
              <a:spLocks noChangeShapeType="1"/>
            </p:cNvSpPr>
            <p:nvPr/>
          </p:nvSpPr>
          <p:spPr bwMode="auto">
            <a:xfrm>
              <a:off x="4620" y="1632"/>
              <a:ext cx="696" cy="0"/>
            </a:xfrm>
            <a:prstGeom prst="line">
              <a:avLst/>
            </a:prstGeom>
            <a:noFill/>
            <a:ln w="9525">
              <a:solidFill>
                <a:schemeClr val="tx1"/>
              </a:solidFill>
              <a:round/>
              <a:headEnd/>
              <a:tailEnd/>
            </a:ln>
          </p:spPr>
          <p:txBody>
            <a:bodyPr/>
            <a:lstStyle/>
            <a:p>
              <a:endParaRPr lang="en-US"/>
            </a:p>
          </p:txBody>
        </p:sp>
        <p:sp>
          <p:nvSpPr>
            <p:cNvPr id="114734" name="Line 56"/>
            <p:cNvSpPr>
              <a:spLocks noChangeShapeType="1"/>
            </p:cNvSpPr>
            <p:nvPr/>
          </p:nvSpPr>
          <p:spPr bwMode="auto">
            <a:xfrm>
              <a:off x="4620" y="2112"/>
              <a:ext cx="696" cy="0"/>
            </a:xfrm>
            <a:prstGeom prst="line">
              <a:avLst/>
            </a:prstGeom>
            <a:noFill/>
            <a:ln w="9525">
              <a:solidFill>
                <a:schemeClr val="tx1"/>
              </a:solidFill>
              <a:round/>
              <a:headEnd/>
              <a:tailEnd/>
            </a:ln>
          </p:spPr>
          <p:txBody>
            <a:bodyPr/>
            <a:lstStyle/>
            <a:p>
              <a:endParaRPr lang="en-US"/>
            </a:p>
          </p:txBody>
        </p:sp>
        <p:sp>
          <p:nvSpPr>
            <p:cNvPr id="114735" name="Line 57"/>
            <p:cNvSpPr>
              <a:spLocks noChangeShapeType="1"/>
            </p:cNvSpPr>
            <p:nvPr/>
          </p:nvSpPr>
          <p:spPr bwMode="auto">
            <a:xfrm>
              <a:off x="4620" y="2592"/>
              <a:ext cx="696" cy="0"/>
            </a:xfrm>
            <a:prstGeom prst="line">
              <a:avLst/>
            </a:prstGeom>
            <a:noFill/>
            <a:ln w="3175">
              <a:solidFill>
                <a:srgbClr val="333333"/>
              </a:solidFill>
              <a:round/>
              <a:headEnd/>
              <a:tailEnd/>
            </a:ln>
          </p:spPr>
          <p:txBody>
            <a:bodyPr/>
            <a:lstStyle/>
            <a:p>
              <a:endParaRPr lang="en-US"/>
            </a:p>
          </p:txBody>
        </p:sp>
        <p:sp>
          <p:nvSpPr>
            <p:cNvPr id="114736" name="Line 58"/>
            <p:cNvSpPr>
              <a:spLocks noChangeShapeType="1"/>
            </p:cNvSpPr>
            <p:nvPr/>
          </p:nvSpPr>
          <p:spPr bwMode="auto">
            <a:xfrm>
              <a:off x="4620" y="3072"/>
              <a:ext cx="696" cy="0"/>
            </a:xfrm>
            <a:prstGeom prst="line">
              <a:avLst/>
            </a:prstGeom>
            <a:noFill/>
            <a:ln w="9525">
              <a:solidFill>
                <a:schemeClr val="tx1"/>
              </a:solidFill>
              <a:round/>
              <a:headEnd/>
              <a:tailEnd/>
            </a:ln>
          </p:spPr>
          <p:txBody>
            <a:bodyPr/>
            <a:lstStyle/>
            <a:p>
              <a:endParaRPr lang="en-US"/>
            </a:p>
          </p:txBody>
        </p:sp>
        <p:sp>
          <p:nvSpPr>
            <p:cNvPr id="114737" name="Line 59"/>
            <p:cNvSpPr>
              <a:spLocks noChangeShapeType="1"/>
            </p:cNvSpPr>
            <p:nvPr/>
          </p:nvSpPr>
          <p:spPr bwMode="auto">
            <a:xfrm>
              <a:off x="4620" y="3552"/>
              <a:ext cx="696" cy="0"/>
            </a:xfrm>
            <a:prstGeom prst="line">
              <a:avLst/>
            </a:prstGeom>
            <a:noFill/>
            <a:ln w="9525">
              <a:solidFill>
                <a:schemeClr val="tx1"/>
              </a:solidFill>
              <a:round/>
              <a:headEnd/>
              <a:tailEnd/>
            </a:ln>
          </p:spPr>
          <p:txBody>
            <a:bodyPr/>
            <a:lstStyle/>
            <a:p>
              <a:endParaRPr lang="en-US"/>
            </a:p>
          </p:txBody>
        </p:sp>
      </p:grpSp>
      <p:sp>
        <p:nvSpPr>
          <p:cNvPr id="114691" name="Rectangle 2"/>
          <p:cNvSpPr>
            <a:spLocks noGrp="1" noChangeArrowheads="1"/>
          </p:cNvSpPr>
          <p:nvPr>
            <p:ph type="title"/>
          </p:nvPr>
        </p:nvSpPr>
        <p:spPr>
          <a:xfrm>
            <a:off x="457200" y="274638"/>
            <a:ext cx="3468688" cy="1143000"/>
          </a:xfrm>
        </p:spPr>
        <p:txBody>
          <a:bodyPr/>
          <a:lstStyle/>
          <a:p>
            <a:pPr eaLnBrk="1" hangingPunct="1"/>
            <a:r>
              <a:rPr lang="en-US" smtClean="0"/>
              <a:t>Barometer</a:t>
            </a:r>
          </a:p>
        </p:txBody>
      </p:sp>
      <p:sp>
        <p:nvSpPr>
          <p:cNvPr id="114692" name="Rectangle 3"/>
          <p:cNvSpPr>
            <a:spLocks noGrp="1" noChangeArrowheads="1"/>
          </p:cNvSpPr>
          <p:nvPr>
            <p:ph type="body" idx="1"/>
          </p:nvPr>
        </p:nvSpPr>
        <p:spPr>
          <a:xfrm>
            <a:off x="457200" y="1600200"/>
            <a:ext cx="4114800" cy="4525963"/>
          </a:xfrm>
        </p:spPr>
        <p:txBody>
          <a:bodyPr/>
          <a:lstStyle/>
          <a:p>
            <a:pPr eaLnBrk="1" hangingPunct="1"/>
            <a:r>
              <a:rPr lang="en-US" smtClean="0"/>
              <a:t>Mercury filled</a:t>
            </a:r>
          </a:p>
          <a:p>
            <a:pPr lvl="1" eaLnBrk="1" hangingPunct="1">
              <a:buFontTx/>
              <a:buNone/>
            </a:pPr>
            <a:r>
              <a:rPr lang="en-US" smtClean="0"/>
              <a:t>760 mm = 1 atm</a:t>
            </a:r>
          </a:p>
          <a:p>
            <a:pPr lvl="1" eaLnBrk="1" hangingPunct="1">
              <a:buFontTx/>
              <a:buNone/>
            </a:pPr>
            <a:endParaRPr lang="en-US" smtClean="0"/>
          </a:p>
          <a:p>
            <a:pPr eaLnBrk="1" hangingPunct="1"/>
            <a:r>
              <a:rPr lang="en-US" smtClean="0"/>
              <a:t>Water filled</a:t>
            </a:r>
          </a:p>
          <a:p>
            <a:pPr lvl="1" eaLnBrk="1" hangingPunct="1">
              <a:buFontTx/>
              <a:buNone/>
            </a:pPr>
            <a:r>
              <a:rPr lang="en-US" smtClean="0"/>
              <a:t>10400 mm = 1 atm</a:t>
            </a:r>
          </a:p>
        </p:txBody>
      </p:sp>
      <p:sp>
        <p:nvSpPr>
          <p:cNvPr id="114693" name="Text Box 4"/>
          <p:cNvSpPr txBox="1">
            <a:spLocks noChangeArrowheads="1"/>
          </p:cNvSpPr>
          <p:nvPr/>
        </p:nvSpPr>
        <p:spPr bwMode="auto">
          <a:xfrm>
            <a:off x="5856288" y="6172200"/>
            <a:ext cx="1992312" cy="457200"/>
          </a:xfrm>
          <a:prstGeom prst="rect">
            <a:avLst/>
          </a:prstGeom>
          <a:noFill/>
          <a:ln w="9525">
            <a:noFill/>
            <a:miter lim="800000"/>
            <a:headEnd/>
            <a:tailEnd/>
          </a:ln>
        </p:spPr>
        <p:txBody>
          <a:bodyPr wrap="none">
            <a:spAutoFit/>
          </a:bodyPr>
          <a:lstStyle/>
          <a:p>
            <a:r>
              <a:rPr lang="en-US" b="1"/>
              <a:t>The barometer measures</a:t>
            </a:r>
          </a:p>
          <a:p>
            <a:r>
              <a:rPr lang="en-US" b="1"/>
              <a:t>air pressure</a:t>
            </a:r>
          </a:p>
        </p:txBody>
      </p:sp>
      <p:sp>
        <p:nvSpPr>
          <p:cNvPr id="114694"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14695" name="Rectangle 7"/>
          <p:cNvSpPr>
            <a:spLocks noChangeArrowheads="1"/>
          </p:cNvSpPr>
          <p:nvPr/>
        </p:nvSpPr>
        <p:spPr bwMode="auto">
          <a:xfrm>
            <a:off x="5700713" y="4619625"/>
            <a:ext cx="889000" cy="352425"/>
          </a:xfrm>
          <a:prstGeom prst="rect">
            <a:avLst/>
          </a:prstGeom>
          <a:solidFill>
            <a:schemeClr val="bg1"/>
          </a:solidFill>
          <a:ln w="9525">
            <a:noFill/>
            <a:miter lim="800000"/>
            <a:headEnd/>
            <a:tailEnd/>
          </a:ln>
        </p:spPr>
        <p:txBody>
          <a:bodyPr wrap="none" anchor="ctr"/>
          <a:lstStyle/>
          <a:p>
            <a:endParaRPr lang="en-US"/>
          </a:p>
        </p:txBody>
      </p:sp>
      <p:sp>
        <p:nvSpPr>
          <p:cNvPr id="114696" name="Text Box 8"/>
          <p:cNvSpPr txBox="1">
            <a:spLocks noChangeArrowheads="1"/>
          </p:cNvSpPr>
          <p:nvPr/>
        </p:nvSpPr>
        <p:spPr bwMode="auto">
          <a:xfrm>
            <a:off x="7532688" y="411163"/>
            <a:ext cx="1192212" cy="579437"/>
          </a:xfrm>
          <a:prstGeom prst="rect">
            <a:avLst/>
          </a:prstGeom>
          <a:noFill/>
          <a:ln w="9525">
            <a:noFill/>
            <a:miter lim="800000"/>
            <a:headEnd/>
            <a:tailEnd/>
          </a:ln>
        </p:spPr>
        <p:txBody>
          <a:bodyPr wrap="none">
            <a:spAutoFit/>
          </a:bodyPr>
          <a:lstStyle/>
          <a:p>
            <a:r>
              <a:rPr lang="en-US" b="1"/>
              <a:t>Water column</a:t>
            </a:r>
          </a:p>
          <a:p>
            <a:r>
              <a:rPr lang="en-US" sz="1000" b="1"/>
              <a:t>(34.0 ft. high</a:t>
            </a:r>
          </a:p>
          <a:p>
            <a:r>
              <a:rPr lang="en-US" sz="1000" b="1"/>
              <a:t>or 10.4 m)</a:t>
            </a:r>
          </a:p>
        </p:txBody>
      </p:sp>
      <p:sp>
        <p:nvSpPr>
          <p:cNvPr id="114697" name="Text Box 11"/>
          <p:cNvSpPr txBox="1">
            <a:spLocks noChangeArrowheads="1"/>
          </p:cNvSpPr>
          <p:nvPr/>
        </p:nvSpPr>
        <p:spPr bwMode="auto">
          <a:xfrm>
            <a:off x="5360988" y="2574925"/>
            <a:ext cx="1114425" cy="457200"/>
          </a:xfrm>
          <a:prstGeom prst="rect">
            <a:avLst/>
          </a:prstGeom>
          <a:solidFill>
            <a:schemeClr val="bg1"/>
          </a:solidFill>
          <a:ln w="9525">
            <a:noFill/>
            <a:miter lim="800000"/>
            <a:headEnd/>
            <a:tailEnd/>
          </a:ln>
        </p:spPr>
        <p:txBody>
          <a:bodyPr wrap="none">
            <a:spAutoFit/>
          </a:bodyPr>
          <a:lstStyle/>
          <a:p>
            <a:pPr algn="l"/>
            <a:r>
              <a:rPr lang="en-US" b="1"/>
              <a:t>Atmospheric</a:t>
            </a:r>
          </a:p>
          <a:p>
            <a:pPr algn="l"/>
            <a:r>
              <a:rPr lang="en-US" b="1"/>
              <a:t>pressure</a:t>
            </a:r>
          </a:p>
        </p:txBody>
      </p:sp>
      <p:sp>
        <p:nvSpPr>
          <p:cNvPr id="114698" name="Text Box 12"/>
          <p:cNvSpPr txBox="1">
            <a:spLocks noChangeArrowheads="1"/>
          </p:cNvSpPr>
          <p:nvPr/>
        </p:nvSpPr>
        <p:spPr bwMode="auto">
          <a:xfrm>
            <a:off x="5473700" y="4481513"/>
            <a:ext cx="1360488" cy="579437"/>
          </a:xfrm>
          <a:prstGeom prst="rect">
            <a:avLst/>
          </a:prstGeom>
          <a:noFill/>
          <a:ln w="9525">
            <a:noFill/>
            <a:miter lim="800000"/>
            <a:headEnd/>
            <a:tailEnd/>
          </a:ln>
        </p:spPr>
        <p:txBody>
          <a:bodyPr wrap="none">
            <a:spAutoFit/>
          </a:bodyPr>
          <a:lstStyle/>
          <a:p>
            <a:r>
              <a:rPr lang="en-US" b="1"/>
              <a:t>Mercury column</a:t>
            </a:r>
          </a:p>
          <a:p>
            <a:r>
              <a:rPr lang="en-US" sz="1000" b="1"/>
              <a:t>(30.0 in. high</a:t>
            </a:r>
          </a:p>
          <a:p>
            <a:r>
              <a:rPr lang="en-US" sz="900" b="1"/>
              <a:t>or 76 cm</a:t>
            </a:r>
            <a:r>
              <a:rPr lang="en-US" sz="1000" b="1"/>
              <a:t>)</a:t>
            </a:r>
          </a:p>
        </p:txBody>
      </p:sp>
      <p:sp>
        <p:nvSpPr>
          <p:cNvPr id="114699" name="Rectangle 13"/>
          <p:cNvSpPr>
            <a:spLocks noChangeArrowheads="1"/>
          </p:cNvSpPr>
          <p:nvPr/>
        </p:nvSpPr>
        <p:spPr bwMode="auto">
          <a:xfrm>
            <a:off x="6672263" y="569913"/>
            <a:ext cx="561975" cy="396875"/>
          </a:xfrm>
          <a:prstGeom prst="rect">
            <a:avLst/>
          </a:prstGeom>
          <a:solidFill>
            <a:schemeClr val="bg1"/>
          </a:solidFill>
          <a:ln w="9525">
            <a:noFill/>
            <a:miter lim="800000"/>
            <a:headEnd/>
            <a:tailEnd/>
          </a:ln>
        </p:spPr>
        <p:txBody>
          <a:bodyPr wrap="none" anchor="ctr"/>
          <a:lstStyle/>
          <a:p>
            <a:endParaRPr lang="en-US"/>
          </a:p>
        </p:txBody>
      </p:sp>
      <p:sp>
        <p:nvSpPr>
          <p:cNvPr id="114700" name="Line 14"/>
          <p:cNvSpPr>
            <a:spLocks noChangeShapeType="1"/>
          </p:cNvSpPr>
          <p:nvPr/>
        </p:nvSpPr>
        <p:spPr bwMode="auto">
          <a:xfrm flipH="1">
            <a:off x="7427913" y="733425"/>
            <a:ext cx="146050" cy="258763"/>
          </a:xfrm>
          <a:prstGeom prst="line">
            <a:avLst/>
          </a:prstGeom>
          <a:noFill/>
          <a:ln w="9525">
            <a:solidFill>
              <a:schemeClr val="tx1"/>
            </a:solidFill>
            <a:round/>
            <a:headEnd/>
            <a:tailEnd type="triangle" w="med" len="med"/>
          </a:ln>
        </p:spPr>
        <p:txBody>
          <a:bodyPr/>
          <a:lstStyle/>
          <a:p>
            <a:endParaRPr lang="en-US"/>
          </a:p>
        </p:txBody>
      </p:sp>
      <p:cxnSp>
        <p:nvCxnSpPr>
          <p:cNvPr id="114701" name="AutoShape 15"/>
          <p:cNvCxnSpPr>
            <a:cxnSpLocks noChangeShapeType="1"/>
          </p:cNvCxnSpPr>
          <p:nvPr/>
        </p:nvCxnSpPr>
        <p:spPr bwMode="auto">
          <a:xfrm rot="5400000" flipV="1">
            <a:off x="7373144" y="785019"/>
            <a:ext cx="1588" cy="63500"/>
          </a:xfrm>
          <a:prstGeom prst="curvedConnector3">
            <a:avLst>
              <a:gd name="adj1" fmla="val -10500005"/>
            </a:avLst>
          </a:prstGeom>
          <a:noFill/>
          <a:ln w="9525">
            <a:solidFill>
              <a:schemeClr val="tx1"/>
            </a:solidFill>
            <a:round/>
            <a:headEnd/>
            <a:tailEnd/>
          </a:ln>
        </p:spPr>
      </p:cxnSp>
      <p:sp>
        <p:nvSpPr>
          <p:cNvPr id="114702" name="AutoShape 16"/>
          <p:cNvSpPr>
            <a:spLocks noChangeArrowheads="1"/>
          </p:cNvSpPr>
          <p:nvPr/>
        </p:nvSpPr>
        <p:spPr bwMode="auto">
          <a:xfrm>
            <a:off x="6867525" y="5578475"/>
            <a:ext cx="989013" cy="382588"/>
          </a:xfrm>
          <a:prstGeom prst="can">
            <a:avLst>
              <a:gd name="adj" fmla="val 50000"/>
            </a:avLst>
          </a:prstGeom>
          <a:solidFill>
            <a:srgbClr val="DDDDDD"/>
          </a:solidFill>
          <a:ln w="12700">
            <a:solidFill>
              <a:srgbClr val="333333"/>
            </a:solidFill>
            <a:round/>
            <a:headEnd/>
            <a:tailEnd/>
          </a:ln>
        </p:spPr>
        <p:txBody>
          <a:bodyPr wrap="none" anchor="ctr"/>
          <a:lstStyle/>
          <a:p>
            <a:endParaRPr lang="en-US"/>
          </a:p>
        </p:txBody>
      </p:sp>
      <p:sp>
        <p:nvSpPr>
          <p:cNvPr id="114703" name="Line 17" descr="Blue tissue paper"/>
          <p:cNvSpPr>
            <a:spLocks noChangeShapeType="1"/>
          </p:cNvSpPr>
          <p:nvPr/>
        </p:nvSpPr>
        <p:spPr bwMode="auto">
          <a:xfrm>
            <a:off x="6905625" y="5707063"/>
            <a:ext cx="0" cy="171450"/>
          </a:xfrm>
          <a:prstGeom prst="line">
            <a:avLst/>
          </a:prstGeom>
          <a:noFill/>
          <a:ln w="3175">
            <a:solidFill>
              <a:schemeClr val="tx1"/>
            </a:solidFill>
            <a:round/>
            <a:headEnd/>
            <a:tailEnd/>
          </a:ln>
        </p:spPr>
        <p:txBody>
          <a:bodyPr/>
          <a:lstStyle/>
          <a:p>
            <a:endParaRPr lang="en-US"/>
          </a:p>
        </p:txBody>
      </p:sp>
      <p:sp>
        <p:nvSpPr>
          <p:cNvPr id="114704" name="Line 18" descr="Blue tissue paper"/>
          <p:cNvSpPr>
            <a:spLocks noChangeShapeType="1"/>
          </p:cNvSpPr>
          <p:nvPr/>
        </p:nvSpPr>
        <p:spPr bwMode="auto">
          <a:xfrm>
            <a:off x="6932613" y="5721350"/>
            <a:ext cx="0" cy="165100"/>
          </a:xfrm>
          <a:prstGeom prst="line">
            <a:avLst/>
          </a:prstGeom>
          <a:noFill/>
          <a:ln w="3175">
            <a:solidFill>
              <a:schemeClr val="tx1"/>
            </a:solidFill>
            <a:round/>
            <a:headEnd/>
            <a:tailEnd/>
          </a:ln>
        </p:spPr>
        <p:txBody>
          <a:bodyPr/>
          <a:lstStyle/>
          <a:p>
            <a:endParaRPr lang="en-US"/>
          </a:p>
        </p:txBody>
      </p:sp>
      <p:sp>
        <p:nvSpPr>
          <p:cNvPr id="114705" name="Line 19" descr="Blue tissue paper"/>
          <p:cNvSpPr>
            <a:spLocks noChangeShapeType="1"/>
          </p:cNvSpPr>
          <p:nvPr/>
        </p:nvSpPr>
        <p:spPr bwMode="auto">
          <a:xfrm>
            <a:off x="6972300" y="5743575"/>
            <a:ext cx="0" cy="158750"/>
          </a:xfrm>
          <a:prstGeom prst="line">
            <a:avLst/>
          </a:prstGeom>
          <a:noFill/>
          <a:ln w="6350">
            <a:solidFill>
              <a:schemeClr val="tx1"/>
            </a:solidFill>
            <a:round/>
            <a:headEnd/>
            <a:tailEnd/>
          </a:ln>
        </p:spPr>
        <p:txBody>
          <a:bodyPr/>
          <a:lstStyle/>
          <a:p>
            <a:endParaRPr lang="en-US"/>
          </a:p>
        </p:txBody>
      </p:sp>
      <p:sp>
        <p:nvSpPr>
          <p:cNvPr id="114706" name="Line 20" descr="Blue tissue paper"/>
          <p:cNvSpPr>
            <a:spLocks noChangeShapeType="1"/>
          </p:cNvSpPr>
          <p:nvPr/>
        </p:nvSpPr>
        <p:spPr bwMode="auto">
          <a:xfrm>
            <a:off x="7015163" y="5751513"/>
            <a:ext cx="0" cy="165100"/>
          </a:xfrm>
          <a:prstGeom prst="line">
            <a:avLst/>
          </a:prstGeom>
          <a:noFill/>
          <a:ln w="6350">
            <a:solidFill>
              <a:schemeClr val="tx1"/>
            </a:solidFill>
            <a:round/>
            <a:headEnd/>
            <a:tailEnd/>
          </a:ln>
        </p:spPr>
        <p:txBody>
          <a:bodyPr/>
          <a:lstStyle/>
          <a:p>
            <a:endParaRPr lang="en-US"/>
          </a:p>
        </p:txBody>
      </p:sp>
      <p:sp>
        <p:nvSpPr>
          <p:cNvPr id="114707" name="Line 21" descr="Blue tissue paper"/>
          <p:cNvSpPr>
            <a:spLocks noChangeShapeType="1"/>
          </p:cNvSpPr>
          <p:nvPr/>
        </p:nvSpPr>
        <p:spPr bwMode="auto">
          <a:xfrm>
            <a:off x="7081838" y="5754688"/>
            <a:ext cx="0" cy="169862"/>
          </a:xfrm>
          <a:prstGeom prst="line">
            <a:avLst/>
          </a:prstGeom>
          <a:noFill/>
          <a:ln w="6350">
            <a:solidFill>
              <a:schemeClr val="tx1"/>
            </a:solidFill>
            <a:round/>
            <a:headEnd/>
            <a:tailEnd/>
          </a:ln>
        </p:spPr>
        <p:txBody>
          <a:bodyPr/>
          <a:lstStyle/>
          <a:p>
            <a:endParaRPr lang="en-US"/>
          </a:p>
        </p:txBody>
      </p:sp>
      <p:sp>
        <p:nvSpPr>
          <p:cNvPr id="114708" name="Line 22" descr="Blue tissue paper"/>
          <p:cNvSpPr>
            <a:spLocks noChangeShapeType="1"/>
          </p:cNvSpPr>
          <p:nvPr/>
        </p:nvSpPr>
        <p:spPr bwMode="auto">
          <a:xfrm>
            <a:off x="7148513" y="5781675"/>
            <a:ext cx="0" cy="53975"/>
          </a:xfrm>
          <a:prstGeom prst="line">
            <a:avLst/>
          </a:prstGeom>
          <a:noFill/>
          <a:ln w="6350">
            <a:solidFill>
              <a:schemeClr val="tx1"/>
            </a:solidFill>
            <a:round/>
            <a:headEnd/>
            <a:tailEnd/>
          </a:ln>
        </p:spPr>
        <p:txBody>
          <a:bodyPr/>
          <a:lstStyle/>
          <a:p>
            <a:endParaRPr lang="en-US"/>
          </a:p>
        </p:txBody>
      </p:sp>
      <p:sp>
        <p:nvSpPr>
          <p:cNvPr id="114709" name="Line 23" descr="Blue tissue paper"/>
          <p:cNvSpPr>
            <a:spLocks noChangeShapeType="1"/>
          </p:cNvSpPr>
          <p:nvPr/>
        </p:nvSpPr>
        <p:spPr bwMode="auto">
          <a:xfrm>
            <a:off x="7148513" y="5873750"/>
            <a:ext cx="0" cy="53975"/>
          </a:xfrm>
          <a:prstGeom prst="line">
            <a:avLst/>
          </a:prstGeom>
          <a:noFill/>
          <a:ln w="6350">
            <a:solidFill>
              <a:schemeClr val="tx1"/>
            </a:solidFill>
            <a:round/>
            <a:headEnd/>
            <a:tailEnd/>
          </a:ln>
        </p:spPr>
        <p:txBody>
          <a:bodyPr/>
          <a:lstStyle/>
          <a:p>
            <a:endParaRPr lang="en-US"/>
          </a:p>
        </p:txBody>
      </p:sp>
      <p:sp>
        <p:nvSpPr>
          <p:cNvPr id="114710" name="Line 24" descr="Blue tissue paper"/>
          <p:cNvSpPr>
            <a:spLocks noChangeShapeType="1"/>
          </p:cNvSpPr>
          <p:nvPr/>
        </p:nvSpPr>
        <p:spPr bwMode="auto">
          <a:xfrm>
            <a:off x="7827963" y="5726113"/>
            <a:ext cx="0" cy="165100"/>
          </a:xfrm>
          <a:prstGeom prst="line">
            <a:avLst/>
          </a:prstGeom>
          <a:noFill/>
          <a:ln w="3175">
            <a:solidFill>
              <a:schemeClr val="tx1"/>
            </a:solidFill>
            <a:round/>
            <a:headEnd/>
            <a:tailEnd/>
          </a:ln>
        </p:spPr>
        <p:txBody>
          <a:bodyPr/>
          <a:lstStyle/>
          <a:p>
            <a:endParaRPr lang="en-US"/>
          </a:p>
        </p:txBody>
      </p:sp>
      <p:sp>
        <p:nvSpPr>
          <p:cNvPr id="114711" name="Line 25" descr="Blue tissue paper"/>
          <p:cNvSpPr>
            <a:spLocks noChangeShapeType="1"/>
          </p:cNvSpPr>
          <p:nvPr/>
        </p:nvSpPr>
        <p:spPr bwMode="auto">
          <a:xfrm>
            <a:off x="7785100" y="5748338"/>
            <a:ext cx="0" cy="158750"/>
          </a:xfrm>
          <a:prstGeom prst="line">
            <a:avLst/>
          </a:prstGeom>
          <a:noFill/>
          <a:ln w="6350">
            <a:solidFill>
              <a:schemeClr val="tx1"/>
            </a:solidFill>
            <a:round/>
            <a:headEnd/>
            <a:tailEnd/>
          </a:ln>
        </p:spPr>
        <p:txBody>
          <a:bodyPr/>
          <a:lstStyle/>
          <a:p>
            <a:endParaRPr lang="en-US"/>
          </a:p>
        </p:txBody>
      </p:sp>
      <p:sp>
        <p:nvSpPr>
          <p:cNvPr id="114712" name="Line 26" descr="Blue tissue paper"/>
          <p:cNvSpPr>
            <a:spLocks noChangeShapeType="1"/>
          </p:cNvSpPr>
          <p:nvPr/>
        </p:nvSpPr>
        <p:spPr bwMode="auto">
          <a:xfrm>
            <a:off x="7739063" y="5757863"/>
            <a:ext cx="0" cy="165100"/>
          </a:xfrm>
          <a:prstGeom prst="line">
            <a:avLst/>
          </a:prstGeom>
          <a:noFill/>
          <a:ln w="6350">
            <a:solidFill>
              <a:schemeClr val="tx1"/>
            </a:solidFill>
            <a:round/>
            <a:headEnd/>
            <a:tailEnd/>
          </a:ln>
        </p:spPr>
        <p:txBody>
          <a:bodyPr/>
          <a:lstStyle/>
          <a:p>
            <a:endParaRPr lang="en-US"/>
          </a:p>
        </p:txBody>
      </p:sp>
      <p:sp>
        <p:nvSpPr>
          <p:cNvPr id="114713" name="Rectangle 27"/>
          <p:cNvSpPr>
            <a:spLocks noChangeArrowheads="1"/>
          </p:cNvSpPr>
          <p:nvPr/>
        </p:nvSpPr>
        <p:spPr bwMode="auto">
          <a:xfrm>
            <a:off x="7342188" y="815975"/>
            <a:ext cx="63500" cy="4848225"/>
          </a:xfrm>
          <a:prstGeom prst="rect">
            <a:avLst/>
          </a:prstGeom>
          <a:gradFill rotWithShape="1">
            <a:gsLst>
              <a:gs pos="0">
                <a:srgbClr val="0066FF"/>
              </a:gs>
              <a:gs pos="100000">
                <a:schemeClr val="bg1"/>
              </a:gs>
            </a:gsLst>
            <a:lin ang="0" scaled="1"/>
          </a:gradFill>
          <a:ln w="9525">
            <a:solidFill>
              <a:schemeClr val="tx1"/>
            </a:solidFill>
            <a:miter lim="800000"/>
            <a:headEnd/>
            <a:tailEnd/>
          </a:ln>
        </p:spPr>
        <p:txBody>
          <a:bodyPr wrap="none" anchor="ctr"/>
          <a:lstStyle/>
          <a:p>
            <a:endParaRPr lang="en-US"/>
          </a:p>
        </p:txBody>
      </p:sp>
      <p:sp>
        <p:nvSpPr>
          <p:cNvPr id="114714" name="Oval 28"/>
          <p:cNvSpPr>
            <a:spLocks noChangeArrowheads="1"/>
          </p:cNvSpPr>
          <p:nvPr/>
        </p:nvSpPr>
        <p:spPr bwMode="auto">
          <a:xfrm>
            <a:off x="6935788" y="5653088"/>
            <a:ext cx="858837" cy="100012"/>
          </a:xfrm>
          <a:prstGeom prst="ellipse">
            <a:avLst/>
          </a:prstGeom>
          <a:gradFill rotWithShape="1">
            <a:gsLst>
              <a:gs pos="0">
                <a:srgbClr val="3366FF"/>
              </a:gs>
              <a:gs pos="100000">
                <a:schemeClr val="bg1"/>
              </a:gs>
            </a:gsLst>
            <a:lin ang="2700000" scaled="1"/>
          </a:gradFill>
          <a:ln w="9525">
            <a:noFill/>
            <a:round/>
            <a:headEnd/>
            <a:tailEnd/>
          </a:ln>
        </p:spPr>
        <p:txBody>
          <a:bodyPr wrap="none" anchor="ctr"/>
          <a:lstStyle/>
          <a:p>
            <a:endParaRPr lang="en-US"/>
          </a:p>
        </p:txBody>
      </p:sp>
      <p:sp>
        <p:nvSpPr>
          <p:cNvPr id="114715" name="AutoShape 29"/>
          <p:cNvSpPr>
            <a:spLocks noChangeArrowheads="1"/>
          </p:cNvSpPr>
          <p:nvPr/>
        </p:nvSpPr>
        <p:spPr bwMode="auto">
          <a:xfrm>
            <a:off x="5899150" y="5600700"/>
            <a:ext cx="463550" cy="233363"/>
          </a:xfrm>
          <a:prstGeom prst="can">
            <a:avLst>
              <a:gd name="adj" fmla="val 50000"/>
            </a:avLst>
          </a:prstGeom>
          <a:solidFill>
            <a:srgbClr val="DDDDDD"/>
          </a:solidFill>
          <a:ln w="12700">
            <a:solidFill>
              <a:srgbClr val="333333"/>
            </a:solidFill>
            <a:round/>
            <a:headEnd/>
            <a:tailEnd/>
          </a:ln>
        </p:spPr>
        <p:txBody>
          <a:bodyPr wrap="none" anchor="ctr"/>
          <a:lstStyle/>
          <a:p>
            <a:endParaRPr lang="en-US"/>
          </a:p>
        </p:txBody>
      </p:sp>
      <p:sp>
        <p:nvSpPr>
          <p:cNvPr id="114716" name="Line 30" descr="Blue tissue paper"/>
          <p:cNvSpPr>
            <a:spLocks noChangeShapeType="1"/>
          </p:cNvSpPr>
          <p:nvPr/>
        </p:nvSpPr>
        <p:spPr bwMode="auto">
          <a:xfrm>
            <a:off x="5916613" y="5678488"/>
            <a:ext cx="0" cy="104775"/>
          </a:xfrm>
          <a:prstGeom prst="line">
            <a:avLst/>
          </a:prstGeom>
          <a:noFill/>
          <a:ln w="3175">
            <a:solidFill>
              <a:schemeClr val="tx1"/>
            </a:solidFill>
            <a:round/>
            <a:headEnd/>
            <a:tailEnd/>
          </a:ln>
        </p:spPr>
        <p:txBody>
          <a:bodyPr/>
          <a:lstStyle/>
          <a:p>
            <a:endParaRPr lang="en-US"/>
          </a:p>
        </p:txBody>
      </p:sp>
      <p:sp>
        <p:nvSpPr>
          <p:cNvPr id="114717" name="Line 31" descr="Blue tissue paper"/>
          <p:cNvSpPr>
            <a:spLocks noChangeShapeType="1"/>
          </p:cNvSpPr>
          <p:nvPr/>
        </p:nvSpPr>
        <p:spPr bwMode="auto">
          <a:xfrm>
            <a:off x="5929313" y="5688013"/>
            <a:ext cx="0" cy="100012"/>
          </a:xfrm>
          <a:prstGeom prst="line">
            <a:avLst/>
          </a:prstGeom>
          <a:noFill/>
          <a:ln w="3175">
            <a:solidFill>
              <a:schemeClr val="tx1"/>
            </a:solidFill>
            <a:round/>
            <a:headEnd/>
            <a:tailEnd/>
          </a:ln>
        </p:spPr>
        <p:txBody>
          <a:bodyPr/>
          <a:lstStyle/>
          <a:p>
            <a:endParaRPr lang="en-US"/>
          </a:p>
        </p:txBody>
      </p:sp>
      <p:sp>
        <p:nvSpPr>
          <p:cNvPr id="114718" name="Line 32" descr="Blue tissue paper"/>
          <p:cNvSpPr>
            <a:spLocks noChangeShapeType="1"/>
          </p:cNvSpPr>
          <p:nvPr/>
        </p:nvSpPr>
        <p:spPr bwMode="auto">
          <a:xfrm>
            <a:off x="5948363" y="5700713"/>
            <a:ext cx="0" cy="96837"/>
          </a:xfrm>
          <a:prstGeom prst="line">
            <a:avLst/>
          </a:prstGeom>
          <a:noFill/>
          <a:ln w="6350">
            <a:solidFill>
              <a:schemeClr val="tx1"/>
            </a:solidFill>
            <a:round/>
            <a:headEnd/>
            <a:tailEnd/>
          </a:ln>
        </p:spPr>
        <p:txBody>
          <a:bodyPr/>
          <a:lstStyle/>
          <a:p>
            <a:endParaRPr lang="en-US"/>
          </a:p>
        </p:txBody>
      </p:sp>
      <p:sp>
        <p:nvSpPr>
          <p:cNvPr id="114719" name="Line 33" descr="Blue tissue paper"/>
          <p:cNvSpPr>
            <a:spLocks noChangeShapeType="1"/>
          </p:cNvSpPr>
          <p:nvPr/>
        </p:nvSpPr>
        <p:spPr bwMode="auto">
          <a:xfrm>
            <a:off x="5969000" y="5705475"/>
            <a:ext cx="0" cy="101600"/>
          </a:xfrm>
          <a:prstGeom prst="line">
            <a:avLst/>
          </a:prstGeom>
          <a:noFill/>
          <a:ln w="6350">
            <a:solidFill>
              <a:schemeClr val="tx1"/>
            </a:solidFill>
            <a:round/>
            <a:headEnd/>
            <a:tailEnd/>
          </a:ln>
        </p:spPr>
        <p:txBody>
          <a:bodyPr/>
          <a:lstStyle/>
          <a:p>
            <a:endParaRPr lang="en-US"/>
          </a:p>
        </p:txBody>
      </p:sp>
      <p:sp>
        <p:nvSpPr>
          <p:cNvPr id="114720" name="Line 34" descr="Blue tissue paper"/>
          <p:cNvSpPr>
            <a:spLocks noChangeShapeType="1"/>
          </p:cNvSpPr>
          <p:nvPr/>
        </p:nvSpPr>
        <p:spPr bwMode="auto">
          <a:xfrm>
            <a:off x="5999163" y="5708650"/>
            <a:ext cx="0" cy="103188"/>
          </a:xfrm>
          <a:prstGeom prst="line">
            <a:avLst/>
          </a:prstGeom>
          <a:noFill/>
          <a:ln w="6350">
            <a:solidFill>
              <a:schemeClr val="tx1"/>
            </a:solidFill>
            <a:round/>
            <a:headEnd/>
            <a:tailEnd/>
          </a:ln>
        </p:spPr>
        <p:txBody>
          <a:bodyPr/>
          <a:lstStyle/>
          <a:p>
            <a:endParaRPr lang="en-US"/>
          </a:p>
        </p:txBody>
      </p:sp>
      <p:sp>
        <p:nvSpPr>
          <p:cNvPr id="114721" name="Line 35" descr="Blue tissue paper"/>
          <p:cNvSpPr>
            <a:spLocks noChangeShapeType="1"/>
          </p:cNvSpPr>
          <p:nvPr/>
        </p:nvSpPr>
        <p:spPr bwMode="auto">
          <a:xfrm>
            <a:off x="6030913" y="5724525"/>
            <a:ext cx="0" cy="33338"/>
          </a:xfrm>
          <a:prstGeom prst="line">
            <a:avLst/>
          </a:prstGeom>
          <a:noFill/>
          <a:ln w="6350">
            <a:solidFill>
              <a:schemeClr val="tx1"/>
            </a:solidFill>
            <a:round/>
            <a:headEnd/>
            <a:tailEnd/>
          </a:ln>
        </p:spPr>
        <p:txBody>
          <a:bodyPr/>
          <a:lstStyle/>
          <a:p>
            <a:endParaRPr lang="en-US"/>
          </a:p>
        </p:txBody>
      </p:sp>
      <p:sp>
        <p:nvSpPr>
          <p:cNvPr id="114722" name="Line 36" descr="Blue tissue paper"/>
          <p:cNvSpPr>
            <a:spLocks noChangeShapeType="1"/>
          </p:cNvSpPr>
          <p:nvPr/>
        </p:nvSpPr>
        <p:spPr bwMode="auto">
          <a:xfrm>
            <a:off x="6030913" y="5780088"/>
            <a:ext cx="0" cy="33337"/>
          </a:xfrm>
          <a:prstGeom prst="line">
            <a:avLst/>
          </a:prstGeom>
          <a:noFill/>
          <a:ln w="6350">
            <a:solidFill>
              <a:schemeClr val="tx1"/>
            </a:solidFill>
            <a:round/>
            <a:headEnd/>
            <a:tailEnd/>
          </a:ln>
        </p:spPr>
        <p:txBody>
          <a:bodyPr/>
          <a:lstStyle/>
          <a:p>
            <a:endParaRPr lang="en-US"/>
          </a:p>
        </p:txBody>
      </p:sp>
      <p:sp>
        <p:nvSpPr>
          <p:cNvPr id="114723" name="Line 37" descr="Blue tissue paper"/>
          <p:cNvSpPr>
            <a:spLocks noChangeShapeType="1"/>
          </p:cNvSpPr>
          <p:nvPr/>
        </p:nvSpPr>
        <p:spPr bwMode="auto">
          <a:xfrm>
            <a:off x="6350000" y="5691188"/>
            <a:ext cx="0" cy="100012"/>
          </a:xfrm>
          <a:prstGeom prst="line">
            <a:avLst/>
          </a:prstGeom>
          <a:noFill/>
          <a:ln w="3175">
            <a:solidFill>
              <a:schemeClr val="tx1"/>
            </a:solidFill>
            <a:round/>
            <a:headEnd/>
            <a:tailEnd/>
          </a:ln>
        </p:spPr>
        <p:txBody>
          <a:bodyPr/>
          <a:lstStyle/>
          <a:p>
            <a:endParaRPr lang="en-US"/>
          </a:p>
        </p:txBody>
      </p:sp>
      <p:sp>
        <p:nvSpPr>
          <p:cNvPr id="114724" name="Line 38" descr="Blue tissue paper"/>
          <p:cNvSpPr>
            <a:spLocks noChangeShapeType="1"/>
          </p:cNvSpPr>
          <p:nvPr/>
        </p:nvSpPr>
        <p:spPr bwMode="auto">
          <a:xfrm>
            <a:off x="6329363" y="5703888"/>
            <a:ext cx="0" cy="96837"/>
          </a:xfrm>
          <a:prstGeom prst="line">
            <a:avLst/>
          </a:prstGeom>
          <a:noFill/>
          <a:ln w="6350">
            <a:solidFill>
              <a:schemeClr val="tx1"/>
            </a:solidFill>
            <a:round/>
            <a:headEnd/>
            <a:tailEnd/>
          </a:ln>
        </p:spPr>
        <p:txBody>
          <a:bodyPr/>
          <a:lstStyle/>
          <a:p>
            <a:endParaRPr lang="en-US"/>
          </a:p>
        </p:txBody>
      </p:sp>
      <p:sp>
        <p:nvSpPr>
          <p:cNvPr id="114725" name="Line 39" descr="Blue tissue paper"/>
          <p:cNvSpPr>
            <a:spLocks noChangeShapeType="1"/>
          </p:cNvSpPr>
          <p:nvPr/>
        </p:nvSpPr>
        <p:spPr bwMode="auto">
          <a:xfrm>
            <a:off x="6307138" y="5710238"/>
            <a:ext cx="0" cy="100012"/>
          </a:xfrm>
          <a:prstGeom prst="line">
            <a:avLst/>
          </a:prstGeom>
          <a:noFill/>
          <a:ln w="6350">
            <a:solidFill>
              <a:schemeClr val="tx1"/>
            </a:solidFill>
            <a:round/>
            <a:headEnd/>
            <a:tailEnd/>
          </a:ln>
        </p:spPr>
        <p:txBody>
          <a:bodyPr/>
          <a:lstStyle/>
          <a:p>
            <a:endParaRPr lang="en-US"/>
          </a:p>
        </p:txBody>
      </p:sp>
      <p:sp>
        <p:nvSpPr>
          <p:cNvPr id="114726" name="Rectangle 40"/>
          <p:cNvSpPr>
            <a:spLocks noChangeArrowheads="1"/>
          </p:cNvSpPr>
          <p:nvPr/>
        </p:nvSpPr>
        <p:spPr bwMode="auto">
          <a:xfrm>
            <a:off x="6097588" y="5237163"/>
            <a:ext cx="60325" cy="415925"/>
          </a:xfrm>
          <a:prstGeom prst="rect">
            <a:avLst/>
          </a:prstGeom>
          <a:gradFill rotWithShape="1">
            <a:gsLst>
              <a:gs pos="0">
                <a:srgbClr val="181818"/>
              </a:gs>
              <a:gs pos="100000">
                <a:srgbClr val="333333"/>
              </a:gs>
            </a:gsLst>
            <a:lin ang="0" scaled="1"/>
          </a:gradFill>
          <a:ln w="9525">
            <a:solidFill>
              <a:schemeClr val="tx1"/>
            </a:solidFill>
            <a:miter lim="800000"/>
            <a:headEnd/>
            <a:tailEnd/>
          </a:ln>
        </p:spPr>
        <p:txBody>
          <a:bodyPr wrap="none" anchor="ctr"/>
          <a:lstStyle/>
          <a:p>
            <a:endParaRPr lang="en-US"/>
          </a:p>
        </p:txBody>
      </p:sp>
      <p:sp>
        <p:nvSpPr>
          <p:cNvPr id="114727" name="Oval 41"/>
          <p:cNvSpPr>
            <a:spLocks noChangeArrowheads="1"/>
          </p:cNvSpPr>
          <p:nvPr/>
        </p:nvSpPr>
        <p:spPr bwMode="auto">
          <a:xfrm>
            <a:off x="5930900" y="5646738"/>
            <a:ext cx="403225" cy="69850"/>
          </a:xfrm>
          <a:prstGeom prst="ellipse">
            <a:avLst/>
          </a:prstGeom>
          <a:gradFill rotWithShape="1">
            <a:gsLst>
              <a:gs pos="0">
                <a:srgbClr val="181818"/>
              </a:gs>
              <a:gs pos="100000">
                <a:srgbClr val="333333"/>
              </a:gs>
            </a:gsLst>
            <a:lin ang="2700000" scaled="1"/>
          </a:gradFill>
          <a:ln w="9525">
            <a:noFill/>
            <a:round/>
            <a:headEnd/>
            <a:tailEnd/>
          </a:ln>
        </p:spPr>
        <p:txBody>
          <a:bodyPr wrap="none" anchor="ctr"/>
          <a:lstStyle/>
          <a:p>
            <a:endParaRPr lang="en-US"/>
          </a:p>
        </p:txBody>
      </p:sp>
      <p:cxnSp>
        <p:nvCxnSpPr>
          <p:cNvPr id="114728" name="AutoShape 42"/>
          <p:cNvCxnSpPr>
            <a:cxnSpLocks noChangeShapeType="1"/>
          </p:cNvCxnSpPr>
          <p:nvPr/>
        </p:nvCxnSpPr>
        <p:spPr bwMode="auto">
          <a:xfrm rot="5400000" flipV="1">
            <a:off x="6125369" y="5201444"/>
            <a:ext cx="1588" cy="63500"/>
          </a:xfrm>
          <a:prstGeom prst="curvedConnector3">
            <a:avLst>
              <a:gd name="adj1" fmla="val -10500005"/>
            </a:avLst>
          </a:prstGeom>
          <a:noFill/>
          <a:ln w="9525">
            <a:solidFill>
              <a:schemeClr val="tx1"/>
            </a:solidFill>
            <a:round/>
            <a:headEnd/>
            <a:tailEnd/>
          </a:ln>
        </p:spPr>
      </p:cxnSp>
      <p:sp>
        <p:nvSpPr>
          <p:cNvPr id="114729" name="Freeform 43"/>
          <p:cNvSpPr>
            <a:spLocks/>
          </p:cNvSpPr>
          <p:nvPr/>
        </p:nvSpPr>
        <p:spPr bwMode="auto">
          <a:xfrm>
            <a:off x="6437313" y="784225"/>
            <a:ext cx="339725" cy="3657600"/>
          </a:xfrm>
          <a:custGeom>
            <a:avLst/>
            <a:gdLst>
              <a:gd name="T0" fmla="*/ 125413 w 214"/>
              <a:gd name="T1" fmla="*/ 0 h 2304"/>
              <a:gd name="T2" fmla="*/ 76200 w 214"/>
              <a:gd name="T3" fmla="*/ 3481388 h 2304"/>
              <a:gd name="T4" fmla="*/ 0 w 214"/>
              <a:gd name="T5" fmla="*/ 3481388 h 2304"/>
              <a:gd name="T6" fmla="*/ 168275 w 214"/>
              <a:gd name="T7" fmla="*/ 3657600 h 2304"/>
              <a:gd name="T8" fmla="*/ 339725 w 214"/>
              <a:gd name="T9" fmla="*/ 3476625 h 2304"/>
              <a:gd name="T10" fmla="*/ 263525 w 214"/>
              <a:gd name="T11" fmla="*/ 3476625 h 2304"/>
              <a:gd name="T12" fmla="*/ 125413 w 214"/>
              <a:gd name="T13" fmla="*/ 0 h 2304"/>
              <a:gd name="T14" fmla="*/ 0 60000 65536"/>
              <a:gd name="T15" fmla="*/ 0 60000 65536"/>
              <a:gd name="T16" fmla="*/ 0 60000 65536"/>
              <a:gd name="T17" fmla="*/ 0 60000 65536"/>
              <a:gd name="T18" fmla="*/ 0 60000 65536"/>
              <a:gd name="T19" fmla="*/ 0 60000 65536"/>
              <a:gd name="T20" fmla="*/ 0 60000 65536"/>
              <a:gd name="T21" fmla="*/ 0 w 214"/>
              <a:gd name="T22" fmla="*/ 0 h 2304"/>
              <a:gd name="T23" fmla="*/ 214 w 214"/>
              <a:gd name="T24" fmla="*/ 2304 h 2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2304">
                <a:moveTo>
                  <a:pt x="79" y="0"/>
                </a:moveTo>
                <a:lnTo>
                  <a:pt x="48" y="2193"/>
                </a:lnTo>
                <a:lnTo>
                  <a:pt x="0" y="2193"/>
                </a:lnTo>
                <a:lnTo>
                  <a:pt x="106" y="2304"/>
                </a:lnTo>
                <a:lnTo>
                  <a:pt x="214" y="2190"/>
                </a:lnTo>
                <a:lnTo>
                  <a:pt x="166" y="2190"/>
                </a:lnTo>
                <a:lnTo>
                  <a:pt x="79" y="0"/>
                </a:lnTo>
                <a:close/>
              </a:path>
            </a:pathLst>
          </a:custGeom>
          <a:gradFill rotWithShape="1">
            <a:gsLst>
              <a:gs pos="0">
                <a:srgbClr val="993300"/>
              </a:gs>
              <a:gs pos="100000">
                <a:srgbClr val="471800"/>
              </a:gs>
            </a:gsLst>
            <a:lin ang="5400000" scaled="1"/>
          </a:gradFill>
          <a:ln w="9525">
            <a:noFill/>
            <a:round/>
            <a:headEnd/>
            <a:tailEnd/>
          </a:ln>
        </p:spPr>
        <p:txBody>
          <a:bodyPr/>
          <a:lstStyle/>
          <a:p>
            <a:endParaRPr lang="en-US"/>
          </a:p>
        </p:txBody>
      </p:sp>
      <p:sp>
        <p:nvSpPr>
          <p:cNvPr id="831534" name="Freeform 46"/>
          <p:cNvSpPr>
            <a:spLocks/>
          </p:cNvSpPr>
          <p:nvPr/>
        </p:nvSpPr>
        <p:spPr bwMode="auto">
          <a:xfrm>
            <a:off x="8062913" y="4657725"/>
            <a:ext cx="319087" cy="1019175"/>
          </a:xfrm>
          <a:custGeom>
            <a:avLst/>
            <a:gdLst>
              <a:gd name="T0" fmla="*/ 67685 w 1155"/>
              <a:gd name="T1" fmla="*/ 526445 h 3688"/>
              <a:gd name="T2" fmla="*/ 79288 w 1155"/>
              <a:gd name="T3" fmla="*/ 663514 h 3688"/>
              <a:gd name="T4" fmla="*/ 94207 w 1155"/>
              <a:gd name="T5" fmla="*/ 866630 h 3688"/>
              <a:gd name="T6" fmla="*/ 94207 w 1155"/>
              <a:gd name="T7" fmla="*/ 895647 h 3688"/>
              <a:gd name="T8" fmla="*/ 96140 w 1155"/>
              <a:gd name="T9" fmla="*/ 943455 h 3688"/>
              <a:gd name="T10" fmla="*/ 103600 w 1155"/>
              <a:gd name="T11" fmla="*/ 960313 h 3688"/>
              <a:gd name="T12" fmla="*/ 83432 w 1155"/>
              <a:gd name="T13" fmla="*/ 1015859 h 3688"/>
              <a:gd name="T14" fmla="*/ 125977 w 1155"/>
              <a:gd name="T15" fmla="*/ 1018070 h 3688"/>
              <a:gd name="T16" fmla="*/ 151394 w 1155"/>
              <a:gd name="T17" fmla="*/ 1006739 h 3688"/>
              <a:gd name="T18" fmla="*/ 164931 w 1155"/>
              <a:gd name="T19" fmla="*/ 979381 h 3688"/>
              <a:gd name="T20" fmla="*/ 163273 w 1155"/>
              <a:gd name="T21" fmla="*/ 956167 h 3688"/>
              <a:gd name="T22" fmla="*/ 170732 w 1155"/>
              <a:gd name="T23" fmla="*/ 946772 h 3688"/>
              <a:gd name="T24" fmla="*/ 169627 w 1155"/>
              <a:gd name="T25" fmla="*/ 920518 h 3688"/>
              <a:gd name="T26" fmla="*/ 158300 w 1155"/>
              <a:gd name="T27" fmla="*/ 651907 h 3688"/>
              <a:gd name="T28" fmla="*/ 169627 w 1155"/>
              <a:gd name="T29" fmla="*/ 616258 h 3688"/>
              <a:gd name="T30" fmla="*/ 174876 w 1155"/>
              <a:gd name="T31" fmla="*/ 695018 h 3688"/>
              <a:gd name="T32" fmla="*/ 180678 w 1155"/>
              <a:gd name="T33" fmla="*/ 728732 h 3688"/>
              <a:gd name="T34" fmla="*/ 178191 w 1155"/>
              <a:gd name="T35" fmla="*/ 793674 h 3688"/>
              <a:gd name="T36" fmla="*/ 173771 w 1155"/>
              <a:gd name="T37" fmla="*/ 870776 h 3688"/>
              <a:gd name="T38" fmla="*/ 188690 w 1155"/>
              <a:gd name="T39" fmla="*/ 943732 h 3688"/>
              <a:gd name="T40" fmla="*/ 218802 w 1155"/>
              <a:gd name="T41" fmla="*/ 974406 h 3688"/>
              <a:gd name="T42" fmla="*/ 239246 w 1155"/>
              <a:gd name="T43" fmla="*/ 945113 h 3688"/>
              <a:gd name="T44" fmla="*/ 233445 w 1155"/>
              <a:gd name="T45" fmla="*/ 895647 h 3688"/>
              <a:gd name="T46" fmla="*/ 240904 w 1155"/>
              <a:gd name="T47" fmla="*/ 808597 h 3688"/>
              <a:gd name="T48" fmla="*/ 256098 w 1155"/>
              <a:gd name="T49" fmla="*/ 703308 h 3688"/>
              <a:gd name="T50" fmla="*/ 254164 w 1155"/>
              <a:gd name="T51" fmla="*/ 695847 h 3688"/>
              <a:gd name="T52" fmla="*/ 261071 w 1155"/>
              <a:gd name="T53" fmla="*/ 663514 h 3688"/>
              <a:gd name="T54" fmla="*/ 262729 w 1155"/>
              <a:gd name="T55" fmla="*/ 586136 h 3688"/>
              <a:gd name="T56" fmla="*/ 258308 w 1155"/>
              <a:gd name="T57" fmla="*/ 467030 h 3688"/>
              <a:gd name="T58" fmla="*/ 310523 w 1155"/>
              <a:gd name="T59" fmla="*/ 340186 h 3688"/>
              <a:gd name="T60" fmla="*/ 300025 w 1155"/>
              <a:gd name="T61" fmla="*/ 266953 h 3688"/>
              <a:gd name="T62" fmla="*/ 271017 w 1155"/>
              <a:gd name="T63" fmla="*/ 192615 h 3688"/>
              <a:gd name="T64" fmla="*/ 237865 w 1155"/>
              <a:gd name="T65" fmla="*/ 147018 h 3688"/>
              <a:gd name="T66" fmla="*/ 164654 w 1155"/>
              <a:gd name="T67" fmla="*/ 128502 h 3688"/>
              <a:gd name="T68" fmla="*/ 172390 w 1155"/>
              <a:gd name="T69" fmla="*/ 68811 h 3688"/>
              <a:gd name="T70" fmla="*/ 164102 w 1155"/>
              <a:gd name="T71" fmla="*/ 21003 h 3688"/>
              <a:gd name="T72" fmla="*/ 145592 w 1155"/>
              <a:gd name="T73" fmla="*/ 7738 h 3688"/>
              <a:gd name="T74" fmla="*/ 96969 w 1155"/>
              <a:gd name="T75" fmla="*/ 9120 h 3688"/>
              <a:gd name="T76" fmla="*/ 67961 w 1155"/>
              <a:gd name="T77" fmla="*/ 71298 h 3688"/>
              <a:gd name="T78" fmla="*/ 71000 w 1155"/>
              <a:gd name="T79" fmla="*/ 100315 h 3688"/>
              <a:gd name="T80" fmla="*/ 93654 w 1155"/>
              <a:gd name="T81" fmla="*/ 140109 h 3688"/>
              <a:gd name="T82" fmla="*/ 51385 w 1155"/>
              <a:gd name="T83" fmla="*/ 173271 h 3688"/>
              <a:gd name="T84" fmla="*/ 10774 w 1155"/>
              <a:gd name="T85" fmla="*/ 310340 h 3688"/>
              <a:gd name="T86" fmla="*/ 3868 w 1155"/>
              <a:gd name="T87" fmla="*/ 384125 h 3688"/>
              <a:gd name="T88" fmla="*/ 53043 w 1155"/>
              <a:gd name="T89" fmla="*/ 452936 h 36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55"/>
              <a:gd name="T136" fmla="*/ 0 h 3688"/>
              <a:gd name="T137" fmla="*/ 1155 w 1155"/>
              <a:gd name="T138" fmla="*/ 3688 h 36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55" h="3688">
                <a:moveTo>
                  <a:pt x="236" y="1753"/>
                </a:moveTo>
                <a:cubicBezTo>
                  <a:pt x="245" y="1797"/>
                  <a:pt x="238" y="1816"/>
                  <a:pt x="245" y="1905"/>
                </a:cubicBezTo>
                <a:cubicBezTo>
                  <a:pt x="252" y="1994"/>
                  <a:pt x="272" y="2206"/>
                  <a:pt x="279" y="2289"/>
                </a:cubicBezTo>
                <a:cubicBezTo>
                  <a:pt x="286" y="2372"/>
                  <a:pt x="277" y="2266"/>
                  <a:pt x="287" y="2401"/>
                </a:cubicBezTo>
                <a:cubicBezTo>
                  <a:pt x="297" y="2536"/>
                  <a:pt x="333" y="2977"/>
                  <a:pt x="342" y="3099"/>
                </a:cubicBezTo>
                <a:cubicBezTo>
                  <a:pt x="351" y="3221"/>
                  <a:pt x="341" y="3121"/>
                  <a:pt x="341" y="3136"/>
                </a:cubicBezTo>
                <a:cubicBezTo>
                  <a:pt x="341" y="3151"/>
                  <a:pt x="344" y="3175"/>
                  <a:pt x="344" y="3192"/>
                </a:cubicBezTo>
                <a:cubicBezTo>
                  <a:pt x="344" y="3209"/>
                  <a:pt x="339" y="3208"/>
                  <a:pt x="341" y="3241"/>
                </a:cubicBezTo>
                <a:cubicBezTo>
                  <a:pt x="343" y="3274"/>
                  <a:pt x="355" y="3362"/>
                  <a:pt x="356" y="3391"/>
                </a:cubicBezTo>
                <a:cubicBezTo>
                  <a:pt x="357" y="3420"/>
                  <a:pt x="347" y="3406"/>
                  <a:pt x="348" y="3414"/>
                </a:cubicBezTo>
                <a:cubicBezTo>
                  <a:pt x="349" y="3422"/>
                  <a:pt x="356" y="3431"/>
                  <a:pt x="360" y="3441"/>
                </a:cubicBezTo>
                <a:cubicBezTo>
                  <a:pt x="364" y="3451"/>
                  <a:pt x="386" y="3445"/>
                  <a:pt x="375" y="3475"/>
                </a:cubicBezTo>
                <a:cubicBezTo>
                  <a:pt x="364" y="3505"/>
                  <a:pt x="303" y="3588"/>
                  <a:pt x="291" y="3621"/>
                </a:cubicBezTo>
                <a:cubicBezTo>
                  <a:pt x="279" y="3654"/>
                  <a:pt x="288" y="3668"/>
                  <a:pt x="302" y="3676"/>
                </a:cubicBezTo>
                <a:cubicBezTo>
                  <a:pt x="316" y="3684"/>
                  <a:pt x="349" y="3668"/>
                  <a:pt x="375" y="3669"/>
                </a:cubicBezTo>
                <a:cubicBezTo>
                  <a:pt x="401" y="3670"/>
                  <a:pt x="435" y="3682"/>
                  <a:pt x="456" y="3684"/>
                </a:cubicBezTo>
                <a:cubicBezTo>
                  <a:pt x="477" y="3686"/>
                  <a:pt x="485" y="3688"/>
                  <a:pt x="500" y="3681"/>
                </a:cubicBezTo>
                <a:cubicBezTo>
                  <a:pt x="515" y="3674"/>
                  <a:pt x="534" y="3651"/>
                  <a:pt x="548" y="3643"/>
                </a:cubicBezTo>
                <a:cubicBezTo>
                  <a:pt x="562" y="3635"/>
                  <a:pt x="576" y="3649"/>
                  <a:pt x="584" y="3633"/>
                </a:cubicBezTo>
                <a:cubicBezTo>
                  <a:pt x="592" y="3617"/>
                  <a:pt x="596" y="3564"/>
                  <a:pt x="597" y="3544"/>
                </a:cubicBezTo>
                <a:cubicBezTo>
                  <a:pt x="598" y="3524"/>
                  <a:pt x="591" y="3525"/>
                  <a:pt x="590" y="3511"/>
                </a:cubicBezTo>
                <a:cubicBezTo>
                  <a:pt x="589" y="3497"/>
                  <a:pt x="589" y="3472"/>
                  <a:pt x="591" y="3460"/>
                </a:cubicBezTo>
                <a:cubicBezTo>
                  <a:pt x="593" y="3448"/>
                  <a:pt x="601" y="3445"/>
                  <a:pt x="605" y="3439"/>
                </a:cubicBezTo>
                <a:cubicBezTo>
                  <a:pt x="609" y="3433"/>
                  <a:pt x="616" y="3441"/>
                  <a:pt x="618" y="3426"/>
                </a:cubicBezTo>
                <a:cubicBezTo>
                  <a:pt x="620" y="3411"/>
                  <a:pt x="616" y="3367"/>
                  <a:pt x="615" y="3351"/>
                </a:cubicBezTo>
                <a:cubicBezTo>
                  <a:pt x="614" y="3335"/>
                  <a:pt x="617" y="3388"/>
                  <a:pt x="614" y="3331"/>
                </a:cubicBezTo>
                <a:cubicBezTo>
                  <a:pt x="611" y="3274"/>
                  <a:pt x="603" y="3171"/>
                  <a:pt x="596" y="3009"/>
                </a:cubicBezTo>
                <a:cubicBezTo>
                  <a:pt x="589" y="2847"/>
                  <a:pt x="575" y="2487"/>
                  <a:pt x="573" y="2359"/>
                </a:cubicBezTo>
                <a:cubicBezTo>
                  <a:pt x="571" y="2231"/>
                  <a:pt x="574" y="2259"/>
                  <a:pt x="581" y="2238"/>
                </a:cubicBezTo>
                <a:cubicBezTo>
                  <a:pt x="588" y="2217"/>
                  <a:pt x="607" y="2219"/>
                  <a:pt x="614" y="2230"/>
                </a:cubicBezTo>
                <a:cubicBezTo>
                  <a:pt x="621" y="2241"/>
                  <a:pt x="620" y="2255"/>
                  <a:pt x="623" y="2302"/>
                </a:cubicBezTo>
                <a:cubicBezTo>
                  <a:pt x="626" y="2349"/>
                  <a:pt x="630" y="2469"/>
                  <a:pt x="633" y="2515"/>
                </a:cubicBezTo>
                <a:cubicBezTo>
                  <a:pt x="636" y="2561"/>
                  <a:pt x="635" y="2557"/>
                  <a:pt x="639" y="2577"/>
                </a:cubicBezTo>
                <a:cubicBezTo>
                  <a:pt x="643" y="2597"/>
                  <a:pt x="653" y="2594"/>
                  <a:pt x="654" y="2637"/>
                </a:cubicBezTo>
                <a:cubicBezTo>
                  <a:pt x="655" y="2680"/>
                  <a:pt x="648" y="2799"/>
                  <a:pt x="647" y="2838"/>
                </a:cubicBezTo>
                <a:cubicBezTo>
                  <a:pt x="646" y="2877"/>
                  <a:pt x="644" y="2862"/>
                  <a:pt x="645" y="2872"/>
                </a:cubicBezTo>
                <a:cubicBezTo>
                  <a:pt x="646" y="2882"/>
                  <a:pt x="654" y="2850"/>
                  <a:pt x="651" y="2896"/>
                </a:cubicBezTo>
                <a:cubicBezTo>
                  <a:pt x="648" y="2942"/>
                  <a:pt x="622" y="3095"/>
                  <a:pt x="629" y="3151"/>
                </a:cubicBezTo>
                <a:cubicBezTo>
                  <a:pt x="636" y="3207"/>
                  <a:pt x="687" y="3190"/>
                  <a:pt x="696" y="3234"/>
                </a:cubicBezTo>
                <a:cubicBezTo>
                  <a:pt x="705" y="3278"/>
                  <a:pt x="677" y="3367"/>
                  <a:pt x="683" y="3415"/>
                </a:cubicBezTo>
                <a:cubicBezTo>
                  <a:pt x="689" y="3463"/>
                  <a:pt x="714" y="3507"/>
                  <a:pt x="732" y="3525"/>
                </a:cubicBezTo>
                <a:cubicBezTo>
                  <a:pt x="750" y="3543"/>
                  <a:pt x="772" y="3531"/>
                  <a:pt x="792" y="3526"/>
                </a:cubicBezTo>
                <a:cubicBezTo>
                  <a:pt x="812" y="3521"/>
                  <a:pt x="843" y="3513"/>
                  <a:pt x="855" y="3495"/>
                </a:cubicBezTo>
                <a:cubicBezTo>
                  <a:pt x="867" y="3477"/>
                  <a:pt x="866" y="3454"/>
                  <a:pt x="866" y="3420"/>
                </a:cubicBezTo>
                <a:cubicBezTo>
                  <a:pt x="866" y="3386"/>
                  <a:pt x="855" y="3322"/>
                  <a:pt x="852" y="3292"/>
                </a:cubicBezTo>
                <a:cubicBezTo>
                  <a:pt x="849" y="3262"/>
                  <a:pt x="842" y="3259"/>
                  <a:pt x="845" y="3241"/>
                </a:cubicBezTo>
                <a:cubicBezTo>
                  <a:pt x="848" y="3223"/>
                  <a:pt x="865" y="3236"/>
                  <a:pt x="869" y="3184"/>
                </a:cubicBezTo>
                <a:cubicBezTo>
                  <a:pt x="873" y="3132"/>
                  <a:pt x="864" y="3010"/>
                  <a:pt x="872" y="2926"/>
                </a:cubicBezTo>
                <a:cubicBezTo>
                  <a:pt x="880" y="2842"/>
                  <a:pt x="906" y="2745"/>
                  <a:pt x="915" y="2682"/>
                </a:cubicBezTo>
                <a:cubicBezTo>
                  <a:pt x="924" y="2619"/>
                  <a:pt x="925" y="2557"/>
                  <a:pt x="927" y="2545"/>
                </a:cubicBezTo>
                <a:cubicBezTo>
                  <a:pt x="929" y="2533"/>
                  <a:pt x="927" y="2611"/>
                  <a:pt x="926" y="2607"/>
                </a:cubicBezTo>
                <a:cubicBezTo>
                  <a:pt x="925" y="2603"/>
                  <a:pt x="919" y="2543"/>
                  <a:pt x="920" y="2518"/>
                </a:cubicBezTo>
                <a:cubicBezTo>
                  <a:pt x="921" y="2493"/>
                  <a:pt x="928" y="2476"/>
                  <a:pt x="932" y="2457"/>
                </a:cubicBezTo>
                <a:cubicBezTo>
                  <a:pt x="936" y="2438"/>
                  <a:pt x="942" y="2423"/>
                  <a:pt x="945" y="2401"/>
                </a:cubicBezTo>
                <a:cubicBezTo>
                  <a:pt x="948" y="2379"/>
                  <a:pt x="947" y="2370"/>
                  <a:pt x="948" y="2323"/>
                </a:cubicBezTo>
                <a:cubicBezTo>
                  <a:pt x="949" y="2276"/>
                  <a:pt x="952" y="2191"/>
                  <a:pt x="951" y="2121"/>
                </a:cubicBezTo>
                <a:cubicBezTo>
                  <a:pt x="950" y="2051"/>
                  <a:pt x="947" y="1977"/>
                  <a:pt x="944" y="1905"/>
                </a:cubicBezTo>
                <a:cubicBezTo>
                  <a:pt x="941" y="1833"/>
                  <a:pt x="935" y="1743"/>
                  <a:pt x="935" y="1690"/>
                </a:cubicBezTo>
                <a:cubicBezTo>
                  <a:pt x="935" y="1637"/>
                  <a:pt x="915" y="1661"/>
                  <a:pt x="947" y="1585"/>
                </a:cubicBezTo>
                <a:cubicBezTo>
                  <a:pt x="979" y="1509"/>
                  <a:pt x="1093" y="1312"/>
                  <a:pt x="1124" y="1231"/>
                </a:cubicBezTo>
                <a:cubicBezTo>
                  <a:pt x="1155" y="1150"/>
                  <a:pt x="1136" y="1142"/>
                  <a:pt x="1130" y="1098"/>
                </a:cubicBezTo>
                <a:cubicBezTo>
                  <a:pt x="1124" y="1054"/>
                  <a:pt x="1102" y="1007"/>
                  <a:pt x="1086" y="966"/>
                </a:cubicBezTo>
                <a:cubicBezTo>
                  <a:pt x="1070" y="925"/>
                  <a:pt x="1052" y="894"/>
                  <a:pt x="1035" y="849"/>
                </a:cubicBezTo>
                <a:cubicBezTo>
                  <a:pt x="1018" y="804"/>
                  <a:pt x="996" y="737"/>
                  <a:pt x="981" y="697"/>
                </a:cubicBezTo>
                <a:cubicBezTo>
                  <a:pt x="966" y="657"/>
                  <a:pt x="968" y="637"/>
                  <a:pt x="948" y="609"/>
                </a:cubicBezTo>
                <a:cubicBezTo>
                  <a:pt x="928" y="581"/>
                  <a:pt x="880" y="546"/>
                  <a:pt x="861" y="532"/>
                </a:cubicBezTo>
                <a:cubicBezTo>
                  <a:pt x="842" y="518"/>
                  <a:pt x="878" y="537"/>
                  <a:pt x="834" y="526"/>
                </a:cubicBezTo>
                <a:cubicBezTo>
                  <a:pt x="790" y="515"/>
                  <a:pt x="632" y="493"/>
                  <a:pt x="596" y="465"/>
                </a:cubicBezTo>
                <a:cubicBezTo>
                  <a:pt x="560" y="437"/>
                  <a:pt x="610" y="391"/>
                  <a:pt x="615" y="355"/>
                </a:cubicBezTo>
                <a:cubicBezTo>
                  <a:pt x="620" y="319"/>
                  <a:pt x="624" y="289"/>
                  <a:pt x="624" y="249"/>
                </a:cubicBezTo>
                <a:cubicBezTo>
                  <a:pt x="624" y="209"/>
                  <a:pt x="620" y="144"/>
                  <a:pt x="615" y="115"/>
                </a:cubicBezTo>
                <a:cubicBezTo>
                  <a:pt x="610" y="86"/>
                  <a:pt x="604" y="90"/>
                  <a:pt x="594" y="76"/>
                </a:cubicBezTo>
                <a:cubicBezTo>
                  <a:pt x="584" y="62"/>
                  <a:pt x="568" y="41"/>
                  <a:pt x="557" y="33"/>
                </a:cubicBezTo>
                <a:cubicBezTo>
                  <a:pt x="546" y="25"/>
                  <a:pt x="544" y="33"/>
                  <a:pt x="527" y="28"/>
                </a:cubicBezTo>
                <a:cubicBezTo>
                  <a:pt x="510" y="23"/>
                  <a:pt x="482" y="0"/>
                  <a:pt x="453" y="1"/>
                </a:cubicBezTo>
                <a:cubicBezTo>
                  <a:pt x="424" y="2"/>
                  <a:pt x="380" y="14"/>
                  <a:pt x="351" y="33"/>
                </a:cubicBezTo>
                <a:cubicBezTo>
                  <a:pt x="322" y="52"/>
                  <a:pt x="297" y="77"/>
                  <a:pt x="279" y="115"/>
                </a:cubicBezTo>
                <a:cubicBezTo>
                  <a:pt x="261" y="153"/>
                  <a:pt x="252" y="225"/>
                  <a:pt x="246" y="258"/>
                </a:cubicBezTo>
                <a:cubicBezTo>
                  <a:pt x="240" y="291"/>
                  <a:pt x="243" y="296"/>
                  <a:pt x="245" y="313"/>
                </a:cubicBezTo>
                <a:cubicBezTo>
                  <a:pt x="247" y="330"/>
                  <a:pt x="250" y="350"/>
                  <a:pt x="257" y="363"/>
                </a:cubicBezTo>
                <a:cubicBezTo>
                  <a:pt x="264" y="376"/>
                  <a:pt x="276" y="366"/>
                  <a:pt x="290" y="390"/>
                </a:cubicBezTo>
                <a:cubicBezTo>
                  <a:pt x="304" y="414"/>
                  <a:pt x="339" y="476"/>
                  <a:pt x="339" y="507"/>
                </a:cubicBezTo>
                <a:cubicBezTo>
                  <a:pt x="339" y="538"/>
                  <a:pt x="316" y="554"/>
                  <a:pt x="291" y="574"/>
                </a:cubicBezTo>
                <a:cubicBezTo>
                  <a:pt x="266" y="594"/>
                  <a:pt x="220" y="595"/>
                  <a:pt x="186" y="627"/>
                </a:cubicBezTo>
                <a:cubicBezTo>
                  <a:pt x="152" y="659"/>
                  <a:pt x="111" y="683"/>
                  <a:pt x="87" y="766"/>
                </a:cubicBezTo>
                <a:cubicBezTo>
                  <a:pt x="63" y="849"/>
                  <a:pt x="50" y="1043"/>
                  <a:pt x="39" y="1123"/>
                </a:cubicBezTo>
                <a:cubicBezTo>
                  <a:pt x="28" y="1203"/>
                  <a:pt x="25" y="1201"/>
                  <a:pt x="21" y="1245"/>
                </a:cubicBezTo>
                <a:cubicBezTo>
                  <a:pt x="17" y="1289"/>
                  <a:pt x="0" y="1340"/>
                  <a:pt x="14" y="1390"/>
                </a:cubicBezTo>
                <a:cubicBezTo>
                  <a:pt x="28" y="1440"/>
                  <a:pt x="77" y="1504"/>
                  <a:pt x="107" y="1545"/>
                </a:cubicBezTo>
                <a:cubicBezTo>
                  <a:pt x="137" y="1586"/>
                  <a:pt x="171" y="1604"/>
                  <a:pt x="192" y="1639"/>
                </a:cubicBezTo>
                <a:cubicBezTo>
                  <a:pt x="213" y="1674"/>
                  <a:pt x="227" y="1710"/>
                  <a:pt x="236" y="1753"/>
                </a:cubicBezTo>
                <a:close/>
              </a:path>
            </a:pathLst>
          </a:custGeom>
          <a:solidFill>
            <a:srgbClr val="EBF4FF"/>
          </a:solidFill>
          <a:ln w="1587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000"/>
                                  </p:stCondLst>
                                  <p:childTnLst>
                                    <p:set>
                                      <p:cBhvr>
                                        <p:cTn id="6" dur="1" fill="hold">
                                          <p:stCondLst>
                                            <p:cond delay="0"/>
                                          </p:stCondLst>
                                        </p:cTn>
                                        <p:tgtEl>
                                          <p:spTgt spid="831534"/>
                                        </p:tgtEl>
                                        <p:attrNameLst>
                                          <p:attrName>style.visibility</p:attrName>
                                        </p:attrNameLst>
                                      </p:cBhvr>
                                      <p:to>
                                        <p:strVal val="visible"/>
                                      </p:to>
                                    </p:set>
                                    <p:anim calcmode="lin" valueType="num">
                                      <p:cBhvr>
                                        <p:cTn id="7" dur="5000" fill="hold"/>
                                        <p:tgtEl>
                                          <p:spTgt spid="831534"/>
                                        </p:tgtEl>
                                        <p:attrNameLst>
                                          <p:attrName>ppt_w</p:attrName>
                                        </p:attrNameLst>
                                      </p:cBhvr>
                                      <p:tavLst>
                                        <p:tav tm="0">
                                          <p:val>
                                            <p:fltVal val="0"/>
                                          </p:val>
                                        </p:tav>
                                        <p:tav tm="100000">
                                          <p:val>
                                            <p:strVal val="#ppt_w"/>
                                          </p:val>
                                        </p:tav>
                                      </p:tavLst>
                                    </p:anim>
                                    <p:anim calcmode="lin" valueType="num">
                                      <p:cBhvr>
                                        <p:cTn id="8" dur="5000" fill="hold"/>
                                        <p:tgtEl>
                                          <p:spTgt spid="831534"/>
                                        </p:tgtEl>
                                        <p:attrNameLst>
                                          <p:attrName>ppt_h</p:attrName>
                                        </p:attrNameLst>
                                      </p:cBhvr>
                                      <p:tavLst>
                                        <p:tav tm="0">
                                          <p:val>
                                            <p:fltVal val="0"/>
                                          </p:val>
                                        </p:tav>
                                        <p:tav tm="100000">
                                          <p:val>
                                            <p:strVal val="#ppt_h"/>
                                          </p:val>
                                        </p:tav>
                                      </p:tavLst>
                                    </p:anim>
                                    <p:animEffect transition="in" filter="fade">
                                      <p:cBhvr>
                                        <p:cTn id="9" dur="5000"/>
                                        <p:tgtEl>
                                          <p:spTgt spid="83153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53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mtClean="0"/>
              <a:t>Barometers</a:t>
            </a:r>
          </a:p>
        </p:txBody>
      </p:sp>
      <p:pic>
        <p:nvPicPr>
          <p:cNvPr id="115715" name="Picture 4" descr="Barometer on Mt"/>
          <p:cNvPicPr>
            <a:picLocks noChangeAspect="1" noChangeArrowheads="1"/>
          </p:cNvPicPr>
          <p:nvPr/>
        </p:nvPicPr>
        <p:blipFill>
          <a:blip r:embed="rId3" cstate="print">
            <a:lum bright="2000" contrast="12000"/>
          </a:blip>
          <a:srcRect l="7353" t="7588" r="7353" b="16534"/>
          <a:stretch>
            <a:fillRect/>
          </a:stretch>
        </p:blipFill>
        <p:spPr bwMode="auto">
          <a:xfrm>
            <a:off x="2286000" y="1752600"/>
            <a:ext cx="5105400" cy="4400550"/>
          </a:xfrm>
          <a:prstGeom prst="rect">
            <a:avLst/>
          </a:prstGeom>
          <a:noFill/>
          <a:ln w="9525">
            <a:noFill/>
            <a:miter lim="800000"/>
            <a:headEnd/>
            <a:tailEnd/>
          </a:ln>
        </p:spPr>
      </p:pic>
      <p:pic>
        <p:nvPicPr>
          <p:cNvPr id="115716" name="Picture 5" descr="everest1"/>
          <p:cNvPicPr>
            <a:picLocks noChangeAspect="1" noChangeArrowheads="1"/>
          </p:cNvPicPr>
          <p:nvPr/>
        </p:nvPicPr>
        <p:blipFill>
          <a:blip r:embed="rId4" cstate="print"/>
          <a:srcRect/>
          <a:stretch>
            <a:fillRect/>
          </a:stretch>
        </p:blipFill>
        <p:spPr bwMode="auto">
          <a:xfrm>
            <a:off x="7086600" y="381000"/>
            <a:ext cx="1484313" cy="1560513"/>
          </a:xfrm>
          <a:prstGeom prst="rect">
            <a:avLst/>
          </a:prstGeom>
          <a:noFill/>
          <a:ln w="9525">
            <a:noFill/>
            <a:miter lim="800000"/>
            <a:headEnd/>
            <a:tailEnd/>
          </a:ln>
        </p:spPr>
      </p:pic>
      <p:sp>
        <p:nvSpPr>
          <p:cNvPr id="115717" name="Text Box 6"/>
          <p:cNvSpPr txBox="1">
            <a:spLocks noChangeArrowheads="1"/>
          </p:cNvSpPr>
          <p:nvPr/>
        </p:nvSpPr>
        <p:spPr bwMode="auto">
          <a:xfrm>
            <a:off x="7086600" y="1949450"/>
            <a:ext cx="1495425" cy="336550"/>
          </a:xfrm>
          <a:prstGeom prst="rect">
            <a:avLst/>
          </a:prstGeom>
          <a:noFill/>
          <a:ln w="9525">
            <a:noFill/>
            <a:miter lim="800000"/>
            <a:headEnd/>
            <a:tailEnd/>
          </a:ln>
        </p:spPr>
        <p:txBody>
          <a:bodyPr wrap="none">
            <a:spAutoFit/>
          </a:bodyPr>
          <a:lstStyle/>
          <a:p>
            <a:pPr algn="l"/>
            <a:r>
              <a:rPr lang="en-US" sz="1600"/>
              <a:t>Mount Everest</a:t>
            </a:r>
          </a:p>
        </p:txBody>
      </p:sp>
      <p:sp>
        <p:nvSpPr>
          <p:cNvPr id="115718" name="Text Box 7"/>
          <p:cNvSpPr txBox="1">
            <a:spLocks noChangeArrowheads="1"/>
          </p:cNvSpPr>
          <p:nvPr/>
        </p:nvSpPr>
        <p:spPr bwMode="auto">
          <a:xfrm>
            <a:off x="3505200" y="6129338"/>
            <a:ext cx="4000500" cy="274637"/>
          </a:xfrm>
          <a:prstGeom prst="rect">
            <a:avLst/>
          </a:prstGeom>
          <a:noFill/>
          <a:ln w="9525">
            <a:noFill/>
            <a:miter lim="800000"/>
            <a:headEnd/>
            <a:tailEnd/>
          </a:ln>
        </p:spPr>
        <p:txBody>
          <a:bodyPr wrap="none">
            <a:spAutoFit/>
          </a:bodyPr>
          <a:lstStyle/>
          <a:p>
            <a:pPr algn="l"/>
            <a:r>
              <a:rPr lang="en-US" b="1"/>
              <a:t>Sea level		     On top of Mount Everest</a:t>
            </a:r>
          </a:p>
        </p:txBody>
      </p:sp>
      <p:pic>
        <p:nvPicPr>
          <p:cNvPr id="115719" name="Picture 8" descr="sealevel"/>
          <p:cNvPicPr>
            <a:picLocks noChangeAspect="1" noChangeArrowheads="1"/>
          </p:cNvPicPr>
          <p:nvPr/>
        </p:nvPicPr>
        <p:blipFill>
          <a:blip r:embed="rId5" cstate="print"/>
          <a:srcRect b="5833"/>
          <a:stretch>
            <a:fillRect/>
          </a:stretch>
        </p:blipFill>
        <p:spPr bwMode="auto">
          <a:xfrm>
            <a:off x="381000" y="3581400"/>
            <a:ext cx="1533525" cy="2590800"/>
          </a:xfrm>
          <a:prstGeom prst="rect">
            <a:avLst/>
          </a:prstGeom>
          <a:noFill/>
          <a:ln w="9525">
            <a:noFill/>
            <a:miter lim="800000"/>
            <a:headEnd/>
            <a:tailEnd/>
          </a:ln>
        </p:spPr>
      </p:pic>
      <p:sp>
        <p:nvSpPr>
          <p:cNvPr id="115720" name="Text Box 9"/>
          <p:cNvSpPr txBox="1">
            <a:spLocks noChangeArrowheads="1"/>
          </p:cNvSpPr>
          <p:nvPr/>
        </p:nvSpPr>
        <p:spPr bwMode="auto">
          <a:xfrm>
            <a:off x="609600" y="6172200"/>
            <a:ext cx="1017588" cy="336550"/>
          </a:xfrm>
          <a:prstGeom prst="rect">
            <a:avLst/>
          </a:prstGeom>
          <a:noFill/>
          <a:ln w="9525">
            <a:noFill/>
            <a:miter lim="800000"/>
            <a:headEnd/>
            <a:tailEnd/>
          </a:ln>
        </p:spPr>
        <p:txBody>
          <a:bodyPr wrap="none">
            <a:spAutoFit/>
          </a:bodyPr>
          <a:lstStyle/>
          <a:p>
            <a:pPr algn="l"/>
            <a:r>
              <a:rPr lang="en-US" sz="1600"/>
              <a:t>Sea level</a:t>
            </a:r>
          </a:p>
        </p:txBody>
      </p:sp>
      <p:sp>
        <p:nvSpPr>
          <p:cNvPr id="115721" name="AutoShape 11">
            <a:hlinkClick r:id="rId6" action="ppaction://hlinksldjump" highlightClick="1"/>
          </p:cNvPr>
          <p:cNvSpPr>
            <a:spLocks noChangeArrowheads="1"/>
          </p:cNvSpPr>
          <p:nvPr/>
        </p:nvSpPr>
        <p:spPr bwMode="auto">
          <a:xfrm>
            <a:off x="0" y="6172200"/>
            <a:ext cx="609600" cy="357188"/>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14496" name="Group 160"/>
          <p:cNvGraphicFramePr>
            <a:graphicFrameLocks noGrp="1"/>
          </p:cNvGraphicFramePr>
          <p:nvPr/>
        </p:nvGraphicFramePr>
        <p:xfrm>
          <a:off x="257175" y="204788"/>
          <a:ext cx="2070100" cy="2438400"/>
        </p:xfrm>
        <a:graphic>
          <a:graphicData uri="http://schemas.openxmlformats.org/drawingml/2006/table">
            <a:tbl>
              <a:tblPr/>
              <a:tblGrid>
                <a:gridCol w="766763"/>
                <a:gridCol w="614362"/>
                <a:gridCol w="688975"/>
              </a:tblGrid>
              <a:tr h="215900">
                <a:tc rowSpan="2">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fraction of 1 atm</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average altitude</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17488">
                <a:tc vMerge="1">
                  <a:txBody>
                    <a:bodyPr/>
                    <a:lstStyle/>
                    <a:p>
                      <a:endParaRPr lang="en-US"/>
                    </a:p>
                  </a:txBody>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(m)</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(ft)</a:t>
                      </a:r>
                      <a:endParaRPr kumimoji="0" lang="en-US" sz="1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5,486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18,000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8,376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27,480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16,132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52,926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30,901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101,381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48,467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159,013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8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1/10000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69,464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227,899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1/100000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96,282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rPr>
                        <a:t>283,076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496"/>
                                        </p:tgtEl>
                                        <p:attrNameLst>
                                          <p:attrName>style.visibility</p:attrName>
                                        </p:attrNameLst>
                                      </p:cBhvr>
                                      <p:to>
                                        <p:strVal val="visible"/>
                                      </p:to>
                                    </p:set>
                                    <p:animEffect transition="in" filter="dissolve">
                                      <p:cBhvr>
                                        <p:cTn id="7" dur="500"/>
                                        <p:tgtEl>
                                          <p:spTgt spid="14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mtClean="0"/>
              <a:t>Boiling vs. Evaporation</a:t>
            </a:r>
          </a:p>
        </p:txBody>
      </p:sp>
      <p:sp>
        <p:nvSpPr>
          <p:cNvPr id="145411" name="Text Box 3"/>
          <p:cNvSpPr txBox="1">
            <a:spLocks noChangeArrowheads="1"/>
          </p:cNvSpPr>
          <p:nvPr/>
        </p:nvSpPr>
        <p:spPr bwMode="auto">
          <a:xfrm>
            <a:off x="762000" y="1752600"/>
            <a:ext cx="7583488" cy="457200"/>
          </a:xfrm>
          <a:prstGeom prst="rect">
            <a:avLst/>
          </a:prstGeom>
          <a:noFill/>
          <a:ln w="9525">
            <a:noFill/>
            <a:miter lim="800000"/>
            <a:headEnd/>
            <a:tailEnd/>
          </a:ln>
        </p:spPr>
        <p:txBody>
          <a:bodyPr wrap="none">
            <a:spAutoFit/>
          </a:bodyPr>
          <a:lstStyle/>
          <a:p>
            <a:pPr algn="l"/>
            <a:r>
              <a:rPr lang="en-US" sz="2400" i="1"/>
              <a:t>Boiling point</a:t>
            </a:r>
            <a:r>
              <a:rPr lang="en-US" sz="2400"/>
              <a:t>:  atmospheric pressure  =  vapor pressure</a:t>
            </a:r>
          </a:p>
        </p:txBody>
      </p:sp>
      <p:sp>
        <p:nvSpPr>
          <p:cNvPr id="116740" name="Text Box 4"/>
          <p:cNvSpPr txBox="1">
            <a:spLocks noChangeArrowheads="1"/>
          </p:cNvSpPr>
          <p:nvPr/>
        </p:nvSpPr>
        <p:spPr bwMode="auto">
          <a:xfrm>
            <a:off x="762000" y="4586288"/>
            <a:ext cx="7620000" cy="457200"/>
          </a:xfrm>
          <a:prstGeom prst="rect">
            <a:avLst/>
          </a:prstGeom>
          <a:noFill/>
          <a:ln w="9525">
            <a:noFill/>
            <a:miter lim="800000"/>
            <a:headEnd/>
            <a:tailEnd/>
          </a:ln>
        </p:spPr>
        <p:txBody>
          <a:bodyPr>
            <a:spAutoFit/>
          </a:bodyPr>
          <a:lstStyle/>
          <a:p>
            <a:pPr algn="l">
              <a:spcBef>
                <a:spcPct val="50000"/>
              </a:spcBef>
            </a:pPr>
            <a:r>
              <a:rPr lang="en-US" sz="2400" i="1"/>
              <a:t>Evaporation</a:t>
            </a:r>
            <a:r>
              <a:rPr lang="en-US" sz="2400"/>
              <a:t>:  molecules go from liquid to gas phase</a:t>
            </a:r>
          </a:p>
        </p:txBody>
      </p:sp>
      <p:sp>
        <p:nvSpPr>
          <p:cNvPr id="145413" name="Text Box 5"/>
          <p:cNvSpPr txBox="1">
            <a:spLocks noChangeArrowheads="1"/>
          </p:cNvSpPr>
          <p:nvPr/>
        </p:nvSpPr>
        <p:spPr bwMode="auto">
          <a:xfrm>
            <a:off x="5013325" y="5181600"/>
            <a:ext cx="2965450" cy="366713"/>
          </a:xfrm>
          <a:prstGeom prst="rect">
            <a:avLst/>
          </a:prstGeom>
          <a:noFill/>
          <a:ln w="9525">
            <a:noFill/>
            <a:miter lim="800000"/>
            <a:headEnd/>
            <a:tailEnd/>
          </a:ln>
        </p:spPr>
        <p:txBody>
          <a:bodyPr wrap="none">
            <a:spAutoFit/>
          </a:bodyPr>
          <a:lstStyle/>
          <a:p>
            <a:pPr algn="l"/>
            <a:r>
              <a:rPr lang="en-US" sz="1800" i="1"/>
              <a:t>Evolutionary</a:t>
            </a:r>
            <a:r>
              <a:rPr lang="en-US" sz="1800"/>
              <a:t> process - slow</a:t>
            </a:r>
          </a:p>
        </p:txBody>
      </p:sp>
      <p:sp>
        <p:nvSpPr>
          <p:cNvPr id="145414" name="Rectangle 6"/>
          <p:cNvSpPr>
            <a:spLocks noChangeArrowheads="1"/>
          </p:cNvSpPr>
          <p:nvPr/>
        </p:nvSpPr>
        <p:spPr bwMode="auto">
          <a:xfrm>
            <a:off x="5029200" y="2819400"/>
            <a:ext cx="3016250" cy="366713"/>
          </a:xfrm>
          <a:prstGeom prst="rect">
            <a:avLst/>
          </a:prstGeom>
          <a:noFill/>
          <a:ln w="9525">
            <a:noFill/>
            <a:miter lim="800000"/>
            <a:headEnd/>
            <a:tailEnd/>
          </a:ln>
        </p:spPr>
        <p:txBody>
          <a:bodyPr wrap="none">
            <a:spAutoFit/>
          </a:bodyPr>
          <a:lstStyle/>
          <a:p>
            <a:pPr algn="l"/>
            <a:r>
              <a:rPr lang="en-US" sz="1800" i="1"/>
              <a:t>Revolutionary</a:t>
            </a:r>
            <a:r>
              <a:rPr lang="en-US" sz="1800"/>
              <a:t> process - fast</a:t>
            </a:r>
          </a:p>
        </p:txBody>
      </p:sp>
      <p:sp>
        <p:nvSpPr>
          <p:cNvPr id="145416" name="Text Box 8"/>
          <p:cNvSpPr txBox="1">
            <a:spLocks noChangeArrowheads="1"/>
          </p:cNvSpPr>
          <p:nvPr/>
        </p:nvSpPr>
        <p:spPr bwMode="auto">
          <a:xfrm>
            <a:off x="5486400" y="3505200"/>
            <a:ext cx="3473450" cy="396875"/>
          </a:xfrm>
          <a:prstGeom prst="rect">
            <a:avLst/>
          </a:prstGeom>
          <a:noFill/>
          <a:ln w="9525">
            <a:noFill/>
            <a:miter lim="800000"/>
            <a:headEnd/>
            <a:tailEnd/>
          </a:ln>
        </p:spPr>
        <p:txBody>
          <a:bodyPr wrap="none">
            <a:spAutoFit/>
          </a:bodyPr>
          <a:lstStyle/>
          <a:p>
            <a:pPr algn="l"/>
            <a:r>
              <a:rPr lang="en-US" sz="2000"/>
              <a:t>Lyophilization – </a:t>
            </a:r>
            <a:r>
              <a:rPr lang="en-US" sz="2000" i="1"/>
              <a:t>freeze drying</a:t>
            </a:r>
          </a:p>
        </p:txBody>
      </p:sp>
      <p:pic>
        <p:nvPicPr>
          <p:cNvPr id="116744" name="Picture 9" descr="Zumdahl14_09"/>
          <p:cNvPicPr>
            <a:picLocks noChangeAspect="1" noChangeArrowheads="1"/>
          </p:cNvPicPr>
          <p:nvPr/>
        </p:nvPicPr>
        <p:blipFill>
          <a:blip r:embed="rId4" cstate="print"/>
          <a:srcRect l="37474" t="14285" r="43854" b="14285"/>
          <a:stretch>
            <a:fillRect/>
          </a:stretch>
        </p:blipFill>
        <p:spPr bwMode="auto">
          <a:xfrm>
            <a:off x="3032125" y="5105400"/>
            <a:ext cx="1158875" cy="1447800"/>
          </a:xfrm>
          <a:prstGeom prst="rect">
            <a:avLst/>
          </a:prstGeom>
          <a:noFill/>
          <a:ln w="9525">
            <a:noFill/>
            <a:miter lim="800000"/>
            <a:headEnd/>
            <a:tailEnd/>
          </a:ln>
        </p:spPr>
      </p:pic>
      <p:sp>
        <p:nvSpPr>
          <p:cNvPr id="145418" name="AutoShape 10"/>
          <p:cNvSpPr>
            <a:spLocks noChangeArrowheads="1"/>
          </p:cNvSpPr>
          <p:nvPr/>
        </p:nvSpPr>
        <p:spPr bwMode="auto">
          <a:xfrm>
            <a:off x="2438400" y="2209800"/>
            <a:ext cx="1981200" cy="914400"/>
          </a:xfrm>
          <a:prstGeom prst="downArrow">
            <a:avLst>
              <a:gd name="adj1" fmla="val 50000"/>
              <a:gd name="adj2" fmla="val 25000"/>
            </a:avLst>
          </a:prstGeom>
          <a:solidFill>
            <a:srgbClr val="CCFFFF">
              <a:alpha val="50195"/>
            </a:srgbClr>
          </a:solidFill>
          <a:ln w="9525">
            <a:solidFill>
              <a:srgbClr val="00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145421" name="AutoShape 13"/>
          <p:cNvSpPr>
            <a:spLocks noChangeArrowheads="1"/>
          </p:cNvSpPr>
          <p:nvPr/>
        </p:nvSpPr>
        <p:spPr bwMode="auto">
          <a:xfrm flipV="1">
            <a:off x="2438400" y="3505200"/>
            <a:ext cx="1981200" cy="914400"/>
          </a:xfrm>
          <a:prstGeom prst="downArrow">
            <a:avLst>
              <a:gd name="adj1" fmla="val 50000"/>
              <a:gd name="adj2" fmla="val 25000"/>
            </a:avLst>
          </a:prstGeom>
          <a:solidFill>
            <a:srgbClr val="9900FF">
              <a:alpha val="50195"/>
            </a:srgbClr>
          </a:solidFill>
          <a:ln w="9525">
            <a:solidFill>
              <a:srgbClr val="993366"/>
            </a:solidFill>
            <a:miter lim="800000"/>
            <a:headEnd/>
            <a:tailEnd/>
          </a:ln>
        </p:spPr>
        <p:txBody>
          <a:bodyPr rot="10800000" wrap="none" anchor="ctr"/>
          <a:lstStyle/>
          <a:p>
            <a:r>
              <a:rPr lang="en-US" b="1"/>
              <a:t>VAPOR</a:t>
            </a:r>
          </a:p>
          <a:p>
            <a:r>
              <a:rPr lang="en-US" b="1"/>
              <a:t>PRESSURE</a:t>
            </a:r>
          </a:p>
          <a:p>
            <a:endParaRPr lang="en-US" b="1"/>
          </a:p>
          <a:p>
            <a:r>
              <a:rPr lang="en-US" b="1"/>
              <a:t>15 psi</a:t>
            </a:r>
          </a:p>
        </p:txBody>
      </p:sp>
      <p:sp>
        <p:nvSpPr>
          <p:cNvPr id="116747" name="Text Box 17"/>
          <p:cNvSpPr txBox="1">
            <a:spLocks noChangeArrowheads="1"/>
          </p:cNvSpPr>
          <p:nvPr/>
        </p:nvSpPr>
        <p:spPr bwMode="auto">
          <a:xfrm>
            <a:off x="2438400" y="6129338"/>
            <a:ext cx="593725" cy="274637"/>
          </a:xfrm>
          <a:prstGeom prst="rect">
            <a:avLst/>
          </a:prstGeom>
          <a:noFill/>
          <a:ln w="9525">
            <a:noFill/>
            <a:miter lim="800000"/>
            <a:headEnd/>
            <a:tailEnd/>
          </a:ln>
        </p:spPr>
        <p:txBody>
          <a:bodyPr wrap="none">
            <a:spAutoFit/>
          </a:bodyPr>
          <a:lstStyle/>
          <a:p>
            <a:pPr algn="l"/>
            <a:r>
              <a:rPr lang="en-US" b="1"/>
              <a:t>liquid</a:t>
            </a:r>
          </a:p>
        </p:txBody>
      </p:sp>
      <p:sp>
        <p:nvSpPr>
          <p:cNvPr id="116748" name="Text Box 18"/>
          <p:cNvSpPr txBox="1">
            <a:spLocks noChangeArrowheads="1"/>
          </p:cNvSpPr>
          <p:nvPr/>
        </p:nvSpPr>
        <p:spPr bwMode="auto">
          <a:xfrm>
            <a:off x="2509838" y="5214938"/>
            <a:ext cx="446087" cy="274637"/>
          </a:xfrm>
          <a:prstGeom prst="rect">
            <a:avLst/>
          </a:prstGeom>
          <a:noFill/>
          <a:ln w="9525">
            <a:noFill/>
            <a:miter lim="800000"/>
            <a:headEnd/>
            <a:tailEnd/>
          </a:ln>
        </p:spPr>
        <p:txBody>
          <a:bodyPr wrap="none">
            <a:spAutoFit/>
          </a:bodyPr>
          <a:lstStyle/>
          <a:p>
            <a:pPr algn="l"/>
            <a:r>
              <a:rPr lang="en-US" b="1"/>
              <a:t>gas</a:t>
            </a:r>
          </a:p>
        </p:txBody>
      </p:sp>
      <p:sp>
        <p:nvSpPr>
          <p:cNvPr id="116749" name="Line 19"/>
          <p:cNvSpPr>
            <a:spLocks noChangeShapeType="1"/>
          </p:cNvSpPr>
          <p:nvPr/>
        </p:nvSpPr>
        <p:spPr bwMode="auto">
          <a:xfrm flipV="1">
            <a:off x="2651125" y="5486400"/>
            <a:ext cx="76200" cy="609600"/>
          </a:xfrm>
          <a:prstGeom prst="line">
            <a:avLst/>
          </a:prstGeom>
          <a:noFill/>
          <a:ln w="9525">
            <a:solidFill>
              <a:schemeClr val="tx1"/>
            </a:solidFill>
            <a:round/>
            <a:headEnd/>
            <a:tailEnd type="triangle" w="med" len="med"/>
          </a:ln>
        </p:spPr>
        <p:txBody>
          <a:bodyPr/>
          <a:lstStyle/>
          <a:p>
            <a:endParaRPr lang="en-US"/>
          </a:p>
        </p:txBody>
      </p:sp>
      <p:sp>
        <p:nvSpPr>
          <p:cNvPr id="116750" name="AutoShape 21">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45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145411"/>
                                        </p:tgtEl>
                                        <p:attrNameLst>
                                          <p:attrName>style.visibility</p:attrName>
                                        </p:attrNameLst>
                                      </p:cBhvr>
                                      <p:to>
                                        <p:strVal val="visible"/>
                                      </p:to>
                                    </p:set>
                                    <p:anim calcmode="lin" valueType="num">
                                      <p:cBhvr>
                                        <p:cTn id="11" dur="1000" fill="hold"/>
                                        <p:tgtEl>
                                          <p:spTgt spid="145411"/>
                                        </p:tgtEl>
                                        <p:attrNameLst>
                                          <p:attrName>ppt_w</p:attrName>
                                        </p:attrNameLst>
                                      </p:cBhvr>
                                      <p:tavLst>
                                        <p:tav tm="0">
                                          <p:val>
                                            <p:strVal val="#ppt_w*0.70"/>
                                          </p:val>
                                        </p:tav>
                                        <p:tav tm="100000">
                                          <p:val>
                                            <p:strVal val="#ppt_w"/>
                                          </p:val>
                                        </p:tav>
                                      </p:tavLst>
                                    </p:anim>
                                    <p:anim calcmode="lin" valueType="num">
                                      <p:cBhvr>
                                        <p:cTn id="12" dur="1000" fill="hold"/>
                                        <p:tgtEl>
                                          <p:spTgt spid="145411"/>
                                        </p:tgtEl>
                                        <p:attrNameLst>
                                          <p:attrName>ppt_h</p:attrName>
                                        </p:attrNameLst>
                                      </p:cBhvr>
                                      <p:tavLst>
                                        <p:tav tm="0">
                                          <p:val>
                                            <p:strVal val="#ppt_h"/>
                                          </p:val>
                                        </p:tav>
                                        <p:tav tm="100000">
                                          <p:val>
                                            <p:strVal val="#ppt_h"/>
                                          </p:val>
                                        </p:tav>
                                      </p:tavLst>
                                    </p:anim>
                                    <p:animEffect transition="in" filter="fade">
                                      <p:cBhvr>
                                        <p:cTn id="13" dur="1000"/>
                                        <p:tgtEl>
                                          <p:spTgt spid="1454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454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45418"/>
                                        </p:tgtEl>
                                        <p:attrNameLst>
                                          <p:attrName>style.visibility</p:attrName>
                                        </p:attrNameLst>
                                      </p:cBhvr>
                                      <p:to>
                                        <p:strVal val="visible"/>
                                      </p:to>
                                    </p:set>
                                    <p:anim calcmode="lin" valueType="num">
                                      <p:cBhvr additive="base">
                                        <p:cTn id="22" dur="500" fill="hold"/>
                                        <p:tgtEl>
                                          <p:spTgt spid="145418"/>
                                        </p:tgtEl>
                                        <p:attrNameLst>
                                          <p:attrName>ppt_x</p:attrName>
                                        </p:attrNameLst>
                                      </p:cBhvr>
                                      <p:tavLst>
                                        <p:tav tm="0">
                                          <p:val>
                                            <p:strVal val="#ppt_x"/>
                                          </p:val>
                                        </p:tav>
                                        <p:tav tm="100000">
                                          <p:val>
                                            <p:strVal val="#ppt_x"/>
                                          </p:val>
                                        </p:tav>
                                      </p:tavLst>
                                    </p:anim>
                                    <p:anim calcmode="lin" valueType="num">
                                      <p:cBhvr additive="base">
                                        <p:cTn id="23" dur="500" fill="hold"/>
                                        <p:tgtEl>
                                          <p:spTgt spid="14541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5421"/>
                                        </p:tgtEl>
                                        <p:attrNameLst>
                                          <p:attrName>style.visibility</p:attrName>
                                        </p:attrNameLst>
                                      </p:cBhvr>
                                      <p:to>
                                        <p:strVal val="visible"/>
                                      </p:to>
                                    </p:set>
                                    <p:anim calcmode="lin" valueType="num">
                                      <p:cBhvr additive="base">
                                        <p:cTn id="28" dur="500" fill="hold"/>
                                        <p:tgtEl>
                                          <p:spTgt spid="145421"/>
                                        </p:tgtEl>
                                        <p:attrNameLst>
                                          <p:attrName>ppt_x</p:attrName>
                                        </p:attrNameLst>
                                      </p:cBhvr>
                                      <p:tavLst>
                                        <p:tav tm="0">
                                          <p:val>
                                            <p:strVal val="#ppt_x"/>
                                          </p:val>
                                        </p:tav>
                                        <p:tav tm="100000">
                                          <p:val>
                                            <p:strVal val="#ppt_x"/>
                                          </p:val>
                                        </p:tav>
                                      </p:tavLst>
                                    </p:anim>
                                    <p:anim calcmode="lin" valueType="num">
                                      <p:cBhvr additive="base">
                                        <p:cTn id="29" dur="500" fill="hold"/>
                                        <p:tgtEl>
                                          <p:spTgt spid="14542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145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p:bldP spid="145413" grpId="0" autoUpdateAnimBg="0"/>
      <p:bldP spid="145414" grpId="0" autoUpdateAnimBg="0"/>
      <p:bldP spid="145416" grpId="0" autoUpdateAnimBg="0"/>
      <p:bldP spid="145418" grpId="0" animBg="1" autoUpdateAnimBg="0"/>
      <p:bldP spid="145421"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mtClean="0"/>
              <a:t>Boiling Point on Mt. Everest</a:t>
            </a:r>
          </a:p>
        </p:txBody>
      </p:sp>
      <p:pic>
        <p:nvPicPr>
          <p:cNvPr id="117763" name="Picture 3" descr="Vapor Pressure - Boiling Point (BW)"/>
          <p:cNvPicPr>
            <a:picLocks noChangeAspect="1" noChangeArrowheads="1"/>
          </p:cNvPicPr>
          <p:nvPr/>
        </p:nvPicPr>
        <p:blipFill>
          <a:blip r:embed="rId4" cstate="print">
            <a:lum contrast="14000"/>
          </a:blip>
          <a:srcRect/>
          <a:stretch>
            <a:fillRect/>
          </a:stretch>
        </p:blipFill>
        <p:spPr bwMode="auto">
          <a:xfrm>
            <a:off x="3657600" y="2514600"/>
            <a:ext cx="5486400" cy="3560763"/>
          </a:xfrm>
          <a:prstGeom prst="rect">
            <a:avLst/>
          </a:prstGeom>
          <a:noFill/>
          <a:ln w="9525">
            <a:noFill/>
            <a:miter lim="800000"/>
            <a:headEnd/>
            <a:tailEnd/>
          </a:ln>
        </p:spPr>
      </p:pic>
      <p:sp>
        <p:nvSpPr>
          <p:cNvPr id="146436" name="Text Box 4"/>
          <p:cNvSpPr txBox="1">
            <a:spLocks noChangeArrowheads="1"/>
          </p:cNvSpPr>
          <p:nvPr/>
        </p:nvSpPr>
        <p:spPr bwMode="auto">
          <a:xfrm>
            <a:off x="381000" y="1676400"/>
            <a:ext cx="4692650" cy="1069975"/>
          </a:xfrm>
          <a:prstGeom prst="rect">
            <a:avLst/>
          </a:prstGeom>
          <a:noFill/>
          <a:ln w="9525">
            <a:noFill/>
            <a:miter lim="800000"/>
            <a:headEnd/>
            <a:tailEnd/>
          </a:ln>
        </p:spPr>
        <p:txBody>
          <a:bodyPr wrap="none">
            <a:spAutoFit/>
          </a:bodyPr>
          <a:lstStyle/>
          <a:p>
            <a:pPr algn="l"/>
            <a:r>
              <a:rPr lang="en-US" sz="1600" b="1"/>
              <a:t>Water exerts a vapor pressure of 101.3 kPa at </a:t>
            </a:r>
          </a:p>
          <a:p>
            <a:pPr algn="l"/>
            <a:r>
              <a:rPr lang="en-US" sz="1600" b="1"/>
              <a:t>a temperature of 100 </a:t>
            </a:r>
            <a:r>
              <a:rPr lang="en-US" sz="1600" b="1" baseline="30000"/>
              <a:t>o</a:t>
            </a:r>
            <a:r>
              <a:rPr lang="en-US" sz="1600" b="1"/>
              <a:t>C.  This is defined as its </a:t>
            </a:r>
          </a:p>
          <a:p>
            <a:pPr algn="l"/>
            <a:r>
              <a:rPr lang="en-US" sz="1600" b="1"/>
              <a:t>normal boiling point:</a:t>
            </a:r>
          </a:p>
          <a:p>
            <a:pPr algn="l"/>
            <a:r>
              <a:rPr lang="en-US" sz="1600" b="1"/>
              <a:t>   ‘vapor pressure  =  atmospheric pressure’</a:t>
            </a:r>
          </a:p>
        </p:txBody>
      </p:sp>
      <p:sp>
        <p:nvSpPr>
          <p:cNvPr id="146439" name="Line 7"/>
          <p:cNvSpPr>
            <a:spLocks noChangeShapeType="1"/>
          </p:cNvSpPr>
          <p:nvPr/>
        </p:nvSpPr>
        <p:spPr bwMode="auto">
          <a:xfrm>
            <a:off x="5410200" y="2971800"/>
            <a:ext cx="3200400" cy="0"/>
          </a:xfrm>
          <a:prstGeom prst="line">
            <a:avLst/>
          </a:prstGeom>
          <a:noFill/>
          <a:ln w="38100">
            <a:solidFill>
              <a:srgbClr val="0000FF"/>
            </a:solidFill>
            <a:round/>
            <a:headEnd/>
            <a:tailEnd/>
          </a:ln>
        </p:spPr>
        <p:txBody>
          <a:bodyPr/>
          <a:lstStyle/>
          <a:p>
            <a:endParaRPr lang="en-US"/>
          </a:p>
        </p:txBody>
      </p:sp>
      <p:sp>
        <p:nvSpPr>
          <p:cNvPr id="146440" name="Line 8"/>
          <p:cNvSpPr>
            <a:spLocks noChangeShapeType="1"/>
          </p:cNvSpPr>
          <p:nvPr/>
        </p:nvSpPr>
        <p:spPr bwMode="auto">
          <a:xfrm flipV="1">
            <a:off x="8610600" y="2971800"/>
            <a:ext cx="0" cy="2438400"/>
          </a:xfrm>
          <a:prstGeom prst="line">
            <a:avLst/>
          </a:prstGeom>
          <a:noFill/>
          <a:ln w="28575">
            <a:solidFill>
              <a:srgbClr val="0000FF"/>
            </a:solidFill>
            <a:round/>
            <a:headEnd/>
            <a:tailEnd/>
          </a:ln>
        </p:spPr>
        <p:txBody>
          <a:bodyPr/>
          <a:lstStyle/>
          <a:p>
            <a:endParaRPr lang="en-US"/>
          </a:p>
        </p:txBody>
      </p:sp>
      <p:sp>
        <p:nvSpPr>
          <p:cNvPr id="146441" name="Text Box 9"/>
          <p:cNvSpPr txBox="1">
            <a:spLocks noChangeArrowheads="1"/>
          </p:cNvSpPr>
          <p:nvPr/>
        </p:nvSpPr>
        <p:spPr bwMode="auto">
          <a:xfrm>
            <a:off x="457200" y="5943600"/>
            <a:ext cx="4368800" cy="581025"/>
          </a:xfrm>
          <a:prstGeom prst="rect">
            <a:avLst/>
          </a:prstGeom>
          <a:noFill/>
          <a:ln w="9525">
            <a:noFill/>
            <a:miter lim="800000"/>
            <a:headEnd/>
            <a:tailEnd/>
          </a:ln>
        </p:spPr>
        <p:txBody>
          <a:bodyPr wrap="none">
            <a:spAutoFit/>
          </a:bodyPr>
          <a:lstStyle/>
          <a:p>
            <a:pPr algn="l"/>
            <a:r>
              <a:rPr lang="en-US" sz="1600" b="1"/>
              <a:t>x kPa = 253 mm Hg </a:t>
            </a:r>
            <a:r>
              <a:rPr lang="en-US" sz="1600" b="1" u="sng"/>
              <a:t> (101.3 kPa)  </a:t>
            </a:r>
            <a:r>
              <a:rPr lang="en-US" sz="1600" b="1"/>
              <a:t>=  33.7 kPa</a:t>
            </a:r>
          </a:p>
          <a:p>
            <a:pPr algn="l"/>
            <a:r>
              <a:rPr lang="en-US" sz="1600" b="1"/>
              <a:t>                                  (760 mm Hg)</a:t>
            </a:r>
            <a:endParaRPr lang="en-US" sz="1600" b="1" u="sng"/>
          </a:p>
        </p:txBody>
      </p:sp>
      <p:sp>
        <p:nvSpPr>
          <p:cNvPr id="146443" name="Line 11"/>
          <p:cNvSpPr>
            <a:spLocks noChangeShapeType="1"/>
          </p:cNvSpPr>
          <p:nvPr/>
        </p:nvSpPr>
        <p:spPr bwMode="auto">
          <a:xfrm>
            <a:off x="5410200" y="4648200"/>
            <a:ext cx="2209800" cy="0"/>
          </a:xfrm>
          <a:prstGeom prst="line">
            <a:avLst/>
          </a:prstGeom>
          <a:noFill/>
          <a:ln w="38100">
            <a:solidFill>
              <a:srgbClr val="FF0000"/>
            </a:solidFill>
            <a:round/>
            <a:headEnd/>
            <a:tailEnd/>
          </a:ln>
        </p:spPr>
        <p:txBody>
          <a:bodyPr/>
          <a:lstStyle/>
          <a:p>
            <a:endParaRPr lang="en-US"/>
          </a:p>
        </p:txBody>
      </p:sp>
      <p:sp>
        <p:nvSpPr>
          <p:cNvPr id="146444" name="Line 12"/>
          <p:cNvSpPr>
            <a:spLocks noChangeShapeType="1"/>
          </p:cNvSpPr>
          <p:nvPr/>
        </p:nvSpPr>
        <p:spPr bwMode="auto">
          <a:xfrm>
            <a:off x="7620000" y="4648200"/>
            <a:ext cx="0" cy="762000"/>
          </a:xfrm>
          <a:prstGeom prst="line">
            <a:avLst/>
          </a:prstGeom>
          <a:noFill/>
          <a:ln w="38100">
            <a:solidFill>
              <a:srgbClr val="FF0000"/>
            </a:solidFill>
            <a:round/>
            <a:headEnd/>
            <a:tailEnd type="triangle" w="med" len="med"/>
          </a:ln>
        </p:spPr>
        <p:txBody>
          <a:bodyPr/>
          <a:lstStyle/>
          <a:p>
            <a:endParaRPr lang="en-US"/>
          </a:p>
        </p:txBody>
      </p:sp>
      <p:pic>
        <p:nvPicPr>
          <p:cNvPr id="117770" name="Picture 13" descr="Barometer on Mt"/>
          <p:cNvPicPr>
            <a:picLocks noChangeAspect="1" noChangeArrowheads="1"/>
          </p:cNvPicPr>
          <p:nvPr/>
        </p:nvPicPr>
        <p:blipFill>
          <a:blip r:embed="rId5" cstate="print">
            <a:lum bright="2000" contrast="12000"/>
          </a:blip>
          <a:srcRect l="48529" t="7588" r="5882" b="10464"/>
          <a:stretch>
            <a:fillRect/>
          </a:stretch>
        </p:blipFill>
        <p:spPr bwMode="auto">
          <a:xfrm>
            <a:off x="2819400" y="2743200"/>
            <a:ext cx="1793875" cy="3124200"/>
          </a:xfrm>
          <a:prstGeom prst="rect">
            <a:avLst/>
          </a:prstGeom>
          <a:noFill/>
          <a:ln w="9525">
            <a:noFill/>
            <a:miter lim="800000"/>
            <a:headEnd/>
            <a:tailEnd/>
          </a:ln>
        </p:spPr>
      </p:pic>
      <p:sp>
        <p:nvSpPr>
          <p:cNvPr id="117771" name="AutoShape 15">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499"/>
                                          </p:stCondLst>
                                        </p:cTn>
                                        <p:tgtEl>
                                          <p:spTgt spid="146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643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4644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46441"/>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3000"/>
                                  </p:stCondLst>
                                  <p:childTnLst>
                                    <p:set>
                                      <p:cBhvr>
                                        <p:cTn id="20" dur="1" fill="hold">
                                          <p:stCondLst>
                                            <p:cond delay="499"/>
                                          </p:stCondLst>
                                        </p:cTn>
                                        <p:tgtEl>
                                          <p:spTgt spid="146443"/>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0"/>
                                  </p:stCondLst>
                                  <p:childTnLst>
                                    <p:set>
                                      <p:cBhvr>
                                        <p:cTn id="23" dur="1" fill="hold">
                                          <p:stCondLst>
                                            <p:cond delay="499"/>
                                          </p:stCondLst>
                                        </p:cTn>
                                        <p:tgtEl>
                                          <p:spTgt spid="1464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autoUpdateAnimBg="0"/>
      <p:bldP spid="146439" grpId="0" animBg="1"/>
      <p:bldP spid="146440" grpId="0" animBg="1"/>
      <p:bldP spid="146441" grpId="0" autoUpdateAnimBg="0"/>
      <p:bldP spid="146443" grpId="0" animBg="1"/>
      <p:bldP spid="14644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6200" y="609600"/>
            <a:ext cx="7772400" cy="1143000"/>
          </a:xfrm>
        </p:spPr>
        <p:txBody>
          <a:bodyPr/>
          <a:lstStyle/>
          <a:p>
            <a:pPr eaLnBrk="1" hangingPunct="1"/>
            <a:r>
              <a:rPr lang="en-US" sz="3600" smtClean="0"/>
              <a:t>Video - Crisis in the Atmosphere</a:t>
            </a:r>
          </a:p>
        </p:txBody>
      </p:sp>
      <p:sp>
        <p:nvSpPr>
          <p:cNvPr id="377859"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7860"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7861"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effectLst>
                  <a:outerShdw blurRad="38100" dist="38100" dir="2700000" algn="tl">
                    <a:srgbClr val="FFFFFF"/>
                  </a:outerShdw>
                </a:effectLst>
              </a:rPr>
              <a:t>Keys</a:t>
            </a:r>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34822" name="Rectangle 7"/>
          <p:cNvSpPr>
            <a:spLocks noChangeArrowheads="1"/>
          </p:cNvSpPr>
          <p:nvPr/>
        </p:nvSpPr>
        <p:spPr bwMode="auto">
          <a:xfrm>
            <a:off x="2286000" y="1962150"/>
            <a:ext cx="3910013" cy="396875"/>
          </a:xfrm>
          <a:prstGeom prst="rect">
            <a:avLst/>
          </a:prstGeom>
          <a:noFill/>
          <a:ln w="9525">
            <a:noFill/>
            <a:miter lim="800000"/>
            <a:headEnd/>
            <a:tailEnd/>
          </a:ln>
        </p:spPr>
        <p:txBody>
          <a:bodyPr wrap="none" anchor="ctr">
            <a:spAutoFit/>
          </a:bodyPr>
          <a:lstStyle/>
          <a:p>
            <a:pPr algn="l"/>
            <a:r>
              <a:rPr lang="en-US" sz="2000"/>
              <a:t>Video - Crisis in the Atmosphere</a:t>
            </a:r>
            <a:r>
              <a:rPr lang="en-US"/>
              <a:t> </a:t>
            </a:r>
            <a:r>
              <a:rPr lang="en-US" b="1"/>
              <a:t> </a:t>
            </a:r>
          </a:p>
        </p:txBody>
      </p:sp>
      <p:sp>
        <p:nvSpPr>
          <p:cNvPr id="34823" name="Film"/>
          <p:cNvSpPr>
            <a:spLocks noChangeAspect="1" noEditPoints="1" noChangeArrowheads="1"/>
          </p:cNvSpPr>
          <p:nvPr/>
        </p:nvSpPr>
        <p:spPr bwMode="auto">
          <a:xfrm>
            <a:off x="3505200" y="4724400"/>
            <a:ext cx="904875" cy="1447800"/>
          </a:xfrm>
          <a:custGeom>
            <a:avLst/>
            <a:gdLst>
              <a:gd name="T0" fmla="*/ 0 w 21600"/>
              <a:gd name="T1" fmla="*/ 0 h 21600"/>
              <a:gd name="T2" fmla="*/ 18953694 w 21600"/>
              <a:gd name="T3" fmla="*/ 0 h 21600"/>
              <a:gd name="T4" fmla="*/ 37907347 w 21600"/>
              <a:gd name="T5" fmla="*/ 0 h 21600"/>
              <a:gd name="T6" fmla="*/ 37907347 w 21600"/>
              <a:gd name="T7" fmla="*/ 48521408 h 21600"/>
              <a:gd name="T8" fmla="*/ 37907347 w 21600"/>
              <a:gd name="T9" fmla="*/ 97042815 h 21600"/>
              <a:gd name="T10" fmla="*/ 18953694 w 21600"/>
              <a:gd name="T11" fmla="*/ 97042815 h 21600"/>
              <a:gd name="T12" fmla="*/ 0 w 21600"/>
              <a:gd name="T13" fmla="*/ 97042815 h 21600"/>
              <a:gd name="T14" fmla="*/ 0 w 21600"/>
              <a:gd name="T15" fmla="*/ 485214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chemeClr val="bg1"/>
          </a:solidFill>
          <a:ln w="9525">
            <a:solidFill>
              <a:srgbClr val="000000"/>
            </a:solidFill>
            <a:miter lim="800000"/>
            <a:headEnd/>
            <a:tailEnd/>
          </a:ln>
        </p:spPr>
        <p:txBody>
          <a:bodyPr/>
          <a:lstStyle/>
          <a:p>
            <a:endParaRPr lang="en-US"/>
          </a:p>
        </p:txBody>
      </p:sp>
      <p:pic>
        <p:nvPicPr>
          <p:cNvPr id="34824" name="Picture 9" descr="Earth"/>
          <p:cNvPicPr>
            <a:picLocks noChangeAspect="1" noChangeArrowheads="1"/>
          </p:cNvPicPr>
          <p:nvPr/>
        </p:nvPicPr>
        <p:blipFill>
          <a:blip r:embed="rId4" cstate="print"/>
          <a:srcRect/>
          <a:stretch>
            <a:fillRect/>
          </a:stretch>
        </p:blipFill>
        <p:spPr bwMode="auto">
          <a:xfrm>
            <a:off x="7543800" y="152400"/>
            <a:ext cx="1365250" cy="1624013"/>
          </a:xfrm>
          <a:prstGeom prst="rect">
            <a:avLst/>
          </a:prstGeom>
          <a:noFill/>
          <a:ln w="9525">
            <a:noFill/>
            <a:miter lim="800000"/>
            <a:headEnd/>
            <a:tailEnd/>
          </a:ln>
        </p:spPr>
      </p:pic>
      <p:sp>
        <p:nvSpPr>
          <p:cNvPr id="34825" name="Rectangle 10"/>
          <p:cNvSpPr>
            <a:spLocks noChangeArrowheads="1"/>
          </p:cNvSpPr>
          <p:nvPr/>
        </p:nvSpPr>
        <p:spPr bwMode="auto">
          <a:xfrm>
            <a:off x="2287588" y="4003675"/>
            <a:ext cx="3910012" cy="396875"/>
          </a:xfrm>
          <a:prstGeom prst="rect">
            <a:avLst/>
          </a:prstGeom>
          <a:noFill/>
          <a:ln w="9525">
            <a:noFill/>
            <a:miter lim="800000"/>
            <a:headEnd/>
            <a:tailEnd/>
          </a:ln>
        </p:spPr>
        <p:txBody>
          <a:bodyPr wrap="none" anchor="ctr">
            <a:spAutoFit/>
          </a:bodyPr>
          <a:lstStyle/>
          <a:p>
            <a:pPr algn="l"/>
            <a:r>
              <a:rPr lang="en-US" sz="2000">
                <a:hlinkClick r:id="rId5"/>
              </a:rPr>
              <a:t>Video - Crisis in the Atmosphere</a:t>
            </a:r>
            <a:r>
              <a:rPr lang="en-US"/>
              <a:t> </a:t>
            </a:r>
            <a:r>
              <a:rPr lang="en-US" b="1"/>
              <a:t> </a:t>
            </a:r>
          </a:p>
        </p:txBody>
      </p:sp>
      <p:sp>
        <p:nvSpPr>
          <p:cNvPr id="34826" name="Text Box 11"/>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Line 2"/>
          <p:cNvSpPr>
            <a:spLocks noChangeShapeType="1"/>
          </p:cNvSpPr>
          <p:nvPr/>
        </p:nvSpPr>
        <p:spPr bwMode="auto">
          <a:xfrm>
            <a:off x="1066800" y="3200400"/>
            <a:ext cx="3048000" cy="0"/>
          </a:xfrm>
          <a:prstGeom prst="line">
            <a:avLst/>
          </a:prstGeom>
          <a:noFill/>
          <a:ln w="9525">
            <a:solidFill>
              <a:schemeClr val="tx1"/>
            </a:solidFill>
            <a:round/>
            <a:headEnd/>
            <a:tailEnd/>
          </a:ln>
        </p:spPr>
        <p:txBody>
          <a:bodyPr/>
          <a:lstStyle/>
          <a:p>
            <a:endParaRPr lang="en-US"/>
          </a:p>
        </p:txBody>
      </p:sp>
      <p:sp>
        <p:nvSpPr>
          <p:cNvPr id="118787" name="Rectangle 3"/>
          <p:cNvSpPr>
            <a:spLocks noGrp="1" noChangeArrowheads="1"/>
          </p:cNvSpPr>
          <p:nvPr>
            <p:ph type="title"/>
          </p:nvPr>
        </p:nvSpPr>
        <p:spPr/>
        <p:txBody>
          <a:bodyPr/>
          <a:lstStyle/>
          <a:p>
            <a:pPr eaLnBrk="1" hangingPunct="1"/>
            <a:r>
              <a:rPr lang="en-US" smtClean="0"/>
              <a:t>Boiling Point on Mt. Everest</a:t>
            </a:r>
          </a:p>
        </p:txBody>
      </p:sp>
      <p:sp>
        <p:nvSpPr>
          <p:cNvPr id="207876" name="Text Box 4"/>
          <p:cNvSpPr txBox="1">
            <a:spLocks noChangeArrowheads="1"/>
          </p:cNvSpPr>
          <p:nvPr/>
        </p:nvSpPr>
        <p:spPr bwMode="auto">
          <a:xfrm>
            <a:off x="381000" y="1676400"/>
            <a:ext cx="4692650" cy="1069975"/>
          </a:xfrm>
          <a:prstGeom prst="rect">
            <a:avLst/>
          </a:prstGeom>
          <a:noFill/>
          <a:ln w="9525">
            <a:noFill/>
            <a:miter lim="800000"/>
            <a:headEnd/>
            <a:tailEnd/>
          </a:ln>
        </p:spPr>
        <p:txBody>
          <a:bodyPr wrap="none">
            <a:spAutoFit/>
          </a:bodyPr>
          <a:lstStyle/>
          <a:p>
            <a:pPr algn="l"/>
            <a:r>
              <a:rPr lang="en-US" sz="1600" b="1"/>
              <a:t>Water exerts a vapor pressure of 101.3 kPa at </a:t>
            </a:r>
          </a:p>
          <a:p>
            <a:pPr algn="l"/>
            <a:r>
              <a:rPr lang="en-US" sz="1600" b="1"/>
              <a:t>a temperature of 100 </a:t>
            </a:r>
            <a:r>
              <a:rPr lang="en-US" sz="1600" b="1" baseline="30000"/>
              <a:t>o</a:t>
            </a:r>
            <a:r>
              <a:rPr lang="en-US" sz="1600" b="1"/>
              <a:t>C.  This is defined as its </a:t>
            </a:r>
          </a:p>
          <a:p>
            <a:pPr algn="l"/>
            <a:r>
              <a:rPr lang="en-US" sz="1600" b="1"/>
              <a:t>normal boiling point:</a:t>
            </a:r>
          </a:p>
          <a:p>
            <a:pPr algn="l"/>
            <a:r>
              <a:rPr lang="en-US" sz="1600" b="1"/>
              <a:t>   ‘vapor pressure  =  atmospheric pressure’</a:t>
            </a:r>
          </a:p>
        </p:txBody>
      </p:sp>
      <p:sp>
        <p:nvSpPr>
          <p:cNvPr id="207877" name="Line 5"/>
          <p:cNvSpPr>
            <a:spLocks noChangeShapeType="1"/>
          </p:cNvSpPr>
          <p:nvPr/>
        </p:nvSpPr>
        <p:spPr bwMode="auto">
          <a:xfrm>
            <a:off x="1096963" y="3200400"/>
            <a:ext cx="3048000" cy="0"/>
          </a:xfrm>
          <a:prstGeom prst="line">
            <a:avLst/>
          </a:prstGeom>
          <a:noFill/>
          <a:ln w="28575">
            <a:solidFill>
              <a:srgbClr val="0000FF"/>
            </a:solidFill>
            <a:round/>
            <a:headEnd/>
            <a:tailEnd/>
          </a:ln>
        </p:spPr>
        <p:txBody>
          <a:bodyPr/>
          <a:lstStyle/>
          <a:p>
            <a:endParaRPr lang="en-US"/>
          </a:p>
        </p:txBody>
      </p:sp>
      <p:sp>
        <p:nvSpPr>
          <p:cNvPr id="207878" name="Line 6"/>
          <p:cNvSpPr>
            <a:spLocks noChangeShapeType="1"/>
          </p:cNvSpPr>
          <p:nvPr/>
        </p:nvSpPr>
        <p:spPr bwMode="auto">
          <a:xfrm flipV="1">
            <a:off x="4144963" y="3200400"/>
            <a:ext cx="0" cy="2438400"/>
          </a:xfrm>
          <a:prstGeom prst="line">
            <a:avLst/>
          </a:prstGeom>
          <a:noFill/>
          <a:ln w="28575">
            <a:solidFill>
              <a:srgbClr val="0000FF"/>
            </a:solidFill>
            <a:round/>
            <a:headEnd/>
            <a:tailEnd/>
          </a:ln>
        </p:spPr>
        <p:txBody>
          <a:bodyPr/>
          <a:lstStyle/>
          <a:p>
            <a:endParaRPr lang="en-US"/>
          </a:p>
        </p:txBody>
      </p:sp>
      <p:sp>
        <p:nvSpPr>
          <p:cNvPr id="207880" name="Line 8"/>
          <p:cNvSpPr>
            <a:spLocks noChangeShapeType="1"/>
          </p:cNvSpPr>
          <p:nvPr/>
        </p:nvSpPr>
        <p:spPr bwMode="auto">
          <a:xfrm>
            <a:off x="1096963" y="4876800"/>
            <a:ext cx="2209800" cy="0"/>
          </a:xfrm>
          <a:prstGeom prst="line">
            <a:avLst/>
          </a:prstGeom>
          <a:noFill/>
          <a:ln w="38100">
            <a:solidFill>
              <a:srgbClr val="FF0000"/>
            </a:solidFill>
            <a:round/>
            <a:headEnd/>
            <a:tailEnd/>
          </a:ln>
        </p:spPr>
        <p:txBody>
          <a:bodyPr/>
          <a:lstStyle/>
          <a:p>
            <a:endParaRPr lang="en-US"/>
          </a:p>
        </p:txBody>
      </p:sp>
      <p:sp>
        <p:nvSpPr>
          <p:cNvPr id="207881" name="Line 9"/>
          <p:cNvSpPr>
            <a:spLocks noChangeShapeType="1"/>
          </p:cNvSpPr>
          <p:nvPr/>
        </p:nvSpPr>
        <p:spPr bwMode="auto">
          <a:xfrm>
            <a:off x="3306763" y="4876800"/>
            <a:ext cx="0" cy="762000"/>
          </a:xfrm>
          <a:prstGeom prst="line">
            <a:avLst/>
          </a:prstGeom>
          <a:noFill/>
          <a:ln w="38100">
            <a:solidFill>
              <a:srgbClr val="FF0000"/>
            </a:solidFill>
            <a:round/>
            <a:headEnd/>
            <a:tailEnd type="triangle" w="med" len="med"/>
          </a:ln>
        </p:spPr>
        <p:txBody>
          <a:bodyPr/>
          <a:lstStyle/>
          <a:p>
            <a:endParaRPr lang="en-US"/>
          </a:p>
        </p:txBody>
      </p:sp>
      <p:sp>
        <p:nvSpPr>
          <p:cNvPr id="118793" name="AutoShape 11">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18794" name="Line 12"/>
          <p:cNvSpPr>
            <a:spLocks noChangeShapeType="1"/>
          </p:cNvSpPr>
          <p:nvPr/>
        </p:nvSpPr>
        <p:spPr bwMode="auto">
          <a:xfrm>
            <a:off x="1096963" y="3200400"/>
            <a:ext cx="0" cy="2438400"/>
          </a:xfrm>
          <a:prstGeom prst="line">
            <a:avLst/>
          </a:prstGeom>
          <a:noFill/>
          <a:ln w="9525">
            <a:solidFill>
              <a:schemeClr val="tx1"/>
            </a:solidFill>
            <a:round/>
            <a:headEnd/>
            <a:tailEnd/>
          </a:ln>
        </p:spPr>
        <p:txBody>
          <a:bodyPr/>
          <a:lstStyle/>
          <a:p>
            <a:endParaRPr lang="en-US"/>
          </a:p>
        </p:txBody>
      </p:sp>
      <p:sp>
        <p:nvSpPr>
          <p:cNvPr id="118795" name="Line 13"/>
          <p:cNvSpPr>
            <a:spLocks noChangeShapeType="1"/>
          </p:cNvSpPr>
          <p:nvPr/>
        </p:nvSpPr>
        <p:spPr bwMode="auto">
          <a:xfrm>
            <a:off x="1401763" y="3200400"/>
            <a:ext cx="0" cy="2438400"/>
          </a:xfrm>
          <a:prstGeom prst="line">
            <a:avLst/>
          </a:prstGeom>
          <a:noFill/>
          <a:ln w="9525">
            <a:solidFill>
              <a:schemeClr val="tx1"/>
            </a:solidFill>
            <a:round/>
            <a:headEnd/>
            <a:tailEnd/>
          </a:ln>
        </p:spPr>
        <p:txBody>
          <a:bodyPr/>
          <a:lstStyle/>
          <a:p>
            <a:endParaRPr lang="en-US"/>
          </a:p>
        </p:txBody>
      </p:sp>
      <p:sp>
        <p:nvSpPr>
          <p:cNvPr id="118796" name="Line 14"/>
          <p:cNvSpPr>
            <a:spLocks noChangeShapeType="1"/>
          </p:cNvSpPr>
          <p:nvPr/>
        </p:nvSpPr>
        <p:spPr bwMode="auto">
          <a:xfrm>
            <a:off x="1706563" y="3200400"/>
            <a:ext cx="0" cy="2438400"/>
          </a:xfrm>
          <a:prstGeom prst="line">
            <a:avLst/>
          </a:prstGeom>
          <a:noFill/>
          <a:ln w="9525">
            <a:solidFill>
              <a:schemeClr val="tx1"/>
            </a:solidFill>
            <a:round/>
            <a:headEnd/>
            <a:tailEnd/>
          </a:ln>
        </p:spPr>
        <p:txBody>
          <a:bodyPr/>
          <a:lstStyle/>
          <a:p>
            <a:endParaRPr lang="en-US"/>
          </a:p>
        </p:txBody>
      </p:sp>
      <p:sp>
        <p:nvSpPr>
          <p:cNvPr id="118797" name="Line 15"/>
          <p:cNvSpPr>
            <a:spLocks noChangeShapeType="1"/>
          </p:cNvSpPr>
          <p:nvPr/>
        </p:nvSpPr>
        <p:spPr bwMode="auto">
          <a:xfrm>
            <a:off x="2011363" y="3200400"/>
            <a:ext cx="0" cy="2438400"/>
          </a:xfrm>
          <a:prstGeom prst="line">
            <a:avLst/>
          </a:prstGeom>
          <a:noFill/>
          <a:ln w="9525">
            <a:solidFill>
              <a:schemeClr val="tx1"/>
            </a:solidFill>
            <a:round/>
            <a:headEnd/>
            <a:tailEnd/>
          </a:ln>
        </p:spPr>
        <p:txBody>
          <a:bodyPr/>
          <a:lstStyle/>
          <a:p>
            <a:endParaRPr lang="en-US"/>
          </a:p>
        </p:txBody>
      </p:sp>
      <p:sp>
        <p:nvSpPr>
          <p:cNvPr id="118798" name="Line 16"/>
          <p:cNvSpPr>
            <a:spLocks noChangeShapeType="1"/>
          </p:cNvSpPr>
          <p:nvPr/>
        </p:nvSpPr>
        <p:spPr bwMode="auto">
          <a:xfrm>
            <a:off x="2316163" y="3200400"/>
            <a:ext cx="0" cy="2438400"/>
          </a:xfrm>
          <a:prstGeom prst="line">
            <a:avLst/>
          </a:prstGeom>
          <a:noFill/>
          <a:ln w="9525">
            <a:solidFill>
              <a:schemeClr val="tx1"/>
            </a:solidFill>
            <a:round/>
            <a:headEnd/>
            <a:tailEnd/>
          </a:ln>
        </p:spPr>
        <p:txBody>
          <a:bodyPr/>
          <a:lstStyle/>
          <a:p>
            <a:endParaRPr lang="en-US"/>
          </a:p>
        </p:txBody>
      </p:sp>
      <p:sp>
        <p:nvSpPr>
          <p:cNvPr id="118799" name="Line 17"/>
          <p:cNvSpPr>
            <a:spLocks noChangeShapeType="1"/>
          </p:cNvSpPr>
          <p:nvPr/>
        </p:nvSpPr>
        <p:spPr bwMode="auto">
          <a:xfrm>
            <a:off x="2620963" y="3200400"/>
            <a:ext cx="0" cy="2438400"/>
          </a:xfrm>
          <a:prstGeom prst="line">
            <a:avLst/>
          </a:prstGeom>
          <a:noFill/>
          <a:ln w="9525">
            <a:solidFill>
              <a:schemeClr val="tx1"/>
            </a:solidFill>
            <a:round/>
            <a:headEnd/>
            <a:tailEnd/>
          </a:ln>
        </p:spPr>
        <p:txBody>
          <a:bodyPr/>
          <a:lstStyle/>
          <a:p>
            <a:endParaRPr lang="en-US"/>
          </a:p>
        </p:txBody>
      </p:sp>
      <p:sp>
        <p:nvSpPr>
          <p:cNvPr id="118800" name="Line 18"/>
          <p:cNvSpPr>
            <a:spLocks noChangeShapeType="1"/>
          </p:cNvSpPr>
          <p:nvPr/>
        </p:nvSpPr>
        <p:spPr bwMode="auto">
          <a:xfrm>
            <a:off x="2925763" y="3200400"/>
            <a:ext cx="0" cy="2438400"/>
          </a:xfrm>
          <a:prstGeom prst="line">
            <a:avLst/>
          </a:prstGeom>
          <a:noFill/>
          <a:ln w="9525">
            <a:solidFill>
              <a:schemeClr val="tx1"/>
            </a:solidFill>
            <a:round/>
            <a:headEnd/>
            <a:tailEnd/>
          </a:ln>
        </p:spPr>
        <p:txBody>
          <a:bodyPr/>
          <a:lstStyle/>
          <a:p>
            <a:endParaRPr lang="en-US"/>
          </a:p>
        </p:txBody>
      </p:sp>
      <p:sp>
        <p:nvSpPr>
          <p:cNvPr id="118801" name="Line 19"/>
          <p:cNvSpPr>
            <a:spLocks noChangeShapeType="1"/>
          </p:cNvSpPr>
          <p:nvPr/>
        </p:nvSpPr>
        <p:spPr bwMode="auto">
          <a:xfrm>
            <a:off x="3230563" y="3200400"/>
            <a:ext cx="0" cy="2438400"/>
          </a:xfrm>
          <a:prstGeom prst="line">
            <a:avLst/>
          </a:prstGeom>
          <a:noFill/>
          <a:ln w="9525">
            <a:solidFill>
              <a:schemeClr val="tx1"/>
            </a:solidFill>
            <a:round/>
            <a:headEnd/>
            <a:tailEnd/>
          </a:ln>
        </p:spPr>
        <p:txBody>
          <a:bodyPr/>
          <a:lstStyle/>
          <a:p>
            <a:endParaRPr lang="en-US"/>
          </a:p>
        </p:txBody>
      </p:sp>
      <p:sp>
        <p:nvSpPr>
          <p:cNvPr id="118802" name="Line 20"/>
          <p:cNvSpPr>
            <a:spLocks noChangeShapeType="1"/>
          </p:cNvSpPr>
          <p:nvPr/>
        </p:nvSpPr>
        <p:spPr bwMode="auto">
          <a:xfrm>
            <a:off x="3535363" y="3200400"/>
            <a:ext cx="0" cy="2438400"/>
          </a:xfrm>
          <a:prstGeom prst="line">
            <a:avLst/>
          </a:prstGeom>
          <a:noFill/>
          <a:ln w="9525">
            <a:solidFill>
              <a:schemeClr val="tx1"/>
            </a:solidFill>
            <a:round/>
            <a:headEnd/>
            <a:tailEnd/>
          </a:ln>
        </p:spPr>
        <p:txBody>
          <a:bodyPr/>
          <a:lstStyle/>
          <a:p>
            <a:endParaRPr lang="en-US"/>
          </a:p>
        </p:txBody>
      </p:sp>
      <p:sp>
        <p:nvSpPr>
          <p:cNvPr id="118803" name="Line 21"/>
          <p:cNvSpPr>
            <a:spLocks noChangeShapeType="1"/>
          </p:cNvSpPr>
          <p:nvPr/>
        </p:nvSpPr>
        <p:spPr bwMode="auto">
          <a:xfrm>
            <a:off x="3840163" y="3200400"/>
            <a:ext cx="0" cy="2438400"/>
          </a:xfrm>
          <a:prstGeom prst="line">
            <a:avLst/>
          </a:prstGeom>
          <a:noFill/>
          <a:ln w="9525">
            <a:solidFill>
              <a:schemeClr val="tx1"/>
            </a:solidFill>
            <a:round/>
            <a:headEnd/>
            <a:tailEnd/>
          </a:ln>
        </p:spPr>
        <p:txBody>
          <a:bodyPr/>
          <a:lstStyle/>
          <a:p>
            <a:endParaRPr lang="en-US"/>
          </a:p>
        </p:txBody>
      </p:sp>
      <p:sp>
        <p:nvSpPr>
          <p:cNvPr id="118804" name="Line 22"/>
          <p:cNvSpPr>
            <a:spLocks noChangeShapeType="1"/>
          </p:cNvSpPr>
          <p:nvPr/>
        </p:nvSpPr>
        <p:spPr bwMode="auto">
          <a:xfrm>
            <a:off x="4144963" y="3200400"/>
            <a:ext cx="0" cy="2438400"/>
          </a:xfrm>
          <a:prstGeom prst="line">
            <a:avLst/>
          </a:prstGeom>
          <a:noFill/>
          <a:ln w="9525">
            <a:solidFill>
              <a:schemeClr val="tx1"/>
            </a:solidFill>
            <a:round/>
            <a:headEnd/>
            <a:tailEnd/>
          </a:ln>
        </p:spPr>
        <p:txBody>
          <a:bodyPr/>
          <a:lstStyle/>
          <a:p>
            <a:endParaRPr lang="en-US"/>
          </a:p>
        </p:txBody>
      </p:sp>
      <p:sp>
        <p:nvSpPr>
          <p:cNvPr id="118805" name="Line 23"/>
          <p:cNvSpPr>
            <a:spLocks noChangeShapeType="1"/>
          </p:cNvSpPr>
          <p:nvPr/>
        </p:nvSpPr>
        <p:spPr bwMode="auto">
          <a:xfrm>
            <a:off x="1096963" y="5334000"/>
            <a:ext cx="3048000" cy="0"/>
          </a:xfrm>
          <a:prstGeom prst="line">
            <a:avLst/>
          </a:prstGeom>
          <a:noFill/>
          <a:ln w="9525">
            <a:solidFill>
              <a:schemeClr val="tx1"/>
            </a:solidFill>
            <a:round/>
            <a:headEnd/>
            <a:tailEnd/>
          </a:ln>
        </p:spPr>
        <p:txBody>
          <a:bodyPr/>
          <a:lstStyle/>
          <a:p>
            <a:endParaRPr lang="en-US"/>
          </a:p>
        </p:txBody>
      </p:sp>
      <p:sp>
        <p:nvSpPr>
          <p:cNvPr id="118806" name="Line 24"/>
          <p:cNvSpPr>
            <a:spLocks noChangeShapeType="1"/>
          </p:cNvSpPr>
          <p:nvPr/>
        </p:nvSpPr>
        <p:spPr bwMode="auto">
          <a:xfrm>
            <a:off x="1096963" y="5638800"/>
            <a:ext cx="3048000" cy="0"/>
          </a:xfrm>
          <a:prstGeom prst="line">
            <a:avLst/>
          </a:prstGeom>
          <a:noFill/>
          <a:ln w="9525">
            <a:solidFill>
              <a:schemeClr val="tx1"/>
            </a:solidFill>
            <a:round/>
            <a:headEnd/>
            <a:tailEnd/>
          </a:ln>
        </p:spPr>
        <p:txBody>
          <a:bodyPr/>
          <a:lstStyle/>
          <a:p>
            <a:endParaRPr lang="en-US"/>
          </a:p>
        </p:txBody>
      </p:sp>
      <p:sp>
        <p:nvSpPr>
          <p:cNvPr id="118807" name="Line 25"/>
          <p:cNvSpPr>
            <a:spLocks noChangeShapeType="1"/>
          </p:cNvSpPr>
          <p:nvPr/>
        </p:nvSpPr>
        <p:spPr bwMode="auto">
          <a:xfrm>
            <a:off x="1096963" y="5029200"/>
            <a:ext cx="3048000" cy="0"/>
          </a:xfrm>
          <a:prstGeom prst="line">
            <a:avLst/>
          </a:prstGeom>
          <a:noFill/>
          <a:ln w="9525">
            <a:solidFill>
              <a:schemeClr val="tx1"/>
            </a:solidFill>
            <a:round/>
            <a:headEnd/>
            <a:tailEnd/>
          </a:ln>
        </p:spPr>
        <p:txBody>
          <a:bodyPr/>
          <a:lstStyle/>
          <a:p>
            <a:endParaRPr lang="en-US"/>
          </a:p>
        </p:txBody>
      </p:sp>
      <p:sp>
        <p:nvSpPr>
          <p:cNvPr id="118808" name="Line 26"/>
          <p:cNvSpPr>
            <a:spLocks noChangeShapeType="1"/>
          </p:cNvSpPr>
          <p:nvPr/>
        </p:nvSpPr>
        <p:spPr bwMode="auto">
          <a:xfrm>
            <a:off x="1096963" y="4724400"/>
            <a:ext cx="3048000" cy="0"/>
          </a:xfrm>
          <a:prstGeom prst="line">
            <a:avLst/>
          </a:prstGeom>
          <a:noFill/>
          <a:ln w="9525">
            <a:solidFill>
              <a:schemeClr val="tx1"/>
            </a:solidFill>
            <a:round/>
            <a:headEnd/>
            <a:tailEnd/>
          </a:ln>
        </p:spPr>
        <p:txBody>
          <a:bodyPr/>
          <a:lstStyle/>
          <a:p>
            <a:endParaRPr lang="en-US"/>
          </a:p>
        </p:txBody>
      </p:sp>
      <p:sp>
        <p:nvSpPr>
          <p:cNvPr id="118809" name="Line 27"/>
          <p:cNvSpPr>
            <a:spLocks noChangeShapeType="1"/>
          </p:cNvSpPr>
          <p:nvPr/>
        </p:nvSpPr>
        <p:spPr bwMode="auto">
          <a:xfrm>
            <a:off x="1096963" y="4419600"/>
            <a:ext cx="3048000" cy="0"/>
          </a:xfrm>
          <a:prstGeom prst="line">
            <a:avLst/>
          </a:prstGeom>
          <a:noFill/>
          <a:ln w="9525">
            <a:solidFill>
              <a:schemeClr val="tx1"/>
            </a:solidFill>
            <a:round/>
            <a:headEnd/>
            <a:tailEnd/>
          </a:ln>
        </p:spPr>
        <p:txBody>
          <a:bodyPr/>
          <a:lstStyle/>
          <a:p>
            <a:endParaRPr lang="en-US"/>
          </a:p>
        </p:txBody>
      </p:sp>
      <p:sp>
        <p:nvSpPr>
          <p:cNvPr id="118810" name="Line 28"/>
          <p:cNvSpPr>
            <a:spLocks noChangeShapeType="1"/>
          </p:cNvSpPr>
          <p:nvPr/>
        </p:nvSpPr>
        <p:spPr bwMode="auto">
          <a:xfrm>
            <a:off x="1096963" y="4114800"/>
            <a:ext cx="3048000" cy="0"/>
          </a:xfrm>
          <a:prstGeom prst="line">
            <a:avLst/>
          </a:prstGeom>
          <a:noFill/>
          <a:ln w="9525">
            <a:solidFill>
              <a:schemeClr val="tx1"/>
            </a:solidFill>
            <a:round/>
            <a:headEnd/>
            <a:tailEnd/>
          </a:ln>
        </p:spPr>
        <p:txBody>
          <a:bodyPr/>
          <a:lstStyle/>
          <a:p>
            <a:endParaRPr lang="en-US"/>
          </a:p>
        </p:txBody>
      </p:sp>
      <p:sp>
        <p:nvSpPr>
          <p:cNvPr id="118811" name="Line 29"/>
          <p:cNvSpPr>
            <a:spLocks noChangeShapeType="1"/>
          </p:cNvSpPr>
          <p:nvPr/>
        </p:nvSpPr>
        <p:spPr bwMode="auto">
          <a:xfrm>
            <a:off x="1096963" y="3810000"/>
            <a:ext cx="3048000" cy="0"/>
          </a:xfrm>
          <a:prstGeom prst="line">
            <a:avLst/>
          </a:prstGeom>
          <a:noFill/>
          <a:ln w="9525">
            <a:solidFill>
              <a:schemeClr val="tx1"/>
            </a:solidFill>
            <a:round/>
            <a:headEnd/>
            <a:tailEnd/>
          </a:ln>
        </p:spPr>
        <p:txBody>
          <a:bodyPr/>
          <a:lstStyle/>
          <a:p>
            <a:endParaRPr lang="en-US"/>
          </a:p>
        </p:txBody>
      </p:sp>
      <p:sp>
        <p:nvSpPr>
          <p:cNvPr id="118812" name="Line 30"/>
          <p:cNvSpPr>
            <a:spLocks noChangeShapeType="1"/>
          </p:cNvSpPr>
          <p:nvPr/>
        </p:nvSpPr>
        <p:spPr bwMode="auto">
          <a:xfrm>
            <a:off x="1096963" y="3505200"/>
            <a:ext cx="3048000" cy="0"/>
          </a:xfrm>
          <a:prstGeom prst="line">
            <a:avLst/>
          </a:prstGeom>
          <a:noFill/>
          <a:ln w="9525">
            <a:solidFill>
              <a:schemeClr val="tx1"/>
            </a:solidFill>
            <a:round/>
            <a:headEnd/>
            <a:tailEnd/>
          </a:ln>
        </p:spPr>
        <p:txBody>
          <a:bodyPr/>
          <a:lstStyle/>
          <a:p>
            <a:endParaRPr lang="en-US"/>
          </a:p>
        </p:txBody>
      </p:sp>
      <p:sp>
        <p:nvSpPr>
          <p:cNvPr id="118813" name="Freeform 31"/>
          <p:cNvSpPr>
            <a:spLocks/>
          </p:cNvSpPr>
          <p:nvPr/>
        </p:nvSpPr>
        <p:spPr bwMode="auto">
          <a:xfrm>
            <a:off x="1096963" y="3200400"/>
            <a:ext cx="1833562" cy="2209800"/>
          </a:xfrm>
          <a:custGeom>
            <a:avLst/>
            <a:gdLst>
              <a:gd name="T0" fmla="*/ 0 w 1155"/>
              <a:gd name="T1" fmla="*/ 2209800 h 1392"/>
              <a:gd name="T2" fmla="*/ 361950 w 1155"/>
              <a:gd name="T3" fmla="*/ 2081213 h 1392"/>
              <a:gd name="T4" fmla="*/ 700087 w 1155"/>
              <a:gd name="T5" fmla="*/ 1879600 h 1392"/>
              <a:gd name="T6" fmla="*/ 1144587 w 1155"/>
              <a:gd name="T7" fmla="*/ 1504950 h 1392"/>
              <a:gd name="T8" fmla="*/ 1554162 w 1155"/>
              <a:gd name="T9" fmla="*/ 857250 h 1392"/>
              <a:gd name="T10" fmla="*/ 1833562 w 1155"/>
              <a:gd name="T11" fmla="*/ 0 h 1392"/>
              <a:gd name="T12" fmla="*/ 0 60000 65536"/>
              <a:gd name="T13" fmla="*/ 0 60000 65536"/>
              <a:gd name="T14" fmla="*/ 0 60000 65536"/>
              <a:gd name="T15" fmla="*/ 0 60000 65536"/>
              <a:gd name="T16" fmla="*/ 0 60000 65536"/>
              <a:gd name="T17" fmla="*/ 0 60000 65536"/>
              <a:gd name="T18" fmla="*/ 0 w 1155"/>
              <a:gd name="T19" fmla="*/ 0 h 1392"/>
              <a:gd name="T20" fmla="*/ 1155 w 1155"/>
              <a:gd name="T21" fmla="*/ 1392 h 1392"/>
            </a:gdLst>
            <a:ahLst/>
            <a:cxnLst>
              <a:cxn ang="T12">
                <a:pos x="T0" y="T1"/>
              </a:cxn>
              <a:cxn ang="T13">
                <a:pos x="T2" y="T3"/>
              </a:cxn>
              <a:cxn ang="T14">
                <a:pos x="T4" y="T5"/>
              </a:cxn>
              <a:cxn ang="T15">
                <a:pos x="T6" y="T7"/>
              </a:cxn>
              <a:cxn ang="T16">
                <a:pos x="T8" y="T9"/>
              </a:cxn>
              <a:cxn ang="T17">
                <a:pos x="T10" y="T11"/>
              </a:cxn>
            </a:cxnLst>
            <a:rect l="T18" t="T19" r="T20" b="T21"/>
            <a:pathLst>
              <a:path w="1155" h="1392">
                <a:moveTo>
                  <a:pt x="0" y="1392"/>
                </a:moveTo>
                <a:cubicBezTo>
                  <a:pt x="38" y="1379"/>
                  <a:pt x="155" y="1346"/>
                  <a:pt x="228" y="1311"/>
                </a:cubicBezTo>
                <a:cubicBezTo>
                  <a:pt x="301" y="1276"/>
                  <a:pt x="359" y="1244"/>
                  <a:pt x="441" y="1184"/>
                </a:cubicBezTo>
                <a:cubicBezTo>
                  <a:pt x="523" y="1124"/>
                  <a:pt x="631" y="1055"/>
                  <a:pt x="721" y="948"/>
                </a:cubicBezTo>
                <a:cubicBezTo>
                  <a:pt x="811" y="841"/>
                  <a:pt x="907" y="698"/>
                  <a:pt x="979" y="540"/>
                </a:cubicBezTo>
                <a:cubicBezTo>
                  <a:pt x="1051" y="382"/>
                  <a:pt x="1118" y="113"/>
                  <a:pt x="1155" y="0"/>
                </a:cubicBezTo>
              </a:path>
            </a:pathLst>
          </a:custGeom>
          <a:noFill/>
          <a:ln w="19050">
            <a:solidFill>
              <a:schemeClr val="tx1"/>
            </a:solidFill>
            <a:round/>
            <a:headEnd/>
            <a:tailEnd/>
          </a:ln>
        </p:spPr>
        <p:txBody>
          <a:bodyPr/>
          <a:lstStyle/>
          <a:p>
            <a:endParaRPr lang="en-US"/>
          </a:p>
        </p:txBody>
      </p:sp>
      <p:sp>
        <p:nvSpPr>
          <p:cNvPr id="118814" name="Freeform 32"/>
          <p:cNvSpPr>
            <a:spLocks/>
          </p:cNvSpPr>
          <p:nvPr/>
        </p:nvSpPr>
        <p:spPr bwMode="auto">
          <a:xfrm>
            <a:off x="1096963" y="3205163"/>
            <a:ext cx="2433637" cy="2281237"/>
          </a:xfrm>
          <a:custGeom>
            <a:avLst/>
            <a:gdLst>
              <a:gd name="T0" fmla="*/ 0 w 1533"/>
              <a:gd name="T1" fmla="*/ 2281237 h 1437"/>
              <a:gd name="T2" fmla="*/ 741362 w 1533"/>
              <a:gd name="T3" fmla="*/ 2178050 h 1437"/>
              <a:gd name="T4" fmla="*/ 1293812 w 1533"/>
              <a:gd name="T5" fmla="*/ 1963737 h 1437"/>
              <a:gd name="T6" fmla="*/ 1755775 w 1533"/>
              <a:gd name="T7" fmla="*/ 1547812 h 1437"/>
              <a:gd name="T8" fmla="*/ 2133600 w 1533"/>
              <a:gd name="T9" fmla="*/ 909637 h 1437"/>
              <a:gd name="T10" fmla="*/ 2433637 w 1533"/>
              <a:gd name="T11" fmla="*/ 0 h 1437"/>
              <a:gd name="T12" fmla="*/ 0 60000 65536"/>
              <a:gd name="T13" fmla="*/ 0 60000 65536"/>
              <a:gd name="T14" fmla="*/ 0 60000 65536"/>
              <a:gd name="T15" fmla="*/ 0 60000 65536"/>
              <a:gd name="T16" fmla="*/ 0 60000 65536"/>
              <a:gd name="T17" fmla="*/ 0 60000 65536"/>
              <a:gd name="T18" fmla="*/ 0 w 1533"/>
              <a:gd name="T19" fmla="*/ 0 h 1437"/>
              <a:gd name="T20" fmla="*/ 1533 w 1533"/>
              <a:gd name="T21" fmla="*/ 1437 h 1437"/>
            </a:gdLst>
            <a:ahLst/>
            <a:cxnLst>
              <a:cxn ang="T12">
                <a:pos x="T0" y="T1"/>
              </a:cxn>
              <a:cxn ang="T13">
                <a:pos x="T2" y="T3"/>
              </a:cxn>
              <a:cxn ang="T14">
                <a:pos x="T4" y="T5"/>
              </a:cxn>
              <a:cxn ang="T15">
                <a:pos x="T6" y="T7"/>
              </a:cxn>
              <a:cxn ang="T16">
                <a:pos x="T8" y="T9"/>
              </a:cxn>
              <a:cxn ang="T17">
                <a:pos x="T10" y="T11"/>
              </a:cxn>
            </a:cxnLst>
            <a:rect l="T18" t="T19" r="T20" b="T21"/>
            <a:pathLst>
              <a:path w="1533" h="1437">
                <a:moveTo>
                  <a:pt x="0" y="1437"/>
                </a:moveTo>
                <a:cubicBezTo>
                  <a:pt x="78" y="1426"/>
                  <a:pt x="331" y="1405"/>
                  <a:pt x="467" y="1372"/>
                </a:cubicBezTo>
                <a:cubicBezTo>
                  <a:pt x="603" y="1339"/>
                  <a:pt x="709" y="1303"/>
                  <a:pt x="815" y="1237"/>
                </a:cubicBezTo>
                <a:cubicBezTo>
                  <a:pt x="921" y="1171"/>
                  <a:pt x="1018" y="1086"/>
                  <a:pt x="1106" y="975"/>
                </a:cubicBezTo>
                <a:cubicBezTo>
                  <a:pt x="1194" y="864"/>
                  <a:pt x="1273" y="735"/>
                  <a:pt x="1344" y="573"/>
                </a:cubicBezTo>
                <a:cubicBezTo>
                  <a:pt x="1415" y="411"/>
                  <a:pt x="1494" y="119"/>
                  <a:pt x="1533" y="0"/>
                </a:cubicBezTo>
              </a:path>
            </a:pathLst>
          </a:custGeom>
          <a:noFill/>
          <a:ln w="19050">
            <a:solidFill>
              <a:schemeClr val="tx1"/>
            </a:solidFill>
            <a:round/>
            <a:headEnd/>
            <a:tailEnd/>
          </a:ln>
        </p:spPr>
        <p:txBody>
          <a:bodyPr/>
          <a:lstStyle/>
          <a:p>
            <a:endParaRPr lang="en-US"/>
          </a:p>
        </p:txBody>
      </p:sp>
      <p:sp>
        <p:nvSpPr>
          <p:cNvPr id="118815" name="Freeform 33"/>
          <p:cNvSpPr>
            <a:spLocks/>
          </p:cNvSpPr>
          <p:nvPr/>
        </p:nvSpPr>
        <p:spPr bwMode="auto">
          <a:xfrm>
            <a:off x="1096963" y="3209925"/>
            <a:ext cx="3043237" cy="2352675"/>
          </a:xfrm>
          <a:custGeom>
            <a:avLst/>
            <a:gdLst>
              <a:gd name="T0" fmla="*/ 0 w 1917"/>
              <a:gd name="T1" fmla="*/ 2352675 h 1482"/>
              <a:gd name="T2" fmla="*/ 527050 w 1917"/>
              <a:gd name="T3" fmla="*/ 2320925 h 1482"/>
              <a:gd name="T4" fmla="*/ 1295400 w 1917"/>
              <a:gd name="T5" fmla="*/ 2200275 h 1482"/>
              <a:gd name="T6" fmla="*/ 2006600 w 1917"/>
              <a:gd name="T7" fmla="*/ 1822450 h 1482"/>
              <a:gd name="T8" fmla="*/ 2509837 w 1917"/>
              <a:gd name="T9" fmla="*/ 1309687 h 1482"/>
              <a:gd name="T10" fmla="*/ 2819400 w 1917"/>
              <a:gd name="T11" fmla="*/ 738187 h 1482"/>
              <a:gd name="T12" fmla="*/ 2976562 w 1917"/>
              <a:gd name="T13" fmla="*/ 314325 h 1482"/>
              <a:gd name="T14" fmla="*/ 3043237 w 1917"/>
              <a:gd name="T15" fmla="*/ 0 h 1482"/>
              <a:gd name="T16" fmla="*/ 0 60000 65536"/>
              <a:gd name="T17" fmla="*/ 0 60000 65536"/>
              <a:gd name="T18" fmla="*/ 0 60000 65536"/>
              <a:gd name="T19" fmla="*/ 0 60000 65536"/>
              <a:gd name="T20" fmla="*/ 0 60000 65536"/>
              <a:gd name="T21" fmla="*/ 0 60000 65536"/>
              <a:gd name="T22" fmla="*/ 0 60000 65536"/>
              <a:gd name="T23" fmla="*/ 0 60000 65536"/>
              <a:gd name="T24" fmla="*/ 0 w 1917"/>
              <a:gd name="T25" fmla="*/ 0 h 1482"/>
              <a:gd name="T26" fmla="*/ 1917 w 1917"/>
              <a:gd name="T27" fmla="*/ 1482 h 14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17" h="1482">
                <a:moveTo>
                  <a:pt x="0" y="1482"/>
                </a:moveTo>
                <a:cubicBezTo>
                  <a:pt x="55" y="1479"/>
                  <a:pt x="196" y="1478"/>
                  <a:pt x="332" y="1462"/>
                </a:cubicBezTo>
                <a:cubicBezTo>
                  <a:pt x="468" y="1446"/>
                  <a:pt x="661" y="1438"/>
                  <a:pt x="816" y="1386"/>
                </a:cubicBezTo>
                <a:cubicBezTo>
                  <a:pt x="971" y="1334"/>
                  <a:pt x="1137" y="1241"/>
                  <a:pt x="1264" y="1148"/>
                </a:cubicBezTo>
                <a:cubicBezTo>
                  <a:pt x="1391" y="1055"/>
                  <a:pt x="1496" y="939"/>
                  <a:pt x="1581" y="825"/>
                </a:cubicBezTo>
                <a:cubicBezTo>
                  <a:pt x="1666" y="711"/>
                  <a:pt x="1727" y="569"/>
                  <a:pt x="1776" y="465"/>
                </a:cubicBezTo>
                <a:cubicBezTo>
                  <a:pt x="1825" y="361"/>
                  <a:pt x="1852" y="275"/>
                  <a:pt x="1875" y="198"/>
                </a:cubicBezTo>
                <a:cubicBezTo>
                  <a:pt x="1898" y="121"/>
                  <a:pt x="1908" y="41"/>
                  <a:pt x="1917" y="0"/>
                </a:cubicBezTo>
              </a:path>
            </a:pathLst>
          </a:custGeom>
          <a:noFill/>
          <a:ln w="19050">
            <a:solidFill>
              <a:srgbClr val="333399"/>
            </a:solidFill>
            <a:round/>
            <a:headEnd/>
            <a:tailEnd/>
          </a:ln>
        </p:spPr>
        <p:txBody>
          <a:bodyPr/>
          <a:lstStyle/>
          <a:p>
            <a:endParaRPr lang="en-US"/>
          </a:p>
        </p:txBody>
      </p:sp>
      <p:sp>
        <p:nvSpPr>
          <p:cNvPr id="118816" name="Text Box 34"/>
          <p:cNvSpPr txBox="1">
            <a:spLocks noChangeArrowheads="1"/>
          </p:cNvSpPr>
          <p:nvPr/>
        </p:nvSpPr>
        <p:spPr bwMode="auto">
          <a:xfrm>
            <a:off x="609600" y="3081338"/>
            <a:ext cx="563563" cy="274637"/>
          </a:xfrm>
          <a:prstGeom prst="rect">
            <a:avLst/>
          </a:prstGeom>
          <a:noFill/>
          <a:ln w="9525">
            <a:noFill/>
            <a:miter lim="800000"/>
            <a:headEnd/>
            <a:tailEnd/>
          </a:ln>
        </p:spPr>
        <p:txBody>
          <a:bodyPr wrap="none">
            <a:spAutoFit/>
          </a:bodyPr>
          <a:lstStyle/>
          <a:p>
            <a:pPr algn="l"/>
            <a:r>
              <a:rPr lang="en-US" b="1"/>
              <a:t>101.3</a:t>
            </a:r>
          </a:p>
        </p:txBody>
      </p:sp>
      <p:sp>
        <p:nvSpPr>
          <p:cNvPr id="118817" name="Text Box 35"/>
          <p:cNvSpPr txBox="1">
            <a:spLocks noChangeArrowheads="1"/>
          </p:cNvSpPr>
          <p:nvPr/>
        </p:nvSpPr>
        <p:spPr bwMode="auto">
          <a:xfrm>
            <a:off x="639763" y="3306763"/>
            <a:ext cx="479425" cy="274637"/>
          </a:xfrm>
          <a:prstGeom prst="rect">
            <a:avLst/>
          </a:prstGeom>
          <a:noFill/>
          <a:ln w="9525">
            <a:noFill/>
            <a:miter lim="800000"/>
            <a:headEnd/>
            <a:tailEnd/>
          </a:ln>
        </p:spPr>
        <p:txBody>
          <a:bodyPr wrap="none">
            <a:spAutoFit/>
          </a:bodyPr>
          <a:lstStyle/>
          <a:p>
            <a:pPr algn="l"/>
            <a:r>
              <a:rPr lang="en-US" b="1"/>
              <a:t>93.3</a:t>
            </a:r>
          </a:p>
        </p:txBody>
      </p:sp>
      <p:sp>
        <p:nvSpPr>
          <p:cNvPr id="118818" name="Text Box 36"/>
          <p:cNvSpPr txBox="1">
            <a:spLocks noChangeArrowheads="1"/>
          </p:cNvSpPr>
          <p:nvPr/>
        </p:nvSpPr>
        <p:spPr bwMode="auto">
          <a:xfrm>
            <a:off x="693738" y="3611563"/>
            <a:ext cx="479425" cy="274637"/>
          </a:xfrm>
          <a:prstGeom prst="rect">
            <a:avLst/>
          </a:prstGeom>
          <a:noFill/>
          <a:ln w="9525">
            <a:noFill/>
            <a:miter lim="800000"/>
            <a:headEnd/>
            <a:tailEnd/>
          </a:ln>
        </p:spPr>
        <p:txBody>
          <a:bodyPr wrap="none">
            <a:spAutoFit/>
          </a:bodyPr>
          <a:lstStyle/>
          <a:p>
            <a:pPr algn="l"/>
            <a:r>
              <a:rPr lang="en-US" b="1"/>
              <a:t>80.0</a:t>
            </a:r>
          </a:p>
        </p:txBody>
      </p:sp>
      <p:sp>
        <p:nvSpPr>
          <p:cNvPr id="118819" name="Text Box 37"/>
          <p:cNvSpPr txBox="1">
            <a:spLocks noChangeArrowheads="1"/>
          </p:cNvSpPr>
          <p:nvPr/>
        </p:nvSpPr>
        <p:spPr bwMode="auto">
          <a:xfrm>
            <a:off x="693738" y="3916363"/>
            <a:ext cx="479425" cy="274637"/>
          </a:xfrm>
          <a:prstGeom prst="rect">
            <a:avLst/>
          </a:prstGeom>
          <a:noFill/>
          <a:ln w="9525">
            <a:noFill/>
            <a:miter lim="800000"/>
            <a:headEnd/>
            <a:tailEnd/>
          </a:ln>
        </p:spPr>
        <p:txBody>
          <a:bodyPr wrap="none">
            <a:spAutoFit/>
          </a:bodyPr>
          <a:lstStyle/>
          <a:p>
            <a:pPr algn="l"/>
            <a:r>
              <a:rPr lang="en-US" b="1"/>
              <a:t>66.6</a:t>
            </a:r>
          </a:p>
        </p:txBody>
      </p:sp>
      <p:sp>
        <p:nvSpPr>
          <p:cNvPr id="118820" name="Text Box 38"/>
          <p:cNvSpPr txBox="1">
            <a:spLocks noChangeArrowheads="1"/>
          </p:cNvSpPr>
          <p:nvPr/>
        </p:nvSpPr>
        <p:spPr bwMode="auto">
          <a:xfrm>
            <a:off x="693738" y="4267200"/>
            <a:ext cx="479425" cy="274638"/>
          </a:xfrm>
          <a:prstGeom prst="rect">
            <a:avLst/>
          </a:prstGeom>
          <a:noFill/>
          <a:ln w="9525">
            <a:noFill/>
            <a:miter lim="800000"/>
            <a:headEnd/>
            <a:tailEnd/>
          </a:ln>
        </p:spPr>
        <p:txBody>
          <a:bodyPr wrap="none">
            <a:spAutoFit/>
          </a:bodyPr>
          <a:lstStyle/>
          <a:p>
            <a:pPr algn="l"/>
            <a:r>
              <a:rPr lang="en-US" b="1"/>
              <a:t>53.3</a:t>
            </a:r>
          </a:p>
        </p:txBody>
      </p:sp>
      <p:sp>
        <p:nvSpPr>
          <p:cNvPr id="118821" name="Text Box 39"/>
          <p:cNvSpPr txBox="1">
            <a:spLocks noChangeArrowheads="1"/>
          </p:cNvSpPr>
          <p:nvPr/>
        </p:nvSpPr>
        <p:spPr bwMode="auto">
          <a:xfrm>
            <a:off x="693738" y="4572000"/>
            <a:ext cx="479425" cy="274638"/>
          </a:xfrm>
          <a:prstGeom prst="rect">
            <a:avLst/>
          </a:prstGeom>
          <a:noFill/>
          <a:ln w="9525">
            <a:noFill/>
            <a:miter lim="800000"/>
            <a:headEnd/>
            <a:tailEnd/>
          </a:ln>
        </p:spPr>
        <p:txBody>
          <a:bodyPr wrap="none">
            <a:spAutoFit/>
          </a:bodyPr>
          <a:lstStyle/>
          <a:p>
            <a:pPr algn="l"/>
            <a:r>
              <a:rPr lang="en-US" b="1"/>
              <a:t>40.0</a:t>
            </a:r>
          </a:p>
        </p:txBody>
      </p:sp>
      <p:sp>
        <p:nvSpPr>
          <p:cNvPr id="118822" name="Text Box 40"/>
          <p:cNvSpPr txBox="1">
            <a:spLocks noChangeArrowheads="1"/>
          </p:cNvSpPr>
          <p:nvPr/>
        </p:nvSpPr>
        <p:spPr bwMode="auto">
          <a:xfrm>
            <a:off x="693738" y="4876800"/>
            <a:ext cx="479425" cy="274638"/>
          </a:xfrm>
          <a:prstGeom prst="rect">
            <a:avLst/>
          </a:prstGeom>
          <a:noFill/>
          <a:ln w="9525">
            <a:noFill/>
            <a:miter lim="800000"/>
            <a:headEnd/>
            <a:tailEnd/>
          </a:ln>
        </p:spPr>
        <p:txBody>
          <a:bodyPr wrap="none">
            <a:spAutoFit/>
          </a:bodyPr>
          <a:lstStyle/>
          <a:p>
            <a:pPr algn="l"/>
            <a:r>
              <a:rPr lang="en-US" b="1"/>
              <a:t>26.7</a:t>
            </a:r>
          </a:p>
        </p:txBody>
      </p:sp>
      <p:sp>
        <p:nvSpPr>
          <p:cNvPr id="118823" name="Text Box 41"/>
          <p:cNvSpPr txBox="1">
            <a:spLocks noChangeArrowheads="1"/>
          </p:cNvSpPr>
          <p:nvPr/>
        </p:nvSpPr>
        <p:spPr bwMode="auto">
          <a:xfrm>
            <a:off x="693738" y="5181600"/>
            <a:ext cx="479425" cy="274638"/>
          </a:xfrm>
          <a:prstGeom prst="rect">
            <a:avLst/>
          </a:prstGeom>
          <a:noFill/>
          <a:ln w="9525">
            <a:noFill/>
            <a:miter lim="800000"/>
            <a:headEnd/>
            <a:tailEnd/>
          </a:ln>
        </p:spPr>
        <p:txBody>
          <a:bodyPr wrap="none">
            <a:spAutoFit/>
          </a:bodyPr>
          <a:lstStyle/>
          <a:p>
            <a:pPr algn="l"/>
            <a:r>
              <a:rPr lang="en-US" b="1"/>
              <a:t>13.3</a:t>
            </a:r>
          </a:p>
        </p:txBody>
      </p:sp>
      <p:sp>
        <p:nvSpPr>
          <p:cNvPr id="118824" name="Text Box 42"/>
          <p:cNvSpPr txBox="1">
            <a:spLocks noChangeArrowheads="1"/>
          </p:cNvSpPr>
          <p:nvPr/>
        </p:nvSpPr>
        <p:spPr bwMode="auto">
          <a:xfrm>
            <a:off x="981075" y="5562600"/>
            <a:ext cx="268288" cy="274638"/>
          </a:xfrm>
          <a:prstGeom prst="rect">
            <a:avLst/>
          </a:prstGeom>
          <a:noFill/>
          <a:ln w="9525">
            <a:noFill/>
            <a:miter lim="800000"/>
            <a:headEnd/>
            <a:tailEnd/>
          </a:ln>
        </p:spPr>
        <p:txBody>
          <a:bodyPr wrap="none">
            <a:spAutoFit/>
          </a:bodyPr>
          <a:lstStyle/>
          <a:p>
            <a:pPr algn="l"/>
            <a:r>
              <a:rPr lang="en-US" b="1"/>
              <a:t>0</a:t>
            </a:r>
          </a:p>
        </p:txBody>
      </p:sp>
      <p:sp>
        <p:nvSpPr>
          <p:cNvPr id="118825" name="Text Box 43"/>
          <p:cNvSpPr txBox="1">
            <a:spLocks noChangeArrowheads="1"/>
          </p:cNvSpPr>
          <p:nvPr/>
        </p:nvSpPr>
        <p:spPr bwMode="auto">
          <a:xfrm>
            <a:off x="1249363" y="5562600"/>
            <a:ext cx="352425" cy="274638"/>
          </a:xfrm>
          <a:prstGeom prst="rect">
            <a:avLst/>
          </a:prstGeom>
          <a:noFill/>
          <a:ln w="9525">
            <a:noFill/>
            <a:miter lim="800000"/>
            <a:headEnd/>
            <a:tailEnd/>
          </a:ln>
        </p:spPr>
        <p:txBody>
          <a:bodyPr wrap="none">
            <a:spAutoFit/>
          </a:bodyPr>
          <a:lstStyle/>
          <a:p>
            <a:pPr algn="l"/>
            <a:r>
              <a:rPr lang="en-US" b="1"/>
              <a:t>10</a:t>
            </a:r>
          </a:p>
        </p:txBody>
      </p:sp>
      <p:sp>
        <p:nvSpPr>
          <p:cNvPr id="118826" name="Text Box 44"/>
          <p:cNvSpPr txBox="1">
            <a:spLocks noChangeArrowheads="1"/>
          </p:cNvSpPr>
          <p:nvPr/>
        </p:nvSpPr>
        <p:spPr bwMode="auto">
          <a:xfrm>
            <a:off x="1582738" y="5562600"/>
            <a:ext cx="352425" cy="274638"/>
          </a:xfrm>
          <a:prstGeom prst="rect">
            <a:avLst/>
          </a:prstGeom>
          <a:noFill/>
          <a:ln w="9525">
            <a:noFill/>
            <a:miter lim="800000"/>
            <a:headEnd/>
            <a:tailEnd/>
          </a:ln>
        </p:spPr>
        <p:txBody>
          <a:bodyPr wrap="none">
            <a:spAutoFit/>
          </a:bodyPr>
          <a:lstStyle/>
          <a:p>
            <a:pPr algn="l"/>
            <a:r>
              <a:rPr lang="en-US" b="1"/>
              <a:t>20</a:t>
            </a:r>
          </a:p>
        </p:txBody>
      </p:sp>
      <p:sp>
        <p:nvSpPr>
          <p:cNvPr id="118827" name="Text Box 45"/>
          <p:cNvSpPr txBox="1">
            <a:spLocks noChangeArrowheads="1"/>
          </p:cNvSpPr>
          <p:nvPr/>
        </p:nvSpPr>
        <p:spPr bwMode="auto">
          <a:xfrm>
            <a:off x="1858963" y="5562600"/>
            <a:ext cx="352425" cy="274638"/>
          </a:xfrm>
          <a:prstGeom prst="rect">
            <a:avLst/>
          </a:prstGeom>
          <a:noFill/>
          <a:ln w="9525">
            <a:noFill/>
            <a:miter lim="800000"/>
            <a:headEnd/>
            <a:tailEnd/>
          </a:ln>
        </p:spPr>
        <p:txBody>
          <a:bodyPr wrap="none">
            <a:spAutoFit/>
          </a:bodyPr>
          <a:lstStyle/>
          <a:p>
            <a:pPr algn="l"/>
            <a:r>
              <a:rPr lang="en-US" b="1"/>
              <a:t>30</a:t>
            </a:r>
          </a:p>
        </p:txBody>
      </p:sp>
      <p:sp>
        <p:nvSpPr>
          <p:cNvPr id="118828" name="Text Box 46"/>
          <p:cNvSpPr txBox="1">
            <a:spLocks noChangeArrowheads="1"/>
          </p:cNvSpPr>
          <p:nvPr/>
        </p:nvSpPr>
        <p:spPr bwMode="auto">
          <a:xfrm>
            <a:off x="2163763" y="5562600"/>
            <a:ext cx="352425" cy="274638"/>
          </a:xfrm>
          <a:prstGeom prst="rect">
            <a:avLst/>
          </a:prstGeom>
          <a:noFill/>
          <a:ln w="9525">
            <a:noFill/>
            <a:miter lim="800000"/>
            <a:headEnd/>
            <a:tailEnd/>
          </a:ln>
        </p:spPr>
        <p:txBody>
          <a:bodyPr wrap="none">
            <a:spAutoFit/>
          </a:bodyPr>
          <a:lstStyle/>
          <a:p>
            <a:pPr algn="l"/>
            <a:r>
              <a:rPr lang="en-US" b="1"/>
              <a:t>40</a:t>
            </a:r>
          </a:p>
        </p:txBody>
      </p:sp>
      <p:sp>
        <p:nvSpPr>
          <p:cNvPr id="118829" name="Text Box 47"/>
          <p:cNvSpPr txBox="1">
            <a:spLocks noChangeArrowheads="1"/>
          </p:cNvSpPr>
          <p:nvPr/>
        </p:nvSpPr>
        <p:spPr bwMode="auto">
          <a:xfrm>
            <a:off x="2468563" y="5562600"/>
            <a:ext cx="352425" cy="274638"/>
          </a:xfrm>
          <a:prstGeom prst="rect">
            <a:avLst/>
          </a:prstGeom>
          <a:noFill/>
          <a:ln w="9525">
            <a:noFill/>
            <a:miter lim="800000"/>
            <a:headEnd/>
            <a:tailEnd/>
          </a:ln>
        </p:spPr>
        <p:txBody>
          <a:bodyPr wrap="none">
            <a:spAutoFit/>
          </a:bodyPr>
          <a:lstStyle/>
          <a:p>
            <a:pPr algn="l"/>
            <a:r>
              <a:rPr lang="en-US" b="1"/>
              <a:t>50</a:t>
            </a:r>
          </a:p>
        </p:txBody>
      </p:sp>
      <p:sp>
        <p:nvSpPr>
          <p:cNvPr id="118830" name="Text Box 48"/>
          <p:cNvSpPr txBox="1">
            <a:spLocks noChangeArrowheads="1"/>
          </p:cNvSpPr>
          <p:nvPr/>
        </p:nvSpPr>
        <p:spPr bwMode="auto">
          <a:xfrm>
            <a:off x="2773363" y="5562600"/>
            <a:ext cx="352425" cy="274638"/>
          </a:xfrm>
          <a:prstGeom prst="rect">
            <a:avLst/>
          </a:prstGeom>
          <a:noFill/>
          <a:ln w="9525">
            <a:noFill/>
            <a:miter lim="800000"/>
            <a:headEnd/>
            <a:tailEnd/>
          </a:ln>
        </p:spPr>
        <p:txBody>
          <a:bodyPr wrap="none">
            <a:spAutoFit/>
          </a:bodyPr>
          <a:lstStyle/>
          <a:p>
            <a:pPr algn="l"/>
            <a:r>
              <a:rPr lang="en-US" b="1"/>
              <a:t>60</a:t>
            </a:r>
          </a:p>
        </p:txBody>
      </p:sp>
      <p:sp>
        <p:nvSpPr>
          <p:cNvPr id="118831" name="Text Box 49"/>
          <p:cNvSpPr txBox="1">
            <a:spLocks noChangeArrowheads="1"/>
          </p:cNvSpPr>
          <p:nvPr/>
        </p:nvSpPr>
        <p:spPr bwMode="auto">
          <a:xfrm>
            <a:off x="3106738" y="5562600"/>
            <a:ext cx="352425" cy="274638"/>
          </a:xfrm>
          <a:prstGeom prst="rect">
            <a:avLst/>
          </a:prstGeom>
          <a:noFill/>
          <a:ln w="9525">
            <a:noFill/>
            <a:miter lim="800000"/>
            <a:headEnd/>
            <a:tailEnd/>
          </a:ln>
        </p:spPr>
        <p:txBody>
          <a:bodyPr wrap="none">
            <a:spAutoFit/>
          </a:bodyPr>
          <a:lstStyle/>
          <a:p>
            <a:pPr algn="l"/>
            <a:r>
              <a:rPr lang="en-US" b="1"/>
              <a:t>70</a:t>
            </a:r>
          </a:p>
        </p:txBody>
      </p:sp>
      <p:sp>
        <p:nvSpPr>
          <p:cNvPr id="118832" name="Text Box 50"/>
          <p:cNvSpPr txBox="1">
            <a:spLocks noChangeArrowheads="1"/>
          </p:cNvSpPr>
          <p:nvPr/>
        </p:nvSpPr>
        <p:spPr bwMode="auto">
          <a:xfrm>
            <a:off x="3382963" y="5562600"/>
            <a:ext cx="352425" cy="274638"/>
          </a:xfrm>
          <a:prstGeom prst="rect">
            <a:avLst/>
          </a:prstGeom>
          <a:noFill/>
          <a:ln w="9525">
            <a:noFill/>
            <a:miter lim="800000"/>
            <a:headEnd/>
            <a:tailEnd/>
          </a:ln>
        </p:spPr>
        <p:txBody>
          <a:bodyPr wrap="none">
            <a:spAutoFit/>
          </a:bodyPr>
          <a:lstStyle/>
          <a:p>
            <a:pPr algn="l"/>
            <a:r>
              <a:rPr lang="en-US" b="1"/>
              <a:t>80</a:t>
            </a:r>
          </a:p>
        </p:txBody>
      </p:sp>
      <p:sp>
        <p:nvSpPr>
          <p:cNvPr id="118833" name="Text Box 51"/>
          <p:cNvSpPr txBox="1">
            <a:spLocks noChangeArrowheads="1"/>
          </p:cNvSpPr>
          <p:nvPr/>
        </p:nvSpPr>
        <p:spPr bwMode="auto">
          <a:xfrm>
            <a:off x="3687763" y="5562600"/>
            <a:ext cx="352425" cy="274638"/>
          </a:xfrm>
          <a:prstGeom prst="rect">
            <a:avLst/>
          </a:prstGeom>
          <a:noFill/>
          <a:ln w="9525">
            <a:noFill/>
            <a:miter lim="800000"/>
            <a:headEnd/>
            <a:tailEnd/>
          </a:ln>
        </p:spPr>
        <p:txBody>
          <a:bodyPr wrap="none">
            <a:spAutoFit/>
          </a:bodyPr>
          <a:lstStyle/>
          <a:p>
            <a:pPr algn="l"/>
            <a:r>
              <a:rPr lang="en-US" b="1"/>
              <a:t>90</a:t>
            </a:r>
          </a:p>
        </p:txBody>
      </p:sp>
      <p:sp>
        <p:nvSpPr>
          <p:cNvPr id="118834" name="Text Box 52"/>
          <p:cNvSpPr txBox="1">
            <a:spLocks noChangeArrowheads="1"/>
          </p:cNvSpPr>
          <p:nvPr/>
        </p:nvSpPr>
        <p:spPr bwMode="auto">
          <a:xfrm>
            <a:off x="3916363" y="5562600"/>
            <a:ext cx="436562" cy="274638"/>
          </a:xfrm>
          <a:prstGeom prst="rect">
            <a:avLst/>
          </a:prstGeom>
          <a:noFill/>
          <a:ln w="9525">
            <a:noFill/>
            <a:miter lim="800000"/>
            <a:headEnd/>
            <a:tailEnd/>
          </a:ln>
        </p:spPr>
        <p:txBody>
          <a:bodyPr wrap="none">
            <a:spAutoFit/>
          </a:bodyPr>
          <a:lstStyle/>
          <a:p>
            <a:pPr algn="l"/>
            <a:r>
              <a:rPr lang="en-US" b="1"/>
              <a:t>100</a:t>
            </a:r>
          </a:p>
        </p:txBody>
      </p:sp>
      <p:sp>
        <p:nvSpPr>
          <p:cNvPr id="118835" name="Text Box 53"/>
          <p:cNvSpPr txBox="1">
            <a:spLocks noChangeArrowheads="1"/>
          </p:cNvSpPr>
          <p:nvPr/>
        </p:nvSpPr>
        <p:spPr bwMode="auto">
          <a:xfrm>
            <a:off x="2620963" y="2971800"/>
            <a:ext cx="650875" cy="274638"/>
          </a:xfrm>
          <a:prstGeom prst="rect">
            <a:avLst/>
          </a:prstGeom>
          <a:noFill/>
          <a:ln w="9525">
            <a:noFill/>
            <a:miter lim="800000"/>
            <a:headEnd/>
            <a:tailEnd/>
          </a:ln>
        </p:spPr>
        <p:txBody>
          <a:bodyPr wrap="none">
            <a:spAutoFit/>
          </a:bodyPr>
          <a:lstStyle/>
          <a:p>
            <a:pPr algn="l"/>
            <a:r>
              <a:rPr lang="en-US" b="1"/>
              <a:t>61.3</a:t>
            </a:r>
            <a:r>
              <a:rPr lang="en-US" b="1" baseline="30000"/>
              <a:t>o</a:t>
            </a:r>
            <a:r>
              <a:rPr lang="en-US" b="1"/>
              <a:t>C</a:t>
            </a:r>
          </a:p>
        </p:txBody>
      </p:sp>
      <p:sp>
        <p:nvSpPr>
          <p:cNvPr id="118836" name="Text Box 54"/>
          <p:cNvSpPr txBox="1">
            <a:spLocks noChangeArrowheads="1"/>
          </p:cNvSpPr>
          <p:nvPr/>
        </p:nvSpPr>
        <p:spPr bwMode="auto">
          <a:xfrm>
            <a:off x="3306763" y="2971800"/>
            <a:ext cx="650875" cy="274638"/>
          </a:xfrm>
          <a:prstGeom prst="rect">
            <a:avLst/>
          </a:prstGeom>
          <a:noFill/>
          <a:ln w="9525">
            <a:noFill/>
            <a:miter lim="800000"/>
            <a:headEnd/>
            <a:tailEnd/>
          </a:ln>
        </p:spPr>
        <p:txBody>
          <a:bodyPr wrap="none">
            <a:spAutoFit/>
          </a:bodyPr>
          <a:lstStyle/>
          <a:p>
            <a:pPr algn="l"/>
            <a:r>
              <a:rPr lang="en-US" b="1"/>
              <a:t>78.4</a:t>
            </a:r>
            <a:r>
              <a:rPr lang="en-US" b="1" baseline="30000"/>
              <a:t>o</a:t>
            </a:r>
            <a:r>
              <a:rPr lang="en-US" b="1"/>
              <a:t>C</a:t>
            </a:r>
          </a:p>
        </p:txBody>
      </p:sp>
      <p:sp>
        <p:nvSpPr>
          <p:cNvPr id="118837" name="Text Box 55"/>
          <p:cNvSpPr txBox="1">
            <a:spLocks noChangeArrowheads="1"/>
          </p:cNvSpPr>
          <p:nvPr/>
        </p:nvSpPr>
        <p:spPr bwMode="auto">
          <a:xfrm>
            <a:off x="3916363" y="2971800"/>
            <a:ext cx="608012" cy="274638"/>
          </a:xfrm>
          <a:prstGeom prst="rect">
            <a:avLst/>
          </a:prstGeom>
          <a:noFill/>
          <a:ln w="9525">
            <a:noFill/>
            <a:miter lim="800000"/>
            <a:headEnd/>
            <a:tailEnd/>
          </a:ln>
        </p:spPr>
        <p:txBody>
          <a:bodyPr wrap="none">
            <a:spAutoFit/>
          </a:bodyPr>
          <a:lstStyle/>
          <a:p>
            <a:pPr algn="l"/>
            <a:r>
              <a:rPr lang="en-US" b="1">
                <a:solidFill>
                  <a:srgbClr val="333399"/>
                </a:solidFill>
              </a:rPr>
              <a:t>100</a:t>
            </a:r>
            <a:r>
              <a:rPr lang="en-US" b="1" baseline="30000">
                <a:solidFill>
                  <a:srgbClr val="333399"/>
                </a:solidFill>
              </a:rPr>
              <a:t>o</a:t>
            </a:r>
            <a:r>
              <a:rPr lang="en-US" b="1">
                <a:solidFill>
                  <a:srgbClr val="333399"/>
                </a:solidFill>
              </a:rPr>
              <a:t>C</a:t>
            </a:r>
          </a:p>
        </p:txBody>
      </p:sp>
      <p:sp>
        <p:nvSpPr>
          <p:cNvPr id="118838" name="Text Box 56"/>
          <p:cNvSpPr txBox="1">
            <a:spLocks noChangeArrowheads="1"/>
          </p:cNvSpPr>
          <p:nvPr/>
        </p:nvSpPr>
        <p:spPr bwMode="auto">
          <a:xfrm rot="-3360992">
            <a:off x="1882775" y="4090988"/>
            <a:ext cx="989013" cy="274637"/>
          </a:xfrm>
          <a:prstGeom prst="rect">
            <a:avLst/>
          </a:prstGeom>
          <a:noFill/>
          <a:ln w="9525">
            <a:noFill/>
            <a:miter lim="800000"/>
            <a:headEnd/>
            <a:tailEnd/>
          </a:ln>
        </p:spPr>
        <p:txBody>
          <a:bodyPr wrap="none">
            <a:spAutoFit/>
          </a:bodyPr>
          <a:lstStyle/>
          <a:p>
            <a:pPr algn="l"/>
            <a:r>
              <a:rPr lang="en-US" b="1"/>
              <a:t>chloroform</a:t>
            </a:r>
          </a:p>
        </p:txBody>
      </p:sp>
      <p:sp>
        <p:nvSpPr>
          <p:cNvPr id="118839" name="Text Box 57"/>
          <p:cNvSpPr txBox="1">
            <a:spLocks noChangeArrowheads="1"/>
          </p:cNvSpPr>
          <p:nvPr/>
        </p:nvSpPr>
        <p:spPr bwMode="auto">
          <a:xfrm rot="-3521323">
            <a:off x="2428082" y="4155281"/>
            <a:ext cx="1117600" cy="274637"/>
          </a:xfrm>
          <a:prstGeom prst="rect">
            <a:avLst/>
          </a:prstGeom>
          <a:noFill/>
          <a:ln w="9525">
            <a:noFill/>
            <a:miter lim="800000"/>
            <a:headEnd/>
            <a:tailEnd/>
          </a:ln>
        </p:spPr>
        <p:txBody>
          <a:bodyPr wrap="none">
            <a:spAutoFit/>
          </a:bodyPr>
          <a:lstStyle/>
          <a:p>
            <a:pPr algn="l"/>
            <a:r>
              <a:rPr lang="en-US" b="1"/>
              <a:t>ethyl alcohol</a:t>
            </a:r>
          </a:p>
        </p:txBody>
      </p:sp>
      <p:sp>
        <p:nvSpPr>
          <p:cNvPr id="118840" name="Text Box 58"/>
          <p:cNvSpPr txBox="1">
            <a:spLocks noChangeArrowheads="1"/>
          </p:cNvSpPr>
          <p:nvPr/>
        </p:nvSpPr>
        <p:spPr bwMode="auto">
          <a:xfrm rot="-2446097">
            <a:off x="2773363" y="4724400"/>
            <a:ext cx="581025" cy="274638"/>
          </a:xfrm>
          <a:prstGeom prst="rect">
            <a:avLst/>
          </a:prstGeom>
          <a:noFill/>
          <a:ln w="9525">
            <a:noFill/>
            <a:miter lim="800000"/>
            <a:headEnd/>
            <a:tailEnd/>
          </a:ln>
        </p:spPr>
        <p:txBody>
          <a:bodyPr wrap="none">
            <a:spAutoFit/>
          </a:bodyPr>
          <a:lstStyle/>
          <a:p>
            <a:pPr algn="l"/>
            <a:r>
              <a:rPr lang="en-US" b="1">
                <a:solidFill>
                  <a:srgbClr val="333399"/>
                </a:solidFill>
              </a:rPr>
              <a:t>water</a:t>
            </a:r>
          </a:p>
        </p:txBody>
      </p:sp>
      <p:sp>
        <p:nvSpPr>
          <p:cNvPr id="118841" name="Text Box 59"/>
          <p:cNvSpPr txBox="1">
            <a:spLocks noChangeArrowheads="1"/>
          </p:cNvSpPr>
          <p:nvPr/>
        </p:nvSpPr>
        <p:spPr bwMode="auto">
          <a:xfrm>
            <a:off x="1736725" y="5867400"/>
            <a:ext cx="1555750" cy="304800"/>
          </a:xfrm>
          <a:prstGeom prst="rect">
            <a:avLst/>
          </a:prstGeom>
          <a:noFill/>
          <a:ln w="9525">
            <a:noFill/>
            <a:miter lim="800000"/>
            <a:headEnd/>
            <a:tailEnd/>
          </a:ln>
        </p:spPr>
        <p:txBody>
          <a:bodyPr wrap="none">
            <a:spAutoFit/>
          </a:bodyPr>
          <a:lstStyle/>
          <a:p>
            <a:pPr algn="l"/>
            <a:r>
              <a:rPr lang="en-US" sz="1400"/>
              <a:t>Temperature (</a:t>
            </a:r>
            <a:r>
              <a:rPr lang="en-US" sz="1400" baseline="30000"/>
              <a:t>o</a:t>
            </a:r>
            <a:r>
              <a:rPr lang="en-US" sz="1400"/>
              <a:t>C)</a:t>
            </a:r>
          </a:p>
        </p:txBody>
      </p:sp>
      <p:sp>
        <p:nvSpPr>
          <p:cNvPr id="118842" name="Text Box 60"/>
          <p:cNvSpPr txBox="1">
            <a:spLocks noChangeArrowheads="1"/>
          </p:cNvSpPr>
          <p:nvPr/>
        </p:nvSpPr>
        <p:spPr bwMode="auto">
          <a:xfrm rot="-5400000">
            <a:off x="-241300" y="4279900"/>
            <a:ext cx="1397000" cy="304800"/>
          </a:xfrm>
          <a:prstGeom prst="rect">
            <a:avLst/>
          </a:prstGeom>
          <a:noFill/>
          <a:ln w="9525">
            <a:noFill/>
            <a:miter lim="800000"/>
            <a:headEnd/>
            <a:tailEnd/>
          </a:ln>
        </p:spPr>
        <p:txBody>
          <a:bodyPr wrap="none">
            <a:spAutoFit/>
          </a:bodyPr>
          <a:lstStyle/>
          <a:p>
            <a:pPr algn="l"/>
            <a:r>
              <a:rPr lang="en-US" sz="1400"/>
              <a:t>Pressure (KPa)</a:t>
            </a:r>
          </a:p>
        </p:txBody>
      </p:sp>
      <p:grpSp>
        <p:nvGrpSpPr>
          <p:cNvPr id="2" name="Group 61"/>
          <p:cNvGrpSpPr>
            <a:grpSpLocks/>
          </p:cNvGrpSpPr>
          <p:nvPr/>
        </p:nvGrpSpPr>
        <p:grpSpPr bwMode="auto">
          <a:xfrm>
            <a:off x="5562600" y="1600200"/>
            <a:ext cx="2311400" cy="4117975"/>
            <a:chOff x="3504" y="1008"/>
            <a:chExt cx="1456" cy="2594"/>
          </a:xfrm>
        </p:grpSpPr>
        <p:pic>
          <p:nvPicPr>
            <p:cNvPr id="118854" name="Picture 62" descr="Barometer on Mt"/>
            <p:cNvPicPr>
              <a:picLocks noChangeAspect="1" noChangeArrowheads="1"/>
            </p:cNvPicPr>
            <p:nvPr/>
          </p:nvPicPr>
          <p:blipFill>
            <a:blip r:embed="rId5" cstate="print">
              <a:lum bright="2000" contrast="12000"/>
            </a:blip>
            <a:srcRect l="49947" t="9052" r="7507" b="17781"/>
            <a:stretch>
              <a:fillRect/>
            </a:stretch>
          </p:blipFill>
          <p:spPr bwMode="auto">
            <a:xfrm>
              <a:off x="3504" y="1008"/>
              <a:ext cx="1440" cy="2400"/>
            </a:xfrm>
            <a:prstGeom prst="rect">
              <a:avLst/>
            </a:prstGeom>
            <a:noFill/>
            <a:ln w="9525">
              <a:noFill/>
              <a:miter lim="800000"/>
              <a:headEnd/>
              <a:tailEnd/>
            </a:ln>
          </p:spPr>
        </p:pic>
        <p:sp>
          <p:nvSpPr>
            <p:cNvPr id="118855" name="Text Box 63"/>
            <p:cNvSpPr txBox="1">
              <a:spLocks noChangeArrowheads="1"/>
            </p:cNvSpPr>
            <p:nvPr/>
          </p:nvSpPr>
          <p:spPr bwMode="auto">
            <a:xfrm>
              <a:off x="3936" y="3429"/>
              <a:ext cx="1024" cy="173"/>
            </a:xfrm>
            <a:prstGeom prst="rect">
              <a:avLst/>
            </a:prstGeom>
            <a:noFill/>
            <a:ln w="9525">
              <a:noFill/>
              <a:miter lim="800000"/>
              <a:headEnd/>
              <a:tailEnd/>
            </a:ln>
          </p:spPr>
          <p:txBody>
            <a:bodyPr wrap="none">
              <a:spAutoFit/>
            </a:bodyPr>
            <a:lstStyle/>
            <a:p>
              <a:pPr algn="l"/>
              <a:r>
                <a:rPr lang="en-US"/>
                <a:t>On top of Mt. Everest</a:t>
              </a:r>
            </a:p>
          </p:txBody>
        </p:sp>
      </p:grpSp>
      <p:sp>
        <p:nvSpPr>
          <p:cNvPr id="207936" name="Text Box 64"/>
          <p:cNvSpPr txBox="1">
            <a:spLocks noChangeArrowheads="1"/>
          </p:cNvSpPr>
          <p:nvPr/>
        </p:nvSpPr>
        <p:spPr bwMode="auto">
          <a:xfrm>
            <a:off x="6313488" y="6273800"/>
            <a:ext cx="1365250" cy="366713"/>
          </a:xfrm>
          <a:prstGeom prst="rect">
            <a:avLst/>
          </a:prstGeom>
          <a:noFill/>
          <a:ln w="9525">
            <a:noFill/>
            <a:miter lim="800000"/>
            <a:headEnd/>
            <a:tailEnd/>
          </a:ln>
        </p:spPr>
        <p:txBody>
          <a:bodyPr wrap="none">
            <a:spAutoFit/>
          </a:bodyPr>
          <a:lstStyle/>
          <a:p>
            <a:pPr algn="l"/>
            <a:r>
              <a:rPr lang="en-US" sz="1800"/>
              <a:t>760 mm Hg</a:t>
            </a:r>
          </a:p>
        </p:txBody>
      </p:sp>
      <p:sp>
        <p:nvSpPr>
          <p:cNvPr id="207937" name="Text Box 65"/>
          <p:cNvSpPr txBox="1">
            <a:spLocks noChangeArrowheads="1"/>
          </p:cNvSpPr>
          <p:nvPr/>
        </p:nvSpPr>
        <p:spPr bwMode="auto">
          <a:xfrm>
            <a:off x="3930650" y="6116638"/>
            <a:ext cx="2324100" cy="366712"/>
          </a:xfrm>
          <a:prstGeom prst="rect">
            <a:avLst/>
          </a:prstGeom>
          <a:noFill/>
          <a:ln w="9525">
            <a:noFill/>
            <a:miter lim="800000"/>
            <a:headEnd/>
            <a:tailEnd/>
          </a:ln>
        </p:spPr>
        <p:txBody>
          <a:bodyPr wrap="none">
            <a:spAutoFit/>
          </a:bodyPr>
          <a:lstStyle/>
          <a:p>
            <a:pPr algn="l"/>
            <a:r>
              <a:rPr lang="en-US" sz="1800"/>
              <a:t>x kPa  =  253 mm Hg</a:t>
            </a:r>
          </a:p>
        </p:txBody>
      </p:sp>
      <p:grpSp>
        <p:nvGrpSpPr>
          <p:cNvPr id="3" name="Group 66"/>
          <p:cNvGrpSpPr>
            <a:grpSpLocks/>
          </p:cNvGrpSpPr>
          <p:nvPr/>
        </p:nvGrpSpPr>
        <p:grpSpPr bwMode="auto">
          <a:xfrm>
            <a:off x="6284913" y="6002338"/>
            <a:ext cx="1458912" cy="612775"/>
            <a:chOff x="1449" y="3031"/>
            <a:chExt cx="603" cy="481"/>
          </a:xfrm>
        </p:grpSpPr>
        <p:sp>
          <p:nvSpPr>
            <p:cNvPr id="118852" name="AutoShape 67"/>
            <p:cNvSpPr>
              <a:spLocks noChangeArrowheads="1"/>
            </p:cNvSpPr>
            <p:nvPr/>
          </p:nvSpPr>
          <p:spPr bwMode="auto">
            <a:xfrm>
              <a:off x="1449" y="3031"/>
              <a:ext cx="603" cy="48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18853" name="Line 68"/>
            <p:cNvSpPr>
              <a:spLocks noChangeShapeType="1"/>
            </p:cNvSpPr>
            <p:nvPr/>
          </p:nvSpPr>
          <p:spPr bwMode="auto">
            <a:xfrm>
              <a:off x="1476" y="3271"/>
              <a:ext cx="554" cy="0"/>
            </a:xfrm>
            <a:prstGeom prst="line">
              <a:avLst/>
            </a:prstGeom>
            <a:noFill/>
            <a:ln w="9525">
              <a:solidFill>
                <a:schemeClr val="tx1"/>
              </a:solidFill>
              <a:round/>
              <a:headEnd/>
              <a:tailEnd/>
            </a:ln>
          </p:spPr>
          <p:txBody>
            <a:bodyPr/>
            <a:lstStyle/>
            <a:p>
              <a:endParaRPr lang="en-US"/>
            </a:p>
          </p:txBody>
        </p:sp>
      </p:grpSp>
      <p:sp>
        <p:nvSpPr>
          <p:cNvPr id="207941" name="Text Box 69"/>
          <p:cNvSpPr txBox="1">
            <a:spLocks noChangeArrowheads="1"/>
          </p:cNvSpPr>
          <p:nvPr/>
        </p:nvSpPr>
        <p:spPr bwMode="auto">
          <a:xfrm>
            <a:off x="6378575" y="5984875"/>
            <a:ext cx="1212850" cy="366713"/>
          </a:xfrm>
          <a:prstGeom prst="rect">
            <a:avLst/>
          </a:prstGeom>
          <a:noFill/>
          <a:ln w="9525">
            <a:noFill/>
            <a:miter lim="800000"/>
            <a:headEnd/>
            <a:tailEnd/>
          </a:ln>
        </p:spPr>
        <p:txBody>
          <a:bodyPr wrap="none">
            <a:spAutoFit/>
          </a:bodyPr>
          <a:lstStyle/>
          <a:p>
            <a:pPr algn="l"/>
            <a:r>
              <a:rPr lang="en-US" sz="1800"/>
              <a:t>101.3 kPa</a:t>
            </a:r>
          </a:p>
        </p:txBody>
      </p:sp>
      <p:sp>
        <p:nvSpPr>
          <p:cNvPr id="207942" name="Text Box 70"/>
          <p:cNvSpPr txBox="1">
            <a:spLocks noChangeArrowheads="1"/>
          </p:cNvSpPr>
          <p:nvPr/>
        </p:nvSpPr>
        <p:spPr bwMode="auto">
          <a:xfrm>
            <a:off x="7754938" y="6122988"/>
            <a:ext cx="317500" cy="366712"/>
          </a:xfrm>
          <a:prstGeom prst="rect">
            <a:avLst/>
          </a:prstGeom>
          <a:noFill/>
          <a:ln w="9525">
            <a:noFill/>
            <a:miter lim="800000"/>
            <a:headEnd/>
            <a:tailEnd/>
          </a:ln>
        </p:spPr>
        <p:txBody>
          <a:bodyPr wrap="none">
            <a:spAutoFit/>
          </a:bodyPr>
          <a:lstStyle/>
          <a:p>
            <a:pPr algn="l"/>
            <a:r>
              <a:rPr lang="en-US" sz="1800"/>
              <a:t>=</a:t>
            </a:r>
          </a:p>
        </p:txBody>
      </p:sp>
      <p:sp>
        <p:nvSpPr>
          <p:cNvPr id="207943" name="Text Box 71"/>
          <p:cNvSpPr txBox="1">
            <a:spLocks noChangeArrowheads="1"/>
          </p:cNvSpPr>
          <p:nvPr/>
        </p:nvSpPr>
        <p:spPr bwMode="auto">
          <a:xfrm>
            <a:off x="7947025" y="6122988"/>
            <a:ext cx="1085850" cy="366712"/>
          </a:xfrm>
          <a:prstGeom prst="rect">
            <a:avLst/>
          </a:prstGeom>
          <a:noFill/>
          <a:ln w="9525">
            <a:noFill/>
            <a:miter lim="800000"/>
            <a:headEnd/>
            <a:tailEnd/>
          </a:ln>
        </p:spPr>
        <p:txBody>
          <a:bodyPr wrap="none">
            <a:spAutoFit/>
          </a:bodyPr>
          <a:lstStyle/>
          <a:p>
            <a:pPr algn="l"/>
            <a:r>
              <a:rPr lang="en-US" sz="1800"/>
              <a:t>33.7 kPa</a:t>
            </a:r>
          </a:p>
        </p:txBody>
      </p:sp>
      <p:sp>
        <p:nvSpPr>
          <p:cNvPr id="207944" name="Line 72"/>
          <p:cNvSpPr>
            <a:spLocks noChangeShapeType="1"/>
          </p:cNvSpPr>
          <p:nvPr/>
        </p:nvSpPr>
        <p:spPr bwMode="auto">
          <a:xfrm flipV="1">
            <a:off x="5446713" y="6269038"/>
            <a:ext cx="752475" cy="119062"/>
          </a:xfrm>
          <a:prstGeom prst="line">
            <a:avLst/>
          </a:prstGeom>
          <a:noFill/>
          <a:ln w="9525">
            <a:solidFill>
              <a:srgbClr val="FF0000"/>
            </a:solidFill>
            <a:round/>
            <a:headEnd/>
            <a:tailEnd/>
          </a:ln>
        </p:spPr>
        <p:txBody>
          <a:bodyPr/>
          <a:lstStyle/>
          <a:p>
            <a:endParaRPr lang="en-US"/>
          </a:p>
        </p:txBody>
      </p:sp>
      <p:sp>
        <p:nvSpPr>
          <p:cNvPr id="207945" name="Line 73"/>
          <p:cNvSpPr>
            <a:spLocks noChangeShapeType="1"/>
          </p:cNvSpPr>
          <p:nvPr/>
        </p:nvSpPr>
        <p:spPr bwMode="auto">
          <a:xfrm flipV="1">
            <a:off x="6843713" y="6432550"/>
            <a:ext cx="752475" cy="119063"/>
          </a:xfrm>
          <a:prstGeom prst="line">
            <a:avLst/>
          </a:prstGeom>
          <a:noFill/>
          <a:ln w="9525">
            <a:solidFill>
              <a:srgbClr val="FF0000"/>
            </a:solidFill>
            <a:round/>
            <a:headEnd/>
            <a:tailEnd/>
          </a:ln>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78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78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78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0" presetClass="entr" presetSubtype="0" fill="hold" grpId="0" nodeType="clickEffect">
                                  <p:stCondLst>
                                    <p:cond delay="0"/>
                                  </p:stCondLst>
                                  <p:iterate type="lt">
                                    <p:tmPct val="10000"/>
                                  </p:iterate>
                                  <p:childTnLst>
                                    <p:set>
                                      <p:cBhvr>
                                        <p:cTn id="25" dur="1" fill="hold">
                                          <p:stCondLst>
                                            <p:cond delay="0"/>
                                          </p:stCondLst>
                                        </p:cTn>
                                        <p:tgtEl>
                                          <p:spTgt spid="207937"/>
                                        </p:tgtEl>
                                        <p:attrNameLst>
                                          <p:attrName>style.visibility</p:attrName>
                                        </p:attrNameLst>
                                      </p:cBhvr>
                                      <p:to>
                                        <p:strVal val="visible"/>
                                      </p:to>
                                    </p:set>
                                    <p:animEffect transition="in" filter="fade">
                                      <p:cBhvr>
                                        <p:cTn id="26" dur="1000"/>
                                        <p:tgtEl>
                                          <p:spTgt spid="207937"/>
                                        </p:tgtEl>
                                      </p:cBhvr>
                                    </p:animEffect>
                                    <p:anim calcmode="lin" valueType="num">
                                      <p:cBhvr>
                                        <p:cTn id="27" dur="1000" fill="hold"/>
                                        <p:tgtEl>
                                          <p:spTgt spid="207937"/>
                                        </p:tgtEl>
                                        <p:attrNameLst>
                                          <p:attrName>ppt_x</p:attrName>
                                        </p:attrNameLst>
                                      </p:cBhvr>
                                      <p:tavLst>
                                        <p:tav tm="0">
                                          <p:val>
                                            <p:strVal val="#ppt_x-.1"/>
                                          </p:val>
                                        </p:tav>
                                        <p:tav tm="100000">
                                          <p:val>
                                            <p:strVal val="#ppt_x"/>
                                          </p:val>
                                        </p:tav>
                                      </p:tavLst>
                                    </p:anim>
                                    <p:anim calcmode="lin" valueType="num">
                                      <p:cBhvr>
                                        <p:cTn id="28" dur="1000" fill="hold"/>
                                        <p:tgtEl>
                                          <p:spTgt spid="20793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07936"/>
                                        </p:tgtEl>
                                        <p:attrNameLst>
                                          <p:attrName>style.visibility</p:attrName>
                                        </p:attrNameLst>
                                      </p:cBhvr>
                                      <p:to>
                                        <p:strVal val="visible"/>
                                      </p:to>
                                    </p:set>
                                    <p:animEffect transition="in" filter="dissolve">
                                      <p:cBhvr>
                                        <p:cTn id="38" dur="500"/>
                                        <p:tgtEl>
                                          <p:spTgt spid="20793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7941"/>
                                        </p:tgtEl>
                                        <p:attrNameLst>
                                          <p:attrName>style.visibility</p:attrName>
                                        </p:attrNameLst>
                                      </p:cBhvr>
                                      <p:to>
                                        <p:strVal val="visible"/>
                                      </p:to>
                                    </p:set>
                                    <p:animEffect transition="in" filter="dissolve">
                                      <p:cBhvr>
                                        <p:cTn id="43" dur="500"/>
                                        <p:tgtEl>
                                          <p:spTgt spid="2079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7944"/>
                                        </p:tgtEl>
                                        <p:attrNameLst>
                                          <p:attrName>style.visibility</p:attrName>
                                        </p:attrNameLst>
                                      </p:cBhvr>
                                      <p:to>
                                        <p:strVal val="visible"/>
                                      </p:to>
                                    </p:set>
                                    <p:animEffect transition="in" filter="wipe(down)">
                                      <p:cBhvr>
                                        <p:cTn id="48" dur="500"/>
                                        <p:tgtEl>
                                          <p:spTgt spid="20794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07945"/>
                                        </p:tgtEl>
                                        <p:attrNameLst>
                                          <p:attrName>style.visibility</p:attrName>
                                        </p:attrNameLst>
                                      </p:cBhvr>
                                      <p:to>
                                        <p:strVal val="visible"/>
                                      </p:to>
                                    </p:set>
                                    <p:animEffect transition="in" filter="wipe(down)">
                                      <p:cBhvr>
                                        <p:cTn id="53" dur="500"/>
                                        <p:tgtEl>
                                          <p:spTgt spid="207945"/>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07942"/>
                                        </p:tgtEl>
                                        <p:attrNameLst>
                                          <p:attrName>style.visibility</p:attrName>
                                        </p:attrNameLst>
                                      </p:cBhvr>
                                      <p:to>
                                        <p:strVal val="visible"/>
                                      </p:to>
                                    </p:set>
                                    <p:animEffect transition="in" filter="wipe(left)">
                                      <p:cBhvr>
                                        <p:cTn id="57" dur="500"/>
                                        <p:tgtEl>
                                          <p:spTgt spid="207942"/>
                                        </p:tgtEl>
                                      </p:cBhvr>
                                    </p:animEffect>
                                  </p:childTnLst>
                                </p:cTn>
                              </p:par>
                            </p:childTnLst>
                          </p:cTn>
                        </p:par>
                      </p:childTnLst>
                    </p:cTn>
                  </p:par>
                  <p:par>
                    <p:cTn id="58" fill="hold">
                      <p:stCondLst>
                        <p:cond delay="indefinite"/>
                      </p:stCondLst>
                      <p:childTnLst>
                        <p:par>
                          <p:cTn id="59" fill="hold">
                            <p:stCondLst>
                              <p:cond delay="0"/>
                            </p:stCondLst>
                            <p:childTnLst>
                              <p:par>
                                <p:cTn id="60" presetID="39" presetClass="entr" presetSubtype="0" accel="100000" fill="hold" grpId="0" nodeType="clickEffect">
                                  <p:stCondLst>
                                    <p:cond delay="0"/>
                                  </p:stCondLst>
                                  <p:childTnLst>
                                    <p:set>
                                      <p:cBhvr>
                                        <p:cTn id="61" dur="1" fill="hold">
                                          <p:stCondLst>
                                            <p:cond delay="0"/>
                                          </p:stCondLst>
                                        </p:cTn>
                                        <p:tgtEl>
                                          <p:spTgt spid="207943"/>
                                        </p:tgtEl>
                                        <p:attrNameLst>
                                          <p:attrName>style.visibility</p:attrName>
                                        </p:attrNameLst>
                                      </p:cBhvr>
                                      <p:to>
                                        <p:strVal val="visible"/>
                                      </p:to>
                                    </p:set>
                                    <p:anim calcmode="lin" valueType="num">
                                      <p:cBhvr>
                                        <p:cTn id="62" dur="500" fill="hold"/>
                                        <p:tgtEl>
                                          <p:spTgt spid="207943"/>
                                        </p:tgtEl>
                                        <p:attrNameLst>
                                          <p:attrName>ppt_h</p:attrName>
                                        </p:attrNameLst>
                                      </p:cBhvr>
                                      <p:tavLst>
                                        <p:tav tm="0">
                                          <p:val>
                                            <p:strVal val="#ppt_h/20"/>
                                          </p:val>
                                        </p:tav>
                                        <p:tav tm="50000">
                                          <p:val>
                                            <p:strVal val="#ppt_h/20"/>
                                          </p:val>
                                        </p:tav>
                                        <p:tav tm="100000">
                                          <p:val>
                                            <p:strVal val="#ppt_h"/>
                                          </p:val>
                                        </p:tav>
                                      </p:tavLst>
                                    </p:anim>
                                    <p:anim calcmode="lin" valueType="num">
                                      <p:cBhvr>
                                        <p:cTn id="63" dur="500" fill="hold"/>
                                        <p:tgtEl>
                                          <p:spTgt spid="207943"/>
                                        </p:tgtEl>
                                        <p:attrNameLst>
                                          <p:attrName>ppt_w</p:attrName>
                                        </p:attrNameLst>
                                      </p:cBhvr>
                                      <p:tavLst>
                                        <p:tav tm="0">
                                          <p:val>
                                            <p:strVal val="#ppt_w+.3"/>
                                          </p:val>
                                        </p:tav>
                                        <p:tav tm="50000">
                                          <p:val>
                                            <p:strVal val="#ppt_w+.3"/>
                                          </p:val>
                                        </p:tav>
                                        <p:tav tm="100000">
                                          <p:val>
                                            <p:strVal val="#ppt_w"/>
                                          </p:val>
                                        </p:tav>
                                      </p:tavLst>
                                    </p:anim>
                                    <p:anim calcmode="lin" valueType="num">
                                      <p:cBhvr>
                                        <p:cTn id="64" dur="500" fill="hold"/>
                                        <p:tgtEl>
                                          <p:spTgt spid="207943"/>
                                        </p:tgtEl>
                                        <p:attrNameLst>
                                          <p:attrName>ppt_x</p:attrName>
                                        </p:attrNameLst>
                                      </p:cBhvr>
                                      <p:tavLst>
                                        <p:tav tm="0">
                                          <p:val>
                                            <p:strVal val="#ppt_x-.3"/>
                                          </p:val>
                                        </p:tav>
                                        <p:tav tm="50000">
                                          <p:val>
                                            <p:strVal val="#ppt_x"/>
                                          </p:val>
                                        </p:tav>
                                        <p:tav tm="100000">
                                          <p:val>
                                            <p:strVal val="#ppt_x"/>
                                          </p:val>
                                        </p:tav>
                                      </p:tavLst>
                                    </p:anim>
                                    <p:anim calcmode="lin" valueType="num">
                                      <p:cBhvr>
                                        <p:cTn id="65" dur="500" fill="hold"/>
                                        <p:tgtEl>
                                          <p:spTgt spid="207943"/>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9" presetClass="emph" presetSubtype="0" grpId="1" nodeType="clickEffect">
                                  <p:stCondLst>
                                    <p:cond delay="0"/>
                                  </p:stCondLst>
                                  <p:childTnLst>
                                    <p:set>
                                      <p:cBhvr rctx="PPT">
                                        <p:cTn id="69" dur="indefinite"/>
                                        <p:tgtEl>
                                          <p:spTgt spid="207936"/>
                                        </p:tgtEl>
                                        <p:attrNameLst>
                                          <p:attrName>style.opacity</p:attrName>
                                        </p:attrNameLst>
                                      </p:cBhvr>
                                      <p:to>
                                        <p:strVal val="0.5"/>
                                      </p:to>
                                    </p:set>
                                    <p:animEffect filter="image" prLst="opacity: 0.5">
                                      <p:cBhvr rctx="IE">
                                        <p:cTn id="70" dur="indefinite"/>
                                        <p:tgtEl>
                                          <p:spTgt spid="207936"/>
                                        </p:tgtEl>
                                      </p:cBhvr>
                                    </p:animEffect>
                                  </p:childTnLst>
                                </p:cTn>
                              </p:par>
                              <p:par>
                                <p:cTn id="71" presetID="9" presetClass="emph" presetSubtype="0" grpId="1" nodeType="withEffect">
                                  <p:stCondLst>
                                    <p:cond delay="0"/>
                                  </p:stCondLst>
                                  <p:iterate type="lt">
                                    <p:tmAbs val="0"/>
                                  </p:iterate>
                                  <p:childTnLst>
                                    <p:set>
                                      <p:cBhvr rctx="PPT">
                                        <p:cTn id="72" dur="indefinite"/>
                                        <p:tgtEl>
                                          <p:spTgt spid="207937"/>
                                        </p:tgtEl>
                                        <p:attrNameLst>
                                          <p:attrName>style.opacity</p:attrName>
                                        </p:attrNameLst>
                                      </p:cBhvr>
                                      <p:to>
                                        <p:strVal val="0.5"/>
                                      </p:to>
                                    </p:set>
                                    <p:animEffect filter="image" prLst="opacity: 0.5">
                                      <p:cBhvr rctx="IE">
                                        <p:cTn id="73" dur="indefinite"/>
                                        <p:tgtEl>
                                          <p:spTgt spid="207937"/>
                                        </p:tgtEl>
                                      </p:cBhvr>
                                    </p:animEffect>
                                  </p:childTnLst>
                                </p:cTn>
                              </p:par>
                              <p:par>
                                <p:cTn id="74" presetID="9" presetClass="emph" presetSubtype="0" nodeType="withEffect">
                                  <p:stCondLst>
                                    <p:cond delay="0"/>
                                  </p:stCondLst>
                                  <p:childTnLst>
                                    <p:set>
                                      <p:cBhvr rctx="PPT">
                                        <p:cTn id="75" dur="indefinite"/>
                                        <p:tgtEl>
                                          <p:spTgt spid="3"/>
                                        </p:tgtEl>
                                        <p:attrNameLst>
                                          <p:attrName>style.opacity</p:attrName>
                                        </p:attrNameLst>
                                      </p:cBhvr>
                                      <p:to>
                                        <p:strVal val="0.5"/>
                                      </p:to>
                                    </p:set>
                                    <p:animEffect filter="image" prLst="opacity: 0.5">
                                      <p:cBhvr rctx="IE">
                                        <p:cTn id="76" dur="indefinite"/>
                                        <p:tgtEl>
                                          <p:spTgt spid="3"/>
                                        </p:tgtEl>
                                      </p:cBhvr>
                                    </p:animEffect>
                                  </p:childTnLst>
                                </p:cTn>
                              </p:par>
                              <p:par>
                                <p:cTn id="77" presetID="9" presetClass="emph" presetSubtype="0" grpId="1" nodeType="withEffect">
                                  <p:stCondLst>
                                    <p:cond delay="0"/>
                                  </p:stCondLst>
                                  <p:childTnLst>
                                    <p:set>
                                      <p:cBhvr rctx="PPT">
                                        <p:cTn id="78" dur="indefinite"/>
                                        <p:tgtEl>
                                          <p:spTgt spid="207941"/>
                                        </p:tgtEl>
                                        <p:attrNameLst>
                                          <p:attrName>style.opacity</p:attrName>
                                        </p:attrNameLst>
                                      </p:cBhvr>
                                      <p:to>
                                        <p:strVal val="0.5"/>
                                      </p:to>
                                    </p:set>
                                    <p:animEffect filter="image" prLst="opacity: 0.5">
                                      <p:cBhvr rctx="IE">
                                        <p:cTn id="79" dur="indefinite"/>
                                        <p:tgtEl>
                                          <p:spTgt spid="207941"/>
                                        </p:tgtEl>
                                      </p:cBhvr>
                                    </p:animEffect>
                                  </p:childTnLst>
                                </p:cTn>
                              </p:par>
                              <p:par>
                                <p:cTn id="80" presetID="9" presetClass="emph" presetSubtype="0" grpId="1" nodeType="withEffect">
                                  <p:stCondLst>
                                    <p:cond delay="0"/>
                                  </p:stCondLst>
                                  <p:childTnLst>
                                    <p:set>
                                      <p:cBhvr rctx="PPT">
                                        <p:cTn id="81" dur="indefinite"/>
                                        <p:tgtEl>
                                          <p:spTgt spid="207942"/>
                                        </p:tgtEl>
                                        <p:attrNameLst>
                                          <p:attrName>style.opacity</p:attrName>
                                        </p:attrNameLst>
                                      </p:cBhvr>
                                      <p:to>
                                        <p:strVal val="0.5"/>
                                      </p:to>
                                    </p:set>
                                    <p:animEffect filter="image" prLst="opacity: 0.5">
                                      <p:cBhvr rctx="IE">
                                        <p:cTn id="82" dur="indefinite"/>
                                        <p:tgtEl>
                                          <p:spTgt spid="207942"/>
                                        </p:tgtEl>
                                      </p:cBhvr>
                                    </p:animEffect>
                                  </p:childTnLst>
                                </p:cTn>
                              </p:par>
                              <p:par>
                                <p:cTn id="83" presetID="9" presetClass="emph" presetSubtype="0" grpId="1" nodeType="withEffect">
                                  <p:stCondLst>
                                    <p:cond delay="0"/>
                                  </p:stCondLst>
                                  <p:childTnLst>
                                    <p:set>
                                      <p:cBhvr rctx="PPT">
                                        <p:cTn id="84" dur="indefinite"/>
                                        <p:tgtEl>
                                          <p:spTgt spid="207944"/>
                                        </p:tgtEl>
                                        <p:attrNameLst>
                                          <p:attrName>style.opacity</p:attrName>
                                        </p:attrNameLst>
                                      </p:cBhvr>
                                      <p:to>
                                        <p:strVal val="0.5"/>
                                      </p:to>
                                    </p:set>
                                    <p:animEffect filter="image" prLst="opacity: 0.5">
                                      <p:cBhvr rctx="IE">
                                        <p:cTn id="85" dur="indefinite"/>
                                        <p:tgtEl>
                                          <p:spTgt spid="207944"/>
                                        </p:tgtEl>
                                      </p:cBhvr>
                                    </p:animEffect>
                                  </p:childTnLst>
                                </p:cTn>
                              </p:par>
                              <p:par>
                                <p:cTn id="86" presetID="9" presetClass="emph" presetSubtype="0" grpId="1" nodeType="withEffect">
                                  <p:stCondLst>
                                    <p:cond delay="0"/>
                                  </p:stCondLst>
                                  <p:childTnLst>
                                    <p:set>
                                      <p:cBhvr rctx="PPT">
                                        <p:cTn id="87" dur="indefinite"/>
                                        <p:tgtEl>
                                          <p:spTgt spid="207945"/>
                                        </p:tgtEl>
                                        <p:attrNameLst>
                                          <p:attrName>style.opacity</p:attrName>
                                        </p:attrNameLst>
                                      </p:cBhvr>
                                      <p:to>
                                        <p:strVal val="0.5"/>
                                      </p:to>
                                    </p:set>
                                    <p:animEffect filter="image" prLst="opacity: 0.5">
                                      <p:cBhvr rctx="IE">
                                        <p:cTn id="88" dur="indefinite"/>
                                        <p:tgtEl>
                                          <p:spTgt spid="207945"/>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499"/>
                                          </p:stCondLst>
                                        </p:cTn>
                                        <p:tgtEl>
                                          <p:spTgt spid="20788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499"/>
                                          </p:stCondLst>
                                        </p:cTn>
                                        <p:tgtEl>
                                          <p:spTgt spid="207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autoUpdateAnimBg="0"/>
      <p:bldP spid="207877" grpId="0" animBg="1"/>
      <p:bldP spid="207878" grpId="0" animBg="1"/>
      <p:bldP spid="207880" grpId="0" animBg="1"/>
      <p:bldP spid="207881" grpId="0" animBg="1"/>
      <p:bldP spid="207936" grpId="0"/>
      <p:bldP spid="207936" grpId="1"/>
      <p:bldP spid="207937" grpId="0"/>
      <p:bldP spid="207937" grpId="1"/>
      <p:bldP spid="207941" grpId="0"/>
      <p:bldP spid="207941" grpId="1"/>
      <p:bldP spid="207942" grpId="0"/>
      <p:bldP spid="207942" grpId="1"/>
      <p:bldP spid="207943" grpId="0"/>
      <p:bldP spid="207944" grpId="0" animBg="1"/>
      <p:bldP spid="207944" grpId="1" animBg="1"/>
      <p:bldP spid="207945" grpId="0" animBg="1"/>
      <p:bldP spid="207945"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89" name="Text Box 65"/>
          <p:cNvSpPr txBox="1">
            <a:spLocks noChangeArrowheads="1"/>
          </p:cNvSpPr>
          <p:nvPr/>
        </p:nvSpPr>
        <p:spPr bwMode="auto">
          <a:xfrm>
            <a:off x="3043238" y="6264275"/>
            <a:ext cx="1365250" cy="366713"/>
          </a:xfrm>
          <a:prstGeom prst="rect">
            <a:avLst/>
          </a:prstGeom>
          <a:noFill/>
          <a:ln w="9525">
            <a:noFill/>
            <a:miter lim="800000"/>
            <a:headEnd/>
            <a:tailEnd/>
          </a:ln>
        </p:spPr>
        <p:txBody>
          <a:bodyPr wrap="none">
            <a:spAutoFit/>
          </a:bodyPr>
          <a:lstStyle/>
          <a:p>
            <a:pPr algn="l"/>
            <a:r>
              <a:rPr lang="en-US" sz="1800"/>
              <a:t>760 mm Hg</a:t>
            </a:r>
          </a:p>
        </p:txBody>
      </p:sp>
      <p:sp>
        <p:nvSpPr>
          <p:cNvPr id="119811" name="Rectangle 2"/>
          <p:cNvSpPr>
            <a:spLocks noGrp="1" noChangeArrowheads="1"/>
          </p:cNvSpPr>
          <p:nvPr>
            <p:ph type="title"/>
          </p:nvPr>
        </p:nvSpPr>
        <p:spPr/>
        <p:txBody>
          <a:bodyPr/>
          <a:lstStyle/>
          <a:p>
            <a:pPr eaLnBrk="1" hangingPunct="1"/>
            <a:r>
              <a:rPr lang="en-US" smtClean="0"/>
              <a:t>Boiling Point on Mt. Everest</a:t>
            </a:r>
          </a:p>
        </p:txBody>
      </p:sp>
      <p:sp>
        <p:nvSpPr>
          <p:cNvPr id="205827" name="Text Box 3"/>
          <p:cNvSpPr txBox="1">
            <a:spLocks noChangeArrowheads="1"/>
          </p:cNvSpPr>
          <p:nvPr/>
        </p:nvSpPr>
        <p:spPr bwMode="auto">
          <a:xfrm>
            <a:off x="381000" y="1676400"/>
            <a:ext cx="4692650" cy="1069975"/>
          </a:xfrm>
          <a:prstGeom prst="rect">
            <a:avLst/>
          </a:prstGeom>
          <a:noFill/>
          <a:ln w="9525">
            <a:noFill/>
            <a:miter lim="800000"/>
            <a:headEnd/>
            <a:tailEnd/>
          </a:ln>
        </p:spPr>
        <p:txBody>
          <a:bodyPr wrap="none">
            <a:spAutoFit/>
          </a:bodyPr>
          <a:lstStyle/>
          <a:p>
            <a:pPr algn="l"/>
            <a:r>
              <a:rPr lang="en-US" sz="1600" b="1"/>
              <a:t>Water exerts a vapor pressure of 101.3 kPa at </a:t>
            </a:r>
          </a:p>
          <a:p>
            <a:pPr algn="l"/>
            <a:r>
              <a:rPr lang="en-US" sz="1600" b="1"/>
              <a:t>a temperature of 100 </a:t>
            </a:r>
            <a:r>
              <a:rPr lang="en-US" sz="1600" b="1" baseline="30000"/>
              <a:t>o</a:t>
            </a:r>
            <a:r>
              <a:rPr lang="en-US" sz="1600" b="1"/>
              <a:t>C.  This is defined as its </a:t>
            </a:r>
          </a:p>
          <a:p>
            <a:pPr algn="l"/>
            <a:r>
              <a:rPr lang="en-US" sz="1600" b="1"/>
              <a:t>normal boiling point:</a:t>
            </a:r>
          </a:p>
          <a:p>
            <a:pPr algn="l"/>
            <a:r>
              <a:rPr lang="en-US" sz="1600" b="1"/>
              <a:t>   ‘vapor pressure  =  atmospheric pressure’</a:t>
            </a:r>
          </a:p>
        </p:txBody>
      </p:sp>
      <p:sp>
        <p:nvSpPr>
          <p:cNvPr id="205828" name="Line 4"/>
          <p:cNvSpPr>
            <a:spLocks noChangeShapeType="1"/>
          </p:cNvSpPr>
          <p:nvPr/>
        </p:nvSpPr>
        <p:spPr bwMode="auto">
          <a:xfrm>
            <a:off x="5410200" y="2971800"/>
            <a:ext cx="3048000" cy="0"/>
          </a:xfrm>
          <a:prstGeom prst="line">
            <a:avLst/>
          </a:prstGeom>
          <a:noFill/>
          <a:ln w="38100">
            <a:solidFill>
              <a:srgbClr val="0000FF"/>
            </a:solidFill>
            <a:round/>
            <a:headEnd/>
            <a:tailEnd/>
          </a:ln>
        </p:spPr>
        <p:txBody>
          <a:bodyPr/>
          <a:lstStyle/>
          <a:p>
            <a:endParaRPr lang="en-US"/>
          </a:p>
        </p:txBody>
      </p:sp>
      <p:sp>
        <p:nvSpPr>
          <p:cNvPr id="205829" name="Line 5"/>
          <p:cNvSpPr>
            <a:spLocks noChangeShapeType="1"/>
          </p:cNvSpPr>
          <p:nvPr/>
        </p:nvSpPr>
        <p:spPr bwMode="auto">
          <a:xfrm flipV="1">
            <a:off x="8458200" y="2971800"/>
            <a:ext cx="0" cy="2438400"/>
          </a:xfrm>
          <a:prstGeom prst="line">
            <a:avLst/>
          </a:prstGeom>
          <a:noFill/>
          <a:ln w="28575">
            <a:solidFill>
              <a:srgbClr val="0000FF"/>
            </a:solidFill>
            <a:round/>
            <a:headEnd/>
            <a:tailEnd/>
          </a:ln>
        </p:spPr>
        <p:txBody>
          <a:bodyPr/>
          <a:lstStyle/>
          <a:p>
            <a:endParaRPr lang="en-US"/>
          </a:p>
        </p:txBody>
      </p:sp>
      <p:sp>
        <p:nvSpPr>
          <p:cNvPr id="205831" name="Line 7"/>
          <p:cNvSpPr>
            <a:spLocks noChangeShapeType="1"/>
          </p:cNvSpPr>
          <p:nvPr/>
        </p:nvSpPr>
        <p:spPr bwMode="auto">
          <a:xfrm>
            <a:off x="5410200" y="4648200"/>
            <a:ext cx="2209800" cy="0"/>
          </a:xfrm>
          <a:prstGeom prst="line">
            <a:avLst/>
          </a:prstGeom>
          <a:noFill/>
          <a:ln w="38100">
            <a:solidFill>
              <a:srgbClr val="FF0000"/>
            </a:solidFill>
            <a:round/>
            <a:headEnd/>
            <a:tailEnd/>
          </a:ln>
        </p:spPr>
        <p:txBody>
          <a:bodyPr/>
          <a:lstStyle/>
          <a:p>
            <a:endParaRPr lang="en-US"/>
          </a:p>
        </p:txBody>
      </p:sp>
      <p:sp>
        <p:nvSpPr>
          <p:cNvPr id="205832" name="Line 8"/>
          <p:cNvSpPr>
            <a:spLocks noChangeShapeType="1"/>
          </p:cNvSpPr>
          <p:nvPr/>
        </p:nvSpPr>
        <p:spPr bwMode="auto">
          <a:xfrm>
            <a:off x="7620000" y="4648200"/>
            <a:ext cx="0" cy="762000"/>
          </a:xfrm>
          <a:prstGeom prst="line">
            <a:avLst/>
          </a:prstGeom>
          <a:noFill/>
          <a:ln w="38100">
            <a:solidFill>
              <a:srgbClr val="FF0000"/>
            </a:solidFill>
            <a:round/>
            <a:headEnd/>
            <a:tailEnd type="triangle" w="med" len="med"/>
          </a:ln>
        </p:spPr>
        <p:txBody>
          <a:bodyPr/>
          <a:lstStyle/>
          <a:p>
            <a:endParaRPr lang="en-US"/>
          </a:p>
        </p:txBody>
      </p:sp>
      <p:pic>
        <p:nvPicPr>
          <p:cNvPr id="119817" name="Picture 9" descr="Barometer on Mt"/>
          <p:cNvPicPr>
            <a:picLocks noChangeAspect="1" noChangeArrowheads="1"/>
          </p:cNvPicPr>
          <p:nvPr/>
        </p:nvPicPr>
        <p:blipFill>
          <a:blip r:embed="rId4" cstate="print">
            <a:clrChange>
              <a:clrFrom>
                <a:srgbClr val="EAE9EE"/>
              </a:clrFrom>
              <a:clrTo>
                <a:srgbClr val="EAE9EE">
                  <a:alpha val="0"/>
                </a:srgbClr>
              </a:clrTo>
            </a:clrChange>
            <a:lum bright="2000" contrast="12000"/>
          </a:blip>
          <a:srcRect l="49457" t="9587" r="7779" b="10464"/>
          <a:stretch>
            <a:fillRect/>
          </a:stretch>
        </p:blipFill>
        <p:spPr bwMode="auto">
          <a:xfrm>
            <a:off x="2608263" y="2819400"/>
            <a:ext cx="1682750" cy="3048000"/>
          </a:xfrm>
          <a:prstGeom prst="rect">
            <a:avLst/>
          </a:prstGeom>
          <a:noFill/>
          <a:ln w="9525">
            <a:noFill/>
            <a:miter lim="800000"/>
            <a:headEnd/>
            <a:tailEnd/>
          </a:ln>
        </p:spPr>
      </p:pic>
      <p:sp>
        <p:nvSpPr>
          <p:cNvPr id="119818" name="AutoShape 11">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19819" name="Line 12"/>
          <p:cNvSpPr>
            <a:spLocks noChangeShapeType="1"/>
          </p:cNvSpPr>
          <p:nvPr/>
        </p:nvSpPr>
        <p:spPr bwMode="auto">
          <a:xfrm>
            <a:off x="5410200" y="2971800"/>
            <a:ext cx="0" cy="2438400"/>
          </a:xfrm>
          <a:prstGeom prst="line">
            <a:avLst/>
          </a:prstGeom>
          <a:noFill/>
          <a:ln w="9525">
            <a:solidFill>
              <a:schemeClr val="tx1"/>
            </a:solidFill>
            <a:round/>
            <a:headEnd/>
            <a:tailEnd/>
          </a:ln>
        </p:spPr>
        <p:txBody>
          <a:bodyPr/>
          <a:lstStyle/>
          <a:p>
            <a:endParaRPr lang="en-US"/>
          </a:p>
        </p:txBody>
      </p:sp>
      <p:sp>
        <p:nvSpPr>
          <p:cNvPr id="119820" name="Line 13"/>
          <p:cNvSpPr>
            <a:spLocks noChangeShapeType="1"/>
          </p:cNvSpPr>
          <p:nvPr/>
        </p:nvSpPr>
        <p:spPr bwMode="auto">
          <a:xfrm>
            <a:off x="5715000" y="2971800"/>
            <a:ext cx="0" cy="2438400"/>
          </a:xfrm>
          <a:prstGeom prst="line">
            <a:avLst/>
          </a:prstGeom>
          <a:noFill/>
          <a:ln w="9525">
            <a:solidFill>
              <a:schemeClr val="tx1"/>
            </a:solidFill>
            <a:round/>
            <a:headEnd/>
            <a:tailEnd/>
          </a:ln>
        </p:spPr>
        <p:txBody>
          <a:bodyPr/>
          <a:lstStyle/>
          <a:p>
            <a:endParaRPr lang="en-US"/>
          </a:p>
        </p:txBody>
      </p:sp>
      <p:sp>
        <p:nvSpPr>
          <p:cNvPr id="119821" name="Line 14"/>
          <p:cNvSpPr>
            <a:spLocks noChangeShapeType="1"/>
          </p:cNvSpPr>
          <p:nvPr/>
        </p:nvSpPr>
        <p:spPr bwMode="auto">
          <a:xfrm>
            <a:off x="6019800" y="2971800"/>
            <a:ext cx="0" cy="2438400"/>
          </a:xfrm>
          <a:prstGeom prst="line">
            <a:avLst/>
          </a:prstGeom>
          <a:noFill/>
          <a:ln w="9525">
            <a:solidFill>
              <a:schemeClr val="tx1"/>
            </a:solidFill>
            <a:round/>
            <a:headEnd/>
            <a:tailEnd/>
          </a:ln>
        </p:spPr>
        <p:txBody>
          <a:bodyPr/>
          <a:lstStyle/>
          <a:p>
            <a:endParaRPr lang="en-US"/>
          </a:p>
        </p:txBody>
      </p:sp>
      <p:sp>
        <p:nvSpPr>
          <p:cNvPr id="119822" name="Line 15"/>
          <p:cNvSpPr>
            <a:spLocks noChangeShapeType="1"/>
          </p:cNvSpPr>
          <p:nvPr/>
        </p:nvSpPr>
        <p:spPr bwMode="auto">
          <a:xfrm>
            <a:off x="6324600" y="2971800"/>
            <a:ext cx="0" cy="2438400"/>
          </a:xfrm>
          <a:prstGeom prst="line">
            <a:avLst/>
          </a:prstGeom>
          <a:noFill/>
          <a:ln w="9525">
            <a:solidFill>
              <a:schemeClr val="tx1"/>
            </a:solidFill>
            <a:round/>
            <a:headEnd/>
            <a:tailEnd/>
          </a:ln>
        </p:spPr>
        <p:txBody>
          <a:bodyPr/>
          <a:lstStyle/>
          <a:p>
            <a:endParaRPr lang="en-US"/>
          </a:p>
        </p:txBody>
      </p:sp>
      <p:sp>
        <p:nvSpPr>
          <p:cNvPr id="119823" name="Line 16"/>
          <p:cNvSpPr>
            <a:spLocks noChangeShapeType="1"/>
          </p:cNvSpPr>
          <p:nvPr/>
        </p:nvSpPr>
        <p:spPr bwMode="auto">
          <a:xfrm>
            <a:off x="6629400" y="2971800"/>
            <a:ext cx="0" cy="2438400"/>
          </a:xfrm>
          <a:prstGeom prst="line">
            <a:avLst/>
          </a:prstGeom>
          <a:noFill/>
          <a:ln w="9525">
            <a:solidFill>
              <a:schemeClr val="tx1"/>
            </a:solidFill>
            <a:round/>
            <a:headEnd/>
            <a:tailEnd/>
          </a:ln>
        </p:spPr>
        <p:txBody>
          <a:bodyPr/>
          <a:lstStyle/>
          <a:p>
            <a:endParaRPr lang="en-US"/>
          </a:p>
        </p:txBody>
      </p:sp>
      <p:sp>
        <p:nvSpPr>
          <p:cNvPr id="119824" name="Line 17"/>
          <p:cNvSpPr>
            <a:spLocks noChangeShapeType="1"/>
          </p:cNvSpPr>
          <p:nvPr/>
        </p:nvSpPr>
        <p:spPr bwMode="auto">
          <a:xfrm>
            <a:off x="6934200" y="2971800"/>
            <a:ext cx="0" cy="2438400"/>
          </a:xfrm>
          <a:prstGeom prst="line">
            <a:avLst/>
          </a:prstGeom>
          <a:noFill/>
          <a:ln w="9525">
            <a:solidFill>
              <a:schemeClr val="tx1"/>
            </a:solidFill>
            <a:round/>
            <a:headEnd/>
            <a:tailEnd/>
          </a:ln>
        </p:spPr>
        <p:txBody>
          <a:bodyPr/>
          <a:lstStyle/>
          <a:p>
            <a:endParaRPr lang="en-US"/>
          </a:p>
        </p:txBody>
      </p:sp>
      <p:sp>
        <p:nvSpPr>
          <p:cNvPr id="119825" name="Line 18"/>
          <p:cNvSpPr>
            <a:spLocks noChangeShapeType="1"/>
          </p:cNvSpPr>
          <p:nvPr/>
        </p:nvSpPr>
        <p:spPr bwMode="auto">
          <a:xfrm>
            <a:off x="7239000" y="2971800"/>
            <a:ext cx="0" cy="2438400"/>
          </a:xfrm>
          <a:prstGeom prst="line">
            <a:avLst/>
          </a:prstGeom>
          <a:noFill/>
          <a:ln w="9525">
            <a:solidFill>
              <a:schemeClr val="tx1"/>
            </a:solidFill>
            <a:round/>
            <a:headEnd/>
            <a:tailEnd/>
          </a:ln>
        </p:spPr>
        <p:txBody>
          <a:bodyPr/>
          <a:lstStyle/>
          <a:p>
            <a:endParaRPr lang="en-US"/>
          </a:p>
        </p:txBody>
      </p:sp>
      <p:sp>
        <p:nvSpPr>
          <p:cNvPr id="119826" name="Line 19"/>
          <p:cNvSpPr>
            <a:spLocks noChangeShapeType="1"/>
          </p:cNvSpPr>
          <p:nvPr/>
        </p:nvSpPr>
        <p:spPr bwMode="auto">
          <a:xfrm>
            <a:off x="7543800" y="2971800"/>
            <a:ext cx="0" cy="2438400"/>
          </a:xfrm>
          <a:prstGeom prst="line">
            <a:avLst/>
          </a:prstGeom>
          <a:noFill/>
          <a:ln w="9525">
            <a:solidFill>
              <a:schemeClr val="tx1"/>
            </a:solidFill>
            <a:round/>
            <a:headEnd/>
            <a:tailEnd/>
          </a:ln>
        </p:spPr>
        <p:txBody>
          <a:bodyPr/>
          <a:lstStyle/>
          <a:p>
            <a:endParaRPr lang="en-US"/>
          </a:p>
        </p:txBody>
      </p:sp>
      <p:sp>
        <p:nvSpPr>
          <p:cNvPr id="119827" name="Line 20"/>
          <p:cNvSpPr>
            <a:spLocks noChangeShapeType="1"/>
          </p:cNvSpPr>
          <p:nvPr/>
        </p:nvSpPr>
        <p:spPr bwMode="auto">
          <a:xfrm>
            <a:off x="7848600" y="2971800"/>
            <a:ext cx="0" cy="2438400"/>
          </a:xfrm>
          <a:prstGeom prst="line">
            <a:avLst/>
          </a:prstGeom>
          <a:noFill/>
          <a:ln w="9525">
            <a:solidFill>
              <a:schemeClr val="tx1"/>
            </a:solidFill>
            <a:round/>
            <a:headEnd/>
            <a:tailEnd/>
          </a:ln>
        </p:spPr>
        <p:txBody>
          <a:bodyPr/>
          <a:lstStyle/>
          <a:p>
            <a:endParaRPr lang="en-US"/>
          </a:p>
        </p:txBody>
      </p:sp>
      <p:sp>
        <p:nvSpPr>
          <p:cNvPr id="119828" name="Line 21"/>
          <p:cNvSpPr>
            <a:spLocks noChangeShapeType="1"/>
          </p:cNvSpPr>
          <p:nvPr/>
        </p:nvSpPr>
        <p:spPr bwMode="auto">
          <a:xfrm>
            <a:off x="8153400" y="2971800"/>
            <a:ext cx="0" cy="2438400"/>
          </a:xfrm>
          <a:prstGeom prst="line">
            <a:avLst/>
          </a:prstGeom>
          <a:noFill/>
          <a:ln w="9525">
            <a:solidFill>
              <a:schemeClr val="tx1"/>
            </a:solidFill>
            <a:round/>
            <a:headEnd/>
            <a:tailEnd/>
          </a:ln>
        </p:spPr>
        <p:txBody>
          <a:bodyPr/>
          <a:lstStyle/>
          <a:p>
            <a:endParaRPr lang="en-US"/>
          </a:p>
        </p:txBody>
      </p:sp>
      <p:sp>
        <p:nvSpPr>
          <p:cNvPr id="119829" name="Line 22"/>
          <p:cNvSpPr>
            <a:spLocks noChangeShapeType="1"/>
          </p:cNvSpPr>
          <p:nvPr/>
        </p:nvSpPr>
        <p:spPr bwMode="auto">
          <a:xfrm>
            <a:off x="8458200" y="2971800"/>
            <a:ext cx="0" cy="2438400"/>
          </a:xfrm>
          <a:prstGeom prst="line">
            <a:avLst/>
          </a:prstGeom>
          <a:noFill/>
          <a:ln w="9525">
            <a:solidFill>
              <a:schemeClr val="tx1"/>
            </a:solidFill>
            <a:round/>
            <a:headEnd/>
            <a:tailEnd/>
          </a:ln>
        </p:spPr>
        <p:txBody>
          <a:bodyPr/>
          <a:lstStyle/>
          <a:p>
            <a:endParaRPr lang="en-US"/>
          </a:p>
        </p:txBody>
      </p:sp>
      <p:sp>
        <p:nvSpPr>
          <p:cNvPr id="119830" name="Line 23"/>
          <p:cNvSpPr>
            <a:spLocks noChangeShapeType="1"/>
          </p:cNvSpPr>
          <p:nvPr/>
        </p:nvSpPr>
        <p:spPr bwMode="auto">
          <a:xfrm>
            <a:off x="5410200" y="5105400"/>
            <a:ext cx="3048000" cy="0"/>
          </a:xfrm>
          <a:prstGeom prst="line">
            <a:avLst/>
          </a:prstGeom>
          <a:noFill/>
          <a:ln w="9525">
            <a:solidFill>
              <a:schemeClr val="tx1"/>
            </a:solidFill>
            <a:round/>
            <a:headEnd/>
            <a:tailEnd/>
          </a:ln>
        </p:spPr>
        <p:txBody>
          <a:bodyPr/>
          <a:lstStyle/>
          <a:p>
            <a:endParaRPr lang="en-US"/>
          </a:p>
        </p:txBody>
      </p:sp>
      <p:sp>
        <p:nvSpPr>
          <p:cNvPr id="119831" name="Line 24"/>
          <p:cNvSpPr>
            <a:spLocks noChangeShapeType="1"/>
          </p:cNvSpPr>
          <p:nvPr/>
        </p:nvSpPr>
        <p:spPr bwMode="auto">
          <a:xfrm>
            <a:off x="5410200" y="5410200"/>
            <a:ext cx="3048000" cy="0"/>
          </a:xfrm>
          <a:prstGeom prst="line">
            <a:avLst/>
          </a:prstGeom>
          <a:noFill/>
          <a:ln w="9525">
            <a:solidFill>
              <a:schemeClr val="tx1"/>
            </a:solidFill>
            <a:round/>
            <a:headEnd/>
            <a:tailEnd/>
          </a:ln>
        </p:spPr>
        <p:txBody>
          <a:bodyPr/>
          <a:lstStyle/>
          <a:p>
            <a:endParaRPr lang="en-US"/>
          </a:p>
        </p:txBody>
      </p:sp>
      <p:sp>
        <p:nvSpPr>
          <p:cNvPr id="119832" name="Line 25"/>
          <p:cNvSpPr>
            <a:spLocks noChangeShapeType="1"/>
          </p:cNvSpPr>
          <p:nvPr/>
        </p:nvSpPr>
        <p:spPr bwMode="auto">
          <a:xfrm>
            <a:off x="5410200" y="4800600"/>
            <a:ext cx="3048000" cy="0"/>
          </a:xfrm>
          <a:prstGeom prst="line">
            <a:avLst/>
          </a:prstGeom>
          <a:noFill/>
          <a:ln w="9525">
            <a:solidFill>
              <a:schemeClr val="tx1"/>
            </a:solidFill>
            <a:round/>
            <a:headEnd/>
            <a:tailEnd/>
          </a:ln>
        </p:spPr>
        <p:txBody>
          <a:bodyPr/>
          <a:lstStyle/>
          <a:p>
            <a:endParaRPr lang="en-US"/>
          </a:p>
        </p:txBody>
      </p:sp>
      <p:sp>
        <p:nvSpPr>
          <p:cNvPr id="119833" name="Line 26"/>
          <p:cNvSpPr>
            <a:spLocks noChangeShapeType="1"/>
          </p:cNvSpPr>
          <p:nvPr/>
        </p:nvSpPr>
        <p:spPr bwMode="auto">
          <a:xfrm>
            <a:off x="5410200" y="4495800"/>
            <a:ext cx="3048000" cy="0"/>
          </a:xfrm>
          <a:prstGeom prst="line">
            <a:avLst/>
          </a:prstGeom>
          <a:noFill/>
          <a:ln w="9525">
            <a:solidFill>
              <a:schemeClr val="tx1"/>
            </a:solidFill>
            <a:round/>
            <a:headEnd/>
            <a:tailEnd/>
          </a:ln>
        </p:spPr>
        <p:txBody>
          <a:bodyPr/>
          <a:lstStyle/>
          <a:p>
            <a:endParaRPr lang="en-US"/>
          </a:p>
        </p:txBody>
      </p:sp>
      <p:sp>
        <p:nvSpPr>
          <p:cNvPr id="119834" name="Line 27"/>
          <p:cNvSpPr>
            <a:spLocks noChangeShapeType="1"/>
          </p:cNvSpPr>
          <p:nvPr/>
        </p:nvSpPr>
        <p:spPr bwMode="auto">
          <a:xfrm>
            <a:off x="5410200" y="4191000"/>
            <a:ext cx="3048000" cy="0"/>
          </a:xfrm>
          <a:prstGeom prst="line">
            <a:avLst/>
          </a:prstGeom>
          <a:noFill/>
          <a:ln w="9525">
            <a:solidFill>
              <a:schemeClr val="tx1"/>
            </a:solidFill>
            <a:round/>
            <a:headEnd/>
            <a:tailEnd/>
          </a:ln>
        </p:spPr>
        <p:txBody>
          <a:bodyPr/>
          <a:lstStyle/>
          <a:p>
            <a:endParaRPr lang="en-US"/>
          </a:p>
        </p:txBody>
      </p:sp>
      <p:sp>
        <p:nvSpPr>
          <p:cNvPr id="119835" name="Line 28"/>
          <p:cNvSpPr>
            <a:spLocks noChangeShapeType="1"/>
          </p:cNvSpPr>
          <p:nvPr/>
        </p:nvSpPr>
        <p:spPr bwMode="auto">
          <a:xfrm>
            <a:off x="5410200" y="3886200"/>
            <a:ext cx="3048000" cy="0"/>
          </a:xfrm>
          <a:prstGeom prst="line">
            <a:avLst/>
          </a:prstGeom>
          <a:noFill/>
          <a:ln w="9525">
            <a:solidFill>
              <a:schemeClr val="tx1"/>
            </a:solidFill>
            <a:round/>
            <a:headEnd/>
            <a:tailEnd/>
          </a:ln>
        </p:spPr>
        <p:txBody>
          <a:bodyPr/>
          <a:lstStyle/>
          <a:p>
            <a:endParaRPr lang="en-US"/>
          </a:p>
        </p:txBody>
      </p:sp>
      <p:sp>
        <p:nvSpPr>
          <p:cNvPr id="119836" name="Line 29"/>
          <p:cNvSpPr>
            <a:spLocks noChangeShapeType="1"/>
          </p:cNvSpPr>
          <p:nvPr/>
        </p:nvSpPr>
        <p:spPr bwMode="auto">
          <a:xfrm>
            <a:off x="5410200" y="3581400"/>
            <a:ext cx="3048000" cy="0"/>
          </a:xfrm>
          <a:prstGeom prst="line">
            <a:avLst/>
          </a:prstGeom>
          <a:noFill/>
          <a:ln w="9525">
            <a:solidFill>
              <a:schemeClr val="tx1"/>
            </a:solidFill>
            <a:round/>
            <a:headEnd/>
            <a:tailEnd/>
          </a:ln>
        </p:spPr>
        <p:txBody>
          <a:bodyPr/>
          <a:lstStyle/>
          <a:p>
            <a:endParaRPr lang="en-US"/>
          </a:p>
        </p:txBody>
      </p:sp>
      <p:sp>
        <p:nvSpPr>
          <p:cNvPr id="119837" name="Line 30"/>
          <p:cNvSpPr>
            <a:spLocks noChangeShapeType="1"/>
          </p:cNvSpPr>
          <p:nvPr/>
        </p:nvSpPr>
        <p:spPr bwMode="auto">
          <a:xfrm>
            <a:off x="5410200" y="3276600"/>
            <a:ext cx="3048000" cy="0"/>
          </a:xfrm>
          <a:prstGeom prst="line">
            <a:avLst/>
          </a:prstGeom>
          <a:noFill/>
          <a:ln w="9525">
            <a:solidFill>
              <a:schemeClr val="tx1"/>
            </a:solidFill>
            <a:round/>
            <a:headEnd/>
            <a:tailEnd/>
          </a:ln>
        </p:spPr>
        <p:txBody>
          <a:bodyPr/>
          <a:lstStyle/>
          <a:p>
            <a:endParaRPr lang="en-US"/>
          </a:p>
        </p:txBody>
      </p:sp>
      <p:sp>
        <p:nvSpPr>
          <p:cNvPr id="119838" name="Line 31"/>
          <p:cNvSpPr>
            <a:spLocks noChangeShapeType="1"/>
          </p:cNvSpPr>
          <p:nvPr/>
        </p:nvSpPr>
        <p:spPr bwMode="auto">
          <a:xfrm>
            <a:off x="5410200" y="2971800"/>
            <a:ext cx="3048000" cy="0"/>
          </a:xfrm>
          <a:prstGeom prst="line">
            <a:avLst/>
          </a:prstGeom>
          <a:noFill/>
          <a:ln w="9525">
            <a:solidFill>
              <a:schemeClr val="tx1"/>
            </a:solidFill>
            <a:round/>
            <a:headEnd/>
            <a:tailEnd/>
          </a:ln>
        </p:spPr>
        <p:txBody>
          <a:bodyPr/>
          <a:lstStyle/>
          <a:p>
            <a:endParaRPr lang="en-US"/>
          </a:p>
        </p:txBody>
      </p:sp>
      <p:sp>
        <p:nvSpPr>
          <p:cNvPr id="119839" name="Freeform 32"/>
          <p:cNvSpPr>
            <a:spLocks/>
          </p:cNvSpPr>
          <p:nvPr/>
        </p:nvSpPr>
        <p:spPr bwMode="auto">
          <a:xfrm>
            <a:off x="5410200" y="2971800"/>
            <a:ext cx="1833563" cy="2209800"/>
          </a:xfrm>
          <a:custGeom>
            <a:avLst/>
            <a:gdLst>
              <a:gd name="T0" fmla="*/ 0 w 1155"/>
              <a:gd name="T1" fmla="*/ 2209800 h 1392"/>
              <a:gd name="T2" fmla="*/ 361950 w 1155"/>
              <a:gd name="T3" fmla="*/ 2081213 h 1392"/>
              <a:gd name="T4" fmla="*/ 700088 w 1155"/>
              <a:gd name="T5" fmla="*/ 1879600 h 1392"/>
              <a:gd name="T6" fmla="*/ 1144588 w 1155"/>
              <a:gd name="T7" fmla="*/ 1504950 h 1392"/>
              <a:gd name="T8" fmla="*/ 1554163 w 1155"/>
              <a:gd name="T9" fmla="*/ 857250 h 1392"/>
              <a:gd name="T10" fmla="*/ 1833563 w 1155"/>
              <a:gd name="T11" fmla="*/ 0 h 1392"/>
              <a:gd name="T12" fmla="*/ 0 60000 65536"/>
              <a:gd name="T13" fmla="*/ 0 60000 65536"/>
              <a:gd name="T14" fmla="*/ 0 60000 65536"/>
              <a:gd name="T15" fmla="*/ 0 60000 65536"/>
              <a:gd name="T16" fmla="*/ 0 60000 65536"/>
              <a:gd name="T17" fmla="*/ 0 60000 65536"/>
              <a:gd name="T18" fmla="*/ 0 w 1155"/>
              <a:gd name="T19" fmla="*/ 0 h 1392"/>
              <a:gd name="T20" fmla="*/ 1155 w 1155"/>
              <a:gd name="T21" fmla="*/ 1392 h 1392"/>
            </a:gdLst>
            <a:ahLst/>
            <a:cxnLst>
              <a:cxn ang="T12">
                <a:pos x="T0" y="T1"/>
              </a:cxn>
              <a:cxn ang="T13">
                <a:pos x="T2" y="T3"/>
              </a:cxn>
              <a:cxn ang="T14">
                <a:pos x="T4" y="T5"/>
              </a:cxn>
              <a:cxn ang="T15">
                <a:pos x="T6" y="T7"/>
              </a:cxn>
              <a:cxn ang="T16">
                <a:pos x="T8" y="T9"/>
              </a:cxn>
              <a:cxn ang="T17">
                <a:pos x="T10" y="T11"/>
              </a:cxn>
            </a:cxnLst>
            <a:rect l="T18" t="T19" r="T20" b="T21"/>
            <a:pathLst>
              <a:path w="1155" h="1392">
                <a:moveTo>
                  <a:pt x="0" y="1392"/>
                </a:moveTo>
                <a:cubicBezTo>
                  <a:pt x="38" y="1379"/>
                  <a:pt x="155" y="1346"/>
                  <a:pt x="228" y="1311"/>
                </a:cubicBezTo>
                <a:cubicBezTo>
                  <a:pt x="301" y="1276"/>
                  <a:pt x="359" y="1244"/>
                  <a:pt x="441" y="1184"/>
                </a:cubicBezTo>
                <a:cubicBezTo>
                  <a:pt x="523" y="1124"/>
                  <a:pt x="631" y="1055"/>
                  <a:pt x="721" y="948"/>
                </a:cubicBezTo>
                <a:cubicBezTo>
                  <a:pt x="811" y="841"/>
                  <a:pt x="907" y="698"/>
                  <a:pt x="979" y="540"/>
                </a:cubicBezTo>
                <a:cubicBezTo>
                  <a:pt x="1051" y="382"/>
                  <a:pt x="1118" y="113"/>
                  <a:pt x="1155" y="0"/>
                </a:cubicBezTo>
              </a:path>
            </a:pathLst>
          </a:custGeom>
          <a:noFill/>
          <a:ln w="19050">
            <a:solidFill>
              <a:srgbClr val="FF6600"/>
            </a:solidFill>
            <a:round/>
            <a:headEnd/>
            <a:tailEnd/>
          </a:ln>
        </p:spPr>
        <p:txBody>
          <a:bodyPr/>
          <a:lstStyle/>
          <a:p>
            <a:endParaRPr lang="en-US"/>
          </a:p>
        </p:txBody>
      </p:sp>
      <p:sp>
        <p:nvSpPr>
          <p:cNvPr id="119840" name="Freeform 33"/>
          <p:cNvSpPr>
            <a:spLocks/>
          </p:cNvSpPr>
          <p:nvPr/>
        </p:nvSpPr>
        <p:spPr bwMode="auto">
          <a:xfrm>
            <a:off x="5410200" y="2976563"/>
            <a:ext cx="2433638" cy="2281237"/>
          </a:xfrm>
          <a:custGeom>
            <a:avLst/>
            <a:gdLst>
              <a:gd name="T0" fmla="*/ 0 w 1533"/>
              <a:gd name="T1" fmla="*/ 2281237 h 1437"/>
              <a:gd name="T2" fmla="*/ 741363 w 1533"/>
              <a:gd name="T3" fmla="*/ 2178050 h 1437"/>
              <a:gd name="T4" fmla="*/ 1293813 w 1533"/>
              <a:gd name="T5" fmla="*/ 1963737 h 1437"/>
              <a:gd name="T6" fmla="*/ 1755776 w 1533"/>
              <a:gd name="T7" fmla="*/ 1547812 h 1437"/>
              <a:gd name="T8" fmla="*/ 2133601 w 1533"/>
              <a:gd name="T9" fmla="*/ 909637 h 1437"/>
              <a:gd name="T10" fmla="*/ 2433638 w 1533"/>
              <a:gd name="T11" fmla="*/ 0 h 1437"/>
              <a:gd name="T12" fmla="*/ 0 60000 65536"/>
              <a:gd name="T13" fmla="*/ 0 60000 65536"/>
              <a:gd name="T14" fmla="*/ 0 60000 65536"/>
              <a:gd name="T15" fmla="*/ 0 60000 65536"/>
              <a:gd name="T16" fmla="*/ 0 60000 65536"/>
              <a:gd name="T17" fmla="*/ 0 60000 65536"/>
              <a:gd name="T18" fmla="*/ 0 w 1533"/>
              <a:gd name="T19" fmla="*/ 0 h 1437"/>
              <a:gd name="T20" fmla="*/ 1533 w 1533"/>
              <a:gd name="T21" fmla="*/ 1437 h 1437"/>
            </a:gdLst>
            <a:ahLst/>
            <a:cxnLst>
              <a:cxn ang="T12">
                <a:pos x="T0" y="T1"/>
              </a:cxn>
              <a:cxn ang="T13">
                <a:pos x="T2" y="T3"/>
              </a:cxn>
              <a:cxn ang="T14">
                <a:pos x="T4" y="T5"/>
              </a:cxn>
              <a:cxn ang="T15">
                <a:pos x="T6" y="T7"/>
              </a:cxn>
              <a:cxn ang="T16">
                <a:pos x="T8" y="T9"/>
              </a:cxn>
              <a:cxn ang="T17">
                <a:pos x="T10" y="T11"/>
              </a:cxn>
            </a:cxnLst>
            <a:rect l="T18" t="T19" r="T20" b="T21"/>
            <a:pathLst>
              <a:path w="1533" h="1437">
                <a:moveTo>
                  <a:pt x="0" y="1437"/>
                </a:moveTo>
                <a:cubicBezTo>
                  <a:pt x="78" y="1426"/>
                  <a:pt x="331" y="1405"/>
                  <a:pt x="467" y="1372"/>
                </a:cubicBezTo>
                <a:cubicBezTo>
                  <a:pt x="603" y="1339"/>
                  <a:pt x="709" y="1303"/>
                  <a:pt x="815" y="1237"/>
                </a:cubicBezTo>
                <a:cubicBezTo>
                  <a:pt x="921" y="1171"/>
                  <a:pt x="1018" y="1086"/>
                  <a:pt x="1106" y="975"/>
                </a:cubicBezTo>
                <a:cubicBezTo>
                  <a:pt x="1194" y="864"/>
                  <a:pt x="1273" y="735"/>
                  <a:pt x="1344" y="573"/>
                </a:cubicBezTo>
                <a:cubicBezTo>
                  <a:pt x="1415" y="411"/>
                  <a:pt x="1494" y="119"/>
                  <a:pt x="1533" y="0"/>
                </a:cubicBezTo>
              </a:path>
            </a:pathLst>
          </a:custGeom>
          <a:noFill/>
          <a:ln w="19050">
            <a:solidFill>
              <a:srgbClr val="FF00FF"/>
            </a:solidFill>
            <a:round/>
            <a:headEnd/>
            <a:tailEnd/>
          </a:ln>
        </p:spPr>
        <p:txBody>
          <a:bodyPr/>
          <a:lstStyle/>
          <a:p>
            <a:endParaRPr lang="en-US"/>
          </a:p>
        </p:txBody>
      </p:sp>
      <p:sp>
        <p:nvSpPr>
          <p:cNvPr id="119841" name="Freeform 34"/>
          <p:cNvSpPr>
            <a:spLocks/>
          </p:cNvSpPr>
          <p:nvPr/>
        </p:nvSpPr>
        <p:spPr bwMode="auto">
          <a:xfrm>
            <a:off x="5410200" y="2981325"/>
            <a:ext cx="3043238" cy="2352675"/>
          </a:xfrm>
          <a:custGeom>
            <a:avLst/>
            <a:gdLst>
              <a:gd name="T0" fmla="*/ 0 w 1917"/>
              <a:gd name="T1" fmla="*/ 2352675 h 1482"/>
              <a:gd name="T2" fmla="*/ 527050 w 1917"/>
              <a:gd name="T3" fmla="*/ 2320925 h 1482"/>
              <a:gd name="T4" fmla="*/ 1295400 w 1917"/>
              <a:gd name="T5" fmla="*/ 2200275 h 1482"/>
              <a:gd name="T6" fmla="*/ 2006601 w 1917"/>
              <a:gd name="T7" fmla="*/ 1822450 h 1482"/>
              <a:gd name="T8" fmla="*/ 2509838 w 1917"/>
              <a:gd name="T9" fmla="*/ 1309687 h 1482"/>
              <a:gd name="T10" fmla="*/ 2819401 w 1917"/>
              <a:gd name="T11" fmla="*/ 738187 h 1482"/>
              <a:gd name="T12" fmla="*/ 2976563 w 1917"/>
              <a:gd name="T13" fmla="*/ 314325 h 1482"/>
              <a:gd name="T14" fmla="*/ 3043238 w 1917"/>
              <a:gd name="T15" fmla="*/ 0 h 1482"/>
              <a:gd name="T16" fmla="*/ 0 60000 65536"/>
              <a:gd name="T17" fmla="*/ 0 60000 65536"/>
              <a:gd name="T18" fmla="*/ 0 60000 65536"/>
              <a:gd name="T19" fmla="*/ 0 60000 65536"/>
              <a:gd name="T20" fmla="*/ 0 60000 65536"/>
              <a:gd name="T21" fmla="*/ 0 60000 65536"/>
              <a:gd name="T22" fmla="*/ 0 60000 65536"/>
              <a:gd name="T23" fmla="*/ 0 60000 65536"/>
              <a:gd name="T24" fmla="*/ 0 w 1917"/>
              <a:gd name="T25" fmla="*/ 0 h 1482"/>
              <a:gd name="T26" fmla="*/ 1917 w 1917"/>
              <a:gd name="T27" fmla="*/ 1482 h 14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17" h="1482">
                <a:moveTo>
                  <a:pt x="0" y="1482"/>
                </a:moveTo>
                <a:cubicBezTo>
                  <a:pt x="55" y="1479"/>
                  <a:pt x="196" y="1478"/>
                  <a:pt x="332" y="1462"/>
                </a:cubicBezTo>
                <a:cubicBezTo>
                  <a:pt x="468" y="1446"/>
                  <a:pt x="661" y="1438"/>
                  <a:pt x="816" y="1386"/>
                </a:cubicBezTo>
                <a:cubicBezTo>
                  <a:pt x="971" y="1334"/>
                  <a:pt x="1137" y="1241"/>
                  <a:pt x="1264" y="1148"/>
                </a:cubicBezTo>
                <a:cubicBezTo>
                  <a:pt x="1391" y="1055"/>
                  <a:pt x="1496" y="939"/>
                  <a:pt x="1581" y="825"/>
                </a:cubicBezTo>
                <a:cubicBezTo>
                  <a:pt x="1666" y="711"/>
                  <a:pt x="1727" y="569"/>
                  <a:pt x="1776" y="465"/>
                </a:cubicBezTo>
                <a:cubicBezTo>
                  <a:pt x="1825" y="361"/>
                  <a:pt x="1852" y="275"/>
                  <a:pt x="1875" y="198"/>
                </a:cubicBezTo>
                <a:cubicBezTo>
                  <a:pt x="1898" y="121"/>
                  <a:pt x="1908" y="41"/>
                  <a:pt x="1917" y="0"/>
                </a:cubicBezTo>
              </a:path>
            </a:pathLst>
          </a:custGeom>
          <a:noFill/>
          <a:ln w="19050">
            <a:solidFill>
              <a:srgbClr val="333399"/>
            </a:solidFill>
            <a:round/>
            <a:headEnd/>
            <a:tailEnd/>
          </a:ln>
        </p:spPr>
        <p:txBody>
          <a:bodyPr/>
          <a:lstStyle/>
          <a:p>
            <a:endParaRPr lang="en-US"/>
          </a:p>
        </p:txBody>
      </p:sp>
      <p:sp>
        <p:nvSpPr>
          <p:cNvPr id="119842" name="Text Box 35"/>
          <p:cNvSpPr txBox="1">
            <a:spLocks noChangeArrowheads="1"/>
          </p:cNvSpPr>
          <p:nvPr/>
        </p:nvSpPr>
        <p:spPr bwMode="auto">
          <a:xfrm>
            <a:off x="4922838" y="2852738"/>
            <a:ext cx="563562" cy="274637"/>
          </a:xfrm>
          <a:prstGeom prst="rect">
            <a:avLst/>
          </a:prstGeom>
          <a:noFill/>
          <a:ln w="9525">
            <a:noFill/>
            <a:miter lim="800000"/>
            <a:headEnd/>
            <a:tailEnd/>
          </a:ln>
        </p:spPr>
        <p:txBody>
          <a:bodyPr wrap="none">
            <a:spAutoFit/>
          </a:bodyPr>
          <a:lstStyle/>
          <a:p>
            <a:pPr algn="l"/>
            <a:r>
              <a:rPr lang="en-US" b="1"/>
              <a:t>101.3</a:t>
            </a:r>
          </a:p>
        </p:txBody>
      </p:sp>
      <p:sp>
        <p:nvSpPr>
          <p:cNvPr id="119843" name="Text Box 36"/>
          <p:cNvSpPr txBox="1">
            <a:spLocks noChangeArrowheads="1"/>
          </p:cNvSpPr>
          <p:nvPr/>
        </p:nvSpPr>
        <p:spPr bwMode="auto">
          <a:xfrm>
            <a:off x="4953000" y="3078163"/>
            <a:ext cx="479425" cy="274637"/>
          </a:xfrm>
          <a:prstGeom prst="rect">
            <a:avLst/>
          </a:prstGeom>
          <a:noFill/>
          <a:ln w="9525">
            <a:noFill/>
            <a:miter lim="800000"/>
            <a:headEnd/>
            <a:tailEnd/>
          </a:ln>
        </p:spPr>
        <p:txBody>
          <a:bodyPr wrap="none">
            <a:spAutoFit/>
          </a:bodyPr>
          <a:lstStyle/>
          <a:p>
            <a:pPr algn="l"/>
            <a:r>
              <a:rPr lang="en-US" b="1"/>
              <a:t>93.3</a:t>
            </a:r>
          </a:p>
        </p:txBody>
      </p:sp>
      <p:sp>
        <p:nvSpPr>
          <p:cNvPr id="119844" name="Text Box 37"/>
          <p:cNvSpPr txBox="1">
            <a:spLocks noChangeArrowheads="1"/>
          </p:cNvSpPr>
          <p:nvPr/>
        </p:nvSpPr>
        <p:spPr bwMode="auto">
          <a:xfrm>
            <a:off x="5006975" y="3382963"/>
            <a:ext cx="479425" cy="274637"/>
          </a:xfrm>
          <a:prstGeom prst="rect">
            <a:avLst/>
          </a:prstGeom>
          <a:noFill/>
          <a:ln w="9525">
            <a:noFill/>
            <a:miter lim="800000"/>
            <a:headEnd/>
            <a:tailEnd/>
          </a:ln>
        </p:spPr>
        <p:txBody>
          <a:bodyPr wrap="none">
            <a:spAutoFit/>
          </a:bodyPr>
          <a:lstStyle/>
          <a:p>
            <a:pPr algn="l"/>
            <a:r>
              <a:rPr lang="en-US" b="1"/>
              <a:t>80.0</a:t>
            </a:r>
          </a:p>
        </p:txBody>
      </p:sp>
      <p:sp>
        <p:nvSpPr>
          <p:cNvPr id="119845" name="Text Box 38"/>
          <p:cNvSpPr txBox="1">
            <a:spLocks noChangeArrowheads="1"/>
          </p:cNvSpPr>
          <p:nvPr/>
        </p:nvSpPr>
        <p:spPr bwMode="auto">
          <a:xfrm>
            <a:off x="5006975" y="3687763"/>
            <a:ext cx="479425" cy="274637"/>
          </a:xfrm>
          <a:prstGeom prst="rect">
            <a:avLst/>
          </a:prstGeom>
          <a:noFill/>
          <a:ln w="9525">
            <a:noFill/>
            <a:miter lim="800000"/>
            <a:headEnd/>
            <a:tailEnd/>
          </a:ln>
        </p:spPr>
        <p:txBody>
          <a:bodyPr wrap="none">
            <a:spAutoFit/>
          </a:bodyPr>
          <a:lstStyle/>
          <a:p>
            <a:pPr algn="l"/>
            <a:r>
              <a:rPr lang="en-US" b="1"/>
              <a:t>66.6</a:t>
            </a:r>
          </a:p>
        </p:txBody>
      </p:sp>
      <p:sp>
        <p:nvSpPr>
          <p:cNvPr id="119846" name="Text Box 39"/>
          <p:cNvSpPr txBox="1">
            <a:spLocks noChangeArrowheads="1"/>
          </p:cNvSpPr>
          <p:nvPr/>
        </p:nvSpPr>
        <p:spPr bwMode="auto">
          <a:xfrm>
            <a:off x="5006975" y="4038600"/>
            <a:ext cx="479425" cy="274638"/>
          </a:xfrm>
          <a:prstGeom prst="rect">
            <a:avLst/>
          </a:prstGeom>
          <a:noFill/>
          <a:ln w="9525">
            <a:noFill/>
            <a:miter lim="800000"/>
            <a:headEnd/>
            <a:tailEnd/>
          </a:ln>
        </p:spPr>
        <p:txBody>
          <a:bodyPr wrap="none">
            <a:spAutoFit/>
          </a:bodyPr>
          <a:lstStyle/>
          <a:p>
            <a:pPr algn="l"/>
            <a:r>
              <a:rPr lang="en-US" b="1"/>
              <a:t>53.3</a:t>
            </a:r>
          </a:p>
        </p:txBody>
      </p:sp>
      <p:sp>
        <p:nvSpPr>
          <p:cNvPr id="119847" name="Text Box 40"/>
          <p:cNvSpPr txBox="1">
            <a:spLocks noChangeArrowheads="1"/>
          </p:cNvSpPr>
          <p:nvPr/>
        </p:nvSpPr>
        <p:spPr bwMode="auto">
          <a:xfrm>
            <a:off x="5006975" y="4343400"/>
            <a:ext cx="479425" cy="274638"/>
          </a:xfrm>
          <a:prstGeom prst="rect">
            <a:avLst/>
          </a:prstGeom>
          <a:noFill/>
          <a:ln w="9525">
            <a:noFill/>
            <a:miter lim="800000"/>
            <a:headEnd/>
            <a:tailEnd/>
          </a:ln>
        </p:spPr>
        <p:txBody>
          <a:bodyPr wrap="none">
            <a:spAutoFit/>
          </a:bodyPr>
          <a:lstStyle/>
          <a:p>
            <a:pPr algn="l"/>
            <a:r>
              <a:rPr lang="en-US" b="1"/>
              <a:t>40.0</a:t>
            </a:r>
          </a:p>
        </p:txBody>
      </p:sp>
      <p:sp>
        <p:nvSpPr>
          <p:cNvPr id="119848" name="Text Box 41"/>
          <p:cNvSpPr txBox="1">
            <a:spLocks noChangeArrowheads="1"/>
          </p:cNvSpPr>
          <p:nvPr/>
        </p:nvSpPr>
        <p:spPr bwMode="auto">
          <a:xfrm>
            <a:off x="5006975" y="4648200"/>
            <a:ext cx="479425" cy="274638"/>
          </a:xfrm>
          <a:prstGeom prst="rect">
            <a:avLst/>
          </a:prstGeom>
          <a:noFill/>
          <a:ln w="9525">
            <a:noFill/>
            <a:miter lim="800000"/>
            <a:headEnd/>
            <a:tailEnd/>
          </a:ln>
        </p:spPr>
        <p:txBody>
          <a:bodyPr wrap="none">
            <a:spAutoFit/>
          </a:bodyPr>
          <a:lstStyle/>
          <a:p>
            <a:pPr algn="l"/>
            <a:r>
              <a:rPr lang="en-US" b="1"/>
              <a:t>26.7</a:t>
            </a:r>
          </a:p>
        </p:txBody>
      </p:sp>
      <p:sp>
        <p:nvSpPr>
          <p:cNvPr id="119849" name="Text Box 42"/>
          <p:cNvSpPr txBox="1">
            <a:spLocks noChangeArrowheads="1"/>
          </p:cNvSpPr>
          <p:nvPr/>
        </p:nvSpPr>
        <p:spPr bwMode="auto">
          <a:xfrm>
            <a:off x="5006975" y="4953000"/>
            <a:ext cx="479425" cy="274638"/>
          </a:xfrm>
          <a:prstGeom prst="rect">
            <a:avLst/>
          </a:prstGeom>
          <a:noFill/>
          <a:ln w="9525">
            <a:noFill/>
            <a:miter lim="800000"/>
            <a:headEnd/>
            <a:tailEnd/>
          </a:ln>
        </p:spPr>
        <p:txBody>
          <a:bodyPr wrap="none">
            <a:spAutoFit/>
          </a:bodyPr>
          <a:lstStyle/>
          <a:p>
            <a:pPr algn="l"/>
            <a:r>
              <a:rPr lang="en-US" b="1"/>
              <a:t>13.3</a:t>
            </a:r>
          </a:p>
        </p:txBody>
      </p:sp>
      <p:sp>
        <p:nvSpPr>
          <p:cNvPr id="119850" name="Text Box 43"/>
          <p:cNvSpPr txBox="1">
            <a:spLocks noChangeArrowheads="1"/>
          </p:cNvSpPr>
          <p:nvPr/>
        </p:nvSpPr>
        <p:spPr bwMode="auto">
          <a:xfrm>
            <a:off x="5294313" y="5334000"/>
            <a:ext cx="268287" cy="274638"/>
          </a:xfrm>
          <a:prstGeom prst="rect">
            <a:avLst/>
          </a:prstGeom>
          <a:noFill/>
          <a:ln w="9525">
            <a:noFill/>
            <a:miter lim="800000"/>
            <a:headEnd/>
            <a:tailEnd/>
          </a:ln>
        </p:spPr>
        <p:txBody>
          <a:bodyPr wrap="none">
            <a:spAutoFit/>
          </a:bodyPr>
          <a:lstStyle/>
          <a:p>
            <a:pPr algn="l"/>
            <a:r>
              <a:rPr lang="en-US" b="1"/>
              <a:t>0</a:t>
            </a:r>
          </a:p>
        </p:txBody>
      </p:sp>
      <p:sp>
        <p:nvSpPr>
          <p:cNvPr id="119851" name="Text Box 44"/>
          <p:cNvSpPr txBox="1">
            <a:spLocks noChangeArrowheads="1"/>
          </p:cNvSpPr>
          <p:nvPr/>
        </p:nvSpPr>
        <p:spPr bwMode="auto">
          <a:xfrm>
            <a:off x="5562600" y="5334000"/>
            <a:ext cx="352425" cy="274638"/>
          </a:xfrm>
          <a:prstGeom prst="rect">
            <a:avLst/>
          </a:prstGeom>
          <a:noFill/>
          <a:ln w="9525">
            <a:noFill/>
            <a:miter lim="800000"/>
            <a:headEnd/>
            <a:tailEnd/>
          </a:ln>
        </p:spPr>
        <p:txBody>
          <a:bodyPr wrap="none">
            <a:spAutoFit/>
          </a:bodyPr>
          <a:lstStyle/>
          <a:p>
            <a:pPr algn="l"/>
            <a:r>
              <a:rPr lang="en-US" b="1"/>
              <a:t>10</a:t>
            </a:r>
          </a:p>
        </p:txBody>
      </p:sp>
      <p:sp>
        <p:nvSpPr>
          <p:cNvPr id="119852" name="Text Box 45"/>
          <p:cNvSpPr txBox="1">
            <a:spLocks noChangeArrowheads="1"/>
          </p:cNvSpPr>
          <p:nvPr/>
        </p:nvSpPr>
        <p:spPr bwMode="auto">
          <a:xfrm>
            <a:off x="5895975" y="5334000"/>
            <a:ext cx="352425" cy="274638"/>
          </a:xfrm>
          <a:prstGeom prst="rect">
            <a:avLst/>
          </a:prstGeom>
          <a:noFill/>
          <a:ln w="9525">
            <a:noFill/>
            <a:miter lim="800000"/>
            <a:headEnd/>
            <a:tailEnd/>
          </a:ln>
        </p:spPr>
        <p:txBody>
          <a:bodyPr wrap="none">
            <a:spAutoFit/>
          </a:bodyPr>
          <a:lstStyle/>
          <a:p>
            <a:pPr algn="l"/>
            <a:r>
              <a:rPr lang="en-US" b="1"/>
              <a:t>20</a:t>
            </a:r>
          </a:p>
        </p:txBody>
      </p:sp>
      <p:sp>
        <p:nvSpPr>
          <p:cNvPr id="119853" name="Text Box 46"/>
          <p:cNvSpPr txBox="1">
            <a:spLocks noChangeArrowheads="1"/>
          </p:cNvSpPr>
          <p:nvPr/>
        </p:nvSpPr>
        <p:spPr bwMode="auto">
          <a:xfrm>
            <a:off x="6172200" y="5334000"/>
            <a:ext cx="352425" cy="274638"/>
          </a:xfrm>
          <a:prstGeom prst="rect">
            <a:avLst/>
          </a:prstGeom>
          <a:noFill/>
          <a:ln w="9525">
            <a:noFill/>
            <a:miter lim="800000"/>
            <a:headEnd/>
            <a:tailEnd/>
          </a:ln>
        </p:spPr>
        <p:txBody>
          <a:bodyPr wrap="none">
            <a:spAutoFit/>
          </a:bodyPr>
          <a:lstStyle/>
          <a:p>
            <a:pPr algn="l"/>
            <a:r>
              <a:rPr lang="en-US" b="1"/>
              <a:t>30</a:t>
            </a:r>
          </a:p>
        </p:txBody>
      </p:sp>
      <p:sp>
        <p:nvSpPr>
          <p:cNvPr id="119854" name="Text Box 47"/>
          <p:cNvSpPr txBox="1">
            <a:spLocks noChangeArrowheads="1"/>
          </p:cNvSpPr>
          <p:nvPr/>
        </p:nvSpPr>
        <p:spPr bwMode="auto">
          <a:xfrm>
            <a:off x="6477000" y="5334000"/>
            <a:ext cx="352425" cy="274638"/>
          </a:xfrm>
          <a:prstGeom prst="rect">
            <a:avLst/>
          </a:prstGeom>
          <a:noFill/>
          <a:ln w="9525">
            <a:noFill/>
            <a:miter lim="800000"/>
            <a:headEnd/>
            <a:tailEnd/>
          </a:ln>
        </p:spPr>
        <p:txBody>
          <a:bodyPr wrap="none">
            <a:spAutoFit/>
          </a:bodyPr>
          <a:lstStyle/>
          <a:p>
            <a:pPr algn="l"/>
            <a:r>
              <a:rPr lang="en-US" b="1"/>
              <a:t>40</a:t>
            </a:r>
          </a:p>
        </p:txBody>
      </p:sp>
      <p:sp>
        <p:nvSpPr>
          <p:cNvPr id="119855" name="Text Box 48"/>
          <p:cNvSpPr txBox="1">
            <a:spLocks noChangeArrowheads="1"/>
          </p:cNvSpPr>
          <p:nvPr/>
        </p:nvSpPr>
        <p:spPr bwMode="auto">
          <a:xfrm>
            <a:off x="6781800" y="5334000"/>
            <a:ext cx="352425" cy="274638"/>
          </a:xfrm>
          <a:prstGeom prst="rect">
            <a:avLst/>
          </a:prstGeom>
          <a:noFill/>
          <a:ln w="9525">
            <a:noFill/>
            <a:miter lim="800000"/>
            <a:headEnd/>
            <a:tailEnd/>
          </a:ln>
        </p:spPr>
        <p:txBody>
          <a:bodyPr wrap="none">
            <a:spAutoFit/>
          </a:bodyPr>
          <a:lstStyle/>
          <a:p>
            <a:pPr algn="l"/>
            <a:r>
              <a:rPr lang="en-US" b="1"/>
              <a:t>50</a:t>
            </a:r>
          </a:p>
        </p:txBody>
      </p:sp>
      <p:sp>
        <p:nvSpPr>
          <p:cNvPr id="119856" name="Text Box 49"/>
          <p:cNvSpPr txBox="1">
            <a:spLocks noChangeArrowheads="1"/>
          </p:cNvSpPr>
          <p:nvPr/>
        </p:nvSpPr>
        <p:spPr bwMode="auto">
          <a:xfrm>
            <a:off x="7086600" y="5334000"/>
            <a:ext cx="352425" cy="274638"/>
          </a:xfrm>
          <a:prstGeom prst="rect">
            <a:avLst/>
          </a:prstGeom>
          <a:noFill/>
          <a:ln w="9525">
            <a:noFill/>
            <a:miter lim="800000"/>
            <a:headEnd/>
            <a:tailEnd/>
          </a:ln>
        </p:spPr>
        <p:txBody>
          <a:bodyPr wrap="none">
            <a:spAutoFit/>
          </a:bodyPr>
          <a:lstStyle/>
          <a:p>
            <a:pPr algn="l"/>
            <a:r>
              <a:rPr lang="en-US" b="1"/>
              <a:t>60</a:t>
            </a:r>
          </a:p>
        </p:txBody>
      </p:sp>
      <p:sp>
        <p:nvSpPr>
          <p:cNvPr id="119857" name="Text Box 50"/>
          <p:cNvSpPr txBox="1">
            <a:spLocks noChangeArrowheads="1"/>
          </p:cNvSpPr>
          <p:nvPr/>
        </p:nvSpPr>
        <p:spPr bwMode="auto">
          <a:xfrm>
            <a:off x="7419975" y="5334000"/>
            <a:ext cx="352425" cy="274638"/>
          </a:xfrm>
          <a:prstGeom prst="rect">
            <a:avLst/>
          </a:prstGeom>
          <a:noFill/>
          <a:ln w="9525">
            <a:noFill/>
            <a:miter lim="800000"/>
            <a:headEnd/>
            <a:tailEnd/>
          </a:ln>
        </p:spPr>
        <p:txBody>
          <a:bodyPr wrap="none">
            <a:spAutoFit/>
          </a:bodyPr>
          <a:lstStyle/>
          <a:p>
            <a:pPr algn="l"/>
            <a:r>
              <a:rPr lang="en-US" b="1"/>
              <a:t>70</a:t>
            </a:r>
          </a:p>
        </p:txBody>
      </p:sp>
      <p:sp>
        <p:nvSpPr>
          <p:cNvPr id="119858" name="Text Box 51"/>
          <p:cNvSpPr txBox="1">
            <a:spLocks noChangeArrowheads="1"/>
          </p:cNvSpPr>
          <p:nvPr/>
        </p:nvSpPr>
        <p:spPr bwMode="auto">
          <a:xfrm>
            <a:off x="7696200" y="5334000"/>
            <a:ext cx="352425" cy="274638"/>
          </a:xfrm>
          <a:prstGeom prst="rect">
            <a:avLst/>
          </a:prstGeom>
          <a:noFill/>
          <a:ln w="9525">
            <a:noFill/>
            <a:miter lim="800000"/>
            <a:headEnd/>
            <a:tailEnd/>
          </a:ln>
        </p:spPr>
        <p:txBody>
          <a:bodyPr wrap="none">
            <a:spAutoFit/>
          </a:bodyPr>
          <a:lstStyle/>
          <a:p>
            <a:pPr algn="l"/>
            <a:r>
              <a:rPr lang="en-US" b="1"/>
              <a:t>80</a:t>
            </a:r>
          </a:p>
        </p:txBody>
      </p:sp>
      <p:sp>
        <p:nvSpPr>
          <p:cNvPr id="119859" name="Text Box 52"/>
          <p:cNvSpPr txBox="1">
            <a:spLocks noChangeArrowheads="1"/>
          </p:cNvSpPr>
          <p:nvPr/>
        </p:nvSpPr>
        <p:spPr bwMode="auto">
          <a:xfrm>
            <a:off x="8001000" y="5334000"/>
            <a:ext cx="352425" cy="274638"/>
          </a:xfrm>
          <a:prstGeom prst="rect">
            <a:avLst/>
          </a:prstGeom>
          <a:noFill/>
          <a:ln w="9525">
            <a:noFill/>
            <a:miter lim="800000"/>
            <a:headEnd/>
            <a:tailEnd/>
          </a:ln>
        </p:spPr>
        <p:txBody>
          <a:bodyPr wrap="none">
            <a:spAutoFit/>
          </a:bodyPr>
          <a:lstStyle/>
          <a:p>
            <a:pPr algn="l"/>
            <a:r>
              <a:rPr lang="en-US" b="1"/>
              <a:t>90</a:t>
            </a:r>
          </a:p>
        </p:txBody>
      </p:sp>
      <p:sp>
        <p:nvSpPr>
          <p:cNvPr id="119860" name="Text Box 53"/>
          <p:cNvSpPr txBox="1">
            <a:spLocks noChangeArrowheads="1"/>
          </p:cNvSpPr>
          <p:nvPr/>
        </p:nvSpPr>
        <p:spPr bwMode="auto">
          <a:xfrm>
            <a:off x="8229600" y="5334000"/>
            <a:ext cx="436563" cy="274638"/>
          </a:xfrm>
          <a:prstGeom prst="rect">
            <a:avLst/>
          </a:prstGeom>
          <a:noFill/>
          <a:ln w="9525">
            <a:noFill/>
            <a:miter lim="800000"/>
            <a:headEnd/>
            <a:tailEnd/>
          </a:ln>
        </p:spPr>
        <p:txBody>
          <a:bodyPr wrap="none">
            <a:spAutoFit/>
          </a:bodyPr>
          <a:lstStyle/>
          <a:p>
            <a:pPr algn="l"/>
            <a:r>
              <a:rPr lang="en-US" b="1"/>
              <a:t>100</a:t>
            </a:r>
          </a:p>
        </p:txBody>
      </p:sp>
      <p:sp>
        <p:nvSpPr>
          <p:cNvPr id="119861" name="Text Box 54"/>
          <p:cNvSpPr txBox="1">
            <a:spLocks noChangeArrowheads="1"/>
          </p:cNvSpPr>
          <p:nvPr/>
        </p:nvSpPr>
        <p:spPr bwMode="auto">
          <a:xfrm>
            <a:off x="6934200" y="2743200"/>
            <a:ext cx="650875" cy="274638"/>
          </a:xfrm>
          <a:prstGeom prst="rect">
            <a:avLst/>
          </a:prstGeom>
          <a:noFill/>
          <a:ln w="9525">
            <a:noFill/>
            <a:miter lim="800000"/>
            <a:headEnd/>
            <a:tailEnd/>
          </a:ln>
        </p:spPr>
        <p:txBody>
          <a:bodyPr wrap="none">
            <a:spAutoFit/>
          </a:bodyPr>
          <a:lstStyle/>
          <a:p>
            <a:pPr algn="l"/>
            <a:r>
              <a:rPr lang="en-US" b="1">
                <a:solidFill>
                  <a:srgbClr val="FF6600"/>
                </a:solidFill>
              </a:rPr>
              <a:t>61.3</a:t>
            </a:r>
            <a:r>
              <a:rPr lang="en-US" b="1" baseline="30000">
                <a:solidFill>
                  <a:srgbClr val="FF6600"/>
                </a:solidFill>
              </a:rPr>
              <a:t>o</a:t>
            </a:r>
            <a:r>
              <a:rPr lang="en-US" b="1">
                <a:solidFill>
                  <a:srgbClr val="FF6600"/>
                </a:solidFill>
              </a:rPr>
              <a:t>C</a:t>
            </a:r>
          </a:p>
        </p:txBody>
      </p:sp>
      <p:sp>
        <p:nvSpPr>
          <p:cNvPr id="119862" name="Text Box 55"/>
          <p:cNvSpPr txBox="1">
            <a:spLocks noChangeArrowheads="1"/>
          </p:cNvSpPr>
          <p:nvPr/>
        </p:nvSpPr>
        <p:spPr bwMode="auto">
          <a:xfrm>
            <a:off x="7620000" y="2743200"/>
            <a:ext cx="650875" cy="274638"/>
          </a:xfrm>
          <a:prstGeom prst="rect">
            <a:avLst/>
          </a:prstGeom>
          <a:noFill/>
          <a:ln w="9525">
            <a:noFill/>
            <a:miter lim="800000"/>
            <a:headEnd/>
            <a:tailEnd/>
          </a:ln>
        </p:spPr>
        <p:txBody>
          <a:bodyPr wrap="none">
            <a:spAutoFit/>
          </a:bodyPr>
          <a:lstStyle/>
          <a:p>
            <a:pPr algn="l"/>
            <a:r>
              <a:rPr lang="en-US" b="1">
                <a:solidFill>
                  <a:srgbClr val="FF00FF"/>
                </a:solidFill>
              </a:rPr>
              <a:t>78.4</a:t>
            </a:r>
            <a:r>
              <a:rPr lang="en-US" b="1" baseline="30000">
                <a:solidFill>
                  <a:srgbClr val="FF00FF"/>
                </a:solidFill>
              </a:rPr>
              <a:t>o</a:t>
            </a:r>
            <a:r>
              <a:rPr lang="en-US" b="1">
                <a:solidFill>
                  <a:srgbClr val="FF00FF"/>
                </a:solidFill>
              </a:rPr>
              <a:t>C</a:t>
            </a:r>
          </a:p>
        </p:txBody>
      </p:sp>
      <p:sp>
        <p:nvSpPr>
          <p:cNvPr id="119863" name="Text Box 56"/>
          <p:cNvSpPr txBox="1">
            <a:spLocks noChangeArrowheads="1"/>
          </p:cNvSpPr>
          <p:nvPr/>
        </p:nvSpPr>
        <p:spPr bwMode="auto">
          <a:xfrm>
            <a:off x="8229600" y="2743200"/>
            <a:ext cx="608013" cy="274638"/>
          </a:xfrm>
          <a:prstGeom prst="rect">
            <a:avLst/>
          </a:prstGeom>
          <a:noFill/>
          <a:ln w="9525">
            <a:noFill/>
            <a:miter lim="800000"/>
            <a:headEnd/>
            <a:tailEnd/>
          </a:ln>
        </p:spPr>
        <p:txBody>
          <a:bodyPr wrap="none">
            <a:spAutoFit/>
          </a:bodyPr>
          <a:lstStyle/>
          <a:p>
            <a:pPr algn="l"/>
            <a:r>
              <a:rPr lang="en-US" b="1">
                <a:solidFill>
                  <a:srgbClr val="333399"/>
                </a:solidFill>
              </a:rPr>
              <a:t>100</a:t>
            </a:r>
            <a:r>
              <a:rPr lang="en-US" b="1" baseline="30000">
                <a:solidFill>
                  <a:srgbClr val="333399"/>
                </a:solidFill>
              </a:rPr>
              <a:t>o</a:t>
            </a:r>
            <a:r>
              <a:rPr lang="en-US" b="1">
                <a:solidFill>
                  <a:srgbClr val="333399"/>
                </a:solidFill>
              </a:rPr>
              <a:t>C</a:t>
            </a:r>
          </a:p>
        </p:txBody>
      </p:sp>
      <p:sp>
        <p:nvSpPr>
          <p:cNvPr id="119864" name="Text Box 57"/>
          <p:cNvSpPr txBox="1">
            <a:spLocks noChangeArrowheads="1"/>
          </p:cNvSpPr>
          <p:nvPr/>
        </p:nvSpPr>
        <p:spPr bwMode="auto">
          <a:xfrm rot="-3360992">
            <a:off x="6196012" y="3862388"/>
            <a:ext cx="989013" cy="274638"/>
          </a:xfrm>
          <a:prstGeom prst="rect">
            <a:avLst/>
          </a:prstGeom>
          <a:noFill/>
          <a:ln w="9525">
            <a:noFill/>
            <a:miter lim="800000"/>
            <a:headEnd/>
            <a:tailEnd/>
          </a:ln>
        </p:spPr>
        <p:txBody>
          <a:bodyPr wrap="none">
            <a:spAutoFit/>
          </a:bodyPr>
          <a:lstStyle/>
          <a:p>
            <a:pPr algn="l"/>
            <a:r>
              <a:rPr lang="en-US" b="1">
                <a:solidFill>
                  <a:srgbClr val="FF6600"/>
                </a:solidFill>
              </a:rPr>
              <a:t>chloroform</a:t>
            </a:r>
          </a:p>
        </p:txBody>
      </p:sp>
      <p:sp>
        <p:nvSpPr>
          <p:cNvPr id="119865" name="Text Box 58"/>
          <p:cNvSpPr txBox="1">
            <a:spLocks noChangeArrowheads="1"/>
          </p:cNvSpPr>
          <p:nvPr/>
        </p:nvSpPr>
        <p:spPr bwMode="auto">
          <a:xfrm rot="-3521323">
            <a:off x="6741319" y="3926681"/>
            <a:ext cx="1117600" cy="274638"/>
          </a:xfrm>
          <a:prstGeom prst="rect">
            <a:avLst/>
          </a:prstGeom>
          <a:noFill/>
          <a:ln w="9525">
            <a:noFill/>
            <a:miter lim="800000"/>
            <a:headEnd/>
            <a:tailEnd/>
          </a:ln>
        </p:spPr>
        <p:txBody>
          <a:bodyPr wrap="none">
            <a:spAutoFit/>
          </a:bodyPr>
          <a:lstStyle/>
          <a:p>
            <a:pPr algn="l"/>
            <a:r>
              <a:rPr lang="en-US" b="1">
                <a:solidFill>
                  <a:srgbClr val="FF00FF"/>
                </a:solidFill>
              </a:rPr>
              <a:t>ethyl</a:t>
            </a:r>
            <a:r>
              <a:rPr lang="en-US" b="1"/>
              <a:t> </a:t>
            </a:r>
            <a:r>
              <a:rPr lang="en-US" b="1">
                <a:solidFill>
                  <a:srgbClr val="FF00FF"/>
                </a:solidFill>
              </a:rPr>
              <a:t>alcohol</a:t>
            </a:r>
          </a:p>
        </p:txBody>
      </p:sp>
      <p:sp>
        <p:nvSpPr>
          <p:cNvPr id="119866" name="Text Box 59"/>
          <p:cNvSpPr txBox="1">
            <a:spLocks noChangeArrowheads="1"/>
          </p:cNvSpPr>
          <p:nvPr/>
        </p:nvSpPr>
        <p:spPr bwMode="auto">
          <a:xfrm rot="-2446097">
            <a:off x="7086600" y="4495800"/>
            <a:ext cx="581025" cy="274638"/>
          </a:xfrm>
          <a:prstGeom prst="rect">
            <a:avLst/>
          </a:prstGeom>
          <a:noFill/>
          <a:ln w="9525">
            <a:noFill/>
            <a:miter lim="800000"/>
            <a:headEnd/>
            <a:tailEnd/>
          </a:ln>
        </p:spPr>
        <p:txBody>
          <a:bodyPr wrap="none">
            <a:spAutoFit/>
          </a:bodyPr>
          <a:lstStyle/>
          <a:p>
            <a:pPr algn="l"/>
            <a:r>
              <a:rPr lang="en-US" b="1">
                <a:solidFill>
                  <a:srgbClr val="333399"/>
                </a:solidFill>
              </a:rPr>
              <a:t>water</a:t>
            </a:r>
          </a:p>
        </p:txBody>
      </p:sp>
      <p:sp>
        <p:nvSpPr>
          <p:cNvPr id="205884" name="Text Box 60"/>
          <p:cNvSpPr txBox="1">
            <a:spLocks noChangeArrowheads="1"/>
          </p:cNvSpPr>
          <p:nvPr/>
        </p:nvSpPr>
        <p:spPr bwMode="auto">
          <a:xfrm>
            <a:off x="660400" y="6107113"/>
            <a:ext cx="2324100" cy="366712"/>
          </a:xfrm>
          <a:prstGeom prst="rect">
            <a:avLst/>
          </a:prstGeom>
          <a:noFill/>
          <a:ln w="9525">
            <a:noFill/>
            <a:miter lim="800000"/>
            <a:headEnd/>
            <a:tailEnd/>
          </a:ln>
        </p:spPr>
        <p:txBody>
          <a:bodyPr wrap="none">
            <a:spAutoFit/>
          </a:bodyPr>
          <a:lstStyle/>
          <a:p>
            <a:pPr algn="l"/>
            <a:r>
              <a:rPr lang="en-US" sz="1800"/>
              <a:t>x kPa  =  253 mm Hg</a:t>
            </a:r>
          </a:p>
        </p:txBody>
      </p:sp>
      <p:grpSp>
        <p:nvGrpSpPr>
          <p:cNvPr id="2" name="Group 64"/>
          <p:cNvGrpSpPr>
            <a:grpSpLocks/>
          </p:cNvGrpSpPr>
          <p:nvPr/>
        </p:nvGrpSpPr>
        <p:grpSpPr bwMode="auto">
          <a:xfrm>
            <a:off x="3014663" y="5992813"/>
            <a:ext cx="1458912" cy="612775"/>
            <a:chOff x="1449" y="3031"/>
            <a:chExt cx="603" cy="481"/>
          </a:xfrm>
        </p:grpSpPr>
        <p:sp>
          <p:nvSpPr>
            <p:cNvPr id="119876" name="AutoShape 61"/>
            <p:cNvSpPr>
              <a:spLocks noChangeArrowheads="1"/>
            </p:cNvSpPr>
            <p:nvPr/>
          </p:nvSpPr>
          <p:spPr bwMode="auto">
            <a:xfrm>
              <a:off x="1449" y="3031"/>
              <a:ext cx="603" cy="48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19877" name="Line 62"/>
            <p:cNvSpPr>
              <a:spLocks noChangeShapeType="1"/>
            </p:cNvSpPr>
            <p:nvPr/>
          </p:nvSpPr>
          <p:spPr bwMode="auto">
            <a:xfrm>
              <a:off x="1476" y="3271"/>
              <a:ext cx="554" cy="0"/>
            </a:xfrm>
            <a:prstGeom prst="line">
              <a:avLst/>
            </a:prstGeom>
            <a:noFill/>
            <a:ln w="9525">
              <a:solidFill>
                <a:schemeClr val="tx1"/>
              </a:solidFill>
              <a:round/>
              <a:headEnd/>
              <a:tailEnd/>
            </a:ln>
          </p:spPr>
          <p:txBody>
            <a:bodyPr/>
            <a:lstStyle/>
            <a:p>
              <a:endParaRPr lang="en-US"/>
            </a:p>
          </p:txBody>
        </p:sp>
      </p:grpSp>
      <p:sp>
        <p:nvSpPr>
          <p:cNvPr id="205887" name="Text Box 63"/>
          <p:cNvSpPr txBox="1">
            <a:spLocks noChangeArrowheads="1"/>
          </p:cNvSpPr>
          <p:nvPr/>
        </p:nvSpPr>
        <p:spPr bwMode="auto">
          <a:xfrm>
            <a:off x="3108325" y="5975350"/>
            <a:ext cx="1212850" cy="366713"/>
          </a:xfrm>
          <a:prstGeom prst="rect">
            <a:avLst/>
          </a:prstGeom>
          <a:noFill/>
          <a:ln w="9525">
            <a:noFill/>
            <a:miter lim="800000"/>
            <a:headEnd/>
            <a:tailEnd/>
          </a:ln>
        </p:spPr>
        <p:txBody>
          <a:bodyPr wrap="none">
            <a:spAutoFit/>
          </a:bodyPr>
          <a:lstStyle/>
          <a:p>
            <a:pPr algn="l"/>
            <a:r>
              <a:rPr lang="en-US" sz="1800"/>
              <a:t>101.3 kPa</a:t>
            </a:r>
          </a:p>
        </p:txBody>
      </p:sp>
      <p:sp>
        <p:nvSpPr>
          <p:cNvPr id="205890" name="Text Box 66"/>
          <p:cNvSpPr txBox="1">
            <a:spLocks noChangeArrowheads="1"/>
          </p:cNvSpPr>
          <p:nvPr/>
        </p:nvSpPr>
        <p:spPr bwMode="auto">
          <a:xfrm>
            <a:off x="4484688" y="6113463"/>
            <a:ext cx="317500" cy="366712"/>
          </a:xfrm>
          <a:prstGeom prst="rect">
            <a:avLst/>
          </a:prstGeom>
          <a:noFill/>
          <a:ln w="9525">
            <a:noFill/>
            <a:miter lim="800000"/>
            <a:headEnd/>
            <a:tailEnd/>
          </a:ln>
        </p:spPr>
        <p:txBody>
          <a:bodyPr wrap="none">
            <a:spAutoFit/>
          </a:bodyPr>
          <a:lstStyle/>
          <a:p>
            <a:pPr algn="l"/>
            <a:r>
              <a:rPr lang="en-US" sz="1800"/>
              <a:t>=</a:t>
            </a:r>
          </a:p>
        </p:txBody>
      </p:sp>
      <p:sp>
        <p:nvSpPr>
          <p:cNvPr id="205891" name="Text Box 67"/>
          <p:cNvSpPr txBox="1">
            <a:spLocks noChangeArrowheads="1"/>
          </p:cNvSpPr>
          <p:nvPr/>
        </p:nvSpPr>
        <p:spPr bwMode="auto">
          <a:xfrm>
            <a:off x="4676775" y="6113463"/>
            <a:ext cx="1085850" cy="366712"/>
          </a:xfrm>
          <a:prstGeom prst="rect">
            <a:avLst/>
          </a:prstGeom>
          <a:noFill/>
          <a:ln w="9525">
            <a:noFill/>
            <a:miter lim="800000"/>
            <a:headEnd/>
            <a:tailEnd/>
          </a:ln>
        </p:spPr>
        <p:txBody>
          <a:bodyPr wrap="none">
            <a:spAutoFit/>
          </a:bodyPr>
          <a:lstStyle/>
          <a:p>
            <a:pPr algn="l"/>
            <a:r>
              <a:rPr lang="en-US" sz="1800"/>
              <a:t>33.7 kPa</a:t>
            </a:r>
          </a:p>
        </p:txBody>
      </p:sp>
      <p:sp>
        <p:nvSpPr>
          <p:cNvPr id="205892" name="Line 68"/>
          <p:cNvSpPr>
            <a:spLocks noChangeShapeType="1"/>
          </p:cNvSpPr>
          <p:nvPr/>
        </p:nvSpPr>
        <p:spPr bwMode="auto">
          <a:xfrm flipV="1">
            <a:off x="2176463" y="6259513"/>
            <a:ext cx="752475" cy="119062"/>
          </a:xfrm>
          <a:prstGeom prst="line">
            <a:avLst/>
          </a:prstGeom>
          <a:noFill/>
          <a:ln w="9525">
            <a:solidFill>
              <a:srgbClr val="FF0000"/>
            </a:solidFill>
            <a:round/>
            <a:headEnd/>
            <a:tailEnd/>
          </a:ln>
        </p:spPr>
        <p:txBody>
          <a:bodyPr/>
          <a:lstStyle/>
          <a:p>
            <a:endParaRPr lang="en-US"/>
          </a:p>
        </p:txBody>
      </p:sp>
      <p:sp>
        <p:nvSpPr>
          <p:cNvPr id="205893" name="Line 69"/>
          <p:cNvSpPr>
            <a:spLocks noChangeShapeType="1"/>
          </p:cNvSpPr>
          <p:nvPr/>
        </p:nvSpPr>
        <p:spPr bwMode="auto">
          <a:xfrm flipV="1">
            <a:off x="3573463" y="6423025"/>
            <a:ext cx="752475" cy="119063"/>
          </a:xfrm>
          <a:prstGeom prst="line">
            <a:avLst/>
          </a:prstGeom>
          <a:noFill/>
          <a:ln w="9525">
            <a:solidFill>
              <a:srgbClr val="FF0000"/>
            </a:solidFill>
            <a:round/>
            <a:headEnd/>
            <a:tailEnd/>
          </a:ln>
        </p:spPr>
        <p:txBody>
          <a:bodyPr/>
          <a:lstStyle/>
          <a:p>
            <a:endParaRPr lang="en-US"/>
          </a:p>
        </p:txBody>
      </p:sp>
      <p:sp>
        <p:nvSpPr>
          <p:cNvPr id="119874" name="Text Box 70"/>
          <p:cNvSpPr txBox="1">
            <a:spLocks noChangeArrowheads="1"/>
          </p:cNvSpPr>
          <p:nvPr/>
        </p:nvSpPr>
        <p:spPr bwMode="auto">
          <a:xfrm>
            <a:off x="6134100" y="5621338"/>
            <a:ext cx="1555750" cy="304800"/>
          </a:xfrm>
          <a:prstGeom prst="rect">
            <a:avLst/>
          </a:prstGeom>
          <a:noFill/>
          <a:ln w="9525">
            <a:noFill/>
            <a:miter lim="800000"/>
            <a:headEnd/>
            <a:tailEnd/>
          </a:ln>
        </p:spPr>
        <p:txBody>
          <a:bodyPr wrap="none">
            <a:spAutoFit/>
          </a:bodyPr>
          <a:lstStyle/>
          <a:p>
            <a:pPr algn="l"/>
            <a:r>
              <a:rPr lang="en-US" sz="1400"/>
              <a:t>Temperature (</a:t>
            </a:r>
            <a:r>
              <a:rPr lang="en-US" sz="1400" baseline="30000"/>
              <a:t>o</a:t>
            </a:r>
            <a:r>
              <a:rPr lang="en-US" sz="1400"/>
              <a:t>C)</a:t>
            </a:r>
          </a:p>
        </p:txBody>
      </p:sp>
      <p:sp>
        <p:nvSpPr>
          <p:cNvPr id="119875" name="Text Box 71"/>
          <p:cNvSpPr txBox="1">
            <a:spLocks noChangeArrowheads="1"/>
          </p:cNvSpPr>
          <p:nvPr/>
        </p:nvSpPr>
        <p:spPr bwMode="auto">
          <a:xfrm rot="-5400000">
            <a:off x="4156075" y="4033838"/>
            <a:ext cx="1397000" cy="304800"/>
          </a:xfrm>
          <a:prstGeom prst="rect">
            <a:avLst/>
          </a:prstGeom>
          <a:noFill/>
          <a:ln w="9525">
            <a:noFill/>
            <a:miter lim="800000"/>
            <a:headEnd/>
            <a:tailEnd/>
          </a:ln>
        </p:spPr>
        <p:txBody>
          <a:bodyPr wrap="none">
            <a:spAutoFit/>
          </a:bodyPr>
          <a:lstStyle/>
          <a:p>
            <a:pPr algn="l"/>
            <a:r>
              <a:rPr lang="en-US" sz="1400"/>
              <a:t>Pressure (KPa)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5828"/>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20582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0" presetClass="entr" presetSubtype="0" fill="hold" grpId="0" nodeType="clickEffect">
                                  <p:stCondLst>
                                    <p:cond delay="0"/>
                                  </p:stCondLst>
                                  <p:iterate type="lt">
                                    <p:tmPct val="10000"/>
                                  </p:iterate>
                                  <p:childTnLst>
                                    <p:set>
                                      <p:cBhvr>
                                        <p:cTn id="17" dur="1" fill="hold">
                                          <p:stCondLst>
                                            <p:cond delay="0"/>
                                          </p:stCondLst>
                                        </p:cTn>
                                        <p:tgtEl>
                                          <p:spTgt spid="205884"/>
                                        </p:tgtEl>
                                        <p:attrNameLst>
                                          <p:attrName>style.visibility</p:attrName>
                                        </p:attrNameLst>
                                      </p:cBhvr>
                                      <p:to>
                                        <p:strVal val="visible"/>
                                      </p:to>
                                    </p:set>
                                    <p:animEffect transition="in" filter="fade">
                                      <p:cBhvr>
                                        <p:cTn id="18" dur="1000"/>
                                        <p:tgtEl>
                                          <p:spTgt spid="205884"/>
                                        </p:tgtEl>
                                      </p:cBhvr>
                                    </p:animEffect>
                                    <p:anim calcmode="lin" valueType="num">
                                      <p:cBhvr>
                                        <p:cTn id="19" dur="1000" fill="hold"/>
                                        <p:tgtEl>
                                          <p:spTgt spid="205884"/>
                                        </p:tgtEl>
                                        <p:attrNameLst>
                                          <p:attrName>ppt_x</p:attrName>
                                        </p:attrNameLst>
                                      </p:cBhvr>
                                      <p:tavLst>
                                        <p:tav tm="0">
                                          <p:val>
                                            <p:strVal val="#ppt_x-.1"/>
                                          </p:val>
                                        </p:tav>
                                        <p:tav tm="100000">
                                          <p:val>
                                            <p:strVal val="#ppt_x"/>
                                          </p:val>
                                        </p:tav>
                                      </p:tavLst>
                                    </p:anim>
                                    <p:anim calcmode="lin" valueType="num">
                                      <p:cBhvr>
                                        <p:cTn id="20" dur="1000" fill="hold"/>
                                        <p:tgtEl>
                                          <p:spTgt spid="20588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05889"/>
                                        </p:tgtEl>
                                        <p:attrNameLst>
                                          <p:attrName>style.visibility</p:attrName>
                                        </p:attrNameLst>
                                      </p:cBhvr>
                                      <p:to>
                                        <p:strVal val="visible"/>
                                      </p:to>
                                    </p:set>
                                    <p:animEffect transition="in" filter="dissolve">
                                      <p:cBhvr>
                                        <p:cTn id="30" dur="500"/>
                                        <p:tgtEl>
                                          <p:spTgt spid="20588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05887"/>
                                        </p:tgtEl>
                                        <p:attrNameLst>
                                          <p:attrName>style.visibility</p:attrName>
                                        </p:attrNameLst>
                                      </p:cBhvr>
                                      <p:to>
                                        <p:strVal val="visible"/>
                                      </p:to>
                                    </p:set>
                                    <p:animEffect transition="in" filter="dissolve">
                                      <p:cBhvr>
                                        <p:cTn id="35" dur="500"/>
                                        <p:tgtEl>
                                          <p:spTgt spid="20588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5892"/>
                                        </p:tgtEl>
                                        <p:attrNameLst>
                                          <p:attrName>style.visibility</p:attrName>
                                        </p:attrNameLst>
                                      </p:cBhvr>
                                      <p:to>
                                        <p:strVal val="visible"/>
                                      </p:to>
                                    </p:set>
                                    <p:animEffect transition="in" filter="wipe(down)">
                                      <p:cBhvr>
                                        <p:cTn id="40" dur="500"/>
                                        <p:tgtEl>
                                          <p:spTgt spid="205892"/>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205893"/>
                                        </p:tgtEl>
                                        <p:attrNameLst>
                                          <p:attrName>style.visibility</p:attrName>
                                        </p:attrNameLst>
                                      </p:cBhvr>
                                      <p:to>
                                        <p:strVal val="visible"/>
                                      </p:to>
                                    </p:set>
                                    <p:animEffect transition="in" filter="wipe(down)">
                                      <p:cBhvr>
                                        <p:cTn id="44" dur="500"/>
                                        <p:tgtEl>
                                          <p:spTgt spid="205893"/>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05890"/>
                                        </p:tgtEl>
                                        <p:attrNameLst>
                                          <p:attrName>style.visibility</p:attrName>
                                        </p:attrNameLst>
                                      </p:cBhvr>
                                      <p:to>
                                        <p:strVal val="visible"/>
                                      </p:to>
                                    </p:set>
                                    <p:animEffect transition="in" filter="wipe(left)">
                                      <p:cBhvr>
                                        <p:cTn id="48" dur="500"/>
                                        <p:tgtEl>
                                          <p:spTgt spid="205890"/>
                                        </p:tgtEl>
                                      </p:cBhvr>
                                    </p:animEffect>
                                  </p:childTnLst>
                                </p:cTn>
                              </p:par>
                            </p:childTnLst>
                          </p:cTn>
                        </p:par>
                      </p:childTnLst>
                    </p:cTn>
                  </p:par>
                  <p:par>
                    <p:cTn id="49" fill="hold">
                      <p:stCondLst>
                        <p:cond delay="indefinite"/>
                      </p:stCondLst>
                      <p:childTnLst>
                        <p:par>
                          <p:cTn id="50" fill="hold">
                            <p:stCondLst>
                              <p:cond delay="0"/>
                            </p:stCondLst>
                            <p:childTnLst>
                              <p:par>
                                <p:cTn id="51" presetID="39" presetClass="entr" presetSubtype="0" accel="100000" fill="hold" grpId="0" nodeType="clickEffect">
                                  <p:stCondLst>
                                    <p:cond delay="0"/>
                                  </p:stCondLst>
                                  <p:childTnLst>
                                    <p:set>
                                      <p:cBhvr>
                                        <p:cTn id="52" dur="1" fill="hold">
                                          <p:stCondLst>
                                            <p:cond delay="0"/>
                                          </p:stCondLst>
                                        </p:cTn>
                                        <p:tgtEl>
                                          <p:spTgt spid="205891"/>
                                        </p:tgtEl>
                                        <p:attrNameLst>
                                          <p:attrName>style.visibility</p:attrName>
                                        </p:attrNameLst>
                                      </p:cBhvr>
                                      <p:to>
                                        <p:strVal val="visible"/>
                                      </p:to>
                                    </p:set>
                                    <p:anim calcmode="lin" valueType="num">
                                      <p:cBhvr>
                                        <p:cTn id="53" dur="500" fill="hold"/>
                                        <p:tgtEl>
                                          <p:spTgt spid="205891"/>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205891"/>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205891"/>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20589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205831"/>
                                        </p:tgtEl>
                                        <p:attrNameLst>
                                          <p:attrName>style.visibility</p:attrName>
                                        </p:attrNameLst>
                                      </p:cBhvr>
                                      <p:to>
                                        <p:strVal val="visible"/>
                                      </p:to>
                                    </p:se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499"/>
                                          </p:stCondLst>
                                        </p:cTn>
                                        <p:tgtEl>
                                          <p:spTgt spid="2058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89" grpId="0"/>
      <p:bldP spid="205827" grpId="0" autoUpdateAnimBg="0"/>
      <p:bldP spid="205828" grpId="0" animBg="1"/>
      <p:bldP spid="205829" grpId="0" animBg="1"/>
      <p:bldP spid="205831" grpId="0" animBg="1"/>
      <p:bldP spid="205832" grpId="0" animBg="1"/>
      <p:bldP spid="205884" grpId="0"/>
      <p:bldP spid="205887" grpId="0"/>
      <p:bldP spid="205890" grpId="0"/>
      <p:bldP spid="205891" grpId="0"/>
      <p:bldP spid="205892" grpId="0" animBg="1"/>
      <p:bldP spid="205893"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mtClean="0">
                <a:solidFill>
                  <a:schemeClr val="bg1"/>
                </a:solidFill>
              </a:rPr>
              <a:t>Manometer</a:t>
            </a:r>
          </a:p>
        </p:txBody>
      </p:sp>
      <p:sp>
        <p:nvSpPr>
          <p:cNvPr id="120835"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79204" name="Rectangle 4"/>
          <p:cNvSpPr>
            <a:spLocks noChangeArrowheads="1"/>
          </p:cNvSpPr>
          <p:nvPr/>
        </p:nvSpPr>
        <p:spPr bwMode="auto">
          <a:xfrm>
            <a:off x="4505325" y="3662363"/>
            <a:ext cx="323850" cy="1538287"/>
          </a:xfrm>
          <a:prstGeom prst="rect">
            <a:avLst/>
          </a:prstGeom>
          <a:solidFill>
            <a:srgbClr val="C0C0C0"/>
          </a:solidFill>
          <a:ln w="9525">
            <a:noFill/>
            <a:miter lim="800000"/>
            <a:headEnd/>
            <a:tailEnd/>
          </a:ln>
        </p:spPr>
        <p:txBody>
          <a:bodyPr wrap="none" anchor="ctr"/>
          <a:lstStyle/>
          <a:p>
            <a:endParaRPr lang="en-US"/>
          </a:p>
        </p:txBody>
      </p:sp>
      <p:sp>
        <p:nvSpPr>
          <p:cNvPr id="179205" name="Text Box 5"/>
          <p:cNvSpPr txBox="1">
            <a:spLocks noChangeArrowheads="1"/>
          </p:cNvSpPr>
          <p:nvPr/>
        </p:nvSpPr>
        <p:spPr bwMode="auto">
          <a:xfrm>
            <a:off x="5715000" y="1909763"/>
            <a:ext cx="1073150" cy="641350"/>
          </a:xfrm>
          <a:prstGeom prst="rect">
            <a:avLst/>
          </a:prstGeom>
          <a:noFill/>
          <a:ln w="9525">
            <a:noFill/>
            <a:miter lim="800000"/>
            <a:headEnd/>
            <a:tailEnd/>
          </a:ln>
        </p:spPr>
        <p:txBody>
          <a:bodyPr wrap="none">
            <a:spAutoFit/>
          </a:bodyPr>
          <a:lstStyle/>
          <a:p>
            <a:r>
              <a:rPr lang="en-US" sz="1800">
                <a:solidFill>
                  <a:srgbClr val="FFCC00"/>
                </a:solidFill>
              </a:rPr>
              <a:t>lower</a:t>
            </a:r>
          </a:p>
          <a:p>
            <a:r>
              <a:rPr lang="en-US" sz="1800">
                <a:solidFill>
                  <a:srgbClr val="FFCC00"/>
                </a:solidFill>
              </a:rPr>
              <a:t>pressure</a:t>
            </a:r>
          </a:p>
        </p:txBody>
      </p:sp>
      <p:sp>
        <p:nvSpPr>
          <p:cNvPr id="179206" name="Rectangle 6"/>
          <p:cNvSpPr>
            <a:spLocks noChangeArrowheads="1"/>
          </p:cNvSpPr>
          <p:nvPr/>
        </p:nvSpPr>
        <p:spPr bwMode="auto">
          <a:xfrm>
            <a:off x="6043613" y="3657600"/>
            <a:ext cx="323850" cy="1538288"/>
          </a:xfrm>
          <a:prstGeom prst="rect">
            <a:avLst/>
          </a:prstGeom>
          <a:solidFill>
            <a:srgbClr val="C0C0C0"/>
          </a:solidFill>
          <a:ln w="9525">
            <a:noFill/>
            <a:miter lim="800000"/>
            <a:headEnd/>
            <a:tailEnd/>
          </a:ln>
        </p:spPr>
        <p:txBody>
          <a:bodyPr wrap="none" anchor="ctr"/>
          <a:lstStyle/>
          <a:p>
            <a:endParaRPr lang="en-US"/>
          </a:p>
        </p:txBody>
      </p:sp>
      <p:sp>
        <p:nvSpPr>
          <p:cNvPr id="179207" name="Rectangle 7"/>
          <p:cNvSpPr>
            <a:spLocks noChangeArrowheads="1"/>
          </p:cNvSpPr>
          <p:nvPr/>
        </p:nvSpPr>
        <p:spPr bwMode="auto">
          <a:xfrm>
            <a:off x="4505325" y="4124325"/>
            <a:ext cx="323850" cy="1538288"/>
          </a:xfrm>
          <a:prstGeom prst="rect">
            <a:avLst/>
          </a:prstGeom>
          <a:solidFill>
            <a:srgbClr val="C0C0C0"/>
          </a:solidFill>
          <a:ln w="9525">
            <a:noFill/>
            <a:miter lim="800000"/>
            <a:headEnd/>
            <a:tailEnd/>
          </a:ln>
        </p:spPr>
        <p:txBody>
          <a:bodyPr wrap="none" anchor="ctr"/>
          <a:lstStyle/>
          <a:p>
            <a:endParaRPr lang="en-US"/>
          </a:p>
        </p:txBody>
      </p:sp>
      <p:sp>
        <p:nvSpPr>
          <p:cNvPr id="120840" name="Rectangle 8"/>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179209" name="Text Box 9"/>
          <p:cNvSpPr txBox="1">
            <a:spLocks noChangeArrowheads="1"/>
          </p:cNvSpPr>
          <p:nvPr/>
        </p:nvSpPr>
        <p:spPr bwMode="auto">
          <a:xfrm>
            <a:off x="5713413" y="1903413"/>
            <a:ext cx="1073150" cy="641350"/>
          </a:xfrm>
          <a:prstGeom prst="rect">
            <a:avLst/>
          </a:prstGeom>
          <a:noFill/>
          <a:ln w="9525">
            <a:noFill/>
            <a:miter lim="800000"/>
            <a:headEnd/>
            <a:tailEnd/>
          </a:ln>
        </p:spPr>
        <p:txBody>
          <a:bodyPr wrap="none">
            <a:spAutoFit/>
          </a:bodyPr>
          <a:lstStyle/>
          <a:p>
            <a:r>
              <a:rPr lang="en-US" sz="1800">
                <a:solidFill>
                  <a:srgbClr val="FFCC00"/>
                </a:solidFill>
              </a:rPr>
              <a:t>higher</a:t>
            </a:r>
          </a:p>
          <a:p>
            <a:r>
              <a:rPr lang="en-US" sz="1800">
                <a:solidFill>
                  <a:srgbClr val="FFCC00"/>
                </a:solidFill>
              </a:rPr>
              <a:t>pressure</a:t>
            </a:r>
          </a:p>
        </p:txBody>
      </p:sp>
      <p:sp>
        <p:nvSpPr>
          <p:cNvPr id="120842" name="Rectangle 10"/>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79212" name="Rectangle 12"/>
          <p:cNvSpPr>
            <a:spLocks noChangeArrowheads="1"/>
          </p:cNvSpPr>
          <p:nvPr/>
        </p:nvSpPr>
        <p:spPr bwMode="auto">
          <a:xfrm>
            <a:off x="6034088"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20844" name="Freeform 13"/>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20845" name="Freeform 14"/>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rgbClr val="FFFFFF"/>
            </a:solidFill>
            <a:round/>
            <a:headEnd/>
            <a:tailEnd/>
          </a:ln>
        </p:spPr>
        <p:txBody>
          <a:bodyPr/>
          <a:lstStyle/>
          <a:p>
            <a:endParaRPr lang="en-US"/>
          </a:p>
        </p:txBody>
      </p:sp>
      <p:sp>
        <p:nvSpPr>
          <p:cNvPr id="120846" name="Line 15"/>
          <p:cNvSpPr>
            <a:spLocks noChangeShapeType="1"/>
          </p:cNvSpPr>
          <p:nvPr/>
        </p:nvSpPr>
        <p:spPr bwMode="auto">
          <a:xfrm flipH="1">
            <a:off x="3271838" y="2862263"/>
            <a:ext cx="1566862" cy="0"/>
          </a:xfrm>
          <a:prstGeom prst="line">
            <a:avLst/>
          </a:prstGeom>
          <a:noFill/>
          <a:ln w="19050">
            <a:solidFill>
              <a:srgbClr val="FFFFFF"/>
            </a:solidFill>
            <a:round/>
            <a:headEnd/>
            <a:tailEnd/>
          </a:ln>
        </p:spPr>
        <p:txBody>
          <a:bodyPr/>
          <a:lstStyle/>
          <a:p>
            <a:endParaRPr lang="en-US"/>
          </a:p>
        </p:txBody>
      </p:sp>
      <p:sp>
        <p:nvSpPr>
          <p:cNvPr id="120847" name="Freeform 16"/>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rgbClr val="FFFFFF"/>
            </a:solidFill>
            <a:round/>
            <a:headEnd/>
            <a:tailEnd/>
          </a:ln>
        </p:spPr>
        <p:txBody>
          <a:bodyPr/>
          <a:lstStyle/>
          <a:p>
            <a:endParaRPr lang="en-US"/>
          </a:p>
        </p:txBody>
      </p:sp>
      <p:sp>
        <p:nvSpPr>
          <p:cNvPr id="120848" name="Line 17"/>
          <p:cNvSpPr>
            <a:spLocks noChangeShapeType="1"/>
          </p:cNvSpPr>
          <p:nvPr/>
        </p:nvSpPr>
        <p:spPr bwMode="auto">
          <a:xfrm flipH="1">
            <a:off x="3271838" y="3190875"/>
            <a:ext cx="1247775" cy="0"/>
          </a:xfrm>
          <a:prstGeom prst="line">
            <a:avLst/>
          </a:prstGeom>
          <a:noFill/>
          <a:ln w="19050">
            <a:solidFill>
              <a:srgbClr val="FFFFFF"/>
            </a:solidFill>
            <a:round/>
            <a:headEnd/>
            <a:tailEnd/>
          </a:ln>
        </p:spPr>
        <p:txBody>
          <a:bodyPr/>
          <a:lstStyle/>
          <a:p>
            <a:endParaRPr lang="en-US"/>
          </a:p>
        </p:txBody>
      </p:sp>
      <p:sp>
        <p:nvSpPr>
          <p:cNvPr id="120849" name="Text Box 18"/>
          <p:cNvSpPr txBox="1">
            <a:spLocks noChangeArrowheads="1"/>
          </p:cNvSpPr>
          <p:nvPr/>
        </p:nvSpPr>
        <p:spPr bwMode="auto">
          <a:xfrm>
            <a:off x="2063750" y="2728913"/>
            <a:ext cx="500063" cy="457200"/>
          </a:xfrm>
          <a:prstGeom prst="rect">
            <a:avLst/>
          </a:prstGeom>
          <a:noFill/>
          <a:ln w="9525">
            <a:noFill/>
            <a:miter lim="800000"/>
            <a:headEnd/>
            <a:tailEnd/>
          </a:ln>
        </p:spPr>
        <p:txBody>
          <a:bodyPr wrap="none">
            <a:spAutoFit/>
          </a:bodyPr>
          <a:lstStyle/>
          <a:p>
            <a:pPr algn="l"/>
            <a:r>
              <a:rPr lang="en-US" sz="2400">
                <a:solidFill>
                  <a:srgbClr val="FFCC00"/>
                </a:solidFill>
              </a:rPr>
              <a:t>P</a:t>
            </a:r>
            <a:r>
              <a:rPr lang="en-US" sz="2400" baseline="-25000">
                <a:solidFill>
                  <a:srgbClr val="FFCC00"/>
                </a:solidFill>
              </a:rPr>
              <a:t>1</a:t>
            </a:r>
          </a:p>
        </p:txBody>
      </p:sp>
      <p:sp>
        <p:nvSpPr>
          <p:cNvPr id="120850" name="Line 19"/>
          <p:cNvSpPr>
            <a:spLocks noChangeShapeType="1"/>
          </p:cNvSpPr>
          <p:nvPr/>
        </p:nvSpPr>
        <p:spPr bwMode="auto">
          <a:xfrm>
            <a:off x="2536825" y="3032125"/>
            <a:ext cx="784225" cy="0"/>
          </a:xfrm>
          <a:prstGeom prst="line">
            <a:avLst/>
          </a:prstGeom>
          <a:noFill/>
          <a:ln w="19050">
            <a:solidFill>
              <a:srgbClr val="FFCC00"/>
            </a:solidFill>
            <a:round/>
            <a:headEnd/>
            <a:tailEnd type="triangle" w="med" len="med"/>
          </a:ln>
        </p:spPr>
        <p:txBody>
          <a:bodyPr/>
          <a:lstStyle/>
          <a:p>
            <a:endParaRPr lang="en-US"/>
          </a:p>
        </p:txBody>
      </p:sp>
      <p:sp>
        <p:nvSpPr>
          <p:cNvPr id="179220" name="Text Box 20"/>
          <p:cNvSpPr txBox="1">
            <a:spLocks noChangeArrowheads="1"/>
          </p:cNvSpPr>
          <p:nvPr/>
        </p:nvSpPr>
        <p:spPr bwMode="auto">
          <a:xfrm>
            <a:off x="5975350" y="1979613"/>
            <a:ext cx="500063" cy="457200"/>
          </a:xfrm>
          <a:prstGeom prst="rect">
            <a:avLst/>
          </a:prstGeom>
          <a:noFill/>
          <a:ln w="9525">
            <a:noFill/>
            <a:miter lim="800000"/>
            <a:headEnd/>
            <a:tailEnd/>
          </a:ln>
        </p:spPr>
        <p:txBody>
          <a:bodyPr wrap="none">
            <a:spAutoFit/>
          </a:bodyPr>
          <a:lstStyle/>
          <a:p>
            <a:pPr algn="l"/>
            <a:r>
              <a:rPr lang="en-US" sz="2400">
                <a:solidFill>
                  <a:srgbClr val="FFCC00"/>
                </a:solidFill>
              </a:rPr>
              <a:t>P</a:t>
            </a:r>
            <a:r>
              <a:rPr lang="en-US" sz="2400" baseline="-25000">
                <a:solidFill>
                  <a:srgbClr val="FFCC00"/>
                </a:solidFill>
              </a:rPr>
              <a:t>a</a:t>
            </a:r>
          </a:p>
        </p:txBody>
      </p:sp>
      <p:sp>
        <p:nvSpPr>
          <p:cNvPr id="120852" name="Oval 21"/>
          <p:cNvSpPr>
            <a:spLocks noChangeArrowheads="1"/>
          </p:cNvSpPr>
          <p:nvPr/>
        </p:nvSpPr>
        <p:spPr bwMode="auto">
          <a:xfrm>
            <a:off x="6032500" y="2817813"/>
            <a:ext cx="320675" cy="88900"/>
          </a:xfrm>
          <a:prstGeom prst="ellipse">
            <a:avLst/>
          </a:prstGeom>
          <a:noFill/>
          <a:ln w="15875">
            <a:solidFill>
              <a:srgbClr val="FFFFFF"/>
            </a:solidFill>
            <a:round/>
            <a:headEnd/>
            <a:tailEnd/>
          </a:ln>
        </p:spPr>
        <p:txBody>
          <a:bodyPr wrap="none" anchor="ctr"/>
          <a:lstStyle/>
          <a:p>
            <a:endParaRPr lang="en-US"/>
          </a:p>
        </p:txBody>
      </p:sp>
      <p:sp>
        <p:nvSpPr>
          <p:cNvPr id="120853" name="Line 22"/>
          <p:cNvSpPr>
            <a:spLocks noChangeShapeType="1"/>
          </p:cNvSpPr>
          <p:nvPr/>
        </p:nvSpPr>
        <p:spPr bwMode="auto">
          <a:xfrm>
            <a:off x="6196013" y="2513013"/>
            <a:ext cx="0" cy="542925"/>
          </a:xfrm>
          <a:prstGeom prst="line">
            <a:avLst/>
          </a:prstGeom>
          <a:noFill/>
          <a:ln w="19050">
            <a:solidFill>
              <a:srgbClr val="FFCC00"/>
            </a:solidFill>
            <a:round/>
            <a:headEnd/>
            <a:tailEnd type="triangle" w="med" len="med"/>
          </a:ln>
        </p:spPr>
        <p:txBody>
          <a:bodyPr/>
          <a:lstStyle/>
          <a:p>
            <a:endParaRPr lang="en-US"/>
          </a:p>
        </p:txBody>
      </p:sp>
      <p:sp>
        <p:nvSpPr>
          <p:cNvPr id="179223" name="Line 23"/>
          <p:cNvSpPr>
            <a:spLocks noChangeShapeType="1"/>
          </p:cNvSpPr>
          <p:nvPr/>
        </p:nvSpPr>
        <p:spPr bwMode="auto">
          <a:xfrm>
            <a:off x="4405313" y="3665538"/>
            <a:ext cx="2532062" cy="0"/>
          </a:xfrm>
          <a:prstGeom prst="line">
            <a:avLst/>
          </a:prstGeom>
          <a:noFill/>
          <a:ln w="3175">
            <a:solidFill>
              <a:srgbClr val="FFCC00"/>
            </a:solidFill>
            <a:prstDash val="sysDot"/>
            <a:round/>
            <a:headEnd/>
            <a:tailEnd/>
          </a:ln>
        </p:spPr>
        <p:txBody>
          <a:bodyPr/>
          <a:lstStyle/>
          <a:p>
            <a:endParaRPr lang="en-US"/>
          </a:p>
        </p:txBody>
      </p:sp>
      <p:sp>
        <p:nvSpPr>
          <p:cNvPr id="179224" name="Line 24"/>
          <p:cNvSpPr>
            <a:spLocks noChangeShapeType="1"/>
          </p:cNvSpPr>
          <p:nvPr/>
        </p:nvSpPr>
        <p:spPr bwMode="auto">
          <a:xfrm>
            <a:off x="4402138" y="4700588"/>
            <a:ext cx="2532062" cy="0"/>
          </a:xfrm>
          <a:prstGeom prst="line">
            <a:avLst/>
          </a:prstGeom>
          <a:noFill/>
          <a:ln w="3175">
            <a:solidFill>
              <a:srgbClr val="FFCC00"/>
            </a:solidFill>
            <a:prstDash val="sysDot"/>
            <a:round/>
            <a:headEnd/>
            <a:tailEnd/>
          </a:ln>
        </p:spPr>
        <p:txBody>
          <a:bodyPr/>
          <a:lstStyle/>
          <a:p>
            <a:endParaRPr lang="en-US"/>
          </a:p>
        </p:txBody>
      </p:sp>
      <p:sp>
        <p:nvSpPr>
          <p:cNvPr id="179225" name="AutoShape 25"/>
          <p:cNvSpPr>
            <a:spLocks/>
          </p:cNvSpPr>
          <p:nvPr/>
        </p:nvSpPr>
        <p:spPr bwMode="auto">
          <a:xfrm>
            <a:off x="6983413" y="3665538"/>
            <a:ext cx="128587" cy="1035050"/>
          </a:xfrm>
          <a:prstGeom prst="rightBrace">
            <a:avLst>
              <a:gd name="adj1" fmla="val 67078"/>
              <a:gd name="adj2" fmla="val 50000"/>
            </a:avLst>
          </a:prstGeom>
          <a:noFill/>
          <a:ln w="9525">
            <a:solidFill>
              <a:schemeClr val="bg1"/>
            </a:solidFill>
            <a:round/>
            <a:headEnd/>
            <a:tailEnd/>
          </a:ln>
        </p:spPr>
        <p:txBody>
          <a:bodyPr wrap="none" anchor="ctr"/>
          <a:lstStyle/>
          <a:p>
            <a:endParaRPr lang="en-US"/>
          </a:p>
        </p:txBody>
      </p:sp>
      <p:sp>
        <p:nvSpPr>
          <p:cNvPr id="179226" name="Text Box 26"/>
          <p:cNvSpPr txBox="1">
            <a:spLocks noChangeArrowheads="1"/>
          </p:cNvSpPr>
          <p:nvPr/>
        </p:nvSpPr>
        <p:spPr bwMode="auto">
          <a:xfrm>
            <a:off x="7162800" y="4022725"/>
            <a:ext cx="596900" cy="274638"/>
          </a:xfrm>
          <a:prstGeom prst="rect">
            <a:avLst/>
          </a:prstGeom>
          <a:noFill/>
          <a:ln w="9525">
            <a:noFill/>
            <a:miter lim="800000"/>
            <a:headEnd/>
            <a:tailEnd/>
          </a:ln>
        </p:spPr>
        <p:txBody>
          <a:bodyPr wrap="none">
            <a:spAutoFit/>
          </a:bodyPr>
          <a:lstStyle/>
          <a:p>
            <a:pPr algn="l"/>
            <a:r>
              <a:rPr lang="en-US">
                <a:solidFill>
                  <a:schemeClr val="bg1"/>
                </a:solidFill>
              </a:rPr>
              <a:t>height</a:t>
            </a:r>
          </a:p>
        </p:txBody>
      </p:sp>
      <p:sp>
        <p:nvSpPr>
          <p:cNvPr id="179227" name="Text Box 27"/>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solidFill>
                  <a:schemeClr val="bg1"/>
                </a:solidFill>
              </a:rPr>
              <a:t>          750 mm Hg</a:t>
            </a:r>
          </a:p>
        </p:txBody>
      </p:sp>
      <p:sp>
        <p:nvSpPr>
          <p:cNvPr id="179228" name="Text Box 28"/>
          <p:cNvSpPr txBox="1">
            <a:spLocks noChangeArrowheads="1"/>
          </p:cNvSpPr>
          <p:nvPr/>
        </p:nvSpPr>
        <p:spPr bwMode="auto">
          <a:xfrm>
            <a:off x="685800" y="4664075"/>
            <a:ext cx="2085975" cy="457200"/>
          </a:xfrm>
          <a:prstGeom prst="rect">
            <a:avLst/>
          </a:prstGeom>
          <a:noFill/>
          <a:ln w="9525">
            <a:noFill/>
            <a:miter lim="800000"/>
            <a:headEnd/>
            <a:tailEnd/>
          </a:ln>
        </p:spPr>
        <p:txBody>
          <a:bodyPr wrap="none">
            <a:spAutoFit/>
          </a:bodyPr>
          <a:lstStyle/>
          <a:p>
            <a:pPr algn="l"/>
            <a:r>
              <a:rPr lang="en-US" sz="2400">
                <a:solidFill>
                  <a:schemeClr val="bg1"/>
                </a:solidFill>
              </a:rPr>
              <a:t>         130 mm</a:t>
            </a:r>
            <a:r>
              <a:rPr lang="en-US">
                <a:solidFill>
                  <a:schemeClr val="bg1"/>
                </a:solidFill>
              </a:rPr>
              <a:t> </a:t>
            </a:r>
          </a:p>
        </p:txBody>
      </p:sp>
      <p:sp>
        <p:nvSpPr>
          <p:cNvPr id="179229" name="Line 29"/>
          <p:cNvSpPr>
            <a:spLocks noChangeShapeType="1"/>
          </p:cNvSpPr>
          <p:nvPr/>
        </p:nvSpPr>
        <p:spPr bwMode="auto">
          <a:xfrm>
            <a:off x="452438" y="5070475"/>
            <a:ext cx="2614612" cy="0"/>
          </a:xfrm>
          <a:prstGeom prst="line">
            <a:avLst/>
          </a:prstGeom>
          <a:noFill/>
          <a:ln w="9525">
            <a:solidFill>
              <a:schemeClr val="bg1"/>
            </a:solidFill>
            <a:round/>
            <a:headEnd/>
            <a:tailEnd/>
          </a:ln>
        </p:spPr>
        <p:txBody>
          <a:bodyPr/>
          <a:lstStyle/>
          <a:p>
            <a:endParaRPr lang="en-US"/>
          </a:p>
        </p:txBody>
      </p:sp>
      <p:sp>
        <p:nvSpPr>
          <p:cNvPr id="179230" name="Text Box 30"/>
          <p:cNvSpPr txBox="1">
            <a:spLocks noChangeArrowheads="1"/>
          </p:cNvSpPr>
          <p:nvPr/>
        </p:nvSpPr>
        <p:spPr bwMode="auto">
          <a:xfrm>
            <a:off x="323850" y="5103813"/>
            <a:ext cx="923925" cy="549275"/>
          </a:xfrm>
          <a:prstGeom prst="rect">
            <a:avLst/>
          </a:prstGeom>
          <a:noFill/>
          <a:ln w="9525">
            <a:noFill/>
            <a:miter lim="800000"/>
            <a:headEnd/>
            <a:tailEnd/>
          </a:ln>
        </p:spPr>
        <p:txBody>
          <a:bodyPr wrap="none">
            <a:spAutoFit/>
          </a:bodyPr>
          <a:lstStyle/>
          <a:p>
            <a:pPr algn="l"/>
            <a:r>
              <a:rPr lang="en-US">
                <a:solidFill>
                  <a:schemeClr val="bg1"/>
                </a:solidFill>
              </a:rPr>
              <a:t>higher </a:t>
            </a:r>
          </a:p>
          <a:p>
            <a:pPr algn="l"/>
            <a:r>
              <a:rPr lang="en-US">
                <a:solidFill>
                  <a:schemeClr val="bg1"/>
                </a:solidFill>
              </a:rPr>
              <a:t>pressure  </a:t>
            </a:r>
            <a:r>
              <a:rPr lang="en-US" sz="1800">
                <a:solidFill>
                  <a:schemeClr val="bg1"/>
                </a:solidFill>
              </a:rPr>
              <a:t> </a:t>
            </a:r>
          </a:p>
        </p:txBody>
      </p:sp>
      <p:sp>
        <p:nvSpPr>
          <p:cNvPr id="179231" name="Rectangle 31"/>
          <p:cNvSpPr>
            <a:spLocks noChangeArrowheads="1"/>
          </p:cNvSpPr>
          <p:nvPr/>
        </p:nvSpPr>
        <p:spPr bwMode="auto">
          <a:xfrm>
            <a:off x="1014413" y="5113338"/>
            <a:ext cx="2181225" cy="457200"/>
          </a:xfrm>
          <a:prstGeom prst="rect">
            <a:avLst/>
          </a:prstGeom>
          <a:noFill/>
          <a:ln w="9525">
            <a:noFill/>
            <a:miter lim="800000"/>
            <a:headEnd/>
            <a:tailEnd/>
          </a:ln>
        </p:spPr>
        <p:txBody>
          <a:bodyPr wrap="none">
            <a:spAutoFit/>
          </a:bodyPr>
          <a:lstStyle/>
          <a:p>
            <a:pPr algn="l"/>
            <a:r>
              <a:rPr lang="en-US" sz="2400">
                <a:solidFill>
                  <a:schemeClr val="bg1"/>
                </a:solidFill>
              </a:rPr>
              <a:t>     880 mm Hg</a:t>
            </a:r>
          </a:p>
        </p:txBody>
      </p:sp>
      <p:sp>
        <p:nvSpPr>
          <p:cNvPr id="179232" name="Rectangle 32"/>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solidFill>
                  <a:schemeClr val="bg1"/>
                </a:solidFill>
              </a:rPr>
              <a:t>P</a:t>
            </a:r>
            <a:r>
              <a:rPr lang="en-US" sz="2400" baseline="-25000">
                <a:solidFill>
                  <a:schemeClr val="bg1"/>
                </a:solidFill>
              </a:rPr>
              <a:t>a </a:t>
            </a:r>
            <a:r>
              <a:rPr lang="en-US" sz="2400">
                <a:solidFill>
                  <a:schemeClr val="bg1"/>
                </a:solidFill>
              </a:rPr>
              <a:t> =</a:t>
            </a:r>
          </a:p>
        </p:txBody>
      </p:sp>
      <p:sp>
        <p:nvSpPr>
          <p:cNvPr id="179233" name="Rectangle 33"/>
          <p:cNvSpPr>
            <a:spLocks noChangeArrowheads="1"/>
          </p:cNvSpPr>
          <p:nvPr/>
        </p:nvSpPr>
        <p:spPr bwMode="auto">
          <a:xfrm>
            <a:off x="679450" y="4660900"/>
            <a:ext cx="700088" cy="457200"/>
          </a:xfrm>
          <a:prstGeom prst="rect">
            <a:avLst/>
          </a:prstGeom>
          <a:noFill/>
          <a:ln w="9525">
            <a:noFill/>
            <a:miter lim="800000"/>
            <a:headEnd/>
            <a:tailEnd/>
          </a:ln>
        </p:spPr>
        <p:txBody>
          <a:bodyPr wrap="none">
            <a:spAutoFit/>
          </a:bodyPr>
          <a:lstStyle/>
          <a:p>
            <a:pPr algn="l"/>
            <a:r>
              <a:rPr lang="en-US" sz="2400">
                <a:solidFill>
                  <a:schemeClr val="bg1"/>
                </a:solidFill>
              </a:rPr>
              <a:t>h  =</a:t>
            </a:r>
          </a:p>
        </p:txBody>
      </p:sp>
      <p:sp>
        <p:nvSpPr>
          <p:cNvPr id="179234" name="Rectangle 34"/>
          <p:cNvSpPr>
            <a:spLocks noChangeArrowheads="1"/>
          </p:cNvSpPr>
          <p:nvPr/>
        </p:nvSpPr>
        <p:spPr bwMode="auto">
          <a:xfrm>
            <a:off x="1101725" y="4651375"/>
            <a:ext cx="361950" cy="457200"/>
          </a:xfrm>
          <a:prstGeom prst="rect">
            <a:avLst/>
          </a:prstGeom>
          <a:noFill/>
          <a:ln w="9525">
            <a:noFill/>
            <a:miter lim="800000"/>
            <a:headEnd/>
            <a:tailEnd/>
          </a:ln>
        </p:spPr>
        <p:txBody>
          <a:bodyPr wrap="none">
            <a:spAutoFit/>
          </a:bodyPr>
          <a:lstStyle/>
          <a:p>
            <a:pPr algn="l"/>
            <a:r>
              <a:rPr lang="en-US" sz="2400">
                <a:solidFill>
                  <a:schemeClr val="bg1"/>
                </a:solidFill>
              </a:rPr>
              <a:t>+</a:t>
            </a:r>
          </a:p>
        </p:txBody>
      </p:sp>
      <p:sp>
        <p:nvSpPr>
          <p:cNvPr id="179235" name="Rectangle 35"/>
          <p:cNvSpPr>
            <a:spLocks noChangeArrowheads="1"/>
          </p:cNvSpPr>
          <p:nvPr/>
        </p:nvSpPr>
        <p:spPr bwMode="auto">
          <a:xfrm>
            <a:off x="1254125" y="4651375"/>
            <a:ext cx="285750" cy="457200"/>
          </a:xfrm>
          <a:prstGeom prst="rect">
            <a:avLst/>
          </a:prstGeom>
          <a:noFill/>
          <a:ln w="9525">
            <a:noFill/>
            <a:miter lim="800000"/>
            <a:headEnd/>
            <a:tailEnd/>
          </a:ln>
        </p:spPr>
        <p:txBody>
          <a:bodyPr wrap="none">
            <a:spAutoFit/>
          </a:bodyPr>
          <a:lstStyle/>
          <a:p>
            <a:pPr algn="l"/>
            <a:r>
              <a:rPr lang="en-US" sz="2400">
                <a:solidFill>
                  <a:schemeClr val="bg1"/>
                </a:solidFill>
              </a:rPr>
              <a:t>-</a:t>
            </a:r>
          </a:p>
        </p:txBody>
      </p:sp>
      <p:sp>
        <p:nvSpPr>
          <p:cNvPr id="179236" name="Text Box 36"/>
          <p:cNvSpPr txBox="1">
            <a:spLocks noChangeArrowheads="1"/>
          </p:cNvSpPr>
          <p:nvPr/>
        </p:nvSpPr>
        <p:spPr bwMode="auto">
          <a:xfrm>
            <a:off x="323850" y="5103813"/>
            <a:ext cx="923925" cy="549275"/>
          </a:xfrm>
          <a:prstGeom prst="rect">
            <a:avLst/>
          </a:prstGeom>
          <a:noFill/>
          <a:ln w="9525">
            <a:noFill/>
            <a:miter lim="800000"/>
            <a:headEnd/>
            <a:tailEnd/>
          </a:ln>
        </p:spPr>
        <p:txBody>
          <a:bodyPr wrap="none">
            <a:spAutoFit/>
          </a:bodyPr>
          <a:lstStyle/>
          <a:p>
            <a:pPr algn="l"/>
            <a:r>
              <a:rPr lang="en-US">
                <a:solidFill>
                  <a:schemeClr val="bg1"/>
                </a:solidFill>
              </a:rPr>
              <a:t>lower </a:t>
            </a:r>
          </a:p>
          <a:p>
            <a:pPr algn="l"/>
            <a:r>
              <a:rPr lang="en-US">
                <a:solidFill>
                  <a:schemeClr val="bg1"/>
                </a:solidFill>
              </a:rPr>
              <a:t>pressure  </a:t>
            </a:r>
            <a:r>
              <a:rPr lang="en-US" sz="1800">
                <a:solidFill>
                  <a:schemeClr val="bg1"/>
                </a:solidFill>
              </a:rPr>
              <a:t> </a:t>
            </a:r>
          </a:p>
        </p:txBody>
      </p:sp>
      <p:sp>
        <p:nvSpPr>
          <p:cNvPr id="179237" name="Rectangle 37"/>
          <p:cNvSpPr>
            <a:spLocks noChangeArrowheads="1"/>
          </p:cNvSpPr>
          <p:nvPr/>
        </p:nvSpPr>
        <p:spPr bwMode="auto">
          <a:xfrm>
            <a:off x="1014413" y="5113338"/>
            <a:ext cx="2181225" cy="457200"/>
          </a:xfrm>
          <a:prstGeom prst="rect">
            <a:avLst/>
          </a:prstGeom>
          <a:noFill/>
          <a:ln w="9525">
            <a:noFill/>
            <a:miter lim="800000"/>
            <a:headEnd/>
            <a:tailEnd/>
          </a:ln>
        </p:spPr>
        <p:txBody>
          <a:bodyPr wrap="none">
            <a:spAutoFit/>
          </a:bodyPr>
          <a:lstStyle/>
          <a:p>
            <a:pPr algn="l"/>
            <a:r>
              <a:rPr lang="en-US" sz="2400">
                <a:solidFill>
                  <a:schemeClr val="bg1"/>
                </a:solidFill>
              </a:rPr>
              <a:t>     620 mm Hg</a:t>
            </a:r>
          </a:p>
        </p:txBody>
      </p:sp>
      <p:sp>
        <p:nvSpPr>
          <p:cNvPr id="120869" name="Line 38"/>
          <p:cNvSpPr>
            <a:spLocks noChangeShapeType="1"/>
          </p:cNvSpPr>
          <p:nvPr/>
        </p:nvSpPr>
        <p:spPr bwMode="auto">
          <a:xfrm>
            <a:off x="4138613" y="4117975"/>
            <a:ext cx="2457450" cy="0"/>
          </a:xfrm>
          <a:prstGeom prst="line">
            <a:avLst/>
          </a:prstGeom>
          <a:noFill/>
          <a:ln w="9525">
            <a:solidFill>
              <a:srgbClr val="333333"/>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9227"/>
                                        </p:tgtEl>
                                        <p:attrNameLst>
                                          <p:attrName>style.visibility</p:attrName>
                                        </p:attrNameLst>
                                      </p:cBhvr>
                                      <p:to>
                                        <p:strVal val="visible"/>
                                      </p:to>
                                    </p:set>
                                    <p:anim calcmode="lin" valueType="num">
                                      <p:cBhvr>
                                        <p:cTn id="7" dur="500" fill="hold"/>
                                        <p:tgtEl>
                                          <p:spTgt spid="179227"/>
                                        </p:tgtEl>
                                        <p:attrNameLst>
                                          <p:attrName>ppt_w</p:attrName>
                                        </p:attrNameLst>
                                      </p:cBhvr>
                                      <p:tavLst>
                                        <p:tav tm="0">
                                          <p:val>
                                            <p:fltVal val="0"/>
                                          </p:val>
                                        </p:tav>
                                        <p:tav tm="100000">
                                          <p:val>
                                            <p:strVal val="#ppt_w"/>
                                          </p:val>
                                        </p:tav>
                                      </p:tavLst>
                                    </p:anim>
                                    <p:anim calcmode="lin" valueType="num">
                                      <p:cBhvr>
                                        <p:cTn id="8" dur="500" fill="hold"/>
                                        <p:tgtEl>
                                          <p:spTgt spid="179227"/>
                                        </p:tgtEl>
                                        <p:attrNameLst>
                                          <p:attrName>ppt_h</p:attrName>
                                        </p:attrNameLst>
                                      </p:cBhvr>
                                      <p:tavLst>
                                        <p:tav tm="0">
                                          <p:val>
                                            <p:fltVal val="0"/>
                                          </p:val>
                                        </p:tav>
                                        <p:tav tm="100000">
                                          <p:val>
                                            <p:strVal val="#ppt_h"/>
                                          </p:val>
                                        </p:tav>
                                      </p:tavLst>
                                    </p:anim>
                                    <p:animEffect transition="in" filter="fade">
                                      <p:cBhvr>
                                        <p:cTn id="9" dur="500"/>
                                        <p:tgtEl>
                                          <p:spTgt spid="17922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9232"/>
                                        </p:tgtEl>
                                        <p:attrNameLst>
                                          <p:attrName>style.visibility</p:attrName>
                                        </p:attrNameLst>
                                      </p:cBhvr>
                                      <p:to>
                                        <p:strVal val="visible"/>
                                      </p:to>
                                    </p:set>
                                    <p:anim calcmode="lin" valueType="num">
                                      <p:cBhvr>
                                        <p:cTn id="12" dur="500" fill="hold"/>
                                        <p:tgtEl>
                                          <p:spTgt spid="179232"/>
                                        </p:tgtEl>
                                        <p:attrNameLst>
                                          <p:attrName>ppt_w</p:attrName>
                                        </p:attrNameLst>
                                      </p:cBhvr>
                                      <p:tavLst>
                                        <p:tav tm="0">
                                          <p:val>
                                            <p:fltVal val="0"/>
                                          </p:val>
                                        </p:tav>
                                        <p:tav tm="100000">
                                          <p:val>
                                            <p:strVal val="#ppt_w"/>
                                          </p:val>
                                        </p:tav>
                                      </p:tavLst>
                                    </p:anim>
                                    <p:anim calcmode="lin" valueType="num">
                                      <p:cBhvr>
                                        <p:cTn id="13" dur="500" fill="hold"/>
                                        <p:tgtEl>
                                          <p:spTgt spid="179232"/>
                                        </p:tgtEl>
                                        <p:attrNameLst>
                                          <p:attrName>ppt_h</p:attrName>
                                        </p:attrNameLst>
                                      </p:cBhvr>
                                      <p:tavLst>
                                        <p:tav tm="0">
                                          <p:val>
                                            <p:fltVal val="0"/>
                                          </p:val>
                                        </p:tav>
                                        <p:tav tm="100000">
                                          <p:val>
                                            <p:strVal val="#ppt_h"/>
                                          </p:val>
                                        </p:tav>
                                      </p:tavLst>
                                    </p:anim>
                                    <p:animEffect transition="in" filter="fade">
                                      <p:cBhvr>
                                        <p:cTn id="14" dur="500"/>
                                        <p:tgtEl>
                                          <p:spTgt spid="17923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9204"/>
                                        </p:tgtEl>
                                        <p:attrNameLst>
                                          <p:attrName>style.visibility</p:attrName>
                                        </p:attrNameLst>
                                      </p:cBhvr>
                                      <p:to>
                                        <p:strVal val="visible"/>
                                      </p:to>
                                    </p:set>
                                    <p:animEffect transition="in" filter="fade">
                                      <p:cBhvr>
                                        <p:cTn id="19" dur="1000"/>
                                        <p:tgtEl>
                                          <p:spTgt spid="179204"/>
                                        </p:tgtEl>
                                      </p:cBhvr>
                                    </p:animEffect>
                                    <p:anim calcmode="lin" valueType="num">
                                      <p:cBhvr>
                                        <p:cTn id="20" dur="1000" fill="hold"/>
                                        <p:tgtEl>
                                          <p:spTgt spid="179204"/>
                                        </p:tgtEl>
                                        <p:attrNameLst>
                                          <p:attrName>ppt_x</p:attrName>
                                        </p:attrNameLst>
                                      </p:cBhvr>
                                      <p:tavLst>
                                        <p:tav tm="0">
                                          <p:val>
                                            <p:strVal val="#ppt_x"/>
                                          </p:val>
                                        </p:tav>
                                        <p:tav tm="100000">
                                          <p:val>
                                            <p:strVal val="#ppt_x"/>
                                          </p:val>
                                        </p:tav>
                                      </p:tavLst>
                                    </p:anim>
                                    <p:anim calcmode="lin" valueType="num">
                                      <p:cBhvr>
                                        <p:cTn id="21" dur="1000" fill="hold"/>
                                        <p:tgtEl>
                                          <p:spTgt spid="179204"/>
                                        </p:tgtEl>
                                        <p:attrNameLst>
                                          <p:attrName>ppt_y</p:attrName>
                                        </p:attrNameLst>
                                      </p:cBhvr>
                                      <p:tavLst>
                                        <p:tav tm="0">
                                          <p:val>
                                            <p:strVal val="#ppt_y+.1"/>
                                          </p:val>
                                        </p:tav>
                                        <p:tav tm="100000">
                                          <p:val>
                                            <p:strVal val="#ppt_y"/>
                                          </p:val>
                                        </p:tav>
                                      </p:tavLst>
                                    </p:anim>
                                  </p:childTnLst>
                                </p:cTn>
                              </p:par>
                              <p:par>
                                <p:cTn id="22" presetID="42" presetClass="exit" presetSubtype="0" fill="hold" grpId="0" nodeType="withEffect">
                                  <p:stCondLst>
                                    <p:cond delay="0"/>
                                  </p:stCondLst>
                                  <p:childTnLst>
                                    <p:animEffect transition="out" filter="fade">
                                      <p:cBhvr>
                                        <p:cTn id="23" dur="1000"/>
                                        <p:tgtEl>
                                          <p:spTgt spid="179212"/>
                                        </p:tgtEl>
                                      </p:cBhvr>
                                    </p:animEffect>
                                    <p:anim calcmode="lin" valueType="num">
                                      <p:cBhvr>
                                        <p:cTn id="24" dur="1000"/>
                                        <p:tgtEl>
                                          <p:spTgt spid="179212"/>
                                        </p:tgtEl>
                                        <p:attrNameLst>
                                          <p:attrName>ppt_x</p:attrName>
                                        </p:attrNameLst>
                                      </p:cBhvr>
                                      <p:tavLst>
                                        <p:tav tm="0">
                                          <p:val>
                                            <p:strVal val="ppt_x"/>
                                          </p:val>
                                        </p:tav>
                                        <p:tav tm="100000">
                                          <p:val>
                                            <p:strVal val="ppt_x"/>
                                          </p:val>
                                        </p:tav>
                                      </p:tavLst>
                                    </p:anim>
                                    <p:anim calcmode="lin" valueType="num">
                                      <p:cBhvr>
                                        <p:cTn id="25" dur="1000"/>
                                        <p:tgtEl>
                                          <p:spTgt spid="179212"/>
                                        </p:tgtEl>
                                        <p:attrNameLst>
                                          <p:attrName>ppt_y</p:attrName>
                                        </p:attrNameLst>
                                      </p:cBhvr>
                                      <p:tavLst>
                                        <p:tav tm="0">
                                          <p:val>
                                            <p:strVal val="ppt_y"/>
                                          </p:val>
                                        </p:tav>
                                        <p:tav tm="100000">
                                          <p:val>
                                            <p:strVal val="ppt_y+.1"/>
                                          </p:val>
                                        </p:tav>
                                      </p:tavLst>
                                    </p:anim>
                                    <p:set>
                                      <p:cBhvr>
                                        <p:cTn id="26" dur="1" fill="hold">
                                          <p:stCondLst>
                                            <p:cond delay="999"/>
                                          </p:stCondLst>
                                        </p:cTn>
                                        <p:tgtEl>
                                          <p:spTgt spid="179212"/>
                                        </p:tgtEl>
                                        <p:attrNameLst>
                                          <p:attrName>style.visibility</p:attrName>
                                        </p:attrNameLst>
                                      </p:cBhvr>
                                      <p:to>
                                        <p:strVal val="hidden"/>
                                      </p:to>
                                    </p:set>
                                  </p:childTnLst>
                                </p:cTn>
                              </p:par>
                            </p:childTnLst>
                          </p:cTn>
                        </p:par>
                        <p:par>
                          <p:cTn id="27" fill="hold">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179209"/>
                                        </p:tgtEl>
                                        <p:attrNameLst>
                                          <p:attrName>style.visibility</p:attrName>
                                        </p:attrNameLst>
                                      </p:cBhvr>
                                      <p:to>
                                        <p:strVal val="visible"/>
                                      </p:to>
                                    </p:set>
                                    <p:animEffect transition="in" filter="dissolve">
                                      <p:cBhvr>
                                        <p:cTn id="30" dur="500"/>
                                        <p:tgtEl>
                                          <p:spTgt spid="179209"/>
                                        </p:tgtEl>
                                      </p:cBhvr>
                                    </p:animEffect>
                                  </p:childTnLst>
                                </p:cTn>
                              </p:par>
                              <p:par>
                                <p:cTn id="31" presetID="1" presetClass="exit" presetSubtype="0" fill="hold" grpId="0" nodeType="withEffect">
                                  <p:stCondLst>
                                    <p:cond delay="0"/>
                                  </p:stCondLst>
                                  <p:childTnLst>
                                    <p:set>
                                      <p:cBhvr>
                                        <p:cTn id="32" dur="1" fill="hold">
                                          <p:stCondLst>
                                            <p:cond delay="0"/>
                                          </p:stCondLst>
                                        </p:cTn>
                                        <p:tgtEl>
                                          <p:spTgt spid="1792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79223"/>
                                        </p:tgtEl>
                                        <p:attrNameLst>
                                          <p:attrName>style.visibility</p:attrName>
                                        </p:attrNameLst>
                                      </p:cBhvr>
                                      <p:to>
                                        <p:strVal val="visible"/>
                                      </p:to>
                                    </p:set>
                                    <p:animEffect transition="in" filter="strips(downLeft)">
                                      <p:cBhvr>
                                        <p:cTn id="37" dur="500"/>
                                        <p:tgtEl>
                                          <p:spTgt spid="179223"/>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179224"/>
                                        </p:tgtEl>
                                        <p:attrNameLst>
                                          <p:attrName>style.visibility</p:attrName>
                                        </p:attrNameLst>
                                      </p:cBhvr>
                                      <p:to>
                                        <p:strVal val="visible"/>
                                      </p:to>
                                    </p:set>
                                    <p:animEffect transition="in" filter="strips(downLeft)">
                                      <p:cBhvr>
                                        <p:cTn id="40" dur="500"/>
                                        <p:tgtEl>
                                          <p:spTgt spid="179224"/>
                                        </p:tgtEl>
                                      </p:cBhvr>
                                    </p:animEffect>
                                  </p:childTnLst>
                                </p:cTn>
                              </p:par>
                              <p:par>
                                <p:cTn id="41" presetID="29" presetClass="entr" presetSubtype="0" fill="hold" grpId="0" nodeType="withEffect">
                                  <p:stCondLst>
                                    <p:cond delay="0"/>
                                  </p:stCondLst>
                                  <p:childTnLst>
                                    <p:set>
                                      <p:cBhvr>
                                        <p:cTn id="42" dur="1" fill="hold">
                                          <p:stCondLst>
                                            <p:cond delay="0"/>
                                          </p:stCondLst>
                                        </p:cTn>
                                        <p:tgtEl>
                                          <p:spTgt spid="179225"/>
                                        </p:tgtEl>
                                        <p:attrNameLst>
                                          <p:attrName>style.visibility</p:attrName>
                                        </p:attrNameLst>
                                      </p:cBhvr>
                                      <p:to>
                                        <p:strVal val="visible"/>
                                      </p:to>
                                    </p:set>
                                    <p:anim calcmode="lin" valueType="num">
                                      <p:cBhvr>
                                        <p:cTn id="43" dur="1000" fill="hold"/>
                                        <p:tgtEl>
                                          <p:spTgt spid="179225"/>
                                        </p:tgtEl>
                                        <p:attrNameLst>
                                          <p:attrName>ppt_x</p:attrName>
                                        </p:attrNameLst>
                                      </p:cBhvr>
                                      <p:tavLst>
                                        <p:tav tm="0">
                                          <p:val>
                                            <p:strVal val="#ppt_x-.2"/>
                                          </p:val>
                                        </p:tav>
                                        <p:tav tm="100000">
                                          <p:val>
                                            <p:strVal val="#ppt_x"/>
                                          </p:val>
                                        </p:tav>
                                      </p:tavLst>
                                    </p:anim>
                                    <p:anim calcmode="lin" valueType="num">
                                      <p:cBhvr>
                                        <p:cTn id="44" dur="1000" fill="hold"/>
                                        <p:tgtEl>
                                          <p:spTgt spid="179225"/>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79225"/>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179226"/>
                                        </p:tgtEl>
                                        <p:attrNameLst>
                                          <p:attrName>style.visibility</p:attrName>
                                        </p:attrNameLst>
                                      </p:cBhvr>
                                      <p:to>
                                        <p:strVal val="visible"/>
                                      </p:to>
                                    </p:set>
                                    <p:anim calcmode="lin" valueType="num">
                                      <p:cBhvr>
                                        <p:cTn id="48" dur="500" fill="hold"/>
                                        <p:tgtEl>
                                          <p:spTgt spid="179226"/>
                                        </p:tgtEl>
                                        <p:attrNameLst>
                                          <p:attrName>ppt_w</p:attrName>
                                        </p:attrNameLst>
                                      </p:cBhvr>
                                      <p:tavLst>
                                        <p:tav tm="0">
                                          <p:val>
                                            <p:fltVal val="0"/>
                                          </p:val>
                                        </p:tav>
                                        <p:tav tm="100000">
                                          <p:val>
                                            <p:strVal val="#ppt_w"/>
                                          </p:val>
                                        </p:tav>
                                      </p:tavLst>
                                    </p:anim>
                                    <p:anim calcmode="lin" valueType="num">
                                      <p:cBhvr>
                                        <p:cTn id="49" dur="500" fill="hold"/>
                                        <p:tgtEl>
                                          <p:spTgt spid="179226"/>
                                        </p:tgtEl>
                                        <p:attrNameLst>
                                          <p:attrName>ppt_h</p:attrName>
                                        </p:attrNameLst>
                                      </p:cBhvr>
                                      <p:tavLst>
                                        <p:tav tm="0">
                                          <p:val>
                                            <p:fltVal val="0"/>
                                          </p:val>
                                        </p:tav>
                                        <p:tav tm="100000">
                                          <p:val>
                                            <p:strVal val="#ppt_h"/>
                                          </p:val>
                                        </p:tav>
                                      </p:tavLst>
                                    </p:anim>
                                    <p:animEffect transition="in" filter="fade">
                                      <p:cBhvr>
                                        <p:cTn id="50" dur="500"/>
                                        <p:tgtEl>
                                          <p:spTgt spid="179226"/>
                                        </p:tgtEl>
                                      </p:cBhvr>
                                    </p:animEffect>
                                  </p:childTnLst>
                                </p:cTn>
                              </p:par>
                            </p:childTnLst>
                          </p:cTn>
                        </p:par>
                        <p:par>
                          <p:cTn id="51" fill="hold">
                            <p:stCondLst>
                              <p:cond delay="1000"/>
                            </p:stCondLst>
                            <p:childTnLst>
                              <p:par>
                                <p:cTn id="52" presetID="53" presetClass="entr" presetSubtype="0" fill="hold" grpId="0" nodeType="afterEffect">
                                  <p:stCondLst>
                                    <p:cond delay="0"/>
                                  </p:stCondLst>
                                  <p:childTnLst>
                                    <p:set>
                                      <p:cBhvr>
                                        <p:cTn id="53" dur="1" fill="hold">
                                          <p:stCondLst>
                                            <p:cond delay="0"/>
                                          </p:stCondLst>
                                        </p:cTn>
                                        <p:tgtEl>
                                          <p:spTgt spid="179233"/>
                                        </p:tgtEl>
                                        <p:attrNameLst>
                                          <p:attrName>style.visibility</p:attrName>
                                        </p:attrNameLst>
                                      </p:cBhvr>
                                      <p:to>
                                        <p:strVal val="visible"/>
                                      </p:to>
                                    </p:set>
                                    <p:anim calcmode="lin" valueType="num">
                                      <p:cBhvr>
                                        <p:cTn id="54" dur="500" fill="hold"/>
                                        <p:tgtEl>
                                          <p:spTgt spid="179233"/>
                                        </p:tgtEl>
                                        <p:attrNameLst>
                                          <p:attrName>ppt_w</p:attrName>
                                        </p:attrNameLst>
                                      </p:cBhvr>
                                      <p:tavLst>
                                        <p:tav tm="0">
                                          <p:val>
                                            <p:fltVal val="0"/>
                                          </p:val>
                                        </p:tav>
                                        <p:tav tm="100000">
                                          <p:val>
                                            <p:strVal val="#ppt_w"/>
                                          </p:val>
                                        </p:tav>
                                      </p:tavLst>
                                    </p:anim>
                                    <p:anim calcmode="lin" valueType="num">
                                      <p:cBhvr>
                                        <p:cTn id="55" dur="500" fill="hold"/>
                                        <p:tgtEl>
                                          <p:spTgt spid="179233"/>
                                        </p:tgtEl>
                                        <p:attrNameLst>
                                          <p:attrName>ppt_h</p:attrName>
                                        </p:attrNameLst>
                                      </p:cBhvr>
                                      <p:tavLst>
                                        <p:tav tm="0">
                                          <p:val>
                                            <p:fltVal val="0"/>
                                          </p:val>
                                        </p:tav>
                                        <p:tav tm="100000">
                                          <p:val>
                                            <p:strVal val="#ppt_h"/>
                                          </p:val>
                                        </p:tav>
                                      </p:tavLst>
                                    </p:anim>
                                    <p:animEffect transition="in" filter="fade">
                                      <p:cBhvr>
                                        <p:cTn id="56" dur="500"/>
                                        <p:tgtEl>
                                          <p:spTgt spid="179233"/>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179228"/>
                                        </p:tgtEl>
                                        <p:attrNameLst>
                                          <p:attrName>style.visibility</p:attrName>
                                        </p:attrNameLst>
                                      </p:cBhvr>
                                      <p:to>
                                        <p:strVal val="visible"/>
                                      </p:to>
                                    </p:set>
                                    <p:anim calcmode="lin" valueType="num">
                                      <p:cBhvr>
                                        <p:cTn id="59" dur="500" fill="hold"/>
                                        <p:tgtEl>
                                          <p:spTgt spid="179228"/>
                                        </p:tgtEl>
                                        <p:attrNameLst>
                                          <p:attrName>ppt_w</p:attrName>
                                        </p:attrNameLst>
                                      </p:cBhvr>
                                      <p:tavLst>
                                        <p:tav tm="0">
                                          <p:val>
                                            <p:fltVal val="0"/>
                                          </p:val>
                                        </p:tav>
                                        <p:tav tm="100000">
                                          <p:val>
                                            <p:strVal val="#ppt_w"/>
                                          </p:val>
                                        </p:tav>
                                      </p:tavLst>
                                    </p:anim>
                                    <p:anim calcmode="lin" valueType="num">
                                      <p:cBhvr>
                                        <p:cTn id="60" dur="500" fill="hold"/>
                                        <p:tgtEl>
                                          <p:spTgt spid="179228"/>
                                        </p:tgtEl>
                                        <p:attrNameLst>
                                          <p:attrName>ppt_h</p:attrName>
                                        </p:attrNameLst>
                                      </p:cBhvr>
                                      <p:tavLst>
                                        <p:tav tm="0">
                                          <p:val>
                                            <p:fltVal val="0"/>
                                          </p:val>
                                        </p:tav>
                                        <p:tav tm="100000">
                                          <p:val>
                                            <p:strVal val="#ppt_h"/>
                                          </p:val>
                                        </p:tav>
                                      </p:tavLst>
                                    </p:anim>
                                    <p:animEffect transition="in" filter="fade">
                                      <p:cBhvr>
                                        <p:cTn id="61" dur="500"/>
                                        <p:tgtEl>
                                          <p:spTgt spid="17922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79229"/>
                                        </p:tgtEl>
                                        <p:attrNameLst>
                                          <p:attrName>style.visibility</p:attrName>
                                        </p:attrNameLst>
                                      </p:cBhvr>
                                      <p:to>
                                        <p:strVal val="visible"/>
                                      </p:to>
                                    </p:set>
                                    <p:animEffect transition="in" filter="wipe(left)">
                                      <p:cBhvr>
                                        <p:cTn id="66" dur="500"/>
                                        <p:tgtEl>
                                          <p:spTgt spid="179229"/>
                                        </p:tgtEl>
                                      </p:cBhvr>
                                    </p:animEffect>
                                  </p:childTnLst>
                                </p:cTn>
                              </p:par>
                            </p:childTnLst>
                          </p:cTn>
                        </p:par>
                        <p:par>
                          <p:cTn id="67" fill="hold">
                            <p:stCondLst>
                              <p:cond delay="500"/>
                            </p:stCondLst>
                            <p:childTnLst>
                              <p:par>
                                <p:cTn id="68" presetID="53" presetClass="exit" presetSubtype="0" fill="hold" grpId="1" nodeType="afterEffect">
                                  <p:stCondLst>
                                    <p:cond delay="0"/>
                                  </p:stCondLst>
                                  <p:childTnLst>
                                    <p:anim calcmode="lin" valueType="num">
                                      <p:cBhvr>
                                        <p:cTn id="69" dur="500"/>
                                        <p:tgtEl>
                                          <p:spTgt spid="179232"/>
                                        </p:tgtEl>
                                        <p:attrNameLst>
                                          <p:attrName>ppt_w</p:attrName>
                                        </p:attrNameLst>
                                      </p:cBhvr>
                                      <p:tavLst>
                                        <p:tav tm="0">
                                          <p:val>
                                            <p:strVal val="ppt_w"/>
                                          </p:val>
                                        </p:tav>
                                        <p:tav tm="100000">
                                          <p:val>
                                            <p:fltVal val="0"/>
                                          </p:val>
                                        </p:tav>
                                      </p:tavLst>
                                    </p:anim>
                                    <p:anim calcmode="lin" valueType="num">
                                      <p:cBhvr>
                                        <p:cTn id="70" dur="500"/>
                                        <p:tgtEl>
                                          <p:spTgt spid="179232"/>
                                        </p:tgtEl>
                                        <p:attrNameLst>
                                          <p:attrName>ppt_h</p:attrName>
                                        </p:attrNameLst>
                                      </p:cBhvr>
                                      <p:tavLst>
                                        <p:tav tm="0">
                                          <p:val>
                                            <p:strVal val="ppt_h"/>
                                          </p:val>
                                        </p:tav>
                                        <p:tav tm="100000">
                                          <p:val>
                                            <p:fltVal val="0"/>
                                          </p:val>
                                        </p:tav>
                                      </p:tavLst>
                                    </p:anim>
                                    <p:animEffect transition="out" filter="fade">
                                      <p:cBhvr>
                                        <p:cTn id="71" dur="500"/>
                                        <p:tgtEl>
                                          <p:spTgt spid="179232"/>
                                        </p:tgtEl>
                                      </p:cBhvr>
                                    </p:animEffect>
                                    <p:set>
                                      <p:cBhvr>
                                        <p:cTn id="72" dur="1" fill="hold">
                                          <p:stCondLst>
                                            <p:cond delay="499"/>
                                          </p:stCondLst>
                                        </p:cTn>
                                        <p:tgtEl>
                                          <p:spTgt spid="179232"/>
                                        </p:tgtEl>
                                        <p:attrNameLst>
                                          <p:attrName>style.visibility</p:attrName>
                                        </p:attrNameLst>
                                      </p:cBhvr>
                                      <p:to>
                                        <p:strVal val="hidden"/>
                                      </p:to>
                                    </p:set>
                                  </p:childTnLst>
                                </p:cTn>
                              </p:par>
                            </p:childTnLst>
                          </p:cTn>
                        </p:par>
                        <p:par>
                          <p:cTn id="73" fill="hold">
                            <p:stCondLst>
                              <p:cond delay="1000"/>
                            </p:stCondLst>
                            <p:childTnLst>
                              <p:par>
                                <p:cTn id="74" presetID="53" presetClass="exit" presetSubtype="0" fill="hold" grpId="1" nodeType="afterEffect">
                                  <p:stCondLst>
                                    <p:cond delay="0"/>
                                  </p:stCondLst>
                                  <p:childTnLst>
                                    <p:anim calcmode="lin" valueType="num">
                                      <p:cBhvr>
                                        <p:cTn id="75" dur="500"/>
                                        <p:tgtEl>
                                          <p:spTgt spid="179233"/>
                                        </p:tgtEl>
                                        <p:attrNameLst>
                                          <p:attrName>ppt_w</p:attrName>
                                        </p:attrNameLst>
                                      </p:cBhvr>
                                      <p:tavLst>
                                        <p:tav tm="0">
                                          <p:val>
                                            <p:strVal val="ppt_w"/>
                                          </p:val>
                                        </p:tav>
                                        <p:tav tm="100000">
                                          <p:val>
                                            <p:fltVal val="0"/>
                                          </p:val>
                                        </p:tav>
                                      </p:tavLst>
                                    </p:anim>
                                    <p:anim calcmode="lin" valueType="num">
                                      <p:cBhvr>
                                        <p:cTn id="76" dur="500"/>
                                        <p:tgtEl>
                                          <p:spTgt spid="179233"/>
                                        </p:tgtEl>
                                        <p:attrNameLst>
                                          <p:attrName>ppt_h</p:attrName>
                                        </p:attrNameLst>
                                      </p:cBhvr>
                                      <p:tavLst>
                                        <p:tav tm="0">
                                          <p:val>
                                            <p:strVal val="ppt_h"/>
                                          </p:val>
                                        </p:tav>
                                        <p:tav tm="100000">
                                          <p:val>
                                            <p:fltVal val="0"/>
                                          </p:val>
                                        </p:tav>
                                      </p:tavLst>
                                    </p:anim>
                                    <p:animEffect transition="out" filter="fade">
                                      <p:cBhvr>
                                        <p:cTn id="77" dur="500"/>
                                        <p:tgtEl>
                                          <p:spTgt spid="179233"/>
                                        </p:tgtEl>
                                      </p:cBhvr>
                                    </p:animEffect>
                                    <p:set>
                                      <p:cBhvr>
                                        <p:cTn id="78" dur="1" fill="hold">
                                          <p:stCondLst>
                                            <p:cond delay="499"/>
                                          </p:stCondLst>
                                        </p:cTn>
                                        <p:tgtEl>
                                          <p:spTgt spid="179233"/>
                                        </p:tgtEl>
                                        <p:attrNameLst>
                                          <p:attrName>style.visibility</p:attrName>
                                        </p:attrNameLst>
                                      </p:cBhvr>
                                      <p:to>
                                        <p:strVal val="hidden"/>
                                      </p:to>
                                    </p:set>
                                  </p:childTnLst>
                                </p:cTn>
                              </p:par>
                              <p:par>
                                <p:cTn id="79" presetID="53" presetClass="entr" presetSubtype="0" fill="hold" grpId="0" nodeType="withEffect">
                                  <p:stCondLst>
                                    <p:cond delay="0"/>
                                  </p:stCondLst>
                                  <p:childTnLst>
                                    <p:set>
                                      <p:cBhvr>
                                        <p:cTn id="80" dur="1" fill="hold">
                                          <p:stCondLst>
                                            <p:cond delay="0"/>
                                          </p:stCondLst>
                                        </p:cTn>
                                        <p:tgtEl>
                                          <p:spTgt spid="179234"/>
                                        </p:tgtEl>
                                        <p:attrNameLst>
                                          <p:attrName>style.visibility</p:attrName>
                                        </p:attrNameLst>
                                      </p:cBhvr>
                                      <p:to>
                                        <p:strVal val="visible"/>
                                      </p:to>
                                    </p:set>
                                    <p:anim calcmode="lin" valueType="num">
                                      <p:cBhvr>
                                        <p:cTn id="81" dur="500" fill="hold"/>
                                        <p:tgtEl>
                                          <p:spTgt spid="179234"/>
                                        </p:tgtEl>
                                        <p:attrNameLst>
                                          <p:attrName>ppt_w</p:attrName>
                                        </p:attrNameLst>
                                      </p:cBhvr>
                                      <p:tavLst>
                                        <p:tav tm="0">
                                          <p:val>
                                            <p:fltVal val="0"/>
                                          </p:val>
                                        </p:tav>
                                        <p:tav tm="100000">
                                          <p:val>
                                            <p:strVal val="#ppt_w"/>
                                          </p:val>
                                        </p:tav>
                                      </p:tavLst>
                                    </p:anim>
                                    <p:anim calcmode="lin" valueType="num">
                                      <p:cBhvr>
                                        <p:cTn id="82" dur="500" fill="hold"/>
                                        <p:tgtEl>
                                          <p:spTgt spid="179234"/>
                                        </p:tgtEl>
                                        <p:attrNameLst>
                                          <p:attrName>ppt_h</p:attrName>
                                        </p:attrNameLst>
                                      </p:cBhvr>
                                      <p:tavLst>
                                        <p:tav tm="0">
                                          <p:val>
                                            <p:fltVal val="0"/>
                                          </p:val>
                                        </p:tav>
                                        <p:tav tm="100000">
                                          <p:val>
                                            <p:strVal val="#ppt_h"/>
                                          </p:val>
                                        </p:tav>
                                      </p:tavLst>
                                    </p:anim>
                                    <p:animEffect transition="in" filter="fade">
                                      <p:cBhvr>
                                        <p:cTn id="83" dur="500"/>
                                        <p:tgtEl>
                                          <p:spTgt spid="179234"/>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79231"/>
                                        </p:tgtEl>
                                        <p:attrNameLst>
                                          <p:attrName>style.visibility</p:attrName>
                                        </p:attrNameLst>
                                      </p:cBhvr>
                                      <p:to>
                                        <p:strVal val="visible"/>
                                      </p:to>
                                    </p:set>
                                    <p:animEffect transition="in" filter="dissolve">
                                      <p:cBhvr>
                                        <p:cTn id="88" dur="500"/>
                                        <p:tgtEl>
                                          <p:spTgt spid="179231"/>
                                        </p:tgtEl>
                                      </p:cBhvr>
                                    </p:animEffect>
                                  </p:childTnLst>
                                </p:cTn>
                              </p:par>
                              <p:par>
                                <p:cTn id="89" presetID="18" presetClass="entr" presetSubtype="12" fill="hold" grpId="0" nodeType="withEffect">
                                  <p:stCondLst>
                                    <p:cond delay="0"/>
                                  </p:stCondLst>
                                  <p:childTnLst>
                                    <p:set>
                                      <p:cBhvr>
                                        <p:cTn id="90" dur="1" fill="hold">
                                          <p:stCondLst>
                                            <p:cond delay="0"/>
                                          </p:stCondLst>
                                        </p:cTn>
                                        <p:tgtEl>
                                          <p:spTgt spid="179230"/>
                                        </p:tgtEl>
                                        <p:attrNameLst>
                                          <p:attrName>style.visibility</p:attrName>
                                        </p:attrNameLst>
                                      </p:cBhvr>
                                      <p:to>
                                        <p:strVal val="visible"/>
                                      </p:to>
                                    </p:set>
                                    <p:animEffect transition="in" filter="strips(downLeft)">
                                      <p:cBhvr>
                                        <p:cTn id="91" dur="500"/>
                                        <p:tgtEl>
                                          <p:spTgt spid="179230"/>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179204"/>
                                        </p:tgtEl>
                                      </p:cBhvr>
                                    </p:animEffect>
                                    <p:anim calcmode="lin" valueType="num">
                                      <p:cBhvr>
                                        <p:cTn id="96" dur="1000"/>
                                        <p:tgtEl>
                                          <p:spTgt spid="179204"/>
                                        </p:tgtEl>
                                        <p:attrNameLst>
                                          <p:attrName>ppt_x</p:attrName>
                                        </p:attrNameLst>
                                      </p:cBhvr>
                                      <p:tavLst>
                                        <p:tav tm="0">
                                          <p:val>
                                            <p:strVal val="ppt_x"/>
                                          </p:val>
                                        </p:tav>
                                        <p:tav tm="100000">
                                          <p:val>
                                            <p:strVal val="ppt_x"/>
                                          </p:val>
                                        </p:tav>
                                      </p:tavLst>
                                    </p:anim>
                                    <p:anim calcmode="lin" valueType="num">
                                      <p:cBhvr>
                                        <p:cTn id="97" dur="1000"/>
                                        <p:tgtEl>
                                          <p:spTgt spid="179204"/>
                                        </p:tgtEl>
                                        <p:attrNameLst>
                                          <p:attrName>ppt_y</p:attrName>
                                        </p:attrNameLst>
                                      </p:cBhvr>
                                      <p:tavLst>
                                        <p:tav tm="0">
                                          <p:val>
                                            <p:strVal val="ppt_y"/>
                                          </p:val>
                                        </p:tav>
                                        <p:tav tm="100000">
                                          <p:val>
                                            <p:strVal val="ppt_y+.1"/>
                                          </p:val>
                                        </p:tav>
                                      </p:tavLst>
                                    </p:anim>
                                    <p:set>
                                      <p:cBhvr>
                                        <p:cTn id="98" dur="1" fill="hold">
                                          <p:stCondLst>
                                            <p:cond delay="999"/>
                                          </p:stCondLst>
                                        </p:cTn>
                                        <p:tgtEl>
                                          <p:spTgt spid="179204"/>
                                        </p:tgtEl>
                                        <p:attrNameLst>
                                          <p:attrName>style.visibility</p:attrName>
                                        </p:attrNameLst>
                                      </p:cBhvr>
                                      <p:to>
                                        <p:strVal val="hidden"/>
                                      </p:to>
                                    </p:set>
                                  </p:childTnLst>
                                </p:cTn>
                              </p:par>
                              <p:par>
                                <p:cTn id="99" presetID="42" presetClass="exit" presetSubtype="0" fill="hold" grpId="0" nodeType="withEffect">
                                  <p:stCondLst>
                                    <p:cond delay="0"/>
                                  </p:stCondLst>
                                  <p:childTnLst>
                                    <p:animEffect transition="out" filter="fade">
                                      <p:cBhvr>
                                        <p:cTn id="100" dur="1000"/>
                                        <p:tgtEl>
                                          <p:spTgt spid="179207"/>
                                        </p:tgtEl>
                                      </p:cBhvr>
                                    </p:animEffect>
                                    <p:anim calcmode="lin" valueType="num">
                                      <p:cBhvr>
                                        <p:cTn id="101" dur="1000"/>
                                        <p:tgtEl>
                                          <p:spTgt spid="179207"/>
                                        </p:tgtEl>
                                        <p:attrNameLst>
                                          <p:attrName>ppt_x</p:attrName>
                                        </p:attrNameLst>
                                      </p:cBhvr>
                                      <p:tavLst>
                                        <p:tav tm="0">
                                          <p:val>
                                            <p:strVal val="ppt_x"/>
                                          </p:val>
                                        </p:tav>
                                        <p:tav tm="100000">
                                          <p:val>
                                            <p:strVal val="ppt_x"/>
                                          </p:val>
                                        </p:tav>
                                      </p:tavLst>
                                    </p:anim>
                                    <p:anim calcmode="lin" valueType="num">
                                      <p:cBhvr>
                                        <p:cTn id="102" dur="1000"/>
                                        <p:tgtEl>
                                          <p:spTgt spid="179207"/>
                                        </p:tgtEl>
                                        <p:attrNameLst>
                                          <p:attrName>ppt_y</p:attrName>
                                        </p:attrNameLst>
                                      </p:cBhvr>
                                      <p:tavLst>
                                        <p:tav tm="0">
                                          <p:val>
                                            <p:strVal val="ppt_y"/>
                                          </p:val>
                                        </p:tav>
                                        <p:tav tm="100000">
                                          <p:val>
                                            <p:strVal val="ppt_y+.1"/>
                                          </p:val>
                                        </p:tav>
                                      </p:tavLst>
                                    </p:anim>
                                    <p:set>
                                      <p:cBhvr>
                                        <p:cTn id="103" dur="1" fill="hold">
                                          <p:stCondLst>
                                            <p:cond delay="999"/>
                                          </p:stCondLst>
                                        </p:cTn>
                                        <p:tgtEl>
                                          <p:spTgt spid="179207"/>
                                        </p:tgtEl>
                                        <p:attrNameLst>
                                          <p:attrName>style.visibility</p:attrName>
                                        </p:attrNameLst>
                                      </p:cBhvr>
                                      <p:to>
                                        <p:strVal val="hidden"/>
                                      </p:to>
                                    </p:set>
                                  </p:childTnLst>
                                </p:cTn>
                              </p:par>
                              <p:par>
                                <p:cTn id="104" presetID="42" presetClass="entr" presetSubtype="0" fill="hold" grpId="0" nodeType="withEffect">
                                  <p:stCondLst>
                                    <p:cond delay="0"/>
                                  </p:stCondLst>
                                  <p:childTnLst>
                                    <p:set>
                                      <p:cBhvr>
                                        <p:cTn id="105" dur="1" fill="hold">
                                          <p:stCondLst>
                                            <p:cond delay="0"/>
                                          </p:stCondLst>
                                        </p:cTn>
                                        <p:tgtEl>
                                          <p:spTgt spid="179206"/>
                                        </p:tgtEl>
                                        <p:attrNameLst>
                                          <p:attrName>style.visibility</p:attrName>
                                        </p:attrNameLst>
                                      </p:cBhvr>
                                      <p:to>
                                        <p:strVal val="visible"/>
                                      </p:to>
                                    </p:set>
                                    <p:animEffect transition="in" filter="fade">
                                      <p:cBhvr>
                                        <p:cTn id="106" dur="1000"/>
                                        <p:tgtEl>
                                          <p:spTgt spid="179206"/>
                                        </p:tgtEl>
                                      </p:cBhvr>
                                    </p:animEffect>
                                    <p:anim calcmode="lin" valueType="num">
                                      <p:cBhvr>
                                        <p:cTn id="107" dur="1000" fill="hold"/>
                                        <p:tgtEl>
                                          <p:spTgt spid="179206"/>
                                        </p:tgtEl>
                                        <p:attrNameLst>
                                          <p:attrName>ppt_x</p:attrName>
                                        </p:attrNameLst>
                                      </p:cBhvr>
                                      <p:tavLst>
                                        <p:tav tm="0">
                                          <p:val>
                                            <p:strVal val="#ppt_x"/>
                                          </p:val>
                                        </p:tav>
                                        <p:tav tm="100000">
                                          <p:val>
                                            <p:strVal val="#ppt_x"/>
                                          </p:val>
                                        </p:tav>
                                      </p:tavLst>
                                    </p:anim>
                                    <p:anim calcmode="lin" valueType="num">
                                      <p:cBhvr>
                                        <p:cTn id="108" dur="1000" fill="hold"/>
                                        <p:tgtEl>
                                          <p:spTgt spid="179206"/>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9" presetClass="entr" presetSubtype="0" fill="hold" grpId="1" nodeType="afterEffect">
                                  <p:stCondLst>
                                    <p:cond delay="0"/>
                                  </p:stCondLst>
                                  <p:childTnLst>
                                    <p:set>
                                      <p:cBhvr>
                                        <p:cTn id="111" dur="1" fill="hold">
                                          <p:stCondLst>
                                            <p:cond delay="0"/>
                                          </p:stCondLst>
                                        </p:cTn>
                                        <p:tgtEl>
                                          <p:spTgt spid="179220"/>
                                        </p:tgtEl>
                                        <p:attrNameLst>
                                          <p:attrName>style.visibility</p:attrName>
                                        </p:attrNameLst>
                                      </p:cBhvr>
                                      <p:to>
                                        <p:strVal val="visible"/>
                                      </p:to>
                                    </p:set>
                                    <p:animEffect transition="in" filter="dissolve">
                                      <p:cBhvr>
                                        <p:cTn id="112" dur="500"/>
                                        <p:tgtEl>
                                          <p:spTgt spid="179220"/>
                                        </p:tgtEl>
                                      </p:cBhvr>
                                    </p:animEffect>
                                  </p:childTnLst>
                                </p:cTn>
                              </p:par>
                              <p:par>
                                <p:cTn id="113" presetID="1" presetClass="exit" presetSubtype="0" fill="hold" grpId="1" nodeType="withEffect">
                                  <p:stCondLst>
                                    <p:cond delay="0"/>
                                  </p:stCondLst>
                                  <p:childTnLst>
                                    <p:set>
                                      <p:cBhvr>
                                        <p:cTn id="114" dur="1" fill="hold">
                                          <p:stCondLst>
                                            <p:cond delay="0"/>
                                          </p:stCondLst>
                                        </p:cTn>
                                        <p:tgtEl>
                                          <p:spTgt spid="179209"/>
                                        </p:tgtEl>
                                        <p:attrNameLst>
                                          <p:attrName>style.visibility</p:attrName>
                                        </p:attrNameLst>
                                      </p:cBhvr>
                                      <p:to>
                                        <p:strVal val="hidden"/>
                                      </p:to>
                                    </p:set>
                                  </p:childTnLst>
                                </p:cTn>
                              </p:par>
                              <p:par>
                                <p:cTn id="115" presetID="9" presetClass="entr" presetSubtype="0" fill="hold" grpId="0" nodeType="withEffect">
                                  <p:stCondLst>
                                    <p:cond delay="0"/>
                                  </p:stCondLst>
                                  <p:childTnLst>
                                    <p:set>
                                      <p:cBhvr>
                                        <p:cTn id="116" dur="1" fill="hold">
                                          <p:stCondLst>
                                            <p:cond delay="0"/>
                                          </p:stCondLst>
                                        </p:cTn>
                                        <p:tgtEl>
                                          <p:spTgt spid="179205"/>
                                        </p:tgtEl>
                                        <p:attrNameLst>
                                          <p:attrName>style.visibility</p:attrName>
                                        </p:attrNameLst>
                                      </p:cBhvr>
                                      <p:to>
                                        <p:strVal val="visible"/>
                                      </p:to>
                                    </p:set>
                                    <p:animEffect transition="in" filter="dissolve">
                                      <p:cBhvr>
                                        <p:cTn id="117" dur="500"/>
                                        <p:tgtEl>
                                          <p:spTgt spid="179205"/>
                                        </p:tgtEl>
                                      </p:cBhvr>
                                    </p:animEffect>
                                  </p:childTnLst>
                                </p:cTn>
                              </p:par>
                              <p:par>
                                <p:cTn id="118" presetID="1" presetClass="exit" presetSubtype="0" fill="hold" grpId="2" nodeType="withEffect">
                                  <p:stCondLst>
                                    <p:cond delay="0"/>
                                  </p:stCondLst>
                                  <p:childTnLst>
                                    <p:set>
                                      <p:cBhvr>
                                        <p:cTn id="119" dur="1" fill="hold">
                                          <p:stCondLst>
                                            <p:cond delay="0"/>
                                          </p:stCondLst>
                                        </p:cTn>
                                        <p:tgtEl>
                                          <p:spTgt spid="179220"/>
                                        </p:tgtEl>
                                        <p:attrNameLst>
                                          <p:attrName>style.visibility</p:attrName>
                                        </p:attrNameLst>
                                      </p:cBhvr>
                                      <p:to>
                                        <p:strVal val="hidden"/>
                                      </p:to>
                                    </p:set>
                                  </p:childTnLst>
                                </p:cTn>
                              </p:par>
                              <p:par>
                                <p:cTn id="120" presetID="9" presetClass="entr" presetSubtype="0" fill="hold" grpId="0" nodeType="withEffect">
                                  <p:stCondLst>
                                    <p:cond delay="0"/>
                                  </p:stCondLst>
                                  <p:childTnLst>
                                    <p:set>
                                      <p:cBhvr>
                                        <p:cTn id="121" dur="1" fill="hold">
                                          <p:stCondLst>
                                            <p:cond delay="0"/>
                                          </p:stCondLst>
                                        </p:cTn>
                                        <p:tgtEl>
                                          <p:spTgt spid="179235"/>
                                        </p:tgtEl>
                                        <p:attrNameLst>
                                          <p:attrName>style.visibility</p:attrName>
                                        </p:attrNameLst>
                                      </p:cBhvr>
                                      <p:to>
                                        <p:strVal val="visible"/>
                                      </p:to>
                                    </p:set>
                                    <p:animEffect transition="in" filter="dissolve">
                                      <p:cBhvr>
                                        <p:cTn id="122" dur="500"/>
                                        <p:tgtEl>
                                          <p:spTgt spid="179235"/>
                                        </p:tgtEl>
                                      </p:cBhvr>
                                    </p:animEffect>
                                  </p:childTnLst>
                                </p:cTn>
                              </p:par>
                              <p:par>
                                <p:cTn id="123" presetID="1" presetClass="exit" presetSubtype="0" fill="hold" grpId="1" nodeType="withEffect">
                                  <p:stCondLst>
                                    <p:cond delay="0"/>
                                  </p:stCondLst>
                                  <p:childTnLst>
                                    <p:set>
                                      <p:cBhvr>
                                        <p:cTn id="124" dur="1" fill="hold">
                                          <p:stCondLst>
                                            <p:cond delay="0"/>
                                          </p:stCondLst>
                                        </p:cTn>
                                        <p:tgtEl>
                                          <p:spTgt spid="179234"/>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179230"/>
                                        </p:tgtEl>
                                        <p:attrNameLst>
                                          <p:attrName>style.visibility</p:attrName>
                                        </p:attrNameLst>
                                      </p:cBhvr>
                                      <p:to>
                                        <p:strVal val="hidden"/>
                                      </p:to>
                                    </p:set>
                                  </p:childTnLst>
                                </p:cTn>
                              </p:par>
                              <p:par>
                                <p:cTn id="127" presetID="18" presetClass="entr" presetSubtype="12" fill="hold" grpId="0" nodeType="withEffect">
                                  <p:stCondLst>
                                    <p:cond delay="0"/>
                                  </p:stCondLst>
                                  <p:childTnLst>
                                    <p:set>
                                      <p:cBhvr>
                                        <p:cTn id="128" dur="1" fill="hold">
                                          <p:stCondLst>
                                            <p:cond delay="0"/>
                                          </p:stCondLst>
                                        </p:cTn>
                                        <p:tgtEl>
                                          <p:spTgt spid="179236"/>
                                        </p:tgtEl>
                                        <p:attrNameLst>
                                          <p:attrName>style.visibility</p:attrName>
                                        </p:attrNameLst>
                                      </p:cBhvr>
                                      <p:to>
                                        <p:strVal val="visible"/>
                                      </p:to>
                                    </p:set>
                                    <p:animEffect transition="in" filter="strips(downLeft)">
                                      <p:cBhvr>
                                        <p:cTn id="129" dur="500"/>
                                        <p:tgtEl>
                                          <p:spTgt spid="179236"/>
                                        </p:tgtEl>
                                      </p:cBhvr>
                                    </p:animEffect>
                                  </p:childTnLst>
                                </p:cTn>
                              </p:par>
                              <p:par>
                                <p:cTn id="130" presetID="1" presetClass="exit" presetSubtype="0" fill="hold" grpId="1" nodeType="withEffect">
                                  <p:stCondLst>
                                    <p:cond delay="0"/>
                                  </p:stCondLst>
                                  <p:childTnLst>
                                    <p:set>
                                      <p:cBhvr>
                                        <p:cTn id="131" dur="1" fill="hold">
                                          <p:stCondLst>
                                            <p:cond delay="0"/>
                                          </p:stCondLst>
                                        </p:cTn>
                                        <p:tgtEl>
                                          <p:spTgt spid="179231"/>
                                        </p:tgtEl>
                                        <p:attrNameLst>
                                          <p:attrName>style.visibility</p:attrName>
                                        </p:attrNameLst>
                                      </p:cBhvr>
                                      <p:to>
                                        <p:strVal val="hidden"/>
                                      </p:to>
                                    </p:set>
                                  </p:childTnLst>
                                </p:cTn>
                              </p:par>
                              <p:par>
                                <p:cTn id="132" presetID="9" presetClass="entr" presetSubtype="0" fill="hold" grpId="0" nodeType="withEffect">
                                  <p:stCondLst>
                                    <p:cond delay="0"/>
                                  </p:stCondLst>
                                  <p:childTnLst>
                                    <p:set>
                                      <p:cBhvr>
                                        <p:cTn id="133" dur="1" fill="hold">
                                          <p:stCondLst>
                                            <p:cond delay="0"/>
                                          </p:stCondLst>
                                        </p:cTn>
                                        <p:tgtEl>
                                          <p:spTgt spid="179237"/>
                                        </p:tgtEl>
                                        <p:attrNameLst>
                                          <p:attrName>style.visibility</p:attrName>
                                        </p:attrNameLst>
                                      </p:cBhvr>
                                      <p:to>
                                        <p:strVal val="visible"/>
                                      </p:to>
                                    </p:set>
                                    <p:animEffect transition="in" filter="dissolve">
                                      <p:cBhvr>
                                        <p:cTn id="134" dur="500"/>
                                        <p:tgtEl>
                                          <p:spTgt spid="17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animBg="1"/>
      <p:bldP spid="179204" grpId="1" animBg="1"/>
      <p:bldP spid="179205" grpId="0"/>
      <p:bldP spid="179206" grpId="0" animBg="1"/>
      <p:bldP spid="179207" grpId="0" animBg="1"/>
      <p:bldP spid="179209" grpId="0"/>
      <p:bldP spid="179209" grpId="1"/>
      <p:bldP spid="179212" grpId="0" animBg="1"/>
      <p:bldP spid="179220" grpId="0"/>
      <p:bldP spid="179220" grpId="1"/>
      <p:bldP spid="179220" grpId="2"/>
      <p:bldP spid="179223" grpId="0" animBg="1"/>
      <p:bldP spid="179224" grpId="0" animBg="1"/>
      <p:bldP spid="179225" grpId="0" animBg="1"/>
      <p:bldP spid="179226" grpId="0"/>
      <p:bldP spid="179227" grpId="0"/>
      <p:bldP spid="179228" grpId="0"/>
      <p:bldP spid="179229" grpId="0" animBg="1"/>
      <p:bldP spid="179230" grpId="0"/>
      <p:bldP spid="179230" grpId="1"/>
      <p:bldP spid="179231" grpId="0"/>
      <p:bldP spid="179231" grpId="1"/>
      <p:bldP spid="179232" grpId="0"/>
      <p:bldP spid="179232" grpId="1"/>
      <p:bldP spid="179233" grpId="0"/>
      <p:bldP spid="179233" grpId="1"/>
      <p:bldP spid="179234" grpId="0"/>
      <p:bldP spid="179234" grpId="1"/>
      <p:bldP spid="179235" grpId="0"/>
      <p:bldP spid="179236" grpId="0"/>
      <p:bldP spid="17923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9" name="Rectangle 29"/>
          <p:cNvSpPr>
            <a:spLocks noChangeArrowheads="1"/>
          </p:cNvSpPr>
          <p:nvPr/>
        </p:nvSpPr>
        <p:spPr bwMode="auto">
          <a:xfrm>
            <a:off x="1219200" y="762000"/>
            <a:ext cx="7924800" cy="1341438"/>
          </a:xfrm>
          <a:prstGeom prst="rect">
            <a:avLst/>
          </a:prstGeom>
          <a:noFill/>
          <a:ln w="9525">
            <a:noFill/>
            <a:miter lim="800000"/>
            <a:headEnd/>
            <a:tailEnd/>
          </a:ln>
        </p:spPr>
        <p:txBody>
          <a:bodyPr/>
          <a:lstStyle/>
          <a:p>
            <a:pPr marL="342900" indent="-342900" algn="l">
              <a:spcBef>
                <a:spcPct val="20000"/>
              </a:spcBef>
            </a:pPr>
            <a:r>
              <a:rPr lang="en-US" sz="3200" b="1"/>
              <a:t>Manometer</a:t>
            </a:r>
            <a:endParaRPr lang="en-US" sz="3200"/>
          </a:p>
          <a:p>
            <a:pPr marL="742950" lvl="1" indent="-285750" algn="l">
              <a:spcBef>
                <a:spcPct val="10000"/>
              </a:spcBef>
              <a:buFontTx/>
              <a:buChar char="–"/>
            </a:pPr>
            <a:r>
              <a:rPr lang="en-US" sz="2800"/>
              <a:t>measures contained gas pressure</a:t>
            </a:r>
          </a:p>
        </p:txBody>
      </p:sp>
      <p:grpSp>
        <p:nvGrpSpPr>
          <p:cNvPr id="2" name="Group 30"/>
          <p:cNvGrpSpPr>
            <a:grpSpLocks/>
          </p:cNvGrpSpPr>
          <p:nvPr/>
        </p:nvGrpSpPr>
        <p:grpSpPr bwMode="auto">
          <a:xfrm>
            <a:off x="1219200" y="2057400"/>
            <a:ext cx="3108325" cy="4305300"/>
            <a:chOff x="946" y="1520"/>
            <a:chExt cx="1958" cy="2712"/>
          </a:xfrm>
        </p:grpSpPr>
        <p:graphicFrame>
          <p:nvGraphicFramePr>
            <p:cNvPr id="19459" name="Object 31"/>
            <p:cNvGraphicFramePr>
              <a:graphicFrameLocks noChangeAspect="1"/>
            </p:cNvGraphicFramePr>
            <p:nvPr/>
          </p:nvGraphicFramePr>
          <p:xfrm>
            <a:off x="946" y="1520"/>
            <a:ext cx="1958" cy="2451"/>
          </p:xfrm>
          <a:graphic>
            <a:graphicData uri="http://schemas.openxmlformats.org/presentationml/2006/ole">
              <mc:AlternateContent xmlns:mc="http://schemas.openxmlformats.org/markup-compatibility/2006">
                <mc:Choice xmlns:v="urn:schemas-microsoft-com:vml" Requires="v">
                  <p:oleObj spid="_x0000_s19460" name="Photo Editor Photo" r:id="rId4" imgW="3180952" imgH="3982006" progId="MSPhotoEd.3">
                    <p:embed/>
                  </p:oleObj>
                </mc:Choice>
                <mc:Fallback>
                  <p:oleObj name="Photo Editor Photo" r:id="rId4" imgW="3180952" imgH="3982006"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 y="1520"/>
                          <a:ext cx="1958" cy="2451"/>
                        </a:xfrm>
                        <a:prstGeom prst="rect">
                          <a:avLst/>
                        </a:prstGeom>
                        <a:solidFill>
                          <a:srgbClr val="FFFFFF"/>
                        </a:solidFill>
                        <a:ln w="28575">
                          <a:solidFill>
                            <a:srgbClr val="00193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5" name="Rectangle 32"/>
            <p:cNvSpPr>
              <a:spLocks noChangeArrowheads="1"/>
            </p:cNvSpPr>
            <p:nvPr/>
          </p:nvSpPr>
          <p:spPr bwMode="auto">
            <a:xfrm>
              <a:off x="1201" y="3982"/>
              <a:ext cx="1448" cy="250"/>
            </a:xfrm>
            <a:prstGeom prst="rect">
              <a:avLst/>
            </a:prstGeom>
            <a:noFill/>
            <a:ln w="9525">
              <a:noFill/>
              <a:miter lim="800000"/>
              <a:headEnd/>
              <a:tailEnd/>
            </a:ln>
          </p:spPr>
          <p:txBody>
            <a:bodyPr wrap="none">
              <a:spAutoFit/>
            </a:bodyPr>
            <a:lstStyle/>
            <a:p>
              <a:pPr algn="l" eaLnBrk="0" hangingPunct="0"/>
              <a:r>
                <a:rPr lang="en-US" sz="2000"/>
                <a:t>U-tube Manometer</a:t>
              </a:r>
            </a:p>
          </p:txBody>
        </p:sp>
      </p:grpSp>
      <p:grpSp>
        <p:nvGrpSpPr>
          <p:cNvPr id="3" name="Group 33"/>
          <p:cNvGrpSpPr>
            <a:grpSpLocks/>
          </p:cNvGrpSpPr>
          <p:nvPr/>
        </p:nvGrpSpPr>
        <p:grpSpPr bwMode="auto">
          <a:xfrm>
            <a:off x="5029200" y="2095500"/>
            <a:ext cx="3317875" cy="4305300"/>
            <a:chOff x="3278" y="1608"/>
            <a:chExt cx="2090" cy="2712"/>
          </a:xfrm>
        </p:grpSpPr>
        <p:graphicFrame>
          <p:nvGraphicFramePr>
            <p:cNvPr id="19458" name="Object 34"/>
            <p:cNvGraphicFramePr>
              <a:graphicFrameLocks noChangeAspect="1"/>
            </p:cNvGraphicFramePr>
            <p:nvPr/>
          </p:nvGraphicFramePr>
          <p:xfrm>
            <a:off x="3278" y="1608"/>
            <a:ext cx="2090" cy="2443"/>
          </p:xfrm>
          <a:graphic>
            <a:graphicData uri="http://schemas.openxmlformats.org/presentationml/2006/ole">
              <mc:AlternateContent xmlns:mc="http://schemas.openxmlformats.org/markup-compatibility/2006">
                <mc:Choice xmlns:v="urn:schemas-microsoft-com:vml" Requires="v">
                  <p:oleObj spid="_x0000_s19461" name="Photo Editor Photo" r:id="rId6" imgW="2695951" imgH="3153215" progId="MSPhotoEd.3">
                    <p:embed/>
                  </p:oleObj>
                </mc:Choice>
                <mc:Fallback>
                  <p:oleObj name="Photo Editor Photo" r:id="rId6" imgW="2695951" imgH="3153215" progId="MSPhotoEd.3">
                    <p:embed/>
                    <p:pic>
                      <p:nvPicPr>
                        <p:cNvPr id="0" name="Object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 y="1608"/>
                          <a:ext cx="2090" cy="2443"/>
                        </a:xfrm>
                        <a:prstGeom prst="rect">
                          <a:avLst/>
                        </a:prstGeom>
                        <a:solidFill>
                          <a:srgbClr val="FFFFFF"/>
                        </a:solidFill>
                        <a:ln w="28575">
                          <a:solidFill>
                            <a:srgbClr val="00193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4" name="Rectangle 35"/>
            <p:cNvSpPr>
              <a:spLocks noChangeArrowheads="1"/>
            </p:cNvSpPr>
            <p:nvPr/>
          </p:nvSpPr>
          <p:spPr bwMode="auto">
            <a:xfrm>
              <a:off x="3536" y="4070"/>
              <a:ext cx="1574" cy="250"/>
            </a:xfrm>
            <a:prstGeom prst="rect">
              <a:avLst/>
            </a:prstGeom>
            <a:noFill/>
            <a:ln w="9525">
              <a:noFill/>
              <a:miter lim="800000"/>
              <a:headEnd/>
              <a:tailEnd/>
            </a:ln>
          </p:spPr>
          <p:txBody>
            <a:bodyPr wrap="none">
              <a:spAutoFit/>
            </a:bodyPr>
            <a:lstStyle/>
            <a:p>
              <a:pPr algn="l" eaLnBrk="0" hangingPunct="0"/>
              <a:r>
                <a:rPr lang="en-US" sz="2000"/>
                <a:t>Bourdon-tube gauge</a:t>
              </a:r>
            </a:p>
          </p:txBody>
        </p:sp>
      </p:grpSp>
      <p:sp>
        <p:nvSpPr>
          <p:cNvPr id="19463" name="Rectangle 36"/>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47549">
                                            <p:txEl>
                                              <p:pRg st="0" end="0"/>
                                            </p:txEl>
                                          </p:spTgt>
                                        </p:tgtEl>
                                        <p:attrNameLst>
                                          <p:attrName>style.visibility</p:attrName>
                                        </p:attrNameLst>
                                      </p:cBhvr>
                                      <p:to>
                                        <p:strVal val="visible"/>
                                      </p:to>
                                    </p:set>
                                    <p:animEffect transition="in" filter="wipe(left)">
                                      <p:cBhvr>
                                        <p:cTn id="7" dur="500"/>
                                        <p:tgtEl>
                                          <p:spTgt spid="74754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47549">
                                            <p:txEl>
                                              <p:pRg st="1" end="1"/>
                                            </p:txEl>
                                          </p:spTgt>
                                        </p:tgtEl>
                                        <p:attrNameLst>
                                          <p:attrName>style.visibility</p:attrName>
                                        </p:attrNameLst>
                                      </p:cBhvr>
                                      <p:to>
                                        <p:strVal val="visible"/>
                                      </p:to>
                                    </p:set>
                                    <p:animEffect transition="in" filter="wipe(left)">
                                      <p:cBhvr>
                                        <p:cTn id="10" dur="500"/>
                                        <p:tgtEl>
                                          <p:spTgt spid="747549">
                                            <p:txEl>
                                              <p:pRg st="1" end="1"/>
                                            </p:txEl>
                                          </p:spTgt>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9" grpId="0" build="p" autoUpdateAnimBg="0" advAuto="0"/>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mtClean="0"/>
              <a:t>Manometer</a:t>
            </a:r>
          </a:p>
        </p:txBody>
      </p:sp>
      <p:pic>
        <p:nvPicPr>
          <p:cNvPr id="121859" name="Picture 3" descr="manometer"/>
          <p:cNvPicPr>
            <a:picLocks noChangeAspect="1" noChangeArrowheads="1" noCrop="1"/>
          </p:cNvPicPr>
          <p:nvPr/>
        </p:nvPicPr>
        <p:blipFill>
          <a:blip r:embed="rId3" cstate="print"/>
          <a:srcRect/>
          <a:stretch>
            <a:fillRect/>
          </a:stretch>
        </p:blipFill>
        <p:spPr bwMode="auto">
          <a:xfrm>
            <a:off x="1676400" y="1754188"/>
            <a:ext cx="7075488" cy="5103812"/>
          </a:xfrm>
          <a:prstGeom prst="rect">
            <a:avLst/>
          </a:prstGeom>
          <a:noFill/>
          <a:ln w="9525">
            <a:noFill/>
            <a:miter lim="800000"/>
            <a:headEnd/>
            <a:tailEnd/>
          </a:ln>
        </p:spPr>
      </p:pic>
      <p:sp>
        <p:nvSpPr>
          <p:cNvPr id="121860"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89" name="Rectangle 21"/>
          <p:cNvSpPr>
            <a:spLocks noChangeArrowheads="1"/>
          </p:cNvSpPr>
          <p:nvPr/>
        </p:nvSpPr>
        <p:spPr bwMode="auto">
          <a:xfrm>
            <a:off x="4505325" y="3662363"/>
            <a:ext cx="323850" cy="1538287"/>
          </a:xfrm>
          <a:prstGeom prst="rect">
            <a:avLst/>
          </a:prstGeom>
          <a:solidFill>
            <a:srgbClr val="C0C0C0"/>
          </a:solidFill>
          <a:ln w="9525">
            <a:noFill/>
            <a:miter lim="800000"/>
            <a:headEnd/>
            <a:tailEnd/>
          </a:ln>
        </p:spPr>
        <p:txBody>
          <a:bodyPr wrap="none" anchor="ctr"/>
          <a:lstStyle/>
          <a:p>
            <a:endParaRPr lang="en-US"/>
          </a:p>
        </p:txBody>
      </p:sp>
      <p:sp>
        <p:nvSpPr>
          <p:cNvPr id="928798" name="Text Box 30"/>
          <p:cNvSpPr txBox="1">
            <a:spLocks noChangeArrowheads="1"/>
          </p:cNvSpPr>
          <p:nvPr/>
        </p:nvSpPr>
        <p:spPr bwMode="auto">
          <a:xfrm>
            <a:off x="5715000" y="1909763"/>
            <a:ext cx="1073150" cy="641350"/>
          </a:xfrm>
          <a:prstGeom prst="rect">
            <a:avLst/>
          </a:prstGeom>
          <a:noFill/>
          <a:ln w="9525">
            <a:noFill/>
            <a:miter lim="800000"/>
            <a:headEnd/>
            <a:tailEnd/>
          </a:ln>
        </p:spPr>
        <p:txBody>
          <a:bodyPr wrap="none">
            <a:spAutoFit/>
          </a:bodyPr>
          <a:lstStyle/>
          <a:p>
            <a:r>
              <a:rPr lang="en-US" sz="1800">
                <a:solidFill>
                  <a:srgbClr val="FF0000"/>
                </a:solidFill>
              </a:rPr>
              <a:t>lower</a:t>
            </a:r>
          </a:p>
          <a:p>
            <a:r>
              <a:rPr lang="en-US" sz="1800">
                <a:solidFill>
                  <a:srgbClr val="FF0000"/>
                </a:solidFill>
              </a:rPr>
              <a:t>pressure</a:t>
            </a:r>
          </a:p>
        </p:txBody>
      </p:sp>
      <p:sp>
        <p:nvSpPr>
          <p:cNvPr id="928796" name="Rectangle 28"/>
          <p:cNvSpPr>
            <a:spLocks noChangeArrowheads="1"/>
          </p:cNvSpPr>
          <p:nvPr/>
        </p:nvSpPr>
        <p:spPr bwMode="auto">
          <a:xfrm>
            <a:off x="6043613" y="3657600"/>
            <a:ext cx="323850" cy="1538288"/>
          </a:xfrm>
          <a:prstGeom prst="rect">
            <a:avLst/>
          </a:prstGeom>
          <a:solidFill>
            <a:srgbClr val="C0C0C0"/>
          </a:solidFill>
          <a:ln w="9525">
            <a:noFill/>
            <a:miter lim="800000"/>
            <a:headEnd/>
            <a:tailEnd/>
          </a:ln>
        </p:spPr>
        <p:txBody>
          <a:bodyPr wrap="none" anchor="ctr"/>
          <a:lstStyle/>
          <a:p>
            <a:endParaRPr lang="en-US"/>
          </a:p>
        </p:txBody>
      </p:sp>
      <p:sp>
        <p:nvSpPr>
          <p:cNvPr id="928774" name="Rectangle 6"/>
          <p:cNvSpPr>
            <a:spLocks noChangeArrowheads="1"/>
          </p:cNvSpPr>
          <p:nvPr/>
        </p:nvSpPr>
        <p:spPr bwMode="auto">
          <a:xfrm>
            <a:off x="4505325" y="4124325"/>
            <a:ext cx="323850" cy="1538288"/>
          </a:xfrm>
          <a:prstGeom prst="rect">
            <a:avLst/>
          </a:prstGeom>
          <a:solidFill>
            <a:srgbClr val="C0C0C0"/>
          </a:solidFill>
          <a:ln w="9525">
            <a:noFill/>
            <a:miter lim="800000"/>
            <a:headEnd/>
            <a:tailEnd/>
          </a:ln>
        </p:spPr>
        <p:txBody>
          <a:bodyPr wrap="none" anchor="ctr"/>
          <a:lstStyle/>
          <a:p>
            <a:endParaRPr lang="en-US"/>
          </a:p>
        </p:txBody>
      </p:sp>
      <p:sp>
        <p:nvSpPr>
          <p:cNvPr id="122886" name="Rectangle 29"/>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928792" name="Text Box 24"/>
          <p:cNvSpPr txBox="1">
            <a:spLocks noChangeArrowheads="1"/>
          </p:cNvSpPr>
          <p:nvPr/>
        </p:nvSpPr>
        <p:spPr bwMode="auto">
          <a:xfrm>
            <a:off x="5713413" y="1903413"/>
            <a:ext cx="1073150" cy="641350"/>
          </a:xfrm>
          <a:prstGeom prst="rect">
            <a:avLst/>
          </a:prstGeom>
          <a:noFill/>
          <a:ln w="9525">
            <a:noFill/>
            <a:miter lim="800000"/>
            <a:headEnd/>
            <a:tailEnd/>
          </a:ln>
        </p:spPr>
        <p:txBody>
          <a:bodyPr wrap="none">
            <a:spAutoFit/>
          </a:bodyPr>
          <a:lstStyle/>
          <a:p>
            <a:r>
              <a:rPr lang="en-US" sz="1800">
                <a:solidFill>
                  <a:srgbClr val="FF0000"/>
                </a:solidFill>
              </a:rPr>
              <a:t>higher</a:t>
            </a:r>
          </a:p>
          <a:p>
            <a:r>
              <a:rPr lang="en-US" sz="1800">
                <a:solidFill>
                  <a:srgbClr val="FF0000"/>
                </a:solidFill>
              </a:rPr>
              <a:t>pressure</a:t>
            </a:r>
          </a:p>
        </p:txBody>
      </p:sp>
      <p:sp>
        <p:nvSpPr>
          <p:cNvPr id="122888" name="Rectangle 23"/>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22889" name="Rectangle 2"/>
          <p:cNvSpPr>
            <a:spLocks noGrp="1" noChangeArrowheads="1"/>
          </p:cNvSpPr>
          <p:nvPr>
            <p:ph type="title"/>
          </p:nvPr>
        </p:nvSpPr>
        <p:spPr/>
        <p:txBody>
          <a:bodyPr/>
          <a:lstStyle/>
          <a:p>
            <a:pPr eaLnBrk="1" hangingPunct="1"/>
            <a:r>
              <a:rPr lang="en-US" smtClean="0"/>
              <a:t>Manometer</a:t>
            </a:r>
          </a:p>
        </p:txBody>
      </p:sp>
      <p:sp>
        <p:nvSpPr>
          <p:cNvPr id="122890"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928775" name="Rectangle 7"/>
          <p:cNvSpPr>
            <a:spLocks noChangeArrowheads="1"/>
          </p:cNvSpPr>
          <p:nvPr/>
        </p:nvSpPr>
        <p:spPr bwMode="auto">
          <a:xfrm>
            <a:off x="6034088"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22892" name="Freeform 8"/>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22893" name="Freeform 10"/>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22894" name="Line 11"/>
          <p:cNvSpPr>
            <a:spLocks noChangeShapeType="1"/>
          </p:cNvSpPr>
          <p:nvPr/>
        </p:nvSpPr>
        <p:spPr bwMode="auto">
          <a:xfrm flipH="1">
            <a:off x="3271838" y="2862263"/>
            <a:ext cx="1566862" cy="0"/>
          </a:xfrm>
          <a:prstGeom prst="line">
            <a:avLst/>
          </a:prstGeom>
          <a:noFill/>
          <a:ln w="19050">
            <a:solidFill>
              <a:schemeClr val="tx1"/>
            </a:solidFill>
            <a:round/>
            <a:headEnd/>
            <a:tailEnd/>
          </a:ln>
        </p:spPr>
        <p:txBody>
          <a:bodyPr/>
          <a:lstStyle/>
          <a:p>
            <a:endParaRPr lang="en-US"/>
          </a:p>
        </p:txBody>
      </p:sp>
      <p:sp>
        <p:nvSpPr>
          <p:cNvPr id="122895" name="Freeform 12"/>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22896" name="Line 13"/>
          <p:cNvSpPr>
            <a:spLocks noChangeShapeType="1"/>
          </p:cNvSpPr>
          <p:nvPr/>
        </p:nvSpPr>
        <p:spPr bwMode="auto">
          <a:xfrm flipH="1">
            <a:off x="3271838" y="3190875"/>
            <a:ext cx="1247775" cy="0"/>
          </a:xfrm>
          <a:prstGeom prst="line">
            <a:avLst/>
          </a:prstGeom>
          <a:noFill/>
          <a:ln w="19050">
            <a:solidFill>
              <a:schemeClr val="tx1"/>
            </a:solidFill>
            <a:round/>
            <a:headEnd/>
            <a:tailEnd/>
          </a:ln>
        </p:spPr>
        <p:txBody>
          <a:bodyPr/>
          <a:lstStyle/>
          <a:p>
            <a:endParaRPr lang="en-US"/>
          </a:p>
        </p:txBody>
      </p:sp>
      <p:sp>
        <p:nvSpPr>
          <p:cNvPr id="122897" name="Text Box 14"/>
          <p:cNvSpPr txBox="1">
            <a:spLocks noChangeArrowheads="1"/>
          </p:cNvSpPr>
          <p:nvPr/>
        </p:nvSpPr>
        <p:spPr bwMode="auto">
          <a:xfrm>
            <a:off x="2063750" y="2728913"/>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1</a:t>
            </a:r>
          </a:p>
        </p:txBody>
      </p:sp>
      <p:sp>
        <p:nvSpPr>
          <p:cNvPr id="122898" name="Line 15"/>
          <p:cNvSpPr>
            <a:spLocks noChangeShapeType="1"/>
          </p:cNvSpPr>
          <p:nvPr/>
        </p:nvSpPr>
        <p:spPr bwMode="auto">
          <a:xfrm>
            <a:off x="2536825" y="3032125"/>
            <a:ext cx="784225" cy="0"/>
          </a:xfrm>
          <a:prstGeom prst="line">
            <a:avLst/>
          </a:prstGeom>
          <a:noFill/>
          <a:ln w="19050">
            <a:solidFill>
              <a:srgbClr val="FF0000"/>
            </a:solidFill>
            <a:round/>
            <a:headEnd/>
            <a:tailEnd type="triangle" w="med" len="med"/>
          </a:ln>
        </p:spPr>
        <p:txBody>
          <a:bodyPr/>
          <a:lstStyle/>
          <a:p>
            <a:endParaRPr lang="en-US"/>
          </a:p>
        </p:txBody>
      </p:sp>
      <p:sp>
        <p:nvSpPr>
          <p:cNvPr id="928784" name="Text Box 16"/>
          <p:cNvSpPr txBox="1">
            <a:spLocks noChangeArrowheads="1"/>
          </p:cNvSpPr>
          <p:nvPr/>
        </p:nvSpPr>
        <p:spPr bwMode="auto">
          <a:xfrm>
            <a:off x="5975350" y="1979613"/>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a</a:t>
            </a:r>
          </a:p>
        </p:txBody>
      </p:sp>
      <p:sp>
        <p:nvSpPr>
          <p:cNvPr id="122900" name="Oval 18"/>
          <p:cNvSpPr>
            <a:spLocks noChangeArrowheads="1"/>
          </p:cNvSpPr>
          <p:nvPr/>
        </p:nvSpPr>
        <p:spPr bwMode="auto">
          <a:xfrm>
            <a:off x="6032500" y="2817813"/>
            <a:ext cx="320675" cy="88900"/>
          </a:xfrm>
          <a:prstGeom prst="ellipse">
            <a:avLst/>
          </a:prstGeom>
          <a:noFill/>
          <a:ln w="15875">
            <a:solidFill>
              <a:schemeClr val="tx1"/>
            </a:solidFill>
            <a:round/>
            <a:headEnd/>
            <a:tailEnd/>
          </a:ln>
        </p:spPr>
        <p:txBody>
          <a:bodyPr wrap="none" anchor="ctr"/>
          <a:lstStyle/>
          <a:p>
            <a:endParaRPr lang="en-US"/>
          </a:p>
        </p:txBody>
      </p:sp>
      <p:sp>
        <p:nvSpPr>
          <p:cNvPr id="122901" name="Line 17"/>
          <p:cNvSpPr>
            <a:spLocks noChangeShapeType="1"/>
          </p:cNvSpPr>
          <p:nvPr/>
        </p:nvSpPr>
        <p:spPr bwMode="auto">
          <a:xfrm>
            <a:off x="6196013" y="2513013"/>
            <a:ext cx="0" cy="542925"/>
          </a:xfrm>
          <a:prstGeom prst="line">
            <a:avLst/>
          </a:prstGeom>
          <a:noFill/>
          <a:ln w="19050">
            <a:solidFill>
              <a:srgbClr val="FF0000"/>
            </a:solidFill>
            <a:round/>
            <a:headEnd/>
            <a:tailEnd type="triangle" w="med" len="med"/>
          </a:ln>
        </p:spPr>
        <p:txBody>
          <a:bodyPr/>
          <a:lstStyle/>
          <a:p>
            <a:endParaRPr lang="en-US"/>
          </a:p>
        </p:txBody>
      </p:sp>
      <p:sp>
        <p:nvSpPr>
          <p:cNvPr id="928787" name="Line 19"/>
          <p:cNvSpPr>
            <a:spLocks noChangeShapeType="1"/>
          </p:cNvSpPr>
          <p:nvPr/>
        </p:nvSpPr>
        <p:spPr bwMode="auto">
          <a:xfrm>
            <a:off x="4405313" y="3665538"/>
            <a:ext cx="2532062" cy="0"/>
          </a:xfrm>
          <a:prstGeom prst="line">
            <a:avLst/>
          </a:prstGeom>
          <a:noFill/>
          <a:ln w="3175">
            <a:solidFill>
              <a:srgbClr val="FF0000"/>
            </a:solidFill>
            <a:prstDash val="sysDot"/>
            <a:round/>
            <a:headEnd/>
            <a:tailEnd/>
          </a:ln>
        </p:spPr>
        <p:txBody>
          <a:bodyPr/>
          <a:lstStyle/>
          <a:p>
            <a:endParaRPr lang="en-US"/>
          </a:p>
        </p:txBody>
      </p:sp>
      <p:sp>
        <p:nvSpPr>
          <p:cNvPr id="928788" name="Line 20"/>
          <p:cNvSpPr>
            <a:spLocks noChangeShapeType="1"/>
          </p:cNvSpPr>
          <p:nvPr/>
        </p:nvSpPr>
        <p:spPr bwMode="auto">
          <a:xfrm>
            <a:off x="4402138" y="4700588"/>
            <a:ext cx="2532062" cy="0"/>
          </a:xfrm>
          <a:prstGeom prst="line">
            <a:avLst/>
          </a:prstGeom>
          <a:noFill/>
          <a:ln w="3175">
            <a:solidFill>
              <a:srgbClr val="FF0000"/>
            </a:solidFill>
            <a:prstDash val="sysDot"/>
            <a:round/>
            <a:headEnd/>
            <a:tailEnd/>
          </a:ln>
        </p:spPr>
        <p:txBody>
          <a:bodyPr/>
          <a:lstStyle/>
          <a:p>
            <a:endParaRPr lang="en-US"/>
          </a:p>
        </p:txBody>
      </p:sp>
      <p:sp>
        <p:nvSpPr>
          <p:cNvPr id="928793" name="AutoShape 25"/>
          <p:cNvSpPr>
            <a:spLocks/>
          </p:cNvSpPr>
          <p:nvPr/>
        </p:nvSpPr>
        <p:spPr bwMode="auto">
          <a:xfrm>
            <a:off x="6983413" y="3665538"/>
            <a:ext cx="128587" cy="1035050"/>
          </a:xfrm>
          <a:prstGeom prst="rightBrace">
            <a:avLst>
              <a:gd name="adj1" fmla="val 67078"/>
              <a:gd name="adj2" fmla="val 50000"/>
            </a:avLst>
          </a:prstGeom>
          <a:noFill/>
          <a:ln w="9525">
            <a:solidFill>
              <a:schemeClr val="tx1"/>
            </a:solidFill>
            <a:round/>
            <a:headEnd/>
            <a:tailEnd/>
          </a:ln>
        </p:spPr>
        <p:txBody>
          <a:bodyPr wrap="none" anchor="ctr"/>
          <a:lstStyle/>
          <a:p>
            <a:endParaRPr lang="en-US"/>
          </a:p>
        </p:txBody>
      </p:sp>
      <p:sp>
        <p:nvSpPr>
          <p:cNvPr id="928794" name="Text Box 26"/>
          <p:cNvSpPr txBox="1">
            <a:spLocks noChangeArrowheads="1"/>
          </p:cNvSpPr>
          <p:nvPr/>
        </p:nvSpPr>
        <p:spPr bwMode="auto">
          <a:xfrm>
            <a:off x="7162800" y="4022725"/>
            <a:ext cx="596900" cy="274638"/>
          </a:xfrm>
          <a:prstGeom prst="rect">
            <a:avLst/>
          </a:prstGeom>
          <a:noFill/>
          <a:ln w="9525">
            <a:noFill/>
            <a:miter lim="800000"/>
            <a:headEnd/>
            <a:tailEnd/>
          </a:ln>
        </p:spPr>
        <p:txBody>
          <a:bodyPr wrap="none">
            <a:spAutoFit/>
          </a:bodyPr>
          <a:lstStyle/>
          <a:p>
            <a:pPr algn="l"/>
            <a:r>
              <a:rPr lang="en-US"/>
              <a:t>height</a:t>
            </a:r>
          </a:p>
        </p:txBody>
      </p:sp>
      <p:sp>
        <p:nvSpPr>
          <p:cNvPr id="928799" name="Text Box 31"/>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t>          750 mm Hg</a:t>
            </a:r>
          </a:p>
        </p:txBody>
      </p:sp>
      <p:sp>
        <p:nvSpPr>
          <p:cNvPr id="928800" name="Text Box 32"/>
          <p:cNvSpPr txBox="1">
            <a:spLocks noChangeArrowheads="1"/>
          </p:cNvSpPr>
          <p:nvPr/>
        </p:nvSpPr>
        <p:spPr bwMode="auto">
          <a:xfrm>
            <a:off x="685800" y="4664075"/>
            <a:ext cx="2085975" cy="457200"/>
          </a:xfrm>
          <a:prstGeom prst="rect">
            <a:avLst/>
          </a:prstGeom>
          <a:noFill/>
          <a:ln w="9525">
            <a:noFill/>
            <a:miter lim="800000"/>
            <a:headEnd/>
            <a:tailEnd/>
          </a:ln>
        </p:spPr>
        <p:txBody>
          <a:bodyPr wrap="none">
            <a:spAutoFit/>
          </a:bodyPr>
          <a:lstStyle/>
          <a:p>
            <a:pPr algn="l"/>
            <a:r>
              <a:rPr lang="en-US" sz="2400"/>
              <a:t>         130 mm</a:t>
            </a:r>
            <a:r>
              <a:rPr lang="en-US"/>
              <a:t> </a:t>
            </a:r>
          </a:p>
        </p:txBody>
      </p:sp>
      <p:sp>
        <p:nvSpPr>
          <p:cNvPr id="928801" name="Line 33"/>
          <p:cNvSpPr>
            <a:spLocks noChangeShapeType="1"/>
          </p:cNvSpPr>
          <p:nvPr/>
        </p:nvSpPr>
        <p:spPr bwMode="auto">
          <a:xfrm>
            <a:off x="452438" y="5070475"/>
            <a:ext cx="2614612" cy="0"/>
          </a:xfrm>
          <a:prstGeom prst="line">
            <a:avLst/>
          </a:prstGeom>
          <a:noFill/>
          <a:ln w="9525">
            <a:solidFill>
              <a:schemeClr val="tx1"/>
            </a:solidFill>
            <a:round/>
            <a:headEnd/>
            <a:tailEnd/>
          </a:ln>
        </p:spPr>
        <p:txBody>
          <a:bodyPr/>
          <a:lstStyle/>
          <a:p>
            <a:endParaRPr lang="en-US"/>
          </a:p>
        </p:txBody>
      </p:sp>
      <p:sp>
        <p:nvSpPr>
          <p:cNvPr id="928802" name="Text Box 34"/>
          <p:cNvSpPr txBox="1">
            <a:spLocks noChangeArrowheads="1"/>
          </p:cNvSpPr>
          <p:nvPr/>
        </p:nvSpPr>
        <p:spPr bwMode="auto">
          <a:xfrm>
            <a:off x="323850" y="5103813"/>
            <a:ext cx="923925" cy="549275"/>
          </a:xfrm>
          <a:prstGeom prst="rect">
            <a:avLst/>
          </a:prstGeom>
          <a:noFill/>
          <a:ln w="9525">
            <a:noFill/>
            <a:miter lim="800000"/>
            <a:headEnd/>
            <a:tailEnd/>
          </a:ln>
        </p:spPr>
        <p:txBody>
          <a:bodyPr wrap="none">
            <a:spAutoFit/>
          </a:bodyPr>
          <a:lstStyle/>
          <a:p>
            <a:pPr algn="l"/>
            <a:r>
              <a:rPr lang="en-US"/>
              <a:t>higher </a:t>
            </a:r>
          </a:p>
          <a:p>
            <a:pPr algn="l"/>
            <a:r>
              <a:rPr lang="en-US"/>
              <a:t>pressure  </a:t>
            </a:r>
            <a:r>
              <a:rPr lang="en-US" sz="1800"/>
              <a:t> </a:t>
            </a:r>
          </a:p>
        </p:txBody>
      </p:sp>
      <p:sp>
        <p:nvSpPr>
          <p:cNvPr id="928804" name="Rectangle 36"/>
          <p:cNvSpPr>
            <a:spLocks noChangeArrowheads="1"/>
          </p:cNvSpPr>
          <p:nvPr/>
        </p:nvSpPr>
        <p:spPr bwMode="auto">
          <a:xfrm>
            <a:off x="1014413" y="5113338"/>
            <a:ext cx="2181225" cy="457200"/>
          </a:xfrm>
          <a:prstGeom prst="rect">
            <a:avLst/>
          </a:prstGeom>
          <a:noFill/>
          <a:ln w="9525">
            <a:noFill/>
            <a:miter lim="800000"/>
            <a:headEnd/>
            <a:tailEnd/>
          </a:ln>
        </p:spPr>
        <p:txBody>
          <a:bodyPr wrap="none">
            <a:spAutoFit/>
          </a:bodyPr>
          <a:lstStyle/>
          <a:p>
            <a:pPr algn="l"/>
            <a:r>
              <a:rPr lang="en-US" sz="2400"/>
              <a:t>     880 mm Hg</a:t>
            </a:r>
          </a:p>
        </p:txBody>
      </p:sp>
      <p:sp>
        <p:nvSpPr>
          <p:cNvPr id="928806" name="Rectangle 38"/>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t>P</a:t>
            </a:r>
            <a:r>
              <a:rPr lang="en-US" sz="2400" baseline="-25000"/>
              <a:t>a </a:t>
            </a:r>
            <a:r>
              <a:rPr lang="en-US" sz="2400"/>
              <a:t> =</a:t>
            </a:r>
          </a:p>
        </p:txBody>
      </p:sp>
      <p:sp>
        <p:nvSpPr>
          <p:cNvPr id="928808" name="Rectangle 40"/>
          <p:cNvSpPr>
            <a:spLocks noChangeArrowheads="1"/>
          </p:cNvSpPr>
          <p:nvPr/>
        </p:nvSpPr>
        <p:spPr bwMode="auto">
          <a:xfrm>
            <a:off x="679450" y="4660900"/>
            <a:ext cx="700088" cy="457200"/>
          </a:xfrm>
          <a:prstGeom prst="rect">
            <a:avLst/>
          </a:prstGeom>
          <a:noFill/>
          <a:ln w="9525">
            <a:noFill/>
            <a:miter lim="800000"/>
            <a:headEnd/>
            <a:tailEnd/>
          </a:ln>
        </p:spPr>
        <p:txBody>
          <a:bodyPr wrap="none">
            <a:spAutoFit/>
          </a:bodyPr>
          <a:lstStyle/>
          <a:p>
            <a:pPr algn="l"/>
            <a:r>
              <a:rPr lang="en-US" sz="2400"/>
              <a:t>h  =</a:t>
            </a:r>
          </a:p>
        </p:txBody>
      </p:sp>
      <p:sp>
        <p:nvSpPr>
          <p:cNvPr id="928810" name="Rectangle 42"/>
          <p:cNvSpPr>
            <a:spLocks noChangeArrowheads="1"/>
          </p:cNvSpPr>
          <p:nvPr/>
        </p:nvSpPr>
        <p:spPr bwMode="auto">
          <a:xfrm>
            <a:off x="1101725" y="4651375"/>
            <a:ext cx="361950" cy="457200"/>
          </a:xfrm>
          <a:prstGeom prst="rect">
            <a:avLst/>
          </a:prstGeom>
          <a:noFill/>
          <a:ln w="9525">
            <a:noFill/>
            <a:miter lim="800000"/>
            <a:headEnd/>
            <a:tailEnd/>
          </a:ln>
        </p:spPr>
        <p:txBody>
          <a:bodyPr wrap="none">
            <a:spAutoFit/>
          </a:bodyPr>
          <a:lstStyle/>
          <a:p>
            <a:pPr algn="l"/>
            <a:r>
              <a:rPr lang="en-US" sz="2400"/>
              <a:t>+</a:t>
            </a:r>
          </a:p>
        </p:txBody>
      </p:sp>
      <p:sp>
        <p:nvSpPr>
          <p:cNvPr id="928811" name="Rectangle 43"/>
          <p:cNvSpPr>
            <a:spLocks noChangeArrowheads="1"/>
          </p:cNvSpPr>
          <p:nvPr/>
        </p:nvSpPr>
        <p:spPr bwMode="auto">
          <a:xfrm>
            <a:off x="1254125" y="4651375"/>
            <a:ext cx="285750" cy="457200"/>
          </a:xfrm>
          <a:prstGeom prst="rect">
            <a:avLst/>
          </a:prstGeom>
          <a:noFill/>
          <a:ln w="9525">
            <a:noFill/>
            <a:miter lim="800000"/>
            <a:headEnd/>
            <a:tailEnd/>
          </a:ln>
        </p:spPr>
        <p:txBody>
          <a:bodyPr wrap="none">
            <a:spAutoFit/>
          </a:bodyPr>
          <a:lstStyle/>
          <a:p>
            <a:pPr algn="l"/>
            <a:r>
              <a:rPr lang="en-US" sz="2400"/>
              <a:t>-</a:t>
            </a:r>
          </a:p>
        </p:txBody>
      </p:sp>
      <p:sp>
        <p:nvSpPr>
          <p:cNvPr id="928812" name="Text Box 44"/>
          <p:cNvSpPr txBox="1">
            <a:spLocks noChangeArrowheads="1"/>
          </p:cNvSpPr>
          <p:nvPr/>
        </p:nvSpPr>
        <p:spPr bwMode="auto">
          <a:xfrm>
            <a:off x="323850" y="5103813"/>
            <a:ext cx="923925" cy="549275"/>
          </a:xfrm>
          <a:prstGeom prst="rect">
            <a:avLst/>
          </a:prstGeom>
          <a:noFill/>
          <a:ln w="9525">
            <a:noFill/>
            <a:miter lim="800000"/>
            <a:headEnd/>
            <a:tailEnd/>
          </a:ln>
        </p:spPr>
        <p:txBody>
          <a:bodyPr wrap="none">
            <a:spAutoFit/>
          </a:bodyPr>
          <a:lstStyle/>
          <a:p>
            <a:pPr algn="l"/>
            <a:r>
              <a:rPr lang="en-US"/>
              <a:t>lower </a:t>
            </a:r>
          </a:p>
          <a:p>
            <a:pPr algn="l"/>
            <a:r>
              <a:rPr lang="en-US"/>
              <a:t>pressure  </a:t>
            </a:r>
            <a:r>
              <a:rPr lang="en-US" sz="1800"/>
              <a:t> </a:t>
            </a:r>
          </a:p>
        </p:txBody>
      </p:sp>
      <p:sp>
        <p:nvSpPr>
          <p:cNvPr id="928813" name="Rectangle 45"/>
          <p:cNvSpPr>
            <a:spLocks noChangeArrowheads="1"/>
          </p:cNvSpPr>
          <p:nvPr/>
        </p:nvSpPr>
        <p:spPr bwMode="auto">
          <a:xfrm>
            <a:off x="1014413" y="5113338"/>
            <a:ext cx="2181225" cy="457200"/>
          </a:xfrm>
          <a:prstGeom prst="rect">
            <a:avLst/>
          </a:prstGeom>
          <a:noFill/>
          <a:ln w="9525">
            <a:noFill/>
            <a:miter lim="800000"/>
            <a:headEnd/>
            <a:tailEnd/>
          </a:ln>
        </p:spPr>
        <p:txBody>
          <a:bodyPr wrap="none">
            <a:spAutoFit/>
          </a:bodyPr>
          <a:lstStyle/>
          <a:p>
            <a:pPr algn="l"/>
            <a:r>
              <a:rPr lang="en-US" sz="2400"/>
              <a:t>     620 mm Hg</a:t>
            </a:r>
          </a:p>
        </p:txBody>
      </p:sp>
      <p:sp>
        <p:nvSpPr>
          <p:cNvPr id="122917" name="Line 46"/>
          <p:cNvSpPr>
            <a:spLocks noChangeShapeType="1"/>
          </p:cNvSpPr>
          <p:nvPr/>
        </p:nvSpPr>
        <p:spPr bwMode="auto">
          <a:xfrm>
            <a:off x="4138613" y="4117975"/>
            <a:ext cx="2457450" cy="0"/>
          </a:xfrm>
          <a:prstGeom prst="line">
            <a:avLst/>
          </a:prstGeom>
          <a:noFill/>
          <a:ln w="9525">
            <a:solidFill>
              <a:schemeClr val="tx1"/>
            </a:solidFill>
            <a:round/>
            <a:headEnd/>
            <a:tailEnd/>
          </a:ln>
        </p:spPr>
        <p:txBody>
          <a:bodyPr/>
          <a:lstStyle/>
          <a:p>
            <a:endParaRPr lang="en-US"/>
          </a:p>
        </p:txBody>
      </p:sp>
      <p:sp>
        <p:nvSpPr>
          <p:cNvPr id="928816" name="Rectangle 48"/>
          <p:cNvSpPr>
            <a:spLocks noChangeArrowheads="1"/>
          </p:cNvSpPr>
          <p:nvPr/>
        </p:nvSpPr>
        <p:spPr bwMode="auto">
          <a:xfrm>
            <a:off x="2790825" y="3875088"/>
            <a:ext cx="1360488" cy="457200"/>
          </a:xfrm>
          <a:prstGeom prst="rect">
            <a:avLst/>
          </a:prstGeom>
          <a:noFill/>
          <a:ln w="9525">
            <a:noFill/>
            <a:miter lim="800000"/>
            <a:headEnd/>
            <a:tailEnd/>
          </a:ln>
        </p:spPr>
        <p:txBody>
          <a:bodyPr wrap="none">
            <a:spAutoFit/>
          </a:bodyPr>
          <a:lstStyle/>
          <a:p>
            <a:pPr algn="l"/>
            <a:r>
              <a:rPr lang="en-US" sz="2400"/>
              <a:t>P</a:t>
            </a:r>
            <a:r>
              <a:rPr lang="en-US" sz="2400" baseline="-25000"/>
              <a:t>1 </a:t>
            </a:r>
            <a:r>
              <a:rPr lang="en-US" sz="2400"/>
              <a:t> =  P</a:t>
            </a:r>
            <a:r>
              <a:rPr lang="en-US" sz="2400" baseline="-25000"/>
              <a:t>a </a:t>
            </a:r>
          </a:p>
        </p:txBody>
      </p:sp>
      <p:sp>
        <p:nvSpPr>
          <p:cNvPr id="928817" name="Rectangle 49"/>
          <p:cNvSpPr>
            <a:spLocks noChangeArrowheads="1"/>
          </p:cNvSpPr>
          <p:nvPr/>
        </p:nvSpPr>
        <p:spPr bwMode="auto">
          <a:xfrm>
            <a:off x="3600450" y="2027238"/>
            <a:ext cx="1360488" cy="457200"/>
          </a:xfrm>
          <a:prstGeom prst="rect">
            <a:avLst/>
          </a:prstGeom>
          <a:noFill/>
          <a:ln w="9525">
            <a:noFill/>
            <a:miter lim="800000"/>
            <a:headEnd/>
            <a:tailEnd/>
          </a:ln>
        </p:spPr>
        <p:txBody>
          <a:bodyPr wrap="none">
            <a:spAutoFit/>
          </a:bodyPr>
          <a:lstStyle/>
          <a:p>
            <a:pPr algn="l"/>
            <a:r>
              <a:rPr lang="en-US" sz="2400"/>
              <a:t>P</a:t>
            </a:r>
            <a:r>
              <a:rPr lang="en-US" sz="2400" baseline="-25000"/>
              <a:t>1 </a:t>
            </a:r>
            <a:r>
              <a:rPr lang="en-US" sz="2400"/>
              <a:t> &lt;  P</a:t>
            </a:r>
            <a:r>
              <a:rPr lang="en-US" sz="2400" baseline="-25000"/>
              <a:t>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8816"/>
                                        </p:tgtEl>
                                        <p:attrNameLst>
                                          <p:attrName>style.visibility</p:attrName>
                                        </p:attrNameLst>
                                      </p:cBhvr>
                                      <p:to>
                                        <p:strVal val="visible"/>
                                      </p:to>
                                    </p:set>
                                    <p:anim calcmode="lin" valueType="num">
                                      <p:cBhvr>
                                        <p:cTn id="7" dur="500" fill="hold"/>
                                        <p:tgtEl>
                                          <p:spTgt spid="928816"/>
                                        </p:tgtEl>
                                        <p:attrNameLst>
                                          <p:attrName>ppt_w</p:attrName>
                                        </p:attrNameLst>
                                      </p:cBhvr>
                                      <p:tavLst>
                                        <p:tav tm="0">
                                          <p:val>
                                            <p:fltVal val="0"/>
                                          </p:val>
                                        </p:tav>
                                        <p:tav tm="100000">
                                          <p:val>
                                            <p:strVal val="#ppt_w"/>
                                          </p:val>
                                        </p:tav>
                                      </p:tavLst>
                                    </p:anim>
                                    <p:anim calcmode="lin" valueType="num">
                                      <p:cBhvr>
                                        <p:cTn id="8" dur="500" fill="hold"/>
                                        <p:tgtEl>
                                          <p:spTgt spid="928816"/>
                                        </p:tgtEl>
                                        <p:attrNameLst>
                                          <p:attrName>ppt_h</p:attrName>
                                        </p:attrNameLst>
                                      </p:cBhvr>
                                      <p:tavLst>
                                        <p:tav tm="0">
                                          <p:val>
                                            <p:fltVal val="0"/>
                                          </p:val>
                                        </p:tav>
                                        <p:tav tm="100000">
                                          <p:val>
                                            <p:strVal val="#ppt_h"/>
                                          </p:val>
                                        </p:tav>
                                      </p:tavLst>
                                    </p:anim>
                                    <p:animEffect transition="in" filter="fade">
                                      <p:cBhvr>
                                        <p:cTn id="9" dur="500"/>
                                        <p:tgtEl>
                                          <p:spTgt spid="9288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500"/>
                                        <p:tgtEl>
                                          <p:spTgt spid="928816"/>
                                        </p:tgtEl>
                                        <p:attrNameLst>
                                          <p:attrName>ppt_w</p:attrName>
                                        </p:attrNameLst>
                                      </p:cBhvr>
                                      <p:tavLst>
                                        <p:tav tm="0">
                                          <p:val>
                                            <p:strVal val="ppt_w"/>
                                          </p:val>
                                        </p:tav>
                                        <p:tav tm="100000">
                                          <p:val>
                                            <p:fltVal val="0"/>
                                          </p:val>
                                        </p:tav>
                                      </p:tavLst>
                                    </p:anim>
                                    <p:anim calcmode="lin" valueType="num">
                                      <p:cBhvr>
                                        <p:cTn id="14" dur="500"/>
                                        <p:tgtEl>
                                          <p:spTgt spid="928816"/>
                                        </p:tgtEl>
                                        <p:attrNameLst>
                                          <p:attrName>ppt_h</p:attrName>
                                        </p:attrNameLst>
                                      </p:cBhvr>
                                      <p:tavLst>
                                        <p:tav tm="0">
                                          <p:val>
                                            <p:strVal val="ppt_h"/>
                                          </p:val>
                                        </p:tav>
                                        <p:tav tm="100000">
                                          <p:val>
                                            <p:fltVal val="0"/>
                                          </p:val>
                                        </p:tav>
                                      </p:tavLst>
                                    </p:anim>
                                    <p:animEffect transition="out" filter="fade">
                                      <p:cBhvr>
                                        <p:cTn id="15" dur="500"/>
                                        <p:tgtEl>
                                          <p:spTgt spid="928816"/>
                                        </p:tgtEl>
                                      </p:cBhvr>
                                    </p:animEffect>
                                    <p:set>
                                      <p:cBhvr>
                                        <p:cTn id="16" dur="1" fill="hold">
                                          <p:stCondLst>
                                            <p:cond delay="499"/>
                                          </p:stCondLst>
                                        </p:cTn>
                                        <p:tgtEl>
                                          <p:spTgt spid="9288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28799"/>
                                        </p:tgtEl>
                                        <p:attrNameLst>
                                          <p:attrName>style.visibility</p:attrName>
                                        </p:attrNameLst>
                                      </p:cBhvr>
                                      <p:to>
                                        <p:strVal val="visible"/>
                                      </p:to>
                                    </p:set>
                                    <p:anim calcmode="lin" valueType="num">
                                      <p:cBhvr>
                                        <p:cTn id="21" dur="500" fill="hold"/>
                                        <p:tgtEl>
                                          <p:spTgt spid="928799"/>
                                        </p:tgtEl>
                                        <p:attrNameLst>
                                          <p:attrName>ppt_w</p:attrName>
                                        </p:attrNameLst>
                                      </p:cBhvr>
                                      <p:tavLst>
                                        <p:tav tm="0">
                                          <p:val>
                                            <p:fltVal val="0"/>
                                          </p:val>
                                        </p:tav>
                                        <p:tav tm="100000">
                                          <p:val>
                                            <p:strVal val="#ppt_w"/>
                                          </p:val>
                                        </p:tav>
                                      </p:tavLst>
                                    </p:anim>
                                    <p:anim calcmode="lin" valueType="num">
                                      <p:cBhvr>
                                        <p:cTn id="22" dur="500" fill="hold"/>
                                        <p:tgtEl>
                                          <p:spTgt spid="928799"/>
                                        </p:tgtEl>
                                        <p:attrNameLst>
                                          <p:attrName>ppt_h</p:attrName>
                                        </p:attrNameLst>
                                      </p:cBhvr>
                                      <p:tavLst>
                                        <p:tav tm="0">
                                          <p:val>
                                            <p:fltVal val="0"/>
                                          </p:val>
                                        </p:tav>
                                        <p:tav tm="100000">
                                          <p:val>
                                            <p:strVal val="#ppt_h"/>
                                          </p:val>
                                        </p:tav>
                                      </p:tavLst>
                                    </p:anim>
                                    <p:animEffect transition="in" filter="fade">
                                      <p:cBhvr>
                                        <p:cTn id="23" dur="500"/>
                                        <p:tgtEl>
                                          <p:spTgt spid="928799"/>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928806"/>
                                        </p:tgtEl>
                                        <p:attrNameLst>
                                          <p:attrName>style.visibility</p:attrName>
                                        </p:attrNameLst>
                                      </p:cBhvr>
                                      <p:to>
                                        <p:strVal val="visible"/>
                                      </p:to>
                                    </p:set>
                                    <p:anim calcmode="lin" valueType="num">
                                      <p:cBhvr>
                                        <p:cTn id="26" dur="500" fill="hold"/>
                                        <p:tgtEl>
                                          <p:spTgt spid="928806"/>
                                        </p:tgtEl>
                                        <p:attrNameLst>
                                          <p:attrName>ppt_w</p:attrName>
                                        </p:attrNameLst>
                                      </p:cBhvr>
                                      <p:tavLst>
                                        <p:tav tm="0">
                                          <p:val>
                                            <p:fltVal val="0"/>
                                          </p:val>
                                        </p:tav>
                                        <p:tav tm="100000">
                                          <p:val>
                                            <p:strVal val="#ppt_w"/>
                                          </p:val>
                                        </p:tav>
                                      </p:tavLst>
                                    </p:anim>
                                    <p:anim calcmode="lin" valueType="num">
                                      <p:cBhvr>
                                        <p:cTn id="27" dur="500" fill="hold"/>
                                        <p:tgtEl>
                                          <p:spTgt spid="928806"/>
                                        </p:tgtEl>
                                        <p:attrNameLst>
                                          <p:attrName>ppt_h</p:attrName>
                                        </p:attrNameLst>
                                      </p:cBhvr>
                                      <p:tavLst>
                                        <p:tav tm="0">
                                          <p:val>
                                            <p:fltVal val="0"/>
                                          </p:val>
                                        </p:tav>
                                        <p:tav tm="100000">
                                          <p:val>
                                            <p:strVal val="#ppt_h"/>
                                          </p:val>
                                        </p:tav>
                                      </p:tavLst>
                                    </p:anim>
                                    <p:animEffect transition="in" filter="fade">
                                      <p:cBhvr>
                                        <p:cTn id="28" dur="500"/>
                                        <p:tgtEl>
                                          <p:spTgt spid="92880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28789"/>
                                        </p:tgtEl>
                                        <p:attrNameLst>
                                          <p:attrName>style.visibility</p:attrName>
                                        </p:attrNameLst>
                                      </p:cBhvr>
                                      <p:to>
                                        <p:strVal val="visible"/>
                                      </p:to>
                                    </p:set>
                                    <p:animEffect transition="in" filter="fade">
                                      <p:cBhvr>
                                        <p:cTn id="33" dur="1000"/>
                                        <p:tgtEl>
                                          <p:spTgt spid="928789"/>
                                        </p:tgtEl>
                                      </p:cBhvr>
                                    </p:animEffect>
                                    <p:anim calcmode="lin" valueType="num">
                                      <p:cBhvr>
                                        <p:cTn id="34" dur="1000" fill="hold"/>
                                        <p:tgtEl>
                                          <p:spTgt spid="928789"/>
                                        </p:tgtEl>
                                        <p:attrNameLst>
                                          <p:attrName>ppt_x</p:attrName>
                                        </p:attrNameLst>
                                      </p:cBhvr>
                                      <p:tavLst>
                                        <p:tav tm="0">
                                          <p:val>
                                            <p:strVal val="#ppt_x"/>
                                          </p:val>
                                        </p:tav>
                                        <p:tav tm="100000">
                                          <p:val>
                                            <p:strVal val="#ppt_x"/>
                                          </p:val>
                                        </p:tav>
                                      </p:tavLst>
                                    </p:anim>
                                    <p:anim calcmode="lin" valueType="num">
                                      <p:cBhvr>
                                        <p:cTn id="35" dur="1000" fill="hold"/>
                                        <p:tgtEl>
                                          <p:spTgt spid="928789"/>
                                        </p:tgtEl>
                                        <p:attrNameLst>
                                          <p:attrName>ppt_y</p:attrName>
                                        </p:attrNameLst>
                                      </p:cBhvr>
                                      <p:tavLst>
                                        <p:tav tm="0">
                                          <p:val>
                                            <p:strVal val="#ppt_y+.1"/>
                                          </p:val>
                                        </p:tav>
                                        <p:tav tm="100000">
                                          <p:val>
                                            <p:strVal val="#ppt_y"/>
                                          </p:val>
                                        </p:tav>
                                      </p:tavLst>
                                    </p:anim>
                                  </p:childTnLst>
                                </p:cTn>
                              </p:par>
                              <p:par>
                                <p:cTn id="36" presetID="42" presetClass="exit" presetSubtype="0" fill="hold" grpId="0" nodeType="withEffect">
                                  <p:stCondLst>
                                    <p:cond delay="0"/>
                                  </p:stCondLst>
                                  <p:childTnLst>
                                    <p:animEffect transition="out" filter="fade">
                                      <p:cBhvr>
                                        <p:cTn id="37" dur="1000"/>
                                        <p:tgtEl>
                                          <p:spTgt spid="928775"/>
                                        </p:tgtEl>
                                      </p:cBhvr>
                                    </p:animEffect>
                                    <p:anim calcmode="lin" valueType="num">
                                      <p:cBhvr>
                                        <p:cTn id="38" dur="1000"/>
                                        <p:tgtEl>
                                          <p:spTgt spid="928775"/>
                                        </p:tgtEl>
                                        <p:attrNameLst>
                                          <p:attrName>ppt_x</p:attrName>
                                        </p:attrNameLst>
                                      </p:cBhvr>
                                      <p:tavLst>
                                        <p:tav tm="0">
                                          <p:val>
                                            <p:strVal val="ppt_x"/>
                                          </p:val>
                                        </p:tav>
                                        <p:tav tm="100000">
                                          <p:val>
                                            <p:strVal val="ppt_x"/>
                                          </p:val>
                                        </p:tav>
                                      </p:tavLst>
                                    </p:anim>
                                    <p:anim calcmode="lin" valueType="num">
                                      <p:cBhvr>
                                        <p:cTn id="39" dur="1000"/>
                                        <p:tgtEl>
                                          <p:spTgt spid="928775"/>
                                        </p:tgtEl>
                                        <p:attrNameLst>
                                          <p:attrName>ppt_y</p:attrName>
                                        </p:attrNameLst>
                                      </p:cBhvr>
                                      <p:tavLst>
                                        <p:tav tm="0">
                                          <p:val>
                                            <p:strVal val="ppt_y"/>
                                          </p:val>
                                        </p:tav>
                                        <p:tav tm="100000">
                                          <p:val>
                                            <p:strVal val="ppt_y+.1"/>
                                          </p:val>
                                        </p:tav>
                                      </p:tavLst>
                                    </p:anim>
                                    <p:set>
                                      <p:cBhvr>
                                        <p:cTn id="40" dur="1" fill="hold">
                                          <p:stCondLst>
                                            <p:cond delay="999"/>
                                          </p:stCondLst>
                                        </p:cTn>
                                        <p:tgtEl>
                                          <p:spTgt spid="92877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928817"/>
                                        </p:tgtEl>
                                        <p:attrNameLst>
                                          <p:attrName>style.visibility</p:attrName>
                                        </p:attrNameLst>
                                      </p:cBhvr>
                                      <p:to>
                                        <p:strVal val="visible"/>
                                      </p:to>
                                    </p:set>
                                    <p:anim calcmode="lin" valueType="num">
                                      <p:cBhvr>
                                        <p:cTn id="45" dur="500" fill="hold"/>
                                        <p:tgtEl>
                                          <p:spTgt spid="928817"/>
                                        </p:tgtEl>
                                        <p:attrNameLst>
                                          <p:attrName>ppt_w</p:attrName>
                                        </p:attrNameLst>
                                      </p:cBhvr>
                                      <p:tavLst>
                                        <p:tav tm="0">
                                          <p:val>
                                            <p:fltVal val="0"/>
                                          </p:val>
                                        </p:tav>
                                        <p:tav tm="100000">
                                          <p:val>
                                            <p:strVal val="#ppt_w"/>
                                          </p:val>
                                        </p:tav>
                                      </p:tavLst>
                                    </p:anim>
                                    <p:anim calcmode="lin" valueType="num">
                                      <p:cBhvr>
                                        <p:cTn id="46" dur="500" fill="hold"/>
                                        <p:tgtEl>
                                          <p:spTgt spid="928817"/>
                                        </p:tgtEl>
                                        <p:attrNameLst>
                                          <p:attrName>ppt_h</p:attrName>
                                        </p:attrNameLst>
                                      </p:cBhvr>
                                      <p:tavLst>
                                        <p:tav tm="0">
                                          <p:val>
                                            <p:fltVal val="0"/>
                                          </p:val>
                                        </p:tav>
                                        <p:tav tm="100000">
                                          <p:val>
                                            <p:strVal val="#ppt_h"/>
                                          </p:val>
                                        </p:tav>
                                      </p:tavLst>
                                    </p:anim>
                                    <p:animEffect transition="in" filter="fade">
                                      <p:cBhvr>
                                        <p:cTn id="47" dur="500"/>
                                        <p:tgtEl>
                                          <p:spTgt spid="92881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28792"/>
                                        </p:tgtEl>
                                        <p:attrNameLst>
                                          <p:attrName>style.visibility</p:attrName>
                                        </p:attrNameLst>
                                      </p:cBhvr>
                                      <p:to>
                                        <p:strVal val="visible"/>
                                      </p:to>
                                    </p:set>
                                    <p:animEffect transition="in" filter="dissolve">
                                      <p:cBhvr>
                                        <p:cTn id="52" dur="500"/>
                                        <p:tgtEl>
                                          <p:spTgt spid="928792"/>
                                        </p:tgtEl>
                                      </p:cBhvr>
                                    </p:animEffect>
                                  </p:childTnLst>
                                </p:cTn>
                              </p:par>
                              <p:par>
                                <p:cTn id="53" presetID="1" presetClass="exit" presetSubtype="0" fill="hold" grpId="0" nodeType="withEffect">
                                  <p:stCondLst>
                                    <p:cond delay="0"/>
                                  </p:stCondLst>
                                  <p:childTnLst>
                                    <p:set>
                                      <p:cBhvr>
                                        <p:cTn id="54" dur="1" fill="hold">
                                          <p:stCondLst>
                                            <p:cond delay="0"/>
                                          </p:stCondLst>
                                        </p:cTn>
                                        <p:tgtEl>
                                          <p:spTgt spid="92878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0" fill="hold" grpId="1" nodeType="clickEffect">
                                  <p:stCondLst>
                                    <p:cond delay="0"/>
                                  </p:stCondLst>
                                  <p:childTnLst>
                                    <p:anim calcmode="lin" valueType="num">
                                      <p:cBhvr>
                                        <p:cTn id="58" dur="500"/>
                                        <p:tgtEl>
                                          <p:spTgt spid="928817"/>
                                        </p:tgtEl>
                                        <p:attrNameLst>
                                          <p:attrName>ppt_w</p:attrName>
                                        </p:attrNameLst>
                                      </p:cBhvr>
                                      <p:tavLst>
                                        <p:tav tm="0">
                                          <p:val>
                                            <p:strVal val="ppt_w"/>
                                          </p:val>
                                        </p:tav>
                                        <p:tav tm="100000">
                                          <p:val>
                                            <p:fltVal val="0"/>
                                          </p:val>
                                        </p:tav>
                                      </p:tavLst>
                                    </p:anim>
                                    <p:anim calcmode="lin" valueType="num">
                                      <p:cBhvr>
                                        <p:cTn id="59" dur="500"/>
                                        <p:tgtEl>
                                          <p:spTgt spid="928817"/>
                                        </p:tgtEl>
                                        <p:attrNameLst>
                                          <p:attrName>ppt_h</p:attrName>
                                        </p:attrNameLst>
                                      </p:cBhvr>
                                      <p:tavLst>
                                        <p:tav tm="0">
                                          <p:val>
                                            <p:strVal val="ppt_h"/>
                                          </p:val>
                                        </p:tav>
                                        <p:tav tm="100000">
                                          <p:val>
                                            <p:fltVal val="0"/>
                                          </p:val>
                                        </p:tav>
                                      </p:tavLst>
                                    </p:anim>
                                    <p:animEffect transition="out" filter="fade">
                                      <p:cBhvr>
                                        <p:cTn id="60" dur="500"/>
                                        <p:tgtEl>
                                          <p:spTgt spid="928817"/>
                                        </p:tgtEl>
                                      </p:cBhvr>
                                    </p:animEffect>
                                    <p:set>
                                      <p:cBhvr>
                                        <p:cTn id="61" dur="1" fill="hold">
                                          <p:stCondLst>
                                            <p:cond delay="499"/>
                                          </p:stCondLst>
                                        </p:cTn>
                                        <p:tgtEl>
                                          <p:spTgt spid="92881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grpId="0" nodeType="clickEffect">
                                  <p:stCondLst>
                                    <p:cond delay="0"/>
                                  </p:stCondLst>
                                  <p:childTnLst>
                                    <p:set>
                                      <p:cBhvr>
                                        <p:cTn id="65" dur="1" fill="hold">
                                          <p:stCondLst>
                                            <p:cond delay="0"/>
                                          </p:stCondLst>
                                        </p:cTn>
                                        <p:tgtEl>
                                          <p:spTgt spid="928787"/>
                                        </p:tgtEl>
                                        <p:attrNameLst>
                                          <p:attrName>style.visibility</p:attrName>
                                        </p:attrNameLst>
                                      </p:cBhvr>
                                      <p:to>
                                        <p:strVal val="visible"/>
                                      </p:to>
                                    </p:set>
                                    <p:animEffect transition="in" filter="strips(downLeft)">
                                      <p:cBhvr>
                                        <p:cTn id="66" dur="500"/>
                                        <p:tgtEl>
                                          <p:spTgt spid="928787"/>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928788"/>
                                        </p:tgtEl>
                                        <p:attrNameLst>
                                          <p:attrName>style.visibility</p:attrName>
                                        </p:attrNameLst>
                                      </p:cBhvr>
                                      <p:to>
                                        <p:strVal val="visible"/>
                                      </p:to>
                                    </p:set>
                                    <p:animEffect transition="in" filter="strips(downLeft)">
                                      <p:cBhvr>
                                        <p:cTn id="69" dur="500"/>
                                        <p:tgtEl>
                                          <p:spTgt spid="928788"/>
                                        </p:tgtEl>
                                      </p:cBhvr>
                                    </p:animEffect>
                                  </p:childTnLst>
                                </p:cTn>
                              </p:par>
                              <p:par>
                                <p:cTn id="70" presetID="29" presetClass="entr" presetSubtype="0" fill="hold" grpId="0" nodeType="withEffect">
                                  <p:stCondLst>
                                    <p:cond delay="0"/>
                                  </p:stCondLst>
                                  <p:childTnLst>
                                    <p:set>
                                      <p:cBhvr>
                                        <p:cTn id="71" dur="1" fill="hold">
                                          <p:stCondLst>
                                            <p:cond delay="0"/>
                                          </p:stCondLst>
                                        </p:cTn>
                                        <p:tgtEl>
                                          <p:spTgt spid="928793"/>
                                        </p:tgtEl>
                                        <p:attrNameLst>
                                          <p:attrName>style.visibility</p:attrName>
                                        </p:attrNameLst>
                                      </p:cBhvr>
                                      <p:to>
                                        <p:strVal val="visible"/>
                                      </p:to>
                                    </p:set>
                                    <p:anim calcmode="lin" valueType="num">
                                      <p:cBhvr>
                                        <p:cTn id="72" dur="1000" fill="hold"/>
                                        <p:tgtEl>
                                          <p:spTgt spid="928793"/>
                                        </p:tgtEl>
                                        <p:attrNameLst>
                                          <p:attrName>ppt_x</p:attrName>
                                        </p:attrNameLst>
                                      </p:cBhvr>
                                      <p:tavLst>
                                        <p:tav tm="0">
                                          <p:val>
                                            <p:strVal val="#ppt_x-.2"/>
                                          </p:val>
                                        </p:tav>
                                        <p:tav tm="100000">
                                          <p:val>
                                            <p:strVal val="#ppt_x"/>
                                          </p:val>
                                        </p:tav>
                                      </p:tavLst>
                                    </p:anim>
                                    <p:anim calcmode="lin" valueType="num">
                                      <p:cBhvr>
                                        <p:cTn id="73" dur="1000" fill="hold"/>
                                        <p:tgtEl>
                                          <p:spTgt spid="928793"/>
                                        </p:tgtEl>
                                        <p:attrNameLst>
                                          <p:attrName>ppt_y</p:attrName>
                                        </p:attrNameLst>
                                      </p:cBhvr>
                                      <p:tavLst>
                                        <p:tav tm="0">
                                          <p:val>
                                            <p:strVal val="#ppt_y"/>
                                          </p:val>
                                        </p:tav>
                                        <p:tav tm="100000">
                                          <p:val>
                                            <p:strVal val="#ppt_y"/>
                                          </p:val>
                                        </p:tav>
                                      </p:tavLst>
                                    </p:anim>
                                    <p:animEffect transition="in" filter="wipe(right)" prLst="gradientSize: 0.1">
                                      <p:cBhvr>
                                        <p:cTn id="74" dur="1000"/>
                                        <p:tgtEl>
                                          <p:spTgt spid="928793"/>
                                        </p:tgtEl>
                                      </p:cBhvr>
                                    </p:animEffect>
                                  </p:childTnLst>
                                </p:cTn>
                              </p:par>
                              <p:par>
                                <p:cTn id="75" presetID="53" presetClass="entr" presetSubtype="0" fill="hold" grpId="0" nodeType="withEffect">
                                  <p:stCondLst>
                                    <p:cond delay="0"/>
                                  </p:stCondLst>
                                  <p:childTnLst>
                                    <p:set>
                                      <p:cBhvr>
                                        <p:cTn id="76" dur="1" fill="hold">
                                          <p:stCondLst>
                                            <p:cond delay="0"/>
                                          </p:stCondLst>
                                        </p:cTn>
                                        <p:tgtEl>
                                          <p:spTgt spid="928794"/>
                                        </p:tgtEl>
                                        <p:attrNameLst>
                                          <p:attrName>style.visibility</p:attrName>
                                        </p:attrNameLst>
                                      </p:cBhvr>
                                      <p:to>
                                        <p:strVal val="visible"/>
                                      </p:to>
                                    </p:set>
                                    <p:anim calcmode="lin" valueType="num">
                                      <p:cBhvr>
                                        <p:cTn id="77" dur="500" fill="hold"/>
                                        <p:tgtEl>
                                          <p:spTgt spid="928794"/>
                                        </p:tgtEl>
                                        <p:attrNameLst>
                                          <p:attrName>ppt_w</p:attrName>
                                        </p:attrNameLst>
                                      </p:cBhvr>
                                      <p:tavLst>
                                        <p:tav tm="0">
                                          <p:val>
                                            <p:fltVal val="0"/>
                                          </p:val>
                                        </p:tav>
                                        <p:tav tm="100000">
                                          <p:val>
                                            <p:strVal val="#ppt_w"/>
                                          </p:val>
                                        </p:tav>
                                      </p:tavLst>
                                    </p:anim>
                                    <p:anim calcmode="lin" valueType="num">
                                      <p:cBhvr>
                                        <p:cTn id="78" dur="500" fill="hold"/>
                                        <p:tgtEl>
                                          <p:spTgt spid="928794"/>
                                        </p:tgtEl>
                                        <p:attrNameLst>
                                          <p:attrName>ppt_h</p:attrName>
                                        </p:attrNameLst>
                                      </p:cBhvr>
                                      <p:tavLst>
                                        <p:tav tm="0">
                                          <p:val>
                                            <p:fltVal val="0"/>
                                          </p:val>
                                        </p:tav>
                                        <p:tav tm="100000">
                                          <p:val>
                                            <p:strVal val="#ppt_h"/>
                                          </p:val>
                                        </p:tav>
                                      </p:tavLst>
                                    </p:anim>
                                    <p:animEffect transition="in" filter="fade">
                                      <p:cBhvr>
                                        <p:cTn id="79" dur="500"/>
                                        <p:tgtEl>
                                          <p:spTgt spid="928794"/>
                                        </p:tgtEl>
                                      </p:cBhvr>
                                    </p:animEffect>
                                  </p:childTnLst>
                                </p:cTn>
                              </p:par>
                            </p:childTnLst>
                          </p:cTn>
                        </p:par>
                        <p:par>
                          <p:cTn id="80" fill="hold">
                            <p:stCondLst>
                              <p:cond delay="1000"/>
                            </p:stCondLst>
                            <p:childTnLst>
                              <p:par>
                                <p:cTn id="81" presetID="53" presetClass="entr" presetSubtype="0" fill="hold" grpId="0" nodeType="afterEffect">
                                  <p:stCondLst>
                                    <p:cond delay="0"/>
                                  </p:stCondLst>
                                  <p:childTnLst>
                                    <p:set>
                                      <p:cBhvr>
                                        <p:cTn id="82" dur="1" fill="hold">
                                          <p:stCondLst>
                                            <p:cond delay="0"/>
                                          </p:stCondLst>
                                        </p:cTn>
                                        <p:tgtEl>
                                          <p:spTgt spid="928808"/>
                                        </p:tgtEl>
                                        <p:attrNameLst>
                                          <p:attrName>style.visibility</p:attrName>
                                        </p:attrNameLst>
                                      </p:cBhvr>
                                      <p:to>
                                        <p:strVal val="visible"/>
                                      </p:to>
                                    </p:set>
                                    <p:anim calcmode="lin" valueType="num">
                                      <p:cBhvr>
                                        <p:cTn id="83" dur="500" fill="hold"/>
                                        <p:tgtEl>
                                          <p:spTgt spid="928808"/>
                                        </p:tgtEl>
                                        <p:attrNameLst>
                                          <p:attrName>ppt_w</p:attrName>
                                        </p:attrNameLst>
                                      </p:cBhvr>
                                      <p:tavLst>
                                        <p:tav tm="0">
                                          <p:val>
                                            <p:fltVal val="0"/>
                                          </p:val>
                                        </p:tav>
                                        <p:tav tm="100000">
                                          <p:val>
                                            <p:strVal val="#ppt_w"/>
                                          </p:val>
                                        </p:tav>
                                      </p:tavLst>
                                    </p:anim>
                                    <p:anim calcmode="lin" valueType="num">
                                      <p:cBhvr>
                                        <p:cTn id="84" dur="500" fill="hold"/>
                                        <p:tgtEl>
                                          <p:spTgt spid="928808"/>
                                        </p:tgtEl>
                                        <p:attrNameLst>
                                          <p:attrName>ppt_h</p:attrName>
                                        </p:attrNameLst>
                                      </p:cBhvr>
                                      <p:tavLst>
                                        <p:tav tm="0">
                                          <p:val>
                                            <p:fltVal val="0"/>
                                          </p:val>
                                        </p:tav>
                                        <p:tav tm="100000">
                                          <p:val>
                                            <p:strVal val="#ppt_h"/>
                                          </p:val>
                                        </p:tav>
                                      </p:tavLst>
                                    </p:anim>
                                    <p:animEffect transition="in" filter="fade">
                                      <p:cBhvr>
                                        <p:cTn id="85" dur="500"/>
                                        <p:tgtEl>
                                          <p:spTgt spid="928808"/>
                                        </p:tgtEl>
                                      </p:cBhvr>
                                    </p:animEffect>
                                  </p:childTnLst>
                                </p:cTn>
                              </p:par>
                              <p:par>
                                <p:cTn id="86" presetID="53" presetClass="entr" presetSubtype="0" fill="hold" grpId="0" nodeType="withEffect">
                                  <p:stCondLst>
                                    <p:cond delay="0"/>
                                  </p:stCondLst>
                                  <p:childTnLst>
                                    <p:set>
                                      <p:cBhvr>
                                        <p:cTn id="87" dur="1" fill="hold">
                                          <p:stCondLst>
                                            <p:cond delay="0"/>
                                          </p:stCondLst>
                                        </p:cTn>
                                        <p:tgtEl>
                                          <p:spTgt spid="928800"/>
                                        </p:tgtEl>
                                        <p:attrNameLst>
                                          <p:attrName>style.visibility</p:attrName>
                                        </p:attrNameLst>
                                      </p:cBhvr>
                                      <p:to>
                                        <p:strVal val="visible"/>
                                      </p:to>
                                    </p:set>
                                    <p:anim calcmode="lin" valueType="num">
                                      <p:cBhvr>
                                        <p:cTn id="88" dur="500" fill="hold"/>
                                        <p:tgtEl>
                                          <p:spTgt spid="928800"/>
                                        </p:tgtEl>
                                        <p:attrNameLst>
                                          <p:attrName>ppt_w</p:attrName>
                                        </p:attrNameLst>
                                      </p:cBhvr>
                                      <p:tavLst>
                                        <p:tav tm="0">
                                          <p:val>
                                            <p:fltVal val="0"/>
                                          </p:val>
                                        </p:tav>
                                        <p:tav tm="100000">
                                          <p:val>
                                            <p:strVal val="#ppt_w"/>
                                          </p:val>
                                        </p:tav>
                                      </p:tavLst>
                                    </p:anim>
                                    <p:anim calcmode="lin" valueType="num">
                                      <p:cBhvr>
                                        <p:cTn id="89" dur="500" fill="hold"/>
                                        <p:tgtEl>
                                          <p:spTgt spid="928800"/>
                                        </p:tgtEl>
                                        <p:attrNameLst>
                                          <p:attrName>ppt_h</p:attrName>
                                        </p:attrNameLst>
                                      </p:cBhvr>
                                      <p:tavLst>
                                        <p:tav tm="0">
                                          <p:val>
                                            <p:fltVal val="0"/>
                                          </p:val>
                                        </p:tav>
                                        <p:tav tm="100000">
                                          <p:val>
                                            <p:strVal val="#ppt_h"/>
                                          </p:val>
                                        </p:tav>
                                      </p:tavLst>
                                    </p:anim>
                                    <p:animEffect transition="in" filter="fade">
                                      <p:cBhvr>
                                        <p:cTn id="90" dur="500"/>
                                        <p:tgtEl>
                                          <p:spTgt spid="928800"/>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928801"/>
                                        </p:tgtEl>
                                        <p:attrNameLst>
                                          <p:attrName>style.visibility</p:attrName>
                                        </p:attrNameLst>
                                      </p:cBhvr>
                                      <p:to>
                                        <p:strVal val="visible"/>
                                      </p:to>
                                    </p:set>
                                    <p:animEffect transition="in" filter="wipe(left)">
                                      <p:cBhvr>
                                        <p:cTn id="95" dur="500"/>
                                        <p:tgtEl>
                                          <p:spTgt spid="928801"/>
                                        </p:tgtEl>
                                      </p:cBhvr>
                                    </p:animEffect>
                                  </p:childTnLst>
                                </p:cTn>
                              </p:par>
                            </p:childTnLst>
                          </p:cTn>
                        </p:par>
                        <p:par>
                          <p:cTn id="96" fill="hold">
                            <p:stCondLst>
                              <p:cond delay="500"/>
                            </p:stCondLst>
                            <p:childTnLst>
                              <p:par>
                                <p:cTn id="97" presetID="53" presetClass="exit" presetSubtype="0" fill="hold" grpId="1" nodeType="afterEffect">
                                  <p:stCondLst>
                                    <p:cond delay="0"/>
                                  </p:stCondLst>
                                  <p:childTnLst>
                                    <p:anim calcmode="lin" valueType="num">
                                      <p:cBhvr>
                                        <p:cTn id="98" dur="500"/>
                                        <p:tgtEl>
                                          <p:spTgt spid="928806"/>
                                        </p:tgtEl>
                                        <p:attrNameLst>
                                          <p:attrName>ppt_w</p:attrName>
                                        </p:attrNameLst>
                                      </p:cBhvr>
                                      <p:tavLst>
                                        <p:tav tm="0">
                                          <p:val>
                                            <p:strVal val="ppt_w"/>
                                          </p:val>
                                        </p:tav>
                                        <p:tav tm="100000">
                                          <p:val>
                                            <p:fltVal val="0"/>
                                          </p:val>
                                        </p:tav>
                                      </p:tavLst>
                                    </p:anim>
                                    <p:anim calcmode="lin" valueType="num">
                                      <p:cBhvr>
                                        <p:cTn id="99" dur="500"/>
                                        <p:tgtEl>
                                          <p:spTgt spid="928806"/>
                                        </p:tgtEl>
                                        <p:attrNameLst>
                                          <p:attrName>ppt_h</p:attrName>
                                        </p:attrNameLst>
                                      </p:cBhvr>
                                      <p:tavLst>
                                        <p:tav tm="0">
                                          <p:val>
                                            <p:strVal val="ppt_h"/>
                                          </p:val>
                                        </p:tav>
                                        <p:tav tm="100000">
                                          <p:val>
                                            <p:fltVal val="0"/>
                                          </p:val>
                                        </p:tav>
                                      </p:tavLst>
                                    </p:anim>
                                    <p:animEffect transition="out" filter="fade">
                                      <p:cBhvr>
                                        <p:cTn id="100" dur="500"/>
                                        <p:tgtEl>
                                          <p:spTgt spid="928806"/>
                                        </p:tgtEl>
                                      </p:cBhvr>
                                    </p:animEffect>
                                    <p:set>
                                      <p:cBhvr>
                                        <p:cTn id="101" dur="1" fill="hold">
                                          <p:stCondLst>
                                            <p:cond delay="499"/>
                                          </p:stCondLst>
                                        </p:cTn>
                                        <p:tgtEl>
                                          <p:spTgt spid="928806"/>
                                        </p:tgtEl>
                                        <p:attrNameLst>
                                          <p:attrName>style.visibility</p:attrName>
                                        </p:attrNameLst>
                                      </p:cBhvr>
                                      <p:to>
                                        <p:strVal val="hidden"/>
                                      </p:to>
                                    </p:set>
                                  </p:childTnLst>
                                </p:cTn>
                              </p:par>
                            </p:childTnLst>
                          </p:cTn>
                        </p:par>
                        <p:par>
                          <p:cTn id="102" fill="hold">
                            <p:stCondLst>
                              <p:cond delay="1000"/>
                            </p:stCondLst>
                            <p:childTnLst>
                              <p:par>
                                <p:cTn id="103" presetID="53" presetClass="exit" presetSubtype="0" fill="hold" grpId="1" nodeType="afterEffect">
                                  <p:stCondLst>
                                    <p:cond delay="0"/>
                                  </p:stCondLst>
                                  <p:childTnLst>
                                    <p:anim calcmode="lin" valueType="num">
                                      <p:cBhvr>
                                        <p:cTn id="104" dur="500"/>
                                        <p:tgtEl>
                                          <p:spTgt spid="928808"/>
                                        </p:tgtEl>
                                        <p:attrNameLst>
                                          <p:attrName>ppt_w</p:attrName>
                                        </p:attrNameLst>
                                      </p:cBhvr>
                                      <p:tavLst>
                                        <p:tav tm="0">
                                          <p:val>
                                            <p:strVal val="ppt_w"/>
                                          </p:val>
                                        </p:tav>
                                        <p:tav tm="100000">
                                          <p:val>
                                            <p:fltVal val="0"/>
                                          </p:val>
                                        </p:tav>
                                      </p:tavLst>
                                    </p:anim>
                                    <p:anim calcmode="lin" valueType="num">
                                      <p:cBhvr>
                                        <p:cTn id="105" dur="500"/>
                                        <p:tgtEl>
                                          <p:spTgt spid="928808"/>
                                        </p:tgtEl>
                                        <p:attrNameLst>
                                          <p:attrName>ppt_h</p:attrName>
                                        </p:attrNameLst>
                                      </p:cBhvr>
                                      <p:tavLst>
                                        <p:tav tm="0">
                                          <p:val>
                                            <p:strVal val="ppt_h"/>
                                          </p:val>
                                        </p:tav>
                                        <p:tav tm="100000">
                                          <p:val>
                                            <p:fltVal val="0"/>
                                          </p:val>
                                        </p:tav>
                                      </p:tavLst>
                                    </p:anim>
                                    <p:animEffect transition="out" filter="fade">
                                      <p:cBhvr>
                                        <p:cTn id="106" dur="500"/>
                                        <p:tgtEl>
                                          <p:spTgt spid="928808"/>
                                        </p:tgtEl>
                                      </p:cBhvr>
                                    </p:animEffect>
                                    <p:set>
                                      <p:cBhvr>
                                        <p:cTn id="107" dur="1" fill="hold">
                                          <p:stCondLst>
                                            <p:cond delay="499"/>
                                          </p:stCondLst>
                                        </p:cTn>
                                        <p:tgtEl>
                                          <p:spTgt spid="928808"/>
                                        </p:tgtEl>
                                        <p:attrNameLst>
                                          <p:attrName>style.visibility</p:attrName>
                                        </p:attrNameLst>
                                      </p:cBhvr>
                                      <p:to>
                                        <p:strVal val="hidden"/>
                                      </p:to>
                                    </p:set>
                                  </p:childTnLst>
                                </p:cTn>
                              </p:par>
                              <p:par>
                                <p:cTn id="108" presetID="53" presetClass="entr" presetSubtype="0" fill="hold" grpId="0" nodeType="withEffect">
                                  <p:stCondLst>
                                    <p:cond delay="0"/>
                                  </p:stCondLst>
                                  <p:childTnLst>
                                    <p:set>
                                      <p:cBhvr>
                                        <p:cTn id="109" dur="1" fill="hold">
                                          <p:stCondLst>
                                            <p:cond delay="0"/>
                                          </p:stCondLst>
                                        </p:cTn>
                                        <p:tgtEl>
                                          <p:spTgt spid="928810"/>
                                        </p:tgtEl>
                                        <p:attrNameLst>
                                          <p:attrName>style.visibility</p:attrName>
                                        </p:attrNameLst>
                                      </p:cBhvr>
                                      <p:to>
                                        <p:strVal val="visible"/>
                                      </p:to>
                                    </p:set>
                                    <p:anim calcmode="lin" valueType="num">
                                      <p:cBhvr>
                                        <p:cTn id="110" dur="500" fill="hold"/>
                                        <p:tgtEl>
                                          <p:spTgt spid="928810"/>
                                        </p:tgtEl>
                                        <p:attrNameLst>
                                          <p:attrName>ppt_w</p:attrName>
                                        </p:attrNameLst>
                                      </p:cBhvr>
                                      <p:tavLst>
                                        <p:tav tm="0">
                                          <p:val>
                                            <p:fltVal val="0"/>
                                          </p:val>
                                        </p:tav>
                                        <p:tav tm="100000">
                                          <p:val>
                                            <p:strVal val="#ppt_w"/>
                                          </p:val>
                                        </p:tav>
                                      </p:tavLst>
                                    </p:anim>
                                    <p:anim calcmode="lin" valueType="num">
                                      <p:cBhvr>
                                        <p:cTn id="111" dur="500" fill="hold"/>
                                        <p:tgtEl>
                                          <p:spTgt spid="928810"/>
                                        </p:tgtEl>
                                        <p:attrNameLst>
                                          <p:attrName>ppt_h</p:attrName>
                                        </p:attrNameLst>
                                      </p:cBhvr>
                                      <p:tavLst>
                                        <p:tav tm="0">
                                          <p:val>
                                            <p:fltVal val="0"/>
                                          </p:val>
                                        </p:tav>
                                        <p:tav tm="100000">
                                          <p:val>
                                            <p:strVal val="#ppt_h"/>
                                          </p:val>
                                        </p:tav>
                                      </p:tavLst>
                                    </p:anim>
                                    <p:animEffect transition="in" filter="fade">
                                      <p:cBhvr>
                                        <p:cTn id="112" dur="500"/>
                                        <p:tgtEl>
                                          <p:spTgt spid="928810"/>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928804"/>
                                        </p:tgtEl>
                                        <p:attrNameLst>
                                          <p:attrName>style.visibility</p:attrName>
                                        </p:attrNameLst>
                                      </p:cBhvr>
                                      <p:to>
                                        <p:strVal val="visible"/>
                                      </p:to>
                                    </p:set>
                                    <p:animEffect transition="in" filter="dissolve">
                                      <p:cBhvr>
                                        <p:cTn id="117" dur="500"/>
                                        <p:tgtEl>
                                          <p:spTgt spid="928804"/>
                                        </p:tgtEl>
                                      </p:cBhvr>
                                    </p:animEffect>
                                  </p:childTnLst>
                                </p:cTn>
                              </p:par>
                              <p:par>
                                <p:cTn id="118" presetID="18" presetClass="entr" presetSubtype="12" fill="hold" grpId="0" nodeType="withEffect">
                                  <p:stCondLst>
                                    <p:cond delay="0"/>
                                  </p:stCondLst>
                                  <p:childTnLst>
                                    <p:set>
                                      <p:cBhvr>
                                        <p:cTn id="119" dur="1" fill="hold">
                                          <p:stCondLst>
                                            <p:cond delay="0"/>
                                          </p:stCondLst>
                                        </p:cTn>
                                        <p:tgtEl>
                                          <p:spTgt spid="928802"/>
                                        </p:tgtEl>
                                        <p:attrNameLst>
                                          <p:attrName>style.visibility</p:attrName>
                                        </p:attrNameLst>
                                      </p:cBhvr>
                                      <p:to>
                                        <p:strVal val="visible"/>
                                      </p:to>
                                    </p:set>
                                    <p:animEffect transition="in" filter="strips(downLeft)">
                                      <p:cBhvr>
                                        <p:cTn id="120" dur="500"/>
                                        <p:tgtEl>
                                          <p:spTgt spid="928802"/>
                                        </p:tgtEl>
                                      </p:cBhvr>
                                    </p:animEffect>
                                  </p:childTnLst>
                                </p:cTn>
                              </p:par>
                            </p:childTnLst>
                          </p:cTn>
                        </p:par>
                      </p:childTnLst>
                    </p:cTn>
                  </p:par>
                  <p:par>
                    <p:cTn id="121" fill="hold">
                      <p:stCondLst>
                        <p:cond delay="indefinite"/>
                      </p:stCondLst>
                      <p:childTnLst>
                        <p:par>
                          <p:cTn id="122" fill="hold">
                            <p:stCondLst>
                              <p:cond delay="0"/>
                            </p:stCondLst>
                            <p:childTnLst>
                              <p:par>
                                <p:cTn id="123" presetID="42" presetClass="exit" presetSubtype="0" fill="hold" grpId="1" nodeType="clickEffect">
                                  <p:stCondLst>
                                    <p:cond delay="0"/>
                                  </p:stCondLst>
                                  <p:childTnLst>
                                    <p:animEffect transition="out" filter="fade">
                                      <p:cBhvr>
                                        <p:cTn id="124" dur="1000"/>
                                        <p:tgtEl>
                                          <p:spTgt spid="928789"/>
                                        </p:tgtEl>
                                      </p:cBhvr>
                                    </p:animEffect>
                                    <p:anim calcmode="lin" valueType="num">
                                      <p:cBhvr>
                                        <p:cTn id="125" dur="1000"/>
                                        <p:tgtEl>
                                          <p:spTgt spid="928789"/>
                                        </p:tgtEl>
                                        <p:attrNameLst>
                                          <p:attrName>ppt_x</p:attrName>
                                        </p:attrNameLst>
                                      </p:cBhvr>
                                      <p:tavLst>
                                        <p:tav tm="0">
                                          <p:val>
                                            <p:strVal val="ppt_x"/>
                                          </p:val>
                                        </p:tav>
                                        <p:tav tm="100000">
                                          <p:val>
                                            <p:strVal val="ppt_x"/>
                                          </p:val>
                                        </p:tav>
                                      </p:tavLst>
                                    </p:anim>
                                    <p:anim calcmode="lin" valueType="num">
                                      <p:cBhvr>
                                        <p:cTn id="126" dur="1000"/>
                                        <p:tgtEl>
                                          <p:spTgt spid="928789"/>
                                        </p:tgtEl>
                                        <p:attrNameLst>
                                          <p:attrName>ppt_y</p:attrName>
                                        </p:attrNameLst>
                                      </p:cBhvr>
                                      <p:tavLst>
                                        <p:tav tm="0">
                                          <p:val>
                                            <p:strVal val="ppt_y"/>
                                          </p:val>
                                        </p:tav>
                                        <p:tav tm="100000">
                                          <p:val>
                                            <p:strVal val="ppt_y+.1"/>
                                          </p:val>
                                        </p:tav>
                                      </p:tavLst>
                                    </p:anim>
                                    <p:set>
                                      <p:cBhvr>
                                        <p:cTn id="127" dur="1" fill="hold">
                                          <p:stCondLst>
                                            <p:cond delay="999"/>
                                          </p:stCondLst>
                                        </p:cTn>
                                        <p:tgtEl>
                                          <p:spTgt spid="928789"/>
                                        </p:tgtEl>
                                        <p:attrNameLst>
                                          <p:attrName>style.visibility</p:attrName>
                                        </p:attrNameLst>
                                      </p:cBhvr>
                                      <p:to>
                                        <p:strVal val="hidden"/>
                                      </p:to>
                                    </p:set>
                                  </p:childTnLst>
                                </p:cTn>
                              </p:par>
                              <p:par>
                                <p:cTn id="128" presetID="42" presetClass="exit" presetSubtype="0" fill="hold" grpId="0" nodeType="withEffect">
                                  <p:stCondLst>
                                    <p:cond delay="0"/>
                                  </p:stCondLst>
                                  <p:childTnLst>
                                    <p:animEffect transition="out" filter="fade">
                                      <p:cBhvr>
                                        <p:cTn id="129" dur="1000"/>
                                        <p:tgtEl>
                                          <p:spTgt spid="928774"/>
                                        </p:tgtEl>
                                      </p:cBhvr>
                                    </p:animEffect>
                                    <p:anim calcmode="lin" valueType="num">
                                      <p:cBhvr>
                                        <p:cTn id="130" dur="1000"/>
                                        <p:tgtEl>
                                          <p:spTgt spid="928774"/>
                                        </p:tgtEl>
                                        <p:attrNameLst>
                                          <p:attrName>ppt_x</p:attrName>
                                        </p:attrNameLst>
                                      </p:cBhvr>
                                      <p:tavLst>
                                        <p:tav tm="0">
                                          <p:val>
                                            <p:strVal val="ppt_x"/>
                                          </p:val>
                                        </p:tav>
                                        <p:tav tm="100000">
                                          <p:val>
                                            <p:strVal val="ppt_x"/>
                                          </p:val>
                                        </p:tav>
                                      </p:tavLst>
                                    </p:anim>
                                    <p:anim calcmode="lin" valueType="num">
                                      <p:cBhvr>
                                        <p:cTn id="131" dur="1000"/>
                                        <p:tgtEl>
                                          <p:spTgt spid="928774"/>
                                        </p:tgtEl>
                                        <p:attrNameLst>
                                          <p:attrName>ppt_y</p:attrName>
                                        </p:attrNameLst>
                                      </p:cBhvr>
                                      <p:tavLst>
                                        <p:tav tm="0">
                                          <p:val>
                                            <p:strVal val="ppt_y"/>
                                          </p:val>
                                        </p:tav>
                                        <p:tav tm="100000">
                                          <p:val>
                                            <p:strVal val="ppt_y+.1"/>
                                          </p:val>
                                        </p:tav>
                                      </p:tavLst>
                                    </p:anim>
                                    <p:set>
                                      <p:cBhvr>
                                        <p:cTn id="132" dur="1" fill="hold">
                                          <p:stCondLst>
                                            <p:cond delay="999"/>
                                          </p:stCondLst>
                                        </p:cTn>
                                        <p:tgtEl>
                                          <p:spTgt spid="928774"/>
                                        </p:tgtEl>
                                        <p:attrNameLst>
                                          <p:attrName>style.visibility</p:attrName>
                                        </p:attrNameLst>
                                      </p:cBhvr>
                                      <p:to>
                                        <p:strVal val="hidden"/>
                                      </p:to>
                                    </p:set>
                                  </p:childTnLst>
                                </p:cTn>
                              </p:par>
                              <p:par>
                                <p:cTn id="133" presetID="42" presetClass="entr" presetSubtype="0" fill="hold" grpId="0" nodeType="withEffect">
                                  <p:stCondLst>
                                    <p:cond delay="0"/>
                                  </p:stCondLst>
                                  <p:childTnLst>
                                    <p:set>
                                      <p:cBhvr>
                                        <p:cTn id="134" dur="1" fill="hold">
                                          <p:stCondLst>
                                            <p:cond delay="0"/>
                                          </p:stCondLst>
                                        </p:cTn>
                                        <p:tgtEl>
                                          <p:spTgt spid="928796"/>
                                        </p:tgtEl>
                                        <p:attrNameLst>
                                          <p:attrName>style.visibility</p:attrName>
                                        </p:attrNameLst>
                                      </p:cBhvr>
                                      <p:to>
                                        <p:strVal val="visible"/>
                                      </p:to>
                                    </p:set>
                                    <p:animEffect transition="in" filter="fade">
                                      <p:cBhvr>
                                        <p:cTn id="135" dur="1000"/>
                                        <p:tgtEl>
                                          <p:spTgt spid="928796"/>
                                        </p:tgtEl>
                                      </p:cBhvr>
                                    </p:animEffect>
                                    <p:anim calcmode="lin" valueType="num">
                                      <p:cBhvr>
                                        <p:cTn id="136" dur="1000" fill="hold"/>
                                        <p:tgtEl>
                                          <p:spTgt spid="928796"/>
                                        </p:tgtEl>
                                        <p:attrNameLst>
                                          <p:attrName>ppt_x</p:attrName>
                                        </p:attrNameLst>
                                      </p:cBhvr>
                                      <p:tavLst>
                                        <p:tav tm="0">
                                          <p:val>
                                            <p:strVal val="#ppt_x"/>
                                          </p:val>
                                        </p:tav>
                                        <p:tav tm="100000">
                                          <p:val>
                                            <p:strVal val="#ppt_x"/>
                                          </p:val>
                                        </p:tav>
                                      </p:tavLst>
                                    </p:anim>
                                    <p:anim calcmode="lin" valueType="num">
                                      <p:cBhvr>
                                        <p:cTn id="137" dur="1000" fill="hold"/>
                                        <p:tgtEl>
                                          <p:spTgt spid="928796"/>
                                        </p:tgtEl>
                                        <p:attrNameLst>
                                          <p:attrName>ppt_y</p:attrName>
                                        </p:attrNameLst>
                                      </p:cBhvr>
                                      <p:tavLst>
                                        <p:tav tm="0">
                                          <p:val>
                                            <p:strVal val="#ppt_y+.1"/>
                                          </p:val>
                                        </p:tav>
                                        <p:tav tm="100000">
                                          <p:val>
                                            <p:strVal val="#ppt_y"/>
                                          </p:val>
                                        </p:tav>
                                      </p:tavLst>
                                    </p:anim>
                                  </p:childTnLst>
                                </p:cTn>
                              </p:par>
                            </p:childTnLst>
                          </p:cTn>
                        </p:par>
                        <p:par>
                          <p:cTn id="138" fill="hold">
                            <p:stCondLst>
                              <p:cond delay="1000"/>
                            </p:stCondLst>
                            <p:childTnLst>
                              <p:par>
                                <p:cTn id="139" presetID="9" presetClass="entr" presetSubtype="0" fill="hold" grpId="1" nodeType="afterEffect">
                                  <p:stCondLst>
                                    <p:cond delay="0"/>
                                  </p:stCondLst>
                                  <p:childTnLst>
                                    <p:set>
                                      <p:cBhvr>
                                        <p:cTn id="140" dur="1" fill="hold">
                                          <p:stCondLst>
                                            <p:cond delay="0"/>
                                          </p:stCondLst>
                                        </p:cTn>
                                        <p:tgtEl>
                                          <p:spTgt spid="928784"/>
                                        </p:tgtEl>
                                        <p:attrNameLst>
                                          <p:attrName>style.visibility</p:attrName>
                                        </p:attrNameLst>
                                      </p:cBhvr>
                                      <p:to>
                                        <p:strVal val="visible"/>
                                      </p:to>
                                    </p:set>
                                    <p:animEffect transition="in" filter="dissolve">
                                      <p:cBhvr>
                                        <p:cTn id="141" dur="500"/>
                                        <p:tgtEl>
                                          <p:spTgt spid="928784"/>
                                        </p:tgtEl>
                                      </p:cBhvr>
                                    </p:animEffect>
                                  </p:childTnLst>
                                </p:cTn>
                              </p:par>
                              <p:par>
                                <p:cTn id="142" presetID="1" presetClass="exit" presetSubtype="0" fill="hold" grpId="1" nodeType="withEffect">
                                  <p:stCondLst>
                                    <p:cond delay="0"/>
                                  </p:stCondLst>
                                  <p:childTnLst>
                                    <p:set>
                                      <p:cBhvr>
                                        <p:cTn id="143" dur="1" fill="hold">
                                          <p:stCondLst>
                                            <p:cond delay="0"/>
                                          </p:stCondLst>
                                        </p:cTn>
                                        <p:tgtEl>
                                          <p:spTgt spid="928792"/>
                                        </p:tgtEl>
                                        <p:attrNameLst>
                                          <p:attrName>style.visibility</p:attrName>
                                        </p:attrNameLst>
                                      </p:cBhvr>
                                      <p:to>
                                        <p:strVal val="hidden"/>
                                      </p:to>
                                    </p:set>
                                  </p:childTnLst>
                                </p:cTn>
                              </p:par>
                              <p:par>
                                <p:cTn id="144" presetID="9" presetClass="entr" presetSubtype="0" fill="hold" grpId="0" nodeType="withEffect">
                                  <p:stCondLst>
                                    <p:cond delay="0"/>
                                  </p:stCondLst>
                                  <p:childTnLst>
                                    <p:set>
                                      <p:cBhvr>
                                        <p:cTn id="145" dur="1" fill="hold">
                                          <p:stCondLst>
                                            <p:cond delay="0"/>
                                          </p:stCondLst>
                                        </p:cTn>
                                        <p:tgtEl>
                                          <p:spTgt spid="928798"/>
                                        </p:tgtEl>
                                        <p:attrNameLst>
                                          <p:attrName>style.visibility</p:attrName>
                                        </p:attrNameLst>
                                      </p:cBhvr>
                                      <p:to>
                                        <p:strVal val="visible"/>
                                      </p:to>
                                    </p:set>
                                    <p:animEffect transition="in" filter="dissolve">
                                      <p:cBhvr>
                                        <p:cTn id="146" dur="500"/>
                                        <p:tgtEl>
                                          <p:spTgt spid="928798"/>
                                        </p:tgtEl>
                                      </p:cBhvr>
                                    </p:animEffect>
                                  </p:childTnLst>
                                </p:cTn>
                              </p:par>
                              <p:par>
                                <p:cTn id="147" presetID="1" presetClass="exit" presetSubtype="0" fill="hold" grpId="2" nodeType="withEffect">
                                  <p:stCondLst>
                                    <p:cond delay="0"/>
                                  </p:stCondLst>
                                  <p:childTnLst>
                                    <p:set>
                                      <p:cBhvr>
                                        <p:cTn id="148" dur="1" fill="hold">
                                          <p:stCondLst>
                                            <p:cond delay="0"/>
                                          </p:stCondLst>
                                        </p:cTn>
                                        <p:tgtEl>
                                          <p:spTgt spid="928784"/>
                                        </p:tgtEl>
                                        <p:attrNameLst>
                                          <p:attrName>style.visibility</p:attrName>
                                        </p:attrNameLst>
                                      </p:cBhvr>
                                      <p:to>
                                        <p:strVal val="hidden"/>
                                      </p:to>
                                    </p:set>
                                  </p:childTnLst>
                                </p:cTn>
                              </p:par>
                              <p:par>
                                <p:cTn id="149" presetID="9" presetClass="entr" presetSubtype="0" fill="hold" grpId="0" nodeType="withEffect">
                                  <p:stCondLst>
                                    <p:cond delay="0"/>
                                  </p:stCondLst>
                                  <p:childTnLst>
                                    <p:set>
                                      <p:cBhvr>
                                        <p:cTn id="150" dur="1" fill="hold">
                                          <p:stCondLst>
                                            <p:cond delay="0"/>
                                          </p:stCondLst>
                                        </p:cTn>
                                        <p:tgtEl>
                                          <p:spTgt spid="928811"/>
                                        </p:tgtEl>
                                        <p:attrNameLst>
                                          <p:attrName>style.visibility</p:attrName>
                                        </p:attrNameLst>
                                      </p:cBhvr>
                                      <p:to>
                                        <p:strVal val="visible"/>
                                      </p:to>
                                    </p:set>
                                    <p:animEffect transition="in" filter="dissolve">
                                      <p:cBhvr>
                                        <p:cTn id="151" dur="500"/>
                                        <p:tgtEl>
                                          <p:spTgt spid="928811"/>
                                        </p:tgtEl>
                                      </p:cBhvr>
                                    </p:animEffect>
                                  </p:childTnLst>
                                </p:cTn>
                              </p:par>
                              <p:par>
                                <p:cTn id="152" presetID="1" presetClass="exit" presetSubtype="0" fill="hold" grpId="1" nodeType="withEffect">
                                  <p:stCondLst>
                                    <p:cond delay="0"/>
                                  </p:stCondLst>
                                  <p:childTnLst>
                                    <p:set>
                                      <p:cBhvr>
                                        <p:cTn id="153" dur="1" fill="hold">
                                          <p:stCondLst>
                                            <p:cond delay="0"/>
                                          </p:stCondLst>
                                        </p:cTn>
                                        <p:tgtEl>
                                          <p:spTgt spid="928810"/>
                                        </p:tgtEl>
                                        <p:attrNameLst>
                                          <p:attrName>style.visibility</p:attrName>
                                        </p:attrNameLst>
                                      </p:cBhvr>
                                      <p:to>
                                        <p:strVal val="hidden"/>
                                      </p:to>
                                    </p:set>
                                  </p:childTnLst>
                                </p:cTn>
                              </p:par>
                              <p:par>
                                <p:cTn id="154" presetID="1" presetClass="exit" presetSubtype="0" fill="hold" grpId="1" nodeType="withEffect">
                                  <p:stCondLst>
                                    <p:cond delay="0"/>
                                  </p:stCondLst>
                                  <p:childTnLst>
                                    <p:set>
                                      <p:cBhvr>
                                        <p:cTn id="155" dur="1" fill="hold">
                                          <p:stCondLst>
                                            <p:cond delay="0"/>
                                          </p:stCondLst>
                                        </p:cTn>
                                        <p:tgtEl>
                                          <p:spTgt spid="928802"/>
                                        </p:tgtEl>
                                        <p:attrNameLst>
                                          <p:attrName>style.visibility</p:attrName>
                                        </p:attrNameLst>
                                      </p:cBhvr>
                                      <p:to>
                                        <p:strVal val="hidden"/>
                                      </p:to>
                                    </p:set>
                                  </p:childTnLst>
                                </p:cTn>
                              </p:par>
                              <p:par>
                                <p:cTn id="156" presetID="18" presetClass="entr" presetSubtype="12" fill="hold" grpId="0" nodeType="withEffect">
                                  <p:stCondLst>
                                    <p:cond delay="0"/>
                                  </p:stCondLst>
                                  <p:childTnLst>
                                    <p:set>
                                      <p:cBhvr>
                                        <p:cTn id="157" dur="1" fill="hold">
                                          <p:stCondLst>
                                            <p:cond delay="0"/>
                                          </p:stCondLst>
                                        </p:cTn>
                                        <p:tgtEl>
                                          <p:spTgt spid="928812"/>
                                        </p:tgtEl>
                                        <p:attrNameLst>
                                          <p:attrName>style.visibility</p:attrName>
                                        </p:attrNameLst>
                                      </p:cBhvr>
                                      <p:to>
                                        <p:strVal val="visible"/>
                                      </p:to>
                                    </p:set>
                                    <p:animEffect transition="in" filter="strips(downLeft)">
                                      <p:cBhvr>
                                        <p:cTn id="158" dur="500"/>
                                        <p:tgtEl>
                                          <p:spTgt spid="928812"/>
                                        </p:tgtEl>
                                      </p:cBhvr>
                                    </p:animEffect>
                                  </p:childTnLst>
                                </p:cTn>
                              </p:par>
                              <p:par>
                                <p:cTn id="159" presetID="1" presetClass="exit" presetSubtype="0" fill="hold" grpId="1" nodeType="withEffect">
                                  <p:stCondLst>
                                    <p:cond delay="0"/>
                                  </p:stCondLst>
                                  <p:childTnLst>
                                    <p:set>
                                      <p:cBhvr>
                                        <p:cTn id="160" dur="1" fill="hold">
                                          <p:stCondLst>
                                            <p:cond delay="0"/>
                                          </p:stCondLst>
                                        </p:cTn>
                                        <p:tgtEl>
                                          <p:spTgt spid="928804"/>
                                        </p:tgtEl>
                                        <p:attrNameLst>
                                          <p:attrName>style.visibility</p:attrName>
                                        </p:attrNameLst>
                                      </p:cBhvr>
                                      <p:to>
                                        <p:strVal val="hidden"/>
                                      </p:to>
                                    </p:set>
                                  </p:childTnLst>
                                </p:cTn>
                              </p:par>
                              <p:par>
                                <p:cTn id="161" presetID="9" presetClass="entr" presetSubtype="0" fill="hold" grpId="0" nodeType="withEffect">
                                  <p:stCondLst>
                                    <p:cond delay="0"/>
                                  </p:stCondLst>
                                  <p:childTnLst>
                                    <p:set>
                                      <p:cBhvr>
                                        <p:cTn id="162" dur="1" fill="hold">
                                          <p:stCondLst>
                                            <p:cond delay="0"/>
                                          </p:stCondLst>
                                        </p:cTn>
                                        <p:tgtEl>
                                          <p:spTgt spid="928813"/>
                                        </p:tgtEl>
                                        <p:attrNameLst>
                                          <p:attrName>style.visibility</p:attrName>
                                        </p:attrNameLst>
                                      </p:cBhvr>
                                      <p:to>
                                        <p:strVal val="visible"/>
                                      </p:to>
                                    </p:set>
                                    <p:animEffect transition="in" filter="dissolve">
                                      <p:cBhvr>
                                        <p:cTn id="163" dur="500"/>
                                        <p:tgtEl>
                                          <p:spTgt spid="928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89" grpId="0" animBg="1"/>
      <p:bldP spid="928789" grpId="1" animBg="1"/>
      <p:bldP spid="928798" grpId="0"/>
      <p:bldP spid="928796" grpId="0" animBg="1"/>
      <p:bldP spid="928774" grpId="0" animBg="1"/>
      <p:bldP spid="928792" grpId="0"/>
      <p:bldP spid="928792" grpId="1"/>
      <p:bldP spid="928775" grpId="0" animBg="1"/>
      <p:bldP spid="928784" grpId="0"/>
      <p:bldP spid="928784" grpId="1"/>
      <p:bldP spid="928784" grpId="2"/>
      <p:bldP spid="928787" grpId="0" animBg="1"/>
      <p:bldP spid="928788" grpId="0" animBg="1"/>
      <p:bldP spid="928793" grpId="0" animBg="1"/>
      <p:bldP spid="928794" grpId="0"/>
      <p:bldP spid="928799" grpId="0"/>
      <p:bldP spid="928800" grpId="0"/>
      <p:bldP spid="928801" grpId="0" animBg="1"/>
      <p:bldP spid="928802" grpId="0"/>
      <p:bldP spid="928802" grpId="1"/>
      <p:bldP spid="928804" grpId="0"/>
      <p:bldP spid="928804" grpId="1"/>
      <p:bldP spid="928806" grpId="0"/>
      <p:bldP spid="928806" grpId="1"/>
      <p:bldP spid="928808" grpId="0"/>
      <p:bldP spid="928808" grpId="1"/>
      <p:bldP spid="928810" grpId="0"/>
      <p:bldP spid="928810" grpId="1"/>
      <p:bldP spid="928811" grpId="0"/>
      <p:bldP spid="928812" grpId="0"/>
      <p:bldP spid="928813" grpId="0"/>
      <p:bldP spid="928816" grpId="0"/>
      <p:bldP spid="928816" grpId="1"/>
      <p:bldP spid="928817" grpId="0"/>
      <p:bldP spid="928817" grpId="1"/>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4"/>
          <p:cNvSpPr>
            <a:spLocks noChangeArrowheads="1"/>
          </p:cNvSpPr>
          <p:nvPr/>
        </p:nvSpPr>
        <p:spPr bwMode="auto">
          <a:xfrm>
            <a:off x="4505325"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23907" name="Rectangle 5"/>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123908" name="Rectangle 7"/>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23909" name="Rectangle 9"/>
          <p:cNvSpPr>
            <a:spLocks noGrp="1" noChangeArrowheads="1"/>
          </p:cNvSpPr>
          <p:nvPr>
            <p:ph type="title"/>
          </p:nvPr>
        </p:nvSpPr>
        <p:spPr/>
        <p:txBody>
          <a:bodyPr/>
          <a:lstStyle/>
          <a:p>
            <a:pPr eaLnBrk="1" hangingPunct="1"/>
            <a:r>
              <a:rPr lang="en-US" smtClean="0"/>
              <a:t>Manometer</a:t>
            </a:r>
          </a:p>
        </p:txBody>
      </p:sp>
      <p:sp>
        <p:nvSpPr>
          <p:cNvPr id="123910" name="AutoShape 1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23911" name="Rectangle 12"/>
          <p:cNvSpPr>
            <a:spLocks noChangeArrowheads="1"/>
          </p:cNvSpPr>
          <p:nvPr/>
        </p:nvSpPr>
        <p:spPr bwMode="auto">
          <a:xfrm>
            <a:off x="6034088"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23912" name="Freeform 13"/>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23913" name="Freeform 14"/>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23914" name="Line 15"/>
          <p:cNvSpPr>
            <a:spLocks noChangeShapeType="1"/>
          </p:cNvSpPr>
          <p:nvPr/>
        </p:nvSpPr>
        <p:spPr bwMode="auto">
          <a:xfrm flipH="1">
            <a:off x="3271838" y="2862263"/>
            <a:ext cx="1566862" cy="0"/>
          </a:xfrm>
          <a:prstGeom prst="line">
            <a:avLst/>
          </a:prstGeom>
          <a:noFill/>
          <a:ln w="19050">
            <a:solidFill>
              <a:schemeClr val="tx1"/>
            </a:solidFill>
            <a:round/>
            <a:headEnd/>
            <a:tailEnd/>
          </a:ln>
        </p:spPr>
        <p:txBody>
          <a:bodyPr/>
          <a:lstStyle/>
          <a:p>
            <a:endParaRPr lang="en-US"/>
          </a:p>
        </p:txBody>
      </p:sp>
      <p:sp>
        <p:nvSpPr>
          <p:cNvPr id="123915" name="Freeform 16"/>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23916" name="Line 17"/>
          <p:cNvSpPr>
            <a:spLocks noChangeShapeType="1"/>
          </p:cNvSpPr>
          <p:nvPr/>
        </p:nvSpPr>
        <p:spPr bwMode="auto">
          <a:xfrm flipH="1">
            <a:off x="3271838" y="3190875"/>
            <a:ext cx="1247775" cy="0"/>
          </a:xfrm>
          <a:prstGeom prst="line">
            <a:avLst/>
          </a:prstGeom>
          <a:noFill/>
          <a:ln w="19050">
            <a:solidFill>
              <a:schemeClr val="tx1"/>
            </a:solidFill>
            <a:round/>
            <a:headEnd/>
            <a:tailEnd/>
          </a:ln>
        </p:spPr>
        <p:txBody>
          <a:bodyPr/>
          <a:lstStyle/>
          <a:p>
            <a:endParaRPr lang="en-US"/>
          </a:p>
        </p:txBody>
      </p:sp>
      <p:sp>
        <p:nvSpPr>
          <p:cNvPr id="123917" name="Text Box 18"/>
          <p:cNvSpPr txBox="1">
            <a:spLocks noChangeArrowheads="1"/>
          </p:cNvSpPr>
          <p:nvPr/>
        </p:nvSpPr>
        <p:spPr bwMode="auto">
          <a:xfrm>
            <a:off x="2063750" y="2728913"/>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1</a:t>
            </a:r>
          </a:p>
        </p:txBody>
      </p:sp>
      <p:sp>
        <p:nvSpPr>
          <p:cNvPr id="123918" name="Line 19"/>
          <p:cNvSpPr>
            <a:spLocks noChangeShapeType="1"/>
          </p:cNvSpPr>
          <p:nvPr/>
        </p:nvSpPr>
        <p:spPr bwMode="auto">
          <a:xfrm>
            <a:off x="2536825" y="3032125"/>
            <a:ext cx="784225" cy="0"/>
          </a:xfrm>
          <a:prstGeom prst="line">
            <a:avLst/>
          </a:prstGeom>
          <a:noFill/>
          <a:ln w="19050">
            <a:solidFill>
              <a:srgbClr val="FF0000"/>
            </a:solidFill>
            <a:round/>
            <a:headEnd/>
            <a:tailEnd type="triangle" w="med" len="med"/>
          </a:ln>
        </p:spPr>
        <p:txBody>
          <a:bodyPr/>
          <a:lstStyle/>
          <a:p>
            <a:endParaRPr lang="en-US"/>
          </a:p>
        </p:txBody>
      </p:sp>
      <p:sp>
        <p:nvSpPr>
          <p:cNvPr id="123919" name="Text Box 20"/>
          <p:cNvSpPr txBox="1">
            <a:spLocks noChangeArrowheads="1"/>
          </p:cNvSpPr>
          <p:nvPr/>
        </p:nvSpPr>
        <p:spPr bwMode="auto">
          <a:xfrm>
            <a:off x="5975350" y="1979613"/>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a</a:t>
            </a:r>
          </a:p>
        </p:txBody>
      </p:sp>
      <p:sp>
        <p:nvSpPr>
          <p:cNvPr id="123920" name="Oval 21"/>
          <p:cNvSpPr>
            <a:spLocks noChangeArrowheads="1"/>
          </p:cNvSpPr>
          <p:nvPr/>
        </p:nvSpPr>
        <p:spPr bwMode="auto">
          <a:xfrm>
            <a:off x="6032500" y="2817813"/>
            <a:ext cx="320675" cy="88900"/>
          </a:xfrm>
          <a:prstGeom prst="ellipse">
            <a:avLst/>
          </a:prstGeom>
          <a:noFill/>
          <a:ln w="15875">
            <a:solidFill>
              <a:schemeClr val="tx1"/>
            </a:solidFill>
            <a:round/>
            <a:headEnd/>
            <a:tailEnd/>
          </a:ln>
        </p:spPr>
        <p:txBody>
          <a:bodyPr wrap="none" anchor="ctr"/>
          <a:lstStyle/>
          <a:p>
            <a:endParaRPr lang="en-US"/>
          </a:p>
        </p:txBody>
      </p:sp>
      <p:sp>
        <p:nvSpPr>
          <p:cNvPr id="123921" name="Line 22"/>
          <p:cNvSpPr>
            <a:spLocks noChangeShapeType="1"/>
          </p:cNvSpPr>
          <p:nvPr/>
        </p:nvSpPr>
        <p:spPr bwMode="auto">
          <a:xfrm>
            <a:off x="6196013" y="2513013"/>
            <a:ext cx="0" cy="542925"/>
          </a:xfrm>
          <a:prstGeom prst="line">
            <a:avLst/>
          </a:prstGeom>
          <a:noFill/>
          <a:ln w="19050">
            <a:solidFill>
              <a:srgbClr val="FF0000"/>
            </a:solidFill>
            <a:round/>
            <a:headEnd/>
            <a:tailEnd type="triangle" w="med" len="med"/>
          </a:ln>
        </p:spPr>
        <p:txBody>
          <a:bodyPr/>
          <a:lstStyle/>
          <a:p>
            <a:endParaRPr lang="en-US"/>
          </a:p>
        </p:txBody>
      </p:sp>
      <p:sp>
        <p:nvSpPr>
          <p:cNvPr id="931867" name="Text Box 27"/>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t>          750 mm Hg</a:t>
            </a:r>
          </a:p>
        </p:txBody>
      </p:sp>
      <p:sp>
        <p:nvSpPr>
          <p:cNvPr id="931872" name="Rectangle 32"/>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t>P</a:t>
            </a:r>
            <a:r>
              <a:rPr lang="en-US" sz="2400" baseline="-25000"/>
              <a:t>a </a:t>
            </a:r>
            <a:r>
              <a:rPr lang="en-US" sz="2400"/>
              <a:t> =</a:t>
            </a:r>
          </a:p>
        </p:txBody>
      </p:sp>
      <p:sp>
        <p:nvSpPr>
          <p:cNvPr id="931878" name="Line 38"/>
          <p:cNvSpPr>
            <a:spLocks noChangeShapeType="1"/>
          </p:cNvSpPr>
          <p:nvPr/>
        </p:nvSpPr>
        <p:spPr bwMode="auto">
          <a:xfrm>
            <a:off x="4138613" y="4117975"/>
            <a:ext cx="2457450" cy="0"/>
          </a:xfrm>
          <a:prstGeom prst="line">
            <a:avLst/>
          </a:prstGeom>
          <a:noFill/>
          <a:ln w="9525">
            <a:solidFill>
              <a:schemeClr val="tx1"/>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1878"/>
                                        </p:tgtEl>
                                        <p:attrNameLst>
                                          <p:attrName>style.visibility</p:attrName>
                                        </p:attrNameLst>
                                      </p:cBhvr>
                                      <p:to>
                                        <p:strVal val="visible"/>
                                      </p:to>
                                    </p:set>
                                    <p:animEffect transition="in" filter="dissolve">
                                      <p:cBhvr>
                                        <p:cTn id="7" dur="500"/>
                                        <p:tgtEl>
                                          <p:spTgt spid="93187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31867"/>
                                        </p:tgtEl>
                                        <p:attrNameLst>
                                          <p:attrName>style.visibility</p:attrName>
                                        </p:attrNameLst>
                                      </p:cBhvr>
                                      <p:to>
                                        <p:strVal val="visible"/>
                                      </p:to>
                                    </p:set>
                                    <p:anim calcmode="lin" valueType="num">
                                      <p:cBhvr>
                                        <p:cTn id="12" dur="500" fill="hold"/>
                                        <p:tgtEl>
                                          <p:spTgt spid="931867"/>
                                        </p:tgtEl>
                                        <p:attrNameLst>
                                          <p:attrName>ppt_w</p:attrName>
                                        </p:attrNameLst>
                                      </p:cBhvr>
                                      <p:tavLst>
                                        <p:tav tm="0">
                                          <p:val>
                                            <p:fltVal val="0"/>
                                          </p:val>
                                        </p:tav>
                                        <p:tav tm="100000">
                                          <p:val>
                                            <p:strVal val="#ppt_w"/>
                                          </p:val>
                                        </p:tav>
                                      </p:tavLst>
                                    </p:anim>
                                    <p:anim calcmode="lin" valueType="num">
                                      <p:cBhvr>
                                        <p:cTn id="13" dur="500" fill="hold"/>
                                        <p:tgtEl>
                                          <p:spTgt spid="931867"/>
                                        </p:tgtEl>
                                        <p:attrNameLst>
                                          <p:attrName>ppt_h</p:attrName>
                                        </p:attrNameLst>
                                      </p:cBhvr>
                                      <p:tavLst>
                                        <p:tav tm="0">
                                          <p:val>
                                            <p:fltVal val="0"/>
                                          </p:val>
                                        </p:tav>
                                        <p:tav tm="100000">
                                          <p:val>
                                            <p:strVal val="#ppt_h"/>
                                          </p:val>
                                        </p:tav>
                                      </p:tavLst>
                                    </p:anim>
                                    <p:animEffect transition="in" filter="fade">
                                      <p:cBhvr>
                                        <p:cTn id="14" dur="500"/>
                                        <p:tgtEl>
                                          <p:spTgt spid="931867"/>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931872"/>
                                        </p:tgtEl>
                                        <p:attrNameLst>
                                          <p:attrName>style.visibility</p:attrName>
                                        </p:attrNameLst>
                                      </p:cBhvr>
                                      <p:to>
                                        <p:strVal val="visible"/>
                                      </p:to>
                                    </p:set>
                                    <p:anim calcmode="lin" valueType="num">
                                      <p:cBhvr>
                                        <p:cTn id="17" dur="500" fill="hold"/>
                                        <p:tgtEl>
                                          <p:spTgt spid="931872"/>
                                        </p:tgtEl>
                                        <p:attrNameLst>
                                          <p:attrName>ppt_w</p:attrName>
                                        </p:attrNameLst>
                                      </p:cBhvr>
                                      <p:tavLst>
                                        <p:tav tm="0">
                                          <p:val>
                                            <p:fltVal val="0"/>
                                          </p:val>
                                        </p:tav>
                                        <p:tav tm="100000">
                                          <p:val>
                                            <p:strVal val="#ppt_w"/>
                                          </p:val>
                                        </p:tav>
                                      </p:tavLst>
                                    </p:anim>
                                    <p:anim calcmode="lin" valueType="num">
                                      <p:cBhvr>
                                        <p:cTn id="18" dur="500" fill="hold"/>
                                        <p:tgtEl>
                                          <p:spTgt spid="931872"/>
                                        </p:tgtEl>
                                        <p:attrNameLst>
                                          <p:attrName>ppt_h</p:attrName>
                                        </p:attrNameLst>
                                      </p:cBhvr>
                                      <p:tavLst>
                                        <p:tav tm="0">
                                          <p:val>
                                            <p:fltVal val="0"/>
                                          </p:val>
                                        </p:tav>
                                        <p:tav tm="100000">
                                          <p:val>
                                            <p:strVal val="#ppt_h"/>
                                          </p:val>
                                        </p:tav>
                                      </p:tavLst>
                                    </p:anim>
                                    <p:animEffect transition="in" filter="fade">
                                      <p:cBhvr>
                                        <p:cTn id="19" dur="500"/>
                                        <p:tgtEl>
                                          <p:spTgt spid="931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7" grpId="0"/>
      <p:bldP spid="931872" grpId="0"/>
      <p:bldP spid="931878"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0822" name="Text Box 6"/>
          <p:cNvSpPr txBox="1">
            <a:spLocks noChangeArrowheads="1"/>
          </p:cNvSpPr>
          <p:nvPr/>
        </p:nvSpPr>
        <p:spPr bwMode="auto">
          <a:xfrm>
            <a:off x="5713413" y="1903413"/>
            <a:ext cx="1073150" cy="641350"/>
          </a:xfrm>
          <a:prstGeom prst="rect">
            <a:avLst/>
          </a:prstGeom>
          <a:noFill/>
          <a:ln w="9525">
            <a:noFill/>
            <a:miter lim="800000"/>
            <a:headEnd/>
            <a:tailEnd/>
          </a:ln>
        </p:spPr>
        <p:txBody>
          <a:bodyPr wrap="none">
            <a:spAutoFit/>
          </a:bodyPr>
          <a:lstStyle/>
          <a:p>
            <a:r>
              <a:rPr lang="en-US" sz="1800">
                <a:solidFill>
                  <a:srgbClr val="FF0000"/>
                </a:solidFill>
              </a:rPr>
              <a:t>higher</a:t>
            </a:r>
          </a:p>
          <a:p>
            <a:r>
              <a:rPr lang="en-US" sz="1800">
                <a:solidFill>
                  <a:srgbClr val="FF0000"/>
                </a:solidFill>
              </a:rPr>
              <a:t>pressure</a:t>
            </a:r>
          </a:p>
        </p:txBody>
      </p:sp>
      <p:sp>
        <p:nvSpPr>
          <p:cNvPr id="124931" name="Rectangle 4"/>
          <p:cNvSpPr>
            <a:spLocks noChangeArrowheads="1"/>
          </p:cNvSpPr>
          <p:nvPr/>
        </p:nvSpPr>
        <p:spPr bwMode="auto">
          <a:xfrm>
            <a:off x="4505325" y="4124325"/>
            <a:ext cx="323850" cy="1538288"/>
          </a:xfrm>
          <a:prstGeom prst="rect">
            <a:avLst/>
          </a:prstGeom>
          <a:solidFill>
            <a:srgbClr val="C0C0C0"/>
          </a:solidFill>
          <a:ln w="9525">
            <a:noFill/>
            <a:miter lim="800000"/>
            <a:headEnd/>
            <a:tailEnd/>
          </a:ln>
        </p:spPr>
        <p:txBody>
          <a:bodyPr wrap="none" anchor="ctr"/>
          <a:lstStyle/>
          <a:p>
            <a:endParaRPr lang="en-US"/>
          </a:p>
        </p:txBody>
      </p:sp>
      <p:sp>
        <p:nvSpPr>
          <p:cNvPr id="124932" name="Rectangle 5"/>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124933" name="Rectangle 7"/>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24934" name="Rectangle 8"/>
          <p:cNvSpPr>
            <a:spLocks noChangeArrowheads="1"/>
          </p:cNvSpPr>
          <p:nvPr/>
        </p:nvSpPr>
        <p:spPr bwMode="auto">
          <a:xfrm>
            <a:off x="4505325" y="3662363"/>
            <a:ext cx="323850" cy="1538287"/>
          </a:xfrm>
          <a:prstGeom prst="rect">
            <a:avLst/>
          </a:prstGeom>
          <a:solidFill>
            <a:srgbClr val="C0C0C0"/>
          </a:solidFill>
          <a:ln w="9525">
            <a:noFill/>
            <a:miter lim="800000"/>
            <a:headEnd/>
            <a:tailEnd/>
          </a:ln>
        </p:spPr>
        <p:txBody>
          <a:bodyPr wrap="none" anchor="ctr"/>
          <a:lstStyle/>
          <a:p>
            <a:endParaRPr lang="en-US"/>
          </a:p>
        </p:txBody>
      </p:sp>
      <p:sp>
        <p:nvSpPr>
          <p:cNvPr id="124935" name="Rectangle 9"/>
          <p:cNvSpPr>
            <a:spLocks noGrp="1" noChangeArrowheads="1"/>
          </p:cNvSpPr>
          <p:nvPr>
            <p:ph type="title"/>
          </p:nvPr>
        </p:nvSpPr>
        <p:spPr/>
        <p:txBody>
          <a:bodyPr/>
          <a:lstStyle/>
          <a:p>
            <a:pPr eaLnBrk="1" hangingPunct="1"/>
            <a:r>
              <a:rPr lang="en-US" smtClean="0"/>
              <a:t>Manometer</a:t>
            </a:r>
          </a:p>
        </p:txBody>
      </p:sp>
      <p:sp>
        <p:nvSpPr>
          <p:cNvPr id="124936" name="AutoShape 1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24937" name="Rectangle 12"/>
          <p:cNvSpPr>
            <a:spLocks noChangeArrowheads="1"/>
          </p:cNvSpPr>
          <p:nvPr/>
        </p:nvSpPr>
        <p:spPr bwMode="auto">
          <a:xfrm>
            <a:off x="6034088" y="4687888"/>
            <a:ext cx="323850" cy="965200"/>
          </a:xfrm>
          <a:prstGeom prst="rect">
            <a:avLst/>
          </a:prstGeom>
          <a:solidFill>
            <a:srgbClr val="C0C0C0"/>
          </a:solidFill>
          <a:ln w="9525">
            <a:noFill/>
            <a:miter lim="800000"/>
            <a:headEnd/>
            <a:tailEnd/>
          </a:ln>
        </p:spPr>
        <p:txBody>
          <a:bodyPr wrap="none" anchor="ctr"/>
          <a:lstStyle/>
          <a:p>
            <a:endParaRPr lang="en-US"/>
          </a:p>
        </p:txBody>
      </p:sp>
      <p:sp>
        <p:nvSpPr>
          <p:cNvPr id="124938" name="Freeform 13"/>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24939" name="Freeform 14"/>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24940" name="Line 15"/>
          <p:cNvSpPr>
            <a:spLocks noChangeShapeType="1"/>
          </p:cNvSpPr>
          <p:nvPr/>
        </p:nvSpPr>
        <p:spPr bwMode="auto">
          <a:xfrm flipH="1">
            <a:off x="3271838" y="2862263"/>
            <a:ext cx="1566862" cy="0"/>
          </a:xfrm>
          <a:prstGeom prst="line">
            <a:avLst/>
          </a:prstGeom>
          <a:noFill/>
          <a:ln w="19050">
            <a:solidFill>
              <a:schemeClr val="tx1"/>
            </a:solidFill>
            <a:round/>
            <a:headEnd/>
            <a:tailEnd/>
          </a:ln>
        </p:spPr>
        <p:txBody>
          <a:bodyPr/>
          <a:lstStyle/>
          <a:p>
            <a:endParaRPr lang="en-US"/>
          </a:p>
        </p:txBody>
      </p:sp>
      <p:sp>
        <p:nvSpPr>
          <p:cNvPr id="124941" name="Freeform 16"/>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24942" name="Line 17"/>
          <p:cNvSpPr>
            <a:spLocks noChangeShapeType="1"/>
          </p:cNvSpPr>
          <p:nvPr/>
        </p:nvSpPr>
        <p:spPr bwMode="auto">
          <a:xfrm flipH="1">
            <a:off x="3271838" y="3190875"/>
            <a:ext cx="1247775" cy="0"/>
          </a:xfrm>
          <a:prstGeom prst="line">
            <a:avLst/>
          </a:prstGeom>
          <a:noFill/>
          <a:ln w="19050">
            <a:solidFill>
              <a:schemeClr val="tx1"/>
            </a:solidFill>
            <a:round/>
            <a:headEnd/>
            <a:tailEnd/>
          </a:ln>
        </p:spPr>
        <p:txBody>
          <a:bodyPr/>
          <a:lstStyle/>
          <a:p>
            <a:endParaRPr lang="en-US"/>
          </a:p>
        </p:txBody>
      </p:sp>
      <p:sp>
        <p:nvSpPr>
          <p:cNvPr id="124943" name="Text Box 18"/>
          <p:cNvSpPr txBox="1">
            <a:spLocks noChangeArrowheads="1"/>
          </p:cNvSpPr>
          <p:nvPr/>
        </p:nvSpPr>
        <p:spPr bwMode="auto">
          <a:xfrm>
            <a:off x="2063750" y="2728913"/>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1</a:t>
            </a:r>
          </a:p>
        </p:txBody>
      </p:sp>
      <p:sp>
        <p:nvSpPr>
          <p:cNvPr id="124944" name="Line 19"/>
          <p:cNvSpPr>
            <a:spLocks noChangeShapeType="1"/>
          </p:cNvSpPr>
          <p:nvPr/>
        </p:nvSpPr>
        <p:spPr bwMode="auto">
          <a:xfrm>
            <a:off x="2536825" y="3032125"/>
            <a:ext cx="784225" cy="0"/>
          </a:xfrm>
          <a:prstGeom prst="line">
            <a:avLst/>
          </a:prstGeom>
          <a:noFill/>
          <a:ln w="19050">
            <a:solidFill>
              <a:srgbClr val="FF0000"/>
            </a:solidFill>
            <a:round/>
            <a:headEnd/>
            <a:tailEnd type="triangle" w="med" len="med"/>
          </a:ln>
        </p:spPr>
        <p:txBody>
          <a:bodyPr/>
          <a:lstStyle/>
          <a:p>
            <a:endParaRPr lang="en-US"/>
          </a:p>
        </p:txBody>
      </p:sp>
      <p:sp>
        <p:nvSpPr>
          <p:cNvPr id="124945" name="Oval 21"/>
          <p:cNvSpPr>
            <a:spLocks noChangeArrowheads="1"/>
          </p:cNvSpPr>
          <p:nvPr/>
        </p:nvSpPr>
        <p:spPr bwMode="auto">
          <a:xfrm>
            <a:off x="6032500" y="2817813"/>
            <a:ext cx="320675" cy="88900"/>
          </a:xfrm>
          <a:prstGeom prst="ellipse">
            <a:avLst/>
          </a:prstGeom>
          <a:noFill/>
          <a:ln w="15875">
            <a:solidFill>
              <a:schemeClr val="tx1"/>
            </a:solidFill>
            <a:round/>
            <a:headEnd/>
            <a:tailEnd/>
          </a:ln>
        </p:spPr>
        <p:txBody>
          <a:bodyPr wrap="none" anchor="ctr"/>
          <a:lstStyle/>
          <a:p>
            <a:endParaRPr lang="en-US"/>
          </a:p>
        </p:txBody>
      </p:sp>
      <p:sp>
        <p:nvSpPr>
          <p:cNvPr id="124946" name="Line 22"/>
          <p:cNvSpPr>
            <a:spLocks noChangeShapeType="1"/>
          </p:cNvSpPr>
          <p:nvPr/>
        </p:nvSpPr>
        <p:spPr bwMode="auto">
          <a:xfrm>
            <a:off x="6196013" y="2513013"/>
            <a:ext cx="0" cy="542925"/>
          </a:xfrm>
          <a:prstGeom prst="line">
            <a:avLst/>
          </a:prstGeom>
          <a:noFill/>
          <a:ln w="19050">
            <a:solidFill>
              <a:srgbClr val="FF0000"/>
            </a:solidFill>
            <a:round/>
            <a:headEnd/>
            <a:tailEnd type="triangle" w="med" len="med"/>
          </a:ln>
        </p:spPr>
        <p:txBody>
          <a:bodyPr/>
          <a:lstStyle/>
          <a:p>
            <a:endParaRPr lang="en-US"/>
          </a:p>
        </p:txBody>
      </p:sp>
      <p:sp>
        <p:nvSpPr>
          <p:cNvPr id="930839" name="Line 23"/>
          <p:cNvSpPr>
            <a:spLocks noChangeShapeType="1"/>
          </p:cNvSpPr>
          <p:nvPr/>
        </p:nvSpPr>
        <p:spPr bwMode="auto">
          <a:xfrm>
            <a:off x="4405313" y="3665538"/>
            <a:ext cx="2532062" cy="0"/>
          </a:xfrm>
          <a:prstGeom prst="line">
            <a:avLst/>
          </a:prstGeom>
          <a:noFill/>
          <a:ln w="3175">
            <a:solidFill>
              <a:srgbClr val="FF0000"/>
            </a:solidFill>
            <a:prstDash val="sysDot"/>
            <a:round/>
            <a:headEnd/>
            <a:tailEnd/>
          </a:ln>
        </p:spPr>
        <p:txBody>
          <a:bodyPr/>
          <a:lstStyle/>
          <a:p>
            <a:endParaRPr lang="en-US"/>
          </a:p>
        </p:txBody>
      </p:sp>
      <p:sp>
        <p:nvSpPr>
          <p:cNvPr id="930840" name="Line 24"/>
          <p:cNvSpPr>
            <a:spLocks noChangeShapeType="1"/>
          </p:cNvSpPr>
          <p:nvPr/>
        </p:nvSpPr>
        <p:spPr bwMode="auto">
          <a:xfrm>
            <a:off x="4402138" y="4700588"/>
            <a:ext cx="2532062" cy="0"/>
          </a:xfrm>
          <a:prstGeom prst="line">
            <a:avLst/>
          </a:prstGeom>
          <a:noFill/>
          <a:ln w="3175">
            <a:solidFill>
              <a:srgbClr val="FF0000"/>
            </a:solidFill>
            <a:prstDash val="sysDot"/>
            <a:round/>
            <a:headEnd/>
            <a:tailEnd/>
          </a:ln>
        </p:spPr>
        <p:txBody>
          <a:bodyPr/>
          <a:lstStyle/>
          <a:p>
            <a:endParaRPr lang="en-US"/>
          </a:p>
        </p:txBody>
      </p:sp>
      <p:sp>
        <p:nvSpPr>
          <p:cNvPr id="930841" name="AutoShape 25"/>
          <p:cNvSpPr>
            <a:spLocks/>
          </p:cNvSpPr>
          <p:nvPr/>
        </p:nvSpPr>
        <p:spPr bwMode="auto">
          <a:xfrm>
            <a:off x="6983413" y="3665538"/>
            <a:ext cx="128587" cy="1035050"/>
          </a:xfrm>
          <a:prstGeom prst="rightBrace">
            <a:avLst>
              <a:gd name="adj1" fmla="val 67078"/>
              <a:gd name="adj2" fmla="val 50000"/>
            </a:avLst>
          </a:prstGeom>
          <a:noFill/>
          <a:ln w="9525">
            <a:solidFill>
              <a:schemeClr val="tx1"/>
            </a:solidFill>
            <a:round/>
            <a:headEnd/>
            <a:tailEnd/>
          </a:ln>
        </p:spPr>
        <p:txBody>
          <a:bodyPr wrap="none" anchor="ctr"/>
          <a:lstStyle/>
          <a:p>
            <a:endParaRPr lang="en-US"/>
          </a:p>
        </p:txBody>
      </p:sp>
      <p:sp>
        <p:nvSpPr>
          <p:cNvPr id="930842" name="Text Box 26"/>
          <p:cNvSpPr txBox="1">
            <a:spLocks noChangeArrowheads="1"/>
          </p:cNvSpPr>
          <p:nvPr/>
        </p:nvSpPr>
        <p:spPr bwMode="auto">
          <a:xfrm>
            <a:off x="7162800" y="4022725"/>
            <a:ext cx="596900" cy="274638"/>
          </a:xfrm>
          <a:prstGeom prst="rect">
            <a:avLst/>
          </a:prstGeom>
          <a:noFill/>
          <a:ln w="9525">
            <a:noFill/>
            <a:miter lim="800000"/>
            <a:headEnd/>
            <a:tailEnd/>
          </a:ln>
        </p:spPr>
        <p:txBody>
          <a:bodyPr wrap="none">
            <a:spAutoFit/>
          </a:bodyPr>
          <a:lstStyle/>
          <a:p>
            <a:pPr algn="l"/>
            <a:r>
              <a:rPr lang="en-US"/>
              <a:t>height</a:t>
            </a:r>
          </a:p>
        </p:txBody>
      </p:sp>
      <p:sp>
        <p:nvSpPr>
          <p:cNvPr id="124951" name="Text Box 27"/>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t>          750 mm Hg</a:t>
            </a:r>
          </a:p>
        </p:txBody>
      </p:sp>
      <p:sp>
        <p:nvSpPr>
          <p:cNvPr id="930844" name="Text Box 28"/>
          <p:cNvSpPr txBox="1">
            <a:spLocks noChangeArrowheads="1"/>
          </p:cNvSpPr>
          <p:nvPr/>
        </p:nvSpPr>
        <p:spPr bwMode="auto">
          <a:xfrm>
            <a:off x="685800" y="4664075"/>
            <a:ext cx="2085975" cy="457200"/>
          </a:xfrm>
          <a:prstGeom prst="rect">
            <a:avLst/>
          </a:prstGeom>
          <a:noFill/>
          <a:ln w="9525">
            <a:noFill/>
            <a:miter lim="800000"/>
            <a:headEnd/>
            <a:tailEnd/>
          </a:ln>
        </p:spPr>
        <p:txBody>
          <a:bodyPr wrap="none">
            <a:spAutoFit/>
          </a:bodyPr>
          <a:lstStyle/>
          <a:p>
            <a:pPr algn="l"/>
            <a:r>
              <a:rPr lang="en-US" sz="2400"/>
              <a:t>         130 mm</a:t>
            </a:r>
            <a:r>
              <a:rPr lang="en-US"/>
              <a:t> </a:t>
            </a:r>
          </a:p>
        </p:txBody>
      </p:sp>
      <p:sp>
        <p:nvSpPr>
          <p:cNvPr id="930845" name="Line 29"/>
          <p:cNvSpPr>
            <a:spLocks noChangeShapeType="1"/>
          </p:cNvSpPr>
          <p:nvPr/>
        </p:nvSpPr>
        <p:spPr bwMode="auto">
          <a:xfrm>
            <a:off x="452438" y="5070475"/>
            <a:ext cx="2614612" cy="0"/>
          </a:xfrm>
          <a:prstGeom prst="line">
            <a:avLst/>
          </a:prstGeom>
          <a:noFill/>
          <a:ln w="9525">
            <a:solidFill>
              <a:schemeClr val="tx1"/>
            </a:solidFill>
            <a:round/>
            <a:headEnd/>
            <a:tailEnd/>
          </a:ln>
        </p:spPr>
        <p:txBody>
          <a:bodyPr/>
          <a:lstStyle/>
          <a:p>
            <a:endParaRPr lang="en-US"/>
          </a:p>
        </p:txBody>
      </p:sp>
      <p:sp>
        <p:nvSpPr>
          <p:cNvPr id="930846" name="Text Box 30"/>
          <p:cNvSpPr txBox="1">
            <a:spLocks noChangeArrowheads="1"/>
          </p:cNvSpPr>
          <p:nvPr/>
        </p:nvSpPr>
        <p:spPr bwMode="auto">
          <a:xfrm>
            <a:off x="323850" y="5103813"/>
            <a:ext cx="923925" cy="549275"/>
          </a:xfrm>
          <a:prstGeom prst="rect">
            <a:avLst/>
          </a:prstGeom>
          <a:noFill/>
          <a:ln w="9525">
            <a:noFill/>
            <a:miter lim="800000"/>
            <a:headEnd/>
            <a:tailEnd/>
          </a:ln>
        </p:spPr>
        <p:txBody>
          <a:bodyPr wrap="none">
            <a:spAutoFit/>
          </a:bodyPr>
          <a:lstStyle/>
          <a:p>
            <a:pPr algn="l"/>
            <a:r>
              <a:rPr lang="en-US"/>
              <a:t>higher </a:t>
            </a:r>
          </a:p>
          <a:p>
            <a:pPr algn="l"/>
            <a:r>
              <a:rPr lang="en-US"/>
              <a:t>pressure  </a:t>
            </a:r>
            <a:r>
              <a:rPr lang="en-US" sz="1800"/>
              <a:t> </a:t>
            </a:r>
          </a:p>
        </p:txBody>
      </p:sp>
      <p:sp>
        <p:nvSpPr>
          <p:cNvPr id="930847" name="Rectangle 31"/>
          <p:cNvSpPr>
            <a:spLocks noChangeArrowheads="1"/>
          </p:cNvSpPr>
          <p:nvPr/>
        </p:nvSpPr>
        <p:spPr bwMode="auto">
          <a:xfrm>
            <a:off x="1014413" y="5113338"/>
            <a:ext cx="2181225" cy="457200"/>
          </a:xfrm>
          <a:prstGeom prst="rect">
            <a:avLst/>
          </a:prstGeom>
          <a:noFill/>
          <a:ln w="9525">
            <a:noFill/>
            <a:miter lim="800000"/>
            <a:headEnd/>
            <a:tailEnd/>
          </a:ln>
        </p:spPr>
        <p:txBody>
          <a:bodyPr wrap="none">
            <a:spAutoFit/>
          </a:bodyPr>
          <a:lstStyle/>
          <a:p>
            <a:pPr algn="l"/>
            <a:r>
              <a:rPr lang="en-US" sz="2400"/>
              <a:t>     880 mm Hg</a:t>
            </a:r>
          </a:p>
        </p:txBody>
      </p:sp>
      <p:sp>
        <p:nvSpPr>
          <p:cNvPr id="930848" name="Rectangle 32"/>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t>P</a:t>
            </a:r>
            <a:r>
              <a:rPr lang="en-US" sz="2400" baseline="-25000"/>
              <a:t>a </a:t>
            </a:r>
            <a:r>
              <a:rPr lang="en-US" sz="2400"/>
              <a:t> =</a:t>
            </a:r>
          </a:p>
        </p:txBody>
      </p:sp>
      <p:sp>
        <p:nvSpPr>
          <p:cNvPr id="930849" name="Rectangle 33"/>
          <p:cNvSpPr>
            <a:spLocks noChangeArrowheads="1"/>
          </p:cNvSpPr>
          <p:nvPr/>
        </p:nvSpPr>
        <p:spPr bwMode="auto">
          <a:xfrm>
            <a:off x="679450" y="4660900"/>
            <a:ext cx="700088" cy="457200"/>
          </a:xfrm>
          <a:prstGeom prst="rect">
            <a:avLst/>
          </a:prstGeom>
          <a:noFill/>
          <a:ln w="9525">
            <a:noFill/>
            <a:miter lim="800000"/>
            <a:headEnd/>
            <a:tailEnd/>
          </a:ln>
        </p:spPr>
        <p:txBody>
          <a:bodyPr wrap="none">
            <a:spAutoFit/>
          </a:bodyPr>
          <a:lstStyle/>
          <a:p>
            <a:pPr algn="l"/>
            <a:r>
              <a:rPr lang="en-US" sz="2400"/>
              <a:t>h  =</a:t>
            </a:r>
          </a:p>
        </p:txBody>
      </p:sp>
      <p:sp>
        <p:nvSpPr>
          <p:cNvPr id="930854" name="Line 38"/>
          <p:cNvSpPr>
            <a:spLocks noChangeShapeType="1"/>
          </p:cNvSpPr>
          <p:nvPr/>
        </p:nvSpPr>
        <p:spPr bwMode="auto">
          <a:xfrm>
            <a:off x="4138613" y="4117975"/>
            <a:ext cx="2457450" cy="0"/>
          </a:xfrm>
          <a:prstGeom prst="line">
            <a:avLst/>
          </a:prstGeom>
          <a:noFill/>
          <a:ln w="9525">
            <a:solidFill>
              <a:schemeClr val="tx1"/>
            </a:solidFill>
            <a:round/>
            <a:headEnd/>
            <a:tailEnd/>
          </a:ln>
        </p:spPr>
        <p:txBody>
          <a:bodyPr/>
          <a:lstStyle/>
          <a:p>
            <a:endParaRPr lang="en-US"/>
          </a:p>
        </p:txBody>
      </p:sp>
      <p:sp>
        <p:nvSpPr>
          <p:cNvPr id="930855" name="Text Box 39"/>
          <p:cNvSpPr txBox="1">
            <a:spLocks noChangeArrowheads="1"/>
          </p:cNvSpPr>
          <p:nvPr/>
        </p:nvSpPr>
        <p:spPr bwMode="auto">
          <a:xfrm>
            <a:off x="1090613" y="4648200"/>
            <a:ext cx="361950" cy="457200"/>
          </a:xfrm>
          <a:prstGeom prst="rect">
            <a:avLst/>
          </a:prstGeom>
          <a:noFill/>
          <a:ln w="9525">
            <a:noFill/>
            <a:miter lim="800000"/>
            <a:headEnd/>
            <a:tailEnd/>
          </a:ln>
        </p:spPr>
        <p:txBody>
          <a:bodyPr wrap="none">
            <a:spAutoFit/>
          </a:bodyPr>
          <a:lstStyle/>
          <a:p>
            <a:pPr algn="l"/>
            <a:r>
              <a:rPr lang="en-US" sz="2400"/>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30822"/>
                                        </p:tgtEl>
                                        <p:attrNameLst>
                                          <p:attrName>style.visibility</p:attrName>
                                        </p:attrNameLst>
                                      </p:cBhvr>
                                      <p:to>
                                        <p:strVal val="visible"/>
                                      </p:to>
                                    </p:set>
                                    <p:animEffect transition="in" filter="dissolve">
                                      <p:cBhvr>
                                        <p:cTn id="7" dur="500"/>
                                        <p:tgtEl>
                                          <p:spTgt spid="9308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30839"/>
                                        </p:tgtEl>
                                        <p:attrNameLst>
                                          <p:attrName>style.visibility</p:attrName>
                                        </p:attrNameLst>
                                      </p:cBhvr>
                                      <p:to>
                                        <p:strVal val="visible"/>
                                      </p:to>
                                    </p:set>
                                    <p:animEffect transition="in" filter="strips(downLeft)">
                                      <p:cBhvr>
                                        <p:cTn id="12" dur="500"/>
                                        <p:tgtEl>
                                          <p:spTgt spid="930839"/>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30840"/>
                                        </p:tgtEl>
                                        <p:attrNameLst>
                                          <p:attrName>style.visibility</p:attrName>
                                        </p:attrNameLst>
                                      </p:cBhvr>
                                      <p:to>
                                        <p:strVal val="visible"/>
                                      </p:to>
                                    </p:set>
                                    <p:animEffect transition="in" filter="strips(downLeft)">
                                      <p:cBhvr>
                                        <p:cTn id="15" dur="500"/>
                                        <p:tgtEl>
                                          <p:spTgt spid="930840"/>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930841"/>
                                        </p:tgtEl>
                                        <p:attrNameLst>
                                          <p:attrName>style.visibility</p:attrName>
                                        </p:attrNameLst>
                                      </p:cBhvr>
                                      <p:to>
                                        <p:strVal val="visible"/>
                                      </p:to>
                                    </p:set>
                                    <p:anim calcmode="lin" valueType="num">
                                      <p:cBhvr>
                                        <p:cTn id="18" dur="1000" fill="hold"/>
                                        <p:tgtEl>
                                          <p:spTgt spid="930841"/>
                                        </p:tgtEl>
                                        <p:attrNameLst>
                                          <p:attrName>ppt_x</p:attrName>
                                        </p:attrNameLst>
                                      </p:cBhvr>
                                      <p:tavLst>
                                        <p:tav tm="0">
                                          <p:val>
                                            <p:strVal val="#ppt_x-.2"/>
                                          </p:val>
                                        </p:tav>
                                        <p:tav tm="100000">
                                          <p:val>
                                            <p:strVal val="#ppt_x"/>
                                          </p:val>
                                        </p:tav>
                                      </p:tavLst>
                                    </p:anim>
                                    <p:anim calcmode="lin" valueType="num">
                                      <p:cBhvr>
                                        <p:cTn id="19" dur="1000" fill="hold"/>
                                        <p:tgtEl>
                                          <p:spTgt spid="930841"/>
                                        </p:tgtEl>
                                        <p:attrNameLst>
                                          <p:attrName>ppt_y</p:attrName>
                                        </p:attrNameLst>
                                      </p:cBhvr>
                                      <p:tavLst>
                                        <p:tav tm="0">
                                          <p:val>
                                            <p:strVal val="#ppt_y"/>
                                          </p:val>
                                        </p:tav>
                                        <p:tav tm="100000">
                                          <p:val>
                                            <p:strVal val="#ppt_y"/>
                                          </p:val>
                                        </p:tav>
                                      </p:tavLst>
                                    </p:anim>
                                    <p:animEffect transition="in" filter="wipe(right)" prLst="gradientSize: 0.1">
                                      <p:cBhvr>
                                        <p:cTn id="20" dur="1000"/>
                                        <p:tgtEl>
                                          <p:spTgt spid="930841"/>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930842"/>
                                        </p:tgtEl>
                                        <p:attrNameLst>
                                          <p:attrName>style.visibility</p:attrName>
                                        </p:attrNameLst>
                                      </p:cBhvr>
                                      <p:to>
                                        <p:strVal val="visible"/>
                                      </p:to>
                                    </p:set>
                                    <p:anim calcmode="lin" valueType="num">
                                      <p:cBhvr>
                                        <p:cTn id="23" dur="500" fill="hold"/>
                                        <p:tgtEl>
                                          <p:spTgt spid="930842"/>
                                        </p:tgtEl>
                                        <p:attrNameLst>
                                          <p:attrName>ppt_w</p:attrName>
                                        </p:attrNameLst>
                                      </p:cBhvr>
                                      <p:tavLst>
                                        <p:tav tm="0">
                                          <p:val>
                                            <p:fltVal val="0"/>
                                          </p:val>
                                        </p:tav>
                                        <p:tav tm="100000">
                                          <p:val>
                                            <p:strVal val="#ppt_w"/>
                                          </p:val>
                                        </p:tav>
                                      </p:tavLst>
                                    </p:anim>
                                    <p:anim calcmode="lin" valueType="num">
                                      <p:cBhvr>
                                        <p:cTn id="24" dur="500" fill="hold"/>
                                        <p:tgtEl>
                                          <p:spTgt spid="930842"/>
                                        </p:tgtEl>
                                        <p:attrNameLst>
                                          <p:attrName>ppt_h</p:attrName>
                                        </p:attrNameLst>
                                      </p:cBhvr>
                                      <p:tavLst>
                                        <p:tav tm="0">
                                          <p:val>
                                            <p:fltVal val="0"/>
                                          </p:val>
                                        </p:tav>
                                        <p:tav tm="100000">
                                          <p:val>
                                            <p:strVal val="#ppt_h"/>
                                          </p:val>
                                        </p:tav>
                                      </p:tavLst>
                                    </p:anim>
                                    <p:animEffect transition="in" filter="fade">
                                      <p:cBhvr>
                                        <p:cTn id="25" dur="500"/>
                                        <p:tgtEl>
                                          <p:spTgt spid="930842"/>
                                        </p:tgtEl>
                                      </p:cBhvr>
                                    </p:animEffect>
                                  </p:childTnLst>
                                </p:cTn>
                              </p:par>
                            </p:childTnLst>
                          </p:cTn>
                        </p:par>
                        <p:par>
                          <p:cTn id="26" fill="hold">
                            <p:stCondLst>
                              <p:cond delay="1000"/>
                            </p:stCondLst>
                            <p:childTnLst>
                              <p:par>
                                <p:cTn id="27" presetID="53" presetClass="entr" presetSubtype="0" fill="hold" grpId="0" nodeType="afterEffect">
                                  <p:stCondLst>
                                    <p:cond delay="0"/>
                                  </p:stCondLst>
                                  <p:childTnLst>
                                    <p:set>
                                      <p:cBhvr>
                                        <p:cTn id="28" dur="1" fill="hold">
                                          <p:stCondLst>
                                            <p:cond delay="0"/>
                                          </p:stCondLst>
                                        </p:cTn>
                                        <p:tgtEl>
                                          <p:spTgt spid="930849"/>
                                        </p:tgtEl>
                                        <p:attrNameLst>
                                          <p:attrName>style.visibility</p:attrName>
                                        </p:attrNameLst>
                                      </p:cBhvr>
                                      <p:to>
                                        <p:strVal val="visible"/>
                                      </p:to>
                                    </p:set>
                                    <p:anim calcmode="lin" valueType="num">
                                      <p:cBhvr>
                                        <p:cTn id="29" dur="500" fill="hold"/>
                                        <p:tgtEl>
                                          <p:spTgt spid="930849"/>
                                        </p:tgtEl>
                                        <p:attrNameLst>
                                          <p:attrName>ppt_w</p:attrName>
                                        </p:attrNameLst>
                                      </p:cBhvr>
                                      <p:tavLst>
                                        <p:tav tm="0">
                                          <p:val>
                                            <p:fltVal val="0"/>
                                          </p:val>
                                        </p:tav>
                                        <p:tav tm="100000">
                                          <p:val>
                                            <p:strVal val="#ppt_w"/>
                                          </p:val>
                                        </p:tav>
                                      </p:tavLst>
                                    </p:anim>
                                    <p:anim calcmode="lin" valueType="num">
                                      <p:cBhvr>
                                        <p:cTn id="30" dur="500" fill="hold"/>
                                        <p:tgtEl>
                                          <p:spTgt spid="930849"/>
                                        </p:tgtEl>
                                        <p:attrNameLst>
                                          <p:attrName>ppt_h</p:attrName>
                                        </p:attrNameLst>
                                      </p:cBhvr>
                                      <p:tavLst>
                                        <p:tav tm="0">
                                          <p:val>
                                            <p:fltVal val="0"/>
                                          </p:val>
                                        </p:tav>
                                        <p:tav tm="100000">
                                          <p:val>
                                            <p:strVal val="#ppt_h"/>
                                          </p:val>
                                        </p:tav>
                                      </p:tavLst>
                                    </p:anim>
                                    <p:animEffect transition="in" filter="fade">
                                      <p:cBhvr>
                                        <p:cTn id="31" dur="500"/>
                                        <p:tgtEl>
                                          <p:spTgt spid="930849"/>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930844"/>
                                        </p:tgtEl>
                                        <p:attrNameLst>
                                          <p:attrName>style.visibility</p:attrName>
                                        </p:attrNameLst>
                                      </p:cBhvr>
                                      <p:to>
                                        <p:strVal val="visible"/>
                                      </p:to>
                                    </p:set>
                                    <p:anim calcmode="lin" valueType="num">
                                      <p:cBhvr>
                                        <p:cTn id="34" dur="500" fill="hold"/>
                                        <p:tgtEl>
                                          <p:spTgt spid="930844"/>
                                        </p:tgtEl>
                                        <p:attrNameLst>
                                          <p:attrName>ppt_w</p:attrName>
                                        </p:attrNameLst>
                                      </p:cBhvr>
                                      <p:tavLst>
                                        <p:tav tm="0">
                                          <p:val>
                                            <p:fltVal val="0"/>
                                          </p:val>
                                        </p:tav>
                                        <p:tav tm="100000">
                                          <p:val>
                                            <p:strVal val="#ppt_w"/>
                                          </p:val>
                                        </p:tav>
                                      </p:tavLst>
                                    </p:anim>
                                    <p:anim calcmode="lin" valueType="num">
                                      <p:cBhvr>
                                        <p:cTn id="35" dur="500" fill="hold"/>
                                        <p:tgtEl>
                                          <p:spTgt spid="930844"/>
                                        </p:tgtEl>
                                        <p:attrNameLst>
                                          <p:attrName>ppt_h</p:attrName>
                                        </p:attrNameLst>
                                      </p:cBhvr>
                                      <p:tavLst>
                                        <p:tav tm="0">
                                          <p:val>
                                            <p:fltVal val="0"/>
                                          </p:val>
                                        </p:tav>
                                        <p:tav tm="100000">
                                          <p:val>
                                            <p:strVal val="#ppt_h"/>
                                          </p:val>
                                        </p:tav>
                                      </p:tavLst>
                                    </p:anim>
                                    <p:animEffect transition="in" filter="fade">
                                      <p:cBhvr>
                                        <p:cTn id="36" dur="500"/>
                                        <p:tgtEl>
                                          <p:spTgt spid="93084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30845"/>
                                        </p:tgtEl>
                                        <p:attrNameLst>
                                          <p:attrName>style.visibility</p:attrName>
                                        </p:attrNameLst>
                                      </p:cBhvr>
                                      <p:to>
                                        <p:strVal val="visible"/>
                                      </p:to>
                                    </p:set>
                                    <p:animEffect transition="in" filter="wipe(left)">
                                      <p:cBhvr>
                                        <p:cTn id="41" dur="500"/>
                                        <p:tgtEl>
                                          <p:spTgt spid="930845"/>
                                        </p:tgtEl>
                                      </p:cBhvr>
                                    </p:animEffect>
                                  </p:childTnLst>
                                </p:cTn>
                              </p:par>
                            </p:childTnLst>
                          </p:cTn>
                        </p:par>
                        <p:par>
                          <p:cTn id="42" fill="hold">
                            <p:stCondLst>
                              <p:cond delay="500"/>
                            </p:stCondLst>
                            <p:childTnLst>
                              <p:par>
                                <p:cTn id="43" presetID="53" presetClass="exit" presetSubtype="0" fill="hold" grpId="0" nodeType="afterEffect">
                                  <p:stCondLst>
                                    <p:cond delay="0"/>
                                  </p:stCondLst>
                                  <p:childTnLst>
                                    <p:anim calcmode="lin" valueType="num">
                                      <p:cBhvr>
                                        <p:cTn id="44" dur="500"/>
                                        <p:tgtEl>
                                          <p:spTgt spid="930848"/>
                                        </p:tgtEl>
                                        <p:attrNameLst>
                                          <p:attrName>ppt_w</p:attrName>
                                        </p:attrNameLst>
                                      </p:cBhvr>
                                      <p:tavLst>
                                        <p:tav tm="0">
                                          <p:val>
                                            <p:strVal val="ppt_w"/>
                                          </p:val>
                                        </p:tav>
                                        <p:tav tm="100000">
                                          <p:val>
                                            <p:fltVal val="0"/>
                                          </p:val>
                                        </p:tav>
                                      </p:tavLst>
                                    </p:anim>
                                    <p:anim calcmode="lin" valueType="num">
                                      <p:cBhvr>
                                        <p:cTn id="45" dur="500"/>
                                        <p:tgtEl>
                                          <p:spTgt spid="930848"/>
                                        </p:tgtEl>
                                        <p:attrNameLst>
                                          <p:attrName>ppt_h</p:attrName>
                                        </p:attrNameLst>
                                      </p:cBhvr>
                                      <p:tavLst>
                                        <p:tav tm="0">
                                          <p:val>
                                            <p:strVal val="ppt_h"/>
                                          </p:val>
                                        </p:tav>
                                        <p:tav tm="100000">
                                          <p:val>
                                            <p:fltVal val="0"/>
                                          </p:val>
                                        </p:tav>
                                      </p:tavLst>
                                    </p:anim>
                                    <p:animEffect transition="out" filter="fade">
                                      <p:cBhvr>
                                        <p:cTn id="46" dur="500"/>
                                        <p:tgtEl>
                                          <p:spTgt spid="930848"/>
                                        </p:tgtEl>
                                      </p:cBhvr>
                                    </p:animEffect>
                                    <p:set>
                                      <p:cBhvr>
                                        <p:cTn id="47" dur="1" fill="hold">
                                          <p:stCondLst>
                                            <p:cond delay="499"/>
                                          </p:stCondLst>
                                        </p:cTn>
                                        <p:tgtEl>
                                          <p:spTgt spid="930848"/>
                                        </p:tgtEl>
                                        <p:attrNameLst>
                                          <p:attrName>style.visibility</p:attrName>
                                        </p:attrNameLst>
                                      </p:cBhvr>
                                      <p:to>
                                        <p:strVal val="hidden"/>
                                      </p:to>
                                    </p:set>
                                  </p:childTnLst>
                                </p:cTn>
                              </p:par>
                            </p:childTnLst>
                          </p:cTn>
                        </p:par>
                        <p:par>
                          <p:cTn id="48" fill="hold">
                            <p:stCondLst>
                              <p:cond delay="1000"/>
                            </p:stCondLst>
                            <p:childTnLst>
                              <p:par>
                                <p:cTn id="49" presetID="53" presetClass="exit" presetSubtype="0" fill="hold" grpId="1" nodeType="afterEffect">
                                  <p:stCondLst>
                                    <p:cond delay="0"/>
                                  </p:stCondLst>
                                  <p:childTnLst>
                                    <p:anim calcmode="lin" valueType="num">
                                      <p:cBhvr>
                                        <p:cTn id="50" dur="500"/>
                                        <p:tgtEl>
                                          <p:spTgt spid="930849"/>
                                        </p:tgtEl>
                                        <p:attrNameLst>
                                          <p:attrName>ppt_w</p:attrName>
                                        </p:attrNameLst>
                                      </p:cBhvr>
                                      <p:tavLst>
                                        <p:tav tm="0">
                                          <p:val>
                                            <p:strVal val="ppt_w"/>
                                          </p:val>
                                        </p:tav>
                                        <p:tav tm="100000">
                                          <p:val>
                                            <p:fltVal val="0"/>
                                          </p:val>
                                        </p:tav>
                                      </p:tavLst>
                                    </p:anim>
                                    <p:anim calcmode="lin" valueType="num">
                                      <p:cBhvr>
                                        <p:cTn id="51" dur="500"/>
                                        <p:tgtEl>
                                          <p:spTgt spid="930849"/>
                                        </p:tgtEl>
                                        <p:attrNameLst>
                                          <p:attrName>ppt_h</p:attrName>
                                        </p:attrNameLst>
                                      </p:cBhvr>
                                      <p:tavLst>
                                        <p:tav tm="0">
                                          <p:val>
                                            <p:strVal val="ppt_h"/>
                                          </p:val>
                                        </p:tav>
                                        <p:tav tm="100000">
                                          <p:val>
                                            <p:fltVal val="0"/>
                                          </p:val>
                                        </p:tav>
                                      </p:tavLst>
                                    </p:anim>
                                    <p:animEffect transition="out" filter="fade">
                                      <p:cBhvr>
                                        <p:cTn id="52" dur="500"/>
                                        <p:tgtEl>
                                          <p:spTgt spid="930849"/>
                                        </p:tgtEl>
                                      </p:cBhvr>
                                    </p:animEffect>
                                    <p:set>
                                      <p:cBhvr>
                                        <p:cTn id="53" dur="1" fill="hold">
                                          <p:stCondLst>
                                            <p:cond delay="499"/>
                                          </p:stCondLst>
                                        </p:cTn>
                                        <p:tgtEl>
                                          <p:spTgt spid="930849"/>
                                        </p:tgtEl>
                                        <p:attrNameLst>
                                          <p:attrName>style.visibility</p:attrName>
                                        </p:attrNameLst>
                                      </p:cBhvr>
                                      <p:to>
                                        <p:strVal val="hidden"/>
                                      </p:to>
                                    </p:set>
                                  </p:childTnLst>
                                </p:cTn>
                              </p:par>
                              <p:par>
                                <p:cTn id="54" presetID="9" presetClass="entr" presetSubtype="0" fill="hold" grpId="0" nodeType="withEffect">
                                  <p:stCondLst>
                                    <p:cond delay="0"/>
                                  </p:stCondLst>
                                  <p:childTnLst>
                                    <p:set>
                                      <p:cBhvr>
                                        <p:cTn id="55" dur="1" fill="hold">
                                          <p:stCondLst>
                                            <p:cond delay="0"/>
                                          </p:stCondLst>
                                        </p:cTn>
                                        <p:tgtEl>
                                          <p:spTgt spid="930855"/>
                                        </p:tgtEl>
                                        <p:attrNameLst>
                                          <p:attrName>style.visibility</p:attrName>
                                        </p:attrNameLst>
                                      </p:cBhvr>
                                      <p:to>
                                        <p:strVal val="visible"/>
                                      </p:to>
                                    </p:set>
                                    <p:animEffect transition="in" filter="dissolve">
                                      <p:cBhvr>
                                        <p:cTn id="56" dur="500"/>
                                        <p:tgtEl>
                                          <p:spTgt spid="930855"/>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930847"/>
                                        </p:tgtEl>
                                        <p:attrNameLst>
                                          <p:attrName>style.visibility</p:attrName>
                                        </p:attrNameLst>
                                      </p:cBhvr>
                                      <p:to>
                                        <p:strVal val="visible"/>
                                      </p:to>
                                    </p:set>
                                    <p:animEffect transition="in" filter="dissolve">
                                      <p:cBhvr>
                                        <p:cTn id="61" dur="500"/>
                                        <p:tgtEl>
                                          <p:spTgt spid="930847"/>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930846"/>
                                        </p:tgtEl>
                                        <p:attrNameLst>
                                          <p:attrName>style.visibility</p:attrName>
                                        </p:attrNameLst>
                                      </p:cBhvr>
                                      <p:to>
                                        <p:strVal val="visible"/>
                                      </p:to>
                                    </p:set>
                                    <p:animEffect transition="in" filter="strips(downLeft)">
                                      <p:cBhvr>
                                        <p:cTn id="64" dur="500"/>
                                        <p:tgtEl>
                                          <p:spTgt spid="930846"/>
                                        </p:tgtEl>
                                      </p:cBhvr>
                                    </p:animEffect>
                                  </p:childTnLst>
                                </p:cTn>
                              </p:par>
                              <p:par>
                                <p:cTn id="65" presetID="10" presetClass="exit" presetSubtype="0" fill="hold" grpId="0" nodeType="withEffect">
                                  <p:stCondLst>
                                    <p:cond delay="0"/>
                                  </p:stCondLst>
                                  <p:childTnLst>
                                    <p:animEffect transition="out" filter="fade">
                                      <p:cBhvr>
                                        <p:cTn id="66" dur="2000"/>
                                        <p:tgtEl>
                                          <p:spTgt spid="930854"/>
                                        </p:tgtEl>
                                      </p:cBhvr>
                                    </p:animEffect>
                                    <p:set>
                                      <p:cBhvr>
                                        <p:cTn id="67" dur="1" fill="hold">
                                          <p:stCondLst>
                                            <p:cond delay="1999"/>
                                          </p:stCondLst>
                                        </p:cTn>
                                        <p:tgtEl>
                                          <p:spTgt spid="9308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22" grpId="0"/>
      <p:bldP spid="930839" grpId="0" animBg="1"/>
      <p:bldP spid="930840" grpId="0" animBg="1"/>
      <p:bldP spid="930841" grpId="0" animBg="1"/>
      <p:bldP spid="930842" grpId="0"/>
      <p:bldP spid="930844" grpId="0"/>
      <p:bldP spid="930845" grpId="0" animBg="1"/>
      <p:bldP spid="930846" grpId="0"/>
      <p:bldP spid="930847" grpId="0"/>
      <p:bldP spid="930848" grpId="0"/>
      <p:bldP spid="930849" grpId="0"/>
      <p:bldP spid="930849" grpId="1"/>
      <p:bldP spid="930854" grpId="0" animBg="1"/>
      <p:bldP spid="930855" grpId="0"/>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9832" name="Rectangle 40"/>
          <p:cNvSpPr>
            <a:spLocks noChangeArrowheads="1"/>
          </p:cNvSpPr>
          <p:nvPr/>
        </p:nvSpPr>
        <p:spPr bwMode="auto">
          <a:xfrm>
            <a:off x="4505325" y="4124325"/>
            <a:ext cx="323850" cy="1538288"/>
          </a:xfrm>
          <a:prstGeom prst="rect">
            <a:avLst/>
          </a:prstGeom>
          <a:solidFill>
            <a:srgbClr val="C0C0C0"/>
          </a:solidFill>
          <a:ln w="9525">
            <a:noFill/>
            <a:miter lim="800000"/>
            <a:headEnd/>
            <a:tailEnd/>
          </a:ln>
        </p:spPr>
        <p:txBody>
          <a:bodyPr wrap="none" anchor="ctr"/>
          <a:lstStyle/>
          <a:p>
            <a:endParaRPr lang="en-US"/>
          </a:p>
        </p:txBody>
      </p:sp>
      <p:sp>
        <p:nvSpPr>
          <p:cNvPr id="929829" name="Rectangle 37"/>
          <p:cNvSpPr>
            <a:spLocks noChangeArrowheads="1"/>
          </p:cNvSpPr>
          <p:nvPr/>
        </p:nvSpPr>
        <p:spPr bwMode="auto">
          <a:xfrm>
            <a:off x="1014413" y="5113338"/>
            <a:ext cx="2181225" cy="457200"/>
          </a:xfrm>
          <a:prstGeom prst="rect">
            <a:avLst/>
          </a:prstGeom>
          <a:noFill/>
          <a:ln w="9525">
            <a:noFill/>
            <a:miter lim="800000"/>
            <a:headEnd/>
            <a:tailEnd/>
          </a:ln>
        </p:spPr>
        <p:txBody>
          <a:bodyPr wrap="none">
            <a:spAutoFit/>
          </a:bodyPr>
          <a:lstStyle/>
          <a:p>
            <a:pPr algn="l"/>
            <a:r>
              <a:rPr lang="en-US" sz="2400"/>
              <a:t>     620 mm Hg</a:t>
            </a:r>
          </a:p>
        </p:txBody>
      </p:sp>
      <p:sp>
        <p:nvSpPr>
          <p:cNvPr id="929828" name="Text Box 36"/>
          <p:cNvSpPr txBox="1">
            <a:spLocks noChangeArrowheads="1"/>
          </p:cNvSpPr>
          <p:nvPr/>
        </p:nvSpPr>
        <p:spPr bwMode="auto">
          <a:xfrm>
            <a:off x="323850" y="5103813"/>
            <a:ext cx="923925" cy="549275"/>
          </a:xfrm>
          <a:prstGeom prst="rect">
            <a:avLst/>
          </a:prstGeom>
          <a:noFill/>
          <a:ln w="9525">
            <a:noFill/>
            <a:miter lim="800000"/>
            <a:headEnd/>
            <a:tailEnd/>
          </a:ln>
        </p:spPr>
        <p:txBody>
          <a:bodyPr wrap="none">
            <a:spAutoFit/>
          </a:bodyPr>
          <a:lstStyle/>
          <a:p>
            <a:pPr algn="l"/>
            <a:r>
              <a:rPr lang="en-US"/>
              <a:t>lower </a:t>
            </a:r>
          </a:p>
          <a:p>
            <a:pPr algn="l"/>
            <a:r>
              <a:rPr lang="en-US"/>
              <a:t>pressure  </a:t>
            </a:r>
            <a:r>
              <a:rPr lang="en-US" sz="1800"/>
              <a:t> </a:t>
            </a:r>
          </a:p>
        </p:txBody>
      </p:sp>
      <p:sp>
        <p:nvSpPr>
          <p:cNvPr id="929794" name="Text Box 2"/>
          <p:cNvSpPr txBox="1">
            <a:spLocks noChangeArrowheads="1"/>
          </p:cNvSpPr>
          <p:nvPr/>
        </p:nvSpPr>
        <p:spPr bwMode="auto">
          <a:xfrm>
            <a:off x="5715000" y="1909763"/>
            <a:ext cx="1073150" cy="641350"/>
          </a:xfrm>
          <a:prstGeom prst="rect">
            <a:avLst/>
          </a:prstGeom>
          <a:noFill/>
          <a:ln w="9525">
            <a:noFill/>
            <a:miter lim="800000"/>
            <a:headEnd/>
            <a:tailEnd/>
          </a:ln>
        </p:spPr>
        <p:txBody>
          <a:bodyPr wrap="none">
            <a:spAutoFit/>
          </a:bodyPr>
          <a:lstStyle/>
          <a:p>
            <a:r>
              <a:rPr lang="en-US" sz="1800">
                <a:solidFill>
                  <a:srgbClr val="FF0000"/>
                </a:solidFill>
              </a:rPr>
              <a:t>lower</a:t>
            </a:r>
          </a:p>
          <a:p>
            <a:r>
              <a:rPr lang="en-US" sz="1800">
                <a:solidFill>
                  <a:srgbClr val="FF0000"/>
                </a:solidFill>
              </a:rPr>
              <a:t>pressure</a:t>
            </a:r>
          </a:p>
        </p:txBody>
      </p:sp>
      <p:sp>
        <p:nvSpPr>
          <p:cNvPr id="929795" name="Rectangle 3"/>
          <p:cNvSpPr>
            <a:spLocks noChangeArrowheads="1"/>
          </p:cNvSpPr>
          <p:nvPr/>
        </p:nvSpPr>
        <p:spPr bwMode="auto">
          <a:xfrm>
            <a:off x="6043613" y="3657600"/>
            <a:ext cx="323850" cy="1538288"/>
          </a:xfrm>
          <a:prstGeom prst="rect">
            <a:avLst/>
          </a:prstGeom>
          <a:solidFill>
            <a:srgbClr val="C0C0C0"/>
          </a:solidFill>
          <a:ln w="9525">
            <a:noFill/>
            <a:miter lim="800000"/>
            <a:headEnd/>
            <a:tailEnd/>
          </a:ln>
        </p:spPr>
        <p:txBody>
          <a:bodyPr wrap="none" anchor="ctr"/>
          <a:lstStyle/>
          <a:p>
            <a:endParaRPr lang="en-US"/>
          </a:p>
        </p:txBody>
      </p:sp>
      <p:sp>
        <p:nvSpPr>
          <p:cNvPr id="125959" name="Rectangle 5"/>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125960" name="Rectangle 7"/>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25961" name="Rectangle 9"/>
          <p:cNvSpPr>
            <a:spLocks noGrp="1" noChangeArrowheads="1"/>
          </p:cNvSpPr>
          <p:nvPr>
            <p:ph type="title"/>
          </p:nvPr>
        </p:nvSpPr>
        <p:spPr/>
        <p:txBody>
          <a:bodyPr/>
          <a:lstStyle/>
          <a:p>
            <a:pPr eaLnBrk="1" hangingPunct="1"/>
            <a:r>
              <a:rPr lang="en-US" smtClean="0"/>
              <a:t>Manometer</a:t>
            </a:r>
          </a:p>
        </p:txBody>
      </p:sp>
      <p:sp>
        <p:nvSpPr>
          <p:cNvPr id="125962" name="AutoShape 1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25963" name="Rectangle 12"/>
          <p:cNvSpPr>
            <a:spLocks noChangeArrowheads="1"/>
          </p:cNvSpPr>
          <p:nvPr/>
        </p:nvSpPr>
        <p:spPr bwMode="auto">
          <a:xfrm>
            <a:off x="6034088"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25964" name="Freeform 13"/>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25965" name="Freeform 14"/>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25966" name="Line 15"/>
          <p:cNvSpPr>
            <a:spLocks noChangeShapeType="1"/>
          </p:cNvSpPr>
          <p:nvPr/>
        </p:nvSpPr>
        <p:spPr bwMode="auto">
          <a:xfrm flipH="1">
            <a:off x="3271838" y="2862263"/>
            <a:ext cx="1566862" cy="0"/>
          </a:xfrm>
          <a:prstGeom prst="line">
            <a:avLst/>
          </a:prstGeom>
          <a:noFill/>
          <a:ln w="19050">
            <a:solidFill>
              <a:schemeClr val="tx1"/>
            </a:solidFill>
            <a:round/>
            <a:headEnd/>
            <a:tailEnd/>
          </a:ln>
        </p:spPr>
        <p:txBody>
          <a:bodyPr/>
          <a:lstStyle/>
          <a:p>
            <a:endParaRPr lang="en-US"/>
          </a:p>
        </p:txBody>
      </p:sp>
      <p:sp>
        <p:nvSpPr>
          <p:cNvPr id="125967" name="Freeform 16"/>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25968" name="Line 17"/>
          <p:cNvSpPr>
            <a:spLocks noChangeShapeType="1"/>
          </p:cNvSpPr>
          <p:nvPr/>
        </p:nvSpPr>
        <p:spPr bwMode="auto">
          <a:xfrm flipH="1">
            <a:off x="3271838" y="3190875"/>
            <a:ext cx="1247775" cy="0"/>
          </a:xfrm>
          <a:prstGeom prst="line">
            <a:avLst/>
          </a:prstGeom>
          <a:noFill/>
          <a:ln w="19050">
            <a:solidFill>
              <a:schemeClr val="tx1"/>
            </a:solidFill>
            <a:round/>
            <a:headEnd/>
            <a:tailEnd/>
          </a:ln>
        </p:spPr>
        <p:txBody>
          <a:bodyPr/>
          <a:lstStyle/>
          <a:p>
            <a:endParaRPr lang="en-US"/>
          </a:p>
        </p:txBody>
      </p:sp>
      <p:sp>
        <p:nvSpPr>
          <p:cNvPr id="125969" name="Text Box 18"/>
          <p:cNvSpPr txBox="1">
            <a:spLocks noChangeArrowheads="1"/>
          </p:cNvSpPr>
          <p:nvPr/>
        </p:nvSpPr>
        <p:spPr bwMode="auto">
          <a:xfrm>
            <a:off x="2063750" y="2728913"/>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1</a:t>
            </a:r>
          </a:p>
        </p:txBody>
      </p:sp>
      <p:sp>
        <p:nvSpPr>
          <p:cNvPr id="125970" name="Line 19"/>
          <p:cNvSpPr>
            <a:spLocks noChangeShapeType="1"/>
          </p:cNvSpPr>
          <p:nvPr/>
        </p:nvSpPr>
        <p:spPr bwMode="auto">
          <a:xfrm>
            <a:off x="2536825" y="3032125"/>
            <a:ext cx="784225" cy="0"/>
          </a:xfrm>
          <a:prstGeom prst="line">
            <a:avLst/>
          </a:prstGeom>
          <a:noFill/>
          <a:ln w="19050">
            <a:solidFill>
              <a:srgbClr val="FF0000"/>
            </a:solidFill>
            <a:round/>
            <a:headEnd/>
            <a:tailEnd type="triangle" w="med" len="med"/>
          </a:ln>
        </p:spPr>
        <p:txBody>
          <a:bodyPr/>
          <a:lstStyle/>
          <a:p>
            <a:endParaRPr lang="en-US"/>
          </a:p>
        </p:txBody>
      </p:sp>
      <p:sp>
        <p:nvSpPr>
          <p:cNvPr id="125971" name="Oval 21"/>
          <p:cNvSpPr>
            <a:spLocks noChangeArrowheads="1"/>
          </p:cNvSpPr>
          <p:nvPr/>
        </p:nvSpPr>
        <p:spPr bwMode="auto">
          <a:xfrm>
            <a:off x="6032500" y="2817813"/>
            <a:ext cx="320675" cy="88900"/>
          </a:xfrm>
          <a:prstGeom prst="ellipse">
            <a:avLst/>
          </a:prstGeom>
          <a:noFill/>
          <a:ln w="15875">
            <a:solidFill>
              <a:schemeClr val="tx1"/>
            </a:solidFill>
            <a:round/>
            <a:headEnd/>
            <a:tailEnd/>
          </a:ln>
        </p:spPr>
        <p:txBody>
          <a:bodyPr wrap="none" anchor="ctr"/>
          <a:lstStyle/>
          <a:p>
            <a:endParaRPr lang="en-US"/>
          </a:p>
        </p:txBody>
      </p:sp>
      <p:sp>
        <p:nvSpPr>
          <p:cNvPr id="125972" name="Line 22"/>
          <p:cNvSpPr>
            <a:spLocks noChangeShapeType="1"/>
          </p:cNvSpPr>
          <p:nvPr/>
        </p:nvSpPr>
        <p:spPr bwMode="auto">
          <a:xfrm>
            <a:off x="6196013" y="2513013"/>
            <a:ext cx="0" cy="542925"/>
          </a:xfrm>
          <a:prstGeom prst="line">
            <a:avLst/>
          </a:prstGeom>
          <a:noFill/>
          <a:ln w="19050">
            <a:solidFill>
              <a:srgbClr val="FF0000"/>
            </a:solidFill>
            <a:round/>
            <a:headEnd/>
            <a:tailEnd type="triangle" w="med" len="med"/>
          </a:ln>
        </p:spPr>
        <p:txBody>
          <a:bodyPr/>
          <a:lstStyle/>
          <a:p>
            <a:endParaRPr lang="en-US"/>
          </a:p>
        </p:txBody>
      </p:sp>
      <p:sp>
        <p:nvSpPr>
          <p:cNvPr id="929815" name="Line 23"/>
          <p:cNvSpPr>
            <a:spLocks noChangeShapeType="1"/>
          </p:cNvSpPr>
          <p:nvPr/>
        </p:nvSpPr>
        <p:spPr bwMode="auto">
          <a:xfrm>
            <a:off x="4405313" y="3665538"/>
            <a:ext cx="2532062" cy="0"/>
          </a:xfrm>
          <a:prstGeom prst="line">
            <a:avLst/>
          </a:prstGeom>
          <a:noFill/>
          <a:ln w="3175">
            <a:solidFill>
              <a:srgbClr val="FF0000"/>
            </a:solidFill>
            <a:prstDash val="sysDot"/>
            <a:round/>
            <a:headEnd/>
            <a:tailEnd/>
          </a:ln>
        </p:spPr>
        <p:txBody>
          <a:bodyPr/>
          <a:lstStyle/>
          <a:p>
            <a:endParaRPr lang="en-US"/>
          </a:p>
        </p:txBody>
      </p:sp>
      <p:sp>
        <p:nvSpPr>
          <p:cNvPr id="929816" name="Line 24"/>
          <p:cNvSpPr>
            <a:spLocks noChangeShapeType="1"/>
          </p:cNvSpPr>
          <p:nvPr/>
        </p:nvSpPr>
        <p:spPr bwMode="auto">
          <a:xfrm>
            <a:off x="4402138" y="4700588"/>
            <a:ext cx="2532062" cy="0"/>
          </a:xfrm>
          <a:prstGeom prst="line">
            <a:avLst/>
          </a:prstGeom>
          <a:noFill/>
          <a:ln w="3175">
            <a:solidFill>
              <a:srgbClr val="FF0000"/>
            </a:solidFill>
            <a:prstDash val="sysDot"/>
            <a:round/>
            <a:headEnd/>
            <a:tailEnd/>
          </a:ln>
        </p:spPr>
        <p:txBody>
          <a:bodyPr/>
          <a:lstStyle/>
          <a:p>
            <a:endParaRPr lang="en-US"/>
          </a:p>
        </p:txBody>
      </p:sp>
      <p:sp>
        <p:nvSpPr>
          <p:cNvPr id="929817" name="AutoShape 25"/>
          <p:cNvSpPr>
            <a:spLocks/>
          </p:cNvSpPr>
          <p:nvPr/>
        </p:nvSpPr>
        <p:spPr bwMode="auto">
          <a:xfrm>
            <a:off x="6983413" y="3665538"/>
            <a:ext cx="128587" cy="1035050"/>
          </a:xfrm>
          <a:prstGeom prst="rightBrace">
            <a:avLst>
              <a:gd name="adj1" fmla="val 67078"/>
              <a:gd name="adj2" fmla="val 50000"/>
            </a:avLst>
          </a:prstGeom>
          <a:noFill/>
          <a:ln w="9525">
            <a:solidFill>
              <a:schemeClr val="tx1"/>
            </a:solidFill>
            <a:round/>
            <a:headEnd/>
            <a:tailEnd/>
          </a:ln>
        </p:spPr>
        <p:txBody>
          <a:bodyPr wrap="none" anchor="ctr"/>
          <a:lstStyle/>
          <a:p>
            <a:endParaRPr lang="en-US"/>
          </a:p>
        </p:txBody>
      </p:sp>
      <p:sp>
        <p:nvSpPr>
          <p:cNvPr id="929818" name="Text Box 26"/>
          <p:cNvSpPr txBox="1">
            <a:spLocks noChangeArrowheads="1"/>
          </p:cNvSpPr>
          <p:nvPr/>
        </p:nvSpPr>
        <p:spPr bwMode="auto">
          <a:xfrm>
            <a:off x="7162800" y="4022725"/>
            <a:ext cx="596900" cy="274638"/>
          </a:xfrm>
          <a:prstGeom prst="rect">
            <a:avLst/>
          </a:prstGeom>
          <a:noFill/>
          <a:ln w="9525">
            <a:noFill/>
            <a:miter lim="800000"/>
            <a:headEnd/>
            <a:tailEnd/>
          </a:ln>
        </p:spPr>
        <p:txBody>
          <a:bodyPr wrap="none">
            <a:spAutoFit/>
          </a:bodyPr>
          <a:lstStyle/>
          <a:p>
            <a:pPr algn="l"/>
            <a:r>
              <a:rPr lang="en-US"/>
              <a:t>height</a:t>
            </a:r>
          </a:p>
        </p:txBody>
      </p:sp>
      <p:sp>
        <p:nvSpPr>
          <p:cNvPr id="929819" name="Text Box 27"/>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t>          750 mm Hg</a:t>
            </a:r>
          </a:p>
        </p:txBody>
      </p:sp>
      <p:sp>
        <p:nvSpPr>
          <p:cNvPr id="929820" name="Text Box 28"/>
          <p:cNvSpPr txBox="1">
            <a:spLocks noChangeArrowheads="1"/>
          </p:cNvSpPr>
          <p:nvPr/>
        </p:nvSpPr>
        <p:spPr bwMode="auto">
          <a:xfrm>
            <a:off x="685800" y="4664075"/>
            <a:ext cx="2085975" cy="457200"/>
          </a:xfrm>
          <a:prstGeom prst="rect">
            <a:avLst/>
          </a:prstGeom>
          <a:noFill/>
          <a:ln w="9525">
            <a:noFill/>
            <a:miter lim="800000"/>
            <a:headEnd/>
            <a:tailEnd/>
          </a:ln>
        </p:spPr>
        <p:txBody>
          <a:bodyPr wrap="none">
            <a:spAutoFit/>
          </a:bodyPr>
          <a:lstStyle/>
          <a:p>
            <a:pPr algn="l"/>
            <a:r>
              <a:rPr lang="en-US" sz="2400"/>
              <a:t>         130 mm</a:t>
            </a:r>
            <a:r>
              <a:rPr lang="en-US"/>
              <a:t> </a:t>
            </a:r>
          </a:p>
        </p:txBody>
      </p:sp>
      <p:sp>
        <p:nvSpPr>
          <p:cNvPr id="929821" name="Line 29"/>
          <p:cNvSpPr>
            <a:spLocks noChangeShapeType="1"/>
          </p:cNvSpPr>
          <p:nvPr/>
        </p:nvSpPr>
        <p:spPr bwMode="auto">
          <a:xfrm>
            <a:off x="452438" y="5070475"/>
            <a:ext cx="2614612" cy="0"/>
          </a:xfrm>
          <a:prstGeom prst="line">
            <a:avLst/>
          </a:prstGeom>
          <a:noFill/>
          <a:ln w="9525">
            <a:solidFill>
              <a:schemeClr val="tx1"/>
            </a:solidFill>
            <a:round/>
            <a:headEnd/>
            <a:tailEnd/>
          </a:ln>
        </p:spPr>
        <p:txBody>
          <a:bodyPr/>
          <a:lstStyle/>
          <a:p>
            <a:endParaRPr lang="en-US"/>
          </a:p>
        </p:txBody>
      </p:sp>
      <p:sp>
        <p:nvSpPr>
          <p:cNvPr id="929824" name="Rectangle 32"/>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t>P</a:t>
            </a:r>
            <a:r>
              <a:rPr lang="en-US" sz="2400" baseline="-25000"/>
              <a:t>1 </a:t>
            </a:r>
            <a:r>
              <a:rPr lang="en-US" sz="2400"/>
              <a:t> =</a:t>
            </a:r>
          </a:p>
        </p:txBody>
      </p:sp>
      <p:sp>
        <p:nvSpPr>
          <p:cNvPr id="929825" name="Rectangle 33"/>
          <p:cNvSpPr>
            <a:spLocks noChangeArrowheads="1"/>
          </p:cNvSpPr>
          <p:nvPr/>
        </p:nvSpPr>
        <p:spPr bwMode="auto">
          <a:xfrm>
            <a:off x="679450" y="4660900"/>
            <a:ext cx="700088" cy="457200"/>
          </a:xfrm>
          <a:prstGeom prst="rect">
            <a:avLst/>
          </a:prstGeom>
          <a:noFill/>
          <a:ln w="9525">
            <a:noFill/>
            <a:miter lim="800000"/>
            <a:headEnd/>
            <a:tailEnd/>
          </a:ln>
        </p:spPr>
        <p:txBody>
          <a:bodyPr wrap="none">
            <a:spAutoFit/>
          </a:bodyPr>
          <a:lstStyle/>
          <a:p>
            <a:pPr algn="l"/>
            <a:r>
              <a:rPr lang="en-US" sz="2400"/>
              <a:t>h  =</a:t>
            </a:r>
          </a:p>
        </p:txBody>
      </p:sp>
      <p:sp>
        <p:nvSpPr>
          <p:cNvPr id="929827" name="Rectangle 35"/>
          <p:cNvSpPr>
            <a:spLocks noChangeArrowheads="1"/>
          </p:cNvSpPr>
          <p:nvPr/>
        </p:nvSpPr>
        <p:spPr bwMode="auto">
          <a:xfrm>
            <a:off x="1254125" y="4651375"/>
            <a:ext cx="285750" cy="457200"/>
          </a:xfrm>
          <a:prstGeom prst="rect">
            <a:avLst/>
          </a:prstGeom>
          <a:noFill/>
          <a:ln w="9525">
            <a:noFill/>
            <a:miter lim="800000"/>
            <a:headEnd/>
            <a:tailEnd/>
          </a:ln>
        </p:spPr>
        <p:txBody>
          <a:bodyPr wrap="none">
            <a:spAutoFit/>
          </a:bodyPr>
          <a:lstStyle/>
          <a:p>
            <a:pPr algn="l"/>
            <a:r>
              <a:rPr lang="en-US" sz="2400"/>
              <a:t>-</a:t>
            </a:r>
          </a:p>
        </p:txBody>
      </p:sp>
      <p:sp>
        <p:nvSpPr>
          <p:cNvPr id="125983" name="Line 38"/>
          <p:cNvSpPr>
            <a:spLocks noChangeShapeType="1"/>
          </p:cNvSpPr>
          <p:nvPr/>
        </p:nvSpPr>
        <p:spPr bwMode="auto">
          <a:xfrm>
            <a:off x="4138613" y="4117975"/>
            <a:ext cx="2457450" cy="0"/>
          </a:xfrm>
          <a:prstGeom prst="line">
            <a:avLst/>
          </a:prstGeom>
          <a:noFill/>
          <a:ln w="9525">
            <a:solidFill>
              <a:schemeClr val="tx1"/>
            </a:solidFill>
            <a:round/>
            <a:headEnd/>
            <a:tailEn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29794"/>
                                        </p:tgtEl>
                                        <p:attrNameLst>
                                          <p:attrName>style.visibility</p:attrName>
                                        </p:attrNameLst>
                                      </p:cBhvr>
                                      <p:to>
                                        <p:strVal val="visible"/>
                                      </p:to>
                                    </p:set>
                                    <p:animEffect transition="in" filter="dissolve">
                                      <p:cBhvr>
                                        <p:cTn id="7" dur="500"/>
                                        <p:tgtEl>
                                          <p:spTgt spid="92979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29795"/>
                                        </p:tgtEl>
                                        <p:attrNameLst>
                                          <p:attrName>style.visibility</p:attrName>
                                        </p:attrNameLst>
                                      </p:cBhvr>
                                      <p:to>
                                        <p:strVal val="visible"/>
                                      </p:to>
                                    </p:set>
                                    <p:animEffect transition="in" filter="fade">
                                      <p:cBhvr>
                                        <p:cTn id="10" dur="1000"/>
                                        <p:tgtEl>
                                          <p:spTgt spid="929795"/>
                                        </p:tgtEl>
                                      </p:cBhvr>
                                    </p:animEffect>
                                    <p:anim calcmode="lin" valueType="num">
                                      <p:cBhvr>
                                        <p:cTn id="11" dur="1000" fill="hold"/>
                                        <p:tgtEl>
                                          <p:spTgt spid="929795"/>
                                        </p:tgtEl>
                                        <p:attrNameLst>
                                          <p:attrName>ppt_x</p:attrName>
                                        </p:attrNameLst>
                                      </p:cBhvr>
                                      <p:tavLst>
                                        <p:tav tm="0">
                                          <p:val>
                                            <p:strVal val="#ppt_x"/>
                                          </p:val>
                                        </p:tav>
                                        <p:tav tm="100000">
                                          <p:val>
                                            <p:strVal val="#ppt_x"/>
                                          </p:val>
                                        </p:tav>
                                      </p:tavLst>
                                    </p:anim>
                                    <p:anim calcmode="lin" valueType="num">
                                      <p:cBhvr>
                                        <p:cTn id="12" dur="1000" fill="hold"/>
                                        <p:tgtEl>
                                          <p:spTgt spid="929795"/>
                                        </p:tgtEl>
                                        <p:attrNameLst>
                                          <p:attrName>ppt_y</p:attrName>
                                        </p:attrNameLst>
                                      </p:cBhvr>
                                      <p:tavLst>
                                        <p:tav tm="0">
                                          <p:val>
                                            <p:strVal val="#ppt_y+.1"/>
                                          </p:val>
                                        </p:tav>
                                        <p:tav tm="100000">
                                          <p:val>
                                            <p:strVal val="#ppt_y"/>
                                          </p:val>
                                        </p:tav>
                                      </p:tavLst>
                                    </p:anim>
                                  </p:childTnLst>
                                </p:cTn>
                              </p:par>
                              <p:par>
                                <p:cTn id="13" presetID="42" presetClass="exit" presetSubtype="0" fill="hold" grpId="0" nodeType="withEffect">
                                  <p:stCondLst>
                                    <p:cond delay="0"/>
                                  </p:stCondLst>
                                  <p:childTnLst>
                                    <p:animEffect transition="out" filter="fade">
                                      <p:cBhvr>
                                        <p:cTn id="14" dur="1000"/>
                                        <p:tgtEl>
                                          <p:spTgt spid="929832"/>
                                        </p:tgtEl>
                                      </p:cBhvr>
                                    </p:animEffect>
                                    <p:anim calcmode="lin" valueType="num">
                                      <p:cBhvr>
                                        <p:cTn id="15" dur="1000"/>
                                        <p:tgtEl>
                                          <p:spTgt spid="929832"/>
                                        </p:tgtEl>
                                        <p:attrNameLst>
                                          <p:attrName>ppt_x</p:attrName>
                                        </p:attrNameLst>
                                      </p:cBhvr>
                                      <p:tavLst>
                                        <p:tav tm="0">
                                          <p:val>
                                            <p:strVal val="ppt_x"/>
                                          </p:val>
                                        </p:tav>
                                        <p:tav tm="100000">
                                          <p:val>
                                            <p:strVal val="ppt_x"/>
                                          </p:val>
                                        </p:tav>
                                      </p:tavLst>
                                    </p:anim>
                                    <p:anim calcmode="lin" valueType="num">
                                      <p:cBhvr>
                                        <p:cTn id="16" dur="1000"/>
                                        <p:tgtEl>
                                          <p:spTgt spid="929832"/>
                                        </p:tgtEl>
                                        <p:attrNameLst>
                                          <p:attrName>ppt_y</p:attrName>
                                        </p:attrNameLst>
                                      </p:cBhvr>
                                      <p:tavLst>
                                        <p:tav tm="0">
                                          <p:val>
                                            <p:strVal val="ppt_y"/>
                                          </p:val>
                                        </p:tav>
                                        <p:tav tm="100000">
                                          <p:val>
                                            <p:strVal val="ppt_y+.1"/>
                                          </p:val>
                                        </p:tav>
                                      </p:tavLst>
                                    </p:anim>
                                    <p:set>
                                      <p:cBhvr>
                                        <p:cTn id="17" dur="1" fill="hold">
                                          <p:stCondLst>
                                            <p:cond delay="999"/>
                                          </p:stCondLst>
                                        </p:cTn>
                                        <p:tgtEl>
                                          <p:spTgt spid="9298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929819"/>
                                        </p:tgtEl>
                                        <p:attrNameLst>
                                          <p:attrName>style.visibility</p:attrName>
                                        </p:attrNameLst>
                                      </p:cBhvr>
                                      <p:to>
                                        <p:strVal val="visible"/>
                                      </p:to>
                                    </p:set>
                                    <p:anim calcmode="lin" valueType="num">
                                      <p:cBhvr>
                                        <p:cTn id="22" dur="500" fill="hold"/>
                                        <p:tgtEl>
                                          <p:spTgt spid="929819"/>
                                        </p:tgtEl>
                                        <p:attrNameLst>
                                          <p:attrName>ppt_w</p:attrName>
                                        </p:attrNameLst>
                                      </p:cBhvr>
                                      <p:tavLst>
                                        <p:tav tm="0">
                                          <p:val>
                                            <p:fltVal val="0"/>
                                          </p:val>
                                        </p:tav>
                                        <p:tav tm="100000">
                                          <p:val>
                                            <p:strVal val="#ppt_w"/>
                                          </p:val>
                                        </p:tav>
                                      </p:tavLst>
                                    </p:anim>
                                    <p:anim calcmode="lin" valueType="num">
                                      <p:cBhvr>
                                        <p:cTn id="23" dur="500" fill="hold"/>
                                        <p:tgtEl>
                                          <p:spTgt spid="929819"/>
                                        </p:tgtEl>
                                        <p:attrNameLst>
                                          <p:attrName>ppt_h</p:attrName>
                                        </p:attrNameLst>
                                      </p:cBhvr>
                                      <p:tavLst>
                                        <p:tav tm="0">
                                          <p:val>
                                            <p:fltVal val="0"/>
                                          </p:val>
                                        </p:tav>
                                        <p:tav tm="100000">
                                          <p:val>
                                            <p:strVal val="#ppt_h"/>
                                          </p:val>
                                        </p:tav>
                                      </p:tavLst>
                                    </p:anim>
                                    <p:animEffect transition="in" filter="fade">
                                      <p:cBhvr>
                                        <p:cTn id="24" dur="500"/>
                                        <p:tgtEl>
                                          <p:spTgt spid="929819"/>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29824"/>
                                        </p:tgtEl>
                                        <p:attrNameLst>
                                          <p:attrName>style.visibility</p:attrName>
                                        </p:attrNameLst>
                                      </p:cBhvr>
                                      <p:to>
                                        <p:strVal val="visible"/>
                                      </p:to>
                                    </p:set>
                                    <p:anim calcmode="lin" valueType="num">
                                      <p:cBhvr>
                                        <p:cTn id="27" dur="500" fill="hold"/>
                                        <p:tgtEl>
                                          <p:spTgt spid="929824"/>
                                        </p:tgtEl>
                                        <p:attrNameLst>
                                          <p:attrName>ppt_w</p:attrName>
                                        </p:attrNameLst>
                                      </p:cBhvr>
                                      <p:tavLst>
                                        <p:tav tm="0">
                                          <p:val>
                                            <p:fltVal val="0"/>
                                          </p:val>
                                        </p:tav>
                                        <p:tav tm="100000">
                                          <p:val>
                                            <p:strVal val="#ppt_w"/>
                                          </p:val>
                                        </p:tav>
                                      </p:tavLst>
                                    </p:anim>
                                    <p:anim calcmode="lin" valueType="num">
                                      <p:cBhvr>
                                        <p:cTn id="28" dur="500" fill="hold"/>
                                        <p:tgtEl>
                                          <p:spTgt spid="929824"/>
                                        </p:tgtEl>
                                        <p:attrNameLst>
                                          <p:attrName>ppt_h</p:attrName>
                                        </p:attrNameLst>
                                      </p:cBhvr>
                                      <p:tavLst>
                                        <p:tav tm="0">
                                          <p:val>
                                            <p:fltVal val="0"/>
                                          </p:val>
                                        </p:tav>
                                        <p:tav tm="100000">
                                          <p:val>
                                            <p:strVal val="#ppt_h"/>
                                          </p:val>
                                        </p:tav>
                                      </p:tavLst>
                                    </p:anim>
                                    <p:animEffect transition="in" filter="fade">
                                      <p:cBhvr>
                                        <p:cTn id="29" dur="500"/>
                                        <p:tgtEl>
                                          <p:spTgt spid="929824"/>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929815"/>
                                        </p:tgtEl>
                                        <p:attrNameLst>
                                          <p:attrName>style.visibility</p:attrName>
                                        </p:attrNameLst>
                                      </p:cBhvr>
                                      <p:to>
                                        <p:strVal val="visible"/>
                                      </p:to>
                                    </p:set>
                                    <p:animEffect transition="in" filter="strips(downLeft)">
                                      <p:cBhvr>
                                        <p:cTn id="34" dur="500"/>
                                        <p:tgtEl>
                                          <p:spTgt spid="929815"/>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929816"/>
                                        </p:tgtEl>
                                        <p:attrNameLst>
                                          <p:attrName>style.visibility</p:attrName>
                                        </p:attrNameLst>
                                      </p:cBhvr>
                                      <p:to>
                                        <p:strVal val="visible"/>
                                      </p:to>
                                    </p:set>
                                    <p:animEffect transition="in" filter="strips(downLeft)">
                                      <p:cBhvr>
                                        <p:cTn id="37" dur="500"/>
                                        <p:tgtEl>
                                          <p:spTgt spid="929816"/>
                                        </p:tgtEl>
                                      </p:cBhvr>
                                    </p:animEffect>
                                  </p:childTnLst>
                                </p:cTn>
                              </p:par>
                              <p:par>
                                <p:cTn id="38" presetID="29" presetClass="entr" presetSubtype="0" fill="hold" grpId="0" nodeType="withEffect">
                                  <p:stCondLst>
                                    <p:cond delay="0"/>
                                  </p:stCondLst>
                                  <p:childTnLst>
                                    <p:set>
                                      <p:cBhvr>
                                        <p:cTn id="39" dur="1" fill="hold">
                                          <p:stCondLst>
                                            <p:cond delay="0"/>
                                          </p:stCondLst>
                                        </p:cTn>
                                        <p:tgtEl>
                                          <p:spTgt spid="929817"/>
                                        </p:tgtEl>
                                        <p:attrNameLst>
                                          <p:attrName>style.visibility</p:attrName>
                                        </p:attrNameLst>
                                      </p:cBhvr>
                                      <p:to>
                                        <p:strVal val="visible"/>
                                      </p:to>
                                    </p:set>
                                    <p:anim calcmode="lin" valueType="num">
                                      <p:cBhvr>
                                        <p:cTn id="40" dur="1000" fill="hold"/>
                                        <p:tgtEl>
                                          <p:spTgt spid="929817"/>
                                        </p:tgtEl>
                                        <p:attrNameLst>
                                          <p:attrName>ppt_x</p:attrName>
                                        </p:attrNameLst>
                                      </p:cBhvr>
                                      <p:tavLst>
                                        <p:tav tm="0">
                                          <p:val>
                                            <p:strVal val="#ppt_x-.2"/>
                                          </p:val>
                                        </p:tav>
                                        <p:tav tm="100000">
                                          <p:val>
                                            <p:strVal val="#ppt_x"/>
                                          </p:val>
                                        </p:tav>
                                      </p:tavLst>
                                    </p:anim>
                                    <p:anim calcmode="lin" valueType="num">
                                      <p:cBhvr>
                                        <p:cTn id="41" dur="1000" fill="hold"/>
                                        <p:tgtEl>
                                          <p:spTgt spid="929817"/>
                                        </p:tgtEl>
                                        <p:attrNameLst>
                                          <p:attrName>ppt_y</p:attrName>
                                        </p:attrNameLst>
                                      </p:cBhvr>
                                      <p:tavLst>
                                        <p:tav tm="0">
                                          <p:val>
                                            <p:strVal val="#ppt_y"/>
                                          </p:val>
                                        </p:tav>
                                        <p:tav tm="100000">
                                          <p:val>
                                            <p:strVal val="#ppt_y"/>
                                          </p:val>
                                        </p:tav>
                                      </p:tavLst>
                                    </p:anim>
                                    <p:animEffect transition="in" filter="wipe(right)" prLst="gradientSize: 0.1">
                                      <p:cBhvr>
                                        <p:cTn id="42" dur="1000"/>
                                        <p:tgtEl>
                                          <p:spTgt spid="929817"/>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929818"/>
                                        </p:tgtEl>
                                        <p:attrNameLst>
                                          <p:attrName>style.visibility</p:attrName>
                                        </p:attrNameLst>
                                      </p:cBhvr>
                                      <p:to>
                                        <p:strVal val="visible"/>
                                      </p:to>
                                    </p:set>
                                    <p:anim calcmode="lin" valueType="num">
                                      <p:cBhvr>
                                        <p:cTn id="45" dur="500" fill="hold"/>
                                        <p:tgtEl>
                                          <p:spTgt spid="929818"/>
                                        </p:tgtEl>
                                        <p:attrNameLst>
                                          <p:attrName>ppt_w</p:attrName>
                                        </p:attrNameLst>
                                      </p:cBhvr>
                                      <p:tavLst>
                                        <p:tav tm="0">
                                          <p:val>
                                            <p:fltVal val="0"/>
                                          </p:val>
                                        </p:tav>
                                        <p:tav tm="100000">
                                          <p:val>
                                            <p:strVal val="#ppt_w"/>
                                          </p:val>
                                        </p:tav>
                                      </p:tavLst>
                                    </p:anim>
                                    <p:anim calcmode="lin" valueType="num">
                                      <p:cBhvr>
                                        <p:cTn id="46" dur="500" fill="hold"/>
                                        <p:tgtEl>
                                          <p:spTgt spid="929818"/>
                                        </p:tgtEl>
                                        <p:attrNameLst>
                                          <p:attrName>ppt_h</p:attrName>
                                        </p:attrNameLst>
                                      </p:cBhvr>
                                      <p:tavLst>
                                        <p:tav tm="0">
                                          <p:val>
                                            <p:fltVal val="0"/>
                                          </p:val>
                                        </p:tav>
                                        <p:tav tm="100000">
                                          <p:val>
                                            <p:strVal val="#ppt_h"/>
                                          </p:val>
                                        </p:tav>
                                      </p:tavLst>
                                    </p:anim>
                                    <p:animEffect transition="in" filter="fade">
                                      <p:cBhvr>
                                        <p:cTn id="47" dur="500"/>
                                        <p:tgtEl>
                                          <p:spTgt spid="929818"/>
                                        </p:tgtEl>
                                      </p:cBhvr>
                                    </p:animEffect>
                                  </p:childTnLst>
                                </p:cTn>
                              </p:par>
                            </p:childTnLst>
                          </p:cTn>
                        </p:par>
                        <p:par>
                          <p:cTn id="48" fill="hold">
                            <p:stCondLst>
                              <p:cond delay="1000"/>
                            </p:stCondLst>
                            <p:childTnLst>
                              <p:par>
                                <p:cTn id="49" presetID="53" presetClass="entr" presetSubtype="0" fill="hold" grpId="0" nodeType="afterEffect">
                                  <p:stCondLst>
                                    <p:cond delay="0"/>
                                  </p:stCondLst>
                                  <p:childTnLst>
                                    <p:set>
                                      <p:cBhvr>
                                        <p:cTn id="50" dur="1" fill="hold">
                                          <p:stCondLst>
                                            <p:cond delay="0"/>
                                          </p:stCondLst>
                                        </p:cTn>
                                        <p:tgtEl>
                                          <p:spTgt spid="929825"/>
                                        </p:tgtEl>
                                        <p:attrNameLst>
                                          <p:attrName>style.visibility</p:attrName>
                                        </p:attrNameLst>
                                      </p:cBhvr>
                                      <p:to>
                                        <p:strVal val="visible"/>
                                      </p:to>
                                    </p:set>
                                    <p:anim calcmode="lin" valueType="num">
                                      <p:cBhvr>
                                        <p:cTn id="51" dur="500" fill="hold"/>
                                        <p:tgtEl>
                                          <p:spTgt spid="929825"/>
                                        </p:tgtEl>
                                        <p:attrNameLst>
                                          <p:attrName>ppt_w</p:attrName>
                                        </p:attrNameLst>
                                      </p:cBhvr>
                                      <p:tavLst>
                                        <p:tav tm="0">
                                          <p:val>
                                            <p:fltVal val="0"/>
                                          </p:val>
                                        </p:tav>
                                        <p:tav tm="100000">
                                          <p:val>
                                            <p:strVal val="#ppt_w"/>
                                          </p:val>
                                        </p:tav>
                                      </p:tavLst>
                                    </p:anim>
                                    <p:anim calcmode="lin" valueType="num">
                                      <p:cBhvr>
                                        <p:cTn id="52" dur="500" fill="hold"/>
                                        <p:tgtEl>
                                          <p:spTgt spid="929825"/>
                                        </p:tgtEl>
                                        <p:attrNameLst>
                                          <p:attrName>ppt_h</p:attrName>
                                        </p:attrNameLst>
                                      </p:cBhvr>
                                      <p:tavLst>
                                        <p:tav tm="0">
                                          <p:val>
                                            <p:fltVal val="0"/>
                                          </p:val>
                                        </p:tav>
                                        <p:tav tm="100000">
                                          <p:val>
                                            <p:strVal val="#ppt_h"/>
                                          </p:val>
                                        </p:tav>
                                      </p:tavLst>
                                    </p:anim>
                                    <p:animEffect transition="in" filter="fade">
                                      <p:cBhvr>
                                        <p:cTn id="53" dur="500"/>
                                        <p:tgtEl>
                                          <p:spTgt spid="929825"/>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929820"/>
                                        </p:tgtEl>
                                        <p:attrNameLst>
                                          <p:attrName>style.visibility</p:attrName>
                                        </p:attrNameLst>
                                      </p:cBhvr>
                                      <p:to>
                                        <p:strVal val="visible"/>
                                      </p:to>
                                    </p:set>
                                    <p:anim calcmode="lin" valueType="num">
                                      <p:cBhvr>
                                        <p:cTn id="56" dur="500" fill="hold"/>
                                        <p:tgtEl>
                                          <p:spTgt spid="929820"/>
                                        </p:tgtEl>
                                        <p:attrNameLst>
                                          <p:attrName>ppt_w</p:attrName>
                                        </p:attrNameLst>
                                      </p:cBhvr>
                                      <p:tavLst>
                                        <p:tav tm="0">
                                          <p:val>
                                            <p:fltVal val="0"/>
                                          </p:val>
                                        </p:tav>
                                        <p:tav tm="100000">
                                          <p:val>
                                            <p:strVal val="#ppt_w"/>
                                          </p:val>
                                        </p:tav>
                                      </p:tavLst>
                                    </p:anim>
                                    <p:anim calcmode="lin" valueType="num">
                                      <p:cBhvr>
                                        <p:cTn id="57" dur="500" fill="hold"/>
                                        <p:tgtEl>
                                          <p:spTgt spid="929820"/>
                                        </p:tgtEl>
                                        <p:attrNameLst>
                                          <p:attrName>ppt_h</p:attrName>
                                        </p:attrNameLst>
                                      </p:cBhvr>
                                      <p:tavLst>
                                        <p:tav tm="0">
                                          <p:val>
                                            <p:fltVal val="0"/>
                                          </p:val>
                                        </p:tav>
                                        <p:tav tm="100000">
                                          <p:val>
                                            <p:strVal val="#ppt_h"/>
                                          </p:val>
                                        </p:tav>
                                      </p:tavLst>
                                    </p:anim>
                                    <p:animEffect transition="in" filter="fade">
                                      <p:cBhvr>
                                        <p:cTn id="58" dur="500"/>
                                        <p:tgtEl>
                                          <p:spTgt spid="92982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929821"/>
                                        </p:tgtEl>
                                        <p:attrNameLst>
                                          <p:attrName>style.visibility</p:attrName>
                                        </p:attrNameLst>
                                      </p:cBhvr>
                                      <p:to>
                                        <p:strVal val="visible"/>
                                      </p:to>
                                    </p:set>
                                    <p:animEffect transition="in" filter="wipe(left)">
                                      <p:cBhvr>
                                        <p:cTn id="63" dur="500"/>
                                        <p:tgtEl>
                                          <p:spTgt spid="929821"/>
                                        </p:tgtEl>
                                      </p:cBhvr>
                                    </p:animEffect>
                                  </p:childTnLst>
                                </p:cTn>
                              </p:par>
                            </p:childTnLst>
                          </p:cTn>
                        </p:par>
                        <p:par>
                          <p:cTn id="64" fill="hold">
                            <p:stCondLst>
                              <p:cond delay="500"/>
                            </p:stCondLst>
                            <p:childTnLst>
                              <p:par>
                                <p:cTn id="65" presetID="53" presetClass="exit" presetSubtype="0" fill="hold" grpId="1" nodeType="afterEffect">
                                  <p:stCondLst>
                                    <p:cond delay="0"/>
                                  </p:stCondLst>
                                  <p:childTnLst>
                                    <p:anim calcmode="lin" valueType="num">
                                      <p:cBhvr>
                                        <p:cTn id="66" dur="500"/>
                                        <p:tgtEl>
                                          <p:spTgt spid="929824"/>
                                        </p:tgtEl>
                                        <p:attrNameLst>
                                          <p:attrName>ppt_w</p:attrName>
                                        </p:attrNameLst>
                                      </p:cBhvr>
                                      <p:tavLst>
                                        <p:tav tm="0">
                                          <p:val>
                                            <p:strVal val="ppt_w"/>
                                          </p:val>
                                        </p:tav>
                                        <p:tav tm="100000">
                                          <p:val>
                                            <p:fltVal val="0"/>
                                          </p:val>
                                        </p:tav>
                                      </p:tavLst>
                                    </p:anim>
                                    <p:anim calcmode="lin" valueType="num">
                                      <p:cBhvr>
                                        <p:cTn id="67" dur="500"/>
                                        <p:tgtEl>
                                          <p:spTgt spid="929824"/>
                                        </p:tgtEl>
                                        <p:attrNameLst>
                                          <p:attrName>ppt_h</p:attrName>
                                        </p:attrNameLst>
                                      </p:cBhvr>
                                      <p:tavLst>
                                        <p:tav tm="0">
                                          <p:val>
                                            <p:strVal val="ppt_h"/>
                                          </p:val>
                                        </p:tav>
                                        <p:tav tm="100000">
                                          <p:val>
                                            <p:fltVal val="0"/>
                                          </p:val>
                                        </p:tav>
                                      </p:tavLst>
                                    </p:anim>
                                    <p:animEffect transition="out" filter="fade">
                                      <p:cBhvr>
                                        <p:cTn id="68" dur="500"/>
                                        <p:tgtEl>
                                          <p:spTgt spid="929824"/>
                                        </p:tgtEl>
                                      </p:cBhvr>
                                    </p:animEffect>
                                    <p:set>
                                      <p:cBhvr>
                                        <p:cTn id="69" dur="1" fill="hold">
                                          <p:stCondLst>
                                            <p:cond delay="499"/>
                                          </p:stCondLst>
                                        </p:cTn>
                                        <p:tgtEl>
                                          <p:spTgt spid="929824"/>
                                        </p:tgtEl>
                                        <p:attrNameLst>
                                          <p:attrName>style.visibility</p:attrName>
                                        </p:attrNameLst>
                                      </p:cBhvr>
                                      <p:to>
                                        <p:strVal val="hidden"/>
                                      </p:to>
                                    </p:set>
                                  </p:childTnLst>
                                </p:cTn>
                              </p:par>
                            </p:childTnLst>
                          </p:cTn>
                        </p:par>
                        <p:par>
                          <p:cTn id="70" fill="hold">
                            <p:stCondLst>
                              <p:cond delay="1000"/>
                            </p:stCondLst>
                            <p:childTnLst>
                              <p:par>
                                <p:cTn id="71" presetID="53" presetClass="exit" presetSubtype="0" fill="hold" grpId="1" nodeType="afterEffect">
                                  <p:stCondLst>
                                    <p:cond delay="0"/>
                                  </p:stCondLst>
                                  <p:childTnLst>
                                    <p:anim calcmode="lin" valueType="num">
                                      <p:cBhvr>
                                        <p:cTn id="72" dur="500"/>
                                        <p:tgtEl>
                                          <p:spTgt spid="929825"/>
                                        </p:tgtEl>
                                        <p:attrNameLst>
                                          <p:attrName>ppt_w</p:attrName>
                                        </p:attrNameLst>
                                      </p:cBhvr>
                                      <p:tavLst>
                                        <p:tav tm="0">
                                          <p:val>
                                            <p:strVal val="ppt_w"/>
                                          </p:val>
                                        </p:tav>
                                        <p:tav tm="100000">
                                          <p:val>
                                            <p:fltVal val="0"/>
                                          </p:val>
                                        </p:tav>
                                      </p:tavLst>
                                    </p:anim>
                                    <p:anim calcmode="lin" valueType="num">
                                      <p:cBhvr>
                                        <p:cTn id="73" dur="500"/>
                                        <p:tgtEl>
                                          <p:spTgt spid="929825"/>
                                        </p:tgtEl>
                                        <p:attrNameLst>
                                          <p:attrName>ppt_h</p:attrName>
                                        </p:attrNameLst>
                                      </p:cBhvr>
                                      <p:tavLst>
                                        <p:tav tm="0">
                                          <p:val>
                                            <p:strVal val="ppt_h"/>
                                          </p:val>
                                        </p:tav>
                                        <p:tav tm="100000">
                                          <p:val>
                                            <p:fltVal val="0"/>
                                          </p:val>
                                        </p:tav>
                                      </p:tavLst>
                                    </p:anim>
                                    <p:animEffect transition="out" filter="fade">
                                      <p:cBhvr>
                                        <p:cTn id="74" dur="500"/>
                                        <p:tgtEl>
                                          <p:spTgt spid="929825"/>
                                        </p:tgtEl>
                                      </p:cBhvr>
                                    </p:animEffect>
                                    <p:set>
                                      <p:cBhvr>
                                        <p:cTn id="75" dur="1" fill="hold">
                                          <p:stCondLst>
                                            <p:cond delay="499"/>
                                          </p:stCondLst>
                                        </p:cTn>
                                        <p:tgtEl>
                                          <p:spTgt spid="929825"/>
                                        </p:tgtEl>
                                        <p:attrNameLst>
                                          <p:attrName>style.visibility</p:attrName>
                                        </p:attrNameLst>
                                      </p:cBhvr>
                                      <p:to>
                                        <p:strVal val="hidden"/>
                                      </p:to>
                                    </p:set>
                                  </p:childTnLst>
                                </p:cTn>
                              </p:par>
                              <p:par>
                                <p:cTn id="76" presetID="9" presetClass="entr" presetSubtype="0" fill="hold" grpId="0" nodeType="withEffect">
                                  <p:stCondLst>
                                    <p:cond delay="0"/>
                                  </p:stCondLst>
                                  <p:childTnLst>
                                    <p:set>
                                      <p:cBhvr>
                                        <p:cTn id="77" dur="1" fill="hold">
                                          <p:stCondLst>
                                            <p:cond delay="0"/>
                                          </p:stCondLst>
                                        </p:cTn>
                                        <p:tgtEl>
                                          <p:spTgt spid="929827"/>
                                        </p:tgtEl>
                                        <p:attrNameLst>
                                          <p:attrName>style.visibility</p:attrName>
                                        </p:attrNameLst>
                                      </p:cBhvr>
                                      <p:to>
                                        <p:strVal val="visible"/>
                                      </p:to>
                                    </p:set>
                                    <p:animEffect transition="in" filter="dissolve">
                                      <p:cBhvr>
                                        <p:cTn id="78" dur="500"/>
                                        <p:tgtEl>
                                          <p:spTgt spid="929827"/>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929828"/>
                                        </p:tgtEl>
                                        <p:attrNameLst>
                                          <p:attrName>style.visibility</p:attrName>
                                        </p:attrNameLst>
                                      </p:cBhvr>
                                      <p:to>
                                        <p:strVal val="visible"/>
                                      </p:to>
                                    </p:set>
                                    <p:animEffect transition="in" filter="strips(downLeft)">
                                      <p:cBhvr>
                                        <p:cTn id="81" dur="500"/>
                                        <p:tgtEl>
                                          <p:spTgt spid="929828"/>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929829"/>
                                        </p:tgtEl>
                                        <p:attrNameLst>
                                          <p:attrName>style.visibility</p:attrName>
                                        </p:attrNameLst>
                                      </p:cBhvr>
                                      <p:to>
                                        <p:strVal val="visible"/>
                                      </p:to>
                                    </p:set>
                                    <p:animEffect transition="in" filter="dissolve">
                                      <p:cBhvr>
                                        <p:cTn id="84" dur="500"/>
                                        <p:tgtEl>
                                          <p:spTgt spid="929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32" grpId="0" animBg="1"/>
      <p:bldP spid="929829" grpId="0"/>
      <p:bldP spid="929828" grpId="0"/>
      <p:bldP spid="929794" grpId="0"/>
      <p:bldP spid="929795" grpId="0" animBg="1"/>
      <p:bldP spid="929815" grpId="0" animBg="1"/>
      <p:bldP spid="929816" grpId="0" animBg="1"/>
      <p:bldP spid="929817" grpId="0" animBg="1"/>
      <p:bldP spid="929818" grpId="0"/>
      <p:bldP spid="929819" grpId="0"/>
      <p:bldP spid="929820" grpId="0"/>
      <p:bldP spid="929821" grpId="0" animBg="1"/>
      <p:bldP spid="929824" grpId="0"/>
      <p:bldP spid="929824" grpId="1"/>
      <p:bldP spid="929825" grpId="0"/>
      <p:bldP spid="929825" grpId="1"/>
      <p:bldP spid="929827"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4505325"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26979" name="Rectangle 3"/>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126980" name="Rectangle 4"/>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26981" name="Rectangle 5"/>
          <p:cNvSpPr>
            <a:spLocks noGrp="1" noChangeArrowheads="1"/>
          </p:cNvSpPr>
          <p:nvPr>
            <p:ph type="title"/>
          </p:nvPr>
        </p:nvSpPr>
        <p:spPr/>
        <p:txBody>
          <a:bodyPr/>
          <a:lstStyle/>
          <a:p>
            <a:pPr eaLnBrk="1" hangingPunct="1"/>
            <a:r>
              <a:rPr lang="en-US" smtClean="0"/>
              <a:t>Manometer</a:t>
            </a:r>
          </a:p>
        </p:txBody>
      </p:sp>
      <p:sp>
        <p:nvSpPr>
          <p:cNvPr id="126982"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26983" name="Rectangle 8"/>
          <p:cNvSpPr>
            <a:spLocks noChangeArrowheads="1"/>
          </p:cNvSpPr>
          <p:nvPr/>
        </p:nvSpPr>
        <p:spPr bwMode="auto">
          <a:xfrm>
            <a:off x="6034088"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26984" name="Freeform 9"/>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26985" name="Freeform 10"/>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26986" name="Line 11"/>
          <p:cNvSpPr>
            <a:spLocks noChangeShapeType="1"/>
          </p:cNvSpPr>
          <p:nvPr/>
        </p:nvSpPr>
        <p:spPr bwMode="auto">
          <a:xfrm flipH="1">
            <a:off x="3271838" y="2862263"/>
            <a:ext cx="1566862" cy="0"/>
          </a:xfrm>
          <a:prstGeom prst="line">
            <a:avLst/>
          </a:prstGeom>
          <a:noFill/>
          <a:ln w="19050">
            <a:solidFill>
              <a:schemeClr val="tx1"/>
            </a:solidFill>
            <a:round/>
            <a:headEnd/>
            <a:tailEnd/>
          </a:ln>
        </p:spPr>
        <p:txBody>
          <a:bodyPr/>
          <a:lstStyle/>
          <a:p>
            <a:endParaRPr lang="en-US"/>
          </a:p>
        </p:txBody>
      </p:sp>
      <p:sp>
        <p:nvSpPr>
          <p:cNvPr id="126987" name="Freeform 12"/>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26988" name="Line 13"/>
          <p:cNvSpPr>
            <a:spLocks noChangeShapeType="1"/>
          </p:cNvSpPr>
          <p:nvPr/>
        </p:nvSpPr>
        <p:spPr bwMode="auto">
          <a:xfrm flipH="1" flipV="1">
            <a:off x="3275013" y="3189288"/>
            <a:ext cx="1244600" cy="1587"/>
          </a:xfrm>
          <a:prstGeom prst="line">
            <a:avLst/>
          </a:prstGeom>
          <a:noFill/>
          <a:ln w="19050">
            <a:solidFill>
              <a:schemeClr val="tx1"/>
            </a:solidFill>
            <a:round/>
            <a:headEnd/>
            <a:tailEnd/>
          </a:ln>
        </p:spPr>
        <p:txBody>
          <a:bodyPr/>
          <a:lstStyle/>
          <a:p>
            <a:endParaRPr lang="en-US"/>
          </a:p>
        </p:txBody>
      </p:sp>
      <p:sp>
        <p:nvSpPr>
          <p:cNvPr id="126989" name="Text Box 14"/>
          <p:cNvSpPr txBox="1">
            <a:spLocks noChangeArrowheads="1"/>
          </p:cNvSpPr>
          <p:nvPr/>
        </p:nvSpPr>
        <p:spPr bwMode="auto">
          <a:xfrm>
            <a:off x="1992313" y="2800350"/>
            <a:ext cx="500062"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b</a:t>
            </a:r>
          </a:p>
        </p:txBody>
      </p:sp>
      <p:sp>
        <p:nvSpPr>
          <p:cNvPr id="126990" name="Text Box 16"/>
          <p:cNvSpPr txBox="1">
            <a:spLocks noChangeArrowheads="1"/>
          </p:cNvSpPr>
          <p:nvPr/>
        </p:nvSpPr>
        <p:spPr bwMode="auto">
          <a:xfrm>
            <a:off x="5975350" y="1979613"/>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a</a:t>
            </a:r>
          </a:p>
        </p:txBody>
      </p:sp>
      <p:sp>
        <p:nvSpPr>
          <p:cNvPr id="126991" name="Oval 17"/>
          <p:cNvSpPr>
            <a:spLocks noChangeArrowheads="1"/>
          </p:cNvSpPr>
          <p:nvPr/>
        </p:nvSpPr>
        <p:spPr bwMode="auto">
          <a:xfrm>
            <a:off x="6032500" y="2817813"/>
            <a:ext cx="320675" cy="88900"/>
          </a:xfrm>
          <a:prstGeom prst="ellipse">
            <a:avLst/>
          </a:prstGeom>
          <a:noFill/>
          <a:ln w="15875">
            <a:solidFill>
              <a:schemeClr val="tx1"/>
            </a:solidFill>
            <a:round/>
            <a:headEnd/>
            <a:tailEnd/>
          </a:ln>
        </p:spPr>
        <p:txBody>
          <a:bodyPr wrap="none" anchor="ctr"/>
          <a:lstStyle/>
          <a:p>
            <a:endParaRPr lang="en-US"/>
          </a:p>
        </p:txBody>
      </p:sp>
      <p:sp>
        <p:nvSpPr>
          <p:cNvPr id="126992" name="Line 18"/>
          <p:cNvSpPr>
            <a:spLocks noChangeShapeType="1"/>
          </p:cNvSpPr>
          <p:nvPr/>
        </p:nvSpPr>
        <p:spPr bwMode="auto">
          <a:xfrm>
            <a:off x="6196013" y="2513013"/>
            <a:ext cx="0" cy="542925"/>
          </a:xfrm>
          <a:prstGeom prst="line">
            <a:avLst/>
          </a:prstGeom>
          <a:noFill/>
          <a:ln w="19050">
            <a:solidFill>
              <a:srgbClr val="FF0000"/>
            </a:solidFill>
            <a:round/>
            <a:headEnd/>
            <a:tailEnd type="triangle" w="med" len="med"/>
          </a:ln>
        </p:spPr>
        <p:txBody>
          <a:bodyPr/>
          <a:lstStyle/>
          <a:p>
            <a:endParaRPr lang="en-US"/>
          </a:p>
        </p:txBody>
      </p:sp>
      <p:sp>
        <p:nvSpPr>
          <p:cNvPr id="932883" name="Text Box 19"/>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t>          750 mm Hg</a:t>
            </a:r>
          </a:p>
        </p:txBody>
      </p:sp>
      <p:sp>
        <p:nvSpPr>
          <p:cNvPr id="932884" name="Rectangle 20"/>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t>P</a:t>
            </a:r>
            <a:r>
              <a:rPr lang="en-US" sz="2400" baseline="-25000"/>
              <a:t>a </a:t>
            </a:r>
            <a:r>
              <a:rPr lang="en-US" sz="2400"/>
              <a:t> =</a:t>
            </a:r>
          </a:p>
        </p:txBody>
      </p:sp>
      <p:sp>
        <p:nvSpPr>
          <p:cNvPr id="932885" name="Line 21"/>
          <p:cNvSpPr>
            <a:spLocks noChangeShapeType="1"/>
          </p:cNvSpPr>
          <p:nvPr/>
        </p:nvSpPr>
        <p:spPr bwMode="auto">
          <a:xfrm>
            <a:off x="4138613" y="4117975"/>
            <a:ext cx="2457450" cy="0"/>
          </a:xfrm>
          <a:prstGeom prst="line">
            <a:avLst/>
          </a:prstGeom>
          <a:noFill/>
          <a:ln w="9525">
            <a:solidFill>
              <a:schemeClr val="tx1"/>
            </a:solidFill>
            <a:round/>
            <a:headEnd/>
            <a:tailEnd/>
          </a:ln>
        </p:spPr>
        <p:txBody>
          <a:bodyPr/>
          <a:lstStyle/>
          <a:p>
            <a:endParaRPr lang="en-US"/>
          </a:p>
        </p:txBody>
      </p:sp>
      <p:sp>
        <p:nvSpPr>
          <p:cNvPr id="126996" name="Oval 22"/>
          <p:cNvSpPr>
            <a:spLocks noChangeArrowheads="1"/>
          </p:cNvSpPr>
          <p:nvPr/>
        </p:nvSpPr>
        <p:spPr bwMode="auto">
          <a:xfrm>
            <a:off x="769938" y="2211388"/>
            <a:ext cx="2527300" cy="1655762"/>
          </a:xfrm>
          <a:prstGeom prst="ellipse">
            <a:avLst/>
          </a:prstGeom>
          <a:noFill/>
          <a:ln w="19050">
            <a:solidFill>
              <a:schemeClr val="tx1"/>
            </a:solidFill>
            <a:round/>
            <a:headEnd/>
            <a:tailEnd/>
          </a:ln>
        </p:spPr>
        <p:txBody>
          <a:bodyPr wrap="none" anchor="ctr"/>
          <a:lstStyle/>
          <a:p>
            <a:endParaRPr lang="en-US"/>
          </a:p>
        </p:txBody>
      </p:sp>
      <p:sp>
        <p:nvSpPr>
          <p:cNvPr id="126997" name="Rectangle 23"/>
          <p:cNvSpPr>
            <a:spLocks noChangeArrowheads="1"/>
          </p:cNvSpPr>
          <p:nvPr/>
        </p:nvSpPr>
        <p:spPr bwMode="auto">
          <a:xfrm>
            <a:off x="3252788" y="2871788"/>
            <a:ext cx="88900" cy="307975"/>
          </a:xfrm>
          <a:prstGeom prst="rect">
            <a:avLst/>
          </a:prstGeom>
          <a:solidFill>
            <a:schemeClr val="bg1"/>
          </a:solidFill>
          <a:ln w="9525">
            <a:noFill/>
            <a:miter lim="800000"/>
            <a:headEnd/>
            <a:tailEnd/>
          </a:ln>
        </p:spPr>
        <p:txBody>
          <a:bodyPr wrap="none" anchor="ctr"/>
          <a:lstStyle/>
          <a:p>
            <a:endParaRPr lang="en-US"/>
          </a:p>
        </p:txBody>
      </p:sp>
      <p:sp>
        <p:nvSpPr>
          <p:cNvPr id="126998" name="Line 15"/>
          <p:cNvSpPr>
            <a:spLocks noChangeShapeType="1"/>
          </p:cNvSpPr>
          <p:nvPr/>
        </p:nvSpPr>
        <p:spPr bwMode="auto">
          <a:xfrm>
            <a:off x="2520950" y="3032125"/>
            <a:ext cx="784225" cy="0"/>
          </a:xfrm>
          <a:prstGeom prst="line">
            <a:avLst/>
          </a:prstGeom>
          <a:noFill/>
          <a:ln w="19050">
            <a:solidFill>
              <a:srgbClr val="FF0000"/>
            </a:solidFill>
            <a:round/>
            <a:headEnd/>
            <a:tailEnd type="triangle" w="med" len="me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2885"/>
                                        </p:tgtEl>
                                        <p:attrNameLst>
                                          <p:attrName>style.visibility</p:attrName>
                                        </p:attrNameLst>
                                      </p:cBhvr>
                                      <p:to>
                                        <p:strVal val="visible"/>
                                      </p:to>
                                    </p:set>
                                    <p:animEffect transition="in" filter="dissolve">
                                      <p:cBhvr>
                                        <p:cTn id="7" dur="500"/>
                                        <p:tgtEl>
                                          <p:spTgt spid="93288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32883"/>
                                        </p:tgtEl>
                                        <p:attrNameLst>
                                          <p:attrName>style.visibility</p:attrName>
                                        </p:attrNameLst>
                                      </p:cBhvr>
                                      <p:to>
                                        <p:strVal val="visible"/>
                                      </p:to>
                                    </p:set>
                                    <p:anim calcmode="lin" valueType="num">
                                      <p:cBhvr>
                                        <p:cTn id="12" dur="500" fill="hold"/>
                                        <p:tgtEl>
                                          <p:spTgt spid="932883"/>
                                        </p:tgtEl>
                                        <p:attrNameLst>
                                          <p:attrName>ppt_w</p:attrName>
                                        </p:attrNameLst>
                                      </p:cBhvr>
                                      <p:tavLst>
                                        <p:tav tm="0">
                                          <p:val>
                                            <p:fltVal val="0"/>
                                          </p:val>
                                        </p:tav>
                                        <p:tav tm="100000">
                                          <p:val>
                                            <p:strVal val="#ppt_w"/>
                                          </p:val>
                                        </p:tav>
                                      </p:tavLst>
                                    </p:anim>
                                    <p:anim calcmode="lin" valueType="num">
                                      <p:cBhvr>
                                        <p:cTn id="13" dur="500" fill="hold"/>
                                        <p:tgtEl>
                                          <p:spTgt spid="932883"/>
                                        </p:tgtEl>
                                        <p:attrNameLst>
                                          <p:attrName>ppt_h</p:attrName>
                                        </p:attrNameLst>
                                      </p:cBhvr>
                                      <p:tavLst>
                                        <p:tav tm="0">
                                          <p:val>
                                            <p:fltVal val="0"/>
                                          </p:val>
                                        </p:tav>
                                        <p:tav tm="100000">
                                          <p:val>
                                            <p:strVal val="#ppt_h"/>
                                          </p:val>
                                        </p:tav>
                                      </p:tavLst>
                                    </p:anim>
                                    <p:animEffect transition="in" filter="fade">
                                      <p:cBhvr>
                                        <p:cTn id="14" dur="500"/>
                                        <p:tgtEl>
                                          <p:spTgt spid="93288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932884"/>
                                        </p:tgtEl>
                                        <p:attrNameLst>
                                          <p:attrName>style.visibility</p:attrName>
                                        </p:attrNameLst>
                                      </p:cBhvr>
                                      <p:to>
                                        <p:strVal val="visible"/>
                                      </p:to>
                                    </p:set>
                                    <p:anim calcmode="lin" valueType="num">
                                      <p:cBhvr>
                                        <p:cTn id="17" dur="500" fill="hold"/>
                                        <p:tgtEl>
                                          <p:spTgt spid="932884"/>
                                        </p:tgtEl>
                                        <p:attrNameLst>
                                          <p:attrName>ppt_w</p:attrName>
                                        </p:attrNameLst>
                                      </p:cBhvr>
                                      <p:tavLst>
                                        <p:tav tm="0">
                                          <p:val>
                                            <p:fltVal val="0"/>
                                          </p:val>
                                        </p:tav>
                                        <p:tav tm="100000">
                                          <p:val>
                                            <p:strVal val="#ppt_w"/>
                                          </p:val>
                                        </p:tav>
                                      </p:tavLst>
                                    </p:anim>
                                    <p:anim calcmode="lin" valueType="num">
                                      <p:cBhvr>
                                        <p:cTn id="18" dur="500" fill="hold"/>
                                        <p:tgtEl>
                                          <p:spTgt spid="932884"/>
                                        </p:tgtEl>
                                        <p:attrNameLst>
                                          <p:attrName>ppt_h</p:attrName>
                                        </p:attrNameLst>
                                      </p:cBhvr>
                                      <p:tavLst>
                                        <p:tav tm="0">
                                          <p:val>
                                            <p:fltVal val="0"/>
                                          </p:val>
                                        </p:tav>
                                        <p:tav tm="100000">
                                          <p:val>
                                            <p:strVal val="#ppt_h"/>
                                          </p:val>
                                        </p:tav>
                                      </p:tavLst>
                                    </p:anim>
                                    <p:animEffect transition="in" filter="fade">
                                      <p:cBhvr>
                                        <p:cTn id="19" dur="500"/>
                                        <p:tgtEl>
                                          <p:spTgt spid="932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83" grpId="0"/>
      <p:bldP spid="932884" grpId="0"/>
      <p:bldP spid="93288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spect="1" noChangeArrowheads="1"/>
          </p:cNvSpPr>
          <p:nvPr/>
        </p:nvSpPr>
        <p:spPr bwMode="auto">
          <a:xfrm>
            <a:off x="0" y="0"/>
            <a:ext cx="9144000" cy="7453313"/>
          </a:xfrm>
          <a:prstGeom prst="rect">
            <a:avLst/>
          </a:prstGeom>
          <a:gradFill rotWithShape="1">
            <a:gsLst>
              <a:gs pos="0">
                <a:srgbClr val="00002F"/>
              </a:gs>
              <a:gs pos="100000">
                <a:srgbClr val="000066"/>
              </a:gs>
            </a:gsLst>
            <a:lin ang="2700000" scaled="1"/>
          </a:gradFill>
          <a:ln w="9525">
            <a:solidFill>
              <a:schemeClr val="tx1"/>
            </a:solidFill>
            <a:miter lim="800000"/>
            <a:headEnd/>
            <a:tailEnd/>
          </a:ln>
        </p:spPr>
        <p:txBody>
          <a:bodyPr wrap="none" anchor="ctr"/>
          <a:lstStyle/>
          <a:p>
            <a:endParaRPr lang="en-US"/>
          </a:p>
        </p:txBody>
      </p:sp>
      <p:sp>
        <p:nvSpPr>
          <p:cNvPr id="3076" name="Oval 3"/>
          <p:cNvSpPr>
            <a:spLocks noChangeAspect="1" noChangeArrowheads="1"/>
          </p:cNvSpPr>
          <p:nvPr/>
        </p:nvSpPr>
        <p:spPr bwMode="auto">
          <a:xfrm>
            <a:off x="-841375" y="1239838"/>
            <a:ext cx="16668750" cy="19719925"/>
          </a:xfrm>
          <a:prstGeom prst="ellipse">
            <a:avLst/>
          </a:prstGeom>
          <a:gradFill rotWithShape="1">
            <a:gsLst>
              <a:gs pos="0">
                <a:srgbClr val="3366FF">
                  <a:alpha val="32999"/>
                </a:srgbClr>
              </a:gs>
              <a:gs pos="100000">
                <a:srgbClr val="B3C5FF"/>
              </a:gs>
            </a:gsLst>
            <a:lin ang="2700000" scaled="1"/>
          </a:gradFill>
          <a:ln w="9525">
            <a:noFill/>
            <a:round/>
            <a:headEnd/>
            <a:tailEnd/>
          </a:ln>
        </p:spPr>
        <p:txBody>
          <a:bodyPr wrap="none" anchor="ctr"/>
          <a:lstStyle/>
          <a:p>
            <a:endParaRPr lang="en-US"/>
          </a:p>
        </p:txBody>
      </p:sp>
      <p:sp>
        <p:nvSpPr>
          <p:cNvPr id="3077" name="Oval 4"/>
          <p:cNvSpPr>
            <a:spLocks noChangeAspect="1" noChangeArrowheads="1"/>
          </p:cNvSpPr>
          <p:nvPr/>
        </p:nvSpPr>
        <p:spPr bwMode="auto">
          <a:xfrm>
            <a:off x="1482725" y="2536825"/>
            <a:ext cx="11344275" cy="12187238"/>
          </a:xfrm>
          <a:prstGeom prst="ellipse">
            <a:avLst/>
          </a:prstGeom>
          <a:gradFill rotWithShape="1">
            <a:gsLst>
              <a:gs pos="0">
                <a:srgbClr val="3366FF"/>
              </a:gs>
              <a:gs pos="100000">
                <a:srgbClr val="B3C5FF"/>
              </a:gs>
            </a:gsLst>
            <a:lin ang="2700000" scaled="1"/>
          </a:gradFill>
          <a:ln w="9525">
            <a:noFill/>
            <a:round/>
            <a:headEnd/>
            <a:tailEnd/>
          </a:ln>
        </p:spPr>
        <p:txBody>
          <a:bodyPr wrap="none" anchor="ctr"/>
          <a:lstStyle/>
          <a:p>
            <a:endParaRPr lang="en-US"/>
          </a:p>
        </p:txBody>
      </p:sp>
      <p:sp>
        <p:nvSpPr>
          <p:cNvPr id="3078" name="AutoShape 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3074" name="Object 7">
            <a:hlinkClick r:id="" action="ppaction://ole?verb=0"/>
          </p:cNvPr>
          <p:cNvGraphicFramePr>
            <a:graphicFrameLocks noChangeAspect="1"/>
          </p:cNvGraphicFramePr>
          <p:nvPr/>
        </p:nvGraphicFramePr>
        <p:xfrm>
          <a:off x="8582025" y="6450013"/>
          <a:ext cx="274638" cy="274637"/>
        </p:xfrm>
        <a:graphic>
          <a:graphicData uri="http://schemas.openxmlformats.org/presentationml/2006/ole">
            <mc:AlternateContent xmlns:mc="http://schemas.openxmlformats.org/markup-compatibility/2006">
              <mc:Choice xmlns:v="urn:schemas-microsoft-com:vml" Requires="v">
                <p:oleObj spid="_x0000_s3075" name="Wave Sound" r:id="rId6" imgW="304520" imgH="304520" progId="SoundRec">
                  <p:embed/>
                </p:oleObj>
              </mc:Choice>
              <mc:Fallback>
                <p:oleObj name="Wave Sound" r:id="rId6" imgW="304520" imgH="304520" progId="SoundRec">
                  <p:embed/>
                  <p:pic>
                    <p:nvPicPr>
                      <p:cNvPr id="0" name="Object 7"/>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2025" y="6450013"/>
                        <a:ext cx="2746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9" name="Freeform 8"/>
          <p:cNvSpPr>
            <a:spLocks noChangeAspect="1"/>
          </p:cNvSpPr>
          <p:nvPr/>
        </p:nvSpPr>
        <p:spPr bwMode="auto">
          <a:xfrm>
            <a:off x="2879725" y="2897188"/>
            <a:ext cx="4800600" cy="3724275"/>
          </a:xfrm>
          <a:custGeom>
            <a:avLst/>
            <a:gdLst>
              <a:gd name="T0" fmla="*/ 857250 w 2016"/>
              <a:gd name="T1" fmla="*/ 862013 h 1564"/>
              <a:gd name="T2" fmla="*/ 545306 w 2016"/>
              <a:gd name="T3" fmla="*/ 1135856 h 1564"/>
              <a:gd name="T4" fmla="*/ 242888 w 2016"/>
              <a:gd name="T5" fmla="*/ 1438275 h 1564"/>
              <a:gd name="T6" fmla="*/ 52388 w 2016"/>
              <a:gd name="T7" fmla="*/ 1750219 h 1564"/>
              <a:gd name="T8" fmla="*/ 66675 w 2016"/>
              <a:gd name="T9" fmla="*/ 1957387 h 1564"/>
              <a:gd name="T10" fmla="*/ 0 w 2016"/>
              <a:gd name="T11" fmla="*/ 2171700 h 1564"/>
              <a:gd name="T12" fmla="*/ 92869 w 2016"/>
              <a:gd name="T13" fmla="*/ 2414587 h 1564"/>
              <a:gd name="T14" fmla="*/ 133350 w 2016"/>
              <a:gd name="T15" fmla="*/ 2159794 h 1564"/>
              <a:gd name="T16" fmla="*/ 166688 w 2016"/>
              <a:gd name="T17" fmla="*/ 1852613 h 1564"/>
              <a:gd name="T18" fmla="*/ 326231 w 2016"/>
              <a:gd name="T19" fmla="*/ 2352675 h 1564"/>
              <a:gd name="T20" fmla="*/ 347663 w 2016"/>
              <a:gd name="T21" fmla="*/ 2497932 h 1564"/>
              <a:gd name="T22" fmla="*/ 373856 w 2016"/>
              <a:gd name="T23" fmla="*/ 2678907 h 1564"/>
              <a:gd name="T24" fmla="*/ 1012031 w 2016"/>
              <a:gd name="T25" fmla="*/ 2743200 h 1564"/>
              <a:gd name="T26" fmla="*/ 1385888 w 2016"/>
              <a:gd name="T27" fmla="*/ 2914650 h 1564"/>
              <a:gd name="T28" fmla="*/ 1588294 w 2016"/>
              <a:gd name="T29" fmla="*/ 3095625 h 1564"/>
              <a:gd name="T30" fmla="*/ 1745456 w 2016"/>
              <a:gd name="T31" fmla="*/ 3250406 h 1564"/>
              <a:gd name="T32" fmla="*/ 2026444 w 2016"/>
              <a:gd name="T33" fmla="*/ 3257550 h 1564"/>
              <a:gd name="T34" fmla="*/ 2202656 w 2016"/>
              <a:gd name="T35" fmla="*/ 3271838 h 1564"/>
              <a:gd name="T36" fmla="*/ 4800600 w 2016"/>
              <a:gd name="T37" fmla="*/ 3724275 h 1564"/>
              <a:gd name="T38" fmla="*/ 4572000 w 2016"/>
              <a:gd name="T39" fmla="*/ 3452813 h 1564"/>
              <a:gd name="T40" fmla="*/ 3905250 w 2016"/>
              <a:gd name="T41" fmla="*/ 3157538 h 1564"/>
              <a:gd name="T42" fmla="*/ 3512344 w 2016"/>
              <a:gd name="T43" fmla="*/ 2955131 h 1564"/>
              <a:gd name="T44" fmla="*/ 3162300 w 2016"/>
              <a:gd name="T45" fmla="*/ 2976563 h 1564"/>
              <a:gd name="T46" fmla="*/ 2888457 w 2016"/>
              <a:gd name="T47" fmla="*/ 3059906 h 1564"/>
              <a:gd name="T48" fmla="*/ 2867025 w 2016"/>
              <a:gd name="T49" fmla="*/ 2881313 h 1564"/>
              <a:gd name="T50" fmla="*/ 2566988 w 2016"/>
              <a:gd name="T51" fmla="*/ 2995613 h 1564"/>
              <a:gd name="T52" fmla="*/ 2300288 w 2016"/>
              <a:gd name="T53" fmla="*/ 3178969 h 1564"/>
              <a:gd name="T54" fmla="*/ 1916906 w 2016"/>
              <a:gd name="T55" fmla="*/ 3174206 h 1564"/>
              <a:gd name="T56" fmla="*/ 1838325 w 2016"/>
              <a:gd name="T57" fmla="*/ 2690813 h 1564"/>
              <a:gd name="T58" fmla="*/ 1447800 w 2016"/>
              <a:gd name="T59" fmla="*/ 2621757 h 1564"/>
              <a:gd name="T60" fmla="*/ 1631156 w 2016"/>
              <a:gd name="T61" fmla="*/ 2247900 h 1564"/>
              <a:gd name="T62" fmla="*/ 1288257 w 2016"/>
              <a:gd name="T63" fmla="*/ 2383631 h 1564"/>
              <a:gd name="T64" fmla="*/ 914400 w 2016"/>
              <a:gd name="T65" fmla="*/ 2502694 h 1564"/>
              <a:gd name="T66" fmla="*/ 976313 w 2016"/>
              <a:gd name="T67" fmla="*/ 2040731 h 1564"/>
              <a:gd name="T68" fmla="*/ 1219200 w 2016"/>
              <a:gd name="T69" fmla="*/ 1724025 h 1564"/>
              <a:gd name="T70" fmla="*/ 1595438 w 2016"/>
              <a:gd name="T71" fmla="*/ 1662113 h 1564"/>
              <a:gd name="T72" fmla="*/ 1890713 w 2016"/>
              <a:gd name="T73" fmla="*/ 1609725 h 1564"/>
              <a:gd name="T74" fmla="*/ 2045494 w 2016"/>
              <a:gd name="T75" fmla="*/ 1688306 h 1564"/>
              <a:gd name="T76" fmla="*/ 2119313 w 2016"/>
              <a:gd name="T77" fmla="*/ 1900237 h 1564"/>
              <a:gd name="T78" fmla="*/ 2202656 w 2016"/>
              <a:gd name="T79" fmla="*/ 1547813 h 1564"/>
              <a:gd name="T80" fmla="*/ 2712244 w 2016"/>
              <a:gd name="T81" fmla="*/ 1126331 h 1564"/>
              <a:gd name="T82" fmla="*/ 2731294 w 2016"/>
              <a:gd name="T83" fmla="*/ 959644 h 1564"/>
              <a:gd name="T84" fmla="*/ 2788444 w 2016"/>
              <a:gd name="T85" fmla="*/ 1002506 h 1564"/>
              <a:gd name="T86" fmla="*/ 2967038 w 2016"/>
              <a:gd name="T87" fmla="*/ 850106 h 1564"/>
              <a:gd name="T88" fmla="*/ 3138488 w 2016"/>
              <a:gd name="T89" fmla="*/ 762000 h 1564"/>
              <a:gd name="T90" fmla="*/ 3424238 w 2016"/>
              <a:gd name="T91" fmla="*/ 621506 h 1564"/>
              <a:gd name="T92" fmla="*/ 3481388 w 2016"/>
              <a:gd name="T93" fmla="*/ 647700 h 1564"/>
              <a:gd name="T94" fmla="*/ 3605213 w 2016"/>
              <a:gd name="T95" fmla="*/ 571500 h 1564"/>
              <a:gd name="T96" fmla="*/ 3500438 w 2016"/>
              <a:gd name="T97" fmla="*/ 404813 h 1564"/>
              <a:gd name="T98" fmla="*/ 3921919 w 2016"/>
              <a:gd name="T99" fmla="*/ 383381 h 1564"/>
              <a:gd name="T100" fmla="*/ 3693319 w 2016"/>
              <a:gd name="T101" fmla="*/ 92869 h 1564"/>
              <a:gd name="T102" fmla="*/ 3302794 w 2016"/>
              <a:gd name="T103" fmla="*/ 76200 h 1564"/>
              <a:gd name="T104" fmla="*/ 2997994 w 2016"/>
              <a:gd name="T105" fmla="*/ 154781 h 1564"/>
              <a:gd name="T106" fmla="*/ 2831307 w 2016"/>
              <a:gd name="T107" fmla="*/ 361950 h 1564"/>
              <a:gd name="T108" fmla="*/ 2555082 w 2016"/>
              <a:gd name="T109" fmla="*/ 304800 h 1564"/>
              <a:gd name="T110" fmla="*/ 2286000 w 2016"/>
              <a:gd name="T111" fmla="*/ 295275 h 1564"/>
              <a:gd name="T112" fmla="*/ 2738438 w 2016"/>
              <a:gd name="T113" fmla="*/ 50006 h 1564"/>
              <a:gd name="T114" fmla="*/ 2664619 w 2016"/>
              <a:gd name="T115" fmla="*/ 40481 h 1564"/>
              <a:gd name="T116" fmla="*/ 1983581 w 2016"/>
              <a:gd name="T117" fmla="*/ 259556 h 1564"/>
              <a:gd name="T118" fmla="*/ 1302544 w 2016"/>
              <a:gd name="T119" fmla="*/ 564356 h 15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16"/>
              <a:gd name="T181" fmla="*/ 0 h 1564"/>
              <a:gd name="T182" fmla="*/ 2016 w 2016"/>
              <a:gd name="T183" fmla="*/ 1564 h 15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16" h="1564">
                <a:moveTo>
                  <a:pt x="547" y="237"/>
                </a:moveTo>
                <a:lnTo>
                  <a:pt x="414" y="318"/>
                </a:lnTo>
                <a:lnTo>
                  <a:pt x="360" y="362"/>
                </a:lnTo>
                <a:lnTo>
                  <a:pt x="325" y="397"/>
                </a:lnTo>
                <a:lnTo>
                  <a:pt x="294" y="423"/>
                </a:lnTo>
                <a:lnTo>
                  <a:pt x="229" y="477"/>
                </a:lnTo>
                <a:lnTo>
                  <a:pt x="161" y="541"/>
                </a:lnTo>
                <a:lnTo>
                  <a:pt x="126" y="576"/>
                </a:lnTo>
                <a:lnTo>
                  <a:pt x="102" y="604"/>
                </a:lnTo>
                <a:lnTo>
                  <a:pt x="65" y="661"/>
                </a:lnTo>
                <a:lnTo>
                  <a:pt x="28" y="711"/>
                </a:lnTo>
                <a:lnTo>
                  <a:pt x="22" y="735"/>
                </a:lnTo>
                <a:lnTo>
                  <a:pt x="24" y="759"/>
                </a:lnTo>
                <a:lnTo>
                  <a:pt x="41" y="776"/>
                </a:lnTo>
                <a:lnTo>
                  <a:pt x="28" y="822"/>
                </a:lnTo>
                <a:lnTo>
                  <a:pt x="22" y="842"/>
                </a:lnTo>
                <a:lnTo>
                  <a:pt x="28" y="881"/>
                </a:lnTo>
                <a:lnTo>
                  <a:pt x="0" y="912"/>
                </a:lnTo>
                <a:lnTo>
                  <a:pt x="8" y="927"/>
                </a:lnTo>
                <a:lnTo>
                  <a:pt x="28" y="953"/>
                </a:lnTo>
                <a:lnTo>
                  <a:pt x="39" y="1014"/>
                </a:lnTo>
                <a:lnTo>
                  <a:pt x="48" y="1027"/>
                </a:lnTo>
                <a:lnTo>
                  <a:pt x="63" y="1001"/>
                </a:lnTo>
                <a:lnTo>
                  <a:pt x="56" y="907"/>
                </a:lnTo>
                <a:lnTo>
                  <a:pt x="50" y="874"/>
                </a:lnTo>
                <a:lnTo>
                  <a:pt x="43" y="842"/>
                </a:lnTo>
                <a:lnTo>
                  <a:pt x="70" y="778"/>
                </a:lnTo>
                <a:lnTo>
                  <a:pt x="91" y="789"/>
                </a:lnTo>
                <a:lnTo>
                  <a:pt x="78" y="846"/>
                </a:lnTo>
                <a:lnTo>
                  <a:pt x="137" y="988"/>
                </a:lnTo>
                <a:lnTo>
                  <a:pt x="146" y="1014"/>
                </a:lnTo>
                <a:lnTo>
                  <a:pt x="146" y="1034"/>
                </a:lnTo>
                <a:lnTo>
                  <a:pt x="146" y="1049"/>
                </a:lnTo>
                <a:lnTo>
                  <a:pt x="137" y="1064"/>
                </a:lnTo>
                <a:lnTo>
                  <a:pt x="126" y="1073"/>
                </a:lnTo>
                <a:lnTo>
                  <a:pt x="157" y="1125"/>
                </a:lnTo>
                <a:lnTo>
                  <a:pt x="342" y="1180"/>
                </a:lnTo>
                <a:lnTo>
                  <a:pt x="377" y="1152"/>
                </a:lnTo>
                <a:lnTo>
                  <a:pt x="425" y="1152"/>
                </a:lnTo>
                <a:lnTo>
                  <a:pt x="440" y="1158"/>
                </a:lnTo>
                <a:lnTo>
                  <a:pt x="460" y="1189"/>
                </a:lnTo>
                <a:lnTo>
                  <a:pt x="582" y="1224"/>
                </a:lnTo>
                <a:lnTo>
                  <a:pt x="615" y="1210"/>
                </a:lnTo>
                <a:lnTo>
                  <a:pt x="667" y="1276"/>
                </a:lnTo>
                <a:lnTo>
                  <a:pt x="667" y="1300"/>
                </a:lnTo>
                <a:lnTo>
                  <a:pt x="667" y="1317"/>
                </a:lnTo>
                <a:lnTo>
                  <a:pt x="733" y="1348"/>
                </a:lnTo>
                <a:lnTo>
                  <a:pt x="733" y="1365"/>
                </a:lnTo>
                <a:lnTo>
                  <a:pt x="846" y="1409"/>
                </a:lnTo>
                <a:lnTo>
                  <a:pt x="864" y="1392"/>
                </a:lnTo>
                <a:lnTo>
                  <a:pt x="851" y="1368"/>
                </a:lnTo>
                <a:lnTo>
                  <a:pt x="890" y="1337"/>
                </a:lnTo>
                <a:lnTo>
                  <a:pt x="934" y="1354"/>
                </a:lnTo>
                <a:lnTo>
                  <a:pt x="925" y="1374"/>
                </a:lnTo>
                <a:lnTo>
                  <a:pt x="942" y="1385"/>
                </a:lnTo>
                <a:lnTo>
                  <a:pt x="912" y="1564"/>
                </a:lnTo>
                <a:lnTo>
                  <a:pt x="2016" y="1564"/>
                </a:lnTo>
                <a:lnTo>
                  <a:pt x="1983" y="1492"/>
                </a:lnTo>
                <a:lnTo>
                  <a:pt x="1966" y="1492"/>
                </a:lnTo>
                <a:lnTo>
                  <a:pt x="1920" y="1450"/>
                </a:lnTo>
                <a:lnTo>
                  <a:pt x="1828" y="1416"/>
                </a:lnTo>
                <a:lnTo>
                  <a:pt x="1747" y="1422"/>
                </a:lnTo>
                <a:lnTo>
                  <a:pt x="1640" y="1326"/>
                </a:lnTo>
                <a:lnTo>
                  <a:pt x="1599" y="1324"/>
                </a:lnTo>
                <a:lnTo>
                  <a:pt x="1597" y="1289"/>
                </a:lnTo>
                <a:lnTo>
                  <a:pt x="1475" y="1241"/>
                </a:lnTo>
                <a:lnTo>
                  <a:pt x="1435" y="1263"/>
                </a:lnTo>
                <a:lnTo>
                  <a:pt x="1394" y="1243"/>
                </a:lnTo>
                <a:lnTo>
                  <a:pt x="1328" y="1250"/>
                </a:lnTo>
                <a:lnTo>
                  <a:pt x="1311" y="1228"/>
                </a:lnTo>
                <a:lnTo>
                  <a:pt x="1254" y="1193"/>
                </a:lnTo>
                <a:lnTo>
                  <a:pt x="1213" y="1285"/>
                </a:lnTo>
                <a:lnTo>
                  <a:pt x="1189" y="1306"/>
                </a:lnTo>
                <a:lnTo>
                  <a:pt x="1174" y="1276"/>
                </a:lnTo>
                <a:lnTo>
                  <a:pt x="1204" y="1210"/>
                </a:lnTo>
                <a:lnTo>
                  <a:pt x="1191" y="1193"/>
                </a:lnTo>
                <a:lnTo>
                  <a:pt x="1091" y="1239"/>
                </a:lnTo>
                <a:lnTo>
                  <a:pt x="1078" y="1258"/>
                </a:lnTo>
                <a:lnTo>
                  <a:pt x="1047" y="1265"/>
                </a:lnTo>
                <a:lnTo>
                  <a:pt x="1036" y="1304"/>
                </a:lnTo>
                <a:lnTo>
                  <a:pt x="966" y="1335"/>
                </a:lnTo>
                <a:lnTo>
                  <a:pt x="901" y="1311"/>
                </a:lnTo>
                <a:lnTo>
                  <a:pt x="835" y="1335"/>
                </a:lnTo>
                <a:lnTo>
                  <a:pt x="805" y="1333"/>
                </a:lnTo>
                <a:lnTo>
                  <a:pt x="783" y="1317"/>
                </a:lnTo>
                <a:lnTo>
                  <a:pt x="744" y="1276"/>
                </a:lnTo>
                <a:lnTo>
                  <a:pt x="772" y="1130"/>
                </a:lnTo>
                <a:lnTo>
                  <a:pt x="711" y="1106"/>
                </a:lnTo>
                <a:lnTo>
                  <a:pt x="589" y="1125"/>
                </a:lnTo>
                <a:lnTo>
                  <a:pt x="608" y="1101"/>
                </a:lnTo>
                <a:lnTo>
                  <a:pt x="613" y="1040"/>
                </a:lnTo>
                <a:lnTo>
                  <a:pt x="626" y="1049"/>
                </a:lnTo>
                <a:lnTo>
                  <a:pt x="685" y="944"/>
                </a:lnTo>
                <a:lnTo>
                  <a:pt x="643" y="931"/>
                </a:lnTo>
                <a:lnTo>
                  <a:pt x="578" y="955"/>
                </a:lnTo>
                <a:lnTo>
                  <a:pt x="541" y="1001"/>
                </a:lnTo>
                <a:lnTo>
                  <a:pt x="519" y="1047"/>
                </a:lnTo>
                <a:lnTo>
                  <a:pt x="432" y="1077"/>
                </a:lnTo>
                <a:lnTo>
                  <a:pt x="384" y="1051"/>
                </a:lnTo>
                <a:lnTo>
                  <a:pt x="360" y="966"/>
                </a:lnTo>
                <a:lnTo>
                  <a:pt x="375" y="883"/>
                </a:lnTo>
                <a:lnTo>
                  <a:pt x="410" y="857"/>
                </a:lnTo>
                <a:lnTo>
                  <a:pt x="414" y="798"/>
                </a:lnTo>
                <a:lnTo>
                  <a:pt x="497" y="748"/>
                </a:lnTo>
                <a:lnTo>
                  <a:pt x="512" y="724"/>
                </a:lnTo>
                <a:lnTo>
                  <a:pt x="650" y="704"/>
                </a:lnTo>
                <a:lnTo>
                  <a:pt x="672" y="713"/>
                </a:lnTo>
                <a:lnTo>
                  <a:pt x="670" y="698"/>
                </a:lnTo>
                <a:lnTo>
                  <a:pt x="643" y="682"/>
                </a:lnTo>
                <a:lnTo>
                  <a:pt x="752" y="661"/>
                </a:lnTo>
                <a:lnTo>
                  <a:pt x="794" y="676"/>
                </a:lnTo>
                <a:lnTo>
                  <a:pt x="829" y="665"/>
                </a:lnTo>
                <a:lnTo>
                  <a:pt x="857" y="680"/>
                </a:lnTo>
                <a:lnTo>
                  <a:pt x="859" y="709"/>
                </a:lnTo>
                <a:lnTo>
                  <a:pt x="857" y="730"/>
                </a:lnTo>
                <a:lnTo>
                  <a:pt x="883" y="785"/>
                </a:lnTo>
                <a:lnTo>
                  <a:pt x="890" y="798"/>
                </a:lnTo>
                <a:lnTo>
                  <a:pt x="914" y="794"/>
                </a:lnTo>
                <a:lnTo>
                  <a:pt x="938" y="748"/>
                </a:lnTo>
                <a:lnTo>
                  <a:pt x="925" y="650"/>
                </a:lnTo>
                <a:lnTo>
                  <a:pt x="936" y="608"/>
                </a:lnTo>
                <a:lnTo>
                  <a:pt x="1132" y="501"/>
                </a:lnTo>
                <a:lnTo>
                  <a:pt x="1139" y="473"/>
                </a:lnTo>
                <a:lnTo>
                  <a:pt x="1130" y="445"/>
                </a:lnTo>
                <a:lnTo>
                  <a:pt x="1117" y="425"/>
                </a:lnTo>
                <a:lnTo>
                  <a:pt x="1147" y="403"/>
                </a:lnTo>
                <a:lnTo>
                  <a:pt x="1134" y="434"/>
                </a:lnTo>
                <a:lnTo>
                  <a:pt x="1150" y="447"/>
                </a:lnTo>
                <a:lnTo>
                  <a:pt x="1171" y="421"/>
                </a:lnTo>
                <a:lnTo>
                  <a:pt x="1165" y="394"/>
                </a:lnTo>
                <a:lnTo>
                  <a:pt x="1184" y="405"/>
                </a:lnTo>
                <a:lnTo>
                  <a:pt x="1246" y="357"/>
                </a:lnTo>
                <a:lnTo>
                  <a:pt x="1285" y="357"/>
                </a:lnTo>
                <a:lnTo>
                  <a:pt x="1337" y="340"/>
                </a:lnTo>
                <a:lnTo>
                  <a:pt x="1318" y="320"/>
                </a:lnTo>
                <a:lnTo>
                  <a:pt x="1342" y="296"/>
                </a:lnTo>
                <a:lnTo>
                  <a:pt x="1409" y="270"/>
                </a:lnTo>
                <a:lnTo>
                  <a:pt x="1438" y="261"/>
                </a:lnTo>
                <a:lnTo>
                  <a:pt x="1477" y="259"/>
                </a:lnTo>
                <a:lnTo>
                  <a:pt x="1496" y="259"/>
                </a:lnTo>
                <a:lnTo>
                  <a:pt x="1462" y="272"/>
                </a:lnTo>
                <a:lnTo>
                  <a:pt x="1481" y="296"/>
                </a:lnTo>
                <a:lnTo>
                  <a:pt x="1586" y="264"/>
                </a:lnTo>
                <a:lnTo>
                  <a:pt x="1514" y="240"/>
                </a:lnTo>
                <a:lnTo>
                  <a:pt x="1501" y="224"/>
                </a:lnTo>
                <a:lnTo>
                  <a:pt x="1490" y="209"/>
                </a:lnTo>
                <a:lnTo>
                  <a:pt x="1470" y="170"/>
                </a:lnTo>
                <a:lnTo>
                  <a:pt x="1575" y="170"/>
                </a:lnTo>
                <a:lnTo>
                  <a:pt x="1614" y="170"/>
                </a:lnTo>
                <a:lnTo>
                  <a:pt x="1647" y="161"/>
                </a:lnTo>
                <a:lnTo>
                  <a:pt x="1723" y="130"/>
                </a:lnTo>
                <a:lnTo>
                  <a:pt x="1695" y="106"/>
                </a:lnTo>
                <a:lnTo>
                  <a:pt x="1551" y="39"/>
                </a:lnTo>
                <a:lnTo>
                  <a:pt x="1468" y="54"/>
                </a:lnTo>
                <a:lnTo>
                  <a:pt x="1448" y="32"/>
                </a:lnTo>
                <a:lnTo>
                  <a:pt x="1387" y="32"/>
                </a:lnTo>
                <a:lnTo>
                  <a:pt x="1355" y="26"/>
                </a:lnTo>
                <a:lnTo>
                  <a:pt x="1322" y="28"/>
                </a:lnTo>
                <a:lnTo>
                  <a:pt x="1259" y="65"/>
                </a:lnTo>
                <a:lnTo>
                  <a:pt x="1261" y="80"/>
                </a:lnTo>
                <a:lnTo>
                  <a:pt x="1200" y="124"/>
                </a:lnTo>
                <a:lnTo>
                  <a:pt x="1189" y="152"/>
                </a:lnTo>
                <a:lnTo>
                  <a:pt x="1112" y="159"/>
                </a:lnTo>
                <a:lnTo>
                  <a:pt x="1150" y="115"/>
                </a:lnTo>
                <a:lnTo>
                  <a:pt x="1073" y="128"/>
                </a:lnTo>
                <a:lnTo>
                  <a:pt x="1043" y="115"/>
                </a:lnTo>
                <a:lnTo>
                  <a:pt x="1003" y="120"/>
                </a:lnTo>
                <a:lnTo>
                  <a:pt x="960" y="124"/>
                </a:lnTo>
                <a:lnTo>
                  <a:pt x="1019" y="67"/>
                </a:lnTo>
                <a:lnTo>
                  <a:pt x="1051" y="67"/>
                </a:lnTo>
                <a:lnTo>
                  <a:pt x="1150" y="21"/>
                </a:lnTo>
                <a:lnTo>
                  <a:pt x="1237" y="4"/>
                </a:lnTo>
                <a:lnTo>
                  <a:pt x="1206" y="0"/>
                </a:lnTo>
                <a:lnTo>
                  <a:pt x="1119" y="17"/>
                </a:lnTo>
                <a:lnTo>
                  <a:pt x="1034" y="34"/>
                </a:lnTo>
                <a:lnTo>
                  <a:pt x="938" y="69"/>
                </a:lnTo>
                <a:lnTo>
                  <a:pt x="833" y="109"/>
                </a:lnTo>
                <a:lnTo>
                  <a:pt x="715" y="152"/>
                </a:lnTo>
                <a:lnTo>
                  <a:pt x="630" y="192"/>
                </a:lnTo>
                <a:lnTo>
                  <a:pt x="547" y="237"/>
                </a:lnTo>
                <a:close/>
              </a:path>
            </a:pathLst>
          </a:custGeom>
          <a:solidFill>
            <a:srgbClr val="10941D"/>
          </a:solidFill>
          <a:ln w="9525">
            <a:solidFill>
              <a:srgbClr val="99CC00"/>
            </a:solidFill>
            <a:round/>
            <a:headEnd/>
            <a:tailEnd/>
          </a:ln>
        </p:spPr>
        <p:txBody>
          <a:bodyPr/>
          <a:lstStyle/>
          <a:p>
            <a:endParaRPr lang="en-US"/>
          </a:p>
        </p:txBody>
      </p:sp>
      <p:sp>
        <p:nvSpPr>
          <p:cNvPr id="3080" name="Freeform 9"/>
          <p:cNvSpPr>
            <a:spLocks noChangeAspect="1"/>
          </p:cNvSpPr>
          <p:nvPr/>
        </p:nvSpPr>
        <p:spPr bwMode="auto">
          <a:xfrm>
            <a:off x="4745038" y="5002213"/>
            <a:ext cx="841375" cy="241300"/>
          </a:xfrm>
          <a:custGeom>
            <a:avLst/>
            <a:gdLst>
              <a:gd name="T0" fmla="*/ 0 w 353"/>
              <a:gd name="T1" fmla="*/ 121845 h 101"/>
              <a:gd name="T2" fmla="*/ 50053 w 353"/>
              <a:gd name="T3" fmla="*/ 52560 h 101"/>
              <a:gd name="T4" fmla="*/ 233583 w 353"/>
              <a:gd name="T5" fmla="*/ 0 h 101"/>
              <a:gd name="T6" fmla="*/ 383743 w 353"/>
              <a:gd name="T7" fmla="*/ 0 h 101"/>
              <a:gd name="T8" fmla="*/ 841375 w 353"/>
              <a:gd name="T9" fmla="*/ 172016 h 101"/>
              <a:gd name="T10" fmla="*/ 545821 w 353"/>
              <a:gd name="T11" fmla="*/ 241300 h 101"/>
              <a:gd name="T12" fmla="*/ 598258 w 353"/>
              <a:gd name="T13" fmla="*/ 167238 h 101"/>
              <a:gd name="T14" fmla="*/ 498151 w 353"/>
              <a:gd name="T15" fmla="*/ 95564 h 101"/>
              <a:gd name="T16" fmla="*/ 357525 w 353"/>
              <a:gd name="T17" fmla="*/ 95564 h 101"/>
              <a:gd name="T18" fmla="*/ 238350 w 353"/>
              <a:gd name="T19" fmla="*/ 78841 h 101"/>
              <a:gd name="T20" fmla="*/ 0 w 353"/>
              <a:gd name="T21" fmla="*/ 121845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3"/>
              <a:gd name="T34" fmla="*/ 0 h 101"/>
              <a:gd name="T35" fmla="*/ 353 w 353"/>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3" h="101">
                <a:moveTo>
                  <a:pt x="0" y="51"/>
                </a:moveTo>
                <a:lnTo>
                  <a:pt x="21" y="22"/>
                </a:lnTo>
                <a:lnTo>
                  <a:pt x="98" y="0"/>
                </a:lnTo>
                <a:lnTo>
                  <a:pt x="161" y="0"/>
                </a:lnTo>
                <a:lnTo>
                  <a:pt x="353" y="72"/>
                </a:lnTo>
                <a:lnTo>
                  <a:pt x="229" y="101"/>
                </a:lnTo>
                <a:lnTo>
                  <a:pt x="251" y="70"/>
                </a:lnTo>
                <a:lnTo>
                  <a:pt x="209" y="40"/>
                </a:lnTo>
                <a:lnTo>
                  <a:pt x="150" y="40"/>
                </a:lnTo>
                <a:lnTo>
                  <a:pt x="100" y="33"/>
                </a:lnTo>
                <a:lnTo>
                  <a:pt x="0" y="51"/>
                </a:lnTo>
                <a:close/>
              </a:path>
            </a:pathLst>
          </a:custGeom>
          <a:solidFill>
            <a:srgbClr val="008000"/>
          </a:solidFill>
          <a:ln w="9525">
            <a:solidFill>
              <a:srgbClr val="99CC00"/>
            </a:solidFill>
            <a:round/>
            <a:headEnd/>
            <a:tailEnd/>
          </a:ln>
        </p:spPr>
        <p:txBody>
          <a:bodyPr/>
          <a:lstStyle/>
          <a:p>
            <a:endParaRPr lang="en-US"/>
          </a:p>
        </p:txBody>
      </p:sp>
      <p:sp>
        <p:nvSpPr>
          <p:cNvPr id="3081" name="Freeform 10"/>
          <p:cNvSpPr>
            <a:spLocks noChangeAspect="1"/>
          </p:cNvSpPr>
          <p:nvPr/>
        </p:nvSpPr>
        <p:spPr bwMode="auto">
          <a:xfrm>
            <a:off x="5818188" y="5259388"/>
            <a:ext cx="541337" cy="157162"/>
          </a:xfrm>
          <a:custGeom>
            <a:avLst/>
            <a:gdLst>
              <a:gd name="T0" fmla="*/ 0 w 227"/>
              <a:gd name="T1" fmla="*/ 123825 h 66"/>
              <a:gd name="T2" fmla="*/ 95390 w 227"/>
              <a:gd name="T3" fmla="*/ 16669 h 66"/>
              <a:gd name="T4" fmla="*/ 350557 w 227"/>
              <a:gd name="T5" fmla="*/ 0 h 66"/>
              <a:gd name="T6" fmla="*/ 541337 w 227"/>
              <a:gd name="T7" fmla="*/ 88106 h 66"/>
              <a:gd name="T8" fmla="*/ 338634 w 227"/>
              <a:gd name="T9" fmla="*/ 119062 h 66"/>
              <a:gd name="T10" fmla="*/ 42925 w 227"/>
              <a:gd name="T11" fmla="*/ 157162 h 66"/>
              <a:gd name="T12" fmla="*/ 0 w 227"/>
              <a:gd name="T13" fmla="*/ 123825 h 66"/>
              <a:gd name="T14" fmla="*/ 0 60000 65536"/>
              <a:gd name="T15" fmla="*/ 0 60000 65536"/>
              <a:gd name="T16" fmla="*/ 0 60000 65536"/>
              <a:gd name="T17" fmla="*/ 0 60000 65536"/>
              <a:gd name="T18" fmla="*/ 0 60000 65536"/>
              <a:gd name="T19" fmla="*/ 0 60000 65536"/>
              <a:gd name="T20" fmla="*/ 0 60000 65536"/>
              <a:gd name="T21" fmla="*/ 0 w 227"/>
              <a:gd name="T22" fmla="*/ 0 h 66"/>
              <a:gd name="T23" fmla="*/ 227 w 227"/>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 h="66">
                <a:moveTo>
                  <a:pt x="0" y="52"/>
                </a:moveTo>
                <a:lnTo>
                  <a:pt x="40" y="7"/>
                </a:lnTo>
                <a:lnTo>
                  <a:pt x="147" y="0"/>
                </a:lnTo>
                <a:lnTo>
                  <a:pt x="227" y="37"/>
                </a:lnTo>
                <a:lnTo>
                  <a:pt x="142" y="50"/>
                </a:lnTo>
                <a:lnTo>
                  <a:pt x="18" y="66"/>
                </a:lnTo>
                <a:lnTo>
                  <a:pt x="0" y="52"/>
                </a:lnTo>
                <a:close/>
              </a:path>
            </a:pathLst>
          </a:custGeom>
          <a:solidFill>
            <a:srgbClr val="008000"/>
          </a:solidFill>
          <a:ln w="9525">
            <a:solidFill>
              <a:srgbClr val="99CC00"/>
            </a:solidFill>
            <a:round/>
            <a:headEnd/>
            <a:tailEnd/>
          </a:ln>
        </p:spPr>
        <p:txBody>
          <a:bodyPr/>
          <a:lstStyle/>
          <a:p>
            <a:endParaRPr lang="en-US"/>
          </a:p>
        </p:txBody>
      </p:sp>
      <p:sp>
        <p:nvSpPr>
          <p:cNvPr id="3082" name="Freeform 11"/>
          <p:cNvSpPr>
            <a:spLocks noChangeAspect="1"/>
          </p:cNvSpPr>
          <p:nvPr/>
        </p:nvSpPr>
        <p:spPr bwMode="auto">
          <a:xfrm>
            <a:off x="6429375" y="5397500"/>
            <a:ext cx="131763" cy="52388"/>
          </a:xfrm>
          <a:custGeom>
            <a:avLst/>
            <a:gdLst>
              <a:gd name="T0" fmla="*/ 0 w 55"/>
              <a:gd name="T1" fmla="*/ 21431 h 22"/>
              <a:gd name="T2" fmla="*/ 131763 w 55"/>
              <a:gd name="T3" fmla="*/ 0 h 22"/>
              <a:gd name="T4" fmla="*/ 74266 w 55"/>
              <a:gd name="T5" fmla="*/ 52388 h 22"/>
              <a:gd name="T6" fmla="*/ 0 w 55"/>
              <a:gd name="T7" fmla="*/ 21431 h 22"/>
              <a:gd name="T8" fmla="*/ 0 60000 65536"/>
              <a:gd name="T9" fmla="*/ 0 60000 65536"/>
              <a:gd name="T10" fmla="*/ 0 60000 65536"/>
              <a:gd name="T11" fmla="*/ 0 60000 65536"/>
              <a:gd name="T12" fmla="*/ 0 w 55"/>
              <a:gd name="T13" fmla="*/ 0 h 22"/>
              <a:gd name="T14" fmla="*/ 55 w 55"/>
              <a:gd name="T15" fmla="*/ 22 h 22"/>
            </a:gdLst>
            <a:ahLst/>
            <a:cxnLst>
              <a:cxn ang="T8">
                <a:pos x="T0" y="T1"/>
              </a:cxn>
              <a:cxn ang="T9">
                <a:pos x="T2" y="T3"/>
              </a:cxn>
              <a:cxn ang="T10">
                <a:pos x="T4" y="T5"/>
              </a:cxn>
              <a:cxn ang="T11">
                <a:pos x="T6" y="T7"/>
              </a:cxn>
            </a:cxnLst>
            <a:rect l="T12" t="T13" r="T14" b="T15"/>
            <a:pathLst>
              <a:path w="55" h="22">
                <a:moveTo>
                  <a:pt x="0" y="9"/>
                </a:moveTo>
                <a:lnTo>
                  <a:pt x="55" y="0"/>
                </a:lnTo>
                <a:lnTo>
                  <a:pt x="31" y="22"/>
                </a:lnTo>
                <a:lnTo>
                  <a:pt x="0" y="9"/>
                </a:lnTo>
                <a:close/>
              </a:path>
            </a:pathLst>
          </a:custGeom>
          <a:solidFill>
            <a:srgbClr val="008000"/>
          </a:solidFill>
          <a:ln w="9525">
            <a:solidFill>
              <a:srgbClr val="99CC00"/>
            </a:solidFill>
            <a:round/>
            <a:headEnd/>
            <a:tailEnd/>
          </a:ln>
        </p:spPr>
        <p:txBody>
          <a:bodyPr/>
          <a:lstStyle/>
          <a:p>
            <a:endParaRPr lang="en-US"/>
          </a:p>
        </p:txBody>
      </p:sp>
      <p:sp>
        <p:nvSpPr>
          <p:cNvPr id="3083" name="Freeform 12"/>
          <p:cNvSpPr>
            <a:spLocks noChangeAspect="1"/>
          </p:cNvSpPr>
          <p:nvPr/>
        </p:nvSpPr>
        <p:spPr bwMode="auto">
          <a:xfrm>
            <a:off x="6934200" y="2860675"/>
            <a:ext cx="400050" cy="207963"/>
          </a:xfrm>
          <a:custGeom>
            <a:avLst/>
            <a:gdLst>
              <a:gd name="T0" fmla="*/ 0 w 168"/>
              <a:gd name="T1" fmla="*/ 145813 h 87"/>
              <a:gd name="T2" fmla="*/ 176213 w 168"/>
              <a:gd name="T3" fmla="*/ 0 h 87"/>
              <a:gd name="T4" fmla="*/ 342900 w 168"/>
              <a:gd name="T5" fmla="*/ 78883 h 87"/>
              <a:gd name="T6" fmla="*/ 400050 w 168"/>
              <a:gd name="T7" fmla="*/ 207963 h 87"/>
              <a:gd name="T8" fmla="*/ 264319 w 168"/>
              <a:gd name="T9" fmla="*/ 162546 h 87"/>
              <a:gd name="T10" fmla="*/ 228600 w 168"/>
              <a:gd name="T11" fmla="*/ 141032 h 87"/>
              <a:gd name="T12" fmla="*/ 0 w 168"/>
              <a:gd name="T13" fmla="*/ 145813 h 87"/>
              <a:gd name="T14" fmla="*/ 0 60000 65536"/>
              <a:gd name="T15" fmla="*/ 0 60000 65536"/>
              <a:gd name="T16" fmla="*/ 0 60000 65536"/>
              <a:gd name="T17" fmla="*/ 0 60000 65536"/>
              <a:gd name="T18" fmla="*/ 0 60000 65536"/>
              <a:gd name="T19" fmla="*/ 0 60000 65536"/>
              <a:gd name="T20" fmla="*/ 0 60000 65536"/>
              <a:gd name="T21" fmla="*/ 0 w 168"/>
              <a:gd name="T22" fmla="*/ 0 h 87"/>
              <a:gd name="T23" fmla="*/ 168 w 168"/>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87">
                <a:moveTo>
                  <a:pt x="0" y="61"/>
                </a:moveTo>
                <a:lnTo>
                  <a:pt x="74" y="0"/>
                </a:lnTo>
                <a:lnTo>
                  <a:pt x="144" y="33"/>
                </a:lnTo>
                <a:lnTo>
                  <a:pt x="168" y="87"/>
                </a:lnTo>
                <a:lnTo>
                  <a:pt x="111" y="68"/>
                </a:lnTo>
                <a:lnTo>
                  <a:pt x="96" y="59"/>
                </a:lnTo>
                <a:lnTo>
                  <a:pt x="0" y="61"/>
                </a:lnTo>
                <a:close/>
              </a:path>
            </a:pathLst>
          </a:custGeom>
          <a:solidFill>
            <a:srgbClr val="008000"/>
          </a:solidFill>
          <a:ln w="9525">
            <a:solidFill>
              <a:srgbClr val="99CC00"/>
            </a:solidFill>
            <a:round/>
            <a:headEnd/>
            <a:tailEnd/>
          </a:ln>
        </p:spPr>
        <p:txBody>
          <a:bodyPr/>
          <a:lstStyle/>
          <a:p>
            <a:endParaRPr lang="en-US"/>
          </a:p>
        </p:txBody>
      </p:sp>
      <p:sp>
        <p:nvSpPr>
          <p:cNvPr id="3084" name="Freeform 13"/>
          <p:cNvSpPr>
            <a:spLocks noChangeAspect="1"/>
          </p:cNvSpPr>
          <p:nvPr/>
        </p:nvSpPr>
        <p:spPr bwMode="auto">
          <a:xfrm>
            <a:off x="7256463" y="3170238"/>
            <a:ext cx="822325" cy="212725"/>
          </a:xfrm>
          <a:custGeom>
            <a:avLst/>
            <a:gdLst>
              <a:gd name="T0" fmla="*/ 0 w 345"/>
              <a:gd name="T1" fmla="*/ 0 h 89"/>
              <a:gd name="T2" fmla="*/ 576819 w 345"/>
              <a:gd name="T3" fmla="*/ 212725 h 89"/>
              <a:gd name="T4" fmla="*/ 650709 w 345"/>
              <a:gd name="T5" fmla="*/ 172092 h 89"/>
              <a:gd name="T6" fmla="*/ 650709 w 345"/>
              <a:gd name="T7" fmla="*/ 114728 h 89"/>
              <a:gd name="T8" fmla="*/ 822325 w 345"/>
              <a:gd name="T9" fmla="*/ 83656 h 89"/>
              <a:gd name="T10" fmla="*/ 672161 w 345"/>
              <a:gd name="T11" fmla="*/ 57364 h 89"/>
              <a:gd name="T12" fmla="*/ 545833 w 345"/>
              <a:gd name="T13" fmla="*/ 40633 h 89"/>
              <a:gd name="T14" fmla="*/ 448108 w 345"/>
              <a:gd name="T15" fmla="*/ 31072 h 89"/>
              <a:gd name="T16" fmla="*/ 297944 w 345"/>
              <a:gd name="T17" fmla="*/ 14341 h 89"/>
              <a:gd name="T18" fmla="*/ 176383 w 345"/>
              <a:gd name="T19" fmla="*/ 0 h 89"/>
              <a:gd name="T20" fmla="*/ 78657 w 345"/>
              <a:gd name="T21" fmla="*/ 0 h 89"/>
              <a:gd name="T22" fmla="*/ 0 w 345"/>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89"/>
              <a:gd name="T38" fmla="*/ 345 w 345"/>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89">
                <a:moveTo>
                  <a:pt x="0" y="0"/>
                </a:moveTo>
                <a:lnTo>
                  <a:pt x="242" y="89"/>
                </a:lnTo>
                <a:lnTo>
                  <a:pt x="273" y="72"/>
                </a:lnTo>
                <a:lnTo>
                  <a:pt x="273" y="48"/>
                </a:lnTo>
                <a:lnTo>
                  <a:pt x="345" y="35"/>
                </a:lnTo>
                <a:lnTo>
                  <a:pt x="282" y="24"/>
                </a:lnTo>
                <a:lnTo>
                  <a:pt x="229" y="17"/>
                </a:lnTo>
                <a:lnTo>
                  <a:pt x="188" y="13"/>
                </a:lnTo>
                <a:lnTo>
                  <a:pt x="125" y="6"/>
                </a:lnTo>
                <a:lnTo>
                  <a:pt x="74" y="0"/>
                </a:lnTo>
                <a:lnTo>
                  <a:pt x="33" y="0"/>
                </a:lnTo>
                <a:lnTo>
                  <a:pt x="0" y="0"/>
                </a:lnTo>
                <a:close/>
              </a:path>
            </a:pathLst>
          </a:custGeom>
          <a:solidFill>
            <a:srgbClr val="008000"/>
          </a:solidFill>
          <a:ln w="9525">
            <a:solidFill>
              <a:srgbClr val="99CC00"/>
            </a:solidFill>
            <a:round/>
            <a:headEnd/>
            <a:tailEnd/>
          </a:ln>
        </p:spPr>
        <p:txBody>
          <a:bodyPr/>
          <a:lstStyle/>
          <a:p>
            <a:endParaRPr lang="en-US"/>
          </a:p>
        </p:txBody>
      </p:sp>
      <p:sp>
        <p:nvSpPr>
          <p:cNvPr id="3085" name="Freeform 14"/>
          <p:cNvSpPr>
            <a:spLocks noChangeAspect="1"/>
          </p:cNvSpPr>
          <p:nvPr/>
        </p:nvSpPr>
        <p:spPr bwMode="auto">
          <a:xfrm>
            <a:off x="6896100" y="3524250"/>
            <a:ext cx="703263" cy="104775"/>
          </a:xfrm>
          <a:custGeom>
            <a:avLst/>
            <a:gdLst>
              <a:gd name="T0" fmla="*/ 0 w 295"/>
              <a:gd name="T1" fmla="*/ 30956 h 44"/>
              <a:gd name="T2" fmla="*/ 259850 w 295"/>
              <a:gd name="T3" fmla="*/ 69056 h 44"/>
              <a:gd name="T4" fmla="*/ 297993 w 295"/>
              <a:gd name="T5" fmla="*/ 104775 h 44"/>
              <a:gd name="T6" fmla="*/ 514931 w 295"/>
              <a:gd name="T7" fmla="*/ 104775 h 44"/>
              <a:gd name="T8" fmla="*/ 703263 w 295"/>
              <a:gd name="T9" fmla="*/ 35719 h 44"/>
              <a:gd name="T10" fmla="*/ 541155 w 295"/>
              <a:gd name="T11" fmla="*/ 0 h 44"/>
              <a:gd name="T12" fmla="*/ 321832 w 295"/>
              <a:gd name="T13" fmla="*/ 11906 h 44"/>
              <a:gd name="T14" fmla="*/ 250314 w 295"/>
              <a:gd name="T15" fmla="*/ 11906 h 44"/>
              <a:gd name="T16" fmla="*/ 104893 w 295"/>
              <a:gd name="T17" fmla="*/ 11906 h 44"/>
              <a:gd name="T18" fmla="*/ 52447 w 295"/>
              <a:gd name="T19" fmla="*/ 11906 h 44"/>
              <a:gd name="T20" fmla="*/ 0 w 295"/>
              <a:gd name="T21" fmla="*/ 30956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5"/>
              <a:gd name="T34" fmla="*/ 0 h 44"/>
              <a:gd name="T35" fmla="*/ 295 w 295"/>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5" h="44">
                <a:moveTo>
                  <a:pt x="0" y="13"/>
                </a:moveTo>
                <a:lnTo>
                  <a:pt x="109" y="29"/>
                </a:lnTo>
                <a:lnTo>
                  <a:pt x="125" y="44"/>
                </a:lnTo>
                <a:lnTo>
                  <a:pt x="216" y="44"/>
                </a:lnTo>
                <a:lnTo>
                  <a:pt x="295" y="15"/>
                </a:lnTo>
                <a:lnTo>
                  <a:pt x="227" y="0"/>
                </a:lnTo>
                <a:lnTo>
                  <a:pt x="135" y="5"/>
                </a:lnTo>
                <a:lnTo>
                  <a:pt x="105" y="5"/>
                </a:lnTo>
                <a:lnTo>
                  <a:pt x="44" y="5"/>
                </a:lnTo>
                <a:lnTo>
                  <a:pt x="22" y="5"/>
                </a:lnTo>
                <a:lnTo>
                  <a:pt x="0" y="13"/>
                </a:lnTo>
                <a:close/>
              </a:path>
            </a:pathLst>
          </a:custGeom>
          <a:solidFill>
            <a:srgbClr val="008000"/>
          </a:solidFill>
          <a:ln w="9525">
            <a:solidFill>
              <a:srgbClr val="99CC00"/>
            </a:solidFill>
            <a:round/>
            <a:headEnd/>
            <a:tailEnd/>
          </a:ln>
        </p:spPr>
        <p:txBody>
          <a:bodyPr/>
          <a:lstStyle/>
          <a:p>
            <a:endParaRPr lang="en-US"/>
          </a:p>
        </p:txBody>
      </p:sp>
      <p:sp>
        <p:nvSpPr>
          <p:cNvPr id="3086" name="Freeform 15"/>
          <p:cNvSpPr>
            <a:spLocks noChangeAspect="1"/>
          </p:cNvSpPr>
          <p:nvPr/>
        </p:nvSpPr>
        <p:spPr bwMode="auto">
          <a:xfrm>
            <a:off x="5260975" y="5321300"/>
            <a:ext cx="193675" cy="84138"/>
          </a:xfrm>
          <a:custGeom>
            <a:avLst/>
            <a:gdLst>
              <a:gd name="T0" fmla="*/ 0 w 81"/>
              <a:gd name="T1" fmla="*/ 31251 h 35"/>
              <a:gd name="T2" fmla="*/ 114770 w 81"/>
              <a:gd name="T3" fmla="*/ 84138 h 35"/>
              <a:gd name="T4" fmla="*/ 193675 w 81"/>
              <a:gd name="T5" fmla="*/ 52887 h 35"/>
              <a:gd name="T6" fmla="*/ 109988 w 81"/>
              <a:gd name="T7" fmla="*/ 0 h 35"/>
              <a:gd name="T8" fmla="*/ 0 w 81"/>
              <a:gd name="T9" fmla="*/ 31251 h 35"/>
              <a:gd name="T10" fmla="*/ 0 60000 65536"/>
              <a:gd name="T11" fmla="*/ 0 60000 65536"/>
              <a:gd name="T12" fmla="*/ 0 60000 65536"/>
              <a:gd name="T13" fmla="*/ 0 60000 65536"/>
              <a:gd name="T14" fmla="*/ 0 60000 65536"/>
              <a:gd name="T15" fmla="*/ 0 w 81"/>
              <a:gd name="T16" fmla="*/ 0 h 35"/>
              <a:gd name="T17" fmla="*/ 81 w 81"/>
              <a:gd name="T18" fmla="*/ 35 h 35"/>
            </a:gdLst>
            <a:ahLst/>
            <a:cxnLst>
              <a:cxn ang="T10">
                <a:pos x="T0" y="T1"/>
              </a:cxn>
              <a:cxn ang="T11">
                <a:pos x="T2" y="T3"/>
              </a:cxn>
              <a:cxn ang="T12">
                <a:pos x="T4" y="T5"/>
              </a:cxn>
              <a:cxn ang="T13">
                <a:pos x="T6" y="T7"/>
              </a:cxn>
              <a:cxn ang="T14">
                <a:pos x="T8" y="T9"/>
              </a:cxn>
            </a:cxnLst>
            <a:rect l="T15" t="T16" r="T17" b="T18"/>
            <a:pathLst>
              <a:path w="81" h="35">
                <a:moveTo>
                  <a:pt x="0" y="13"/>
                </a:moveTo>
                <a:lnTo>
                  <a:pt x="48" y="35"/>
                </a:lnTo>
                <a:lnTo>
                  <a:pt x="81" y="22"/>
                </a:lnTo>
                <a:lnTo>
                  <a:pt x="46" y="0"/>
                </a:lnTo>
                <a:lnTo>
                  <a:pt x="0" y="13"/>
                </a:lnTo>
                <a:close/>
              </a:path>
            </a:pathLst>
          </a:custGeom>
          <a:solidFill>
            <a:srgbClr val="008000"/>
          </a:solidFill>
          <a:ln w="9525">
            <a:solidFill>
              <a:srgbClr val="99CC00"/>
            </a:solidFill>
            <a:round/>
            <a:headEnd/>
            <a:tailEnd/>
          </a:ln>
        </p:spPr>
        <p:txBody>
          <a:bodyPr/>
          <a:lstStyle/>
          <a:p>
            <a:endParaRPr lang="en-US"/>
          </a:p>
        </p:txBody>
      </p:sp>
      <p:sp>
        <p:nvSpPr>
          <p:cNvPr id="3087" name="Freeform 16"/>
          <p:cNvSpPr>
            <a:spLocks noChangeAspect="1"/>
          </p:cNvSpPr>
          <p:nvPr/>
        </p:nvSpPr>
        <p:spPr bwMode="auto">
          <a:xfrm>
            <a:off x="5662613" y="4945063"/>
            <a:ext cx="36512" cy="71437"/>
          </a:xfrm>
          <a:custGeom>
            <a:avLst/>
            <a:gdLst>
              <a:gd name="T0" fmla="*/ 36512 w 15"/>
              <a:gd name="T1" fmla="*/ 0 h 30"/>
              <a:gd name="T2" fmla="*/ 0 w 15"/>
              <a:gd name="T3" fmla="*/ 40481 h 30"/>
              <a:gd name="T4" fmla="*/ 14605 w 15"/>
              <a:gd name="T5" fmla="*/ 71437 h 30"/>
              <a:gd name="T6" fmla="*/ 36512 w 15"/>
              <a:gd name="T7" fmla="*/ 0 h 30"/>
              <a:gd name="T8" fmla="*/ 0 60000 65536"/>
              <a:gd name="T9" fmla="*/ 0 60000 65536"/>
              <a:gd name="T10" fmla="*/ 0 60000 65536"/>
              <a:gd name="T11" fmla="*/ 0 60000 65536"/>
              <a:gd name="T12" fmla="*/ 0 w 15"/>
              <a:gd name="T13" fmla="*/ 0 h 30"/>
              <a:gd name="T14" fmla="*/ 15 w 15"/>
              <a:gd name="T15" fmla="*/ 30 h 30"/>
            </a:gdLst>
            <a:ahLst/>
            <a:cxnLst>
              <a:cxn ang="T8">
                <a:pos x="T0" y="T1"/>
              </a:cxn>
              <a:cxn ang="T9">
                <a:pos x="T2" y="T3"/>
              </a:cxn>
              <a:cxn ang="T10">
                <a:pos x="T4" y="T5"/>
              </a:cxn>
              <a:cxn ang="T11">
                <a:pos x="T6" y="T7"/>
              </a:cxn>
            </a:cxnLst>
            <a:rect l="T12" t="T13" r="T14" b="T15"/>
            <a:pathLst>
              <a:path w="15" h="30">
                <a:moveTo>
                  <a:pt x="15" y="0"/>
                </a:moveTo>
                <a:lnTo>
                  <a:pt x="0" y="17"/>
                </a:lnTo>
                <a:lnTo>
                  <a:pt x="6" y="30"/>
                </a:lnTo>
                <a:lnTo>
                  <a:pt x="15" y="0"/>
                </a:lnTo>
                <a:close/>
              </a:path>
            </a:pathLst>
          </a:custGeom>
          <a:solidFill>
            <a:schemeClr val="accent1"/>
          </a:solidFill>
          <a:ln w="9525">
            <a:solidFill>
              <a:schemeClr val="tx1"/>
            </a:solidFill>
            <a:round/>
            <a:headEnd/>
            <a:tailEnd/>
          </a:ln>
        </p:spPr>
        <p:txBody>
          <a:bodyPr/>
          <a:lstStyle/>
          <a:p>
            <a:endParaRPr lang="en-US"/>
          </a:p>
        </p:txBody>
      </p:sp>
      <p:sp>
        <p:nvSpPr>
          <p:cNvPr id="3088" name="Freeform 18"/>
          <p:cNvSpPr>
            <a:spLocks noChangeAspect="1"/>
          </p:cNvSpPr>
          <p:nvPr/>
        </p:nvSpPr>
        <p:spPr bwMode="auto">
          <a:xfrm>
            <a:off x="5414963" y="4659313"/>
            <a:ext cx="84137" cy="69850"/>
          </a:xfrm>
          <a:custGeom>
            <a:avLst/>
            <a:gdLst>
              <a:gd name="T0" fmla="*/ 0 w 35"/>
              <a:gd name="T1" fmla="*/ 69850 h 29"/>
              <a:gd name="T2" fmla="*/ 19231 w 35"/>
              <a:gd name="T3" fmla="*/ 0 h 29"/>
              <a:gd name="T4" fmla="*/ 84137 w 35"/>
              <a:gd name="T5" fmla="*/ 0 h 29"/>
              <a:gd name="T6" fmla="*/ 72117 w 35"/>
              <a:gd name="T7" fmla="*/ 52990 h 29"/>
              <a:gd name="T8" fmla="*/ 0 w 35"/>
              <a:gd name="T9" fmla="*/ 69850 h 29"/>
              <a:gd name="T10" fmla="*/ 0 60000 65536"/>
              <a:gd name="T11" fmla="*/ 0 60000 65536"/>
              <a:gd name="T12" fmla="*/ 0 60000 65536"/>
              <a:gd name="T13" fmla="*/ 0 60000 65536"/>
              <a:gd name="T14" fmla="*/ 0 60000 65536"/>
              <a:gd name="T15" fmla="*/ 0 w 35"/>
              <a:gd name="T16" fmla="*/ 0 h 29"/>
              <a:gd name="T17" fmla="*/ 35 w 35"/>
              <a:gd name="T18" fmla="*/ 29 h 29"/>
            </a:gdLst>
            <a:ahLst/>
            <a:cxnLst>
              <a:cxn ang="T10">
                <a:pos x="T0" y="T1"/>
              </a:cxn>
              <a:cxn ang="T11">
                <a:pos x="T2" y="T3"/>
              </a:cxn>
              <a:cxn ang="T12">
                <a:pos x="T4" y="T5"/>
              </a:cxn>
              <a:cxn ang="T13">
                <a:pos x="T6" y="T7"/>
              </a:cxn>
              <a:cxn ang="T14">
                <a:pos x="T8" y="T9"/>
              </a:cxn>
            </a:cxnLst>
            <a:rect l="T15" t="T16" r="T17" b="T18"/>
            <a:pathLst>
              <a:path w="35" h="29">
                <a:moveTo>
                  <a:pt x="0" y="29"/>
                </a:moveTo>
                <a:lnTo>
                  <a:pt x="8" y="0"/>
                </a:lnTo>
                <a:lnTo>
                  <a:pt x="35" y="0"/>
                </a:lnTo>
                <a:lnTo>
                  <a:pt x="30" y="22"/>
                </a:lnTo>
                <a:lnTo>
                  <a:pt x="0" y="29"/>
                </a:lnTo>
                <a:close/>
              </a:path>
            </a:pathLst>
          </a:custGeom>
          <a:solidFill>
            <a:srgbClr val="008000"/>
          </a:solidFill>
          <a:ln w="9525">
            <a:solidFill>
              <a:srgbClr val="99CC00"/>
            </a:solidFill>
            <a:round/>
            <a:headEnd/>
            <a:tailEnd/>
          </a:ln>
        </p:spPr>
        <p:txBody>
          <a:bodyPr/>
          <a:lstStyle/>
          <a:p>
            <a:endParaRPr lang="en-US"/>
          </a:p>
        </p:txBody>
      </p:sp>
      <p:sp>
        <p:nvSpPr>
          <p:cNvPr id="827411" name="Freeform 19"/>
          <p:cNvSpPr>
            <a:spLocks noChangeAspect="1"/>
          </p:cNvSpPr>
          <p:nvPr/>
        </p:nvSpPr>
        <p:spPr bwMode="auto">
          <a:xfrm>
            <a:off x="-441325" y="-603250"/>
            <a:ext cx="5332413" cy="5070475"/>
          </a:xfrm>
          <a:custGeom>
            <a:avLst/>
            <a:gdLst>
              <a:gd name="T0" fmla="*/ 0 w 3359"/>
              <a:gd name="T1" fmla="*/ 0 h 3194"/>
              <a:gd name="T2" fmla="*/ 3460751 w 3359"/>
              <a:gd name="T3" fmla="*/ 5070475 h 3194"/>
              <a:gd name="T4" fmla="*/ 3609976 w 3359"/>
              <a:gd name="T5" fmla="*/ 4881563 h 3194"/>
              <a:gd name="T6" fmla="*/ 3843338 w 3359"/>
              <a:gd name="T7" fmla="*/ 4657725 h 3194"/>
              <a:gd name="T8" fmla="*/ 4229101 w 3359"/>
              <a:gd name="T9" fmla="*/ 4346575 h 3194"/>
              <a:gd name="T10" fmla="*/ 4524376 w 3359"/>
              <a:gd name="T11" fmla="*/ 4129088 h 3194"/>
              <a:gd name="T12" fmla="*/ 4956176 w 3359"/>
              <a:gd name="T13" fmla="*/ 3870325 h 3194"/>
              <a:gd name="T14" fmla="*/ 5151438 w 3359"/>
              <a:gd name="T15" fmla="*/ 3779838 h 3194"/>
              <a:gd name="T16" fmla="*/ 5332413 w 3359"/>
              <a:gd name="T17" fmla="*/ 3700463 h 3194"/>
              <a:gd name="T18" fmla="*/ 1566863 w 3359"/>
              <a:gd name="T19" fmla="*/ 14288 h 3194"/>
              <a:gd name="T20" fmla="*/ 0 w 3359"/>
              <a:gd name="T21" fmla="*/ 0 h 3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59"/>
              <a:gd name="T34" fmla="*/ 0 h 3194"/>
              <a:gd name="T35" fmla="*/ 3359 w 3359"/>
              <a:gd name="T36" fmla="*/ 3194 h 31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59" h="3194">
                <a:moveTo>
                  <a:pt x="0" y="0"/>
                </a:moveTo>
                <a:lnTo>
                  <a:pt x="2180" y="3194"/>
                </a:lnTo>
                <a:lnTo>
                  <a:pt x="2274" y="3075"/>
                </a:lnTo>
                <a:lnTo>
                  <a:pt x="2421" y="2934"/>
                </a:lnTo>
                <a:lnTo>
                  <a:pt x="2664" y="2738"/>
                </a:lnTo>
                <a:lnTo>
                  <a:pt x="2850" y="2601"/>
                </a:lnTo>
                <a:lnTo>
                  <a:pt x="3122" y="2438"/>
                </a:lnTo>
                <a:lnTo>
                  <a:pt x="3245" y="2381"/>
                </a:lnTo>
                <a:lnTo>
                  <a:pt x="3359" y="2331"/>
                </a:lnTo>
                <a:lnTo>
                  <a:pt x="987" y="9"/>
                </a:lnTo>
                <a:lnTo>
                  <a:pt x="0" y="0"/>
                </a:lnTo>
                <a:close/>
              </a:path>
            </a:pathLst>
          </a:custGeom>
          <a:gradFill rotWithShape="1">
            <a:gsLst>
              <a:gs pos="0">
                <a:srgbClr val="FFFFF3"/>
              </a:gs>
              <a:gs pos="100000">
                <a:srgbClr val="FFFF66"/>
              </a:gs>
            </a:gsLst>
            <a:lin ang="2700000" scaled="1"/>
          </a:gradFill>
          <a:ln w="9525">
            <a:noFill/>
            <a:round/>
            <a:headEnd/>
            <a:tailEnd/>
          </a:ln>
        </p:spPr>
        <p:txBody>
          <a:bodyPr/>
          <a:lstStyle/>
          <a:p>
            <a:endParaRPr lang="en-US"/>
          </a:p>
        </p:txBody>
      </p:sp>
      <p:sp>
        <p:nvSpPr>
          <p:cNvPr id="827412" name="Freeform 20"/>
          <p:cNvSpPr>
            <a:spLocks noChangeAspect="1"/>
          </p:cNvSpPr>
          <p:nvPr/>
        </p:nvSpPr>
        <p:spPr bwMode="auto">
          <a:xfrm>
            <a:off x="4273550" y="1314450"/>
            <a:ext cx="1100138" cy="2051050"/>
          </a:xfrm>
          <a:custGeom>
            <a:avLst/>
            <a:gdLst>
              <a:gd name="T0" fmla="*/ 35719 w 462"/>
              <a:gd name="T1" fmla="*/ 2051050 h 861"/>
              <a:gd name="T2" fmla="*/ 35719 w 462"/>
              <a:gd name="T3" fmla="*/ 1886680 h 861"/>
              <a:gd name="T4" fmla="*/ 250031 w 462"/>
              <a:gd name="T5" fmla="*/ 1736603 h 861"/>
              <a:gd name="T6" fmla="*/ 250031 w 462"/>
              <a:gd name="T7" fmla="*/ 1493622 h 861"/>
              <a:gd name="T8" fmla="*/ 450056 w 462"/>
              <a:gd name="T9" fmla="*/ 1379278 h 861"/>
              <a:gd name="T10" fmla="*/ 485775 w 462"/>
              <a:gd name="T11" fmla="*/ 1093417 h 861"/>
              <a:gd name="T12" fmla="*/ 678657 w 462"/>
              <a:gd name="T13" fmla="*/ 979073 h 861"/>
              <a:gd name="T14" fmla="*/ 700088 w 462"/>
              <a:gd name="T15" fmla="*/ 721798 h 861"/>
              <a:gd name="T16" fmla="*/ 921544 w 462"/>
              <a:gd name="T17" fmla="*/ 578868 h 861"/>
              <a:gd name="T18" fmla="*/ 914400 w 462"/>
              <a:gd name="T19" fmla="*/ 371619 h 861"/>
              <a:gd name="T20" fmla="*/ 1100138 w 462"/>
              <a:gd name="T21" fmla="*/ 0 h 8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2"/>
              <a:gd name="T34" fmla="*/ 0 h 861"/>
              <a:gd name="T35" fmla="*/ 462 w 462"/>
              <a:gd name="T36" fmla="*/ 861 h 8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2" h="861">
                <a:moveTo>
                  <a:pt x="15" y="861"/>
                </a:moveTo>
                <a:cubicBezTo>
                  <a:pt x="7" y="837"/>
                  <a:pt x="0" y="814"/>
                  <a:pt x="15" y="792"/>
                </a:cubicBezTo>
                <a:cubicBezTo>
                  <a:pt x="30" y="770"/>
                  <a:pt x="90" y="757"/>
                  <a:pt x="105" y="729"/>
                </a:cubicBezTo>
                <a:cubicBezTo>
                  <a:pt x="120" y="701"/>
                  <a:pt x="91" y="652"/>
                  <a:pt x="105" y="627"/>
                </a:cubicBezTo>
                <a:cubicBezTo>
                  <a:pt x="119" y="602"/>
                  <a:pt x="173" y="607"/>
                  <a:pt x="189" y="579"/>
                </a:cubicBezTo>
                <a:cubicBezTo>
                  <a:pt x="205" y="551"/>
                  <a:pt x="188" y="487"/>
                  <a:pt x="204" y="459"/>
                </a:cubicBezTo>
                <a:cubicBezTo>
                  <a:pt x="220" y="431"/>
                  <a:pt x="270" y="437"/>
                  <a:pt x="285" y="411"/>
                </a:cubicBezTo>
                <a:cubicBezTo>
                  <a:pt x="300" y="385"/>
                  <a:pt x="277" y="331"/>
                  <a:pt x="294" y="303"/>
                </a:cubicBezTo>
                <a:cubicBezTo>
                  <a:pt x="311" y="275"/>
                  <a:pt x="372" y="267"/>
                  <a:pt x="387" y="243"/>
                </a:cubicBezTo>
                <a:cubicBezTo>
                  <a:pt x="402" y="219"/>
                  <a:pt x="372" y="196"/>
                  <a:pt x="384" y="156"/>
                </a:cubicBezTo>
                <a:cubicBezTo>
                  <a:pt x="396" y="116"/>
                  <a:pt x="429" y="58"/>
                  <a:pt x="462" y="0"/>
                </a:cubicBezTo>
              </a:path>
            </a:pathLst>
          </a:custGeom>
          <a:noFill/>
          <a:ln w="31750">
            <a:solidFill>
              <a:srgbClr val="FF9900"/>
            </a:solidFill>
            <a:round/>
            <a:headEnd/>
            <a:tailEnd type="stealth" w="med" len="med"/>
          </a:ln>
        </p:spPr>
        <p:txBody>
          <a:bodyPr/>
          <a:lstStyle/>
          <a:p>
            <a:endParaRPr lang="en-US"/>
          </a:p>
        </p:txBody>
      </p:sp>
      <p:sp>
        <p:nvSpPr>
          <p:cNvPr id="827413" name="Freeform 21"/>
          <p:cNvSpPr>
            <a:spLocks noChangeAspect="1"/>
          </p:cNvSpPr>
          <p:nvPr/>
        </p:nvSpPr>
        <p:spPr bwMode="auto">
          <a:xfrm>
            <a:off x="3929063" y="180975"/>
            <a:ext cx="228600" cy="3462338"/>
          </a:xfrm>
          <a:custGeom>
            <a:avLst/>
            <a:gdLst>
              <a:gd name="T0" fmla="*/ 16669 w 96"/>
              <a:gd name="T1" fmla="*/ 3462338 h 1530"/>
              <a:gd name="T2" fmla="*/ 95250 w 96"/>
              <a:gd name="T3" fmla="*/ 3340138 h 1530"/>
              <a:gd name="T4" fmla="*/ 2381 w 96"/>
              <a:gd name="T5" fmla="*/ 3143260 h 1530"/>
              <a:gd name="T6" fmla="*/ 109538 w 96"/>
              <a:gd name="T7" fmla="*/ 2919226 h 1530"/>
              <a:gd name="T8" fmla="*/ 16669 w 96"/>
              <a:gd name="T9" fmla="*/ 2729137 h 1530"/>
              <a:gd name="T10" fmla="*/ 130969 w 96"/>
              <a:gd name="T11" fmla="*/ 2518681 h 1530"/>
              <a:gd name="T12" fmla="*/ 30956 w 96"/>
              <a:gd name="T13" fmla="*/ 2287858 h 1530"/>
              <a:gd name="T14" fmla="*/ 166688 w 96"/>
              <a:gd name="T15" fmla="*/ 2077403 h 1530"/>
              <a:gd name="T16" fmla="*/ 66675 w 96"/>
              <a:gd name="T17" fmla="*/ 1900891 h 1530"/>
              <a:gd name="T18" fmla="*/ 173831 w 96"/>
              <a:gd name="T19" fmla="*/ 1690436 h 1530"/>
              <a:gd name="T20" fmla="*/ 80963 w 96"/>
              <a:gd name="T21" fmla="*/ 1466402 h 1530"/>
              <a:gd name="T22" fmla="*/ 195263 w 96"/>
              <a:gd name="T23" fmla="*/ 1249157 h 1530"/>
              <a:gd name="T24" fmla="*/ 102394 w 96"/>
              <a:gd name="T25" fmla="*/ 1052279 h 1530"/>
              <a:gd name="T26" fmla="*/ 202406 w 96"/>
              <a:gd name="T27" fmla="*/ 855401 h 1530"/>
              <a:gd name="T28" fmla="*/ 138112 w 96"/>
              <a:gd name="T29" fmla="*/ 658523 h 1530"/>
              <a:gd name="T30" fmla="*/ 223838 w 96"/>
              <a:gd name="T31" fmla="*/ 454856 h 1530"/>
              <a:gd name="T32" fmla="*/ 173831 w 96"/>
              <a:gd name="T33" fmla="*/ 285134 h 1530"/>
              <a:gd name="T34" fmla="*/ 59531 w 96"/>
              <a:gd name="T35" fmla="*/ 0 h 15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1530"/>
              <a:gd name="T56" fmla="*/ 96 w 96"/>
              <a:gd name="T57" fmla="*/ 1530 h 15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1530">
                <a:moveTo>
                  <a:pt x="7" y="1530"/>
                </a:moveTo>
                <a:cubicBezTo>
                  <a:pt x="24" y="1514"/>
                  <a:pt x="41" y="1499"/>
                  <a:pt x="40" y="1476"/>
                </a:cubicBezTo>
                <a:cubicBezTo>
                  <a:pt x="39" y="1453"/>
                  <a:pt x="0" y="1420"/>
                  <a:pt x="1" y="1389"/>
                </a:cubicBezTo>
                <a:cubicBezTo>
                  <a:pt x="2" y="1358"/>
                  <a:pt x="45" y="1320"/>
                  <a:pt x="46" y="1290"/>
                </a:cubicBezTo>
                <a:cubicBezTo>
                  <a:pt x="47" y="1260"/>
                  <a:pt x="6" y="1235"/>
                  <a:pt x="7" y="1206"/>
                </a:cubicBezTo>
                <a:cubicBezTo>
                  <a:pt x="8" y="1177"/>
                  <a:pt x="54" y="1145"/>
                  <a:pt x="55" y="1113"/>
                </a:cubicBezTo>
                <a:cubicBezTo>
                  <a:pt x="56" y="1081"/>
                  <a:pt x="11" y="1043"/>
                  <a:pt x="13" y="1011"/>
                </a:cubicBezTo>
                <a:cubicBezTo>
                  <a:pt x="15" y="979"/>
                  <a:pt x="68" y="946"/>
                  <a:pt x="70" y="918"/>
                </a:cubicBezTo>
                <a:cubicBezTo>
                  <a:pt x="72" y="890"/>
                  <a:pt x="28" y="868"/>
                  <a:pt x="28" y="840"/>
                </a:cubicBezTo>
                <a:cubicBezTo>
                  <a:pt x="28" y="812"/>
                  <a:pt x="72" y="779"/>
                  <a:pt x="73" y="747"/>
                </a:cubicBezTo>
                <a:cubicBezTo>
                  <a:pt x="74" y="715"/>
                  <a:pt x="33" y="680"/>
                  <a:pt x="34" y="648"/>
                </a:cubicBezTo>
                <a:cubicBezTo>
                  <a:pt x="35" y="616"/>
                  <a:pt x="81" y="582"/>
                  <a:pt x="82" y="552"/>
                </a:cubicBezTo>
                <a:cubicBezTo>
                  <a:pt x="83" y="522"/>
                  <a:pt x="43" y="494"/>
                  <a:pt x="43" y="465"/>
                </a:cubicBezTo>
                <a:cubicBezTo>
                  <a:pt x="43" y="436"/>
                  <a:pt x="83" y="407"/>
                  <a:pt x="85" y="378"/>
                </a:cubicBezTo>
                <a:cubicBezTo>
                  <a:pt x="87" y="349"/>
                  <a:pt x="57" y="320"/>
                  <a:pt x="58" y="291"/>
                </a:cubicBezTo>
                <a:cubicBezTo>
                  <a:pt x="59" y="262"/>
                  <a:pt x="92" y="228"/>
                  <a:pt x="94" y="201"/>
                </a:cubicBezTo>
                <a:cubicBezTo>
                  <a:pt x="96" y="174"/>
                  <a:pt x="85" y="159"/>
                  <a:pt x="73" y="126"/>
                </a:cubicBezTo>
                <a:cubicBezTo>
                  <a:pt x="61" y="93"/>
                  <a:pt x="33" y="21"/>
                  <a:pt x="25" y="0"/>
                </a:cubicBezTo>
              </a:path>
            </a:pathLst>
          </a:custGeom>
          <a:noFill/>
          <a:ln w="28575">
            <a:solidFill>
              <a:srgbClr val="FF9900"/>
            </a:solidFill>
            <a:round/>
            <a:headEnd/>
            <a:tailEnd type="stealth" w="med" len="med"/>
          </a:ln>
        </p:spPr>
        <p:txBody>
          <a:bodyPr/>
          <a:lstStyle/>
          <a:p>
            <a:endParaRPr lang="en-US"/>
          </a:p>
        </p:txBody>
      </p:sp>
      <p:sp>
        <p:nvSpPr>
          <p:cNvPr id="827414" name="Freeform 22"/>
          <p:cNvSpPr>
            <a:spLocks noChangeAspect="1"/>
          </p:cNvSpPr>
          <p:nvPr/>
        </p:nvSpPr>
        <p:spPr bwMode="auto">
          <a:xfrm>
            <a:off x="3292475" y="1693863"/>
            <a:ext cx="442913" cy="2085975"/>
          </a:xfrm>
          <a:custGeom>
            <a:avLst/>
            <a:gdLst>
              <a:gd name="T0" fmla="*/ 442913 w 186"/>
              <a:gd name="T1" fmla="*/ 2085975 h 876"/>
              <a:gd name="T2" fmla="*/ 371475 w 186"/>
              <a:gd name="T3" fmla="*/ 1978819 h 876"/>
              <a:gd name="T4" fmla="*/ 428625 w 186"/>
              <a:gd name="T5" fmla="*/ 1785938 h 876"/>
              <a:gd name="T6" fmla="*/ 278607 w 186"/>
              <a:gd name="T7" fmla="*/ 1557338 h 876"/>
              <a:gd name="T8" fmla="*/ 357188 w 186"/>
              <a:gd name="T9" fmla="*/ 1357313 h 876"/>
              <a:gd name="T10" fmla="*/ 200025 w 186"/>
              <a:gd name="T11" fmla="*/ 1135856 h 876"/>
              <a:gd name="T12" fmla="*/ 271463 w 186"/>
              <a:gd name="T13" fmla="*/ 900113 h 876"/>
              <a:gd name="T14" fmla="*/ 121444 w 186"/>
              <a:gd name="T15" fmla="*/ 714375 h 876"/>
              <a:gd name="T16" fmla="*/ 200025 w 186"/>
              <a:gd name="T17" fmla="*/ 478631 h 876"/>
              <a:gd name="T18" fmla="*/ 42863 w 186"/>
              <a:gd name="T19" fmla="*/ 307181 h 876"/>
              <a:gd name="T20" fmla="*/ 0 w 186"/>
              <a:gd name="T21" fmla="*/ 0 h 8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6"/>
              <a:gd name="T34" fmla="*/ 0 h 876"/>
              <a:gd name="T35" fmla="*/ 186 w 186"/>
              <a:gd name="T36" fmla="*/ 876 h 8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6" h="876">
                <a:moveTo>
                  <a:pt x="186" y="876"/>
                </a:moveTo>
                <a:cubicBezTo>
                  <a:pt x="171" y="864"/>
                  <a:pt x="157" y="852"/>
                  <a:pt x="156" y="831"/>
                </a:cubicBezTo>
                <a:cubicBezTo>
                  <a:pt x="155" y="810"/>
                  <a:pt x="186" y="779"/>
                  <a:pt x="180" y="750"/>
                </a:cubicBezTo>
                <a:cubicBezTo>
                  <a:pt x="174" y="721"/>
                  <a:pt x="122" y="684"/>
                  <a:pt x="117" y="654"/>
                </a:cubicBezTo>
                <a:cubicBezTo>
                  <a:pt x="112" y="624"/>
                  <a:pt x="155" y="599"/>
                  <a:pt x="150" y="570"/>
                </a:cubicBezTo>
                <a:cubicBezTo>
                  <a:pt x="145" y="541"/>
                  <a:pt x="90" y="509"/>
                  <a:pt x="84" y="477"/>
                </a:cubicBezTo>
                <a:cubicBezTo>
                  <a:pt x="78" y="445"/>
                  <a:pt x="119" y="407"/>
                  <a:pt x="114" y="378"/>
                </a:cubicBezTo>
                <a:cubicBezTo>
                  <a:pt x="109" y="349"/>
                  <a:pt x="56" y="329"/>
                  <a:pt x="51" y="300"/>
                </a:cubicBezTo>
                <a:cubicBezTo>
                  <a:pt x="46" y="271"/>
                  <a:pt x="89" y="229"/>
                  <a:pt x="84" y="201"/>
                </a:cubicBezTo>
                <a:cubicBezTo>
                  <a:pt x="79" y="173"/>
                  <a:pt x="32" y="162"/>
                  <a:pt x="18" y="129"/>
                </a:cubicBezTo>
                <a:cubicBezTo>
                  <a:pt x="4" y="96"/>
                  <a:pt x="3" y="21"/>
                  <a:pt x="0" y="0"/>
                </a:cubicBezTo>
              </a:path>
            </a:pathLst>
          </a:custGeom>
          <a:noFill/>
          <a:ln w="28575">
            <a:solidFill>
              <a:srgbClr val="FF9900"/>
            </a:solidFill>
            <a:round/>
            <a:headEnd/>
            <a:tailEnd type="stealth" w="med" len="med"/>
          </a:ln>
        </p:spPr>
        <p:txBody>
          <a:bodyPr/>
          <a:lstStyle/>
          <a:p>
            <a:endParaRPr lang="en-US"/>
          </a:p>
        </p:txBody>
      </p:sp>
      <p:sp>
        <p:nvSpPr>
          <p:cNvPr id="827415" name="Freeform 23"/>
          <p:cNvSpPr>
            <a:spLocks noChangeAspect="1"/>
          </p:cNvSpPr>
          <p:nvPr/>
        </p:nvSpPr>
        <p:spPr bwMode="auto">
          <a:xfrm>
            <a:off x="4122738" y="2032000"/>
            <a:ext cx="195262" cy="1422400"/>
          </a:xfrm>
          <a:custGeom>
            <a:avLst/>
            <a:gdLst>
              <a:gd name="T0" fmla="*/ 73819 w 82"/>
              <a:gd name="T1" fmla="*/ 1422400 h 597"/>
              <a:gd name="T2" fmla="*/ 23812 w 82"/>
              <a:gd name="T3" fmla="*/ 1329479 h 597"/>
              <a:gd name="T4" fmla="*/ 130968 w 82"/>
              <a:gd name="T5" fmla="*/ 1136490 h 597"/>
              <a:gd name="T6" fmla="*/ 23812 w 82"/>
              <a:gd name="T7" fmla="*/ 900615 h 597"/>
              <a:gd name="T8" fmla="*/ 130968 w 82"/>
              <a:gd name="T9" fmla="*/ 679035 h 597"/>
              <a:gd name="T10" fmla="*/ 9525 w 82"/>
              <a:gd name="T11" fmla="*/ 443160 h 597"/>
              <a:gd name="T12" fmla="*/ 195262 w 82"/>
              <a:gd name="T13" fmla="*/ 0 h 597"/>
              <a:gd name="T14" fmla="*/ 0 60000 65536"/>
              <a:gd name="T15" fmla="*/ 0 60000 65536"/>
              <a:gd name="T16" fmla="*/ 0 60000 65536"/>
              <a:gd name="T17" fmla="*/ 0 60000 65536"/>
              <a:gd name="T18" fmla="*/ 0 60000 65536"/>
              <a:gd name="T19" fmla="*/ 0 60000 65536"/>
              <a:gd name="T20" fmla="*/ 0 60000 65536"/>
              <a:gd name="T21" fmla="*/ 0 w 82"/>
              <a:gd name="T22" fmla="*/ 0 h 597"/>
              <a:gd name="T23" fmla="*/ 82 w 82"/>
              <a:gd name="T24" fmla="*/ 597 h 5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597">
                <a:moveTo>
                  <a:pt x="31" y="597"/>
                </a:moveTo>
                <a:cubicBezTo>
                  <a:pt x="18" y="587"/>
                  <a:pt x="6" y="578"/>
                  <a:pt x="10" y="558"/>
                </a:cubicBezTo>
                <a:cubicBezTo>
                  <a:pt x="14" y="538"/>
                  <a:pt x="55" y="507"/>
                  <a:pt x="55" y="477"/>
                </a:cubicBezTo>
                <a:cubicBezTo>
                  <a:pt x="55" y="447"/>
                  <a:pt x="10" y="410"/>
                  <a:pt x="10" y="378"/>
                </a:cubicBezTo>
                <a:cubicBezTo>
                  <a:pt x="10" y="346"/>
                  <a:pt x="56" y="317"/>
                  <a:pt x="55" y="285"/>
                </a:cubicBezTo>
                <a:cubicBezTo>
                  <a:pt x="54" y="253"/>
                  <a:pt x="0" y="233"/>
                  <a:pt x="4" y="186"/>
                </a:cubicBezTo>
                <a:cubicBezTo>
                  <a:pt x="8" y="139"/>
                  <a:pt x="45" y="69"/>
                  <a:pt x="82" y="0"/>
                </a:cubicBezTo>
              </a:path>
            </a:pathLst>
          </a:custGeom>
          <a:noFill/>
          <a:ln w="28575">
            <a:solidFill>
              <a:srgbClr val="FF9900"/>
            </a:solidFill>
            <a:round/>
            <a:headEnd/>
            <a:tailEnd type="stealth" w="med" len="med"/>
          </a:ln>
        </p:spPr>
        <p:txBody>
          <a:bodyPr/>
          <a:lstStyle/>
          <a:p>
            <a:endParaRPr lang="en-US"/>
          </a:p>
        </p:txBody>
      </p:sp>
      <p:sp>
        <p:nvSpPr>
          <p:cNvPr id="827416" name="Freeform 24"/>
          <p:cNvSpPr>
            <a:spLocks noChangeAspect="1"/>
          </p:cNvSpPr>
          <p:nvPr/>
        </p:nvSpPr>
        <p:spPr bwMode="auto">
          <a:xfrm>
            <a:off x="2209800" y="2576513"/>
            <a:ext cx="1384300" cy="1285875"/>
          </a:xfrm>
          <a:custGeom>
            <a:avLst/>
            <a:gdLst>
              <a:gd name="T0" fmla="*/ 1384300 w 581"/>
              <a:gd name="T1" fmla="*/ 1285875 h 540"/>
              <a:gd name="T2" fmla="*/ 1200838 w 581"/>
              <a:gd name="T3" fmla="*/ 1235869 h 540"/>
              <a:gd name="T4" fmla="*/ 1136508 w 581"/>
              <a:gd name="T5" fmla="*/ 1035844 h 540"/>
              <a:gd name="T6" fmla="*/ 914925 w 581"/>
              <a:gd name="T7" fmla="*/ 1028700 h 540"/>
              <a:gd name="T8" fmla="*/ 786263 w 581"/>
              <a:gd name="T9" fmla="*/ 757237 h 540"/>
              <a:gd name="T10" fmla="*/ 564680 w 581"/>
              <a:gd name="T11" fmla="*/ 678656 h 540"/>
              <a:gd name="T12" fmla="*/ 464610 w 581"/>
              <a:gd name="T13" fmla="*/ 485775 h 540"/>
              <a:gd name="T14" fmla="*/ 235879 w 581"/>
              <a:gd name="T15" fmla="*/ 442912 h 540"/>
              <a:gd name="T16" fmla="*/ 164401 w 581"/>
              <a:gd name="T17" fmla="*/ 264319 h 540"/>
              <a:gd name="T18" fmla="*/ 0 w 581"/>
              <a:gd name="T19" fmla="*/ 0 h 5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540"/>
              <a:gd name="T32" fmla="*/ 581 w 581"/>
              <a:gd name="T33" fmla="*/ 540 h 5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540">
                <a:moveTo>
                  <a:pt x="581" y="540"/>
                </a:moveTo>
                <a:cubicBezTo>
                  <a:pt x="569" y="537"/>
                  <a:pt x="521" y="536"/>
                  <a:pt x="504" y="519"/>
                </a:cubicBezTo>
                <a:cubicBezTo>
                  <a:pt x="487" y="502"/>
                  <a:pt x="497" y="449"/>
                  <a:pt x="477" y="435"/>
                </a:cubicBezTo>
                <a:cubicBezTo>
                  <a:pt x="457" y="421"/>
                  <a:pt x="408" y="452"/>
                  <a:pt x="384" y="432"/>
                </a:cubicBezTo>
                <a:cubicBezTo>
                  <a:pt x="360" y="412"/>
                  <a:pt x="354" y="342"/>
                  <a:pt x="330" y="318"/>
                </a:cubicBezTo>
                <a:cubicBezTo>
                  <a:pt x="306" y="294"/>
                  <a:pt x="259" y="304"/>
                  <a:pt x="237" y="285"/>
                </a:cubicBezTo>
                <a:cubicBezTo>
                  <a:pt x="215" y="266"/>
                  <a:pt x="218" y="220"/>
                  <a:pt x="195" y="204"/>
                </a:cubicBezTo>
                <a:cubicBezTo>
                  <a:pt x="172" y="188"/>
                  <a:pt x="120" y="201"/>
                  <a:pt x="99" y="186"/>
                </a:cubicBezTo>
                <a:cubicBezTo>
                  <a:pt x="78" y="171"/>
                  <a:pt x="85" y="142"/>
                  <a:pt x="69" y="111"/>
                </a:cubicBezTo>
                <a:cubicBezTo>
                  <a:pt x="53" y="80"/>
                  <a:pt x="26" y="40"/>
                  <a:pt x="0" y="0"/>
                </a:cubicBezTo>
              </a:path>
            </a:pathLst>
          </a:custGeom>
          <a:noFill/>
          <a:ln w="28575">
            <a:solidFill>
              <a:srgbClr val="FFCC00"/>
            </a:solidFill>
            <a:round/>
            <a:headEnd/>
            <a:tailEnd type="stealth" w="med" len="med"/>
          </a:ln>
        </p:spPr>
        <p:txBody>
          <a:bodyPr/>
          <a:lstStyle/>
          <a:p>
            <a:endParaRPr lang="en-US"/>
          </a:p>
        </p:txBody>
      </p:sp>
      <p:sp>
        <p:nvSpPr>
          <p:cNvPr id="827417" name="Freeform 25"/>
          <p:cNvSpPr>
            <a:spLocks noChangeAspect="1"/>
          </p:cNvSpPr>
          <p:nvPr/>
        </p:nvSpPr>
        <p:spPr bwMode="auto">
          <a:xfrm>
            <a:off x="2154238" y="3316288"/>
            <a:ext cx="1227137" cy="728662"/>
          </a:xfrm>
          <a:custGeom>
            <a:avLst/>
            <a:gdLst>
              <a:gd name="T0" fmla="*/ 1227137 w 515"/>
              <a:gd name="T1" fmla="*/ 728662 h 306"/>
              <a:gd name="T2" fmla="*/ 1115146 w 515"/>
              <a:gd name="T3" fmla="*/ 571500 h 306"/>
              <a:gd name="T4" fmla="*/ 807766 w 515"/>
              <a:gd name="T5" fmla="*/ 571500 h 306"/>
              <a:gd name="T6" fmla="*/ 679095 w 515"/>
              <a:gd name="T7" fmla="*/ 378618 h 306"/>
              <a:gd name="T8" fmla="*/ 386012 w 515"/>
              <a:gd name="T9" fmla="*/ 400050 h 306"/>
              <a:gd name="T10" fmla="*/ 285935 w 515"/>
              <a:gd name="T11" fmla="*/ 214312 h 306"/>
              <a:gd name="T12" fmla="*/ 0 w 515"/>
              <a:gd name="T13" fmla="*/ 0 h 306"/>
              <a:gd name="T14" fmla="*/ 0 60000 65536"/>
              <a:gd name="T15" fmla="*/ 0 60000 65536"/>
              <a:gd name="T16" fmla="*/ 0 60000 65536"/>
              <a:gd name="T17" fmla="*/ 0 60000 65536"/>
              <a:gd name="T18" fmla="*/ 0 60000 65536"/>
              <a:gd name="T19" fmla="*/ 0 60000 65536"/>
              <a:gd name="T20" fmla="*/ 0 60000 65536"/>
              <a:gd name="T21" fmla="*/ 0 w 515"/>
              <a:gd name="T22" fmla="*/ 0 h 306"/>
              <a:gd name="T23" fmla="*/ 515 w 515"/>
              <a:gd name="T24" fmla="*/ 306 h 3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5" h="306">
                <a:moveTo>
                  <a:pt x="515" y="306"/>
                </a:moveTo>
                <a:cubicBezTo>
                  <a:pt x="507" y="295"/>
                  <a:pt x="497" y="251"/>
                  <a:pt x="468" y="240"/>
                </a:cubicBezTo>
                <a:cubicBezTo>
                  <a:pt x="439" y="229"/>
                  <a:pt x="369" y="253"/>
                  <a:pt x="339" y="240"/>
                </a:cubicBezTo>
                <a:cubicBezTo>
                  <a:pt x="309" y="227"/>
                  <a:pt x="314" y="171"/>
                  <a:pt x="285" y="159"/>
                </a:cubicBezTo>
                <a:cubicBezTo>
                  <a:pt x="256" y="147"/>
                  <a:pt x="189" y="180"/>
                  <a:pt x="162" y="168"/>
                </a:cubicBezTo>
                <a:cubicBezTo>
                  <a:pt x="135" y="156"/>
                  <a:pt x="147" y="118"/>
                  <a:pt x="120" y="90"/>
                </a:cubicBezTo>
                <a:cubicBezTo>
                  <a:pt x="93" y="62"/>
                  <a:pt x="46" y="31"/>
                  <a:pt x="0" y="0"/>
                </a:cubicBezTo>
              </a:path>
            </a:pathLst>
          </a:custGeom>
          <a:noFill/>
          <a:ln w="28575">
            <a:solidFill>
              <a:srgbClr val="FFCC00"/>
            </a:solidFill>
            <a:round/>
            <a:headEnd/>
            <a:tailEnd type="stealth" w="med" len="med"/>
          </a:ln>
        </p:spPr>
        <p:txBody>
          <a:bodyPr/>
          <a:lstStyle/>
          <a:p>
            <a:endParaRPr lang="en-US"/>
          </a:p>
        </p:txBody>
      </p:sp>
      <p:sp>
        <p:nvSpPr>
          <p:cNvPr id="827418" name="Freeform 26"/>
          <p:cNvSpPr>
            <a:spLocks noChangeAspect="1"/>
          </p:cNvSpPr>
          <p:nvPr/>
        </p:nvSpPr>
        <p:spPr bwMode="auto">
          <a:xfrm>
            <a:off x="461963" y="4065588"/>
            <a:ext cx="2827337" cy="550862"/>
          </a:xfrm>
          <a:custGeom>
            <a:avLst/>
            <a:gdLst>
              <a:gd name="T0" fmla="*/ 2827337 w 1187"/>
              <a:gd name="T1" fmla="*/ 93003 h 231"/>
              <a:gd name="T2" fmla="*/ 2686804 w 1187"/>
              <a:gd name="T3" fmla="*/ 7154 h 231"/>
              <a:gd name="T4" fmla="*/ 2450994 w 1187"/>
              <a:gd name="T5" fmla="*/ 135927 h 231"/>
              <a:gd name="T6" fmla="*/ 2222329 w 1187"/>
              <a:gd name="T7" fmla="*/ 42924 h 231"/>
              <a:gd name="T8" fmla="*/ 2029394 w 1187"/>
              <a:gd name="T9" fmla="*/ 178851 h 231"/>
              <a:gd name="T10" fmla="*/ 1786439 w 1187"/>
              <a:gd name="T11" fmla="*/ 93003 h 231"/>
              <a:gd name="T12" fmla="*/ 1572066 w 1187"/>
              <a:gd name="T13" fmla="*/ 228930 h 231"/>
              <a:gd name="T14" fmla="*/ 1350548 w 1187"/>
              <a:gd name="T15" fmla="*/ 128773 h 231"/>
              <a:gd name="T16" fmla="*/ 1164758 w 1187"/>
              <a:gd name="T17" fmla="*/ 250392 h 231"/>
              <a:gd name="T18" fmla="*/ 914657 w 1187"/>
              <a:gd name="T19" fmla="*/ 164543 h 231"/>
              <a:gd name="T20" fmla="*/ 714575 w 1187"/>
              <a:gd name="T21" fmla="*/ 293316 h 231"/>
              <a:gd name="T22" fmla="*/ 464474 w 1187"/>
              <a:gd name="T23" fmla="*/ 200313 h 231"/>
              <a:gd name="T24" fmla="*/ 292976 w 1187"/>
              <a:gd name="T25" fmla="*/ 307624 h 231"/>
              <a:gd name="T26" fmla="*/ 0 w 1187"/>
              <a:gd name="T27" fmla="*/ 550862 h 2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7"/>
              <a:gd name="T43" fmla="*/ 0 h 231"/>
              <a:gd name="T44" fmla="*/ 1187 w 1187"/>
              <a:gd name="T45" fmla="*/ 231 h 2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7" h="231">
                <a:moveTo>
                  <a:pt x="1187" y="39"/>
                </a:moveTo>
                <a:cubicBezTo>
                  <a:pt x="1178" y="33"/>
                  <a:pt x="1154" y="0"/>
                  <a:pt x="1128" y="3"/>
                </a:cubicBezTo>
                <a:cubicBezTo>
                  <a:pt x="1102" y="6"/>
                  <a:pt x="1061" y="55"/>
                  <a:pt x="1029" y="57"/>
                </a:cubicBezTo>
                <a:cubicBezTo>
                  <a:pt x="997" y="59"/>
                  <a:pt x="962" y="15"/>
                  <a:pt x="933" y="18"/>
                </a:cubicBezTo>
                <a:cubicBezTo>
                  <a:pt x="904" y="21"/>
                  <a:pt x="882" y="72"/>
                  <a:pt x="852" y="75"/>
                </a:cubicBezTo>
                <a:cubicBezTo>
                  <a:pt x="822" y="78"/>
                  <a:pt x="782" y="36"/>
                  <a:pt x="750" y="39"/>
                </a:cubicBezTo>
                <a:cubicBezTo>
                  <a:pt x="718" y="42"/>
                  <a:pt x="690" y="94"/>
                  <a:pt x="660" y="96"/>
                </a:cubicBezTo>
                <a:cubicBezTo>
                  <a:pt x="630" y="98"/>
                  <a:pt x="595" y="53"/>
                  <a:pt x="567" y="54"/>
                </a:cubicBezTo>
                <a:cubicBezTo>
                  <a:pt x="539" y="55"/>
                  <a:pt x="519" y="103"/>
                  <a:pt x="489" y="105"/>
                </a:cubicBezTo>
                <a:cubicBezTo>
                  <a:pt x="459" y="107"/>
                  <a:pt x="416" y="66"/>
                  <a:pt x="384" y="69"/>
                </a:cubicBezTo>
                <a:cubicBezTo>
                  <a:pt x="352" y="72"/>
                  <a:pt x="331" y="121"/>
                  <a:pt x="300" y="123"/>
                </a:cubicBezTo>
                <a:cubicBezTo>
                  <a:pt x="269" y="125"/>
                  <a:pt x="224" y="83"/>
                  <a:pt x="195" y="84"/>
                </a:cubicBezTo>
                <a:cubicBezTo>
                  <a:pt x="166" y="85"/>
                  <a:pt x="155" y="105"/>
                  <a:pt x="123" y="129"/>
                </a:cubicBezTo>
                <a:cubicBezTo>
                  <a:pt x="91" y="153"/>
                  <a:pt x="45" y="192"/>
                  <a:pt x="0" y="231"/>
                </a:cubicBezTo>
              </a:path>
            </a:pathLst>
          </a:custGeom>
          <a:noFill/>
          <a:ln w="28575">
            <a:solidFill>
              <a:srgbClr val="FFCC00"/>
            </a:solidFill>
            <a:round/>
            <a:headEnd/>
            <a:tailEnd type="stealth" w="med" len="med"/>
          </a:ln>
        </p:spPr>
        <p:txBody>
          <a:bodyPr/>
          <a:lstStyle/>
          <a:p>
            <a:endParaRPr lang="en-US"/>
          </a:p>
        </p:txBody>
      </p:sp>
      <p:sp>
        <p:nvSpPr>
          <p:cNvPr id="827419" name="Freeform 27"/>
          <p:cNvSpPr>
            <a:spLocks noChangeAspect="1"/>
          </p:cNvSpPr>
          <p:nvPr/>
        </p:nvSpPr>
        <p:spPr bwMode="auto">
          <a:xfrm>
            <a:off x="581025" y="4376738"/>
            <a:ext cx="2457450" cy="1262062"/>
          </a:xfrm>
          <a:custGeom>
            <a:avLst/>
            <a:gdLst>
              <a:gd name="T0" fmla="*/ 2457450 w 1032"/>
              <a:gd name="T1" fmla="*/ 4762 h 530"/>
              <a:gd name="T2" fmla="*/ 2328862 w 1032"/>
              <a:gd name="T3" fmla="*/ 33337 h 530"/>
              <a:gd name="T4" fmla="*/ 2214562 w 1032"/>
              <a:gd name="T5" fmla="*/ 211931 h 530"/>
              <a:gd name="T6" fmla="*/ 1957387 w 1032"/>
              <a:gd name="T7" fmla="*/ 197644 h 530"/>
              <a:gd name="T8" fmla="*/ 1821656 w 1032"/>
              <a:gd name="T9" fmla="*/ 426244 h 530"/>
              <a:gd name="T10" fmla="*/ 1564481 w 1032"/>
              <a:gd name="T11" fmla="*/ 404812 h 530"/>
              <a:gd name="T12" fmla="*/ 1414462 w 1032"/>
              <a:gd name="T13" fmla="*/ 590550 h 530"/>
              <a:gd name="T14" fmla="*/ 1185862 w 1032"/>
              <a:gd name="T15" fmla="*/ 590550 h 530"/>
              <a:gd name="T16" fmla="*/ 1000125 w 1032"/>
              <a:gd name="T17" fmla="*/ 783431 h 530"/>
              <a:gd name="T18" fmla="*/ 792956 w 1032"/>
              <a:gd name="T19" fmla="*/ 812006 h 530"/>
              <a:gd name="T20" fmla="*/ 592931 w 1032"/>
              <a:gd name="T21" fmla="*/ 969168 h 530"/>
              <a:gd name="T22" fmla="*/ 364331 w 1032"/>
              <a:gd name="T23" fmla="*/ 990599 h 530"/>
              <a:gd name="T24" fmla="*/ 0 w 1032"/>
              <a:gd name="T25" fmla="*/ 1262062 h 5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2"/>
              <a:gd name="T40" fmla="*/ 0 h 530"/>
              <a:gd name="T41" fmla="*/ 1032 w 1032"/>
              <a:gd name="T42" fmla="*/ 530 h 5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2" h="530">
                <a:moveTo>
                  <a:pt x="1032" y="2"/>
                </a:moveTo>
                <a:cubicBezTo>
                  <a:pt x="1013" y="1"/>
                  <a:pt x="995" y="0"/>
                  <a:pt x="978" y="14"/>
                </a:cubicBezTo>
                <a:cubicBezTo>
                  <a:pt x="961" y="28"/>
                  <a:pt x="956" y="78"/>
                  <a:pt x="930" y="89"/>
                </a:cubicBezTo>
                <a:cubicBezTo>
                  <a:pt x="904" y="100"/>
                  <a:pt x="849" y="68"/>
                  <a:pt x="822" y="83"/>
                </a:cubicBezTo>
                <a:cubicBezTo>
                  <a:pt x="795" y="98"/>
                  <a:pt x="792" y="165"/>
                  <a:pt x="765" y="179"/>
                </a:cubicBezTo>
                <a:cubicBezTo>
                  <a:pt x="738" y="193"/>
                  <a:pt x="685" y="158"/>
                  <a:pt x="657" y="170"/>
                </a:cubicBezTo>
                <a:cubicBezTo>
                  <a:pt x="629" y="182"/>
                  <a:pt x="620" y="235"/>
                  <a:pt x="594" y="248"/>
                </a:cubicBezTo>
                <a:cubicBezTo>
                  <a:pt x="568" y="261"/>
                  <a:pt x="527" y="235"/>
                  <a:pt x="498" y="248"/>
                </a:cubicBezTo>
                <a:cubicBezTo>
                  <a:pt x="469" y="261"/>
                  <a:pt x="447" y="314"/>
                  <a:pt x="420" y="329"/>
                </a:cubicBezTo>
                <a:cubicBezTo>
                  <a:pt x="393" y="344"/>
                  <a:pt x="362" y="328"/>
                  <a:pt x="333" y="341"/>
                </a:cubicBezTo>
                <a:cubicBezTo>
                  <a:pt x="304" y="354"/>
                  <a:pt x="279" y="395"/>
                  <a:pt x="249" y="407"/>
                </a:cubicBezTo>
                <a:cubicBezTo>
                  <a:pt x="219" y="419"/>
                  <a:pt x="194" y="396"/>
                  <a:pt x="153" y="416"/>
                </a:cubicBezTo>
                <a:cubicBezTo>
                  <a:pt x="112" y="436"/>
                  <a:pt x="32" y="506"/>
                  <a:pt x="0" y="530"/>
                </a:cubicBezTo>
              </a:path>
            </a:pathLst>
          </a:custGeom>
          <a:noFill/>
          <a:ln w="28575">
            <a:solidFill>
              <a:srgbClr val="FFCC00"/>
            </a:solidFill>
            <a:round/>
            <a:headEnd/>
            <a:tailEnd type="stealth" w="med" len="med"/>
          </a:ln>
        </p:spPr>
        <p:txBody>
          <a:bodyPr/>
          <a:lstStyle/>
          <a:p>
            <a:endParaRPr lang="en-US"/>
          </a:p>
        </p:txBody>
      </p:sp>
      <p:sp>
        <p:nvSpPr>
          <p:cNvPr id="827420" name="AutoShape 28"/>
          <p:cNvSpPr>
            <a:spLocks noChangeAspect="1" noChangeArrowheads="1"/>
          </p:cNvSpPr>
          <p:nvPr/>
        </p:nvSpPr>
        <p:spPr bwMode="auto">
          <a:xfrm>
            <a:off x="2344738" y="581025"/>
            <a:ext cx="1179512" cy="1236663"/>
          </a:xfrm>
          <a:prstGeom prst="upArrow">
            <a:avLst>
              <a:gd name="adj1" fmla="val 40204"/>
              <a:gd name="adj2" fmla="val 30502"/>
            </a:avLst>
          </a:prstGeom>
          <a:gradFill rotWithShape="1">
            <a:gsLst>
              <a:gs pos="0">
                <a:srgbClr val="FFE161"/>
              </a:gs>
              <a:gs pos="100000">
                <a:srgbClr val="FFFFAB"/>
              </a:gs>
            </a:gsLst>
            <a:lin ang="5400000" scaled="1"/>
          </a:gradFill>
          <a:ln w="9525">
            <a:noFill/>
            <a:miter lim="800000"/>
            <a:headEnd/>
            <a:tailEnd/>
          </a:ln>
        </p:spPr>
        <p:txBody>
          <a:bodyPr vert="eaVert" wrap="none" anchor="ctr"/>
          <a:lstStyle/>
          <a:p>
            <a:endParaRPr lang="en-US"/>
          </a:p>
        </p:txBody>
      </p:sp>
      <p:sp>
        <p:nvSpPr>
          <p:cNvPr id="827421" name="Text Box 29"/>
          <p:cNvSpPr txBox="1">
            <a:spLocks noChangeAspect="1" noChangeArrowheads="1"/>
          </p:cNvSpPr>
          <p:nvPr/>
        </p:nvSpPr>
        <p:spPr bwMode="auto">
          <a:xfrm>
            <a:off x="1343025" y="1030288"/>
            <a:ext cx="1457325" cy="776287"/>
          </a:xfrm>
          <a:prstGeom prst="rect">
            <a:avLst/>
          </a:prstGeom>
          <a:noFill/>
          <a:ln w="9525">
            <a:noFill/>
            <a:miter lim="800000"/>
            <a:headEnd/>
            <a:tailEnd/>
          </a:ln>
        </p:spPr>
        <p:txBody>
          <a:bodyPr wrap="none"/>
          <a:lstStyle/>
          <a:p>
            <a:pPr algn="l"/>
            <a:r>
              <a:rPr lang="en-US" sz="1800"/>
              <a:t>Light from</a:t>
            </a:r>
          </a:p>
          <a:p>
            <a:pPr algn="l"/>
            <a:r>
              <a:rPr lang="en-US" sz="1800"/>
              <a:t>the sun</a:t>
            </a:r>
          </a:p>
        </p:txBody>
      </p:sp>
      <p:sp>
        <p:nvSpPr>
          <p:cNvPr id="827422" name="Text Box 30"/>
          <p:cNvSpPr txBox="1">
            <a:spLocks noChangeAspect="1" noChangeArrowheads="1"/>
          </p:cNvSpPr>
          <p:nvPr/>
        </p:nvSpPr>
        <p:spPr bwMode="auto">
          <a:xfrm>
            <a:off x="5880100" y="1457325"/>
            <a:ext cx="1990725" cy="1095375"/>
          </a:xfrm>
          <a:prstGeom prst="rect">
            <a:avLst/>
          </a:prstGeom>
          <a:noFill/>
          <a:ln w="9525">
            <a:noFill/>
            <a:miter lim="800000"/>
            <a:headEnd/>
            <a:tailEnd/>
          </a:ln>
        </p:spPr>
        <p:txBody>
          <a:bodyPr wrap="none"/>
          <a:lstStyle/>
          <a:p>
            <a:pPr algn="l"/>
            <a:r>
              <a:rPr lang="en-US" sz="1800"/>
              <a:t>Reflected heat</a:t>
            </a:r>
          </a:p>
          <a:p>
            <a:pPr algn="l"/>
            <a:r>
              <a:rPr lang="en-US" sz="1800"/>
              <a:t>absorbed by</a:t>
            </a:r>
          </a:p>
          <a:p>
            <a:pPr algn="l"/>
            <a:r>
              <a:rPr lang="en-US" sz="1800"/>
              <a:t>atmosphere</a:t>
            </a:r>
          </a:p>
        </p:txBody>
      </p:sp>
      <p:sp>
        <p:nvSpPr>
          <p:cNvPr id="827423" name="Text Box 31"/>
          <p:cNvSpPr txBox="1">
            <a:spLocks noChangeAspect="1" noChangeArrowheads="1"/>
          </p:cNvSpPr>
          <p:nvPr/>
        </p:nvSpPr>
        <p:spPr bwMode="auto">
          <a:xfrm>
            <a:off x="4429125" y="581025"/>
            <a:ext cx="2774950" cy="776288"/>
          </a:xfrm>
          <a:prstGeom prst="rect">
            <a:avLst/>
          </a:prstGeom>
          <a:noFill/>
          <a:ln w="9525">
            <a:noFill/>
            <a:miter lim="800000"/>
            <a:headEnd/>
            <a:tailEnd/>
          </a:ln>
        </p:spPr>
        <p:txBody>
          <a:bodyPr wrap="none"/>
          <a:lstStyle/>
          <a:p>
            <a:pPr algn="l"/>
            <a:r>
              <a:rPr lang="en-US" sz="1800">
                <a:solidFill>
                  <a:schemeClr val="bg1"/>
                </a:solidFill>
              </a:rPr>
              <a:t>Reflected heat lost to</a:t>
            </a:r>
          </a:p>
          <a:p>
            <a:pPr algn="l"/>
            <a:r>
              <a:rPr lang="en-US" sz="1800">
                <a:solidFill>
                  <a:schemeClr val="bg1"/>
                </a:solidFill>
              </a:rPr>
              <a:t>outer space</a:t>
            </a:r>
          </a:p>
        </p:txBody>
      </p:sp>
      <p:sp>
        <p:nvSpPr>
          <p:cNvPr id="3102" name="Rectangle 35"/>
          <p:cNvSpPr>
            <a:spLocks noChangeArrowheads="1"/>
          </p:cNvSpPr>
          <p:nvPr/>
        </p:nvSpPr>
        <p:spPr bwMode="auto">
          <a:xfrm>
            <a:off x="76200" y="6553200"/>
            <a:ext cx="3182938" cy="214313"/>
          </a:xfrm>
          <a:prstGeom prst="rect">
            <a:avLst/>
          </a:prstGeom>
          <a:noFill/>
          <a:ln w="9525">
            <a:noFill/>
            <a:miter lim="800000"/>
            <a:headEnd/>
            <a:tailEnd/>
          </a:ln>
        </p:spPr>
        <p:txBody>
          <a:bodyPr wrap="none">
            <a:spAutoFit/>
          </a:bodyPr>
          <a:lstStyle/>
          <a:p>
            <a:pPr algn="l"/>
            <a:r>
              <a:rPr lang="en-US" sz="800">
                <a:solidFill>
                  <a:schemeClr val="bg1"/>
                </a:solidFill>
              </a:rPr>
              <a:t>Kelter, Carr, Scott, </a:t>
            </a:r>
            <a:r>
              <a:rPr lang="en-US" sz="800" u="sng">
                <a:solidFill>
                  <a:schemeClr val="bg1"/>
                </a:solidFill>
              </a:rPr>
              <a:t>Chemistry A Wolrd of Choices </a:t>
            </a:r>
            <a:r>
              <a:rPr lang="en-US" sz="800">
                <a:solidFill>
                  <a:schemeClr val="bg1"/>
                </a:solidFill>
              </a:rPr>
              <a:t> 1999, page 392</a:t>
            </a:r>
          </a:p>
        </p:txBody>
      </p:sp>
      <p:sp>
        <p:nvSpPr>
          <p:cNvPr id="3103" name="Rectangle 5"/>
          <p:cNvSpPr>
            <a:spLocks noGrp="1" noChangeArrowheads="1"/>
          </p:cNvSpPr>
          <p:nvPr>
            <p:ph type="title"/>
          </p:nvPr>
        </p:nvSpPr>
        <p:spPr>
          <a:xfrm>
            <a:off x="1362075" y="5715000"/>
            <a:ext cx="8229600" cy="1143000"/>
          </a:xfrm>
        </p:spPr>
        <p:txBody>
          <a:bodyPr/>
          <a:lstStyle/>
          <a:p>
            <a:pPr eaLnBrk="1" hangingPunct="1"/>
            <a:r>
              <a:rPr lang="en-US" sz="4000" smtClean="0">
                <a:solidFill>
                  <a:schemeClr val="bg1"/>
                </a:solidFill>
              </a:rPr>
              <a:t>Global Warming</a:t>
            </a:r>
          </a:p>
        </p:txBody>
      </p:sp>
      <p:pic>
        <p:nvPicPr>
          <p:cNvPr id="827428" name="Greenhouse effect 0_32.wmv">
            <a:hlinkClick r:id="" action="ppaction://media"/>
          </p:cNvPr>
          <p:cNvPicPr>
            <a:picLocks noRot="1" noChangeAspect="1" noChangeArrowheads="1"/>
          </p:cNvPicPr>
          <p:nvPr>
            <a:videoFile r:link="rId2"/>
          </p:nvPr>
        </p:nvPicPr>
        <p:blipFill>
          <a:blip r:embed="rId8" cstate="print"/>
          <a:srcRect/>
          <a:stretch>
            <a:fillRect/>
          </a:stretch>
        </p:blipFill>
        <p:spPr bwMode="auto">
          <a:xfrm>
            <a:off x="7573963" y="176213"/>
            <a:ext cx="1403350" cy="1052512"/>
          </a:xfrm>
          <a:prstGeom prst="rect">
            <a:avLst/>
          </a:prstGeom>
          <a:noFill/>
          <a:ln w="9525">
            <a:noFill/>
            <a:miter lim="800000"/>
            <a:headEnd/>
            <a:tailEnd/>
          </a:ln>
        </p:spPr>
      </p:pic>
      <p:sp>
        <p:nvSpPr>
          <p:cNvPr id="3105" name="Rectangle 37">
            <a:hlinkClick r:id="rId9" tooltip="Wikipedia - G L O B A L   W A R M I N G"/>
          </p:cNvPr>
          <p:cNvSpPr>
            <a:spLocks noChangeArrowheads="1"/>
          </p:cNvSpPr>
          <p:nvPr/>
        </p:nvSpPr>
        <p:spPr bwMode="auto">
          <a:xfrm>
            <a:off x="3602038" y="5981700"/>
            <a:ext cx="3724275" cy="628650"/>
          </a:xfrm>
          <a:prstGeom prst="rect">
            <a:avLst/>
          </a:prstGeom>
          <a:noFill/>
          <a:ln w="9525">
            <a:noFill/>
            <a:miter lim="800000"/>
            <a:headEnd/>
            <a:tailEnd/>
          </a:ln>
        </p:spPr>
        <p:txBody>
          <a:bodyPr wrap="none" anchor="ctr"/>
          <a:lstStyle/>
          <a:p>
            <a:endParaRPr lang="en-US"/>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27411"/>
                                        </p:tgtEl>
                                        <p:attrNameLst>
                                          <p:attrName>style.visibility</p:attrName>
                                        </p:attrNameLst>
                                      </p:cBhvr>
                                      <p:to>
                                        <p:strVal val="visible"/>
                                      </p:to>
                                    </p:set>
                                    <p:animEffect transition="in" filter="wipe(up)">
                                      <p:cBhvr>
                                        <p:cTn id="7" dur="1000"/>
                                        <p:tgtEl>
                                          <p:spTgt spid="8274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27421"/>
                                        </p:tgtEl>
                                        <p:attrNameLst>
                                          <p:attrName>style.visibility</p:attrName>
                                        </p:attrNameLst>
                                      </p:cBhvr>
                                      <p:to>
                                        <p:strVal val="visible"/>
                                      </p:to>
                                    </p:set>
                                    <p:animEffect transition="in" filter="dissolve">
                                      <p:cBhvr>
                                        <p:cTn id="10" dur="500"/>
                                        <p:tgtEl>
                                          <p:spTgt spid="8274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27414"/>
                                        </p:tgtEl>
                                        <p:attrNameLst>
                                          <p:attrName>style.visibility</p:attrName>
                                        </p:attrNameLst>
                                      </p:cBhvr>
                                      <p:to>
                                        <p:strVal val="visible"/>
                                      </p:to>
                                    </p:set>
                                    <p:animEffect transition="in" filter="wipe(down)">
                                      <p:cBhvr>
                                        <p:cTn id="15" dur="500"/>
                                        <p:tgtEl>
                                          <p:spTgt spid="8274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27416"/>
                                        </p:tgtEl>
                                        <p:attrNameLst>
                                          <p:attrName>style.visibility</p:attrName>
                                        </p:attrNameLst>
                                      </p:cBhvr>
                                      <p:to>
                                        <p:strVal val="visible"/>
                                      </p:to>
                                    </p:set>
                                    <p:animEffect transition="in" filter="wipe(down)">
                                      <p:cBhvr>
                                        <p:cTn id="18" dur="2000"/>
                                        <p:tgtEl>
                                          <p:spTgt spid="8274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27415"/>
                                        </p:tgtEl>
                                        <p:attrNameLst>
                                          <p:attrName>style.visibility</p:attrName>
                                        </p:attrNameLst>
                                      </p:cBhvr>
                                      <p:to>
                                        <p:strVal val="visible"/>
                                      </p:to>
                                    </p:set>
                                    <p:animEffect transition="in" filter="wipe(down)">
                                      <p:cBhvr>
                                        <p:cTn id="21" dur="1000"/>
                                        <p:tgtEl>
                                          <p:spTgt spid="8274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27417"/>
                                        </p:tgtEl>
                                        <p:attrNameLst>
                                          <p:attrName>style.visibility</p:attrName>
                                        </p:attrNameLst>
                                      </p:cBhvr>
                                      <p:to>
                                        <p:strVal val="visible"/>
                                      </p:to>
                                    </p:set>
                                    <p:animEffect transition="in" filter="wipe(down)">
                                      <p:cBhvr>
                                        <p:cTn id="24" dur="500"/>
                                        <p:tgtEl>
                                          <p:spTgt spid="8274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27413"/>
                                        </p:tgtEl>
                                        <p:attrNameLst>
                                          <p:attrName>style.visibility</p:attrName>
                                        </p:attrNameLst>
                                      </p:cBhvr>
                                      <p:to>
                                        <p:strVal val="visible"/>
                                      </p:to>
                                    </p:set>
                                    <p:animEffect transition="in" filter="wipe(down)">
                                      <p:cBhvr>
                                        <p:cTn id="27" dur="1000"/>
                                        <p:tgtEl>
                                          <p:spTgt spid="827413"/>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827418"/>
                                        </p:tgtEl>
                                        <p:attrNameLst>
                                          <p:attrName>style.visibility</p:attrName>
                                        </p:attrNameLst>
                                      </p:cBhvr>
                                      <p:to>
                                        <p:strVal val="visible"/>
                                      </p:to>
                                    </p:set>
                                    <p:animEffect transition="in" filter="wipe(right)">
                                      <p:cBhvr>
                                        <p:cTn id="30" dur="500"/>
                                        <p:tgtEl>
                                          <p:spTgt spid="8274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27412"/>
                                        </p:tgtEl>
                                        <p:attrNameLst>
                                          <p:attrName>style.visibility</p:attrName>
                                        </p:attrNameLst>
                                      </p:cBhvr>
                                      <p:to>
                                        <p:strVal val="visible"/>
                                      </p:to>
                                    </p:set>
                                    <p:animEffect transition="in" filter="wipe(down)">
                                      <p:cBhvr>
                                        <p:cTn id="33" dur="500"/>
                                        <p:tgtEl>
                                          <p:spTgt spid="827412"/>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827419"/>
                                        </p:tgtEl>
                                        <p:attrNameLst>
                                          <p:attrName>style.visibility</p:attrName>
                                        </p:attrNameLst>
                                      </p:cBhvr>
                                      <p:to>
                                        <p:strVal val="visible"/>
                                      </p:to>
                                    </p:set>
                                    <p:animEffect transition="in" filter="wipe(right)">
                                      <p:cBhvr>
                                        <p:cTn id="36" dur="500"/>
                                        <p:tgtEl>
                                          <p:spTgt spid="8274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27420"/>
                                        </p:tgtEl>
                                        <p:attrNameLst>
                                          <p:attrName>style.visibility</p:attrName>
                                        </p:attrNameLst>
                                      </p:cBhvr>
                                      <p:to>
                                        <p:strVal val="visible"/>
                                      </p:to>
                                    </p:set>
                                    <p:animEffect transition="in" filter="fade">
                                      <p:cBhvr>
                                        <p:cTn id="39" dur="2000"/>
                                        <p:tgtEl>
                                          <p:spTgt spid="82742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827422"/>
                                        </p:tgtEl>
                                        <p:attrNameLst>
                                          <p:attrName>style.visibility</p:attrName>
                                        </p:attrNameLst>
                                      </p:cBhvr>
                                      <p:to>
                                        <p:strVal val="visible"/>
                                      </p:to>
                                    </p:set>
                                    <p:animEffect transition="in" filter="fade">
                                      <p:cBhvr>
                                        <p:cTn id="44" dur="1000"/>
                                        <p:tgtEl>
                                          <p:spTgt spid="827422"/>
                                        </p:tgtEl>
                                      </p:cBhvr>
                                    </p:animEffect>
                                    <p:anim calcmode="lin" valueType="num">
                                      <p:cBhvr>
                                        <p:cTn id="45" dur="1000" fill="hold"/>
                                        <p:tgtEl>
                                          <p:spTgt spid="827422"/>
                                        </p:tgtEl>
                                        <p:attrNameLst>
                                          <p:attrName>ppt_x</p:attrName>
                                        </p:attrNameLst>
                                      </p:cBhvr>
                                      <p:tavLst>
                                        <p:tav tm="0">
                                          <p:val>
                                            <p:strVal val="#ppt_x"/>
                                          </p:val>
                                        </p:tav>
                                        <p:tav tm="100000">
                                          <p:val>
                                            <p:strVal val="#ppt_x"/>
                                          </p:val>
                                        </p:tav>
                                      </p:tavLst>
                                    </p:anim>
                                    <p:anim calcmode="lin" valueType="num">
                                      <p:cBhvr>
                                        <p:cTn id="46" dur="1000" fill="hold"/>
                                        <p:tgtEl>
                                          <p:spTgt spid="82742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827423"/>
                                        </p:tgtEl>
                                        <p:attrNameLst>
                                          <p:attrName>style.visibility</p:attrName>
                                        </p:attrNameLst>
                                      </p:cBhvr>
                                      <p:to>
                                        <p:strVal val="visible"/>
                                      </p:to>
                                    </p:set>
                                    <p:anim calcmode="lin" valueType="num">
                                      <p:cBhvr>
                                        <p:cTn id="51" dur="500" fill="hold"/>
                                        <p:tgtEl>
                                          <p:spTgt spid="827423"/>
                                        </p:tgtEl>
                                        <p:attrNameLst>
                                          <p:attrName>ppt_w</p:attrName>
                                        </p:attrNameLst>
                                      </p:cBhvr>
                                      <p:tavLst>
                                        <p:tav tm="0">
                                          <p:val>
                                            <p:fltVal val="0"/>
                                          </p:val>
                                        </p:tav>
                                        <p:tav tm="100000">
                                          <p:val>
                                            <p:strVal val="#ppt_w"/>
                                          </p:val>
                                        </p:tav>
                                      </p:tavLst>
                                    </p:anim>
                                    <p:anim calcmode="lin" valueType="num">
                                      <p:cBhvr>
                                        <p:cTn id="52" dur="500" fill="hold"/>
                                        <p:tgtEl>
                                          <p:spTgt spid="827423"/>
                                        </p:tgtEl>
                                        <p:attrNameLst>
                                          <p:attrName>ppt_h</p:attrName>
                                        </p:attrNameLst>
                                      </p:cBhvr>
                                      <p:tavLst>
                                        <p:tav tm="0">
                                          <p:val>
                                            <p:fltVal val="0"/>
                                          </p:val>
                                        </p:tav>
                                        <p:tav tm="100000">
                                          <p:val>
                                            <p:strVal val="#ppt_h"/>
                                          </p:val>
                                        </p:tav>
                                      </p:tavLst>
                                    </p:anim>
                                    <p:animEffect transition="in" filter="fade">
                                      <p:cBhvr>
                                        <p:cTn id="53" dur="500"/>
                                        <p:tgtEl>
                                          <p:spTgt spid="82742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nodeType="clickEffect">
                                  <p:stCondLst>
                                    <p:cond delay="0"/>
                                  </p:stCondLst>
                                  <p:childTnLst>
                                    <p:set>
                                      <p:cBhvr>
                                        <p:cTn id="57" dur="1" fill="hold">
                                          <p:stCondLst>
                                            <p:cond delay="0"/>
                                          </p:stCondLst>
                                        </p:cTn>
                                        <p:tgtEl>
                                          <p:spTgt spid="827428"/>
                                        </p:tgtEl>
                                        <p:attrNameLst>
                                          <p:attrName>style.visibility</p:attrName>
                                        </p:attrNameLst>
                                      </p:cBhvr>
                                      <p:to>
                                        <p:strVal val="visible"/>
                                      </p:to>
                                    </p:set>
                                    <p:anim calcmode="lin" valueType="num">
                                      <p:cBhvr>
                                        <p:cTn id="58" dur="500" fill="hold"/>
                                        <p:tgtEl>
                                          <p:spTgt spid="827428"/>
                                        </p:tgtEl>
                                        <p:attrNameLst>
                                          <p:attrName>ppt_w</p:attrName>
                                        </p:attrNameLst>
                                      </p:cBhvr>
                                      <p:tavLst>
                                        <p:tav tm="0">
                                          <p:val>
                                            <p:fltVal val="0"/>
                                          </p:val>
                                        </p:tav>
                                        <p:tav tm="100000">
                                          <p:val>
                                            <p:strVal val="#ppt_w"/>
                                          </p:val>
                                        </p:tav>
                                      </p:tavLst>
                                    </p:anim>
                                    <p:anim calcmode="lin" valueType="num">
                                      <p:cBhvr>
                                        <p:cTn id="59" dur="500" fill="hold"/>
                                        <p:tgtEl>
                                          <p:spTgt spid="827428"/>
                                        </p:tgtEl>
                                        <p:attrNameLst>
                                          <p:attrName>ppt_h</p:attrName>
                                        </p:attrNameLst>
                                      </p:cBhvr>
                                      <p:tavLst>
                                        <p:tav tm="0">
                                          <p:val>
                                            <p:fltVal val="0"/>
                                          </p:val>
                                        </p:tav>
                                        <p:tav tm="100000">
                                          <p:val>
                                            <p:strVal val="#ppt_h"/>
                                          </p:val>
                                        </p:tav>
                                      </p:tavLst>
                                    </p:anim>
                                    <p:animEffect transition="in" filter="fade">
                                      <p:cBhvr>
                                        <p:cTn id="60" dur="500"/>
                                        <p:tgtEl>
                                          <p:spTgt spid="8274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827428"/>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827428"/>
                                        </p:tgtEl>
                                      </p:cBhvr>
                                    </p:cmd>
                                  </p:childTnLst>
                                </p:cTn>
                              </p:par>
                            </p:childTnLst>
                          </p:cTn>
                        </p:par>
                      </p:childTnLst>
                    </p:cTn>
                  </p:par>
                </p:childTnLst>
              </p:cTn>
              <p:nextCondLst>
                <p:cond evt="onClick" delay="0">
                  <p:tgtEl>
                    <p:spTgt spid="827428"/>
                  </p:tgtEl>
                </p:cond>
              </p:nextCondLst>
            </p:seq>
            <p:video fullScrn="1">
              <p:cMediaNode showWhenStopped="0">
                <p:cTn id="66" fill="hold" display="0">
                  <p:stCondLst>
                    <p:cond delay="indefinite"/>
                  </p:stCondLst>
                  <p:endCondLst>
                    <p:cond evt="onNext" delay="0">
                      <p:tgtEl>
                        <p:sldTgt/>
                      </p:tgtEl>
                    </p:cond>
                    <p:cond evt="onPrev" delay="0">
                      <p:tgtEl>
                        <p:sldTgt/>
                      </p:tgtEl>
                    </p:cond>
                  </p:endCondLst>
                </p:cTn>
                <p:tgtEl>
                  <p:spTgt spid="827428"/>
                </p:tgtEl>
              </p:cMediaNode>
            </p:video>
          </p:childTnLst>
        </p:cTn>
      </p:par>
    </p:tnLst>
    <p:bldLst>
      <p:bldP spid="827411" grpId="0" animBg="1"/>
      <p:bldP spid="827412" grpId="0" animBg="1"/>
      <p:bldP spid="827413" grpId="0" animBg="1"/>
      <p:bldP spid="827414" grpId="0" animBg="1"/>
      <p:bldP spid="827415" grpId="0" animBg="1"/>
      <p:bldP spid="827416" grpId="0" animBg="1"/>
      <p:bldP spid="827417" grpId="0" animBg="1"/>
      <p:bldP spid="827418" grpId="0" animBg="1"/>
      <p:bldP spid="827419" grpId="0" animBg="1"/>
      <p:bldP spid="827420" grpId="0" animBg="1"/>
      <p:bldP spid="827421" grpId="0"/>
      <p:bldP spid="827422" grpId="0"/>
      <p:bldP spid="827423"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3890" name="Text Box 2"/>
          <p:cNvSpPr txBox="1">
            <a:spLocks noChangeArrowheads="1"/>
          </p:cNvSpPr>
          <p:nvPr/>
        </p:nvSpPr>
        <p:spPr bwMode="auto">
          <a:xfrm>
            <a:off x="1408113" y="2695575"/>
            <a:ext cx="1073150" cy="641350"/>
          </a:xfrm>
          <a:prstGeom prst="rect">
            <a:avLst/>
          </a:prstGeom>
          <a:noFill/>
          <a:ln w="9525">
            <a:noFill/>
            <a:miter lim="800000"/>
            <a:headEnd/>
            <a:tailEnd/>
          </a:ln>
        </p:spPr>
        <p:txBody>
          <a:bodyPr wrap="none">
            <a:spAutoFit/>
          </a:bodyPr>
          <a:lstStyle/>
          <a:p>
            <a:r>
              <a:rPr lang="en-US" sz="1800">
                <a:solidFill>
                  <a:srgbClr val="FF0000"/>
                </a:solidFill>
              </a:rPr>
              <a:t>lower</a:t>
            </a:r>
          </a:p>
          <a:p>
            <a:r>
              <a:rPr lang="en-US" sz="1800">
                <a:solidFill>
                  <a:srgbClr val="FF0000"/>
                </a:solidFill>
              </a:rPr>
              <a:t>pressure</a:t>
            </a:r>
          </a:p>
        </p:txBody>
      </p:sp>
      <p:sp>
        <p:nvSpPr>
          <p:cNvPr id="128003" name="Rectangle 3"/>
          <p:cNvSpPr>
            <a:spLocks noChangeArrowheads="1"/>
          </p:cNvSpPr>
          <p:nvPr/>
        </p:nvSpPr>
        <p:spPr bwMode="auto">
          <a:xfrm>
            <a:off x="4505325" y="4124325"/>
            <a:ext cx="323850" cy="1538288"/>
          </a:xfrm>
          <a:prstGeom prst="rect">
            <a:avLst/>
          </a:prstGeom>
          <a:solidFill>
            <a:srgbClr val="C0C0C0"/>
          </a:solidFill>
          <a:ln w="9525">
            <a:noFill/>
            <a:miter lim="800000"/>
            <a:headEnd/>
            <a:tailEnd/>
          </a:ln>
        </p:spPr>
        <p:txBody>
          <a:bodyPr wrap="none" anchor="ctr"/>
          <a:lstStyle/>
          <a:p>
            <a:endParaRPr lang="en-US"/>
          </a:p>
        </p:txBody>
      </p:sp>
      <p:sp>
        <p:nvSpPr>
          <p:cNvPr id="128004" name="Rectangle 4"/>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128005" name="Rectangle 5"/>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28006" name="Rectangle 6"/>
          <p:cNvSpPr>
            <a:spLocks noChangeArrowheads="1"/>
          </p:cNvSpPr>
          <p:nvPr/>
        </p:nvSpPr>
        <p:spPr bwMode="auto">
          <a:xfrm>
            <a:off x="4505325" y="3662363"/>
            <a:ext cx="323850" cy="1538287"/>
          </a:xfrm>
          <a:prstGeom prst="rect">
            <a:avLst/>
          </a:prstGeom>
          <a:solidFill>
            <a:srgbClr val="C0C0C0"/>
          </a:solidFill>
          <a:ln w="9525">
            <a:noFill/>
            <a:miter lim="800000"/>
            <a:headEnd/>
            <a:tailEnd/>
          </a:ln>
        </p:spPr>
        <p:txBody>
          <a:bodyPr wrap="none" anchor="ctr"/>
          <a:lstStyle/>
          <a:p>
            <a:endParaRPr lang="en-US"/>
          </a:p>
        </p:txBody>
      </p:sp>
      <p:sp>
        <p:nvSpPr>
          <p:cNvPr id="128007" name="Rectangle 7"/>
          <p:cNvSpPr>
            <a:spLocks noGrp="1" noChangeArrowheads="1"/>
          </p:cNvSpPr>
          <p:nvPr>
            <p:ph type="title"/>
          </p:nvPr>
        </p:nvSpPr>
        <p:spPr/>
        <p:txBody>
          <a:bodyPr/>
          <a:lstStyle/>
          <a:p>
            <a:pPr eaLnBrk="1" hangingPunct="1"/>
            <a:r>
              <a:rPr lang="en-US" smtClean="0"/>
              <a:t>Manometer</a:t>
            </a:r>
          </a:p>
        </p:txBody>
      </p:sp>
      <p:sp>
        <p:nvSpPr>
          <p:cNvPr id="128008" name="AutoShape 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28009" name="Rectangle 10"/>
          <p:cNvSpPr>
            <a:spLocks noChangeArrowheads="1"/>
          </p:cNvSpPr>
          <p:nvPr/>
        </p:nvSpPr>
        <p:spPr bwMode="auto">
          <a:xfrm>
            <a:off x="6034088" y="4687888"/>
            <a:ext cx="323850" cy="965200"/>
          </a:xfrm>
          <a:prstGeom prst="rect">
            <a:avLst/>
          </a:prstGeom>
          <a:solidFill>
            <a:srgbClr val="C0C0C0"/>
          </a:solidFill>
          <a:ln w="9525">
            <a:noFill/>
            <a:miter lim="800000"/>
            <a:headEnd/>
            <a:tailEnd/>
          </a:ln>
        </p:spPr>
        <p:txBody>
          <a:bodyPr wrap="none" anchor="ctr"/>
          <a:lstStyle/>
          <a:p>
            <a:endParaRPr lang="en-US"/>
          </a:p>
        </p:txBody>
      </p:sp>
      <p:sp>
        <p:nvSpPr>
          <p:cNvPr id="128010" name="Freeform 11"/>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28011" name="Freeform 12"/>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28012" name="Line 13"/>
          <p:cNvSpPr>
            <a:spLocks noChangeShapeType="1"/>
          </p:cNvSpPr>
          <p:nvPr/>
        </p:nvSpPr>
        <p:spPr bwMode="auto">
          <a:xfrm flipH="1">
            <a:off x="3271838" y="2862263"/>
            <a:ext cx="1566862" cy="0"/>
          </a:xfrm>
          <a:prstGeom prst="line">
            <a:avLst/>
          </a:prstGeom>
          <a:noFill/>
          <a:ln w="19050">
            <a:solidFill>
              <a:schemeClr val="tx1"/>
            </a:solidFill>
            <a:round/>
            <a:headEnd/>
            <a:tailEnd/>
          </a:ln>
        </p:spPr>
        <p:txBody>
          <a:bodyPr/>
          <a:lstStyle/>
          <a:p>
            <a:endParaRPr lang="en-US"/>
          </a:p>
        </p:txBody>
      </p:sp>
      <p:sp>
        <p:nvSpPr>
          <p:cNvPr id="128013" name="Freeform 14"/>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28014" name="Line 15"/>
          <p:cNvSpPr>
            <a:spLocks noChangeShapeType="1"/>
          </p:cNvSpPr>
          <p:nvPr/>
        </p:nvSpPr>
        <p:spPr bwMode="auto">
          <a:xfrm flipH="1">
            <a:off x="3271838" y="3190875"/>
            <a:ext cx="1247775" cy="0"/>
          </a:xfrm>
          <a:prstGeom prst="line">
            <a:avLst/>
          </a:prstGeom>
          <a:noFill/>
          <a:ln w="19050">
            <a:solidFill>
              <a:schemeClr val="tx1"/>
            </a:solidFill>
            <a:round/>
            <a:headEnd/>
            <a:tailEnd/>
          </a:ln>
        </p:spPr>
        <p:txBody>
          <a:bodyPr/>
          <a:lstStyle/>
          <a:p>
            <a:endParaRPr lang="en-US"/>
          </a:p>
        </p:txBody>
      </p:sp>
      <p:sp>
        <p:nvSpPr>
          <p:cNvPr id="128015" name="Text Box 16"/>
          <p:cNvSpPr txBox="1">
            <a:spLocks noChangeArrowheads="1"/>
          </p:cNvSpPr>
          <p:nvPr/>
        </p:nvSpPr>
        <p:spPr bwMode="auto">
          <a:xfrm>
            <a:off x="5942013" y="2019300"/>
            <a:ext cx="500062"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a</a:t>
            </a:r>
          </a:p>
        </p:txBody>
      </p:sp>
      <p:sp>
        <p:nvSpPr>
          <p:cNvPr id="128016" name="Oval 18"/>
          <p:cNvSpPr>
            <a:spLocks noChangeArrowheads="1"/>
          </p:cNvSpPr>
          <p:nvPr/>
        </p:nvSpPr>
        <p:spPr bwMode="auto">
          <a:xfrm>
            <a:off x="6032500" y="2817813"/>
            <a:ext cx="320675" cy="88900"/>
          </a:xfrm>
          <a:prstGeom prst="ellipse">
            <a:avLst/>
          </a:prstGeom>
          <a:noFill/>
          <a:ln w="15875">
            <a:solidFill>
              <a:schemeClr val="tx1"/>
            </a:solidFill>
            <a:round/>
            <a:headEnd/>
            <a:tailEnd/>
          </a:ln>
        </p:spPr>
        <p:txBody>
          <a:bodyPr wrap="none" anchor="ctr"/>
          <a:lstStyle/>
          <a:p>
            <a:endParaRPr lang="en-US"/>
          </a:p>
        </p:txBody>
      </p:sp>
      <p:sp>
        <p:nvSpPr>
          <p:cNvPr id="128017" name="Line 19"/>
          <p:cNvSpPr>
            <a:spLocks noChangeShapeType="1"/>
          </p:cNvSpPr>
          <p:nvPr/>
        </p:nvSpPr>
        <p:spPr bwMode="auto">
          <a:xfrm>
            <a:off x="6196013" y="2513013"/>
            <a:ext cx="0" cy="542925"/>
          </a:xfrm>
          <a:prstGeom prst="line">
            <a:avLst/>
          </a:prstGeom>
          <a:noFill/>
          <a:ln w="19050">
            <a:solidFill>
              <a:srgbClr val="FF0000"/>
            </a:solidFill>
            <a:round/>
            <a:headEnd/>
            <a:tailEnd type="triangle" w="med" len="med"/>
          </a:ln>
        </p:spPr>
        <p:txBody>
          <a:bodyPr/>
          <a:lstStyle/>
          <a:p>
            <a:endParaRPr lang="en-US"/>
          </a:p>
        </p:txBody>
      </p:sp>
      <p:sp>
        <p:nvSpPr>
          <p:cNvPr id="933908" name="Line 20"/>
          <p:cNvSpPr>
            <a:spLocks noChangeShapeType="1"/>
          </p:cNvSpPr>
          <p:nvPr/>
        </p:nvSpPr>
        <p:spPr bwMode="auto">
          <a:xfrm>
            <a:off x="4405313" y="3665538"/>
            <a:ext cx="2532062" cy="0"/>
          </a:xfrm>
          <a:prstGeom prst="line">
            <a:avLst/>
          </a:prstGeom>
          <a:noFill/>
          <a:ln w="3175">
            <a:solidFill>
              <a:srgbClr val="FF0000"/>
            </a:solidFill>
            <a:prstDash val="sysDot"/>
            <a:round/>
            <a:headEnd/>
            <a:tailEnd/>
          </a:ln>
        </p:spPr>
        <p:txBody>
          <a:bodyPr/>
          <a:lstStyle/>
          <a:p>
            <a:endParaRPr lang="en-US"/>
          </a:p>
        </p:txBody>
      </p:sp>
      <p:sp>
        <p:nvSpPr>
          <p:cNvPr id="933909" name="Line 21"/>
          <p:cNvSpPr>
            <a:spLocks noChangeShapeType="1"/>
          </p:cNvSpPr>
          <p:nvPr/>
        </p:nvSpPr>
        <p:spPr bwMode="auto">
          <a:xfrm>
            <a:off x="4402138" y="4700588"/>
            <a:ext cx="2532062" cy="0"/>
          </a:xfrm>
          <a:prstGeom prst="line">
            <a:avLst/>
          </a:prstGeom>
          <a:noFill/>
          <a:ln w="3175">
            <a:solidFill>
              <a:srgbClr val="FF0000"/>
            </a:solidFill>
            <a:prstDash val="sysDot"/>
            <a:round/>
            <a:headEnd/>
            <a:tailEnd/>
          </a:ln>
        </p:spPr>
        <p:txBody>
          <a:bodyPr/>
          <a:lstStyle/>
          <a:p>
            <a:endParaRPr lang="en-US"/>
          </a:p>
        </p:txBody>
      </p:sp>
      <p:sp>
        <p:nvSpPr>
          <p:cNvPr id="933910" name="AutoShape 22"/>
          <p:cNvSpPr>
            <a:spLocks/>
          </p:cNvSpPr>
          <p:nvPr/>
        </p:nvSpPr>
        <p:spPr bwMode="auto">
          <a:xfrm>
            <a:off x="6983413" y="3665538"/>
            <a:ext cx="128587" cy="1035050"/>
          </a:xfrm>
          <a:prstGeom prst="rightBrace">
            <a:avLst>
              <a:gd name="adj1" fmla="val 67078"/>
              <a:gd name="adj2" fmla="val 50000"/>
            </a:avLst>
          </a:prstGeom>
          <a:noFill/>
          <a:ln w="9525">
            <a:solidFill>
              <a:schemeClr val="tx1"/>
            </a:solidFill>
            <a:round/>
            <a:headEnd/>
            <a:tailEnd/>
          </a:ln>
        </p:spPr>
        <p:txBody>
          <a:bodyPr wrap="none" anchor="ctr"/>
          <a:lstStyle/>
          <a:p>
            <a:endParaRPr lang="en-US"/>
          </a:p>
        </p:txBody>
      </p:sp>
      <p:sp>
        <p:nvSpPr>
          <p:cNvPr id="933911" name="Text Box 23"/>
          <p:cNvSpPr txBox="1">
            <a:spLocks noChangeArrowheads="1"/>
          </p:cNvSpPr>
          <p:nvPr/>
        </p:nvSpPr>
        <p:spPr bwMode="auto">
          <a:xfrm>
            <a:off x="7162800" y="4022725"/>
            <a:ext cx="596900" cy="274638"/>
          </a:xfrm>
          <a:prstGeom prst="rect">
            <a:avLst/>
          </a:prstGeom>
          <a:noFill/>
          <a:ln w="9525">
            <a:noFill/>
            <a:miter lim="800000"/>
            <a:headEnd/>
            <a:tailEnd/>
          </a:ln>
        </p:spPr>
        <p:txBody>
          <a:bodyPr wrap="none">
            <a:spAutoFit/>
          </a:bodyPr>
          <a:lstStyle/>
          <a:p>
            <a:pPr algn="l"/>
            <a:r>
              <a:rPr lang="en-US"/>
              <a:t>height</a:t>
            </a:r>
          </a:p>
        </p:txBody>
      </p:sp>
      <p:sp>
        <p:nvSpPr>
          <p:cNvPr id="128022" name="Text Box 24"/>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t>          750 mm Hg</a:t>
            </a:r>
          </a:p>
        </p:txBody>
      </p:sp>
      <p:sp>
        <p:nvSpPr>
          <p:cNvPr id="933913" name="Text Box 25"/>
          <p:cNvSpPr txBox="1">
            <a:spLocks noChangeArrowheads="1"/>
          </p:cNvSpPr>
          <p:nvPr/>
        </p:nvSpPr>
        <p:spPr bwMode="auto">
          <a:xfrm>
            <a:off x="685800" y="4664075"/>
            <a:ext cx="2085975" cy="457200"/>
          </a:xfrm>
          <a:prstGeom prst="rect">
            <a:avLst/>
          </a:prstGeom>
          <a:noFill/>
          <a:ln w="9525">
            <a:noFill/>
            <a:miter lim="800000"/>
            <a:headEnd/>
            <a:tailEnd/>
          </a:ln>
        </p:spPr>
        <p:txBody>
          <a:bodyPr wrap="none">
            <a:spAutoFit/>
          </a:bodyPr>
          <a:lstStyle/>
          <a:p>
            <a:pPr algn="l"/>
            <a:r>
              <a:rPr lang="en-US" sz="2400"/>
              <a:t>         130 mm</a:t>
            </a:r>
            <a:r>
              <a:rPr lang="en-US"/>
              <a:t> </a:t>
            </a:r>
          </a:p>
        </p:txBody>
      </p:sp>
      <p:sp>
        <p:nvSpPr>
          <p:cNvPr id="933914" name="Line 26"/>
          <p:cNvSpPr>
            <a:spLocks noChangeShapeType="1"/>
          </p:cNvSpPr>
          <p:nvPr/>
        </p:nvSpPr>
        <p:spPr bwMode="auto">
          <a:xfrm>
            <a:off x="452438" y="5070475"/>
            <a:ext cx="2614612" cy="0"/>
          </a:xfrm>
          <a:prstGeom prst="line">
            <a:avLst/>
          </a:prstGeom>
          <a:noFill/>
          <a:ln w="9525">
            <a:solidFill>
              <a:schemeClr val="tx1"/>
            </a:solidFill>
            <a:round/>
            <a:headEnd/>
            <a:tailEnd/>
          </a:ln>
        </p:spPr>
        <p:txBody>
          <a:bodyPr/>
          <a:lstStyle/>
          <a:p>
            <a:endParaRPr lang="en-US"/>
          </a:p>
        </p:txBody>
      </p:sp>
      <p:sp>
        <p:nvSpPr>
          <p:cNvPr id="933915" name="Text Box 27"/>
          <p:cNvSpPr txBox="1">
            <a:spLocks noChangeArrowheads="1"/>
          </p:cNvSpPr>
          <p:nvPr/>
        </p:nvSpPr>
        <p:spPr bwMode="auto">
          <a:xfrm>
            <a:off x="323850" y="5103813"/>
            <a:ext cx="923925" cy="549275"/>
          </a:xfrm>
          <a:prstGeom prst="rect">
            <a:avLst/>
          </a:prstGeom>
          <a:noFill/>
          <a:ln w="9525">
            <a:noFill/>
            <a:miter lim="800000"/>
            <a:headEnd/>
            <a:tailEnd/>
          </a:ln>
        </p:spPr>
        <p:txBody>
          <a:bodyPr wrap="none">
            <a:spAutoFit/>
          </a:bodyPr>
          <a:lstStyle/>
          <a:p>
            <a:pPr algn="l"/>
            <a:r>
              <a:rPr lang="en-US"/>
              <a:t>lower </a:t>
            </a:r>
          </a:p>
          <a:p>
            <a:pPr algn="l"/>
            <a:r>
              <a:rPr lang="en-US"/>
              <a:t>pressure  </a:t>
            </a:r>
            <a:r>
              <a:rPr lang="en-US" sz="1800"/>
              <a:t> </a:t>
            </a:r>
          </a:p>
        </p:txBody>
      </p:sp>
      <p:sp>
        <p:nvSpPr>
          <p:cNvPr id="933916" name="Rectangle 28"/>
          <p:cNvSpPr>
            <a:spLocks noChangeArrowheads="1"/>
          </p:cNvSpPr>
          <p:nvPr/>
        </p:nvSpPr>
        <p:spPr bwMode="auto">
          <a:xfrm>
            <a:off x="1014413" y="5113338"/>
            <a:ext cx="2181225" cy="457200"/>
          </a:xfrm>
          <a:prstGeom prst="rect">
            <a:avLst/>
          </a:prstGeom>
          <a:noFill/>
          <a:ln w="9525">
            <a:noFill/>
            <a:miter lim="800000"/>
            <a:headEnd/>
            <a:tailEnd/>
          </a:ln>
        </p:spPr>
        <p:txBody>
          <a:bodyPr wrap="none">
            <a:spAutoFit/>
          </a:bodyPr>
          <a:lstStyle/>
          <a:p>
            <a:pPr algn="l"/>
            <a:r>
              <a:rPr lang="en-US" sz="2400"/>
              <a:t>     620 mm Hg</a:t>
            </a:r>
          </a:p>
        </p:txBody>
      </p:sp>
      <p:sp>
        <p:nvSpPr>
          <p:cNvPr id="933917" name="Rectangle 29"/>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t>P</a:t>
            </a:r>
            <a:r>
              <a:rPr lang="en-US" sz="2400" baseline="-25000"/>
              <a:t>a </a:t>
            </a:r>
            <a:r>
              <a:rPr lang="en-US" sz="2400"/>
              <a:t> =</a:t>
            </a:r>
          </a:p>
        </p:txBody>
      </p:sp>
      <p:sp>
        <p:nvSpPr>
          <p:cNvPr id="933918" name="Rectangle 30"/>
          <p:cNvSpPr>
            <a:spLocks noChangeArrowheads="1"/>
          </p:cNvSpPr>
          <p:nvPr/>
        </p:nvSpPr>
        <p:spPr bwMode="auto">
          <a:xfrm>
            <a:off x="679450" y="4660900"/>
            <a:ext cx="700088" cy="457200"/>
          </a:xfrm>
          <a:prstGeom prst="rect">
            <a:avLst/>
          </a:prstGeom>
          <a:noFill/>
          <a:ln w="9525">
            <a:noFill/>
            <a:miter lim="800000"/>
            <a:headEnd/>
            <a:tailEnd/>
          </a:ln>
        </p:spPr>
        <p:txBody>
          <a:bodyPr wrap="none">
            <a:spAutoFit/>
          </a:bodyPr>
          <a:lstStyle/>
          <a:p>
            <a:pPr algn="l"/>
            <a:r>
              <a:rPr lang="en-US" sz="2400"/>
              <a:t>h  =</a:t>
            </a:r>
          </a:p>
        </p:txBody>
      </p:sp>
      <p:sp>
        <p:nvSpPr>
          <p:cNvPr id="933919" name="Line 31"/>
          <p:cNvSpPr>
            <a:spLocks noChangeShapeType="1"/>
          </p:cNvSpPr>
          <p:nvPr/>
        </p:nvSpPr>
        <p:spPr bwMode="auto">
          <a:xfrm>
            <a:off x="4138613" y="4117975"/>
            <a:ext cx="2457450" cy="0"/>
          </a:xfrm>
          <a:prstGeom prst="line">
            <a:avLst/>
          </a:prstGeom>
          <a:noFill/>
          <a:ln w="9525">
            <a:solidFill>
              <a:schemeClr val="tx1"/>
            </a:solidFill>
            <a:round/>
            <a:headEnd/>
            <a:tailEnd/>
          </a:ln>
        </p:spPr>
        <p:txBody>
          <a:bodyPr/>
          <a:lstStyle/>
          <a:p>
            <a:endParaRPr lang="en-US"/>
          </a:p>
        </p:txBody>
      </p:sp>
      <p:sp>
        <p:nvSpPr>
          <p:cNvPr id="933920" name="Text Box 32"/>
          <p:cNvSpPr txBox="1">
            <a:spLocks noChangeArrowheads="1"/>
          </p:cNvSpPr>
          <p:nvPr/>
        </p:nvSpPr>
        <p:spPr bwMode="auto">
          <a:xfrm>
            <a:off x="1090613" y="4648200"/>
            <a:ext cx="285750" cy="457200"/>
          </a:xfrm>
          <a:prstGeom prst="rect">
            <a:avLst/>
          </a:prstGeom>
          <a:noFill/>
          <a:ln w="9525">
            <a:noFill/>
            <a:miter lim="800000"/>
            <a:headEnd/>
            <a:tailEnd/>
          </a:ln>
        </p:spPr>
        <p:txBody>
          <a:bodyPr wrap="none">
            <a:spAutoFit/>
          </a:bodyPr>
          <a:lstStyle/>
          <a:p>
            <a:pPr algn="l"/>
            <a:r>
              <a:rPr lang="en-US" sz="2400"/>
              <a:t>-</a:t>
            </a:r>
          </a:p>
        </p:txBody>
      </p:sp>
      <p:sp>
        <p:nvSpPr>
          <p:cNvPr id="128031" name="Oval 33"/>
          <p:cNvSpPr>
            <a:spLocks noChangeArrowheads="1"/>
          </p:cNvSpPr>
          <p:nvPr/>
        </p:nvSpPr>
        <p:spPr bwMode="auto">
          <a:xfrm>
            <a:off x="769938" y="2211388"/>
            <a:ext cx="2527300" cy="1655762"/>
          </a:xfrm>
          <a:prstGeom prst="ellipse">
            <a:avLst/>
          </a:prstGeom>
          <a:noFill/>
          <a:ln w="19050">
            <a:solidFill>
              <a:schemeClr val="tx1"/>
            </a:solidFill>
            <a:round/>
            <a:headEnd/>
            <a:tailEnd/>
          </a:ln>
        </p:spPr>
        <p:txBody>
          <a:bodyPr wrap="none" anchor="ctr"/>
          <a:lstStyle/>
          <a:p>
            <a:endParaRPr lang="en-US"/>
          </a:p>
        </p:txBody>
      </p:sp>
      <p:sp>
        <p:nvSpPr>
          <p:cNvPr id="128032" name="Rectangle 34"/>
          <p:cNvSpPr>
            <a:spLocks noChangeArrowheads="1"/>
          </p:cNvSpPr>
          <p:nvPr/>
        </p:nvSpPr>
        <p:spPr bwMode="auto">
          <a:xfrm>
            <a:off x="3252788" y="2871788"/>
            <a:ext cx="88900" cy="307975"/>
          </a:xfrm>
          <a:prstGeom prst="rect">
            <a:avLst/>
          </a:prstGeom>
          <a:solidFill>
            <a:schemeClr val="bg1"/>
          </a:solidFill>
          <a:ln w="9525">
            <a:noFill/>
            <a:miter lim="800000"/>
            <a:headEnd/>
            <a:tailEnd/>
          </a:ln>
        </p:spPr>
        <p:txBody>
          <a:bodyPr wrap="none" anchor="ctr"/>
          <a:lstStyle/>
          <a:p>
            <a:endParaRPr lang="en-US"/>
          </a:p>
        </p:txBody>
      </p:sp>
      <p:sp>
        <p:nvSpPr>
          <p:cNvPr id="128033" name="Line 17"/>
          <p:cNvSpPr>
            <a:spLocks noChangeShapeType="1"/>
          </p:cNvSpPr>
          <p:nvPr/>
        </p:nvSpPr>
        <p:spPr bwMode="auto">
          <a:xfrm>
            <a:off x="2536825" y="3032125"/>
            <a:ext cx="784225" cy="0"/>
          </a:xfrm>
          <a:prstGeom prst="line">
            <a:avLst/>
          </a:prstGeom>
          <a:noFill/>
          <a:ln w="19050">
            <a:solidFill>
              <a:srgbClr val="FF0000"/>
            </a:solidFill>
            <a:round/>
            <a:headEnd/>
            <a:tailEnd type="triangle" w="med" len="me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33890"/>
                                        </p:tgtEl>
                                        <p:attrNameLst>
                                          <p:attrName>style.visibility</p:attrName>
                                        </p:attrNameLst>
                                      </p:cBhvr>
                                      <p:to>
                                        <p:strVal val="visible"/>
                                      </p:to>
                                    </p:set>
                                    <p:animEffect transition="in" filter="dissolve">
                                      <p:cBhvr>
                                        <p:cTn id="7" dur="500"/>
                                        <p:tgtEl>
                                          <p:spTgt spid="93389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33908"/>
                                        </p:tgtEl>
                                        <p:attrNameLst>
                                          <p:attrName>style.visibility</p:attrName>
                                        </p:attrNameLst>
                                      </p:cBhvr>
                                      <p:to>
                                        <p:strVal val="visible"/>
                                      </p:to>
                                    </p:set>
                                    <p:animEffect transition="in" filter="strips(downLeft)">
                                      <p:cBhvr>
                                        <p:cTn id="12" dur="500"/>
                                        <p:tgtEl>
                                          <p:spTgt spid="93390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33909"/>
                                        </p:tgtEl>
                                        <p:attrNameLst>
                                          <p:attrName>style.visibility</p:attrName>
                                        </p:attrNameLst>
                                      </p:cBhvr>
                                      <p:to>
                                        <p:strVal val="visible"/>
                                      </p:to>
                                    </p:set>
                                    <p:animEffect transition="in" filter="strips(downLeft)">
                                      <p:cBhvr>
                                        <p:cTn id="15" dur="500"/>
                                        <p:tgtEl>
                                          <p:spTgt spid="933909"/>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933910"/>
                                        </p:tgtEl>
                                        <p:attrNameLst>
                                          <p:attrName>style.visibility</p:attrName>
                                        </p:attrNameLst>
                                      </p:cBhvr>
                                      <p:to>
                                        <p:strVal val="visible"/>
                                      </p:to>
                                    </p:set>
                                    <p:anim calcmode="lin" valueType="num">
                                      <p:cBhvr>
                                        <p:cTn id="18" dur="1000" fill="hold"/>
                                        <p:tgtEl>
                                          <p:spTgt spid="933910"/>
                                        </p:tgtEl>
                                        <p:attrNameLst>
                                          <p:attrName>ppt_x</p:attrName>
                                        </p:attrNameLst>
                                      </p:cBhvr>
                                      <p:tavLst>
                                        <p:tav tm="0">
                                          <p:val>
                                            <p:strVal val="#ppt_x-.2"/>
                                          </p:val>
                                        </p:tav>
                                        <p:tav tm="100000">
                                          <p:val>
                                            <p:strVal val="#ppt_x"/>
                                          </p:val>
                                        </p:tav>
                                      </p:tavLst>
                                    </p:anim>
                                    <p:anim calcmode="lin" valueType="num">
                                      <p:cBhvr>
                                        <p:cTn id="19" dur="1000" fill="hold"/>
                                        <p:tgtEl>
                                          <p:spTgt spid="93391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933910"/>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933911"/>
                                        </p:tgtEl>
                                        <p:attrNameLst>
                                          <p:attrName>style.visibility</p:attrName>
                                        </p:attrNameLst>
                                      </p:cBhvr>
                                      <p:to>
                                        <p:strVal val="visible"/>
                                      </p:to>
                                    </p:set>
                                    <p:anim calcmode="lin" valueType="num">
                                      <p:cBhvr>
                                        <p:cTn id="23" dur="500" fill="hold"/>
                                        <p:tgtEl>
                                          <p:spTgt spid="933911"/>
                                        </p:tgtEl>
                                        <p:attrNameLst>
                                          <p:attrName>ppt_w</p:attrName>
                                        </p:attrNameLst>
                                      </p:cBhvr>
                                      <p:tavLst>
                                        <p:tav tm="0">
                                          <p:val>
                                            <p:fltVal val="0"/>
                                          </p:val>
                                        </p:tav>
                                        <p:tav tm="100000">
                                          <p:val>
                                            <p:strVal val="#ppt_w"/>
                                          </p:val>
                                        </p:tav>
                                      </p:tavLst>
                                    </p:anim>
                                    <p:anim calcmode="lin" valueType="num">
                                      <p:cBhvr>
                                        <p:cTn id="24" dur="500" fill="hold"/>
                                        <p:tgtEl>
                                          <p:spTgt spid="933911"/>
                                        </p:tgtEl>
                                        <p:attrNameLst>
                                          <p:attrName>ppt_h</p:attrName>
                                        </p:attrNameLst>
                                      </p:cBhvr>
                                      <p:tavLst>
                                        <p:tav tm="0">
                                          <p:val>
                                            <p:fltVal val="0"/>
                                          </p:val>
                                        </p:tav>
                                        <p:tav tm="100000">
                                          <p:val>
                                            <p:strVal val="#ppt_h"/>
                                          </p:val>
                                        </p:tav>
                                      </p:tavLst>
                                    </p:anim>
                                    <p:animEffect transition="in" filter="fade">
                                      <p:cBhvr>
                                        <p:cTn id="25" dur="500"/>
                                        <p:tgtEl>
                                          <p:spTgt spid="933911"/>
                                        </p:tgtEl>
                                      </p:cBhvr>
                                    </p:animEffect>
                                  </p:childTnLst>
                                </p:cTn>
                              </p:par>
                            </p:childTnLst>
                          </p:cTn>
                        </p:par>
                        <p:par>
                          <p:cTn id="26" fill="hold">
                            <p:stCondLst>
                              <p:cond delay="1000"/>
                            </p:stCondLst>
                            <p:childTnLst>
                              <p:par>
                                <p:cTn id="27" presetID="53" presetClass="entr" presetSubtype="0" fill="hold" grpId="0" nodeType="afterEffect">
                                  <p:stCondLst>
                                    <p:cond delay="0"/>
                                  </p:stCondLst>
                                  <p:childTnLst>
                                    <p:set>
                                      <p:cBhvr>
                                        <p:cTn id="28" dur="1" fill="hold">
                                          <p:stCondLst>
                                            <p:cond delay="0"/>
                                          </p:stCondLst>
                                        </p:cTn>
                                        <p:tgtEl>
                                          <p:spTgt spid="933918"/>
                                        </p:tgtEl>
                                        <p:attrNameLst>
                                          <p:attrName>style.visibility</p:attrName>
                                        </p:attrNameLst>
                                      </p:cBhvr>
                                      <p:to>
                                        <p:strVal val="visible"/>
                                      </p:to>
                                    </p:set>
                                    <p:anim calcmode="lin" valueType="num">
                                      <p:cBhvr>
                                        <p:cTn id="29" dur="500" fill="hold"/>
                                        <p:tgtEl>
                                          <p:spTgt spid="933918"/>
                                        </p:tgtEl>
                                        <p:attrNameLst>
                                          <p:attrName>ppt_w</p:attrName>
                                        </p:attrNameLst>
                                      </p:cBhvr>
                                      <p:tavLst>
                                        <p:tav tm="0">
                                          <p:val>
                                            <p:fltVal val="0"/>
                                          </p:val>
                                        </p:tav>
                                        <p:tav tm="100000">
                                          <p:val>
                                            <p:strVal val="#ppt_w"/>
                                          </p:val>
                                        </p:tav>
                                      </p:tavLst>
                                    </p:anim>
                                    <p:anim calcmode="lin" valueType="num">
                                      <p:cBhvr>
                                        <p:cTn id="30" dur="500" fill="hold"/>
                                        <p:tgtEl>
                                          <p:spTgt spid="933918"/>
                                        </p:tgtEl>
                                        <p:attrNameLst>
                                          <p:attrName>ppt_h</p:attrName>
                                        </p:attrNameLst>
                                      </p:cBhvr>
                                      <p:tavLst>
                                        <p:tav tm="0">
                                          <p:val>
                                            <p:fltVal val="0"/>
                                          </p:val>
                                        </p:tav>
                                        <p:tav tm="100000">
                                          <p:val>
                                            <p:strVal val="#ppt_h"/>
                                          </p:val>
                                        </p:tav>
                                      </p:tavLst>
                                    </p:anim>
                                    <p:animEffect transition="in" filter="fade">
                                      <p:cBhvr>
                                        <p:cTn id="31" dur="500"/>
                                        <p:tgtEl>
                                          <p:spTgt spid="933918"/>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933913"/>
                                        </p:tgtEl>
                                        <p:attrNameLst>
                                          <p:attrName>style.visibility</p:attrName>
                                        </p:attrNameLst>
                                      </p:cBhvr>
                                      <p:to>
                                        <p:strVal val="visible"/>
                                      </p:to>
                                    </p:set>
                                    <p:anim calcmode="lin" valueType="num">
                                      <p:cBhvr>
                                        <p:cTn id="34" dur="500" fill="hold"/>
                                        <p:tgtEl>
                                          <p:spTgt spid="933913"/>
                                        </p:tgtEl>
                                        <p:attrNameLst>
                                          <p:attrName>ppt_w</p:attrName>
                                        </p:attrNameLst>
                                      </p:cBhvr>
                                      <p:tavLst>
                                        <p:tav tm="0">
                                          <p:val>
                                            <p:fltVal val="0"/>
                                          </p:val>
                                        </p:tav>
                                        <p:tav tm="100000">
                                          <p:val>
                                            <p:strVal val="#ppt_w"/>
                                          </p:val>
                                        </p:tav>
                                      </p:tavLst>
                                    </p:anim>
                                    <p:anim calcmode="lin" valueType="num">
                                      <p:cBhvr>
                                        <p:cTn id="35" dur="500" fill="hold"/>
                                        <p:tgtEl>
                                          <p:spTgt spid="933913"/>
                                        </p:tgtEl>
                                        <p:attrNameLst>
                                          <p:attrName>ppt_h</p:attrName>
                                        </p:attrNameLst>
                                      </p:cBhvr>
                                      <p:tavLst>
                                        <p:tav tm="0">
                                          <p:val>
                                            <p:fltVal val="0"/>
                                          </p:val>
                                        </p:tav>
                                        <p:tav tm="100000">
                                          <p:val>
                                            <p:strVal val="#ppt_h"/>
                                          </p:val>
                                        </p:tav>
                                      </p:tavLst>
                                    </p:anim>
                                    <p:animEffect transition="in" filter="fade">
                                      <p:cBhvr>
                                        <p:cTn id="36" dur="500"/>
                                        <p:tgtEl>
                                          <p:spTgt spid="9339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33914"/>
                                        </p:tgtEl>
                                        <p:attrNameLst>
                                          <p:attrName>style.visibility</p:attrName>
                                        </p:attrNameLst>
                                      </p:cBhvr>
                                      <p:to>
                                        <p:strVal val="visible"/>
                                      </p:to>
                                    </p:set>
                                    <p:animEffect transition="in" filter="wipe(left)">
                                      <p:cBhvr>
                                        <p:cTn id="41" dur="500"/>
                                        <p:tgtEl>
                                          <p:spTgt spid="933914"/>
                                        </p:tgtEl>
                                      </p:cBhvr>
                                    </p:animEffect>
                                  </p:childTnLst>
                                </p:cTn>
                              </p:par>
                            </p:childTnLst>
                          </p:cTn>
                        </p:par>
                        <p:par>
                          <p:cTn id="42" fill="hold">
                            <p:stCondLst>
                              <p:cond delay="500"/>
                            </p:stCondLst>
                            <p:childTnLst>
                              <p:par>
                                <p:cTn id="43" presetID="53" presetClass="exit" presetSubtype="0" fill="hold" grpId="0" nodeType="afterEffect">
                                  <p:stCondLst>
                                    <p:cond delay="0"/>
                                  </p:stCondLst>
                                  <p:childTnLst>
                                    <p:anim calcmode="lin" valueType="num">
                                      <p:cBhvr>
                                        <p:cTn id="44" dur="500"/>
                                        <p:tgtEl>
                                          <p:spTgt spid="933917"/>
                                        </p:tgtEl>
                                        <p:attrNameLst>
                                          <p:attrName>ppt_w</p:attrName>
                                        </p:attrNameLst>
                                      </p:cBhvr>
                                      <p:tavLst>
                                        <p:tav tm="0">
                                          <p:val>
                                            <p:strVal val="ppt_w"/>
                                          </p:val>
                                        </p:tav>
                                        <p:tav tm="100000">
                                          <p:val>
                                            <p:fltVal val="0"/>
                                          </p:val>
                                        </p:tav>
                                      </p:tavLst>
                                    </p:anim>
                                    <p:anim calcmode="lin" valueType="num">
                                      <p:cBhvr>
                                        <p:cTn id="45" dur="500"/>
                                        <p:tgtEl>
                                          <p:spTgt spid="933917"/>
                                        </p:tgtEl>
                                        <p:attrNameLst>
                                          <p:attrName>ppt_h</p:attrName>
                                        </p:attrNameLst>
                                      </p:cBhvr>
                                      <p:tavLst>
                                        <p:tav tm="0">
                                          <p:val>
                                            <p:strVal val="ppt_h"/>
                                          </p:val>
                                        </p:tav>
                                        <p:tav tm="100000">
                                          <p:val>
                                            <p:fltVal val="0"/>
                                          </p:val>
                                        </p:tav>
                                      </p:tavLst>
                                    </p:anim>
                                    <p:animEffect transition="out" filter="fade">
                                      <p:cBhvr>
                                        <p:cTn id="46" dur="500"/>
                                        <p:tgtEl>
                                          <p:spTgt spid="933917"/>
                                        </p:tgtEl>
                                      </p:cBhvr>
                                    </p:animEffect>
                                    <p:set>
                                      <p:cBhvr>
                                        <p:cTn id="47" dur="1" fill="hold">
                                          <p:stCondLst>
                                            <p:cond delay="499"/>
                                          </p:stCondLst>
                                        </p:cTn>
                                        <p:tgtEl>
                                          <p:spTgt spid="933917"/>
                                        </p:tgtEl>
                                        <p:attrNameLst>
                                          <p:attrName>style.visibility</p:attrName>
                                        </p:attrNameLst>
                                      </p:cBhvr>
                                      <p:to>
                                        <p:strVal val="hidden"/>
                                      </p:to>
                                    </p:set>
                                  </p:childTnLst>
                                </p:cTn>
                              </p:par>
                            </p:childTnLst>
                          </p:cTn>
                        </p:par>
                        <p:par>
                          <p:cTn id="48" fill="hold">
                            <p:stCondLst>
                              <p:cond delay="1000"/>
                            </p:stCondLst>
                            <p:childTnLst>
                              <p:par>
                                <p:cTn id="49" presetID="53" presetClass="exit" presetSubtype="0" fill="hold" grpId="1" nodeType="afterEffect">
                                  <p:stCondLst>
                                    <p:cond delay="0"/>
                                  </p:stCondLst>
                                  <p:childTnLst>
                                    <p:anim calcmode="lin" valueType="num">
                                      <p:cBhvr>
                                        <p:cTn id="50" dur="500"/>
                                        <p:tgtEl>
                                          <p:spTgt spid="933918"/>
                                        </p:tgtEl>
                                        <p:attrNameLst>
                                          <p:attrName>ppt_w</p:attrName>
                                        </p:attrNameLst>
                                      </p:cBhvr>
                                      <p:tavLst>
                                        <p:tav tm="0">
                                          <p:val>
                                            <p:strVal val="ppt_w"/>
                                          </p:val>
                                        </p:tav>
                                        <p:tav tm="100000">
                                          <p:val>
                                            <p:fltVal val="0"/>
                                          </p:val>
                                        </p:tav>
                                      </p:tavLst>
                                    </p:anim>
                                    <p:anim calcmode="lin" valueType="num">
                                      <p:cBhvr>
                                        <p:cTn id="51" dur="500"/>
                                        <p:tgtEl>
                                          <p:spTgt spid="933918"/>
                                        </p:tgtEl>
                                        <p:attrNameLst>
                                          <p:attrName>ppt_h</p:attrName>
                                        </p:attrNameLst>
                                      </p:cBhvr>
                                      <p:tavLst>
                                        <p:tav tm="0">
                                          <p:val>
                                            <p:strVal val="ppt_h"/>
                                          </p:val>
                                        </p:tav>
                                        <p:tav tm="100000">
                                          <p:val>
                                            <p:fltVal val="0"/>
                                          </p:val>
                                        </p:tav>
                                      </p:tavLst>
                                    </p:anim>
                                    <p:animEffect transition="out" filter="fade">
                                      <p:cBhvr>
                                        <p:cTn id="52" dur="500"/>
                                        <p:tgtEl>
                                          <p:spTgt spid="933918"/>
                                        </p:tgtEl>
                                      </p:cBhvr>
                                    </p:animEffect>
                                    <p:set>
                                      <p:cBhvr>
                                        <p:cTn id="53" dur="1" fill="hold">
                                          <p:stCondLst>
                                            <p:cond delay="499"/>
                                          </p:stCondLst>
                                        </p:cTn>
                                        <p:tgtEl>
                                          <p:spTgt spid="933918"/>
                                        </p:tgtEl>
                                        <p:attrNameLst>
                                          <p:attrName>style.visibility</p:attrName>
                                        </p:attrNameLst>
                                      </p:cBhvr>
                                      <p:to>
                                        <p:strVal val="hidden"/>
                                      </p:to>
                                    </p:set>
                                  </p:childTnLst>
                                </p:cTn>
                              </p:par>
                              <p:par>
                                <p:cTn id="54" presetID="9" presetClass="entr" presetSubtype="0" fill="hold" grpId="0" nodeType="withEffect">
                                  <p:stCondLst>
                                    <p:cond delay="0"/>
                                  </p:stCondLst>
                                  <p:childTnLst>
                                    <p:set>
                                      <p:cBhvr>
                                        <p:cTn id="55" dur="1" fill="hold">
                                          <p:stCondLst>
                                            <p:cond delay="0"/>
                                          </p:stCondLst>
                                        </p:cTn>
                                        <p:tgtEl>
                                          <p:spTgt spid="933920"/>
                                        </p:tgtEl>
                                        <p:attrNameLst>
                                          <p:attrName>style.visibility</p:attrName>
                                        </p:attrNameLst>
                                      </p:cBhvr>
                                      <p:to>
                                        <p:strVal val="visible"/>
                                      </p:to>
                                    </p:set>
                                    <p:animEffect transition="in" filter="dissolve">
                                      <p:cBhvr>
                                        <p:cTn id="56" dur="500"/>
                                        <p:tgtEl>
                                          <p:spTgt spid="933920"/>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933916"/>
                                        </p:tgtEl>
                                        <p:attrNameLst>
                                          <p:attrName>style.visibility</p:attrName>
                                        </p:attrNameLst>
                                      </p:cBhvr>
                                      <p:to>
                                        <p:strVal val="visible"/>
                                      </p:to>
                                    </p:set>
                                    <p:animEffect transition="in" filter="dissolve">
                                      <p:cBhvr>
                                        <p:cTn id="61" dur="500"/>
                                        <p:tgtEl>
                                          <p:spTgt spid="933916"/>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933915"/>
                                        </p:tgtEl>
                                        <p:attrNameLst>
                                          <p:attrName>style.visibility</p:attrName>
                                        </p:attrNameLst>
                                      </p:cBhvr>
                                      <p:to>
                                        <p:strVal val="visible"/>
                                      </p:to>
                                    </p:set>
                                    <p:animEffect transition="in" filter="strips(downLeft)">
                                      <p:cBhvr>
                                        <p:cTn id="64" dur="500"/>
                                        <p:tgtEl>
                                          <p:spTgt spid="933915"/>
                                        </p:tgtEl>
                                      </p:cBhvr>
                                    </p:animEffect>
                                  </p:childTnLst>
                                </p:cTn>
                              </p:par>
                              <p:par>
                                <p:cTn id="65" presetID="10" presetClass="exit" presetSubtype="0" fill="hold" grpId="0" nodeType="withEffect">
                                  <p:stCondLst>
                                    <p:cond delay="0"/>
                                  </p:stCondLst>
                                  <p:childTnLst>
                                    <p:animEffect transition="out" filter="fade">
                                      <p:cBhvr>
                                        <p:cTn id="66" dur="2000"/>
                                        <p:tgtEl>
                                          <p:spTgt spid="933919"/>
                                        </p:tgtEl>
                                      </p:cBhvr>
                                    </p:animEffect>
                                    <p:set>
                                      <p:cBhvr>
                                        <p:cTn id="67" dur="1" fill="hold">
                                          <p:stCondLst>
                                            <p:cond delay="1999"/>
                                          </p:stCondLst>
                                        </p:cTn>
                                        <p:tgtEl>
                                          <p:spTgt spid="9339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0" grpId="0"/>
      <p:bldP spid="933908" grpId="0" animBg="1"/>
      <p:bldP spid="933909" grpId="0" animBg="1"/>
      <p:bldP spid="933910" grpId="0" animBg="1"/>
      <p:bldP spid="933911" grpId="0"/>
      <p:bldP spid="933913" grpId="0"/>
      <p:bldP spid="933914" grpId="0" animBg="1"/>
      <p:bldP spid="933915" grpId="0"/>
      <p:bldP spid="933916" grpId="0"/>
      <p:bldP spid="933917" grpId="0"/>
      <p:bldP spid="933918" grpId="0"/>
      <p:bldP spid="933918" grpId="1"/>
      <p:bldP spid="933919" grpId="0" animBg="1"/>
      <p:bldP spid="933920"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4914" name="Rectangle 2"/>
          <p:cNvSpPr>
            <a:spLocks noChangeArrowheads="1"/>
          </p:cNvSpPr>
          <p:nvPr/>
        </p:nvSpPr>
        <p:spPr bwMode="auto">
          <a:xfrm>
            <a:off x="4505325" y="4124325"/>
            <a:ext cx="323850" cy="1538288"/>
          </a:xfrm>
          <a:prstGeom prst="rect">
            <a:avLst/>
          </a:prstGeom>
          <a:solidFill>
            <a:srgbClr val="C0C0C0"/>
          </a:solidFill>
          <a:ln w="9525">
            <a:noFill/>
            <a:miter lim="800000"/>
            <a:headEnd/>
            <a:tailEnd/>
          </a:ln>
        </p:spPr>
        <p:txBody>
          <a:bodyPr wrap="none" anchor="ctr"/>
          <a:lstStyle/>
          <a:p>
            <a:endParaRPr lang="en-US"/>
          </a:p>
        </p:txBody>
      </p:sp>
      <p:sp>
        <p:nvSpPr>
          <p:cNvPr id="934915" name="Rectangle 3"/>
          <p:cNvSpPr>
            <a:spLocks noChangeArrowheads="1"/>
          </p:cNvSpPr>
          <p:nvPr/>
        </p:nvSpPr>
        <p:spPr bwMode="auto">
          <a:xfrm>
            <a:off x="1014413" y="5113338"/>
            <a:ext cx="2181225" cy="457200"/>
          </a:xfrm>
          <a:prstGeom prst="rect">
            <a:avLst/>
          </a:prstGeom>
          <a:noFill/>
          <a:ln w="9525">
            <a:noFill/>
            <a:miter lim="800000"/>
            <a:headEnd/>
            <a:tailEnd/>
          </a:ln>
        </p:spPr>
        <p:txBody>
          <a:bodyPr wrap="none">
            <a:spAutoFit/>
          </a:bodyPr>
          <a:lstStyle/>
          <a:p>
            <a:pPr algn="l"/>
            <a:r>
              <a:rPr lang="en-US" sz="2400"/>
              <a:t>     880 mm Hg</a:t>
            </a:r>
          </a:p>
        </p:txBody>
      </p:sp>
      <p:sp>
        <p:nvSpPr>
          <p:cNvPr id="934916" name="Text Box 4"/>
          <p:cNvSpPr txBox="1">
            <a:spLocks noChangeArrowheads="1"/>
          </p:cNvSpPr>
          <p:nvPr/>
        </p:nvSpPr>
        <p:spPr bwMode="auto">
          <a:xfrm>
            <a:off x="323850" y="5103813"/>
            <a:ext cx="923925" cy="549275"/>
          </a:xfrm>
          <a:prstGeom prst="rect">
            <a:avLst/>
          </a:prstGeom>
          <a:noFill/>
          <a:ln w="9525">
            <a:noFill/>
            <a:miter lim="800000"/>
            <a:headEnd/>
            <a:tailEnd/>
          </a:ln>
        </p:spPr>
        <p:txBody>
          <a:bodyPr wrap="none">
            <a:spAutoFit/>
          </a:bodyPr>
          <a:lstStyle/>
          <a:p>
            <a:pPr algn="l"/>
            <a:r>
              <a:rPr lang="en-US"/>
              <a:t>higher</a:t>
            </a:r>
          </a:p>
          <a:p>
            <a:pPr algn="l"/>
            <a:r>
              <a:rPr lang="en-US"/>
              <a:t>pressure  </a:t>
            </a:r>
            <a:r>
              <a:rPr lang="en-US" sz="1800"/>
              <a:t> </a:t>
            </a:r>
          </a:p>
        </p:txBody>
      </p:sp>
      <p:sp>
        <p:nvSpPr>
          <p:cNvPr id="934917" name="Text Box 5"/>
          <p:cNvSpPr txBox="1">
            <a:spLocks noChangeArrowheads="1"/>
          </p:cNvSpPr>
          <p:nvPr/>
        </p:nvSpPr>
        <p:spPr bwMode="auto">
          <a:xfrm>
            <a:off x="1409700" y="2711450"/>
            <a:ext cx="1073150" cy="641350"/>
          </a:xfrm>
          <a:prstGeom prst="rect">
            <a:avLst/>
          </a:prstGeom>
          <a:noFill/>
          <a:ln w="9525">
            <a:noFill/>
            <a:miter lim="800000"/>
            <a:headEnd/>
            <a:tailEnd/>
          </a:ln>
        </p:spPr>
        <p:txBody>
          <a:bodyPr wrap="none">
            <a:spAutoFit/>
          </a:bodyPr>
          <a:lstStyle/>
          <a:p>
            <a:r>
              <a:rPr lang="en-US" sz="1800">
                <a:solidFill>
                  <a:srgbClr val="FF0000"/>
                </a:solidFill>
              </a:rPr>
              <a:t>higher</a:t>
            </a:r>
          </a:p>
          <a:p>
            <a:r>
              <a:rPr lang="en-US" sz="1800">
                <a:solidFill>
                  <a:srgbClr val="FF0000"/>
                </a:solidFill>
              </a:rPr>
              <a:t>pressure</a:t>
            </a:r>
          </a:p>
        </p:txBody>
      </p:sp>
      <p:sp>
        <p:nvSpPr>
          <p:cNvPr id="934918" name="Rectangle 6"/>
          <p:cNvSpPr>
            <a:spLocks noChangeArrowheads="1"/>
          </p:cNvSpPr>
          <p:nvPr/>
        </p:nvSpPr>
        <p:spPr bwMode="auto">
          <a:xfrm>
            <a:off x="6043613" y="3657600"/>
            <a:ext cx="323850" cy="1538288"/>
          </a:xfrm>
          <a:prstGeom prst="rect">
            <a:avLst/>
          </a:prstGeom>
          <a:solidFill>
            <a:srgbClr val="C0C0C0"/>
          </a:solidFill>
          <a:ln w="9525">
            <a:noFill/>
            <a:miter lim="800000"/>
            <a:headEnd/>
            <a:tailEnd/>
          </a:ln>
        </p:spPr>
        <p:txBody>
          <a:bodyPr wrap="none" anchor="ctr"/>
          <a:lstStyle/>
          <a:p>
            <a:endParaRPr lang="en-US"/>
          </a:p>
        </p:txBody>
      </p:sp>
      <p:sp>
        <p:nvSpPr>
          <p:cNvPr id="129031" name="Rectangle 7"/>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129032" name="Rectangle 8"/>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29033" name="Rectangle 9"/>
          <p:cNvSpPr>
            <a:spLocks noGrp="1" noChangeArrowheads="1"/>
          </p:cNvSpPr>
          <p:nvPr>
            <p:ph type="title"/>
          </p:nvPr>
        </p:nvSpPr>
        <p:spPr/>
        <p:txBody>
          <a:bodyPr/>
          <a:lstStyle/>
          <a:p>
            <a:pPr eaLnBrk="1" hangingPunct="1"/>
            <a:r>
              <a:rPr lang="en-US" smtClean="0"/>
              <a:t>Manometer</a:t>
            </a:r>
          </a:p>
        </p:txBody>
      </p:sp>
      <p:sp>
        <p:nvSpPr>
          <p:cNvPr id="129034" name="AutoShape 1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29035" name="Rectangle 12"/>
          <p:cNvSpPr>
            <a:spLocks noChangeArrowheads="1"/>
          </p:cNvSpPr>
          <p:nvPr/>
        </p:nvSpPr>
        <p:spPr bwMode="auto">
          <a:xfrm>
            <a:off x="6034088"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29036" name="Freeform 13"/>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29037" name="Freeform 14"/>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29038" name="Line 15"/>
          <p:cNvSpPr>
            <a:spLocks noChangeShapeType="1"/>
          </p:cNvSpPr>
          <p:nvPr/>
        </p:nvSpPr>
        <p:spPr bwMode="auto">
          <a:xfrm flipH="1">
            <a:off x="3271838" y="2862263"/>
            <a:ext cx="1566862" cy="0"/>
          </a:xfrm>
          <a:prstGeom prst="line">
            <a:avLst/>
          </a:prstGeom>
          <a:noFill/>
          <a:ln w="19050">
            <a:solidFill>
              <a:schemeClr val="tx1"/>
            </a:solidFill>
            <a:round/>
            <a:headEnd/>
            <a:tailEnd/>
          </a:ln>
        </p:spPr>
        <p:txBody>
          <a:bodyPr/>
          <a:lstStyle/>
          <a:p>
            <a:endParaRPr lang="en-US"/>
          </a:p>
        </p:txBody>
      </p:sp>
      <p:sp>
        <p:nvSpPr>
          <p:cNvPr id="129039" name="Freeform 16"/>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29040" name="Line 17"/>
          <p:cNvSpPr>
            <a:spLocks noChangeShapeType="1"/>
          </p:cNvSpPr>
          <p:nvPr/>
        </p:nvSpPr>
        <p:spPr bwMode="auto">
          <a:xfrm flipH="1">
            <a:off x="3271838" y="3190875"/>
            <a:ext cx="1247775" cy="0"/>
          </a:xfrm>
          <a:prstGeom prst="line">
            <a:avLst/>
          </a:prstGeom>
          <a:noFill/>
          <a:ln w="19050">
            <a:solidFill>
              <a:schemeClr val="tx1"/>
            </a:solidFill>
            <a:round/>
            <a:headEnd/>
            <a:tailEnd/>
          </a:ln>
        </p:spPr>
        <p:txBody>
          <a:bodyPr/>
          <a:lstStyle/>
          <a:p>
            <a:endParaRPr lang="en-US"/>
          </a:p>
        </p:txBody>
      </p:sp>
      <p:sp>
        <p:nvSpPr>
          <p:cNvPr id="129041" name="Text Box 18"/>
          <p:cNvSpPr txBox="1">
            <a:spLocks noChangeArrowheads="1"/>
          </p:cNvSpPr>
          <p:nvPr/>
        </p:nvSpPr>
        <p:spPr bwMode="auto">
          <a:xfrm>
            <a:off x="5946775" y="2035175"/>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a</a:t>
            </a:r>
          </a:p>
        </p:txBody>
      </p:sp>
      <p:sp>
        <p:nvSpPr>
          <p:cNvPr id="129042" name="Oval 20"/>
          <p:cNvSpPr>
            <a:spLocks noChangeArrowheads="1"/>
          </p:cNvSpPr>
          <p:nvPr/>
        </p:nvSpPr>
        <p:spPr bwMode="auto">
          <a:xfrm>
            <a:off x="6032500" y="2817813"/>
            <a:ext cx="320675" cy="88900"/>
          </a:xfrm>
          <a:prstGeom prst="ellipse">
            <a:avLst/>
          </a:prstGeom>
          <a:noFill/>
          <a:ln w="15875">
            <a:solidFill>
              <a:schemeClr val="tx1"/>
            </a:solidFill>
            <a:round/>
            <a:headEnd/>
            <a:tailEnd/>
          </a:ln>
        </p:spPr>
        <p:txBody>
          <a:bodyPr wrap="none" anchor="ctr"/>
          <a:lstStyle/>
          <a:p>
            <a:endParaRPr lang="en-US"/>
          </a:p>
        </p:txBody>
      </p:sp>
      <p:sp>
        <p:nvSpPr>
          <p:cNvPr id="129043" name="Line 21"/>
          <p:cNvSpPr>
            <a:spLocks noChangeShapeType="1"/>
          </p:cNvSpPr>
          <p:nvPr/>
        </p:nvSpPr>
        <p:spPr bwMode="auto">
          <a:xfrm>
            <a:off x="6196013" y="2513013"/>
            <a:ext cx="0" cy="542925"/>
          </a:xfrm>
          <a:prstGeom prst="line">
            <a:avLst/>
          </a:prstGeom>
          <a:noFill/>
          <a:ln w="19050">
            <a:solidFill>
              <a:srgbClr val="FF0000"/>
            </a:solidFill>
            <a:round/>
            <a:headEnd/>
            <a:tailEnd type="triangle" w="med" len="med"/>
          </a:ln>
        </p:spPr>
        <p:txBody>
          <a:bodyPr/>
          <a:lstStyle/>
          <a:p>
            <a:endParaRPr lang="en-US"/>
          </a:p>
        </p:txBody>
      </p:sp>
      <p:sp>
        <p:nvSpPr>
          <p:cNvPr id="934934" name="Line 22"/>
          <p:cNvSpPr>
            <a:spLocks noChangeShapeType="1"/>
          </p:cNvSpPr>
          <p:nvPr/>
        </p:nvSpPr>
        <p:spPr bwMode="auto">
          <a:xfrm>
            <a:off x="4405313" y="3665538"/>
            <a:ext cx="2532062" cy="0"/>
          </a:xfrm>
          <a:prstGeom prst="line">
            <a:avLst/>
          </a:prstGeom>
          <a:noFill/>
          <a:ln w="3175">
            <a:solidFill>
              <a:srgbClr val="FF0000"/>
            </a:solidFill>
            <a:prstDash val="sysDot"/>
            <a:round/>
            <a:headEnd/>
            <a:tailEnd/>
          </a:ln>
        </p:spPr>
        <p:txBody>
          <a:bodyPr/>
          <a:lstStyle/>
          <a:p>
            <a:endParaRPr lang="en-US"/>
          </a:p>
        </p:txBody>
      </p:sp>
      <p:sp>
        <p:nvSpPr>
          <p:cNvPr id="934935" name="Line 23"/>
          <p:cNvSpPr>
            <a:spLocks noChangeShapeType="1"/>
          </p:cNvSpPr>
          <p:nvPr/>
        </p:nvSpPr>
        <p:spPr bwMode="auto">
          <a:xfrm>
            <a:off x="4402138" y="4700588"/>
            <a:ext cx="2532062" cy="0"/>
          </a:xfrm>
          <a:prstGeom prst="line">
            <a:avLst/>
          </a:prstGeom>
          <a:noFill/>
          <a:ln w="3175">
            <a:solidFill>
              <a:srgbClr val="FF0000"/>
            </a:solidFill>
            <a:prstDash val="sysDot"/>
            <a:round/>
            <a:headEnd/>
            <a:tailEnd/>
          </a:ln>
        </p:spPr>
        <p:txBody>
          <a:bodyPr/>
          <a:lstStyle/>
          <a:p>
            <a:endParaRPr lang="en-US"/>
          </a:p>
        </p:txBody>
      </p:sp>
      <p:sp>
        <p:nvSpPr>
          <p:cNvPr id="934936" name="AutoShape 24"/>
          <p:cNvSpPr>
            <a:spLocks/>
          </p:cNvSpPr>
          <p:nvPr/>
        </p:nvSpPr>
        <p:spPr bwMode="auto">
          <a:xfrm>
            <a:off x="6983413" y="3665538"/>
            <a:ext cx="128587" cy="1035050"/>
          </a:xfrm>
          <a:prstGeom prst="rightBrace">
            <a:avLst>
              <a:gd name="adj1" fmla="val 67078"/>
              <a:gd name="adj2" fmla="val 50000"/>
            </a:avLst>
          </a:prstGeom>
          <a:noFill/>
          <a:ln w="9525">
            <a:solidFill>
              <a:schemeClr val="tx1"/>
            </a:solidFill>
            <a:round/>
            <a:headEnd/>
            <a:tailEnd/>
          </a:ln>
        </p:spPr>
        <p:txBody>
          <a:bodyPr wrap="none" anchor="ctr"/>
          <a:lstStyle/>
          <a:p>
            <a:endParaRPr lang="en-US"/>
          </a:p>
        </p:txBody>
      </p:sp>
      <p:sp>
        <p:nvSpPr>
          <p:cNvPr id="934937" name="Text Box 25"/>
          <p:cNvSpPr txBox="1">
            <a:spLocks noChangeArrowheads="1"/>
          </p:cNvSpPr>
          <p:nvPr/>
        </p:nvSpPr>
        <p:spPr bwMode="auto">
          <a:xfrm>
            <a:off x="7162800" y="4022725"/>
            <a:ext cx="596900" cy="274638"/>
          </a:xfrm>
          <a:prstGeom prst="rect">
            <a:avLst/>
          </a:prstGeom>
          <a:noFill/>
          <a:ln w="9525">
            <a:noFill/>
            <a:miter lim="800000"/>
            <a:headEnd/>
            <a:tailEnd/>
          </a:ln>
        </p:spPr>
        <p:txBody>
          <a:bodyPr wrap="none">
            <a:spAutoFit/>
          </a:bodyPr>
          <a:lstStyle/>
          <a:p>
            <a:pPr algn="l"/>
            <a:r>
              <a:rPr lang="en-US"/>
              <a:t>height</a:t>
            </a:r>
          </a:p>
        </p:txBody>
      </p:sp>
      <p:sp>
        <p:nvSpPr>
          <p:cNvPr id="934938" name="Text Box 26"/>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t>          750 mm Hg</a:t>
            </a:r>
          </a:p>
        </p:txBody>
      </p:sp>
      <p:sp>
        <p:nvSpPr>
          <p:cNvPr id="934939" name="Text Box 27"/>
          <p:cNvSpPr txBox="1">
            <a:spLocks noChangeArrowheads="1"/>
          </p:cNvSpPr>
          <p:nvPr/>
        </p:nvSpPr>
        <p:spPr bwMode="auto">
          <a:xfrm>
            <a:off x="685800" y="4664075"/>
            <a:ext cx="2085975" cy="457200"/>
          </a:xfrm>
          <a:prstGeom prst="rect">
            <a:avLst/>
          </a:prstGeom>
          <a:noFill/>
          <a:ln w="9525">
            <a:noFill/>
            <a:miter lim="800000"/>
            <a:headEnd/>
            <a:tailEnd/>
          </a:ln>
        </p:spPr>
        <p:txBody>
          <a:bodyPr wrap="none">
            <a:spAutoFit/>
          </a:bodyPr>
          <a:lstStyle/>
          <a:p>
            <a:pPr algn="l"/>
            <a:r>
              <a:rPr lang="en-US" sz="2400"/>
              <a:t>         130 mm</a:t>
            </a:r>
            <a:r>
              <a:rPr lang="en-US"/>
              <a:t> </a:t>
            </a:r>
          </a:p>
        </p:txBody>
      </p:sp>
      <p:sp>
        <p:nvSpPr>
          <p:cNvPr id="934940" name="Line 28"/>
          <p:cNvSpPr>
            <a:spLocks noChangeShapeType="1"/>
          </p:cNvSpPr>
          <p:nvPr/>
        </p:nvSpPr>
        <p:spPr bwMode="auto">
          <a:xfrm>
            <a:off x="452438" y="5070475"/>
            <a:ext cx="2614612" cy="0"/>
          </a:xfrm>
          <a:prstGeom prst="line">
            <a:avLst/>
          </a:prstGeom>
          <a:noFill/>
          <a:ln w="9525">
            <a:solidFill>
              <a:schemeClr val="tx1"/>
            </a:solidFill>
            <a:round/>
            <a:headEnd/>
            <a:tailEnd/>
          </a:ln>
        </p:spPr>
        <p:txBody>
          <a:bodyPr/>
          <a:lstStyle/>
          <a:p>
            <a:endParaRPr lang="en-US"/>
          </a:p>
        </p:txBody>
      </p:sp>
      <p:sp>
        <p:nvSpPr>
          <p:cNvPr id="934941" name="Rectangle 29"/>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t>P</a:t>
            </a:r>
            <a:r>
              <a:rPr lang="en-US" sz="2400" baseline="-25000"/>
              <a:t>a </a:t>
            </a:r>
            <a:r>
              <a:rPr lang="en-US" sz="2400"/>
              <a:t> =</a:t>
            </a:r>
          </a:p>
        </p:txBody>
      </p:sp>
      <p:sp>
        <p:nvSpPr>
          <p:cNvPr id="934942" name="Rectangle 30"/>
          <p:cNvSpPr>
            <a:spLocks noChangeArrowheads="1"/>
          </p:cNvSpPr>
          <p:nvPr/>
        </p:nvSpPr>
        <p:spPr bwMode="auto">
          <a:xfrm>
            <a:off x="679450" y="4660900"/>
            <a:ext cx="700088" cy="457200"/>
          </a:xfrm>
          <a:prstGeom prst="rect">
            <a:avLst/>
          </a:prstGeom>
          <a:noFill/>
          <a:ln w="9525">
            <a:noFill/>
            <a:miter lim="800000"/>
            <a:headEnd/>
            <a:tailEnd/>
          </a:ln>
        </p:spPr>
        <p:txBody>
          <a:bodyPr wrap="none">
            <a:spAutoFit/>
          </a:bodyPr>
          <a:lstStyle/>
          <a:p>
            <a:pPr algn="l"/>
            <a:r>
              <a:rPr lang="en-US" sz="2400"/>
              <a:t>h  =</a:t>
            </a:r>
          </a:p>
        </p:txBody>
      </p:sp>
      <p:sp>
        <p:nvSpPr>
          <p:cNvPr id="934943" name="Rectangle 31"/>
          <p:cNvSpPr>
            <a:spLocks noChangeArrowheads="1"/>
          </p:cNvSpPr>
          <p:nvPr/>
        </p:nvSpPr>
        <p:spPr bwMode="auto">
          <a:xfrm>
            <a:off x="1166813" y="4651375"/>
            <a:ext cx="361950" cy="457200"/>
          </a:xfrm>
          <a:prstGeom prst="rect">
            <a:avLst/>
          </a:prstGeom>
          <a:noFill/>
          <a:ln w="9525">
            <a:noFill/>
            <a:miter lim="800000"/>
            <a:headEnd/>
            <a:tailEnd/>
          </a:ln>
        </p:spPr>
        <p:txBody>
          <a:bodyPr wrap="none">
            <a:spAutoFit/>
          </a:bodyPr>
          <a:lstStyle/>
          <a:p>
            <a:pPr algn="l"/>
            <a:r>
              <a:rPr lang="en-US" sz="2400"/>
              <a:t>+</a:t>
            </a:r>
          </a:p>
        </p:txBody>
      </p:sp>
      <p:sp>
        <p:nvSpPr>
          <p:cNvPr id="129054" name="Line 32"/>
          <p:cNvSpPr>
            <a:spLocks noChangeShapeType="1"/>
          </p:cNvSpPr>
          <p:nvPr/>
        </p:nvSpPr>
        <p:spPr bwMode="auto">
          <a:xfrm>
            <a:off x="4138613" y="4117975"/>
            <a:ext cx="2457450" cy="0"/>
          </a:xfrm>
          <a:prstGeom prst="line">
            <a:avLst/>
          </a:prstGeom>
          <a:noFill/>
          <a:ln w="9525">
            <a:solidFill>
              <a:schemeClr val="tx1"/>
            </a:solidFill>
            <a:round/>
            <a:headEnd/>
            <a:tailEnd/>
          </a:ln>
        </p:spPr>
        <p:txBody>
          <a:bodyPr/>
          <a:lstStyle/>
          <a:p>
            <a:endParaRPr lang="en-US"/>
          </a:p>
        </p:txBody>
      </p:sp>
      <p:sp>
        <p:nvSpPr>
          <p:cNvPr id="129055" name="Oval 33"/>
          <p:cNvSpPr>
            <a:spLocks noChangeArrowheads="1"/>
          </p:cNvSpPr>
          <p:nvPr/>
        </p:nvSpPr>
        <p:spPr bwMode="auto">
          <a:xfrm>
            <a:off x="769938" y="2211388"/>
            <a:ext cx="2527300" cy="1655762"/>
          </a:xfrm>
          <a:prstGeom prst="ellipse">
            <a:avLst/>
          </a:prstGeom>
          <a:noFill/>
          <a:ln w="19050">
            <a:solidFill>
              <a:schemeClr val="tx1"/>
            </a:solidFill>
            <a:round/>
            <a:headEnd/>
            <a:tailEnd/>
          </a:ln>
        </p:spPr>
        <p:txBody>
          <a:bodyPr wrap="none" anchor="ctr"/>
          <a:lstStyle/>
          <a:p>
            <a:endParaRPr lang="en-US"/>
          </a:p>
        </p:txBody>
      </p:sp>
      <p:sp>
        <p:nvSpPr>
          <p:cNvPr id="129056" name="Rectangle 34"/>
          <p:cNvSpPr>
            <a:spLocks noChangeArrowheads="1"/>
          </p:cNvSpPr>
          <p:nvPr/>
        </p:nvSpPr>
        <p:spPr bwMode="auto">
          <a:xfrm>
            <a:off x="3252788" y="2871788"/>
            <a:ext cx="88900" cy="307975"/>
          </a:xfrm>
          <a:prstGeom prst="rect">
            <a:avLst/>
          </a:prstGeom>
          <a:solidFill>
            <a:schemeClr val="bg1"/>
          </a:solidFill>
          <a:ln w="9525">
            <a:noFill/>
            <a:miter lim="800000"/>
            <a:headEnd/>
            <a:tailEnd/>
          </a:ln>
        </p:spPr>
        <p:txBody>
          <a:bodyPr wrap="none" anchor="ctr"/>
          <a:lstStyle/>
          <a:p>
            <a:endParaRPr lang="en-US"/>
          </a:p>
        </p:txBody>
      </p:sp>
      <p:sp>
        <p:nvSpPr>
          <p:cNvPr id="129057" name="Line 19"/>
          <p:cNvSpPr>
            <a:spLocks noChangeShapeType="1"/>
          </p:cNvSpPr>
          <p:nvPr/>
        </p:nvSpPr>
        <p:spPr bwMode="auto">
          <a:xfrm>
            <a:off x="2536825" y="3032125"/>
            <a:ext cx="784225" cy="0"/>
          </a:xfrm>
          <a:prstGeom prst="line">
            <a:avLst/>
          </a:prstGeom>
          <a:noFill/>
          <a:ln w="19050">
            <a:solidFill>
              <a:srgbClr val="FF0000"/>
            </a:solidFill>
            <a:round/>
            <a:headEnd/>
            <a:tailEnd type="triangle" w="med" len="me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34917"/>
                                        </p:tgtEl>
                                        <p:attrNameLst>
                                          <p:attrName>style.visibility</p:attrName>
                                        </p:attrNameLst>
                                      </p:cBhvr>
                                      <p:to>
                                        <p:strVal val="visible"/>
                                      </p:to>
                                    </p:set>
                                    <p:animEffect transition="in" filter="dissolve">
                                      <p:cBhvr>
                                        <p:cTn id="7" dur="500"/>
                                        <p:tgtEl>
                                          <p:spTgt spid="9349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34918"/>
                                        </p:tgtEl>
                                        <p:attrNameLst>
                                          <p:attrName>style.visibility</p:attrName>
                                        </p:attrNameLst>
                                      </p:cBhvr>
                                      <p:to>
                                        <p:strVal val="visible"/>
                                      </p:to>
                                    </p:set>
                                    <p:animEffect transition="in" filter="fade">
                                      <p:cBhvr>
                                        <p:cTn id="10" dur="1000"/>
                                        <p:tgtEl>
                                          <p:spTgt spid="934918"/>
                                        </p:tgtEl>
                                      </p:cBhvr>
                                    </p:animEffect>
                                    <p:anim calcmode="lin" valueType="num">
                                      <p:cBhvr>
                                        <p:cTn id="11" dur="1000" fill="hold"/>
                                        <p:tgtEl>
                                          <p:spTgt spid="934918"/>
                                        </p:tgtEl>
                                        <p:attrNameLst>
                                          <p:attrName>ppt_x</p:attrName>
                                        </p:attrNameLst>
                                      </p:cBhvr>
                                      <p:tavLst>
                                        <p:tav tm="0">
                                          <p:val>
                                            <p:strVal val="#ppt_x"/>
                                          </p:val>
                                        </p:tav>
                                        <p:tav tm="100000">
                                          <p:val>
                                            <p:strVal val="#ppt_x"/>
                                          </p:val>
                                        </p:tav>
                                      </p:tavLst>
                                    </p:anim>
                                    <p:anim calcmode="lin" valueType="num">
                                      <p:cBhvr>
                                        <p:cTn id="12" dur="1000" fill="hold"/>
                                        <p:tgtEl>
                                          <p:spTgt spid="934918"/>
                                        </p:tgtEl>
                                        <p:attrNameLst>
                                          <p:attrName>ppt_y</p:attrName>
                                        </p:attrNameLst>
                                      </p:cBhvr>
                                      <p:tavLst>
                                        <p:tav tm="0">
                                          <p:val>
                                            <p:strVal val="#ppt_y+.1"/>
                                          </p:val>
                                        </p:tav>
                                        <p:tav tm="100000">
                                          <p:val>
                                            <p:strVal val="#ppt_y"/>
                                          </p:val>
                                        </p:tav>
                                      </p:tavLst>
                                    </p:anim>
                                  </p:childTnLst>
                                </p:cTn>
                              </p:par>
                              <p:par>
                                <p:cTn id="13" presetID="42" presetClass="exit" presetSubtype="0" fill="hold" grpId="0" nodeType="withEffect">
                                  <p:stCondLst>
                                    <p:cond delay="0"/>
                                  </p:stCondLst>
                                  <p:childTnLst>
                                    <p:animEffect transition="out" filter="fade">
                                      <p:cBhvr>
                                        <p:cTn id="14" dur="1000"/>
                                        <p:tgtEl>
                                          <p:spTgt spid="934914"/>
                                        </p:tgtEl>
                                      </p:cBhvr>
                                    </p:animEffect>
                                    <p:anim calcmode="lin" valueType="num">
                                      <p:cBhvr>
                                        <p:cTn id="15" dur="1000"/>
                                        <p:tgtEl>
                                          <p:spTgt spid="934914"/>
                                        </p:tgtEl>
                                        <p:attrNameLst>
                                          <p:attrName>ppt_x</p:attrName>
                                        </p:attrNameLst>
                                      </p:cBhvr>
                                      <p:tavLst>
                                        <p:tav tm="0">
                                          <p:val>
                                            <p:strVal val="ppt_x"/>
                                          </p:val>
                                        </p:tav>
                                        <p:tav tm="100000">
                                          <p:val>
                                            <p:strVal val="ppt_x"/>
                                          </p:val>
                                        </p:tav>
                                      </p:tavLst>
                                    </p:anim>
                                    <p:anim calcmode="lin" valueType="num">
                                      <p:cBhvr>
                                        <p:cTn id="16" dur="1000"/>
                                        <p:tgtEl>
                                          <p:spTgt spid="934914"/>
                                        </p:tgtEl>
                                        <p:attrNameLst>
                                          <p:attrName>ppt_y</p:attrName>
                                        </p:attrNameLst>
                                      </p:cBhvr>
                                      <p:tavLst>
                                        <p:tav tm="0">
                                          <p:val>
                                            <p:strVal val="ppt_y"/>
                                          </p:val>
                                        </p:tav>
                                        <p:tav tm="100000">
                                          <p:val>
                                            <p:strVal val="ppt_y+.1"/>
                                          </p:val>
                                        </p:tav>
                                      </p:tavLst>
                                    </p:anim>
                                    <p:set>
                                      <p:cBhvr>
                                        <p:cTn id="17" dur="1" fill="hold">
                                          <p:stCondLst>
                                            <p:cond delay="999"/>
                                          </p:stCondLst>
                                        </p:cTn>
                                        <p:tgtEl>
                                          <p:spTgt spid="9349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934938"/>
                                        </p:tgtEl>
                                        <p:attrNameLst>
                                          <p:attrName>style.visibility</p:attrName>
                                        </p:attrNameLst>
                                      </p:cBhvr>
                                      <p:to>
                                        <p:strVal val="visible"/>
                                      </p:to>
                                    </p:set>
                                    <p:anim calcmode="lin" valueType="num">
                                      <p:cBhvr>
                                        <p:cTn id="22" dur="500" fill="hold"/>
                                        <p:tgtEl>
                                          <p:spTgt spid="934938"/>
                                        </p:tgtEl>
                                        <p:attrNameLst>
                                          <p:attrName>ppt_w</p:attrName>
                                        </p:attrNameLst>
                                      </p:cBhvr>
                                      <p:tavLst>
                                        <p:tav tm="0">
                                          <p:val>
                                            <p:fltVal val="0"/>
                                          </p:val>
                                        </p:tav>
                                        <p:tav tm="100000">
                                          <p:val>
                                            <p:strVal val="#ppt_w"/>
                                          </p:val>
                                        </p:tav>
                                      </p:tavLst>
                                    </p:anim>
                                    <p:anim calcmode="lin" valueType="num">
                                      <p:cBhvr>
                                        <p:cTn id="23" dur="500" fill="hold"/>
                                        <p:tgtEl>
                                          <p:spTgt spid="934938"/>
                                        </p:tgtEl>
                                        <p:attrNameLst>
                                          <p:attrName>ppt_h</p:attrName>
                                        </p:attrNameLst>
                                      </p:cBhvr>
                                      <p:tavLst>
                                        <p:tav tm="0">
                                          <p:val>
                                            <p:fltVal val="0"/>
                                          </p:val>
                                        </p:tav>
                                        <p:tav tm="100000">
                                          <p:val>
                                            <p:strVal val="#ppt_h"/>
                                          </p:val>
                                        </p:tav>
                                      </p:tavLst>
                                    </p:anim>
                                    <p:animEffect transition="in" filter="fade">
                                      <p:cBhvr>
                                        <p:cTn id="24" dur="500"/>
                                        <p:tgtEl>
                                          <p:spTgt spid="93493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34941"/>
                                        </p:tgtEl>
                                        <p:attrNameLst>
                                          <p:attrName>style.visibility</p:attrName>
                                        </p:attrNameLst>
                                      </p:cBhvr>
                                      <p:to>
                                        <p:strVal val="visible"/>
                                      </p:to>
                                    </p:set>
                                    <p:anim calcmode="lin" valueType="num">
                                      <p:cBhvr>
                                        <p:cTn id="27" dur="500" fill="hold"/>
                                        <p:tgtEl>
                                          <p:spTgt spid="934941"/>
                                        </p:tgtEl>
                                        <p:attrNameLst>
                                          <p:attrName>ppt_w</p:attrName>
                                        </p:attrNameLst>
                                      </p:cBhvr>
                                      <p:tavLst>
                                        <p:tav tm="0">
                                          <p:val>
                                            <p:fltVal val="0"/>
                                          </p:val>
                                        </p:tav>
                                        <p:tav tm="100000">
                                          <p:val>
                                            <p:strVal val="#ppt_w"/>
                                          </p:val>
                                        </p:tav>
                                      </p:tavLst>
                                    </p:anim>
                                    <p:anim calcmode="lin" valueType="num">
                                      <p:cBhvr>
                                        <p:cTn id="28" dur="500" fill="hold"/>
                                        <p:tgtEl>
                                          <p:spTgt spid="934941"/>
                                        </p:tgtEl>
                                        <p:attrNameLst>
                                          <p:attrName>ppt_h</p:attrName>
                                        </p:attrNameLst>
                                      </p:cBhvr>
                                      <p:tavLst>
                                        <p:tav tm="0">
                                          <p:val>
                                            <p:fltVal val="0"/>
                                          </p:val>
                                        </p:tav>
                                        <p:tav tm="100000">
                                          <p:val>
                                            <p:strVal val="#ppt_h"/>
                                          </p:val>
                                        </p:tav>
                                      </p:tavLst>
                                    </p:anim>
                                    <p:animEffect transition="in" filter="fade">
                                      <p:cBhvr>
                                        <p:cTn id="29" dur="500"/>
                                        <p:tgtEl>
                                          <p:spTgt spid="93494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934934"/>
                                        </p:tgtEl>
                                        <p:attrNameLst>
                                          <p:attrName>style.visibility</p:attrName>
                                        </p:attrNameLst>
                                      </p:cBhvr>
                                      <p:to>
                                        <p:strVal val="visible"/>
                                      </p:to>
                                    </p:set>
                                    <p:animEffect transition="in" filter="strips(downLeft)">
                                      <p:cBhvr>
                                        <p:cTn id="34" dur="500"/>
                                        <p:tgtEl>
                                          <p:spTgt spid="934934"/>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934935"/>
                                        </p:tgtEl>
                                        <p:attrNameLst>
                                          <p:attrName>style.visibility</p:attrName>
                                        </p:attrNameLst>
                                      </p:cBhvr>
                                      <p:to>
                                        <p:strVal val="visible"/>
                                      </p:to>
                                    </p:set>
                                    <p:animEffect transition="in" filter="strips(downLeft)">
                                      <p:cBhvr>
                                        <p:cTn id="37" dur="500"/>
                                        <p:tgtEl>
                                          <p:spTgt spid="934935"/>
                                        </p:tgtEl>
                                      </p:cBhvr>
                                    </p:animEffect>
                                  </p:childTnLst>
                                </p:cTn>
                              </p:par>
                              <p:par>
                                <p:cTn id="38" presetID="29" presetClass="entr" presetSubtype="0" fill="hold" grpId="0" nodeType="withEffect">
                                  <p:stCondLst>
                                    <p:cond delay="0"/>
                                  </p:stCondLst>
                                  <p:childTnLst>
                                    <p:set>
                                      <p:cBhvr>
                                        <p:cTn id="39" dur="1" fill="hold">
                                          <p:stCondLst>
                                            <p:cond delay="0"/>
                                          </p:stCondLst>
                                        </p:cTn>
                                        <p:tgtEl>
                                          <p:spTgt spid="934936"/>
                                        </p:tgtEl>
                                        <p:attrNameLst>
                                          <p:attrName>style.visibility</p:attrName>
                                        </p:attrNameLst>
                                      </p:cBhvr>
                                      <p:to>
                                        <p:strVal val="visible"/>
                                      </p:to>
                                    </p:set>
                                    <p:anim calcmode="lin" valueType="num">
                                      <p:cBhvr>
                                        <p:cTn id="40" dur="1000" fill="hold"/>
                                        <p:tgtEl>
                                          <p:spTgt spid="934936"/>
                                        </p:tgtEl>
                                        <p:attrNameLst>
                                          <p:attrName>ppt_x</p:attrName>
                                        </p:attrNameLst>
                                      </p:cBhvr>
                                      <p:tavLst>
                                        <p:tav tm="0">
                                          <p:val>
                                            <p:strVal val="#ppt_x-.2"/>
                                          </p:val>
                                        </p:tav>
                                        <p:tav tm="100000">
                                          <p:val>
                                            <p:strVal val="#ppt_x"/>
                                          </p:val>
                                        </p:tav>
                                      </p:tavLst>
                                    </p:anim>
                                    <p:anim calcmode="lin" valueType="num">
                                      <p:cBhvr>
                                        <p:cTn id="41" dur="1000" fill="hold"/>
                                        <p:tgtEl>
                                          <p:spTgt spid="934936"/>
                                        </p:tgtEl>
                                        <p:attrNameLst>
                                          <p:attrName>ppt_y</p:attrName>
                                        </p:attrNameLst>
                                      </p:cBhvr>
                                      <p:tavLst>
                                        <p:tav tm="0">
                                          <p:val>
                                            <p:strVal val="#ppt_y"/>
                                          </p:val>
                                        </p:tav>
                                        <p:tav tm="100000">
                                          <p:val>
                                            <p:strVal val="#ppt_y"/>
                                          </p:val>
                                        </p:tav>
                                      </p:tavLst>
                                    </p:anim>
                                    <p:animEffect transition="in" filter="wipe(right)" prLst="gradientSize: 0.1">
                                      <p:cBhvr>
                                        <p:cTn id="42" dur="1000"/>
                                        <p:tgtEl>
                                          <p:spTgt spid="934936"/>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934937"/>
                                        </p:tgtEl>
                                        <p:attrNameLst>
                                          <p:attrName>style.visibility</p:attrName>
                                        </p:attrNameLst>
                                      </p:cBhvr>
                                      <p:to>
                                        <p:strVal val="visible"/>
                                      </p:to>
                                    </p:set>
                                    <p:anim calcmode="lin" valueType="num">
                                      <p:cBhvr>
                                        <p:cTn id="45" dur="500" fill="hold"/>
                                        <p:tgtEl>
                                          <p:spTgt spid="934937"/>
                                        </p:tgtEl>
                                        <p:attrNameLst>
                                          <p:attrName>ppt_w</p:attrName>
                                        </p:attrNameLst>
                                      </p:cBhvr>
                                      <p:tavLst>
                                        <p:tav tm="0">
                                          <p:val>
                                            <p:fltVal val="0"/>
                                          </p:val>
                                        </p:tav>
                                        <p:tav tm="100000">
                                          <p:val>
                                            <p:strVal val="#ppt_w"/>
                                          </p:val>
                                        </p:tav>
                                      </p:tavLst>
                                    </p:anim>
                                    <p:anim calcmode="lin" valueType="num">
                                      <p:cBhvr>
                                        <p:cTn id="46" dur="500" fill="hold"/>
                                        <p:tgtEl>
                                          <p:spTgt spid="934937"/>
                                        </p:tgtEl>
                                        <p:attrNameLst>
                                          <p:attrName>ppt_h</p:attrName>
                                        </p:attrNameLst>
                                      </p:cBhvr>
                                      <p:tavLst>
                                        <p:tav tm="0">
                                          <p:val>
                                            <p:fltVal val="0"/>
                                          </p:val>
                                        </p:tav>
                                        <p:tav tm="100000">
                                          <p:val>
                                            <p:strVal val="#ppt_h"/>
                                          </p:val>
                                        </p:tav>
                                      </p:tavLst>
                                    </p:anim>
                                    <p:animEffect transition="in" filter="fade">
                                      <p:cBhvr>
                                        <p:cTn id="47" dur="500"/>
                                        <p:tgtEl>
                                          <p:spTgt spid="934937"/>
                                        </p:tgtEl>
                                      </p:cBhvr>
                                    </p:animEffect>
                                  </p:childTnLst>
                                </p:cTn>
                              </p:par>
                            </p:childTnLst>
                          </p:cTn>
                        </p:par>
                        <p:par>
                          <p:cTn id="48" fill="hold">
                            <p:stCondLst>
                              <p:cond delay="1000"/>
                            </p:stCondLst>
                            <p:childTnLst>
                              <p:par>
                                <p:cTn id="49" presetID="53" presetClass="entr" presetSubtype="0" fill="hold" grpId="0" nodeType="afterEffect">
                                  <p:stCondLst>
                                    <p:cond delay="0"/>
                                  </p:stCondLst>
                                  <p:childTnLst>
                                    <p:set>
                                      <p:cBhvr>
                                        <p:cTn id="50" dur="1" fill="hold">
                                          <p:stCondLst>
                                            <p:cond delay="0"/>
                                          </p:stCondLst>
                                        </p:cTn>
                                        <p:tgtEl>
                                          <p:spTgt spid="934942"/>
                                        </p:tgtEl>
                                        <p:attrNameLst>
                                          <p:attrName>style.visibility</p:attrName>
                                        </p:attrNameLst>
                                      </p:cBhvr>
                                      <p:to>
                                        <p:strVal val="visible"/>
                                      </p:to>
                                    </p:set>
                                    <p:anim calcmode="lin" valueType="num">
                                      <p:cBhvr>
                                        <p:cTn id="51" dur="500" fill="hold"/>
                                        <p:tgtEl>
                                          <p:spTgt spid="934942"/>
                                        </p:tgtEl>
                                        <p:attrNameLst>
                                          <p:attrName>ppt_w</p:attrName>
                                        </p:attrNameLst>
                                      </p:cBhvr>
                                      <p:tavLst>
                                        <p:tav tm="0">
                                          <p:val>
                                            <p:fltVal val="0"/>
                                          </p:val>
                                        </p:tav>
                                        <p:tav tm="100000">
                                          <p:val>
                                            <p:strVal val="#ppt_w"/>
                                          </p:val>
                                        </p:tav>
                                      </p:tavLst>
                                    </p:anim>
                                    <p:anim calcmode="lin" valueType="num">
                                      <p:cBhvr>
                                        <p:cTn id="52" dur="500" fill="hold"/>
                                        <p:tgtEl>
                                          <p:spTgt spid="934942"/>
                                        </p:tgtEl>
                                        <p:attrNameLst>
                                          <p:attrName>ppt_h</p:attrName>
                                        </p:attrNameLst>
                                      </p:cBhvr>
                                      <p:tavLst>
                                        <p:tav tm="0">
                                          <p:val>
                                            <p:fltVal val="0"/>
                                          </p:val>
                                        </p:tav>
                                        <p:tav tm="100000">
                                          <p:val>
                                            <p:strVal val="#ppt_h"/>
                                          </p:val>
                                        </p:tav>
                                      </p:tavLst>
                                    </p:anim>
                                    <p:animEffect transition="in" filter="fade">
                                      <p:cBhvr>
                                        <p:cTn id="53" dur="500"/>
                                        <p:tgtEl>
                                          <p:spTgt spid="934942"/>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934939"/>
                                        </p:tgtEl>
                                        <p:attrNameLst>
                                          <p:attrName>style.visibility</p:attrName>
                                        </p:attrNameLst>
                                      </p:cBhvr>
                                      <p:to>
                                        <p:strVal val="visible"/>
                                      </p:to>
                                    </p:set>
                                    <p:anim calcmode="lin" valueType="num">
                                      <p:cBhvr>
                                        <p:cTn id="56" dur="500" fill="hold"/>
                                        <p:tgtEl>
                                          <p:spTgt spid="934939"/>
                                        </p:tgtEl>
                                        <p:attrNameLst>
                                          <p:attrName>ppt_w</p:attrName>
                                        </p:attrNameLst>
                                      </p:cBhvr>
                                      <p:tavLst>
                                        <p:tav tm="0">
                                          <p:val>
                                            <p:fltVal val="0"/>
                                          </p:val>
                                        </p:tav>
                                        <p:tav tm="100000">
                                          <p:val>
                                            <p:strVal val="#ppt_w"/>
                                          </p:val>
                                        </p:tav>
                                      </p:tavLst>
                                    </p:anim>
                                    <p:anim calcmode="lin" valueType="num">
                                      <p:cBhvr>
                                        <p:cTn id="57" dur="500" fill="hold"/>
                                        <p:tgtEl>
                                          <p:spTgt spid="934939"/>
                                        </p:tgtEl>
                                        <p:attrNameLst>
                                          <p:attrName>ppt_h</p:attrName>
                                        </p:attrNameLst>
                                      </p:cBhvr>
                                      <p:tavLst>
                                        <p:tav tm="0">
                                          <p:val>
                                            <p:fltVal val="0"/>
                                          </p:val>
                                        </p:tav>
                                        <p:tav tm="100000">
                                          <p:val>
                                            <p:strVal val="#ppt_h"/>
                                          </p:val>
                                        </p:tav>
                                      </p:tavLst>
                                    </p:anim>
                                    <p:animEffect transition="in" filter="fade">
                                      <p:cBhvr>
                                        <p:cTn id="58" dur="500"/>
                                        <p:tgtEl>
                                          <p:spTgt spid="9349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934940"/>
                                        </p:tgtEl>
                                        <p:attrNameLst>
                                          <p:attrName>style.visibility</p:attrName>
                                        </p:attrNameLst>
                                      </p:cBhvr>
                                      <p:to>
                                        <p:strVal val="visible"/>
                                      </p:to>
                                    </p:set>
                                    <p:animEffect transition="in" filter="wipe(left)">
                                      <p:cBhvr>
                                        <p:cTn id="63" dur="500"/>
                                        <p:tgtEl>
                                          <p:spTgt spid="934940"/>
                                        </p:tgtEl>
                                      </p:cBhvr>
                                    </p:animEffect>
                                  </p:childTnLst>
                                </p:cTn>
                              </p:par>
                            </p:childTnLst>
                          </p:cTn>
                        </p:par>
                        <p:par>
                          <p:cTn id="64" fill="hold">
                            <p:stCondLst>
                              <p:cond delay="500"/>
                            </p:stCondLst>
                            <p:childTnLst>
                              <p:par>
                                <p:cTn id="65" presetID="53" presetClass="exit" presetSubtype="0" fill="hold" grpId="1" nodeType="afterEffect">
                                  <p:stCondLst>
                                    <p:cond delay="0"/>
                                  </p:stCondLst>
                                  <p:childTnLst>
                                    <p:anim calcmode="lin" valueType="num">
                                      <p:cBhvr>
                                        <p:cTn id="66" dur="500"/>
                                        <p:tgtEl>
                                          <p:spTgt spid="934941"/>
                                        </p:tgtEl>
                                        <p:attrNameLst>
                                          <p:attrName>ppt_w</p:attrName>
                                        </p:attrNameLst>
                                      </p:cBhvr>
                                      <p:tavLst>
                                        <p:tav tm="0">
                                          <p:val>
                                            <p:strVal val="ppt_w"/>
                                          </p:val>
                                        </p:tav>
                                        <p:tav tm="100000">
                                          <p:val>
                                            <p:fltVal val="0"/>
                                          </p:val>
                                        </p:tav>
                                      </p:tavLst>
                                    </p:anim>
                                    <p:anim calcmode="lin" valueType="num">
                                      <p:cBhvr>
                                        <p:cTn id="67" dur="500"/>
                                        <p:tgtEl>
                                          <p:spTgt spid="934941"/>
                                        </p:tgtEl>
                                        <p:attrNameLst>
                                          <p:attrName>ppt_h</p:attrName>
                                        </p:attrNameLst>
                                      </p:cBhvr>
                                      <p:tavLst>
                                        <p:tav tm="0">
                                          <p:val>
                                            <p:strVal val="ppt_h"/>
                                          </p:val>
                                        </p:tav>
                                        <p:tav tm="100000">
                                          <p:val>
                                            <p:fltVal val="0"/>
                                          </p:val>
                                        </p:tav>
                                      </p:tavLst>
                                    </p:anim>
                                    <p:animEffect transition="out" filter="fade">
                                      <p:cBhvr>
                                        <p:cTn id="68" dur="500"/>
                                        <p:tgtEl>
                                          <p:spTgt spid="934941"/>
                                        </p:tgtEl>
                                      </p:cBhvr>
                                    </p:animEffect>
                                    <p:set>
                                      <p:cBhvr>
                                        <p:cTn id="69" dur="1" fill="hold">
                                          <p:stCondLst>
                                            <p:cond delay="499"/>
                                          </p:stCondLst>
                                        </p:cTn>
                                        <p:tgtEl>
                                          <p:spTgt spid="934941"/>
                                        </p:tgtEl>
                                        <p:attrNameLst>
                                          <p:attrName>style.visibility</p:attrName>
                                        </p:attrNameLst>
                                      </p:cBhvr>
                                      <p:to>
                                        <p:strVal val="hidden"/>
                                      </p:to>
                                    </p:set>
                                  </p:childTnLst>
                                </p:cTn>
                              </p:par>
                            </p:childTnLst>
                          </p:cTn>
                        </p:par>
                        <p:par>
                          <p:cTn id="70" fill="hold">
                            <p:stCondLst>
                              <p:cond delay="1000"/>
                            </p:stCondLst>
                            <p:childTnLst>
                              <p:par>
                                <p:cTn id="71" presetID="53" presetClass="exit" presetSubtype="0" fill="hold" grpId="1" nodeType="afterEffect">
                                  <p:stCondLst>
                                    <p:cond delay="0"/>
                                  </p:stCondLst>
                                  <p:childTnLst>
                                    <p:anim calcmode="lin" valueType="num">
                                      <p:cBhvr>
                                        <p:cTn id="72" dur="500"/>
                                        <p:tgtEl>
                                          <p:spTgt spid="934942"/>
                                        </p:tgtEl>
                                        <p:attrNameLst>
                                          <p:attrName>ppt_w</p:attrName>
                                        </p:attrNameLst>
                                      </p:cBhvr>
                                      <p:tavLst>
                                        <p:tav tm="0">
                                          <p:val>
                                            <p:strVal val="ppt_w"/>
                                          </p:val>
                                        </p:tav>
                                        <p:tav tm="100000">
                                          <p:val>
                                            <p:fltVal val="0"/>
                                          </p:val>
                                        </p:tav>
                                      </p:tavLst>
                                    </p:anim>
                                    <p:anim calcmode="lin" valueType="num">
                                      <p:cBhvr>
                                        <p:cTn id="73" dur="500"/>
                                        <p:tgtEl>
                                          <p:spTgt spid="934942"/>
                                        </p:tgtEl>
                                        <p:attrNameLst>
                                          <p:attrName>ppt_h</p:attrName>
                                        </p:attrNameLst>
                                      </p:cBhvr>
                                      <p:tavLst>
                                        <p:tav tm="0">
                                          <p:val>
                                            <p:strVal val="ppt_h"/>
                                          </p:val>
                                        </p:tav>
                                        <p:tav tm="100000">
                                          <p:val>
                                            <p:fltVal val="0"/>
                                          </p:val>
                                        </p:tav>
                                      </p:tavLst>
                                    </p:anim>
                                    <p:animEffect transition="out" filter="fade">
                                      <p:cBhvr>
                                        <p:cTn id="74" dur="500"/>
                                        <p:tgtEl>
                                          <p:spTgt spid="934942"/>
                                        </p:tgtEl>
                                      </p:cBhvr>
                                    </p:animEffect>
                                    <p:set>
                                      <p:cBhvr>
                                        <p:cTn id="75" dur="1" fill="hold">
                                          <p:stCondLst>
                                            <p:cond delay="499"/>
                                          </p:stCondLst>
                                        </p:cTn>
                                        <p:tgtEl>
                                          <p:spTgt spid="934942"/>
                                        </p:tgtEl>
                                        <p:attrNameLst>
                                          <p:attrName>style.visibility</p:attrName>
                                        </p:attrNameLst>
                                      </p:cBhvr>
                                      <p:to>
                                        <p:strVal val="hidden"/>
                                      </p:to>
                                    </p:set>
                                  </p:childTnLst>
                                </p:cTn>
                              </p:par>
                              <p:par>
                                <p:cTn id="76" presetID="9" presetClass="entr" presetSubtype="0" fill="hold" grpId="0" nodeType="withEffect">
                                  <p:stCondLst>
                                    <p:cond delay="0"/>
                                  </p:stCondLst>
                                  <p:childTnLst>
                                    <p:set>
                                      <p:cBhvr>
                                        <p:cTn id="77" dur="1" fill="hold">
                                          <p:stCondLst>
                                            <p:cond delay="0"/>
                                          </p:stCondLst>
                                        </p:cTn>
                                        <p:tgtEl>
                                          <p:spTgt spid="934943"/>
                                        </p:tgtEl>
                                        <p:attrNameLst>
                                          <p:attrName>style.visibility</p:attrName>
                                        </p:attrNameLst>
                                      </p:cBhvr>
                                      <p:to>
                                        <p:strVal val="visible"/>
                                      </p:to>
                                    </p:set>
                                    <p:animEffect transition="in" filter="dissolve">
                                      <p:cBhvr>
                                        <p:cTn id="78" dur="500"/>
                                        <p:tgtEl>
                                          <p:spTgt spid="934943"/>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934916"/>
                                        </p:tgtEl>
                                        <p:attrNameLst>
                                          <p:attrName>style.visibility</p:attrName>
                                        </p:attrNameLst>
                                      </p:cBhvr>
                                      <p:to>
                                        <p:strVal val="visible"/>
                                      </p:to>
                                    </p:set>
                                    <p:animEffect transition="in" filter="strips(downLeft)">
                                      <p:cBhvr>
                                        <p:cTn id="81" dur="500"/>
                                        <p:tgtEl>
                                          <p:spTgt spid="934916"/>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934915"/>
                                        </p:tgtEl>
                                        <p:attrNameLst>
                                          <p:attrName>style.visibility</p:attrName>
                                        </p:attrNameLst>
                                      </p:cBhvr>
                                      <p:to>
                                        <p:strVal val="visible"/>
                                      </p:to>
                                    </p:set>
                                    <p:animEffect transition="in" filter="dissolve">
                                      <p:cBhvr>
                                        <p:cTn id="84" dur="500"/>
                                        <p:tgtEl>
                                          <p:spTgt spid="934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4" grpId="0" animBg="1"/>
      <p:bldP spid="934915" grpId="0"/>
      <p:bldP spid="934916" grpId="0"/>
      <p:bldP spid="934917" grpId="0"/>
      <p:bldP spid="934918" grpId="0" animBg="1"/>
      <p:bldP spid="934934" grpId="0" animBg="1"/>
      <p:bldP spid="934935" grpId="0" animBg="1"/>
      <p:bldP spid="934936" grpId="0" animBg="1"/>
      <p:bldP spid="934937" grpId="0"/>
      <p:bldP spid="934938" grpId="0"/>
      <p:bldP spid="934939" grpId="0"/>
      <p:bldP spid="934940" grpId="0" animBg="1"/>
      <p:bldP spid="934941" grpId="0"/>
      <p:bldP spid="934941" grpId="1"/>
      <p:bldP spid="934942" grpId="0"/>
      <p:bldP spid="934942" grpId="1"/>
      <p:bldP spid="93494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4505325"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30051" name="Rectangle 3"/>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130052" name="Rectangle 4"/>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30053" name="Rectangle 5"/>
          <p:cNvSpPr>
            <a:spLocks noGrp="1" noChangeArrowheads="1"/>
          </p:cNvSpPr>
          <p:nvPr>
            <p:ph type="title"/>
          </p:nvPr>
        </p:nvSpPr>
        <p:spPr/>
        <p:txBody>
          <a:bodyPr/>
          <a:lstStyle/>
          <a:p>
            <a:pPr eaLnBrk="1" hangingPunct="1"/>
            <a:r>
              <a:rPr lang="en-US" smtClean="0"/>
              <a:t>Manometer</a:t>
            </a:r>
          </a:p>
        </p:txBody>
      </p:sp>
      <p:sp>
        <p:nvSpPr>
          <p:cNvPr id="130054"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30055" name="Rectangle 8"/>
          <p:cNvSpPr>
            <a:spLocks noChangeArrowheads="1"/>
          </p:cNvSpPr>
          <p:nvPr/>
        </p:nvSpPr>
        <p:spPr bwMode="auto">
          <a:xfrm>
            <a:off x="6034088"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30056" name="Freeform 9"/>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30057" name="Freeform 10"/>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30058" name="Line 11"/>
          <p:cNvSpPr>
            <a:spLocks noChangeShapeType="1"/>
          </p:cNvSpPr>
          <p:nvPr/>
        </p:nvSpPr>
        <p:spPr bwMode="auto">
          <a:xfrm flipH="1">
            <a:off x="3271838" y="2862263"/>
            <a:ext cx="1566862" cy="0"/>
          </a:xfrm>
          <a:prstGeom prst="line">
            <a:avLst/>
          </a:prstGeom>
          <a:noFill/>
          <a:ln w="19050">
            <a:solidFill>
              <a:schemeClr val="tx1"/>
            </a:solidFill>
            <a:round/>
            <a:headEnd/>
            <a:tailEnd/>
          </a:ln>
        </p:spPr>
        <p:txBody>
          <a:bodyPr/>
          <a:lstStyle/>
          <a:p>
            <a:endParaRPr lang="en-US"/>
          </a:p>
        </p:txBody>
      </p:sp>
      <p:sp>
        <p:nvSpPr>
          <p:cNvPr id="130059" name="Freeform 12"/>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30060" name="Line 13"/>
          <p:cNvSpPr>
            <a:spLocks noChangeShapeType="1"/>
          </p:cNvSpPr>
          <p:nvPr/>
        </p:nvSpPr>
        <p:spPr bwMode="auto">
          <a:xfrm flipH="1" flipV="1">
            <a:off x="3275013" y="3189288"/>
            <a:ext cx="1244600" cy="1587"/>
          </a:xfrm>
          <a:prstGeom prst="line">
            <a:avLst/>
          </a:prstGeom>
          <a:noFill/>
          <a:ln w="19050">
            <a:solidFill>
              <a:schemeClr val="tx1"/>
            </a:solidFill>
            <a:round/>
            <a:headEnd/>
            <a:tailEnd/>
          </a:ln>
        </p:spPr>
        <p:txBody>
          <a:bodyPr/>
          <a:lstStyle/>
          <a:p>
            <a:endParaRPr lang="en-US"/>
          </a:p>
        </p:txBody>
      </p:sp>
      <p:sp>
        <p:nvSpPr>
          <p:cNvPr id="130061" name="Text Box 14"/>
          <p:cNvSpPr txBox="1">
            <a:spLocks noChangeArrowheads="1"/>
          </p:cNvSpPr>
          <p:nvPr/>
        </p:nvSpPr>
        <p:spPr bwMode="auto">
          <a:xfrm>
            <a:off x="2190750" y="2800350"/>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b</a:t>
            </a:r>
          </a:p>
        </p:txBody>
      </p:sp>
      <p:sp>
        <p:nvSpPr>
          <p:cNvPr id="130062" name="Text Box 15"/>
          <p:cNvSpPr txBox="1">
            <a:spLocks noChangeArrowheads="1"/>
          </p:cNvSpPr>
          <p:nvPr/>
        </p:nvSpPr>
        <p:spPr bwMode="auto">
          <a:xfrm>
            <a:off x="5975350" y="1979613"/>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a</a:t>
            </a:r>
          </a:p>
        </p:txBody>
      </p:sp>
      <p:sp>
        <p:nvSpPr>
          <p:cNvPr id="130063" name="Oval 16"/>
          <p:cNvSpPr>
            <a:spLocks noChangeArrowheads="1"/>
          </p:cNvSpPr>
          <p:nvPr/>
        </p:nvSpPr>
        <p:spPr bwMode="auto">
          <a:xfrm>
            <a:off x="6032500" y="2817813"/>
            <a:ext cx="320675" cy="88900"/>
          </a:xfrm>
          <a:prstGeom prst="ellipse">
            <a:avLst/>
          </a:prstGeom>
          <a:noFill/>
          <a:ln w="15875">
            <a:solidFill>
              <a:schemeClr val="tx1"/>
            </a:solidFill>
            <a:round/>
            <a:headEnd/>
            <a:tailEnd/>
          </a:ln>
        </p:spPr>
        <p:txBody>
          <a:bodyPr wrap="none" anchor="ctr"/>
          <a:lstStyle/>
          <a:p>
            <a:endParaRPr lang="en-US"/>
          </a:p>
        </p:txBody>
      </p:sp>
      <p:sp>
        <p:nvSpPr>
          <p:cNvPr id="130064" name="Line 17"/>
          <p:cNvSpPr>
            <a:spLocks noChangeShapeType="1"/>
          </p:cNvSpPr>
          <p:nvPr/>
        </p:nvSpPr>
        <p:spPr bwMode="auto">
          <a:xfrm>
            <a:off x="6196013" y="2513013"/>
            <a:ext cx="0" cy="542925"/>
          </a:xfrm>
          <a:prstGeom prst="line">
            <a:avLst/>
          </a:prstGeom>
          <a:noFill/>
          <a:ln w="19050">
            <a:solidFill>
              <a:srgbClr val="FF0000"/>
            </a:solidFill>
            <a:round/>
            <a:headEnd/>
            <a:tailEnd type="triangle" w="med" len="med"/>
          </a:ln>
        </p:spPr>
        <p:txBody>
          <a:bodyPr/>
          <a:lstStyle/>
          <a:p>
            <a:endParaRPr lang="en-US"/>
          </a:p>
        </p:txBody>
      </p:sp>
      <p:sp>
        <p:nvSpPr>
          <p:cNvPr id="935954" name="Text Box 18"/>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t>          750 mm Hg</a:t>
            </a:r>
          </a:p>
        </p:txBody>
      </p:sp>
      <p:sp>
        <p:nvSpPr>
          <p:cNvPr id="935955" name="Rectangle 19"/>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t>P</a:t>
            </a:r>
            <a:r>
              <a:rPr lang="en-US" sz="2400" baseline="-25000"/>
              <a:t>a </a:t>
            </a:r>
            <a:r>
              <a:rPr lang="en-US" sz="2400"/>
              <a:t> =</a:t>
            </a:r>
          </a:p>
        </p:txBody>
      </p:sp>
      <p:sp>
        <p:nvSpPr>
          <p:cNvPr id="935956" name="Line 20"/>
          <p:cNvSpPr>
            <a:spLocks noChangeShapeType="1"/>
          </p:cNvSpPr>
          <p:nvPr/>
        </p:nvSpPr>
        <p:spPr bwMode="auto">
          <a:xfrm>
            <a:off x="4138613" y="4117975"/>
            <a:ext cx="2457450" cy="0"/>
          </a:xfrm>
          <a:prstGeom prst="line">
            <a:avLst/>
          </a:prstGeom>
          <a:noFill/>
          <a:ln w="9525">
            <a:solidFill>
              <a:schemeClr val="tx1"/>
            </a:solidFill>
            <a:round/>
            <a:headEnd/>
            <a:tailEnd/>
          </a:ln>
        </p:spPr>
        <p:txBody>
          <a:bodyPr/>
          <a:lstStyle/>
          <a:p>
            <a:endParaRPr lang="en-US"/>
          </a:p>
        </p:txBody>
      </p:sp>
      <p:sp>
        <p:nvSpPr>
          <p:cNvPr id="130068" name="Oval 21"/>
          <p:cNvSpPr>
            <a:spLocks noChangeArrowheads="1"/>
          </p:cNvSpPr>
          <p:nvPr/>
        </p:nvSpPr>
        <p:spPr bwMode="auto">
          <a:xfrm>
            <a:off x="1573213" y="2211388"/>
            <a:ext cx="1724025" cy="1655762"/>
          </a:xfrm>
          <a:prstGeom prst="ellipse">
            <a:avLst/>
          </a:prstGeom>
          <a:noFill/>
          <a:ln w="19050">
            <a:solidFill>
              <a:schemeClr val="tx1"/>
            </a:solidFill>
            <a:round/>
            <a:headEnd/>
            <a:tailEnd/>
          </a:ln>
        </p:spPr>
        <p:txBody>
          <a:bodyPr wrap="none" anchor="ctr"/>
          <a:lstStyle/>
          <a:p>
            <a:endParaRPr lang="en-US"/>
          </a:p>
        </p:txBody>
      </p:sp>
      <p:sp>
        <p:nvSpPr>
          <p:cNvPr id="130069" name="Rectangle 22"/>
          <p:cNvSpPr>
            <a:spLocks noChangeArrowheads="1"/>
          </p:cNvSpPr>
          <p:nvPr/>
        </p:nvSpPr>
        <p:spPr bwMode="auto">
          <a:xfrm>
            <a:off x="3252788" y="2871788"/>
            <a:ext cx="88900" cy="307975"/>
          </a:xfrm>
          <a:prstGeom prst="rect">
            <a:avLst/>
          </a:prstGeom>
          <a:solidFill>
            <a:schemeClr val="bg1"/>
          </a:solidFill>
          <a:ln w="9525">
            <a:noFill/>
            <a:miter lim="800000"/>
            <a:headEnd/>
            <a:tailEnd/>
          </a:ln>
        </p:spPr>
        <p:txBody>
          <a:bodyPr wrap="none" anchor="ctr"/>
          <a:lstStyle/>
          <a:p>
            <a:endParaRPr lang="en-US"/>
          </a:p>
        </p:txBody>
      </p:sp>
      <p:sp>
        <p:nvSpPr>
          <p:cNvPr id="130070" name="Line 23"/>
          <p:cNvSpPr>
            <a:spLocks noChangeShapeType="1"/>
          </p:cNvSpPr>
          <p:nvPr/>
        </p:nvSpPr>
        <p:spPr bwMode="auto">
          <a:xfrm>
            <a:off x="2719388" y="3032125"/>
            <a:ext cx="784225" cy="0"/>
          </a:xfrm>
          <a:prstGeom prst="line">
            <a:avLst/>
          </a:prstGeom>
          <a:noFill/>
          <a:ln w="1905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5956"/>
                                        </p:tgtEl>
                                        <p:attrNameLst>
                                          <p:attrName>style.visibility</p:attrName>
                                        </p:attrNameLst>
                                      </p:cBhvr>
                                      <p:to>
                                        <p:strVal val="visible"/>
                                      </p:to>
                                    </p:set>
                                    <p:animEffect transition="in" filter="dissolve">
                                      <p:cBhvr>
                                        <p:cTn id="7" dur="500"/>
                                        <p:tgtEl>
                                          <p:spTgt spid="93595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35954"/>
                                        </p:tgtEl>
                                        <p:attrNameLst>
                                          <p:attrName>style.visibility</p:attrName>
                                        </p:attrNameLst>
                                      </p:cBhvr>
                                      <p:to>
                                        <p:strVal val="visible"/>
                                      </p:to>
                                    </p:set>
                                    <p:anim calcmode="lin" valueType="num">
                                      <p:cBhvr>
                                        <p:cTn id="12" dur="500" fill="hold"/>
                                        <p:tgtEl>
                                          <p:spTgt spid="935954"/>
                                        </p:tgtEl>
                                        <p:attrNameLst>
                                          <p:attrName>ppt_w</p:attrName>
                                        </p:attrNameLst>
                                      </p:cBhvr>
                                      <p:tavLst>
                                        <p:tav tm="0">
                                          <p:val>
                                            <p:fltVal val="0"/>
                                          </p:val>
                                        </p:tav>
                                        <p:tav tm="100000">
                                          <p:val>
                                            <p:strVal val="#ppt_w"/>
                                          </p:val>
                                        </p:tav>
                                      </p:tavLst>
                                    </p:anim>
                                    <p:anim calcmode="lin" valueType="num">
                                      <p:cBhvr>
                                        <p:cTn id="13" dur="500" fill="hold"/>
                                        <p:tgtEl>
                                          <p:spTgt spid="935954"/>
                                        </p:tgtEl>
                                        <p:attrNameLst>
                                          <p:attrName>ppt_h</p:attrName>
                                        </p:attrNameLst>
                                      </p:cBhvr>
                                      <p:tavLst>
                                        <p:tav tm="0">
                                          <p:val>
                                            <p:fltVal val="0"/>
                                          </p:val>
                                        </p:tav>
                                        <p:tav tm="100000">
                                          <p:val>
                                            <p:strVal val="#ppt_h"/>
                                          </p:val>
                                        </p:tav>
                                      </p:tavLst>
                                    </p:anim>
                                    <p:animEffect transition="in" filter="fade">
                                      <p:cBhvr>
                                        <p:cTn id="14" dur="500"/>
                                        <p:tgtEl>
                                          <p:spTgt spid="93595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935955"/>
                                        </p:tgtEl>
                                        <p:attrNameLst>
                                          <p:attrName>style.visibility</p:attrName>
                                        </p:attrNameLst>
                                      </p:cBhvr>
                                      <p:to>
                                        <p:strVal val="visible"/>
                                      </p:to>
                                    </p:set>
                                    <p:anim calcmode="lin" valueType="num">
                                      <p:cBhvr>
                                        <p:cTn id="17" dur="500" fill="hold"/>
                                        <p:tgtEl>
                                          <p:spTgt spid="935955"/>
                                        </p:tgtEl>
                                        <p:attrNameLst>
                                          <p:attrName>ppt_w</p:attrName>
                                        </p:attrNameLst>
                                      </p:cBhvr>
                                      <p:tavLst>
                                        <p:tav tm="0">
                                          <p:val>
                                            <p:fltVal val="0"/>
                                          </p:val>
                                        </p:tav>
                                        <p:tav tm="100000">
                                          <p:val>
                                            <p:strVal val="#ppt_w"/>
                                          </p:val>
                                        </p:tav>
                                      </p:tavLst>
                                    </p:anim>
                                    <p:anim calcmode="lin" valueType="num">
                                      <p:cBhvr>
                                        <p:cTn id="18" dur="500" fill="hold"/>
                                        <p:tgtEl>
                                          <p:spTgt spid="935955"/>
                                        </p:tgtEl>
                                        <p:attrNameLst>
                                          <p:attrName>ppt_h</p:attrName>
                                        </p:attrNameLst>
                                      </p:cBhvr>
                                      <p:tavLst>
                                        <p:tav tm="0">
                                          <p:val>
                                            <p:fltVal val="0"/>
                                          </p:val>
                                        </p:tav>
                                        <p:tav tm="100000">
                                          <p:val>
                                            <p:strVal val="#ppt_h"/>
                                          </p:val>
                                        </p:tav>
                                      </p:tavLst>
                                    </p:anim>
                                    <p:animEffect transition="in" filter="fade">
                                      <p:cBhvr>
                                        <p:cTn id="19" dur="500"/>
                                        <p:tgtEl>
                                          <p:spTgt spid="93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54" grpId="0"/>
      <p:bldP spid="935955" grpId="0"/>
      <p:bldP spid="93595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Oval 35"/>
          <p:cNvSpPr>
            <a:spLocks noChangeArrowheads="1"/>
          </p:cNvSpPr>
          <p:nvPr/>
        </p:nvSpPr>
        <p:spPr bwMode="auto">
          <a:xfrm>
            <a:off x="1573213" y="2211388"/>
            <a:ext cx="1724025" cy="1655762"/>
          </a:xfrm>
          <a:prstGeom prst="ellipse">
            <a:avLst/>
          </a:prstGeom>
          <a:noFill/>
          <a:ln w="19050">
            <a:solidFill>
              <a:schemeClr val="tx1"/>
            </a:solidFill>
            <a:round/>
            <a:headEnd/>
            <a:tailEnd/>
          </a:ln>
        </p:spPr>
        <p:txBody>
          <a:bodyPr wrap="none" anchor="ctr"/>
          <a:lstStyle/>
          <a:p>
            <a:endParaRPr lang="en-US"/>
          </a:p>
        </p:txBody>
      </p:sp>
      <p:sp>
        <p:nvSpPr>
          <p:cNvPr id="936962" name="Text Box 2"/>
          <p:cNvSpPr txBox="1">
            <a:spLocks noChangeArrowheads="1"/>
          </p:cNvSpPr>
          <p:nvPr/>
        </p:nvSpPr>
        <p:spPr bwMode="auto">
          <a:xfrm>
            <a:off x="1884363" y="2695575"/>
            <a:ext cx="1073150" cy="641350"/>
          </a:xfrm>
          <a:prstGeom prst="rect">
            <a:avLst/>
          </a:prstGeom>
          <a:noFill/>
          <a:ln w="9525">
            <a:noFill/>
            <a:miter lim="800000"/>
            <a:headEnd/>
            <a:tailEnd/>
          </a:ln>
        </p:spPr>
        <p:txBody>
          <a:bodyPr wrap="none">
            <a:spAutoFit/>
          </a:bodyPr>
          <a:lstStyle/>
          <a:p>
            <a:r>
              <a:rPr lang="en-US" sz="1800">
                <a:solidFill>
                  <a:srgbClr val="FF0000"/>
                </a:solidFill>
              </a:rPr>
              <a:t>lower</a:t>
            </a:r>
          </a:p>
          <a:p>
            <a:r>
              <a:rPr lang="en-US" sz="1800">
                <a:solidFill>
                  <a:srgbClr val="FF0000"/>
                </a:solidFill>
              </a:rPr>
              <a:t>pressure</a:t>
            </a:r>
          </a:p>
        </p:txBody>
      </p:sp>
      <p:sp>
        <p:nvSpPr>
          <p:cNvPr id="131076" name="Rectangle 3"/>
          <p:cNvSpPr>
            <a:spLocks noChangeArrowheads="1"/>
          </p:cNvSpPr>
          <p:nvPr/>
        </p:nvSpPr>
        <p:spPr bwMode="auto">
          <a:xfrm>
            <a:off x="4505325" y="4124325"/>
            <a:ext cx="323850" cy="1538288"/>
          </a:xfrm>
          <a:prstGeom prst="rect">
            <a:avLst/>
          </a:prstGeom>
          <a:solidFill>
            <a:srgbClr val="C0C0C0"/>
          </a:solidFill>
          <a:ln w="9525">
            <a:noFill/>
            <a:miter lim="800000"/>
            <a:headEnd/>
            <a:tailEnd/>
          </a:ln>
        </p:spPr>
        <p:txBody>
          <a:bodyPr wrap="none" anchor="ctr"/>
          <a:lstStyle/>
          <a:p>
            <a:endParaRPr lang="en-US"/>
          </a:p>
        </p:txBody>
      </p:sp>
      <p:sp>
        <p:nvSpPr>
          <p:cNvPr id="131077" name="Rectangle 4"/>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131078" name="Rectangle 5"/>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31079" name="Rectangle 6"/>
          <p:cNvSpPr>
            <a:spLocks noChangeArrowheads="1"/>
          </p:cNvSpPr>
          <p:nvPr/>
        </p:nvSpPr>
        <p:spPr bwMode="auto">
          <a:xfrm>
            <a:off x="4505325" y="3662363"/>
            <a:ext cx="323850" cy="1538287"/>
          </a:xfrm>
          <a:prstGeom prst="rect">
            <a:avLst/>
          </a:prstGeom>
          <a:solidFill>
            <a:srgbClr val="C0C0C0"/>
          </a:solidFill>
          <a:ln w="9525">
            <a:noFill/>
            <a:miter lim="800000"/>
            <a:headEnd/>
            <a:tailEnd/>
          </a:ln>
        </p:spPr>
        <p:txBody>
          <a:bodyPr wrap="none" anchor="ctr"/>
          <a:lstStyle/>
          <a:p>
            <a:endParaRPr lang="en-US"/>
          </a:p>
        </p:txBody>
      </p:sp>
      <p:sp>
        <p:nvSpPr>
          <p:cNvPr id="131080" name="Rectangle 7"/>
          <p:cNvSpPr>
            <a:spLocks noGrp="1" noChangeArrowheads="1"/>
          </p:cNvSpPr>
          <p:nvPr>
            <p:ph type="title"/>
          </p:nvPr>
        </p:nvSpPr>
        <p:spPr/>
        <p:txBody>
          <a:bodyPr/>
          <a:lstStyle/>
          <a:p>
            <a:pPr eaLnBrk="1" hangingPunct="1"/>
            <a:r>
              <a:rPr lang="en-US" smtClean="0"/>
              <a:t>Manometer</a:t>
            </a:r>
          </a:p>
        </p:txBody>
      </p:sp>
      <p:sp>
        <p:nvSpPr>
          <p:cNvPr id="131081" name="AutoShape 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31082" name="Rectangle 10"/>
          <p:cNvSpPr>
            <a:spLocks noChangeArrowheads="1"/>
          </p:cNvSpPr>
          <p:nvPr/>
        </p:nvSpPr>
        <p:spPr bwMode="auto">
          <a:xfrm>
            <a:off x="6034088" y="4687888"/>
            <a:ext cx="323850" cy="965200"/>
          </a:xfrm>
          <a:prstGeom prst="rect">
            <a:avLst/>
          </a:prstGeom>
          <a:solidFill>
            <a:srgbClr val="C0C0C0"/>
          </a:solidFill>
          <a:ln w="9525">
            <a:noFill/>
            <a:miter lim="800000"/>
            <a:headEnd/>
            <a:tailEnd/>
          </a:ln>
        </p:spPr>
        <p:txBody>
          <a:bodyPr wrap="none" anchor="ctr"/>
          <a:lstStyle/>
          <a:p>
            <a:endParaRPr lang="en-US"/>
          </a:p>
        </p:txBody>
      </p:sp>
      <p:sp>
        <p:nvSpPr>
          <p:cNvPr id="131083" name="Freeform 11"/>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31084" name="Freeform 12"/>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31085" name="Line 13"/>
          <p:cNvSpPr>
            <a:spLocks noChangeShapeType="1"/>
          </p:cNvSpPr>
          <p:nvPr/>
        </p:nvSpPr>
        <p:spPr bwMode="auto">
          <a:xfrm flipH="1">
            <a:off x="3271838" y="2862263"/>
            <a:ext cx="1566862" cy="0"/>
          </a:xfrm>
          <a:prstGeom prst="line">
            <a:avLst/>
          </a:prstGeom>
          <a:noFill/>
          <a:ln w="19050">
            <a:solidFill>
              <a:schemeClr val="tx1"/>
            </a:solidFill>
            <a:round/>
            <a:headEnd/>
            <a:tailEnd/>
          </a:ln>
        </p:spPr>
        <p:txBody>
          <a:bodyPr/>
          <a:lstStyle/>
          <a:p>
            <a:endParaRPr lang="en-US"/>
          </a:p>
        </p:txBody>
      </p:sp>
      <p:sp>
        <p:nvSpPr>
          <p:cNvPr id="131086" name="Freeform 14"/>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31087" name="Line 15"/>
          <p:cNvSpPr>
            <a:spLocks noChangeShapeType="1"/>
          </p:cNvSpPr>
          <p:nvPr/>
        </p:nvSpPr>
        <p:spPr bwMode="auto">
          <a:xfrm flipH="1">
            <a:off x="3271838" y="3190875"/>
            <a:ext cx="1247775" cy="0"/>
          </a:xfrm>
          <a:prstGeom prst="line">
            <a:avLst/>
          </a:prstGeom>
          <a:noFill/>
          <a:ln w="19050">
            <a:solidFill>
              <a:schemeClr val="tx1"/>
            </a:solidFill>
            <a:round/>
            <a:headEnd/>
            <a:tailEnd/>
          </a:ln>
        </p:spPr>
        <p:txBody>
          <a:bodyPr/>
          <a:lstStyle/>
          <a:p>
            <a:endParaRPr lang="en-US"/>
          </a:p>
        </p:txBody>
      </p:sp>
      <p:sp>
        <p:nvSpPr>
          <p:cNvPr id="131088" name="Text Box 16"/>
          <p:cNvSpPr txBox="1">
            <a:spLocks noChangeArrowheads="1"/>
          </p:cNvSpPr>
          <p:nvPr/>
        </p:nvSpPr>
        <p:spPr bwMode="auto">
          <a:xfrm>
            <a:off x="5942013" y="2019300"/>
            <a:ext cx="500062"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a</a:t>
            </a:r>
          </a:p>
        </p:txBody>
      </p:sp>
      <p:sp>
        <p:nvSpPr>
          <p:cNvPr id="131089" name="Oval 17"/>
          <p:cNvSpPr>
            <a:spLocks noChangeArrowheads="1"/>
          </p:cNvSpPr>
          <p:nvPr/>
        </p:nvSpPr>
        <p:spPr bwMode="auto">
          <a:xfrm>
            <a:off x="6032500" y="2817813"/>
            <a:ext cx="320675" cy="88900"/>
          </a:xfrm>
          <a:prstGeom prst="ellipse">
            <a:avLst/>
          </a:prstGeom>
          <a:noFill/>
          <a:ln w="15875">
            <a:solidFill>
              <a:schemeClr val="tx1"/>
            </a:solidFill>
            <a:round/>
            <a:headEnd/>
            <a:tailEnd/>
          </a:ln>
        </p:spPr>
        <p:txBody>
          <a:bodyPr wrap="none" anchor="ctr"/>
          <a:lstStyle/>
          <a:p>
            <a:endParaRPr lang="en-US"/>
          </a:p>
        </p:txBody>
      </p:sp>
      <p:sp>
        <p:nvSpPr>
          <p:cNvPr id="131090" name="Line 18"/>
          <p:cNvSpPr>
            <a:spLocks noChangeShapeType="1"/>
          </p:cNvSpPr>
          <p:nvPr/>
        </p:nvSpPr>
        <p:spPr bwMode="auto">
          <a:xfrm>
            <a:off x="6196013" y="2513013"/>
            <a:ext cx="0" cy="542925"/>
          </a:xfrm>
          <a:prstGeom prst="line">
            <a:avLst/>
          </a:prstGeom>
          <a:noFill/>
          <a:ln w="19050">
            <a:solidFill>
              <a:srgbClr val="FF0000"/>
            </a:solidFill>
            <a:round/>
            <a:headEnd/>
            <a:tailEnd type="triangle" w="med" len="med"/>
          </a:ln>
        </p:spPr>
        <p:txBody>
          <a:bodyPr/>
          <a:lstStyle/>
          <a:p>
            <a:endParaRPr lang="en-US"/>
          </a:p>
        </p:txBody>
      </p:sp>
      <p:sp>
        <p:nvSpPr>
          <p:cNvPr id="936979" name="Line 19"/>
          <p:cNvSpPr>
            <a:spLocks noChangeShapeType="1"/>
          </p:cNvSpPr>
          <p:nvPr/>
        </p:nvSpPr>
        <p:spPr bwMode="auto">
          <a:xfrm>
            <a:off x="4405313" y="3665538"/>
            <a:ext cx="2532062" cy="0"/>
          </a:xfrm>
          <a:prstGeom prst="line">
            <a:avLst/>
          </a:prstGeom>
          <a:noFill/>
          <a:ln w="3175">
            <a:solidFill>
              <a:srgbClr val="FF0000"/>
            </a:solidFill>
            <a:prstDash val="sysDot"/>
            <a:round/>
            <a:headEnd/>
            <a:tailEnd/>
          </a:ln>
        </p:spPr>
        <p:txBody>
          <a:bodyPr/>
          <a:lstStyle/>
          <a:p>
            <a:endParaRPr lang="en-US"/>
          </a:p>
        </p:txBody>
      </p:sp>
      <p:sp>
        <p:nvSpPr>
          <p:cNvPr id="936980" name="Line 20"/>
          <p:cNvSpPr>
            <a:spLocks noChangeShapeType="1"/>
          </p:cNvSpPr>
          <p:nvPr/>
        </p:nvSpPr>
        <p:spPr bwMode="auto">
          <a:xfrm>
            <a:off x="4402138" y="4700588"/>
            <a:ext cx="2532062" cy="0"/>
          </a:xfrm>
          <a:prstGeom prst="line">
            <a:avLst/>
          </a:prstGeom>
          <a:noFill/>
          <a:ln w="3175">
            <a:solidFill>
              <a:srgbClr val="FF0000"/>
            </a:solidFill>
            <a:prstDash val="sysDot"/>
            <a:round/>
            <a:headEnd/>
            <a:tailEnd/>
          </a:ln>
        </p:spPr>
        <p:txBody>
          <a:bodyPr/>
          <a:lstStyle/>
          <a:p>
            <a:endParaRPr lang="en-US"/>
          </a:p>
        </p:txBody>
      </p:sp>
      <p:sp>
        <p:nvSpPr>
          <p:cNvPr id="936981" name="AutoShape 21"/>
          <p:cNvSpPr>
            <a:spLocks/>
          </p:cNvSpPr>
          <p:nvPr/>
        </p:nvSpPr>
        <p:spPr bwMode="auto">
          <a:xfrm>
            <a:off x="6983413" y="3665538"/>
            <a:ext cx="128587" cy="1035050"/>
          </a:xfrm>
          <a:prstGeom prst="rightBrace">
            <a:avLst>
              <a:gd name="adj1" fmla="val 67078"/>
              <a:gd name="adj2" fmla="val 50000"/>
            </a:avLst>
          </a:prstGeom>
          <a:noFill/>
          <a:ln w="9525">
            <a:solidFill>
              <a:schemeClr val="tx1"/>
            </a:solidFill>
            <a:round/>
            <a:headEnd/>
            <a:tailEnd/>
          </a:ln>
        </p:spPr>
        <p:txBody>
          <a:bodyPr wrap="none" anchor="ctr"/>
          <a:lstStyle/>
          <a:p>
            <a:endParaRPr lang="en-US"/>
          </a:p>
        </p:txBody>
      </p:sp>
      <p:sp>
        <p:nvSpPr>
          <p:cNvPr id="936982" name="Text Box 22"/>
          <p:cNvSpPr txBox="1">
            <a:spLocks noChangeArrowheads="1"/>
          </p:cNvSpPr>
          <p:nvPr/>
        </p:nvSpPr>
        <p:spPr bwMode="auto">
          <a:xfrm>
            <a:off x="7162800" y="4022725"/>
            <a:ext cx="596900" cy="274638"/>
          </a:xfrm>
          <a:prstGeom prst="rect">
            <a:avLst/>
          </a:prstGeom>
          <a:noFill/>
          <a:ln w="9525">
            <a:noFill/>
            <a:miter lim="800000"/>
            <a:headEnd/>
            <a:tailEnd/>
          </a:ln>
        </p:spPr>
        <p:txBody>
          <a:bodyPr wrap="none">
            <a:spAutoFit/>
          </a:bodyPr>
          <a:lstStyle/>
          <a:p>
            <a:pPr algn="l"/>
            <a:r>
              <a:rPr lang="en-US"/>
              <a:t>height</a:t>
            </a:r>
          </a:p>
        </p:txBody>
      </p:sp>
      <p:sp>
        <p:nvSpPr>
          <p:cNvPr id="131095" name="Text Box 23"/>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t>          750 mm Hg</a:t>
            </a:r>
          </a:p>
        </p:txBody>
      </p:sp>
      <p:sp>
        <p:nvSpPr>
          <p:cNvPr id="936984" name="Text Box 24"/>
          <p:cNvSpPr txBox="1">
            <a:spLocks noChangeArrowheads="1"/>
          </p:cNvSpPr>
          <p:nvPr/>
        </p:nvSpPr>
        <p:spPr bwMode="auto">
          <a:xfrm>
            <a:off x="685800" y="4664075"/>
            <a:ext cx="2085975" cy="457200"/>
          </a:xfrm>
          <a:prstGeom prst="rect">
            <a:avLst/>
          </a:prstGeom>
          <a:noFill/>
          <a:ln w="9525">
            <a:noFill/>
            <a:miter lim="800000"/>
            <a:headEnd/>
            <a:tailEnd/>
          </a:ln>
        </p:spPr>
        <p:txBody>
          <a:bodyPr wrap="none">
            <a:spAutoFit/>
          </a:bodyPr>
          <a:lstStyle/>
          <a:p>
            <a:pPr algn="l"/>
            <a:r>
              <a:rPr lang="en-US" sz="2400"/>
              <a:t>         130 mm</a:t>
            </a:r>
            <a:r>
              <a:rPr lang="en-US"/>
              <a:t> </a:t>
            </a:r>
          </a:p>
        </p:txBody>
      </p:sp>
      <p:sp>
        <p:nvSpPr>
          <p:cNvPr id="936985" name="Line 25"/>
          <p:cNvSpPr>
            <a:spLocks noChangeShapeType="1"/>
          </p:cNvSpPr>
          <p:nvPr/>
        </p:nvSpPr>
        <p:spPr bwMode="auto">
          <a:xfrm>
            <a:off x="452438" y="5070475"/>
            <a:ext cx="2614612" cy="0"/>
          </a:xfrm>
          <a:prstGeom prst="line">
            <a:avLst/>
          </a:prstGeom>
          <a:noFill/>
          <a:ln w="9525">
            <a:solidFill>
              <a:schemeClr val="tx1"/>
            </a:solidFill>
            <a:round/>
            <a:headEnd/>
            <a:tailEnd/>
          </a:ln>
        </p:spPr>
        <p:txBody>
          <a:bodyPr/>
          <a:lstStyle/>
          <a:p>
            <a:endParaRPr lang="en-US"/>
          </a:p>
        </p:txBody>
      </p:sp>
      <p:sp>
        <p:nvSpPr>
          <p:cNvPr id="936986" name="Text Box 26"/>
          <p:cNvSpPr txBox="1">
            <a:spLocks noChangeArrowheads="1"/>
          </p:cNvSpPr>
          <p:nvPr/>
        </p:nvSpPr>
        <p:spPr bwMode="auto">
          <a:xfrm>
            <a:off x="323850" y="5103813"/>
            <a:ext cx="923925" cy="549275"/>
          </a:xfrm>
          <a:prstGeom prst="rect">
            <a:avLst/>
          </a:prstGeom>
          <a:noFill/>
          <a:ln w="9525">
            <a:noFill/>
            <a:miter lim="800000"/>
            <a:headEnd/>
            <a:tailEnd/>
          </a:ln>
        </p:spPr>
        <p:txBody>
          <a:bodyPr wrap="none">
            <a:spAutoFit/>
          </a:bodyPr>
          <a:lstStyle/>
          <a:p>
            <a:pPr algn="l"/>
            <a:r>
              <a:rPr lang="en-US"/>
              <a:t>lower </a:t>
            </a:r>
          </a:p>
          <a:p>
            <a:pPr algn="l"/>
            <a:r>
              <a:rPr lang="en-US"/>
              <a:t>pressure  </a:t>
            </a:r>
            <a:r>
              <a:rPr lang="en-US" sz="1800"/>
              <a:t> </a:t>
            </a:r>
          </a:p>
        </p:txBody>
      </p:sp>
      <p:sp>
        <p:nvSpPr>
          <p:cNvPr id="936987" name="Rectangle 27"/>
          <p:cNvSpPr>
            <a:spLocks noChangeArrowheads="1"/>
          </p:cNvSpPr>
          <p:nvPr/>
        </p:nvSpPr>
        <p:spPr bwMode="auto">
          <a:xfrm>
            <a:off x="1014413" y="5113338"/>
            <a:ext cx="2181225" cy="457200"/>
          </a:xfrm>
          <a:prstGeom prst="rect">
            <a:avLst/>
          </a:prstGeom>
          <a:noFill/>
          <a:ln w="9525">
            <a:noFill/>
            <a:miter lim="800000"/>
            <a:headEnd/>
            <a:tailEnd/>
          </a:ln>
        </p:spPr>
        <p:txBody>
          <a:bodyPr wrap="none">
            <a:spAutoFit/>
          </a:bodyPr>
          <a:lstStyle/>
          <a:p>
            <a:pPr algn="l"/>
            <a:r>
              <a:rPr lang="en-US" sz="2400"/>
              <a:t>     620 mm Hg</a:t>
            </a:r>
          </a:p>
        </p:txBody>
      </p:sp>
      <p:sp>
        <p:nvSpPr>
          <p:cNvPr id="936988" name="Rectangle 28"/>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t>P</a:t>
            </a:r>
            <a:r>
              <a:rPr lang="en-US" sz="2400" baseline="-25000"/>
              <a:t>a </a:t>
            </a:r>
            <a:r>
              <a:rPr lang="en-US" sz="2400"/>
              <a:t> =</a:t>
            </a:r>
          </a:p>
        </p:txBody>
      </p:sp>
      <p:sp>
        <p:nvSpPr>
          <p:cNvPr id="936989" name="Rectangle 29"/>
          <p:cNvSpPr>
            <a:spLocks noChangeArrowheads="1"/>
          </p:cNvSpPr>
          <p:nvPr/>
        </p:nvSpPr>
        <p:spPr bwMode="auto">
          <a:xfrm>
            <a:off x="679450" y="4660900"/>
            <a:ext cx="700088" cy="457200"/>
          </a:xfrm>
          <a:prstGeom prst="rect">
            <a:avLst/>
          </a:prstGeom>
          <a:noFill/>
          <a:ln w="9525">
            <a:noFill/>
            <a:miter lim="800000"/>
            <a:headEnd/>
            <a:tailEnd/>
          </a:ln>
        </p:spPr>
        <p:txBody>
          <a:bodyPr wrap="none">
            <a:spAutoFit/>
          </a:bodyPr>
          <a:lstStyle/>
          <a:p>
            <a:pPr algn="l"/>
            <a:r>
              <a:rPr lang="en-US" sz="2400"/>
              <a:t>h  =</a:t>
            </a:r>
          </a:p>
        </p:txBody>
      </p:sp>
      <p:sp>
        <p:nvSpPr>
          <p:cNvPr id="936990" name="Line 30"/>
          <p:cNvSpPr>
            <a:spLocks noChangeShapeType="1"/>
          </p:cNvSpPr>
          <p:nvPr/>
        </p:nvSpPr>
        <p:spPr bwMode="auto">
          <a:xfrm>
            <a:off x="4138613" y="4117975"/>
            <a:ext cx="2457450" cy="0"/>
          </a:xfrm>
          <a:prstGeom prst="line">
            <a:avLst/>
          </a:prstGeom>
          <a:noFill/>
          <a:ln w="9525">
            <a:solidFill>
              <a:schemeClr val="tx1"/>
            </a:solidFill>
            <a:round/>
            <a:headEnd/>
            <a:tailEnd/>
          </a:ln>
        </p:spPr>
        <p:txBody>
          <a:bodyPr/>
          <a:lstStyle/>
          <a:p>
            <a:endParaRPr lang="en-US"/>
          </a:p>
        </p:txBody>
      </p:sp>
      <p:sp>
        <p:nvSpPr>
          <p:cNvPr id="936991" name="Text Box 31"/>
          <p:cNvSpPr txBox="1">
            <a:spLocks noChangeArrowheads="1"/>
          </p:cNvSpPr>
          <p:nvPr/>
        </p:nvSpPr>
        <p:spPr bwMode="auto">
          <a:xfrm>
            <a:off x="1090613" y="4648200"/>
            <a:ext cx="285750" cy="457200"/>
          </a:xfrm>
          <a:prstGeom prst="rect">
            <a:avLst/>
          </a:prstGeom>
          <a:noFill/>
          <a:ln w="9525">
            <a:noFill/>
            <a:miter lim="800000"/>
            <a:headEnd/>
            <a:tailEnd/>
          </a:ln>
        </p:spPr>
        <p:txBody>
          <a:bodyPr wrap="none">
            <a:spAutoFit/>
          </a:bodyPr>
          <a:lstStyle/>
          <a:p>
            <a:pPr algn="l"/>
            <a:r>
              <a:rPr lang="en-US" sz="2400"/>
              <a:t>-</a:t>
            </a:r>
          </a:p>
        </p:txBody>
      </p:sp>
      <p:sp>
        <p:nvSpPr>
          <p:cNvPr id="131104" name="Rectangle 33"/>
          <p:cNvSpPr>
            <a:spLocks noChangeArrowheads="1"/>
          </p:cNvSpPr>
          <p:nvPr/>
        </p:nvSpPr>
        <p:spPr bwMode="auto">
          <a:xfrm>
            <a:off x="3252788" y="2871788"/>
            <a:ext cx="88900" cy="307975"/>
          </a:xfrm>
          <a:prstGeom prst="rect">
            <a:avLst/>
          </a:prstGeom>
          <a:solidFill>
            <a:schemeClr val="bg1"/>
          </a:solidFill>
          <a:ln w="9525">
            <a:noFill/>
            <a:miter lim="800000"/>
            <a:headEnd/>
            <a:tailEnd/>
          </a:ln>
        </p:spPr>
        <p:txBody>
          <a:bodyPr wrap="none" anchor="ctr"/>
          <a:lstStyle/>
          <a:p>
            <a:endParaRPr lang="en-US"/>
          </a:p>
        </p:txBody>
      </p:sp>
      <p:sp>
        <p:nvSpPr>
          <p:cNvPr id="131105" name="Line 34"/>
          <p:cNvSpPr>
            <a:spLocks noChangeShapeType="1"/>
          </p:cNvSpPr>
          <p:nvPr/>
        </p:nvSpPr>
        <p:spPr bwMode="auto">
          <a:xfrm>
            <a:off x="3062288" y="3032125"/>
            <a:ext cx="377825" cy="0"/>
          </a:xfrm>
          <a:prstGeom prst="line">
            <a:avLst/>
          </a:prstGeom>
          <a:noFill/>
          <a:ln w="19050">
            <a:solidFill>
              <a:srgbClr val="FF0000"/>
            </a:solidFill>
            <a:round/>
            <a:headEnd/>
            <a:tailEnd type="triangle" w="med" len="me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36962"/>
                                        </p:tgtEl>
                                        <p:attrNameLst>
                                          <p:attrName>style.visibility</p:attrName>
                                        </p:attrNameLst>
                                      </p:cBhvr>
                                      <p:to>
                                        <p:strVal val="visible"/>
                                      </p:to>
                                    </p:set>
                                    <p:animEffect transition="in" filter="dissolve">
                                      <p:cBhvr>
                                        <p:cTn id="7" dur="500"/>
                                        <p:tgtEl>
                                          <p:spTgt spid="93696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36979"/>
                                        </p:tgtEl>
                                        <p:attrNameLst>
                                          <p:attrName>style.visibility</p:attrName>
                                        </p:attrNameLst>
                                      </p:cBhvr>
                                      <p:to>
                                        <p:strVal val="visible"/>
                                      </p:to>
                                    </p:set>
                                    <p:animEffect transition="in" filter="strips(downLeft)">
                                      <p:cBhvr>
                                        <p:cTn id="12" dur="500"/>
                                        <p:tgtEl>
                                          <p:spTgt spid="936979"/>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36980"/>
                                        </p:tgtEl>
                                        <p:attrNameLst>
                                          <p:attrName>style.visibility</p:attrName>
                                        </p:attrNameLst>
                                      </p:cBhvr>
                                      <p:to>
                                        <p:strVal val="visible"/>
                                      </p:to>
                                    </p:set>
                                    <p:animEffect transition="in" filter="strips(downLeft)">
                                      <p:cBhvr>
                                        <p:cTn id="15" dur="500"/>
                                        <p:tgtEl>
                                          <p:spTgt spid="936980"/>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936981"/>
                                        </p:tgtEl>
                                        <p:attrNameLst>
                                          <p:attrName>style.visibility</p:attrName>
                                        </p:attrNameLst>
                                      </p:cBhvr>
                                      <p:to>
                                        <p:strVal val="visible"/>
                                      </p:to>
                                    </p:set>
                                    <p:anim calcmode="lin" valueType="num">
                                      <p:cBhvr>
                                        <p:cTn id="18" dur="1000" fill="hold"/>
                                        <p:tgtEl>
                                          <p:spTgt spid="936981"/>
                                        </p:tgtEl>
                                        <p:attrNameLst>
                                          <p:attrName>ppt_x</p:attrName>
                                        </p:attrNameLst>
                                      </p:cBhvr>
                                      <p:tavLst>
                                        <p:tav tm="0">
                                          <p:val>
                                            <p:strVal val="#ppt_x-.2"/>
                                          </p:val>
                                        </p:tav>
                                        <p:tav tm="100000">
                                          <p:val>
                                            <p:strVal val="#ppt_x"/>
                                          </p:val>
                                        </p:tav>
                                      </p:tavLst>
                                    </p:anim>
                                    <p:anim calcmode="lin" valueType="num">
                                      <p:cBhvr>
                                        <p:cTn id="19" dur="1000" fill="hold"/>
                                        <p:tgtEl>
                                          <p:spTgt spid="936981"/>
                                        </p:tgtEl>
                                        <p:attrNameLst>
                                          <p:attrName>ppt_y</p:attrName>
                                        </p:attrNameLst>
                                      </p:cBhvr>
                                      <p:tavLst>
                                        <p:tav tm="0">
                                          <p:val>
                                            <p:strVal val="#ppt_y"/>
                                          </p:val>
                                        </p:tav>
                                        <p:tav tm="100000">
                                          <p:val>
                                            <p:strVal val="#ppt_y"/>
                                          </p:val>
                                        </p:tav>
                                      </p:tavLst>
                                    </p:anim>
                                    <p:animEffect transition="in" filter="wipe(right)" prLst="gradientSize: 0.1">
                                      <p:cBhvr>
                                        <p:cTn id="20" dur="1000"/>
                                        <p:tgtEl>
                                          <p:spTgt spid="936981"/>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936982"/>
                                        </p:tgtEl>
                                        <p:attrNameLst>
                                          <p:attrName>style.visibility</p:attrName>
                                        </p:attrNameLst>
                                      </p:cBhvr>
                                      <p:to>
                                        <p:strVal val="visible"/>
                                      </p:to>
                                    </p:set>
                                    <p:anim calcmode="lin" valueType="num">
                                      <p:cBhvr>
                                        <p:cTn id="23" dur="500" fill="hold"/>
                                        <p:tgtEl>
                                          <p:spTgt spid="936982"/>
                                        </p:tgtEl>
                                        <p:attrNameLst>
                                          <p:attrName>ppt_w</p:attrName>
                                        </p:attrNameLst>
                                      </p:cBhvr>
                                      <p:tavLst>
                                        <p:tav tm="0">
                                          <p:val>
                                            <p:fltVal val="0"/>
                                          </p:val>
                                        </p:tav>
                                        <p:tav tm="100000">
                                          <p:val>
                                            <p:strVal val="#ppt_w"/>
                                          </p:val>
                                        </p:tav>
                                      </p:tavLst>
                                    </p:anim>
                                    <p:anim calcmode="lin" valueType="num">
                                      <p:cBhvr>
                                        <p:cTn id="24" dur="500" fill="hold"/>
                                        <p:tgtEl>
                                          <p:spTgt spid="936982"/>
                                        </p:tgtEl>
                                        <p:attrNameLst>
                                          <p:attrName>ppt_h</p:attrName>
                                        </p:attrNameLst>
                                      </p:cBhvr>
                                      <p:tavLst>
                                        <p:tav tm="0">
                                          <p:val>
                                            <p:fltVal val="0"/>
                                          </p:val>
                                        </p:tav>
                                        <p:tav tm="100000">
                                          <p:val>
                                            <p:strVal val="#ppt_h"/>
                                          </p:val>
                                        </p:tav>
                                      </p:tavLst>
                                    </p:anim>
                                    <p:animEffect transition="in" filter="fade">
                                      <p:cBhvr>
                                        <p:cTn id="25" dur="500"/>
                                        <p:tgtEl>
                                          <p:spTgt spid="936982"/>
                                        </p:tgtEl>
                                      </p:cBhvr>
                                    </p:animEffect>
                                  </p:childTnLst>
                                </p:cTn>
                              </p:par>
                            </p:childTnLst>
                          </p:cTn>
                        </p:par>
                        <p:par>
                          <p:cTn id="26" fill="hold">
                            <p:stCondLst>
                              <p:cond delay="1000"/>
                            </p:stCondLst>
                            <p:childTnLst>
                              <p:par>
                                <p:cTn id="27" presetID="53" presetClass="entr" presetSubtype="0" fill="hold" grpId="0" nodeType="afterEffect">
                                  <p:stCondLst>
                                    <p:cond delay="0"/>
                                  </p:stCondLst>
                                  <p:childTnLst>
                                    <p:set>
                                      <p:cBhvr>
                                        <p:cTn id="28" dur="1" fill="hold">
                                          <p:stCondLst>
                                            <p:cond delay="0"/>
                                          </p:stCondLst>
                                        </p:cTn>
                                        <p:tgtEl>
                                          <p:spTgt spid="936989"/>
                                        </p:tgtEl>
                                        <p:attrNameLst>
                                          <p:attrName>style.visibility</p:attrName>
                                        </p:attrNameLst>
                                      </p:cBhvr>
                                      <p:to>
                                        <p:strVal val="visible"/>
                                      </p:to>
                                    </p:set>
                                    <p:anim calcmode="lin" valueType="num">
                                      <p:cBhvr>
                                        <p:cTn id="29" dur="500" fill="hold"/>
                                        <p:tgtEl>
                                          <p:spTgt spid="936989"/>
                                        </p:tgtEl>
                                        <p:attrNameLst>
                                          <p:attrName>ppt_w</p:attrName>
                                        </p:attrNameLst>
                                      </p:cBhvr>
                                      <p:tavLst>
                                        <p:tav tm="0">
                                          <p:val>
                                            <p:fltVal val="0"/>
                                          </p:val>
                                        </p:tav>
                                        <p:tav tm="100000">
                                          <p:val>
                                            <p:strVal val="#ppt_w"/>
                                          </p:val>
                                        </p:tav>
                                      </p:tavLst>
                                    </p:anim>
                                    <p:anim calcmode="lin" valueType="num">
                                      <p:cBhvr>
                                        <p:cTn id="30" dur="500" fill="hold"/>
                                        <p:tgtEl>
                                          <p:spTgt spid="936989"/>
                                        </p:tgtEl>
                                        <p:attrNameLst>
                                          <p:attrName>ppt_h</p:attrName>
                                        </p:attrNameLst>
                                      </p:cBhvr>
                                      <p:tavLst>
                                        <p:tav tm="0">
                                          <p:val>
                                            <p:fltVal val="0"/>
                                          </p:val>
                                        </p:tav>
                                        <p:tav tm="100000">
                                          <p:val>
                                            <p:strVal val="#ppt_h"/>
                                          </p:val>
                                        </p:tav>
                                      </p:tavLst>
                                    </p:anim>
                                    <p:animEffect transition="in" filter="fade">
                                      <p:cBhvr>
                                        <p:cTn id="31" dur="500"/>
                                        <p:tgtEl>
                                          <p:spTgt spid="936989"/>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936984"/>
                                        </p:tgtEl>
                                        <p:attrNameLst>
                                          <p:attrName>style.visibility</p:attrName>
                                        </p:attrNameLst>
                                      </p:cBhvr>
                                      <p:to>
                                        <p:strVal val="visible"/>
                                      </p:to>
                                    </p:set>
                                    <p:anim calcmode="lin" valueType="num">
                                      <p:cBhvr>
                                        <p:cTn id="34" dur="500" fill="hold"/>
                                        <p:tgtEl>
                                          <p:spTgt spid="936984"/>
                                        </p:tgtEl>
                                        <p:attrNameLst>
                                          <p:attrName>ppt_w</p:attrName>
                                        </p:attrNameLst>
                                      </p:cBhvr>
                                      <p:tavLst>
                                        <p:tav tm="0">
                                          <p:val>
                                            <p:fltVal val="0"/>
                                          </p:val>
                                        </p:tav>
                                        <p:tav tm="100000">
                                          <p:val>
                                            <p:strVal val="#ppt_w"/>
                                          </p:val>
                                        </p:tav>
                                      </p:tavLst>
                                    </p:anim>
                                    <p:anim calcmode="lin" valueType="num">
                                      <p:cBhvr>
                                        <p:cTn id="35" dur="500" fill="hold"/>
                                        <p:tgtEl>
                                          <p:spTgt spid="936984"/>
                                        </p:tgtEl>
                                        <p:attrNameLst>
                                          <p:attrName>ppt_h</p:attrName>
                                        </p:attrNameLst>
                                      </p:cBhvr>
                                      <p:tavLst>
                                        <p:tav tm="0">
                                          <p:val>
                                            <p:fltVal val="0"/>
                                          </p:val>
                                        </p:tav>
                                        <p:tav tm="100000">
                                          <p:val>
                                            <p:strVal val="#ppt_h"/>
                                          </p:val>
                                        </p:tav>
                                      </p:tavLst>
                                    </p:anim>
                                    <p:animEffect transition="in" filter="fade">
                                      <p:cBhvr>
                                        <p:cTn id="36" dur="500"/>
                                        <p:tgtEl>
                                          <p:spTgt spid="93698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36985"/>
                                        </p:tgtEl>
                                        <p:attrNameLst>
                                          <p:attrName>style.visibility</p:attrName>
                                        </p:attrNameLst>
                                      </p:cBhvr>
                                      <p:to>
                                        <p:strVal val="visible"/>
                                      </p:to>
                                    </p:set>
                                    <p:animEffect transition="in" filter="wipe(left)">
                                      <p:cBhvr>
                                        <p:cTn id="41" dur="500"/>
                                        <p:tgtEl>
                                          <p:spTgt spid="936985"/>
                                        </p:tgtEl>
                                      </p:cBhvr>
                                    </p:animEffect>
                                  </p:childTnLst>
                                </p:cTn>
                              </p:par>
                            </p:childTnLst>
                          </p:cTn>
                        </p:par>
                        <p:par>
                          <p:cTn id="42" fill="hold">
                            <p:stCondLst>
                              <p:cond delay="500"/>
                            </p:stCondLst>
                            <p:childTnLst>
                              <p:par>
                                <p:cTn id="43" presetID="53" presetClass="exit" presetSubtype="0" fill="hold" grpId="0" nodeType="afterEffect">
                                  <p:stCondLst>
                                    <p:cond delay="0"/>
                                  </p:stCondLst>
                                  <p:childTnLst>
                                    <p:anim calcmode="lin" valueType="num">
                                      <p:cBhvr>
                                        <p:cTn id="44" dur="500"/>
                                        <p:tgtEl>
                                          <p:spTgt spid="936988"/>
                                        </p:tgtEl>
                                        <p:attrNameLst>
                                          <p:attrName>ppt_w</p:attrName>
                                        </p:attrNameLst>
                                      </p:cBhvr>
                                      <p:tavLst>
                                        <p:tav tm="0">
                                          <p:val>
                                            <p:strVal val="ppt_w"/>
                                          </p:val>
                                        </p:tav>
                                        <p:tav tm="100000">
                                          <p:val>
                                            <p:fltVal val="0"/>
                                          </p:val>
                                        </p:tav>
                                      </p:tavLst>
                                    </p:anim>
                                    <p:anim calcmode="lin" valueType="num">
                                      <p:cBhvr>
                                        <p:cTn id="45" dur="500"/>
                                        <p:tgtEl>
                                          <p:spTgt spid="936988"/>
                                        </p:tgtEl>
                                        <p:attrNameLst>
                                          <p:attrName>ppt_h</p:attrName>
                                        </p:attrNameLst>
                                      </p:cBhvr>
                                      <p:tavLst>
                                        <p:tav tm="0">
                                          <p:val>
                                            <p:strVal val="ppt_h"/>
                                          </p:val>
                                        </p:tav>
                                        <p:tav tm="100000">
                                          <p:val>
                                            <p:fltVal val="0"/>
                                          </p:val>
                                        </p:tav>
                                      </p:tavLst>
                                    </p:anim>
                                    <p:animEffect transition="out" filter="fade">
                                      <p:cBhvr>
                                        <p:cTn id="46" dur="500"/>
                                        <p:tgtEl>
                                          <p:spTgt spid="936988"/>
                                        </p:tgtEl>
                                      </p:cBhvr>
                                    </p:animEffect>
                                    <p:set>
                                      <p:cBhvr>
                                        <p:cTn id="47" dur="1" fill="hold">
                                          <p:stCondLst>
                                            <p:cond delay="499"/>
                                          </p:stCondLst>
                                        </p:cTn>
                                        <p:tgtEl>
                                          <p:spTgt spid="936988"/>
                                        </p:tgtEl>
                                        <p:attrNameLst>
                                          <p:attrName>style.visibility</p:attrName>
                                        </p:attrNameLst>
                                      </p:cBhvr>
                                      <p:to>
                                        <p:strVal val="hidden"/>
                                      </p:to>
                                    </p:set>
                                  </p:childTnLst>
                                </p:cTn>
                              </p:par>
                            </p:childTnLst>
                          </p:cTn>
                        </p:par>
                        <p:par>
                          <p:cTn id="48" fill="hold">
                            <p:stCondLst>
                              <p:cond delay="1000"/>
                            </p:stCondLst>
                            <p:childTnLst>
                              <p:par>
                                <p:cTn id="49" presetID="53" presetClass="exit" presetSubtype="0" fill="hold" grpId="1" nodeType="afterEffect">
                                  <p:stCondLst>
                                    <p:cond delay="0"/>
                                  </p:stCondLst>
                                  <p:childTnLst>
                                    <p:anim calcmode="lin" valueType="num">
                                      <p:cBhvr>
                                        <p:cTn id="50" dur="500"/>
                                        <p:tgtEl>
                                          <p:spTgt spid="936989"/>
                                        </p:tgtEl>
                                        <p:attrNameLst>
                                          <p:attrName>ppt_w</p:attrName>
                                        </p:attrNameLst>
                                      </p:cBhvr>
                                      <p:tavLst>
                                        <p:tav tm="0">
                                          <p:val>
                                            <p:strVal val="ppt_w"/>
                                          </p:val>
                                        </p:tav>
                                        <p:tav tm="100000">
                                          <p:val>
                                            <p:fltVal val="0"/>
                                          </p:val>
                                        </p:tav>
                                      </p:tavLst>
                                    </p:anim>
                                    <p:anim calcmode="lin" valueType="num">
                                      <p:cBhvr>
                                        <p:cTn id="51" dur="500"/>
                                        <p:tgtEl>
                                          <p:spTgt spid="936989"/>
                                        </p:tgtEl>
                                        <p:attrNameLst>
                                          <p:attrName>ppt_h</p:attrName>
                                        </p:attrNameLst>
                                      </p:cBhvr>
                                      <p:tavLst>
                                        <p:tav tm="0">
                                          <p:val>
                                            <p:strVal val="ppt_h"/>
                                          </p:val>
                                        </p:tav>
                                        <p:tav tm="100000">
                                          <p:val>
                                            <p:fltVal val="0"/>
                                          </p:val>
                                        </p:tav>
                                      </p:tavLst>
                                    </p:anim>
                                    <p:animEffect transition="out" filter="fade">
                                      <p:cBhvr>
                                        <p:cTn id="52" dur="500"/>
                                        <p:tgtEl>
                                          <p:spTgt spid="936989"/>
                                        </p:tgtEl>
                                      </p:cBhvr>
                                    </p:animEffect>
                                    <p:set>
                                      <p:cBhvr>
                                        <p:cTn id="53" dur="1" fill="hold">
                                          <p:stCondLst>
                                            <p:cond delay="499"/>
                                          </p:stCondLst>
                                        </p:cTn>
                                        <p:tgtEl>
                                          <p:spTgt spid="936989"/>
                                        </p:tgtEl>
                                        <p:attrNameLst>
                                          <p:attrName>style.visibility</p:attrName>
                                        </p:attrNameLst>
                                      </p:cBhvr>
                                      <p:to>
                                        <p:strVal val="hidden"/>
                                      </p:to>
                                    </p:set>
                                  </p:childTnLst>
                                </p:cTn>
                              </p:par>
                              <p:par>
                                <p:cTn id="54" presetID="9" presetClass="entr" presetSubtype="0" fill="hold" grpId="0" nodeType="withEffect">
                                  <p:stCondLst>
                                    <p:cond delay="0"/>
                                  </p:stCondLst>
                                  <p:childTnLst>
                                    <p:set>
                                      <p:cBhvr>
                                        <p:cTn id="55" dur="1" fill="hold">
                                          <p:stCondLst>
                                            <p:cond delay="0"/>
                                          </p:stCondLst>
                                        </p:cTn>
                                        <p:tgtEl>
                                          <p:spTgt spid="936991"/>
                                        </p:tgtEl>
                                        <p:attrNameLst>
                                          <p:attrName>style.visibility</p:attrName>
                                        </p:attrNameLst>
                                      </p:cBhvr>
                                      <p:to>
                                        <p:strVal val="visible"/>
                                      </p:to>
                                    </p:set>
                                    <p:animEffect transition="in" filter="dissolve">
                                      <p:cBhvr>
                                        <p:cTn id="56" dur="500"/>
                                        <p:tgtEl>
                                          <p:spTgt spid="936991"/>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936987"/>
                                        </p:tgtEl>
                                        <p:attrNameLst>
                                          <p:attrName>style.visibility</p:attrName>
                                        </p:attrNameLst>
                                      </p:cBhvr>
                                      <p:to>
                                        <p:strVal val="visible"/>
                                      </p:to>
                                    </p:set>
                                    <p:animEffect transition="in" filter="dissolve">
                                      <p:cBhvr>
                                        <p:cTn id="61" dur="500"/>
                                        <p:tgtEl>
                                          <p:spTgt spid="936987"/>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936986"/>
                                        </p:tgtEl>
                                        <p:attrNameLst>
                                          <p:attrName>style.visibility</p:attrName>
                                        </p:attrNameLst>
                                      </p:cBhvr>
                                      <p:to>
                                        <p:strVal val="visible"/>
                                      </p:to>
                                    </p:set>
                                    <p:animEffect transition="in" filter="strips(downLeft)">
                                      <p:cBhvr>
                                        <p:cTn id="64" dur="500"/>
                                        <p:tgtEl>
                                          <p:spTgt spid="936986"/>
                                        </p:tgtEl>
                                      </p:cBhvr>
                                    </p:animEffect>
                                  </p:childTnLst>
                                </p:cTn>
                              </p:par>
                              <p:par>
                                <p:cTn id="65" presetID="10" presetClass="exit" presetSubtype="0" fill="hold" grpId="0" nodeType="withEffect">
                                  <p:stCondLst>
                                    <p:cond delay="0"/>
                                  </p:stCondLst>
                                  <p:childTnLst>
                                    <p:animEffect transition="out" filter="fade">
                                      <p:cBhvr>
                                        <p:cTn id="66" dur="2000"/>
                                        <p:tgtEl>
                                          <p:spTgt spid="936990"/>
                                        </p:tgtEl>
                                      </p:cBhvr>
                                    </p:animEffect>
                                    <p:set>
                                      <p:cBhvr>
                                        <p:cTn id="67" dur="1" fill="hold">
                                          <p:stCondLst>
                                            <p:cond delay="1999"/>
                                          </p:stCondLst>
                                        </p:cTn>
                                        <p:tgtEl>
                                          <p:spTgt spid="9369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p:bldP spid="936979" grpId="0" animBg="1"/>
      <p:bldP spid="936980" grpId="0" animBg="1"/>
      <p:bldP spid="936981" grpId="0" animBg="1"/>
      <p:bldP spid="936982" grpId="0"/>
      <p:bldP spid="936984" grpId="0"/>
      <p:bldP spid="936985" grpId="0" animBg="1"/>
      <p:bldP spid="936986" grpId="0"/>
      <p:bldP spid="936987" grpId="0"/>
      <p:bldP spid="936988" grpId="0"/>
      <p:bldP spid="936989" grpId="0"/>
      <p:bldP spid="936989" grpId="1"/>
      <p:bldP spid="936990" grpId="0" animBg="1"/>
      <p:bldP spid="936991"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Oval 35"/>
          <p:cNvSpPr>
            <a:spLocks noChangeArrowheads="1"/>
          </p:cNvSpPr>
          <p:nvPr/>
        </p:nvSpPr>
        <p:spPr bwMode="auto">
          <a:xfrm>
            <a:off x="1573213" y="2211388"/>
            <a:ext cx="1724025" cy="1655762"/>
          </a:xfrm>
          <a:prstGeom prst="ellipse">
            <a:avLst/>
          </a:prstGeom>
          <a:noFill/>
          <a:ln w="19050">
            <a:solidFill>
              <a:schemeClr val="tx1"/>
            </a:solidFill>
            <a:round/>
            <a:headEnd/>
            <a:tailEnd/>
          </a:ln>
        </p:spPr>
        <p:txBody>
          <a:bodyPr wrap="none" anchor="ctr"/>
          <a:lstStyle/>
          <a:p>
            <a:endParaRPr lang="en-US"/>
          </a:p>
        </p:txBody>
      </p:sp>
      <p:sp>
        <p:nvSpPr>
          <p:cNvPr id="937986" name="Rectangle 2"/>
          <p:cNvSpPr>
            <a:spLocks noChangeArrowheads="1"/>
          </p:cNvSpPr>
          <p:nvPr/>
        </p:nvSpPr>
        <p:spPr bwMode="auto">
          <a:xfrm>
            <a:off x="4505325" y="4124325"/>
            <a:ext cx="323850" cy="1538288"/>
          </a:xfrm>
          <a:prstGeom prst="rect">
            <a:avLst/>
          </a:prstGeom>
          <a:solidFill>
            <a:srgbClr val="C0C0C0"/>
          </a:solidFill>
          <a:ln w="9525">
            <a:noFill/>
            <a:miter lim="800000"/>
            <a:headEnd/>
            <a:tailEnd/>
          </a:ln>
        </p:spPr>
        <p:txBody>
          <a:bodyPr wrap="none" anchor="ctr"/>
          <a:lstStyle/>
          <a:p>
            <a:endParaRPr lang="en-US"/>
          </a:p>
        </p:txBody>
      </p:sp>
      <p:sp>
        <p:nvSpPr>
          <p:cNvPr id="937987" name="Rectangle 3"/>
          <p:cNvSpPr>
            <a:spLocks noChangeArrowheads="1"/>
          </p:cNvSpPr>
          <p:nvPr/>
        </p:nvSpPr>
        <p:spPr bwMode="auto">
          <a:xfrm>
            <a:off x="1014413" y="5113338"/>
            <a:ext cx="2181225" cy="457200"/>
          </a:xfrm>
          <a:prstGeom prst="rect">
            <a:avLst/>
          </a:prstGeom>
          <a:noFill/>
          <a:ln w="9525">
            <a:noFill/>
            <a:miter lim="800000"/>
            <a:headEnd/>
            <a:tailEnd/>
          </a:ln>
        </p:spPr>
        <p:txBody>
          <a:bodyPr wrap="none">
            <a:spAutoFit/>
          </a:bodyPr>
          <a:lstStyle/>
          <a:p>
            <a:pPr algn="l"/>
            <a:r>
              <a:rPr lang="en-US" sz="2400"/>
              <a:t>     880 mm Hg</a:t>
            </a:r>
          </a:p>
        </p:txBody>
      </p:sp>
      <p:sp>
        <p:nvSpPr>
          <p:cNvPr id="937988" name="Text Box 4"/>
          <p:cNvSpPr txBox="1">
            <a:spLocks noChangeArrowheads="1"/>
          </p:cNvSpPr>
          <p:nvPr/>
        </p:nvSpPr>
        <p:spPr bwMode="auto">
          <a:xfrm>
            <a:off x="323850" y="5103813"/>
            <a:ext cx="923925" cy="549275"/>
          </a:xfrm>
          <a:prstGeom prst="rect">
            <a:avLst/>
          </a:prstGeom>
          <a:noFill/>
          <a:ln w="9525">
            <a:noFill/>
            <a:miter lim="800000"/>
            <a:headEnd/>
            <a:tailEnd/>
          </a:ln>
        </p:spPr>
        <p:txBody>
          <a:bodyPr wrap="none">
            <a:spAutoFit/>
          </a:bodyPr>
          <a:lstStyle/>
          <a:p>
            <a:pPr algn="l"/>
            <a:r>
              <a:rPr lang="en-US"/>
              <a:t>higher</a:t>
            </a:r>
          </a:p>
          <a:p>
            <a:pPr algn="l"/>
            <a:r>
              <a:rPr lang="en-US"/>
              <a:t>pressure  </a:t>
            </a:r>
            <a:r>
              <a:rPr lang="en-US" sz="1800"/>
              <a:t> </a:t>
            </a:r>
          </a:p>
        </p:txBody>
      </p:sp>
      <p:sp>
        <p:nvSpPr>
          <p:cNvPr id="937989" name="Text Box 5"/>
          <p:cNvSpPr txBox="1">
            <a:spLocks noChangeArrowheads="1"/>
          </p:cNvSpPr>
          <p:nvPr/>
        </p:nvSpPr>
        <p:spPr bwMode="auto">
          <a:xfrm>
            <a:off x="1917700" y="2711450"/>
            <a:ext cx="1073150" cy="641350"/>
          </a:xfrm>
          <a:prstGeom prst="rect">
            <a:avLst/>
          </a:prstGeom>
          <a:noFill/>
          <a:ln w="9525">
            <a:noFill/>
            <a:miter lim="800000"/>
            <a:headEnd/>
            <a:tailEnd/>
          </a:ln>
        </p:spPr>
        <p:txBody>
          <a:bodyPr wrap="none">
            <a:spAutoFit/>
          </a:bodyPr>
          <a:lstStyle/>
          <a:p>
            <a:r>
              <a:rPr lang="en-US" sz="1800">
                <a:solidFill>
                  <a:srgbClr val="FF0000"/>
                </a:solidFill>
              </a:rPr>
              <a:t>higher</a:t>
            </a:r>
          </a:p>
          <a:p>
            <a:r>
              <a:rPr lang="en-US" sz="1800">
                <a:solidFill>
                  <a:srgbClr val="FF0000"/>
                </a:solidFill>
              </a:rPr>
              <a:t>pressure</a:t>
            </a:r>
          </a:p>
        </p:txBody>
      </p:sp>
      <p:sp>
        <p:nvSpPr>
          <p:cNvPr id="937990" name="Rectangle 6"/>
          <p:cNvSpPr>
            <a:spLocks noChangeArrowheads="1"/>
          </p:cNvSpPr>
          <p:nvPr/>
        </p:nvSpPr>
        <p:spPr bwMode="auto">
          <a:xfrm>
            <a:off x="6043613" y="3657600"/>
            <a:ext cx="323850" cy="1538288"/>
          </a:xfrm>
          <a:prstGeom prst="rect">
            <a:avLst/>
          </a:prstGeom>
          <a:solidFill>
            <a:srgbClr val="C0C0C0"/>
          </a:solidFill>
          <a:ln w="9525">
            <a:noFill/>
            <a:miter lim="800000"/>
            <a:headEnd/>
            <a:tailEnd/>
          </a:ln>
        </p:spPr>
        <p:txBody>
          <a:bodyPr wrap="none" anchor="ctr"/>
          <a:lstStyle/>
          <a:p>
            <a:endParaRPr lang="en-US"/>
          </a:p>
        </p:txBody>
      </p:sp>
      <p:sp>
        <p:nvSpPr>
          <p:cNvPr id="132104" name="Rectangle 7"/>
          <p:cNvSpPr>
            <a:spLocks noChangeArrowheads="1"/>
          </p:cNvSpPr>
          <p:nvPr/>
        </p:nvSpPr>
        <p:spPr bwMode="auto">
          <a:xfrm>
            <a:off x="4505325" y="4702175"/>
            <a:ext cx="323850" cy="966788"/>
          </a:xfrm>
          <a:prstGeom prst="rect">
            <a:avLst/>
          </a:prstGeom>
          <a:solidFill>
            <a:srgbClr val="C0C0C0"/>
          </a:solidFill>
          <a:ln w="9525">
            <a:noFill/>
            <a:miter lim="800000"/>
            <a:headEnd/>
            <a:tailEnd/>
          </a:ln>
        </p:spPr>
        <p:txBody>
          <a:bodyPr wrap="none" anchor="ctr"/>
          <a:lstStyle/>
          <a:p>
            <a:endParaRPr lang="en-US"/>
          </a:p>
        </p:txBody>
      </p:sp>
      <p:sp>
        <p:nvSpPr>
          <p:cNvPr id="132105" name="Rectangle 8"/>
          <p:cNvSpPr>
            <a:spLocks noChangeArrowheads="1"/>
          </p:cNvSpPr>
          <p:nvPr/>
        </p:nvSpPr>
        <p:spPr bwMode="auto">
          <a:xfrm>
            <a:off x="6034088" y="4695825"/>
            <a:ext cx="323850" cy="965200"/>
          </a:xfrm>
          <a:prstGeom prst="rect">
            <a:avLst/>
          </a:prstGeom>
          <a:solidFill>
            <a:srgbClr val="C0C0C0"/>
          </a:solidFill>
          <a:ln w="9525">
            <a:noFill/>
            <a:miter lim="800000"/>
            <a:headEnd/>
            <a:tailEnd/>
          </a:ln>
        </p:spPr>
        <p:txBody>
          <a:bodyPr wrap="none" anchor="ctr"/>
          <a:lstStyle/>
          <a:p>
            <a:endParaRPr lang="en-US"/>
          </a:p>
        </p:txBody>
      </p:sp>
      <p:sp>
        <p:nvSpPr>
          <p:cNvPr id="132106" name="Rectangle 9"/>
          <p:cNvSpPr>
            <a:spLocks noGrp="1" noChangeArrowheads="1"/>
          </p:cNvSpPr>
          <p:nvPr>
            <p:ph type="title"/>
          </p:nvPr>
        </p:nvSpPr>
        <p:spPr/>
        <p:txBody>
          <a:bodyPr/>
          <a:lstStyle/>
          <a:p>
            <a:pPr eaLnBrk="1" hangingPunct="1"/>
            <a:r>
              <a:rPr lang="en-US" smtClean="0"/>
              <a:t>Manometer</a:t>
            </a:r>
          </a:p>
        </p:txBody>
      </p:sp>
      <p:sp>
        <p:nvSpPr>
          <p:cNvPr id="132107" name="AutoShape 11">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32108" name="Rectangle 12"/>
          <p:cNvSpPr>
            <a:spLocks noChangeArrowheads="1"/>
          </p:cNvSpPr>
          <p:nvPr/>
        </p:nvSpPr>
        <p:spPr bwMode="auto">
          <a:xfrm>
            <a:off x="6034088" y="4114800"/>
            <a:ext cx="323850" cy="1538288"/>
          </a:xfrm>
          <a:prstGeom prst="rect">
            <a:avLst/>
          </a:prstGeom>
          <a:solidFill>
            <a:srgbClr val="C0C0C0"/>
          </a:solidFill>
          <a:ln w="9525">
            <a:noFill/>
            <a:miter lim="800000"/>
            <a:headEnd/>
            <a:tailEnd/>
          </a:ln>
        </p:spPr>
        <p:txBody>
          <a:bodyPr wrap="none" anchor="ctr"/>
          <a:lstStyle/>
          <a:p>
            <a:endParaRPr lang="en-US"/>
          </a:p>
        </p:txBody>
      </p:sp>
      <p:sp>
        <p:nvSpPr>
          <p:cNvPr id="132109" name="Freeform 13"/>
          <p:cNvSpPr>
            <a:spLocks/>
          </p:cNvSpPr>
          <p:nvPr/>
        </p:nvSpPr>
        <p:spPr bwMode="auto">
          <a:xfrm>
            <a:off x="4476750" y="559593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32110" name="Freeform 14"/>
          <p:cNvSpPr>
            <a:spLocks/>
          </p:cNvSpPr>
          <p:nvPr/>
        </p:nvSpPr>
        <p:spPr bwMode="auto">
          <a:xfrm>
            <a:off x="4787900" y="2852738"/>
            <a:ext cx="1290638" cy="3443287"/>
          </a:xfrm>
          <a:custGeom>
            <a:avLst/>
            <a:gdLst>
              <a:gd name="T0" fmla="*/ 41275 w 813"/>
              <a:gd name="T1" fmla="*/ 14287 h 2169"/>
              <a:gd name="T2" fmla="*/ 41275 w 813"/>
              <a:gd name="T3" fmla="*/ 1762125 h 2169"/>
              <a:gd name="T4" fmla="*/ 103188 w 813"/>
              <a:gd name="T5" fmla="*/ 3105149 h 2169"/>
              <a:gd name="T6" fmla="*/ 665163 w 813"/>
              <a:gd name="T7" fmla="*/ 3438525 h 2169"/>
              <a:gd name="T8" fmla="*/ 1193800 w 813"/>
              <a:gd name="T9" fmla="*/ 3071811 h 2169"/>
              <a:gd name="T10" fmla="*/ 1246188 w 813"/>
              <a:gd name="T11" fmla="*/ 1747837 h 2169"/>
              <a:gd name="T12" fmla="*/ 1246188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32111" name="Line 15"/>
          <p:cNvSpPr>
            <a:spLocks noChangeShapeType="1"/>
          </p:cNvSpPr>
          <p:nvPr/>
        </p:nvSpPr>
        <p:spPr bwMode="auto">
          <a:xfrm flipH="1">
            <a:off x="3271838" y="2862263"/>
            <a:ext cx="1566862" cy="0"/>
          </a:xfrm>
          <a:prstGeom prst="line">
            <a:avLst/>
          </a:prstGeom>
          <a:noFill/>
          <a:ln w="19050">
            <a:solidFill>
              <a:schemeClr val="tx1"/>
            </a:solidFill>
            <a:round/>
            <a:headEnd/>
            <a:tailEnd/>
          </a:ln>
        </p:spPr>
        <p:txBody>
          <a:bodyPr/>
          <a:lstStyle/>
          <a:p>
            <a:endParaRPr lang="en-US"/>
          </a:p>
        </p:txBody>
      </p:sp>
      <p:sp>
        <p:nvSpPr>
          <p:cNvPr id="132112" name="Freeform 16"/>
          <p:cNvSpPr>
            <a:spLocks/>
          </p:cNvSpPr>
          <p:nvPr/>
        </p:nvSpPr>
        <p:spPr bwMode="auto">
          <a:xfrm>
            <a:off x="4457700" y="286226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32113" name="Line 17"/>
          <p:cNvSpPr>
            <a:spLocks noChangeShapeType="1"/>
          </p:cNvSpPr>
          <p:nvPr/>
        </p:nvSpPr>
        <p:spPr bwMode="auto">
          <a:xfrm flipH="1">
            <a:off x="3271838" y="3190875"/>
            <a:ext cx="1247775" cy="0"/>
          </a:xfrm>
          <a:prstGeom prst="line">
            <a:avLst/>
          </a:prstGeom>
          <a:noFill/>
          <a:ln w="19050">
            <a:solidFill>
              <a:schemeClr val="tx1"/>
            </a:solidFill>
            <a:round/>
            <a:headEnd/>
            <a:tailEnd/>
          </a:ln>
        </p:spPr>
        <p:txBody>
          <a:bodyPr/>
          <a:lstStyle/>
          <a:p>
            <a:endParaRPr lang="en-US"/>
          </a:p>
        </p:txBody>
      </p:sp>
      <p:sp>
        <p:nvSpPr>
          <p:cNvPr id="132114" name="Text Box 18"/>
          <p:cNvSpPr txBox="1">
            <a:spLocks noChangeArrowheads="1"/>
          </p:cNvSpPr>
          <p:nvPr/>
        </p:nvSpPr>
        <p:spPr bwMode="auto">
          <a:xfrm>
            <a:off x="5946775" y="2035175"/>
            <a:ext cx="500063"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a</a:t>
            </a:r>
          </a:p>
        </p:txBody>
      </p:sp>
      <p:sp>
        <p:nvSpPr>
          <p:cNvPr id="132115" name="Oval 19"/>
          <p:cNvSpPr>
            <a:spLocks noChangeArrowheads="1"/>
          </p:cNvSpPr>
          <p:nvPr/>
        </p:nvSpPr>
        <p:spPr bwMode="auto">
          <a:xfrm>
            <a:off x="6032500" y="2817813"/>
            <a:ext cx="320675" cy="88900"/>
          </a:xfrm>
          <a:prstGeom prst="ellipse">
            <a:avLst/>
          </a:prstGeom>
          <a:noFill/>
          <a:ln w="15875">
            <a:solidFill>
              <a:schemeClr val="tx1"/>
            </a:solidFill>
            <a:round/>
            <a:headEnd/>
            <a:tailEnd/>
          </a:ln>
        </p:spPr>
        <p:txBody>
          <a:bodyPr wrap="none" anchor="ctr"/>
          <a:lstStyle/>
          <a:p>
            <a:endParaRPr lang="en-US"/>
          </a:p>
        </p:txBody>
      </p:sp>
      <p:sp>
        <p:nvSpPr>
          <p:cNvPr id="132116" name="Line 20"/>
          <p:cNvSpPr>
            <a:spLocks noChangeShapeType="1"/>
          </p:cNvSpPr>
          <p:nvPr/>
        </p:nvSpPr>
        <p:spPr bwMode="auto">
          <a:xfrm>
            <a:off x="6196013" y="2513013"/>
            <a:ext cx="0" cy="542925"/>
          </a:xfrm>
          <a:prstGeom prst="line">
            <a:avLst/>
          </a:prstGeom>
          <a:noFill/>
          <a:ln w="19050">
            <a:solidFill>
              <a:srgbClr val="FF0000"/>
            </a:solidFill>
            <a:round/>
            <a:headEnd/>
            <a:tailEnd type="triangle" w="med" len="med"/>
          </a:ln>
        </p:spPr>
        <p:txBody>
          <a:bodyPr/>
          <a:lstStyle/>
          <a:p>
            <a:endParaRPr lang="en-US"/>
          </a:p>
        </p:txBody>
      </p:sp>
      <p:sp>
        <p:nvSpPr>
          <p:cNvPr id="938005" name="Line 21"/>
          <p:cNvSpPr>
            <a:spLocks noChangeShapeType="1"/>
          </p:cNvSpPr>
          <p:nvPr/>
        </p:nvSpPr>
        <p:spPr bwMode="auto">
          <a:xfrm>
            <a:off x="4405313" y="3665538"/>
            <a:ext cx="2532062" cy="0"/>
          </a:xfrm>
          <a:prstGeom prst="line">
            <a:avLst/>
          </a:prstGeom>
          <a:noFill/>
          <a:ln w="3175">
            <a:solidFill>
              <a:srgbClr val="FF0000"/>
            </a:solidFill>
            <a:prstDash val="sysDot"/>
            <a:round/>
            <a:headEnd/>
            <a:tailEnd/>
          </a:ln>
        </p:spPr>
        <p:txBody>
          <a:bodyPr/>
          <a:lstStyle/>
          <a:p>
            <a:endParaRPr lang="en-US"/>
          </a:p>
        </p:txBody>
      </p:sp>
      <p:sp>
        <p:nvSpPr>
          <p:cNvPr id="938006" name="Line 22"/>
          <p:cNvSpPr>
            <a:spLocks noChangeShapeType="1"/>
          </p:cNvSpPr>
          <p:nvPr/>
        </p:nvSpPr>
        <p:spPr bwMode="auto">
          <a:xfrm>
            <a:off x="4402138" y="4700588"/>
            <a:ext cx="2532062" cy="0"/>
          </a:xfrm>
          <a:prstGeom prst="line">
            <a:avLst/>
          </a:prstGeom>
          <a:noFill/>
          <a:ln w="3175">
            <a:solidFill>
              <a:srgbClr val="FF0000"/>
            </a:solidFill>
            <a:prstDash val="sysDot"/>
            <a:round/>
            <a:headEnd/>
            <a:tailEnd/>
          </a:ln>
        </p:spPr>
        <p:txBody>
          <a:bodyPr/>
          <a:lstStyle/>
          <a:p>
            <a:endParaRPr lang="en-US"/>
          </a:p>
        </p:txBody>
      </p:sp>
      <p:sp>
        <p:nvSpPr>
          <p:cNvPr id="938007" name="AutoShape 23"/>
          <p:cNvSpPr>
            <a:spLocks/>
          </p:cNvSpPr>
          <p:nvPr/>
        </p:nvSpPr>
        <p:spPr bwMode="auto">
          <a:xfrm>
            <a:off x="6983413" y="3665538"/>
            <a:ext cx="128587" cy="1035050"/>
          </a:xfrm>
          <a:prstGeom prst="rightBrace">
            <a:avLst>
              <a:gd name="adj1" fmla="val 67078"/>
              <a:gd name="adj2" fmla="val 50000"/>
            </a:avLst>
          </a:prstGeom>
          <a:noFill/>
          <a:ln w="9525">
            <a:solidFill>
              <a:schemeClr val="tx1"/>
            </a:solidFill>
            <a:round/>
            <a:headEnd/>
            <a:tailEnd/>
          </a:ln>
        </p:spPr>
        <p:txBody>
          <a:bodyPr wrap="none" anchor="ctr"/>
          <a:lstStyle/>
          <a:p>
            <a:endParaRPr lang="en-US"/>
          </a:p>
        </p:txBody>
      </p:sp>
      <p:sp>
        <p:nvSpPr>
          <p:cNvPr id="938008" name="Text Box 24"/>
          <p:cNvSpPr txBox="1">
            <a:spLocks noChangeArrowheads="1"/>
          </p:cNvSpPr>
          <p:nvPr/>
        </p:nvSpPr>
        <p:spPr bwMode="auto">
          <a:xfrm>
            <a:off x="7162800" y="4022725"/>
            <a:ext cx="596900" cy="274638"/>
          </a:xfrm>
          <a:prstGeom prst="rect">
            <a:avLst/>
          </a:prstGeom>
          <a:noFill/>
          <a:ln w="9525">
            <a:noFill/>
            <a:miter lim="800000"/>
            <a:headEnd/>
            <a:tailEnd/>
          </a:ln>
        </p:spPr>
        <p:txBody>
          <a:bodyPr wrap="none">
            <a:spAutoFit/>
          </a:bodyPr>
          <a:lstStyle/>
          <a:p>
            <a:pPr algn="l"/>
            <a:r>
              <a:rPr lang="en-US"/>
              <a:t>height</a:t>
            </a:r>
          </a:p>
        </p:txBody>
      </p:sp>
      <p:sp>
        <p:nvSpPr>
          <p:cNvPr id="938009" name="Text Box 25"/>
          <p:cNvSpPr txBox="1">
            <a:spLocks noChangeArrowheads="1"/>
          </p:cNvSpPr>
          <p:nvPr/>
        </p:nvSpPr>
        <p:spPr bwMode="auto">
          <a:xfrm>
            <a:off x="592138" y="4203700"/>
            <a:ext cx="2601912" cy="457200"/>
          </a:xfrm>
          <a:prstGeom prst="rect">
            <a:avLst/>
          </a:prstGeom>
          <a:noFill/>
          <a:ln w="9525">
            <a:noFill/>
            <a:miter lim="800000"/>
            <a:headEnd/>
            <a:tailEnd/>
          </a:ln>
        </p:spPr>
        <p:txBody>
          <a:bodyPr wrap="none">
            <a:spAutoFit/>
          </a:bodyPr>
          <a:lstStyle/>
          <a:p>
            <a:pPr algn="l"/>
            <a:r>
              <a:rPr lang="en-US" sz="2400"/>
              <a:t>          750 mm Hg</a:t>
            </a:r>
          </a:p>
        </p:txBody>
      </p:sp>
      <p:sp>
        <p:nvSpPr>
          <p:cNvPr id="938010" name="Text Box 26"/>
          <p:cNvSpPr txBox="1">
            <a:spLocks noChangeArrowheads="1"/>
          </p:cNvSpPr>
          <p:nvPr/>
        </p:nvSpPr>
        <p:spPr bwMode="auto">
          <a:xfrm>
            <a:off x="685800" y="4664075"/>
            <a:ext cx="2085975" cy="457200"/>
          </a:xfrm>
          <a:prstGeom prst="rect">
            <a:avLst/>
          </a:prstGeom>
          <a:noFill/>
          <a:ln w="9525">
            <a:noFill/>
            <a:miter lim="800000"/>
            <a:headEnd/>
            <a:tailEnd/>
          </a:ln>
        </p:spPr>
        <p:txBody>
          <a:bodyPr wrap="none">
            <a:spAutoFit/>
          </a:bodyPr>
          <a:lstStyle/>
          <a:p>
            <a:pPr algn="l"/>
            <a:r>
              <a:rPr lang="en-US" sz="2400"/>
              <a:t>         130 mm</a:t>
            </a:r>
            <a:r>
              <a:rPr lang="en-US"/>
              <a:t> </a:t>
            </a:r>
          </a:p>
        </p:txBody>
      </p:sp>
      <p:sp>
        <p:nvSpPr>
          <p:cNvPr id="938011" name="Line 27"/>
          <p:cNvSpPr>
            <a:spLocks noChangeShapeType="1"/>
          </p:cNvSpPr>
          <p:nvPr/>
        </p:nvSpPr>
        <p:spPr bwMode="auto">
          <a:xfrm>
            <a:off x="452438" y="5070475"/>
            <a:ext cx="2614612" cy="0"/>
          </a:xfrm>
          <a:prstGeom prst="line">
            <a:avLst/>
          </a:prstGeom>
          <a:noFill/>
          <a:ln w="9525">
            <a:solidFill>
              <a:schemeClr val="tx1"/>
            </a:solidFill>
            <a:round/>
            <a:headEnd/>
            <a:tailEnd/>
          </a:ln>
        </p:spPr>
        <p:txBody>
          <a:bodyPr/>
          <a:lstStyle/>
          <a:p>
            <a:endParaRPr lang="en-US"/>
          </a:p>
        </p:txBody>
      </p:sp>
      <p:sp>
        <p:nvSpPr>
          <p:cNvPr id="938012" name="Rectangle 28"/>
          <p:cNvSpPr>
            <a:spLocks noChangeArrowheads="1"/>
          </p:cNvSpPr>
          <p:nvPr/>
        </p:nvSpPr>
        <p:spPr bwMode="auto">
          <a:xfrm>
            <a:off x="588963" y="4211638"/>
            <a:ext cx="819150" cy="457200"/>
          </a:xfrm>
          <a:prstGeom prst="rect">
            <a:avLst/>
          </a:prstGeom>
          <a:noFill/>
          <a:ln w="9525">
            <a:noFill/>
            <a:miter lim="800000"/>
            <a:headEnd/>
            <a:tailEnd/>
          </a:ln>
        </p:spPr>
        <p:txBody>
          <a:bodyPr wrap="none">
            <a:spAutoFit/>
          </a:bodyPr>
          <a:lstStyle/>
          <a:p>
            <a:pPr algn="l"/>
            <a:r>
              <a:rPr lang="en-US" sz="2400"/>
              <a:t>P</a:t>
            </a:r>
            <a:r>
              <a:rPr lang="en-US" sz="2400" baseline="-25000"/>
              <a:t>a </a:t>
            </a:r>
            <a:r>
              <a:rPr lang="en-US" sz="2400"/>
              <a:t> =</a:t>
            </a:r>
          </a:p>
        </p:txBody>
      </p:sp>
      <p:sp>
        <p:nvSpPr>
          <p:cNvPr id="938013" name="Rectangle 29"/>
          <p:cNvSpPr>
            <a:spLocks noChangeArrowheads="1"/>
          </p:cNvSpPr>
          <p:nvPr/>
        </p:nvSpPr>
        <p:spPr bwMode="auto">
          <a:xfrm>
            <a:off x="679450" y="4660900"/>
            <a:ext cx="700088" cy="457200"/>
          </a:xfrm>
          <a:prstGeom prst="rect">
            <a:avLst/>
          </a:prstGeom>
          <a:noFill/>
          <a:ln w="9525">
            <a:noFill/>
            <a:miter lim="800000"/>
            <a:headEnd/>
            <a:tailEnd/>
          </a:ln>
        </p:spPr>
        <p:txBody>
          <a:bodyPr wrap="none">
            <a:spAutoFit/>
          </a:bodyPr>
          <a:lstStyle/>
          <a:p>
            <a:pPr algn="l"/>
            <a:r>
              <a:rPr lang="en-US" sz="2400"/>
              <a:t>h  =</a:t>
            </a:r>
          </a:p>
        </p:txBody>
      </p:sp>
      <p:sp>
        <p:nvSpPr>
          <p:cNvPr id="938014" name="Rectangle 30"/>
          <p:cNvSpPr>
            <a:spLocks noChangeArrowheads="1"/>
          </p:cNvSpPr>
          <p:nvPr/>
        </p:nvSpPr>
        <p:spPr bwMode="auto">
          <a:xfrm>
            <a:off x="1166813" y="4651375"/>
            <a:ext cx="361950" cy="457200"/>
          </a:xfrm>
          <a:prstGeom prst="rect">
            <a:avLst/>
          </a:prstGeom>
          <a:noFill/>
          <a:ln w="9525">
            <a:noFill/>
            <a:miter lim="800000"/>
            <a:headEnd/>
            <a:tailEnd/>
          </a:ln>
        </p:spPr>
        <p:txBody>
          <a:bodyPr wrap="none">
            <a:spAutoFit/>
          </a:bodyPr>
          <a:lstStyle/>
          <a:p>
            <a:pPr algn="l"/>
            <a:r>
              <a:rPr lang="en-US" sz="2400"/>
              <a:t>+</a:t>
            </a:r>
          </a:p>
        </p:txBody>
      </p:sp>
      <p:sp>
        <p:nvSpPr>
          <p:cNvPr id="132127" name="Line 31"/>
          <p:cNvSpPr>
            <a:spLocks noChangeShapeType="1"/>
          </p:cNvSpPr>
          <p:nvPr/>
        </p:nvSpPr>
        <p:spPr bwMode="auto">
          <a:xfrm>
            <a:off x="4138613" y="4117975"/>
            <a:ext cx="2457450" cy="0"/>
          </a:xfrm>
          <a:prstGeom prst="line">
            <a:avLst/>
          </a:prstGeom>
          <a:noFill/>
          <a:ln w="9525">
            <a:solidFill>
              <a:schemeClr val="tx1"/>
            </a:solidFill>
            <a:round/>
            <a:headEnd/>
            <a:tailEnd/>
          </a:ln>
        </p:spPr>
        <p:txBody>
          <a:bodyPr/>
          <a:lstStyle/>
          <a:p>
            <a:endParaRPr lang="en-US"/>
          </a:p>
        </p:txBody>
      </p:sp>
      <p:sp>
        <p:nvSpPr>
          <p:cNvPr id="132128" name="Rectangle 33"/>
          <p:cNvSpPr>
            <a:spLocks noChangeArrowheads="1"/>
          </p:cNvSpPr>
          <p:nvPr/>
        </p:nvSpPr>
        <p:spPr bwMode="auto">
          <a:xfrm>
            <a:off x="3252788" y="2871788"/>
            <a:ext cx="88900" cy="307975"/>
          </a:xfrm>
          <a:prstGeom prst="rect">
            <a:avLst/>
          </a:prstGeom>
          <a:solidFill>
            <a:schemeClr val="bg1"/>
          </a:solidFill>
          <a:ln w="9525">
            <a:noFill/>
            <a:miter lim="800000"/>
            <a:headEnd/>
            <a:tailEnd/>
          </a:ln>
        </p:spPr>
        <p:txBody>
          <a:bodyPr wrap="none" anchor="ctr"/>
          <a:lstStyle/>
          <a:p>
            <a:endParaRPr lang="en-US"/>
          </a:p>
        </p:txBody>
      </p:sp>
      <p:sp>
        <p:nvSpPr>
          <p:cNvPr id="132129" name="Line 34"/>
          <p:cNvSpPr>
            <a:spLocks noChangeShapeType="1"/>
          </p:cNvSpPr>
          <p:nvPr/>
        </p:nvSpPr>
        <p:spPr bwMode="auto">
          <a:xfrm>
            <a:off x="2997200" y="3032125"/>
            <a:ext cx="974725" cy="0"/>
          </a:xfrm>
          <a:prstGeom prst="line">
            <a:avLst/>
          </a:prstGeom>
          <a:noFill/>
          <a:ln w="19050">
            <a:solidFill>
              <a:srgbClr val="FF0000"/>
            </a:solidFill>
            <a:round/>
            <a:headEnd/>
            <a:tailEnd type="triangle" w="med" len="me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dissolve">
                                      <p:cBhvr>
                                        <p:cTn id="7" dur="500"/>
                                        <p:tgtEl>
                                          <p:spTgt spid="93798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37990"/>
                                        </p:tgtEl>
                                        <p:attrNameLst>
                                          <p:attrName>style.visibility</p:attrName>
                                        </p:attrNameLst>
                                      </p:cBhvr>
                                      <p:to>
                                        <p:strVal val="visible"/>
                                      </p:to>
                                    </p:set>
                                    <p:animEffect transition="in" filter="fade">
                                      <p:cBhvr>
                                        <p:cTn id="10" dur="1000"/>
                                        <p:tgtEl>
                                          <p:spTgt spid="937990"/>
                                        </p:tgtEl>
                                      </p:cBhvr>
                                    </p:animEffect>
                                    <p:anim calcmode="lin" valueType="num">
                                      <p:cBhvr>
                                        <p:cTn id="11" dur="1000" fill="hold"/>
                                        <p:tgtEl>
                                          <p:spTgt spid="937990"/>
                                        </p:tgtEl>
                                        <p:attrNameLst>
                                          <p:attrName>ppt_x</p:attrName>
                                        </p:attrNameLst>
                                      </p:cBhvr>
                                      <p:tavLst>
                                        <p:tav tm="0">
                                          <p:val>
                                            <p:strVal val="#ppt_x"/>
                                          </p:val>
                                        </p:tav>
                                        <p:tav tm="100000">
                                          <p:val>
                                            <p:strVal val="#ppt_x"/>
                                          </p:val>
                                        </p:tav>
                                      </p:tavLst>
                                    </p:anim>
                                    <p:anim calcmode="lin" valueType="num">
                                      <p:cBhvr>
                                        <p:cTn id="12" dur="1000" fill="hold"/>
                                        <p:tgtEl>
                                          <p:spTgt spid="937990"/>
                                        </p:tgtEl>
                                        <p:attrNameLst>
                                          <p:attrName>ppt_y</p:attrName>
                                        </p:attrNameLst>
                                      </p:cBhvr>
                                      <p:tavLst>
                                        <p:tav tm="0">
                                          <p:val>
                                            <p:strVal val="#ppt_y+.1"/>
                                          </p:val>
                                        </p:tav>
                                        <p:tav tm="100000">
                                          <p:val>
                                            <p:strVal val="#ppt_y"/>
                                          </p:val>
                                        </p:tav>
                                      </p:tavLst>
                                    </p:anim>
                                  </p:childTnLst>
                                </p:cTn>
                              </p:par>
                              <p:par>
                                <p:cTn id="13" presetID="42" presetClass="exit" presetSubtype="0" fill="hold" grpId="0" nodeType="withEffect">
                                  <p:stCondLst>
                                    <p:cond delay="0"/>
                                  </p:stCondLst>
                                  <p:childTnLst>
                                    <p:animEffect transition="out" filter="fade">
                                      <p:cBhvr>
                                        <p:cTn id="14" dur="1000"/>
                                        <p:tgtEl>
                                          <p:spTgt spid="937986"/>
                                        </p:tgtEl>
                                      </p:cBhvr>
                                    </p:animEffect>
                                    <p:anim calcmode="lin" valueType="num">
                                      <p:cBhvr>
                                        <p:cTn id="15" dur="1000"/>
                                        <p:tgtEl>
                                          <p:spTgt spid="937986"/>
                                        </p:tgtEl>
                                        <p:attrNameLst>
                                          <p:attrName>ppt_x</p:attrName>
                                        </p:attrNameLst>
                                      </p:cBhvr>
                                      <p:tavLst>
                                        <p:tav tm="0">
                                          <p:val>
                                            <p:strVal val="ppt_x"/>
                                          </p:val>
                                        </p:tav>
                                        <p:tav tm="100000">
                                          <p:val>
                                            <p:strVal val="ppt_x"/>
                                          </p:val>
                                        </p:tav>
                                      </p:tavLst>
                                    </p:anim>
                                    <p:anim calcmode="lin" valueType="num">
                                      <p:cBhvr>
                                        <p:cTn id="16" dur="1000"/>
                                        <p:tgtEl>
                                          <p:spTgt spid="937986"/>
                                        </p:tgtEl>
                                        <p:attrNameLst>
                                          <p:attrName>ppt_y</p:attrName>
                                        </p:attrNameLst>
                                      </p:cBhvr>
                                      <p:tavLst>
                                        <p:tav tm="0">
                                          <p:val>
                                            <p:strVal val="ppt_y"/>
                                          </p:val>
                                        </p:tav>
                                        <p:tav tm="100000">
                                          <p:val>
                                            <p:strVal val="ppt_y+.1"/>
                                          </p:val>
                                        </p:tav>
                                      </p:tavLst>
                                    </p:anim>
                                    <p:set>
                                      <p:cBhvr>
                                        <p:cTn id="17" dur="1" fill="hold">
                                          <p:stCondLst>
                                            <p:cond delay="999"/>
                                          </p:stCondLst>
                                        </p:cTn>
                                        <p:tgtEl>
                                          <p:spTgt spid="93798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938009"/>
                                        </p:tgtEl>
                                        <p:attrNameLst>
                                          <p:attrName>style.visibility</p:attrName>
                                        </p:attrNameLst>
                                      </p:cBhvr>
                                      <p:to>
                                        <p:strVal val="visible"/>
                                      </p:to>
                                    </p:set>
                                    <p:anim calcmode="lin" valueType="num">
                                      <p:cBhvr>
                                        <p:cTn id="22" dur="500" fill="hold"/>
                                        <p:tgtEl>
                                          <p:spTgt spid="938009"/>
                                        </p:tgtEl>
                                        <p:attrNameLst>
                                          <p:attrName>ppt_w</p:attrName>
                                        </p:attrNameLst>
                                      </p:cBhvr>
                                      <p:tavLst>
                                        <p:tav tm="0">
                                          <p:val>
                                            <p:fltVal val="0"/>
                                          </p:val>
                                        </p:tav>
                                        <p:tav tm="100000">
                                          <p:val>
                                            <p:strVal val="#ppt_w"/>
                                          </p:val>
                                        </p:tav>
                                      </p:tavLst>
                                    </p:anim>
                                    <p:anim calcmode="lin" valueType="num">
                                      <p:cBhvr>
                                        <p:cTn id="23" dur="500" fill="hold"/>
                                        <p:tgtEl>
                                          <p:spTgt spid="938009"/>
                                        </p:tgtEl>
                                        <p:attrNameLst>
                                          <p:attrName>ppt_h</p:attrName>
                                        </p:attrNameLst>
                                      </p:cBhvr>
                                      <p:tavLst>
                                        <p:tav tm="0">
                                          <p:val>
                                            <p:fltVal val="0"/>
                                          </p:val>
                                        </p:tav>
                                        <p:tav tm="100000">
                                          <p:val>
                                            <p:strVal val="#ppt_h"/>
                                          </p:val>
                                        </p:tav>
                                      </p:tavLst>
                                    </p:anim>
                                    <p:animEffect transition="in" filter="fade">
                                      <p:cBhvr>
                                        <p:cTn id="24" dur="500"/>
                                        <p:tgtEl>
                                          <p:spTgt spid="938009"/>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38012"/>
                                        </p:tgtEl>
                                        <p:attrNameLst>
                                          <p:attrName>style.visibility</p:attrName>
                                        </p:attrNameLst>
                                      </p:cBhvr>
                                      <p:to>
                                        <p:strVal val="visible"/>
                                      </p:to>
                                    </p:set>
                                    <p:anim calcmode="lin" valueType="num">
                                      <p:cBhvr>
                                        <p:cTn id="27" dur="500" fill="hold"/>
                                        <p:tgtEl>
                                          <p:spTgt spid="938012"/>
                                        </p:tgtEl>
                                        <p:attrNameLst>
                                          <p:attrName>ppt_w</p:attrName>
                                        </p:attrNameLst>
                                      </p:cBhvr>
                                      <p:tavLst>
                                        <p:tav tm="0">
                                          <p:val>
                                            <p:fltVal val="0"/>
                                          </p:val>
                                        </p:tav>
                                        <p:tav tm="100000">
                                          <p:val>
                                            <p:strVal val="#ppt_w"/>
                                          </p:val>
                                        </p:tav>
                                      </p:tavLst>
                                    </p:anim>
                                    <p:anim calcmode="lin" valueType="num">
                                      <p:cBhvr>
                                        <p:cTn id="28" dur="500" fill="hold"/>
                                        <p:tgtEl>
                                          <p:spTgt spid="938012"/>
                                        </p:tgtEl>
                                        <p:attrNameLst>
                                          <p:attrName>ppt_h</p:attrName>
                                        </p:attrNameLst>
                                      </p:cBhvr>
                                      <p:tavLst>
                                        <p:tav tm="0">
                                          <p:val>
                                            <p:fltVal val="0"/>
                                          </p:val>
                                        </p:tav>
                                        <p:tav tm="100000">
                                          <p:val>
                                            <p:strVal val="#ppt_h"/>
                                          </p:val>
                                        </p:tav>
                                      </p:tavLst>
                                    </p:anim>
                                    <p:animEffect transition="in" filter="fade">
                                      <p:cBhvr>
                                        <p:cTn id="29" dur="500"/>
                                        <p:tgtEl>
                                          <p:spTgt spid="938012"/>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938005"/>
                                        </p:tgtEl>
                                        <p:attrNameLst>
                                          <p:attrName>style.visibility</p:attrName>
                                        </p:attrNameLst>
                                      </p:cBhvr>
                                      <p:to>
                                        <p:strVal val="visible"/>
                                      </p:to>
                                    </p:set>
                                    <p:animEffect transition="in" filter="strips(downLeft)">
                                      <p:cBhvr>
                                        <p:cTn id="34" dur="500"/>
                                        <p:tgtEl>
                                          <p:spTgt spid="938005"/>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938006"/>
                                        </p:tgtEl>
                                        <p:attrNameLst>
                                          <p:attrName>style.visibility</p:attrName>
                                        </p:attrNameLst>
                                      </p:cBhvr>
                                      <p:to>
                                        <p:strVal val="visible"/>
                                      </p:to>
                                    </p:set>
                                    <p:animEffect transition="in" filter="strips(downLeft)">
                                      <p:cBhvr>
                                        <p:cTn id="37" dur="500"/>
                                        <p:tgtEl>
                                          <p:spTgt spid="938006"/>
                                        </p:tgtEl>
                                      </p:cBhvr>
                                    </p:animEffect>
                                  </p:childTnLst>
                                </p:cTn>
                              </p:par>
                              <p:par>
                                <p:cTn id="38" presetID="29" presetClass="entr" presetSubtype="0" fill="hold" grpId="0" nodeType="withEffect">
                                  <p:stCondLst>
                                    <p:cond delay="0"/>
                                  </p:stCondLst>
                                  <p:childTnLst>
                                    <p:set>
                                      <p:cBhvr>
                                        <p:cTn id="39" dur="1" fill="hold">
                                          <p:stCondLst>
                                            <p:cond delay="0"/>
                                          </p:stCondLst>
                                        </p:cTn>
                                        <p:tgtEl>
                                          <p:spTgt spid="938007"/>
                                        </p:tgtEl>
                                        <p:attrNameLst>
                                          <p:attrName>style.visibility</p:attrName>
                                        </p:attrNameLst>
                                      </p:cBhvr>
                                      <p:to>
                                        <p:strVal val="visible"/>
                                      </p:to>
                                    </p:set>
                                    <p:anim calcmode="lin" valueType="num">
                                      <p:cBhvr>
                                        <p:cTn id="40" dur="1000" fill="hold"/>
                                        <p:tgtEl>
                                          <p:spTgt spid="938007"/>
                                        </p:tgtEl>
                                        <p:attrNameLst>
                                          <p:attrName>ppt_x</p:attrName>
                                        </p:attrNameLst>
                                      </p:cBhvr>
                                      <p:tavLst>
                                        <p:tav tm="0">
                                          <p:val>
                                            <p:strVal val="#ppt_x-.2"/>
                                          </p:val>
                                        </p:tav>
                                        <p:tav tm="100000">
                                          <p:val>
                                            <p:strVal val="#ppt_x"/>
                                          </p:val>
                                        </p:tav>
                                      </p:tavLst>
                                    </p:anim>
                                    <p:anim calcmode="lin" valueType="num">
                                      <p:cBhvr>
                                        <p:cTn id="41" dur="1000" fill="hold"/>
                                        <p:tgtEl>
                                          <p:spTgt spid="938007"/>
                                        </p:tgtEl>
                                        <p:attrNameLst>
                                          <p:attrName>ppt_y</p:attrName>
                                        </p:attrNameLst>
                                      </p:cBhvr>
                                      <p:tavLst>
                                        <p:tav tm="0">
                                          <p:val>
                                            <p:strVal val="#ppt_y"/>
                                          </p:val>
                                        </p:tav>
                                        <p:tav tm="100000">
                                          <p:val>
                                            <p:strVal val="#ppt_y"/>
                                          </p:val>
                                        </p:tav>
                                      </p:tavLst>
                                    </p:anim>
                                    <p:animEffect transition="in" filter="wipe(right)" prLst="gradientSize: 0.1">
                                      <p:cBhvr>
                                        <p:cTn id="42" dur="1000"/>
                                        <p:tgtEl>
                                          <p:spTgt spid="938007"/>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938008"/>
                                        </p:tgtEl>
                                        <p:attrNameLst>
                                          <p:attrName>style.visibility</p:attrName>
                                        </p:attrNameLst>
                                      </p:cBhvr>
                                      <p:to>
                                        <p:strVal val="visible"/>
                                      </p:to>
                                    </p:set>
                                    <p:anim calcmode="lin" valueType="num">
                                      <p:cBhvr>
                                        <p:cTn id="45" dur="500" fill="hold"/>
                                        <p:tgtEl>
                                          <p:spTgt spid="938008"/>
                                        </p:tgtEl>
                                        <p:attrNameLst>
                                          <p:attrName>ppt_w</p:attrName>
                                        </p:attrNameLst>
                                      </p:cBhvr>
                                      <p:tavLst>
                                        <p:tav tm="0">
                                          <p:val>
                                            <p:fltVal val="0"/>
                                          </p:val>
                                        </p:tav>
                                        <p:tav tm="100000">
                                          <p:val>
                                            <p:strVal val="#ppt_w"/>
                                          </p:val>
                                        </p:tav>
                                      </p:tavLst>
                                    </p:anim>
                                    <p:anim calcmode="lin" valueType="num">
                                      <p:cBhvr>
                                        <p:cTn id="46" dur="500" fill="hold"/>
                                        <p:tgtEl>
                                          <p:spTgt spid="938008"/>
                                        </p:tgtEl>
                                        <p:attrNameLst>
                                          <p:attrName>ppt_h</p:attrName>
                                        </p:attrNameLst>
                                      </p:cBhvr>
                                      <p:tavLst>
                                        <p:tav tm="0">
                                          <p:val>
                                            <p:fltVal val="0"/>
                                          </p:val>
                                        </p:tav>
                                        <p:tav tm="100000">
                                          <p:val>
                                            <p:strVal val="#ppt_h"/>
                                          </p:val>
                                        </p:tav>
                                      </p:tavLst>
                                    </p:anim>
                                    <p:animEffect transition="in" filter="fade">
                                      <p:cBhvr>
                                        <p:cTn id="47" dur="500"/>
                                        <p:tgtEl>
                                          <p:spTgt spid="938008"/>
                                        </p:tgtEl>
                                      </p:cBhvr>
                                    </p:animEffect>
                                  </p:childTnLst>
                                </p:cTn>
                              </p:par>
                            </p:childTnLst>
                          </p:cTn>
                        </p:par>
                        <p:par>
                          <p:cTn id="48" fill="hold">
                            <p:stCondLst>
                              <p:cond delay="1000"/>
                            </p:stCondLst>
                            <p:childTnLst>
                              <p:par>
                                <p:cTn id="49" presetID="53" presetClass="entr" presetSubtype="0" fill="hold" grpId="0" nodeType="afterEffect">
                                  <p:stCondLst>
                                    <p:cond delay="0"/>
                                  </p:stCondLst>
                                  <p:childTnLst>
                                    <p:set>
                                      <p:cBhvr>
                                        <p:cTn id="50" dur="1" fill="hold">
                                          <p:stCondLst>
                                            <p:cond delay="0"/>
                                          </p:stCondLst>
                                        </p:cTn>
                                        <p:tgtEl>
                                          <p:spTgt spid="938013"/>
                                        </p:tgtEl>
                                        <p:attrNameLst>
                                          <p:attrName>style.visibility</p:attrName>
                                        </p:attrNameLst>
                                      </p:cBhvr>
                                      <p:to>
                                        <p:strVal val="visible"/>
                                      </p:to>
                                    </p:set>
                                    <p:anim calcmode="lin" valueType="num">
                                      <p:cBhvr>
                                        <p:cTn id="51" dur="500" fill="hold"/>
                                        <p:tgtEl>
                                          <p:spTgt spid="938013"/>
                                        </p:tgtEl>
                                        <p:attrNameLst>
                                          <p:attrName>ppt_w</p:attrName>
                                        </p:attrNameLst>
                                      </p:cBhvr>
                                      <p:tavLst>
                                        <p:tav tm="0">
                                          <p:val>
                                            <p:fltVal val="0"/>
                                          </p:val>
                                        </p:tav>
                                        <p:tav tm="100000">
                                          <p:val>
                                            <p:strVal val="#ppt_w"/>
                                          </p:val>
                                        </p:tav>
                                      </p:tavLst>
                                    </p:anim>
                                    <p:anim calcmode="lin" valueType="num">
                                      <p:cBhvr>
                                        <p:cTn id="52" dur="500" fill="hold"/>
                                        <p:tgtEl>
                                          <p:spTgt spid="938013"/>
                                        </p:tgtEl>
                                        <p:attrNameLst>
                                          <p:attrName>ppt_h</p:attrName>
                                        </p:attrNameLst>
                                      </p:cBhvr>
                                      <p:tavLst>
                                        <p:tav tm="0">
                                          <p:val>
                                            <p:fltVal val="0"/>
                                          </p:val>
                                        </p:tav>
                                        <p:tav tm="100000">
                                          <p:val>
                                            <p:strVal val="#ppt_h"/>
                                          </p:val>
                                        </p:tav>
                                      </p:tavLst>
                                    </p:anim>
                                    <p:animEffect transition="in" filter="fade">
                                      <p:cBhvr>
                                        <p:cTn id="53" dur="500"/>
                                        <p:tgtEl>
                                          <p:spTgt spid="938013"/>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938010"/>
                                        </p:tgtEl>
                                        <p:attrNameLst>
                                          <p:attrName>style.visibility</p:attrName>
                                        </p:attrNameLst>
                                      </p:cBhvr>
                                      <p:to>
                                        <p:strVal val="visible"/>
                                      </p:to>
                                    </p:set>
                                    <p:anim calcmode="lin" valueType="num">
                                      <p:cBhvr>
                                        <p:cTn id="56" dur="500" fill="hold"/>
                                        <p:tgtEl>
                                          <p:spTgt spid="938010"/>
                                        </p:tgtEl>
                                        <p:attrNameLst>
                                          <p:attrName>ppt_w</p:attrName>
                                        </p:attrNameLst>
                                      </p:cBhvr>
                                      <p:tavLst>
                                        <p:tav tm="0">
                                          <p:val>
                                            <p:fltVal val="0"/>
                                          </p:val>
                                        </p:tav>
                                        <p:tav tm="100000">
                                          <p:val>
                                            <p:strVal val="#ppt_w"/>
                                          </p:val>
                                        </p:tav>
                                      </p:tavLst>
                                    </p:anim>
                                    <p:anim calcmode="lin" valueType="num">
                                      <p:cBhvr>
                                        <p:cTn id="57" dur="500" fill="hold"/>
                                        <p:tgtEl>
                                          <p:spTgt spid="938010"/>
                                        </p:tgtEl>
                                        <p:attrNameLst>
                                          <p:attrName>ppt_h</p:attrName>
                                        </p:attrNameLst>
                                      </p:cBhvr>
                                      <p:tavLst>
                                        <p:tav tm="0">
                                          <p:val>
                                            <p:fltVal val="0"/>
                                          </p:val>
                                        </p:tav>
                                        <p:tav tm="100000">
                                          <p:val>
                                            <p:strVal val="#ppt_h"/>
                                          </p:val>
                                        </p:tav>
                                      </p:tavLst>
                                    </p:anim>
                                    <p:animEffect transition="in" filter="fade">
                                      <p:cBhvr>
                                        <p:cTn id="58" dur="500"/>
                                        <p:tgtEl>
                                          <p:spTgt spid="93801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938011"/>
                                        </p:tgtEl>
                                        <p:attrNameLst>
                                          <p:attrName>style.visibility</p:attrName>
                                        </p:attrNameLst>
                                      </p:cBhvr>
                                      <p:to>
                                        <p:strVal val="visible"/>
                                      </p:to>
                                    </p:set>
                                    <p:animEffect transition="in" filter="wipe(left)">
                                      <p:cBhvr>
                                        <p:cTn id="63" dur="500"/>
                                        <p:tgtEl>
                                          <p:spTgt spid="938011"/>
                                        </p:tgtEl>
                                      </p:cBhvr>
                                    </p:animEffect>
                                  </p:childTnLst>
                                </p:cTn>
                              </p:par>
                            </p:childTnLst>
                          </p:cTn>
                        </p:par>
                        <p:par>
                          <p:cTn id="64" fill="hold">
                            <p:stCondLst>
                              <p:cond delay="500"/>
                            </p:stCondLst>
                            <p:childTnLst>
                              <p:par>
                                <p:cTn id="65" presetID="53" presetClass="exit" presetSubtype="0" fill="hold" grpId="1" nodeType="afterEffect">
                                  <p:stCondLst>
                                    <p:cond delay="0"/>
                                  </p:stCondLst>
                                  <p:childTnLst>
                                    <p:anim calcmode="lin" valueType="num">
                                      <p:cBhvr>
                                        <p:cTn id="66" dur="500"/>
                                        <p:tgtEl>
                                          <p:spTgt spid="938012"/>
                                        </p:tgtEl>
                                        <p:attrNameLst>
                                          <p:attrName>ppt_w</p:attrName>
                                        </p:attrNameLst>
                                      </p:cBhvr>
                                      <p:tavLst>
                                        <p:tav tm="0">
                                          <p:val>
                                            <p:strVal val="ppt_w"/>
                                          </p:val>
                                        </p:tav>
                                        <p:tav tm="100000">
                                          <p:val>
                                            <p:fltVal val="0"/>
                                          </p:val>
                                        </p:tav>
                                      </p:tavLst>
                                    </p:anim>
                                    <p:anim calcmode="lin" valueType="num">
                                      <p:cBhvr>
                                        <p:cTn id="67" dur="500"/>
                                        <p:tgtEl>
                                          <p:spTgt spid="938012"/>
                                        </p:tgtEl>
                                        <p:attrNameLst>
                                          <p:attrName>ppt_h</p:attrName>
                                        </p:attrNameLst>
                                      </p:cBhvr>
                                      <p:tavLst>
                                        <p:tav tm="0">
                                          <p:val>
                                            <p:strVal val="ppt_h"/>
                                          </p:val>
                                        </p:tav>
                                        <p:tav tm="100000">
                                          <p:val>
                                            <p:fltVal val="0"/>
                                          </p:val>
                                        </p:tav>
                                      </p:tavLst>
                                    </p:anim>
                                    <p:animEffect transition="out" filter="fade">
                                      <p:cBhvr>
                                        <p:cTn id="68" dur="500"/>
                                        <p:tgtEl>
                                          <p:spTgt spid="938012"/>
                                        </p:tgtEl>
                                      </p:cBhvr>
                                    </p:animEffect>
                                    <p:set>
                                      <p:cBhvr>
                                        <p:cTn id="69" dur="1" fill="hold">
                                          <p:stCondLst>
                                            <p:cond delay="499"/>
                                          </p:stCondLst>
                                        </p:cTn>
                                        <p:tgtEl>
                                          <p:spTgt spid="938012"/>
                                        </p:tgtEl>
                                        <p:attrNameLst>
                                          <p:attrName>style.visibility</p:attrName>
                                        </p:attrNameLst>
                                      </p:cBhvr>
                                      <p:to>
                                        <p:strVal val="hidden"/>
                                      </p:to>
                                    </p:set>
                                  </p:childTnLst>
                                </p:cTn>
                              </p:par>
                            </p:childTnLst>
                          </p:cTn>
                        </p:par>
                        <p:par>
                          <p:cTn id="70" fill="hold">
                            <p:stCondLst>
                              <p:cond delay="1000"/>
                            </p:stCondLst>
                            <p:childTnLst>
                              <p:par>
                                <p:cTn id="71" presetID="53" presetClass="exit" presetSubtype="0" fill="hold" grpId="1" nodeType="afterEffect">
                                  <p:stCondLst>
                                    <p:cond delay="0"/>
                                  </p:stCondLst>
                                  <p:childTnLst>
                                    <p:anim calcmode="lin" valueType="num">
                                      <p:cBhvr>
                                        <p:cTn id="72" dur="500"/>
                                        <p:tgtEl>
                                          <p:spTgt spid="938013"/>
                                        </p:tgtEl>
                                        <p:attrNameLst>
                                          <p:attrName>ppt_w</p:attrName>
                                        </p:attrNameLst>
                                      </p:cBhvr>
                                      <p:tavLst>
                                        <p:tav tm="0">
                                          <p:val>
                                            <p:strVal val="ppt_w"/>
                                          </p:val>
                                        </p:tav>
                                        <p:tav tm="100000">
                                          <p:val>
                                            <p:fltVal val="0"/>
                                          </p:val>
                                        </p:tav>
                                      </p:tavLst>
                                    </p:anim>
                                    <p:anim calcmode="lin" valueType="num">
                                      <p:cBhvr>
                                        <p:cTn id="73" dur="500"/>
                                        <p:tgtEl>
                                          <p:spTgt spid="938013"/>
                                        </p:tgtEl>
                                        <p:attrNameLst>
                                          <p:attrName>ppt_h</p:attrName>
                                        </p:attrNameLst>
                                      </p:cBhvr>
                                      <p:tavLst>
                                        <p:tav tm="0">
                                          <p:val>
                                            <p:strVal val="ppt_h"/>
                                          </p:val>
                                        </p:tav>
                                        <p:tav tm="100000">
                                          <p:val>
                                            <p:fltVal val="0"/>
                                          </p:val>
                                        </p:tav>
                                      </p:tavLst>
                                    </p:anim>
                                    <p:animEffect transition="out" filter="fade">
                                      <p:cBhvr>
                                        <p:cTn id="74" dur="500"/>
                                        <p:tgtEl>
                                          <p:spTgt spid="938013"/>
                                        </p:tgtEl>
                                      </p:cBhvr>
                                    </p:animEffect>
                                    <p:set>
                                      <p:cBhvr>
                                        <p:cTn id="75" dur="1" fill="hold">
                                          <p:stCondLst>
                                            <p:cond delay="499"/>
                                          </p:stCondLst>
                                        </p:cTn>
                                        <p:tgtEl>
                                          <p:spTgt spid="938013"/>
                                        </p:tgtEl>
                                        <p:attrNameLst>
                                          <p:attrName>style.visibility</p:attrName>
                                        </p:attrNameLst>
                                      </p:cBhvr>
                                      <p:to>
                                        <p:strVal val="hidden"/>
                                      </p:to>
                                    </p:set>
                                  </p:childTnLst>
                                </p:cTn>
                              </p:par>
                              <p:par>
                                <p:cTn id="76" presetID="9" presetClass="entr" presetSubtype="0" fill="hold" grpId="0" nodeType="withEffect">
                                  <p:stCondLst>
                                    <p:cond delay="0"/>
                                  </p:stCondLst>
                                  <p:childTnLst>
                                    <p:set>
                                      <p:cBhvr>
                                        <p:cTn id="77" dur="1" fill="hold">
                                          <p:stCondLst>
                                            <p:cond delay="0"/>
                                          </p:stCondLst>
                                        </p:cTn>
                                        <p:tgtEl>
                                          <p:spTgt spid="938014"/>
                                        </p:tgtEl>
                                        <p:attrNameLst>
                                          <p:attrName>style.visibility</p:attrName>
                                        </p:attrNameLst>
                                      </p:cBhvr>
                                      <p:to>
                                        <p:strVal val="visible"/>
                                      </p:to>
                                    </p:set>
                                    <p:animEffect transition="in" filter="dissolve">
                                      <p:cBhvr>
                                        <p:cTn id="78" dur="500"/>
                                        <p:tgtEl>
                                          <p:spTgt spid="938014"/>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937988"/>
                                        </p:tgtEl>
                                        <p:attrNameLst>
                                          <p:attrName>style.visibility</p:attrName>
                                        </p:attrNameLst>
                                      </p:cBhvr>
                                      <p:to>
                                        <p:strVal val="visible"/>
                                      </p:to>
                                    </p:set>
                                    <p:animEffect transition="in" filter="strips(downLeft)">
                                      <p:cBhvr>
                                        <p:cTn id="81" dur="500"/>
                                        <p:tgtEl>
                                          <p:spTgt spid="937988"/>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937987"/>
                                        </p:tgtEl>
                                        <p:attrNameLst>
                                          <p:attrName>style.visibility</p:attrName>
                                        </p:attrNameLst>
                                      </p:cBhvr>
                                      <p:to>
                                        <p:strVal val="visible"/>
                                      </p:to>
                                    </p:set>
                                    <p:animEffect transition="in" filter="dissolve">
                                      <p:cBhvr>
                                        <p:cTn id="84" dur="500"/>
                                        <p:tgtEl>
                                          <p:spTgt spid="937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86" grpId="0" animBg="1"/>
      <p:bldP spid="937987" grpId="0"/>
      <p:bldP spid="937988" grpId="0"/>
      <p:bldP spid="937989" grpId="0"/>
      <p:bldP spid="937990" grpId="0" animBg="1"/>
      <p:bldP spid="938005" grpId="0" animBg="1"/>
      <p:bldP spid="938006" grpId="0" animBg="1"/>
      <p:bldP spid="938007" grpId="0" animBg="1"/>
      <p:bldP spid="938008" grpId="0"/>
      <p:bldP spid="938009" grpId="0"/>
      <p:bldP spid="938010" grpId="0"/>
      <p:bldP spid="938011" grpId="0" animBg="1"/>
      <p:bldP spid="938012" grpId="0"/>
      <p:bldP spid="938012" grpId="1"/>
      <p:bldP spid="938013" grpId="0"/>
      <p:bldP spid="938013" grpId="1"/>
      <p:bldP spid="938014" grpId="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85800" y="457200"/>
            <a:ext cx="7772400" cy="1143000"/>
          </a:xfrm>
        </p:spPr>
        <p:txBody>
          <a:bodyPr/>
          <a:lstStyle/>
          <a:p>
            <a:pPr eaLnBrk="1" hangingPunct="1"/>
            <a:r>
              <a:rPr lang="en-US" smtClean="0"/>
              <a:t>“Mystery” U-tube</a:t>
            </a:r>
          </a:p>
        </p:txBody>
      </p:sp>
      <p:sp>
        <p:nvSpPr>
          <p:cNvPr id="268354" name="Text Box 66"/>
          <p:cNvSpPr txBox="1">
            <a:spLocks noChangeArrowheads="1"/>
          </p:cNvSpPr>
          <p:nvPr/>
        </p:nvSpPr>
        <p:spPr bwMode="auto">
          <a:xfrm>
            <a:off x="1050925" y="5867400"/>
            <a:ext cx="1485900" cy="457200"/>
          </a:xfrm>
          <a:prstGeom prst="rect">
            <a:avLst/>
          </a:prstGeom>
          <a:noFill/>
          <a:ln w="9525">
            <a:noFill/>
            <a:miter lim="800000"/>
            <a:headEnd/>
            <a:tailEnd/>
          </a:ln>
        </p:spPr>
        <p:txBody>
          <a:bodyPr wrap="none">
            <a:spAutoFit/>
          </a:bodyPr>
          <a:lstStyle/>
          <a:p>
            <a:pPr algn="l"/>
            <a:r>
              <a:rPr lang="en-US" b="1"/>
              <a:t>Evaporates Easily</a:t>
            </a:r>
          </a:p>
          <a:p>
            <a:pPr algn="l"/>
            <a:r>
              <a:rPr lang="en-US" b="1"/>
              <a:t>      VOLATILE</a:t>
            </a:r>
          </a:p>
        </p:txBody>
      </p:sp>
      <p:sp>
        <p:nvSpPr>
          <p:cNvPr id="268355" name="Text Box 67"/>
          <p:cNvSpPr txBox="1">
            <a:spLocks noChangeArrowheads="1"/>
          </p:cNvSpPr>
          <p:nvPr/>
        </p:nvSpPr>
        <p:spPr bwMode="auto">
          <a:xfrm>
            <a:off x="990600" y="3200400"/>
            <a:ext cx="1731963" cy="274638"/>
          </a:xfrm>
          <a:prstGeom prst="rect">
            <a:avLst/>
          </a:prstGeom>
          <a:noFill/>
          <a:ln w="9525">
            <a:noFill/>
            <a:miter lim="800000"/>
            <a:headEnd/>
            <a:tailEnd/>
          </a:ln>
        </p:spPr>
        <p:txBody>
          <a:bodyPr wrap="none">
            <a:spAutoFit/>
          </a:bodyPr>
          <a:lstStyle/>
          <a:p>
            <a:pPr algn="l"/>
            <a:r>
              <a:rPr lang="en-US" b="1"/>
              <a:t>HIGH Vapor Pressure</a:t>
            </a:r>
          </a:p>
        </p:txBody>
      </p:sp>
      <p:sp>
        <p:nvSpPr>
          <p:cNvPr id="268356" name="Text Box 68"/>
          <p:cNvSpPr txBox="1">
            <a:spLocks noChangeArrowheads="1"/>
          </p:cNvSpPr>
          <p:nvPr/>
        </p:nvSpPr>
        <p:spPr bwMode="auto">
          <a:xfrm>
            <a:off x="6629400" y="5821363"/>
            <a:ext cx="1530350" cy="274637"/>
          </a:xfrm>
          <a:prstGeom prst="rect">
            <a:avLst/>
          </a:prstGeom>
          <a:noFill/>
          <a:ln w="9525">
            <a:noFill/>
            <a:miter lim="800000"/>
            <a:headEnd/>
            <a:tailEnd/>
          </a:ln>
        </p:spPr>
        <p:txBody>
          <a:bodyPr wrap="none">
            <a:spAutoFit/>
          </a:bodyPr>
          <a:lstStyle/>
          <a:p>
            <a:pPr algn="l"/>
            <a:r>
              <a:rPr lang="en-US" b="1"/>
              <a:t>Evaporates Slowly</a:t>
            </a:r>
          </a:p>
        </p:txBody>
      </p:sp>
      <p:sp>
        <p:nvSpPr>
          <p:cNvPr id="268357" name="Text Box 69"/>
          <p:cNvSpPr txBox="1">
            <a:spLocks noChangeArrowheads="1"/>
          </p:cNvSpPr>
          <p:nvPr/>
        </p:nvSpPr>
        <p:spPr bwMode="auto">
          <a:xfrm>
            <a:off x="6400800" y="3200400"/>
            <a:ext cx="1751013" cy="274638"/>
          </a:xfrm>
          <a:prstGeom prst="rect">
            <a:avLst/>
          </a:prstGeom>
          <a:noFill/>
          <a:ln w="9525">
            <a:noFill/>
            <a:miter lim="800000"/>
            <a:headEnd/>
            <a:tailEnd/>
          </a:ln>
        </p:spPr>
        <p:txBody>
          <a:bodyPr wrap="none">
            <a:spAutoFit/>
          </a:bodyPr>
          <a:lstStyle/>
          <a:p>
            <a:pPr algn="l"/>
            <a:r>
              <a:rPr lang="en-US" b="1"/>
              <a:t>LOW  Vapor Pressure</a:t>
            </a:r>
          </a:p>
        </p:txBody>
      </p:sp>
      <p:sp>
        <p:nvSpPr>
          <p:cNvPr id="268358" name="AutoShape 70"/>
          <p:cNvSpPr>
            <a:spLocks noChangeArrowheads="1"/>
          </p:cNvSpPr>
          <p:nvPr/>
        </p:nvSpPr>
        <p:spPr bwMode="auto">
          <a:xfrm>
            <a:off x="3581400" y="2209800"/>
            <a:ext cx="1981200" cy="914400"/>
          </a:xfrm>
          <a:prstGeom prst="downArrow">
            <a:avLst>
              <a:gd name="adj1" fmla="val 50000"/>
              <a:gd name="adj2" fmla="val 25000"/>
            </a:avLst>
          </a:prstGeom>
          <a:solidFill>
            <a:srgbClr val="99CCFF">
              <a:alpha val="50195"/>
            </a:srgbClr>
          </a:solidFill>
          <a:ln w="9525">
            <a:solidFill>
              <a:srgbClr val="99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268359" name="AutoShape 71"/>
          <p:cNvSpPr>
            <a:spLocks noChangeArrowheads="1"/>
          </p:cNvSpPr>
          <p:nvPr/>
        </p:nvSpPr>
        <p:spPr bwMode="auto">
          <a:xfrm>
            <a:off x="838200" y="1600200"/>
            <a:ext cx="1981200" cy="914400"/>
          </a:xfrm>
          <a:prstGeom prst="downArrow">
            <a:avLst>
              <a:gd name="adj1" fmla="val 50000"/>
              <a:gd name="adj2" fmla="val 25000"/>
            </a:avLst>
          </a:prstGeom>
          <a:solidFill>
            <a:srgbClr val="99CCFF">
              <a:alpha val="50195"/>
            </a:srgbClr>
          </a:solidFill>
          <a:ln w="9525">
            <a:solidFill>
              <a:srgbClr val="99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268360" name="AutoShape 72"/>
          <p:cNvSpPr>
            <a:spLocks noChangeArrowheads="1"/>
          </p:cNvSpPr>
          <p:nvPr/>
        </p:nvSpPr>
        <p:spPr bwMode="auto">
          <a:xfrm>
            <a:off x="6324600" y="1600200"/>
            <a:ext cx="1981200" cy="914400"/>
          </a:xfrm>
          <a:prstGeom prst="downArrow">
            <a:avLst>
              <a:gd name="adj1" fmla="val 50000"/>
              <a:gd name="adj2" fmla="val 25000"/>
            </a:avLst>
          </a:prstGeom>
          <a:solidFill>
            <a:srgbClr val="99CCFF">
              <a:alpha val="50195"/>
            </a:srgbClr>
          </a:solidFill>
          <a:ln w="9525">
            <a:solidFill>
              <a:srgbClr val="99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268361" name="AutoShape 73"/>
          <p:cNvSpPr>
            <a:spLocks noChangeArrowheads="1"/>
          </p:cNvSpPr>
          <p:nvPr/>
        </p:nvSpPr>
        <p:spPr bwMode="auto">
          <a:xfrm>
            <a:off x="1447800" y="2743200"/>
            <a:ext cx="838200" cy="457200"/>
          </a:xfrm>
          <a:prstGeom prst="upArrow">
            <a:avLst>
              <a:gd name="adj1" fmla="val 50000"/>
              <a:gd name="adj2" fmla="val 25000"/>
            </a:avLst>
          </a:prstGeom>
          <a:solidFill>
            <a:srgbClr val="33CC33">
              <a:alpha val="50195"/>
            </a:srgbClr>
          </a:solidFill>
          <a:ln w="9525">
            <a:solidFill>
              <a:srgbClr val="333333"/>
            </a:solidFill>
            <a:miter lim="800000"/>
            <a:headEnd/>
            <a:tailEnd/>
          </a:ln>
        </p:spPr>
        <p:txBody>
          <a:bodyPr wrap="none" anchor="ctr"/>
          <a:lstStyle/>
          <a:p>
            <a:r>
              <a:rPr lang="en-US" b="1"/>
              <a:t>4 psi</a:t>
            </a:r>
          </a:p>
        </p:txBody>
      </p:sp>
      <p:sp>
        <p:nvSpPr>
          <p:cNvPr id="268362" name="AutoShape 74"/>
          <p:cNvSpPr>
            <a:spLocks noChangeArrowheads="1"/>
          </p:cNvSpPr>
          <p:nvPr/>
        </p:nvSpPr>
        <p:spPr bwMode="auto">
          <a:xfrm>
            <a:off x="7086600" y="2743200"/>
            <a:ext cx="457200" cy="457200"/>
          </a:xfrm>
          <a:prstGeom prst="upArrow">
            <a:avLst>
              <a:gd name="adj1" fmla="val 50000"/>
              <a:gd name="adj2" fmla="val 25000"/>
            </a:avLst>
          </a:prstGeom>
          <a:solidFill>
            <a:srgbClr val="EAEAEA">
              <a:alpha val="50195"/>
            </a:srgbClr>
          </a:solidFill>
          <a:ln w="9525">
            <a:solidFill>
              <a:srgbClr val="333333"/>
            </a:solidFill>
            <a:miter lim="800000"/>
            <a:headEnd/>
            <a:tailEnd/>
          </a:ln>
        </p:spPr>
        <p:txBody>
          <a:bodyPr wrap="none" anchor="ctr"/>
          <a:lstStyle/>
          <a:p>
            <a:r>
              <a:rPr lang="en-US" b="1"/>
              <a:t>2</a:t>
            </a:r>
          </a:p>
        </p:txBody>
      </p:sp>
      <p:sp>
        <p:nvSpPr>
          <p:cNvPr id="133132" name="Text Box 76"/>
          <p:cNvSpPr txBox="1">
            <a:spLocks noChangeArrowheads="1"/>
          </p:cNvSpPr>
          <p:nvPr/>
        </p:nvSpPr>
        <p:spPr bwMode="auto">
          <a:xfrm>
            <a:off x="1050925" y="6384925"/>
            <a:ext cx="6699250" cy="336550"/>
          </a:xfrm>
          <a:prstGeom prst="rect">
            <a:avLst/>
          </a:prstGeom>
          <a:noFill/>
          <a:ln w="9525">
            <a:noFill/>
            <a:miter lim="800000"/>
            <a:headEnd/>
            <a:tailEnd/>
          </a:ln>
        </p:spPr>
        <p:txBody>
          <a:bodyPr wrap="none">
            <a:spAutoFit/>
          </a:bodyPr>
          <a:lstStyle/>
          <a:p>
            <a:pPr algn="l"/>
            <a:r>
              <a:rPr lang="en-US" sz="1600" b="1"/>
              <a:t>ALCOHOL					     WATER</a:t>
            </a:r>
          </a:p>
        </p:txBody>
      </p:sp>
      <p:sp>
        <p:nvSpPr>
          <p:cNvPr id="133133" name="AutoShape 78">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33134" name="Rectangle 79"/>
          <p:cNvSpPr>
            <a:spLocks noChangeArrowheads="1"/>
          </p:cNvSpPr>
          <p:nvPr/>
        </p:nvSpPr>
        <p:spPr bwMode="auto">
          <a:xfrm>
            <a:off x="3886200" y="4114800"/>
            <a:ext cx="381000" cy="1752600"/>
          </a:xfrm>
          <a:prstGeom prst="rect">
            <a:avLst/>
          </a:prstGeom>
          <a:gradFill rotWithShape="1">
            <a:gsLst>
              <a:gs pos="0">
                <a:srgbClr val="33CC33"/>
              </a:gs>
              <a:gs pos="100000">
                <a:schemeClr val="bg1"/>
              </a:gs>
            </a:gsLst>
            <a:lin ang="5400000" scaled="1"/>
          </a:gradFill>
          <a:ln w="9525">
            <a:noFill/>
            <a:miter lim="800000"/>
            <a:headEnd/>
            <a:tailEnd/>
          </a:ln>
        </p:spPr>
        <p:txBody>
          <a:bodyPr wrap="none" anchor="ctr"/>
          <a:lstStyle/>
          <a:p>
            <a:endParaRPr lang="en-US"/>
          </a:p>
        </p:txBody>
      </p:sp>
      <p:sp>
        <p:nvSpPr>
          <p:cNvPr id="133135" name="Oval 80"/>
          <p:cNvSpPr>
            <a:spLocks noChangeArrowheads="1"/>
          </p:cNvSpPr>
          <p:nvPr/>
        </p:nvSpPr>
        <p:spPr bwMode="auto">
          <a:xfrm>
            <a:off x="3886200" y="3505200"/>
            <a:ext cx="381000" cy="152400"/>
          </a:xfrm>
          <a:prstGeom prst="ellipse">
            <a:avLst/>
          </a:prstGeom>
          <a:solidFill>
            <a:srgbClr val="C0C0C0">
              <a:alpha val="14117"/>
            </a:srgbClr>
          </a:solidFill>
          <a:ln w="9525">
            <a:solidFill>
              <a:schemeClr val="tx1"/>
            </a:solidFill>
            <a:round/>
            <a:headEnd/>
            <a:tailEnd/>
          </a:ln>
        </p:spPr>
        <p:txBody>
          <a:bodyPr wrap="none" anchor="ctr"/>
          <a:lstStyle/>
          <a:p>
            <a:endParaRPr lang="en-US"/>
          </a:p>
        </p:txBody>
      </p:sp>
      <p:sp>
        <p:nvSpPr>
          <p:cNvPr id="133136" name="Oval 81"/>
          <p:cNvSpPr>
            <a:spLocks noChangeArrowheads="1"/>
          </p:cNvSpPr>
          <p:nvPr/>
        </p:nvSpPr>
        <p:spPr bwMode="auto">
          <a:xfrm>
            <a:off x="4876800" y="3505200"/>
            <a:ext cx="381000" cy="152400"/>
          </a:xfrm>
          <a:prstGeom prst="ellipse">
            <a:avLst/>
          </a:prstGeom>
          <a:solidFill>
            <a:srgbClr val="C0C0C0">
              <a:alpha val="27058"/>
            </a:srgbClr>
          </a:solidFill>
          <a:ln w="9525">
            <a:solidFill>
              <a:schemeClr val="tx1"/>
            </a:solidFill>
            <a:round/>
            <a:headEnd/>
            <a:tailEnd/>
          </a:ln>
        </p:spPr>
        <p:txBody>
          <a:bodyPr wrap="none" anchor="ctr"/>
          <a:lstStyle/>
          <a:p>
            <a:endParaRPr lang="en-US"/>
          </a:p>
        </p:txBody>
      </p:sp>
      <p:sp>
        <p:nvSpPr>
          <p:cNvPr id="133137" name="Freeform 82"/>
          <p:cNvSpPr>
            <a:spLocks/>
          </p:cNvSpPr>
          <p:nvPr/>
        </p:nvSpPr>
        <p:spPr bwMode="auto">
          <a:xfrm>
            <a:off x="3881438" y="4141788"/>
            <a:ext cx="7937" cy="1720850"/>
          </a:xfrm>
          <a:custGeom>
            <a:avLst/>
            <a:gdLst>
              <a:gd name="T0" fmla="*/ 0 w 5"/>
              <a:gd name="T1" fmla="*/ 0 h 1084"/>
              <a:gd name="T2" fmla="*/ 7937 w 5"/>
              <a:gd name="T3" fmla="*/ 1720850 h 1084"/>
              <a:gd name="T4" fmla="*/ 0 60000 65536"/>
              <a:gd name="T5" fmla="*/ 0 60000 65536"/>
              <a:gd name="T6" fmla="*/ 0 w 5"/>
              <a:gd name="T7" fmla="*/ 0 h 1084"/>
              <a:gd name="T8" fmla="*/ 5 w 5"/>
              <a:gd name="T9" fmla="*/ 1084 h 1084"/>
            </a:gdLst>
            <a:ahLst/>
            <a:cxnLst>
              <a:cxn ang="T4">
                <a:pos x="T0" y="T1"/>
              </a:cxn>
              <a:cxn ang="T5">
                <a:pos x="T2" y="T3"/>
              </a:cxn>
            </a:cxnLst>
            <a:rect l="T6" t="T7" r="T8" b="T9"/>
            <a:pathLst>
              <a:path w="5" h="1084">
                <a:moveTo>
                  <a:pt x="0" y="0"/>
                </a:moveTo>
                <a:lnTo>
                  <a:pt x="5" y="1084"/>
                </a:lnTo>
              </a:path>
            </a:pathLst>
          </a:custGeom>
          <a:noFill/>
          <a:ln w="9525">
            <a:solidFill>
              <a:schemeClr val="tx1"/>
            </a:solidFill>
            <a:round/>
            <a:headEnd/>
            <a:tailEnd/>
          </a:ln>
        </p:spPr>
        <p:txBody>
          <a:bodyPr/>
          <a:lstStyle/>
          <a:p>
            <a:endParaRPr lang="en-US"/>
          </a:p>
        </p:txBody>
      </p:sp>
      <p:sp>
        <p:nvSpPr>
          <p:cNvPr id="133138" name="Freeform 83"/>
          <p:cNvSpPr>
            <a:spLocks/>
          </p:cNvSpPr>
          <p:nvPr/>
        </p:nvSpPr>
        <p:spPr bwMode="auto">
          <a:xfrm>
            <a:off x="4265613" y="3581400"/>
            <a:ext cx="1587" cy="2300288"/>
          </a:xfrm>
          <a:custGeom>
            <a:avLst/>
            <a:gdLst>
              <a:gd name="T0" fmla="*/ 1587 w 1"/>
              <a:gd name="T1" fmla="*/ 0 h 1449"/>
              <a:gd name="T2" fmla="*/ 0 w 1"/>
              <a:gd name="T3" fmla="*/ 2300288 h 1449"/>
              <a:gd name="T4" fmla="*/ 0 60000 65536"/>
              <a:gd name="T5" fmla="*/ 0 60000 65536"/>
              <a:gd name="T6" fmla="*/ 0 w 1"/>
              <a:gd name="T7" fmla="*/ 0 h 1449"/>
              <a:gd name="T8" fmla="*/ 1 w 1"/>
              <a:gd name="T9" fmla="*/ 1449 h 1449"/>
            </a:gdLst>
            <a:ahLst/>
            <a:cxnLst>
              <a:cxn ang="T4">
                <a:pos x="T0" y="T1"/>
              </a:cxn>
              <a:cxn ang="T5">
                <a:pos x="T2" y="T3"/>
              </a:cxn>
            </a:cxnLst>
            <a:rect l="T6" t="T7" r="T8" b="T9"/>
            <a:pathLst>
              <a:path w="1" h="1449">
                <a:moveTo>
                  <a:pt x="1" y="0"/>
                </a:moveTo>
                <a:lnTo>
                  <a:pt x="0" y="1449"/>
                </a:lnTo>
              </a:path>
            </a:pathLst>
          </a:custGeom>
          <a:noFill/>
          <a:ln w="9525">
            <a:solidFill>
              <a:schemeClr val="tx1"/>
            </a:solidFill>
            <a:round/>
            <a:headEnd/>
            <a:tailEnd/>
          </a:ln>
        </p:spPr>
        <p:txBody>
          <a:bodyPr/>
          <a:lstStyle/>
          <a:p>
            <a:endParaRPr lang="en-US"/>
          </a:p>
        </p:txBody>
      </p:sp>
      <p:sp>
        <p:nvSpPr>
          <p:cNvPr id="133139" name="Freeform 84"/>
          <p:cNvSpPr>
            <a:spLocks/>
          </p:cNvSpPr>
          <p:nvPr/>
        </p:nvSpPr>
        <p:spPr bwMode="auto">
          <a:xfrm>
            <a:off x="4876800" y="3581400"/>
            <a:ext cx="1588" cy="2309813"/>
          </a:xfrm>
          <a:custGeom>
            <a:avLst/>
            <a:gdLst>
              <a:gd name="T0" fmla="*/ 0 w 1"/>
              <a:gd name="T1" fmla="*/ 0 h 1455"/>
              <a:gd name="T2" fmla="*/ 0 w 1"/>
              <a:gd name="T3" fmla="*/ 2309813 h 1455"/>
              <a:gd name="T4" fmla="*/ 0 60000 65536"/>
              <a:gd name="T5" fmla="*/ 0 60000 65536"/>
              <a:gd name="T6" fmla="*/ 0 w 1"/>
              <a:gd name="T7" fmla="*/ 0 h 1455"/>
              <a:gd name="T8" fmla="*/ 1 w 1"/>
              <a:gd name="T9" fmla="*/ 1455 h 1455"/>
            </a:gdLst>
            <a:ahLst/>
            <a:cxnLst>
              <a:cxn ang="T4">
                <a:pos x="T0" y="T1"/>
              </a:cxn>
              <a:cxn ang="T5">
                <a:pos x="T2" y="T3"/>
              </a:cxn>
            </a:cxnLst>
            <a:rect l="T6" t="T7" r="T8" b="T9"/>
            <a:pathLst>
              <a:path w="1" h="1455">
                <a:moveTo>
                  <a:pt x="0" y="0"/>
                </a:moveTo>
                <a:lnTo>
                  <a:pt x="0" y="1455"/>
                </a:lnTo>
              </a:path>
            </a:pathLst>
          </a:custGeom>
          <a:noFill/>
          <a:ln w="9525">
            <a:solidFill>
              <a:schemeClr val="tx1"/>
            </a:solidFill>
            <a:round/>
            <a:headEnd/>
            <a:tailEnd/>
          </a:ln>
        </p:spPr>
        <p:txBody>
          <a:bodyPr/>
          <a:lstStyle/>
          <a:p>
            <a:endParaRPr lang="en-US"/>
          </a:p>
        </p:txBody>
      </p:sp>
      <p:sp>
        <p:nvSpPr>
          <p:cNvPr id="133140" name="Freeform 85"/>
          <p:cNvSpPr>
            <a:spLocks/>
          </p:cNvSpPr>
          <p:nvPr/>
        </p:nvSpPr>
        <p:spPr bwMode="auto">
          <a:xfrm>
            <a:off x="5257800" y="3581400"/>
            <a:ext cx="1588" cy="2281238"/>
          </a:xfrm>
          <a:custGeom>
            <a:avLst/>
            <a:gdLst>
              <a:gd name="T0" fmla="*/ 0 w 1"/>
              <a:gd name="T1" fmla="*/ 0 h 1437"/>
              <a:gd name="T2" fmla="*/ 0 w 1"/>
              <a:gd name="T3" fmla="*/ 2281238 h 1437"/>
              <a:gd name="T4" fmla="*/ 0 60000 65536"/>
              <a:gd name="T5" fmla="*/ 0 60000 65536"/>
              <a:gd name="T6" fmla="*/ 0 w 1"/>
              <a:gd name="T7" fmla="*/ 0 h 1437"/>
              <a:gd name="T8" fmla="*/ 1 w 1"/>
              <a:gd name="T9" fmla="*/ 1437 h 1437"/>
            </a:gdLst>
            <a:ahLst/>
            <a:cxnLst>
              <a:cxn ang="T4">
                <a:pos x="T0" y="T1"/>
              </a:cxn>
              <a:cxn ang="T5">
                <a:pos x="T2" y="T3"/>
              </a:cxn>
            </a:cxnLst>
            <a:rect l="T6" t="T7" r="T8" b="T9"/>
            <a:pathLst>
              <a:path w="1" h="1437">
                <a:moveTo>
                  <a:pt x="0" y="0"/>
                </a:moveTo>
                <a:lnTo>
                  <a:pt x="0" y="1437"/>
                </a:lnTo>
              </a:path>
            </a:pathLst>
          </a:custGeom>
          <a:noFill/>
          <a:ln w="9525">
            <a:solidFill>
              <a:schemeClr val="tx1"/>
            </a:solidFill>
            <a:round/>
            <a:headEnd/>
            <a:tailEnd/>
          </a:ln>
        </p:spPr>
        <p:txBody>
          <a:bodyPr/>
          <a:lstStyle/>
          <a:p>
            <a:endParaRPr lang="en-US"/>
          </a:p>
        </p:txBody>
      </p:sp>
      <p:sp>
        <p:nvSpPr>
          <p:cNvPr id="133141" name="Arc 86"/>
          <p:cNvSpPr>
            <a:spLocks/>
          </p:cNvSpPr>
          <p:nvPr/>
        </p:nvSpPr>
        <p:spPr bwMode="auto">
          <a:xfrm flipV="1">
            <a:off x="3886200" y="5791200"/>
            <a:ext cx="1371600" cy="685800"/>
          </a:xfrm>
          <a:custGeom>
            <a:avLst/>
            <a:gdLst>
              <a:gd name="T0" fmla="*/ 0 w 43044"/>
              <a:gd name="T1" fmla="*/ 19757010 h 21600"/>
              <a:gd name="T2" fmla="*/ 43706128 w 43044"/>
              <a:gd name="T3" fmla="*/ 20108831 h 21600"/>
              <a:gd name="T4" fmla="*/ 21837832 w 43044"/>
              <a:gd name="T5" fmla="*/ 21774150 h 21600"/>
              <a:gd name="T6" fmla="*/ 0 60000 65536"/>
              <a:gd name="T7" fmla="*/ 0 60000 65536"/>
              <a:gd name="T8" fmla="*/ 0 60000 65536"/>
              <a:gd name="T9" fmla="*/ 0 w 43044"/>
              <a:gd name="T10" fmla="*/ 0 h 21600"/>
              <a:gd name="T11" fmla="*/ 43044 w 43044"/>
              <a:gd name="T12" fmla="*/ 21600 h 21600"/>
            </a:gdLst>
            <a:ahLst/>
            <a:cxnLst>
              <a:cxn ang="T6">
                <a:pos x="T0" y="T1"/>
              </a:cxn>
              <a:cxn ang="T7">
                <a:pos x="T2" y="T3"/>
              </a:cxn>
              <a:cxn ang="T8">
                <a:pos x="T4" y="T5"/>
              </a:cxn>
            </a:cxnLst>
            <a:rect l="T9" t="T10" r="T11" b="T12"/>
            <a:pathLst>
              <a:path w="43044" h="21600" fill="none" extrusionOk="0">
                <a:moveTo>
                  <a:pt x="-1" y="19598"/>
                </a:moveTo>
                <a:cubicBezTo>
                  <a:pt x="1033" y="8492"/>
                  <a:pt x="10352" y="-1"/>
                  <a:pt x="21507" y="0"/>
                </a:cubicBezTo>
                <a:cubicBezTo>
                  <a:pt x="32795" y="0"/>
                  <a:pt x="42180" y="8692"/>
                  <a:pt x="43043" y="19948"/>
                </a:cubicBezTo>
              </a:path>
              <a:path w="43044" h="21600" stroke="0" extrusionOk="0">
                <a:moveTo>
                  <a:pt x="-1" y="19598"/>
                </a:moveTo>
                <a:cubicBezTo>
                  <a:pt x="1033" y="8492"/>
                  <a:pt x="10352" y="-1"/>
                  <a:pt x="21507" y="0"/>
                </a:cubicBezTo>
                <a:cubicBezTo>
                  <a:pt x="32795" y="0"/>
                  <a:pt x="42180" y="8692"/>
                  <a:pt x="43043" y="19948"/>
                </a:cubicBezTo>
                <a:lnTo>
                  <a:pt x="21507" y="21600"/>
                </a:lnTo>
                <a:close/>
              </a:path>
            </a:pathLst>
          </a:custGeom>
          <a:noFill/>
          <a:ln w="9525">
            <a:solidFill>
              <a:schemeClr val="tx1"/>
            </a:solidFill>
            <a:round/>
            <a:headEnd/>
            <a:tailEnd/>
          </a:ln>
        </p:spPr>
        <p:txBody>
          <a:bodyPr wrap="none" anchor="ctr"/>
          <a:lstStyle/>
          <a:p>
            <a:endParaRPr lang="en-US"/>
          </a:p>
        </p:txBody>
      </p:sp>
      <p:sp>
        <p:nvSpPr>
          <p:cNvPr id="133142" name="Arc 87"/>
          <p:cNvSpPr>
            <a:spLocks/>
          </p:cNvSpPr>
          <p:nvPr/>
        </p:nvSpPr>
        <p:spPr bwMode="auto">
          <a:xfrm flipV="1">
            <a:off x="4267200" y="5867400"/>
            <a:ext cx="609600" cy="228600"/>
          </a:xfrm>
          <a:custGeom>
            <a:avLst/>
            <a:gdLst>
              <a:gd name="T0" fmla="*/ 0 w 43044"/>
              <a:gd name="T1" fmla="*/ 2195227 h 21600"/>
              <a:gd name="T2" fmla="*/ 8633310 w 43044"/>
              <a:gd name="T3" fmla="*/ 2234311 h 21600"/>
              <a:gd name="T4" fmla="*/ 4313652 w 43044"/>
              <a:gd name="T5" fmla="*/ 2419350 h 21600"/>
              <a:gd name="T6" fmla="*/ 0 60000 65536"/>
              <a:gd name="T7" fmla="*/ 0 60000 65536"/>
              <a:gd name="T8" fmla="*/ 0 60000 65536"/>
              <a:gd name="T9" fmla="*/ 0 w 43044"/>
              <a:gd name="T10" fmla="*/ 0 h 21600"/>
              <a:gd name="T11" fmla="*/ 43044 w 43044"/>
              <a:gd name="T12" fmla="*/ 21600 h 21600"/>
            </a:gdLst>
            <a:ahLst/>
            <a:cxnLst>
              <a:cxn ang="T6">
                <a:pos x="T0" y="T1"/>
              </a:cxn>
              <a:cxn ang="T7">
                <a:pos x="T2" y="T3"/>
              </a:cxn>
              <a:cxn ang="T8">
                <a:pos x="T4" y="T5"/>
              </a:cxn>
            </a:cxnLst>
            <a:rect l="T9" t="T10" r="T11" b="T12"/>
            <a:pathLst>
              <a:path w="43044" h="21600" fill="none" extrusionOk="0">
                <a:moveTo>
                  <a:pt x="-1" y="19598"/>
                </a:moveTo>
                <a:cubicBezTo>
                  <a:pt x="1033" y="8492"/>
                  <a:pt x="10352" y="-1"/>
                  <a:pt x="21507" y="0"/>
                </a:cubicBezTo>
                <a:cubicBezTo>
                  <a:pt x="32795" y="0"/>
                  <a:pt x="42180" y="8692"/>
                  <a:pt x="43043" y="19948"/>
                </a:cubicBezTo>
              </a:path>
              <a:path w="43044" h="21600" stroke="0" extrusionOk="0">
                <a:moveTo>
                  <a:pt x="-1" y="19598"/>
                </a:moveTo>
                <a:cubicBezTo>
                  <a:pt x="1033" y="8492"/>
                  <a:pt x="10352" y="-1"/>
                  <a:pt x="21507" y="0"/>
                </a:cubicBezTo>
                <a:cubicBezTo>
                  <a:pt x="32795" y="0"/>
                  <a:pt x="42180" y="8692"/>
                  <a:pt x="43043" y="19948"/>
                </a:cubicBezTo>
                <a:lnTo>
                  <a:pt x="21507" y="21600"/>
                </a:lnTo>
                <a:close/>
              </a:path>
            </a:pathLst>
          </a:custGeom>
          <a:noFill/>
          <a:ln w="9525">
            <a:solidFill>
              <a:schemeClr val="tx1"/>
            </a:solidFill>
            <a:round/>
            <a:headEnd/>
            <a:tailEnd/>
          </a:ln>
        </p:spPr>
        <p:txBody>
          <a:bodyPr wrap="none" anchor="ctr"/>
          <a:lstStyle/>
          <a:p>
            <a:endParaRPr lang="en-US"/>
          </a:p>
        </p:txBody>
      </p:sp>
      <p:sp>
        <p:nvSpPr>
          <p:cNvPr id="133143" name="Oval 88"/>
          <p:cNvSpPr>
            <a:spLocks noChangeArrowheads="1"/>
          </p:cNvSpPr>
          <p:nvPr/>
        </p:nvSpPr>
        <p:spPr bwMode="auto">
          <a:xfrm>
            <a:off x="685800" y="3505200"/>
            <a:ext cx="2209800" cy="2286000"/>
          </a:xfrm>
          <a:prstGeom prst="ellipse">
            <a:avLst/>
          </a:prstGeom>
          <a:noFill/>
          <a:ln w="9525">
            <a:solidFill>
              <a:schemeClr val="tx1"/>
            </a:solidFill>
            <a:round/>
            <a:headEnd/>
            <a:tailEnd/>
          </a:ln>
        </p:spPr>
        <p:txBody>
          <a:bodyPr wrap="none" anchor="ctr"/>
          <a:lstStyle/>
          <a:p>
            <a:endParaRPr lang="en-US"/>
          </a:p>
        </p:txBody>
      </p:sp>
      <p:sp>
        <p:nvSpPr>
          <p:cNvPr id="133144" name="Oval 89"/>
          <p:cNvSpPr>
            <a:spLocks noChangeArrowheads="1"/>
          </p:cNvSpPr>
          <p:nvPr/>
        </p:nvSpPr>
        <p:spPr bwMode="auto">
          <a:xfrm>
            <a:off x="6172200" y="3505200"/>
            <a:ext cx="2209800" cy="2286000"/>
          </a:xfrm>
          <a:prstGeom prst="ellipse">
            <a:avLst/>
          </a:prstGeom>
          <a:noFill/>
          <a:ln w="9525">
            <a:solidFill>
              <a:schemeClr val="tx1"/>
            </a:solidFill>
            <a:round/>
            <a:headEnd/>
            <a:tailEnd/>
          </a:ln>
        </p:spPr>
        <p:txBody>
          <a:bodyPr wrap="none" anchor="ctr"/>
          <a:lstStyle/>
          <a:p>
            <a:endParaRPr lang="en-US"/>
          </a:p>
        </p:txBody>
      </p:sp>
      <p:sp>
        <p:nvSpPr>
          <p:cNvPr id="133145" name="Line 90"/>
          <p:cNvSpPr>
            <a:spLocks noChangeShapeType="1"/>
          </p:cNvSpPr>
          <p:nvPr/>
        </p:nvSpPr>
        <p:spPr bwMode="auto">
          <a:xfrm>
            <a:off x="3886200" y="4114800"/>
            <a:ext cx="381000" cy="0"/>
          </a:xfrm>
          <a:prstGeom prst="line">
            <a:avLst/>
          </a:prstGeom>
          <a:noFill/>
          <a:ln w="9525">
            <a:solidFill>
              <a:schemeClr val="tx1"/>
            </a:solidFill>
            <a:round/>
            <a:headEnd/>
            <a:tailEnd/>
          </a:ln>
        </p:spPr>
        <p:txBody>
          <a:bodyPr/>
          <a:lstStyle/>
          <a:p>
            <a:endParaRPr lang="en-US"/>
          </a:p>
        </p:txBody>
      </p:sp>
      <p:sp>
        <p:nvSpPr>
          <p:cNvPr id="133146" name="Line 91"/>
          <p:cNvSpPr>
            <a:spLocks noChangeShapeType="1"/>
          </p:cNvSpPr>
          <p:nvPr/>
        </p:nvSpPr>
        <p:spPr bwMode="auto">
          <a:xfrm>
            <a:off x="4876800" y="4572000"/>
            <a:ext cx="381000" cy="0"/>
          </a:xfrm>
          <a:prstGeom prst="line">
            <a:avLst/>
          </a:prstGeom>
          <a:noFill/>
          <a:ln w="9525">
            <a:solidFill>
              <a:schemeClr val="tx1"/>
            </a:solidFill>
            <a:round/>
            <a:headEnd/>
            <a:tailEnd/>
          </a:ln>
        </p:spPr>
        <p:txBody>
          <a:bodyPr/>
          <a:lstStyle/>
          <a:p>
            <a:endParaRPr lang="en-US"/>
          </a:p>
        </p:txBody>
      </p:sp>
      <p:sp>
        <p:nvSpPr>
          <p:cNvPr id="133147" name="Freeform 92"/>
          <p:cNvSpPr>
            <a:spLocks/>
          </p:cNvSpPr>
          <p:nvPr/>
        </p:nvSpPr>
        <p:spPr bwMode="auto">
          <a:xfrm>
            <a:off x="2122488" y="3560763"/>
            <a:ext cx="1992312" cy="554037"/>
          </a:xfrm>
          <a:custGeom>
            <a:avLst/>
            <a:gdLst>
              <a:gd name="T0" fmla="*/ 1992312 w 1255"/>
              <a:gd name="T1" fmla="*/ 554037 h 349"/>
              <a:gd name="T2" fmla="*/ 0 w 1255"/>
              <a:gd name="T3" fmla="*/ 0 h 349"/>
              <a:gd name="T4" fmla="*/ 0 60000 65536"/>
              <a:gd name="T5" fmla="*/ 0 60000 65536"/>
              <a:gd name="T6" fmla="*/ 0 w 1255"/>
              <a:gd name="T7" fmla="*/ 0 h 349"/>
              <a:gd name="T8" fmla="*/ 1255 w 1255"/>
              <a:gd name="T9" fmla="*/ 349 h 349"/>
            </a:gdLst>
            <a:ahLst/>
            <a:cxnLst>
              <a:cxn ang="T4">
                <a:pos x="T0" y="T1"/>
              </a:cxn>
              <a:cxn ang="T5">
                <a:pos x="T2" y="T3"/>
              </a:cxn>
            </a:cxnLst>
            <a:rect l="T6" t="T7" r="T8" b="T9"/>
            <a:pathLst>
              <a:path w="1255" h="349">
                <a:moveTo>
                  <a:pt x="1255" y="349"/>
                </a:moveTo>
                <a:lnTo>
                  <a:pt x="0" y="0"/>
                </a:lnTo>
              </a:path>
            </a:pathLst>
          </a:custGeom>
          <a:noFill/>
          <a:ln w="9525">
            <a:solidFill>
              <a:schemeClr val="tx1"/>
            </a:solidFill>
            <a:round/>
            <a:headEnd/>
            <a:tailEnd/>
          </a:ln>
        </p:spPr>
        <p:txBody>
          <a:bodyPr/>
          <a:lstStyle/>
          <a:p>
            <a:endParaRPr lang="en-US"/>
          </a:p>
        </p:txBody>
      </p:sp>
      <p:sp>
        <p:nvSpPr>
          <p:cNvPr id="133148" name="Freeform 93"/>
          <p:cNvSpPr>
            <a:spLocks/>
          </p:cNvSpPr>
          <p:nvPr/>
        </p:nvSpPr>
        <p:spPr bwMode="auto">
          <a:xfrm>
            <a:off x="2522538" y="4114800"/>
            <a:ext cx="1592262" cy="1390650"/>
          </a:xfrm>
          <a:custGeom>
            <a:avLst/>
            <a:gdLst>
              <a:gd name="T0" fmla="*/ 1592262 w 1003"/>
              <a:gd name="T1" fmla="*/ 0 h 876"/>
              <a:gd name="T2" fmla="*/ 0 w 1003"/>
              <a:gd name="T3" fmla="*/ 1390650 h 876"/>
              <a:gd name="T4" fmla="*/ 0 60000 65536"/>
              <a:gd name="T5" fmla="*/ 0 60000 65536"/>
              <a:gd name="T6" fmla="*/ 0 w 1003"/>
              <a:gd name="T7" fmla="*/ 0 h 876"/>
              <a:gd name="T8" fmla="*/ 1003 w 1003"/>
              <a:gd name="T9" fmla="*/ 876 h 876"/>
            </a:gdLst>
            <a:ahLst/>
            <a:cxnLst>
              <a:cxn ang="T4">
                <a:pos x="T0" y="T1"/>
              </a:cxn>
              <a:cxn ang="T5">
                <a:pos x="T2" y="T3"/>
              </a:cxn>
            </a:cxnLst>
            <a:rect l="T6" t="T7" r="T8" b="T9"/>
            <a:pathLst>
              <a:path w="1003" h="876">
                <a:moveTo>
                  <a:pt x="1003" y="0"/>
                </a:moveTo>
                <a:lnTo>
                  <a:pt x="0" y="876"/>
                </a:lnTo>
              </a:path>
            </a:pathLst>
          </a:custGeom>
          <a:noFill/>
          <a:ln w="9525">
            <a:solidFill>
              <a:schemeClr val="tx1"/>
            </a:solidFill>
            <a:round/>
            <a:headEnd/>
            <a:tailEnd/>
          </a:ln>
        </p:spPr>
        <p:txBody>
          <a:bodyPr/>
          <a:lstStyle/>
          <a:p>
            <a:endParaRPr lang="en-US"/>
          </a:p>
        </p:txBody>
      </p:sp>
      <p:sp>
        <p:nvSpPr>
          <p:cNvPr id="133149" name="Freeform 94"/>
          <p:cNvSpPr>
            <a:spLocks/>
          </p:cNvSpPr>
          <p:nvPr/>
        </p:nvSpPr>
        <p:spPr bwMode="auto">
          <a:xfrm>
            <a:off x="5105400" y="3632200"/>
            <a:ext cx="1665288" cy="939800"/>
          </a:xfrm>
          <a:custGeom>
            <a:avLst/>
            <a:gdLst>
              <a:gd name="T0" fmla="*/ 0 w 1049"/>
              <a:gd name="T1" fmla="*/ 939800 h 592"/>
              <a:gd name="T2" fmla="*/ 1665288 w 1049"/>
              <a:gd name="T3" fmla="*/ 0 h 592"/>
              <a:gd name="T4" fmla="*/ 0 60000 65536"/>
              <a:gd name="T5" fmla="*/ 0 60000 65536"/>
              <a:gd name="T6" fmla="*/ 0 w 1049"/>
              <a:gd name="T7" fmla="*/ 0 h 592"/>
              <a:gd name="T8" fmla="*/ 1049 w 1049"/>
              <a:gd name="T9" fmla="*/ 592 h 592"/>
            </a:gdLst>
            <a:ahLst/>
            <a:cxnLst>
              <a:cxn ang="T4">
                <a:pos x="T0" y="T1"/>
              </a:cxn>
              <a:cxn ang="T5">
                <a:pos x="T2" y="T3"/>
              </a:cxn>
            </a:cxnLst>
            <a:rect l="T6" t="T7" r="T8" b="T9"/>
            <a:pathLst>
              <a:path w="1049" h="592">
                <a:moveTo>
                  <a:pt x="0" y="592"/>
                </a:moveTo>
                <a:lnTo>
                  <a:pt x="1049" y="0"/>
                </a:lnTo>
              </a:path>
            </a:pathLst>
          </a:custGeom>
          <a:noFill/>
          <a:ln w="9525">
            <a:solidFill>
              <a:schemeClr val="tx1"/>
            </a:solidFill>
            <a:round/>
            <a:headEnd/>
            <a:tailEnd/>
          </a:ln>
        </p:spPr>
        <p:txBody>
          <a:bodyPr/>
          <a:lstStyle/>
          <a:p>
            <a:endParaRPr lang="en-US"/>
          </a:p>
        </p:txBody>
      </p:sp>
      <p:sp>
        <p:nvSpPr>
          <p:cNvPr id="133150" name="Freeform 95"/>
          <p:cNvSpPr>
            <a:spLocks/>
          </p:cNvSpPr>
          <p:nvPr/>
        </p:nvSpPr>
        <p:spPr bwMode="auto">
          <a:xfrm>
            <a:off x="5105400" y="4572000"/>
            <a:ext cx="1614488" cy="1065213"/>
          </a:xfrm>
          <a:custGeom>
            <a:avLst/>
            <a:gdLst>
              <a:gd name="T0" fmla="*/ 0 w 1017"/>
              <a:gd name="T1" fmla="*/ 0 h 671"/>
              <a:gd name="T2" fmla="*/ 1614488 w 1017"/>
              <a:gd name="T3" fmla="*/ 1065213 h 671"/>
              <a:gd name="T4" fmla="*/ 0 60000 65536"/>
              <a:gd name="T5" fmla="*/ 0 60000 65536"/>
              <a:gd name="T6" fmla="*/ 0 w 1017"/>
              <a:gd name="T7" fmla="*/ 0 h 671"/>
              <a:gd name="T8" fmla="*/ 1017 w 1017"/>
              <a:gd name="T9" fmla="*/ 671 h 671"/>
            </a:gdLst>
            <a:ahLst/>
            <a:cxnLst>
              <a:cxn ang="T4">
                <a:pos x="T0" y="T1"/>
              </a:cxn>
              <a:cxn ang="T5">
                <a:pos x="T2" y="T3"/>
              </a:cxn>
            </a:cxnLst>
            <a:rect l="T6" t="T7" r="T8" b="T9"/>
            <a:pathLst>
              <a:path w="1017" h="671">
                <a:moveTo>
                  <a:pt x="0" y="0"/>
                </a:moveTo>
                <a:lnTo>
                  <a:pt x="1017" y="671"/>
                </a:lnTo>
              </a:path>
            </a:pathLst>
          </a:custGeom>
          <a:noFill/>
          <a:ln w="9525">
            <a:solidFill>
              <a:schemeClr val="tx1"/>
            </a:solidFill>
            <a:round/>
            <a:headEnd/>
            <a:tailEnd/>
          </a:ln>
        </p:spPr>
        <p:txBody>
          <a:bodyPr/>
          <a:lstStyle/>
          <a:p>
            <a:endParaRPr lang="en-US"/>
          </a:p>
        </p:txBody>
      </p:sp>
      <p:sp>
        <p:nvSpPr>
          <p:cNvPr id="133151" name="Freeform 96"/>
          <p:cNvSpPr>
            <a:spLocks/>
          </p:cNvSpPr>
          <p:nvPr/>
        </p:nvSpPr>
        <p:spPr bwMode="auto">
          <a:xfrm>
            <a:off x="6237288" y="5027613"/>
            <a:ext cx="2078037" cy="1587"/>
          </a:xfrm>
          <a:custGeom>
            <a:avLst/>
            <a:gdLst>
              <a:gd name="T0" fmla="*/ 0 w 1309"/>
              <a:gd name="T1" fmla="*/ 0 h 1"/>
              <a:gd name="T2" fmla="*/ 2078037 w 1309"/>
              <a:gd name="T3" fmla="*/ 1587 h 1"/>
              <a:gd name="T4" fmla="*/ 0 60000 65536"/>
              <a:gd name="T5" fmla="*/ 0 60000 65536"/>
              <a:gd name="T6" fmla="*/ 0 w 1309"/>
              <a:gd name="T7" fmla="*/ 0 h 1"/>
              <a:gd name="T8" fmla="*/ 1309 w 1309"/>
              <a:gd name="T9" fmla="*/ 1 h 1"/>
            </a:gdLst>
            <a:ahLst/>
            <a:cxnLst>
              <a:cxn ang="T4">
                <a:pos x="T0" y="T1"/>
              </a:cxn>
              <a:cxn ang="T5">
                <a:pos x="T2" y="T3"/>
              </a:cxn>
            </a:cxnLst>
            <a:rect l="T6" t="T7" r="T8" b="T9"/>
            <a:pathLst>
              <a:path w="1309" h="1">
                <a:moveTo>
                  <a:pt x="0" y="0"/>
                </a:moveTo>
                <a:lnTo>
                  <a:pt x="1309" y="1"/>
                </a:lnTo>
              </a:path>
            </a:pathLst>
          </a:custGeom>
          <a:noFill/>
          <a:ln w="9525">
            <a:solidFill>
              <a:schemeClr val="tx1"/>
            </a:solidFill>
            <a:round/>
            <a:headEnd/>
            <a:tailEnd/>
          </a:ln>
        </p:spPr>
        <p:txBody>
          <a:bodyPr/>
          <a:lstStyle/>
          <a:p>
            <a:endParaRPr lang="en-US"/>
          </a:p>
        </p:txBody>
      </p:sp>
      <p:sp>
        <p:nvSpPr>
          <p:cNvPr id="133152" name="Freeform 97"/>
          <p:cNvSpPr>
            <a:spLocks/>
          </p:cNvSpPr>
          <p:nvPr/>
        </p:nvSpPr>
        <p:spPr bwMode="auto">
          <a:xfrm>
            <a:off x="747713" y="5027613"/>
            <a:ext cx="2084387" cy="1587"/>
          </a:xfrm>
          <a:custGeom>
            <a:avLst/>
            <a:gdLst>
              <a:gd name="T0" fmla="*/ 0 w 1313"/>
              <a:gd name="T1" fmla="*/ 0 h 1"/>
              <a:gd name="T2" fmla="*/ 2084387 w 1313"/>
              <a:gd name="T3" fmla="*/ 0 h 1"/>
              <a:gd name="T4" fmla="*/ 0 60000 65536"/>
              <a:gd name="T5" fmla="*/ 0 60000 65536"/>
              <a:gd name="T6" fmla="*/ 0 w 1313"/>
              <a:gd name="T7" fmla="*/ 0 h 1"/>
              <a:gd name="T8" fmla="*/ 1313 w 1313"/>
              <a:gd name="T9" fmla="*/ 1 h 1"/>
            </a:gdLst>
            <a:ahLst/>
            <a:cxnLst>
              <a:cxn ang="T4">
                <a:pos x="T0" y="T1"/>
              </a:cxn>
              <a:cxn ang="T5">
                <a:pos x="T2" y="T3"/>
              </a:cxn>
            </a:cxnLst>
            <a:rect l="T6" t="T7" r="T8" b="T9"/>
            <a:pathLst>
              <a:path w="1313" h="1">
                <a:moveTo>
                  <a:pt x="0" y="0"/>
                </a:moveTo>
                <a:lnTo>
                  <a:pt x="1313" y="0"/>
                </a:lnTo>
              </a:path>
            </a:pathLst>
          </a:custGeom>
          <a:noFill/>
          <a:ln w="9525">
            <a:solidFill>
              <a:schemeClr val="tx1"/>
            </a:solidFill>
            <a:round/>
            <a:headEnd/>
            <a:tailEnd/>
          </a:ln>
        </p:spPr>
        <p:txBody>
          <a:bodyPr/>
          <a:lstStyle/>
          <a:p>
            <a:endParaRPr lang="en-US"/>
          </a:p>
        </p:txBody>
      </p:sp>
      <p:sp>
        <p:nvSpPr>
          <p:cNvPr id="133153" name="Oval 98"/>
          <p:cNvSpPr>
            <a:spLocks noChangeArrowheads="1"/>
          </p:cNvSpPr>
          <p:nvPr/>
        </p:nvSpPr>
        <p:spPr bwMode="auto">
          <a:xfrm>
            <a:off x="1066800" y="42672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54" name="Line 99"/>
          <p:cNvSpPr>
            <a:spLocks noChangeShapeType="1"/>
          </p:cNvSpPr>
          <p:nvPr/>
        </p:nvSpPr>
        <p:spPr bwMode="auto">
          <a:xfrm flipV="1">
            <a:off x="1143000" y="4038600"/>
            <a:ext cx="152400" cy="228600"/>
          </a:xfrm>
          <a:prstGeom prst="line">
            <a:avLst/>
          </a:prstGeom>
          <a:noFill/>
          <a:ln w="9525">
            <a:solidFill>
              <a:schemeClr val="tx1"/>
            </a:solidFill>
            <a:round/>
            <a:headEnd/>
            <a:tailEnd type="triangle" w="med" len="med"/>
          </a:ln>
        </p:spPr>
        <p:txBody>
          <a:bodyPr/>
          <a:lstStyle/>
          <a:p>
            <a:endParaRPr lang="en-US"/>
          </a:p>
        </p:txBody>
      </p:sp>
      <p:sp>
        <p:nvSpPr>
          <p:cNvPr id="133155" name="Oval 100"/>
          <p:cNvSpPr>
            <a:spLocks noChangeArrowheads="1"/>
          </p:cNvSpPr>
          <p:nvPr/>
        </p:nvSpPr>
        <p:spPr bwMode="auto">
          <a:xfrm rot="6598987">
            <a:off x="1905000" y="4114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56" name="Line 101"/>
          <p:cNvSpPr>
            <a:spLocks noChangeShapeType="1"/>
          </p:cNvSpPr>
          <p:nvPr/>
        </p:nvSpPr>
        <p:spPr bwMode="auto">
          <a:xfrm rot="6590442" flipV="1">
            <a:off x="1981200" y="4191000"/>
            <a:ext cx="152400" cy="228600"/>
          </a:xfrm>
          <a:prstGeom prst="line">
            <a:avLst/>
          </a:prstGeom>
          <a:noFill/>
          <a:ln w="9525">
            <a:solidFill>
              <a:schemeClr val="tx1"/>
            </a:solidFill>
            <a:round/>
            <a:headEnd/>
            <a:tailEnd type="triangle" w="med" len="med"/>
          </a:ln>
        </p:spPr>
        <p:txBody>
          <a:bodyPr/>
          <a:lstStyle/>
          <a:p>
            <a:endParaRPr lang="en-US"/>
          </a:p>
        </p:txBody>
      </p:sp>
      <p:sp>
        <p:nvSpPr>
          <p:cNvPr id="133157" name="Oval 102"/>
          <p:cNvSpPr>
            <a:spLocks noChangeArrowheads="1"/>
          </p:cNvSpPr>
          <p:nvPr/>
        </p:nvSpPr>
        <p:spPr bwMode="auto">
          <a:xfrm rot="-5400000">
            <a:off x="22860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58" name="Line 103"/>
          <p:cNvSpPr>
            <a:spLocks noChangeShapeType="1"/>
          </p:cNvSpPr>
          <p:nvPr/>
        </p:nvSpPr>
        <p:spPr bwMode="auto">
          <a:xfrm rot="16200000" flipV="1">
            <a:off x="1333500" y="4533900"/>
            <a:ext cx="152400" cy="228600"/>
          </a:xfrm>
          <a:prstGeom prst="line">
            <a:avLst/>
          </a:prstGeom>
          <a:noFill/>
          <a:ln w="9525">
            <a:solidFill>
              <a:schemeClr val="tx1"/>
            </a:solidFill>
            <a:round/>
            <a:headEnd/>
            <a:tailEnd type="triangle" w="med" len="med"/>
          </a:ln>
        </p:spPr>
        <p:txBody>
          <a:bodyPr/>
          <a:lstStyle/>
          <a:p>
            <a:endParaRPr lang="en-US"/>
          </a:p>
        </p:txBody>
      </p:sp>
      <p:sp>
        <p:nvSpPr>
          <p:cNvPr id="133159" name="Line 104"/>
          <p:cNvSpPr>
            <a:spLocks noChangeShapeType="1"/>
          </p:cNvSpPr>
          <p:nvPr/>
        </p:nvSpPr>
        <p:spPr bwMode="auto">
          <a:xfrm flipV="1">
            <a:off x="1905000" y="4572000"/>
            <a:ext cx="152400" cy="228600"/>
          </a:xfrm>
          <a:prstGeom prst="line">
            <a:avLst/>
          </a:prstGeom>
          <a:noFill/>
          <a:ln w="9525">
            <a:solidFill>
              <a:schemeClr val="tx1"/>
            </a:solidFill>
            <a:round/>
            <a:headEnd/>
            <a:tailEnd type="triangle" w="med" len="med"/>
          </a:ln>
        </p:spPr>
        <p:txBody>
          <a:bodyPr/>
          <a:lstStyle/>
          <a:p>
            <a:endParaRPr lang="en-US"/>
          </a:p>
        </p:txBody>
      </p:sp>
      <p:sp>
        <p:nvSpPr>
          <p:cNvPr id="133160" name="Line 105"/>
          <p:cNvSpPr>
            <a:spLocks noChangeShapeType="1"/>
          </p:cNvSpPr>
          <p:nvPr/>
        </p:nvSpPr>
        <p:spPr bwMode="auto">
          <a:xfrm rot="16200000" flipV="1">
            <a:off x="2133600" y="5181600"/>
            <a:ext cx="152400" cy="228600"/>
          </a:xfrm>
          <a:prstGeom prst="line">
            <a:avLst/>
          </a:prstGeom>
          <a:noFill/>
          <a:ln w="9525">
            <a:solidFill>
              <a:schemeClr val="tx1"/>
            </a:solidFill>
            <a:round/>
            <a:headEnd/>
            <a:tailEnd type="triangle" w="med" len="med"/>
          </a:ln>
        </p:spPr>
        <p:txBody>
          <a:bodyPr/>
          <a:lstStyle/>
          <a:p>
            <a:endParaRPr lang="en-US"/>
          </a:p>
        </p:txBody>
      </p:sp>
      <p:sp>
        <p:nvSpPr>
          <p:cNvPr id="133161" name="Line 106"/>
          <p:cNvSpPr>
            <a:spLocks noChangeShapeType="1"/>
          </p:cNvSpPr>
          <p:nvPr/>
        </p:nvSpPr>
        <p:spPr bwMode="auto">
          <a:xfrm rot="5400000" flipV="1">
            <a:off x="1485900" y="5372100"/>
            <a:ext cx="152400" cy="228600"/>
          </a:xfrm>
          <a:prstGeom prst="line">
            <a:avLst/>
          </a:prstGeom>
          <a:noFill/>
          <a:ln w="9525">
            <a:solidFill>
              <a:schemeClr val="tx1"/>
            </a:solidFill>
            <a:round/>
            <a:headEnd/>
            <a:tailEnd type="triangle" w="med" len="med"/>
          </a:ln>
        </p:spPr>
        <p:txBody>
          <a:bodyPr/>
          <a:lstStyle/>
          <a:p>
            <a:endParaRPr lang="en-US"/>
          </a:p>
        </p:txBody>
      </p:sp>
      <p:sp>
        <p:nvSpPr>
          <p:cNvPr id="133162" name="Oval 107"/>
          <p:cNvSpPr>
            <a:spLocks noChangeArrowheads="1"/>
          </p:cNvSpPr>
          <p:nvPr/>
        </p:nvSpPr>
        <p:spPr bwMode="auto">
          <a:xfrm>
            <a:off x="838200" y="4876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63" name="Line 108"/>
          <p:cNvSpPr>
            <a:spLocks noChangeShapeType="1"/>
          </p:cNvSpPr>
          <p:nvPr/>
        </p:nvSpPr>
        <p:spPr bwMode="auto">
          <a:xfrm flipV="1">
            <a:off x="12192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3164" name="Oval 109"/>
          <p:cNvSpPr>
            <a:spLocks noChangeArrowheads="1"/>
          </p:cNvSpPr>
          <p:nvPr/>
        </p:nvSpPr>
        <p:spPr bwMode="auto">
          <a:xfrm>
            <a:off x="16764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65" name="Line 110"/>
          <p:cNvSpPr>
            <a:spLocks noChangeShapeType="1"/>
          </p:cNvSpPr>
          <p:nvPr/>
        </p:nvSpPr>
        <p:spPr bwMode="auto">
          <a:xfrm flipV="1">
            <a:off x="1752600" y="5410200"/>
            <a:ext cx="152400" cy="228600"/>
          </a:xfrm>
          <a:prstGeom prst="line">
            <a:avLst/>
          </a:prstGeom>
          <a:noFill/>
          <a:ln w="9525">
            <a:solidFill>
              <a:schemeClr val="tx1"/>
            </a:solidFill>
            <a:round/>
            <a:headEnd/>
            <a:tailEnd type="triangle" w="med" len="med"/>
          </a:ln>
        </p:spPr>
        <p:txBody>
          <a:bodyPr/>
          <a:lstStyle/>
          <a:p>
            <a:endParaRPr lang="en-US"/>
          </a:p>
        </p:txBody>
      </p:sp>
      <p:sp>
        <p:nvSpPr>
          <p:cNvPr id="133166" name="Oval 111"/>
          <p:cNvSpPr>
            <a:spLocks noChangeArrowheads="1"/>
          </p:cNvSpPr>
          <p:nvPr/>
        </p:nvSpPr>
        <p:spPr bwMode="auto">
          <a:xfrm>
            <a:off x="1676400" y="5638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67" name="Line 112"/>
          <p:cNvSpPr>
            <a:spLocks noChangeShapeType="1"/>
          </p:cNvSpPr>
          <p:nvPr/>
        </p:nvSpPr>
        <p:spPr bwMode="auto">
          <a:xfrm flipV="1">
            <a:off x="1752600" y="5029200"/>
            <a:ext cx="152400" cy="228600"/>
          </a:xfrm>
          <a:prstGeom prst="line">
            <a:avLst/>
          </a:prstGeom>
          <a:noFill/>
          <a:ln w="9525">
            <a:solidFill>
              <a:schemeClr val="tx1"/>
            </a:solidFill>
            <a:round/>
            <a:headEnd/>
            <a:tailEnd type="triangle" w="med" len="med"/>
          </a:ln>
        </p:spPr>
        <p:txBody>
          <a:bodyPr/>
          <a:lstStyle/>
          <a:p>
            <a:endParaRPr lang="en-US"/>
          </a:p>
        </p:txBody>
      </p:sp>
      <p:sp>
        <p:nvSpPr>
          <p:cNvPr id="133168" name="Oval 113"/>
          <p:cNvSpPr>
            <a:spLocks noChangeArrowheads="1"/>
          </p:cNvSpPr>
          <p:nvPr/>
        </p:nvSpPr>
        <p:spPr bwMode="auto">
          <a:xfrm>
            <a:off x="7467600" y="55626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69" name="Line 114"/>
          <p:cNvSpPr>
            <a:spLocks noChangeShapeType="1"/>
          </p:cNvSpPr>
          <p:nvPr/>
        </p:nvSpPr>
        <p:spPr bwMode="auto">
          <a:xfrm flipV="1">
            <a:off x="2438400" y="4495800"/>
            <a:ext cx="152400" cy="228600"/>
          </a:xfrm>
          <a:prstGeom prst="line">
            <a:avLst/>
          </a:prstGeom>
          <a:noFill/>
          <a:ln w="9525">
            <a:solidFill>
              <a:schemeClr val="tx1"/>
            </a:solidFill>
            <a:round/>
            <a:headEnd/>
            <a:tailEnd type="triangle" w="med" len="med"/>
          </a:ln>
        </p:spPr>
        <p:txBody>
          <a:bodyPr/>
          <a:lstStyle/>
          <a:p>
            <a:endParaRPr lang="en-US"/>
          </a:p>
        </p:txBody>
      </p:sp>
      <p:sp>
        <p:nvSpPr>
          <p:cNvPr id="133170" name="Line 115"/>
          <p:cNvSpPr>
            <a:spLocks noChangeShapeType="1"/>
          </p:cNvSpPr>
          <p:nvPr/>
        </p:nvSpPr>
        <p:spPr bwMode="auto">
          <a:xfrm flipH="1" flipV="1">
            <a:off x="1524000" y="3886200"/>
            <a:ext cx="152400" cy="228600"/>
          </a:xfrm>
          <a:prstGeom prst="line">
            <a:avLst/>
          </a:prstGeom>
          <a:noFill/>
          <a:ln w="9525">
            <a:solidFill>
              <a:schemeClr val="tx1"/>
            </a:solidFill>
            <a:round/>
            <a:headEnd/>
            <a:tailEnd type="triangle" w="med" len="med"/>
          </a:ln>
        </p:spPr>
        <p:txBody>
          <a:bodyPr/>
          <a:lstStyle/>
          <a:p>
            <a:endParaRPr lang="en-US"/>
          </a:p>
        </p:txBody>
      </p:sp>
      <p:sp>
        <p:nvSpPr>
          <p:cNvPr id="133171" name="Oval 116"/>
          <p:cNvSpPr>
            <a:spLocks noChangeArrowheads="1"/>
          </p:cNvSpPr>
          <p:nvPr/>
        </p:nvSpPr>
        <p:spPr bwMode="auto">
          <a:xfrm>
            <a:off x="19050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72" name="Line 117"/>
          <p:cNvSpPr>
            <a:spLocks noChangeShapeType="1"/>
          </p:cNvSpPr>
          <p:nvPr/>
        </p:nvSpPr>
        <p:spPr bwMode="auto">
          <a:xfrm flipV="1">
            <a:off x="2286000" y="3962400"/>
            <a:ext cx="152400" cy="228600"/>
          </a:xfrm>
          <a:prstGeom prst="line">
            <a:avLst/>
          </a:prstGeom>
          <a:noFill/>
          <a:ln w="9525">
            <a:solidFill>
              <a:schemeClr val="tx1"/>
            </a:solidFill>
            <a:round/>
            <a:headEnd/>
            <a:tailEnd type="triangle" w="med" len="med"/>
          </a:ln>
        </p:spPr>
        <p:txBody>
          <a:bodyPr/>
          <a:lstStyle/>
          <a:p>
            <a:endParaRPr lang="en-US"/>
          </a:p>
        </p:txBody>
      </p:sp>
      <p:sp>
        <p:nvSpPr>
          <p:cNvPr id="133173" name="Oval 118"/>
          <p:cNvSpPr>
            <a:spLocks noChangeArrowheads="1"/>
          </p:cNvSpPr>
          <p:nvPr/>
        </p:nvSpPr>
        <p:spPr bwMode="auto">
          <a:xfrm>
            <a:off x="13716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74" name="Line 119"/>
          <p:cNvSpPr>
            <a:spLocks noChangeShapeType="1"/>
          </p:cNvSpPr>
          <p:nvPr/>
        </p:nvSpPr>
        <p:spPr bwMode="auto">
          <a:xfrm flipV="1">
            <a:off x="914400" y="4648200"/>
            <a:ext cx="152400" cy="228600"/>
          </a:xfrm>
          <a:prstGeom prst="line">
            <a:avLst/>
          </a:prstGeom>
          <a:noFill/>
          <a:ln w="9525">
            <a:solidFill>
              <a:schemeClr val="tx1"/>
            </a:solidFill>
            <a:round/>
            <a:headEnd/>
            <a:tailEnd type="triangle" w="med" len="med"/>
          </a:ln>
        </p:spPr>
        <p:txBody>
          <a:bodyPr/>
          <a:lstStyle/>
          <a:p>
            <a:endParaRPr lang="en-US"/>
          </a:p>
        </p:txBody>
      </p:sp>
      <p:sp>
        <p:nvSpPr>
          <p:cNvPr id="133175" name="Oval 120"/>
          <p:cNvSpPr>
            <a:spLocks noChangeArrowheads="1"/>
          </p:cNvSpPr>
          <p:nvPr/>
        </p:nvSpPr>
        <p:spPr bwMode="auto">
          <a:xfrm>
            <a:off x="23622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76" name="Line 121"/>
          <p:cNvSpPr>
            <a:spLocks noChangeShapeType="1"/>
          </p:cNvSpPr>
          <p:nvPr/>
        </p:nvSpPr>
        <p:spPr bwMode="auto">
          <a:xfrm rot="16200000" flipV="1">
            <a:off x="6705600" y="4114800"/>
            <a:ext cx="152400" cy="228600"/>
          </a:xfrm>
          <a:prstGeom prst="line">
            <a:avLst/>
          </a:prstGeom>
          <a:noFill/>
          <a:ln w="9525">
            <a:solidFill>
              <a:schemeClr val="tx1"/>
            </a:solidFill>
            <a:round/>
            <a:headEnd/>
            <a:tailEnd type="triangle" w="med" len="med"/>
          </a:ln>
        </p:spPr>
        <p:txBody>
          <a:bodyPr/>
          <a:lstStyle/>
          <a:p>
            <a:endParaRPr lang="en-US"/>
          </a:p>
        </p:txBody>
      </p:sp>
      <p:sp>
        <p:nvSpPr>
          <p:cNvPr id="133177" name="Oval 122"/>
          <p:cNvSpPr>
            <a:spLocks noChangeArrowheads="1"/>
          </p:cNvSpPr>
          <p:nvPr/>
        </p:nvSpPr>
        <p:spPr bwMode="auto">
          <a:xfrm>
            <a:off x="1676400" y="4114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78" name="Line 123"/>
          <p:cNvSpPr>
            <a:spLocks noChangeShapeType="1"/>
          </p:cNvSpPr>
          <p:nvPr/>
        </p:nvSpPr>
        <p:spPr bwMode="auto">
          <a:xfrm flipH="1" flipV="1">
            <a:off x="7315200" y="4495800"/>
            <a:ext cx="152400" cy="228600"/>
          </a:xfrm>
          <a:prstGeom prst="line">
            <a:avLst/>
          </a:prstGeom>
          <a:noFill/>
          <a:ln w="9525">
            <a:solidFill>
              <a:schemeClr val="tx1"/>
            </a:solidFill>
            <a:round/>
            <a:headEnd/>
            <a:tailEnd type="triangle" w="med" len="med"/>
          </a:ln>
        </p:spPr>
        <p:txBody>
          <a:bodyPr/>
          <a:lstStyle/>
          <a:p>
            <a:endParaRPr lang="en-US"/>
          </a:p>
        </p:txBody>
      </p:sp>
      <p:sp>
        <p:nvSpPr>
          <p:cNvPr id="133179" name="Oval 124"/>
          <p:cNvSpPr>
            <a:spLocks noChangeArrowheads="1"/>
          </p:cNvSpPr>
          <p:nvPr/>
        </p:nvSpPr>
        <p:spPr bwMode="auto">
          <a:xfrm>
            <a:off x="15240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80" name="Line 125"/>
          <p:cNvSpPr>
            <a:spLocks noChangeShapeType="1"/>
          </p:cNvSpPr>
          <p:nvPr/>
        </p:nvSpPr>
        <p:spPr bwMode="auto">
          <a:xfrm flipV="1">
            <a:off x="7162800" y="3733800"/>
            <a:ext cx="152400" cy="228600"/>
          </a:xfrm>
          <a:prstGeom prst="line">
            <a:avLst/>
          </a:prstGeom>
          <a:noFill/>
          <a:ln w="9525">
            <a:solidFill>
              <a:schemeClr val="tx1"/>
            </a:solidFill>
            <a:round/>
            <a:headEnd/>
            <a:tailEnd type="triangle" w="med" len="med"/>
          </a:ln>
        </p:spPr>
        <p:txBody>
          <a:bodyPr/>
          <a:lstStyle/>
          <a:p>
            <a:endParaRPr lang="en-US"/>
          </a:p>
        </p:txBody>
      </p:sp>
      <p:sp>
        <p:nvSpPr>
          <p:cNvPr id="133181" name="Oval 126"/>
          <p:cNvSpPr>
            <a:spLocks noChangeArrowheads="1"/>
          </p:cNvSpPr>
          <p:nvPr/>
        </p:nvSpPr>
        <p:spPr bwMode="auto">
          <a:xfrm>
            <a:off x="11430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82" name="Line 127"/>
          <p:cNvSpPr>
            <a:spLocks noChangeShapeType="1"/>
          </p:cNvSpPr>
          <p:nvPr/>
        </p:nvSpPr>
        <p:spPr bwMode="auto">
          <a:xfrm rot="5400000" flipV="1">
            <a:off x="7772400" y="4114800"/>
            <a:ext cx="152400" cy="228600"/>
          </a:xfrm>
          <a:prstGeom prst="line">
            <a:avLst/>
          </a:prstGeom>
          <a:noFill/>
          <a:ln w="9525">
            <a:solidFill>
              <a:schemeClr val="tx1"/>
            </a:solidFill>
            <a:round/>
            <a:headEnd/>
            <a:tailEnd type="triangle" w="med" len="med"/>
          </a:ln>
        </p:spPr>
        <p:txBody>
          <a:bodyPr/>
          <a:lstStyle/>
          <a:p>
            <a:endParaRPr lang="en-US"/>
          </a:p>
        </p:txBody>
      </p:sp>
      <p:sp>
        <p:nvSpPr>
          <p:cNvPr id="133183" name="Line 128"/>
          <p:cNvSpPr>
            <a:spLocks noChangeShapeType="1"/>
          </p:cNvSpPr>
          <p:nvPr/>
        </p:nvSpPr>
        <p:spPr bwMode="auto">
          <a:xfrm>
            <a:off x="67818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3184" name="Oval 129"/>
          <p:cNvSpPr>
            <a:spLocks noChangeArrowheads="1"/>
          </p:cNvSpPr>
          <p:nvPr/>
        </p:nvSpPr>
        <p:spPr bwMode="auto">
          <a:xfrm>
            <a:off x="2209800" y="4191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185" name="Line 130"/>
          <p:cNvSpPr>
            <a:spLocks noChangeShapeType="1"/>
          </p:cNvSpPr>
          <p:nvPr/>
        </p:nvSpPr>
        <p:spPr bwMode="auto">
          <a:xfrm flipH="1" flipV="1">
            <a:off x="6781800" y="5410200"/>
            <a:ext cx="152400" cy="228600"/>
          </a:xfrm>
          <a:prstGeom prst="line">
            <a:avLst/>
          </a:prstGeom>
          <a:noFill/>
          <a:ln w="9525">
            <a:solidFill>
              <a:schemeClr val="tx1"/>
            </a:solidFill>
            <a:round/>
            <a:headEnd/>
            <a:tailEnd type="triangle" w="med" len="med"/>
          </a:ln>
        </p:spPr>
        <p:txBody>
          <a:bodyPr/>
          <a:lstStyle/>
          <a:p>
            <a:endParaRPr lang="en-US"/>
          </a:p>
        </p:txBody>
      </p:sp>
      <p:sp>
        <p:nvSpPr>
          <p:cNvPr id="133186" name="Line 131"/>
          <p:cNvSpPr>
            <a:spLocks noChangeShapeType="1"/>
          </p:cNvSpPr>
          <p:nvPr/>
        </p:nvSpPr>
        <p:spPr bwMode="auto">
          <a:xfrm rot="5400000" flipV="1">
            <a:off x="7200900" y="5143500"/>
            <a:ext cx="152400" cy="228600"/>
          </a:xfrm>
          <a:prstGeom prst="line">
            <a:avLst/>
          </a:prstGeom>
          <a:noFill/>
          <a:ln w="9525">
            <a:solidFill>
              <a:schemeClr val="tx1"/>
            </a:solidFill>
            <a:round/>
            <a:headEnd/>
            <a:tailEnd type="triangle" w="med" len="med"/>
          </a:ln>
        </p:spPr>
        <p:txBody>
          <a:bodyPr/>
          <a:lstStyle/>
          <a:p>
            <a:endParaRPr lang="en-US"/>
          </a:p>
        </p:txBody>
      </p:sp>
      <p:sp>
        <p:nvSpPr>
          <p:cNvPr id="133187" name="Line 132"/>
          <p:cNvSpPr>
            <a:spLocks noChangeShapeType="1"/>
          </p:cNvSpPr>
          <p:nvPr/>
        </p:nvSpPr>
        <p:spPr bwMode="auto">
          <a:xfrm flipV="1">
            <a:off x="7543800" y="5334000"/>
            <a:ext cx="152400" cy="228600"/>
          </a:xfrm>
          <a:prstGeom prst="line">
            <a:avLst/>
          </a:prstGeom>
          <a:noFill/>
          <a:ln w="9525">
            <a:solidFill>
              <a:schemeClr val="tx1"/>
            </a:solidFill>
            <a:round/>
            <a:headEnd/>
            <a:tailEnd type="triangle" w="med" len="med"/>
          </a:ln>
        </p:spPr>
        <p:txBody>
          <a:bodyPr/>
          <a:lstStyle/>
          <a:p>
            <a:endParaRPr lang="en-US"/>
          </a:p>
        </p:txBody>
      </p:sp>
      <p:sp>
        <p:nvSpPr>
          <p:cNvPr id="133188" name="Line 133"/>
          <p:cNvSpPr>
            <a:spLocks noChangeShapeType="1"/>
          </p:cNvSpPr>
          <p:nvPr/>
        </p:nvSpPr>
        <p:spPr bwMode="auto">
          <a:xfrm>
            <a:off x="77724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3189" name="Oval 134"/>
          <p:cNvSpPr>
            <a:spLocks noChangeArrowheads="1"/>
          </p:cNvSpPr>
          <p:nvPr/>
        </p:nvSpPr>
        <p:spPr bwMode="auto">
          <a:xfrm>
            <a:off x="7086600" y="5105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0" name="Oval 135"/>
          <p:cNvSpPr>
            <a:spLocks noChangeArrowheads="1"/>
          </p:cNvSpPr>
          <p:nvPr/>
        </p:nvSpPr>
        <p:spPr bwMode="auto">
          <a:xfrm>
            <a:off x="6934200" y="56388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1" name="Oval 136"/>
          <p:cNvSpPr>
            <a:spLocks noChangeArrowheads="1"/>
          </p:cNvSpPr>
          <p:nvPr/>
        </p:nvSpPr>
        <p:spPr bwMode="auto">
          <a:xfrm>
            <a:off x="7696200" y="41148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2" name="Oval 137"/>
          <p:cNvSpPr>
            <a:spLocks noChangeArrowheads="1"/>
          </p:cNvSpPr>
          <p:nvPr/>
        </p:nvSpPr>
        <p:spPr bwMode="auto">
          <a:xfrm>
            <a:off x="6705600" y="5029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3" name="Oval 138"/>
          <p:cNvSpPr>
            <a:spLocks noChangeArrowheads="1"/>
          </p:cNvSpPr>
          <p:nvPr/>
        </p:nvSpPr>
        <p:spPr bwMode="auto">
          <a:xfrm>
            <a:off x="7086600" y="3962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4" name="Oval 139"/>
          <p:cNvSpPr>
            <a:spLocks noChangeArrowheads="1"/>
          </p:cNvSpPr>
          <p:nvPr/>
        </p:nvSpPr>
        <p:spPr bwMode="auto">
          <a:xfrm>
            <a:off x="6858000" y="4267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5" name="Oval 140"/>
          <p:cNvSpPr>
            <a:spLocks noChangeArrowheads="1"/>
          </p:cNvSpPr>
          <p:nvPr/>
        </p:nvSpPr>
        <p:spPr bwMode="auto">
          <a:xfrm>
            <a:off x="7467600" y="4724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6" name="Oval 141"/>
          <p:cNvSpPr>
            <a:spLocks noChangeArrowheads="1"/>
          </p:cNvSpPr>
          <p:nvPr/>
        </p:nvSpPr>
        <p:spPr bwMode="auto">
          <a:xfrm>
            <a:off x="7696200" y="5029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3197" name="Freeform 142"/>
          <p:cNvSpPr>
            <a:spLocks/>
          </p:cNvSpPr>
          <p:nvPr/>
        </p:nvSpPr>
        <p:spPr bwMode="auto">
          <a:xfrm>
            <a:off x="3881438" y="3581400"/>
            <a:ext cx="4762" cy="614363"/>
          </a:xfrm>
          <a:custGeom>
            <a:avLst/>
            <a:gdLst>
              <a:gd name="T0" fmla="*/ 4762 w 3"/>
              <a:gd name="T1" fmla="*/ 0 h 387"/>
              <a:gd name="T2" fmla="*/ 0 w 3"/>
              <a:gd name="T3" fmla="*/ 614363 h 387"/>
              <a:gd name="T4" fmla="*/ 0 60000 65536"/>
              <a:gd name="T5" fmla="*/ 0 60000 65536"/>
              <a:gd name="T6" fmla="*/ 0 w 3"/>
              <a:gd name="T7" fmla="*/ 0 h 387"/>
              <a:gd name="T8" fmla="*/ 3 w 3"/>
              <a:gd name="T9" fmla="*/ 387 h 387"/>
            </a:gdLst>
            <a:ahLst/>
            <a:cxnLst>
              <a:cxn ang="T4">
                <a:pos x="T0" y="T1"/>
              </a:cxn>
              <a:cxn ang="T5">
                <a:pos x="T2" y="T3"/>
              </a:cxn>
            </a:cxnLst>
            <a:rect l="T6" t="T7" r="T8" b="T9"/>
            <a:pathLst>
              <a:path w="3" h="387">
                <a:moveTo>
                  <a:pt x="3" y="0"/>
                </a:moveTo>
                <a:lnTo>
                  <a:pt x="0" y="387"/>
                </a:lnTo>
              </a:path>
            </a:pathLst>
          </a:custGeom>
          <a:noFill/>
          <a:ln w="9525">
            <a:solidFill>
              <a:schemeClr val="tx1"/>
            </a:solidFill>
            <a:round/>
            <a:headEnd/>
            <a:tailEnd/>
          </a:ln>
        </p:spPr>
        <p:txBody>
          <a:bodyPr/>
          <a:lstStyle/>
          <a:p>
            <a:endParaRPr lang="en-US"/>
          </a:p>
        </p:txBody>
      </p:sp>
      <p:sp>
        <p:nvSpPr>
          <p:cNvPr id="133198" name="Freeform 144"/>
          <p:cNvSpPr>
            <a:spLocks/>
          </p:cNvSpPr>
          <p:nvPr/>
        </p:nvSpPr>
        <p:spPr bwMode="auto">
          <a:xfrm>
            <a:off x="747713" y="5029200"/>
            <a:ext cx="2081212" cy="762000"/>
          </a:xfrm>
          <a:custGeom>
            <a:avLst/>
            <a:gdLst>
              <a:gd name="T0" fmla="*/ 0 w 1311"/>
              <a:gd name="T1" fmla="*/ 0 h 480"/>
              <a:gd name="T2" fmla="*/ 2081212 w 1311"/>
              <a:gd name="T3" fmla="*/ 3175 h 480"/>
              <a:gd name="T4" fmla="*/ 2014537 w 1311"/>
              <a:gd name="T5" fmla="*/ 160338 h 480"/>
              <a:gd name="T6" fmla="*/ 1928812 w 1311"/>
              <a:gd name="T7" fmla="*/ 300038 h 480"/>
              <a:gd name="T8" fmla="*/ 1804987 w 1311"/>
              <a:gd name="T9" fmla="*/ 446088 h 480"/>
              <a:gd name="T10" fmla="*/ 1657350 w 1311"/>
              <a:gd name="T11" fmla="*/ 569913 h 480"/>
              <a:gd name="T12" fmla="*/ 1508124 w 1311"/>
              <a:gd name="T13" fmla="*/ 655638 h 480"/>
              <a:gd name="T14" fmla="*/ 1343025 w 1311"/>
              <a:gd name="T15" fmla="*/ 722313 h 480"/>
              <a:gd name="T16" fmla="*/ 1176337 w 1311"/>
              <a:gd name="T17" fmla="*/ 760413 h 480"/>
              <a:gd name="T18" fmla="*/ 1004887 w 1311"/>
              <a:gd name="T19" fmla="*/ 762000 h 480"/>
              <a:gd name="T20" fmla="*/ 817562 w 1311"/>
              <a:gd name="T21" fmla="*/ 736600 h 480"/>
              <a:gd name="T22" fmla="*/ 666750 w 1311"/>
              <a:gd name="T23" fmla="*/ 695325 h 480"/>
              <a:gd name="T24" fmla="*/ 455612 w 1311"/>
              <a:gd name="T25" fmla="*/ 585788 h 480"/>
              <a:gd name="T26" fmla="*/ 319087 w 1311"/>
              <a:gd name="T27" fmla="*/ 485775 h 480"/>
              <a:gd name="T28" fmla="*/ 185737 w 1311"/>
              <a:gd name="T29" fmla="*/ 342900 h 480"/>
              <a:gd name="T30" fmla="*/ 65087 w 1311"/>
              <a:gd name="T31" fmla="*/ 142875 h 480"/>
              <a:gd name="T32" fmla="*/ 0 w 1311"/>
              <a:gd name="T33" fmla="*/ 0 h 4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1"/>
              <a:gd name="T52" fmla="*/ 0 h 480"/>
              <a:gd name="T53" fmla="*/ 1311 w 1311"/>
              <a:gd name="T54" fmla="*/ 480 h 4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1" h="480">
                <a:moveTo>
                  <a:pt x="0" y="0"/>
                </a:moveTo>
                <a:lnTo>
                  <a:pt x="1311" y="2"/>
                </a:lnTo>
                <a:lnTo>
                  <a:pt x="1269" y="101"/>
                </a:lnTo>
                <a:lnTo>
                  <a:pt x="1215" y="189"/>
                </a:lnTo>
                <a:lnTo>
                  <a:pt x="1137" y="281"/>
                </a:lnTo>
                <a:lnTo>
                  <a:pt x="1044" y="359"/>
                </a:lnTo>
                <a:lnTo>
                  <a:pt x="950" y="413"/>
                </a:lnTo>
                <a:lnTo>
                  <a:pt x="846" y="455"/>
                </a:lnTo>
                <a:lnTo>
                  <a:pt x="741" y="479"/>
                </a:lnTo>
                <a:lnTo>
                  <a:pt x="633" y="480"/>
                </a:lnTo>
                <a:lnTo>
                  <a:pt x="515" y="464"/>
                </a:lnTo>
                <a:lnTo>
                  <a:pt x="420" y="438"/>
                </a:lnTo>
                <a:lnTo>
                  <a:pt x="287" y="369"/>
                </a:lnTo>
                <a:lnTo>
                  <a:pt x="201" y="306"/>
                </a:lnTo>
                <a:lnTo>
                  <a:pt x="117" y="216"/>
                </a:lnTo>
                <a:lnTo>
                  <a:pt x="41" y="90"/>
                </a:lnTo>
                <a:lnTo>
                  <a:pt x="0" y="0"/>
                </a:lnTo>
                <a:close/>
              </a:path>
            </a:pathLst>
          </a:custGeom>
          <a:solidFill>
            <a:srgbClr val="33CC33">
              <a:alpha val="9019"/>
            </a:srgbClr>
          </a:solidFill>
          <a:ln w="9525">
            <a:noFill/>
            <a:round/>
            <a:headEnd/>
            <a:tailEnd/>
          </a:ln>
        </p:spPr>
        <p:txBody>
          <a:bodyPr/>
          <a:lstStyle/>
          <a:p>
            <a:endParaRPr lang="en-US"/>
          </a:p>
        </p:txBody>
      </p:sp>
      <p:sp>
        <p:nvSpPr>
          <p:cNvPr id="133199" name="Freeform 145"/>
          <p:cNvSpPr>
            <a:spLocks/>
          </p:cNvSpPr>
          <p:nvPr/>
        </p:nvSpPr>
        <p:spPr bwMode="auto">
          <a:xfrm>
            <a:off x="6224588" y="5029200"/>
            <a:ext cx="2081212" cy="762000"/>
          </a:xfrm>
          <a:custGeom>
            <a:avLst/>
            <a:gdLst>
              <a:gd name="T0" fmla="*/ 0 w 1311"/>
              <a:gd name="T1" fmla="*/ 0 h 480"/>
              <a:gd name="T2" fmla="*/ 2081212 w 1311"/>
              <a:gd name="T3" fmla="*/ 3175 h 480"/>
              <a:gd name="T4" fmla="*/ 2014537 w 1311"/>
              <a:gd name="T5" fmla="*/ 160338 h 480"/>
              <a:gd name="T6" fmla="*/ 1928812 w 1311"/>
              <a:gd name="T7" fmla="*/ 300038 h 480"/>
              <a:gd name="T8" fmla="*/ 1804987 w 1311"/>
              <a:gd name="T9" fmla="*/ 446088 h 480"/>
              <a:gd name="T10" fmla="*/ 1657350 w 1311"/>
              <a:gd name="T11" fmla="*/ 569913 h 480"/>
              <a:gd name="T12" fmla="*/ 1508124 w 1311"/>
              <a:gd name="T13" fmla="*/ 655638 h 480"/>
              <a:gd name="T14" fmla="*/ 1343025 w 1311"/>
              <a:gd name="T15" fmla="*/ 722313 h 480"/>
              <a:gd name="T16" fmla="*/ 1176337 w 1311"/>
              <a:gd name="T17" fmla="*/ 760413 h 480"/>
              <a:gd name="T18" fmla="*/ 1004887 w 1311"/>
              <a:gd name="T19" fmla="*/ 762000 h 480"/>
              <a:gd name="T20" fmla="*/ 817562 w 1311"/>
              <a:gd name="T21" fmla="*/ 736600 h 480"/>
              <a:gd name="T22" fmla="*/ 666750 w 1311"/>
              <a:gd name="T23" fmla="*/ 695325 h 480"/>
              <a:gd name="T24" fmla="*/ 455612 w 1311"/>
              <a:gd name="T25" fmla="*/ 585788 h 480"/>
              <a:gd name="T26" fmla="*/ 319087 w 1311"/>
              <a:gd name="T27" fmla="*/ 485775 h 480"/>
              <a:gd name="T28" fmla="*/ 185737 w 1311"/>
              <a:gd name="T29" fmla="*/ 342900 h 480"/>
              <a:gd name="T30" fmla="*/ 65087 w 1311"/>
              <a:gd name="T31" fmla="*/ 142875 h 480"/>
              <a:gd name="T32" fmla="*/ 0 w 1311"/>
              <a:gd name="T33" fmla="*/ 0 h 4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1"/>
              <a:gd name="T52" fmla="*/ 0 h 480"/>
              <a:gd name="T53" fmla="*/ 1311 w 1311"/>
              <a:gd name="T54" fmla="*/ 480 h 4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1" h="480">
                <a:moveTo>
                  <a:pt x="0" y="0"/>
                </a:moveTo>
                <a:lnTo>
                  <a:pt x="1311" y="2"/>
                </a:lnTo>
                <a:lnTo>
                  <a:pt x="1269" y="101"/>
                </a:lnTo>
                <a:lnTo>
                  <a:pt x="1215" y="189"/>
                </a:lnTo>
                <a:lnTo>
                  <a:pt x="1137" y="281"/>
                </a:lnTo>
                <a:lnTo>
                  <a:pt x="1044" y="359"/>
                </a:lnTo>
                <a:lnTo>
                  <a:pt x="950" y="413"/>
                </a:lnTo>
                <a:lnTo>
                  <a:pt x="846" y="455"/>
                </a:lnTo>
                <a:lnTo>
                  <a:pt x="741" y="479"/>
                </a:lnTo>
                <a:lnTo>
                  <a:pt x="633" y="480"/>
                </a:lnTo>
                <a:lnTo>
                  <a:pt x="515" y="464"/>
                </a:lnTo>
                <a:lnTo>
                  <a:pt x="420" y="438"/>
                </a:lnTo>
                <a:lnTo>
                  <a:pt x="287" y="369"/>
                </a:lnTo>
                <a:lnTo>
                  <a:pt x="201" y="306"/>
                </a:lnTo>
                <a:lnTo>
                  <a:pt x="117" y="216"/>
                </a:lnTo>
                <a:lnTo>
                  <a:pt x="41" y="90"/>
                </a:lnTo>
                <a:lnTo>
                  <a:pt x="0" y="0"/>
                </a:lnTo>
                <a:close/>
              </a:path>
            </a:pathLst>
          </a:custGeom>
          <a:solidFill>
            <a:srgbClr val="C0C0C0">
              <a:alpha val="9019"/>
            </a:srgbClr>
          </a:solidFill>
          <a:ln w="9525">
            <a:noFill/>
            <a:round/>
            <a:headEnd/>
            <a:tailEnd/>
          </a:ln>
        </p:spPr>
        <p:txBody>
          <a:bodyPr/>
          <a:lstStyle/>
          <a:p>
            <a:endParaRPr lang="en-US"/>
          </a:p>
        </p:txBody>
      </p:sp>
    </p:spTree>
    <p:custDataLst>
      <p:tags r:id="rId1"/>
    </p:custData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8354"/>
                                        </p:tgtEl>
                                        <p:attrNameLst>
                                          <p:attrName>style.visibility</p:attrName>
                                        </p:attrNameLst>
                                      </p:cBhvr>
                                      <p:to>
                                        <p:strVal val="visible"/>
                                      </p:to>
                                    </p:set>
                                    <p:anim calcmode="lin" valueType="num">
                                      <p:cBhvr>
                                        <p:cTn id="7" dur="500" fill="hold"/>
                                        <p:tgtEl>
                                          <p:spTgt spid="268354"/>
                                        </p:tgtEl>
                                        <p:attrNameLst>
                                          <p:attrName>ppt_w</p:attrName>
                                        </p:attrNameLst>
                                      </p:cBhvr>
                                      <p:tavLst>
                                        <p:tav tm="0">
                                          <p:val>
                                            <p:fltVal val="0"/>
                                          </p:val>
                                        </p:tav>
                                        <p:tav tm="100000">
                                          <p:val>
                                            <p:strVal val="#ppt_w"/>
                                          </p:val>
                                        </p:tav>
                                      </p:tavLst>
                                    </p:anim>
                                    <p:anim calcmode="lin" valueType="num">
                                      <p:cBhvr>
                                        <p:cTn id="8" dur="500" fill="hold"/>
                                        <p:tgtEl>
                                          <p:spTgt spid="26835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268356"/>
                                        </p:tgtEl>
                                        <p:attrNameLst>
                                          <p:attrName>style.visibility</p:attrName>
                                        </p:attrNameLst>
                                      </p:cBhvr>
                                      <p:to>
                                        <p:strVal val="visible"/>
                                      </p:to>
                                    </p:set>
                                    <p:anim calcmode="lin" valueType="num">
                                      <p:cBhvr>
                                        <p:cTn id="12" dur="500" fill="hold"/>
                                        <p:tgtEl>
                                          <p:spTgt spid="268356"/>
                                        </p:tgtEl>
                                        <p:attrNameLst>
                                          <p:attrName>ppt_w</p:attrName>
                                        </p:attrNameLst>
                                      </p:cBhvr>
                                      <p:tavLst>
                                        <p:tav tm="0">
                                          <p:val>
                                            <p:strVal val="4*#ppt_w"/>
                                          </p:val>
                                        </p:tav>
                                        <p:tav tm="100000">
                                          <p:val>
                                            <p:strVal val="#ppt_w"/>
                                          </p:val>
                                        </p:tav>
                                      </p:tavLst>
                                    </p:anim>
                                    <p:anim calcmode="lin" valueType="num">
                                      <p:cBhvr>
                                        <p:cTn id="13" dur="500" fill="hold"/>
                                        <p:tgtEl>
                                          <p:spTgt spid="268356"/>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68358"/>
                                        </p:tgtEl>
                                        <p:attrNameLst>
                                          <p:attrName>style.visibility</p:attrName>
                                        </p:attrNameLst>
                                      </p:cBhvr>
                                      <p:to>
                                        <p:strVal val="visible"/>
                                      </p:to>
                                    </p:set>
                                    <p:anim calcmode="lin" valueType="num">
                                      <p:cBhvr additive="base">
                                        <p:cTn id="18" dur="500" fill="hold"/>
                                        <p:tgtEl>
                                          <p:spTgt spid="268358"/>
                                        </p:tgtEl>
                                        <p:attrNameLst>
                                          <p:attrName>ppt_x</p:attrName>
                                        </p:attrNameLst>
                                      </p:cBhvr>
                                      <p:tavLst>
                                        <p:tav tm="0">
                                          <p:val>
                                            <p:strVal val="#ppt_x"/>
                                          </p:val>
                                        </p:tav>
                                        <p:tav tm="100000">
                                          <p:val>
                                            <p:strVal val="#ppt_x"/>
                                          </p:val>
                                        </p:tav>
                                      </p:tavLst>
                                    </p:anim>
                                    <p:anim calcmode="lin" valueType="num">
                                      <p:cBhvr additive="base">
                                        <p:cTn id="19" dur="500" fill="hold"/>
                                        <p:tgtEl>
                                          <p:spTgt spid="268358"/>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268358"/>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68355"/>
                                        </p:tgtEl>
                                        <p:attrNameLst>
                                          <p:attrName>style.visibility</p:attrName>
                                        </p:attrNameLst>
                                      </p:cBhvr>
                                      <p:to>
                                        <p:strVal val="visible"/>
                                      </p:to>
                                    </p:set>
                                    <p:animEffect transition="in" filter="dissolve">
                                      <p:cBhvr>
                                        <p:cTn id="24" dur="500"/>
                                        <p:tgtEl>
                                          <p:spTgt spid="268355"/>
                                        </p:tgtEl>
                                      </p:cBhvr>
                                    </p:animEffec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68361"/>
                                        </p:tgtEl>
                                        <p:attrNameLst>
                                          <p:attrName>style.visibility</p:attrName>
                                        </p:attrNameLst>
                                      </p:cBhvr>
                                      <p:to>
                                        <p:strVal val="visible"/>
                                      </p:to>
                                    </p:set>
                                    <p:anim calcmode="lin" valueType="num">
                                      <p:cBhvr additive="base">
                                        <p:cTn id="28" dur="500" fill="hold"/>
                                        <p:tgtEl>
                                          <p:spTgt spid="268361"/>
                                        </p:tgtEl>
                                        <p:attrNameLst>
                                          <p:attrName>ppt_x</p:attrName>
                                        </p:attrNameLst>
                                      </p:cBhvr>
                                      <p:tavLst>
                                        <p:tav tm="0">
                                          <p:val>
                                            <p:strVal val="#ppt_x"/>
                                          </p:val>
                                        </p:tav>
                                        <p:tav tm="100000">
                                          <p:val>
                                            <p:strVal val="#ppt_x"/>
                                          </p:val>
                                        </p:tav>
                                      </p:tavLst>
                                    </p:anim>
                                    <p:anim calcmode="lin" valueType="num">
                                      <p:cBhvr additive="base">
                                        <p:cTn id="29" dur="500" fill="hold"/>
                                        <p:tgtEl>
                                          <p:spTgt spid="268361"/>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268357"/>
                                        </p:tgtEl>
                                        <p:attrNameLst>
                                          <p:attrName>style.visibility</p:attrName>
                                        </p:attrNameLst>
                                      </p:cBhvr>
                                      <p:to>
                                        <p:strVal val="visible"/>
                                      </p:to>
                                    </p:set>
                                    <p:animEffect transition="in" filter="dissolve">
                                      <p:cBhvr>
                                        <p:cTn id="33" dur="500"/>
                                        <p:tgtEl>
                                          <p:spTgt spid="268357"/>
                                        </p:tgtEl>
                                      </p:cBhvr>
                                    </p:animEffect>
                                  </p:childTnLst>
                                </p:cTn>
                              </p:par>
                            </p:childTnLst>
                          </p:cTn>
                        </p:par>
                        <p:par>
                          <p:cTn id="34" fill="hold">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268362"/>
                                        </p:tgtEl>
                                        <p:attrNameLst>
                                          <p:attrName>style.visibility</p:attrName>
                                        </p:attrNameLst>
                                      </p:cBhvr>
                                      <p:to>
                                        <p:strVal val="visible"/>
                                      </p:to>
                                    </p:set>
                                    <p:anim calcmode="lin" valueType="num">
                                      <p:cBhvr additive="base">
                                        <p:cTn id="37" dur="500" fill="hold"/>
                                        <p:tgtEl>
                                          <p:spTgt spid="268362"/>
                                        </p:tgtEl>
                                        <p:attrNameLst>
                                          <p:attrName>ppt_x</p:attrName>
                                        </p:attrNameLst>
                                      </p:cBhvr>
                                      <p:tavLst>
                                        <p:tav tm="0">
                                          <p:val>
                                            <p:strVal val="#ppt_x"/>
                                          </p:val>
                                        </p:tav>
                                        <p:tav tm="100000">
                                          <p:val>
                                            <p:strVal val="#ppt_x"/>
                                          </p:val>
                                        </p:tav>
                                      </p:tavLst>
                                    </p:anim>
                                    <p:anim calcmode="lin" valueType="num">
                                      <p:cBhvr additive="base">
                                        <p:cTn id="38" dur="500" fill="hold"/>
                                        <p:tgtEl>
                                          <p:spTgt spid="26836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68359"/>
                                        </p:tgtEl>
                                        <p:attrNameLst>
                                          <p:attrName>style.visibility</p:attrName>
                                        </p:attrNameLst>
                                      </p:cBhvr>
                                      <p:to>
                                        <p:strVal val="visible"/>
                                      </p:to>
                                    </p:set>
                                    <p:anim calcmode="lin" valueType="num">
                                      <p:cBhvr additive="base">
                                        <p:cTn id="43" dur="500" fill="hold"/>
                                        <p:tgtEl>
                                          <p:spTgt spid="268359"/>
                                        </p:tgtEl>
                                        <p:attrNameLst>
                                          <p:attrName>ppt_x</p:attrName>
                                        </p:attrNameLst>
                                      </p:cBhvr>
                                      <p:tavLst>
                                        <p:tav tm="0">
                                          <p:val>
                                            <p:strVal val="#ppt_x"/>
                                          </p:val>
                                        </p:tav>
                                        <p:tav tm="100000">
                                          <p:val>
                                            <p:strVal val="#ppt_x"/>
                                          </p:val>
                                        </p:tav>
                                      </p:tavLst>
                                    </p:anim>
                                    <p:anim calcmode="lin" valueType="num">
                                      <p:cBhvr additive="base">
                                        <p:cTn id="44" dur="500" fill="hold"/>
                                        <p:tgtEl>
                                          <p:spTgt spid="268359"/>
                                        </p:tgtEl>
                                        <p:attrNameLst>
                                          <p:attrName>ppt_y</p:attrName>
                                        </p:attrNameLst>
                                      </p:cBhvr>
                                      <p:tavLst>
                                        <p:tav tm="0">
                                          <p:val>
                                            <p:strVal val="0-#ppt_h/2"/>
                                          </p:val>
                                        </p:tav>
                                        <p:tav tm="100000">
                                          <p:val>
                                            <p:strVal val="#ppt_y"/>
                                          </p:val>
                                        </p:tav>
                                      </p:tavLst>
                                    </p:anim>
                                  </p:childTnLst>
                                </p:cTn>
                              </p:par>
                            </p:childTnLst>
                          </p:cTn>
                        </p:par>
                        <p:par>
                          <p:cTn id="45" fill="hold">
                            <p:stCondLst>
                              <p:cond delay="500"/>
                            </p:stCondLst>
                            <p:childTnLst>
                              <p:par>
                                <p:cTn id="46" presetID="2" presetClass="entr" presetSubtype="1" fill="hold" grpId="0" nodeType="afterEffect">
                                  <p:stCondLst>
                                    <p:cond delay="0"/>
                                  </p:stCondLst>
                                  <p:childTnLst>
                                    <p:set>
                                      <p:cBhvr>
                                        <p:cTn id="47" dur="1" fill="hold">
                                          <p:stCondLst>
                                            <p:cond delay="0"/>
                                          </p:stCondLst>
                                        </p:cTn>
                                        <p:tgtEl>
                                          <p:spTgt spid="268360"/>
                                        </p:tgtEl>
                                        <p:attrNameLst>
                                          <p:attrName>style.visibility</p:attrName>
                                        </p:attrNameLst>
                                      </p:cBhvr>
                                      <p:to>
                                        <p:strVal val="visible"/>
                                      </p:to>
                                    </p:set>
                                    <p:anim calcmode="lin" valueType="num">
                                      <p:cBhvr additive="base">
                                        <p:cTn id="48" dur="500" fill="hold"/>
                                        <p:tgtEl>
                                          <p:spTgt spid="268360"/>
                                        </p:tgtEl>
                                        <p:attrNameLst>
                                          <p:attrName>ppt_x</p:attrName>
                                        </p:attrNameLst>
                                      </p:cBhvr>
                                      <p:tavLst>
                                        <p:tav tm="0">
                                          <p:val>
                                            <p:strVal val="#ppt_x"/>
                                          </p:val>
                                        </p:tav>
                                        <p:tav tm="100000">
                                          <p:val>
                                            <p:strVal val="#ppt_x"/>
                                          </p:val>
                                        </p:tav>
                                      </p:tavLst>
                                    </p:anim>
                                    <p:anim calcmode="lin" valueType="num">
                                      <p:cBhvr additive="base">
                                        <p:cTn id="49" dur="500" fill="hold"/>
                                        <p:tgtEl>
                                          <p:spTgt spid="2683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354" grpId="0" autoUpdateAnimBg="0"/>
      <p:bldP spid="268355" grpId="0" autoUpdateAnimBg="0"/>
      <p:bldP spid="268356" grpId="0" autoUpdateAnimBg="0"/>
      <p:bldP spid="268357" grpId="0" autoUpdateAnimBg="0"/>
      <p:bldP spid="268358" grpId="0" animBg="1" autoUpdateAnimBg="0"/>
      <p:bldP spid="268359" grpId="0" animBg="1" autoUpdateAnimBg="0"/>
      <p:bldP spid="268360" grpId="0" animBg="1" autoUpdateAnimBg="0"/>
      <p:bldP spid="268361" grpId="0" animBg="1" autoUpdateAnimBg="0"/>
      <p:bldP spid="268362" grpId="0" animBg="1"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113"/>
          <p:cNvSpPr>
            <a:spLocks noChangeArrowheads="1"/>
          </p:cNvSpPr>
          <p:nvPr/>
        </p:nvSpPr>
        <p:spPr bwMode="auto">
          <a:xfrm>
            <a:off x="3886200" y="4114800"/>
            <a:ext cx="381000" cy="1752600"/>
          </a:xfrm>
          <a:prstGeom prst="rect">
            <a:avLst/>
          </a:prstGeom>
          <a:gradFill rotWithShape="1">
            <a:gsLst>
              <a:gs pos="0">
                <a:srgbClr val="33CC33"/>
              </a:gs>
              <a:gs pos="100000">
                <a:schemeClr val="bg1"/>
              </a:gs>
            </a:gsLst>
            <a:lin ang="5400000" scaled="1"/>
          </a:gradFill>
          <a:ln w="9525">
            <a:noFill/>
            <a:miter lim="800000"/>
            <a:headEnd/>
            <a:tailEnd/>
          </a:ln>
        </p:spPr>
        <p:txBody>
          <a:bodyPr wrap="none" anchor="ctr"/>
          <a:lstStyle/>
          <a:p>
            <a:endParaRPr lang="en-US"/>
          </a:p>
        </p:txBody>
      </p:sp>
      <p:sp>
        <p:nvSpPr>
          <p:cNvPr id="134147" name="Rectangle 1026"/>
          <p:cNvSpPr>
            <a:spLocks noGrp="1" noChangeArrowheads="1"/>
          </p:cNvSpPr>
          <p:nvPr>
            <p:ph type="title"/>
          </p:nvPr>
        </p:nvSpPr>
        <p:spPr/>
        <p:txBody>
          <a:bodyPr/>
          <a:lstStyle/>
          <a:p>
            <a:pPr eaLnBrk="1" hangingPunct="1"/>
            <a:r>
              <a:rPr lang="en-US" smtClean="0"/>
              <a:t>‘Net’ Pressure</a:t>
            </a:r>
          </a:p>
        </p:txBody>
      </p:sp>
      <p:sp>
        <p:nvSpPr>
          <p:cNvPr id="134148" name="Oval 1028"/>
          <p:cNvSpPr>
            <a:spLocks noChangeArrowheads="1"/>
          </p:cNvSpPr>
          <p:nvPr/>
        </p:nvSpPr>
        <p:spPr bwMode="auto">
          <a:xfrm>
            <a:off x="3886200" y="3505200"/>
            <a:ext cx="381000" cy="152400"/>
          </a:xfrm>
          <a:prstGeom prst="ellipse">
            <a:avLst/>
          </a:prstGeom>
          <a:solidFill>
            <a:srgbClr val="C0C0C0">
              <a:alpha val="50195"/>
            </a:srgbClr>
          </a:solidFill>
          <a:ln w="9525">
            <a:solidFill>
              <a:schemeClr val="tx1"/>
            </a:solidFill>
            <a:round/>
            <a:headEnd/>
            <a:tailEnd/>
          </a:ln>
        </p:spPr>
        <p:txBody>
          <a:bodyPr wrap="none" anchor="ctr"/>
          <a:lstStyle/>
          <a:p>
            <a:endParaRPr lang="en-US"/>
          </a:p>
        </p:txBody>
      </p:sp>
      <p:sp>
        <p:nvSpPr>
          <p:cNvPr id="134149" name="Oval 1029"/>
          <p:cNvSpPr>
            <a:spLocks noChangeArrowheads="1"/>
          </p:cNvSpPr>
          <p:nvPr/>
        </p:nvSpPr>
        <p:spPr bwMode="auto">
          <a:xfrm>
            <a:off x="4876800" y="3505200"/>
            <a:ext cx="381000" cy="152400"/>
          </a:xfrm>
          <a:prstGeom prst="ellipse">
            <a:avLst/>
          </a:prstGeom>
          <a:solidFill>
            <a:srgbClr val="C0C0C0">
              <a:alpha val="50195"/>
            </a:srgbClr>
          </a:solidFill>
          <a:ln w="9525">
            <a:solidFill>
              <a:schemeClr val="tx1"/>
            </a:solidFill>
            <a:round/>
            <a:headEnd/>
            <a:tailEnd/>
          </a:ln>
        </p:spPr>
        <p:txBody>
          <a:bodyPr wrap="none" anchor="ctr"/>
          <a:lstStyle/>
          <a:p>
            <a:endParaRPr lang="en-US"/>
          </a:p>
        </p:txBody>
      </p:sp>
      <p:sp>
        <p:nvSpPr>
          <p:cNvPr id="134150" name="Freeform 1030"/>
          <p:cNvSpPr>
            <a:spLocks/>
          </p:cNvSpPr>
          <p:nvPr/>
        </p:nvSpPr>
        <p:spPr bwMode="auto">
          <a:xfrm>
            <a:off x="3881438" y="4141788"/>
            <a:ext cx="7937" cy="1720850"/>
          </a:xfrm>
          <a:custGeom>
            <a:avLst/>
            <a:gdLst>
              <a:gd name="T0" fmla="*/ 0 w 5"/>
              <a:gd name="T1" fmla="*/ 0 h 1084"/>
              <a:gd name="T2" fmla="*/ 7937 w 5"/>
              <a:gd name="T3" fmla="*/ 1720850 h 1084"/>
              <a:gd name="T4" fmla="*/ 0 60000 65536"/>
              <a:gd name="T5" fmla="*/ 0 60000 65536"/>
              <a:gd name="T6" fmla="*/ 0 w 5"/>
              <a:gd name="T7" fmla="*/ 0 h 1084"/>
              <a:gd name="T8" fmla="*/ 5 w 5"/>
              <a:gd name="T9" fmla="*/ 1084 h 1084"/>
            </a:gdLst>
            <a:ahLst/>
            <a:cxnLst>
              <a:cxn ang="T4">
                <a:pos x="T0" y="T1"/>
              </a:cxn>
              <a:cxn ang="T5">
                <a:pos x="T2" y="T3"/>
              </a:cxn>
            </a:cxnLst>
            <a:rect l="T6" t="T7" r="T8" b="T9"/>
            <a:pathLst>
              <a:path w="5" h="1084">
                <a:moveTo>
                  <a:pt x="0" y="0"/>
                </a:moveTo>
                <a:lnTo>
                  <a:pt x="5" y="1084"/>
                </a:lnTo>
              </a:path>
            </a:pathLst>
          </a:custGeom>
          <a:noFill/>
          <a:ln w="9525">
            <a:solidFill>
              <a:schemeClr val="tx1"/>
            </a:solidFill>
            <a:round/>
            <a:headEnd/>
            <a:tailEnd/>
          </a:ln>
        </p:spPr>
        <p:txBody>
          <a:bodyPr/>
          <a:lstStyle/>
          <a:p>
            <a:endParaRPr lang="en-US"/>
          </a:p>
        </p:txBody>
      </p:sp>
      <p:sp>
        <p:nvSpPr>
          <p:cNvPr id="134151" name="Freeform 1031"/>
          <p:cNvSpPr>
            <a:spLocks/>
          </p:cNvSpPr>
          <p:nvPr/>
        </p:nvSpPr>
        <p:spPr bwMode="auto">
          <a:xfrm>
            <a:off x="4265613" y="3581400"/>
            <a:ext cx="1587" cy="2300288"/>
          </a:xfrm>
          <a:custGeom>
            <a:avLst/>
            <a:gdLst>
              <a:gd name="T0" fmla="*/ 1587 w 1"/>
              <a:gd name="T1" fmla="*/ 0 h 1449"/>
              <a:gd name="T2" fmla="*/ 0 w 1"/>
              <a:gd name="T3" fmla="*/ 2300288 h 1449"/>
              <a:gd name="T4" fmla="*/ 0 60000 65536"/>
              <a:gd name="T5" fmla="*/ 0 60000 65536"/>
              <a:gd name="T6" fmla="*/ 0 w 1"/>
              <a:gd name="T7" fmla="*/ 0 h 1449"/>
              <a:gd name="T8" fmla="*/ 1 w 1"/>
              <a:gd name="T9" fmla="*/ 1449 h 1449"/>
            </a:gdLst>
            <a:ahLst/>
            <a:cxnLst>
              <a:cxn ang="T4">
                <a:pos x="T0" y="T1"/>
              </a:cxn>
              <a:cxn ang="T5">
                <a:pos x="T2" y="T3"/>
              </a:cxn>
            </a:cxnLst>
            <a:rect l="T6" t="T7" r="T8" b="T9"/>
            <a:pathLst>
              <a:path w="1" h="1449">
                <a:moveTo>
                  <a:pt x="1" y="0"/>
                </a:moveTo>
                <a:lnTo>
                  <a:pt x="0" y="1449"/>
                </a:lnTo>
              </a:path>
            </a:pathLst>
          </a:custGeom>
          <a:noFill/>
          <a:ln w="9525">
            <a:solidFill>
              <a:schemeClr val="tx1"/>
            </a:solidFill>
            <a:round/>
            <a:headEnd/>
            <a:tailEnd/>
          </a:ln>
        </p:spPr>
        <p:txBody>
          <a:bodyPr/>
          <a:lstStyle/>
          <a:p>
            <a:endParaRPr lang="en-US"/>
          </a:p>
        </p:txBody>
      </p:sp>
      <p:sp>
        <p:nvSpPr>
          <p:cNvPr id="134152" name="Freeform 1032"/>
          <p:cNvSpPr>
            <a:spLocks/>
          </p:cNvSpPr>
          <p:nvPr/>
        </p:nvSpPr>
        <p:spPr bwMode="auto">
          <a:xfrm>
            <a:off x="4876800" y="3581400"/>
            <a:ext cx="1588" cy="2309813"/>
          </a:xfrm>
          <a:custGeom>
            <a:avLst/>
            <a:gdLst>
              <a:gd name="T0" fmla="*/ 0 w 1"/>
              <a:gd name="T1" fmla="*/ 0 h 1455"/>
              <a:gd name="T2" fmla="*/ 0 w 1"/>
              <a:gd name="T3" fmla="*/ 2309813 h 1455"/>
              <a:gd name="T4" fmla="*/ 0 60000 65536"/>
              <a:gd name="T5" fmla="*/ 0 60000 65536"/>
              <a:gd name="T6" fmla="*/ 0 w 1"/>
              <a:gd name="T7" fmla="*/ 0 h 1455"/>
              <a:gd name="T8" fmla="*/ 1 w 1"/>
              <a:gd name="T9" fmla="*/ 1455 h 1455"/>
            </a:gdLst>
            <a:ahLst/>
            <a:cxnLst>
              <a:cxn ang="T4">
                <a:pos x="T0" y="T1"/>
              </a:cxn>
              <a:cxn ang="T5">
                <a:pos x="T2" y="T3"/>
              </a:cxn>
            </a:cxnLst>
            <a:rect l="T6" t="T7" r="T8" b="T9"/>
            <a:pathLst>
              <a:path w="1" h="1455">
                <a:moveTo>
                  <a:pt x="0" y="0"/>
                </a:moveTo>
                <a:lnTo>
                  <a:pt x="0" y="1455"/>
                </a:lnTo>
              </a:path>
            </a:pathLst>
          </a:custGeom>
          <a:noFill/>
          <a:ln w="9525">
            <a:solidFill>
              <a:schemeClr val="tx1"/>
            </a:solidFill>
            <a:round/>
            <a:headEnd/>
            <a:tailEnd/>
          </a:ln>
        </p:spPr>
        <p:txBody>
          <a:bodyPr/>
          <a:lstStyle/>
          <a:p>
            <a:endParaRPr lang="en-US"/>
          </a:p>
        </p:txBody>
      </p:sp>
      <p:sp>
        <p:nvSpPr>
          <p:cNvPr id="134153" name="Freeform 1033"/>
          <p:cNvSpPr>
            <a:spLocks/>
          </p:cNvSpPr>
          <p:nvPr/>
        </p:nvSpPr>
        <p:spPr bwMode="auto">
          <a:xfrm>
            <a:off x="5257800" y="3581400"/>
            <a:ext cx="1588" cy="2281238"/>
          </a:xfrm>
          <a:custGeom>
            <a:avLst/>
            <a:gdLst>
              <a:gd name="T0" fmla="*/ 0 w 1"/>
              <a:gd name="T1" fmla="*/ 0 h 1437"/>
              <a:gd name="T2" fmla="*/ 0 w 1"/>
              <a:gd name="T3" fmla="*/ 2281238 h 1437"/>
              <a:gd name="T4" fmla="*/ 0 60000 65536"/>
              <a:gd name="T5" fmla="*/ 0 60000 65536"/>
              <a:gd name="T6" fmla="*/ 0 w 1"/>
              <a:gd name="T7" fmla="*/ 0 h 1437"/>
              <a:gd name="T8" fmla="*/ 1 w 1"/>
              <a:gd name="T9" fmla="*/ 1437 h 1437"/>
            </a:gdLst>
            <a:ahLst/>
            <a:cxnLst>
              <a:cxn ang="T4">
                <a:pos x="T0" y="T1"/>
              </a:cxn>
              <a:cxn ang="T5">
                <a:pos x="T2" y="T3"/>
              </a:cxn>
            </a:cxnLst>
            <a:rect l="T6" t="T7" r="T8" b="T9"/>
            <a:pathLst>
              <a:path w="1" h="1437">
                <a:moveTo>
                  <a:pt x="0" y="0"/>
                </a:moveTo>
                <a:lnTo>
                  <a:pt x="0" y="1437"/>
                </a:lnTo>
              </a:path>
            </a:pathLst>
          </a:custGeom>
          <a:noFill/>
          <a:ln w="9525">
            <a:solidFill>
              <a:schemeClr val="tx1"/>
            </a:solidFill>
            <a:round/>
            <a:headEnd/>
            <a:tailEnd/>
          </a:ln>
        </p:spPr>
        <p:txBody>
          <a:bodyPr/>
          <a:lstStyle/>
          <a:p>
            <a:endParaRPr lang="en-US"/>
          </a:p>
        </p:txBody>
      </p:sp>
      <p:sp>
        <p:nvSpPr>
          <p:cNvPr id="134154" name="Arc 1034"/>
          <p:cNvSpPr>
            <a:spLocks/>
          </p:cNvSpPr>
          <p:nvPr/>
        </p:nvSpPr>
        <p:spPr bwMode="auto">
          <a:xfrm flipV="1">
            <a:off x="3886200" y="5791200"/>
            <a:ext cx="1371600" cy="685800"/>
          </a:xfrm>
          <a:custGeom>
            <a:avLst/>
            <a:gdLst>
              <a:gd name="T0" fmla="*/ 0 w 43044"/>
              <a:gd name="T1" fmla="*/ 19757010 h 21600"/>
              <a:gd name="T2" fmla="*/ 43706128 w 43044"/>
              <a:gd name="T3" fmla="*/ 20108831 h 21600"/>
              <a:gd name="T4" fmla="*/ 21837832 w 43044"/>
              <a:gd name="T5" fmla="*/ 21774150 h 21600"/>
              <a:gd name="T6" fmla="*/ 0 60000 65536"/>
              <a:gd name="T7" fmla="*/ 0 60000 65536"/>
              <a:gd name="T8" fmla="*/ 0 60000 65536"/>
              <a:gd name="T9" fmla="*/ 0 w 43044"/>
              <a:gd name="T10" fmla="*/ 0 h 21600"/>
              <a:gd name="T11" fmla="*/ 43044 w 43044"/>
              <a:gd name="T12" fmla="*/ 21600 h 21600"/>
            </a:gdLst>
            <a:ahLst/>
            <a:cxnLst>
              <a:cxn ang="T6">
                <a:pos x="T0" y="T1"/>
              </a:cxn>
              <a:cxn ang="T7">
                <a:pos x="T2" y="T3"/>
              </a:cxn>
              <a:cxn ang="T8">
                <a:pos x="T4" y="T5"/>
              </a:cxn>
            </a:cxnLst>
            <a:rect l="T9" t="T10" r="T11" b="T12"/>
            <a:pathLst>
              <a:path w="43044" h="21600" fill="none" extrusionOk="0">
                <a:moveTo>
                  <a:pt x="-1" y="19598"/>
                </a:moveTo>
                <a:cubicBezTo>
                  <a:pt x="1033" y="8492"/>
                  <a:pt x="10352" y="-1"/>
                  <a:pt x="21507" y="0"/>
                </a:cubicBezTo>
                <a:cubicBezTo>
                  <a:pt x="32795" y="0"/>
                  <a:pt x="42180" y="8692"/>
                  <a:pt x="43043" y="19948"/>
                </a:cubicBezTo>
              </a:path>
              <a:path w="43044" h="21600" stroke="0" extrusionOk="0">
                <a:moveTo>
                  <a:pt x="-1" y="19598"/>
                </a:moveTo>
                <a:cubicBezTo>
                  <a:pt x="1033" y="8492"/>
                  <a:pt x="10352" y="-1"/>
                  <a:pt x="21507" y="0"/>
                </a:cubicBezTo>
                <a:cubicBezTo>
                  <a:pt x="32795" y="0"/>
                  <a:pt x="42180" y="8692"/>
                  <a:pt x="43043" y="19948"/>
                </a:cubicBezTo>
                <a:lnTo>
                  <a:pt x="21507" y="21600"/>
                </a:lnTo>
                <a:close/>
              </a:path>
            </a:pathLst>
          </a:custGeom>
          <a:noFill/>
          <a:ln w="9525">
            <a:solidFill>
              <a:schemeClr val="tx1"/>
            </a:solidFill>
            <a:round/>
            <a:headEnd/>
            <a:tailEnd/>
          </a:ln>
        </p:spPr>
        <p:txBody>
          <a:bodyPr wrap="none" anchor="ctr"/>
          <a:lstStyle/>
          <a:p>
            <a:endParaRPr lang="en-US"/>
          </a:p>
        </p:txBody>
      </p:sp>
      <p:sp>
        <p:nvSpPr>
          <p:cNvPr id="134155" name="Arc 1035"/>
          <p:cNvSpPr>
            <a:spLocks/>
          </p:cNvSpPr>
          <p:nvPr/>
        </p:nvSpPr>
        <p:spPr bwMode="auto">
          <a:xfrm flipV="1">
            <a:off x="4267200" y="5867400"/>
            <a:ext cx="609600" cy="228600"/>
          </a:xfrm>
          <a:custGeom>
            <a:avLst/>
            <a:gdLst>
              <a:gd name="T0" fmla="*/ 0 w 43044"/>
              <a:gd name="T1" fmla="*/ 2195227 h 21600"/>
              <a:gd name="T2" fmla="*/ 8633310 w 43044"/>
              <a:gd name="T3" fmla="*/ 2234311 h 21600"/>
              <a:gd name="T4" fmla="*/ 4313652 w 43044"/>
              <a:gd name="T5" fmla="*/ 2419350 h 21600"/>
              <a:gd name="T6" fmla="*/ 0 60000 65536"/>
              <a:gd name="T7" fmla="*/ 0 60000 65536"/>
              <a:gd name="T8" fmla="*/ 0 60000 65536"/>
              <a:gd name="T9" fmla="*/ 0 w 43044"/>
              <a:gd name="T10" fmla="*/ 0 h 21600"/>
              <a:gd name="T11" fmla="*/ 43044 w 43044"/>
              <a:gd name="T12" fmla="*/ 21600 h 21600"/>
            </a:gdLst>
            <a:ahLst/>
            <a:cxnLst>
              <a:cxn ang="T6">
                <a:pos x="T0" y="T1"/>
              </a:cxn>
              <a:cxn ang="T7">
                <a:pos x="T2" y="T3"/>
              </a:cxn>
              <a:cxn ang="T8">
                <a:pos x="T4" y="T5"/>
              </a:cxn>
            </a:cxnLst>
            <a:rect l="T9" t="T10" r="T11" b="T12"/>
            <a:pathLst>
              <a:path w="43044" h="21600" fill="none" extrusionOk="0">
                <a:moveTo>
                  <a:pt x="-1" y="19598"/>
                </a:moveTo>
                <a:cubicBezTo>
                  <a:pt x="1033" y="8492"/>
                  <a:pt x="10352" y="-1"/>
                  <a:pt x="21507" y="0"/>
                </a:cubicBezTo>
                <a:cubicBezTo>
                  <a:pt x="32795" y="0"/>
                  <a:pt x="42180" y="8692"/>
                  <a:pt x="43043" y="19948"/>
                </a:cubicBezTo>
              </a:path>
              <a:path w="43044" h="21600" stroke="0" extrusionOk="0">
                <a:moveTo>
                  <a:pt x="-1" y="19598"/>
                </a:moveTo>
                <a:cubicBezTo>
                  <a:pt x="1033" y="8492"/>
                  <a:pt x="10352" y="-1"/>
                  <a:pt x="21507" y="0"/>
                </a:cubicBezTo>
                <a:cubicBezTo>
                  <a:pt x="32795" y="0"/>
                  <a:pt x="42180" y="8692"/>
                  <a:pt x="43043" y="19948"/>
                </a:cubicBezTo>
                <a:lnTo>
                  <a:pt x="21507" y="21600"/>
                </a:lnTo>
                <a:close/>
              </a:path>
            </a:pathLst>
          </a:custGeom>
          <a:noFill/>
          <a:ln w="9525">
            <a:solidFill>
              <a:schemeClr val="tx1"/>
            </a:solidFill>
            <a:round/>
            <a:headEnd/>
            <a:tailEnd/>
          </a:ln>
        </p:spPr>
        <p:txBody>
          <a:bodyPr wrap="none" anchor="ctr"/>
          <a:lstStyle/>
          <a:p>
            <a:endParaRPr lang="en-US"/>
          </a:p>
        </p:txBody>
      </p:sp>
      <p:sp>
        <p:nvSpPr>
          <p:cNvPr id="134156" name="Oval 1036"/>
          <p:cNvSpPr>
            <a:spLocks noChangeArrowheads="1"/>
          </p:cNvSpPr>
          <p:nvPr/>
        </p:nvSpPr>
        <p:spPr bwMode="auto">
          <a:xfrm>
            <a:off x="685800" y="3505200"/>
            <a:ext cx="2209800" cy="2286000"/>
          </a:xfrm>
          <a:prstGeom prst="ellipse">
            <a:avLst/>
          </a:prstGeom>
          <a:noFill/>
          <a:ln w="9525">
            <a:solidFill>
              <a:schemeClr val="tx1"/>
            </a:solidFill>
            <a:round/>
            <a:headEnd/>
            <a:tailEnd/>
          </a:ln>
        </p:spPr>
        <p:txBody>
          <a:bodyPr wrap="none" anchor="ctr"/>
          <a:lstStyle/>
          <a:p>
            <a:endParaRPr lang="en-US"/>
          </a:p>
        </p:txBody>
      </p:sp>
      <p:sp>
        <p:nvSpPr>
          <p:cNvPr id="134157" name="Oval 1037"/>
          <p:cNvSpPr>
            <a:spLocks noChangeArrowheads="1"/>
          </p:cNvSpPr>
          <p:nvPr/>
        </p:nvSpPr>
        <p:spPr bwMode="auto">
          <a:xfrm>
            <a:off x="6172200" y="3505200"/>
            <a:ext cx="2209800" cy="2286000"/>
          </a:xfrm>
          <a:prstGeom prst="ellipse">
            <a:avLst/>
          </a:prstGeom>
          <a:noFill/>
          <a:ln w="9525">
            <a:solidFill>
              <a:schemeClr val="tx1"/>
            </a:solidFill>
            <a:round/>
            <a:headEnd/>
            <a:tailEnd/>
          </a:ln>
        </p:spPr>
        <p:txBody>
          <a:bodyPr wrap="none" anchor="ctr"/>
          <a:lstStyle/>
          <a:p>
            <a:endParaRPr lang="en-US"/>
          </a:p>
        </p:txBody>
      </p:sp>
      <p:sp>
        <p:nvSpPr>
          <p:cNvPr id="134158" name="Line 1038"/>
          <p:cNvSpPr>
            <a:spLocks noChangeShapeType="1"/>
          </p:cNvSpPr>
          <p:nvPr/>
        </p:nvSpPr>
        <p:spPr bwMode="auto">
          <a:xfrm>
            <a:off x="3886200" y="4114800"/>
            <a:ext cx="381000" cy="0"/>
          </a:xfrm>
          <a:prstGeom prst="line">
            <a:avLst/>
          </a:prstGeom>
          <a:noFill/>
          <a:ln w="9525">
            <a:solidFill>
              <a:schemeClr val="tx1"/>
            </a:solidFill>
            <a:round/>
            <a:headEnd/>
            <a:tailEnd/>
          </a:ln>
        </p:spPr>
        <p:txBody>
          <a:bodyPr/>
          <a:lstStyle/>
          <a:p>
            <a:endParaRPr lang="en-US"/>
          </a:p>
        </p:txBody>
      </p:sp>
      <p:sp>
        <p:nvSpPr>
          <p:cNvPr id="134159" name="Line 1039"/>
          <p:cNvSpPr>
            <a:spLocks noChangeShapeType="1"/>
          </p:cNvSpPr>
          <p:nvPr/>
        </p:nvSpPr>
        <p:spPr bwMode="auto">
          <a:xfrm>
            <a:off x="4876800" y="4572000"/>
            <a:ext cx="381000" cy="0"/>
          </a:xfrm>
          <a:prstGeom prst="line">
            <a:avLst/>
          </a:prstGeom>
          <a:noFill/>
          <a:ln w="9525">
            <a:solidFill>
              <a:schemeClr val="tx1"/>
            </a:solidFill>
            <a:round/>
            <a:headEnd/>
            <a:tailEnd/>
          </a:ln>
        </p:spPr>
        <p:txBody>
          <a:bodyPr/>
          <a:lstStyle/>
          <a:p>
            <a:endParaRPr lang="en-US"/>
          </a:p>
        </p:txBody>
      </p:sp>
      <p:sp>
        <p:nvSpPr>
          <p:cNvPr id="134160" name="Freeform 1041"/>
          <p:cNvSpPr>
            <a:spLocks/>
          </p:cNvSpPr>
          <p:nvPr/>
        </p:nvSpPr>
        <p:spPr bwMode="auto">
          <a:xfrm>
            <a:off x="2122488" y="3560763"/>
            <a:ext cx="1992312" cy="554037"/>
          </a:xfrm>
          <a:custGeom>
            <a:avLst/>
            <a:gdLst>
              <a:gd name="T0" fmla="*/ 1992312 w 1255"/>
              <a:gd name="T1" fmla="*/ 554037 h 349"/>
              <a:gd name="T2" fmla="*/ 0 w 1255"/>
              <a:gd name="T3" fmla="*/ 0 h 349"/>
              <a:gd name="T4" fmla="*/ 0 60000 65536"/>
              <a:gd name="T5" fmla="*/ 0 60000 65536"/>
              <a:gd name="T6" fmla="*/ 0 w 1255"/>
              <a:gd name="T7" fmla="*/ 0 h 349"/>
              <a:gd name="T8" fmla="*/ 1255 w 1255"/>
              <a:gd name="T9" fmla="*/ 349 h 349"/>
            </a:gdLst>
            <a:ahLst/>
            <a:cxnLst>
              <a:cxn ang="T4">
                <a:pos x="T0" y="T1"/>
              </a:cxn>
              <a:cxn ang="T5">
                <a:pos x="T2" y="T3"/>
              </a:cxn>
            </a:cxnLst>
            <a:rect l="T6" t="T7" r="T8" b="T9"/>
            <a:pathLst>
              <a:path w="1255" h="349">
                <a:moveTo>
                  <a:pt x="1255" y="349"/>
                </a:moveTo>
                <a:lnTo>
                  <a:pt x="0" y="0"/>
                </a:lnTo>
              </a:path>
            </a:pathLst>
          </a:custGeom>
          <a:noFill/>
          <a:ln w="9525">
            <a:solidFill>
              <a:schemeClr val="tx1"/>
            </a:solidFill>
            <a:round/>
            <a:headEnd/>
            <a:tailEnd/>
          </a:ln>
        </p:spPr>
        <p:txBody>
          <a:bodyPr/>
          <a:lstStyle/>
          <a:p>
            <a:endParaRPr lang="en-US"/>
          </a:p>
        </p:txBody>
      </p:sp>
      <p:sp>
        <p:nvSpPr>
          <p:cNvPr id="134161" name="Freeform 1042"/>
          <p:cNvSpPr>
            <a:spLocks/>
          </p:cNvSpPr>
          <p:nvPr/>
        </p:nvSpPr>
        <p:spPr bwMode="auto">
          <a:xfrm>
            <a:off x="2522538" y="4114800"/>
            <a:ext cx="1592262" cy="1390650"/>
          </a:xfrm>
          <a:custGeom>
            <a:avLst/>
            <a:gdLst>
              <a:gd name="T0" fmla="*/ 1592262 w 1003"/>
              <a:gd name="T1" fmla="*/ 0 h 876"/>
              <a:gd name="T2" fmla="*/ 0 w 1003"/>
              <a:gd name="T3" fmla="*/ 1390650 h 876"/>
              <a:gd name="T4" fmla="*/ 0 60000 65536"/>
              <a:gd name="T5" fmla="*/ 0 60000 65536"/>
              <a:gd name="T6" fmla="*/ 0 w 1003"/>
              <a:gd name="T7" fmla="*/ 0 h 876"/>
              <a:gd name="T8" fmla="*/ 1003 w 1003"/>
              <a:gd name="T9" fmla="*/ 876 h 876"/>
            </a:gdLst>
            <a:ahLst/>
            <a:cxnLst>
              <a:cxn ang="T4">
                <a:pos x="T0" y="T1"/>
              </a:cxn>
              <a:cxn ang="T5">
                <a:pos x="T2" y="T3"/>
              </a:cxn>
            </a:cxnLst>
            <a:rect l="T6" t="T7" r="T8" b="T9"/>
            <a:pathLst>
              <a:path w="1003" h="876">
                <a:moveTo>
                  <a:pt x="1003" y="0"/>
                </a:moveTo>
                <a:lnTo>
                  <a:pt x="0" y="876"/>
                </a:lnTo>
              </a:path>
            </a:pathLst>
          </a:custGeom>
          <a:noFill/>
          <a:ln w="9525">
            <a:solidFill>
              <a:schemeClr val="tx1"/>
            </a:solidFill>
            <a:round/>
            <a:headEnd/>
            <a:tailEnd/>
          </a:ln>
        </p:spPr>
        <p:txBody>
          <a:bodyPr/>
          <a:lstStyle/>
          <a:p>
            <a:endParaRPr lang="en-US"/>
          </a:p>
        </p:txBody>
      </p:sp>
      <p:sp>
        <p:nvSpPr>
          <p:cNvPr id="134162" name="Freeform 1043"/>
          <p:cNvSpPr>
            <a:spLocks/>
          </p:cNvSpPr>
          <p:nvPr/>
        </p:nvSpPr>
        <p:spPr bwMode="auto">
          <a:xfrm>
            <a:off x="5105400" y="3632200"/>
            <a:ext cx="1665288" cy="939800"/>
          </a:xfrm>
          <a:custGeom>
            <a:avLst/>
            <a:gdLst>
              <a:gd name="T0" fmla="*/ 0 w 1049"/>
              <a:gd name="T1" fmla="*/ 939800 h 592"/>
              <a:gd name="T2" fmla="*/ 1665288 w 1049"/>
              <a:gd name="T3" fmla="*/ 0 h 592"/>
              <a:gd name="T4" fmla="*/ 0 60000 65536"/>
              <a:gd name="T5" fmla="*/ 0 60000 65536"/>
              <a:gd name="T6" fmla="*/ 0 w 1049"/>
              <a:gd name="T7" fmla="*/ 0 h 592"/>
              <a:gd name="T8" fmla="*/ 1049 w 1049"/>
              <a:gd name="T9" fmla="*/ 592 h 592"/>
            </a:gdLst>
            <a:ahLst/>
            <a:cxnLst>
              <a:cxn ang="T4">
                <a:pos x="T0" y="T1"/>
              </a:cxn>
              <a:cxn ang="T5">
                <a:pos x="T2" y="T3"/>
              </a:cxn>
            </a:cxnLst>
            <a:rect l="T6" t="T7" r="T8" b="T9"/>
            <a:pathLst>
              <a:path w="1049" h="592">
                <a:moveTo>
                  <a:pt x="0" y="592"/>
                </a:moveTo>
                <a:lnTo>
                  <a:pt x="1049" y="0"/>
                </a:lnTo>
              </a:path>
            </a:pathLst>
          </a:custGeom>
          <a:noFill/>
          <a:ln w="9525">
            <a:solidFill>
              <a:schemeClr val="tx1"/>
            </a:solidFill>
            <a:round/>
            <a:headEnd/>
            <a:tailEnd/>
          </a:ln>
        </p:spPr>
        <p:txBody>
          <a:bodyPr/>
          <a:lstStyle/>
          <a:p>
            <a:endParaRPr lang="en-US"/>
          </a:p>
        </p:txBody>
      </p:sp>
      <p:sp>
        <p:nvSpPr>
          <p:cNvPr id="134163" name="Freeform 1044"/>
          <p:cNvSpPr>
            <a:spLocks/>
          </p:cNvSpPr>
          <p:nvPr/>
        </p:nvSpPr>
        <p:spPr bwMode="auto">
          <a:xfrm>
            <a:off x="5105400" y="4572000"/>
            <a:ext cx="1614488" cy="1065213"/>
          </a:xfrm>
          <a:custGeom>
            <a:avLst/>
            <a:gdLst>
              <a:gd name="T0" fmla="*/ 0 w 1017"/>
              <a:gd name="T1" fmla="*/ 0 h 671"/>
              <a:gd name="T2" fmla="*/ 1614488 w 1017"/>
              <a:gd name="T3" fmla="*/ 1065213 h 671"/>
              <a:gd name="T4" fmla="*/ 0 60000 65536"/>
              <a:gd name="T5" fmla="*/ 0 60000 65536"/>
              <a:gd name="T6" fmla="*/ 0 w 1017"/>
              <a:gd name="T7" fmla="*/ 0 h 671"/>
              <a:gd name="T8" fmla="*/ 1017 w 1017"/>
              <a:gd name="T9" fmla="*/ 671 h 671"/>
            </a:gdLst>
            <a:ahLst/>
            <a:cxnLst>
              <a:cxn ang="T4">
                <a:pos x="T0" y="T1"/>
              </a:cxn>
              <a:cxn ang="T5">
                <a:pos x="T2" y="T3"/>
              </a:cxn>
            </a:cxnLst>
            <a:rect l="T6" t="T7" r="T8" b="T9"/>
            <a:pathLst>
              <a:path w="1017" h="671">
                <a:moveTo>
                  <a:pt x="0" y="0"/>
                </a:moveTo>
                <a:lnTo>
                  <a:pt x="1017" y="671"/>
                </a:lnTo>
              </a:path>
            </a:pathLst>
          </a:custGeom>
          <a:noFill/>
          <a:ln w="9525">
            <a:solidFill>
              <a:schemeClr val="tx1"/>
            </a:solidFill>
            <a:round/>
            <a:headEnd/>
            <a:tailEnd/>
          </a:ln>
        </p:spPr>
        <p:txBody>
          <a:bodyPr/>
          <a:lstStyle/>
          <a:p>
            <a:endParaRPr lang="en-US"/>
          </a:p>
        </p:txBody>
      </p:sp>
      <p:sp>
        <p:nvSpPr>
          <p:cNvPr id="134164" name="Freeform 1045"/>
          <p:cNvSpPr>
            <a:spLocks/>
          </p:cNvSpPr>
          <p:nvPr/>
        </p:nvSpPr>
        <p:spPr bwMode="auto">
          <a:xfrm>
            <a:off x="6237288" y="5027613"/>
            <a:ext cx="2078037" cy="1587"/>
          </a:xfrm>
          <a:custGeom>
            <a:avLst/>
            <a:gdLst>
              <a:gd name="T0" fmla="*/ 0 w 1309"/>
              <a:gd name="T1" fmla="*/ 0 h 1"/>
              <a:gd name="T2" fmla="*/ 2078037 w 1309"/>
              <a:gd name="T3" fmla="*/ 1587 h 1"/>
              <a:gd name="T4" fmla="*/ 0 60000 65536"/>
              <a:gd name="T5" fmla="*/ 0 60000 65536"/>
              <a:gd name="T6" fmla="*/ 0 w 1309"/>
              <a:gd name="T7" fmla="*/ 0 h 1"/>
              <a:gd name="T8" fmla="*/ 1309 w 1309"/>
              <a:gd name="T9" fmla="*/ 1 h 1"/>
            </a:gdLst>
            <a:ahLst/>
            <a:cxnLst>
              <a:cxn ang="T4">
                <a:pos x="T0" y="T1"/>
              </a:cxn>
              <a:cxn ang="T5">
                <a:pos x="T2" y="T3"/>
              </a:cxn>
            </a:cxnLst>
            <a:rect l="T6" t="T7" r="T8" b="T9"/>
            <a:pathLst>
              <a:path w="1309" h="1">
                <a:moveTo>
                  <a:pt x="0" y="0"/>
                </a:moveTo>
                <a:lnTo>
                  <a:pt x="1309" y="1"/>
                </a:lnTo>
              </a:path>
            </a:pathLst>
          </a:custGeom>
          <a:noFill/>
          <a:ln w="9525">
            <a:solidFill>
              <a:schemeClr val="tx1"/>
            </a:solidFill>
            <a:round/>
            <a:headEnd/>
            <a:tailEnd/>
          </a:ln>
        </p:spPr>
        <p:txBody>
          <a:bodyPr/>
          <a:lstStyle/>
          <a:p>
            <a:endParaRPr lang="en-US"/>
          </a:p>
        </p:txBody>
      </p:sp>
      <p:sp>
        <p:nvSpPr>
          <p:cNvPr id="134165" name="Freeform 1046"/>
          <p:cNvSpPr>
            <a:spLocks/>
          </p:cNvSpPr>
          <p:nvPr/>
        </p:nvSpPr>
        <p:spPr bwMode="auto">
          <a:xfrm>
            <a:off x="747713" y="5027613"/>
            <a:ext cx="2084387" cy="1587"/>
          </a:xfrm>
          <a:custGeom>
            <a:avLst/>
            <a:gdLst>
              <a:gd name="T0" fmla="*/ 0 w 1313"/>
              <a:gd name="T1" fmla="*/ 0 h 1"/>
              <a:gd name="T2" fmla="*/ 2084387 w 1313"/>
              <a:gd name="T3" fmla="*/ 0 h 1"/>
              <a:gd name="T4" fmla="*/ 0 60000 65536"/>
              <a:gd name="T5" fmla="*/ 0 60000 65536"/>
              <a:gd name="T6" fmla="*/ 0 w 1313"/>
              <a:gd name="T7" fmla="*/ 0 h 1"/>
              <a:gd name="T8" fmla="*/ 1313 w 1313"/>
              <a:gd name="T9" fmla="*/ 1 h 1"/>
            </a:gdLst>
            <a:ahLst/>
            <a:cxnLst>
              <a:cxn ang="T4">
                <a:pos x="T0" y="T1"/>
              </a:cxn>
              <a:cxn ang="T5">
                <a:pos x="T2" y="T3"/>
              </a:cxn>
            </a:cxnLst>
            <a:rect l="T6" t="T7" r="T8" b="T9"/>
            <a:pathLst>
              <a:path w="1313" h="1">
                <a:moveTo>
                  <a:pt x="0" y="0"/>
                </a:moveTo>
                <a:lnTo>
                  <a:pt x="1313" y="0"/>
                </a:lnTo>
              </a:path>
            </a:pathLst>
          </a:custGeom>
          <a:noFill/>
          <a:ln w="9525">
            <a:solidFill>
              <a:schemeClr val="tx1"/>
            </a:solidFill>
            <a:round/>
            <a:headEnd/>
            <a:tailEnd/>
          </a:ln>
        </p:spPr>
        <p:txBody>
          <a:bodyPr/>
          <a:lstStyle/>
          <a:p>
            <a:endParaRPr lang="en-US"/>
          </a:p>
        </p:txBody>
      </p:sp>
      <p:sp>
        <p:nvSpPr>
          <p:cNvPr id="134166" name="Oval 1047"/>
          <p:cNvSpPr>
            <a:spLocks noChangeArrowheads="1"/>
          </p:cNvSpPr>
          <p:nvPr/>
        </p:nvSpPr>
        <p:spPr bwMode="auto">
          <a:xfrm>
            <a:off x="1066800" y="42672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67" name="Line 1048"/>
          <p:cNvSpPr>
            <a:spLocks noChangeShapeType="1"/>
          </p:cNvSpPr>
          <p:nvPr/>
        </p:nvSpPr>
        <p:spPr bwMode="auto">
          <a:xfrm flipV="1">
            <a:off x="1143000" y="4038600"/>
            <a:ext cx="152400" cy="228600"/>
          </a:xfrm>
          <a:prstGeom prst="line">
            <a:avLst/>
          </a:prstGeom>
          <a:noFill/>
          <a:ln w="9525">
            <a:solidFill>
              <a:schemeClr val="tx1"/>
            </a:solidFill>
            <a:round/>
            <a:headEnd/>
            <a:tailEnd type="triangle" w="med" len="med"/>
          </a:ln>
        </p:spPr>
        <p:txBody>
          <a:bodyPr/>
          <a:lstStyle/>
          <a:p>
            <a:endParaRPr lang="en-US"/>
          </a:p>
        </p:txBody>
      </p:sp>
      <p:sp>
        <p:nvSpPr>
          <p:cNvPr id="134168" name="Oval 1049"/>
          <p:cNvSpPr>
            <a:spLocks noChangeArrowheads="1"/>
          </p:cNvSpPr>
          <p:nvPr/>
        </p:nvSpPr>
        <p:spPr bwMode="auto">
          <a:xfrm rot="6598987">
            <a:off x="1905000" y="4114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69" name="Line 1050"/>
          <p:cNvSpPr>
            <a:spLocks noChangeShapeType="1"/>
          </p:cNvSpPr>
          <p:nvPr/>
        </p:nvSpPr>
        <p:spPr bwMode="auto">
          <a:xfrm rot="6590442" flipV="1">
            <a:off x="1981200" y="4191000"/>
            <a:ext cx="152400" cy="228600"/>
          </a:xfrm>
          <a:prstGeom prst="line">
            <a:avLst/>
          </a:prstGeom>
          <a:noFill/>
          <a:ln w="9525">
            <a:solidFill>
              <a:schemeClr val="tx1"/>
            </a:solidFill>
            <a:round/>
            <a:headEnd/>
            <a:tailEnd type="triangle" w="med" len="med"/>
          </a:ln>
        </p:spPr>
        <p:txBody>
          <a:bodyPr/>
          <a:lstStyle/>
          <a:p>
            <a:endParaRPr lang="en-US"/>
          </a:p>
        </p:txBody>
      </p:sp>
      <p:sp>
        <p:nvSpPr>
          <p:cNvPr id="134170" name="Oval 1051"/>
          <p:cNvSpPr>
            <a:spLocks noChangeArrowheads="1"/>
          </p:cNvSpPr>
          <p:nvPr/>
        </p:nvSpPr>
        <p:spPr bwMode="auto">
          <a:xfrm rot="-5400000">
            <a:off x="22860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71" name="Line 1052"/>
          <p:cNvSpPr>
            <a:spLocks noChangeShapeType="1"/>
          </p:cNvSpPr>
          <p:nvPr/>
        </p:nvSpPr>
        <p:spPr bwMode="auto">
          <a:xfrm rot="16200000" flipV="1">
            <a:off x="1333500" y="4533900"/>
            <a:ext cx="152400" cy="228600"/>
          </a:xfrm>
          <a:prstGeom prst="line">
            <a:avLst/>
          </a:prstGeom>
          <a:noFill/>
          <a:ln w="9525">
            <a:solidFill>
              <a:schemeClr val="tx1"/>
            </a:solidFill>
            <a:round/>
            <a:headEnd/>
            <a:tailEnd type="triangle" w="med" len="med"/>
          </a:ln>
        </p:spPr>
        <p:txBody>
          <a:bodyPr/>
          <a:lstStyle/>
          <a:p>
            <a:endParaRPr lang="en-US"/>
          </a:p>
        </p:txBody>
      </p:sp>
      <p:sp>
        <p:nvSpPr>
          <p:cNvPr id="134172" name="Line 1053"/>
          <p:cNvSpPr>
            <a:spLocks noChangeShapeType="1"/>
          </p:cNvSpPr>
          <p:nvPr/>
        </p:nvSpPr>
        <p:spPr bwMode="auto">
          <a:xfrm flipV="1">
            <a:off x="1905000" y="4572000"/>
            <a:ext cx="152400" cy="228600"/>
          </a:xfrm>
          <a:prstGeom prst="line">
            <a:avLst/>
          </a:prstGeom>
          <a:noFill/>
          <a:ln w="9525">
            <a:solidFill>
              <a:schemeClr val="tx1"/>
            </a:solidFill>
            <a:round/>
            <a:headEnd/>
            <a:tailEnd type="triangle" w="med" len="med"/>
          </a:ln>
        </p:spPr>
        <p:txBody>
          <a:bodyPr/>
          <a:lstStyle/>
          <a:p>
            <a:endParaRPr lang="en-US"/>
          </a:p>
        </p:txBody>
      </p:sp>
      <p:sp>
        <p:nvSpPr>
          <p:cNvPr id="134173" name="Line 1054"/>
          <p:cNvSpPr>
            <a:spLocks noChangeShapeType="1"/>
          </p:cNvSpPr>
          <p:nvPr/>
        </p:nvSpPr>
        <p:spPr bwMode="auto">
          <a:xfrm rot="16200000" flipV="1">
            <a:off x="2133600" y="5181600"/>
            <a:ext cx="152400" cy="228600"/>
          </a:xfrm>
          <a:prstGeom prst="line">
            <a:avLst/>
          </a:prstGeom>
          <a:noFill/>
          <a:ln w="9525">
            <a:solidFill>
              <a:schemeClr val="tx1"/>
            </a:solidFill>
            <a:round/>
            <a:headEnd/>
            <a:tailEnd type="triangle" w="med" len="med"/>
          </a:ln>
        </p:spPr>
        <p:txBody>
          <a:bodyPr/>
          <a:lstStyle/>
          <a:p>
            <a:endParaRPr lang="en-US"/>
          </a:p>
        </p:txBody>
      </p:sp>
      <p:sp>
        <p:nvSpPr>
          <p:cNvPr id="134174" name="Line 1055"/>
          <p:cNvSpPr>
            <a:spLocks noChangeShapeType="1"/>
          </p:cNvSpPr>
          <p:nvPr/>
        </p:nvSpPr>
        <p:spPr bwMode="auto">
          <a:xfrm rot="5400000" flipV="1">
            <a:off x="1485900" y="5372100"/>
            <a:ext cx="152400" cy="228600"/>
          </a:xfrm>
          <a:prstGeom prst="line">
            <a:avLst/>
          </a:prstGeom>
          <a:noFill/>
          <a:ln w="9525">
            <a:solidFill>
              <a:schemeClr val="tx1"/>
            </a:solidFill>
            <a:round/>
            <a:headEnd/>
            <a:tailEnd type="triangle" w="med" len="med"/>
          </a:ln>
        </p:spPr>
        <p:txBody>
          <a:bodyPr/>
          <a:lstStyle/>
          <a:p>
            <a:endParaRPr lang="en-US"/>
          </a:p>
        </p:txBody>
      </p:sp>
      <p:sp>
        <p:nvSpPr>
          <p:cNvPr id="134175" name="Oval 1056"/>
          <p:cNvSpPr>
            <a:spLocks noChangeArrowheads="1"/>
          </p:cNvSpPr>
          <p:nvPr/>
        </p:nvSpPr>
        <p:spPr bwMode="auto">
          <a:xfrm>
            <a:off x="838200" y="4876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76" name="Line 1057"/>
          <p:cNvSpPr>
            <a:spLocks noChangeShapeType="1"/>
          </p:cNvSpPr>
          <p:nvPr/>
        </p:nvSpPr>
        <p:spPr bwMode="auto">
          <a:xfrm flipV="1">
            <a:off x="12192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4177" name="Oval 1058"/>
          <p:cNvSpPr>
            <a:spLocks noChangeArrowheads="1"/>
          </p:cNvSpPr>
          <p:nvPr/>
        </p:nvSpPr>
        <p:spPr bwMode="auto">
          <a:xfrm>
            <a:off x="16764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78" name="Line 1059"/>
          <p:cNvSpPr>
            <a:spLocks noChangeShapeType="1"/>
          </p:cNvSpPr>
          <p:nvPr/>
        </p:nvSpPr>
        <p:spPr bwMode="auto">
          <a:xfrm flipV="1">
            <a:off x="1752600" y="5410200"/>
            <a:ext cx="152400" cy="228600"/>
          </a:xfrm>
          <a:prstGeom prst="line">
            <a:avLst/>
          </a:prstGeom>
          <a:noFill/>
          <a:ln w="9525">
            <a:solidFill>
              <a:schemeClr val="tx1"/>
            </a:solidFill>
            <a:round/>
            <a:headEnd/>
            <a:tailEnd type="triangle" w="med" len="med"/>
          </a:ln>
        </p:spPr>
        <p:txBody>
          <a:bodyPr/>
          <a:lstStyle/>
          <a:p>
            <a:endParaRPr lang="en-US"/>
          </a:p>
        </p:txBody>
      </p:sp>
      <p:sp>
        <p:nvSpPr>
          <p:cNvPr id="134179" name="Oval 1060"/>
          <p:cNvSpPr>
            <a:spLocks noChangeArrowheads="1"/>
          </p:cNvSpPr>
          <p:nvPr/>
        </p:nvSpPr>
        <p:spPr bwMode="auto">
          <a:xfrm>
            <a:off x="1676400" y="5638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80" name="Line 1061"/>
          <p:cNvSpPr>
            <a:spLocks noChangeShapeType="1"/>
          </p:cNvSpPr>
          <p:nvPr/>
        </p:nvSpPr>
        <p:spPr bwMode="auto">
          <a:xfrm flipV="1">
            <a:off x="1752600" y="5029200"/>
            <a:ext cx="152400" cy="228600"/>
          </a:xfrm>
          <a:prstGeom prst="line">
            <a:avLst/>
          </a:prstGeom>
          <a:noFill/>
          <a:ln w="9525">
            <a:solidFill>
              <a:schemeClr val="tx1"/>
            </a:solidFill>
            <a:round/>
            <a:headEnd/>
            <a:tailEnd type="triangle" w="med" len="med"/>
          </a:ln>
        </p:spPr>
        <p:txBody>
          <a:bodyPr/>
          <a:lstStyle/>
          <a:p>
            <a:endParaRPr lang="en-US"/>
          </a:p>
        </p:txBody>
      </p:sp>
      <p:sp>
        <p:nvSpPr>
          <p:cNvPr id="134181" name="Oval 1062"/>
          <p:cNvSpPr>
            <a:spLocks noChangeArrowheads="1"/>
          </p:cNvSpPr>
          <p:nvPr/>
        </p:nvSpPr>
        <p:spPr bwMode="auto">
          <a:xfrm>
            <a:off x="7467600" y="55626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182" name="Line 1063"/>
          <p:cNvSpPr>
            <a:spLocks noChangeShapeType="1"/>
          </p:cNvSpPr>
          <p:nvPr/>
        </p:nvSpPr>
        <p:spPr bwMode="auto">
          <a:xfrm flipV="1">
            <a:off x="2438400" y="4495800"/>
            <a:ext cx="152400" cy="228600"/>
          </a:xfrm>
          <a:prstGeom prst="line">
            <a:avLst/>
          </a:prstGeom>
          <a:noFill/>
          <a:ln w="9525">
            <a:solidFill>
              <a:schemeClr val="tx1"/>
            </a:solidFill>
            <a:round/>
            <a:headEnd/>
            <a:tailEnd type="triangle" w="med" len="med"/>
          </a:ln>
        </p:spPr>
        <p:txBody>
          <a:bodyPr/>
          <a:lstStyle/>
          <a:p>
            <a:endParaRPr lang="en-US"/>
          </a:p>
        </p:txBody>
      </p:sp>
      <p:sp>
        <p:nvSpPr>
          <p:cNvPr id="134183" name="Line 1064"/>
          <p:cNvSpPr>
            <a:spLocks noChangeShapeType="1"/>
          </p:cNvSpPr>
          <p:nvPr/>
        </p:nvSpPr>
        <p:spPr bwMode="auto">
          <a:xfrm flipH="1" flipV="1">
            <a:off x="1524000" y="3886200"/>
            <a:ext cx="152400" cy="228600"/>
          </a:xfrm>
          <a:prstGeom prst="line">
            <a:avLst/>
          </a:prstGeom>
          <a:noFill/>
          <a:ln w="9525">
            <a:solidFill>
              <a:schemeClr val="tx1"/>
            </a:solidFill>
            <a:round/>
            <a:headEnd/>
            <a:tailEnd type="triangle" w="med" len="med"/>
          </a:ln>
        </p:spPr>
        <p:txBody>
          <a:bodyPr/>
          <a:lstStyle/>
          <a:p>
            <a:endParaRPr lang="en-US"/>
          </a:p>
        </p:txBody>
      </p:sp>
      <p:sp>
        <p:nvSpPr>
          <p:cNvPr id="134184" name="Oval 1065"/>
          <p:cNvSpPr>
            <a:spLocks noChangeArrowheads="1"/>
          </p:cNvSpPr>
          <p:nvPr/>
        </p:nvSpPr>
        <p:spPr bwMode="auto">
          <a:xfrm>
            <a:off x="19050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85" name="Line 1066"/>
          <p:cNvSpPr>
            <a:spLocks noChangeShapeType="1"/>
          </p:cNvSpPr>
          <p:nvPr/>
        </p:nvSpPr>
        <p:spPr bwMode="auto">
          <a:xfrm flipV="1">
            <a:off x="2286000" y="3962400"/>
            <a:ext cx="152400" cy="228600"/>
          </a:xfrm>
          <a:prstGeom prst="line">
            <a:avLst/>
          </a:prstGeom>
          <a:noFill/>
          <a:ln w="9525">
            <a:solidFill>
              <a:schemeClr val="tx1"/>
            </a:solidFill>
            <a:round/>
            <a:headEnd/>
            <a:tailEnd type="triangle" w="med" len="med"/>
          </a:ln>
        </p:spPr>
        <p:txBody>
          <a:bodyPr/>
          <a:lstStyle/>
          <a:p>
            <a:endParaRPr lang="en-US"/>
          </a:p>
        </p:txBody>
      </p:sp>
      <p:sp>
        <p:nvSpPr>
          <p:cNvPr id="134186" name="Oval 1067"/>
          <p:cNvSpPr>
            <a:spLocks noChangeArrowheads="1"/>
          </p:cNvSpPr>
          <p:nvPr/>
        </p:nvSpPr>
        <p:spPr bwMode="auto">
          <a:xfrm>
            <a:off x="13716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87" name="Line 1068"/>
          <p:cNvSpPr>
            <a:spLocks noChangeShapeType="1"/>
          </p:cNvSpPr>
          <p:nvPr/>
        </p:nvSpPr>
        <p:spPr bwMode="auto">
          <a:xfrm flipV="1">
            <a:off x="914400" y="4648200"/>
            <a:ext cx="152400" cy="228600"/>
          </a:xfrm>
          <a:prstGeom prst="line">
            <a:avLst/>
          </a:prstGeom>
          <a:noFill/>
          <a:ln w="9525">
            <a:solidFill>
              <a:schemeClr val="tx1"/>
            </a:solidFill>
            <a:round/>
            <a:headEnd/>
            <a:tailEnd type="triangle" w="med" len="med"/>
          </a:ln>
        </p:spPr>
        <p:txBody>
          <a:bodyPr/>
          <a:lstStyle/>
          <a:p>
            <a:endParaRPr lang="en-US"/>
          </a:p>
        </p:txBody>
      </p:sp>
      <p:sp>
        <p:nvSpPr>
          <p:cNvPr id="134188" name="Oval 1069"/>
          <p:cNvSpPr>
            <a:spLocks noChangeArrowheads="1"/>
          </p:cNvSpPr>
          <p:nvPr/>
        </p:nvSpPr>
        <p:spPr bwMode="auto">
          <a:xfrm>
            <a:off x="23622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89" name="Line 1070"/>
          <p:cNvSpPr>
            <a:spLocks noChangeShapeType="1"/>
          </p:cNvSpPr>
          <p:nvPr/>
        </p:nvSpPr>
        <p:spPr bwMode="auto">
          <a:xfrm rot="16200000" flipV="1">
            <a:off x="6705600" y="4114800"/>
            <a:ext cx="152400" cy="228600"/>
          </a:xfrm>
          <a:prstGeom prst="line">
            <a:avLst/>
          </a:prstGeom>
          <a:noFill/>
          <a:ln w="9525">
            <a:solidFill>
              <a:schemeClr val="tx1"/>
            </a:solidFill>
            <a:round/>
            <a:headEnd/>
            <a:tailEnd type="triangle" w="med" len="med"/>
          </a:ln>
        </p:spPr>
        <p:txBody>
          <a:bodyPr/>
          <a:lstStyle/>
          <a:p>
            <a:endParaRPr lang="en-US"/>
          </a:p>
        </p:txBody>
      </p:sp>
      <p:sp>
        <p:nvSpPr>
          <p:cNvPr id="134190" name="Oval 1071"/>
          <p:cNvSpPr>
            <a:spLocks noChangeArrowheads="1"/>
          </p:cNvSpPr>
          <p:nvPr/>
        </p:nvSpPr>
        <p:spPr bwMode="auto">
          <a:xfrm>
            <a:off x="1676400" y="4114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91" name="Line 1072"/>
          <p:cNvSpPr>
            <a:spLocks noChangeShapeType="1"/>
          </p:cNvSpPr>
          <p:nvPr/>
        </p:nvSpPr>
        <p:spPr bwMode="auto">
          <a:xfrm flipH="1" flipV="1">
            <a:off x="7315200" y="4495800"/>
            <a:ext cx="152400" cy="228600"/>
          </a:xfrm>
          <a:prstGeom prst="line">
            <a:avLst/>
          </a:prstGeom>
          <a:noFill/>
          <a:ln w="9525">
            <a:solidFill>
              <a:schemeClr val="tx1"/>
            </a:solidFill>
            <a:round/>
            <a:headEnd/>
            <a:tailEnd type="triangle" w="med" len="med"/>
          </a:ln>
        </p:spPr>
        <p:txBody>
          <a:bodyPr/>
          <a:lstStyle/>
          <a:p>
            <a:endParaRPr lang="en-US"/>
          </a:p>
        </p:txBody>
      </p:sp>
      <p:sp>
        <p:nvSpPr>
          <p:cNvPr id="134192" name="Oval 1073"/>
          <p:cNvSpPr>
            <a:spLocks noChangeArrowheads="1"/>
          </p:cNvSpPr>
          <p:nvPr/>
        </p:nvSpPr>
        <p:spPr bwMode="auto">
          <a:xfrm>
            <a:off x="1524000" y="47244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93" name="Line 1074"/>
          <p:cNvSpPr>
            <a:spLocks noChangeShapeType="1"/>
          </p:cNvSpPr>
          <p:nvPr/>
        </p:nvSpPr>
        <p:spPr bwMode="auto">
          <a:xfrm flipV="1">
            <a:off x="7162800" y="3733800"/>
            <a:ext cx="152400" cy="228600"/>
          </a:xfrm>
          <a:prstGeom prst="line">
            <a:avLst/>
          </a:prstGeom>
          <a:noFill/>
          <a:ln w="9525">
            <a:solidFill>
              <a:schemeClr val="tx1"/>
            </a:solidFill>
            <a:round/>
            <a:headEnd/>
            <a:tailEnd type="triangle" w="med" len="med"/>
          </a:ln>
        </p:spPr>
        <p:txBody>
          <a:bodyPr/>
          <a:lstStyle/>
          <a:p>
            <a:endParaRPr lang="en-US"/>
          </a:p>
        </p:txBody>
      </p:sp>
      <p:sp>
        <p:nvSpPr>
          <p:cNvPr id="134194" name="Oval 1075"/>
          <p:cNvSpPr>
            <a:spLocks noChangeArrowheads="1"/>
          </p:cNvSpPr>
          <p:nvPr/>
        </p:nvSpPr>
        <p:spPr bwMode="auto">
          <a:xfrm>
            <a:off x="1143000" y="5334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95" name="Line 1076"/>
          <p:cNvSpPr>
            <a:spLocks noChangeShapeType="1"/>
          </p:cNvSpPr>
          <p:nvPr/>
        </p:nvSpPr>
        <p:spPr bwMode="auto">
          <a:xfrm rot="5400000" flipV="1">
            <a:off x="7772400" y="4114800"/>
            <a:ext cx="152400" cy="228600"/>
          </a:xfrm>
          <a:prstGeom prst="line">
            <a:avLst/>
          </a:prstGeom>
          <a:noFill/>
          <a:ln w="9525">
            <a:solidFill>
              <a:schemeClr val="tx1"/>
            </a:solidFill>
            <a:round/>
            <a:headEnd/>
            <a:tailEnd type="triangle" w="med" len="med"/>
          </a:ln>
        </p:spPr>
        <p:txBody>
          <a:bodyPr/>
          <a:lstStyle/>
          <a:p>
            <a:endParaRPr lang="en-US"/>
          </a:p>
        </p:txBody>
      </p:sp>
      <p:sp>
        <p:nvSpPr>
          <p:cNvPr id="134196" name="Line 1077"/>
          <p:cNvSpPr>
            <a:spLocks noChangeShapeType="1"/>
          </p:cNvSpPr>
          <p:nvPr/>
        </p:nvSpPr>
        <p:spPr bwMode="auto">
          <a:xfrm>
            <a:off x="67818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4197" name="Oval 1078"/>
          <p:cNvSpPr>
            <a:spLocks noChangeArrowheads="1"/>
          </p:cNvSpPr>
          <p:nvPr/>
        </p:nvSpPr>
        <p:spPr bwMode="auto">
          <a:xfrm>
            <a:off x="2209800" y="41910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4198" name="Line 1079"/>
          <p:cNvSpPr>
            <a:spLocks noChangeShapeType="1"/>
          </p:cNvSpPr>
          <p:nvPr/>
        </p:nvSpPr>
        <p:spPr bwMode="auto">
          <a:xfrm flipH="1" flipV="1">
            <a:off x="6781800" y="5410200"/>
            <a:ext cx="152400" cy="228600"/>
          </a:xfrm>
          <a:prstGeom prst="line">
            <a:avLst/>
          </a:prstGeom>
          <a:noFill/>
          <a:ln w="9525">
            <a:solidFill>
              <a:schemeClr val="tx1"/>
            </a:solidFill>
            <a:round/>
            <a:headEnd/>
            <a:tailEnd type="triangle" w="med" len="med"/>
          </a:ln>
        </p:spPr>
        <p:txBody>
          <a:bodyPr/>
          <a:lstStyle/>
          <a:p>
            <a:endParaRPr lang="en-US"/>
          </a:p>
        </p:txBody>
      </p:sp>
      <p:sp>
        <p:nvSpPr>
          <p:cNvPr id="134199" name="Line 1080"/>
          <p:cNvSpPr>
            <a:spLocks noChangeShapeType="1"/>
          </p:cNvSpPr>
          <p:nvPr/>
        </p:nvSpPr>
        <p:spPr bwMode="auto">
          <a:xfrm rot="5400000" flipV="1">
            <a:off x="7200900" y="5143500"/>
            <a:ext cx="152400" cy="228600"/>
          </a:xfrm>
          <a:prstGeom prst="line">
            <a:avLst/>
          </a:prstGeom>
          <a:noFill/>
          <a:ln w="9525">
            <a:solidFill>
              <a:schemeClr val="tx1"/>
            </a:solidFill>
            <a:round/>
            <a:headEnd/>
            <a:tailEnd type="triangle" w="med" len="med"/>
          </a:ln>
        </p:spPr>
        <p:txBody>
          <a:bodyPr/>
          <a:lstStyle/>
          <a:p>
            <a:endParaRPr lang="en-US"/>
          </a:p>
        </p:txBody>
      </p:sp>
      <p:sp>
        <p:nvSpPr>
          <p:cNvPr id="134200" name="Line 1081"/>
          <p:cNvSpPr>
            <a:spLocks noChangeShapeType="1"/>
          </p:cNvSpPr>
          <p:nvPr/>
        </p:nvSpPr>
        <p:spPr bwMode="auto">
          <a:xfrm flipV="1">
            <a:off x="7543800" y="5334000"/>
            <a:ext cx="152400" cy="228600"/>
          </a:xfrm>
          <a:prstGeom prst="line">
            <a:avLst/>
          </a:prstGeom>
          <a:noFill/>
          <a:ln w="9525">
            <a:solidFill>
              <a:schemeClr val="tx1"/>
            </a:solidFill>
            <a:round/>
            <a:headEnd/>
            <a:tailEnd type="triangle" w="med" len="med"/>
          </a:ln>
        </p:spPr>
        <p:txBody>
          <a:bodyPr/>
          <a:lstStyle/>
          <a:p>
            <a:endParaRPr lang="en-US"/>
          </a:p>
        </p:txBody>
      </p:sp>
      <p:sp>
        <p:nvSpPr>
          <p:cNvPr id="134201" name="Line 1082"/>
          <p:cNvSpPr>
            <a:spLocks noChangeShapeType="1"/>
          </p:cNvSpPr>
          <p:nvPr/>
        </p:nvSpPr>
        <p:spPr bwMode="auto">
          <a:xfrm>
            <a:off x="7772400" y="5105400"/>
            <a:ext cx="152400" cy="228600"/>
          </a:xfrm>
          <a:prstGeom prst="line">
            <a:avLst/>
          </a:prstGeom>
          <a:noFill/>
          <a:ln w="9525">
            <a:solidFill>
              <a:schemeClr val="tx1"/>
            </a:solidFill>
            <a:round/>
            <a:headEnd/>
            <a:tailEnd type="triangle" w="med" len="med"/>
          </a:ln>
        </p:spPr>
        <p:txBody>
          <a:bodyPr/>
          <a:lstStyle/>
          <a:p>
            <a:endParaRPr lang="en-US"/>
          </a:p>
        </p:txBody>
      </p:sp>
      <p:sp>
        <p:nvSpPr>
          <p:cNvPr id="134202" name="Oval 1083"/>
          <p:cNvSpPr>
            <a:spLocks noChangeArrowheads="1"/>
          </p:cNvSpPr>
          <p:nvPr/>
        </p:nvSpPr>
        <p:spPr bwMode="auto">
          <a:xfrm>
            <a:off x="7086600" y="5105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3" name="Oval 1084"/>
          <p:cNvSpPr>
            <a:spLocks noChangeArrowheads="1"/>
          </p:cNvSpPr>
          <p:nvPr/>
        </p:nvSpPr>
        <p:spPr bwMode="auto">
          <a:xfrm>
            <a:off x="6934200" y="56388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4" name="Oval 1085"/>
          <p:cNvSpPr>
            <a:spLocks noChangeArrowheads="1"/>
          </p:cNvSpPr>
          <p:nvPr/>
        </p:nvSpPr>
        <p:spPr bwMode="auto">
          <a:xfrm>
            <a:off x="7696200" y="41148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5" name="Oval 1086"/>
          <p:cNvSpPr>
            <a:spLocks noChangeArrowheads="1"/>
          </p:cNvSpPr>
          <p:nvPr/>
        </p:nvSpPr>
        <p:spPr bwMode="auto">
          <a:xfrm>
            <a:off x="6705600" y="5029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6" name="Oval 1087"/>
          <p:cNvSpPr>
            <a:spLocks noChangeArrowheads="1"/>
          </p:cNvSpPr>
          <p:nvPr/>
        </p:nvSpPr>
        <p:spPr bwMode="auto">
          <a:xfrm>
            <a:off x="7086600" y="3962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7" name="Oval 1088"/>
          <p:cNvSpPr>
            <a:spLocks noChangeArrowheads="1"/>
          </p:cNvSpPr>
          <p:nvPr/>
        </p:nvSpPr>
        <p:spPr bwMode="auto">
          <a:xfrm>
            <a:off x="6858000" y="4267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8" name="Oval 1089"/>
          <p:cNvSpPr>
            <a:spLocks noChangeArrowheads="1"/>
          </p:cNvSpPr>
          <p:nvPr/>
        </p:nvSpPr>
        <p:spPr bwMode="auto">
          <a:xfrm>
            <a:off x="7467600" y="47244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09" name="Oval 1090"/>
          <p:cNvSpPr>
            <a:spLocks noChangeArrowheads="1"/>
          </p:cNvSpPr>
          <p:nvPr/>
        </p:nvSpPr>
        <p:spPr bwMode="auto">
          <a:xfrm>
            <a:off x="7696200" y="5029200"/>
            <a:ext cx="76200" cy="76200"/>
          </a:xfrm>
          <a:prstGeom prst="ellipse">
            <a:avLst/>
          </a:prstGeom>
          <a:solidFill>
            <a:srgbClr val="C0C0C0"/>
          </a:solidFill>
          <a:ln w="9525">
            <a:solidFill>
              <a:schemeClr val="tx1"/>
            </a:solidFill>
            <a:round/>
            <a:headEnd/>
            <a:tailEnd/>
          </a:ln>
        </p:spPr>
        <p:txBody>
          <a:bodyPr wrap="none" anchor="ctr"/>
          <a:lstStyle/>
          <a:p>
            <a:endParaRPr lang="en-US"/>
          </a:p>
        </p:txBody>
      </p:sp>
      <p:sp>
        <p:nvSpPr>
          <p:cNvPr id="134210" name="AutoShape 1096"/>
          <p:cNvSpPr>
            <a:spLocks noChangeArrowheads="1"/>
          </p:cNvSpPr>
          <p:nvPr/>
        </p:nvSpPr>
        <p:spPr bwMode="auto">
          <a:xfrm>
            <a:off x="838200" y="1371600"/>
            <a:ext cx="1981200" cy="914400"/>
          </a:xfrm>
          <a:prstGeom prst="downArrow">
            <a:avLst>
              <a:gd name="adj1" fmla="val 50000"/>
              <a:gd name="adj2" fmla="val 25000"/>
            </a:avLst>
          </a:prstGeom>
          <a:solidFill>
            <a:srgbClr val="99CCFF">
              <a:alpha val="50195"/>
            </a:srgbClr>
          </a:solidFill>
          <a:ln w="9525">
            <a:solidFill>
              <a:srgbClr val="99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134211" name="AutoShape 1097"/>
          <p:cNvSpPr>
            <a:spLocks noChangeArrowheads="1"/>
          </p:cNvSpPr>
          <p:nvPr/>
        </p:nvSpPr>
        <p:spPr bwMode="auto">
          <a:xfrm>
            <a:off x="6324600" y="1371600"/>
            <a:ext cx="1981200" cy="914400"/>
          </a:xfrm>
          <a:prstGeom prst="downArrow">
            <a:avLst>
              <a:gd name="adj1" fmla="val 50000"/>
              <a:gd name="adj2" fmla="val 25000"/>
            </a:avLst>
          </a:prstGeom>
          <a:solidFill>
            <a:srgbClr val="99CCFF">
              <a:alpha val="50195"/>
            </a:srgbClr>
          </a:solidFill>
          <a:ln w="9525">
            <a:solidFill>
              <a:srgbClr val="99CCFF"/>
            </a:solidFill>
            <a:miter lim="800000"/>
            <a:headEnd/>
            <a:tailEnd/>
          </a:ln>
        </p:spPr>
        <p:txBody>
          <a:bodyPr wrap="none" anchor="ctr"/>
          <a:lstStyle/>
          <a:p>
            <a:r>
              <a:rPr lang="en-US" b="1"/>
              <a:t>AIR</a:t>
            </a:r>
          </a:p>
          <a:p>
            <a:r>
              <a:rPr lang="en-US" b="1"/>
              <a:t>PRESSURE</a:t>
            </a:r>
          </a:p>
          <a:p>
            <a:endParaRPr lang="en-US" b="1"/>
          </a:p>
          <a:p>
            <a:r>
              <a:rPr lang="en-US" b="1"/>
              <a:t>15psi</a:t>
            </a:r>
          </a:p>
        </p:txBody>
      </p:sp>
      <p:sp>
        <p:nvSpPr>
          <p:cNvPr id="134212" name="AutoShape 1099"/>
          <p:cNvSpPr>
            <a:spLocks noChangeArrowheads="1"/>
          </p:cNvSpPr>
          <p:nvPr/>
        </p:nvSpPr>
        <p:spPr bwMode="auto">
          <a:xfrm>
            <a:off x="7086600" y="2895600"/>
            <a:ext cx="457200" cy="457200"/>
          </a:xfrm>
          <a:prstGeom prst="upArrow">
            <a:avLst>
              <a:gd name="adj1" fmla="val 50000"/>
              <a:gd name="adj2" fmla="val 25000"/>
            </a:avLst>
          </a:prstGeom>
          <a:solidFill>
            <a:srgbClr val="87D7AF">
              <a:alpha val="50195"/>
            </a:srgbClr>
          </a:solidFill>
          <a:ln w="9525">
            <a:solidFill>
              <a:schemeClr val="tx1"/>
            </a:solidFill>
            <a:miter lim="800000"/>
            <a:headEnd/>
            <a:tailEnd/>
          </a:ln>
        </p:spPr>
        <p:txBody>
          <a:bodyPr wrap="none" anchor="ctr"/>
          <a:lstStyle/>
          <a:p>
            <a:r>
              <a:rPr lang="en-US" b="1"/>
              <a:t>2</a:t>
            </a:r>
          </a:p>
        </p:txBody>
      </p:sp>
      <p:sp>
        <p:nvSpPr>
          <p:cNvPr id="134213" name="Freeform 1100"/>
          <p:cNvSpPr>
            <a:spLocks/>
          </p:cNvSpPr>
          <p:nvPr/>
        </p:nvSpPr>
        <p:spPr bwMode="auto">
          <a:xfrm>
            <a:off x="3881438" y="3581400"/>
            <a:ext cx="4762" cy="614363"/>
          </a:xfrm>
          <a:custGeom>
            <a:avLst/>
            <a:gdLst>
              <a:gd name="T0" fmla="*/ 4762 w 3"/>
              <a:gd name="T1" fmla="*/ 0 h 387"/>
              <a:gd name="T2" fmla="*/ 0 w 3"/>
              <a:gd name="T3" fmla="*/ 614363 h 387"/>
              <a:gd name="T4" fmla="*/ 0 60000 65536"/>
              <a:gd name="T5" fmla="*/ 0 60000 65536"/>
              <a:gd name="T6" fmla="*/ 0 w 3"/>
              <a:gd name="T7" fmla="*/ 0 h 387"/>
              <a:gd name="T8" fmla="*/ 3 w 3"/>
              <a:gd name="T9" fmla="*/ 387 h 387"/>
            </a:gdLst>
            <a:ahLst/>
            <a:cxnLst>
              <a:cxn ang="T4">
                <a:pos x="T0" y="T1"/>
              </a:cxn>
              <a:cxn ang="T5">
                <a:pos x="T2" y="T3"/>
              </a:cxn>
            </a:cxnLst>
            <a:rect l="T6" t="T7" r="T8" b="T9"/>
            <a:pathLst>
              <a:path w="3" h="387">
                <a:moveTo>
                  <a:pt x="3" y="0"/>
                </a:moveTo>
                <a:lnTo>
                  <a:pt x="0" y="387"/>
                </a:lnTo>
              </a:path>
            </a:pathLst>
          </a:custGeom>
          <a:noFill/>
          <a:ln w="9525">
            <a:solidFill>
              <a:schemeClr val="tx1"/>
            </a:solidFill>
            <a:round/>
            <a:headEnd/>
            <a:tailEnd/>
          </a:ln>
        </p:spPr>
        <p:txBody>
          <a:bodyPr/>
          <a:lstStyle/>
          <a:p>
            <a:endParaRPr lang="en-US"/>
          </a:p>
        </p:txBody>
      </p:sp>
      <p:sp>
        <p:nvSpPr>
          <p:cNvPr id="134214" name="Text Box 1101"/>
          <p:cNvSpPr txBox="1">
            <a:spLocks noChangeArrowheads="1"/>
          </p:cNvSpPr>
          <p:nvPr/>
        </p:nvSpPr>
        <p:spPr bwMode="auto">
          <a:xfrm>
            <a:off x="1050925" y="5943600"/>
            <a:ext cx="6699250" cy="336550"/>
          </a:xfrm>
          <a:prstGeom prst="rect">
            <a:avLst/>
          </a:prstGeom>
          <a:noFill/>
          <a:ln w="9525">
            <a:noFill/>
            <a:miter lim="800000"/>
            <a:headEnd/>
            <a:tailEnd/>
          </a:ln>
        </p:spPr>
        <p:txBody>
          <a:bodyPr wrap="none">
            <a:spAutoFit/>
          </a:bodyPr>
          <a:lstStyle/>
          <a:p>
            <a:pPr algn="l"/>
            <a:r>
              <a:rPr lang="en-US" sz="1600" b="1"/>
              <a:t>ALCOHOL					     WATER</a:t>
            </a:r>
          </a:p>
        </p:txBody>
      </p:sp>
      <p:sp>
        <p:nvSpPr>
          <p:cNvPr id="134215" name="Text Box 1102"/>
          <p:cNvSpPr txBox="1">
            <a:spLocks noChangeArrowheads="1"/>
          </p:cNvSpPr>
          <p:nvPr/>
        </p:nvSpPr>
        <p:spPr bwMode="auto">
          <a:xfrm>
            <a:off x="1444625" y="2438400"/>
            <a:ext cx="6283325" cy="336550"/>
          </a:xfrm>
          <a:prstGeom prst="rect">
            <a:avLst/>
          </a:prstGeom>
          <a:noFill/>
          <a:ln w="9525">
            <a:noFill/>
            <a:miter lim="800000"/>
            <a:headEnd/>
            <a:tailEnd/>
          </a:ln>
        </p:spPr>
        <p:txBody>
          <a:bodyPr wrap="none">
            <a:spAutoFit/>
          </a:bodyPr>
          <a:lstStyle/>
          <a:p>
            <a:pPr algn="l"/>
            <a:r>
              <a:rPr lang="en-US" sz="1600" b="1">
                <a:solidFill>
                  <a:srgbClr val="FF0000"/>
                </a:solidFill>
              </a:rPr>
              <a:t>11 psi                         N E T    P R E S S U R E                      13 psi</a:t>
            </a:r>
          </a:p>
        </p:txBody>
      </p:sp>
      <p:sp>
        <p:nvSpPr>
          <p:cNvPr id="134216" name="AutoShape 1103"/>
          <p:cNvSpPr>
            <a:spLocks noChangeArrowheads="1"/>
          </p:cNvSpPr>
          <p:nvPr/>
        </p:nvSpPr>
        <p:spPr bwMode="auto">
          <a:xfrm>
            <a:off x="3657600" y="2819400"/>
            <a:ext cx="762000" cy="533400"/>
          </a:xfrm>
          <a:prstGeom prst="downArrow">
            <a:avLst>
              <a:gd name="adj1" fmla="val 50000"/>
              <a:gd name="adj2" fmla="val 25000"/>
            </a:avLst>
          </a:prstGeom>
          <a:solidFill>
            <a:srgbClr val="FF0000">
              <a:alpha val="50195"/>
            </a:srgbClr>
          </a:solidFill>
          <a:ln w="9525">
            <a:solidFill>
              <a:schemeClr val="tx1"/>
            </a:solidFill>
            <a:miter lim="800000"/>
            <a:headEnd/>
            <a:tailEnd/>
          </a:ln>
        </p:spPr>
        <p:txBody>
          <a:bodyPr wrap="none" anchor="ctr"/>
          <a:lstStyle/>
          <a:p>
            <a:r>
              <a:rPr lang="en-US" b="1"/>
              <a:t>11</a:t>
            </a:r>
          </a:p>
          <a:p>
            <a:r>
              <a:rPr lang="en-US" b="1"/>
              <a:t>psi</a:t>
            </a:r>
          </a:p>
        </p:txBody>
      </p:sp>
      <p:sp>
        <p:nvSpPr>
          <p:cNvPr id="134217" name="AutoShape 1104"/>
          <p:cNvSpPr>
            <a:spLocks noChangeArrowheads="1"/>
          </p:cNvSpPr>
          <p:nvPr/>
        </p:nvSpPr>
        <p:spPr bwMode="auto">
          <a:xfrm>
            <a:off x="4572000" y="2819400"/>
            <a:ext cx="990600" cy="533400"/>
          </a:xfrm>
          <a:prstGeom prst="downArrow">
            <a:avLst>
              <a:gd name="adj1" fmla="val 50000"/>
              <a:gd name="adj2" fmla="val 25000"/>
            </a:avLst>
          </a:prstGeom>
          <a:solidFill>
            <a:srgbClr val="FF0000">
              <a:alpha val="50195"/>
            </a:srgbClr>
          </a:solidFill>
          <a:ln w="9525">
            <a:solidFill>
              <a:schemeClr val="tx1"/>
            </a:solidFill>
            <a:miter lim="800000"/>
            <a:headEnd/>
            <a:tailEnd/>
          </a:ln>
        </p:spPr>
        <p:txBody>
          <a:bodyPr wrap="none" anchor="ctr"/>
          <a:lstStyle/>
          <a:p>
            <a:r>
              <a:rPr lang="en-US" b="1"/>
              <a:t>13</a:t>
            </a:r>
          </a:p>
          <a:p>
            <a:r>
              <a:rPr lang="en-US" b="1"/>
              <a:t>psi</a:t>
            </a:r>
          </a:p>
        </p:txBody>
      </p:sp>
      <p:sp>
        <p:nvSpPr>
          <p:cNvPr id="134218" name="AutoShape 1109">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34219" name="Freeform 1112"/>
          <p:cNvSpPr>
            <a:spLocks/>
          </p:cNvSpPr>
          <p:nvPr/>
        </p:nvSpPr>
        <p:spPr bwMode="auto">
          <a:xfrm>
            <a:off x="6224588" y="5029200"/>
            <a:ext cx="2081212" cy="762000"/>
          </a:xfrm>
          <a:custGeom>
            <a:avLst/>
            <a:gdLst>
              <a:gd name="T0" fmla="*/ 0 w 1311"/>
              <a:gd name="T1" fmla="*/ 0 h 480"/>
              <a:gd name="T2" fmla="*/ 2081212 w 1311"/>
              <a:gd name="T3" fmla="*/ 3175 h 480"/>
              <a:gd name="T4" fmla="*/ 2014537 w 1311"/>
              <a:gd name="T5" fmla="*/ 160338 h 480"/>
              <a:gd name="T6" fmla="*/ 1928812 w 1311"/>
              <a:gd name="T7" fmla="*/ 300038 h 480"/>
              <a:gd name="T8" fmla="*/ 1804987 w 1311"/>
              <a:gd name="T9" fmla="*/ 446088 h 480"/>
              <a:gd name="T10" fmla="*/ 1657350 w 1311"/>
              <a:gd name="T11" fmla="*/ 569913 h 480"/>
              <a:gd name="T12" fmla="*/ 1508124 w 1311"/>
              <a:gd name="T13" fmla="*/ 655638 h 480"/>
              <a:gd name="T14" fmla="*/ 1343025 w 1311"/>
              <a:gd name="T15" fmla="*/ 722313 h 480"/>
              <a:gd name="T16" fmla="*/ 1176337 w 1311"/>
              <a:gd name="T17" fmla="*/ 760413 h 480"/>
              <a:gd name="T18" fmla="*/ 1004887 w 1311"/>
              <a:gd name="T19" fmla="*/ 762000 h 480"/>
              <a:gd name="T20" fmla="*/ 817562 w 1311"/>
              <a:gd name="T21" fmla="*/ 736600 h 480"/>
              <a:gd name="T22" fmla="*/ 666750 w 1311"/>
              <a:gd name="T23" fmla="*/ 695325 h 480"/>
              <a:gd name="T24" fmla="*/ 455612 w 1311"/>
              <a:gd name="T25" fmla="*/ 585788 h 480"/>
              <a:gd name="T26" fmla="*/ 319087 w 1311"/>
              <a:gd name="T27" fmla="*/ 485775 h 480"/>
              <a:gd name="T28" fmla="*/ 185737 w 1311"/>
              <a:gd name="T29" fmla="*/ 342900 h 480"/>
              <a:gd name="T30" fmla="*/ 65087 w 1311"/>
              <a:gd name="T31" fmla="*/ 142875 h 480"/>
              <a:gd name="T32" fmla="*/ 0 w 1311"/>
              <a:gd name="T33" fmla="*/ 0 h 4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1"/>
              <a:gd name="T52" fmla="*/ 0 h 480"/>
              <a:gd name="T53" fmla="*/ 1311 w 1311"/>
              <a:gd name="T54" fmla="*/ 480 h 4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1" h="480">
                <a:moveTo>
                  <a:pt x="0" y="0"/>
                </a:moveTo>
                <a:lnTo>
                  <a:pt x="1311" y="2"/>
                </a:lnTo>
                <a:lnTo>
                  <a:pt x="1269" y="101"/>
                </a:lnTo>
                <a:lnTo>
                  <a:pt x="1215" y="189"/>
                </a:lnTo>
                <a:lnTo>
                  <a:pt x="1137" y="281"/>
                </a:lnTo>
                <a:lnTo>
                  <a:pt x="1044" y="359"/>
                </a:lnTo>
                <a:lnTo>
                  <a:pt x="950" y="413"/>
                </a:lnTo>
                <a:lnTo>
                  <a:pt x="846" y="455"/>
                </a:lnTo>
                <a:lnTo>
                  <a:pt x="741" y="479"/>
                </a:lnTo>
                <a:lnTo>
                  <a:pt x="633" y="480"/>
                </a:lnTo>
                <a:lnTo>
                  <a:pt x="515" y="464"/>
                </a:lnTo>
                <a:lnTo>
                  <a:pt x="420" y="438"/>
                </a:lnTo>
                <a:lnTo>
                  <a:pt x="287" y="369"/>
                </a:lnTo>
                <a:lnTo>
                  <a:pt x="201" y="306"/>
                </a:lnTo>
                <a:lnTo>
                  <a:pt x="117" y="216"/>
                </a:lnTo>
                <a:lnTo>
                  <a:pt x="41" y="90"/>
                </a:lnTo>
                <a:lnTo>
                  <a:pt x="0" y="0"/>
                </a:lnTo>
                <a:close/>
              </a:path>
            </a:pathLst>
          </a:custGeom>
          <a:solidFill>
            <a:srgbClr val="C0C0C0">
              <a:alpha val="9019"/>
            </a:srgbClr>
          </a:solidFill>
          <a:ln w="9525">
            <a:noFill/>
            <a:round/>
            <a:headEnd/>
            <a:tailEnd/>
          </a:ln>
        </p:spPr>
        <p:txBody>
          <a:bodyPr/>
          <a:lstStyle/>
          <a:p>
            <a:endParaRPr lang="en-US"/>
          </a:p>
        </p:txBody>
      </p:sp>
      <p:sp>
        <p:nvSpPr>
          <p:cNvPr id="134220" name="Freeform 1114"/>
          <p:cNvSpPr>
            <a:spLocks/>
          </p:cNvSpPr>
          <p:nvPr/>
        </p:nvSpPr>
        <p:spPr bwMode="auto">
          <a:xfrm>
            <a:off x="747713" y="5029200"/>
            <a:ext cx="2081212" cy="762000"/>
          </a:xfrm>
          <a:custGeom>
            <a:avLst/>
            <a:gdLst>
              <a:gd name="T0" fmla="*/ 0 w 1311"/>
              <a:gd name="T1" fmla="*/ 0 h 480"/>
              <a:gd name="T2" fmla="*/ 2081212 w 1311"/>
              <a:gd name="T3" fmla="*/ 3175 h 480"/>
              <a:gd name="T4" fmla="*/ 2014537 w 1311"/>
              <a:gd name="T5" fmla="*/ 160338 h 480"/>
              <a:gd name="T6" fmla="*/ 1928812 w 1311"/>
              <a:gd name="T7" fmla="*/ 300038 h 480"/>
              <a:gd name="T8" fmla="*/ 1804987 w 1311"/>
              <a:gd name="T9" fmla="*/ 446088 h 480"/>
              <a:gd name="T10" fmla="*/ 1657350 w 1311"/>
              <a:gd name="T11" fmla="*/ 569913 h 480"/>
              <a:gd name="T12" fmla="*/ 1508124 w 1311"/>
              <a:gd name="T13" fmla="*/ 655638 h 480"/>
              <a:gd name="T14" fmla="*/ 1343025 w 1311"/>
              <a:gd name="T15" fmla="*/ 722313 h 480"/>
              <a:gd name="T16" fmla="*/ 1176337 w 1311"/>
              <a:gd name="T17" fmla="*/ 760413 h 480"/>
              <a:gd name="T18" fmla="*/ 1004887 w 1311"/>
              <a:gd name="T19" fmla="*/ 762000 h 480"/>
              <a:gd name="T20" fmla="*/ 817562 w 1311"/>
              <a:gd name="T21" fmla="*/ 736600 h 480"/>
              <a:gd name="T22" fmla="*/ 666750 w 1311"/>
              <a:gd name="T23" fmla="*/ 695325 h 480"/>
              <a:gd name="T24" fmla="*/ 455612 w 1311"/>
              <a:gd name="T25" fmla="*/ 585788 h 480"/>
              <a:gd name="T26" fmla="*/ 319087 w 1311"/>
              <a:gd name="T27" fmla="*/ 485775 h 480"/>
              <a:gd name="T28" fmla="*/ 185737 w 1311"/>
              <a:gd name="T29" fmla="*/ 342900 h 480"/>
              <a:gd name="T30" fmla="*/ 65087 w 1311"/>
              <a:gd name="T31" fmla="*/ 142875 h 480"/>
              <a:gd name="T32" fmla="*/ 0 w 1311"/>
              <a:gd name="T33" fmla="*/ 0 h 4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11"/>
              <a:gd name="T52" fmla="*/ 0 h 480"/>
              <a:gd name="T53" fmla="*/ 1311 w 1311"/>
              <a:gd name="T54" fmla="*/ 480 h 4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11" h="480">
                <a:moveTo>
                  <a:pt x="0" y="0"/>
                </a:moveTo>
                <a:lnTo>
                  <a:pt x="1311" y="2"/>
                </a:lnTo>
                <a:lnTo>
                  <a:pt x="1269" y="101"/>
                </a:lnTo>
                <a:lnTo>
                  <a:pt x="1215" y="189"/>
                </a:lnTo>
                <a:lnTo>
                  <a:pt x="1137" y="281"/>
                </a:lnTo>
                <a:lnTo>
                  <a:pt x="1044" y="359"/>
                </a:lnTo>
                <a:lnTo>
                  <a:pt x="950" y="413"/>
                </a:lnTo>
                <a:lnTo>
                  <a:pt x="846" y="455"/>
                </a:lnTo>
                <a:lnTo>
                  <a:pt x="741" y="479"/>
                </a:lnTo>
                <a:lnTo>
                  <a:pt x="633" y="480"/>
                </a:lnTo>
                <a:lnTo>
                  <a:pt x="515" y="464"/>
                </a:lnTo>
                <a:lnTo>
                  <a:pt x="420" y="438"/>
                </a:lnTo>
                <a:lnTo>
                  <a:pt x="287" y="369"/>
                </a:lnTo>
                <a:lnTo>
                  <a:pt x="201" y="306"/>
                </a:lnTo>
                <a:lnTo>
                  <a:pt x="117" y="216"/>
                </a:lnTo>
                <a:lnTo>
                  <a:pt x="41" y="90"/>
                </a:lnTo>
                <a:lnTo>
                  <a:pt x="0" y="0"/>
                </a:lnTo>
                <a:close/>
              </a:path>
            </a:pathLst>
          </a:custGeom>
          <a:solidFill>
            <a:srgbClr val="33CC33">
              <a:alpha val="9019"/>
            </a:srgbClr>
          </a:solidFill>
          <a:ln w="9525">
            <a:noFill/>
            <a:round/>
            <a:headEnd/>
            <a:tailEnd/>
          </a:ln>
        </p:spPr>
        <p:txBody>
          <a:bodyPr/>
          <a:lstStyle/>
          <a:p>
            <a:endParaRPr lang="en-US"/>
          </a:p>
        </p:txBody>
      </p:sp>
      <p:sp>
        <p:nvSpPr>
          <p:cNvPr id="144475" name="AutoShape 1115"/>
          <p:cNvSpPr>
            <a:spLocks noChangeArrowheads="1"/>
          </p:cNvSpPr>
          <p:nvPr/>
        </p:nvSpPr>
        <p:spPr bwMode="auto">
          <a:xfrm>
            <a:off x="1447800" y="2898775"/>
            <a:ext cx="838200" cy="457200"/>
          </a:xfrm>
          <a:prstGeom prst="upArrow">
            <a:avLst>
              <a:gd name="adj1" fmla="val 50000"/>
              <a:gd name="adj2" fmla="val 25000"/>
            </a:avLst>
          </a:prstGeom>
          <a:solidFill>
            <a:srgbClr val="33CC33">
              <a:alpha val="50195"/>
            </a:srgbClr>
          </a:solidFill>
          <a:ln w="9525">
            <a:solidFill>
              <a:srgbClr val="333333"/>
            </a:solidFill>
            <a:miter lim="800000"/>
            <a:headEnd/>
            <a:tailEnd/>
          </a:ln>
        </p:spPr>
        <p:txBody>
          <a:bodyPr wrap="none" anchor="ctr"/>
          <a:lstStyle/>
          <a:p>
            <a:r>
              <a:rPr lang="en-US" b="1"/>
              <a:t>4 psi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4475"/>
                                        </p:tgtEl>
                                        <p:attrNameLst>
                                          <p:attrName>style.visibility</p:attrName>
                                        </p:attrNameLst>
                                      </p:cBhvr>
                                      <p:to>
                                        <p:strVal val="visible"/>
                                      </p:to>
                                    </p:set>
                                    <p:anim calcmode="lin" valueType="num">
                                      <p:cBhvr additive="base">
                                        <p:cTn id="7" dur="500" fill="hold"/>
                                        <p:tgtEl>
                                          <p:spTgt spid="144475"/>
                                        </p:tgtEl>
                                        <p:attrNameLst>
                                          <p:attrName>ppt_x</p:attrName>
                                        </p:attrNameLst>
                                      </p:cBhvr>
                                      <p:tavLst>
                                        <p:tav tm="0">
                                          <p:val>
                                            <p:strVal val="#ppt_x"/>
                                          </p:val>
                                        </p:tav>
                                        <p:tav tm="100000">
                                          <p:val>
                                            <p:strVal val="#ppt_x"/>
                                          </p:val>
                                        </p:tav>
                                      </p:tavLst>
                                    </p:anim>
                                    <p:anim calcmode="lin" valueType="num">
                                      <p:cBhvr additive="base">
                                        <p:cTn id="8" dur="500" fill="hold"/>
                                        <p:tgtEl>
                                          <p:spTgt spid="1444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75"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mtClean="0"/>
              <a:t>Barometer</a:t>
            </a:r>
          </a:p>
        </p:txBody>
      </p:sp>
      <p:pic>
        <p:nvPicPr>
          <p:cNvPr id="135171" name="Picture 3" descr="Zumdahl14_11"/>
          <p:cNvPicPr>
            <a:picLocks noChangeAspect="1" noChangeArrowheads="1"/>
          </p:cNvPicPr>
          <p:nvPr/>
        </p:nvPicPr>
        <p:blipFill>
          <a:blip r:embed="rId3" cstate="print"/>
          <a:srcRect b="7819"/>
          <a:stretch>
            <a:fillRect/>
          </a:stretch>
        </p:blipFill>
        <p:spPr bwMode="auto">
          <a:xfrm>
            <a:off x="838200" y="1828800"/>
            <a:ext cx="6858000" cy="4267200"/>
          </a:xfrm>
          <a:prstGeom prst="rect">
            <a:avLst/>
          </a:prstGeom>
          <a:noFill/>
          <a:ln w="9525">
            <a:noFill/>
            <a:miter lim="800000"/>
            <a:headEnd/>
            <a:tailEnd/>
          </a:ln>
        </p:spPr>
      </p:pic>
      <p:sp>
        <p:nvSpPr>
          <p:cNvPr id="135172" name="Rectangle 5"/>
          <p:cNvSpPr>
            <a:spLocks noChangeArrowheads="1"/>
          </p:cNvSpPr>
          <p:nvPr/>
        </p:nvSpPr>
        <p:spPr bwMode="auto">
          <a:xfrm>
            <a:off x="76200" y="6553200"/>
            <a:ext cx="3179763" cy="214313"/>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451</a:t>
            </a:r>
          </a:p>
        </p:txBody>
      </p:sp>
      <p:sp>
        <p:nvSpPr>
          <p:cNvPr id="135173"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35174" name="Text Box 7"/>
          <p:cNvSpPr txBox="1">
            <a:spLocks noChangeArrowheads="1"/>
          </p:cNvSpPr>
          <p:nvPr/>
        </p:nvSpPr>
        <p:spPr bwMode="auto">
          <a:xfrm>
            <a:off x="1812925" y="6129338"/>
            <a:ext cx="369888" cy="274637"/>
          </a:xfrm>
          <a:prstGeom prst="rect">
            <a:avLst/>
          </a:prstGeom>
          <a:noFill/>
          <a:ln w="9525">
            <a:noFill/>
            <a:miter lim="800000"/>
            <a:headEnd/>
            <a:tailEnd/>
          </a:ln>
        </p:spPr>
        <p:txBody>
          <a:bodyPr wrap="none">
            <a:spAutoFit/>
          </a:bodyPr>
          <a:lstStyle/>
          <a:p>
            <a:pPr algn="l"/>
            <a:r>
              <a:rPr lang="en-US" b="1"/>
              <a:t>(a)</a:t>
            </a:r>
          </a:p>
        </p:txBody>
      </p:sp>
      <p:sp>
        <p:nvSpPr>
          <p:cNvPr id="135175" name="Text Box 8"/>
          <p:cNvSpPr txBox="1">
            <a:spLocks noChangeArrowheads="1"/>
          </p:cNvSpPr>
          <p:nvPr/>
        </p:nvSpPr>
        <p:spPr bwMode="auto">
          <a:xfrm>
            <a:off x="3821113" y="6126163"/>
            <a:ext cx="379412" cy="274637"/>
          </a:xfrm>
          <a:prstGeom prst="rect">
            <a:avLst/>
          </a:prstGeom>
          <a:noFill/>
          <a:ln w="9525">
            <a:noFill/>
            <a:miter lim="800000"/>
            <a:headEnd/>
            <a:tailEnd/>
          </a:ln>
        </p:spPr>
        <p:txBody>
          <a:bodyPr wrap="none">
            <a:spAutoFit/>
          </a:bodyPr>
          <a:lstStyle/>
          <a:p>
            <a:pPr algn="l"/>
            <a:r>
              <a:rPr lang="en-US" b="1"/>
              <a:t>(b)</a:t>
            </a:r>
          </a:p>
        </p:txBody>
      </p:sp>
      <p:sp>
        <p:nvSpPr>
          <p:cNvPr id="135176" name="Text Box 9"/>
          <p:cNvSpPr txBox="1">
            <a:spLocks noChangeArrowheads="1"/>
          </p:cNvSpPr>
          <p:nvPr/>
        </p:nvSpPr>
        <p:spPr bwMode="auto">
          <a:xfrm>
            <a:off x="5878513" y="6126163"/>
            <a:ext cx="369887" cy="274637"/>
          </a:xfrm>
          <a:prstGeom prst="rect">
            <a:avLst/>
          </a:prstGeom>
          <a:noFill/>
          <a:ln w="9525">
            <a:noFill/>
            <a:miter lim="800000"/>
            <a:headEnd/>
            <a:tailEnd/>
          </a:ln>
        </p:spPr>
        <p:txBody>
          <a:bodyPr wrap="none">
            <a:spAutoFit/>
          </a:bodyPr>
          <a:lstStyle/>
          <a:p>
            <a:pPr algn="l"/>
            <a:r>
              <a:rPr lang="en-US" b="1"/>
              <a:t>(c)</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762000" y="1187450"/>
            <a:ext cx="1219200" cy="4222750"/>
          </a:xfrm>
          <a:prstGeom prst="rect">
            <a:avLst/>
          </a:prstGeom>
          <a:solidFill>
            <a:srgbClr val="F7EEE5">
              <a:alpha val="76077"/>
            </a:srgbClr>
          </a:solidFill>
          <a:ln w="9525">
            <a:solidFill>
              <a:schemeClr val="tx1"/>
            </a:solidFill>
            <a:miter lim="800000"/>
            <a:headEnd/>
            <a:tailEnd/>
          </a:ln>
        </p:spPr>
        <p:txBody>
          <a:bodyPr wrap="none" anchor="ctr"/>
          <a:lstStyle/>
          <a:p>
            <a:endParaRPr lang="en-US"/>
          </a:p>
        </p:txBody>
      </p:sp>
      <p:sp>
        <p:nvSpPr>
          <p:cNvPr id="136195" name="Rectangle 3"/>
          <p:cNvSpPr>
            <a:spLocks noGrp="1" noChangeArrowheads="1"/>
          </p:cNvSpPr>
          <p:nvPr>
            <p:ph type="title"/>
          </p:nvPr>
        </p:nvSpPr>
        <p:spPr/>
        <p:txBody>
          <a:bodyPr/>
          <a:lstStyle/>
          <a:p>
            <a:pPr eaLnBrk="1" hangingPunct="1"/>
            <a:r>
              <a:rPr lang="en-US" sz="3600" smtClean="0"/>
              <a:t>Reading a Vernier</a:t>
            </a:r>
          </a:p>
        </p:txBody>
      </p:sp>
      <p:sp>
        <p:nvSpPr>
          <p:cNvPr id="1068038" name="Text Box 6"/>
          <p:cNvSpPr txBox="1">
            <a:spLocks noChangeArrowheads="1"/>
          </p:cNvSpPr>
          <p:nvPr/>
        </p:nvSpPr>
        <p:spPr bwMode="auto">
          <a:xfrm>
            <a:off x="3962400" y="1930400"/>
            <a:ext cx="5334000" cy="4133850"/>
          </a:xfrm>
          <a:prstGeom prst="rect">
            <a:avLst/>
          </a:prstGeom>
          <a:noFill/>
          <a:ln w="9525">
            <a:noFill/>
            <a:miter lim="800000"/>
            <a:headEnd/>
            <a:tailEnd/>
          </a:ln>
        </p:spPr>
        <p:txBody>
          <a:bodyPr>
            <a:spAutoFit/>
          </a:bodyPr>
          <a:lstStyle/>
          <a:p>
            <a:pPr algn="l"/>
            <a:r>
              <a:rPr lang="en-US" sz="1400"/>
              <a:t>A </a:t>
            </a:r>
            <a:r>
              <a:rPr lang="en-US" sz="1400" i="1"/>
              <a:t>Vernier</a:t>
            </a:r>
            <a:r>
              <a:rPr lang="en-US" sz="1400"/>
              <a:t> allows a precise reading of some value. </a:t>
            </a:r>
          </a:p>
          <a:p>
            <a:pPr algn="l"/>
            <a:r>
              <a:rPr lang="en-US" sz="1400"/>
              <a:t>In the figure to the left, the Vernier moves up and </a:t>
            </a:r>
          </a:p>
          <a:p>
            <a:pPr algn="l"/>
            <a:r>
              <a:rPr lang="en-US" sz="1400"/>
              <a:t>down to measure a position on the scale. </a:t>
            </a:r>
          </a:p>
          <a:p>
            <a:pPr algn="l"/>
            <a:endParaRPr lang="en-US" sz="1400"/>
          </a:p>
          <a:p>
            <a:pPr algn="l"/>
            <a:r>
              <a:rPr lang="en-US" sz="1400"/>
              <a:t>This could be part of a barometer which reads </a:t>
            </a:r>
          </a:p>
          <a:p>
            <a:pPr algn="l"/>
            <a:r>
              <a:rPr lang="en-US" sz="1400"/>
              <a:t>atmospheric pressure.</a:t>
            </a:r>
          </a:p>
          <a:p>
            <a:pPr algn="l"/>
            <a:endParaRPr lang="en-US" sz="1400"/>
          </a:p>
          <a:p>
            <a:pPr algn="l"/>
            <a:r>
              <a:rPr lang="en-US" sz="1400"/>
              <a:t>The "pointer" is the line on the vernier labelled "0". </a:t>
            </a:r>
          </a:p>
          <a:p>
            <a:pPr algn="l"/>
            <a:r>
              <a:rPr lang="en-US" sz="1400"/>
              <a:t>Thus the measured position is almost exactly 756 </a:t>
            </a:r>
          </a:p>
          <a:p>
            <a:pPr algn="l"/>
            <a:r>
              <a:rPr lang="en-US" sz="1400"/>
              <a:t>in whatever units the scale is calibrated in.</a:t>
            </a:r>
          </a:p>
          <a:p>
            <a:pPr algn="l"/>
            <a:endParaRPr lang="en-US" sz="1400"/>
          </a:p>
          <a:p>
            <a:pPr algn="l"/>
            <a:r>
              <a:rPr lang="en-US" sz="1400"/>
              <a:t>If you look closely you will see that the distance </a:t>
            </a:r>
          </a:p>
          <a:p>
            <a:pPr algn="l"/>
            <a:r>
              <a:rPr lang="en-US" sz="1400"/>
              <a:t>between the divisions on the vernier are not the </a:t>
            </a:r>
          </a:p>
          <a:p>
            <a:pPr algn="l"/>
            <a:r>
              <a:rPr lang="en-US" sz="1400"/>
              <a:t>same as the divisions on the scale. The 0 line on </a:t>
            </a:r>
          </a:p>
          <a:p>
            <a:pPr algn="l"/>
            <a:r>
              <a:rPr lang="en-US" sz="1400"/>
              <a:t>the vernier lines up at 756 on the scale, but the </a:t>
            </a:r>
          </a:p>
          <a:p>
            <a:pPr algn="l"/>
            <a:r>
              <a:rPr lang="en-US" sz="1400"/>
              <a:t>10 line on the vernier lines up at 765 on the scale. </a:t>
            </a:r>
          </a:p>
          <a:p>
            <a:pPr algn="l"/>
            <a:r>
              <a:rPr lang="en-US" sz="1400"/>
              <a:t>Thus the distance between the divisions on the </a:t>
            </a:r>
          </a:p>
          <a:p>
            <a:pPr algn="l"/>
            <a:r>
              <a:rPr lang="en-US" sz="1400"/>
              <a:t>vernier are 90% of the distance between the </a:t>
            </a:r>
          </a:p>
          <a:p>
            <a:pPr algn="l"/>
            <a:r>
              <a:rPr lang="en-US" sz="1400"/>
              <a:t>divisions on the scale.</a:t>
            </a:r>
          </a:p>
        </p:txBody>
      </p:sp>
      <p:sp>
        <p:nvSpPr>
          <p:cNvPr id="1068039" name="Text Box 7"/>
          <p:cNvSpPr txBox="1">
            <a:spLocks noChangeArrowheads="1"/>
          </p:cNvSpPr>
          <p:nvPr/>
        </p:nvSpPr>
        <p:spPr bwMode="auto">
          <a:xfrm>
            <a:off x="1143000" y="4114800"/>
            <a:ext cx="436563" cy="274638"/>
          </a:xfrm>
          <a:prstGeom prst="rect">
            <a:avLst/>
          </a:prstGeom>
          <a:noFill/>
          <a:ln w="9525">
            <a:noFill/>
            <a:miter lim="800000"/>
            <a:headEnd/>
            <a:tailEnd/>
          </a:ln>
        </p:spPr>
        <p:txBody>
          <a:bodyPr wrap="none">
            <a:spAutoFit/>
          </a:bodyPr>
          <a:lstStyle/>
          <a:p>
            <a:pPr algn="l"/>
            <a:r>
              <a:rPr lang="en-US" b="1">
                <a:solidFill>
                  <a:srgbClr val="FF0000"/>
                </a:solidFill>
              </a:rPr>
              <a:t>756</a:t>
            </a:r>
          </a:p>
        </p:txBody>
      </p:sp>
      <p:sp>
        <p:nvSpPr>
          <p:cNvPr id="136198" name="Line 8"/>
          <p:cNvSpPr>
            <a:spLocks noChangeShapeType="1"/>
          </p:cNvSpPr>
          <p:nvPr/>
        </p:nvSpPr>
        <p:spPr bwMode="auto">
          <a:xfrm>
            <a:off x="1371600" y="5181600"/>
            <a:ext cx="609600" cy="0"/>
          </a:xfrm>
          <a:prstGeom prst="line">
            <a:avLst/>
          </a:prstGeom>
          <a:noFill/>
          <a:ln w="9525">
            <a:solidFill>
              <a:schemeClr val="tx1"/>
            </a:solidFill>
            <a:miter lim="800000"/>
            <a:headEnd/>
            <a:tailEnd/>
          </a:ln>
        </p:spPr>
        <p:txBody>
          <a:bodyPr wrap="none"/>
          <a:lstStyle/>
          <a:p>
            <a:endParaRPr lang="en-US"/>
          </a:p>
        </p:txBody>
      </p:sp>
      <p:sp>
        <p:nvSpPr>
          <p:cNvPr id="136199" name="Line 9"/>
          <p:cNvSpPr>
            <a:spLocks noChangeShapeType="1"/>
          </p:cNvSpPr>
          <p:nvPr/>
        </p:nvSpPr>
        <p:spPr bwMode="auto">
          <a:xfrm>
            <a:off x="1371600" y="3657600"/>
            <a:ext cx="609600" cy="0"/>
          </a:xfrm>
          <a:prstGeom prst="line">
            <a:avLst/>
          </a:prstGeom>
          <a:noFill/>
          <a:ln w="9525">
            <a:solidFill>
              <a:schemeClr val="tx1"/>
            </a:solidFill>
            <a:miter lim="800000"/>
            <a:headEnd/>
            <a:tailEnd/>
          </a:ln>
        </p:spPr>
        <p:txBody>
          <a:bodyPr wrap="none"/>
          <a:lstStyle/>
          <a:p>
            <a:endParaRPr lang="en-US"/>
          </a:p>
        </p:txBody>
      </p:sp>
      <p:sp>
        <p:nvSpPr>
          <p:cNvPr id="136200" name="Line 10"/>
          <p:cNvSpPr>
            <a:spLocks noChangeShapeType="1"/>
          </p:cNvSpPr>
          <p:nvPr/>
        </p:nvSpPr>
        <p:spPr bwMode="auto">
          <a:xfrm>
            <a:off x="1371600" y="2133600"/>
            <a:ext cx="609600" cy="0"/>
          </a:xfrm>
          <a:prstGeom prst="line">
            <a:avLst/>
          </a:prstGeom>
          <a:noFill/>
          <a:ln w="9525">
            <a:solidFill>
              <a:schemeClr val="tx1"/>
            </a:solidFill>
            <a:miter lim="800000"/>
            <a:headEnd/>
            <a:tailEnd/>
          </a:ln>
        </p:spPr>
        <p:txBody>
          <a:bodyPr wrap="none"/>
          <a:lstStyle/>
          <a:p>
            <a:endParaRPr lang="en-US"/>
          </a:p>
        </p:txBody>
      </p:sp>
      <p:sp>
        <p:nvSpPr>
          <p:cNvPr id="136201" name="Line 11"/>
          <p:cNvSpPr>
            <a:spLocks noChangeShapeType="1"/>
          </p:cNvSpPr>
          <p:nvPr/>
        </p:nvSpPr>
        <p:spPr bwMode="auto">
          <a:xfrm>
            <a:off x="1676400" y="5029200"/>
            <a:ext cx="304800" cy="0"/>
          </a:xfrm>
          <a:prstGeom prst="line">
            <a:avLst/>
          </a:prstGeom>
          <a:noFill/>
          <a:ln w="9525">
            <a:solidFill>
              <a:schemeClr val="tx1"/>
            </a:solidFill>
            <a:miter lim="800000"/>
            <a:headEnd/>
            <a:tailEnd/>
          </a:ln>
        </p:spPr>
        <p:txBody>
          <a:bodyPr wrap="none"/>
          <a:lstStyle/>
          <a:p>
            <a:endParaRPr lang="en-US"/>
          </a:p>
        </p:txBody>
      </p:sp>
      <p:sp>
        <p:nvSpPr>
          <p:cNvPr id="136202" name="Line 12"/>
          <p:cNvSpPr>
            <a:spLocks noChangeShapeType="1"/>
          </p:cNvSpPr>
          <p:nvPr/>
        </p:nvSpPr>
        <p:spPr bwMode="auto">
          <a:xfrm>
            <a:off x="1676400" y="4876800"/>
            <a:ext cx="304800" cy="0"/>
          </a:xfrm>
          <a:prstGeom prst="line">
            <a:avLst/>
          </a:prstGeom>
          <a:noFill/>
          <a:ln w="9525">
            <a:solidFill>
              <a:schemeClr val="tx1"/>
            </a:solidFill>
            <a:miter lim="800000"/>
            <a:headEnd/>
            <a:tailEnd/>
          </a:ln>
        </p:spPr>
        <p:txBody>
          <a:bodyPr wrap="none"/>
          <a:lstStyle/>
          <a:p>
            <a:endParaRPr lang="en-US"/>
          </a:p>
        </p:txBody>
      </p:sp>
      <p:sp>
        <p:nvSpPr>
          <p:cNvPr id="136203" name="Line 13"/>
          <p:cNvSpPr>
            <a:spLocks noChangeShapeType="1"/>
          </p:cNvSpPr>
          <p:nvPr/>
        </p:nvSpPr>
        <p:spPr bwMode="auto">
          <a:xfrm>
            <a:off x="1676400" y="4724400"/>
            <a:ext cx="304800" cy="0"/>
          </a:xfrm>
          <a:prstGeom prst="line">
            <a:avLst/>
          </a:prstGeom>
          <a:noFill/>
          <a:ln w="9525">
            <a:solidFill>
              <a:schemeClr val="tx1"/>
            </a:solidFill>
            <a:miter lim="800000"/>
            <a:headEnd/>
            <a:tailEnd/>
          </a:ln>
        </p:spPr>
        <p:txBody>
          <a:bodyPr wrap="none"/>
          <a:lstStyle/>
          <a:p>
            <a:endParaRPr lang="en-US"/>
          </a:p>
        </p:txBody>
      </p:sp>
      <p:sp>
        <p:nvSpPr>
          <p:cNvPr id="136204" name="Line 14"/>
          <p:cNvSpPr>
            <a:spLocks noChangeShapeType="1"/>
          </p:cNvSpPr>
          <p:nvPr/>
        </p:nvSpPr>
        <p:spPr bwMode="auto">
          <a:xfrm>
            <a:off x="1676400" y="4572000"/>
            <a:ext cx="304800" cy="0"/>
          </a:xfrm>
          <a:prstGeom prst="line">
            <a:avLst/>
          </a:prstGeom>
          <a:noFill/>
          <a:ln w="9525">
            <a:solidFill>
              <a:schemeClr val="tx1"/>
            </a:solidFill>
            <a:miter lim="800000"/>
            <a:headEnd/>
            <a:tailEnd/>
          </a:ln>
        </p:spPr>
        <p:txBody>
          <a:bodyPr wrap="none"/>
          <a:lstStyle/>
          <a:p>
            <a:endParaRPr lang="en-US"/>
          </a:p>
        </p:txBody>
      </p:sp>
      <p:sp>
        <p:nvSpPr>
          <p:cNvPr id="136205" name="Line 15"/>
          <p:cNvSpPr>
            <a:spLocks noChangeShapeType="1"/>
          </p:cNvSpPr>
          <p:nvPr/>
        </p:nvSpPr>
        <p:spPr bwMode="auto">
          <a:xfrm>
            <a:off x="1676400" y="4267200"/>
            <a:ext cx="304800" cy="0"/>
          </a:xfrm>
          <a:prstGeom prst="line">
            <a:avLst/>
          </a:prstGeom>
          <a:noFill/>
          <a:ln w="9525">
            <a:solidFill>
              <a:schemeClr val="tx1"/>
            </a:solidFill>
            <a:miter lim="800000"/>
            <a:headEnd/>
            <a:tailEnd/>
          </a:ln>
        </p:spPr>
        <p:txBody>
          <a:bodyPr wrap="none"/>
          <a:lstStyle/>
          <a:p>
            <a:endParaRPr lang="en-US"/>
          </a:p>
        </p:txBody>
      </p:sp>
      <p:sp>
        <p:nvSpPr>
          <p:cNvPr id="136206" name="Line 16"/>
          <p:cNvSpPr>
            <a:spLocks noChangeShapeType="1"/>
          </p:cNvSpPr>
          <p:nvPr/>
        </p:nvSpPr>
        <p:spPr bwMode="auto">
          <a:xfrm>
            <a:off x="1676400" y="4114800"/>
            <a:ext cx="304800" cy="0"/>
          </a:xfrm>
          <a:prstGeom prst="line">
            <a:avLst/>
          </a:prstGeom>
          <a:noFill/>
          <a:ln w="9525">
            <a:solidFill>
              <a:schemeClr val="tx1"/>
            </a:solidFill>
            <a:miter lim="800000"/>
            <a:headEnd/>
            <a:tailEnd/>
          </a:ln>
        </p:spPr>
        <p:txBody>
          <a:bodyPr wrap="none"/>
          <a:lstStyle/>
          <a:p>
            <a:endParaRPr lang="en-US"/>
          </a:p>
        </p:txBody>
      </p:sp>
      <p:sp>
        <p:nvSpPr>
          <p:cNvPr id="136207" name="Line 17"/>
          <p:cNvSpPr>
            <a:spLocks noChangeShapeType="1"/>
          </p:cNvSpPr>
          <p:nvPr/>
        </p:nvSpPr>
        <p:spPr bwMode="auto">
          <a:xfrm>
            <a:off x="1676400" y="3962400"/>
            <a:ext cx="304800" cy="0"/>
          </a:xfrm>
          <a:prstGeom prst="line">
            <a:avLst/>
          </a:prstGeom>
          <a:noFill/>
          <a:ln w="9525">
            <a:solidFill>
              <a:schemeClr val="tx1"/>
            </a:solidFill>
            <a:miter lim="800000"/>
            <a:headEnd/>
            <a:tailEnd/>
          </a:ln>
        </p:spPr>
        <p:txBody>
          <a:bodyPr wrap="none"/>
          <a:lstStyle/>
          <a:p>
            <a:endParaRPr lang="en-US"/>
          </a:p>
        </p:txBody>
      </p:sp>
      <p:sp>
        <p:nvSpPr>
          <p:cNvPr id="136208" name="Line 18" descr="vernier caliper"/>
          <p:cNvSpPr>
            <a:spLocks noChangeShapeType="1"/>
          </p:cNvSpPr>
          <p:nvPr/>
        </p:nvSpPr>
        <p:spPr bwMode="auto">
          <a:xfrm>
            <a:off x="1676400" y="3810000"/>
            <a:ext cx="304800" cy="0"/>
          </a:xfrm>
          <a:prstGeom prst="line">
            <a:avLst/>
          </a:prstGeom>
          <a:noFill/>
          <a:ln w="9525">
            <a:solidFill>
              <a:schemeClr val="tx1"/>
            </a:solidFill>
            <a:miter lim="800000"/>
            <a:headEnd/>
            <a:tailEnd/>
          </a:ln>
        </p:spPr>
        <p:txBody>
          <a:bodyPr wrap="none"/>
          <a:lstStyle/>
          <a:p>
            <a:endParaRPr lang="en-US"/>
          </a:p>
        </p:txBody>
      </p:sp>
      <p:sp>
        <p:nvSpPr>
          <p:cNvPr id="136209" name="Line 19"/>
          <p:cNvSpPr>
            <a:spLocks noChangeShapeType="1"/>
          </p:cNvSpPr>
          <p:nvPr/>
        </p:nvSpPr>
        <p:spPr bwMode="auto">
          <a:xfrm>
            <a:off x="1447800" y="4419600"/>
            <a:ext cx="533400" cy="0"/>
          </a:xfrm>
          <a:prstGeom prst="line">
            <a:avLst/>
          </a:prstGeom>
          <a:noFill/>
          <a:ln w="9525">
            <a:solidFill>
              <a:schemeClr val="tx1"/>
            </a:solidFill>
            <a:miter lim="800000"/>
            <a:headEnd/>
            <a:tailEnd/>
          </a:ln>
        </p:spPr>
        <p:txBody>
          <a:bodyPr wrap="none"/>
          <a:lstStyle/>
          <a:p>
            <a:endParaRPr lang="en-US"/>
          </a:p>
        </p:txBody>
      </p:sp>
      <p:sp>
        <p:nvSpPr>
          <p:cNvPr id="136210" name="Line 20"/>
          <p:cNvSpPr>
            <a:spLocks noChangeShapeType="1"/>
          </p:cNvSpPr>
          <p:nvPr/>
        </p:nvSpPr>
        <p:spPr bwMode="auto">
          <a:xfrm>
            <a:off x="1676400" y="3505200"/>
            <a:ext cx="304800" cy="0"/>
          </a:xfrm>
          <a:prstGeom prst="line">
            <a:avLst/>
          </a:prstGeom>
          <a:noFill/>
          <a:ln w="9525">
            <a:solidFill>
              <a:schemeClr val="tx1"/>
            </a:solidFill>
            <a:miter lim="800000"/>
            <a:headEnd/>
            <a:tailEnd/>
          </a:ln>
        </p:spPr>
        <p:txBody>
          <a:bodyPr wrap="none"/>
          <a:lstStyle/>
          <a:p>
            <a:endParaRPr lang="en-US"/>
          </a:p>
        </p:txBody>
      </p:sp>
      <p:sp>
        <p:nvSpPr>
          <p:cNvPr id="136211" name="Line 21"/>
          <p:cNvSpPr>
            <a:spLocks noChangeShapeType="1"/>
          </p:cNvSpPr>
          <p:nvPr/>
        </p:nvSpPr>
        <p:spPr bwMode="auto">
          <a:xfrm>
            <a:off x="1676400" y="3352800"/>
            <a:ext cx="304800" cy="0"/>
          </a:xfrm>
          <a:prstGeom prst="line">
            <a:avLst/>
          </a:prstGeom>
          <a:noFill/>
          <a:ln w="9525">
            <a:solidFill>
              <a:schemeClr val="tx1"/>
            </a:solidFill>
            <a:miter lim="800000"/>
            <a:headEnd/>
            <a:tailEnd/>
          </a:ln>
        </p:spPr>
        <p:txBody>
          <a:bodyPr wrap="none"/>
          <a:lstStyle/>
          <a:p>
            <a:endParaRPr lang="en-US"/>
          </a:p>
        </p:txBody>
      </p:sp>
      <p:sp>
        <p:nvSpPr>
          <p:cNvPr id="136212" name="Line 22"/>
          <p:cNvSpPr>
            <a:spLocks noChangeShapeType="1"/>
          </p:cNvSpPr>
          <p:nvPr/>
        </p:nvSpPr>
        <p:spPr bwMode="auto">
          <a:xfrm>
            <a:off x="1676400" y="3200400"/>
            <a:ext cx="304800" cy="0"/>
          </a:xfrm>
          <a:prstGeom prst="line">
            <a:avLst/>
          </a:prstGeom>
          <a:noFill/>
          <a:ln w="9525">
            <a:solidFill>
              <a:schemeClr val="tx1"/>
            </a:solidFill>
            <a:miter lim="800000"/>
            <a:headEnd/>
            <a:tailEnd/>
          </a:ln>
        </p:spPr>
        <p:txBody>
          <a:bodyPr wrap="none"/>
          <a:lstStyle/>
          <a:p>
            <a:endParaRPr lang="en-US"/>
          </a:p>
        </p:txBody>
      </p:sp>
      <p:sp>
        <p:nvSpPr>
          <p:cNvPr id="136213" name="Line 23"/>
          <p:cNvSpPr>
            <a:spLocks noChangeShapeType="1"/>
          </p:cNvSpPr>
          <p:nvPr/>
        </p:nvSpPr>
        <p:spPr bwMode="auto">
          <a:xfrm>
            <a:off x="1676400" y="3048000"/>
            <a:ext cx="304800" cy="0"/>
          </a:xfrm>
          <a:prstGeom prst="line">
            <a:avLst/>
          </a:prstGeom>
          <a:noFill/>
          <a:ln w="9525">
            <a:solidFill>
              <a:schemeClr val="tx1"/>
            </a:solidFill>
            <a:miter lim="800000"/>
            <a:headEnd/>
            <a:tailEnd/>
          </a:ln>
        </p:spPr>
        <p:txBody>
          <a:bodyPr wrap="none"/>
          <a:lstStyle/>
          <a:p>
            <a:endParaRPr lang="en-US"/>
          </a:p>
        </p:txBody>
      </p:sp>
      <p:sp>
        <p:nvSpPr>
          <p:cNvPr id="136214" name="Line 24"/>
          <p:cNvSpPr>
            <a:spLocks noChangeShapeType="1"/>
          </p:cNvSpPr>
          <p:nvPr/>
        </p:nvSpPr>
        <p:spPr bwMode="auto">
          <a:xfrm>
            <a:off x="1676400" y="2743200"/>
            <a:ext cx="304800" cy="0"/>
          </a:xfrm>
          <a:prstGeom prst="line">
            <a:avLst/>
          </a:prstGeom>
          <a:noFill/>
          <a:ln w="9525">
            <a:solidFill>
              <a:schemeClr val="tx1"/>
            </a:solidFill>
            <a:miter lim="800000"/>
            <a:headEnd/>
            <a:tailEnd/>
          </a:ln>
        </p:spPr>
        <p:txBody>
          <a:bodyPr wrap="none"/>
          <a:lstStyle/>
          <a:p>
            <a:endParaRPr lang="en-US"/>
          </a:p>
        </p:txBody>
      </p:sp>
      <p:sp>
        <p:nvSpPr>
          <p:cNvPr id="136215" name="Line 25"/>
          <p:cNvSpPr>
            <a:spLocks noChangeShapeType="1"/>
          </p:cNvSpPr>
          <p:nvPr/>
        </p:nvSpPr>
        <p:spPr bwMode="auto">
          <a:xfrm>
            <a:off x="1676400" y="2590800"/>
            <a:ext cx="304800" cy="0"/>
          </a:xfrm>
          <a:prstGeom prst="line">
            <a:avLst/>
          </a:prstGeom>
          <a:noFill/>
          <a:ln w="9525">
            <a:solidFill>
              <a:schemeClr val="tx1"/>
            </a:solidFill>
            <a:miter lim="800000"/>
            <a:headEnd/>
            <a:tailEnd/>
          </a:ln>
        </p:spPr>
        <p:txBody>
          <a:bodyPr wrap="none"/>
          <a:lstStyle/>
          <a:p>
            <a:endParaRPr lang="en-US"/>
          </a:p>
        </p:txBody>
      </p:sp>
      <p:sp>
        <p:nvSpPr>
          <p:cNvPr id="136216" name="Line 26"/>
          <p:cNvSpPr>
            <a:spLocks noChangeShapeType="1"/>
          </p:cNvSpPr>
          <p:nvPr/>
        </p:nvSpPr>
        <p:spPr bwMode="auto">
          <a:xfrm>
            <a:off x="1676400" y="2438400"/>
            <a:ext cx="304800" cy="0"/>
          </a:xfrm>
          <a:prstGeom prst="line">
            <a:avLst/>
          </a:prstGeom>
          <a:noFill/>
          <a:ln w="9525">
            <a:solidFill>
              <a:schemeClr val="tx1"/>
            </a:solidFill>
            <a:miter lim="800000"/>
            <a:headEnd/>
            <a:tailEnd/>
          </a:ln>
        </p:spPr>
        <p:txBody>
          <a:bodyPr wrap="none"/>
          <a:lstStyle/>
          <a:p>
            <a:endParaRPr lang="en-US"/>
          </a:p>
        </p:txBody>
      </p:sp>
      <p:sp>
        <p:nvSpPr>
          <p:cNvPr id="136217" name="Line 27"/>
          <p:cNvSpPr>
            <a:spLocks noChangeShapeType="1"/>
          </p:cNvSpPr>
          <p:nvPr/>
        </p:nvSpPr>
        <p:spPr bwMode="auto">
          <a:xfrm>
            <a:off x="1676400" y="2286000"/>
            <a:ext cx="304800" cy="0"/>
          </a:xfrm>
          <a:prstGeom prst="line">
            <a:avLst/>
          </a:prstGeom>
          <a:noFill/>
          <a:ln w="9525">
            <a:solidFill>
              <a:schemeClr val="tx1"/>
            </a:solidFill>
            <a:miter lim="800000"/>
            <a:headEnd/>
            <a:tailEnd/>
          </a:ln>
        </p:spPr>
        <p:txBody>
          <a:bodyPr wrap="none"/>
          <a:lstStyle/>
          <a:p>
            <a:endParaRPr lang="en-US"/>
          </a:p>
        </p:txBody>
      </p:sp>
      <p:sp>
        <p:nvSpPr>
          <p:cNvPr id="136218" name="Line 28"/>
          <p:cNvSpPr>
            <a:spLocks noChangeShapeType="1"/>
          </p:cNvSpPr>
          <p:nvPr/>
        </p:nvSpPr>
        <p:spPr bwMode="auto">
          <a:xfrm>
            <a:off x="1447800" y="2895600"/>
            <a:ext cx="533400" cy="0"/>
          </a:xfrm>
          <a:prstGeom prst="line">
            <a:avLst/>
          </a:prstGeom>
          <a:noFill/>
          <a:ln w="9525">
            <a:solidFill>
              <a:schemeClr val="tx1"/>
            </a:solidFill>
            <a:miter lim="800000"/>
            <a:headEnd/>
            <a:tailEnd/>
          </a:ln>
        </p:spPr>
        <p:txBody>
          <a:bodyPr wrap="none"/>
          <a:lstStyle/>
          <a:p>
            <a:endParaRPr lang="en-US"/>
          </a:p>
        </p:txBody>
      </p:sp>
      <p:sp>
        <p:nvSpPr>
          <p:cNvPr id="136219" name="Text Box 29"/>
          <p:cNvSpPr txBox="1">
            <a:spLocks noChangeArrowheads="1"/>
          </p:cNvSpPr>
          <p:nvPr/>
        </p:nvSpPr>
        <p:spPr bwMode="auto">
          <a:xfrm>
            <a:off x="898525" y="5105400"/>
            <a:ext cx="436563" cy="274638"/>
          </a:xfrm>
          <a:prstGeom prst="rect">
            <a:avLst/>
          </a:prstGeom>
          <a:noFill/>
          <a:ln w="9525">
            <a:noFill/>
            <a:miter lim="800000"/>
            <a:headEnd/>
            <a:tailEnd/>
          </a:ln>
        </p:spPr>
        <p:txBody>
          <a:bodyPr wrap="none">
            <a:spAutoFit/>
          </a:bodyPr>
          <a:lstStyle/>
          <a:p>
            <a:pPr algn="l"/>
            <a:r>
              <a:rPr lang="en-US"/>
              <a:t>750</a:t>
            </a:r>
          </a:p>
        </p:txBody>
      </p:sp>
      <p:sp>
        <p:nvSpPr>
          <p:cNvPr id="136220" name="Text Box 30"/>
          <p:cNvSpPr txBox="1">
            <a:spLocks noChangeArrowheads="1"/>
          </p:cNvSpPr>
          <p:nvPr/>
        </p:nvSpPr>
        <p:spPr bwMode="auto">
          <a:xfrm>
            <a:off x="914400" y="3505200"/>
            <a:ext cx="436563" cy="274638"/>
          </a:xfrm>
          <a:prstGeom prst="rect">
            <a:avLst/>
          </a:prstGeom>
          <a:noFill/>
          <a:ln w="9525">
            <a:noFill/>
            <a:miter lim="800000"/>
            <a:headEnd/>
            <a:tailEnd/>
          </a:ln>
        </p:spPr>
        <p:txBody>
          <a:bodyPr wrap="none">
            <a:spAutoFit/>
          </a:bodyPr>
          <a:lstStyle/>
          <a:p>
            <a:pPr algn="l"/>
            <a:r>
              <a:rPr lang="en-US"/>
              <a:t>760</a:t>
            </a:r>
          </a:p>
        </p:txBody>
      </p:sp>
      <p:sp>
        <p:nvSpPr>
          <p:cNvPr id="136221" name="Text Box 31"/>
          <p:cNvSpPr txBox="1">
            <a:spLocks noChangeArrowheads="1"/>
          </p:cNvSpPr>
          <p:nvPr/>
        </p:nvSpPr>
        <p:spPr bwMode="auto">
          <a:xfrm>
            <a:off x="914400" y="2057400"/>
            <a:ext cx="436563" cy="274638"/>
          </a:xfrm>
          <a:prstGeom prst="rect">
            <a:avLst/>
          </a:prstGeom>
          <a:noFill/>
          <a:ln w="9525">
            <a:noFill/>
            <a:miter lim="800000"/>
            <a:headEnd/>
            <a:tailEnd/>
          </a:ln>
        </p:spPr>
        <p:txBody>
          <a:bodyPr wrap="none">
            <a:spAutoFit/>
          </a:bodyPr>
          <a:lstStyle/>
          <a:p>
            <a:pPr algn="l"/>
            <a:r>
              <a:rPr lang="en-US"/>
              <a:t>770</a:t>
            </a:r>
          </a:p>
        </p:txBody>
      </p:sp>
      <p:sp>
        <p:nvSpPr>
          <p:cNvPr id="136222" name="Text Box 32"/>
          <p:cNvSpPr txBox="1">
            <a:spLocks noChangeArrowheads="1"/>
          </p:cNvSpPr>
          <p:nvPr/>
        </p:nvSpPr>
        <p:spPr bwMode="auto">
          <a:xfrm rot="-5400000">
            <a:off x="-16669" y="3598069"/>
            <a:ext cx="947738" cy="457200"/>
          </a:xfrm>
          <a:prstGeom prst="rect">
            <a:avLst/>
          </a:prstGeom>
          <a:noFill/>
          <a:ln w="9525">
            <a:noFill/>
            <a:miter lim="800000"/>
            <a:headEnd/>
            <a:tailEnd/>
          </a:ln>
        </p:spPr>
        <p:txBody>
          <a:bodyPr wrap="none">
            <a:spAutoFit/>
          </a:bodyPr>
          <a:lstStyle/>
          <a:p>
            <a:pPr algn="l"/>
            <a:r>
              <a:rPr lang="en-US" sz="2400"/>
              <a:t>Scale</a:t>
            </a:r>
          </a:p>
        </p:txBody>
      </p:sp>
      <p:sp>
        <p:nvSpPr>
          <p:cNvPr id="136223" name="AutoShape 33">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2" name="Group 34"/>
          <p:cNvGrpSpPr>
            <a:grpSpLocks/>
          </p:cNvGrpSpPr>
          <p:nvPr/>
        </p:nvGrpSpPr>
        <p:grpSpPr bwMode="auto">
          <a:xfrm>
            <a:off x="2005013" y="2422525"/>
            <a:ext cx="1073150" cy="2284413"/>
            <a:chOff x="2000" y="1767"/>
            <a:chExt cx="676" cy="1439"/>
          </a:xfrm>
        </p:grpSpPr>
        <p:grpSp>
          <p:nvGrpSpPr>
            <p:cNvPr id="136232" name="Group 35"/>
            <p:cNvGrpSpPr>
              <a:grpSpLocks/>
            </p:cNvGrpSpPr>
            <p:nvPr/>
          </p:nvGrpSpPr>
          <p:grpSpPr bwMode="auto">
            <a:xfrm>
              <a:off x="2000" y="1970"/>
              <a:ext cx="447" cy="1032"/>
              <a:chOff x="1254" y="1718"/>
              <a:chExt cx="447" cy="1032"/>
            </a:xfrm>
          </p:grpSpPr>
          <p:sp>
            <p:nvSpPr>
              <p:cNvPr id="136236" name="Rectangle 36"/>
              <p:cNvSpPr>
                <a:spLocks noChangeArrowheads="1"/>
              </p:cNvSpPr>
              <p:nvPr/>
            </p:nvSpPr>
            <p:spPr bwMode="auto">
              <a:xfrm>
                <a:off x="1254" y="1718"/>
                <a:ext cx="447" cy="1026"/>
              </a:xfrm>
              <a:prstGeom prst="rect">
                <a:avLst/>
              </a:prstGeom>
              <a:noFill/>
              <a:ln w="9525">
                <a:solidFill>
                  <a:schemeClr val="tx1"/>
                </a:solidFill>
                <a:miter lim="800000"/>
                <a:headEnd/>
                <a:tailEnd/>
              </a:ln>
            </p:spPr>
            <p:txBody>
              <a:bodyPr wrap="none" anchor="ctr"/>
              <a:lstStyle/>
              <a:p>
                <a:endParaRPr lang="en-US"/>
              </a:p>
            </p:txBody>
          </p:sp>
          <p:sp>
            <p:nvSpPr>
              <p:cNvPr id="136237" name="Line 37"/>
              <p:cNvSpPr>
                <a:spLocks noChangeShapeType="1"/>
              </p:cNvSpPr>
              <p:nvPr/>
            </p:nvSpPr>
            <p:spPr bwMode="auto">
              <a:xfrm>
                <a:off x="1256" y="1821"/>
                <a:ext cx="249" cy="0"/>
              </a:xfrm>
              <a:prstGeom prst="line">
                <a:avLst/>
              </a:prstGeom>
              <a:noFill/>
              <a:ln w="9525">
                <a:solidFill>
                  <a:schemeClr val="tx1"/>
                </a:solidFill>
                <a:miter lim="800000"/>
                <a:headEnd/>
                <a:tailEnd/>
              </a:ln>
            </p:spPr>
            <p:txBody>
              <a:bodyPr wrap="none"/>
              <a:lstStyle/>
              <a:p>
                <a:endParaRPr lang="en-US"/>
              </a:p>
            </p:txBody>
          </p:sp>
          <p:sp>
            <p:nvSpPr>
              <p:cNvPr id="136238" name="Line 38"/>
              <p:cNvSpPr>
                <a:spLocks noChangeShapeType="1"/>
              </p:cNvSpPr>
              <p:nvPr/>
            </p:nvSpPr>
            <p:spPr bwMode="auto">
              <a:xfrm>
                <a:off x="1256" y="2252"/>
                <a:ext cx="249" cy="0"/>
              </a:xfrm>
              <a:prstGeom prst="line">
                <a:avLst/>
              </a:prstGeom>
              <a:noFill/>
              <a:ln w="9525">
                <a:solidFill>
                  <a:schemeClr val="tx1"/>
                </a:solidFill>
                <a:miter lim="800000"/>
                <a:headEnd/>
                <a:tailEnd/>
              </a:ln>
            </p:spPr>
            <p:txBody>
              <a:bodyPr wrap="none"/>
              <a:lstStyle/>
              <a:p>
                <a:endParaRPr lang="en-US"/>
              </a:p>
            </p:txBody>
          </p:sp>
          <p:sp>
            <p:nvSpPr>
              <p:cNvPr id="136239" name="Line 39"/>
              <p:cNvSpPr>
                <a:spLocks noChangeShapeType="1"/>
              </p:cNvSpPr>
              <p:nvPr/>
            </p:nvSpPr>
            <p:spPr bwMode="auto">
              <a:xfrm flipH="1">
                <a:off x="1257" y="2678"/>
                <a:ext cx="245" cy="0"/>
              </a:xfrm>
              <a:prstGeom prst="line">
                <a:avLst/>
              </a:prstGeom>
              <a:noFill/>
              <a:ln w="9525">
                <a:solidFill>
                  <a:srgbClr val="FF0000"/>
                </a:solidFill>
                <a:miter lim="800000"/>
                <a:headEnd/>
                <a:tailEnd type="triangle" w="med" len="med"/>
              </a:ln>
            </p:spPr>
            <p:txBody>
              <a:bodyPr wrap="none"/>
              <a:lstStyle/>
              <a:p>
                <a:endParaRPr lang="en-US"/>
              </a:p>
            </p:txBody>
          </p:sp>
          <p:sp>
            <p:nvSpPr>
              <p:cNvPr id="136240" name="Line 40"/>
              <p:cNvSpPr>
                <a:spLocks noChangeShapeType="1"/>
              </p:cNvSpPr>
              <p:nvPr/>
            </p:nvSpPr>
            <p:spPr bwMode="auto">
              <a:xfrm>
                <a:off x="1256" y="2594"/>
                <a:ext cx="157" cy="0"/>
              </a:xfrm>
              <a:prstGeom prst="line">
                <a:avLst/>
              </a:prstGeom>
              <a:noFill/>
              <a:ln w="9525">
                <a:solidFill>
                  <a:schemeClr val="tx1"/>
                </a:solidFill>
                <a:miter lim="800000"/>
                <a:headEnd/>
                <a:tailEnd/>
              </a:ln>
            </p:spPr>
            <p:txBody>
              <a:bodyPr wrap="none"/>
              <a:lstStyle/>
              <a:p>
                <a:endParaRPr lang="en-US"/>
              </a:p>
            </p:txBody>
          </p:sp>
          <p:sp>
            <p:nvSpPr>
              <p:cNvPr id="136241" name="Line 41"/>
              <p:cNvSpPr>
                <a:spLocks noChangeShapeType="1"/>
              </p:cNvSpPr>
              <p:nvPr/>
            </p:nvSpPr>
            <p:spPr bwMode="auto">
              <a:xfrm>
                <a:off x="1255" y="2511"/>
                <a:ext cx="157" cy="0"/>
              </a:xfrm>
              <a:prstGeom prst="line">
                <a:avLst/>
              </a:prstGeom>
              <a:noFill/>
              <a:ln w="9525">
                <a:solidFill>
                  <a:schemeClr val="tx1"/>
                </a:solidFill>
                <a:miter lim="800000"/>
                <a:headEnd/>
                <a:tailEnd/>
              </a:ln>
            </p:spPr>
            <p:txBody>
              <a:bodyPr wrap="none"/>
              <a:lstStyle/>
              <a:p>
                <a:endParaRPr lang="en-US"/>
              </a:p>
            </p:txBody>
          </p:sp>
          <p:sp>
            <p:nvSpPr>
              <p:cNvPr id="136242" name="Line 42"/>
              <p:cNvSpPr>
                <a:spLocks noChangeShapeType="1"/>
              </p:cNvSpPr>
              <p:nvPr/>
            </p:nvSpPr>
            <p:spPr bwMode="auto">
              <a:xfrm>
                <a:off x="1257" y="2421"/>
                <a:ext cx="157" cy="0"/>
              </a:xfrm>
              <a:prstGeom prst="line">
                <a:avLst/>
              </a:prstGeom>
              <a:noFill/>
              <a:ln w="9525">
                <a:solidFill>
                  <a:schemeClr val="tx1"/>
                </a:solidFill>
                <a:miter lim="800000"/>
                <a:headEnd/>
                <a:tailEnd/>
              </a:ln>
            </p:spPr>
            <p:txBody>
              <a:bodyPr wrap="none"/>
              <a:lstStyle/>
              <a:p>
                <a:endParaRPr lang="en-US"/>
              </a:p>
            </p:txBody>
          </p:sp>
          <p:sp>
            <p:nvSpPr>
              <p:cNvPr id="136243" name="Line 43"/>
              <p:cNvSpPr>
                <a:spLocks noChangeShapeType="1"/>
              </p:cNvSpPr>
              <p:nvPr/>
            </p:nvSpPr>
            <p:spPr bwMode="auto">
              <a:xfrm>
                <a:off x="1256" y="2336"/>
                <a:ext cx="157" cy="0"/>
              </a:xfrm>
              <a:prstGeom prst="line">
                <a:avLst/>
              </a:prstGeom>
              <a:noFill/>
              <a:ln w="9525">
                <a:solidFill>
                  <a:schemeClr val="tx1"/>
                </a:solidFill>
                <a:miter lim="800000"/>
                <a:headEnd/>
                <a:tailEnd/>
              </a:ln>
            </p:spPr>
            <p:txBody>
              <a:bodyPr wrap="none"/>
              <a:lstStyle/>
              <a:p>
                <a:endParaRPr lang="en-US"/>
              </a:p>
            </p:txBody>
          </p:sp>
          <p:sp>
            <p:nvSpPr>
              <p:cNvPr id="136244" name="Line 44"/>
              <p:cNvSpPr>
                <a:spLocks noChangeShapeType="1"/>
              </p:cNvSpPr>
              <p:nvPr/>
            </p:nvSpPr>
            <p:spPr bwMode="auto">
              <a:xfrm>
                <a:off x="1254" y="2162"/>
                <a:ext cx="157" cy="0"/>
              </a:xfrm>
              <a:prstGeom prst="line">
                <a:avLst/>
              </a:prstGeom>
              <a:noFill/>
              <a:ln w="9525">
                <a:solidFill>
                  <a:schemeClr val="tx1"/>
                </a:solidFill>
                <a:miter lim="800000"/>
                <a:headEnd/>
                <a:tailEnd/>
              </a:ln>
            </p:spPr>
            <p:txBody>
              <a:bodyPr wrap="none"/>
              <a:lstStyle/>
              <a:p>
                <a:endParaRPr lang="en-US"/>
              </a:p>
            </p:txBody>
          </p:sp>
          <p:sp>
            <p:nvSpPr>
              <p:cNvPr id="136245" name="Line 45"/>
              <p:cNvSpPr>
                <a:spLocks noChangeShapeType="1"/>
              </p:cNvSpPr>
              <p:nvPr/>
            </p:nvSpPr>
            <p:spPr bwMode="auto">
              <a:xfrm>
                <a:off x="1256" y="2079"/>
                <a:ext cx="157" cy="0"/>
              </a:xfrm>
              <a:prstGeom prst="line">
                <a:avLst/>
              </a:prstGeom>
              <a:noFill/>
              <a:ln w="9525">
                <a:solidFill>
                  <a:schemeClr val="tx1"/>
                </a:solidFill>
                <a:miter lim="800000"/>
                <a:headEnd/>
                <a:tailEnd/>
              </a:ln>
            </p:spPr>
            <p:txBody>
              <a:bodyPr wrap="none"/>
              <a:lstStyle/>
              <a:p>
                <a:endParaRPr lang="en-US"/>
              </a:p>
            </p:txBody>
          </p:sp>
          <p:sp>
            <p:nvSpPr>
              <p:cNvPr id="136246" name="Line 46"/>
              <p:cNvSpPr>
                <a:spLocks noChangeShapeType="1"/>
              </p:cNvSpPr>
              <p:nvPr/>
            </p:nvSpPr>
            <p:spPr bwMode="auto">
              <a:xfrm>
                <a:off x="1256" y="1994"/>
                <a:ext cx="157" cy="0"/>
              </a:xfrm>
              <a:prstGeom prst="line">
                <a:avLst/>
              </a:prstGeom>
              <a:noFill/>
              <a:ln w="9525">
                <a:solidFill>
                  <a:schemeClr val="tx1"/>
                </a:solidFill>
                <a:miter lim="800000"/>
                <a:headEnd/>
                <a:tailEnd/>
              </a:ln>
            </p:spPr>
            <p:txBody>
              <a:bodyPr wrap="none"/>
              <a:lstStyle/>
              <a:p>
                <a:endParaRPr lang="en-US"/>
              </a:p>
            </p:txBody>
          </p:sp>
          <p:sp>
            <p:nvSpPr>
              <p:cNvPr id="136247" name="Line 47"/>
              <p:cNvSpPr>
                <a:spLocks noChangeShapeType="1"/>
              </p:cNvSpPr>
              <p:nvPr/>
            </p:nvSpPr>
            <p:spPr bwMode="auto">
              <a:xfrm>
                <a:off x="1256" y="1911"/>
                <a:ext cx="157" cy="0"/>
              </a:xfrm>
              <a:prstGeom prst="line">
                <a:avLst/>
              </a:prstGeom>
              <a:noFill/>
              <a:ln w="9525">
                <a:solidFill>
                  <a:schemeClr val="tx1"/>
                </a:solidFill>
                <a:miter lim="800000"/>
                <a:headEnd/>
                <a:tailEnd/>
              </a:ln>
            </p:spPr>
            <p:txBody>
              <a:bodyPr wrap="none"/>
              <a:lstStyle/>
              <a:p>
                <a:endParaRPr lang="en-US"/>
              </a:p>
            </p:txBody>
          </p:sp>
          <p:sp>
            <p:nvSpPr>
              <p:cNvPr id="136248" name="Text Box 48"/>
              <p:cNvSpPr txBox="1">
                <a:spLocks noChangeArrowheads="1"/>
              </p:cNvSpPr>
              <p:nvPr/>
            </p:nvSpPr>
            <p:spPr bwMode="auto">
              <a:xfrm>
                <a:off x="1516" y="2151"/>
                <a:ext cx="169" cy="173"/>
              </a:xfrm>
              <a:prstGeom prst="rect">
                <a:avLst/>
              </a:prstGeom>
              <a:noFill/>
              <a:ln w="9525">
                <a:noFill/>
                <a:miter lim="800000"/>
                <a:headEnd/>
                <a:tailEnd/>
              </a:ln>
            </p:spPr>
            <p:txBody>
              <a:bodyPr wrap="none">
                <a:spAutoFit/>
              </a:bodyPr>
              <a:lstStyle/>
              <a:p>
                <a:pPr algn="l"/>
                <a:r>
                  <a:rPr lang="en-US"/>
                  <a:t>5</a:t>
                </a:r>
              </a:p>
            </p:txBody>
          </p:sp>
          <p:sp>
            <p:nvSpPr>
              <p:cNvPr id="136249" name="Text Box 49"/>
              <p:cNvSpPr txBox="1">
                <a:spLocks noChangeArrowheads="1"/>
              </p:cNvSpPr>
              <p:nvPr/>
            </p:nvSpPr>
            <p:spPr bwMode="auto">
              <a:xfrm>
                <a:off x="1504" y="2577"/>
                <a:ext cx="169" cy="173"/>
              </a:xfrm>
              <a:prstGeom prst="rect">
                <a:avLst/>
              </a:prstGeom>
              <a:noFill/>
              <a:ln w="9525">
                <a:noFill/>
                <a:miter lim="800000"/>
                <a:headEnd/>
                <a:tailEnd/>
              </a:ln>
            </p:spPr>
            <p:txBody>
              <a:bodyPr wrap="none">
                <a:spAutoFit/>
              </a:bodyPr>
              <a:lstStyle/>
              <a:p>
                <a:pPr algn="l"/>
                <a:r>
                  <a:rPr lang="en-US"/>
                  <a:t>0</a:t>
                </a:r>
              </a:p>
            </p:txBody>
          </p:sp>
          <p:sp>
            <p:nvSpPr>
              <p:cNvPr id="136250" name="Text Box 50"/>
              <p:cNvSpPr txBox="1">
                <a:spLocks noChangeArrowheads="1"/>
              </p:cNvSpPr>
              <p:nvPr/>
            </p:nvSpPr>
            <p:spPr bwMode="auto">
              <a:xfrm>
                <a:off x="1479" y="1719"/>
                <a:ext cx="222" cy="173"/>
              </a:xfrm>
              <a:prstGeom prst="rect">
                <a:avLst/>
              </a:prstGeom>
              <a:noFill/>
              <a:ln w="9525">
                <a:noFill/>
                <a:miter lim="800000"/>
                <a:headEnd/>
                <a:tailEnd/>
              </a:ln>
            </p:spPr>
            <p:txBody>
              <a:bodyPr wrap="none">
                <a:spAutoFit/>
              </a:bodyPr>
              <a:lstStyle/>
              <a:p>
                <a:pPr algn="l"/>
                <a:r>
                  <a:rPr lang="en-US"/>
                  <a:t>10</a:t>
                </a:r>
              </a:p>
            </p:txBody>
          </p:sp>
        </p:grpSp>
        <p:sp>
          <p:nvSpPr>
            <p:cNvPr id="136233" name="Line 51"/>
            <p:cNvSpPr>
              <a:spLocks noChangeShapeType="1"/>
            </p:cNvSpPr>
            <p:nvPr/>
          </p:nvSpPr>
          <p:spPr bwMode="auto">
            <a:xfrm flipV="1">
              <a:off x="2215" y="1767"/>
              <a:ext cx="0" cy="179"/>
            </a:xfrm>
            <a:prstGeom prst="line">
              <a:avLst/>
            </a:prstGeom>
            <a:noFill/>
            <a:ln w="12700">
              <a:solidFill>
                <a:schemeClr val="tx1"/>
              </a:solidFill>
              <a:miter lim="800000"/>
              <a:headEnd/>
              <a:tailEnd type="stealth" w="med" len="med"/>
            </a:ln>
          </p:spPr>
          <p:txBody>
            <a:bodyPr wrap="none"/>
            <a:lstStyle/>
            <a:p>
              <a:endParaRPr lang="en-US"/>
            </a:p>
          </p:txBody>
        </p:sp>
        <p:sp>
          <p:nvSpPr>
            <p:cNvPr id="136234" name="Line 52"/>
            <p:cNvSpPr>
              <a:spLocks noChangeShapeType="1"/>
            </p:cNvSpPr>
            <p:nvPr/>
          </p:nvSpPr>
          <p:spPr bwMode="auto">
            <a:xfrm flipV="1">
              <a:off x="2215" y="3027"/>
              <a:ext cx="0" cy="179"/>
            </a:xfrm>
            <a:prstGeom prst="line">
              <a:avLst/>
            </a:prstGeom>
            <a:noFill/>
            <a:ln w="12700">
              <a:solidFill>
                <a:schemeClr val="tx1"/>
              </a:solidFill>
              <a:miter lim="800000"/>
              <a:headEnd type="stealth" w="med" len="med"/>
              <a:tailEnd/>
            </a:ln>
          </p:spPr>
          <p:txBody>
            <a:bodyPr wrap="none"/>
            <a:lstStyle/>
            <a:p>
              <a:endParaRPr lang="en-US"/>
            </a:p>
          </p:txBody>
        </p:sp>
        <p:sp>
          <p:nvSpPr>
            <p:cNvPr id="136235" name="Text Box 53"/>
            <p:cNvSpPr txBox="1">
              <a:spLocks noChangeArrowheads="1"/>
            </p:cNvSpPr>
            <p:nvPr/>
          </p:nvSpPr>
          <p:spPr bwMode="auto">
            <a:xfrm rot="-5400000">
              <a:off x="2305" y="2375"/>
              <a:ext cx="529" cy="212"/>
            </a:xfrm>
            <a:prstGeom prst="rect">
              <a:avLst/>
            </a:prstGeom>
            <a:noFill/>
            <a:ln w="9525">
              <a:noFill/>
              <a:miter lim="800000"/>
              <a:headEnd/>
              <a:tailEnd/>
            </a:ln>
          </p:spPr>
          <p:txBody>
            <a:bodyPr wrap="none">
              <a:spAutoFit/>
            </a:bodyPr>
            <a:lstStyle/>
            <a:p>
              <a:pPr algn="l"/>
              <a:r>
                <a:rPr lang="en-US" sz="1600">
                  <a:latin typeface="Microsoft Sans Serif" pitchFamily="34" charset="0"/>
                </a:rPr>
                <a:t>Vernier</a:t>
              </a:r>
            </a:p>
          </p:txBody>
        </p:sp>
      </p:grpSp>
      <p:sp>
        <p:nvSpPr>
          <p:cNvPr id="136225" name="Line 54"/>
          <p:cNvSpPr>
            <a:spLocks noChangeShapeType="1"/>
          </p:cNvSpPr>
          <p:nvPr/>
        </p:nvSpPr>
        <p:spPr bwMode="auto">
          <a:xfrm>
            <a:off x="1443038" y="1382713"/>
            <a:ext cx="536575" cy="0"/>
          </a:xfrm>
          <a:prstGeom prst="line">
            <a:avLst/>
          </a:prstGeom>
          <a:noFill/>
          <a:ln w="9525">
            <a:solidFill>
              <a:schemeClr val="tx1"/>
            </a:solidFill>
            <a:miter lim="800000"/>
            <a:headEnd/>
            <a:tailEnd/>
          </a:ln>
        </p:spPr>
        <p:txBody>
          <a:bodyPr wrap="none"/>
          <a:lstStyle/>
          <a:p>
            <a:endParaRPr lang="en-US"/>
          </a:p>
        </p:txBody>
      </p:sp>
      <p:sp>
        <p:nvSpPr>
          <p:cNvPr id="136226" name="Line 55"/>
          <p:cNvSpPr>
            <a:spLocks noChangeShapeType="1"/>
          </p:cNvSpPr>
          <p:nvPr/>
        </p:nvSpPr>
        <p:spPr bwMode="auto">
          <a:xfrm>
            <a:off x="1674813" y="1535113"/>
            <a:ext cx="301625" cy="0"/>
          </a:xfrm>
          <a:prstGeom prst="line">
            <a:avLst/>
          </a:prstGeom>
          <a:noFill/>
          <a:ln w="9525">
            <a:solidFill>
              <a:schemeClr val="tx1"/>
            </a:solidFill>
            <a:miter lim="800000"/>
            <a:headEnd/>
            <a:tailEnd/>
          </a:ln>
        </p:spPr>
        <p:txBody>
          <a:bodyPr wrap="none"/>
          <a:lstStyle/>
          <a:p>
            <a:endParaRPr lang="en-US"/>
          </a:p>
        </p:txBody>
      </p:sp>
      <p:sp>
        <p:nvSpPr>
          <p:cNvPr id="136227" name="Line 56"/>
          <p:cNvSpPr>
            <a:spLocks noChangeShapeType="1"/>
          </p:cNvSpPr>
          <p:nvPr/>
        </p:nvSpPr>
        <p:spPr bwMode="auto">
          <a:xfrm>
            <a:off x="1674813" y="1687513"/>
            <a:ext cx="301625" cy="0"/>
          </a:xfrm>
          <a:prstGeom prst="line">
            <a:avLst/>
          </a:prstGeom>
          <a:noFill/>
          <a:ln w="9525">
            <a:solidFill>
              <a:schemeClr val="tx1"/>
            </a:solidFill>
            <a:miter lim="800000"/>
            <a:headEnd/>
            <a:tailEnd/>
          </a:ln>
        </p:spPr>
        <p:txBody>
          <a:bodyPr wrap="none"/>
          <a:lstStyle/>
          <a:p>
            <a:endParaRPr lang="en-US"/>
          </a:p>
        </p:txBody>
      </p:sp>
      <p:sp>
        <p:nvSpPr>
          <p:cNvPr id="136228" name="Line 57"/>
          <p:cNvSpPr>
            <a:spLocks noChangeShapeType="1"/>
          </p:cNvSpPr>
          <p:nvPr/>
        </p:nvSpPr>
        <p:spPr bwMode="auto">
          <a:xfrm>
            <a:off x="1674813" y="1830388"/>
            <a:ext cx="301625" cy="0"/>
          </a:xfrm>
          <a:prstGeom prst="line">
            <a:avLst/>
          </a:prstGeom>
          <a:noFill/>
          <a:ln w="9525">
            <a:solidFill>
              <a:schemeClr val="tx1"/>
            </a:solidFill>
            <a:miter lim="800000"/>
            <a:headEnd/>
            <a:tailEnd/>
          </a:ln>
        </p:spPr>
        <p:txBody>
          <a:bodyPr wrap="none"/>
          <a:lstStyle/>
          <a:p>
            <a:endParaRPr lang="en-US"/>
          </a:p>
        </p:txBody>
      </p:sp>
      <p:sp>
        <p:nvSpPr>
          <p:cNvPr id="136229" name="Line 58"/>
          <p:cNvSpPr>
            <a:spLocks noChangeShapeType="1"/>
          </p:cNvSpPr>
          <p:nvPr/>
        </p:nvSpPr>
        <p:spPr bwMode="auto">
          <a:xfrm>
            <a:off x="1674813" y="1982788"/>
            <a:ext cx="301625" cy="0"/>
          </a:xfrm>
          <a:prstGeom prst="line">
            <a:avLst/>
          </a:prstGeom>
          <a:noFill/>
          <a:ln w="9525">
            <a:solidFill>
              <a:schemeClr val="tx1"/>
            </a:solidFill>
            <a:miter lim="800000"/>
            <a:headEnd/>
            <a:tailEnd/>
          </a:ln>
        </p:spPr>
        <p:txBody>
          <a:bodyPr wrap="none"/>
          <a:lstStyle/>
          <a:p>
            <a:endParaRPr lang="en-US"/>
          </a:p>
        </p:txBody>
      </p:sp>
      <p:sp>
        <p:nvSpPr>
          <p:cNvPr id="136230" name="Text Box 59"/>
          <p:cNvSpPr txBox="1">
            <a:spLocks noChangeArrowheads="1"/>
          </p:cNvSpPr>
          <p:nvPr/>
        </p:nvSpPr>
        <p:spPr bwMode="auto">
          <a:xfrm>
            <a:off x="304800" y="6524625"/>
            <a:ext cx="3871913" cy="244475"/>
          </a:xfrm>
          <a:prstGeom prst="rect">
            <a:avLst/>
          </a:prstGeom>
          <a:noFill/>
          <a:ln w="9525">
            <a:noFill/>
            <a:miter lim="800000"/>
            <a:headEnd/>
            <a:tailEnd/>
          </a:ln>
        </p:spPr>
        <p:txBody>
          <a:bodyPr wrap="none">
            <a:spAutoFit/>
          </a:bodyPr>
          <a:lstStyle/>
          <a:p>
            <a:pPr algn="l"/>
            <a:r>
              <a:rPr lang="en-US" sz="1000">
                <a:hlinkClick r:id="rId5"/>
              </a:rPr>
              <a:t>http://www.upscale.utoronto.ca/PVB/Harrison/Vernier/Vernier.html</a:t>
            </a:r>
            <a:endParaRPr lang="en-US" sz="2400"/>
          </a:p>
        </p:txBody>
      </p:sp>
      <p:pic>
        <p:nvPicPr>
          <p:cNvPr id="136231" name="Picture 62" descr="vernier caliper"/>
          <p:cNvPicPr>
            <a:picLocks noChangeAspect="1" noChangeArrowheads="1"/>
          </p:cNvPicPr>
          <p:nvPr/>
        </p:nvPicPr>
        <p:blipFill>
          <a:blip r:embed="rId6" cstate="print"/>
          <a:srcRect t="20000" b="20799"/>
          <a:stretch>
            <a:fillRect/>
          </a:stretch>
        </p:blipFill>
        <p:spPr bwMode="auto">
          <a:xfrm>
            <a:off x="6778625" y="153988"/>
            <a:ext cx="2365375" cy="14001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68038">
                                            <p:txEl>
                                              <p:pRg st="0" end="0"/>
                                            </p:txEl>
                                          </p:spTgt>
                                        </p:tgtEl>
                                        <p:attrNameLst>
                                          <p:attrName>style.visibility</p:attrName>
                                        </p:attrNameLst>
                                      </p:cBhvr>
                                      <p:to>
                                        <p:strVal val="visible"/>
                                      </p:to>
                                    </p:set>
                                    <p:animEffect transition="in" filter="dissolve">
                                      <p:cBhvr>
                                        <p:cTn id="7" dur="500"/>
                                        <p:tgtEl>
                                          <p:spTgt spid="106803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68038">
                                            <p:txEl>
                                              <p:pRg st="1" end="1"/>
                                            </p:txEl>
                                          </p:spTgt>
                                        </p:tgtEl>
                                        <p:attrNameLst>
                                          <p:attrName>style.visibility</p:attrName>
                                        </p:attrNameLst>
                                      </p:cBhvr>
                                      <p:to>
                                        <p:strVal val="visible"/>
                                      </p:to>
                                    </p:set>
                                    <p:animEffect transition="in" filter="dissolve">
                                      <p:cBhvr>
                                        <p:cTn id="10" dur="500"/>
                                        <p:tgtEl>
                                          <p:spTgt spid="1068038">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68038">
                                            <p:txEl>
                                              <p:pRg st="2" end="2"/>
                                            </p:txEl>
                                          </p:spTgt>
                                        </p:tgtEl>
                                        <p:attrNameLst>
                                          <p:attrName>style.visibility</p:attrName>
                                        </p:attrNameLst>
                                      </p:cBhvr>
                                      <p:to>
                                        <p:strVal val="visible"/>
                                      </p:to>
                                    </p:set>
                                    <p:animEffect transition="in" filter="dissolve">
                                      <p:cBhvr>
                                        <p:cTn id="13" dur="500"/>
                                        <p:tgtEl>
                                          <p:spTgt spid="106803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1.38889E-6 4.70969E-6 L -1.38889E-6 -0.23896 " pathEditMode="relative" rAng="0" ptsTypes="AA">
                                      <p:cBhvr>
                                        <p:cTn id="17" dur="2000" fill="hold"/>
                                        <p:tgtEl>
                                          <p:spTgt spid="2"/>
                                        </p:tgtEl>
                                        <p:attrNameLst>
                                          <p:attrName>ppt_x</p:attrName>
                                          <p:attrName>ppt_y</p:attrName>
                                        </p:attrNameLst>
                                      </p:cBhvr>
                                      <p:rCtr x="0" y="-120"/>
                                    </p:animMotion>
                                  </p:childTnLst>
                                </p:cTn>
                              </p:par>
                            </p:childTnLst>
                          </p:cTn>
                        </p:par>
                        <p:par>
                          <p:cTn id="18" fill="hold">
                            <p:stCondLst>
                              <p:cond delay="2000"/>
                            </p:stCondLst>
                            <p:childTnLst>
                              <p:par>
                                <p:cTn id="19" presetID="42" presetClass="path" presetSubtype="0" accel="50000" decel="50000" fill="hold" nodeType="afterEffect">
                                  <p:stCondLst>
                                    <p:cond delay="0"/>
                                  </p:stCondLst>
                                  <p:childTnLst>
                                    <p:animMotion origin="layout" path="M -1.38889E-6 -0.23912 L -1.38889E-6 0.00092 " pathEditMode="relative" rAng="0" ptsTypes="AA">
                                      <p:cBhvr>
                                        <p:cTn id="20" dur="2000" fill="hold"/>
                                        <p:tgtEl>
                                          <p:spTgt spid="2"/>
                                        </p:tgtEl>
                                        <p:attrNameLst>
                                          <p:attrName>ppt_x</p:attrName>
                                          <p:attrName>ppt_y</p:attrName>
                                        </p:attrNameLst>
                                      </p:cBhvr>
                                      <p:rCtr x="0" y="120"/>
                                    </p:animMotion>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68038">
                                            <p:txEl>
                                              <p:pRg st="4" end="4"/>
                                            </p:txEl>
                                          </p:spTgt>
                                        </p:tgtEl>
                                        <p:attrNameLst>
                                          <p:attrName>style.visibility</p:attrName>
                                        </p:attrNameLst>
                                      </p:cBhvr>
                                      <p:to>
                                        <p:strVal val="visible"/>
                                      </p:to>
                                    </p:set>
                                    <p:animEffect transition="in" filter="dissolve">
                                      <p:cBhvr>
                                        <p:cTn id="25" dur="500"/>
                                        <p:tgtEl>
                                          <p:spTgt spid="1068038">
                                            <p:txEl>
                                              <p:pRg st="4" end="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068038">
                                            <p:txEl>
                                              <p:pRg st="5" end="5"/>
                                            </p:txEl>
                                          </p:spTgt>
                                        </p:tgtEl>
                                        <p:attrNameLst>
                                          <p:attrName>style.visibility</p:attrName>
                                        </p:attrNameLst>
                                      </p:cBhvr>
                                      <p:to>
                                        <p:strVal val="visible"/>
                                      </p:to>
                                    </p:set>
                                    <p:animEffect transition="in" filter="dissolve">
                                      <p:cBhvr>
                                        <p:cTn id="28" dur="500"/>
                                        <p:tgtEl>
                                          <p:spTgt spid="106803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068038">
                                            <p:txEl>
                                              <p:pRg st="7" end="7"/>
                                            </p:txEl>
                                          </p:spTgt>
                                        </p:tgtEl>
                                        <p:attrNameLst>
                                          <p:attrName>style.visibility</p:attrName>
                                        </p:attrNameLst>
                                      </p:cBhvr>
                                      <p:to>
                                        <p:strVal val="visible"/>
                                      </p:to>
                                    </p:set>
                                    <p:animEffect transition="in" filter="fade">
                                      <p:cBhvr>
                                        <p:cTn id="33" dur="1000"/>
                                        <p:tgtEl>
                                          <p:spTgt spid="1068038">
                                            <p:txEl>
                                              <p:pRg st="7" end="7"/>
                                            </p:txEl>
                                          </p:spTgt>
                                        </p:tgtEl>
                                      </p:cBhvr>
                                    </p:animEffect>
                                    <p:anim calcmode="lin" valueType="num">
                                      <p:cBhvr>
                                        <p:cTn id="34" dur="1000" fill="hold"/>
                                        <p:tgtEl>
                                          <p:spTgt spid="1068038">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1068038">
                                            <p:txEl>
                                              <p:pRg st="7" end="7"/>
                                            </p:txEl>
                                          </p:spTgt>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068038">
                                            <p:txEl>
                                              <p:pRg st="8" end="8"/>
                                            </p:txEl>
                                          </p:spTgt>
                                        </p:tgtEl>
                                        <p:attrNameLst>
                                          <p:attrName>style.visibility</p:attrName>
                                        </p:attrNameLst>
                                      </p:cBhvr>
                                      <p:to>
                                        <p:strVal val="visible"/>
                                      </p:to>
                                    </p:set>
                                    <p:animEffect transition="in" filter="fade">
                                      <p:cBhvr>
                                        <p:cTn id="38" dur="1000"/>
                                        <p:tgtEl>
                                          <p:spTgt spid="1068038">
                                            <p:txEl>
                                              <p:pRg st="8" end="8"/>
                                            </p:txEl>
                                          </p:spTgt>
                                        </p:tgtEl>
                                      </p:cBhvr>
                                    </p:animEffect>
                                    <p:anim calcmode="lin" valueType="num">
                                      <p:cBhvr>
                                        <p:cTn id="39" dur="1000" fill="hold"/>
                                        <p:tgtEl>
                                          <p:spTgt spid="1068038">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1068038">
                                            <p:txEl>
                                              <p:pRg st="8" end="8"/>
                                            </p:txEl>
                                          </p:spTgt>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068038">
                                            <p:txEl>
                                              <p:pRg st="9" end="9"/>
                                            </p:txEl>
                                          </p:spTgt>
                                        </p:tgtEl>
                                        <p:attrNameLst>
                                          <p:attrName>style.visibility</p:attrName>
                                        </p:attrNameLst>
                                      </p:cBhvr>
                                      <p:to>
                                        <p:strVal val="visible"/>
                                      </p:to>
                                    </p:set>
                                    <p:animEffect transition="in" filter="fade">
                                      <p:cBhvr>
                                        <p:cTn id="43" dur="1000"/>
                                        <p:tgtEl>
                                          <p:spTgt spid="1068038">
                                            <p:txEl>
                                              <p:pRg st="9" end="9"/>
                                            </p:txEl>
                                          </p:spTgt>
                                        </p:tgtEl>
                                      </p:cBhvr>
                                    </p:animEffect>
                                    <p:anim calcmode="lin" valueType="num">
                                      <p:cBhvr>
                                        <p:cTn id="44" dur="1000" fill="hold"/>
                                        <p:tgtEl>
                                          <p:spTgt spid="1068038">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1068038">
                                            <p:txEl>
                                              <p:pRg st="9" end="9"/>
                                            </p:txEl>
                                          </p:spTgt>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55" presetClass="entr" presetSubtype="0" fill="hold" grpId="0" nodeType="afterEffect">
                                  <p:stCondLst>
                                    <p:cond delay="0"/>
                                  </p:stCondLst>
                                  <p:childTnLst>
                                    <p:set>
                                      <p:cBhvr>
                                        <p:cTn id="48" dur="1" fill="hold">
                                          <p:stCondLst>
                                            <p:cond delay="0"/>
                                          </p:stCondLst>
                                        </p:cTn>
                                        <p:tgtEl>
                                          <p:spTgt spid="1068039"/>
                                        </p:tgtEl>
                                        <p:attrNameLst>
                                          <p:attrName>style.visibility</p:attrName>
                                        </p:attrNameLst>
                                      </p:cBhvr>
                                      <p:to>
                                        <p:strVal val="visible"/>
                                      </p:to>
                                    </p:set>
                                    <p:anim calcmode="lin" valueType="num">
                                      <p:cBhvr>
                                        <p:cTn id="49" dur="1000" fill="hold"/>
                                        <p:tgtEl>
                                          <p:spTgt spid="1068039"/>
                                        </p:tgtEl>
                                        <p:attrNameLst>
                                          <p:attrName>ppt_w</p:attrName>
                                        </p:attrNameLst>
                                      </p:cBhvr>
                                      <p:tavLst>
                                        <p:tav tm="0">
                                          <p:val>
                                            <p:strVal val="#ppt_w*0.70"/>
                                          </p:val>
                                        </p:tav>
                                        <p:tav tm="100000">
                                          <p:val>
                                            <p:strVal val="#ppt_w"/>
                                          </p:val>
                                        </p:tav>
                                      </p:tavLst>
                                    </p:anim>
                                    <p:anim calcmode="lin" valueType="num">
                                      <p:cBhvr>
                                        <p:cTn id="50" dur="1000" fill="hold"/>
                                        <p:tgtEl>
                                          <p:spTgt spid="1068039"/>
                                        </p:tgtEl>
                                        <p:attrNameLst>
                                          <p:attrName>ppt_h</p:attrName>
                                        </p:attrNameLst>
                                      </p:cBhvr>
                                      <p:tavLst>
                                        <p:tav tm="0">
                                          <p:val>
                                            <p:strVal val="#ppt_h"/>
                                          </p:val>
                                        </p:tav>
                                        <p:tav tm="100000">
                                          <p:val>
                                            <p:strVal val="#ppt_h"/>
                                          </p:val>
                                        </p:tav>
                                      </p:tavLst>
                                    </p:anim>
                                    <p:animEffect transition="in" filter="fade">
                                      <p:cBhvr>
                                        <p:cTn id="51" dur="1000"/>
                                        <p:tgtEl>
                                          <p:spTgt spid="1068039"/>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068038">
                                            <p:txEl>
                                              <p:pRg st="11" end="11"/>
                                            </p:txEl>
                                          </p:spTgt>
                                        </p:tgtEl>
                                        <p:attrNameLst>
                                          <p:attrName>style.visibility</p:attrName>
                                        </p:attrNameLst>
                                      </p:cBhvr>
                                      <p:to>
                                        <p:strVal val="visible"/>
                                      </p:to>
                                    </p:set>
                                    <p:animEffect transition="in" filter="fade">
                                      <p:cBhvr>
                                        <p:cTn id="56" dur="1000"/>
                                        <p:tgtEl>
                                          <p:spTgt spid="1068038">
                                            <p:txEl>
                                              <p:pRg st="11" end="11"/>
                                            </p:txEl>
                                          </p:spTgt>
                                        </p:tgtEl>
                                      </p:cBhvr>
                                    </p:animEffect>
                                    <p:anim calcmode="lin" valueType="num">
                                      <p:cBhvr>
                                        <p:cTn id="57" dur="1000" fill="hold"/>
                                        <p:tgtEl>
                                          <p:spTgt spid="1068038">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1068038">
                                            <p:txEl>
                                              <p:pRg st="11" end="11"/>
                                            </p:txEl>
                                          </p:spTgt>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1068038">
                                            <p:txEl>
                                              <p:pRg st="12" end="12"/>
                                            </p:txEl>
                                          </p:spTgt>
                                        </p:tgtEl>
                                        <p:attrNameLst>
                                          <p:attrName>style.visibility</p:attrName>
                                        </p:attrNameLst>
                                      </p:cBhvr>
                                      <p:to>
                                        <p:strVal val="visible"/>
                                      </p:to>
                                    </p:set>
                                    <p:animEffect transition="in" filter="fade">
                                      <p:cBhvr>
                                        <p:cTn id="61" dur="1000"/>
                                        <p:tgtEl>
                                          <p:spTgt spid="1068038">
                                            <p:txEl>
                                              <p:pRg st="12" end="12"/>
                                            </p:txEl>
                                          </p:spTgt>
                                        </p:tgtEl>
                                      </p:cBhvr>
                                    </p:animEffect>
                                    <p:anim calcmode="lin" valueType="num">
                                      <p:cBhvr>
                                        <p:cTn id="62" dur="1000" fill="hold"/>
                                        <p:tgtEl>
                                          <p:spTgt spid="1068038">
                                            <p:txEl>
                                              <p:pRg st="12" end="12"/>
                                            </p:txEl>
                                          </p:spTgt>
                                        </p:tgtEl>
                                        <p:attrNameLst>
                                          <p:attrName>ppt_x</p:attrName>
                                        </p:attrNameLst>
                                      </p:cBhvr>
                                      <p:tavLst>
                                        <p:tav tm="0">
                                          <p:val>
                                            <p:strVal val="#ppt_x"/>
                                          </p:val>
                                        </p:tav>
                                        <p:tav tm="100000">
                                          <p:val>
                                            <p:strVal val="#ppt_x"/>
                                          </p:val>
                                        </p:tav>
                                      </p:tavLst>
                                    </p:anim>
                                    <p:anim calcmode="lin" valueType="num">
                                      <p:cBhvr>
                                        <p:cTn id="63" dur="1000" fill="hold"/>
                                        <p:tgtEl>
                                          <p:spTgt spid="1068038">
                                            <p:txEl>
                                              <p:pRg st="12" end="12"/>
                                            </p:txEl>
                                          </p:spTgt>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1068038">
                                            <p:txEl>
                                              <p:pRg st="13" end="13"/>
                                            </p:txEl>
                                          </p:spTgt>
                                        </p:tgtEl>
                                        <p:attrNameLst>
                                          <p:attrName>style.visibility</p:attrName>
                                        </p:attrNameLst>
                                      </p:cBhvr>
                                      <p:to>
                                        <p:strVal val="visible"/>
                                      </p:to>
                                    </p:set>
                                    <p:animEffect transition="in" filter="fade">
                                      <p:cBhvr>
                                        <p:cTn id="66" dur="1000"/>
                                        <p:tgtEl>
                                          <p:spTgt spid="1068038">
                                            <p:txEl>
                                              <p:pRg st="13" end="13"/>
                                            </p:txEl>
                                          </p:spTgt>
                                        </p:tgtEl>
                                      </p:cBhvr>
                                    </p:animEffect>
                                    <p:anim calcmode="lin" valueType="num">
                                      <p:cBhvr>
                                        <p:cTn id="67" dur="1000" fill="hold"/>
                                        <p:tgtEl>
                                          <p:spTgt spid="1068038">
                                            <p:txEl>
                                              <p:pRg st="13" end="13"/>
                                            </p:txEl>
                                          </p:spTgt>
                                        </p:tgtEl>
                                        <p:attrNameLst>
                                          <p:attrName>ppt_x</p:attrName>
                                        </p:attrNameLst>
                                      </p:cBhvr>
                                      <p:tavLst>
                                        <p:tav tm="0">
                                          <p:val>
                                            <p:strVal val="#ppt_x"/>
                                          </p:val>
                                        </p:tav>
                                        <p:tav tm="100000">
                                          <p:val>
                                            <p:strVal val="#ppt_x"/>
                                          </p:val>
                                        </p:tav>
                                      </p:tavLst>
                                    </p:anim>
                                    <p:anim calcmode="lin" valueType="num">
                                      <p:cBhvr>
                                        <p:cTn id="68" dur="1000" fill="hold"/>
                                        <p:tgtEl>
                                          <p:spTgt spid="1068038">
                                            <p:txEl>
                                              <p:pRg st="13" end="13"/>
                                            </p:txEl>
                                          </p:spTgt>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1068038">
                                            <p:txEl>
                                              <p:pRg st="14" end="14"/>
                                            </p:txEl>
                                          </p:spTgt>
                                        </p:tgtEl>
                                        <p:attrNameLst>
                                          <p:attrName>style.visibility</p:attrName>
                                        </p:attrNameLst>
                                      </p:cBhvr>
                                      <p:to>
                                        <p:strVal val="visible"/>
                                      </p:to>
                                    </p:set>
                                    <p:animEffect transition="in" filter="fade">
                                      <p:cBhvr>
                                        <p:cTn id="71" dur="1000"/>
                                        <p:tgtEl>
                                          <p:spTgt spid="1068038">
                                            <p:txEl>
                                              <p:pRg st="14" end="14"/>
                                            </p:txEl>
                                          </p:spTgt>
                                        </p:tgtEl>
                                      </p:cBhvr>
                                    </p:animEffect>
                                    <p:anim calcmode="lin" valueType="num">
                                      <p:cBhvr>
                                        <p:cTn id="72" dur="1000" fill="hold"/>
                                        <p:tgtEl>
                                          <p:spTgt spid="1068038">
                                            <p:txEl>
                                              <p:pRg st="14" end="14"/>
                                            </p:txEl>
                                          </p:spTgt>
                                        </p:tgtEl>
                                        <p:attrNameLst>
                                          <p:attrName>ppt_x</p:attrName>
                                        </p:attrNameLst>
                                      </p:cBhvr>
                                      <p:tavLst>
                                        <p:tav tm="0">
                                          <p:val>
                                            <p:strVal val="#ppt_x"/>
                                          </p:val>
                                        </p:tav>
                                        <p:tav tm="100000">
                                          <p:val>
                                            <p:strVal val="#ppt_x"/>
                                          </p:val>
                                        </p:tav>
                                      </p:tavLst>
                                    </p:anim>
                                    <p:anim calcmode="lin" valueType="num">
                                      <p:cBhvr>
                                        <p:cTn id="73" dur="1000" fill="hold"/>
                                        <p:tgtEl>
                                          <p:spTgt spid="1068038">
                                            <p:txEl>
                                              <p:pRg st="14" end="14"/>
                                            </p:txEl>
                                          </p:spTgt>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0"/>
                                  </p:stCondLst>
                                  <p:childTnLst>
                                    <p:set>
                                      <p:cBhvr>
                                        <p:cTn id="75" dur="1" fill="hold">
                                          <p:stCondLst>
                                            <p:cond delay="0"/>
                                          </p:stCondLst>
                                        </p:cTn>
                                        <p:tgtEl>
                                          <p:spTgt spid="1068038">
                                            <p:txEl>
                                              <p:pRg st="15" end="15"/>
                                            </p:txEl>
                                          </p:spTgt>
                                        </p:tgtEl>
                                        <p:attrNameLst>
                                          <p:attrName>style.visibility</p:attrName>
                                        </p:attrNameLst>
                                      </p:cBhvr>
                                      <p:to>
                                        <p:strVal val="visible"/>
                                      </p:to>
                                    </p:set>
                                    <p:animEffect transition="in" filter="fade">
                                      <p:cBhvr>
                                        <p:cTn id="76" dur="1000"/>
                                        <p:tgtEl>
                                          <p:spTgt spid="1068038">
                                            <p:txEl>
                                              <p:pRg st="15" end="15"/>
                                            </p:txEl>
                                          </p:spTgt>
                                        </p:tgtEl>
                                      </p:cBhvr>
                                    </p:animEffect>
                                    <p:anim calcmode="lin" valueType="num">
                                      <p:cBhvr>
                                        <p:cTn id="77" dur="1000" fill="hold"/>
                                        <p:tgtEl>
                                          <p:spTgt spid="1068038">
                                            <p:txEl>
                                              <p:pRg st="15" end="15"/>
                                            </p:txEl>
                                          </p:spTgt>
                                        </p:tgtEl>
                                        <p:attrNameLst>
                                          <p:attrName>ppt_x</p:attrName>
                                        </p:attrNameLst>
                                      </p:cBhvr>
                                      <p:tavLst>
                                        <p:tav tm="0">
                                          <p:val>
                                            <p:strVal val="#ppt_x"/>
                                          </p:val>
                                        </p:tav>
                                        <p:tav tm="100000">
                                          <p:val>
                                            <p:strVal val="#ppt_x"/>
                                          </p:val>
                                        </p:tav>
                                      </p:tavLst>
                                    </p:anim>
                                    <p:anim calcmode="lin" valueType="num">
                                      <p:cBhvr>
                                        <p:cTn id="78" dur="1000" fill="hold"/>
                                        <p:tgtEl>
                                          <p:spTgt spid="1068038">
                                            <p:txEl>
                                              <p:pRg st="15" end="15"/>
                                            </p:txEl>
                                          </p:spTgt>
                                        </p:tgtEl>
                                        <p:attrNameLst>
                                          <p:attrName>ppt_y</p:attrName>
                                        </p:attrNameLst>
                                      </p:cBhvr>
                                      <p:tavLst>
                                        <p:tav tm="0">
                                          <p:val>
                                            <p:strVal val="#ppt_y-.1"/>
                                          </p:val>
                                        </p:tav>
                                        <p:tav tm="100000">
                                          <p:val>
                                            <p:strVal val="#ppt_y"/>
                                          </p:val>
                                        </p:tav>
                                      </p:tavLst>
                                    </p:anim>
                                  </p:childTnLst>
                                </p:cTn>
                              </p:par>
                              <p:par>
                                <p:cTn id="79" presetID="47" presetClass="entr" presetSubtype="0" fill="hold" nodeType="withEffect">
                                  <p:stCondLst>
                                    <p:cond delay="0"/>
                                  </p:stCondLst>
                                  <p:childTnLst>
                                    <p:set>
                                      <p:cBhvr>
                                        <p:cTn id="80" dur="1" fill="hold">
                                          <p:stCondLst>
                                            <p:cond delay="0"/>
                                          </p:stCondLst>
                                        </p:cTn>
                                        <p:tgtEl>
                                          <p:spTgt spid="1068038">
                                            <p:txEl>
                                              <p:pRg st="16" end="16"/>
                                            </p:txEl>
                                          </p:spTgt>
                                        </p:tgtEl>
                                        <p:attrNameLst>
                                          <p:attrName>style.visibility</p:attrName>
                                        </p:attrNameLst>
                                      </p:cBhvr>
                                      <p:to>
                                        <p:strVal val="visible"/>
                                      </p:to>
                                    </p:set>
                                    <p:animEffect transition="in" filter="fade">
                                      <p:cBhvr>
                                        <p:cTn id="81" dur="1000"/>
                                        <p:tgtEl>
                                          <p:spTgt spid="1068038">
                                            <p:txEl>
                                              <p:pRg st="16" end="16"/>
                                            </p:txEl>
                                          </p:spTgt>
                                        </p:tgtEl>
                                      </p:cBhvr>
                                    </p:animEffect>
                                    <p:anim calcmode="lin" valueType="num">
                                      <p:cBhvr>
                                        <p:cTn id="82" dur="1000" fill="hold"/>
                                        <p:tgtEl>
                                          <p:spTgt spid="1068038">
                                            <p:txEl>
                                              <p:pRg st="16" end="16"/>
                                            </p:txEl>
                                          </p:spTgt>
                                        </p:tgtEl>
                                        <p:attrNameLst>
                                          <p:attrName>ppt_x</p:attrName>
                                        </p:attrNameLst>
                                      </p:cBhvr>
                                      <p:tavLst>
                                        <p:tav tm="0">
                                          <p:val>
                                            <p:strVal val="#ppt_x"/>
                                          </p:val>
                                        </p:tav>
                                        <p:tav tm="100000">
                                          <p:val>
                                            <p:strVal val="#ppt_x"/>
                                          </p:val>
                                        </p:tav>
                                      </p:tavLst>
                                    </p:anim>
                                    <p:anim calcmode="lin" valueType="num">
                                      <p:cBhvr>
                                        <p:cTn id="83" dur="1000" fill="hold"/>
                                        <p:tgtEl>
                                          <p:spTgt spid="1068038">
                                            <p:txEl>
                                              <p:pRg st="16" end="16"/>
                                            </p:txEl>
                                          </p:spTgt>
                                        </p:tgtEl>
                                        <p:attrNameLst>
                                          <p:attrName>ppt_y</p:attrName>
                                        </p:attrNameLst>
                                      </p:cBhvr>
                                      <p:tavLst>
                                        <p:tav tm="0">
                                          <p:val>
                                            <p:strVal val="#ppt_y-.1"/>
                                          </p:val>
                                        </p:tav>
                                        <p:tav tm="100000">
                                          <p:val>
                                            <p:strVal val="#ppt_y"/>
                                          </p:val>
                                        </p:tav>
                                      </p:tavLst>
                                    </p:anim>
                                  </p:childTnLst>
                                </p:cTn>
                              </p:par>
                              <p:par>
                                <p:cTn id="84" presetID="47" presetClass="entr" presetSubtype="0" fill="hold" nodeType="withEffect">
                                  <p:stCondLst>
                                    <p:cond delay="0"/>
                                  </p:stCondLst>
                                  <p:childTnLst>
                                    <p:set>
                                      <p:cBhvr>
                                        <p:cTn id="85" dur="1" fill="hold">
                                          <p:stCondLst>
                                            <p:cond delay="0"/>
                                          </p:stCondLst>
                                        </p:cTn>
                                        <p:tgtEl>
                                          <p:spTgt spid="1068038">
                                            <p:txEl>
                                              <p:pRg st="17" end="17"/>
                                            </p:txEl>
                                          </p:spTgt>
                                        </p:tgtEl>
                                        <p:attrNameLst>
                                          <p:attrName>style.visibility</p:attrName>
                                        </p:attrNameLst>
                                      </p:cBhvr>
                                      <p:to>
                                        <p:strVal val="visible"/>
                                      </p:to>
                                    </p:set>
                                    <p:animEffect transition="in" filter="fade">
                                      <p:cBhvr>
                                        <p:cTn id="86" dur="1000"/>
                                        <p:tgtEl>
                                          <p:spTgt spid="1068038">
                                            <p:txEl>
                                              <p:pRg st="17" end="17"/>
                                            </p:txEl>
                                          </p:spTgt>
                                        </p:tgtEl>
                                      </p:cBhvr>
                                    </p:animEffect>
                                    <p:anim calcmode="lin" valueType="num">
                                      <p:cBhvr>
                                        <p:cTn id="87" dur="1000" fill="hold"/>
                                        <p:tgtEl>
                                          <p:spTgt spid="1068038">
                                            <p:txEl>
                                              <p:pRg st="17" end="17"/>
                                            </p:txEl>
                                          </p:spTgt>
                                        </p:tgtEl>
                                        <p:attrNameLst>
                                          <p:attrName>ppt_x</p:attrName>
                                        </p:attrNameLst>
                                      </p:cBhvr>
                                      <p:tavLst>
                                        <p:tav tm="0">
                                          <p:val>
                                            <p:strVal val="#ppt_x"/>
                                          </p:val>
                                        </p:tav>
                                        <p:tav tm="100000">
                                          <p:val>
                                            <p:strVal val="#ppt_x"/>
                                          </p:val>
                                        </p:tav>
                                      </p:tavLst>
                                    </p:anim>
                                    <p:anim calcmode="lin" valueType="num">
                                      <p:cBhvr>
                                        <p:cTn id="88" dur="1000" fill="hold"/>
                                        <p:tgtEl>
                                          <p:spTgt spid="1068038">
                                            <p:txEl>
                                              <p:pRg st="17" end="17"/>
                                            </p:txEl>
                                          </p:spTgt>
                                        </p:tgtEl>
                                        <p:attrNameLst>
                                          <p:attrName>ppt_y</p:attrName>
                                        </p:attrNameLst>
                                      </p:cBhvr>
                                      <p:tavLst>
                                        <p:tav tm="0">
                                          <p:val>
                                            <p:strVal val="#ppt_y-.1"/>
                                          </p:val>
                                        </p:tav>
                                        <p:tav tm="100000">
                                          <p:val>
                                            <p:strVal val="#ppt_y"/>
                                          </p:val>
                                        </p:tav>
                                      </p:tavLst>
                                    </p:anim>
                                  </p:childTnLst>
                                </p:cTn>
                              </p:par>
                              <p:par>
                                <p:cTn id="89" presetID="47" presetClass="entr" presetSubtype="0" fill="hold" nodeType="withEffect">
                                  <p:stCondLst>
                                    <p:cond delay="0"/>
                                  </p:stCondLst>
                                  <p:childTnLst>
                                    <p:set>
                                      <p:cBhvr>
                                        <p:cTn id="90" dur="1" fill="hold">
                                          <p:stCondLst>
                                            <p:cond delay="0"/>
                                          </p:stCondLst>
                                        </p:cTn>
                                        <p:tgtEl>
                                          <p:spTgt spid="1068038">
                                            <p:txEl>
                                              <p:pRg st="18" end="18"/>
                                            </p:txEl>
                                          </p:spTgt>
                                        </p:tgtEl>
                                        <p:attrNameLst>
                                          <p:attrName>style.visibility</p:attrName>
                                        </p:attrNameLst>
                                      </p:cBhvr>
                                      <p:to>
                                        <p:strVal val="visible"/>
                                      </p:to>
                                    </p:set>
                                    <p:animEffect transition="in" filter="fade">
                                      <p:cBhvr>
                                        <p:cTn id="91" dur="1000"/>
                                        <p:tgtEl>
                                          <p:spTgt spid="1068038">
                                            <p:txEl>
                                              <p:pRg st="18" end="18"/>
                                            </p:txEl>
                                          </p:spTgt>
                                        </p:tgtEl>
                                      </p:cBhvr>
                                    </p:animEffect>
                                    <p:anim calcmode="lin" valueType="num">
                                      <p:cBhvr>
                                        <p:cTn id="92" dur="1000" fill="hold"/>
                                        <p:tgtEl>
                                          <p:spTgt spid="1068038">
                                            <p:txEl>
                                              <p:pRg st="18" end="18"/>
                                            </p:txEl>
                                          </p:spTgt>
                                        </p:tgtEl>
                                        <p:attrNameLst>
                                          <p:attrName>ppt_x</p:attrName>
                                        </p:attrNameLst>
                                      </p:cBhvr>
                                      <p:tavLst>
                                        <p:tav tm="0">
                                          <p:val>
                                            <p:strVal val="#ppt_x"/>
                                          </p:val>
                                        </p:tav>
                                        <p:tav tm="100000">
                                          <p:val>
                                            <p:strVal val="#ppt_x"/>
                                          </p:val>
                                        </p:tav>
                                      </p:tavLst>
                                    </p:anim>
                                    <p:anim calcmode="lin" valueType="num">
                                      <p:cBhvr>
                                        <p:cTn id="93" dur="1000" fill="hold"/>
                                        <p:tgtEl>
                                          <p:spTgt spid="1068038">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60" name="Text Box 4"/>
          <p:cNvSpPr txBox="1">
            <a:spLocks noChangeArrowheads="1"/>
          </p:cNvSpPr>
          <p:nvPr/>
        </p:nvSpPr>
        <p:spPr bwMode="auto">
          <a:xfrm>
            <a:off x="3505200" y="1362075"/>
            <a:ext cx="4114800" cy="3544888"/>
          </a:xfrm>
          <a:prstGeom prst="rect">
            <a:avLst/>
          </a:prstGeom>
          <a:noFill/>
          <a:ln w="9525">
            <a:noFill/>
            <a:miter lim="800000"/>
            <a:headEnd/>
            <a:tailEnd/>
          </a:ln>
        </p:spPr>
        <p:txBody>
          <a:bodyPr>
            <a:spAutoFit/>
          </a:bodyPr>
          <a:lstStyle/>
          <a:p>
            <a:pPr algn="l"/>
            <a:r>
              <a:rPr lang="en-US" sz="1600"/>
              <a:t>If we do another reading with the vernier at a different position, the pointer, the line marked 0, may not line up exactly with one of the lines on the scale. Here the "pointer" lines up at approximately 746.5 on the scale.</a:t>
            </a:r>
          </a:p>
          <a:p>
            <a:pPr algn="l"/>
            <a:endParaRPr lang="en-US" sz="1600"/>
          </a:p>
          <a:p>
            <a:pPr algn="l"/>
            <a:r>
              <a:rPr lang="en-US" sz="1600"/>
              <a:t>If you look you will see that only one line on the vernier lines up exactly with one of the lines on the scale, the 5 line. This means that our first guess was correct: the reading is 746.5.</a:t>
            </a:r>
          </a:p>
          <a:p>
            <a:pPr algn="l"/>
            <a:endParaRPr lang="en-US" sz="1600"/>
          </a:p>
          <a:p>
            <a:pPr algn="l"/>
            <a:endParaRPr lang="en-US" sz="1800"/>
          </a:p>
        </p:txBody>
      </p:sp>
      <p:sp>
        <p:nvSpPr>
          <p:cNvPr id="1069061" name="Line 5"/>
          <p:cNvSpPr>
            <a:spLocks noChangeShapeType="1"/>
          </p:cNvSpPr>
          <p:nvPr/>
        </p:nvSpPr>
        <p:spPr bwMode="auto">
          <a:xfrm flipH="1">
            <a:off x="2057400" y="2819400"/>
            <a:ext cx="1066800" cy="685800"/>
          </a:xfrm>
          <a:prstGeom prst="line">
            <a:avLst/>
          </a:prstGeom>
          <a:noFill/>
          <a:ln w="9525">
            <a:solidFill>
              <a:srgbClr val="FF0000"/>
            </a:solidFill>
            <a:miter lim="800000"/>
            <a:headEnd/>
            <a:tailEnd type="triangle" w="med" len="med"/>
          </a:ln>
        </p:spPr>
        <p:txBody>
          <a:bodyPr wrap="none"/>
          <a:lstStyle/>
          <a:p>
            <a:endParaRPr lang="en-US"/>
          </a:p>
        </p:txBody>
      </p:sp>
      <p:sp>
        <p:nvSpPr>
          <p:cNvPr id="137220"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2" name="Group 7"/>
          <p:cNvGrpSpPr>
            <a:grpSpLocks/>
          </p:cNvGrpSpPr>
          <p:nvPr/>
        </p:nvGrpSpPr>
        <p:grpSpPr bwMode="auto">
          <a:xfrm>
            <a:off x="2003425" y="2717800"/>
            <a:ext cx="709613" cy="1638300"/>
            <a:chOff x="1254" y="1718"/>
            <a:chExt cx="447" cy="1032"/>
          </a:xfrm>
        </p:grpSpPr>
        <p:sp>
          <p:nvSpPr>
            <p:cNvPr id="137259" name="Rectangle 8"/>
            <p:cNvSpPr>
              <a:spLocks noChangeArrowheads="1"/>
            </p:cNvSpPr>
            <p:nvPr/>
          </p:nvSpPr>
          <p:spPr bwMode="auto">
            <a:xfrm>
              <a:off x="1254" y="1718"/>
              <a:ext cx="447" cy="1026"/>
            </a:xfrm>
            <a:prstGeom prst="rect">
              <a:avLst/>
            </a:prstGeom>
            <a:noFill/>
            <a:ln w="9525">
              <a:solidFill>
                <a:schemeClr val="tx1"/>
              </a:solidFill>
              <a:miter lim="800000"/>
              <a:headEnd/>
              <a:tailEnd/>
            </a:ln>
          </p:spPr>
          <p:txBody>
            <a:bodyPr wrap="none" anchor="ctr"/>
            <a:lstStyle/>
            <a:p>
              <a:endParaRPr lang="en-US"/>
            </a:p>
          </p:txBody>
        </p:sp>
        <p:sp>
          <p:nvSpPr>
            <p:cNvPr id="137260" name="Line 9"/>
            <p:cNvSpPr>
              <a:spLocks noChangeShapeType="1"/>
            </p:cNvSpPr>
            <p:nvPr/>
          </p:nvSpPr>
          <p:spPr bwMode="auto">
            <a:xfrm>
              <a:off x="1256" y="1821"/>
              <a:ext cx="249" cy="0"/>
            </a:xfrm>
            <a:prstGeom prst="line">
              <a:avLst/>
            </a:prstGeom>
            <a:noFill/>
            <a:ln w="9525">
              <a:solidFill>
                <a:schemeClr val="tx1"/>
              </a:solidFill>
              <a:miter lim="800000"/>
              <a:headEnd/>
              <a:tailEnd/>
            </a:ln>
          </p:spPr>
          <p:txBody>
            <a:bodyPr wrap="none"/>
            <a:lstStyle/>
            <a:p>
              <a:endParaRPr lang="en-US"/>
            </a:p>
          </p:txBody>
        </p:sp>
        <p:sp>
          <p:nvSpPr>
            <p:cNvPr id="137261" name="Line 10"/>
            <p:cNvSpPr>
              <a:spLocks noChangeShapeType="1"/>
            </p:cNvSpPr>
            <p:nvPr/>
          </p:nvSpPr>
          <p:spPr bwMode="auto">
            <a:xfrm>
              <a:off x="1256" y="2252"/>
              <a:ext cx="249" cy="0"/>
            </a:xfrm>
            <a:prstGeom prst="line">
              <a:avLst/>
            </a:prstGeom>
            <a:noFill/>
            <a:ln w="9525">
              <a:solidFill>
                <a:schemeClr val="tx1"/>
              </a:solidFill>
              <a:miter lim="800000"/>
              <a:headEnd/>
              <a:tailEnd/>
            </a:ln>
          </p:spPr>
          <p:txBody>
            <a:bodyPr wrap="none"/>
            <a:lstStyle/>
            <a:p>
              <a:endParaRPr lang="en-US"/>
            </a:p>
          </p:txBody>
        </p:sp>
        <p:sp>
          <p:nvSpPr>
            <p:cNvPr id="137262" name="Line 11"/>
            <p:cNvSpPr>
              <a:spLocks noChangeShapeType="1"/>
            </p:cNvSpPr>
            <p:nvPr/>
          </p:nvSpPr>
          <p:spPr bwMode="auto">
            <a:xfrm flipH="1">
              <a:off x="1257" y="2678"/>
              <a:ext cx="245" cy="0"/>
            </a:xfrm>
            <a:prstGeom prst="line">
              <a:avLst/>
            </a:prstGeom>
            <a:noFill/>
            <a:ln w="9525">
              <a:solidFill>
                <a:srgbClr val="FF0000"/>
              </a:solidFill>
              <a:miter lim="800000"/>
              <a:headEnd/>
              <a:tailEnd type="triangle" w="med" len="med"/>
            </a:ln>
          </p:spPr>
          <p:txBody>
            <a:bodyPr wrap="none"/>
            <a:lstStyle/>
            <a:p>
              <a:endParaRPr lang="en-US"/>
            </a:p>
          </p:txBody>
        </p:sp>
        <p:sp>
          <p:nvSpPr>
            <p:cNvPr id="137263" name="Line 12"/>
            <p:cNvSpPr>
              <a:spLocks noChangeShapeType="1"/>
            </p:cNvSpPr>
            <p:nvPr/>
          </p:nvSpPr>
          <p:spPr bwMode="auto">
            <a:xfrm>
              <a:off x="1256" y="2594"/>
              <a:ext cx="157" cy="0"/>
            </a:xfrm>
            <a:prstGeom prst="line">
              <a:avLst/>
            </a:prstGeom>
            <a:noFill/>
            <a:ln w="9525">
              <a:solidFill>
                <a:schemeClr val="tx1"/>
              </a:solidFill>
              <a:miter lim="800000"/>
              <a:headEnd/>
              <a:tailEnd/>
            </a:ln>
          </p:spPr>
          <p:txBody>
            <a:bodyPr wrap="none"/>
            <a:lstStyle/>
            <a:p>
              <a:endParaRPr lang="en-US"/>
            </a:p>
          </p:txBody>
        </p:sp>
        <p:sp>
          <p:nvSpPr>
            <p:cNvPr id="137264" name="Line 13"/>
            <p:cNvSpPr>
              <a:spLocks noChangeShapeType="1"/>
            </p:cNvSpPr>
            <p:nvPr/>
          </p:nvSpPr>
          <p:spPr bwMode="auto">
            <a:xfrm>
              <a:off x="1255" y="2511"/>
              <a:ext cx="157" cy="0"/>
            </a:xfrm>
            <a:prstGeom prst="line">
              <a:avLst/>
            </a:prstGeom>
            <a:noFill/>
            <a:ln w="9525">
              <a:solidFill>
                <a:schemeClr val="tx1"/>
              </a:solidFill>
              <a:miter lim="800000"/>
              <a:headEnd/>
              <a:tailEnd/>
            </a:ln>
          </p:spPr>
          <p:txBody>
            <a:bodyPr wrap="none"/>
            <a:lstStyle/>
            <a:p>
              <a:endParaRPr lang="en-US"/>
            </a:p>
          </p:txBody>
        </p:sp>
        <p:sp>
          <p:nvSpPr>
            <p:cNvPr id="137265" name="Line 14"/>
            <p:cNvSpPr>
              <a:spLocks noChangeShapeType="1"/>
            </p:cNvSpPr>
            <p:nvPr/>
          </p:nvSpPr>
          <p:spPr bwMode="auto">
            <a:xfrm>
              <a:off x="1257" y="2421"/>
              <a:ext cx="157" cy="0"/>
            </a:xfrm>
            <a:prstGeom prst="line">
              <a:avLst/>
            </a:prstGeom>
            <a:noFill/>
            <a:ln w="9525">
              <a:solidFill>
                <a:schemeClr val="tx1"/>
              </a:solidFill>
              <a:miter lim="800000"/>
              <a:headEnd/>
              <a:tailEnd/>
            </a:ln>
          </p:spPr>
          <p:txBody>
            <a:bodyPr wrap="none"/>
            <a:lstStyle/>
            <a:p>
              <a:endParaRPr lang="en-US"/>
            </a:p>
          </p:txBody>
        </p:sp>
        <p:sp>
          <p:nvSpPr>
            <p:cNvPr id="137266" name="Line 15"/>
            <p:cNvSpPr>
              <a:spLocks noChangeShapeType="1"/>
            </p:cNvSpPr>
            <p:nvPr/>
          </p:nvSpPr>
          <p:spPr bwMode="auto">
            <a:xfrm>
              <a:off x="1256" y="2336"/>
              <a:ext cx="157" cy="0"/>
            </a:xfrm>
            <a:prstGeom prst="line">
              <a:avLst/>
            </a:prstGeom>
            <a:noFill/>
            <a:ln w="9525">
              <a:solidFill>
                <a:schemeClr val="tx1"/>
              </a:solidFill>
              <a:miter lim="800000"/>
              <a:headEnd/>
              <a:tailEnd/>
            </a:ln>
          </p:spPr>
          <p:txBody>
            <a:bodyPr wrap="none"/>
            <a:lstStyle/>
            <a:p>
              <a:endParaRPr lang="en-US"/>
            </a:p>
          </p:txBody>
        </p:sp>
        <p:sp>
          <p:nvSpPr>
            <p:cNvPr id="137267" name="Line 16"/>
            <p:cNvSpPr>
              <a:spLocks noChangeShapeType="1"/>
            </p:cNvSpPr>
            <p:nvPr/>
          </p:nvSpPr>
          <p:spPr bwMode="auto">
            <a:xfrm>
              <a:off x="1254" y="2162"/>
              <a:ext cx="157" cy="0"/>
            </a:xfrm>
            <a:prstGeom prst="line">
              <a:avLst/>
            </a:prstGeom>
            <a:noFill/>
            <a:ln w="9525">
              <a:solidFill>
                <a:schemeClr val="tx1"/>
              </a:solidFill>
              <a:miter lim="800000"/>
              <a:headEnd/>
              <a:tailEnd/>
            </a:ln>
          </p:spPr>
          <p:txBody>
            <a:bodyPr wrap="none"/>
            <a:lstStyle/>
            <a:p>
              <a:endParaRPr lang="en-US"/>
            </a:p>
          </p:txBody>
        </p:sp>
        <p:sp>
          <p:nvSpPr>
            <p:cNvPr id="137268" name="Line 17"/>
            <p:cNvSpPr>
              <a:spLocks noChangeShapeType="1"/>
            </p:cNvSpPr>
            <p:nvPr/>
          </p:nvSpPr>
          <p:spPr bwMode="auto">
            <a:xfrm>
              <a:off x="1256" y="2079"/>
              <a:ext cx="157" cy="0"/>
            </a:xfrm>
            <a:prstGeom prst="line">
              <a:avLst/>
            </a:prstGeom>
            <a:noFill/>
            <a:ln w="9525">
              <a:solidFill>
                <a:schemeClr val="tx1"/>
              </a:solidFill>
              <a:miter lim="800000"/>
              <a:headEnd/>
              <a:tailEnd/>
            </a:ln>
          </p:spPr>
          <p:txBody>
            <a:bodyPr wrap="none"/>
            <a:lstStyle/>
            <a:p>
              <a:endParaRPr lang="en-US"/>
            </a:p>
          </p:txBody>
        </p:sp>
        <p:sp>
          <p:nvSpPr>
            <p:cNvPr id="137269" name="Line 18"/>
            <p:cNvSpPr>
              <a:spLocks noChangeShapeType="1"/>
            </p:cNvSpPr>
            <p:nvPr/>
          </p:nvSpPr>
          <p:spPr bwMode="auto">
            <a:xfrm>
              <a:off x="1256" y="1994"/>
              <a:ext cx="157" cy="0"/>
            </a:xfrm>
            <a:prstGeom prst="line">
              <a:avLst/>
            </a:prstGeom>
            <a:noFill/>
            <a:ln w="9525">
              <a:solidFill>
                <a:schemeClr val="tx1"/>
              </a:solidFill>
              <a:miter lim="800000"/>
              <a:headEnd/>
              <a:tailEnd/>
            </a:ln>
          </p:spPr>
          <p:txBody>
            <a:bodyPr wrap="none"/>
            <a:lstStyle/>
            <a:p>
              <a:endParaRPr lang="en-US"/>
            </a:p>
          </p:txBody>
        </p:sp>
        <p:sp>
          <p:nvSpPr>
            <p:cNvPr id="137270" name="Line 19"/>
            <p:cNvSpPr>
              <a:spLocks noChangeShapeType="1"/>
            </p:cNvSpPr>
            <p:nvPr/>
          </p:nvSpPr>
          <p:spPr bwMode="auto">
            <a:xfrm>
              <a:off x="1256" y="1911"/>
              <a:ext cx="157" cy="0"/>
            </a:xfrm>
            <a:prstGeom prst="line">
              <a:avLst/>
            </a:prstGeom>
            <a:noFill/>
            <a:ln w="9525">
              <a:solidFill>
                <a:schemeClr val="tx1"/>
              </a:solidFill>
              <a:miter lim="800000"/>
              <a:headEnd/>
              <a:tailEnd/>
            </a:ln>
          </p:spPr>
          <p:txBody>
            <a:bodyPr wrap="none"/>
            <a:lstStyle/>
            <a:p>
              <a:endParaRPr lang="en-US"/>
            </a:p>
          </p:txBody>
        </p:sp>
        <p:sp>
          <p:nvSpPr>
            <p:cNvPr id="137271" name="Text Box 20"/>
            <p:cNvSpPr txBox="1">
              <a:spLocks noChangeArrowheads="1"/>
            </p:cNvSpPr>
            <p:nvPr/>
          </p:nvSpPr>
          <p:spPr bwMode="auto">
            <a:xfrm>
              <a:off x="1516" y="2151"/>
              <a:ext cx="169" cy="173"/>
            </a:xfrm>
            <a:prstGeom prst="rect">
              <a:avLst/>
            </a:prstGeom>
            <a:noFill/>
            <a:ln w="9525">
              <a:noFill/>
              <a:miter lim="800000"/>
              <a:headEnd/>
              <a:tailEnd/>
            </a:ln>
          </p:spPr>
          <p:txBody>
            <a:bodyPr wrap="none">
              <a:spAutoFit/>
            </a:bodyPr>
            <a:lstStyle/>
            <a:p>
              <a:pPr algn="l"/>
              <a:r>
                <a:rPr lang="en-US"/>
                <a:t>5</a:t>
              </a:r>
            </a:p>
          </p:txBody>
        </p:sp>
        <p:sp>
          <p:nvSpPr>
            <p:cNvPr id="137272" name="Text Box 21"/>
            <p:cNvSpPr txBox="1">
              <a:spLocks noChangeArrowheads="1"/>
            </p:cNvSpPr>
            <p:nvPr/>
          </p:nvSpPr>
          <p:spPr bwMode="auto">
            <a:xfrm>
              <a:off x="1504" y="2577"/>
              <a:ext cx="169" cy="173"/>
            </a:xfrm>
            <a:prstGeom prst="rect">
              <a:avLst/>
            </a:prstGeom>
            <a:noFill/>
            <a:ln w="9525">
              <a:noFill/>
              <a:miter lim="800000"/>
              <a:headEnd/>
              <a:tailEnd/>
            </a:ln>
          </p:spPr>
          <p:txBody>
            <a:bodyPr wrap="none">
              <a:spAutoFit/>
            </a:bodyPr>
            <a:lstStyle/>
            <a:p>
              <a:pPr algn="l"/>
              <a:r>
                <a:rPr lang="en-US"/>
                <a:t>0</a:t>
              </a:r>
            </a:p>
          </p:txBody>
        </p:sp>
        <p:sp>
          <p:nvSpPr>
            <p:cNvPr id="137273" name="Text Box 22"/>
            <p:cNvSpPr txBox="1">
              <a:spLocks noChangeArrowheads="1"/>
            </p:cNvSpPr>
            <p:nvPr/>
          </p:nvSpPr>
          <p:spPr bwMode="auto">
            <a:xfrm>
              <a:off x="1479" y="1719"/>
              <a:ext cx="222" cy="173"/>
            </a:xfrm>
            <a:prstGeom prst="rect">
              <a:avLst/>
            </a:prstGeom>
            <a:noFill/>
            <a:ln w="9525">
              <a:noFill/>
              <a:miter lim="800000"/>
              <a:headEnd/>
              <a:tailEnd/>
            </a:ln>
          </p:spPr>
          <p:txBody>
            <a:bodyPr wrap="none">
              <a:spAutoFit/>
            </a:bodyPr>
            <a:lstStyle/>
            <a:p>
              <a:pPr algn="l"/>
              <a:r>
                <a:rPr lang="en-US"/>
                <a:t>10</a:t>
              </a:r>
            </a:p>
          </p:txBody>
        </p:sp>
      </p:grpSp>
      <p:grpSp>
        <p:nvGrpSpPr>
          <p:cNvPr id="137222" name="Group 23"/>
          <p:cNvGrpSpPr>
            <a:grpSpLocks/>
          </p:cNvGrpSpPr>
          <p:nvPr/>
        </p:nvGrpSpPr>
        <p:grpSpPr bwMode="auto">
          <a:xfrm>
            <a:off x="762000" y="1290638"/>
            <a:ext cx="1219200" cy="4119562"/>
            <a:chOff x="480" y="813"/>
            <a:chExt cx="768" cy="2595"/>
          </a:xfrm>
        </p:grpSpPr>
        <p:sp>
          <p:nvSpPr>
            <p:cNvPr id="137229" name="Rectangle 24"/>
            <p:cNvSpPr>
              <a:spLocks noChangeArrowheads="1"/>
            </p:cNvSpPr>
            <p:nvPr/>
          </p:nvSpPr>
          <p:spPr bwMode="auto">
            <a:xfrm>
              <a:off x="480" y="813"/>
              <a:ext cx="768" cy="2595"/>
            </a:xfrm>
            <a:prstGeom prst="rect">
              <a:avLst/>
            </a:prstGeom>
            <a:solidFill>
              <a:srgbClr val="F7EEE5">
                <a:alpha val="76077"/>
              </a:srgbClr>
            </a:solidFill>
            <a:ln w="9525">
              <a:solidFill>
                <a:schemeClr val="tx1"/>
              </a:solidFill>
              <a:miter lim="800000"/>
              <a:headEnd/>
              <a:tailEnd/>
            </a:ln>
          </p:spPr>
          <p:txBody>
            <a:bodyPr wrap="none" anchor="ctr"/>
            <a:lstStyle/>
            <a:p>
              <a:endParaRPr lang="en-US"/>
            </a:p>
          </p:txBody>
        </p:sp>
        <p:sp>
          <p:nvSpPr>
            <p:cNvPr id="137230" name="Line 25"/>
            <p:cNvSpPr>
              <a:spLocks noChangeShapeType="1"/>
            </p:cNvSpPr>
            <p:nvPr/>
          </p:nvSpPr>
          <p:spPr bwMode="auto">
            <a:xfrm>
              <a:off x="926" y="919"/>
              <a:ext cx="322" cy="0"/>
            </a:xfrm>
            <a:prstGeom prst="line">
              <a:avLst/>
            </a:prstGeom>
            <a:noFill/>
            <a:ln w="9525">
              <a:solidFill>
                <a:schemeClr val="tx1"/>
              </a:solidFill>
              <a:miter lim="800000"/>
              <a:headEnd/>
              <a:tailEnd/>
            </a:ln>
          </p:spPr>
          <p:txBody>
            <a:bodyPr wrap="none"/>
            <a:lstStyle/>
            <a:p>
              <a:endParaRPr lang="en-US"/>
            </a:p>
          </p:txBody>
        </p:sp>
        <p:sp>
          <p:nvSpPr>
            <p:cNvPr id="137231" name="Line 26"/>
            <p:cNvSpPr>
              <a:spLocks noChangeShapeType="1"/>
            </p:cNvSpPr>
            <p:nvPr/>
          </p:nvSpPr>
          <p:spPr bwMode="auto">
            <a:xfrm>
              <a:off x="1058" y="1015"/>
              <a:ext cx="190" cy="0"/>
            </a:xfrm>
            <a:prstGeom prst="line">
              <a:avLst/>
            </a:prstGeom>
            <a:noFill/>
            <a:ln w="9525">
              <a:solidFill>
                <a:schemeClr val="tx1"/>
              </a:solidFill>
              <a:miter lim="800000"/>
              <a:headEnd/>
              <a:tailEnd/>
            </a:ln>
          </p:spPr>
          <p:txBody>
            <a:bodyPr wrap="none"/>
            <a:lstStyle/>
            <a:p>
              <a:endParaRPr lang="en-US"/>
            </a:p>
          </p:txBody>
        </p:sp>
        <p:sp>
          <p:nvSpPr>
            <p:cNvPr id="137232" name="Line 27"/>
            <p:cNvSpPr>
              <a:spLocks noChangeShapeType="1"/>
            </p:cNvSpPr>
            <p:nvPr/>
          </p:nvSpPr>
          <p:spPr bwMode="auto">
            <a:xfrm>
              <a:off x="1058" y="1111"/>
              <a:ext cx="190" cy="0"/>
            </a:xfrm>
            <a:prstGeom prst="line">
              <a:avLst/>
            </a:prstGeom>
            <a:noFill/>
            <a:ln w="9525">
              <a:solidFill>
                <a:schemeClr val="tx1"/>
              </a:solidFill>
              <a:miter lim="800000"/>
              <a:headEnd/>
              <a:tailEnd/>
            </a:ln>
          </p:spPr>
          <p:txBody>
            <a:bodyPr wrap="none"/>
            <a:lstStyle/>
            <a:p>
              <a:endParaRPr lang="en-US"/>
            </a:p>
          </p:txBody>
        </p:sp>
        <p:sp>
          <p:nvSpPr>
            <p:cNvPr id="137233" name="Line 28"/>
            <p:cNvSpPr>
              <a:spLocks noChangeShapeType="1"/>
            </p:cNvSpPr>
            <p:nvPr/>
          </p:nvSpPr>
          <p:spPr bwMode="auto">
            <a:xfrm>
              <a:off x="1058" y="1201"/>
              <a:ext cx="190" cy="0"/>
            </a:xfrm>
            <a:prstGeom prst="line">
              <a:avLst/>
            </a:prstGeom>
            <a:noFill/>
            <a:ln w="9525">
              <a:solidFill>
                <a:schemeClr val="tx1"/>
              </a:solidFill>
              <a:miter lim="800000"/>
              <a:headEnd/>
              <a:tailEnd/>
            </a:ln>
          </p:spPr>
          <p:txBody>
            <a:bodyPr wrap="none"/>
            <a:lstStyle/>
            <a:p>
              <a:endParaRPr lang="en-US"/>
            </a:p>
          </p:txBody>
        </p:sp>
        <p:sp>
          <p:nvSpPr>
            <p:cNvPr id="137234" name="Line 29"/>
            <p:cNvSpPr>
              <a:spLocks noChangeShapeType="1"/>
            </p:cNvSpPr>
            <p:nvPr/>
          </p:nvSpPr>
          <p:spPr bwMode="auto">
            <a:xfrm>
              <a:off x="1058" y="1297"/>
              <a:ext cx="190" cy="0"/>
            </a:xfrm>
            <a:prstGeom prst="line">
              <a:avLst/>
            </a:prstGeom>
            <a:noFill/>
            <a:ln w="9525">
              <a:solidFill>
                <a:schemeClr val="tx1"/>
              </a:solidFill>
              <a:miter lim="800000"/>
              <a:headEnd/>
              <a:tailEnd/>
            </a:ln>
          </p:spPr>
          <p:txBody>
            <a:bodyPr wrap="none"/>
            <a:lstStyle/>
            <a:p>
              <a:endParaRPr lang="en-US"/>
            </a:p>
          </p:txBody>
        </p:sp>
        <p:sp>
          <p:nvSpPr>
            <p:cNvPr id="137235" name="Line 30"/>
            <p:cNvSpPr>
              <a:spLocks noChangeShapeType="1"/>
            </p:cNvSpPr>
            <p:nvPr/>
          </p:nvSpPr>
          <p:spPr bwMode="auto">
            <a:xfrm>
              <a:off x="870" y="1394"/>
              <a:ext cx="378" cy="0"/>
            </a:xfrm>
            <a:prstGeom prst="line">
              <a:avLst/>
            </a:prstGeom>
            <a:noFill/>
            <a:ln w="9525">
              <a:solidFill>
                <a:schemeClr val="tx1"/>
              </a:solidFill>
              <a:miter lim="800000"/>
              <a:headEnd/>
              <a:tailEnd/>
            </a:ln>
          </p:spPr>
          <p:txBody>
            <a:bodyPr wrap="none"/>
            <a:lstStyle/>
            <a:p>
              <a:endParaRPr lang="en-US"/>
            </a:p>
          </p:txBody>
        </p:sp>
        <p:sp>
          <p:nvSpPr>
            <p:cNvPr id="137236" name="Line 31"/>
            <p:cNvSpPr>
              <a:spLocks noChangeShapeType="1"/>
            </p:cNvSpPr>
            <p:nvPr/>
          </p:nvSpPr>
          <p:spPr bwMode="auto">
            <a:xfrm>
              <a:off x="1056" y="1490"/>
              <a:ext cx="190" cy="0"/>
            </a:xfrm>
            <a:prstGeom prst="line">
              <a:avLst/>
            </a:prstGeom>
            <a:noFill/>
            <a:ln w="9525">
              <a:solidFill>
                <a:schemeClr val="tx1"/>
              </a:solidFill>
              <a:miter lim="800000"/>
              <a:headEnd/>
              <a:tailEnd/>
            </a:ln>
          </p:spPr>
          <p:txBody>
            <a:bodyPr wrap="none"/>
            <a:lstStyle/>
            <a:p>
              <a:endParaRPr lang="en-US"/>
            </a:p>
          </p:txBody>
        </p:sp>
        <p:sp>
          <p:nvSpPr>
            <p:cNvPr id="137237" name="Line 32"/>
            <p:cNvSpPr>
              <a:spLocks noChangeShapeType="1"/>
            </p:cNvSpPr>
            <p:nvPr/>
          </p:nvSpPr>
          <p:spPr bwMode="auto">
            <a:xfrm>
              <a:off x="1056" y="1586"/>
              <a:ext cx="190" cy="0"/>
            </a:xfrm>
            <a:prstGeom prst="line">
              <a:avLst/>
            </a:prstGeom>
            <a:noFill/>
            <a:ln w="9525">
              <a:solidFill>
                <a:schemeClr val="tx1"/>
              </a:solidFill>
              <a:miter lim="800000"/>
              <a:headEnd/>
              <a:tailEnd/>
            </a:ln>
          </p:spPr>
          <p:txBody>
            <a:bodyPr wrap="none"/>
            <a:lstStyle/>
            <a:p>
              <a:endParaRPr lang="en-US"/>
            </a:p>
          </p:txBody>
        </p:sp>
        <p:sp>
          <p:nvSpPr>
            <p:cNvPr id="137238" name="Line 33"/>
            <p:cNvSpPr>
              <a:spLocks noChangeShapeType="1"/>
            </p:cNvSpPr>
            <p:nvPr/>
          </p:nvSpPr>
          <p:spPr bwMode="auto">
            <a:xfrm>
              <a:off x="1056" y="1676"/>
              <a:ext cx="190" cy="0"/>
            </a:xfrm>
            <a:prstGeom prst="line">
              <a:avLst/>
            </a:prstGeom>
            <a:noFill/>
            <a:ln w="9525">
              <a:solidFill>
                <a:schemeClr val="tx1"/>
              </a:solidFill>
              <a:miter lim="800000"/>
              <a:headEnd/>
              <a:tailEnd/>
            </a:ln>
          </p:spPr>
          <p:txBody>
            <a:bodyPr wrap="none"/>
            <a:lstStyle/>
            <a:p>
              <a:endParaRPr lang="en-US"/>
            </a:p>
          </p:txBody>
        </p:sp>
        <p:sp>
          <p:nvSpPr>
            <p:cNvPr id="137239" name="Line 34"/>
            <p:cNvSpPr>
              <a:spLocks noChangeShapeType="1"/>
            </p:cNvSpPr>
            <p:nvPr/>
          </p:nvSpPr>
          <p:spPr bwMode="auto">
            <a:xfrm>
              <a:off x="1056" y="1772"/>
              <a:ext cx="190" cy="0"/>
            </a:xfrm>
            <a:prstGeom prst="line">
              <a:avLst/>
            </a:prstGeom>
            <a:noFill/>
            <a:ln w="9525">
              <a:solidFill>
                <a:schemeClr val="tx1"/>
              </a:solidFill>
              <a:miter lim="800000"/>
              <a:headEnd/>
              <a:tailEnd/>
            </a:ln>
          </p:spPr>
          <p:txBody>
            <a:bodyPr wrap="none"/>
            <a:lstStyle/>
            <a:p>
              <a:endParaRPr lang="en-US"/>
            </a:p>
          </p:txBody>
        </p:sp>
        <p:sp>
          <p:nvSpPr>
            <p:cNvPr id="137240" name="Line 35"/>
            <p:cNvSpPr>
              <a:spLocks noChangeShapeType="1"/>
            </p:cNvSpPr>
            <p:nvPr/>
          </p:nvSpPr>
          <p:spPr bwMode="auto">
            <a:xfrm>
              <a:off x="922" y="1869"/>
              <a:ext cx="322" cy="0"/>
            </a:xfrm>
            <a:prstGeom prst="line">
              <a:avLst/>
            </a:prstGeom>
            <a:noFill/>
            <a:ln w="9525">
              <a:solidFill>
                <a:schemeClr val="tx1"/>
              </a:solidFill>
              <a:miter lim="800000"/>
              <a:headEnd/>
              <a:tailEnd/>
            </a:ln>
          </p:spPr>
          <p:txBody>
            <a:bodyPr wrap="none"/>
            <a:lstStyle/>
            <a:p>
              <a:endParaRPr lang="en-US"/>
            </a:p>
          </p:txBody>
        </p:sp>
        <p:sp>
          <p:nvSpPr>
            <p:cNvPr id="137241" name="Line 36"/>
            <p:cNvSpPr>
              <a:spLocks noChangeShapeType="1"/>
            </p:cNvSpPr>
            <p:nvPr/>
          </p:nvSpPr>
          <p:spPr bwMode="auto">
            <a:xfrm>
              <a:off x="1054" y="1965"/>
              <a:ext cx="190" cy="0"/>
            </a:xfrm>
            <a:prstGeom prst="line">
              <a:avLst/>
            </a:prstGeom>
            <a:noFill/>
            <a:ln w="9525">
              <a:solidFill>
                <a:schemeClr val="tx1"/>
              </a:solidFill>
              <a:miter lim="800000"/>
              <a:headEnd/>
              <a:tailEnd/>
            </a:ln>
          </p:spPr>
          <p:txBody>
            <a:bodyPr wrap="none"/>
            <a:lstStyle/>
            <a:p>
              <a:endParaRPr lang="en-US"/>
            </a:p>
          </p:txBody>
        </p:sp>
        <p:sp>
          <p:nvSpPr>
            <p:cNvPr id="137242" name="Line 37"/>
            <p:cNvSpPr>
              <a:spLocks noChangeShapeType="1"/>
            </p:cNvSpPr>
            <p:nvPr/>
          </p:nvSpPr>
          <p:spPr bwMode="auto">
            <a:xfrm>
              <a:off x="1054" y="2061"/>
              <a:ext cx="190" cy="0"/>
            </a:xfrm>
            <a:prstGeom prst="line">
              <a:avLst/>
            </a:prstGeom>
            <a:noFill/>
            <a:ln w="9525">
              <a:solidFill>
                <a:schemeClr val="tx1"/>
              </a:solidFill>
              <a:miter lim="800000"/>
              <a:headEnd/>
              <a:tailEnd/>
            </a:ln>
          </p:spPr>
          <p:txBody>
            <a:bodyPr wrap="none"/>
            <a:lstStyle/>
            <a:p>
              <a:endParaRPr lang="en-US"/>
            </a:p>
          </p:txBody>
        </p:sp>
        <p:sp>
          <p:nvSpPr>
            <p:cNvPr id="137243" name="Line 38"/>
            <p:cNvSpPr>
              <a:spLocks noChangeShapeType="1"/>
            </p:cNvSpPr>
            <p:nvPr/>
          </p:nvSpPr>
          <p:spPr bwMode="auto">
            <a:xfrm>
              <a:off x="1054" y="2151"/>
              <a:ext cx="190" cy="0"/>
            </a:xfrm>
            <a:prstGeom prst="line">
              <a:avLst/>
            </a:prstGeom>
            <a:noFill/>
            <a:ln w="9525">
              <a:solidFill>
                <a:schemeClr val="tx1"/>
              </a:solidFill>
              <a:miter lim="800000"/>
              <a:headEnd/>
              <a:tailEnd/>
            </a:ln>
          </p:spPr>
          <p:txBody>
            <a:bodyPr wrap="none"/>
            <a:lstStyle/>
            <a:p>
              <a:endParaRPr lang="en-US"/>
            </a:p>
          </p:txBody>
        </p:sp>
        <p:sp>
          <p:nvSpPr>
            <p:cNvPr id="137244" name="Line 39"/>
            <p:cNvSpPr>
              <a:spLocks noChangeShapeType="1"/>
            </p:cNvSpPr>
            <p:nvPr/>
          </p:nvSpPr>
          <p:spPr bwMode="auto">
            <a:xfrm>
              <a:off x="1054" y="2247"/>
              <a:ext cx="190" cy="0"/>
            </a:xfrm>
            <a:prstGeom prst="line">
              <a:avLst/>
            </a:prstGeom>
            <a:noFill/>
            <a:ln w="9525">
              <a:solidFill>
                <a:schemeClr val="tx1"/>
              </a:solidFill>
              <a:miter lim="800000"/>
              <a:headEnd/>
              <a:tailEnd/>
            </a:ln>
          </p:spPr>
          <p:txBody>
            <a:bodyPr wrap="none"/>
            <a:lstStyle/>
            <a:p>
              <a:endParaRPr lang="en-US"/>
            </a:p>
          </p:txBody>
        </p:sp>
        <p:sp>
          <p:nvSpPr>
            <p:cNvPr id="137245" name="Line 40"/>
            <p:cNvSpPr>
              <a:spLocks noChangeShapeType="1"/>
            </p:cNvSpPr>
            <p:nvPr/>
          </p:nvSpPr>
          <p:spPr bwMode="auto">
            <a:xfrm>
              <a:off x="869" y="2346"/>
              <a:ext cx="378" cy="0"/>
            </a:xfrm>
            <a:prstGeom prst="line">
              <a:avLst/>
            </a:prstGeom>
            <a:noFill/>
            <a:ln w="9525">
              <a:solidFill>
                <a:schemeClr val="tx1"/>
              </a:solidFill>
              <a:miter lim="800000"/>
              <a:headEnd/>
              <a:tailEnd/>
            </a:ln>
          </p:spPr>
          <p:txBody>
            <a:bodyPr wrap="none"/>
            <a:lstStyle/>
            <a:p>
              <a:endParaRPr lang="en-US"/>
            </a:p>
          </p:txBody>
        </p:sp>
        <p:sp>
          <p:nvSpPr>
            <p:cNvPr id="137246" name="Line 41"/>
            <p:cNvSpPr>
              <a:spLocks noChangeShapeType="1"/>
            </p:cNvSpPr>
            <p:nvPr/>
          </p:nvSpPr>
          <p:spPr bwMode="auto">
            <a:xfrm>
              <a:off x="1055" y="2442"/>
              <a:ext cx="190" cy="0"/>
            </a:xfrm>
            <a:prstGeom prst="line">
              <a:avLst/>
            </a:prstGeom>
            <a:noFill/>
            <a:ln w="9525">
              <a:solidFill>
                <a:schemeClr val="tx1"/>
              </a:solidFill>
              <a:miter lim="800000"/>
              <a:headEnd/>
              <a:tailEnd/>
            </a:ln>
          </p:spPr>
          <p:txBody>
            <a:bodyPr wrap="none"/>
            <a:lstStyle/>
            <a:p>
              <a:endParaRPr lang="en-US"/>
            </a:p>
          </p:txBody>
        </p:sp>
        <p:sp>
          <p:nvSpPr>
            <p:cNvPr id="137247" name="Line 42"/>
            <p:cNvSpPr>
              <a:spLocks noChangeShapeType="1"/>
            </p:cNvSpPr>
            <p:nvPr/>
          </p:nvSpPr>
          <p:spPr bwMode="auto">
            <a:xfrm>
              <a:off x="1055" y="2538"/>
              <a:ext cx="190" cy="0"/>
            </a:xfrm>
            <a:prstGeom prst="line">
              <a:avLst/>
            </a:prstGeom>
            <a:noFill/>
            <a:ln w="9525">
              <a:solidFill>
                <a:schemeClr val="tx1"/>
              </a:solidFill>
              <a:miter lim="800000"/>
              <a:headEnd/>
              <a:tailEnd/>
            </a:ln>
          </p:spPr>
          <p:txBody>
            <a:bodyPr wrap="none"/>
            <a:lstStyle/>
            <a:p>
              <a:endParaRPr lang="en-US"/>
            </a:p>
          </p:txBody>
        </p:sp>
        <p:sp>
          <p:nvSpPr>
            <p:cNvPr id="137248" name="Line 43"/>
            <p:cNvSpPr>
              <a:spLocks noChangeShapeType="1"/>
            </p:cNvSpPr>
            <p:nvPr/>
          </p:nvSpPr>
          <p:spPr bwMode="auto">
            <a:xfrm>
              <a:off x="1055" y="2628"/>
              <a:ext cx="190" cy="0"/>
            </a:xfrm>
            <a:prstGeom prst="line">
              <a:avLst/>
            </a:prstGeom>
            <a:noFill/>
            <a:ln w="9525">
              <a:solidFill>
                <a:schemeClr val="tx1"/>
              </a:solidFill>
              <a:miter lim="800000"/>
              <a:headEnd/>
              <a:tailEnd/>
            </a:ln>
          </p:spPr>
          <p:txBody>
            <a:bodyPr wrap="none"/>
            <a:lstStyle/>
            <a:p>
              <a:endParaRPr lang="en-US"/>
            </a:p>
          </p:txBody>
        </p:sp>
        <p:sp>
          <p:nvSpPr>
            <p:cNvPr id="137249" name="Line 44"/>
            <p:cNvSpPr>
              <a:spLocks noChangeShapeType="1"/>
            </p:cNvSpPr>
            <p:nvPr/>
          </p:nvSpPr>
          <p:spPr bwMode="auto">
            <a:xfrm>
              <a:off x="1055" y="2724"/>
              <a:ext cx="190" cy="0"/>
            </a:xfrm>
            <a:prstGeom prst="line">
              <a:avLst/>
            </a:prstGeom>
            <a:noFill/>
            <a:ln w="9525">
              <a:solidFill>
                <a:schemeClr val="tx1"/>
              </a:solidFill>
              <a:miter lim="800000"/>
              <a:headEnd/>
              <a:tailEnd/>
            </a:ln>
          </p:spPr>
          <p:txBody>
            <a:bodyPr wrap="none"/>
            <a:lstStyle/>
            <a:p>
              <a:endParaRPr lang="en-US"/>
            </a:p>
          </p:txBody>
        </p:sp>
        <p:sp>
          <p:nvSpPr>
            <p:cNvPr id="137250" name="Line 45"/>
            <p:cNvSpPr>
              <a:spLocks noChangeShapeType="1"/>
            </p:cNvSpPr>
            <p:nvPr/>
          </p:nvSpPr>
          <p:spPr bwMode="auto">
            <a:xfrm>
              <a:off x="926" y="2823"/>
              <a:ext cx="322" cy="0"/>
            </a:xfrm>
            <a:prstGeom prst="line">
              <a:avLst/>
            </a:prstGeom>
            <a:noFill/>
            <a:ln w="9525">
              <a:solidFill>
                <a:schemeClr val="tx1"/>
              </a:solidFill>
              <a:miter lim="800000"/>
              <a:headEnd/>
              <a:tailEnd/>
            </a:ln>
          </p:spPr>
          <p:txBody>
            <a:bodyPr wrap="none"/>
            <a:lstStyle/>
            <a:p>
              <a:endParaRPr lang="en-US"/>
            </a:p>
          </p:txBody>
        </p:sp>
        <p:sp>
          <p:nvSpPr>
            <p:cNvPr id="137251" name="Line 46"/>
            <p:cNvSpPr>
              <a:spLocks noChangeShapeType="1"/>
            </p:cNvSpPr>
            <p:nvPr/>
          </p:nvSpPr>
          <p:spPr bwMode="auto">
            <a:xfrm>
              <a:off x="1055" y="2919"/>
              <a:ext cx="190" cy="0"/>
            </a:xfrm>
            <a:prstGeom prst="line">
              <a:avLst/>
            </a:prstGeom>
            <a:noFill/>
            <a:ln w="9525">
              <a:solidFill>
                <a:schemeClr val="tx1"/>
              </a:solidFill>
              <a:miter lim="800000"/>
              <a:headEnd/>
              <a:tailEnd/>
            </a:ln>
          </p:spPr>
          <p:txBody>
            <a:bodyPr wrap="none"/>
            <a:lstStyle/>
            <a:p>
              <a:endParaRPr lang="en-US"/>
            </a:p>
          </p:txBody>
        </p:sp>
        <p:sp>
          <p:nvSpPr>
            <p:cNvPr id="137252" name="Line 47"/>
            <p:cNvSpPr>
              <a:spLocks noChangeShapeType="1"/>
            </p:cNvSpPr>
            <p:nvPr/>
          </p:nvSpPr>
          <p:spPr bwMode="auto">
            <a:xfrm>
              <a:off x="1055" y="3015"/>
              <a:ext cx="190" cy="0"/>
            </a:xfrm>
            <a:prstGeom prst="line">
              <a:avLst/>
            </a:prstGeom>
            <a:noFill/>
            <a:ln w="9525">
              <a:solidFill>
                <a:schemeClr val="tx1"/>
              </a:solidFill>
              <a:miter lim="800000"/>
              <a:headEnd/>
              <a:tailEnd/>
            </a:ln>
          </p:spPr>
          <p:txBody>
            <a:bodyPr wrap="none"/>
            <a:lstStyle/>
            <a:p>
              <a:endParaRPr lang="en-US"/>
            </a:p>
          </p:txBody>
        </p:sp>
        <p:sp>
          <p:nvSpPr>
            <p:cNvPr id="137253" name="Line 48"/>
            <p:cNvSpPr>
              <a:spLocks noChangeShapeType="1"/>
            </p:cNvSpPr>
            <p:nvPr/>
          </p:nvSpPr>
          <p:spPr bwMode="auto">
            <a:xfrm>
              <a:off x="1055" y="3105"/>
              <a:ext cx="190" cy="0"/>
            </a:xfrm>
            <a:prstGeom prst="line">
              <a:avLst/>
            </a:prstGeom>
            <a:noFill/>
            <a:ln w="9525">
              <a:solidFill>
                <a:schemeClr val="tx1"/>
              </a:solidFill>
              <a:miter lim="800000"/>
              <a:headEnd/>
              <a:tailEnd/>
            </a:ln>
          </p:spPr>
          <p:txBody>
            <a:bodyPr wrap="none"/>
            <a:lstStyle/>
            <a:p>
              <a:endParaRPr lang="en-US"/>
            </a:p>
          </p:txBody>
        </p:sp>
        <p:sp>
          <p:nvSpPr>
            <p:cNvPr id="137254" name="Line 49"/>
            <p:cNvSpPr>
              <a:spLocks noChangeShapeType="1"/>
            </p:cNvSpPr>
            <p:nvPr/>
          </p:nvSpPr>
          <p:spPr bwMode="auto">
            <a:xfrm>
              <a:off x="1055" y="3201"/>
              <a:ext cx="190" cy="0"/>
            </a:xfrm>
            <a:prstGeom prst="line">
              <a:avLst/>
            </a:prstGeom>
            <a:noFill/>
            <a:ln w="9525">
              <a:solidFill>
                <a:schemeClr val="tx1"/>
              </a:solidFill>
              <a:miter lim="800000"/>
              <a:headEnd/>
              <a:tailEnd/>
            </a:ln>
          </p:spPr>
          <p:txBody>
            <a:bodyPr wrap="none"/>
            <a:lstStyle/>
            <a:p>
              <a:endParaRPr lang="en-US"/>
            </a:p>
          </p:txBody>
        </p:sp>
        <p:sp>
          <p:nvSpPr>
            <p:cNvPr id="137255" name="Text Box 50"/>
            <p:cNvSpPr txBox="1">
              <a:spLocks noChangeArrowheads="1"/>
            </p:cNvSpPr>
            <p:nvPr/>
          </p:nvSpPr>
          <p:spPr bwMode="auto">
            <a:xfrm>
              <a:off x="554" y="2260"/>
              <a:ext cx="275" cy="173"/>
            </a:xfrm>
            <a:prstGeom prst="rect">
              <a:avLst/>
            </a:prstGeom>
            <a:noFill/>
            <a:ln w="9525">
              <a:noFill/>
              <a:miter lim="800000"/>
              <a:headEnd/>
              <a:tailEnd/>
            </a:ln>
          </p:spPr>
          <p:txBody>
            <a:bodyPr wrap="none">
              <a:spAutoFit/>
            </a:bodyPr>
            <a:lstStyle/>
            <a:p>
              <a:pPr algn="l"/>
              <a:r>
                <a:rPr lang="en-US"/>
                <a:t>750</a:t>
              </a:r>
            </a:p>
          </p:txBody>
        </p:sp>
        <p:sp>
          <p:nvSpPr>
            <p:cNvPr id="137256" name="Text Box 51"/>
            <p:cNvSpPr txBox="1">
              <a:spLocks noChangeArrowheads="1"/>
            </p:cNvSpPr>
            <p:nvPr/>
          </p:nvSpPr>
          <p:spPr bwMode="auto">
            <a:xfrm>
              <a:off x="571" y="3199"/>
              <a:ext cx="275" cy="173"/>
            </a:xfrm>
            <a:prstGeom prst="rect">
              <a:avLst/>
            </a:prstGeom>
            <a:noFill/>
            <a:ln w="9525">
              <a:noFill/>
              <a:miter lim="800000"/>
              <a:headEnd/>
              <a:tailEnd/>
            </a:ln>
          </p:spPr>
          <p:txBody>
            <a:bodyPr wrap="none">
              <a:spAutoFit/>
            </a:bodyPr>
            <a:lstStyle/>
            <a:p>
              <a:pPr algn="l"/>
              <a:r>
                <a:rPr lang="en-US"/>
                <a:t>740</a:t>
              </a:r>
            </a:p>
          </p:txBody>
        </p:sp>
        <p:sp>
          <p:nvSpPr>
            <p:cNvPr id="137257" name="Text Box 52"/>
            <p:cNvSpPr txBox="1">
              <a:spLocks noChangeArrowheads="1"/>
            </p:cNvSpPr>
            <p:nvPr/>
          </p:nvSpPr>
          <p:spPr bwMode="auto">
            <a:xfrm>
              <a:off x="601" y="1311"/>
              <a:ext cx="275" cy="173"/>
            </a:xfrm>
            <a:prstGeom prst="rect">
              <a:avLst/>
            </a:prstGeom>
            <a:noFill/>
            <a:ln w="9525">
              <a:noFill/>
              <a:miter lim="800000"/>
              <a:headEnd/>
              <a:tailEnd/>
            </a:ln>
          </p:spPr>
          <p:txBody>
            <a:bodyPr wrap="none">
              <a:spAutoFit/>
            </a:bodyPr>
            <a:lstStyle/>
            <a:p>
              <a:pPr algn="l"/>
              <a:r>
                <a:rPr lang="en-US"/>
                <a:t>760</a:t>
              </a:r>
            </a:p>
          </p:txBody>
        </p:sp>
        <p:sp>
          <p:nvSpPr>
            <p:cNvPr id="137258" name="Line 53"/>
            <p:cNvSpPr>
              <a:spLocks noChangeShapeType="1"/>
            </p:cNvSpPr>
            <p:nvPr/>
          </p:nvSpPr>
          <p:spPr bwMode="auto">
            <a:xfrm>
              <a:off x="869" y="3301"/>
              <a:ext cx="378" cy="0"/>
            </a:xfrm>
            <a:prstGeom prst="line">
              <a:avLst/>
            </a:prstGeom>
            <a:noFill/>
            <a:ln w="9525">
              <a:solidFill>
                <a:schemeClr val="tx1"/>
              </a:solidFill>
              <a:miter lim="800000"/>
              <a:headEnd/>
              <a:tailEnd/>
            </a:ln>
          </p:spPr>
          <p:txBody>
            <a:bodyPr wrap="none"/>
            <a:lstStyle/>
            <a:p>
              <a:endParaRPr lang="en-US"/>
            </a:p>
          </p:txBody>
        </p:sp>
      </p:grpSp>
      <p:sp>
        <p:nvSpPr>
          <p:cNvPr id="1069110" name="Text Box 54"/>
          <p:cNvSpPr txBox="1">
            <a:spLocks noChangeArrowheads="1"/>
          </p:cNvSpPr>
          <p:nvPr/>
        </p:nvSpPr>
        <p:spPr bwMode="auto">
          <a:xfrm>
            <a:off x="3482975" y="4576763"/>
            <a:ext cx="2476500" cy="336550"/>
          </a:xfrm>
          <a:prstGeom prst="rect">
            <a:avLst/>
          </a:prstGeom>
          <a:noFill/>
          <a:ln w="9525">
            <a:noFill/>
            <a:miter lim="800000"/>
            <a:headEnd/>
            <a:tailEnd/>
          </a:ln>
        </p:spPr>
        <p:txBody>
          <a:bodyPr wrap="none">
            <a:spAutoFit/>
          </a:bodyPr>
          <a:lstStyle/>
          <a:p>
            <a:pPr algn="l"/>
            <a:r>
              <a:rPr lang="en-US" sz="1600"/>
              <a:t>What is the reading now?</a:t>
            </a:r>
          </a:p>
        </p:txBody>
      </p:sp>
      <p:sp>
        <p:nvSpPr>
          <p:cNvPr id="1069111" name="Text Box 55"/>
          <p:cNvSpPr txBox="1">
            <a:spLocks noChangeArrowheads="1"/>
          </p:cNvSpPr>
          <p:nvPr/>
        </p:nvSpPr>
        <p:spPr bwMode="auto">
          <a:xfrm>
            <a:off x="5948363" y="4481513"/>
            <a:ext cx="903287" cy="457200"/>
          </a:xfrm>
          <a:prstGeom prst="rect">
            <a:avLst/>
          </a:prstGeom>
          <a:noFill/>
          <a:ln w="9525">
            <a:noFill/>
            <a:miter lim="800000"/>
            <a:headEnd/>
            <a:tailEnd/>
          </a:ln>
        </p:spPr>
        <p:txBody>
          <a:bodyPr wrap="none">
            <a:spAutoFit/>
          </a:bodyPr>
          <a:lstStyle/>
          <a:p>
            <a:pPr algn="l"/>
            <a:r>
              <a:rPr lang="en-US" sz="2000"/>
              <a:t>741.9</a:t>
            </a:r>
            <a:r>
              <a:rPr lang="en-US" sz="2400"/>
              <a:t> </a:t>
            </a:r>
          </a:p>
        </p:txBody>
      </p:sp>
      <p:sp>
        <p:nvSpPr>
          <p:cNvPr id="1069112" name="Line 56"/>
          <p:cNvSpPr>
            <a:spLocks noChangeShapeType="1"/>
          </p:cNvSpPr>
          <p:nvPr/>
        </p:nvSpPr>
        <p:spPr bwMode="auto">
          <a:xfrm flipH="1" flipV="1">
            <a:off x="2068513" y="3792538"/>
            <a:ext cx="1428750" cy="933450"/>
          </a:xfrm>
          <a:prstGeom prst="line">
            <a:avLst/>
          </a:prstGeom>
          <a:noFill/>
          <a:ln w="9525">
            <a:solidFill>
              <a:srgbClr val="FF0000"/>
            </a:solidFill>
            <a:miter lim="800000"/>
            <a:headEnd/>
            <a:tailEnd type="triangle" w="med" len="med"/>
          </a:ln>
        </p:spPr>
        <p:txBody>
          <a:bodyPr wrap="none"/>
          <a:lstStyle/>
          <a:p>
            <a:endParaRPr lang="en-US"/>
          </a:p>
        </p:txBody>
      </p:sp>
      <p:sp>
        <p:nvSpPr>
          <p:cNvPr id="1069113" name="Oval 57"/>
          <p:cNvSpPr>
            <a:spLocks noChangeArrowheads="1"/>
          </p:cNvSpPr>
          <p:nvPr/>
        </p:nvSpPr>
        <p:spPr bwMode="auto">
          <a:xfrm>
            <a:off x="1843088" y="3605213"/>
            <a:ext cx="228600" cy="228600"/>
          </a:xfrm>
          <a:prstGeom prst="ellipse">
            <a:avLst/>
          </a:prstGeom>
          <a:noFill/>
          <a:ln w="9525">
            <a:solidFill>
              <a:srgbClr val="FF0000"/>
            </a:solidFill>
            <a:miter lim="800000"/>
            <a:headEnd/>
            <a:tailEnd/>
          </a:ln>
        </p:spPr>
        <p:txBody>
          <a:bodyPr wrap="none" anchor="ctr"/>
          <a:lstStyle/>
          <a:p>
            <a:endParaRPr lang="en-US"/>
          </a:p>
        </p:txBody>
      </p:sp>
      <p:sp>
        <p:nvSpPr>
          <p:cNvPr id="1069114" name="Oval 58"/>
          <p:cNvSpPr>
            <a:spLocks noChangeArrowheads="1"/>
          </p:cNvSpPr>
          <p:nvPr/>
        </p:nvSpPr>
        <p:spPr bwMode="auto">
          <a:xfrm>
            <a:off x="1828800" y="34290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137228" name="Text Box 59"/>
          <p:cNvSpPr txBox="1">
            <a:spLocks noChangeArrowheads="1"/>
          </p:cNvSpPr>
          <p:nvPr/>
        </p:nvSpPr>
        <p:spPr bwMode="auto">
          <a:xfrm>
            <a:off x="304800" y="6524625"/>
            <a:ext cx="3871913" cy="244475"/>
          </a:xfrm>
          <a:prstGeom prst="rect">
            <a:avLst/>
          </a:prstGeom>
          <a:noFill/>
          <a:ln w="9525">
            <a:noFill/>
            <a:miter lim="800000"/>
            <a:headEnd/>
            <a:tailEnd/>
          </a:ln>
        </p:spPr>
        <p:txBody>
          <a:bodyPr wrap="none">
            <a:spAutoFit/>
          </a:bodyPr>
          <a:lstStyle/>
          <a:p>
            <a:pPr algn="l"/>
            <a:r>
              <a:rPr lang="en-US" sz="1000">
                <a:hlinkClick r:id="rId5"/>
              </a:rPr>
              <a:t>http://www.upscale.utoronto.ca/PVB/Harrison/Vernier/Vernier.html</a:t>
            </a:r>
            <a:endParaRPr lang="en-US" sz="240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69060">
                                            <p:txEl>
                                              <p:pRg st="0" end="0"/>
                                            </p:txEl>
                                          </p:spTgt>
                                        </p:tgtEl>
                                        <p:attrNameLst>
                                          <p:attrName>style.visibility</p:attrName>
                                        </p:attrNameLst>
                                      </p:cBhvr>
                                      <p:to>
                                        <p:strVal val="visible"/>
                                      </p:to>
                                    </p:set>
                                    <p:anim calcmode="lin" valueType="num">
                                      <p:cBhvr>
                                        <p:cTn id="7" dur="500" fill="hold"/>
                                        <p:tgtEl>
                                          <p:spTgt spid="106906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6906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6906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69060">
                                            <p:txEl>
                                              <p:pRg st="2" end="2"/>
                                            </p:txEl>
                                          </p:spTgt>
                                        </p:tgtEl>
                                        <p:attrNameLst>
                                          <p:attrName>style.visibility</p:attrName>
                                        </p:attrNameLst>
                                      </p:cBhvr>
                                      <p:to>
                                        <p:strVal val="visible"/>
                                      </p:to>
                                    </p:set>
                                    <p:animEffect transition="in" filter="fade">
                                      <p:cBhvr>
                                        <p:cTn id="14" dur="2000"/>
                                        <p:tgtEl>
                                          <p:spTgt spid="1069060">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69061"/>
                                        </p:tgtEl>
                                        <p:attrNameLst>
                                          <p:attrName>style.visibility</p:attrName>
                                        </p:attrNameLst>
                                      </p:cBhvr>
                                      <p:to>
                                        <p:strVal val="visible"/>
                                      </p:to>
                                    </p:set>
                                    <p:animEffect transition="in" filter="dissolve">
                                      <p:cBhvr>
                                        <p:cTn id="19" dur="500"/>
                                        <p:tgtEl>
                                          <p:spTgt spid="1069061"/>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069114"/>
                                        </p:tgtEl>
                                        <p:attrNameLst>
                                          <p:attrName>style.visibility</p:attrName>
                                        </p:attrNameLst>
                                      </p:cBhvr>
                                      <p:to>
                                        <p:strVal val="visible"/>
                                      </p:to>
                                    </p:set>
                                    <p:anim calcmode="lin" valueType="num">
                                      <p:cBhvr>
                                        <p:cTn id="22" dur="1000" fill="hold"/>
                                        <p:tgtEl>
                                          <p:spTgt spid="1069114"/>
                                        </p:tgtEl>
                                        <p:attrNameLst>
                                          <p:attrName>ppt_w</p:attrName>
                                        </p:attrNameLst>
                                      </p:cBhvr>
                                      <p:tavLst>
                                        <p:tav tm="0">
                                          <p:val>
                                            <p:strVal val="#ppt_w*0.70"/>
                                          </p:val>
                                        </p:tav>
                                        <p:tav tm="100000">
                                          <p:val>
                                            <p:strVal val="#ppt_w"/>
                                          </p:val>
                                        </p:tav>
                                      </p:tavLst>
                                    </p:anim>
                                    <p:anim calcmode="lin" valueType="num">
                                      <p:cBhvr>
                                        <p:cTn id="23" dur="1000" fill="hold"/>
                                        <p:tgtEl>
                                          <p:spTgt spid="1069114"/>
                                        </p:tgtEl>
                                        <p:attrNameLst>
                                          <p:attrName>ppt_h</p:attrName>
                                        </p:attrNameLst>
                                      </p:cBhvr>
                                      <p:tavLst>
                                        <p:tav tm="0">
                                          <p:val>
                                            <p:strVal val="#ppt_h"/>
                                          </p:val>
                                        </p:tav>
                                        <p:tav tm="100000">
                                          <p:val>
                                            <p:strVal val="#ppt_h"/>
                                          </p:val>
                                        </p:tav>
                                      </p:tavLst>
                                    </p:anim>
                                    <p:animEffect transition="in" filter="fade">
                                      <p:cBhvr>
                                        <p:cTn id="24" dur="1000"/>
                                        <p:tgtEl>
                                          <p:spTgt spid="10691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5E-6 -7.40741E-7 L -2.5E-6 0.10255 " pathEditMode="relative" rAng="0" ptsTypes="AA">
                                      <p:cBhvr>
                                        <p:cTn id="28" dur="2000" fill="hold"/>
                                        <p:tgtEl>
                                          <p:spTgt spid="2"/>
                                        </p:tgtEl>
                                        <p:attrNameLst>
                                          <p:attrName>ppt_x</p:attrName>
                                          <p:attrName>ppt_y</p:attrName>
                                        </p:attrNameLst>
                                      </p:cBhvr>
                                      <p:rCtr x="0" y="51"/>
                                    </p:animMotion>
                                  </p:childTnLst>
                                </p:cTn>
                              </p:par>
                              <p:par>
                                <p:cTn id="29" presetID="9" presetClass="exit" presetSubtype="0" fill="hold" grpId="1" nodeType="withEffect">
                                  <p:stCondLst>
                                    <p:cond delay="0"/>
                                  </p:stCondLst>
                                  <p:childTnLst>
                                    <p:animEffect transition="out" filter="dissolve">
                                      <p:cBhvr>
                                        <p:cTn id="30" dur="500"/>
                                        <p:tgtEl>
                                          <p:spTgt spid="1069061"/>
                                        </p:tgtEl>
                                      </p:cBhvr>
                                    </p:animEffect>
                                    <p:set>
                                      <p:cBhvr>
                                        <p:cTn id="31" dur="1" fill="hold">
                                          <p:stCondLst>
                                            <p:cond delay="499"/>
                                          </p:stCondLst>
                                        </p:cTn>
                                        <p:tgtEl>
                                          <p:spTgt spid="1069061"/>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1069114"/>
                                        </p:tgtEl>
                                      </p:cBhvr>
                                    </p:animEffect>
                                    <p:set>
                                      <p:cBhvr>
                                        <p:cTn id="34" dur="1" fill="hold">
                                          <p:stCondLst>
                                            <p:cond delay="499"/>
                                          </p:stCondLst>
                                        </p:cTn>
                                        <p:tgtEl>
                                          <p:spTgt spid="1069114"/>
                                        </p:tgtEl>
                                        <p:attrNameLst>
                                          <p:attrName>style.visibility</p:attrName>
                                        </p:attrNameLst>
                                      </p:cBhvr>
                                      <p:to>
                                        <p:strVal val="hidden"/>
                                      </p:to>
                                    </p:set>
                                  </p:childTnLst>
                                </p:cTn>
                              </p:par>
                              <p:par>
                                <p:cTn id="35" presetID="55" presetClass="exit" presetSubtype="0" fill="hold" grpId="0" nodeType="withEffect">
                                  <p:stCondLst>
                                    <p:cond delay="0"/>
                                  </p:stCondLst>
                                  <p:childTnLst>
                                    <p:anim calcmode="lin" valueType="num">
                                      <p:cBhvr>
                                        <p:cTn id="36" dur="1000"/>
                                        <p:tgtEl>
                                          <p:spTgt spid="1069060">
                                            <p:txEl>
                                              <p:pRg st="0" end="0"/>
                                            </p:txEl>
                                          </p:spTgt>
                                        </p:tgtEl>
                                        <p:attrNameLst>
                                          <p:attrName>ppt_w</p:attrName>
                                        </p:attrNameLst>
                                      </p:cBhvr>
                                      <p:tavLst>
                                        <p:tav tm="0">
                                          <p:val>
                                            <p:strVal val="ppt_w"/>
                                          </p:val>
                                        </p:tav>
                                        <p:tav tm="100000">
                                          <p:val>
                                            <p:strVal val="ppt_w*0.70"/>
                                          </p:val>
                                        </p:tav>
                                      </p:tavLst>
                                    </p:anim>
                                    <p:anim calcmode="lin" valueType="num">
                                      <p:cBhvr>
                                        <p:cTn id="37" dur="1000"/>
                                        <p:tgtEl>
                                          <p:spTgt spid="1069060">
                                            <p:txEl>
                                              <p:pRg st="0" end="0"/>
                                            </p:txEl>
                                          </p:spTgt>
                                        </p:tgtEl>
                                        <p:attrNameLst>
                                          <p:attrName>ppt_h</p:attrName>
                                        </p:attrNameLst>
                                      </p:cBhvr>
                                      <p:tavLst>
                                        <p:tav tm="0">
                                          <p:val>
                                            <p:strVal val="ppt_h"/>
                                          </p:val>
                                        </p:tav>
                                        <p:tav tm="100000">
                                          <p:val>
                                            <p:strVal val="ppt_h"/>
                                          </p:val>
                                        </p:tav>
                                      </p:tavLst>
                                    </p:anim>
                                    <p:animEffect transition="out" filter="fade">
                                      <p:cBhvr>
                                        <p:cTn id="38" dur="1000"/>
                                        <p:tgtEl>
                                          <p:spTgt spid="1069060">
                                            <p:txEl>
                                              <p:pRg st="0" end="0"/>
                                            </p:txEl>
                                          </p:spTgt>
                                        </p:tgtEl>
                                      </p:cBhvr>
                                    </p:animEffect>
                                    <p:set>
                                      <p:cBhvr>
                                        <p:cTn id="39" dur="1" fill="hold">
                                          <p:stCondLst>
                                            <p:cond delay="999"/>
                                          </p:stCondLst>
                                        </p:cTn>
                                        <p:tgtEl>
                                          <p:spTgt spid="1069060">
                                            <p:txEl>
                                              <p:pRg st="0" end="0"/>
                                            </p:txEl>
                                          </p:spTgt>
                                        </p:tgtEl>
                                        <p:attrNameLst>
                                          <p:attrName>style.visibility</p:attrName>
                                        </p:attrNameLst>
                                      </p:cBhvr>
                                      <p:to>
                                        <p:strVal val="hidden"/>
                                      </p:to>
                                    </p:set>
                                  </p:childTnLst>
                                </p:cTn>
                              </p:par>
                              <p:par>
                                <p:cTn id="40" presetID="55" presetClass="exit" presetSubtype="0" fill="hold" grpId="0" nodeType="withEffect">
                                  <p:stCondLst>
                                    <p:cond delay="0"/>
                                  </p:stCondLst>
                                  <p:childTnLst>
                                    <p:anim calcmode="lin" valueType="num">
                                      <p:cBhvr>
                                        <p:cTn id="41" dur="1000"/>
                                        <p:tgtEl>
                                          <p:spTgt spid="1069060">
                                            <p:txEl>
                                              <p:pRg st="2" end="2"/>
                                            </p:txEl>
                                          </p:spTgt>
                                        </p:tgtEl>
                                        <p:attrNameLst>
                                          <p:attrName>ppt_w</p:attrName>
                                        </p:attrNameLst>
                                      </p:cBhvr>
                                      <p:tavLst>
                                        <p:tav tm="0">
                                          <p:val>
                                            <p:strVal val="ppt_w"/>
                                          </p:val>
                                        </p:tav>
                                        <p:tav tm="100000">
                                          <p:val>
                                            <p:strVal val="ppt_w*0.70"/>
                                          </p:val>
                                        </p:tav>
                                      </p:tavLst>
                                    </p:anim>
                                    <p:anim calcmode="lin" valueType="num">
                                      <p:cBhvr>
                                        <p:cTn id="42" dur="1000"/>
                                        <p:tgtEl>
                                          <p:spTgt spid="1069060">
                                            <p:txEl>
                                              <p:pRg st="2" end="2"/>
                                            </p:txEl>
                                          </p:spTgt>
                                        </p:tgtEl>
                                        <p:attrNameLst>
                                          <p:attrName>ppt_h</p:attrName>
                                        </p:attrNameLst>
                                      </p:cBhvr>
                                      <p:tavLst>
                                        <p:tav tm="0">
                                          <p:val>
                                            <p:strVal val="ppt_h"/>
                                          </p:val>
                                        </p:tav>
                                        <p:tav tm="100000">
                                          <p:val>
                                            <p:strVal val="ppt_h"/>
                                          </p:val>
                                        </p:tav>
                                      </p:tavLst>
                                    </p:anim>
                                    <p:animEffect transition="out" filter="fade">
                                      <p:cBhvr>
                                        <p:cTn id="43" dur="1000"/>
                                        <p:tgtEl>
                                          <p:spTgt spid="1069060">
                                            <p:txEl>
                                              <p:pRg st="2" end="2"/>
                                            </p:txEl>
                                          </p:spTgt>
                                        </p:tgtEl>
                                      </p:cBhvr>
                                    </p:animEffect>
                                    <p:set>
                                      <p:cBhvr>
                                        <p:cTn id="44" dur="1" fill="hold">
                                          <p:stCondLst>
                                            <p:cond delay="999"/>
                                          </p:stCondLst>
                                        </p:cTn>
                                        <p:tgtEl>
                                          <p:spTgt spid="1069060">
                                            <p:txEl>
                                              <p:pRg st="2" end="2"/>
                                            </p:txEl>
                                          </p:spTgt>
                                        </p:tgtEl>
                                        <p:attrNameLst>
                                          <p:attrName>style.visibility</p:attrName>
                                        </p:attrNameLst>
                                      </p:cBhvr>
                                      <p:to>
                                        <p:strVal val="hidden"/>
                                      </p:to>
                                    </p:set>
                                  </p:childTnLst>
                                </p:cTn>
                              </p:par>
                              <p:par>
                                <p:cTn id="45" presetID="40" presetClass="entr" presetSubtype="0" fill="hold" grpId="0" nodeType="withEffect">
                                  <p:stCondLst>
                                    <p:cond delay="0"/>
                                  </p:stCondLst>
                                  <p:iterate type="lt">
                                    <p:tmPct val="10000"/>
                                  </p:iterate>
                                  <p:childTnLst>
                                    <p:set>
                                      <p:cBhvr>
                                        <p:cTn id="46" dur="1" fill="hold">
                                          <p:stCondLst>
                                            <p:cond delay="0"/>
                                          </p:stCondLst>
                                        </p:cTn>
                                        <p:tgtEl>
                                          <p:spTgt spid="1069110"/>
                                        </p:tgtEl>
                                        <p:attrNameLst>
                                          <p:attrName>style.visibility</p:attrName>
                                        </p:attrNameLst>
                                      </p:cBhvr>
                                      <p:to>
                                        <p:strVal val="visible"/>
                                      </p:to>
                                    </p:set>
                                    <p:animEffect transition="in" filter="fade">
                                      <p:cBhvr>
                                        <p:cTn id="47" dur="1000"/>
                                        <p:tgtEl>
                                          <p:spTgt spid="1069110"/>
                                        </p:tgtEl>
                                      </p:cBhvr>
                                    </p:animEffect>
                                    <p:anim calcmode="lin" valueType="num">
                                      <p:cBhvr>
                                        <p:cTn id="48" dur="1000" fill="hold"/>
                                        <p:tgtEl>
                                          <p:spTgt spid="1069110"/>
                                        </p:tgtEl>
                                        <p:attrNameLst>
                                          <p:attrName>ppt_x</p:attrName>
                                        </p:attrNameLst>
                                      </p:cBhvr>
                                      <p:tavLst>
                                        <p:tav tm="0">
                                          <p:val>
                                            <p:strVal val="#ppt_x-.1"/>
                                          </p:val>
                                        </p:tav>
                                        <p:tav tm="100000">
                                          <p:val>
                                            <p:strVal val="#ppt_x"/>
                                          </p:val>
                                        </p:tav>
                                      </p:tavLst>
                                    </p:anim>
                                    <p:anim calcmode="lin" valueType="num">
                                      <p:cBhvr>
                                        <p:cTn id="49" dur="1000" fill="hold"/>
                                        <p:tgtEl>
                                          <p:spTgt spid="1069110"/>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69112"/>
                                        </p:tgtEl>
                                        <p:attrNameLst>
                                          <p:attrName>style.visibility</p:attrName>
                                        </p:attrNameLst>
                                      </p:cBhvr>
                                      <p:to>
                                        <p:strVal val="visible"/>
                                      </p:to>
                                    </p:set>
                                    <p:animEffect transition="in" filter="dissolve">
                                      <p:cBhvr>
                                        <p:cTn id="54" dur="500"/>
                                        <p:tgtEl>
                                          <p:spTgt spid="1069112"/>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069113"/>
                                        </p:tgtEl>
                                        <p:attrNameLst>
                                          <p:attrName>style.visibility</p:attrName>
                                        </p:attrNameLst>
                                      </p:cBhvr>
                                      <p:to>
                                        <p:strVal val="visible"/>
                                      </p:to>
                                    </p:set>
                                    <p:anim calcmode="lin" valueType="num">
                                      <p:cBhvr>
                                        <p:cTn id="57" dur="1000" fill="hold"/>
                                        <p:tgtEl>
                                          <p:spTgt spid="1069113"/>
                                        </p:tgtEl>
                                        <p:attrNameLst>
                                          <p:attrName>ppt_w</p:attrName>
                                        </p:attrNameLst>
                                      </p:cBhvr>
                                      <p:tavLst>
                                        <p:tav tm="0">
                                          <p:val>
                                            <p:strVal val="#ppt_w*0.70"/>
                                          </p:val>
                                        </p:tav>
                                        <p:tav tm="100000">
                                          <p:val>
                                            <p:strVal val="#ppt_w"/>
                                          </p:val>
                                        </p:tav>
                                      </p:tavLst>
                                    </p:anim>
                                    <p:anim calcmode="lin" valueType="num">
                                      <p:cBhvr>
                                        <p:cTn id="58" dur="1000" fill="hold"/>
                                        <p:tgtEl>
                                          <p:spTgt spid="1069113"/>
                                        </p:tgtEl>
                                        <p:attrNameLst>
                                          <p:attrName>ppt_h</p:attrName>
                                        </p:attrNameLst>
                                      </p:cBhvr>
                                      <p:tavLst>
                                        <p:tav tm="0">
                                          <p:val>
                                            <p:strVal val="#ppt_h"/>
                                          </p:val>
                                        </p:tav>
                                        <p:tav tm="100000">
                                          <p:val>
                                            <p:strVal val="#ppt_h"/>
                                          </p:val>
                                        </p:tav>
                                      </p:tavLst>
                                    </p:anim>
                                    <p:animEffect transition="in" filter="fade">
                                      <p:cBhvr>
                                        <p:cTn id="59" dur="1000"/>
                                        <p:tgtEl>
                                          <p:spTgt spid="1069113"/>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1069111"/>
                                        </p:tgtEl>
                                        <p:attrNameLst>
                                          <p:attrName>style.visibility</p:attrName>
                                        </p:attrNameLst>
                                      </p:cBhvr>
                                      <p:to>
                                        <p:strVal val="visible"/>
                                      </p:to>
                                    </p:set>
                                    <p:anim calcmode="lin" valueType="num">
                                      <p:cBhvr>
                                        <p:cTn id="64" dur="2000" fill="hold"/>
                                        <p:tgtEl>
                                          <p:spTgt spid="1069111"/>
                                        </p:tgtEl>
                                        <p:attrNameLst>
                                          <p:attrName>ppt_w</p:attrName>
                                        </p:attrNameLst>
                                      </p:cBhvr>
                                      <p:tavLst>
                                        <p:tav tm="0">
                                          <p:val>
                                            <p:fltVal val="0"/>
                                          </p:val>
                                        </p:tav>
                                        <p:tav tm="100000">
                                          <p:val>
                                            <p:strVal val="#ppt_w"/>
                                          </p:val>
                                        </p:tav>
                                      </p:tavLst>
                                    </p:anim>
                                    <p:anim calcmode="lin" valueType="num">
                                      <p:cBhvr>
                                        <p:cTn id="65" dur="2000" fill="hold"/>
                                        <p:tgtEl>
                                          <p:spTgt spid="1069111"/>
                                        </p:tgtEl>
                                        <p:attrNameLst>
                                          <p:attrName>ppt_h</p:attrName>
                                        </p:attrNameLst>
                                      </p:cBhvr>
                                      <p:tavLst>
                                        <p:tav tm="0">
                                          <p:val>
                                            <p:fltVal val="0"/>
                                          </p:val>
                                        </p:tav>
                                        <p:tav tm="100000">
                                          <p:val>
                                            <p:strVal val="#ppt_h"/>
                                          </p:val>
                                        </p:tav>
                                      </p:tavLst>
                                    </p:anim>
                                    <p:animEffect transition="in" filter="fade">
                                      <p:cBhvr>
                                        <p:cTn id="66" dur="2000"/>
                                        <p:tgtEl>
                                          <p:spTgt spid="1069111"/>
                                        </p:tgtEl>
                                      </p:cBhvr>
                                    </p:animEffect>
                                  </p:childTnLst>
                                </p:cTn>
                              </p:par>
                              <p:par>
                                <p:cTn id="67" presetID="0" presetClass="path" presetSubtype="0" accel="50000" decel="50000" fill="hold" grpId="1" nodeType="withEffect">
                                  <p:stCondLst>
                                    <p:cond delay="0"/>
                                  </p:stCondLst>
                                  <p:childTnLst>
                                    <p:animMotion origin="layout" path="M 3.61111E-6 1.06176E-6 L -0.4849 -0.14365 " pathEditMode="relative" rAng="0" ptsTypes="AA">
                                      <p:cBhvr>
                                        <p:cTn id="68" dur="2000" spd="-100000" fill="hold"/>
                                        <p:tgtEl>
                                          <p:spTgt spid="1069111"/>
                                        </p:tgtEl>
                                        <p:attrNameLst>
                                          <p:attrName>ppt_x</p:attrName>
                                          <p:attrName>ppt_y</p:attrName>
                                        </p:attrNameLst>
                                      </p:cBhvr>
                                      <p:rCtr x="-243" y="-72"/>
                                    </p:animMotion>
                                  </p:childTnLst>
                                </p:cTn>
                              </p:par>
                              <p:par>
                                <p:cTn id="69" presetID="9" presetClass="exit" presetSubtype="0" fill="hold" grpId="1" nodeType="withEffect">
                                  <p:stCondLst>
                                    <p:cond delay="0"/>
                                  </p:stCondLst>
                                  <p:childTnLst>
                                    <p:animEffect transition="out" filter="dissolve">
                                      <p:cBhvr>
                                        <p:cTn id="70" dur="500"/>
                                        <p:tgtEl>
                                          <p:spTgt spid="1069112"/>
                                        </p:tgtEl>
                                      </p:cBhvr>
                                    </p:animEffect>
                                    <p:set>
                                      <p:cBhvr>
                                        <p:cTn id="71" dur="1" fill="hold">
                                          <p:stCondLst>
                                            <p:cond delay="499"/>
                                          </p:stCondLst>
                                        </p:cTn>
                                        <p:tgtEl>
                                          <p:spTgt spid="1069112"/>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1069113"/>
                                        </p:tgtEl>
                                      </p:cBhvr>
                                    </p:animEffect>
                                    <p:set>
                                      <p:cBhvr>
                                        <p:cTn id="74" dur="1" fill="hold">
                                          <p:stCondLst>
                                            <p:cond delay="499"/>
                                          </p:stCondLst>
                                        </p:cTn>
                                        <p:tgtEl>
                                          <p:spTgt spid="1069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060" grpId="0" build="allAtOnce"/>
      <p:bldP spid="1069061" grpId="0" animBg="1"/>
      <p:bldP spid="1069061" grpId="1" animBg="1"/>
      <p:bldP spid="1069110" grpId="0"/>
      <p:bldP spid="1069111" grpId="0"/>
      <p:bldP spid="1069111" grpId="1"/>
      <p:bldP spid="1069112" grpId="0" animBg="1"/>
      <p:bldP spid="1069112" grpId="1" animBg="1"/>
      <p:bldP spid="1069113" grpId="0" animBg="1"/>
      <p:bldP spid="1069113" grpId="1" animBg="1"/>
      <p:bldP spid="1069114" grpId="0" animBg="1"/>
      <p:bldP spid="1069114"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100" name="Rectangle 38"/>
          <p:cNvSpPr>
            <a:spLocks noChangeArrowheads="1"/>
          </p:cNvSpPr>
          <p:nvPr/>
        </p:nvSpPr>
        <p:spPr bwMode="auto">
          <a:xfrm>
            <a:off x="1762125" y="1819275"/>
            <a:ext cx="5657850" cy="4676775"/>
          </a:xfrm>
          <a:prstGeom prst="rect">
            <a:avLst/>
          </a:prstGeom>
          <a:gradFill rotWithShape="1">
            <a:gsLst>
              <a:gs pos="0">
                <a:srgbClr val="00002F"/>
              </a:gs>
              <a:gs pos="100000">
                <a:srgbClr val="000066"/>
              </a:gs>
            </a:gsLst>
            <a:lin ang="2700000" scaled="1"/>
          </a:gradFill>
          <a:ln w="9525">
            <a:solidFill>
              <a:schemeClr val="tx1"/>
            </a:solidFill>
            <a:miter lim="800000"/>
            <a:headEnd/>
            <a:tailEnd/>
          </a:ln>
        </p:spPr>
        <p:txBody>
          <a:bodyPr wrap="none" anchor="ctr"/>
          <a:lstStyle/>
          <a:p>
            <a:endParaRPr lang="en-US"/>
          </a:p>
        </p:txBody>
      </p:sp>
      <p:sp>
        <p:nvSpPr>
          <p:cNvPr id="4101" name="Oval 24"/>
          <p:cNvSpPr>
            <a:spLocks noChangeArrowheads="1"/>
          </p:cNvSpPr>
          <p:nvPr/>
        </p:nvSpPr>
        <p:spPr bwMode="auto">
          <a:xfrm>
            <a:off x="1314450" y="2547938"/>
            <a:ext cx="10941050" cy="11488737"/>
          </a:xfrm>
          <a:prstGeom prst="ellipse">
            <a:avLst/>
          </a:prstGeom>
          <a:gradFill rotWithShape="1">
            <a:gsLst>
              <a:gs pos="0">
                <a:srgbClr val="3366FF">
                  <a:alpha val="32999"/>
                </a:srgbClr>
              </a:gs>
              <a:gs pos="100000">
                <a:srgbClr val="B3C5FF"/>
              </a:gs>
            </a:gsLst>
            <a:lin ang="2700000" scaled="1"/>
          </a:gradFill>
          <a:ln w="9525">
            <a:noFill/>
            <a:round/>
            <a:headEnd/>
            <a:tailEnd/>
          </a:ln>
        </p:spPr>
        <p:txBody>
          <a:bodyPr wrap="none" anchor="ctr"/>
          <a:lstStyle/>
          <a:p>
            <a:endParaRPr lang="en-US"/>
          </a:p>
        </p:txBody>
      </p:sp>
      <p:sp>
        <p:nvSpPr>
          <p:cNvPr id="4102" name="Oval 23"/>
          <p:cNvSpPr>
            <a:spLocks noChangeArrowheads="1"/>
          </p:cNvSpPr>
          <p:nvPr/>
        </p:nvSpPr>
        <p:spPr bwMode="auto">
          <a:xfrm>
            <a:off x="2952750" y="3917950"/>
            <a:ext cx="7562850" cy="8124825"/>
          </a:xfrm>
          <a:prstGeom prst="ellipse">
            <a:avLst/>
          </a:prstGeom>
          <a:gradFill rotWithShape="1">
            <a:gsLst>
              <a:gs pos="0">
                <a:srgbClr val="3366FF"/>
              </a:gs>
              <a:gs pos="100000">
                <a:srgbClr val="B3C5FF"/>
              </a:gs>
            </a:gsLst>
            <a:lin ang="2700000" scaled="1"/>
          </a:gradFill>
          <a:ln w="9525">
            <a:noFill/>
            <a:round/>
            <a:headEnd/>
            <a:tailEnd/>
          </a:ln>
        </p:spPr>
        <p:txBody>
          <a:bodyPr wrap="none" anchor="ctr"/>
          <a:lstStyle/>
          <a:p>
            <a:endParaRPr lang="en-US"/>
          </a:p>
        </p:txBody>
      </p:sp>
      <p:sp>
        <p:nvSpPr>
          <p:cNvPr id="4103" name="Rectangle 2"/>
          <p:cNvSpPr>
            <a:spLocks noGrp="1" noChangeArrowheads="1"/>
          </p:cNvSpPr>
          <p:nvPr>
            <p:ph type="title"/>
          </p:nvPr>
        </p:nvSpPr>
        <p:spPr/>
        <p:txBody>
          <a:bodyPr/>
          <a:lstStyle/>
          <a:p>
            <a:pPr eaLnBrk="1" hangingPunct="1"/>
            <a:r>
              <a:rPr lang="en-US" smtClean="0"/>
              <a:t>Global Warming</a:t>
            </a:r>
          </a:p>
        </p:txBody>
      </p:sp>
      <p:sp>
        <p:nvSpPr>
          <p:cNvPr id="4104" name="AutoShape 9">
            <a:hlinkClick r:id="rId5" action="ppaction://hlinksldjump" highlightClick="1"/>
          </p:cNvPr>
          <p:cNvSpPr>
            <a:spLocks noChangeArrowheads="1"/>
          </p:cNvSpPr>
          <p:nvPr/>
        </p:nvSpPr>
        <p:spPr bwMode="auto">
          <a:xfrm>
            <a:off x="0" y="634206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4098" name="Object 10">
            <a:hlinkClick r:id="" action="ppaction://ole?verb=0"/>
          </p:cNvPr>
          <p:cNvGraphicFramePr>
            <a:graphicFrameLocks noChangeAspect="1"/>
          </p:cNvGraphicFramePr>
          <p:nvPr/>
        </p:nvGraphicFramePr>
        <p:xfrm>
          <a:off x="8839200" y="6553200"/>
          <a:ext cx="304800" cy="304800"/>
        </p:xfrm>
        <a:graphic>
          <a:graphicData uri="http://schemas.openxmlformats.org/presentationml/2006/ole">
            <mc:AlternateContent xmlns:mc="http://schemas.openxmlformats.org/markup-compatibility/2006">
              <mc:Choice xmlns:v="urn:schemas-microsoft-com:vml" Requires="v">
                <p:oleObj spid="_x0000_s4099" name="Wave Sound" r:id="rId6" imgW="304520" imgH="304520" progId="SoundRec">
                  <p:embed/>
                </p:oleObj>
              </mc:Choice>
              <mc:Fallback>
                <p:oleObj name="Wave Sound" r:id="rId6" imgW="304520" imgH="304520" progId="SoundRec">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5" name="Freeform 11"/>
          <p:cNvSpPr>
            <a:spLocks/>
          </p:cNvSpPr>
          <p:nvPr/>
        </p:nvSpPr>
        <p:spPr bwMode="auto">
          <a:xfrm>
            <a:off x="4090988" y="4011613"/>
            <a:ext cx="3200400" cy="2482850"/>
          </a:xfrm>
          <a:custGeom>
            <a:avLst/>
            <a:gdLst>
              <a:gd name="T0" fmla="*/ 571500 w 2016"/>
              <a:gd name="T1" fmla="*/ 574675 h 1564"/>
              <a:gd name="T2" fmla="*/ 363538 w 2016"/>
              <a:gd name="T3" fmla="*/ 757237 h 1564"/>
              <a:gd name="T4" fmla="*/ 161925 w 2016"/>
              <a:gd name="T5" fmla="*/ 958850 h 1564"/>
              <a:gd name="T6" fmla="*/ 34925 w 2016"/>
              <a:gd name="T7" fmla="*/ 1166813 h 1564"/>
              <a:gd name="T8" fmla="*/ 44450 w 2016"/>
              <a:gd name="T9" fmla="*/ 1304925 h 1564"/>
              <a:gd name="T10" fmla="*/ 0 w 2016"/>
              <a:gd name="T11" fmla="*/ 1447800 h 1564"/>
              <a:gd name="T12" fmla="*/ 61913 w 2016"/>
              <a:gd name="T13" fmla="*/ 1609725 h 1564"/>
              <a:gd name="T14" fmla="*/ 88900 w 2016"/>
              <a:gd name="T15" fmla="*/ 1439862 h 1564"/>
              <a:gd name="T16" fmla="*/ 111125 w 2016"/>
              <a:gd name="T17" fmla="*/ 1235075 h 1564"/>
              <a:gd name="T18" fmla="*/ 217488 w 2016"/>
              <a:gd name="T19" fmla="*/ 1568450 h 1564"/>
              <a:gd name="T20" fmla="*/ 231775 w 2016"/>
              <a:gd name="T21" fmla="*/ 1665288 h 1564"/>
              <a:gd name="T22" fmla="*/ 249238 w 2016"/>
              <a:gd name="T23" fmla="*/ 1785938 h 1564"/>
              <a:gd name="T24" fmla="*/ 674688 w 2016"/>
              <a:gd name="T25" fmla="*/ 1828800 h 1564"/>
              <a:gd name="T26" fmla="*/ 923925 w 2016"/>
              <a:gd name="T27" fmla="*/ 1943100 h 1564"/>
              <a:gd name="T28" fmla="*/ 1058863 w 2016"/>
              <a:gd name="T29" fmla="*/ 2063750 h 1564"/>
              <a:gd name="T30" fmla="*/ 1163638 w 2016"/>
              <a:gd name="T31" fmla="*/ 2166938 h 1564"/>
              <a:gd name="T32" fmla="*/ 1350963 w 2016"/>
              <a:gd name="T33" fmla="*/ 2171700 h 1564"/>
              <a:gd name="T34" fmla="*/ 1468438 w 2016"/>
              <a:gd name="T35" fmla="*/ 2181225 h 1564"/>
              <a:gd name="T36" fmla="*/ 3200400 w 2016"/>
              <a:gd name="T37" fmla="*/ 2482850 h 1564"/>
              <a:gd name="T38" fmla="*/ 3048000 w 2016"/>
              <a:gd name="T39" fmla="*/ 2301875 h 1564"/>
              <a:gd name="T40" fmla="*/ 2603500 w 2016"/>
              <a:gd name="T41" fmla="*/ 2105025 h 1564"/>
              <a:gd name="T42" fmla="*/ 2341563 w 2016"/>
              <a:gd name="T43" fmla="*/ 1970088 h 1564"/>
              <a:gd name="T44" fmla="*/ 2108200 w 2016"/>
              <a:gd name="T45" fmla="*/ 1984375 h 1564"/>
              <a:gd name="T46" fmla="*/ 1925638 w 2016"/>
              <a:gd name="T47" fmla="*/ 2039938 h 1564"/>
              <a:gd name="T48" fmla="*/ 1911350 w 2016"/>
              <a:gd name="T49" fmla="*/ 1920875 h 1564"/>
              <a:gd name="T50" fmla="*/ 1711325 w 2016"/>
              <a:gd name="T51" fmla="*/ 1997075 h 1564"/>
              <a:gd name="T52" fmla="*/ 1533525 w 2016"/>
              <a:gd name="T53" fmla="*/ 2119313 h 1564"/>
              <a:gd name="T54" fmla="*/ 1277938 w 2016"/>
              <a:gd name="T55" fmla="*/ 2116138 h 1564"/>
              <a:gd name="T56" fmla="*/ 1225550 w 2016"/>
              <a:gd name="T57" fmla="*/ 1793875 h 1564"/>
              <a:gd name="T58" fmla="*/ 965200 w 2016"/>
              <a:gd name="T59" fmla="*/ 1747838 h 1564"/>
              <a:gd name="T60" fmla="*/ 1087438 w 2016"/>
              <a:gd name="T61" fmla="*/ 1498600 h 1564"/>
              <a:gd name="T62" fmla="*/ 858838 w 2016"/>
              <a:gd name="T63" fmla="*/ 1589087 h 1564"/>
              <a:gd name="T64" fmla="*/ 609600 w 2016"/>
              <a:gd name="T65" fmla="*/ 1668463 h 1564"/>
              <a:gd name="T66" fmla="*/ 650875 w 2016"/>
              <a:gd name="T67" fmla="*/ 1360487 h 1564"/>
              <a:gd name="T68" fmla="*/ 812800 w 2016"/>
              <a:gd name="T69" fmla="*/ 1149350 h 1564"/>
              <a:gd name="T70" fmla="*/ 1063625 w 2016"/>
              <a:gd name="T71" fmla="*/ 1108075 h 1564"/>
              <a:gd name="T72" fmla="*/ 1260475 w 2016"/>
              <a:gd name="T73" fmla="*/ 1073150 h 1564"/>
              <a:gd name="T74" fmla="*/ 1363663 w 2016"/>
              <a:gd name="T75" fmla="*/ 1125538 h 1564"/>
              <a:gd name="T76" fmla="*/ 1412875 w 2016"/>
              <a:gd name="T77" fmla="*/ 1266825 h 1564"/>
              <a:gd name="T78" fmla="*/ 1468438 w 2016"/>
              <a:gd name="T79" fmla="*/ 1031875 h 1564"/>
              <a:gd name="T80" fmla="*/ 1808163 w 2016"/>
              <a:gd name="T81" fmla="*/ 750887 h 1564"/>
              <a:gd name="T82" fmla="*/ 1820863 w 2016"/>
              <a:gd name="T83" fmla="*/ 639762 h 1564"/>
              <a:gd name="T84" fmla="*/ 1858963 w 2016"/>
              <a:gd name="T85" fmla="*/ 668337 h 1564"/>
              <a:gd name="T86" fmla="*/ 1978025 w 2016"/>
              <a:gd name="T87" fmla="*/ 566738 h 1564"/>
              <a:gd name="T88" fmla="*/ 2092325 w 2016"/>
              <a:gd name="T89" fmla="*/ 508000 h 1564"/>
              <a:gd name="T90" fmla="*/ 2282825 w 2016"/>
              <a:gd name="T91" fmla="*/ 414338 h 1564"/>
              <a:gd name="T92" fmla="*/ 2320925 w 2016"/>
              <a:gd name="T93" fmla="*/ 431800 h 1564"/>
              <a:gd name="T94" fmla="*/ 2403475 w 2016"/>
              <a:gd name="T95" fmla="*/ 381000 h 1564"/>
              <a:gd name="T96" fmla="*/ 2333625 w 2016"/>
              <a:gd name="T97" fmla="*/ 269875 h 1564"/>
              <a:gd name="T98" fmla="*/ 2614613 w 2016"/>
              <a:gd name="T99" fmla="*/ 255588 h 1564"/>
              <a:gd name="T100" fmla="*/ 2462213 w 2016"/>
              <a:gd name="T101" fmla="*/ 61913 h 1564"/>
              <a:gd name="T102" fmla="*/ 2201863 w 2016"/>
              <a:gd name="T103" fmla="*/ 50800 h 1564"/>
              <a:gd name="T104" fmla="*/ 1998663 w 2016"/>
              <a:gd name="T105" fmla="*/ 103188 h 1564"/>
              <a:gd name="T106" fmla="*/ 1887538 w 2016"/>
              <a:gd name="T107" fmla="*/ 241300 h 1564"/>
              <a:gd name="T108" fmla="*/ 1703388 w 2016"/>
              <a:gd name="T109" fmla="*/ 203200 h 1564"/>
              <a:gd name="T110" fmla="*/ 1524000 w 2016"/>
              <a:gd name="T111" fmla="*/ 196850 h 1564"/>
              <a:gd name="T112" fmla="*/ 1825625 w 2016"/>
              <a:gd name="T113" fmla="*/ 33338 h 1564"/>
              <a:gd name="T114" fmla="*/ 1776413 w 2016"/>
              <a:gd name="T115" fmla="*/ 26988 h 1564"/>
              <a:gd name="T116" fmla="*/ 1322388 w 2016"/>
              <a:gd name="T117" fmla="*/ 173037 h 1564"/>
              <a:gd name="T118" fmla="*/ 868363 w 2016"/>
              <a:gd name="T119" fmla="*/ 376237 h 15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16"/>
              <a:gd name="T181" fmla="*/ 0 h 1564"/>
              <a:gd name="T182" fmla="*/ 2016 w 2016"/>
              <a:gd name="T183" fmla="*/ 1564 h 15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16" h="1564">
                <a:moveTo>
                  <a:pt x="547" y="237"/>
                </a:moveTo>
                <a:lnTo>
                  <a:pt x="414" y="318"/>
                </a:lnTo>
                <a:lnTo>
                  <a:pt x="360" y="362"/>
                </a:lnTo>
                <a:lnTo>
                  <a:pt x="325" y="397"/>
                </a:lnTo>
                <a:lnTo>
                  <a:pt x="294" y="423"/>
                </a:lnTo>
                <a:lnTo>
                  <a:pt x="229" y="477"/>
                </a:lnTo>
                <a:lnTo>
                  <a:pt x="161" y="541"/>
                </a:lnTo>
                <a:lnTo>
                  <a:pt x="126" y="576"/>
                </a:lnTo>
                <a:lnTo>
                  <a:pt x="102" y="604"/>
                </a:lnTo>
                <a:lnTo>
                  <a:pt x="65" y="661"/>
                </a:lnTo>
                <a:lnTo>
                  <a:pt x="28" y="711"/>
                </a:lnTo>
                <a:lnTo>
                  <a:pt x="22" y="735"/>
                </a:lnTo>
                <a:lnTo>
                  <a:pt x="24" y="759"/>
                </a:lnTo>
                <a:lnTo>
                  <a:pt x="41" y="776"/>
                </a:lnTo>
                <a:lnTo>
                  <a:pt x="28" y="822"/>
                </a:lnTo>
                <a:lnTo>
                  <a:pt x="22" y="842"/>
                </a:lnTo>
                <a:lnTo>
                  <a:pt x="28" y="881"/>
                </a:lnTo>
                <a:lnTo>
                  <a:pt x="0" y="912"/>
                </a:lnTo>
                <a:lnTo>
                  <a:pt x="8" y="927"/>
                </a:lnTo>
                <a:lnTo>
                  <a:pt x="28" y="953"/>
                </a:lnTo>
                <a:lnTo>
                  <a:pt x="39" y="1014"/>
                </a:lnTo>
                <a:lnTo>
                  <a:pt x="48" y="1027"/>
                </a:lnTo>
                <a:lnTo>
                  <a:pt x="63" y="1001"/>
                </a:lnTo>
                <a:lnTo>
                  <a:pt x="56" y="907"/>
                </a:lnTo>
                <a:lnTo>
                  <a:pt x="50" y="874"/>
                </a:lnTo>
                <a:lnTo>
                  <a:pt x="43" y="842"/>
                </a:lnTo>
                <a:lnTo>
                  <a:pt x="70" y="778"/>
                </a:lnTo>
                <a:lnTo>
                  <a:pt x="91" y="789"/>
                </a:lnTo>
                <a:lnTo>
                  <a:pt x="78" y="846"/>
                </a:lnTo>
                <a:lnTo>
                  <a:pt x="137" y="988"/>
                </a:lnTo>
                <a:lnTo>
                  <a:pt x="146" y="1014"/>
                </a:lnTo>
                <a:lnTo>
                  <a:pt x="146" y="1034"/>
                </a:lnTo>
                <a:lnTo>
                  <a:pt x="146" y="1049"/>
                </a:lnTo>
                <a:lnTo>
                  <a:pt x="137" y="1064"/>
                </a:lnTo>
                <a:lnTo>
                  <a:pt x="126" y="1073"/>
                </a:lnTo>
                <a:lnTo>
                  <a:pt x="157" y="1125"/>
                </a:lnTo>
                <a:lnTo>
                  <a:pt x="342" y="1180"/>
                </a:lnTo>
                <a:lnTo>
                  <a:pt x="377" y="1152"/>
                </a:lnTo>
                <a:lnTo>
                  <a:pt x="425" y="1152"/>
                </a:lnTo>
                <a:lnTo>
                  <a:pt x="440" y="1158"/>
                </a:lnTo>
                <a:lnTo>
                  <a:pt x="460" y="1189"/>
                </a:lnTo>
                <a:lnTo>
                  <a:pt x="582" y="1224"/>
                </a:lnTo>
                <a:lnTo>
                  <a:pt x="615" y="1210"/>
                </a:lnTo>
                <a:lnTo>
                  <a:pt x="667" y="1276"/>
                </a:lnTo>
                <a:lnTo>
                  <a:pt x="667" y="1300"/>
                </a:lnTo>
                <a:lnTo>
                  <a:pt x="667" y="1317"/>
                </a:lnTo>
                <a:lnTo>
                  <a:pt x="733" y="1348"/>
                </a:lnTo>
                <a:lnTo>
                  <a:pt x="733" y="1365"/>
                </a:lnTo>
                <a:lnTo>
                  <a:pt x="846" y="1409"/>
                </a:lnTo>
                <a:lnTo>
                  <a:pt x="864" y="1392"/>
                </a:lnTo>
                <a:lnTo>
                  <a:pt x="851" y="1368"/>
                </a:lnTo>
                <a:lnTo>
                  <a:pt x="890" y="1337"/>
                </a:lnTo>
                <a:lnTo>
                  <a:pt x="934" y="1354"/>
                </a:lnTo>
                <a:lnTo>
                  <a:pt x="925" y="1374"/>
                </a:lnTo>
                <a:lnTo>
                  <a:pt x="942" y="1385"/>
                </a:lnTo>
                <a:lnTo>
                  <a:pt x="912" y="1564"/>
                </a:lnTo>
                <a:lnTo>
                  <a:pt x="2016" y="1564"/>
                </a:lnTo>
                <a:lnTo>
                  <a:pt x="1983" y="1492"/>
                </a:lnTo>
                <a:lnTo>
                  <a:pt x="1966" y="1492"/>
                </a:lnTo>
                <a:lnTo>
                  <a:pt x="1920" y="1450"/>
                </a:lnTo>
                <a:lnTo>
                  <a:pt x="1828" y="1416"/>
                </a:lnTo>
                <a:lnTo>
                  <a:pt x="1747" y="1422"/>
                </a:lnTo>
                <a:lnTo>
                  <a:pt x="1640" y="1326"/>
                </a:lnTo>
                <a:lnTo>
                  <a:pt x="1599" y="1324"/>
                </a:lnTo>
                <a:lnTo>
                  <a:pt x="1597" y="1289"/>
                </a:lnTo>
                <a:lnTo>
                  <a:pt x="1475" y="1241"/>
                </a:lnTo>
                <a:lnTo>
                  <a:pt x="1435" y="1263"/>
                </a:lnTo>
                <a:lnTo>
                  <a:pt x="1394" y="1243"/>
                </a:lnTo>
                <a:lnTo>
                  <a:pt x="1328" y="1250"/>
                </a:lnTo>
                <a:lnTo>
                  <a:pt x="1311" y="1228"/>
                </a:lnTo>
                <a:lnTo>
                  <a:pt x="1254" y="1193"/>
                </a:lnTo>
                <a:lnTo>
                  <a:pt x="1213" y="1285"/>
                </a:lnTo>
                <a:lnTo>
                  <a:pt x="1189" y="1306"/>
                </a:lnTo>
                <a:lnTo>
                  <a:pt x="1174" y="1276"/>
                </a:lnTo>
                <a:lnTo>
                  <a:pt x="1204" y="1210"/>
                </a:lnTo>
                <a:lnTo>
                  <a:pt x="1191" y="1193"/>
                </a:lnTo>
                <a:lnTo>
                  <a:pt x="1091" y="1239"/>
                </a:lnTo>
                <a:lnTo>
                  <a:pt x="1078" y="1258"/>
                </a:lnTo>
                <a:lnTo>
                  <a:pt x="1047" y="1265"/>
                </a:lnTo>
                <a:lnTo>
                  <a:pt x="1036" y="1304"/>
                </a:lnTo>
                <a:lnTo>
                  <a:pt x="966" y="1335"/>
                </a:lnTo>
                <a:lnTo>
                  <a:pt x="901" y="1311"/>
                </a:lnTo>
                <a:lnTo>
                  <a:pt x="835" y="1335"/>
                </a:lnTo>
                <a:lnTo>
                  <a:pt x="805" y="1333"/>
                </a:lnTo>
                <a:lnTo>
                  <a:pt x="783" y="1317"/>
                </a:lnTo>
                <a:lnTo>
                  <a:pt x="744" y="1276"/>
                </a:lnTo>
                <a:lnTo>
                  <a:pt x="772" y="1130"/>
                </a:lnTo>
                <a:lnTo>
                  <a:pt x="711" y="1106"/>
                </a:lnTo>
                <a:lnTo>
                  <a:pt x="589" y="1125"/>
                </a:lnTo>
                <a:lnTo>
                  <a:pt x="608" y="1101"/>
                </a:lnTo>
                <a:lnTo>
                  <a:pt x="613" y="1040"/>
                </a:lnTo>
                <a:lnTo>
                  <a:pt x="626" y="1049"/>
                </a:lnTo>
                <a:lnTo>
                  <a:pt x="685" y="944"/>
                </a:lnTo>
                <a:lnTo>
                  <a:pt x="643" y="931"/>
                </a:lnTo>
                <a:lnTo>
                  <a:pt x="578" y="955"/>
                </a:lnTo>
                <a:lnTo>
                  <a:pt x="541" y="1001"/>
                </a:lnTo>
                <a:lnTo>
                  <a:pt x="519" y="1047"/>
                </a:lnTo>
                <a:lnTo>
                  <a:pt x="432" y="1077"/>
                </a:lnTo>
                <a:lnTo>
                  <a:pt x="384" y="1051"/>
                </a:lnTo>
                <a:lnTo>
                  <a:pt x="360" y="966"/>
                </a:lnTo>
                <a:lnTo>
                  <a:pt x="375" y="883"/>
                </a:lnTo>
                <a:lnTo>
                  <a:pt x="410" y="857"/>
                </a:lnTo>
                <a:lnTo>
                  <a:pt x="414" y="798"/>
                </a:lnTo>
                <a:lnTo>
                  <a:pt x="497" y="748"/>
                </a:lnTo>
                <a:lnTo>
                  <a:pt x="512" y="724"/>
                </a:lnTo>
                <a:lnTo>
                  <a:pt x="650" y="704"/>
                </a:lnTo>
                <a:lnTo>
                  <a:pt x="672" y="713"/>
                </a:lnTo>
                <a:lnTo>
                  <a:pt x="670" y="698"/>
                </a:lnTo>
                <a:lnTo>
                  <a:pt x="643" y="682"/>
                </a:lnTo>
                <a:lnTo>
                  <a:pt x="752" y="661"/>
                </a:lnTo>
                <a:lnTo>
                  <a:pt x="794" y="676"/>
                </a:lnTo>
                <a:lnTo>
                  <a:pt x="829" y="665"/>
                </a:lnTo>
                <a:lnTo>
                  <a:pt x="857" y="680"/>
                </a:lnTo>
                <a:lnTo>
                  <a:pt x="859" y="709"/>
                </a:lnTo>
                <a:lnTo>
                  <a:pt x="857" y="730"/>
                </a:lnTo>
                <a:lnTo>
                  <a:pt x="883" y="785"/>
                </a:lnTo>
                <a:lnTo>
                  <a:pt x="890" y="798"/>
                </a:lnTo>
                <a:lnTo>
                  <a:pt x="914" y="794"/>
                </a:lnTo>
                <a:lnTo>
                  <a:pt x="938" y="748"/>
                </a:lnTo>
                <a:lnTo>
                  <a:pt x="925" y="650"/>
                </a:lnTo>
                <a:lnTo>
                  <a:pt x="936" y="608"/>
                </a:lnTo>
                <a:lnTo>
                  <a:pt x="1132" y="501"/>
                </a:lnTo>
                <a:lnTo>
                  <a:pt x="1139" y="473"/>
                </a:lnTo>
                <a:lnTo>
                  <a:pt x="1130" y="445"/>
                </a:lnTo>
                <a:lnTo>
                  <a:pt x="1117" y="425"/>
                </a:lnTo>
                <a:lnTo>
                  <a:pt x="1147" y="403"/>
                </a:lnTo>
                <a:lnTo>
                  <a:pt x="1134" y="434"/>
                </a:lnTo>
                <a:lnTo>
                  <a:pt x="1150" y="447"/>
                </a:lnTo>
                <a:lnTo>
                  <a:pt x="1171" y="421"/>
                </a:lnTo>
                <a:lnTo>
                  <a:pt x="1165" y="394"/>
                </a:lnTo>
                <a:lnTo>
                  <a:pt x="1184" y="405"/>
                </a:lnTo>
                <a:lnTo>
                  <a:pt x="1246" y="357"/>
                </a:lnTo>
                <a:lnTo>
                  <a:pt x="1285" y="357"/>
                </a:lnTo>
                <a:lnTo>
                  <a:pt x="1337" y="340"/>
                </a:lnTo>
                <a:lnTo>
                  <a:pt x="1318" y="320"/>
                </a:lnTo>
                <a:lnTo>
                  <a:pt x="1342" y="296"/>
                </a:lnTo>
                <a:lnTo>
                  <a:pt x="1409" y="270"/>
                </a:lnTo>
                <a:lnTo>
                  <a:pt x="1438" y="261"/>
                </a:lnTo>
                <a:lnTo>
                  <a:pt x="1477" y="259"/>
                </a:lnTo>
                <a:lnTo>
                  <a:pt x="1496" y="259"/>
                </a:lnTo>
                <a:lnTo>
                  <a:pt x="1462" y="272"/>
                </a:lnTo>
                <a:lnTo>
                  <a:pt x="1481" y="296"/>
                </a:lnTo>
                <a:lnTo>
                  <a:pt x="1586" y="264"/>
                </a:lnTo>
                <a:lnTo>
                  <a:pt x="1514" y="240"/>
                </a:lnTo>
                <a:lnTo>
                  <a:pt x="1501" y="224"/>
                </a:lnTo>
                <a:lnTo>
                  <a:pt x="1490" y="209"/>
                </a:lnTo>
                <a:lnTo>
                  <a:pt x="1470" y="170"/>
                </a:lnTo>
                <a:lnTo>
                  <a:pt x="1575" y="170"/>
                </a:lnTo>
                <a:lnTo>
                  <a:pt x="1614" y="170"/>
                </a:lnTo>
                <a:lnTo>
                  <a:pt x="1647" y="161"/>
                </a:lnTo>
                <a:lnTo>
                  <a:pt x="1723" y="130"/>
                </a:lnTo>
                <a:lnTo>
                  <a:pt x="1695" y="106"/>
                </a:lnTo>
                <a:lnTo>
                  <a:pt x="1551" y="39"/>
                </a:lnTo>
                <a:lnTo>
                  <a:pt x="1468" y="54"/>
                </a:lnTo>
                <a:lnTo>
                  <a:pt x="1448" y="32"/>
                </a:lnTo>
                <a:lnTo>
                  <a:pt x="1387" y="32"/>
                </a:lnTo>
                <a:lnTo>
                  <a:pt x="1355" y="26"/>
                </a:lnTo>
                <a:lnTo>
                  <a:pt x="1322" y="28"/>
                </a:lnTo>
                <a:lnTo>
                  <a:pt x="1259" y="65"/>
                </a:lnTo>
                <a:lnTo>
                  <a:pt x="1261" y="80"/>
                </a:lnTo>
                <a:lnTo>
                  <a:pt x="1200" y="124"/>
                </a:lnTo>
                <a:lnTo>
                  <a:pt x="1189" y="152"/>
                </a:lnTo>
                <a:lnTo>
                  <a:pt x="1112" y="159"/>
                </a:lnTo>
                <a:lnTo>
                  <a:pt x="1150" y="115"/>
                </a:lnTo>
                <a:lnTo>
                  <a:pt x="1073" y="128"/>
                </a:lnTo>
                <a:lnTo>
                  <a:pt x="1043" y="115"/>
                </a:lnTo>
                <a:lnTo>
                  <a:pt x="1003" y="120"/>
                </a:lnTo>
                <a:lnTo>
                  <a:pt x="960" y="124"/>
                </a:lnTo>
                <a:lnTo>
                  <a:pt x="1019" y="67"/>
                </a:lnTo>
                <a:lnTo>
                  <a:pt x="1051" y="67"/>
                </a:lnTo>
                <a:lnTo>
                  <a:pt x="1150" y="21"/>
                </a:lnTo>
                <a:lnTo>
                  <a:pt x="1237" y="4"/>
                </a:lnTo>
                <a:lnTo>
                  <a:pt x="1206" y="0"/>
                </a:lnTo>
                <a:lnTo>
                  <a:pt x="1119" y="17"/>
                </a:lnTo>
                <a:lnTo>
                  <a:pt x="1034" y="34"/>
                </a:lnTo>
                <a:lnTo>
                  <a:pt x="938" y="69"/>
                </a:lnTo>
                <a:lnTo>
                  <a:pt x="833" y="109"/>
                </a:lnTo>
                <a:lnTo>
                  <a:pt x="715" y="152"/>
                </a:lnTo>
                <a:lnTo>
                  <a:pt x="630" y="192"/>
                </a:lnTo>
                <a:lnTo>
                  <a:pt x="547" y="237"/>
                </a:lnTo>
                <a:close/>
              </a:path>
            </a:pathLst>
          </a:custGeom>
          <a:solidFill>
            <a:srgbClr val="10941D"/>
          </a:solidFill>
          <a:ln w="9525">
            <a:solidFill>
              <a:srgbClr val="99CC00"/>
            </a:solidFill>
            <a:round/>
            <a:headEnd/>
            <a:tailEnd/>
          </a:ln>
        </p:spPr>
        <p:txBody>
          <a:bodyPr/>
          <a:lstStyle/>
          <a:p>
            <a:endParaRPr lang="en-US"/>
          </a:p>
        </p:txBody>
      </p:sp>
      <p:sp>
        <p:nvSpPr>
          <p:cNvPr id="4106" name="Freeform 12"/>
          <p:cNvSpPr>
            <a:spLocks/>
          </p:cNvSpPr>
          <p:nvPr/>
        </p:nvSpPr>
        <p:spPr bwMode="auto">
          <a:xfrm>
            <a:off x="5289550" y="5378450"/>
            <a:ext cx="560388" cy="160338"/>
          </a:xfrm>
          <a:custGeom>
            <a:avLst/>
            <a:gdLst>
              <a:gd name="T0" fmla="*/ 0 w 353"/>
              <a:gd name="T1" fmla="*/ 80963 h 101"/>
              <a:gd name="T2" fmla="*/ 33338 w 353"/>
              <a:gd name="T3" fmla="*/ 34925 h 101"/>
              <a:gd name="T4" fmla="*/ 155575 w 353"/>
              <a:gd name="T5" fmla="*/ 0 h 101"/>
              <a:gd name="T6" fmla="*/ 255588 w 353"/>
              <a:gd name="T7" fmla="*/ 0 h 101"/>
              <a:gd name="T8" fmla="*/ 560388 w 353"/>
              <a:gd name="T9" fmla="*/ 114300 h 101"/>
              <a:gd name="T10" fmla="*/ 363538 w 353"/>
              <a:gd name="T11" fmla="*/ 160338 h 101"/>
              <a:gd name="T12" fmla="*/ 398463 w 353"/>
              <a:gd name="T13" fmla="*/ 111125 h 101"/>
              <a:gd name="T14" fmla="*/ 331788 w 353"/>
              <a:gd name="T15" fmla="*/ 63500 h 101"/>
              <a:gd name="T16" fmla="*/ 238125 w 353"/>
              <a:gd name="T17" fmla="*/ 63500 h 101"/>
              <a:gd name="T18" fmla="*/ 158750 w 353"/>
              <a:gd name="T19" fmla="*/ 52388 h 101"/>
              <a:gd name="T20" fmla="*/ 0 w 353"/>
              <a:gd name="T21" fmla="*/ 80963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3"/>
              <a:gd name="T34" fmla="*/ 0 h 101"/>
              <a:gd name="T35" fmla="*/ 353 w 353"/>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3" h="101">
                <a:moveTo>
                  <a:pt x="0" y="51"/>
                </a:moveTo>
                <a:lnTo>
                  <a:pt x="21" y="22"/>
                </a:lnTo>
                <a:lnTo>
                  <a:pt x="98" y="0"/>
                </a:lnTo>
                <a:lnTo>
                  <a:pt x="161" y="0"/>
                </a:lnTo>
                <a:lnTo>
                  <a:pt x="353" y="72"/>
                </a:lnTo>
                <a:lnTo>
                  <a:pt x="229" y="101"/>
                </a:lnTo>
                <a:lnTo>
                  <a:pt x="251" y="70"/>
                </a:lnTo>
                <a:lnTo>
                  <a:pt x="209" y="40"/>
                </a:lnTo>
                <a:lnTo>
                  <a:pt x="150" y="40"/>
                </a:lnTo>
                <a:lnTo>
                  <a:pt x="100" y="33"/>
                </a:lnTo>
                <a:lnTo>
                  <a:pt x="0" y="51"/>
                </a:lnTo>
                <a:close/>
              </a:path>
            </a:pathLst>
          </a:custGeom>
          <a:solidFill>
            <a:srgbClr val="008000"/>
          </a:solidFill>
          <a:ln w="9525">
            <a:solidFill>
              <a:srgbClr val="99CC00"/>
            </a:solidFill>
            <a:round/>
            <a:headEnd/>
            <a:tailEnd/>
          </a:ln>
        </p:spPr>
        <p:txBody>
          <a:bodyPr/>
          <a:lstStyle/>
          <a:p>
            <a:endParaRPr lang="en-US"/>
          </a:p>
        </p:txBody>
      </p:sp>
      <p:sp>
        <p:nvSpPr>
          <p:cNvPr id="4107" name="Freeform 13"/>
          <p:cNvSpPr>
            <a:spLocks/>
          </p:cNvSpPr>
          <p:nvPr/>
        </p:nvSpPr>
        <p:spPr bwMode="auto">
          <a:xfrm>
            <a:off x="5835650" y="5507038"/>
            <a:ext cx="360363" cy="104775"/>
          </a:xfrm>
          <a:custGeom>
            <a:avLst/>
            <a:gdLst>
              <a:gd name="T0" fmla="*/ 0 w 227"/>
              <a:gd name="T1" fmla="*/ 82550 h 66"/>
              <a:gd name="T2" fmla="*/ 63500 w 227"/>
              <a:gd name="T3" fmla="*/ 11112 h 66"/>
              <a:gd name="T4" fmla="*/ 233363 w 227"/>
              <a:gd name="T5" fmla="*/ 0 h 66"/>
              <a:gd name="T6" fmla="*/ 360363 w 227"/>
              <a:gd name="T7" fmla="*/ 58737 h 66"/>
              <a:gd name="T8" fmla="*/ 225425 w 227"/>
              <a:gd name="T9" fmla="*/ 79375 h 66"/>
              <a:gd name="T10" fmla="*/ 28575 w 227"/>
              <a:gd name="T11" fmla="*/ 104775 h 66"/>
              <a:gd name="T12" fmla="*/ 0 w 227"/>
              <a:gd name="T13" fmla="*/ 82550 h 66"/>
              <a:gd name="T14" fmla="*/ 0 60000 65536"/>
              <a:gd name="T15" fmla="*/ 0 60000 65536"/>
              <a:gd name="T16" fmla="*/ 0 60000 65536"/>
              <a:gd name="T17" fmla="*/ 0 60000 65536"/>
              <a:gd name="T18" fmla="*/ 0 60000 65536"/>
              <a:gd name="T19" fmla="*/ 0 60000 65536"/>
              <a:gd name="T20" fmla="*/ 0 60000 65536"/>
              <a:gd name="T21" fmla="*/ 0 w 227"/>
              <a:gd name="T22" fmla="*/ 0 h 66"/>
              <a:gd name="T23" fmla="*/ 227 w 227"/>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 h="66">
                <a:moveTo>
                  <a:pt x="0" y="52"/>
                </a:moveTo>
                <a:lnTo>
                  <a:pt x="40" y="7"/>
                </a:lnTo>
                <a:lnTo>
                  <a:pt x="147" y="0"/>
                </a:lnTo>
                <a:lnTo>
                  <a:pt x="227" y="37"/>
                </a:lnTo>
                <a:lnTo>
                  <a:pt x="142" y="50"/>
                </a:lnTo>
                <a:lnTo>
                  <a:pt x="18" y="66"/>
                </a:lnTo>
                <a:lnTo>
                  <a:pt x="0" y="52"/>
                </a:lnTo>
                <a:close/>
              </a:path>
            </a:pathLst>
          </a:custGeom>
          <a:solidFill>
            <a:srgbClr val="008000"/>
          </a:solidFill>
          <a:ln w="9525">
            <a:solidFill>
              <a:srgbClr val="99CC00"/>
            </a:solidFill>
            <a:round/>
            <a:headEnd/>
            <a:tailEnd/>
          </a:ln>
        </p:spPr>
        <p:txBody>
          <a:bodyPr/>
          <a:lstStyle/>
          <a:p>
            <a:endParaRPr lang="en-US"/>
          </a:p>
        </p:txBody>
      </p:sp>
      <p:sp>
        <p:nvSpPr>
          <p:cNvPr id="4108" name="Freeform 14"/>
          <p:cNvSpPr>
            <a:spLocks/>
          </p:cNvSpPr>
          <p:nvPr/>
        </p:nvSpPr>
        <p:spPr bwMode="auto">
          <a:xfrm>
            <a:off x="6251575" y="5565775"/>
            <a:ext cx="87313" cy="34925"/>
          </a:xfrm>
          <a:custGeom>
            <a:avLst/>
            <a:gdLst>
              <a:gd name="T0" fmla="*/ 0 w 55"/>
              <a:gd name="T1" fmla="*/ 14288 h 22"/>
              <a:gd name="T2" fmla="*/ 87313 w 55"/>
              <a:gd name="T3" fmla="*/ 0 h 22"/>
              <a:gd name="T4" fmla="*/ 49213 w 55"/>
              <a:gd name="T5" fmla="*/ 34925 h 22"/>
              <a:gd name="T6" fmla="*/ 0 w 55"/>
              <a:gd name="T7" fmla="*/ 14288 h 22"/>
              <a:gd name="T8" fmla="*/ 0 60000 65536"/>
              <a:gd name="T9" fmla="*/ 0 60000 65536"/>
              <a:gd name="T10" fmla="*/ 0 60000 65536"/>
              <a:gd name="T11" fmla="*/ 0 60000 65536"/>
              <a:gd name="T12" fmla="*/ 0 w 55"/>
              <a:gd name="T13" fmla="*/ 0 h 22"/>
              <a:gd name="T14" fmla="*/ 55 w 55"/>
              <a:gd name="T15" fmla="*/ 22 h 22"/>
            </a:gdLst>
            <a:ahLst/>
            <a:cxnLst>
              <a:cxn ang="T8">
                <a:pos x="T0" y="T1"/>
              </a:cxn>
              <a:cxn ang="T9">
                <a:pos x="T2" y="T3"/>
              </a:cxn>
              <a:cxn ang="T10">
                <a:pos x="T4" y="T5"/>
              </a:cxn>
              <a:cxn ang="T11">
                <a:pos x="T6" y="T7"/>
              </a:cxn>
            </a:cxnLst>
            <a:rect l="T12" t="T13" r="T14" b="T15"/>
            <a:pathLst>
              <a:path w="55" h="22">
                <a:moveTo>
                  <a:pt x="0" y="9"/>
                </a:moveTo>
                <a:lnTo>
                  <a:pt x="55" y="0"/>
                </a:lnTo>
                <a:lnTo>
                  <a:pt x="31" y="22"/>
                </a:lnTo>
                <a:lnTo>
                  <a:pt x="0" y="9"/>
                </a:lnTo>
                <a:close/>
              </a:path>
            </a:pathLst>
          </a:custGeom>
          <a:solidFill>
            <a:srgbClr val="008000"/>
          </a:solidFill>
          <a:ln w="9525">
            <a:solidFill>
              <a:srgbClr val="99CC00"/>
            </a:solidFill>
            <a:round/>
            <a:headEnd/>
            <a:tailEnd/>
          </a:ln>
        </p:spPr>
        <p:txBody>
          <a:bodyPr/>
          <a:lstStyle/>
          <a:p>
            <a:endParaRPr lang="en-US"/>
          </a:p>
        </p:txBody>
      </p:sp>
      <p:sp>
        <p:nvSpPr>
          <p:cNvPr id="4109" name="Freeform 15"/>
          <p:cNvSpPr>
            <a:spLocks/>
          </p:cNvSpPr>
          <p:nvPr/>
        </p:nvSpPr>
        <p:spPr bwMode="auto">
          <a:xfrm>
            <a:off x="6705600" y="4249738"/>
            <a:ext cx="266700" cy="138112"/>
          </a:xfrm>
          <a:custGeom>
            <a:avLst/>
            <a:gdLst>
              <a:gd name="T0" fmla="*/ 0 w 168"/>
              <a:gd name="T1" fmla="*/ 96837 h 87"/>
              <a:gd name="T2" fmla="*/ 117475 w 168"/>
              <a:gd name="T3" fmla="*/ 0 h 87"/>
              <a:gd name="T4" fmla="*/ 228600 w 168"/>
              <a:gd name="T5" fmla="*/ 52387 h 87"/>
              <a:gd name="T6" fmla="*/ 266700 w 168"/>
              <a:gd name="T7" fmla="*/ 138112 h 87"/>
              <a:gd name="T8" fmla="*/ 176212 w 168"/>
              <a:gd name="T9" fmla="*/ 107950 h 87"/>
              <a:gd name="T10" fmla="*/ 152400 w 168"/>
              <a:gd name="T11" fmla="*/ 93662 h 87"/>
              <a:gd name="T12" fmla="*/ 0 w 168"/>
              <a:gd name="T13" fmla="*/ 96837 h 87"/>
              <a:gd name="T14" fmla="*/ 0 60000 65536"/>
              <a:gd name="T15" fmla="*/ 0 60000 65536"/>
              <a:gd name="T16" fmla="*/ 0 60000 65536"/>
              <a:gd name="T17" fmla="*/ 0 60000 65536"/>
              <a:gd name="T18" fmla="*/ 0 60000 65536"/>
              <a:gd name="T19" fmla="*/ 0 60000 65536"/>
              <a:gd name="T20" fmla="*/ 0 60000 65536"/>
              <a:gd name="T21" fmla="*/ 0 w 168"/>
              <a:gd name="T22" fmla="*/ 0 h 87"/>
              <a:gd name="T23" fmla="*/ 168 w 168"/>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87">
                <a:moveTo>
                  <a:pt x="0" y="61"/>
                </a:moveTo>
                <a:lnTo>
                  <a:pt x="74" y="0"/>
                </a:lnTo>
                <a:lnTo>
                  <a:pt x="144" y="33"/>
                </a:lnTo>
                <a:lnTo>
                  <a:pt x="168" y="87"/>
                </a:lnTo>
                <a:lnTo>
                  <a:pt x="111" y="68"/>
                </a:lnTo>
                <a:lnTo>
                  <a:pt x="96" y="59"/>
                </a:lnTo>
                <a:lnTo>
                  <a:pt x="0" y="61"/>
                </a:lnTo>
                <a:close/>
              </a:path>
            </a:pathLst>
          </a:custGeom>
          <a:solidFill>
            <a:srgbClr val="008000"/>
          </a:solidFill>
          <a:ln w="9525">
            <a:solidFill>
              <a:srgbClr val="99CC00"/>
            </a:solidFill>
            <a:round/>
            <a:headEnd/>
            <a:tailEnd/>
          </a:ln>
        </p:spPr>
        <p:txBody>
          <a:bodyPr/>
          <a:lstStyle/>
          <a:p>
            <a:endParaRPr lang="en-US"/>
          </a:p>
        </p:txBody>
      </p:sp>
      <p:sp>
        <p:nvSpPr>
          <p:cNvPr id="4110" name="Freeform 16"/>
          <p:cNvSpPr>
            <a:spLocks/>
          </p:cNvSpPr>
          <p:nvPr/>
        </p:nvSpPr>
        <p:spPr bwMode="auto">
          <a:xfrm>
            <a:off x="6767513" y="3956050"/>
            <a:ext cx="547687" cy="141288"/>
          </a:xfrm>
          <a:custGeom>
            <a:avLst/>
            <a:gdLst>
              <a:gd name="T0" fmla="*/ 0 w 345"/>
              <a:gd name="T1" fmla="*/ 0 h 89"/>
              <a:gd name="T2" fmla="*/ 384175 w 345"/>
              <a:gd name="T3" fmla="*/ 141288 h 89"/>
              <a:gd name="T4" fmla="*/ 433387 w 345"/>
              <a:gd name="T5" fmla="*/ 114300 h 89"/>
              <a:gd name="T6" fmla="*/ 433387 w 345"/>
              <a:gd name="T7" fmla="*/ 76200 h 89"/>
              <a:gd name="T8" fmla="*/ 547687 w 345"/>
              <a:gd name="T9" fmla="*/ 55563 h 89"/>
              <a:gd name="T10" fmla="*/ 447675 w 345"/>
              <a:gd name="T11" fmla="*/ 38100 h 89"/>
              <a:gd name="T12" fmla="*/ 363537 w 345"/>
              <a:gd name="T13" fmla="*/ 26988 h 89"/>
              <a:gd name="T14" fmla="*/ 298450 w 345"/>
              <a:gd name="T15" fmla="*/ 20638 h 89"/>
              <a:gd name="T16" fmla="*/ 198437 w 345"/>
              <a:gd name="T17" fmla="*/ 9525 h 89"/>
              <a:gd name="T18" fmla="*/ 117475 w 345"/>
              <a:gd name="T19" fmla="*/ 0 h 89"/>
              <a:gd name="T20" fmla="*/ 52387 w 345"/>
              <a:gd name="T21" fmla="*/ 0 h 89"/>
              <a:gd name="T22" fmla="*/ 0 w 345"/>
              <a:gd name="T23" fmla="*/ 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89"/>
              <a:gd name="T38" fmla="*/ 345 w 345"/>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89">
                <a:moveTo>
                  <a:pt x="0" y="0"/>
                </a:moveTo>
                <a:lnTo>
                  <a:pt x="242" y="89"/>
                </a:lnTo>
                <a:lnTo>
                  <a:pt x="273" y="72"/>
                </a:lnTo>
                <a:lnTo>
                  <a:pt x="273" y="48"/>
                </a:lnTo>
                <a:lnTo>
                  <a:pt x="345" y="35"/>
                </a:lnTo>
                <a:lnTo>
                  <a:pt x="282" y="24"/>
                </a:lnTo>
                <a:lnTo>
                  <a:pt x="229" y="17"/>
                </a:lnTo>
                <a:lnTo>
                  <a:pt x="188" y="13"/>
                </a:lnTo>
                <a:lnTo>
                  <a:pt x="125" y="6"/>
                </a:lnTo>
                <a:lnTo>
                  <a:pt x="74" y="0"/>
                </a:lnTo>
                <a:lnTo>
                  <a:pt x="33" y="0"/>
                </a:lnTo>
                <a:lnTo>
                  <a:pt x="0" y="0"/>
                </a:lnTo>
                <a:close/>
              </a:path>
            </a:pathLst>
          </a:custGeom>
          <a:solidFill>
            <a:srgbClr val="008000"/>
          </a:solidFill>
          <a:ln w="9525">
            <a:solidFill>
              <a:srgbClr val="99CC00"/>
            </a:solidFill>
            <a:round/>
            <a:headEnd/>
            <a:tailEnd/>
          </a:ln>
        </p:spPr>
        <p:txBody>
          <a:bodyPr/>
          <a:lstStyle/>
          <a:p>
            <a:endParaRPr lang="en-US"/>
          </a:p>
        </p:txBody>
      </p:sp>
      <p:sp>
        <p:nvSpPr>
          <p:cNvPr id="4111" name="Freeform 17"/>
          <p:cNvSpPr>
            <a:spLocks/>
          </p:cNvSpPr>
          <p:nvPr/>
        </p:nvSpPr>
        <p:spPr bwMode="auto">
          <a:xfrm>
            <a:off x="6175375" y="3965575"/>
            <a:ext cx="468313" cy="69850"/>
          </a:xfrm>
          <a:custGeom>
            <a:avLst/>
            <a:gdLst>
              <a:gd name="T0" fmla="*/ 0 w 295"/>
              <a:gd name="T1" fmla="*/ 20637 h 44"/>
              <a:gd name="T2" fmla="*/ 173038 w 295"/>
              <a:gd name="T3" fmla="*/ 46037 h 44"/>
              <a:gd name="T4" fmla="*/ 198438 w 295"/>
              <a:gd name="T5" fmla="*/ 69850 h 44"/>
              <a:gd name="T6" fmla="*/ 342900 w 295"/>
              <a:gd name="T7" fmla="*/ 69850 h 44"/>
              <a:gd name="T8" fmla="*/ 468313 w 295"/>
              <a:gd name="T9" fmla="*/ 23812 h 44"/>
              <a:gd name="T10" fmla="*/ 360363 w 295"/>
              <a:gd name="T11" fmla="*/ 0 h 44"/>
              <a:gd name="T12" fmla="*/ 214313 w 295"/>
              <a:gd name="T13" fmla="*/ 7938 h 44"/>
              <a:gd name="T14" fmla="*/ 166688 w 295"/>
              <a:gd name="T15" fmla="*/ 7938 h 44"/>
              <a:gd name="T16" fmla="*/ 69850 w 295"/>
              <a:gd name="T17" fmla="*/ 7938 h 44"/>
              <a:gd name="T18" fmla="*/ 34925 w 295"/>
              <a:gd name="T19" fmla="*/ 7938 h 44"/>
              <a:gd name="T20" fmla="*/ 0 w 295"/>
              <a:gd name="T21" fmla="*/ 20637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5"/>
              <a:gd name="T34" fmla="*/ 0 h 44"/>
              <a:gd name="T35" fmla="*/ 295 w 295"/>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5" h="44">
                <a:moveTo>
                  <a:pt x="0" y="13"/>
                </a:moveTo>
                <a:lnTo>
                  <a:pt x="109" y="29"/>
                </a:lnTo>
                <a:lnTo>
                  <a:pt x="125" y="44"/>
                </a:lnTo>
                <a:lnTo>
                  <a:pt x="216" y="44"/>
                </a:lnTo>
                <a:lnTo>
                  <a:pt x="295" y="15"/>
                </a:lnTo>
                <a:lnTo>
                  <a:pt x="227" y="0"/>
                </a:lnTo>
                <a:lnTo>
                  <a:pt x="135" y="5"/>
                </a:lnTo>
                <a:lnTo>
                  <a:pt x="105" y="5"/>
                </a:lnTo>
                <a:lnTo>
                  <a:pt x="44" y="5"/>
                </a:lnTo>
                <a:lnTo>
                  <a:pt x="22" y="5"/>
                </a:lnTo>
                <a:lnTo>
                  <a:pt x="0" y="13"/>
                </a:lnTo>
                <a:close/>
              </a:path>
            </a:pathLst>
          </a:custGeom>
          <a:solidFill>
            <a:srgbClr val="008000"/>
          </a:solidFill>
          <a:ln w="9525">
            <a:solidFill>
              <a:srgbClr val="99CC00"/>
            </a:solidFill>
            <a:round/>
            <a:headEnd/>
            <a:tailEnd/>
          </a:ln>
        </p:spPr>
        <p:txBody>
          <a:bodyPr/>
          <a:lstStyle/>
          <a:p>
            <a:endParaRPr lang="en-US"/>
          </a:p>
        </p:txBody>
      </p:sp>
      <p:sp>
        <p:nvSpPr>
          <p:cNvPr id="4112" name="Freeform 18"/>
          <p:cNvSpPr>
            <a:spLocks/>
          </p:cNvSpPr>
          <p:nvPr/>
        </p:nvSpPr>
        <p:spPr bwMode="auto">
          <a:xfrm>
            <a:off x="5607050" y="5586413"/>
            <a:ext cx="128588" cy="55562"/>
          </a:xfrm>
          <a:custGeom>
            <a:avLst/>
            <a:gdLst>
              <a:gd name="T0" fmla="*/ 0 w 81"/>
              <a:gd name="T1" fmla="*/ 20637 h 35"/>
              <a:gd name="T2" fmla="*/ 76200 w 81"/>
              <a:gd name="T3" fmla="*/ 55562 h 35"/>
              <a:gd name="T4" fmla="*/ 128588 w 81"/>
              <a:gd name="T5" fmla="*/ 34925 h 35"/>
              <a:gd name="T6" fmla="*/ 73025 w 81"/>
              <a:gd name="T7" fmla="*/ 0 h 35"/>
              <a:gd name="T8" fmla="*/ 0 w 81"/>
              <a:gd name="T9" fmla="*/ 20637 h 35"/>
              <a:gd name="T10" fmla="*/ 0 60000 65536"/>
              <a:gd name="T11" fmla="*/ 0 60000 65536"/>
              <a:gd name="T12" fmla="*/ 0 60000 65536"/>
              <a:gd name="T13" fmla="*/ 0 60000 65536"/>
              <a:gd name="T14" fmla="*/ 0 60000 65536"/>
              <a:gd name="T15" fmla="*/ 0 w 81"/>
              <a:gd name="T16" fmla="*/ 0 h 35"/>
              <a:gd name="T17" fmla="*/ 81 w 81"/>
              <a:gd name="T18" fmla="*/ 35 h 35"/>
            </a:gdLst>
            <a:ahLst/>
            <a:cxnLst>
              <a:cxn ang="T10">
                <a:pos x="T0" y="T1"/>
              </a:cxn>
              <a:cxn ang="T11">
                <a:pos x="T2" y="T3"/>
              </a:cxn>
              <a:cxn ang="T12">
                <a:pos x="T4" y="T5"/>
              </a:cxn>
              <a:cxn ang="T13">
                <a:pos x="T6" y="T7"/>
              </a:cxn>
              <a:cxn ang="T14">
                <a:pos x="T8" y="T9"/>
              </a:cxn>
            </a:cxnLst>
            <a:rect l="T15" t="T16" r="T17" b="T18"/>
            <a:pathLst>
              <a:path w="81" h="35">
                <a:moveTo>
                  <a:pt x="0" y="13"/>
                </a:moveTo>
                <a:lnTo>
                  <a:pt x="48" y="35"/>
                </a:lnTo>
                <a:lnTo>
                  <a:pt x="81" y="22"/>
                </a:lnTo>
                <a:lnTo>
                  <a:pt x="46" y="0"/>
                </a:lnTo>
                <a:lnTo>
                  <a:pt x="0" y="13"/>
                </a:lnTo>
                <a:close/>
              </a:path>
            </a:pathLst>
          </a:custGeom>
          <a:solidFill>
            <a:srgbClr val="008000"/>
          </a:solidFill>
          <a:ln w="9525">
            <a:solidFill>
              <a:srgbClr val="99CC00"/>
            </a:solidFill>
            <a:round/>
            <a:headEnd/>
            <a:tailEnd/>
          </a:ln>
        </p:spPr>
        <p:txBody>
          <a:bodyPr/>
          <a:lstStyle/>
          <a:p>
            <a:endParaRPr lang="en-US"/>
          </a:p>
        </p:txBody>
      </p:sp>
      <p:sp>
        <p:nvSpPr>
          <p:cNvPr id="4113" name="Freeform 19"/>
          <p:cNvSpPr>
            <a:spLocks/>
          </p:cNvSpPr>
          <p:nvPr/>
        </p:nvSpPr>
        <p:spPr bwMode="auto">
          <a:xfrm>
            <a:off x="5653088" y="5254625"/>
            <a:ext cx="23812" cy="47625"/>
          </a:xfrm>
          <a:custGeom>
            <a:avLst/>
            <a:gdLst>
              <a:gd name="T0" fmla="*/ 23812 w 15"/>
              <a:gd name="T1" fmla="*/ 0 h 30"/>
              <a:gd name="T2" fmla="*/ 0 w 15"/>
              <a:gd name="T3" fmla="*/ 26988 h 30"/>
              <a:gd name="T4" fmla="*/ 9525 w 15"/>
              <a:gd name="T5" fmla="*/ 47625 h 30"/>
              <a:gd name="T6" fmla="*/ 23812 w 15"/>
              <a:gd name="T7" fmla="*/ 0 h 30"/>
              <a:gd name="T8" fmla="*/ 0 60000 65536"/>
              <a:gd name="T9" fmla="*/ 0 60000 65536"/>
              <a:gd name="T10" fmla="*/ 0 60000 65536"/>
              <a:gd name="T11" fmla="*/ 0 60000 65536"/>
              <a:gd name="T12" fmla="*/ 0 w 15"/>
              <a:gd name="T13" fmla="*/ 0 h 30"/>
              <a:gd name="T14" fmla="*/ 15 w 15"/>
              <a:gd name="T15" fmla="*/ 30 h 30"/>
            </a:gdLst>
            <a:ahLst/>
            <a:cxnLst>
              <a:cxn ang="T8">
                <a:pos x="T0" y="T1"/>
              </a:cxn>
              <a:cxn ang="T9">
                <a:pos x="T2" y="T3"/>
              </a:cxn>
              <a:cxn ang="T10">
                <a:pos x="T4" y="T5"/>
              </a:cxn>
              <a:cxn ang="T11">
                <a:pos x="T6" y="T7"/>
              </a:cxn>
            </a:cxnLst>
            <a:rect l="T12" t="T13" r="T14" b="T15"/>
            <a:pathLst>
              <a:path w="15" h="30">
                <a:moveTo>
                  <a:pt x="15" y="0"/>
                </a:moveTo>
                <a:lnTo>
                  <a:pt x="0" y="17"/>
                </a:lnTo>
                <a:lnTo>
                  <a:pt x="6" y="30"/>
                </a:lnTo>
                <a:lnTo>
                  <a:pt x="15" y="0"/>
                </a:lnTo>
                <a:close/>
              </a:path>
            </a:pathLst>
          </a:custGeom>
          <a:solidFill>
            <a:schemeClr val="accent1"/>
          </a:solidFill>
          <a:ln w="9525">
            <a:solidFill>
              <a:schemeClr val="tx1"/>
            </a:solidFill>
            <a:round/>
            <a:headEnd/>
            <a:tailEnd/>
          </a:ln>
        </p:spPr>
        <p:txBody>
          <a:bodyPr/>
          <a:lstStyle/>
          <a:p>
            <a:endParaRPr lang="en-US"/>
          </a:p>
        </p:txBody>
      </p:sp>
      <p:sp>
        <p:nvSpPr>
          <p:cNvPr id="4114" name="Freeform 20"/>
          <p:cNvSpPr>
            <a:spLocks/>
          </p:cNvSpPr>
          <p:nvPr/>
        </p:nvSpPr>
        <p:spPr bwMode="auto">
          <a:xfrm>
            <a:off x="5853113" y="5357813"/>
            <a:ext cx="46037" cy="46037"/>
          </a:xfrm>
          <a:custGeom>
            <a:avLst/>
            <a:gdLst>
              <a:gd name="T0" fmla="*/ 0 w 29"/>
              <a:gd name="T1" fmla="*/ 0 h 29"/>
              <a:gd name="T2" fmla="*/ 7937 w 29"/>
              <a:gd name="T3" fmla="*/ 46037 h 29"/>
              <a:gd name="T4" fmla="*/ 46037 w 29"/>
              <a:gd name="T5" fmla="*/ 7937 h 29"/>
              <a:gd name="T6" fmla="*/ 0 w 29"/>
              <a:gd name="T7" fmla="*/ 0 h 29"/>
              <a:gd name="T8" fmla="*/ 0 60000 65536"/>
              <a:gd name="T9" fmla="*/ 0 60000 65536"/>
              <a:gd name="T10" fmla="*/ 0 60000 65536"/>
              <a:gd name="T11" fmla="*/ 0 60000 65536"/>
              <a:gd name="T12" fmla="*/ 0 w 29"/>
              <a:gd name="T13" fmla="*/ 0 h 29"/>
              <a:gd name="T14" fmla="*/ 29 w 29"/>
              <a:gd name="T15" fmla="*/ 29 h 29"/>
            </a:gdLst>
            <a:ahLst/>
            <a:cxnLst>
              <a:cxn ang="T8">
                <a:pos x="T0" y="T1"/>
              </a:cxn>
              <a:cxn ang="T9">
                <a:pos x="T2" y="T3"/>
              </a:cxn>
              <a:cxn ang="T10">
                <a:pos x="T4" y="T5"/>
              </a:cxn>
              <a:cxn ang="T11">
                <a:pos x="T6" y="T7"/>
              </a:cxn>
            </a:cxnLst>
            <a:rect l="T12" t="T13" r="T14" b="T15"/>
            <a:pathLst>
              <a:path w="29" h="29">
                <a:moveTo>
                  <a:pt x="0" y="0"/>
                </a:moveTo>
                <a:lnTo>
                  <a:pt x="5" y="29"/>
                </a:lnTo>
                <a:lnTo>
                  <a:pt x="29" y="5"/>
                </a:lnTo>
                <a:lnTo>
                  <a:pt x="0" y="0"/>
                </a:lnTo>
                <a:close/>
              </a:path>
            </a:pathLst>
          </a:custGeom>
          <a:solidFill>
            <a:schemeClr val="accent1"/>
          </a:solidFill>
          <a:ln w="9525">
            <a:solidFill>
              <a:schemeClr val="tx1"/>
            </a:solidFill>
            <a:round/>
            <a:headEnd/>
            <a:tailEnd/>
          </a:ln>
        </p:spPr>
        <p:txBody>
          <a:bodyPr/>
          <a:lstStyle/>
          <a:p>
            <a:endParaRPr lang="en-US"/>
          </a:p>
        </p:txBody>
      </p:sp>
      <p:sp>
        <p:nvSpPr>
          <p:cNvPr id="4115" name="Freeform 21"/>
          <p:cNvSpPr>
            <a:spLocks/>
          </p:cNvSpPr>
          <p:nvPr/>
        </p:nvSpPr>
        <p:spPr bwMode="auto">
          <a:xfrm>
            <a:off x="6567488" y="5970588"/>
            <a:ext cx="55562" cy="46037"/>
          </a:xfrm>
          <a:custGeom>
            <a:avLst/>
            <a:gdLst>
              <a:gd name="T0" fmla="*/ 0 w 35"/>
              <a:gd name="T1" fmla="*/ 46037 h 29"/>
              <a:gd name="T2" fmla="*/ 12700 w 35"/>
              <a:gd name="T3" fmla="*/ 0 h 29"/>
              <a:gd name="T4" fmla="*/ 55562 w 35"/>
              <a:gd name="T5" fmla="*/ 0 h 29"/>
              <a:gd name="T6" fmla="*/ 47625 w 35"/>
              <a:gd name="T7" fmla="*/ 34925 h 29"/>
              <a:gd name="T8" fmla="*/ 0 w 35"/>
              <a:gd name="T9" fmla="*/ 46037 h 29"/>
              <a:gd name="T10" fmla="*/ 0 60000 65536"/>
              <a:gd name="T11" fmla="*/ 0 60000 65536"/>
              <a:gd name="T12" fmla="*/ 0 60000 65536"/>
              <a:gd name="T13" fmla="*/ 0 60000 65536"/>
              <a:gd name="T14" fmla="*/ 0 60000 65536"/>
              <a:gd name="T15" fmla="*/ 0 w 35"/>
              <a:gd name="T16" fmla="*/ 0 h 29"/>
              <a:gd name="T17" fmla="*/ 35 w 35"/>
              <a:gd name="T18" fmla="*/ 29 h 29"/>
            </a:gdLst>
            <a:ahLst/>
            <a:cxnLst>
              <a:cxn ang="T10">
                <a:pos x="T0" y="T1"/>
              </a:cxn>
              <a:cxn ang="T11">
                <a:pos x="T2" y="T3"/>
              </a:cxn>
              <a:cxn ang="T12">
                <a:pos x="T4" y="T5"/>
              </a:cxn>
              <a:cxn ang="T13">
                <a:pos x="T6" y="T7"/>
              </a:cxn>
              <a:cxn ang="T14">
                <a:pos x="T8" y="T9"/>
              </a:cxn>
            </a:cxnLst>
            <a:rect l="T15" t="T16" r="T17" b="T18"/>
            <a:pathLst>
              <a:path w="35" h="29">
                <a:moveTo>
                  <a:pt x="0" y="29"/>
                </a:moveTo>
                <a:lnTo>
                  <a:pt x="8" y="0"/>
                </a:lnTo>
                <a:lnTo>
                  <a:pt x="35" y="0"/>
                </a:lnTo>
                <a:lnTo>
                  <a:pt x="30" y="22"/>
                </a:lnTo>
                <a:lnTo>
                  <a:pt x="0" y="29"/>
                </a:lnTo>
                <a:close/>
              </a:path>
            </a:pathLst>
          </a:custGeom>
          <a:solidFill>
            <a:srgbClr val="008000"/>
          </a:solidFill>
          <a:ln w="9525">
            <a:solidFill>
              <a:srgbClr val="99CC00"/>
            </a:solidFill>
            <a:round/>
            <a:headEnd/>
            <a:tailEnd/>
          </a:ln>
        </p:spPr>
        <p:txBody>
          <a:bodyPr/>
          <a:lstStyle/>
          <a:p>
            <a:endParaRPr lang="en-US"/>
          </a:p>
        </p:txBody>
      </p:sp>
      <p:sp>
        <p:nvSpPr>
          <p:cNvPr id="37913" name="Freeform 25"/>
          <p:cNvSpPr>
            <a:spLocks/>
          </p:cNvSpPr>
          <p:nvPr/>
        </p:nvSpPr>
        <p:spPr bwMode="auto">
          <a:xfrm>
            <a:off x="1751013" y="1751013"/>
            <a:ext cx="3554412" cy="3376612"/>
          </a:xfrm>
          <a:custGeom>
            <a:avLst/>
            <a:gdLst>
              <a:gd name="T0" fmla="*/ 0 w 2239"/>
              <a:gd name="T1" fmla="*/ 0 h 2127"/>
              <a:gd name="T2" fmla="*/ 2290762 w 2239"/>
              <a:gd name="T3" fmla="*/ 3376612 h 2127"/>
              <a:gd name="T4" fmla="*/ 2406649 w 2239"/>
              <a:gd name="T5" fmla="*/ 3254375 h 2127"/>
              <a:gd name="T6" fmla="*/ 2562224 w 2239"/>
              <a:gd name="T7" fmla="*/ 3105149 h 2127"/>
              <a:gd name="T8" fmla="*/ 2819399 w 2239"/>
              <a:gd name="T9" fmla="*/ 2897187 h 2127"/>
              <a:gd name="T10" fmla="*/ 3016249 w 2239"/>
              <a:gd name="T11" fmla="*/ 2752724 h 2127"/>
              <a:gd name="T12" fmla="*/ 3303587 w 2239"/>
              <a:gd name="T13" fmla="*/ 2579687 h 2127"/>
              <a:gd name="T14" fmla="*/ 3433762 w 2239"/>
              <a:gd name="T15" fmla="*/ 2519362 h 2127"/>
              <a:gd name="T16" fmla="*/ 3554412 w 2239"/>
              <a:gd name="T17" fmla="*/ 2466974 h 2127"/>
              <a:gd name="T18" fmla="*/ 1044575 w 2239"/>
              <a:gd name="T19" fmla="*/ 9525 h 2127"/>
              <a:gd name="T20" fmla="*/ 0 w 2239"/>
              <a:gd name="T21" fmla="*/ 0 h 2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39"/>
              <a:gd name="T34" fmla="*/ 0 h 2127"/>
              <a:gd name="T35" fmla="*/ 2239 w 2239"/>
              <a:gd name="T36" fmla="*/ 2127 h 2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39" h="2127">
                <a:moveTo>
                  <a:pt x="0" y="0"/>
                </a:moveTo>
                <a:lnTo>
                  <a:pt x="1443" y="2127"/>
                </a:lnTo>
                <a:lnTo>
                  <a:pt x="1516" y="2050"/>
                </a:lnTo>
                <a:lnTo>
                  <a:pt x="1614" y="1956"/>
                </a:lnTo>
                <a:lnTo>
                  <a:pt x="1776" y="1825"/>
                </a:lnTo>
                <a:lnTo>
                  <a:pt x="1900" y="1734"/>
                </a:lnTo>
                <a:lnTo>
                  <a:pt x="2081" y="1625"/>
                </a:lnTo>
                <a:lnTo>
                  <a:pt x="2163" y="1587"/>
                </a:lnTo>
                <a:lnTo>
                  <a:pt x="2239" y="1554"/>
                </a:lnTo>
                <a:lnTo>
                  <a:pt x="658" y="6"/>
                </a:lnTo>
                <a:lnTo>
                  <a:pt x="0" y="0"/>
                </a:lnTo>
                <a:close/>
              </a:path>
            </a:pathLst>
          </a:custGeom>
          <a:gradFill rotWithShape="1">
            <a:gsLst>
              <a:gs pos="0">
                <a:srgbClr val="FFFFF3"/>
              </a:gs>
              <a:gs pos="100000">
                <a:srgbClr val="FFFF66"/>
              </a:gs>
            </a:gsLst>
            <a:lin ang="2700000" scaled="1"/>
          </a:gradFill>
          <a:ln w="9525">
            <a:noFill/>
            <a:round/>
            <a:headEnd/>
            <a:tailEnd/>
          </a:ln>
        </p:spPr>
        <p:txBody>
          <a:bodyPr/>
          <a:lstStyle/>
          <a:p>
            <a:endParaRPr lang="en-US"/>
          </a:p>
        </p:txBody>
      </p:sp>
      <p:sp>
        <p:nvSpPr>
          <p:cNvPr id="37914" name="Freeform 26"/>
          <p:cNvSpPr>
            <a:spLocks/>
          </p:cNvSpPr>
          <p:nvPr/>
        </p:nvSpPr>
        <p:spPr bwMode="auto">
          <a:xfrm>
            <a:off x="5329238" y="2833688"/>
            <a:ext cx="733425" cy="1366837"/>
          </a:xfrm>
          <a:custGeom>
            <a:avLst/>
            <a:gdLst>
              <a:gd name="T0" fmla="*/ 23812 w 462"/>
              <a:gd name="T1" fmla="*/ 1366837 h 861"/>
              <a:gd name="T2" fmla="*/ 23812 w 462"/>
              <a:gd name="T3" fmla="*/ 1257300 h 861"/>
              <a:gd name="T4" fmla="*/ 166688 w 462"/>
              <a:gd name="T5" fmla="*/ 1157287 h 861"/>
              <a:gd name="T6" fmla="*/ 166688 w 462"/>
              <a:gd name="T7" fmla="*/ 995362 h 861"/>
              <a:gd name="T8" fmla="*/ 300038 w 462"/>
              <a:gd name="T9" fmla="*/ 919162 h 861"/>
              <a:gd name="T10" fmla="*/ 323850 w 462"/>
              <a:gd name="T11" fmla="*/ 728662 h 861"/>
              <a:gd name="T12" fmla="*/ 452438 w 462"/>
              <a:gd name="T13" fmla="*/ 652462 h 861"/>
              <a:gd name="T14" fmla="*/ 466725 w 462"/>
              <a:gd name="T15" fmla="*/ 481012 h 861"/>
              <a:gd name="T16" fmla="*/ 614363 w 462"/>
              <a:gd name="T17" fmla="*/ 385762 h 861"/>
              <a:gd name="T18" fmla="*/ 609600 w 462"/>
              <a:gd name="T19" fmla="*/ 247650 h 861"/>
              <a:gd name="T20" fmla="*/ 733425 w 462"/>
              <a:gd name="T21" fmla="*/ 0 h 8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2"/>
              <a:gd name="T34" fmla="*/ 0 h 861"/>
              <a:gd name="T35" fmla="*/ 462 w 462"/>
              <a:gd name="T36" fmla="*/ 861 h 8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2" h="861">
                <a:moveTo>
                  <a:pt x="15" y="861"/>
                </a:moveTo>
                <a:cubicBezTo>
                  <a:pt x="7" y="837"/>
                  <a:pt x="0" y="814"/>
                  <a:pt x="15" y="792"/>
                </a:cubicBezTo>
                <a:cubicBezTo>
                  <a:pt x="30" y="770"/>
                  <a:pt x="90" y="757"/>
                  <a:pt x="105" y="729"/>
                </a:cubicBezTo>
                <a:cubicBezTo>
                  <a:pt x="120" y="701"/>
                  <a:pt x="91" y="652"/>
                  <a:pt x="105" y="627"/>
                </a:cubicBezTo>
                <a:cubicBezTo>
                  <a:pt x="119" y="602"/>
                  <a:pt x="173" y="607"/>
                  <a:pt x="189" y="579"/>
                </a:cubicBezTo>
                <a:cubicBezTo>
                  <a:pt x="205" y="551"/>
                  <a:pt x="188" y="487"/>
                  <a:pt x="204" y="459"/>
                </a:cubicBezTo>
                <a:cubicBezTo>
                  <a:pt x="220" y="431"/>
                  <a:pt x="270" y="437"/>
                  <a:pt x="285" y="411"/>
                </a:cubicBezTo>
                <a:cubicBezTo>
                  <a:pt x="300" y="385"/>
                  <a:pt x="277" y="331"/>
                  <a:pt x="294" y="303"/>
                </a:cubicBezTo>
                <a:cubicBezTo>
                  <a:pt x="311" y="275"/>
                  <a:pt x="372" y="267"/>
                  <a:pt x="387" y="243"/>
                </a:cubicBezTo>
                <a:cubicBezTo>
                  <a:pt x="402" y="219"/>
                  <a:pt x="372" y="196"/>
                  <a:pt x="384" y="156"/>
                </a:cubicBezTo>
                <a:cubicBezTo>
                  <a:pt x="396" y="116"/>
                  <a:pt x="429" y="58"/>
                  <a:pt x="462" y="0"/>
                </a:cubicBezTo>
              </a:path>
            </a:pathLst>
          </a:custGeom>
          <a:noFill/>
          <a:ln w="31750">
            <a:solidFill>
              <a:srgbClr val="FF9900"/>
            </a:solidFill>
            <a:round/>
            <a:headEnd/>
            <a:tailEnd type="stealth" w="med" len="med"/>
          </a:ln>
        </p:spPr>
        <p:txBody>
          <a:bodyPr/>
          <a:lstStyle/>
          <a:p>
            <a:endParaRPr lang="en-US"/>
          </a:p>
        </p:txBody>
      </p:sp>
      <p:sp>
        <p:nvSpPr>
          <p:cNvPr id="37915" name="Freeform 27"/>
          <p:cNvSpPr>
            <a:spLocks/>
          </p:cNvSpPr>
          <p:nvPr/>
        </p:nvSpPr>
        <p:spPr bwMode="auto">
          <a:xfrm>
            <a:off x="5037138" y="1909763"/>
            <a:ext cx="152400" cy="2428875"/>
          </a:xfrm>
          <a:custGeom>
            <a:avLst/>
            <a:gdLst>
              <a:gd name="T0" fmla="*/ 11112 w 96"/>
              <a:gd name="T1" fmla="*/ 2428875 h 1530"/>
              <a:gd name="T2" fmla="*/ 63500 w 96"/>
              <a:gd name="T3" fmla="*/ 2343150 h 1530"/>
              <a:gd name="T4" fmla="*/ 1588 w 96"/>
              <a:gd name="T5" fmla="*/ 2205038 h 1530"/>
              <a:gd name="T6" fmla="*/ 73025 w 96"/>
              <a:gd name="T7" fmla="*/ 2047875 h 1530"/>
              <a:gd name="T8" fmla="*/ 11112 w 96"/>
              <a:gd name="T9" fmla="*/ 1914525 h 1530"/>
              <a:gd name="T10" fmla="*/ 87312 w 96"/>
              <a:gd name="T11" fmla="*/ 1766888 h 1530"/>
              <a:gd name="T12" fmla="*/ 20637 w 96"/>
              <a:gd name="T13" fmla="*/ 1604962 h 1530"/>
              <a:gd name="T14" fmla="*/ 111125 w 96"/>
              <a:gd name="T15" fmla="*/ 1457325 h 1530"/>
              <a:gd name="T16" fmla="*/ 44450 w 96"/>
              <a:gd name="T17" fmla="*/ 1333500 h 1530"/>
              <a:gd name="T18" fmla="*/ 115888 w 96"/>
              <a:gd name="T19" fmla="*/ 1185863 h 1530"/>
              <a:gd name="T20" fmla="*/ 53975 w 96"/>
              <a:gd name="T21" fmla="*/ 1028700 h 1530"/>
              <a:gd name="T22" fmla="*/ 130175 w 96"/>
              <a:gd name="T23" fmla="*/ 876300 h 1530"/>
              <a:gd name="T24" fmla="*/ 68263 w 96"/>
              <a:gd name="T25" fmla="*/ 738187 h 1530"/>
              <a:gd name="T26" fmla="*/ 134938 w 96"/>
              <a:gd name="T27" fmla="*/ 600075 h 1530"/>
              <a:gd name="T28" fmla="*/ 92075 w 96"/>
              <a:gd name="T29" fmla="*/ 461963 h 1530"/>
              <a:gd name="T30" fmla="*/ 149225 w 96"/>
              <a:gd name="T31" fmla="*/ 319087 h 1530"/>
              <a:gd name="T32" fmla="*/ 115888 w 96"/>
              <a:gd name="T33" fmla="*/ 200025 h 1530"/>
              <a:gd name="T34" fmla="*/ 39687 w 96"/>
              <a:gd name="T35" fmla="*/ 0 h 15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1530"/>
              <a:gd name="T56" fmla="*/ 96 w 96"/>
              <a:gd name="T57" fmla="*/ 1530 h 15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1530">
                <a:moveTo>
                  <a:pt x="7" y="1530"/>
                </a:moveTo>
                <a:cubicBezTo>
                  <a:pt x="24" y="1514"/>
                  <a:pt x="41" y="1499"/>
                  <a:pt x="40" y="1476"/>
                </a:cubicBezTo>
                <a:cubicBezTo>
                  <a:pt x="39" y="1453"/>
                  <a:pt x="0" y="1420"/>
                  <a:pt x="1" y="1389"/>
                </a:cubicBezTo>
                <a:cubicBezTo>
                  <a:pt x="2" y="1358"/>
                  <a:pt x="45" y="1320"/>
                  <a:pt x="46" y="1290"/>
                </a:cubicBezTo>
                <a:cubicBezTo>
                  <a:pt x="47" y="1260"/>
                  <a:pt x="6" y="1235"/>
                  <a:pt x="7" y="1206"/>
                </a:cubicBezTo>
                <a:cubicBezTo>
                  <a:pt x="8" y="1177"/>
                  <a:pt x="54" y="1145"/>
                  <a:pt x="55" y="1113"/>
                </a:cubicBezTo>
                <a:cubicBezTo>
                  <a:pt x="56" y="1081"/>
                  <a:pt x="11" y="1043"/>
                  <a:pt x="13" y="1011"/>
                </a:cubicBezTo>
                <a:cubicBezTo>
                  <a:pt x="15" y="979"/>
                  <a:pt x="68" y="946"/>
                  <a:pt x="70" y="918"/>
                </a:cubicBezTo>
                <a:cubicBezTo>
                  <a:pt x="72" y="890"/>
                  <a:pt x="28" y="868"/>
                  <a:pt x="28" y="840"/>
                </a:cubicBezTo>
                <a:cubicBezTo>
                  <a:pt x="28" y="812"/>
                  <a:pt x="72" y="779"/>
                  <a:pt x="73" y="747"/>
                </a:cubicBezTo>
                <a:cubicBezTo>
                  <a:pt x="74" y="715"/>
                  <a:pt x="33" y="680"/>
                  <a:pt x="34" y="648"/>
                </a:cubicBezTo>
                <a:cubicBezTo>
                  <a:pt x="35" y="616"/>
                  <a:pt x="81" y="582"/>
                  <a:pt x="82" y="552"/>
                </a:cubicBezTo>
                <a:cubicBezTo>
                  <a:pt x="83" y="522"/>
                  <a:pt x="43" y="494"/>
                  <a:pt x="43" y="465"/>
                </a:cubicBezTo>
                <a:cubicBezTo>
                  <a:pt x="43" y="436"/>
                  <a:pt x="83" y="407"/>
                  <a:pt x="85" y="378"/>
                </a:cubicBezTo>
                <a:cubicBezTo>
                  <a:pt x="87" y="349"/>
                  <a:pt x="57" y="320"/>
                  <a:pt x="58" y="291"/>
                </a:cubicBezTo>
                <a:cubicBezTo>
                  <a:pt x="59" y="262"/>
                  <a:pt x="92" y="228"/>
                  <a:pt x="94" y="201"/>
                </a:cubicBezTo>
                <a:cubicBezTo>
                  <a:pt x="96" y="174"/>
                  <a:pt x="85" y="159"/>
                  <a:pt x="73" y="126"/>
                </a:cubicBezTo>
                <a:cubicBezTo>
                  <a:pt x="61" y="93"/>
                  <a:pt x="33" y="21"/>
                  <a:pt x="25" y="0"/>
                </a:cubicBezTo>
              </a:path>
            </a:pathLst>
          </a:custGeom>
          <a:noFill/>
          <a:ln w="28575">
            <a:solidFill>
              <a:srgbClr val="FF9900"/>
            </a:solidFill>
            <a:round/>
            <a:headEnd/>
            <a:tailEnd type="stealth" w="med" len="med"/>
          </a:ln>
        </p:spPr>
        <p:txBody>
          <a:bodyPr/>
          <a:lstStyle/>
          <a:p>
            <a:endParaRPr lang="en-US"/>
          </a:p>
        </p:txBody>
      </p:sp>
      <p:sp>
        <p:nvSpPr>
          <p:cNvPr id="37916" name="Freeform 28"/>
          <p:cNvSpPr>
            <a:spLocks/>
          </p:cNvSpPr>
          <p:nvPr/>
        </p:nvSpPr>
        <p:spPr bwMode="auto">
          <a:xfrm>
            <a:off x="4410075" y="3143250"/>
            <a:ext cx="295275" cy="1390650"/>
          </a:xfrm>
          <a:custGeom>
            <a:avLst/>
            <a:gdLst>
              <a:gd name="T0" fmla="*/ 295275 w 186"/>
              <a:gd name="T1" fmla="*/ 1390650 h 876"/>
              <a:gd name="T2" fmla="*/ 247650 w 186"/>
              <a:gd name="T3" fmla="*/ 1319213 h 876"/>
              <a:gd name="T4" fmla="*/ 285750 w 186"/>
              <a:gd name="T5" fmla="*/ 1190625 h 876"/>
              <a:gd name="T6" fmla="*/ 185737 w 186"/>
              <a:gd name="T7" fmla="*/ 1038225 h 876"/>
              <a:gd name="T8" fmla="*/ 238125 w 186"/>
              <a:gd name="T9" fmla="*/ 904875 h 876"/>
              <a:gd name="T10" fmla="*/ 133350 w 186"/>
              <a:gd name="T11" fmla="*/ 757237 h 876"/>
              <a:gd name="T12" fmla="*/ 180975 w 186"/>
              <a:gd name="T13" fmla="*/ 600075 h 876"/>
              <a:gd name="T14" fmla="*/ 80962 w 186"/>
              <a:gd name="T15" fmla="*/ 476250 h 876"/>
              <a:gd name="T16" fmla="*/ 133350 w 186"/>
              <a:gd name="T17" fmla="*/ 319088 h 876"/>
              <a:gd name="T18" fmla="*/ 28575 w 186"/>
              <a:gd name="T19" fmla="*/ 204788 h 876"/>
              <a:gd name="T20" fmla="*/ 0 w 186"/>
              <a:gd name="T21" fmla="*/ 0 h 8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6"/>
              <a:gd name="T34" fmla="*/ 0 h 876"/>
              <a:gd name="T35" fmla="*/ 186 w 186"/>
              <a:gd name="T36" fmla="*/ 876 h 8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6" h="876">
                <a:moveTo>
                  <a:pt x="186" y="876"/>
                </a:moveTo>
                <a:cubicBezTo>
                  <a:pt x="171" y="864"/>
                  <a:pt x="157" y="852"/>
                  <a:pt x="156" y="831"/>
                </a:cubicBezTo>
                <a:cubicBezTo>
                  <a:pt x="155" y="810"/>
                  <a:pt x="186" y="779"/>
                  <a:pt x="180" y="750"/>
                </a:cubicBezTo>
                <a:cubicBezTo>
                  <a:pt x="174" y="721"/>
                  <a:pt x="122" y="684"/>
                  <a:pt x="117" y="654"/>
                </a:cubicBezTo>
                <a:cubicBezTo>
                  <a:pt x="112" y="624"/>
                  <a:pt x="155" y="599"/>
                  <a:pt x="150" y="570"/>
                </a:cubicBezTo>
                <a:cubicBezTo>
                  <a:pt x="145" y="541"/>
                  <a:pt x="90" y="509"/>
                  <a:pt x="84" y="477"/>
                </a:cubicBezTo>
                <a:cubicBezTo>
                  <a:pt x="78" y="445"/>
                  <a:pt x="119" y="407"/>
                  <a:pt x="114" y="378"/>
                </a:cubicBezTo>
                <a:cubicBezTo>
                  <a:pt x="109" y="349"/>
                  <a:pt x="56" y="329"/>
                  <a:pt x="51" y="300"/>
                </a:cubicBezTo>
                <a:cubicBezTo>
                  <a:pt x="46" y="271"/>
                  <a:pt x="89" y="229"/>
                  <a:pt x="84" y="201"/>
                </a:cubicBezTo>
                <a:cubicBezTo>
                  <a:pt x="79" y="173"/>
                  <a:pt x="32" y="162"/>
                  <a:pt x="18" y="129"/>
                </a:cubicBezTo>
                <a:cubicBezTo>
                  <a:pt x="4" y="96"/>
                  <a:pt x="3" y="21"/>
                  <a:pt x="0" y="0"/>
                </a:cubicBezTo>
              </a:path>
            </a:pathLst>
          </a:custGeom>
          <a:noFill/>
          <a:ln w="28575">
            <a:solidFill>
              <a:srgbClr val="FF9900"/>
            </a:solidFill>
            <a:round/>
            <a:headEnd/>
            <a:tailEnd type="stealth" w="med" len="med"/>
          </a:ln>
        </p:spPr>
        <p:txBody>
          <a:bodyPr/>
          <a:lstStyle/>
          <a:p>
            <a:endParaRPr lang="en-US"/>
          </a:p>
        </p:txBody>
      </p:sp>
      <p:sp>
        <p:nvSpPr>
          <p:cNvPr id="37917" name="Freeform 29"/>
          <p:cNvSpPr>
            <a:spLocks/>
          </p:cNvSpPr>
          <p:nvPr/>
        </p:nvSpPr>
        <p:spPr bwMode="auto">
          <a:xfrm>
            <a:off x="4808538" y="3490913"/>
            <a:ext cx="130175" cy="947737"/>
          </a:xfrm>
          <a:custGeom>
            <a:avLst/>
            <a:gdLst>
              <a:gd name="T0" fmla="*/ 49212 w 82"/>
              <a:gd name="T1" fmla="*/ 947737 h 597"/>
              <a:gd name="T2" fmla="*/ 15875 w 82"/>
              <a:gd name="T3" fmla="*/ 885825 h 597"/>
              <a:gd name="T4" fmla="*/ 87312 w 82"/>
              <a:gd name="T5" fmla="*/ 757237 h 597"/>
              <a:gd name="T6" fmla="*/ 15875 w 82"/>
              <a:gd name="T7" fmla="*/ 600075 h 597"/>
              <a:gd name="T8" fmla="*/ 87312 w 82"/>
              <a:gd name="T9" fmla="*/ 452437 h 597"/>
              <a:gd name="T10" fmla="*/ 6350 w 82"/>
              <a:gd name="T11" fmla="*/ 295275 h 597"/>
              <a:gd name="T12" fmla="*/ 130175 w 82"/>
              <a:gd name="T13" fmla="*/ 0 h 597"/>
              <a:gd name="T14" fmla="*/ 0 60000 65536"/>
              <a:gd name="T15" fmla="*/ 0 60000 65536"/>
              <a:gd name="T16" fmla="*/ 0 60000 65536"/>
              <a:gd name="T17" fmla="*/ 0 60000 65536"/>
              <a:gd name="T18" fmla="*/ 0 60000 65536"/>
              <a:gd name="T19" fmla="*/ 0 60000 65536"/>
              <a:gd name="T20" fmla="*/ 0 60000 65536"/>
              <a:gd name="T21" fmla="*/ 0 w 82"/>
              <a:gd name="T22" fmla="*/ 0 h 597"/>
              <a:gd name="T23" fmla="*/ 82 w 82"/>
              <a:gd name="T24" fmla="*/ 597 h 5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597">
                <a:moveTo>
                  <a:pt x="31" y="597"/>
                </a:moveTo>
                <a:cubicBezTo>
                  <a:pt x="18" y="587"/>
                  <a:pt x="6" y="578"/>
                  <a:pt x="10" y="558"/>
                </a:cubicBezTo>
                <a:cubicBezTo>
                  <a:pt x="14" y="538"/>
                  <a:pt x="55" y="507"/>
                  <a:pt x="55" y="477"/>
                </a:cubicBezTo>
                <a:cubicBezTo>
                  <a:pt x="55" y="447"/>
                  <a:pt x="10" y="410"/>
                  <a:pt x="10" y="378"/>
                </a:cubicBezTo>
                <a:cubicBezTo>
                  <a:pt x="10" y="346"/>
                  <a:pt x="56" y="317"/>
                  <a:pt x="55" y="285"/>
                </a:cubicBezTo>
                <a:cubicBezTo>
                  <a:pt x="54" y="253"/>
                  <a:pt x="0" y="233"/>
                  <a:pt x="4" y="186"/>
                </a:cubicBezTo>
                <a:cubicBezTo>
                  <a:pt x="8" y="139"/>
                  <a:pt x="45" y="69"/>
                  <a:pt x="82" y="0"/>
                </a:cubicBezTo>
              </a:path>
            </a:pathLst>
          </a:custGeom>
          <a:noFill/>
          <a:ln w="28575">
            <a:solidFill>
              <a:srgbClr val="FF9900"/>
            </a:solidFill>
            <a:round/>
            <a:headEnd/>
            <a:tailEnd type="stealth" w="med" len="med"/>
          </a:ln>
        </p:spPr>
        <p:txBody>
          <a:bodyPr/>
          <a:lstStyle/>
          <a:p>
            <a:endParaRPr lang="en-US"/>
          </a:p>
        </p:txBody>
      </p:sp>
      <p:sp>
        <p:nvSpPr>
          <p:cNvPr id="37918" name="Freeform 30"/>
          <p:cNvSpPr>
            <a:spLocks/>
          </p:cNvSpPr>
          <p:nvPr/>
        </p:nvSpPr>
        <p:spPr bwMode="auto">
          <a:xfrm>
            <a:off x="3609975" y="3819525"/>
            <a:ext cx="922338" cy="857250"/>
          </a:xfrm>
          <a:custGeom>
            <a:avLst/>
            <a:gdLst>
              <a:gd name="T0" fmla="*/ 922338 w 581"/>
              <a:gd name="T1" fmla="*/ 857250 h 540"/>
              <a:gd name="T2" fmla="*/ 800100 w 581"/>
              <a:gd name="T3" fmla="*/ 823913 h 540"/>
              <a:gd name="T4" fmla="*/ 757238 w 581"/>
              <a:gd name="T5" fmla="*/ 690562 h 540"/>
              <a:gd name="T6" fmla="*/ 609600 w 581"/>
              <a:gd name="T7" fmla="*/ 685800 h 540"/>
              <a:gd name="T8" fmla="*/ 523875 w 581"/>
              <a:gd name="T9" fmla="*/ 504825 h 540"/>
              <a:gd name="T10" fmla="*/ 376238 w 581"/>
              <a:gd name="T11" fmla="*/ 452437 h 540"/>
              <a:gd name="T12" fmla="*/ 309563 w 581"/>
              <a:gd name="T13" fmla="*/ 323850 h 540"/>
              <a:gd name="T14" fmla="*/ 157163 w 581"/>
              <a:gd name="T15" fmla="*/ 295275 h 540"/>
              <a:gd name="T16" fmla="*/ 109538 w 581"/>
              <a:gd name="T17" fmla="*/ 176212 h 540"/>
              <a:gd name="T18" fmla="*/ 0 w 581"/>
              <a:gd name="T19" fmla="*/ 0 h 5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540"/>
              <a:gd name="T32" fmla="*/ 581 w 581"/>
              <a:gd name="T33" fmla="*/ 540 h 5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540">
                <a:moveTo>
                  <a:pt x="581" y="540"/>
                </a:moveTo>
                <a:cubicBezTo>
                  <a:pt x="569" y="537"/>
                  <a:pt x="521" y="536"/>
                  <a:pt x="504" y="519"/>
                </a:cubicBezTo>
                <a:cubicBezTo>
                  <a:pt x="487" y="502"/>
                  <a:pt x="497" y="449"/>
                  <a:pt x="477" y="435"/>
                </a:cubicBezTo>
                <a:cubicBezTo>
                  <a:pt x="457" y="421"/>
                  <a:pt x="408" y="452"/>
                  <a:pt x="384" y="432"/>
                </a:cubicBezTo>
                <a:cubicBezTo>
                  <a:pt x="360" y="412"/>
                  <a:pt x="354" y="342"/>
                  <a:pt x="330" y="318"/>
                </a:cubicBezTo>
                <a:cubicBezTo>
                  <a:pt x="306" y="294"/>
                  <a:pt x="259" y="304"/>
                  <a:pt x="237" y="285"/>
                </a:cubicBezTo>
                <a:cubicBezTo>
                  <a:pt x="215" y="266"/>
                  <a:pt x="218" y="220"/>
                  <a:pt x="195" y="204"/>
                </a:cubicBezTo>
                <a:cubicBezTo>
                  <a:pt x="172" y="188"/>
                  <a:pt x="120" y="201"/>
                  <a:pt x="99" y="186"/>
                </a:cubicBezTo>
                <a:cubicBezTo>
                  <a:pt x="78" y="171"/>
                  <a:pt x="85" y="142"/>
                  <a:pt x="69" y="111"/>
                </a:cubicBezTo>
                <a:cubicBezTo>
                  <a:pt x="53" y="80"/>
                  <a:pt x="26" y="40"/>
                  <a:pt x="0" y="0"/>
                </a:cubicBezTo>
              </a:path>
            </a:pathLst>
          </a:custGeom>
          <a:noFill/>
          <a:ln w="28575">
            <a:solidFill>
              <a:srgbClr val="FFCC00"/>
            </a:solidFill>
            <a:round/>
            <a:headEnd/>
            <a:tailEnd type="stealth" w="med" len="med"/>
          </a:ln>
        </p:spPr>
        <p:txBody>
          <a:bodyPr/>
          <a:lstStyle/>
          <a:p>
            <a:endParaRPr lang="en-US"/>
          </a:p>
        </p:txBody>
      </p:sp>
      <p:sp>
        <p:nvSpPr>
          <p:cNvPr id="37919" name="Freeform 31"/>
          <p:cNvSpPr>
            <a:spLocks/>
          </p:cNvSpPr>
          <p:nvPr/>
        </p:nvSpPr>
        <p:spPr bwMode="auto">
          <a:xfrm>
            <a:off x="3529013" y="4343400"/>
            <a:ext cx="817562" cy="485775"/>
          </a:xfrm>
          <a:custGeom>
            <a:avLst/>
            <a:gdLst>
              <a:gd name="T0" fmla="*/ 817562 w 515"/>
              <a:gd name="T1" fmla="*/ 485775 h 306"/>
              <a:gd name="T2" fmla="*/ 742949 w 515"/>
              <a:gd name="T3" fmla="*/ 381000 h 306"/>
              <a:gd name="T4" fmla="*/ 538162 w 515"/>
              <a:gd name="T5" fmla="*/ 381000 h 306"/>
              <a:gd name="T6" fmla="*/ 452437 w 515"/>
              <a:gd name="T7" fmla="*/ 252412 h 306"/>
              <a:gd name="T8" fmla="*/ 257175 w 515"/>
              <a:gd name="T9" fmla="*/ 266700 h 306"/>
              <a:gd name="T10" fmla="*/ 190500 w 515"/>
              <a:gd name="T11" fmla="*/ 142875 h 306"/>
              <a:gd name="T12" fmla="*/ 0 w 515"/>
              <a:gd name="T13" fmla="*/ 0 h 306"/>
              <a:gd name="T14" fmla="*/ 0 60000 65536"/>
              <a:gd name="T15" fmla="*/ 0 60000 65536"/>
              <a:gd name="T16" fmla="*/ 0 60000 65536"/>
              <a:gd name="T17" fmla="*/ 0 60000 65536"/>
              <a:gd name="T18" fmla="*/ 0 60000 65536"/>
              <a:gd name="T19" fmla="*/ 0 60000 65536"/>
              <a:gd name="T20" fmla="*/ 0 60000 65536"/>
              <a:gd name="T21" fmla="*/ 0 w 515"/>
              <a:gd name="T22" fmla="*/ 0 h 306"/>
              <a:gd name="T23" fmla="*/ 515 w 515"/>
              <a:gd name="T24" fmla="*/ 306 h 3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5" h="306">
                <a:moveTo>
                  <a:pt x="515" y="306"/>
                </a:moveTo>
                <a:cubicBezTo>
                  <a:pt x="507" y="295"/>
                  <a:pt x="497" y="251"/>
                  <a:pt x="468" y="240"/>
                </a:cubicBezTo>
                <a:cubicBezTo>
                  <a:pt x="439" y="229"/>
                  <a:pt x="369" y="253"/>
                  <a:pt x="339" y="240"/>
                </a:cubicBezTo>
                <a:cubicBezTo>
                  <a:pt x="309" y="227"/>
                  <a:pt x="314" y="171"/>
                  <a:pt x="285" y="159"/>
                </a:cubicBezTo>
                <a:cubicBezTo>
                  <a:pt x="256" y="147"/>
                  <a:pt x="189" y="180"/>
                  <a:pt x="162" y="168"/>
                </a:cubicBezTo>
                <a:cubicBezTo>
                  <a:pt x="135" y="156"/>
                  <a:pt x="147" y="118"/>
                  <a:pt x="120" y="90"/>
                </a:cubicBezTo>
                <a:cubicBezTo>
                  <a:pt x="93" y="62"/>
                  <a:pt x="46" y="31"/>
                  <a:pt x="0" y="0"/>
                </a:cubicBezTo>
              </a:path>
            </a:pathLst>
          </a:custGeom>
          <a:noFill/>
          <a:ln w="28575">
            <a:solidFill>
              <a:srgbClr val="FFCC00"/>
            </a:solidFill>
            <a:round/>
            <a:headEnd/>
            <a:tailEnd type="stealth" w="med" len="med"/>
          </a:ln>
        </p:spPr>
        <p:txBody>
          <a:bodyPr/>
          <a:lstStyle/>
          <a:p>
            <a:endParaRPr lang="en-US"/>
          </a:p>
        </p:txBody>
      </p:sp>
      <p:sp>
        <p:nvSpPr>
          <p:cNvPr id="37920" name="Freeform 32"/>
          <p:cNvSpPr>
            <a:spLocks/>
          </p:cNvSpPr>
          <p:nvPr/>
        </p:nvSpPr>
        <p:spPr bwMode="auto">
          <a:xfrm>
            <a:off x="2286000" y="4929188"/>
            <a:ext cx="1884363" cy="366712"/>
          </a:xfrm>
          <a:custGeom>
            <a:avLst/>
            <a:gdLst>
              <a:gd name="T0" fmla="*/ 1884363 w 1187"/>
              <a:gd name="T1" fmla="*/ 61912 h 231"/>
              <a:gd name="T2" fmla="*/ 1790701 w 1187"/>
              <a:gd name="T3" fmla="*/ 4762 h 231"/>
              <a:gd name="T4" fmla="*/ 1633538 w 1187"/>
              <a:gd name="T5" fmla="*/ 90487 h 231"/>
              <a:gd name="T6" fmla="*/ 1481138 w 1187"/>
              <a:gd name="T7" fmla="*/ 28575 h 231"/>
              <a:gd name="T8" fmla="*/ 1352550 w 1187"/>
              <a:gd name="T9" fmla="*/ 119062 h 231"/>
              <a:gd name="T10" fmla="*/ 1190625 w 1187"/>
              <a:gd name="T11" fmla="*/ 61912 h 231"/>
              <a:gd name="T12" fmla="*/ 1047750 w 1187"/>
              <a:gd name="T13" fmla="*/ 152400 h 231"/>
              <a:gd name="T14" fmla="*/ 900113 w 1187"/>
              <a:gd name="T15" fmla="*/ 85725 h 231"/>
              <a:gd name="T16" fmla="*/ 776288 w 1187"/>
              <a:gd name="T17" fmla="*/ 166687 h 231"/>
              <a:gd name="T18" fmla="*/ 609600 w 1187"/>
              <a:gd name="T19" fmla="*/ 109537 h 231"/>
              <a:gd name="T20" fmla="*/ 476250 w 1187"/>
              <a:gd name="T21" fmla="*/ 195262 h 231"/>
              <a:gd name="T22" fmla="*/ 309563 w 1187"/>
              <a:gd name="T23" fmla="*/ 133350 h 231"/>
              <a:gd name="T24" fmla="*/ 195263 w 1187"/>
              <a:gd name="T25" fmla="*/ 204787 h 231"/>
              <a:gd name="T26" fmla="*/ 0 w 1187"/>
              <a:gd name="T27" fmla="*/ 366712 h 2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7"/>
              <a:gd name="T43" fmla="*/ 0 h 231"/>
              <a:gd name="T44" fmla="*/ 1187 w 1187"/>
              <a:gd name="T45" fmla="*/ 231 h 2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7" h="231">
                <a:moveTo>
                  <a:pt x="1187" y="39"/>
                </a:moveTo>
                <a:cubicBezTo>
                  <a:pt x="1178" y="33"/>
                  <a:pt x="1154" y="0"/>
                  <a:pt x="1128" y="3"/>
                </a:cubicBezTo>
                <a:cubicBezTo>
                  <a:pt x="1102" y="6"/>
                  <a:pt x="1061" y="55"/>
                  <a:pt x="1029" y="57"/>
                </a:cubicBezTo>
                <a:cubicBezTo>
                  <a:pt x="997" y="59"/>
                  <a:pt x="962" y="15"/>
                  <a:pt x="933" y="18"/>
                </a:cubicBezTo>
                <a:cubicBezTo>
                  <a:pt x="904" y="21"/>
                  <a:pt x="882" y="72"/>
                  <a:pt x="852" y="75"/>
                </a:cubicBezTo>
                <a:cubicBezTo>
                  <a:pt x="822" y="78"/>
                  <a:pt x="782" y="36"/>
                  <a:pt x="750" y="39"/>
                </a:cubicBezTo>
                <a:cubicBezTo>
                  <a:pt x="718" y="42"/>
                  <a:pt x="690" y="94"/>
                  <a:pt x="660" y="96"/>
                </a:cubicBezTo>
                <a:cubicBezTo>
                  <a:pt x="630" y="98"/>
                  <a:pt x="595" y="53"/>
                  <a:pt x="567" y="54"/>
                </a:cubicBezTo>
                <a:cubicBezTo>
                  <a:pt x="539" y="55"/>
                  <a:pt x="519" y="103"/>
                  <a:pt x="489" y="105"/>
                </a:cubicBezTo>
                <a:cubicBezTo>
                  <a:pt x="459" y="107"/>
                  <a:pt x="416" y="66"/>
                  <a:pt x="384" y="69"/>
                </a:cubicBezTo>
                <a:cubicBezTo>
                  <a:pt x="352" y="72"/>
                  <a:pt x="331" y="121"/>
                  <a:pt x="300" y="123"/>
                </a:cubicBezTo>
                <a:cubicBezTo>
                  <a:pt x="269" y="125"/>
                  <a:pt x="224" y="83"/>
                  <a:pt x="195" y="84"/>
                </a:cubicBezTo>
                <a:cubicBezTo>
                  <a:pt x="166" y="85"/>
                  <a:pt x="155" y="105"/>
                  <a:pt x="123" y="129"/>
                </a:cubicBezTo>
                <a:cubicBezTo>
                  <a:pt x="91" y="153"/>
                  <a:pt x="45" y="192"/>
                  <a:pt x="0" y="231"/>
                </a:cubicBezTo>
              </a:path>
            </a:pathLst>
          </a:custGeom>
          <a:noFill/>
          <a:ln w="28575">
            <a:solidFill>
              <a:srgbClr val="FFCC00"/>
            </a:solidFill>
            <a:round/>
            <a:headEnd/>
            <a:tailEnd type="stealth" w="med" len="med"/>
          </a:ln>
        </p:spPr>
        <p:txBody>
          <a:bodyPr/>
          <a:lstStyle/>
          <a:p>
            <a:endParaRPr lang="en-US"/>
          </a:p>
        </p:txBody>
      </p:sp>
      <p:sp>
        <p:nvSpPr>
          <p:cNvPr id="37921" name="Freeform 33"/>
          <p:cNvSpPr>
            <a:spLocks/>
          </p:cNvSpPr>
          <p:nvPr/>
        </p:nvSpPr>
        <p:spPr bwMode="auto">
          <a:xfrm>
            <a:off x="2405063" y="5102225"/>
            <a:ext cx="1638300" cy="841375"/>
          </a:xfrm>
          <a:custGeom>
            <a:avLst/>
            <a:gdLst>
              <a:gd name="T0" fmla="*/ 1638300 w 1032"/>
              <a:gd name="T1" fmla="*/ 3175 h 530"/>
              <a:gd name="T2" fmla="*/ 1552575 w 1032"/>
              <a:gd name="T3" fmla="*/ 22225 h 530"/>
              <a:gd name="T4" fmla="*/ 1476375 w 1032"/>
              <a:gd name="T5" fmla="*/ 141287 h 530"/>
              <a:gd name="T6" fmla="*/ 1304925 w 1032"/>
              <a:gd name="T7" fmla="*/ 131762 h 530"/>
              <a:gd name="T8" fmla="*/ 1214437 w 1032"/>
              <a:gd name="T9" fmla="*/ 284162 h 530"/>
              <a:gd name="T10" fmla="*/ 1042987 w 1032"/>
              <a:gd name="T11" fmla="*/ 269875 h 530"/>
              <a:gd name="T12" fmla="*/ 942975 w 1032"/>
              <a:gd name="T13" fmla="*/ 393700 h 530"/>
              <a:gd name="T14" fmla="*/ 790575 w 1032"/>
              <a:gd name="T15" fmla="*/ 393700 h 530"/>
              <a:gd name="T16" fmla="*/ 666750 w 1032"/>
              <a:gd name="T17" fmla="*/ 522287 h 530"/>
              <a:gd name="T18" fmla="*/ 528637 w 1032"/>
              <a:gd name="T19" fmla="*/ 541337 h 530"/>
              <a:gd name="T20" fmla="*/ 395287 w 1032"/>
              <a:gd name="T21" fmla="*/ 646112 h 530"/>
              <a:gd name="T22" fmla="*/ 242887 w 1032"/>
              <a:gd name="T23" fmla="*/ 660400 h 530"/>
              <a:gd name="T24" fmla="*/ 0 w 1032"/>
              <a:gd name="T25" fmla="*/ 841375 h 5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2"/>
              <a:gd name="T40" fmla="*/ 0 h 530"/>
              <a:gd name="T41" fmla="*/ 1032 w 1032"/>
              <a:gd name="T42" fmla="*/ 530 h 5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2" h="530">
                <a:moveTo>
                  <a:pt x="1032" y="2"/>
                </a:moveTo>
                <a:cubicBezTo>
                  <a:pt x="1013" y="1"/>
                  <a:pt x="995" y="0"/>
                  <a:pt x="978" y="14"/>
                </a:cubicBezTo>
                <a:cubicBezTo>
                  <a:pt x="961" y="28"/>
                  <a:pt x="956" y="78"/>
                  <a:pt x="930" y="89"/>
                </a:cubicBezTo>
                <a:cubicBezTo>
                  <a:pt x="904" y="100"/>
                  <a:pt x="849" y="68"/>
                  <a:pt x="822" y="83"/>
                </a:cubicBezTo>
                <a:cubicBezTo>
                  <a:pt x="795" y="98"/>
                  <a:pt x="792" y="165"/>
                  <a:pt x="765" y="179"/>
                </a:cubicBezTo>
                <a:cubicBezTo>
                  <a:pt x="738" y="193"/>
                  <a:pt x="685" y="158"/>
                  <a:pt x="657" y="170"/>
                </a:cubicBezTo>
                <a:cubicBezTo>
                  <a:pt x="629" y="182"/>
                  <a:pt x="620" y="235"/>
                  <a:pt x="594" y="248"/>
                </a:cubicBezTo>
                <a:cubicBezTo>
                  <a:pt x="568" y="261"/>
                  <a:pt x="527" y="235"/>
                  <a:pt x="498" y="248"/>
                </a:cubicBezTo>
                <a:cubicBezTo>
                  <a:pt x="469" y="261"/>
                  <a:pt x="447" y="314"/>
                  <a:pt x="420" y="329"/>
                </a:cubicBezTo>
                <a:cubicBezTo>
                  <a:pt x="393" y="344"/>
                  <a:pt x="362" y="328"/>
                  <a:pt x="333" y="341"/>
                </a:cubicBezTo>
                <a:cubicBezTo>
                  <a:pt x="304" y="354"/>
                  <a:pt x="279" y="395"/>
                  <a:pt x="249" y="407"/>
                </a:cubicBezTo>
                <a:cubicBezTo>
                  <a:pt x="219" y="419"/>
                  <a:pt x="194" y="396"/>
                  <a:pt x="153" y="416"/>
                </a:cubicBezTo>
                <a:cubicBezTo>
                  <a:pt x="112" y="436"/>
                  <a:pt x="32" y="506"/>
                  <a:pt x="0" y="530"/>
                </a:cubicBezTo>
              </a:path>
            </a:pathLst>
          </a:custGeom>
          <a:noFill/>
          <a:ln w="28575">
            <a:solidFill>
              <a:srgbClr val="FFCC00"/>
            </a:solidFill>
            <a:round/>
            <a:headEnd/>
            <a:tailEnd type="stealth" w="med" len="med"/>
          </a:ln>
        </p:spPr>
        <p:txBody>
          <a:bodyPr/>
          <a:lstStyle/>
          <a:p>
            <a:endParaRPr lang="en-US"/>
          </a:p>
        </p:txBody>
      </p:sp>
      <p:sp>
        <p:nvSpPr>
          <p:cNvPr id="37922" name="AutoShape 34"/>
          <p:cNvSpPr>
            <a:spLocks noChangeArrowheads="1"/>
          </p:cNvSpPr>
          <p:nvPr/>
        </p:nvSpPr>
        <p:spPr bwMode="auto">
          <a:xfrm>
            <a:off x="3600450" y="2386013"/>
            <a:ext cx="785813" cy="823912"/>
          </a:xfrm>
          <a:prstGeom prst="upArrow">
            <a:avLst>
              <a:gd name="adj1" fmla="val 40204"/>
              <a:gd name="adj2" fmla="val 30503"/>
            </a:avLst>
          </a:prstGeom>
          <a:gradFill rotWithShape="1">
            <a:gsLst>
              <a:gs pos="0">
                <a:srgbClr val="FFE161"/>
              </a:gs>
              <a:gs pos="100000">
                <a:srgbClr val="FFFFAB"/>
              </a:gs>
            </a:gsLst>
            <a:lin ang="5400000" scaled="1"/>
          </a:gradFill>
          <a:ln w="9525">
            <a:noFill/>
            <a:miter lim="800000"/>
            <a:headEnd/>
            <a:tailEnd/>
          </a:ln>
        </p:spPr>
        <p:txBody>
          <a:bodyPr vert="eaVert" wrap="none" anchor="ctr"/>
          <a:lstStyle/>
          <a:p>
            <a:endParaRPr lang="en-US"/>
          </a:p>
        </p:txBody>
      </p:sp>
      <p:sp>
        <p:nvSpPr>
          <p:cNvPr id="37923" name="Text Box 35"/>
          <p:cNvSpPr txBox="1">
            <a:spLocks noChangeArrowheads="1"/>
          </p:cNvSpPr>
          <p:nvPr/>
        </p:nvSpPr>
        <p:spPr bwMode="auto">
          <a:xfrm>
            <a:off x="2665413" y="2549525"/>
            <a:ext cx="971550" cy="517525"/>
          </a:xfrm>
          <a:prstGeom prst="rect">
            <a:avLst/>
          </a:prstGeom>
          <a:noFill/>
          <a:ln w="9525">
            <a:noFill/>
            <a:miter lim="800000"/>
            <a:headEnd/>
            <a:tailEnd/>
          </a:ln>
        </p:spPr>
        <p:txBody>
          <a:bodyPr wrap="none">
            <a:spAutoFit/>
          </a:bodyPr>
          <a:lstStyle/>
          <a:p>
            <a:pPr algn="l"/>
            <a:r>
              <a:rPr lang="en-US" sz="1400"/>
              <a:t>Light from</a:t>
            </a:r>
          </a:p>
          <a:p>
            <a:pPr algn="l"/>
            <a:r>
              <a:rPr lang="en-US" sz="1400"/>
              <a:t>the sun</a:t>
            </a:r>
          </a:p>
        </p:txBody>
      </p:sp>
      <p:sp>
        <p:nvSpPr>
          <p:cNvPr id="37924" name="Text Box 36"/>
          <p:cNvSpPr txBox="1">
            <a:spLocks noChangeArrowheads="1"/>
          </p:cNvSpPr>
          <p:nvPr/>
        </p:nvSpPr>
        <p:spPr bwMode="auto">
          <a:xfrm>
            <a:off x="5970588" y="3149600"/>
            <a:ext cx="1327150" cy="730250"/>
          </a:xfrm>
          <a:prstGeom prst="rect">
            <a:avLst/>
          </a:prstGeom>
          <a:noFill/>
          <a:ln w="9525">
            <a:noFill/>
            <a:miter lim="800000"/>
            <a:headEnd/>
            <a:tailEnd/>
          </a:ln>
        </p:spPr>
        <p:txBody>
          <a:bodyPr wrap="none">
            <a:spAutoFit/>
          </a:bodyPr>
          <a:lstStyle/>
          <a:p>
            <a:pPr algn="l"/>
            <a:r>
              <a:rPr lang="en-US" sz="1400"/>
              <a:t>Reflected heat</a:t>
            </a:r>
          </a:p>
          <a:p>
            <a:pPr algn="l"/>
            <a:r>
              <a:rPr lang="en-US" sz="1400"/>
              <a:t>absorbed by</a:t>
            </a:r>
          </a:p>
          <a:p>
            <a:pPr algn="l"/>
            <a:r>
              <a:rPr lang="en-US" sz="1400"/>
              <a:t>atmosphere</a:t>
            </a:r>
          </a:p>
        </p:txBody>
      </p:sp>
      <p:sp>
        <p:nvSpPr>
          <p:cNvPr id="37925" name="Text Box 37"/>
          <p:cNvSpPr txBox="1">
            <a:spLocks noChangeArrowheads="1"/>
          </p:cNvSpPr>
          <p:nvPr/>
        </p:nvSpPr>
        <p:spPr bwMode="auto">
          <a:xfrm>
            <a:off x="5313363" y="1868488"/>
            <a:ext cx="1849437" cy="517525"/>
          </a:xfrm>
          <a:prstGeom prst="rect">
            <a:avLst/>
          </a:prstGeom>
          <a:noFill/>
          <a:ln w="9525">
            <a:noFill/>
            <a:miter lim="800000"/>
            <a:headEnd/>
            <a:tailEnd/>
          </a:ln>
        </p:spPr>
        <p:txBody>
          <a:bodyPr wrap="none">
            <a:spAutoFit/>
          </a:bodyPr>
          <a:lstStyle/>
          <a:p>
            <a:pPr algn="l"/>
            <a:r>
              <a:rPr lang="en-US" sz="1400">
                <a:solidFill>
                  <a:schemeClr val="bg1"/>
                </a:solidFill>
              </a:rPr>
              <a:t>Reflected heat lost to</a:t>
            </a:r>
          </a:p>
          <a:p>
            <a:pPr algn="l"/>
            <a:r>
              <a:rPr lang="en-US" sz="1400">
                <a:solidFill>
                  <a:schemeClr val="bg1"/>
                </a:solidFill>
              </a:rPr>
              <a:t>outer space</a:t>
            </a:r>
          </a:p>
        </p:txBody>
      </p:sp>
      <p:sp>
        <p:nvSpPr>
          <p:cNvPr id="4129" name="Rectangle 39"/>
          <p:cNvSpPr>
            <a:spLocks noChangeArrowheads="1"/>
          </p:cNvSpPr>
          <p:nvPr/>
        </p:nvSpPr>
        <p:spPr bwMode="auto">
          <a:xfrm>
            <a:off x="7435850" y="2544763"/>
            <a:ext cx="1708150" cy="4106862"/>
          </a:xfrm>
          <a:prstGeom prst="rect">
            <a:avLst/>
          </a:prstGeom>
          <a:solidFill>
            <a:schemeClr val="bg1"/>
          </a:solidFill>
          <a:ln w="9525">
            <a:noFill/>
            <a:miter lim="800000"/>
            <a:headEnd/>
            <a:tailEnd/>
          </a:ln>
        </p:spPr>
        <p:txBody>
          <a:bodyPr wrap="none" anchor="ctr"/>
          <a:lstStyle/>
          <a:p>
            <a:endParaRPr lang="en-US"/>
          </a:p>
        </p:txBody>
      </p:sp>
      <p:sp>
        <p:nvSpPr>
          <p:cNvPr id="4130" name="Rectangle 40"/>
          <p:cNvSpPr>
            <a:spLocks noChangeArrowheads="1"/>
          </p:cNvSpPr>
          <p:nvPr/>
        </p:nvSpPr>
        <p:spPr bwMode="auto">
          <a:xfrm>
            <a:off x="1733550" y="6505575"/>
            <a:ext cx="7410450" cy="344488"/>
          </a:xfrm>
          <a:prstGeom prst="rect">
            <a:avLst/>
          </a:prstGeom>
          <a:solidFill>
            <a:schemeClr val="bg1"/>
          </a:solidFill>
          <a:ln w="9525">
            <a:noFill/>
            <a:miter lim="800000"/>
            <a:headEnd/>
            <a:tailEnd/>
          </a:ln>
        </p:spPr>
        <p:txBody>
          <a:bodyPr wrap="none" anchor="ctr"/>
          <a:lstStyle/>
          <a:p>
            <a:endParaRPr lang="en-US"/>
          </a:p>
        </p:txBody>
      </p:sp>
      <p:sp>
        <p:nvSpPr>
          <p:cNvPr id="4131" name="Rectangle 41"/>
          <p:cNvSpPr>
            <a:spLocks noChangeArrowheads="1"/>
          </p:cNvSpPr>
          <p:nvPr/>
        </p:nvSpPr>
        <p:spPr bwMode="auto">
          <a:xfrm>
            <a:off x="1328738" y="5607050"/>
            <a:ext cx="422275" cy="1250950"/>
          </a:xfrm>
          <a:prstGeom prst="rect">
            <a:avLst/>
          </a:prstGeom>
          <a:solidFill>
            <a:schemeClr val="bg1"/>
          </a:solidFill>
          <a:ln w="9525">
            <a:noFill/>
            <a:miter lim="800000"/>
            <a:headEnd/>
            <a:tailEnd/>
          </a:ln>
        </p:spPr>
        <p:txBody>
          <a:bodyPr wrap="none" anchor="ctr"/>
          <a:lstStyle/>
          <a:p>
            <a:endParaRPr lang="en-US"/>
          </a:p>
        </p:txBody>
      </p:sp>
      <p:sp>
        <p:nvSpPr>
          <p:cNvPr id="4132" name="Rectangle 8"/>
          <p:cNvSpPr>
            <a:spLocks noChangeArrowheads="1"/>
          </p:cNvSpPr>
          <p:nvPr/>
        </p:nvSpPr>
        <p:spPr bwMode="auto">
          <a:xfrm>
            <a:off x="76200" y="6553200"/>
            <a:ext cx="3182938" cy="214313"/>
          </a:xfrm>
          <a:prstGeom prst="rect">
            <a:avLst/>
          </a:prstGeom>
          <a:noFill/>
          <a:ln w="9525">
            <a:noFill/>
            <a:miter lim="800000"/>
            <a:headEnd/>
            <a:tailEnd/>
          </a:ln>
        </p:spPr>
        <p:txBody>
          <a:bodyPr wrap="none">
            <a:spAutoFit/>
          </a:bodyPr>
          <a:lstStyle/>
          <a:p>
            <a:pPr algn="l"/>
            <a:r>
              <a:rPr lang="en-US" sz="800"/>
              <a:t>Kelter, Carr, Scott, </a:t>
            </a:r>
            <a:r>
              <a:rPr lang="en-US" sz="800" u="sng"/>
              <a:t>Chemistry A Wolrd of Choices </a:t>
            </a:r>
            <a:r>
              <a:rPr lang="en-US" sz="800"/>
              <a:t> 1999, page 392</a:t>
            </a:r>
          </a:p>
        </p:txBody>
      </p:sp>
      <p:pic>
        <p:nvPicPr>
          <p:cNvPr id="37930" name="Greenhouse effect 0_32.wmv">
            <a:hlinkClick r:id="" action="ppaction://media"/>
          </p:cNvPr>
          <p:cNvPicPr>
            <a:picLocks noRot="1" noChangeAspect="1" noChangeArrowheads="1"/>
          </p:cNvPicPr>
          <p:nvPr>
            <a:videoFile r:link="rId2"/>
          </p:nvPr>
        </p:nvPicPr>
        <p:blipFill>
          <a:blip r:embed="rId8" cstate="print"/>
          <a:srcRect/>
          <a:stretch>
            <a:fillRect/>
          </a:stretch>
        </p:blipFill>
        <p:spPr bwMode="auto">
          <a:xfrm>
            <a:off x="7573963" y="176213"/>
            <a:ext cx="1403350" cy="1052512"/>
          </a:xfrm>
          <a:prstGeom prst="rect">
            <a:avLst/>
          </a:prstGeom>
          <a:noFill/>
          <a:ln w="9525">
            <a:noFill/>
            <a:miter lim="800000"/>
            <a:headEnd/>
            <a:tailEnd/>
          </a:ln>
        </p:spPr>
      </p:pic>
      <p:pic>
        <p:nvPicPr>
          <p:cNvPr id="4134" name="Picture 43" descr="Atmosphere_layers"/>
          <p:cNvPicPr>
            <a:picLocks noChangeAspect="1" noChangeArrowheads="1"/>
          </p:cNvPicPr>
          <p:nvPr/>
        </p:nvPicPr>
        <p:blipFill>
          <a:blip r:embed="rId9" cstate="print"/>
          <a:srcRect/>
          <a:stretch>
            <a:fillRect/>
          </a:stretch>
        </p:blipFill>
        <p:spPr bwMode="auto">
          <a:xfrm>
            <a:off x="217488" y="155575"/>
            <a:ext cx="1060450" cy="6238875"/>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913"/>
                                        </p:tgtEl>
                                        <p:attrNameLst>
                                          <p:attrName>style.visibility</p:attrName>
                                        </p:attrNameLst>
                                      </p:cBhvr>
                                      <p:to>
                                        <p:strVal val="visible"/>
                                      </p:to>
                                    </p:set>
                                    <p:animEffect transition="in" filter="wipe(up)">
                                      <p:cBhvr>
                                        <p:cTn id="7" dur="1000"/>
                                        <p:tgtEl>
                                          <p:spTgt spid="379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923"/>
                                        </p:tgtEl>
                                        <p:attrNameLst>
                                          <p:attrName>style.visibility</p:attrName>
                                        </p:attrNameLst>
                                      </p:cBhvr>
                                      <p:to>
                                        <p:strVal val="visible"/>
                                      </p:to>
                                    </p:set>
                                    <p:animEffect transition="in" filter="dissolve">
                                      <p:cBhvr>
                                        <p:cTn id="10" dur="500"/>
                                        <p:tgtEl>
                                          <p:spTgt spid="379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7916"/>
                                        </p:tgtEl>
                                        <p:attrNameLst>
                                          <p:attrName>style.visibility</p:attrName>
                                        </p:attrNameLst>
                                      </p:cBhvr>
                                      <p:to>
                                        <p:strVal val="visible"/>
                                      </p:to>
                                    </p:set>
                                    <p:animEffect transition="in" filter="wipe(down)">
                                      <p:cBhvr>
                                        <p:cTn id="15" dur="500"/>
                                        <p:tgtEl>
                                          <p:spTgt spid="379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7918"/>
                                        </p:tgtEl>
                                        <p:attrNameLst>
                                          <p:attrName>style.visibility</p:attrName>
                                        </p:attrNameLst>
                                      </p:cBhvr>
                                      <p:to>
                                        <p:strVal val="visible"/>
                                      </p:to>
                                    </p:set>
                                    <p:animEffect transition="in" filter="wipe(down)">
                                      <p:cBhvr>
                                        <p:cTn id="18" dur="2000"/>
                                        <p:tgtEl>
                                          <p:spTgt spid="379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7917"/>
                                        </p:tgtEl>
                                        <p:attrNameLst>
                                          <p:attrName>style.visibility</p:attrName>
                                        </p:attrNameLst>
                                      </p:cBhvr>
                                      <p:to>
                                        <p:strVal val="visible"/>
                                      </p:to>
                                    </p:set>
                                    <p:animEffect transition="in" filter="wipe(down)">
                                      <p:cBhvr>
                                        <p:cTn id="21" dur="1000"/>
                                        <p:tgtEl>
                                          <p:spTgt spid="379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7919"/>
                                        </p:tgtEl>
                                        <p:attrNameLst>
                                          <p:attrName>style.visibility</p:attrName>
                                        </p:attrNameLst>
                                      </p:cBhvr>
                                      <p:to>
                                        <p:strVal val="visible"/>
                                      </p:to>
                                    </p:set>
                                    <p:animEffect transition="in" filter="wipe(down)">
                                      <p:cBhvr>
                                        <p:cTn id="24" dur="500"/>
                                        <p:tgtEl>
                                          <p:spTgt spid="379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7915"/>
                                        </p:tgtEl>
                                        <p:attrNameLst>
                                          <p:attrName>style.visibility</p:attrName>
                                        </p:attrNameLst>
                                      </p:cBhvr>
                                      <p:to>
                                        <p:strVal val="visible"/>
                                      </p:to>
                                    </p:set>
                                    <p:animEffect transition="in" filter="wipe(down)">
                                      <p:cBhvr>
                                        <p:cTn id="27" dur="1000"/>
                                        <p:tgtEl>
                                          <p:spTgt spid="3791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37920"/>
                                        </p:tgtEl>
                                        <p:attrNameLst>
                                          <p:attrName>style.visibility</p:attrName>
                                        </p:attrNameLst>
                                      </p:cBhvr>
                                      <p:to>
                                        <p:strVal val="visible"/>
                                      </p:to>
                                    </p:set>
                                    <p:animEffect transition="in" filter="wipe(right)">
                                      <p:cBhvr>
                                        <p:cTn id="30" dur="500"/>
                                        <p:tgtEl>
                                          <p:spTgt spid="379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7914"/>
                                        </p:tgtEl>
                                        <p:attrNameLst>
                                          <p:attrName>style.visibility</p:attrName>
                                        </p:attrNameLst>
                                      </p:cBhvr>
                                      <p:to>
                                        <p:strVal val="visible"/>
                                      </p:to>
                                    </p:set>
                                    <p:animEffect transition="in" filter="wipe(down)">
                                      <p:cBhvr>
                                        <p:cTn id="33" dur="500"/>
                                        <p:tgtEl>
                                          <p:spTgt spid="3791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37921"/>
                                        </p:tgtEl>
                                        <p:attrNameLst>
                                          <p:attrName>style.visibility</p:attrName>
                                        </p:attrNameLst>
                                      </p:cBhvr>
                                      <p:to>
                                        <p:strVal val="visible"/>
                                      </p:to>
                                    </p:set>
                                    <p:animEffect transition="in" filter="wipe(right)">
                                      <p:cBhvr>
                                        <p:cTn id="36" dur="500"/>
                                        <p:tgtEl>
                                          <p:spTgt spid="379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922"/>
                                        </p:tgtEl>
                                        <p:attrNameLst>
                                          <p:attrName>style.visibility</p:attrName>
                                        </p:attrNameLst>
                                      </p:cBhvr>
                                      <p:to>
                                        <p:strVal val="visible"/>
                                      </p:to>
                                    </p:set>
                                    <p:animEffect transition="in" filter="fade">
                                      <p:cBhvr>
                                        <p:cTn id="39" dur="2000"/>
                                        <p:tgtEl>
                                          <p:spTgt spid="3792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7924"/>
                                        </p:tgtEl>
                                        <p:attrNameLst>
                                          <p:attrName>style.visibility</p:attrName>
                                        </p:attrNameLst>
                                      </p:cBhvr>
                                      <p:to>
                                        <p:strVal val="visible"/>
                                      </p:to>
                                    </p:set>
                                    <p:animEffect transition="in" filter="fade">
                                      <p:cBhvr>
                                        <p:cTn id="44" dur="1000"/>
                                        <p:tgtEl>
                                          <p:spTgt spid="37924"/>
                                        </p:tgtEl>
                                      </p:cBhvr>
                                    </p:animEffect>
                                    <p:anim calcmode="lin" valueType="num">
                                      <p:cBhvr>
                                        <p:cTn id="45" dur="1000" fill="hold"/>
                                        <p:tgtEl>
                                          <p:spTgt spid="37924"/>
                                        </p:tgtEl>
                                        <p:attrNameLst>
                                          <p:attrName>ppt_x</p:attrName>
                                        </p:attrNameLst>
                                      </p:cBhvr>
                                      <p:tavLst>
                                        <p:tav tm="0">
                                          <p:val>
                                            <p:strVal val="#ppt_x"/>
                                          </p:val>
                                        </p:tav>
                                        <p:tav tm="100000">
                                          <p:val>
                                            <p:strVal val="#ppt_x"/>
                                          </p:val>
                                        </p:tav>
                                      </p:tavLst>
                                    </p:anim>
                                    <p:anim calcmode="lin" valueType="num">
                                      <p:cBhvr>
                                        <p:cTn id="46" dur="1000" fill="hold"/>
                                        <p:tgtEl>
                                          <p:spTgt spid="379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37925"/>
                                        </p:tgtEl>
                                        <p:attrNameLst>
                                          <p:attrName>style.visibility</p:attrName>
                                        </p:attrNameLst>
                                      </p:cBhvr>
                                      <p:to>
                                        <p:strVal val="visible"/>
                                      </p:to>
                                    </p:set>
                                    <p:anim calcmode="lin" valueType="num">
                                      <p:cBhvr>
                                        <p:cTn id="51" dur="500" fill="hold"/>
                                        <p:tgtEl>
                                          <p:spTgt spid="37925"/>
                                        </p:tgtEl>
                                        <p:attrNameLst>
                                          <p:attrName>ppt_w</p:attrName>
                                        </p:attrNameLst>
                                      </p:cBhvr>
                                      <p:tavLst>
                                        <p:tav tm="0">
                                          <p:val>
                                            <p:fltVal val="0"/>
                                          </p:val>
                                        </p:tav>
                                        <p:tav tm="100000">
                                          <p:val>
                                            <p:strVal val="#ppt_w"/>
                                          </p:val>
                                        </p:tav>
                                      </p:tavLst>
                                    </p:anim>
                                    <p:anim calcmode="lin" valueType="num">
                                      <p:cBhvr>
                                        <p:cTn id="52" dur="500" fill="hold"/>
                                        <p:tgtEl>
                                          <p:spTgt spid="37925"/>
                                        </p:tgtEl>
                                        <p:attrNameLst>
                                          <p:attrName>ppt_h</p:attrName>
                                        </p:attrNameLst>
                                      </p:cBhvr>
                                      <p:tavLst>
                                        <p:tav tm="0">
                                          <p:val>
                                            <p:fltVal val="0"/>
                                          </p:val>
                                        </p:tav>
                                        <p:tav tm="100000">
                                          <p:val>
                                            <p:strVal val="#ppt_h"/>
                                          </p:val>
                                        </p:tav>
                                      </p:tavLst>
                                    </p:anim>
                                    <p:animEffect transition="in" filter="fade">
                                      <p:cBhvr>
                                        <p:cTn id="53" dur="500"/>
                                        <p:tgtEl>
                                          <p:spTgt spid="3792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nodeType="clickEffect">
                                  <p:stCondLst>
                                    <p:cond delay="0"/>
                                  </p:stCondLst>
                                  <p:childTnLst>
                                    <p:set>
                                      <p:cBhvr>
                                        <p:cTn id="57" dur="1" fill="hold">
                                          <p:stCondLst>
                                            <p:cond delay="0"/>
                                          </p:stCondLst>
                                        </p:cTn>
                                        <p:tgtEl>
                                          <p:spTgt spid="37930"/>
                                        </p:tgtEl>
                                        <p:attrNameLst>
                                          <p:attrName>style.visibility</p:attrName>
                                        </p:attrNameLst>
                                      </p:cBhvr>
                                      <p:to>
                                        <p:strVal val="visible"/>
                                      </p:to>
                                    </p:set>
                                    <p:anim calcmode="lin" valueType="num">
                                      <p:cBhvr>
                                        <p:cTn id="58" dur="500" fill="hold"/>
                                        <p:tgtEl>
                                          <p:spTgt spid="37930"/>
                                        </p:tgtEl>
                                        <p:attrNameLst>
                                          <p:attrName>ppt_w</p:attrName>
                                        </p:attrNameLst>
                                      </p:cBhvr>
                                      <p:tavLst>
                                        <p:tav tm="0">
                                          <p:val>
                                            <p:fltVal val="0"/>
                                          </p:val>
                                        </p:tav>
                                        <p:tav tm="100000">
                                          <p:val>
                                            <p:strVal val="#ppt_w"/>
                                          </p:val>
                                        </p:tav>
                                      </p:tavLst>
                                    </p:anim>
                                    <p:anim calcmode="lin" valueType="num">
                                      <p:cBhvr>
                                        <p:cTn id="59" dur="500" fill="hold"/>
                                        <p:tgtEl>
                                          <p:spTgt spid="37930"/>
                                        </p:tgtEl>
                                        <p:attrNameLst>
                                          <p:attrName>ppt_h</p:attrName>
                                        </p:attrNameLst>
                                      </p:cBhvr>
                                      <p:tavLst>
                                        <p:tav tm="0">
                                          <p:val>
                                            <p:fltVal val="0"/>
                                          </p:val>
                                        </p:tav>
                                        <p:tav tm="100000">
                                          <p:val>
                                            <p:strVal val="#ppt_h"/>
                                          </p:val>
                                        </p:tav>
                                      </p:tavLst>
                                    </p:anim>
                                    <p:animEffect transition="in" filter="fade">
                                      <p:cBhvr>
                                        <p:cTn id="60" dur="500"/>
                                        <p:tgtEl>
                                          <p:spTgt spid="379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37930"/>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37930"/>
                                        </p:tgtEl>
                                      </p:cBhvr>
                                    </p:cmd>
                                  </p:childTnLst>
                                </p:cTn>
                              </p:par>
                            </p:childTnLst>
                          </p:cTn>
                        </p:par>
                      </p:childTnLst>
                    </p:cTn>
                  </p:par>
                </p:childTnLst>
              </p:cTn>
              <p:nextCondLst>
                <p:cond evt="onClick" delay="0">
                  <p:tgtEl>
                    <p:spTgt spid="37930"/>
                  </p:tgtEl>
                </p:cond>
              </p:nextCondLst>
            </p:seq>
            <p:video fullScrn="1">
              <p:cMediaNode showWhenStopped="0">
                <p:cTn id="66" fill="hold" display="0">
                  <p:stCondLst>
                    <p:cond delay="indefinite"/>
                  </p:stCondLst>
                  <p:endCondLst>
                    <p:cond evt="onNext" delay="0">
                      <p:tgtEl>
                        <p:sldTgt/>
                      </p:tgtEl>
                    </p:cond>
                    <p:cond evt="onPrev" delay="0">
                      <p:tgtEl>
                        <p:sldTgt/>
                      </p:tgtEl>
                    </p:cond>
                  </p:endCondLst>
                </p:cTn>
                <p:tgtEl>
                  <p:spTgt spid="37930"/>
                </p:tgtEl>
              </p:cMediaNode>
            </p:video>
          </p:childTnLst>
        </p:cTn>
      </p:par>
    </p:tnLst>
    <p:bldLst>
      <p:bldP spid="37913" grpId="0" animBg="1"/>
      <p:bldP spid="37914" grpId="0" animBg="1"/>
      <p:bldP spid="37915" grpId="0" animBg="1"/>
      <p:bldP spid="37916" grpId="0" animBg="1"/>
      <p:bldP spid="37917" grpId="0" animBg="1"/>
      <p:bldP spid="37918" grpId="0" animBg="1"/>
      <p:bldP spid="37919" grpId="0" animBg="1"/>
      <p:bldP spid="37920" grpId="0" animBg="1"/>
      <p:bldP spid="37921" grpId="0" animBg="1"/>
      <p:bldP spid="37922" grpId="0" animBg="1"/>
      <p:bldP spid="37923" grpId="0"/>
      <p:bldP spid="37924" grpId="0"/>
      <p:bldP spid="3792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2"/>
          <p:cNvGrpSpPr>
            <a:grpSpLocks/>
          </p:cNvGrpSpPr>
          <p:nvPr/>
        </p:nvGrpSpPr>
        <p:grpSpPr bwMode="auto">
          <a:xfrm>
            <a:off x="762000" y="1290638"/>
            <a:ext cx="1219200" cy="4119562"/>
            <a:chOff x="480" y="813"/>
            <a:chExt cx="768" cy="2595"/>
          </a:xfrm>
        </p:grpSpPr>
        <p:sp>
          <p:nvSpPr>
            <p:cNvPr id="138268" name="Rectangle 3"/>
            <p:cNvSpPr>
              <a:spLocks noChangeArrowheads="1"/>
            </p:cNvSpPr>
            <p:nvPr/>
          </p:nvSpPr>
          <p:spPr bwMode="auto">
            <a:xfrm>
              <a:off x="480" y="813"/>
              <a:ext cx="768" cy="2595"/>
            </a:xfrm>
            <a:prstGeom prst="rect">
              <a:avLst/>
            </a:prstGeom>
            <a:solidFill>
              <a:srgbClr val="F7EEE5">
                <a:alpha val="76077"/>
              </a:srgbClr>
            </a:solidFill>
            <a:ln w="9525">
              <a:solidFill>
                <a:schemeClr val="tx1"/>
              </a:solidFill>
              <a:miter lim="800000"/>
              <a:headEnd/>
              <a:tailEnd/>
            </a:ln>
          </p:spPr>
          <p:txBody>
            <a:bodyPr wrap="none" anchor="ctr"/>
            <a:lstStyle/>
            <a:p>
              <a:endParaRPr lang="en-US"/>
            </a:p>
          </p:txBody>
        </p:sp>
        <p:sp>
          <p:nvSpPr>
            <p:cNvPr id="138269" name="Line 4"/>
            <p:cNvSpPr>
              <a:spLocks noChangeShapeType="1"/>
            </p:cNvSpPr>
            <p:nvPr/>
          </p:nvSpPr>
          <p:spPr bwMode="auto">
            <a:xfrm>
              <a:off x="926" y="919"/>
              <a:ext cx="322" cy="0"/>
            </a:xfrm>
            <a:prstGeom prst="line">
              <a:avLst/>
            </a:prstGeom>
            <a:noFill/>
            <a:ln w="9525">
              <a:solidFill>
                <a:schemeClr val="tx1"/>
              </a:solidFill>
              <a:miter lim="800000"/>
              <a:headEnd/>
              <a:tailEnd/>
            </a:ln>
          </p:spPr>
          <p:txBody>
            <a:bodyPr wrap="none"/>
            <a:lstStyle/>
            <a:p>
              <a:endParaRPr lang="en-US"/>
            </a:p>
          </p:txBody>
        </p:sp>
        <p:sp>
          <p:nvSpPr>
            <p:cNvPr id="138270" name="Line 5"/>
            <p:cNvSpPr>
              <a:spLocks noChangeShapeType="1"/>
            </p:cNvSpPr>
            <p:nvPr/>
          </p:nvSpPr>
          <p:spPr bwMode="auto">
            <a:xfrm>
              <a:off x="1058" y="1015"/>
              <a:ext cx="190" cy="0"/>
            </a:xfrm>
            <a:prstGeom prst="line">
              <a:avLst/>
            </a:prstGeom>
            <a:noFill/>
            <a:ln w="9525">
              <a:solidFill>
                <a:schemeClr val="tx1"/>
              </a:solidFill>
              <a:miter lim="800000"/>
              <a:headEnd/>
              <a:tailEnd/>
            </a:ln>
          </p:spPr>
          <p:txBody>
            <a:bodyPr wrap="none"/>
            <a:lstStyle/>
            <a:p>
              <a:endParaRPr lang="en-US"/>
            </a:p>
          </p:txBody>
        </p:sp>
        <p:sp>
          <p:nvSpPr>
            <p:cNvPr id="138271" name="Line 6"/>
            <p:cNvSpPr>
              <a:spLocks noChangeShapeType="1"/>
            </p:cNvSpPr>
            <p:nvPr/>
          </p:nvSpPr>
          <p:spPr bwMode="auto">
            <a:xfrm>
              <a:off x="1058" y="1111"/>
              <a:ext cx="190" cy="0"/>
            </a:xfrm>
            <a:prstGeom prst="line">
              <a:avLst/>
            </a:prstGeom>
            <a:noFill/>
            <a:ln w="9525">
              <a:solidFill>
                <a:schemeClr val="tx1"/>
              </a:solidFill>
              <a:miter lim="800000"/>
              <a:headEnd/>
              <a:tailEnd/>
            </a:ln>
          </p:spPr>
          <p:txBody>
            <a:bodyPr wrap="none"/>
            <a:lstStyle/>
            <a:p>
              <a:endParaRPr lang="en-US"/>
            </a:p>
          </p:txBody>
        </p:sp>
        <p:sp>
          <p:nvSpPr>
            <p:cNvPr id="138272" name="Line 7"/>
            <p:cNvSpPr>
              <a:spLocks noChangeShapeType="1"/>
            </p:cNvSpPr>
            <p:nvPr/>
          </p:nvSpPr>
          <p:spPr bwMode="auto">
            <a:xfrm>
              <a:off x="1058" y="1201"/>
              <a:ext cx="190" cy="0"/>
            </a:xfrm>
            <a:prstGeom prst="line">
              <a:avLst/>
            </a:prstGeom>
            <a:noFill/>
            <a:ln w="9525">
              <a:solidFill>
                <a:schemeClr val="tx1"/>
              </a:solidFill>
              <a:miter lim="800000"/>
              <a:headEnd/>
              <a:tailEnd/>
            </a:ln>
          </p:spPr>
          <p:txBody>
            <a:bodyPr wrap="none"/>
            <a:lstStyle/>
            <a:p>
              <a:endParaRPr lang="en-US"/>
            </a:p>
          </p:txBody>
        </p:sp>
        <p:sp>
          <p:nvSpPr>
            <p:cNvPr id="138273" name="Line 8"/>
            <p:cNvSpPr>
              <a:spLocks noChangeShapeType="1"/>
            </p:cNvSpPr>
            <p:nvPr/>
          </p:nvSpPr>
          <p:spPr bwMode="auto">
            <a:xfrm>
              <a:off x="1058" y="1297"/>
              <a:ext cx="190" cy="0"/>
            </a:xfrm>
            <a:prstGeom prst="line">
              <a:avLst/>
            </a:prstGeom>
            <a:noFill/>
            <a:ln w="9525">
              <a:solidFill>
                <a:schemeClr val="tx1"/>
              </a:solidFill>
              <a:miter lim="800000"/>
              <a:headEnd/>
              <a:tailEnd/>
            </a:ln>
          </p:spPr>
          <p:txBody>
            <a:bodyPr wrap="none"/>
            <a:lstStyle/>
            <a:p>
              <a:endParaRPr lang="en-US"/>
            </a:p>
          </p:txBody>
        </p:sp>
        <p:sp>
          <p:nvSpPr>
            <p:cNvPr id="138274" name="Line 9"/>
            <p:cNvSpPr>
              <a:spLocks noChangeShapeType="1"/>
            </p:cNvSpPr>
            <p:nvPr/>
          </p:nvSpPr>
          <p:spPr bwMode="auto">
            <a:xfrm>
              <a:off x="870" y="1394"/>
              <a:ext cx="378" cy="0"/>
            </a:xfrm>
            <a:prstGeom prst="line">
              <a:avLst/>
            </a:prstGeom>
            <a:noFill/>
            <a:ln w="9525">
              <a:solidFill>
                <a:schemeClr val="tx1"/>
              </a:solidFill>
              <a:miter lim="800000"/>
              <a:headEnd/>
              <a:tailEnd/>
            </a:ln>
          </p:spPr>
          <p:txBody>
            <a:bodyPr wrap="none"/>
            <a:lstStyle/>
            <a:p>
              <a:endParaRPr lang="en-US"/>
            </a:p>
          </p:txBody>
        </p:sp>
        <p:sp>
          <p:nvSpPr>
            <p:cNvPr id="138275" name="Line 10"/>
            <p:cNvSpPr>
              <a:spLocks noChangeShapeType="1"/>
            </p:cNvSpPr>
            <p:nvPr/>
          </p:nvSpPr>
          <p:spPr bwMode="auto">
            <a:xfrm>
              <a:off x="1056" y="1490"/>
              <a:ext cx="190" cy="0"/>
            </a:xfrm>
            <a:prstGeom prst="line">
              <a:avLst/>
            </a:prstGeom>
            <a:noFill/>
            <a:ln w="9525">
              <a:solidFill>
                <a:schemeClr val="tx1"/>
              </a:solidFill>
              <a:miter lim="800000"/>
              <a:headEnd/>
              <a:tailEnd/>
            </a:ln>
          </p:spPr>
          <p:txBody>
            <a:bodyPr wrap="none"/>
            <a:lstStyle/>
            <a:p>
              <a:endParaRPr lang="en-US"/>
            </a:p>
          </p:txBody>
        </p:sp>
        <p:sp>
          <p:nvSpPr>
            <p:cNvPr id="138276" name="Line 11"/>
            <p:cNvSpPr>
              <a:spLocks noChangeShapeType="1"/>
            </p:cNvSpPr>
            <p:nvPr/>
          </p:nvSpPr>
          <p:spPr bwMode="auto">
            <a:xfrm>
              <a:off x="1056" y="1586"/>
              <a:ext cx="190" cy="0"/>
            </a:xfrm>
            <a:prstGeom prst="line">
              <a:avLst/>
            </a:prstGeom>
            <a:noFill/>
            <a:ln w="9525">
              <a:solidFill>
                <a:schemeClr val="tx1"/>
              </a:solidFill>
              <a:miter lim="800000"/>
              <a:headEnd/>
              <a:tailEnd/>
            </a:ln>
          </p:spPr>
          <p:txBody>
            <a:bodyPr wrap="none"/>
            <a:lstStyle/>
            <a:p>
              <a:endParaRPr lang="en-US"/>
            </a:p>
          </p:txBody>
        </p:sp>
        <p:sp>
          <p:nvSpPr>
            <p:cNvPr id="138277" name="Line 12"/>
            <p:cNvSpPr>
              <a:spLocks noChangeShapeType="1"/>
            </p:cNvSpPr>
            <p:nvPr/>
          </p:nvSpPr>
          <p:spPr bwMode="auto">
            <a:xfrm>
              <a:off x="1056" y="1676"/>
              <a:ext cx="190" cy="0"/>
            </a:xfrm>
            <a:prstGeom prst="line">
              <a:avLst/>
            </a:prstGeom>
            <a:noFill/>
            <a:ln w="9525">
              <a:solidFill>
                <a:schemeClr val="tx1"/>
              </a:solidFill>
              <a:miter lim="800000"/>
              <a:headEnd/>
              <a:tailEnd/>
            </a:ln>
          </p:spPr>
          <p:txBody>
            <a:bodyPr wrap="none"/>
            <a:lstStyle/>
            <a:p>
              <a:endParaRPr lang="en-US"/>
            </a:p>
          </p:txBody>
        </p:sp>
        <p:sp>
          <p:nvSpPr>
            <p:cNvPr id="138278" name="Line 13"/>
            <p:cNvSpPr>
              <a:spLocks noChangeShapeType="1"/>
            </p:cNvSpPr>
            <p:nvPr/>
          </p:nvSpPr>
          <p:spPr bwMode="auto">
            <a:xfrm>
              <a:off x="1056" y="1772"/>
              <a:ext cx="190" cy="0"/>
            </a:xfrm>
            <a:prstGeom prst="line">
              <a:avLst/>
            </a:prstGeom>
            <a:noFill/>
            <a:ln w="9525">
              <a:solidFill>
                <a:schemeClr val="tx1"/>
              </a:solidFill>
              <a:miter lim="800000"/>
              <a:headEnd/>
              <a:tailEnd/>
            </a:ln>
          </p:spPr>
          <p:txBody>
            <a:bodyPr wrap="none"/>
            <a:lstStyle/>
            <a:p>
              <a:endParaRPr lang="en-US"/>
            </a:p>
          </p:txBody>
        </p:sp>
        <p:sp>
          <p:nvSpPr>
            <p:cNvPr id="138279" name="Line 14"/>
            <p:cNvSpPr>
              <a:spLocks noChangeShapeType="1"/>
            </p:cNvSpPr>
            <p:nvPr/>
          </p:nvSpPr>
          <p:spPr bwMode="auto">
            <a:xfrm>
              <a:off x="922" y="1869"/>
              <a:ext cx="322" cy="0"/>
            </a:xfrm>
            <a:prstGeom prst="line">
              <a:avLst/>
            </a:prstGeom>
            <a:noFill/>
            <a:ln w="9525">
              <a:solidFill>
                <a:schemeClr val="tx1"/>
              </a:solidFill>
              <a:miter lim="800000"/>
              <a:headEnd/>
              <a:tailEnd/>
            </a:ln>
          </p:spPr>
          <p:txBody>
            <a:bodyPr wrap="none"/>
            <a:lstStyle/>
            <a:p>
              <a:endParaRPr lang="en-US"/>
            </a:p>
          </p:txBody>
        </p:sp>
        <p:sp>
          <p:nvSpPr>
            <p:cNvPr id="138280" name="Line 15"/>
            <p:cNvSpPr>
              <a:spLocks noChangeShapeType="1"/>
            </p:cNvSpPr>
            <p:nvPr/>
          </p:nvSpPr>
          <p:spPr bwMode="auto">
            <a:xfrm>
              <a:off x="1054" y="1965"/>
              <a:ext cx="190" cy="0"/>
            </a:xfrm>
            <a:prstGeom prst="line">
              <a:avLst/>
            </a:prstGeom>
            <a:noFill/>
            <a:ln w="9525">
              <a:solidFill>
                <a:schemeClr val="tx1"/>
              </a:solidFill>
              <a:miter lim="800000"/>
              <a:headEnd/>
              <a:tailEnd/>
            </a:ln>
          </p:spPr>
          <p:txBody>
            <a:bodyPr wrap="none"/>
            <a:lstStyle/>
            <a:p>
              <a:endParaRPr lang="en-US"/>
            </a:p>
          </p:txBody>
        </p:sp>
        <p:sp>
          <p:nvSpPr>
            <p:cNvPr id="138281" name="Line 16"/>
            <p:cNvSpPr>
              <a:spLocks noChangeShapeType="1"/>
            </p:cNvSpPr>
            <p:nvPr/>
          </p:nvSpPr>
          <p:spPr bwMode="auto">
            <a:xfrm>
              <a:off x="1054" y="2061"/>
              <a:ext cx="190" cy="0"/>
            </a:xfrm>
            <a:prstGeom prst="line">
              <a:avLst/>
            </a:prstGeom>
            <a:noFill/>
            <a:ln w="9525">
              <a:solidFill>
                <a:schemeClr val="tx1"/>
              </a:solidFill>
              <a:miter lim="800000"/>
              <a:headEnd/>
              <a:tailEnd/>
            </a:ln>
          </p:spPr>
          <p:txBody>
            <a:bodyPr wrap="none"/>
            <a:lstStyle/>
            <a:p>
              <a:endParaRPr lang="en-US"/>
            </a:p>
          </p:txBody>
        </p:sp>
        <p:sp>
          <p:nvSpPr>
            <p:cNvPr id="138282" name="Line 17"/>
            <p:cNvSpPr>
              <a:spLocks noChangeShapeType="1"/>
            </p:cNvSpPr>
            <p:nvPr/>
          </p:nvSpPr>
          <p:spPr bwMode="auto">
            <a:xfrm>
              <a:off x="1054" y="2151"/>
              <a:ext cx="190" cy="0"/>
            </a:xfrm>
            <a:prstGeom prst="line">
              <a:avLst/>
            </a:prstGeom>
            <a:noFill/>
            <a:ln w="9525">
              <a:solidFill>
                <a:schemeClr val="tx1"/>
              </a:solidFill>
              <a:miter lim="800000"/>
              <a:headEnd/>
              <a:tailEnd/>
            </a:ln>
          </p:spPr>
          <p:txBody>
            <a:bodyPr wrap="none"/>
            <a:lstStyle/>
            <a:p>
              <a:endParaRPr lang="en-US"/>
            </a:p>
          </p:txBody>
        </p:sp>
        <p:sp>
          <p:nvSpPr>
            <p:cNvPr id="138283" name="Line 18"/>
            <p:cNvSpPr>
              <a:spLocks noChangeShapeType="1"/>
            </p:cNvSpPr>
            <p:nvPr/>
          </p:nvSpPr>
          <p:spPr bwMode="auto">
            <a:xfrm>
              <a:off x="1054" y="2247"/>
              <a:ext cx="190" cy="0"/>
            </a:xfrm>
            <a:prstGeom prst="line">
              <a:avLst/>
            </a:prstGeom>
            <a:noFill/>
            <a:ln w="9525">
              <a:solidFill>
                <a:schemeClr val="tx1"/>
              </a:solidFill>
              <a:miter lim="800000"/>
              <a:headEnd/>
              <a:tailEnd/>
            </a:ln>
          </p:spPr>
          <p:txBody>
            <a:bodyPr wrap="none"/>
            <a:lstStyle/>
            <a:p>
              <a:endParaRPr lang="en-US"/>
            </a:p>
          </p:txBody>
        </p:sp>
        <p:sp>
          <p:nvSpPr>
            <p:cNvPr id="138284" name="Line 19"/>
            <p:cNvSpPr>
              <a:spLocks noChangeShapeType="1"/>
            </p:cNvSpPr>
            <p:nvPr/>
          </p:nvSpPr>
          <p:spPr bwMode="auto">
            <a:xfrm>
              <a:off x="869" y="2346"/>
              <a:ext cx="378" cy="0"/>
            </a:xfrm>
            <a:prstGeom prst="line">
              <a:avLst/>
            </a:prstGeom>
            <a:noFill/>
            <a:ln w="9525">
              <a:solidFill>
                <a:schemeClr val="tx1"/>
              </a:solidFill>
              <a:miter lim="800000"/>
              <a:headEnd/>
              <a:tailEnd/>
            </a:ln>
          </p:spPr>
          <p:txBody>
            <a:bodyPr wrap="none"/>
            <a:lstStyle/>
            <a:p>
              <a:endParaRPr lang="en-US"/>
            </a:p>
          </p:txBody>
        </p:sp>
        <p:sp>
          <p:nvSpPr>
            <p:cNvPr id="138285" name="Line 20"/>
            <p:cNvSpPr>
              <a:spLocks noChangeShapeType="1"/>
            </p:cNvSpPr>
            <p:nvPr/>
          </p:nvSpPr>
          <p:spPr bwMode="auto">
            <a:xfrm>
              <a:off x="1055" y="2442"/>
              <a:ext cx="190" cy="0"/>
            </a:xfrm>
            <a:prstGeom prst="line">
              <a:avLst/>
            </a:prstGeom>
            <a:noFill/>
            <a:ln w="9525">
              <a:solidFill>
                <a:schemeClr val="tx1"/>
              </a:solidFill>
              <a:miter lim="800000"/>
              <a:headEnd/>
              <a:tailEnd/>
            </a:ln>
          </p:spPr>
          <p:txBody>
            <a:bodyPr wrap="none"/>
            <a:lstStyle/>
            <a:p>
              <a:endParaRPr lang="en-US"/>
            </a:p>
          </p:txBody>
        </p:sp>
        <p:sp>
          <p:nvSpPr>
            <p:cNvPr id="138286" name="Line 21"/>
            <p:cNvSpPr>
              <a:spLocks noChangeShapeType="1"/>
            </p:cNvSpPr>
            <p:nvPr/>
          </p:nvSpPr>
          <p:spPr bwMode="auto">
            <a:xfrm>
              <a:off x="1055" y="2538"/>
              <a:ext cx="190" cy="0"/>
            </a:xfrm>
            <a:prstGeom prst="line">
              <a:avLst/>
            </a:prstGeom>
            <a:noFill/>
            <a:ln w="9525">
              <a:solidFill>
                <a:schemeClr val="tx1"/>
              </a:solidFill>
              <a:miter lim="800000"/>
              <a:headEnd/>
              <a:tailEnd/>
            </a:ln>
          </p:spPr>
          <p:txBody>
            <a:bodyPr wrap="none"/>
            <a:lstStyle/>
            <a:p>
              <a:endParaRPr lang="en-US"/>
            </a:p>
          </p:txBody>
        </p:sp>
        <p:sp>
          <p:nvSpPr>
            <p:cNvPr id="138287" name="Line 22"/>
            <p:cNvSpPr>
              <a:spLocks noChangeShapeType="1"/>
            </p:cNvSpPr>
            <p:nvPr/>
          </p:nvSpPr>
          <p:spPr bwMode="auto">
            <a:xfrm>
              <a:off x="1055" y="2628"/>
              <a:ext cx="190" cy="0"/>
            </a:xfrm>
            <a:prstGeom prst="line">
              <a:avLst/>
            </a:prstGeom>
            <a:noFill/>
            <a:ln w="9525">
              <a:solidFill>
                <a:schemeClr val="tx1"/>
              </a:solidFill>
              <a:miter lim="800000"/>
              <a:headEnd/>
              <a:tailEnd/>
            </a:ln>
          </p:spPr>
          <p:txBody>
            <a:bodyPr wrap="none"/>
            <a:lstStyle/>
            <a:p>
              <a:endParaRPr lang="en-US"/>
            </a:p>
          </p:txBody>
        </p:sp>
        <p:sp>
          <p:nvSpPr>
            <p:cNvPr id="138288" name="Line 23"/>
            <p:cNvSpPr>
              <a:spLocks noChangeShapeType="1"/>
            </p:cNvSpPr>
            <p:nvPr/>
          </p:nvSpPr>
          <p:spPr bwMode="auto">
            <a:xfrm>
              <a:off x="1055" y="2724"/>
              <a:ext cx="190" cy="0"/>
            </a:xfrm>
            <a:prstGeom prst="line">
              <a:avLst/>
            </a:prstGeom>
            <a:noFill/>
            <a:ln w="9525">
              <a:solidFill>
                <a:schemeClr val="tx1"/>
              </a:solidFill>
              <a:miter lim="800000"/>
              <a:headEnd/>
              <a:tailEnd/>
            </a:ln>
          </p:spPr>
          <p:txBody>
            <a:bodyPr wrap="none"/>
            <a:lstStyle/>
            <a:p>
              <a:endParaRPr lang="en-US"/>
            </a:p>
          </p:txBody>
        </p:sp>
        <p:sp>
          <p:nvSpPr>
            <p:cNvPr id="138289" name="Line 24"/>
            <p:cNvSpPr>
              <a:spLocks noChangeShapeType="1"/>
            </p:cNvSpPr>
            <p:nvPr/>
          </p:nvSpPr>
          <p:spPr bwMode="auto">
            <a:xfrm>
              <a:off x="926" y="2823"/>
              <a:ext cx="322" cy="0"/>
            </a:xfrm>
            <a:prstGeom prst="line">
              <a:avLst/>
            </a:prstGeom>
            <a:noFill/>
            <a:ln w="9525">
              <a:solidFill>
                <a:schemeClr val="tx1"/>
              </a:solidFill>
              <a:miter lim="800000"/>
              <a:headEnd/>
              <a:tailEnd/>
            </a:ln>
          </p:spPr>
          <p:txBody>
            <a:bodyPr wrap="none"/>
            <a:lstStyle/>
            <a:p>
              <a:endParaRPr lang="en-US"/>
            </a:p>
          </p:txBody>
        </p:sp>
        <p:sp>
          <p:nvSpPr>
            <p:cNvPr id="138290" name="Line 25"/>
            <p:cNvSpPr>
              <a:spLocks noChangeShapeType="1"/>
            </p:cNvSpPr>
            <p:nvPr/>
          </p:nvSpPr>
          <p:spPr bwMode="auto">
            <a:xfrm>
              <a:off x="1055" y="2919"/>
              <a:ext cx="190" cy="0"/>
            </a:xfrm>
            <a:prstGeom prst="line">
              <a:avLst/>
            </a:prstGeom>
            <a:noFill/>
            <a:ln w="9525">
              <a:solidFill>
                <a:schemeClr val="tx1"/>
              </a:solidFill>
              <a:miter lim="800000"/>
              <a:headEnd/>
              <a:tailEnd/>
            </a:ln>
          </p:spPr>
          <p:txBody>
            <a:bodyPr wrap="none"/>
            <a:lstStyle/>
            <a:p>
              <a:endParaRPr lang="en-US"/>
            </a:p>
          </p:txBody>
        </p:sp>
        <p:sp>
          <p:nvSpPr>
            <p:cNvPr id="138291" name="Line 26"/>
            <p:cNvSpPr>
              <a:spLocks noChangeShapeType="1"/>
            </p:cNvSpPr>
            <p:nvPr/>
          </p:nvSpPr>
          <p:spPr bwMode="auto">
            <a:xfrm>
              <a:off x="1055" y="3015"/>
              <a:ext cx="190" cy="0"/>
            </a:xfrm>
            <a:prstGeom prst="line">
              <a:avLst/>
            </a:prstGeom>
            <a:noFill/>
            <a:ln w="9525">
              <a:solidFill>
                <a:schemeClr val="tx1"/>
              </a:solidFill>
              <a:miter lim="800000"/>
              <a:headEnd/>
              <a:tailEnd/>
            </a:ln>
          </p:spPr>
          <p:txBody>
            <a:bodyPr wrap="none"/>
            <a:lstStyle/>
            <a:p>
              <a:endParaRPr lang="en-US"/>
            </a:p>
          </p:txBody>
        </p:sp>
        <p:sp>
          <p:nvSpPr>
            <p:cNvPr id="138292" name="Line 27"/>
            <p:cNvSpPr>
              <a:spLocks noChangeShapeType="1"/>
            </p:cNvSpPr>
            <p:nvPr/>
          </p:nvSpPr>
          <p:spPr bwMode="auto">
            <a:xfrm>
              <a:off x="1055" y="3105"/>
              <a:ext cx="190" cy="0"/>
            </a:xfrm>
            <a:prstGeom prst="line">
              <a:avLst/>
            </a:prstGeom>
            <a:noFill/>
            <a:ln w="9525">
              <a:solidFill>
                <a:schemeClr val="tx1"/>
              </a:solidFill>
              <a:miter lim="800000"/>
              <a:headEnd/>
              <a:tailEnd/>
            </a:ln>
          </p:spPr>
          <p:txBody>
            <a:bodyPr wrap="none"/>
            <a:lstStyle/>
            <a:p>
              <a:endParaRPr lang="en-US"/>
            </a:p>
          </p:txBody>
        </p:sp>
        <p:sp>
          <p:nvSpPr>
            <p:cNvPr id="138293" name="Line 28"/>
            <p:cNvSpPr>
              <a:spLocks noChangeShapeType="1"/>
            </p:cNvSpPr>
            <p:nvPr/>
          </p:nvSpPr>
          <p:spPr bwMode="auto">
            <a:xfrm>
              <a:off x="1055" y="3201"/>
              <a:ext cx="190" cy="0"/>
            </a:xfrm>
            <a:prstGeom prst="line">
              <a:avLst/>
            </a:prstGeom>
            <a:noFill/>
            <a:ln w="9525">
              <a:solidFill>
                <a:schemeClr val="tx1"/>
              </a:solidFill>
              <a:miter lim="800000"/>
              <a:headEnd/>
              <a:tailEnd/>
            </a:ln>
          </p:spPr>
          <p:txBody>
            <a:bodyPr wrap="none"/>
            <a:lstStyle/>
            <a:p>
              <a:endParaRPr lang="en-US"/>
            </a:p>
          </p:txBody>
        </p:sp>
        <p:sp>
          <p:nvSpPr>
            <p:cNvPr id="138294" name="Text Box 29"/>
            <p:cNvSpPr txBox="1">
              <a:spLocks noChangeArrowheads="1"/>
            </p:cNvSpPr>
            <p:nvPr/>
          </p:nvSpPr>
          <p:spPr bwMode="auto">
            <a:xfrm>
              <a:off x="554" y="2260"/>
              <a:ext cx="275" cy="173"/>
            </a:xfrm>
            <a:prstGeom prst="rect">
              <a:avLst/>
            </a:prstGeom>
            <a:noFill/>
            <a:ln w="9525">
              <a:noFill/>
              <a:miter lim="800000"/>
              <a:headEnd/>
              <a:tailEnd/>
            </a:ln>
          </p:spPr>
          <p:txBody>
            <a:bodyPr wrap="none">
              <a:spAutoFit/>
            </a:bodyPr>
            <a:lstStyle/>
            <a:p>
              <a:pPr algn="l"/>
              <a:r>
                <a:rPr lang="en-US"/>
                <a:t>750</a:t>
              </a:r>
            </a:p>
          </p:txBody>
        </p:sp>
        <p:sp>
          <p:nvSpPr>
            <p:cNvPr id="138295" name="Text Box 30"/>
            <p:cNvSpPr txBox="1">
              <a:spLocks noChangeArrowheads="1"/>
            </p:cNvSpPr>
            <p:nvPr/>
          </p:nvSpPr>
          <p:spPr bwMode="auto">
            <a:xfrm>
              <a:off x="571" y="3199"/>
              <a:ext cx="275" cy="173"/>
            </a:xfrm>
            <a:prstGeom prst="rect">
              <a:avLst/>
            </a:prstGeom>
            <a:noFill/>
            <a:ln w="9525">
              <a:noFill/>
              <a:miter lim="800000"/>
              <a:headEnd/>
              <a:tailEnd/>
            </a:ln>
          </p:spPr>
          <p:txBody>
            <a:bodyPr wrap="none">
              <a:spAutoFit/>
            </a:bodyPr>
            <a:lstStyle/>
            <a:p>
              <a:pPr algn="l"/>
              <a:r>
                <a:rPr lang="en-US"/>
                <a:t>740</a:t>
              </a:r>
            </a:p>
          </p:txBody>
        </p:sp>
        <p:sp>
          <p:nvSpPr>
            <p:cNvPr id="138296" name="Text Box 31"/>
            <p:cNvSpPr txBox="1">
              <a:spLocks noChangeArrowheads="1"/>
            </p:cNvSpPr>
            <p:nvPr/>
          </p:nvSpPr>
          <p:spPr bwMode="auto">
            <a:xfrm>
              <a:off x="601" y="1311"/>
              <a:ext cx="275" cy="173"/>
            </a:xfrm>
            <a:prstGeom prst="rect">
              <a:avLst/>
            </a:prstGeom>
            <a:noFill/>
            <a:ln w="9525">
              <a:noFill/>
              <a:miter lim="800000"/>
              <a:headEnd/>
              <a:tailEnd/>
            </a:ln>
          </p:spPr>
          <p:txBody>
            <a:bodyPr wrap="none">
              <a:spAutoFit/>
            </a:bodyPr>
            <a:lstStyle/>
            <a:p>
              <a:pPr algn="l"/>
              <a:r>
                <a:rPr lang="en-US"/>
                <a:t>760</a:t>
              </a:r>
            </a:p>
          </p:txBody>
        </p:sp>
        <p:sp>
          <p:nvSpPr>
            <p:cNvPr id="138297" name="Line 32"/>
            <p:cNvSpPr>
              <a:spLocks noChangeShapeType="1"/>
            </p:cNvSpPr>
            <p:nvPr/>
          </p:nvSpPr>
          <p:spPr bwMode="auto">
            <a:xfrm>
              <a:off x="869" y="3301"/>
              <a:ext cx="378" cy="0"/>
            </a:xfrm>
            <a:prstGeom prst="line">
              <a:avLst/>
            </a:prstGeom>
            <a:noFill/>
            <a:ln w="9525">
              <a:solidFill>
                <a:schemeClr val="tx1"/>
              </a:solidFill>
              <a:miter lim="800000"/>
              <a:headEnd/>
              <a:tailEnd/>
            </a:ln>
          </p:spPr>
          <p:txBody>
            <a:bodyPr wrap="none"/>
            <a:lstStyle/>
            <a:p>
              <a:endParaRPr lang="en-US"/>
            </a:p>
          </p:txBody>
        </p:sp>
      </p:grpSp>
      <p:sp>
        <p:nvSpPr>
          <p:cNvPr id="1070115" name="Text Box 35"/>
          <p:cNvSpPr txBox="1">
            <a:spLocks noChangeArrowheads="1"/>
          </p:cNvSpPr>
          <p:nvPr/>
        </p:nvSpPr>
        <p:spPr bwMode="auto">
          <a:xfrm>
            <a:off x="3505200" y="1362075"/>
            <a:ext cx="4114800" cy="3544888"/>
          </a:xfrm>
          <a:prstGeom prst="rect">
            <a:avLst/>
          </a:prstGeom>
          <a:noFill/>
          <a:ln w="9525">
            <a:noFill/>
            <a:miter lim="800000"/>
            <a:headEnd/>
            <a:tailEnd/>
          </a:ln>
        </p:spPr>
        <p:txBody>
          <a:bodyPr>
            <a:spAutoFit/>
          </a:bodyPr>
          <a:lstStyle/>
          <a:p>
            <a:pPr algn="l"/>
            <a:r>
              <a:rPr lang="en-US" sz="1600"/>
              <a:t>If we do another reading with the vernier at a different position, the pointer, the line marked 0, may not line up exactly with one of the lines on the scale. Here the "pointer" lines up at approximately 746.5 on the scale.</a:t>
            </a:r>
          </a:p>
          <a:p>
            <a:pPr algn="l"/>
            <a:endParaRPr lang="en-US" sz="1600"/>
          </a:p>
          <a:p>
            <a:pPr algn="l"/>
            <a:r>
              <a:rPr lang="en-US" sz="1600"/>
              <a:t>If you look you will see that only one line on the vernier lines up exactly with one of the lines on the scale, the 5 line. This means that our first guess was correct: the reading is 746.5.</a:t>
            </a:r>
          </a:p>
          <a:p>
            <a:pPr algn="l"/>
            <a:endParaRPr lang="en-US" sz="1600"/>
          </a:p>
          <a:p>
            <a:pPr algn="l"/>
            <a:endParaRPr lang="en-US" sz="1800"/>
          </a:p>
        </p:txBody>
      </p:sp>
      <p:sp>
        <p:nvSpPr>
          <p:cNvPr id="1070116" name="Line 36"/>
          <p:cNvSpPr>
            <a:spLocks noChangeShapeType="1"/>
          </p:cNvSpPr>
          <p:nvPr/>
        </p:nvSpPr>
        <p:spPr bwMode="auto">
          <a:xfrm flipH="1">
            <a:off x="2057400" y="2819400"/>
            <a:ext cx="1066800" cy="685800"/>
          </a:xfrm>
          <a:prstGeom prst="line">
            <a:avLst/>
          </a:prstGeom>
          <a:noFill/>
          <a:ln w="9525">
            <a:solidFill>
              <a:srgbClr val="FF0000"/>
            </a:solidFill>
            <a:miter lim="800000"/>
            <a:headEnd/>
            <a:tailEnd type="triangle" w="med" len="med"/>
          </a:ln>
        </p:spPr>
        <p:txBody>
          <a:bodyPr wrap="none"/>
          <a:lstStyle/>
          <a:p>
            <a:endParaRPr lang="en-US"/>
          </a:p>
        </p:txBody>
      </p:sp>
      <p:sp>
        <p:nvSpPr>
          <p:cNvPr id="1070117" name="Oval 37"/>
          <p:cNvSpPr>
            <a:spLocks noChangeArrowheads="1"/>
          </p:cNvSpPr>
          <p:nvPr/>
        </p:nvSpPr>
        <p:spPr bwMode="auto">
          <a:xfrm>
            <a:off x="1828800" y="3429000"/>
            <a:ext cx="228600" cy="228600"/>
          </a:xfrm>
          <a:prstGeom prst="ellipse">
            <a:avLst/>
          </a:prstGeom>
          <a:noFill/>
          <a:ln w="9525">
            <a:solidFill>
              <a:srgbClr val="FF0000"/>
            </a:solidFill>
            <a:miter lim="800000"/>
            <a:headEnd/>
            <a:tailEnd/>
          </a:ln>
        </p:spPr>
        <p:txBody>
          <a:bodyPr wrap="none" anchor="ctr"/>
          <a:lstStyle/>
          <a:p>
            <a:endParaRPr lang="en-US"/>
          </a:p>
        </p:txBody>
      </p:sp>
      <p:sp>
        <p:nvSpPr>
          <p:cNvPr id="138246" name="AutoShape 38">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3" name="Group 39"/>
          <p:cNvGrpSpPr>
            <a:grpSpLocks/>
          </p:cNvGrpSpPr>
          <p:nvPr/>
        </p:nvGrpSpPr>
        <p:grpSpPr bwMode="auto">
          <a:xfrm>
            <a:off x="2003425" y="2717800"/>
            <a:ext cx="709613" cy="1638300"/>
            <a:chOff x="1254" y="1718"/>
            <a:chExt cx="447" cy="1032"/>
          </a:xfrm>
        </p:grpSpPr>
        <p:sp>
          <p:nvSpPr>
            <p:cNvPr id="138253" name="Rectangle 40"/>
            <p:cNvSpPr>
              <a:spLocks noChangeArrowheads="1"/>
            </p:cNvSpPr>
            <p:nvPr/>
          </p:nvSpPr>
          <p:spPr bwMode="auto">
            <a:xfrm>
              <a:off x="1254" y="1718"/>
              <a:ext cx="447" cy="1026"/>
            </a:xfrm>
            <a:prstGeom prst="rect">
              <a:avLst/>
            </a:prstGeom>
            <a:noFill/>
            <a:ln w="9525">
              <a:solidFill>
                <a:schemeClr val="tx1"/>
              </a:solidFill>
              <a:miter lim="800000"/>
              <a:headEnd/>
              <a:tailEnd/>
            </a:ln>
          </p:spPr>
          <p:txBody>
            <a:bodyPr wrap="none" anchor="ctr"/>
            <a:lstStyle/>
            <a:p>
              <a:endParaRPr lang="en-US"/>
            </a:p>
          </p:txBody>
        </p:sp>
        <p:sp>
          <p:nvSpPr>
            <p:cNvPr id="138254" name="Line 41"/>
            <p:cNvSpPr>
              <a:spLocks noChangeShapeType="1"/>
            </p:cNvSpPr>
            <p:nvPr/>
          </p:nvSpPr>
          <p:spPr bwMode="auto">
            <a:xfrm>
              <a:off x="1256" y="1821"/>
              <a:ext cx="249" cy="0"/>
            </a:xfrm>
            <a:prstGeom prst="line">
              <a:avLst/>
            </a:prstGeom>
            <a:noFill/>
            <a:ln w="9525">
              <a:solidFill>
                <a:schemeClr val="tx1"/>
              </a:solidFill>
              <a:miter lim="800000"/>
              <a:headEnd/>
              <a:tailEnd/>
            </a:ln>
          </p:spPr>
          <p:txBody>
            <a:bodyPr wrap="none"/>
            <a:lstStyle/>
            <a:p>
              <a:endParaRPr lang="en-US"/>
            </a:p>
          </p:txBody>
        </p:sp>
        <p:sp>
          <p:nvSpPr>
            <p:cNvPr id="138255" name="Line 42"/>
            <p:cNvSpPr>
              <a:spLocks noChangeShapeType="1"/>
            </p:cNvSpPr>
            <p:nvPr/>
          </p:nvSpPr>
          <p:spPr bwMode="auto">
            <a:xfrm>
              <a:off x="1256" y="2252"/>
              <a:ext cx="249" cy="0"/>
            </a:xfrm>
            <a:prstGeom prst="line">
              <a:avLst/>
            </a:prstGeom>
            <a:noFill/>
            <a:ln w="9525">
              <a:solidFill>
                <a:schemeClr val="tx1"/>
              </a:solidFill>
              <a:miter lim="800000"/>
              <a:headEnd/>
              <a:tailEnd/>
            </a:ln>
          </p:spPr>
          <p:txBody>
            <a:bodyPr wrap="none"/>
            <a:lstStyle/>
            <a:p>
              <a:endParaRPr lang="en-US"/>
            </a:p>
          </p:txBody>
        </p:sp>
        <p:sp>
          <p:nvSpPr>
            <p:cNvPr id="138256" name="Line 43"/>
            <p:cNvSpPr>
              <a:spLocks noChangeShapeType="1"/>
            </p:cNvSpPr>
            <p:nvPr/>
          </p:nvSpPr>
          <p:spPr bwMode="auto">
            <a:xfrm flipH="1">
              <a:off x="1257" y="2678"/>
              <a:ext cx="245" cy="0"/>
            </a:xfrm>
            <a:prstGeom prst="line">
              <a:avLst/>
            </a:prstGeom>
            <a:noFill/>
            <a:ln w="9525">
              <a:solidFill>
                <a:srgbClr val="FF0000"/>
              </a:solidFill>
              <a:miter lim="800000"/>
              <a:headEnd/>
              <a:tailEnd type="triangle" w="med" len="med"/>
            </a:ln>
          </p:spPr>
          <p:txBody>
            <a:bodyPr wrap="none"/>
            <a:lstStyle/>
            <a:p>
              <a:endParaRPr lang="en-US"/>
            </a:p>
          </p:txBody>
        </p:sp>
        <p:sp>
          <p:nvSpPr>
            <p:cNvPr id="138257" name="Line 44"/>
            <p:cNvSpPr>
              <a:spLocks noChangeShapeType="1"/>
            </p:cNvSpPr>
            <p:nvPr/>
          </p:nvSpPr>
          <p:spPr bwMode="auto">
            <a:xfrm>
              <a:off x="1256" y="2594"/>
              <a:ext cx="157" cy="0"/>
            </a:xfrm>
            <a:prstGeom prst="line">
              <a:avLst/>
            </a:prstGeom>
            <a:noFill/>
            <a:ln w="9525">
              <a:solidFill>
                <a:schemeClr val="tx1"/>
              </a:solidFill>
              <a:miter lim="800000"/>
              <a:headEnd/>
              <a:tailEnd/>
            </a:ln>
          </p:spPr>
          <p:txBody>
            <a:bodyPr wrap="none"/>
            <a:lstStyle/>
            <a:p>
              <a:endParaRPr lang="en-US"/>
            </a:p>
          </p:txBody>
        </p:sp>
        <p:sp>
          <p:nvSpPr>
            <p:cNvPr id="138258" name="Line 45"/>
            <p:cNvSpPr>
              <a:spLocks noChangeShapeType="1"/>
            </p:cNvSpPr>
            <p:nvPr/>
          </p:nvSpPr>
          <p:spPr bwMode="auto">
            <a:xfrm>
              <a:off x="1255" y="2511"/>
              <a:ext cx="157" cy="0"/>
            </a:xfrm>
            <a:prstGeom prst="line">
              <a:avLst/>
            </a:prstGeom>
            <a:noFill/>
            <a:ln w="9525">
              <a:solidFill>
                <a:schemeClr val="tx1"/>
              </a:solidFill>
              <a:miter lim="800000"/>
              <a:headEnd/>
              <a:tailEnd/>
            </a:ln>
          </p:spPr>
          <p:txBody>
            <a:bodyPr wrap="none"/>
            <a:lstStyle/>
            <a:p>
              <a:endParaRPr lang="en-US"/>
            </a:p>
          </p:txBody>
        </p:sp>
        <p:sp>
          <p:nvSpPr>
            <p:cNvPr id="138259" name="Line 46"/>
            <p:cNvSpPr>
              <a:spLocks noChangeShapeType="1"/>
            </p:cNvSpPr>
            <p:nvPr/>
          </p:nvSpPr>
          <p:spPr bwMode="auto">
            <a:xfrm>
              <a:off x="1257" y="2421"/>
              <a:ext cx="157" cy="0"/>
            </a:xfrm>
            <a:prstGeom prst="line">
              <a:avLst/>
            </a:prstGeom>
            <a:noFill/>
            <a:ln w="9525">
              <a:solidFill>
                <a:schemeClr val="tx1"/>
              </a:solidFill>
              <a:miter lim="800000"/>
              <a:headEnd/>
              <a:tailEnd/>
            </a:ln>
          </p:spPr>
          <p:txBody>
            <a:bodyPr wrap="none"/>
            <a:lstStyle/>
            <a:p>
              <a:endParaRPr lang="en-US"/>
            </a:p>
          </p:txBody>
        </p:sp>
        <p:sp>
          <p:nvSpPr>
            <p:cNvPr id="138260" name="Line 47"/>
            <p:cNvSpPr>
              <a:spLocks noChangeShapeType="1"/>
            </p:cNvSpPr>
            <p:nvPr/>
          </p:nvSpPr>
          <p:spPr bwMode="auto">
            <a:xfrm>
              <a:off x="1256" y="2336"/>
              <a:ext cx="157" cy="0"/>
            </a:xfrm>
            <a:prstGeom prst="line">
              <a:avLst/>
            </a:prstGeom>
            <a:noFill/>
            <a:ln w="9525">
              <a:solidFill>
                <a:schemeClr val="tx1"/>
              </a:solidFill>
              <a:miter lim="800000"/>
              <a:headEnd/>
              <a:tailEnd/>
            </a:ln>
          </p:spPr>
          <p:txBody>
            <a:bodyPr wrap="none"/>
            <a:lstStyle/>
            <a:p>
              <a:endParaRPr lang="en-US"/>
            </a:p>
          </p:txBody>
        </p:sp>
        <p:sp>
          <p:nvSpPr>
            <p:cNvPr id="138261" name="Line 48"/>
            <p:cNvSpPr>
              <a:spLocks noChangeShapeType="1"/>
            </p:cNvSpPr>
            <p:nvPr/>
          </p:nvSpPr>
          <p:spPr bwMode="auto">
            <a:xfrm>
              <a:off x="1254" y="2162"/>
              <a:ext cx="157" cy="0"/>
            </a:xfrm>
            <a:prstGeom prst="line">
              <a:avLst/>
            </a:prstGeom>
            <a:noFill/>
            <a:ln w="9525">
              <a:solidFill>
                <a:schemeClr val="tx1"/>
              </a:solidFill>
              <a:miter lim="800000"/>
              <a:headEnd/>
              <a:tailEnd/>
            </a:ln>
          </p:spPr>
          <p:txBody>
            <a:bodyPr wrap="none"/>
            <a:lstStyle/>
            <a:p>
              <a:endParaRPr lang="en-US"/>
            </a:p>
          </p:txBody>
        </p:sp>
        <p:sp>
          <p:nvSpPr>
            <p:cNvPr id="138262" name="Line 49"/>
            <p:cNvSpPr>
              <a:spLocks noChangeShapeType="1"/>
            </p:cNvSpPr>
            <p:nvPr/>
          </p:nvSpPr>
          <p:spPr bwMode="auto">
            <a:xfrm>
              <a:off x="1256" y="2079"/>
              <a:ext cx="157" cy="0"/>
            </a:xfrm>
            <a:prstGeom prst="line">
              <a:avLst/>
            </a:prstGeom>
            <a:noFill/>
            <a:ln w="9525">
              <a:solidFill>
                <a:schemeClr val="tx1"/>
              </a:solidFill>
              <a:miter lim="800000"/>
              <a:headEnd/>
              <a:tailEnd/>
            </a:ln>
          </p:spPr>
          <p:txBody>
            <a:bodyPr wrap="none"/>
            <a:lstStyle/>
            <a:p>
              <a:endParaRPr lang="en-US"/>
            </a:p>
          </p:txBody>
        </p:sp>
        <p:sp>
          <p:nvSpPr>
            <p:cNvPr id="138263" name="Line 50"/>
            <p:cNvSpPr>
              <a:spLocks noChangeShapeType="1"/>
            </p:cNvSpPr>
            <p:nvPr/>
          </p:nvSpPr>
          <p:spPr bwMode="auto">
            <a:xfrm>
              <a:off x="1256" y="1994"/>
              <a:ext cx="157" cy="0"/>
            </a:xfrm>
            <a:prstGeom prst="line">
              <a:avLst/>
            </a:prstGeom>
            <a:noFill/>
            <a:ln w="9525">
              <a:solidFill>
                <a:schemeClr val="tx1"/>
              </a:solidFill>
              <a:miter lim="800000"/>
              <a:headEnd/>
              <a:tailEnd/>
            </a:ln>
          </p:spPr>
          <p:txBody>
            <a:bodyPr wrap="none"/>
            <a:lstStyle/>
            <a:p>
              <a:endParaRPr lang="en-US"/>
            </a:p>
          </p:txBody>
        </p:sp>
        <p:sp>
          <p:nvSpPr>
            <p:cNvPr id="138264" name="Line 51"/>
            <p:cNvSpPr>
              <a:spLocks noChangeShapeType="1"/>
            </p:cNvSpPr>
            <p:nvPr/>
          </p:nvSpPr>
          <p:spPr bwMode="auto">
            <a:xfrm>
              <a:off x="1256" y="1911"/>
              <a:ext cx="157" cy="0"/>
            </a:xfrm>
            <a:prstGeom prst="line">
              <a:avLst/>
            </a:prstGeom>
            <a:noFill/>
            <a:ln w="9525">
              <a:solidFill>
                <a:schemeClr val="tx1"/>
              </a:solidFill>
              <a:miter lim="800000"/>
              <a:headEnd/>
              <a:tailEnd/>
            </a:ln>
          </p:spPr>
          <p:txBody>
            <a:bodyPr wrap="none"/>
            <a:lstStyle/>
            <a:p>
              <a:endParaRPr lang="en-US"/>
            </a:p>
          </p:txBody>
        </p:sp>
        <p:sp>
          <p:nvSpPr>
            <p:cNvPr id="138265" name="Text Box 52"/>
            <p:cNvSpPr txBox="1">
              <a:spLocks noChangeArrowheads="1"/>
            </p:cNvSpPr>
            <p:nvPr/>
          </p:nvSpPr>
          <p:spPr bwMode="auto">
            <a:xfrm>
              <a:off x="1516" y="2151"/>
              <a:ext cx="169" cy="173"/>
            </a:xfrm>
            <a:prstGeom prst="rect">
              <a:avLst/>
            </a:prstGeom>
            <a:noFill/>
            <a:ln w="9525">
              <a:noFill/>
              <a:miter lim="800000"/>
              <a:headEnd/>
              <a:tailEnd/>
            </a:ln>
          </p:spPr>
          <p:txBody>
            <a:bodyPr wrap="none">
              <a:spAutoFit/>
            </a:bodyPr>
            <a:lstStyle/>
            <a:p>
              <a:pPr algn="l"/>
              <a:r>
                <a:rPr lang="en-US"/>
                <a:t>5</a:t>
              </a:r>
            </a:p>
          </p:txBody>
        </p:sp>
        <p:sp>
          <p:nvSpPr>
            <p:cNvPr id="138266" name="Text Box 53"/>
            <p:cNvSpPr txBox="1">
              <a:spLocks noChangeArrowheads="1"/>
            </p:cNvSpPr>
            <p:nvPr/>
          </p:nvSpPr>
          <p:spPr bwMode="auto">
            <a:xfrm>
              <a:off x="1504" y="2577"/>
              <a:ext cx="169" cy="173"/>
            </a:xfrm>
            <a:prstGeom prst="rect">
              <a:avLst/>
            </a:prstGeom>
            <a:noFill/>
            <a:ln w="9525">
              <a:noFill/>
              <a:miter lim="800000"/>
              <a:headEnd/>
              <a:tailEnd/>
            </a:ln>
          </p:spPr>
          <p:txBody>
            <a:bodyPr wrap="none">
              <a:spAutoFit/>
            </a:bodyPr>
            <a:lstStyle/>
            <a:p>
              <a:pPr algn="l"/>
              <a:r>
                <a:rPr lang="en-US"/>
                <a:t>0</a:t>
              </a:r>
            </a:p>
          </p:txBody>
        </p:sp>
        <p:sp>
          <p:nvSpPr>
            <p:cNvPr id="138267" name="Text Box 54"/>
            <p:cNvSpPr txBox="1">
              <a:spLocks noChangeArrowheads="1"/>
            </p:cNvSpPr>
            <p:nvPr/>
          </p:nvSpPr>
          <p:spPr bwMode="auto">
            <a:xfrm>
              <a:off x="1479" y="1719"/>
              <a:ext cx="222" cy="173"/>
            </a:xfrm>
            <a:prstGeom prst="rect">
              <a:avLst/>
            </a:prstGeom>
            <a:noFill/>
            <a:ln w="9525">
              <a:noFill/>
              <a:miter lim="800000"/>
              <a:headEnd/>
              <a:tailEnd/>
            </a:ln>
          </p:spPr>
          <p:txBody>
            <a:bodyPr wrap="none">
              <a:spAutoFit/>
            </a:bodyPr>
            <a:lstStyle/>
            <a:p>
              <a:pPr algn="l"/>
              <a:r>
                <a:rPr lang="en-US"/>
                <a:t>10</a:t>
              </a:r>
            </a:p>
          </p:txBody>
        </p:sp>
      </p:grpSp>
      <p:sp>
        <p:nvSpPr>
          <p:cNvPr id="1070135" name="Text Box 55"/>
          <p:cNvSpPr txBox="1">
            <a:spLocks noChangeArrowheads="1"/>
          </p:cNvSpPr>
          <p:nvPr/>
        </p:nvSpPr>
        <p:spPr bwMode="auto">
          <a:xfrm>
            <a:off x="3482975" y="4576763"/>
            <a:ext cx="2476500" cy="336550"/>
          </a:xfrm>
          <a:prstGeom prst="rect">
            <a:avLst/>
          </a:prstGeom>
          <a:noFill/>
          <a:ln w="9525">
            <a:noFill/>
            <a:miter lim="800000"/>
            <a:headEnd/>
            <a:tailEnd/>
          </a:ln>
        </p:spPr>
        <p:txBody>
          <a:bodyPr wrap="none">
            <a:spAutoFit/>
          </a:bodyPr>
          <a:lstStyle/>
          <a:p>
            <a:pPr algn="l"/>
            <a:r>
              <a:rPr lang="en-US" sz="1600"/>
              <a:t>What is the reading now?</a:t>
            </a:r>
          </a:p>
        </p:txBody>
      </p:sp>
      <p:sp>
        <p:nvSpPr>
          <p:cNvPr id="1070136" name="Text Box 56"/>
          <p:cNvSpPr txBox="1">
            <a:spLocks noChangeArrowheads="1"/>
          </p:cNvSpPr>
          <p:nvPr/>
        </p:nvSpPr>
        <p:spPr bwMode="auto">
          <a:xfrm>
            <a:off x="5948363" y="4481513"/>
            <a:ext cx="903287" cy="457200"/>
          </a:xfrm>
          <a:prstGeom prst="rect">
            <a:avLst/>
          </a:prstGeom>
          <a:noFill/>
          <a:ln w="9525">
            <a:noFill/>
            <a:miter lim="800000"/>
            <a:headEnd/>
            <a:tailEnd/>
          </a:ln>
        </p:spPr>
        <p:txBody>
          <a:bodyPr wrap="none">
            <a:spAutoFit/>
          </a:bodyPr>
          <a:lstStyle/>
          <a:p>
            <a:pPr algn="l"/>
            <a:r>
              <a:rPr lang="en-US" sz="2000"/>
              <a:t>756.0</a:t>
            </a:r>
            <a:r>
              <a:rPr lang="en-US" sz="2400"/>
              <a:t> </a:t>
            </a:r>
          </a:p>
        </p:txBody>
      </p:sp>
      <p:sp>
        <p:nvSpPr>
          <p:cNvPr id="1070137" name="Line 57"/>
          <p:cNvSpPr>
            <a:spLocks noChangeShapeType="1"/>
          </p:cNvSpPr>
          <p:nvPr/>
        </p:nvSpPr>
        <p:spPr bwMode="auto">
          <a:xfrm flipH="1" flipV="1">
            <a:off x="2005013" y="2917825"/>
            <a:ext cx="1492250" cy="1808163"/>
          </a:xfrm>
          <a:prstGeom prst="line">
            <a:avLst/>
          </a:prstGeom>
          <a:noFill/>
          <a:ln w="9525">
            <a:solidFill>
              <a:srgbClr val="FF0000"/>
            </a:solidFill>
            <a:miter lim="800000"/>
            <a:headEnd/>
            <a:tailEnd type="triangle" w="med" len="med"/>
          </a:ln>
        </p:spPr>
        <p:txBody>
          <a:bodyPr wrap="none"/>
          <a:lstStyle/>
          <a:p>
            <a:endParaRPr lang="en-US"/>
          </a:p>
        </p:txBody>
      </p:sp>
      <p:sp>
        <p:nvSpPr>
          <p:cNvPr id="1070138" name="Oval 58"/>
          <p:cNvSpPr>
            <a:spLocks noChangeArrowheads="1"/>
          </p:cNvSpPr>
          <p:nvPr/>
        </p:nvSpPr>
        <p:spPr bwMode="auto">
          <a:xfrm>
            <a:off x="1871663" y="2689225"/>
            <a:ext cx="228600" cy="228600"/>
          </a:xfrm>
          <a:prstGeom prst="ellipse">
            <a:avLst/>
          </a:prstGeom>
          <a:noFill/>
          <a:ln w="9525">
            <a:solidFill>
              <a:srgbClr val="FF0000"/>
            </a:solidFill>
            <a:miter lim="800000"/>
            <a:headEnd/>
            <a:tailEnd/>
          </a:ln>
        </p:spPr>
        <p:txBody>
          <a:bodyPr wrap="none" anchor="ctr"/>
          <a:lstStyle/>
          <a:p>
            <a:endParaRPr lang="en-US"/>
          </a:p>
        </p:txBody>
      </p:sp>
      <p:sp>
        <p:nvSpPr>
          <p:cNvPr id="138252" name="Text Box 59"/>
          <p:cNvSpPr txBox="1">
            <a:spLocks noChangeArrowheads="1"/>
          </p:cNvSpPr>
          <p:nvPr/>
        </p:nvSpPr>
        <p:spPr bwMode="auto">
          <a:xfrm>
            <a:off x="304800" y="6524625"/>
            <a:ext cx="3871913" cy="244475"/>
          </a:xfrm>
          <a:prstGeom prst="rect">
            <a:avLst/>
          </a:prstGeom>
          <a:noFill/>
          <a:ln w="9525">
            <a:noFill/>
            <a:miter lim="800000"/>
            <a:headEnd/>
            <a:tailEnd/>
          </a:ln>
        </p:spPr>
        <p:txBody>
          <a:bodyPr wrap="none">
            <a:spAutoFit/>
          </a:bodyPr>
          <a:lstStyle/>
          <a:p>
            <a:pPr algn="l"/>
            <a:r>
              <a:rPr lang="en-US" sz="1000">
                <a:hlinkClick r:id="rId4"/>
              </a:rPr>
              <a:t>http://www.upscale.utoronto.ca/PVB/Harrison/Vernier/Vernier.html</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70115">
                                            <p:txEl>
                                              <p:pRg st="0" end="0"/>
                                            </p:txEl>
                                          </p:spTgt>
                                        </p:tgtEl>
                                        <p:attrNameLst>
                                          <p:attrName>style.visibility</p:attrName>
                                        </p:attrNameLst>
                                      </p:cBhvr>
                                      <p:to>
                                        <p:strVal val="visible"/>
                                      </p:to>
                                    </p:set>
                                    <p:anim calcmode="lin" valueType="num">
                                      <p:cBhvr>
                                        <p:cTn id="7" dur="500" fill="hold"/>
                                        <p:tgtEl>
                                          <p:spTgt spid="1070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701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701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70115">
                                            <p:txEl>
                                              <p:pRg st="2" end="2"/>
                                            </p:txEl>
                                          </p:spTgt>
                                        </p:tgtEl>
                                        <p:attrNameLst>
                                          <p:attrName>style.visibility</p:attrName>
                                        </p:attrNameLst>
                                      </p:cBhvr>
                                      <p:to>
                                        <p:strVal val="visible"/>
                                      </p:to>
                                    </p:set>
                                    <p:animEffect transition="in" filter="fade">
                                      <p:cBhvr>
                                        <p:cTn id="14" dur="2000"/>
                                        <p:tgtEl>
                                          <p:spTgt spid="107011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70116"/>
                                        </p:tgtEl>
                                        <p:attrNameLst>
                                          <p:attrName>style.visibility</p:attrName>
                                        </p:attrNameLst>
                                      </p:cBhvr>
                                      <p:to>
                                        <p:strVal val="visible"/>
                                      </p:to>
                                    </p:set>
                                    <p:animEffect transition="in" filter="dissolve">
                                      <p:cBhvr>
                                        <p:cTn id="19" dur="500"/>
                                        <p:tgtEl>
                                          <p:spTgt spid="107011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070117"/>
                                        </p:tgtEl>
                                        <p:attrNameLst>
                                          <p:attrName>style.visibility</p:attrName>
                                        </p:attrNameLst>
                                      </p:cBhvr>
                                      <p:to>
                                        <p:strVal val="visible"/>
                                      </p:to>
                                    </p:set>
                                    <p:anim calcmode="lin" valueType="num">
                                      <p:cBhvr>
                                        <p:cTn id="22" dur="1000" fill="hold"/>
                                        <p:tgtEl>
                                          <p:spTgt spid="1070117"/>
                                        </p:tgtEl>
                                        <p:attrNameLst>
                                          <p:attrName>ppt_w</p:attrName>
                                        </p:attrNameLst>
                                      </p:cBhvr>
                                      <p:tavLst>
                                        <p:tav tm="0">
                                          <p:val>
                                            <p:strVal val="#ppt_w*0.70"/>
                                          </p:val>
                                        </p:tav>
                                        <p:tav tm="100000">
                                          <p:val>
                                            <p:strVal val="#ppt_w"/>
                                          </p:val>
                                        </p:tav>
                                      </p:tavLst>
                                    </p:anim>
                                    <p:anim calcmode="lin" valueType="num">
                                      <p:cBhvr>
                                        <p:cTn id="23" dur="1000" fill="hold"/>
                                        <p:tgtEl>
                                          <p:spTgt spid="1070117"/>
                                        </p:tgtEl>
                                        <p:attrNameLst>
                                          <p:attrName>ppt_h</p:attrName>
                                        </p:attrNameLst>
                                      </p:cBhvr>
                                      <p:tavLst>
                                        <p:tav tm="0">
                                          <p:val>
                                            <p:strVal val="#ppt_h"/>
                                          </p:val>
                                        </p:tav>
                                        <p:tav tm="100000">
                                          <p:val>
                                            <p:strVal val="#ppt_h"/>
                                          </p:val>
                                        </p:tav>
                                      </p:tavLst>
                                    </p:anim>
                                    <p:animEffect transition="in" filter="fade">
                                      <p:cBhvr>
                                        <p:cTn id="24" dur="1000"/>
                                        <p:tgtEl>
                                          <p:spTgt spid="1070117"/>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8.33333E-7 -7.40741E-7 L -8.33333E-7 -0.2081 " pathEditMode="relative" rAng="0" ptsTypes="AA">
                                      <p:cBhvr>
                                        <p:cTn id="28" dur="2000" fill="hold"/>
                                        <p:tgtEl>
                                          <p:spTgt spid="3"/>
                                        </p:tgtEl>
                                        <p:attrNameLst>
                                          <p:attrName>ppt_x</p:attrName>
                                          <p:attrName>ppt_y</p:attrName>
                                        </p:attrNameLst>
                                      </p:cBhvr>
                                      <p:rCtr x="0" y="-104"/>
                                    </p:animMotion>
                                  </p:childTnLst>
                                </p:cTn>
                              </p:par>
                              <p:par>
                                <p:cTn id="29" presetID="9" presetClass="exit" presetSubtype="0" fill="hold" grpId="1" nodeType="withEffect">
                                  <p:stCondLst>
                                    <p:cond delay="0"/>
                                  </p:stCondLst>
                                  <p:childTnLst>
                                    <p:animEffect transition="out" filter="dissolve">
                                      <p:cBhvr>
                                        <p:cTn id="30" dur="500"/>
                                        <p:tgtEl>
                                          <p:spTgt spid="1070116"/>
                                        </p:tgtEl>
                                      </p:cBhvr>
                                    </p:animEffect>
                                    <p:set>
                                      <p:cBhvr>
                                        <p:cTn id="31" dur="1" fill="hold">
                                          <p:stCondLst>
                                            <p:cond delay="499"/>
                                          </p:stCondLst>
                                        </p:cTn>
                                        <p:tgtEl>
                                          <p:spTgt spid="1070116"/>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1070117"/>
                                        </p:tgtEl>
                                      </p:cBhvr>
                                    </p:animEffect>
                                    <p:set>
                                      <p:cBhvr>
                                        <p:cTn id="34" dur="1" fill="hold">
                                          <p:stCondLst>
                                            <p:cond delay="499"/>
                                          </p:stCondLst>
                                        </p:cTn>
                                        <p:tgtEl>
                                          <p:spTgt spid="1070117"/>
                                        </p:tgtEl>
                                        <p:attrNameLst>
                                          <p:attrName>style.visibility</p:attrName>
                                        </p:attrNameLst>
                                      </p:cBhvr>
                                      <p:to>
                                        <p:strVal val="hidden"/>
                                      </p:to>
                                    </p:set>
                                  </p:childTnLst>
                                </p:cTn>
                              </p:par>
                              <p:par>
                                <p:cTn id="35" presetID="55" presetClass="exit" presetSubtype="0" fill="hold" grpId="0" nodeType="withEffect">
                                  <p:stCondLst>
                                    <p:cond delay="0"/>
                                  </p:stCondLst>
                                  <p:childTnLst>
                                    <p:anim calcmode="lin" valueType="num">
                                      <p:cBhvr>
                                        <p:cTn id="36" dur="1000"/>
                                        <p:tgtEl>
                                          <p:spTgt spid="1070115">
                                            <p:txEl>
                                              <p:pRg st="0" end="0"/>
                                            </p:txEl>
                                          </p:spTgt>
                                        </p:tgtEl>
                                        <p:attrNameLst>
                                          <p:attrName>ppt_w</p:attrName>
                                        </p:attrNameLst>
                                      </p:cBhvr>
                                      <p:tavLst>
                                        <p:tav tm="0">
                                          <p:val>
                                            <p:strVal val="ppt_w"/>
                                          </p:val>
                                        </p:tav>
                                        <p:tav tm="100000">
                                          <p:val>
                                            <p:strVal val="ppt_w*0.70"/>
                                          </p:val>
                                        </p:tav>
                                      </p:tavLst>
                                    </p:anim>
                                    <p:anim calcmode="lin" valueType="num">
                                      <p:cBhvr>
                                        <p:cTn id="37" dur="1000"/>
                                        <p:tgtEl>
                                          <p:spTgt spid="1070115">
                                            <p:txEl>
                                              <p:pRg st="0" end="0"/>
                                            </p:txEl>
                                          </p:spTgt>
                                        </p:tgtEl>
                                        <p:attrNameLst>
                                          <p:attrName>ppt_h</p:attrName>
                                        </p:attrNameLst>
                                      </p:cBhvr>
                                      <p:tavLst>
                                        <p:tav tm="0">
                                          <p:val>
                                            <p:strVal val="ppt_h"/>
                                          </p:val>
                                        </p:tav>
                                        <p:tav tm="100000">
                                          <p:val>
                                            <p:strVal val="ppt_h"/>
                                          </p:val>
                                        </p:tav>
                                      </p:tavLst>
                                    </p:anim>
                                    <p:animEffect transition="out" filter="fade">
                                      <p:cBhvr>
                                        <p:cTn id="38" dur="1000"/>
                                        <p:tgtEl>
                                          <p:spTgt spid="1070115">
                                            <p:txEl>
                                              <p:pRg st="0" end="0"/>
                                            </p:txEl>
                                          </p:spTgt>
                                        </p:tgtEl>
                                      </p:cBhvr>
                                    </p:animEffect>
                                    <p:set>
                                      <p:cBhvr>
                                        <p:cTn id="39" dur="1" fill="hold">
                                          <p:stCondLst>
                                            <p:cond delay="999"/>
                                          </p:stCondLst>
                                        </p:cTn>
                                        <p:tgtEl>
                                          <p:spTgt spid="1070115">
                                            <p:txEl>
                                              <p:pRg st="0" end="0"/>
                                            </p:txEl>
                                          </p:spTgt>
                                        </p:tgtEl>
                                        <p:attrNameLst>
                                          <p:attrName>style.visibility</p:attrName>
                                        </p:attrNameLst>
                                      </p:cBhvr>
                                      <p:to>
                                        <p:strVal val="hidden"/>
                                      </p:to>
                                    </p:set>
                                  </p:childTnLst>
                                </p:cTn>
                              </p:par>
                              <p:par>
                                <p:cTn id="40" presetID="55" presetClass="exit" presetSubtype="0" fill="hold" grpId="0" nodeType="withEffect">
                                  <p:stCondLst>
                                    <p:cond delay="0"/>
                                  </p:stCondLst>
                                  <p:childTnLst>
                                    <p:anim calcmode="lin" valueType="num">
                                      <p:cBhvr>
                                        <p:cTn id="41" dur="1000"/>
                                        <p:tgtEl>
                                          <p:spTgt spid="1070115">
                                            <p:txEl>
                                              <p:pRg st="2" end="2"/>
                                            </p:txEl>
                                          </p:spTgt>
                                        </p:tgtEl>
                                        <p:attrNameLst>
                                          <p:attrName>ppt_w</p:attrName>
                                        </p:attrNameLst>
                                      </p:cBhvr>
                                      <p:tavLst>
                                        <p:tav tm="0">
                                          <p:val>
                                            <p:strVal val="ppt_w"/>
                                          </p:val>
                                        </p:tav>
                                        <p:tav tm="100000">
                                          <p:val>
                                            <p:strVal val="ppt_w*0.70"/>
                                          </p:val>
                                        </p:tav>
                                      </p:tavLst>
                                    </p:anim>
                                    <p:anim calcmode="lin" valueType="num">
                                      <p:cBhvr>
                                        <p:cTn id="42" dur="1000"/>
                                        <p:tgtEl>
                                          <p:spTgt spid="1070115">
                                            <p:txEl>
                                              <p:pRg st="2" end="2"/>
                                            </p:txEl>
                                          </p:spTgt>
                                        </p:tgtEl>
                                        <p:attrNameLst>
                                          <p:attrName>ppt_h</p:attrName>
                                        </p:attrNameLst>
                                      </p:cBhvr>
                                      <p:tavLst>
                                        <p:tav tm="0">
                                          <p:val>
                                            <p:strVal val="ppt_h"/>
                                          </p:val>
                                        </p:tav>
                                        <p:tav tm="100000">
                                          <p:val>
                                            <p:strVal val="ppt_h"/>
                                          </p:val>
                                        </p:tav>
                                      </p:tavLst>
                                    </p:anim>
                                    <p:animEffect transition="out" filter="fade">
                                      <p:cBhvr>
                                        <p:cTn id="43" dur="1000"/>
                                        <p:tgtEl>
                                          <p:spTgt spid="1070115">
                                            <p:txEl>
                                              <p:pRg st="2" end="2"/>
                                            </p:txEl>
                                          </p:spTgt>
                                        </p:tgtEl>
                                      </p:cBhvr>
                                    </p:animEffect>
                                    <p:set>
                                      <p:cBhvr>
                                        <p:cTn id="44" dur="1" fill="hold">
                                          <p:stCondLst>
                                            <p:cond delay="999"/>
                                          </p:stCondLst>
                                        </p:cTn>
                                        <p:tgtEl>
                                          <p:spTgt spid="1070115">
                                            <p:txEl>
                                              <p:pRg st="2" end="2"/>
                                            </p:txEl>
                                          </p:spTgt>
                                        </p:tgtEl>
                                        <p:attrNameLst>
                                          <p:attrName>style.visibility</p:attrName>
                                        </p:attrNameLst>
                                      </p:cBhvr>
                                      <p:to>
                                        <p:strVal val="hidden"/>
                                      </p:to>
                                    </p:set>
                                  </p:childTnLst>
                                </p:cTn>
                              </p:par>
                              <p:par>
                                <p:cTn id="45" presetID="40" presetClass="entr" presetSubtype="0" fill="hold" grpId="0" nodeType="withEffect">
                                  <p:stCondLst>
                                    <p:cond delay="0"/>
                                  </p:stCondLst>
                                  <p:iterate type="lt">
                                    <p:tmPct val="10000"/>
                                  </p:iterate>
                                  <p:childTnLst>
                                    <p:set>
                                      <p:cBhvr>
                                        <p:cTn id="46" dur="1" fill="hold">
                                          <p:stCondLst>
                                            <p:cond delay="0"/>
                                          </p:stCondLst>
                                        </p:cTn>
                                        <p:tgtEl>
                                          <p:spTgt spid="1070135"/>
                                        </p:tgtEl>
                                        <p:attrNameLst>
                                          <p:attrName>style.visibility</p:attrName>
                                        </p:attrNameLst>
                                      </p:cBhvr>
                                      <p:to>
                                        <p:strVal val="visible"/>
                                      </p:to>
                                    </p:set>
                                    <p:animEffect transition="in" filter="fade">
                                      <p:cBhvr>
                                        <p:cTn id="47" dur="1000"/>
                                        <p:tgtEl>
                                          <p:spTgt spid="1070135"/>
                                        </p:tgtEl>
                                      </p:cBhvr>
                                    </p:animEffect>
                                    <p:anim calcmode="lin" valueType="num">
                                      <p:cBhvr>
                                        <p:cTn id="48" dur="1000" fill="hold"/>
                                        <p:tgtEl>
                                          <p:spTgt spid="1070135"/>
                                        </p:tgtEl>
                                        <p:attrNameLst>
                                          <p:attrName>ppt_x</p:attrName>
                                        </p:attrNameLst>
                                      </p:cBhvr>
                                      <p:tavLst>
                                        <p:tav tm="0">
                                          <p:val>
                                            <p:strVal val="#ppt_x-.1"/>
                                          </p:val>
                                        </p:tav>
                                        <p:tav tm="100000">
                                          <p:val>
                                            <p:strVal val="#ppt_x"/>
                                          </p:val>
                                        </p:tav>
                                      </p:tavLst>
                                    </p:anim>
                                    <p:anim calcmode="lin" valueType="num">
                                      <p:cBhvr>
                                        <p:cTn id="49" dur="1000" fill="hold"/>
                                        <p:tgtEl>
                                          <p:spTgt spid="10701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70137"/>
                                        </p:tgtEl>
                                        <p:attrNameLst>
                                          <p:attrName>style.visibility</p:attrName>
                                        </p:attrNameLst>
                                      </p:cBhvr>
                                      <p:to>
                                        <p:strVal val="visible"/>
                                      </p:to>
                                    </p:set>
                                    <p:animEffect transition="in" filter="dissolve">
                                      <p:cBhvr>
                                        <p:cTn id="54" dur="500"/>
                                        <p:tgtEl>
                                          <p:spTgt spid="1070137"/>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070138"/>
                                        </p:tgtEl>
                                        <p:attrNameLst>
                                          <p:attrName>style.visibility</p:attrName>
                                        </p:attrNameLst>
                                      </p:cBhvr>
                                      <p:to>
                                        <p:strVal val="visible"/>
                                      </p:to>
                                    </p:set>
                                    <p:anim calcmode="lin" valueType="num">
                                      <p:cBhvr>
                                        <p:cTn id="57" dur="1000" fill="hold"/>
                                        <p:tgtEl>
                                          <p:spTgt spid="1070138"/>
                                        </p:tgtEl>
                                        <p:attrNameLst>
                                          <p:attrName>ppt_w</p:attrName>
                                        </p:attrNameLst>
                                      </p:cBhvr>
                                      <p:tavLst>
                                        <p:tav tm="0">
                                          <p:val>
                                            <p:strVal val="#ppt_w*0.70"/>
                                          </p:val>
                                        </p:tav>
                                        <p:tav tm="100000">
                                          <p:val>
                                            <p:strVal val="#ppt_w"/>
                                          </p:val>
                                        </p:tav>
                                      </p:tavLst>
                                    </p:anim>
                                    <p:anim calcmode="lin" valueType="num">
                                      <p:cBhvr>
                                        <p:cTn id="58" dur="1000" fill="hold"/>
                                        <p:tgtEl>
                                          <p:spTgt spid="1070138"/>
                                        </p:tgtEl>
                                        <p:attrNameLst>
                                          <p:attrName>ppt_h</p:attrName>
                                        </p:attrNameLst>
                                      </p:cBhvr>
                                      <p:tavLst>
                                        <p:tav tm="0">
                                          <p:val>
                                            <p:strVal val="#ppt_h"/>
                                          </p:val>
                                        </p:tav>
                                        <p:tav tm="100000">
                                          <p:val>
                                            <p:strVal val="#ppt_h"/>
                                          </p:val>
                                        </p:tav>
                                      </p:tavLst>
                                    </p:anim>
                                    <p:animEffect transition="in" filter="fade">
                                      <p:cBhvr>
                                        <p:cTn id="59" dur="1000"/>
                                        <p:tgtEl>
                                          <p:spTgt spid="1070138"/>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1070136"/>
                                        </p:tgtEl>
                                        <p:attrNameLst>
                                          <p:attrName>style.visibility</p:attrName>
                                        </p:attrNameLst>
                                      </p:cBhvr>
                                      <p:to>
                                        <p:strVal val="visible"/>
                                      </p:to>
                                    </p:set>
                                    <p:anim calcmode="lin" valueType="num">
                                      <p:cBhvr>
                                        <p:cTn id="64" dur="2000" fill="hold"/>
                                        <p:tgtEl>
                                          <p:spTgt spid="1070136"/>
                                        </p:tgtEl>
                                        <p:attrNameLst>
                                          <p:attrName>ppt_w</p:attrName>
                                        </p:attrNameLst>
                                      </p:cBhvr>
                                      <p:tavLst>
                                        <p:tav tm="0">
                                          <p:val>
                                            <p:fltVal val="0"/>
                                          </p:val>
                                        </p:tav>
                                        <p:tav tm="100000">
                                          <p:val>
                                            <p:strVal val="#ppt_w"/>
                                          </p:val>
                                        </p:tav>
                                      </p:tavLst>
                                    </p:anim>
                                    <p:anim calcmode="lin" valueType="num">
                                      <p:cBhvr>
                                        <p:cTn id="65" dur="2000" fill="hold"/>
                                        <p:tgtEl>
                                          <p:spTgt spid="1070136"/>
                                        </p:tgtEl>
                                        <p:attrNameLst>
                                          <p:attrName>ppt_h</p:attrName>
                                        </p:attrNameLst>
                                      </p:cBhvr>
                                      <p:tavLst>
                                        <p:tav tm="0">
                                          <p:val>
                                            <p:fltVal val="0"/>
                                          </p:val>
                                        </p:tav>
                                        <p:tav tm="100000">
                                          <p:val>
                                            <p:strVal val="#ppt_h"/>
                                          </p:val>
                                        </p:tav>
                                      </p:tavLst>
                                    </p:anim>
                                    <p:animEffect transition="in" filter="fade">
                                      <p:cBhvr>
                                        <p:cTn id="66" dur="2000"/>
                                        <p:tgtEl>
                                          <p:spTgt spid="1070136"/>
                                        </p:tgtEl>
                                      </p:cBhvr>
                                    </p:animEffect>
                                  </p:childTnLst>
                                </p:cTn>
                              </p:par>
                              <p:par>
                                <p:cTn id="67" presetID="0" presetClass="path" presetSubtype="0" accel="50000" decel="50000" fill="hold" grpId="1" nodeType="withEffect">
                                  <p:stCondLst>
                                    <p:cond delay="0"/>
                                  </p:stCondLst>
                                  <p:childTnLst>
                                    <p:animMotion origin="layout" path="M 3.61111E-6 1.06176E-6 L -0.48594 -0.25307 " pathEditMode="relative" rAng="0" ptsTypes="AA">
                                      <p:cBhvr>
                                        <p:cTn id="68" dur="2000" spd="-100000" fill="hold"/>
                                        <p:tgtEl>
                                          <p:spTgt spid="1070136"/>
                                        </p:tgtEl>
                                        <p:attrNameLst>
                                          <p:attrName>ppt_x</p:attrName>
                                          <p:attrName>ppt_y</p:attrName>
                                        </p:attrNameLst>
                                      </p:cBhvr>
                                      <p:rCtr x="-243" y="-127"/>
                                    </p:animMotion>
                                  </p:childTnLst>
                                </p:cTn>
                              </p:par>
                              <p:par>
                                <p:cTn id="69" presetID="9" presetClass="exit" presetSubtype="0" fill="hold" grpId="1" nodeType="withEffect">
                                  <p:stCondLst>
                                    <p:cond delay="0"/>
                                  </p:stCondLst>
                                  <p:childTnLst>
                                    <p:animEffect transition="out" filter="dissolve">
                                      <p:cBhvr>
                                        <p:cTn id="70" dur="500"/>
                                        <p:tgtEl>
                                          <p:spTgt spid="1070137"/>
                                        </p:tgtEl>
                                      </p:cBhvr>
                                    </p:animEffect>
                                    <p:set>
                                      <p:cBhvr>
                                        <p:cTn id="71" dur="1" fill="hold">
                                          <p:stCondLst>
                                            <p:cond delay="499"/>
                                          </p:stCondLst>
                                        </p:cTn>
                                        <p:tgtEl>
                                          <p:spTgt spid="1070137"/>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1070138"/>
                                        </p:tgtEl>
                                      </p:cBhvr>
                                    </p:animEffect>
                                    <p:set>
                                      <p:cBhvr>
                                        <p:cTn id="74" dur="1" fill="hold">
                                          <p:stCondLst>
                                            <p:cond delay="499"/>
                                          </p:stCondLst>
                                        </p:cTn>
                                        <p:tgtEl>
                                          <p:spTgt spid="10701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115" grpId="0" build="allAtOnce"/>
      <p:bldP spid="1070116" grpId="0" animBg="1"/>
      <p:bldP spid="1070116" grpId="1" animBg="1"/>
      <p:bldP spid="1070117" grpId="0" animBg="1"/>
      <p:bldP spid="1070117" grpId="1" animBg="1"/>
      <p:bldP spid="1070135" grpId="0"/>
      <p:bldP spid="1070136" grpId="0"/>
      <p:bldP spid="1070136" grpId="1"/>
      <p:bldP spid="1070137" grpId="0" animBg="1"/>
      <p:bldP spid="1070137" grpId="1" animBg="1"/>
      <p:bldP spid="1070138" grpId="0" animBg="1"/>
      <p:bldP spid="1070138"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Group 2"/>
          <p:cNvGrpSpPr>
            <a:grpSpLocks/>
          </p:cNvGrpSpPr>
          <p:nvPr/>
        </p:nvGrpSpPr>
        <p:grpSpPr bwMode="auto">
          <a:xfrm>
            <a:off x="762000" y="1290638"/>
            <a:ext cx="1219200" cy="4119562"/>
            <a:chOff x="480" y="813"/>
            <a:chExt cx="768" cy="2595"/>
          </a:xfrm>
        </p:grpSpPr>
        <p:sp>
          <p:nvSpPr>
            <p:cNvPr id="139287" name="Rectangle 3"/>
            <p:cNvSpPr>
              <a:spLocks noChangeArrowheads="1"/>
            </p:cNvSpPr>
            <p:nvPr/>
          </p:nvSpPr>
          <p:spPr bwMode="auto">
            <a:xfrm>
              <a:off x="480" y="813"/>
              <a:ext cx="768" cy="2595"/>
            </a:xfrm>
            <a:prstGeom prst="rect">
              <a:avLst/>
            </a:prstGeom>
            <a:solidFill>
              <a:srgbClr val="F7EEE5">
                <a:alpha val="76077"/>
              </a:srgbClr>
            </a:solidFill>
            <a:ln w="9525">
              <a:solidFill>
                <a:schemeClr val="tx1"/>
              </a:solidFill>
              <a:miter lim="800000"/>
              <a:headEnd/>
              <a:tailEnd/>
            </a:ln>
          </p:spPr>
          <p:txBody>
            <a:bodyPr wrap="none" anchor="ctr"/>
            <a:lstStyle/>
            <a:p>
              <a:endParaRPr lang="en-US"/>
            </a:p>
          </p:txBody>
        </p:sp>
        <p:sp>
          <p:nvSpPr>
            <p:cNvPr id="139288" name="Line 4"/>
            <p:cNvSpPr>
              <a:spLocks noChangeShapeType="1"/>
            </p:cNvSpPr>
            <p:nvPr/>
          </p:nvSpPr>
          <p:spPr bwMode="auto">
            <a:xfrm>
              <a:off x="926" y="919"/>
              <a:ext cx="322" cy="0"/>
            </a:xfrm>
            <a:prstGeom prst="line">
              <a:avLst/>
            </a:prstGeom>
            <a:noFill/>
            <a:ln w="9525">
              <a:solidFill>
                <a:schemeClr val="tx1"/>
              </a:solidFill>
              <a:miter lim="800000"/>
              <a:headEnd/>
              <a:tailEnd/>
            </a:ln>
          </p:spPr>
          <p:txBody>
            <a:bodyPr wrap="none"/>
            <a:lstStyle/>
            <a:p>
              <a:endParaRPr lang="en-US"/>
            </a:p>
          </p:txBody>
        </p:sp>
        <p:sp>
          <p:nvSpPr>
            <p:cNvPr id="139289" name="Line 5"/>
            <p:cNvSpPr>
              <a:spLocks noChangeShapeType="1"/>
            </p:cNvSpPr>
            <p:nvPr/>
          </p:nvSpPr>
          <p:spPr bwMode="auto">
            <a:xfrm>
              <a:off x="1058" y="1015"/>
              <a:ext cx="190" cy="0"/>
            </a:xfrm>
            <a:prstGeom prst="line">
              <a:avLst/>
            </a:prstGeom>
            <a:noFill/>
            <a:ln w="9525">
              <a:solidFill>
                <a:schemeClr val="tx1"/>
              </a:solidFill>
              <a:miter lim="800000"/>
              <a:headEnd/>
              <a:tailEnd/>
            </a:ln>
          </p:spPr>
          <p:txBody>
            <a:bodyPr wrap="none"/>
            <a:lstStyle/>
            <a:p>
              <a:endParaRPr lang="en-US"/>
            </a:p>
          </p:txBody>
        </p:sp>
        <p:sp>
          <p:nvSpPr>
            <p:cNvPr id="139290" name="Line 6"/>
            <p:cNvSpPr>
              <a:spLocks noChangeShapeType="1"/>
            </p:cNvSpPr>
            <p:nvPr/>
          </p:nvSpPr>
          <p:spPr bwMode="auto">
            <a:xfrm>
              <a:off x="1058" y="1111"/>
              <a:ext cx="190" cy="0"/>
            </a:xfrm>
            <a:prstGeom prst="line">
              <a:avLst/>
            </a:prstGeom>
            <a:noFill/>
            <a:ln w="9525">
              <a:solidFill>
                <a:schemeClr val="tx1"/>
              </a:solidFill>
              <a:miter lim="800000"/>
              <a:headEnd/>
              <a:tailEnd/>
            </a:ln>
          </p:spPr>
          <p:txBody>
            <a:bodyPr wrap="none"/>
            <a:lstStyle/>
            <a:p>
              <a:endParaRPr lang="en-US"/>
            </a:p>
          </p:txBody>
        </p:sp>
        <p:sp>
          <p:nvSpPr>
            <p:cNvPr id="139291" name="Line 7"/>
            <p:cNvSpPr>
              <a:spLocks noChangeShapeType="1"/>
            </p:cNvSpPr>
            <p:nvPr/>
          </p:nvSpPr>
          <p:spPr bwMode="auto">
            <a:xfrm>
              <a:off x="1058" y="1201"/>
              <a:ext cx="190" cy="0"/>
            </a:xfrm>
            <a:prstGeom prst="line">
              <a:avLst/>
            </a:prstGeom>
            <a:noFill/>
            <a:ln w="9525">
              <a:solidFill>
                <a:schemeClr val="tx1"/>
              </a:solidFill>
              <a:miter lim="800000"/>
              <a:headEnd/>
              <a:tailEnd/>
            </a:ln>
          </p:spPr>
          <p:txBody>
            <a:bodyPr wrap="none"/>
            <a:lstStyle/>
            <a:p>
              <a:endParaRPr lang="en-US"/>
            </a:p>
          </p:txBody>
        </p:sp>
        <p:sp>
          <p:nvSpPr>
            <p:cNvPr id="139292" name="Line 8"/>
            <p:cNvSpPr>
              <a:spLocks noChangeShapeType="1"/>
            </p:cNvSpPr>
            <p:nvPr/>
          </p:nvSpPr>
          <p:spPr bwMode="auto">
            <a:xfrm>
              <a:off x="1058" y="1297"/>
              <a:ext cx="190" cy="0"/>
            </a:xfrm>
            <a:prstGeom prst="line">
              <a:avLst/>
            </a:prstGeom>
            <a:noFill/>
            <a:ln w="9525">
              <a:solidFill>
                <a:schemeClr val="tx1"/>
              </a:solidFill>
              <a:miter lim="800000"/>
              <a:headEnd/>
              <a:tailEnd/>
            </a:ln>
          </p:spPr>
          <p:txBody>
            <a:bodyPr wrap="none"/>
            <a:lstStyle/>
            <a:p>
              <a:endParaRPr lang="en-US"/>
            </a:p>
          </p:txBody>
        </p:sp>
        <p:sp>
          <p:nvSpPr>
            <p:cNvPr id="139293" name="Line 9"/>
            <p:cNvSpPr>
              <a:spLocks noChangeShapeType="1"/>
            </p:cNvSpPr>
            <p:nvPr/>
          </p:nvSpPr>
          <p:spPr bwMode="auto">
            <a:xfrm>
              <a:off x="870" y="1394"/>
              <a:ext cx="378" cy="0"/>
            </a:xfrm>
            <a:prstGeom prst="line">
              <a:avLst/>
            </a:prstGeom>
            <a:noFill/>
            <a:ln w="9525">
              <a:solidFill>
                <a:schemeClr val="tx1"/>
              </a:solidFill>
              <a:miter lim="800000"/>
              <a:headEnd/>
              <a:tailEnd/>
            </a:ln>
          </p:spPr>
          <p:txBody>
            <a:bodyPr wrap="none"/>
            <a:lstStyle/>
            <a:p>
              <a:endParaRPr lang="en-US"/>
            </a:p>
          </p:txBody>
        </p:sp>
        <p:sp>
          <p:nvSpPr>
            <p:cNvPr id="139294" name="Line 10"/>
            <p:cNvSpPr>
              <a:spLocks noChangeShapeType="1"/>
            </p:cNvSpPr>
            <p:nvPr/>
          </p:nvSpPr>
          <p:spPr bwMode="auto">
            <a:xfrm>
              <a:off x="1056" y="1490"/>
              <a:ext cx="190" cy="0"/>
            </a:xfrm>
            <a:prstGeom prst="line">
              <a:avLst/>
            </a:prstGeom>
            <a:noFill/>
            <a:ln w="9525">
              <a:solidFill>
                <a:schemeClr val="tx1"/>
              </a:solidFill>
              <a:miter lim="800000"/>
              <a:headEnd/>
              <a:tailEnd/>
            </a:ln>
          </p:spPr>
          <p:txBody>
            <a:bodyPr wrap="none"/>
            <a:lstStyle/>
            <a:p>
              <a:endParaRPr lang="en-US"/>
            </a:p>
          </p:txBody>
        </p:sp>
        <p:sp>
          <p:nvSpPr>
            <p:cNvPr id="139295" name="Line 11"/>
            <p:cNvSpPr>
              <a:spLocks noChangeShapeType="1"/>
            </p:cNvSpPr>
            <p:nvPr/>
          </p:nvSpPr>
          <p:spPr bwMode="auto">
            <a:xfrm>
              <a:off x="1056" y="1586"/>
              <a:ext cx="190" cy="0"/>
            </a:xfrm>
            <a:prstGeom prst="line">
              <a:avLst/>
            </a:prstGeom>
            <a:noFill/>
            <a:ln w="9525">
              <a:solidFill>
                <a:schemeClr val="tx1"/>
              </a:solidFill>
              <a:miter lim="800000"/>
              <a:headEnd/>
              <a:tailEnd/>
            </a:ln>
          </p:spPr>
          <p:txBody>
            <a:bodyPr wrap="none"/>
            <a:lstStyle/>
            <a:p>
              <a:endParaRPr lang="en-US"/>
            </a:p>
          </p:txBody>
        </p:sp>
        <p:sp>
          <p:nvSpPr>
            <p:cNvPr id="139296" name="Line 12"/>
            <p:cNvSpPr>
              <a:spLocks noChangeShapeType="1"/>
            </p:cNvSpPr>
            <p:nvPr/>
          </p:nvSpPr>
          <p:spPr bwMode="auto">
            <a:xfrm>
              <a:off x="1056" y="1676"/>
              <a:ext cx="190" cy="0"/>
            </a:xfrm>
            <a:prstGeom prst="line">
              <a:avLst/>
            </a:prstGeom>
            <a:noFill/>
            <a:ln w="9525">
              <a:solidFill>
                <a:schemeClr val="tx1"/>
              </a:solidFill>
              <a:miter lim="800000"/>
              <a:headEnd/>
              <a:tailEnd/>
            </a:ln>
          </p:spPr>
          <p:txBody>
            <a:bodyPr wrap="none"/>
            <a:lstStyle/>
            <a:p>
              <a:endParaRPr lang="en-US"/>
            </a:p>
          </p:txBody>
        </p:sp>
        <p:sp>
          <p:nvSpPr>
            <p:cNvPr id="139297" name="Line 13"/>
            <p:cNvSpPr>
              <a:spLocks noChangeShapeType="1"/>
            </p:cNvSpPr>
            <p:nvPr/>
          </p:nvSpPr>
          <p:spPr bwMode="auto">
            <a:xfrm>
              <a:off x="1056" y="1772"/>
              <a:ext cx="190" cy="0"/>
            </a:xfrm>
            <a:prstGeom prst="line">
              <a:avLst/>
            </a:prstGeom>
            <a:noFill/>
            <a:ln w="9525">
              <a:solidFill>
                <a:schemeClr val="tx1"/>
              </a:solidFill>
              <a:miter lim="800000"/>
              <a:headEnd/>
              <a:tailEnd/>
            </a:ln>
          </p:spPr>
          <p:txBody>
            <a:bodyPr wrap="none"/>
            <a:lstStyle/>
            <a:p>
              <a:endParaRPr lang="en-US"/>
            </a:p>
          </p:txBody>
        </p:sp>
        <p:sp>
          <p:nvSpPr>
            <p:cNvPr id="139298" name="Line 14"/>
            <p:cNvSpPr>
              <a:spLocks noChangeShapeType="1"/>
            </p:cNvSpPr>
            <p:nvPr/>
          </p:nvSpPr>
          <p:spPr bwMode="auto">
            <a:xfrm>
              <a:off x="922" y="1869"/>
              <a:ext cx="322" cy="0"/>
            </a:xfrm>
            <a:prstGeom prst="line">
              <a:avLst/>
            </a:prstGeom>
            <a:noFill/>
            <a:ln w="9525">
              <a:solidFill>
                <a:schemeClr val="tx1"/>
              </a:solidFill>
              <a:miter lim="800000"/>
              <a:headEnd/>
              <a:tailEnd/>
            </a:ln>
          </p:spPr>
          <p:txBody>
            <a:bodyPr wrap="none"/>
            <a:lstStyle/>
            <a:p>
              <a:endParaRPr lang="en-US"/>
            </a:p>
          </p:txBody>
        </p:sp>
        <p:sp>
          <p:nvSpPr>
            <p:cNvPr id="139299" name="Line 15"/>
            <p:cNvSpPr>
              <a:spLocks noChangeShapeType="1"/>
            </p:cNvSpPr>
            <p:nvPr/>
          </p:nvSpPr>
          <p:spPr bwMode="auto">
            <a:xfrm>
              <a:off x="1054" y="1965"/>
              <a:ext cx="190" cy="0"/>
            </a:xfrm>
            <a:prstGeom prst="line">
              <a:avLst/>
            </a:prstGeom>
            <a:noFill/>
            <a:ln w="9525">
              <a:solidFill>
                <a:schemeClr val="tx1"/>
              </a:solidFill>
              <a:miter lim="800000"/>
              <a:headEnd/>
              <a:tailEnd/>
            </a:ln>
          </p:spPr>
          <p:txBody>
            <a:bodyPr wrap="none"/>
            <a:lstStyle/>
            <a:p>
              <a:endParaRPr lang="en-US"/>
            </a:p>
          </p:txBody>
        </p:sp>
        <p:sp>
          <p:nvSpPr>
            <p:cNvPr id="139300" name="Line 16"/>
            <p:cNvSpPr>
              <a:spLocks noChangeShapeType="1"/>
            </p:cNvSpPr>
            <p:nvPr/>
          </p:nvSpPr>
          <p:spPr bwMode="auto">
            <a:xfrm>
              <a:off x="1054" y="2061"/>
              <a:ext cx="190" cy="0"/>
            </a:xfrm>
            <a:prstGeom prst="line">
              <a:avLst/>
            </a:prstGeom>
            <a:noFill/>
            <a:ln w="9525">
              <a:solidFill>
                <a:schemeClr val="tx1"/>
              </a:solidFill>
              <a:miter lim="800000"/>
              <a:headEnd/>
              <a:tailEnd/>
            </a:ln>
          </p:spPr>
          <p:txBody>
            <a:bodyPr wrap="none"/>
            <a:lstStyle/>
            <a:p>
              <a:endParaRPr lang="en-US"/>
            </a:p>
          </p:txBody>
        </p:sp>
        <p:sp>
          <p:nvSpPr>
            <p:cNvPr id="139301" name="Line 17"/>
            <p:cNvSpPr>
              <a:spLocks noChangeShapeType="1"/>
            </p:cNvSpPr>
            <p:nvPr/>
          </p:nvSpPr>
          <p:spPr bwMode="auto">
            <a:xfrm>
              <a:off x="1054" y="2151"/>
              <a:ext cx="190" cy="0"/>
            </a:xfrm>
            <a:prstGeom prst="line">
              <a:avLst/>
            </a:prstGeom>
            <a:noFill/>
            <a:ln w="9525">
              <a:solidFill>
                <a:schemeClr val="tx1"/>
              </a:solidFill>
              <a:miter lim="800000"/>
              <a:headEnd/>
              <a:tailEnd/>
            </a:ln>
          </p:spPr>
          <p:txBody>
            <a:bodyPr wrap="none"/>
            <a:lstStyle/>
            <a:p>
              <a:endParaRPr lang="en-US"/>
            </a:p>
          </p:txBody>
        </p:sp>
        <p:sp>
          <p:nvSpPr>
            <p:cNvPr id="139302" name="Line 18"/>
            <p:cNvSpPr>
              <a:spLocks noChangeShapeType="1"/>
            </p:cNvSpPr>
            <p:nvPr/>
          </p:nvSpPr>
          <p:spPr bwMode="auto">
            <a:xfrm>
              <a:off x="1054" y="2247"/>
              <a:ext cx="190" cy="0"/>
            </a:xfrm>
            <a:prstGeom prst="line">
              <a:avLst/>
            </a:prstGeom>
            <a:noFill/>
            <a:ln w="9525">
              <a:solidFill>
                <a:schemeClr val="tx1"/>
              </a:solidFill>
              <a:miter lim="800000"/>
              <a:headEnd/>
              <a:tailEnd/>
            </a:ln>
          </p:spPr>
          <p:txBody>
            <a:bodyPr wrap="none"/>
            <a:lstStyle/>
            <a:p>
              <a:endParaRPr lang="en-US"/>
            </a:p>
          </p:txBody>
        </p:sp>
        <p:sp>
          <p:nvSpPr>
            <p:cNvPr id="139303" name="Line 19"/>
            <p:cNvSpPr>
              <a:spLocks noChangeShapeType="1"/>
            </p:cNvSpPr>
            <p:nvPr/>
          </p:nvSpPr>
          <p:spPr bwMode="auto">
            <a:xfrm>
              <a:off x="869" y="2346"/>
              <a:ext cx="378" cy="0"/>
            </a:xfrm>
            <a:prstGeom prst="line">
              <a:avLst/>
            </a:prstGeom>
            <a:noFill/>
            <a:ln w="9525">
              <a:solidFill>
                <a:schemeClr val="tx1"/>
              </a:solidFill>
              <a:miter lim="800000"/>
              <a:headEnd/>
              <a:tailEnd/>
            </a:ln>
          </p:spPr>
          <p:txBody>
            <a:bodyPr wrap="none"/>
            <a:lstStyle/>
            <a:p>
              <a:endParaRPr lang="en-US"/>
            </a:p>
          </p:txBody>
        </p:sp>
        <p:sp>
          <p:nvSpPr>
            <p:cNvPr id="139304" name="Line 20"/>
            <p:cNvSpPr>
              <a:spLocks noChangeShapeType="1"/>
            </p:cNvSpPr>
            <p:nvPr/>
          </p:nvSpPr>
          <p:spPr bwMode="auto">
            <a:xfrm>
              <a:off x="1055" y="2442"/>
              <a:ext cx="190" cy="0"/>
            </a:xfrm>
            <a:prstGeom prst="line">
              <a:avLst/>
            </a:prstGeom>
            <a:noFill/>
            <a:ln w="9525">
              <a:solidFill>
                <a:schemeClr val="tx1"/>
              </a:solidFill>
              <a:miter lim="800000"/>
              <a:headEnd/>
              <a:tailEnd/>
            </a:ln>
          </p:spPr>
          <p:txBody>
            <a:bodyPr wrap="none"/>
            <a:lstStyle/>
            <a:p>
              <a:endParaRPr lang="en-US"/>
            </a:p>
          </p:txBody>
        </p:sp>
        <p:sp>
          <p:nvSpPr>
            <p:cNvPr id="139305" name="Line 21"/>
            <p:cNvSpPr>
              <a:spLocks noChangeShapeType="1"/>
            </p:cNvSpPr>
            <p:nvPr/>
          </p:nvSpPr>
          <p:spPr bwMode="auto">
            <a:xfrm>
              <a:off x="1055" y="2538"/>
              <a:ext cx="190" cy="0"/>
            </a:xfrm>
            <a:prstGeom prst="line">
              <a:avLst/>
            </a:prstGeom>
            <a:noFill/>
            <a:ln w="9525">
              <a:solidFill>
                <a:schemeClr val="tx1"/>
              </a:solidFill>
              <a:miter lim="800000"/>
              <a:headEnd/>
              <a:tailEnd/>
            </a:ln>
          </p:spPr>
          <p:txBody>
            <a:bodyPr wrap="none"/>
            <a:lstStyle/>
            <a:p>
              <a:endParaRPr lang="en-US"/>
            </a:p>
          </p:txBody>
        </p:sp>
        <p:sp>
          <p:nvSpPr>
            <p:cNvPr id="139306" name="Line 22"/>
            <p:cNvSpPr>
              <a:spLocks noChangeShapeType="1"/>
            </p:cNvSpPr>
            <p:nvPr/>
          </p:nvSpPr>
          <p:spPr bwMode="auto">
            <a:xfrm>
              <a:off x="1055" y="2628"/>
              <a:ext cx="190" cy="0"/>
            </a:xfrm>
            <a:prstGeom prst="line">
              <a:avLst/>
            </a:prstGeom>
            <a:noFill/>
            <a:ln w="9525">
              <a:solidFill>
                <a:schemeClr val="tx1"/>
              </a:solidFill>
              <a:miter lim="800000"/>
              <a:headEnd/>
              <a:tailEnd/>
            </a:ln>
          </p:spPr>
          <p:txBody>
            <a:bodyPr wrap="none"/>
            <a:lstStyle/>
            <a:p>
              <a:endParaRPr lang="en-US"/>
            </a:p>
          </p:txBody>
        </p:sp>
        <p:sp>
          <p:nvSpPr>
            <p:cNvPr id="139307" name="Line 23"/>
            <p:cNvSpPr>
              <a:spLocks noChangeShapeType="1"/>
            </p:cNvSpPr>
            <p:nvPr/>
          </p:nvSpPr>
          <p:spPr bwMode="auto">
            <a:xfrm>
              <a:off x="1055" y="2724"/>
              <a:ext cx="190" cy="0"/>
            </a:xfrm>
            <a:prstGeom prst="line">
              <a:avLst/>
            </a:prstGeom>
            <a:noFill/>
            <a:ln w="9525">
              <a:solidFill>
                <a:schemeClr val="tx1"/>
              </a:solidFill>
              <a:miter lim="800000"/>
              <a:headEnd/>
              <a:tailEnd/>
            </a:ln>
          </p:spPr>
          <p:txBody>
            <a:bodyPr wrap="none"/>
            <a:lstStyle/>
            <a:p>
              <a:endParaRPr lang="en-US"/>
            </a:p>
          </p:txBody>
        </p:sp>
        <p:sp>
          <p:nvSpPr>
            <p:cNvPr id="139308" name="Line 24"/>
            <p:cNvSpPr>
              <a:spLocks noChangeShapeType="1"/>
            </p:cNvSpPr>
            <p:nvPr/>
          </p:nvSpPr>
          <p:spPr bwMode="auto">
            <a:xfrm>
              <a:off x="926" y="2823"/>
              <a:ext cx="322" cy="0"/>
            </a:xfrm>
            <a:prstGeom prst="line">
              <a:avLst/>
            </a:prstGeom>
            <a:noFill/>
            <a:ln w="9525">
              <a:solidFill>
                <a:schemeClr val="tx1"/>
              </a:solidFill>
              <a:miter lim="800000"/>
              <a:headEnd/>
              <a:tailEnd/>
            </a:ln>
          </p:spPr>
          <p:txBody>
            <a:bodyPr wrap="none"/>
            <a:lstStyle/>
            <a:p>
              <a:endParaRPr lang="en-US"/>
            </a:p>
          </p:txBody>
        </p:sp>
        <p:sp>
          <p:nvSpPr>
            <p:cNvPr id="139309" name="Line 25"/>
            <p:cNvSpPr>
              <a:spLocks noChangeShapeType="1"/>
            </p:cNvSpPr>
            <p:nvPr/>
          </p:nvSpPr>
          <p:spPr bwMode="auto">
            <a:xfrm>
              <a:off x="1055" y="2919"/>
              <a:ext cx="190" cy="0"/>
            </a:xfrm>
            <a:prstGeom prst="line">
              <a:avLst/>
            </a:prstGeom>
            <a:noFill/>
            <a:ln w="9525">
              <a:solidFill>
                <a:schemeClr val="tx1"/>
              </a:solidFill>
              <a:miter lim="800000"/>
              <a:headEnd/>
              <a:tailEnd/>
            </a:ln>
          </p:spPr>
          <p:txBody>
            <a:bodyPr wrap="none"/>
            <a:lstStyle/>
            <a:p>
              <a:endParaRPr lang="en-US"/>
            </a:p>
          </p:txBody>
        </p:sp>
        <p:sp>
          <p:nvSpPr>
            <p:cNvPr id="139310" name="Line 26"/>
            <p:cNvSpPr>
              <a:spLocks noChangeShapeType="1"/>
            </p:cNvSpPr>
            <p:nvPr/>
          </p:nvSpPr>
          <p:spPr bwMode="auto">
            <a:xfrm>
              <a:off x="1055" y="3015"/>
              <a:ext cx="190" cy="0"/>
            </a:xfrm>
            <a:prstGeom prst="line">
              <a:avLst/>
            </a:prstGeom>
            <a:noFill/>
            <a:ln w="9525">
              <a:solidFill>
                <a:schemeClr val="tx1"/>
              </a:solidFill>
              <a:miter lim="800000"/>
              <a:headEnd/>
              <a:tailEnd/>
            </a:ln>
          </p:spPr>
          <p:txBody>
            <a:bodyPr wrap="none"/>
            <a:lstStyle/>
            <a:p>
              <a:endParaRPr lang="en-US"/>
            </a:p>
          </p:txBody>
        </p:sp>
        <p:sp>
          <p:nvSpPr>
            <p:cNvPr id="139311" name="Line 27"/>
            <p:cNvSpPr>
              <a:spLocks noChangeShapeType="1"/>
            </p:cNvSpPr>
            <p:nvPr/>
          </p:nvSpPr>
          <p:spPr bwMode="auto">
            <a:xfrm>
              <a:off x="1055" y="3105"/>
              <a:ext cx="190" cy="0"/>
            </a:xfrm>
            <a:prstGeom prst="line">
              <a:avLst/>
            </a:prstGeom>
            <a:noFill/>
            <a:ln w="9525">
              <a:solidFill>
                <a:schemeClr val="tx1"/>
              </a:solidFill>
              <a:miter lim="800000"/>
              <a:headEnd/>
              <a:tailEnd/>
            </a:ln>
          </p:spPr>
          <p:txBody>
            <a:bodyPr wrap="none"/>
            <a:lstStyle/>
            <a:p>
              <a:endParaRPr lang="en-US"/>
            </a:p>
          </p:txBody>
        </p:sp>
        <p:sp>
          <p:nvSpPr>
            <p:cNvPr id="139312" name="Line 28"/>
            <p:cNvSpPr>
              <a:spLocks noChangeShapeType="1"/>
            </p:cNvSpPr>
            <p:nvPr/>
          </p:nvSpPr>
          <p:spPr bwMode="auto">
            <a:xfrm>
              <a:off x="1055" y="3201"/>
              <a:ext cx="190" cy="0"/>
            </a:xfrm>
            <a:prstGeom prst="line">
              <a:avLst/>
            </a:prstGeom>
            <a:noFill/>
            <a:ln w="9525">
              <a:solidFill>
                <a:schemeClr val="tx1"/>
              </a:solidFill>
              <a:miter lim="800000"/>
              <a:headEnd/>
              <a:tailEnd/>
            </a:ln>
          </p:spPr>
          <p:txBody>
            <a:bodyPr wrap="none"/>
            <a:lstStyle/>
            <a:p>
              <a:endParaRPr lang="en-US"/>
            </a:p>
          </p:txBody>
        </p:sp>
        <p:sp>
          <p:nvSpPr>
            <p:cNvPr id="139313" name="Text Box 29"/>
            <p:cNvSpPr txBox="1">
              <a:spLocks noChangeArrowheads="1"/>
            </p:cNvSpPr>
            <p:nvPr/>
          </p:nvSpPr>
          <p:spPr bwMode="auto">
            <a:xfrm>
              <a:off x="554" y="2260"/>
              <a:ext cx="275" cy="173"/>
            </a:xfrm>
            <a:prstGeom prst="rect">
              <a:avLst/>
            </a:prstGeom>
            <a:noFill/>
            <a:ln w="9525">
              <a:noFill/>
              <a:miter lim="800000"/>
              <a:headEnd/>
              <a:tailEnd/>
            </a:ln>
          </p:spPr>
          <p:txBody>
            <a:bodyPr wrap="none">
              <a:spAutoFit/>
            </a:bodyPr>
            <a:lstStyle/>
            <a:p>
              <a:pPr algn="l"/>
              <a:r>
                <a:rPr lang="en-US"/>
                <a:t>750</a:t>
              </a:r>
            </a:p>
          </p:txBody>
        </p:sp>
        <p:sp>
          <p:nvSpPr>
            <p:cNvPr id="139314" name="Text Box 30"/>
            <p:cNvSpPr txBox="1">
              <a:spLocks noChangeArrowheads="1"/>
            </p:cNvSpPr>
            <p:nvPr/>
          </p:nvSpPr>
          <p:spPr bwMode="auto">
            <a:xfrm>
              <a:off x="571" y="3199"/>
              <a:ext cx="275" cy="173"/>
            </a:xfrm>
            <a:prstGeom prst="rect">
              <a:avLst/>
            </a:prstGeom>
            <a:noFill/>
            <a:ln w="9525">
              <a:noFill/>
              <a:miter lim="800000"/>
              <a:headEnd/>
              <a:tailEnd/>
            </a:ln>
          </p:spPr>
          <p:txBody>
            <a:bodyPr wrap="none">
              <a:spAutoFit/>
            </a:bodyPr>
            <a:lstStyle/>
            <a:p>
              <a:pPr algn="l"/>
              <a:r>
                <a:rPr lang="en-US"/>
                <a:t>740</a:t>
              </a:r>
            </a:p>
          </p:txBody>
        </p:sp>
        <p:sp>
          <p:nvSpPr>
            <p:cNvPr id="139315" name="Text Box 31"/>
            <p:cNvSpPr txBox="1">
              <a:spLocks noChangeArrowheads="1"/>
            </p:cNvSpPr>
            <p:nvPr/>
          </p:nvSpPr>
          <p:spPr bwMode="auto">
            <a:xfrm>
              <a:off x="601" y="1311"/>
              <a:ext cx="275" cy="173"/>
            </a:xfrm>
            <a:prstGeom prst="rect">
              <a:avLst/>
            </a:prstGeom>
            <a:noFill/>
            <a:ln w="9525">
              <a:noFill/>
              <a:miter lim="800000"/>
              <a:headEnd/>
              <a:tailEnd/>
            </a:ln>
          </p:spPr>
          <p:txBody>
            <a:bodyPr wrap="none">
              <a:spAutoFit/>
            </a:bodyPr>
            <a:lstStyle/>
            <a:p>
              <a:pPr algn="l"/>
              <a:r>
                <a:rPr lang="en-US"/>
                <a:t>760</a:t>
              </a:r>
            </a:p>
          </p:txBody>
        </p:sp>
        <p:sp>
          <p:nvSpPr>
            <p:cNvPr id="139316" name="Line 32"/>
            <p:cNvSpPr>
              <a:spLocks noChangeShapeType="1"/>
            </p:cNvSpPr>
            <p:nvPr/>
          </p:nvSpPr>
          <p:spPr bwMode="auto">
            <a:xfrm>
              <a:off x="869" y="3301"/>
              <a:ext cx="378" cy="0"/>
            </a:xfrm>
            <a:prstGeom prst="line">
              <a:avLst/>
            </a:prstGeom>
            <a:noFill/>
            <a:ln w="9525">
              <a:solidFill>
                <a:schemeClr val="tx1"/>
              </a:solidFill>
              <a:miter lim="800000"/>
              <a:headEnd/>
              <a:tailEnd/>
            </a:ln>
          </p:spPr>
          <p:txBody>
            <a:bodyPr wrap="none"/>
            <a:lstStyle/>
            <a:p>
              <a:endParaRPr lang="en-US"/>
            </a:p>
          </p:txBody>
        </p:sp>
      </p:grpSp>
      <p:sp>
        <p:nvSpPr>
          <p:cNvPr id="1071139" name="Text Box 35"/>
          <p:cNvSpPr txBox="1">
            <a:spLocks noChangeArrowheads="1"/>
          </p:cNvSpPr>
          <p:nvPr/>
        </p:nvSpPr>
        <p:spPr bwMode="auto">
          <a:xfrm>
            <a:off x="3429000" y="2057400"/>
            <a:ext cx="5029200" cy="4033838"/>
          </a:xfrm>
          <a:prstGeom prst="rect">
            <a:avLst/>
          </a:prstGeom>
          <a:noFill/>
          <a:ln w="9525">
            <a:noFill/>
            <a:miter lim="800000"/>
            <a:headEnd/>
            <a:tailEnd/>
          </a:ln>
        </p:spPr>
        <p:txBody>
          <a:bodyPr>
            <a:spAutoFit/>
          </a:bodyPr>
          <a:lstStyle/>
          <a:p>
            <a:pPr algn="l"/>
            <a:r>
              <a:rPr lang="en-US" sz="1600"/>
              <a:t>Here is a final example, with the vernier at yet another position. The pointer points to a value that is obviously greater than 751.5 and also less than 752.0. Looking for divisions on the vernier that match a division on the scale, the 8 line matches fairly closely. So the reading is about 751.8. </a:t>
            </a:r>
          </a:p>
          <a:p>
            <a:pPr algn="l"/>
            <a:endParaRPr lang="en-US" sz="1600"/>
          </a:p>
          <a:p>
            <a:pPr algn="l"/>
            <a:r>
              <a:rPr lang="en-US" sz="1600"/>
              <a:t>In fact, the 8 line on the vernier appears to be a little bit above the corresponding line on the scale. The 8 line on the vernier is clearly somewhat below the corresponding line of the scale. So with sharp eyes one might report this reading as 751.82 ± 0.02.</a:t>
            </a:r>
          </a:p>
          <a:p>
            <a:pPr algn="l"/>
            <a:r>
              <a:rPr lang="en-US" sz="1600"/>
              <a:t>This "reading error" of ± 0.02 is probably the correct error of precision to specify for all measurements done with this apparatus.</a:t>
            </a:r>
          </a:p>
          <a:p>
            <a:pPr algn="l"/>
            <a:endParaRPr lang="en-US" sz="1800"/>
          </a:p>
        </p:txBody>
      </p:sp>
      <p:sp>
        <p:nvSpPr>
          <p:cNvPr id="139268" name="AutoShape 3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71141" name="Oval 37"/>
          <p:cNvSpPr>
            <a:spLocks noChangeArrowheads="1"/>
          </p:cNvSpPr>
          <p:nvPr/>
        </p:nvSpPr>
        <p:spPr bwMode="auto">
          <a:xfrm>
            <a:off x="1828800" y="2238375"/>
            <a:ext cx="228600" cy="228600"/>
          </a:xfrm>
          <a:prstGeom prst="ellipse">
            <a:avLst/>
          </a:prstGeom>
          <a:noFill/>
          <a:ln w="9525">
            <a:solidFill>
              <a:srgbClr val="FF0000"/>
            </a:solidFill>
            <a:miter lim="800000"/>
            <a:headEnd/>
            <a:tailEnd/>
          </a:ln>
        </p:spPr>
        <p:txBody>
          <a:bodyPr wrap="none" anchor="ctr"/>
          <a:lstStyle/>
          <a:p>
            <a:endParaRPr lang="en-US"/>
          </a:p>
        </p:txBody>
      </p:sp>
      <p:grpSp>
        <p:nvGrpSpPr>
          <p:cNvPr id="139270" name="Group 38"/>
          <p:cNvGrpSpPr>
            <a:grpSpLocks/>
          </p:cNvGrpSpPr>
          <p:nvPr/>
        </p:nvGrpSpPr>
        <p:grpSpPr bwMode="auto">
          <a:xfrm>
            <a:off x="1993900" y="1927225"/>
            <a:ext cx="709613" cy="1638300"/>
            <a:chOff x="1254" y="1718"/>
            <a:chExt cx="447" cy="1032"/>
          </a:xfrm>
        </p:grpSpPr>
        <p:sp>
          <p:nvSpPr>
            <p:cNvPr id="139272" name="Rectangle 39"/>
            <p:cNvSpPr>
              <a:spLocks noChangeArrowheads="1"/>
            </p:cNvSpPr>
            <p:nvPr/>
          </p:nvSpPr>
          <p:spPr bwMode="auto">
            <a:xfrm>
              <a:off x="1254" y="1718"/>
              <a:ext cx="447" cy="1026"/>
            </a:xfrm>
            <a:prstGeom prst="rect">
              <a:avLst/>
            </a:prstGeom>
            <a:noFill/>
            <a:ln w="9525">
              <a:solidFill>
                <a:schemeClr val="tx1"/>
              </a:solidFill>
              <a:miter lim="800000"/>
              <a:headEnd/>
              <a:tailEnd/>
            </a:ln>
          </p:spPr>
          <p:txBody>
            <a:bodyPr wrap="none" anchor="ctr"/>
            <a:lstStyle/>
            <a:p>
              <a:endParaRPr lang="en-US"/>
            </a:p>
          </p:txBody>
        </p:sp>
        <p:sp>
          <p:nvSpPr>
            <p:cNvPr id="139273" name="Line 40"/>
            <p:cNvSpPr>
              <a:spLocks noChangeShapeType="1"/>
            </p:cNvSpPr>
            <p:nvPr/>
          </p:nvSpPr>
          <p:spPr bwMode="auto">
            <a:xfrm>
              <a:off x="1256" y="1821"/>
              <a:ext cx="249" cy="0"/>
            </a:xfrm>
            <a:prstGeom prst="line">
              <a:avLst/>
            </a:prstGeom>
            <a:noFill/>
            <a:ln w="9525">
              <a:solidFill>
                <a:schemeClr val="tx1"/>
              </a:solidFill>
              <a:miter lim="800000"/>
              <a:headEnd/>
              <a:tailEnd/>
            </a:ln>
          </p:spPr>
          <p:txBody>
            <a:bodyPr wrap="none"/>
            <a:lstStyle/>
            <a:p>
              <a:endParaRPr lang="en-US"/>
            </a:p>
          </p:txBody>
        </p:sp>
        <p:sp>
          <p:nvSpPr>
            <p:cNvPr id="139274" name="Line 41"/>
            <p:cNvSpPr>
              <a:spLocks noChangeShapeType="1"/>
            </p:cNvSpPr>
            <p:nvPr/>
          </p:nvSpPr>
          <p:spPr bwMode="auto">
            <a:xfrm>
              <a:off x="1256" y="2252"/>
              <a:ext cx="249" cy="0"/>
            </a:xfrm>
            <a:prstGeom prst="line">
              <a:avLst/>
            </a:prstGeom>
            <a:noFill/>
            <a:ln w="9525">
              <a:solidFill>
                <a:schemeClr val="tx1"/>
              </a:solidFill>
              <a:miter lim="800000"/>
              <a:headEnd/>
              <a:tailEnd/>
            </a:ln>
          </p:spPr>
          <p:txBody>
            <a:bodyPr wrap="none"/>
            <a:lstStyle/>
            <a:p>
              <a:endParaRPr lang="en-US"/>
            </a:p>
          </p:txBody>
        </p:sp>
        <p:sp>
          <p:nvSpPr>
            <p:cNvPr id="139275" name="Line 42"/>
            <p:cNvSpPr>
              <a:spLocks noChangeShapeType="1"/>
            </p:cNvSpPr>
            <p:nvPr/>
          </p:nvSpPr>
          <p:spPr bwMode="auto">
            <a:xfrm flipH="1">
              <a:off x="1257" y="2678"/>
              <a:ext cx="245" cy="0"/>
            </a:xfrm>
            <a:prstGeom prst="line">
              <a:avLst/>
            </a:prstGeom>
            <a:noFill/>
            <a:ln w="9525">
              <a:solidFill>
                <a:srgbClr val="FF0000"/>
              </a:solidFill>
              <a:miter lim="800000"/>
              <a:headEnd/>
              <a:tailEnd type="triangle" w="med" len="med"/>
            </a:ln>
          </p:spPr>
          <p:txBody>
            <a:bodyPr wrap="none"/>
            <a:lstStyle/>
            <a:p>
              <a:endParaRPr lang="en-US"/>
            </a:p>
          </p:txBody>
        </p:sp>
        <p:sp>
          <p:nvSpPr>
            <p:cNvPr id="139276" name="Line 43"/>
            <p:cNvSpPr>
              <a:spLocks noChangeShapeType="1"/>
            </p:cNvSpPr>
            <p:nvPr/>
          </p:nvSpPr>
          <p:spPr bwMode="auto">
            <a:xfrm>
              <a:off x="1256" y="2594"/>
              <a:ext cx="157" cy="0"/>
            </a:xfrm>
            <a:prstGeom prst="line">
              <a:avLst/>
            </a:prstGeom>
            <a:noFill/>
            <a:ln w="9525">
              <a:solidFill>
                <a:schemeClr val="tx1"/>
              </a:solidFill>
              <a:miter lim="800000"/>
              <a:headEnd/>
              <a:tailEnd/>
            </a:ln>
          </p:spPr>
          <p:txBody>
            <a:bodyPr wrap="none"/>
            <a:lstStyle/>
            <a:p>
              <a:endParaRPr lang="en-US"/>
            </a:p>
          </p:txBody>
        </p:sp>
        <p:sp>
          <p:nvSpPr>
            <p:cNvPr id="139277" name="Line 44"/>
            <p:cNvSpPr>
              <a:spLocks noChangeShapeType="1"/>
            </p:cNvSpPr>
            <p:nvPr/>
          </p:nvSpPr>
          <p:spPr bwMode="auto">
            <a:xfrm>
              <a:off x="1255" y="2511"/>
              <a:ext cx="157" cy="0"/>
            </a:xfrm>
            <a:prstGeom prst="line">
              <a:avLst/>
            </a:prstGeom>
            <a:noFill/>
            <a:ln w="9525">
              <a:solidFill>
                <a:schemeClr val="tx1"/>
              </a:solidFill>
              <a:miter lim="800000"/>
              <a:headEnd/>
              <a:tailEnd/>
            </a:ln>
          </p:spPr>
          <p:txBody>
            <a:bodyPr wrap="none"/>
            <a:lstStyle/>
            <a:p>
              <a:endParaRPr lang="en-US"/>
            </a:p>
          </p:txBody>
        </p:sp>
        <p:sp>
          <p:nvSpPr>
            <p:cNvPr id="139278" name="Line 45"/>
            <p:cNvSpPr>
              <a:spLocks noChangeShapeType="1"/>
            </p:cNvSpPr>
            <p:nvPr/>
          </p:nvSpPr>
          <p:spPr bwMode="auto">
            <a:xfrm>
              <a:off x="1257" y="2421"/>
              <a:ext cx="157" cy="0"/>
            </a:xfrm>
            <a:prstGeom prst="line">
              <a:avLst/>
            </a:prstGeom>
            <a:noFill/>
            <a:ln w="9525">
              <a:solidFill>
                <a:schemeClr val="tx1"/>
              </a:solidFill>
              <a:miter lim="800000"/>
              <a:headEnd/>
              <a:tailEnd/>
            </a:ln>
          </p:spPr>
          <p:txBody>
            <a:bodyPr wrap="none"/>
            <a:lstStyle/>
            <a:p>
              <a:endParaRPr lang="en-US"/>
            </a:p>
          </p:txBody>
        </p:sp>
        <p:sp>
          <p:nvSpPr>
            <p:cNvPr id="139279" name="Line 46"/>
            <p:cNvSpPr>
              <a:spLocks noChangeShapeType="1"/>
            </p:cNvSpPr>
            <p:nvPr/>
          </p:nvSpPr>
          <p:spPr bwMode="auto">
            <a:xfrm>
              <a:off x="1256" y="2336"/>
              <a:ext cx="157" cy="0"/>
            </a:xfrm>
            <a:prstGeom prst="line">
              <a:avLst/>
            </a:prstGeom>
            <a:noFill/>
            <a:ln w="9525">
              <a:solidFill>
                <a:schemeClr val="tx1"/>
              </a:solidFill>
              <a:miter lim="800000"/>
              <a:headEnd/>
              <a:tailEnd/>
            </a:ln>
          </p:spPr>
          <p:txBody>
            <a:bodyPr wrap="none"/>
            <a:lstStyle/>
            <a:p>
              <a:endParaRPr lang="en-US"/>
            </a:p>
          </p:txBody>
        </p:sp>
        <p:sp>
          <p:nvSpPr>
            <p:cNvPr id="139280" name="Line 47"/>
            <p:cNvSpPr>
              <a:spLocks noChangeShapeType="1"/>
            </p:cNvSpPr>
            <p:nvPr/>
          </p:nvSpPr>
          <p:spPr bwMode="auto">
            <a:xfrm>
              <a:off x="1254" y="2162"/>
              <a:ext cx="157" cy="0"/>
            </a:xfrm>
            <a:prstGeom prst="line">
              <a:avLst/>
            </a:prstGeom>
            <a:noFill/>
            <a:ln w="9525">
              <a:solidFill>
                <a:schemeClr val="tx1"/>
              </a:solidFill>
              <a:miter lim="800000"/>
              <a:headEnd/>
              <a:tailEnd/>
            </a:ln>
          </p:spPr>
          <p:txBody>
            <a:bodyPr wrap="none"/>
            <a:lstStyle/>
            <a:p>
              <a:endParaRPr lang="en-US"/>
            </a:p>
          </p:txBody>
        </p:sp>
        <p:sp>
          <p:nvSpPr>
            <p:cNvPr id="139281" name="Line 48"/>
            <p:cNvSpPr>
              <a:spLocks noChangeShapeType="1"/>
            </p:cNvSpPr>
            <p:nvPr/>
          </p:nvSpPr>
          <p:spPr bwMode="auto">
            <a:xfrm>
              <a:off x="1256" y="2079"/>
              <a:ext cx="157" cy="0"/>
            </a:xfrm>
            <a:prstGeom prst="line">
              <a:avLst/>
            </a:prstGeom>
            <a:noFill/>
            <a:ln w="9525">
              <a:solidFill>
                <a:schemeClr val="tx1"/>
              </a:solidFill>
              <a:miter lim="800000"/>
              <a:headEnd/>
              <a:tailEnd/>
            </a:ln>
          </p:spPr>
          <p:txBody>
            <a:bodyPr wrap="none"/>
            <a:lstStyle/>
            <a:p>
              <a:endParaRPr lang="en-US"/>
            </a:p>
          </p:txBody>
        </p:sp>
        <p:sp>
          <p:nvSpPr>
            <p:cNvPr id="139282" name="Line 49"/>
            <p:cNvSpPr>
              <a:spLocks noChangeShapeType="1"/>
            </p:cNvSpPr>
            <p:nvPr/>
          </p:nvSpPr>
          <p:spPr bwMode="auto">
            <a:xfrm>
              <a:off x="1256" y="1994"/>
              <a:ext cx="157" cy="0"/>
            </a:xfrm>
            <a:prstGeom prst="line">
              <a:avLst/>
            </a:prstGeom>
            <a:noFill/>
            <a:ln w="9525">
              <a:solidFill>
                <a:schemeClr val="tx1"/>
              </a:solidFill>
              <a:miter lim="800000"/>
              <a:headEnd/>
              <a:tailEnd/>
            </a:ln>
          </p:spPr>
          <p:txBody>
            <a:bodyPr wrap="none"/>
            <a:lstStyle/>
            <a:p>
              <a:endParaRPr lang="en-US"/>
            </a:p>
          </p:txBody>
        </p:sp>
        <p:sp>
          <p:nvSpPr>
            <p:cNvPr id="139283" name="Line 50"/>
            <p:cNvSpPr>
              <a:spLocks noChangeShapeType="1"/>
            </p:cNvSpPr>
            <p:nvPr/>
          </p:nvSpPr>
          <p:spPr bwMode="auto">
            <a:xfrm>
              <a:off x="1256" y="1911"/>
              <a:ext cx="157" cy="0"/>
            </a:xfrm>
            <a:prstGeom prst="line">
              <a:avLst/>
            </a:prstGeom>
            <a:noFill/>
            <a:ln w="9525">
              <a:solidFill>
                <a:schemeClr val="tx1"/>
              </a:solidFill>
              <a:miter lim="800000"/>
              <a:headEnd/>
              <a:tailEnd/>
            </a:ln>
          </p:spPr>
          <p:txBody>
            <a:bodyPr wrap="none"/>
            <a:lstStyle/>
            <a:p>
              <a:endParaRPr lang="en-US"/>
            </a:p>
          </p:txBody>
        </p:sp>
        <p:sp>
          <p:nvSpPr>
            <p:cNvPr id="139284" name="Text Box 51"/>
            <p:cNvSpPr txBox="1">
              <a:spLocks noChangeArrowheads="1"/>
            </p:cNvSpPr>
            <p:nvPr/>
          </p:nvSpPr>
          <p:spPr bwMode="auto">
            <a:xfrm>
              <a:off x="1516" y="2151"/>
              <a:ext cx="169" cy="173"/>
            </a:xfrm>
            <a:prstGeom prst="rect">
              <a:avLst/>
            </a:prstGeom>
            <a:noFill/>
            <a:ln w="9525">
              <a:noFill/>
              <a:miter lim="800000"/>
              <a:headEnd/>
              <a:tailEnd/>
            </a:ln>
          </p:spPr>
          <p:txBody>
            <a:bodyPr wrap="none">
              <a:spAutoFit/>
            </a:bodyPr>
            <a:lstStyle/>
            <a:p>
              <a:pPr algn="l"/>
              <a:r>
                <a:rPr lang="en-US"/>
                <a:t>5</a:t>
              </a:r>
            </a:p>
          </p:txBody>
        </p:sp>
        <p:sp>
          <p:nvSpPr>
            <p:cNvPr id="139285" name="Text Box 52"/>
            <p:cNvSpPr txBox="1">
              <a:spLocks noChangeArrowheads="1"/>
            </p:cNvSpPr>
            <p:nvPr/>
          </p:nvSpPr>
          <p:spPr bwMode="auto">
            <a:xfrm>
              <a:off x="1504" y="2577"/>
              <a:ext cx="169" cy="173"/>
            </a:xfrm>
            <a:prstGeom prst="rect">
              <a:avLst/>
            </a:prstGeom>
            <a:noFill/>
            <a:ln w="9525">
              <a:noFill/>
              <a:miter lim="800000"/>
              <a:headEnd/>
              <a:tailEnd/>
            </a:ln>
          </p:spPr>
          <p:txBody>
            <a:bodyPr wrap="none">
              <a:spAutoFit/>
            </a:bodyPr>
            <a:lstStyle/>
            <a:p>
              <a:pPr algn="l"/>
              <a:r>
                <a:rPr lang="en-US"/>
                <a:t>0</a:t>
              </a:r>
            </a:p>
          </p:txBody>
        </p:sp>
        <p:sp>
          <p:nvSpPr>
            <p:cNvPr id="139286" name="Text Box 53"/>
            <p:cNvSpPr txBox="1">
              <a:spLocks noChangeArrowheads="1"/>
            </p:cNvSpPr>
            <p:nvPr/>
          </p:nvSpPr>
          <p:spPr bwMode="auto">
            <a:xfrm>
              <a:off x="1479" y="1719"/>
              <a:ext cx="222" cy="173"/>
            </a:xfrm>
            <a:prstGeom prst="rect">
              <a:avLst/>
            </a:prstGeom>
            <a:noFill/>
            <a:ln w="9525">
              <a:noFill/>
              <a:miter lim="800000"/>
              <a:headEnd/>
              <a:tailEnd/>
            </a:ln>
          </p:spPr>
          <p:txBody>
            <a:bodyPr wrap="none">
              <a:spAutoFit/>
            </a:bodyPr>
            <a:lstStyle/>
            <a:p>
              <a:pPr algn="l"/>
              <a:r>
                <a:rPr lang="en-US"/>
                <a:t>10</a:t>
              </a:r>
            </a:p>
          </p:txBody>
        </p:sp>
      </p:grpSp>
      <p:sp>
        <p:nvSpPr>
          <p:cNvPr id="139271" name="Text Box 54"/>
          <p:cNvSpPr txBox="1">
            <a:spLocks noChangeArrowheads="1"/>
          </p:cNvSpPr>
          <p:nvPr/>
        </p:nvSpPr>
        <p:spPr bwMode="auto">
          <a:xfrm>
            <a:off x="304800" y="6524625"/>
            <a:ext cx="3871913" cy="244475"/>
          </a:xfrm>
          <a:prstGeom prst="rect">
            <a:avLst/>
          </a:prstGeom>
          <a:noFill/>
          <a:ln w="9525">
            <a:noFill/>
            <a:miter lim="800000"/>
            <a:headEnd/>
            <a:tailEnd/>
          </a:ln>
        </p:spPr>
        <p:txBody>
          <a:bodyPr wrap="none">
            <a:spAutoFit/>
          </a:bodyPr>
          <a:lstStyle/>
          <a:p>
            <a:pPr algn="l"/>
            <a:r>
              <a:rPr lang="en-US" sz="1000">
                <a:hlinkClick r:id="rId4"/>
              </a:rPr>
              <a:t>http://www.upscale.utoronto.ca/PVB/Harrison/Vernier/Vernier.html</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71139">
                                            <p:txEl>
                                              <p:pRg st="0" end="0"/>
                                            </p:txEl>
                                          </p:spTgt>
                                        </p:tgtEl>
                                        <p:attrNameLst>
                                          <p:attrName>style.visibility</p:attrName>
                                        </p:attrNameLst>
                                      </p:cBhvr>
                                      <p:to>
                                        <p:strVal val="visible"/>
                                      </p:to>
                                    </p:set>
                                    <p:anim calcmode="lin" valueType="num">
                                      <p:cBhvr>
                                        <p:cTn id="7" dur="500" fill="hold"/>
                                        <p:tgtEl>
                                          <p:spTgt spid="10711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711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711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071141"/>
                                        </p:tgtEl>
                                        <p:attrNameLst>
                                          <p:attrName>style.visibility</p:attrName>
                                        </p:attrNameLst>
                                      </p:cBhvr>
                                      <p:to>
                                        <p:strVal val="visible"/>
                                      </p:to>
                                    </p:set>
                                    <p:animEffect transition="in" filter="dissolve">
                                      <p:cBhvr>
                                        <p:cTn id="14" dur="500"/>
                                        <p:tgtEl>
                                          <p:spTgt spid="107114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071139">
                                            <p:txEl>
                                              <p:pRg st="2" end="2"/>
                                            </p:txEl>
                                          </p:spTgt>
                                        </p:tgtEl>
                                        <p:attrNameLst>
                                          <p:attrName>style.visibility</p:attrName>
                                        </p:attrNameLst>
                                      </p:cBhvr>
                                      <p:to>
                                        <p:strVal val="visible"/>
                                      </p:to>
                                    </p:set>
                                    <p:anim calcmode="lin" valueType="num">
                                      <p:cBhvr>
                                        <p:cTn id="19" dur="500" fill="hold"/>
                                        <p:tgtEl>
                                          <p:spTgt spid="107113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7113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71139">
                                            <p:txEl>
                                              <p:pRg st="2" end="2"/>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1071139">
                                            <p:txEl>
                                              <p:pRg st="3" end="3"/>
                                            </p:txEl>
                                          </p:spTgt>
                                        </p:tgtEl>
                                        <p:attrNameLst>
                                          <p:attrName>style.visibility</p:attrName>
                                        </p:attrNameLst>
                                      </p:cBhvr>
                                      <p:to>
                                        <p:strVal val="visible"/>
                                      </p:to>
                                    </p:set>
                                    <p:anim calcmode="lin" valueType="num">
                                      <p:cBhvr>
                                        <p:cTn id="24" dur="500" fill="hold"/>
                                        <p:tgtEl>
                                          <p:spTgt spid="1071139">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1071139">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10711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141"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4"/>
          <p:cNvSpPr>
            <a:spLocks noGrp="1" noChangeArrowheads="1"/>
          </p:cNvSpPr>
          <p:nvPr>
            <p:ph type="title"/>
          </p:nvPr>
        </p:nvSpPr>
        <p:spPr/>
        <p:txBody>
          <a:bodyPr/>
          <a:lstStyle/>
          <a:p>
            <a:pPr eaLnBrk="1" hangingPunct="1"/>
            <a:r>
              <a:rPr lang="en-US" sz="4000" smtClean="0"/>
              <a:t>Boltzmann Distributions</a:t>
            </a:r>
          </a:p>
        </p:txBody>
      </p:sp>
      <p:sp>
        <p:nvSpPr>
          <p:cNvPr id="140291" name="Rectangle 7"/>
          <p:cNvSpPr>
            <a:spLocks noChangeArrowheads="1"/>
          </p:cNvSpPr>
          <p:nvPr/>
        </p:nvSpPr>
        <p:spPr bwMode="auto">
          <a:xfrm>
            <a:off x="304800" y="1243013"/>
            <a:ext cx="8229600" cy="4525962"/>
          </a:xfrm>
          <a:prstGeom prst="rect">
            <a:avLst/>
          </a:prstGeom>
          <a:noFill/>
          <a:ln w="9525">
            <a:noFill/>
            <a:miter lim="800000"/>
            <a:headEnd/>
            <a:tailEnd/>
          </a:ln>
        </p:spPr>
        <p:txBody>
          <a:bodyPr/>
          <a:lstStyle/>
          <a:p>
            <a:pPr marL="342900" indent="-342900" algn="l">
              <a:lnSpc>
                <a:spcPct val="80000"/>
              </a:lnSpc>
              <a:spcBef>
                <a:spcPct val="20000"/>
              </a:spcBef>
              <a:buFontTx/>
              <a:buChar char="•"/>
            </a:pPr>
            <a:r>
              <a:rPr lang="en-US" sz="2000"/>
              <a:t>At any given time, what fraction of the molecules in a particular sample have a given speed; some of the molecules will be moving more slowly than average and some will be moving faster than average.</a:t>
            </a:r>
          </a:p>
          <a:p>
            <a:pPr marL="342900" indent="-342900" algn="l">
              <a:lnSpc>
                <a:spcPct val="80000"/>
              </a:lnSpc>
              <a:spcBef>
                <a:spcPct val="20000"/>
              </a:spcBef>
              <a:buFontTx/>
              <a:buChar char="•"/>
            </a:pPr>
            <a:endParaRPr lang="en-US" sz="1000"/>
          </a:p>
          <a:p>
            <a:pPr marL="342900" indent="-342900" algn="l">
              <a:lnSpc>
                <a:spcPct val="80000"/>
              </a:lnSpc>
              <a:spcBef>
                <a:spcPct val="20000"/>
              </a:spcBef>
              <a:buFontTx/>
              <a:buChar char="•"/>
            </a:pPr>
            <a:r>
              <a:rPr lang="en-US" sz="2000"/>
              <a:t>Graphs of the number of gas molecules versus speed give curves that show the distributions of speeds of molecules at a given temperature.</a:t>
            </a:r>
          </a:p>
          <a:p>
            <a:pPr marL="342900" indent="-342900" algn="l">
              <a:lnSpc>
                <a:spcPct val="80000"/>
              </a:lnSpc>
              <a:spcBef>
                <a:spcPct val="20000"/>
              </a:spcBef>
              <a:buFontTx/>
              <a:buChar char="•"/>
            </a:pPr>
            <a:endParaRPr lang="en-US" sz="1000"/>
          </a:p>
          <a:p>
            <a:pPr marL="342900" indent="-342900" algn="l">
              <a:lnSpc>
                <a:spcPct val="80000"/>
              </a:lnSpc>
              <a:spcBef>
                <a:spcPct val="20000"/>
              </a:spcBef>
              <a:buFontTx/>
              <a:buChar char="•"/>
            </a:pPr>
            <a:r>
              <a:rPr lang="en-US" sz="2000"/>
              <a:t>Increasing the temperature has two effects:</a:t>
            </a:r>
          </a:p>
          <a:p>
            <a:pPr marL="1143000" lvl="2" indent="-228600" algn="l">
              <a:lnSpc>
                <a:spcPct val="80000"/>
              </a:lnSpc>
              <a:spcBef>
                <a:spcPct val="20000"/>
              </a:spcBef>
            </a:pPr>
            <a:r>
              <a:rPr lang="en-US" sz="1600"/>
              <a:t>    1. Peak of the curve moves to the right because the most probable speed     </a:t>
            </a:r>
          </a:p>
          <a:p>
            <a:pPr marL="1143000" lvl="2" indent="-228600" algn="l">
              <a:lnSpc>
                <a:spcPct val="80000"/>
              </a:lnSpc>
              <a:spcBef>
                <a:spcPct val="20000"/>
              </a:spcBef>
            </a:pPr>
            <a:r>
              <a:rPr lang="en-US" sz="1600"/>
              <a:t>        increases</a:t>
            </a:r>
          </a:p>
          <a:p>
            <a:pPr marL="1143000" lvl="2" indent="-228600" algn="l">
              <a:lnSpc>
                <a:spcPct val="80000"/>
              </a:lnSpc>
              <a:spcBef>
                <a:spcPct val="20000"/>
              </a:spcBef>
            </a:pPr>
            <a:r>
              <a:rPr lang="en-US" sz="1600"/>
              <a:t>    2. The curve becomes broader because of the increased spread of the    </a:t>
            </a:r>
          </a:p>
          <a:p>
            <a:pPr marL="1143000" lvl="2" indent="-228600" algn="l">
              <a:lnSpc>
                <a:spcPct val="80000"/>
              </a:lnSpc>
              <a:spcBef>
                <a:spcPct val="20000"/>
              </a:spcBef>
            </a:pPr>
            <a:r>
              <a:rPr lang="en-US" sz="1600"/>
              <a:t>        speeds</a:t>
            </a:r>
          </a:p>
          <a:p>
            <a:pPr marL="1143000" lvl="2" indent="-228600" algn="l">
              <a:lnSpc>
                <a:spcPct val="80000"/>
              </a:lnSpc>
              <a:spcBef>
                <a:spcPct val="20000"/>
              </a:spcBef>
            </a:pPr>
            <a:endParaRPr lang="en-US" sz="1000"/>
          </a:p>
          <a:p>
            <a:pPr marL="342900" indent="-342900" algn="l">
              <a:lnSpc>
                <a:spcPct val="80000"/>
              </a:lnSpc>
              <a:spcBef>
                <a:spcPct val="20000"/>
              </a:spcBef>
              <a:buFontTx/>
              <a:buChar char="•"/>
            </a:pPr>
            <a:r>
              <a:rPr lang="en-US" sz="2000"/>
              <a:t>Increased temperature increases the value of the most probable speed but decreases the relative number of molecules that have that</a:t>
            </a:r>
            <a:r>
              <a:rPr lang="en-US" sz="2400"/>
              <a:t> </a:t>
            </a:r>
            <a:r>
              <a:rPr lang="en-US" sz="2000"/>
              <a:t>speed.</a:t>
            </a:r>
          </a:p>
          <a:p>
            <a:pPr marL="342900" indent="-342900" algn="l">
              <a:lnSpc>
                <a:spcPct val="80000"/>
              </a:lnSpc>
              <a:spcBef>
                <a:spcPct val="20000"/>
              </a:spcBef>
              <a:buFontTx/>
              <a:buChar char="•"/>
            </a:pPr>
            <a:endParaRPr lang="en-US" sz="1000"/>
          </a:p>
          <a:p>
            <a:pPr marL="342900" indent="-342900" algn="l">
              <a:lnSpc>
                <a:spcPct val="80000"/>
              </a:lnSpc>
              <a:spcBef>
                <a:spcPct val="20000"/>
              </a:spcBef>
              <a:buFontTx/>
              <a:buChar char="•"/>
            </a:pPr>
            <a:r>
              <a:rPr lang="en-US" sz="2000"/>
              <a:t>Curves are referred to as </a:t>
            </a:r>
            <a:r>
              <a:rPr lang="en-US" sz="2000" i="1"/>
              <a:t>Boltzmann distributions.</a:t>
            </a:r>
          </a:p>
        </p:txBody>
      </p:sp>
      <p:pic>
        <p:nvPicPr>
          <p:cNvPr id="140292" name="Picture 8" descr="10-14Figure_ILL"/>
          <p:cNvPicPr>
            <a:picLocks noChangeAspect="1" noChangeArrowheads="1"/>
          </p:cNvPicPr>
          <p:nvPr/>
        </p:nvPicPr>
        <p:blipFill>
          <a:blip r:embed="rId2" cstate="print"/>
          <a:srcRect b="3204"/>
          <a:stretch>
            <a:fillRect/>
          </a:stretch>
        </p:blipFill>
        <p:spPr bwMode="auto">
          <a:xfrm>
            <a:off x="6553200" y="5400675"/>
            <a:ext cx="2057400" cy="1390650"/>
          </a:xfrm>
          <a:prstGeom prst="rect">
            <a:avLst/>
          </a:prstGeom>
          <a:noFill/>
          <a:ln w="9525">
            <a:noFill/>
            <a:miter lim="800000"/>
            <a:headEnd/>
            <a:tailEnd/>
          </a:ln>
        </p:spPr>
      </p:pic>
      <p:sp>
        <p:nvSpPr>
          <p:cNvPr id="140293" name="Rectangle 9"/>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806450" y="814388"/>
            <a:ext cx="7777163" cy="4818062"/>
          </a:xfrm>
          <a:prstGeom prst="rect">
            <a:avLst/>
          </a:prstGeom>
          <a:solidFill>
            <a:srgbClr val="E4E5E8">
              <a:alpha val="43137"/>
            </a:srgbClr>
          </a:solidFill>
          <a:ln w="9525">
            <a:noFill/>
            <a:miter lim="800000"/>
            <a:headEnd/>
            <a:tailEnd/>
          </a:ln>
        </p:spPr>
        <p:txBody>
          <a:bodyPr wrap="none" anchor="ctr"/>
          <a:lstStyle/>
          <a:p>
            <a:endParaRPr lang="en-US"/>
          </a:p>
        </p:txBody>
      </p:sp>
      <p:sp>
        <p:nvSpPr>
          <p:cNvPr id="141315" name="Line 4"/>
          <p:cNvSpPr>
            <a:spLocks noChangeShapeType="1"/>
          </p:cNvSpPr>
          <p:nvPr/>
        </p:nvSpPr>
        <p:spPr bwMode="auto">
          <a:xfrm>
            <a:off x="806450" y="796925"/>
            <a:ext cx="0" cy="5026025"/>
          </a:xfrm>
          <a:prstGeom prst="line">
            <a:avLst/>
          </a:prstGeom>
          <a:noFill/>
          <a:ln w="12700">
            <a:solidFill>
              <a:srgbClr val="808080"/>
            </a:solidFill>
            <a:round/>
            <a:headEnd/>
            <a:tailEnd/>
          </a:ln>
        </p:spPr>
        <p:txBody>
          <a:bodyPr/>
          <a:lstStyle/>
          <a:p>
            <a:endParaRPr lang="en-US"/>
          </a:p>
        </p:txBody>
      </p:sp>
      <p:sp>
        <p:nvSpPr>
          <p:cNvPr id="141316" name="Line 5"/>
          <p:cNvSpPr>
            <a:spLocks noChangeShapeType="1"/>
          </p:cNvSpPr>
          <p:nvPr/>
        </p:nvSpPr>
        <p:spPr bwMode="auto">
          <a:xfrm>
            <a:off x="803275" y="5624513"/>
            <a:ext cx="7767638" cy="0"/>
          </a:xfrm>
          <a:prstGeom prst="line">
            <a:avLst/>
          </a:prstGeom>
          <a:noFill/>
          <a:ln w="12700">
            <a:solidFill>
              <a:srgbClr val="808080"/>
            </a:solidFill>
            <a:round/>
            <a:headEnd/>
            <a:tailEnd/>
          </a:ln>
        </p:spPr>
        <p:txBody>
          <a:bodyPr/>
          <a:lstStyle/>
          <a:p>
            <a:endParaRPr lang="en-US"/>
          </a:p>
        </p:txBody>
      </p:sp>
      <p:sp>
        <p:nvSpPr>
          <p:cNvPr id="141317" name="Line 6"/>
          <p:cNvSpPr>
            <a:spLocks noChangeShapeType="1"/>
          </p:cNvSpPr>
          <p:nvPr/>
        </p:nvSpPr>
        <p:spPr bwMode="auto">
          <a:xfrm>
            <a:off x="2105025" y="5627688"/>
            <a:ext cx="0" cy="196850"/>
          </a:xfrm>
          <a:prstGeom prst="line">
            <a:avLst/>
          </a:prstGeom>
          <a:noFill/>
          <a:ln w="12700">
            <a:solidFill>
              <a:srgbClr val="808080"/>
            </a:solidFill>
            <a:round/>
            <a:headEnd/>
            <a:tailEnd/>
          </a:ln>
        </p:spPr>
        <p:txBody>
          <a:bodyPr/>
          <a:lstStyle/>
          <a:p>
            <a:endParaRPr lang="en-US"/>
          </a:p>
        </p:txBody>
      </p:sp>
      <p:sp>
        <p:nvSpPr>
          <p:cNvPr id="141318" name="Line 7"/>
          <p:cNvSpPr>
            <a:spLocks noChangeShapeType="1"/>
          </p:cNvSpPr>
          <p:nvPr/>
        </p:nvSpPr>
        <p:spPr bwMode="auto">
          <a:xfrm>
            <a:off x="3397250" y="5626100"/>
            <a:ext cx="0" cy="196850"/>
          </a:xfrm>
          <a:prstGeom prst="line">
            <a:avLst/>
          </a:prstGeom>
          <a:noFill/>
          <a:ln w="12700">
            <a:solidFill>
              <a:srgbClr val="808080"/>
            </a:solidFill>
            <a:round/>
            <a:headEnd/>
            <a:tailEnd/>
          </a:ln>
        </p:spPr>
        <p:txBody>
          <a:bodyPr/>
          <a:lstStyle/>
          <a:p>
            <a:endParaRPr lang="en-US"/>
          </a:p>
        </p:txBody>
      </p:sp>
      <p:sp>
        <p:nvSpPr>
          <p:cNvPr id="141319" name="Line 8"/>
          <p:cNvSpPr>
            <a:spLocks noChangeShapeType="1"/>
          </p:cNvSpPr>
          <p:nvPr/>
        </p:nvSpPr>
        <p:spPr bwMode="auto">
          <a:xfrm>
            <a:off x="4689475" y="5624513"/>
            <a:ext cx="0" cy="196850"/>
          </a:xfrm>
          <a:prstGeom prst="line">
            <a:avLst/>
          </a:prstGeom>
          <a:noFill/>
          <a:ln w="12700">
            <a:solidFill>
              <a:srgbClr val="808080"/>
            </a:solidFill>
            <a:round/>
            <a:headEnd/>
            <a:tailEnd/>
          </a:ln>
        </p:spPr>
        <p:txBody>
          <a:bodyPr/>
          <a:lstStyle/>
          <a:p>
            <a:endParaRPr lang="en-US"/>
          </a:p>
        </p:txBody>
      </p:sp>
      <p:sp>
        <p:nvSpPr>
          <p:cNvPr id="141320" name="Line 9"/>
          <p:cNvSpPr>
            <a:spLocks noChangeShapeType="1"/>
          </p:cNvSpPr>
          <p:nvPr/>
        </p:nvSpPr>
        <p:spPr bwMode="auto">
          <a:xfrm>
            <a:off x="5983288" y="5627688"/>
            <a:ext cx="0" cy="196850"/>
          </a:xfrm>
          <a:prstGeom prst="line">
            <a:avLst/>
          </a:prstGeom>
          <a:noFill/>
          <a:ln w="12700">
            <a:solidFill>
              <a:srgbClr val="808080"/>
            </a:solidFill>
            <a:round/>
            <a:headEnd/>
            <a:tailEnd/>
          </a:ln>
        </p:spPr>
        <p:txBody>
          <a:bodyPr/>
          <a:lstStyle/>
          <a:p>
            <a:endParaRPr lang="en-US"/>
          </a:p>
        </p:txBody>
      </p:sp>
      <p:sp>
        <p:nvSpPr>
          <p:cNvPr id="141321" name="Line 10"/>
          <p:cNvSpPr>
            <a:spLocks noChangeShapeType="1"/>
          </p:cNvSpPr>
          <p:nvPr/>
        </p:nvSpPr>
        <p:spPr bwMode="auto">
          <a:xfrm>
            <a:off x="7275513" y="5626100"/>
            <a:ext cx="0" cy="196850"/>
          </a:xfrm>
          <a:prstGeom prst="line">
            <a:avLst/>
          </a:prstGeom>
          <a:noFill/>
          <a:ln w="12700">
            <a:solidFill>
              <a:srgbClr val="808080"/>
            </a:solidFill>
            <a:round/>
            <a:headEnd/>
            <a:tailEnd/>
          </a:ln>
        </p:spPr>
        <p:txBody>
          <a:bodyPr/>
          <a:lstStyle/>
          <a:p>
            <a:endParaRPr lang="en-US"/>
          </a:p>
        </p:txBody>
      </p:sp>
      <p:sp>
        <p:nvSpPr>
          <p:cNvPr id="141322" name="Line 11"/>
          <p:cNvSpPr>
            <a:spLocks noChangeShapeType="1"/>
          </p:cNvSpPr>
          <p:nvPr/>
        </p:nvSpPr>
        <p:spPr bwMode="auto">
          <a:xfrm>
            <a:off x="8569325" y="5621338"/>
            <a:ext cx="0" cy="196850"/>
          </a:xfrm>
          <a:prstGeom prst="line">
            <a:avLst/>
          </a:prstGeom>
          <a:noFill/>
          <a:ln w="12700">
            <a:solidFill>
              <a:srgbClr val="808080"/>
            </a:solidFill>
            <a:round/>
            <a:headEnd/>
            <a:tailEnd/>
          </a:ln>
        </p:spPr>
        <p:txBody>
          <a:bodyPr/>
          <a:lstStyle/>
          <a:p>
            <a:endParaRPr lang="en-US"/>
          </a:p>
        </p:txBody>
      </p:sp>
      <p:sp>
        <p:nvSpPr>
          <p:cNvPr id="141323" name="Text Box 12"/>
          <p:cNvSpPr txBox="1">
            <a:spLocks noChangeArrowheads="1"/>
          </p:cNvSpPr>
          <p:nvPr/>
        </p:nvSpPr>
        <p:spPr bwMode="auto">
          <a:xfrm>
            <a:off x="6900863" y="5824538"/>
            <a:ext cx="749300" cy="396875"/>
          </a:xfrm>
          <a:prstGeom prst="rect">
            <a:avLst/>
          </a:prstGeom>
          <a:noFill/>
          <a:ln w="9525">
            <a:noFill/>
            <a:miter lim="800000"/>
            <a:headEnd/>
            <a:tailEnd/>
          </a:ln>
        </p:spPr>
        <p:txBody>
          <a:bodyPr wrap="none">
            <a:spAutoFit/>
          </a:bodyPr>
          <a:lstStyle/>
          <a:p>
            <a:r>
              <a:rPr lang="en-US" sz="2000">
                <a:solidFill>
                  <a:srgbClr val="333333"/>
                </a:solidFill>
              </a:rPr>
              <a:t>2500</a:t>
            </a:r>
          </a:p>
        </p:txBody>
      </p:sp>
      <p:sp>
        <p:nvSpPr>
          <p:cNvPr id="141324" name="Text Box 13"/>
          <p:cNvSpPr txBox="1">
            <a:spLocks noChangeArrowheads="1"/>
          </p:cNvSpPr>
          <p:nvPr/>
        </p:nvSpPr>
        <p:spPr bwMode="auto">
          <a:xfrm>
            <a:off x="5610225" y="5822950"/>
            <a:ext cx="749300" cy="396875"/>
          </a:xfrm>
          <a:prstGeom prst="rect">
            <a:avLst/>
          </a:prstGeom>
          <a:noFill/>
          <a:ln w="9525">
            <a:noFill/>
            <a:miter lim="800000"/>
            <a:headEnd/>
            <a:tailEnd/>
          </a:ln>
        </p:spPr>
        <p:txBody>
          <a:bodyPr wrap="none">
            <a:spAutoFit/>
          </a:bodyPr>
          <a:lstStyle/>
          <a:p>
            <a:r>
              <a:rPr lang="en-US" sz="2000">
                <a:solidFill>
                  <a:srgbClr val="333333"/>
                </a:solidFill>
              </a:rPr>
              <a:t>2000</a:t>
            </a:r>
          </a:p>
        </p:txBody>
      </p:sp>
      <p:sp>
        <p:nvSpPr>
          <p:cNvPr id="141325" name="Text Box 14"/>
          <p:cNvSpPr txBox="1">
            <a:spLocks noChangeArrowheads="1"/>
          </p:cNvSpPr>
          <p:nvPr/>
        </p:nvSpPr>
        <p:spPr bwMode="auto">
          <a:xfrm>
            <a:off x="3019425" y="5826125"/>
            <a:ext cx="749300" cy="396875"/>
          </a:xfrm>
          <a:prstGeom prst="rect">
            <a:avLst/>
          </a:prstGeom>
          <a:noFill/>
          <a:ln w="9525">
            <a:noFill/>
            <a:miter lim="800000"/>
            <a:headEnd/>
            <a:tailEnd/>
          </a:ln>
        </p:spPr>
        <p:txBody>
          <a:bodyPr wrap="none">
            <a:spAutoFit/>
          </a:bodyPr>
          <a:lstStyle/>
          <a:p>
            <a:r>
              <a:rPr lang="en-US" sz="2000">
                <a:solidFill>
                  <a:srgbClr val="333333"/>
                </a:solidFill>
              </a:rPr>
              <a:t>1000</a:t>
            </a:r>
          </a:p>
        </p:txBody>
      </p:sp>
      <p:sp>
        <p:nvSpPr>
          <p:cNvPr id="141326" name="Text Box 15"/>
          <p:cNvSpPr txBox="1">
            <a:spLocks noChangeArrowheads="1"/>
          </p:cNvSpPr>
          <p:nvPr/>
        </p:nvSpPr>
        <p:spPr bwMode="auto">
          <a:xfrm>
            <a:off x="1798638" y="5824538"/>
            <a:ext cx="608012" cy="396875"/>
          </a:xfrm>
          <a:prstGeom prst="rect">
            <a:avLst/>
          </a:prstGeom>
          <a:noFill/>
          <a:ln w="9525">
            <a:noFill/>
            <a:miter lim="800000"/>
            <a:headEnd/>
            <a:tailEnd/>
          </a:ln>
        </p:spPr>
        <p:txBody>
          <a:bodyPr wrap="none">
            <a:spAutoFit/>
          </a:bodyPr>
          <a:lstStyle/>
          <a:p>
            <a:r>
              <a:rPr lang="en-US" sz="2000">
                <a:solidFill>
                  <a:srgbClr val="333333"/>
                </a:solidFill>
              </a:rPr>
              <a:t>500</a:t>
            </a:r>
          </a:p>
        </p:txBody>
      </p:sp>
      <p:sp>
        <p:nvSpPr>
          <p:cNvPr id="141327" name="Text Box 16"/>
          <p:cNvSpPr txBox="1">
            <a:spLocks noChangeArrowheads="1"/>
          </p:cNvSpPr>
          <p:nvPr/>
        </p:nvSpPr>
        <p:spPr bwMode="auto">
          <a:xfrm>
            <a:off x="644525" y="5822950"/>
            <a:ext cx="325438" cy="396875"/>
          </a:xfrm>
          <a:prstGeom prst="rect">
            <a:avLst/>
          </a:prstGeom>
          <a:noFill/>
          <a:ln w="9525">
            <a:noFill/>
            <a:miter lim="800000"/>
            <a:headEnd/>
            <a:tailEnd/>
          </a:ln>
        </p:spPr>
        <p:txBody>
          <a:bodyPr wrap="none">
            <a:spAutoFit/>
          </a:bodyPr>
          <a:lstStyle/>
          <a:p>
            <a:r>
              <a:rPr lang="en-US" sz="2000">
                <a:solidFill>
                  <a:srgbClr val="333333"/>
                </a:solidFill>
              </a:rPr>
              <a:t>0</a:t>
            </a:r>
          </a:p>
        </p:txBody>
      </p:sp>
      <p:sp>
        <p:nvSpPr>
          <p:cNvPr id="141328" name="Text Box 17"/>
          <p:cNvSpPr txBox="1">
            <a:spLocks noChangeArrowheads="1"/>
          </p:cNvSpPr>
          <p:nvPr/>
        </p:nvSpPr>
        <p:spPr bwMode="auto">
          <a:xfrm>
            <a:off x="4314825" y="5819775"/>
            <a:ext cx="749300" cy="396875"/>
          </a:xfrm>
          <a:prstGeom prst="rect">
            <a:avLst/>
          </a:prstGeom>
          <a:noFill/>
          <a:ln w="9525">
            <a:noFill/>
            <a:miter lim="800000"/>
            <a:headEnd/>
            <a:tailEnd/>
          </a:ln>
        </p:spPr>
        <p:txBody>
          <a:bodyPr wrap="none">
            <a:spAutoFit/>
          </a:bodyPr>
          <a:lstStyle/>
          <a:p>
            <a:r>
              <a:rPr lang="en-US" sz="2000">
                <a:solidFill>
                  <a:srgbClr val="333333"/>
                </a:solidFill>
              </a:rPr>
              <a:t>1500</a:t>
            </a:r>
          </a:p>
        </p:txBody>
      </p:sp>
      <p:sp>
        <p:nvSpPr>
          <p:cNvPr id="141329" name="Text Box 18"/>
          <p:cNvSpPr txBox="1">
            <a:spLocks noChangeArrowheads="1"/>
          </p:cNvSpPr>
          <p:nvPr/>
        </p:nvSpPr>
        <p:spPr bwMode="auto">
          <a:xfrm>
            <a:off x="4205288" y="6176963"/>
            <a:ext cx="957262" cy="396875"/>
          </a:xfrm>
          <a:prstGeom prst="rect">
            <a:avLst/>
          </a:prstGeom>
          <a:noFill/>
          <a:ln w="9525">
            <a:noFill/>
            <a:miter lim="800000"/>
            <a:headEnd/>
            <a:tailEnd/>
          </a:ln>
        </p:spPr>
        <p:txBody>
          <a:bodyPr wrap="none">
            <a:spAutoFit/>
          </a:bodyPr>
          <a:lstStyle/>
          <a:p>
            <a:r>
              <a:rPr lang="en-US" sz="2000" i="1">
                <a:solidFill>
                  <a:srgbClr val="333333"/>
                </a:solidFill>
              </a:rPr>
              <a:t>v</a:t>
            </a:r>
            <a:r>
              <a:rPr lang="en-US" sz="2000">
                <a:solidFill>
                  <a:srgbClr val="333333"/>
                </a:solidFill>
              </a:rPr>
              <a:t> (m/s)</a:t>
            </a:r>
          </a:p>
        </p:txBody>
      </p:sp>
      <p:sp>
        <p:nvSpPr>
          <p:cNvPr id="141330" name="Text Box 19"/>
          <p:cNvSpPr txBox="1">
            <a:spLocks noChangeArrowheads="1"/>
          </p:cNvSpPr>
          <p:nvPr/>
        </p:nvSpPr>
        <p:spPr bwMode="auto">
          <a:xfrm>
            <a:off x="8196263" y="5808663"/>
            <a:ext cx="749300" cy="396875"/>
          </a:xfrm>
          <a:prstGeom prst="rect">
            <a:avLst/>
          </a:prstGeom>
          <a:noFill/>
          <a:ln w="9525">
            <a:noFill/>
            <a:miter lim="800000"/>
            <a:headEnd/>
            <a:tailEnd/>
          </a:ln>
        </p:spPr>
        <p:txBody>
          <a:bodyPr wrap="none">
            <a:spAutoFit/>
          </a:bodyPr>
          <a:lstStyle/>
          <a:p>
            <a:r>
              <a:rPr lang="en-US" sz="2000">
                <a:solidFill>
                  <a:srgbClr val="333333"/>
                </a:solidFill>
              </a:rPr>
              <a:t>3000</a:t>
            </a:r>
          </a:p>
        </p:txBody>
      </p:sp>
      <p:sp>
        <p:nvSpPr>
          <p:cNvPr id="141331" name="Text Box 24"/>
          <p:cNvSpPr txBox="1">
            <a:spLocks noChangeArrowheads="1"/>
          </p:cNvSpPr>
          <p:nvPr/>
        </p:nvSpPr>
        <p:spPr bwMode="auto">
          <a:xfrm>
            <a:off x="3552825" y="2994025"/>
            <a:ext cx="862013" cy="396875"/>
          </a:xfrm>
          <a:prstGeom prst="rect">
            <a:avLst/>
          </a:prstGeom>
          <a:noFill/>
          <a:ln w="9525">
            <a:noFill/>
            <a:miter lim="800000"/>
            <a:headEnd/>
            <a:tailEnd/>
          </a:ln>
        </p:spPr>
        <p:txBody>
          <a:bodyPr wrap="none">
            <a:spAutoFit/>
          </a:bodyPr>
          <a:lstStyle/>
          <a:p>
            <a:r>
              <a:rPr lang="en-US" sz="2000" b="1">
                <a:solidFill>
                  <a:srgbClr val="4D4D4D"/>
                </a:solidFill>
              </a:rPr>
              <a:t>900 K</a:t>
            </a:r>
          </a:p>
        </p:txBody>
      </p:sp>
      <p:sp>
        <p:nvSpPr>
          <p:cNvPr id="141332" name="Text Box 26"/>
          <p:cNvSpPr txBox="1">
            <a:spLocks noChangeArrowheads="1"/>
          </p:cNvSpPr>
          <p:nvPr/>
        </p:nvSpPr>
        <p:spPr bwMode="auto">
          <a:xfrm>
            <a:off x="2620963" y="1357313"/>
            <a:ext cx="862012" cy="396875"/>
          </a:xfrm>
          <a:prstGeom prst="rect">
            <a:avLst/>
          </a:prstGeom>
          <a:noFill/>
          <a:ln w="9525">
            <a:noFill/>
            <a:miter lim="800000"/>
            <a:headEnd/>
            <a:tailEnd/>
          </a:ln>
        </p:spPr>
        <p:txBody>
          <a:bodyPr wrap="none">
            <a:spAutoFit/>
          </a:bodyPr>
          <a:lstStyle/>
          <a:p>
            <a:r>
              <a:rPr lang="en-US" sz="2000" b="1">
                <a:solidFill>
                  <a:srgbClr val="4D4D4D"/>
                </a:solidFill>
              </a:rPr>
              <a:t>300 K</a:t>
            </a:r>
          </a:p>
        </p:txBody>
      </p:sp>
      <p:sp>
        <p:nvSpPr>
          <p:cNvPr id="141333" name="Line 27"/>
          <p:cNvSpPr>
            <a:spLocks noChangeShapeType="1"/>
          </p:cNvSpPr>
          <p:nvPr/>
        </p:nvSpPr>
        <p:spPr bwMode="auto">
          <a:xfrm>
            <a:off x="2205038" y="1562100"/>
            <a:ext cx="419100" cy="0"/>
          </a:xfrm>
          <a:prstGeom prst="line">
            <a:avLst/>
          </a:prstGeom>
          <a:noFill/>
          <a:ln w="12700">
            <a:solidFill>
              <a:srgbClr val="969696"/>
            </a:solidFill>
            <a:round/>
            <a:headEnd/>
            <a:tailEnd/>
          </a:ln>
        </p:spPr>
        <p:txBody>
          <a:bodyPr/>
          <a:lstStyle/>
          <a:p>
            <a:endParaRPr lang="en-US"/>
          </a:p>
        </p:txBody>
      </p:sp>
      <p:sp>
        <p:nvSpPr>
          <p:cNvPr id="141334" name="Line 28"/>
          <p:cNvSpPr>
            <a:spLocks noChangeShapeType="1"/>
          </p:cNvSpPr>
          <p:nvPr/>
        </p:nvSpPr>
        <p:spPr bwMode="auto">
          <a:xfrm>
            <a:off x="2635250" y="2582863"/>
            <a:ext cx="419100" cy="0"/>
          </a:xfrm>
          <a:prstGeom prst="line">
            <a:avLst/>
          </a:prstGeom>
          <a:noFill/>
          <a:ln w="12700">
            <a:solidFill>
              <a:srgbClr val="969696"/>
            </a:solidFill>
            <a:round/>
            <a:headEnd/>
            <a:tailEnd/>
          </a:ln>
        </p:spPr>
        <p:txBody>
          <a:bodyPr/>
          <a:lstStyle/>
          <a:p>
            <a:endParaRPr lang="en-US"/>
          </a:p>
        </p:txBody>
      </p:sp>
      <p:sp>
        <p:nvSpPr>
          <p:cNvPr id="141335" name="Line 30"/>
          <p:cNvSpPr>
            <a:spLocks noChangeShapeType="1"/>
          </p:cNvSpPr>
          <p:nvPr/>
        </p:nvSpPr>
        <p:spPr bwMode="auto">
          <a:xfrm>
            <a:off x="4097338" y="4140200"/>
            <a:ext cx="419100" cy="0"/>
          </a:xfrm>
          <a:prstGeom prst="line">
            <a:avLst/>
          </a:prstGeom>
          <a:noFill/>
          <a:ln w="12700">
            <a:solidFill>
              <a:srgbClr val="969696"/>
            </a:solidFill>
            <a:round/>
            <a:headEnd/>
            <a:tailEnd/>
          </a:ln>
        </p:spPr>
        <p:txBody>
          <a:bodyPr/>
          <a:lstStyle/>
          <a:p>
            <a:endParaRPr lang="en-US"/>
          </a:p>
        </p:txBody>
      </p:sp>
      <p:sp>
        <p:nvSpPr>
          <p:cNvPr id="141336" name="Text Box 31"/>
          <p:cNvSpPr txBox="1">
            <a:spLocks noChangeArrowheads="1"/>
          </p:cNvSpPr>
          <p:nvPr/>
        </p:nvSpPr>
        <p:spPr bwMode="auto">
          <a:xfrm rot="-5400000">
            <a:off x="-1566068" y="3034506"/>
            <a:ext cx="4125912" cy="396875"/>
          </a:xfrm>
          <a:prstGeom prst="rect">
            <a:avLst/>
          </a:prstGeom>
          <a:noFill/>
          <a:ln w="9525">
            <a:noFill/>
            <a:miter lim="800000"/>
            <a:headEnd/>
            <a:tailEnd/>
          </a:ln>
        </p:spPr>
        <p:txBody>
          <a:bodyPr wrap="none">
            <a:spAutoFit/>
          </a:bodyPr>
          <a:lstStyle/>
          <a:p>
            <a:r>
              <a:rPr lang="en-US" sz="2000" b="1">
                <a:solidFill>
                  <a:srgbClr val="333333"/>
                </a:solidFill>
              </a:rPr>
              <a:t>Relative number of N</a:t>
            </a:r>
            <a:r>
              <a:rPr lang="en-US" sz="2000" b="1" baseline="-25000">
                <a:solidFill>
                  <a:srgbClr val="333333"/>
                </a:solidFill>
              </a:rPr>
              <a:t>2</a:t>
            </a:r>
            <a:r>
              <a:rPr lang="en-US" sz="2000" b="1">
                <a:solidFill>
                  <a:srgbClr val="333333"/>
                </a:solidFill>
              </a:rPr>
              <a:t> molecules</a:t>
            </a:r>
          </a:p>
        </p:txBody>
      </p:sp>
      <p:sp>
        <p:nvSpPr>
          <p:cNvPr id="141337" name="Line 32"/>
          <p:cNvSpPr>
            <a:spLocks noChangeShapeType="1"/>
          </p:cNvSpPr>
          <p:nvPr/>
        </p:nvSpPr>
        <p:spPr bwMode="auto">
          <a:xfrm>
            <a:off x="2112963" y="777875"/>
            <a:ext cx="0" cy="4827588"/>
          </a:xfrm>
          <a:prstGeom prst="line">
            <a:avLst/>
          </a:prstGeom>
          <a:noFill/>
          <a:ln w="3175">
            <a:solidFill>
              <a:srgbClr val="FFFFFF"/>
            </a:solidFill>
            <a:round/>
            <a:headEnd/>
            <a:tailEnd/>
          </a:ln>
        </p:spPr>
        <p:txBody>
          <a:bodyPr/>
          <a:lstStyle/>
          <a:p>
            <a:endParaRPr lang="en-US"/>
          </a:p>
        </p:txBody>
      </p:sp>
      <p:sp>
        <p:nvSpPr>
          <p:cNvPr id="141338" name="Line 33"/>
          <p:cNvSpPr>
            <a:spLocks noChangeShapeType="1"/>
          </p:cNvSpPr>
          <p:nvPr/>
        </p:nvSpPr>
        <p:spPr bwMode="auto">
          <a:xfrm>
            <a:off x="3397250" y="798513"/>
            <a:ext cx="0" cy="4827587"/>
          </a:xfrm>
          <a:prstGeom prst="line">
            <a:avLst/>
          </a:prstGeom>
          <a:noFill/>
          <a:ln w="3175">
            <a:solidFill>
              <a:srgbClr val="FFFFFF"/>
            </a:solidFill>
            <a:round/>
            <a:headEnd/>
            <a:tailEnd/>
          </a:ln>
        </p:spPr>
        <p:txBody>
          <a:bodyPr/>
          <a:lstStyle/>
          <a:p>
            <a:endParaRPr lang="en-US"/>
          </a:p>
        </p:txBody>
      </p:sp>
      <p:sp>
        <p:nvSpPr>
          <p:cNvPr id="141339" name="Line 34"/>
          <p:cNvSpPr>
            <a:spLocks noChangeShapeType="1"/>
          </p:cNvSpPr>
          <p:nvPr/>
        </p:nvSpPr>
        <p:spPr bwMode="auto">
          <a:xfrm>
            <a:off x="4684713" y="785813"/>
            <a:ext cx="0" cy="4827587"/>
          </a:xfrm>
          <a:prstGeom prst="line">
            <a:avLst/>
          </a:prstGeom>
          <a:noFill/>
          <a:ln w="3175">
            <a:solidFill>
              <a:srgbClr val="FFFFFF"/>
            </a:solidFill>
            <a:round/>
            <a:headEnd/>
            <a:tailEnd/>
          </a:ln>
        </p:spPr>
        <p:txBody>
          <a:bodyPr/>
          <a:lstStyle/>
          <a:p>
            <a:endParaRPr lang="en-US"/>
          </a:p>
        </p:txBody>
      </p:sp>
      <p:sp>
        <p:nvSpPr>
          <p:cNvPr id="141340" name="Line 35"/>
          <p:cNvSpPr>
            <a:spLocks noChangeShapeType="1"/>
          </p:cNvSpPr>
          <p:nvPr/>
        </p:nvSpPr>
        <p:spPr bwMode="auto">
          <a:xfrm>
            <a:off x="5981700" y="823913"/>
            <a:ext cx="0" cy="4827587"/>
          </a:xfrm>
          <a:prstGeom prst="line">
            <a:avLst/>
          </a:prstGeom>
          <a:noFill/>
          <a:ln w="3175">
            <a:solidFill>
              <a:srgbClr val="FFFFFF"/>
            </a:solidFill>
            <a:round/>
            <a:headEnd/>
            <a:tailEnd/>
          </a:ln>
        </p:spPr>
        <p:txBody>
          <a:bodyPr/>
          <a:lstStyle/>
          <a:p>
            <a:endParaRPr lang="en-US"/>
          </a:p>
        </p:txBody>
      </p:sp>
      <p:sp>
        <p:nvSpPr>
          <p:cNvPr id="141341" name="Line 36"/>
          <p:cNvSpPr>
            <a:spLocks noChangeShapeType="1"/>
          </p:cNvSpPr>
          <p:nvPr/>
        </p:nvSpPr>
        <p:spPr bwMode="auto">
          <a:xfrm>
            <a:off x="7270750" y="784225"/>
            <a:ext cx="0" cy="4827588"/>
          </a:xfrm>
          <a:prstGeom prst="line">
            <a:avLst/>
          </a:prstGeom>
          <a:noFill/>
          <a:ln w="3175">
            <a:solidFill>
              <a:srgbClr val="FFFFFF"/>
            </a:solidFill>
            <a:round/>
            <a:headEnd/>
            <a:tailEnd/>
          </a:ln>
        </p:spPr>
        <p:txBody>
          <a:bodyPr/>
          <a:lstStyle/>
          <a:p>
            <a:endParaRPr lang="en-US"/>
          </a:p>
        </p:txBody>
      </p:sp>
      <p:sp>
        <p:nvSpPr>
          <p:cNvPr id="141342" name="Freeform 20"/>
          <p:cNvSpPr>
            <a:spLocks/>
          </p:cNvSpPr>
          <p:nvPr/>
        </p:nvSpPr>
        <p:spPr bwMode="auto">
          <a:xfrm>
            <a:off x="806450" y="1038225"/>
            <a:ext cx="7207250" cy="4595813"/>
          </a:xfrm>
          <a:custGeom>
            <a:avLst/>
            <a:gdLst>
              <a:gd name="T0" fmla="*/ 0 w 4540"/>
              <a:gd name="T1" fmla="*/ 4562476 h 2895"/>
              <a:gd name="T2" fmla="*/ 57150 w 4540"/>
              <a:gd name="T3" fmla="*/ 4527551 h 2895"/>
              <a:gd name="T4" fmla="*/ 117475 w 4540"/>
              <a:gd name="T5" fmla="*/ 4429126 h 2895"/>
              <a:gd name="T6" fmla="*/ 225425 w 4540"/>
              <a:gd name="T7" fmla="*/ 4095751 h 2895"/>
              <a:gd name="T8" fmla="*/ 365125 w 4540"/>
              <a:gd name="T9" fmla="*/ 3273426 h 2895"/>
              <a:gd name="T10" fmla="*/ 549275 w 4540"/>
              <a:gd name="T11" fmla="*/ 2190750 h 2895"/>
              <a:gd name="T12" fmla="*/ 711200 w 4540"/>
              <a:gd name="T13" fmla="*/ 1177925 h 2895"/>
              <a:gd name="T14" fmla="*/ 812800 w 4540"/>
              <a:gd name="T15" fmla="*/ 679450 h 2895"/>
              <a:gd name="T16" fmla="*/ 1057275 w 4540"/>
              <a:gd name="T17" fmla="*/ 47625 h 2895"/>
              <a:gd name="T18" fmla="*/ 1343025 w 4540"/>
              <a:gd name="T19" fmla="*/ 390525 h 2895"/>
              <a:gd name="T20" fmla="*/ 1558925 w 4540"/>
              <a:gd name="T21" fmla="*/ 1304925 h 2895"/>
              <a:gd name="T22" fmla="*/ 1838325 w 4540"/>
              <a:gd name="T23" fmla="*/ 2501900 h 2895"/>
              <a:gd name="T24" fmla="*/ 1962150 w 4540"/>
              <a:gd name="T25" fmla="*/ 2984500 h 2895"/>
              <a:gd name="T26" fmla="*/ 2117725 w 4540"/>
              <a:gd name="T27" fmla="*/ 3511551 h 2895"/>
              <a:gd name="T28" fmla="*/ 2387600 w 4540"/>
              <a:gd name="T29" fmla="*/ 4070351 h 2895"/>
              <a:gd name="T30" fmla="*/ 2911475 w 4540"/>
              <a:gd name="T31" fmla="*/ 4511676 h 2895"/>
              <a:gd name="T32" fmla="*/ 4283075 w 4540"/>
              <a:gd name="T33" fmla="*/ 4572001 h 2895"/>
              <a:gd name="T34" fmla="*/ 7207250 w 4540"/>
              <a:gd name="T35" fmla="*/ 4594226 h 28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40"/>
              <a:gd name="T55" fmla="*/ 0 h 2895"/>
              <a:gd name="T56" fmla="*/ 4540 w 4540"/>
              <a:gd name="T57" fmla="*/ 2895 h 28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40" h="2895">
                <a:moveTo>
                  <a:pt x="0" y="2874"/>
                </a:moveTo>
                <a:cubicBezTo>
                  <a:pt x="6" y="2870"/>
                  <a:pt x="24" y="2866"/>
                  <a:pt x="36" y="2852"/>
                </a:cubicBezTo>
                <a:cubicBezTo>
                  <a:pt x="48" y="2838"/>
                  <a:pt x="56" y="2835"/>
                  <a:pt x="74" y="2790"/>
                </a:cubicBezTo>
                <a:cubicBezTo>
                  <a:pt x="92" y="2745"/>
                  <a:pt x="116" y="2701"/>
                  <a:pt x="142" y="2580"/>
                </a:cubicBezTo>
                <a:cubicBezTo>
                  <a:pt x="168" y="2459"/>
                  <a:pt x="196" y="2262"/>
                  <a:pt x="230" y="2062"/>
                </a:cubicBezTo>
                <a:cubicBezTo>
                  <a:pt x="264" y="1862"/>
                  <a:pt x="310" y="1600"/>
                  <a:pt x="346" y="1380"/>
                </a:cubicBezTo>
                <a:cubicBezTo>
                  <a:pt x="382" y="1160"/>
                  <a:pt x="420" y="901"/>
                  <a:pt x="448" y="742"/>
                </a:cubicBezTo>
                <a:cubicBezTo>
                  <a:pt x="476" y="583"/>
                  <a:pt x="476" y="547"/>
                  <a:pt x="512" y="428"/>
                </a:cubicBezTo>
                <a:cubicBezTo>
                  <a:pt x="548" y="309"/>
                  <a:pt x="610" y="60"/>
                  <a:pt x="666" y="30"/>
                </a:cubicBezTo>
                <a:cubicBezTo>
                  <a:pt x="722" y="0"/>
                  <a:pt x="793" y="114"/>
                  <a:pt x="846" y="246"/>
                </a:cubicBezTo>
                <a:cubicBezTo>
                  <a:pt x="899" y="378"/>
                  <a:pt x="930" y="600"/>
                  <a:pt x="982" y="822"/>
                </a:cubicBezTo>
                <a:cubicBezTo>
                  <a:pt x="1034" y="1044"/>
                  <a:pt x="1116" y="1400"/>
                  <a:pt x="1158" y="1576"/>
                </a:cubicBezTo>
                <a:cubicBezTo>
                  <a:pt x="1200" y="1752"/>
                  <a:pt x="1207" y="1774"/>
                  <a:pt x="1236" y="1880"/>
                </a:cubicBezTo>
                <a:cubicBezTo>
                  <a:pt x="1265" y="1986"/>
                  <a:pt x="1289" y="2098"/>
                  <a:pt x="1334" y="2212"/>
                </a:cubicBezTo>
                <a:cubicBezTo>
                  <a:pt x="1379" y="2326"/>
                  <a:pt x="1421" y="2459"/>
                  <a:pt x="1504" y="2564"/>
                </a:cubicBezTo>
                <a:cubicBezTo>
                  <a:pt x="1587" y="2669"/>
                  <a:pt x="1635" y="2789"/>
                  <a:pt x="1834" y="2842"/>
                </a:cubicBezTo>
                <a:cubicBezTo>
                  <a:pt x="2033" y="2895"/>
                  <a:pt x="2247" y="2871"/>
                  <a:pt x="2698" y="2880"/>
                </a:cubicBezTo>
                <a:cubicBezTo>
                  <a:pt x="3149" y="2889"/>
                  <a:pt x="4156" y="2891"/>
                  <a:pt x="4540" y="2894"/>
                </a:cubicBezTo>
              </a:path>
            </a:pathLst>
          </a:custGeom>
          <a:noFill/>
          <a:ln w="25400">
            <a:solidFill>
              <a:srgbClr val="800080"/>
            </a:solidFill>
            <a:round/>
            <a:headEnd/>
            <a:tailEnd/>
          </a:ln>
        </p:spPr>
        <p:txBody>
          <a:bodyPr/>
          <a:lstStyle/>
          <a:p>
            <a:endParaRPr lang="en-US"/>
          </a:p>
        </p:txBody>
      </p:sp>
      <p:sp>
        <p:nvSpPr>
          <p:cNvPr id="141343" name="Freeform 21"/>
          <p:cNvSpPr>
            <a:spLocks/>
          </p:cNvSpPr>
          <p:nvPr/>
        </p:nvSpPr>
        <p:spPr bwMode="auto">
          <a:xfrm>
            <a:off x="819150" y="2403475"/>
            <a:ext cx="5795963" cy="3227388"/>
          </a:xfrm>
          <a:custGeom>
            <a:avLst/>
            <a:gdLst>
              <a:gd name="T0" fmla="*/ 0 w 3651"/>
              <a:gd name="T1" fmla="*/ 3197226 h 2033"/>
              <a:gd name="T2" fmla="*/ 119063 w 3651"/>
              <a:gd name="T3" fmla="*/ 3149601 h 2033"/>
              <a:gd name="T4" fmla="*/ 223838 w 3651"/>
              <a:gd name="T5" fmla="*/ 3011488 h 2033"/>
              <a:gd name="T6" fmla="*/ 433388 w 3651"/>
              <a:gd name="T7" fmla="*/ 2525713 h 2033"/>
              <a:gd name="T8" fmla="*/ 695325 w 3651"/>
              <a:gd name="T9" fmla="*/ 1744663 h 2033"/>
              <a:gd name="T10" fmla="*/ 1000125 w 3651"/>
              <a:gd name="T11" fmla="*/ 749300 h 2033"/>
              <a:gd name="T12" fmla="*/ 1209675 w 3651"/>
              <a:gd name="T13" fmla="*/ 292100 h 2033"/>
              <a:gd name="T14" fmla="*/ 1404938 w 3651"/>
              <a:gd name="T15" fmla="*/ 61913 h 2033"/>
              <a:gd name="T16" fmla="*/ 1600200 w 3651"/>
              <a:gd name="T17" fmla="*/ 23813 h 2033"/>
              <a:gd name="T18" fmla="*/ 1814513 w 3651"/>
              <a:gd name="T19" fmla="*/ 201613 h 2033"/>
              <a:gd name="T20" fmla="*/ 2062163 w 3651"/>
              <a:gd name="T21" fmla="*/ 620713 h 2033"/>
              <a:gd name="T22" fmla="*/ 2352675 w 3651"/>
              <a:gd name="T23" fmla="*/ 1239838 h 2033"/>
              <a:gd name="T24" fmla="*/ 2586038 w 3651"/>
              <a:gd name="T25" fmla="*/ 1754188 h 2033"/>
              <a:gd name="T26" fmla="*/ 2924175 w 3651"/>
              <a:gd name="T27" fmla="*/ 2373313 h 2033"/>
              <a:gd name="T28" fmla="*/ 3238500 w 3651"/>
              <a:gd name="T29" fmla="*/ 2763838 h 2033"/>
              <a:gd name="T30" fmla="*/ 3652838 w 3651"/>
              <a:gd name="T31" fmla="*/ 3040063 h 2033"/>
              <a:gd name="T32" fmla="*/ 4365626 w 3651"/>
              <a:gd name="T33" fmla="*/ 3197226 h 2033"/>
              <a:gd name="T34" fmla="*/ 5795963 w 3651"/>
              <a:gd name="T35" fmla="*/ 3221038 h 20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51"/>
              <a:gd name="T55" fmla="*/ 0 h 2033"/>
              <a:gd name="T56" fmla="*/ 3651 w 3651"/>
              <a:gd name="T57" fmla="*/ 2033 h 20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51" h="2033">
                <a:moveTo>
                  <a:pt x="0" y="2014"/>
                </a:moveTo>
                <a:cubicBezTo>
                  <a:pt x="26" y="2009"/>
                  <a:pt x="52" y="2004"/>
                  <a:pt x="75" y="1984"/>
                </a:cubicBezTo>
                <a:cubicBezTo>
                  <a:pt x="98" y="1964"/>
                  <a:pt x="108" y="1962"/>
                  <a:pt x="141" y="1897"/>
                </a:cubicBezTo>
                <a:cubicBezTo>
                  <a:pt x="174" y="1832"/>
                  <a:pt x="224" y="1724"/>
                  <a:pt x="273" y="1591"/>
                </a:cubicBezTo>
                <a:cubicBezTo>
                  <a:pt x="322" y="1458"/>
                  <a:pt x="379" y="1285"/>
                  <a:pt x="438" y="1099"/>
                </a:cubicBezTo>
                <a:cubicBezTo>
                  <a:pt x="497" y="913"/>
                  <a:pt x="576" y="624"/>
                  <a:pt x="630" y="472"/>
                </a:cubicBezTo>
                <a:cubicBezTo>
                  <a:pt x="684" y="320"/>
                  <a:pt x="720" y="256"/>
                  <a:pt x="762" y="184"/>
                </a:cubicBezTo>
                <a:cubicBezTo>
                  <a:pt x="804" y="112"/>
                  <a:pt x="844" y="67"/>
                  <a:pt x="885" y="39"/>
                </a:cubicBezTo>
                <a:cubicBezTo>
                  <a:pt x="926" y="11"/>
                  <a:pt x="965" y="0"/>
                  <a:pt x="1008" y="15"/>
                </a:cubicBezTo>
                <a:cubicBezTo>
                  <a:pt x="1051" y="30"/>
                  <a:pt x="1094" y="64"/>
                  <a:pt x="1143" y="127"/>
                </a:cubicBezTo>
                <a:cubicBezTo>
                  <a:pt x="1192" y="190"/>
                  <a:pt x="1243" y="282"/>
                  <a:pt x="1299" y="391"/>
                </a:cubicBezTo>
                <a:cubicBezTo>
                  <a:pt x="1355" y="500"/>
                  <a:pt x="1427" y="662"/>
                  <a:pt x="1482" y="781"/>
                </a:cubicBezTo>
                <a:cubicBezTo>
                  <a:pt x="1537" y="900"/>
                  <a:pt x="1569" y="986"/>
                  <a:pt x="1629" y="1105"/>
                </a:cubicBezTo>
                <a:cubicBezTo>
                  <a:pt x="1689" y="1224"/>
                  <a:pt x="1774" y="1389"/>
                  <a:pt x="1842" y="1495"/>
                </a:cubicBezTo>
                <a:cubicBezTo>
                  <a:pt x="1910" y="1601"/>
                  <a:pt x="1964" y="1671"/>
                  <a:pt x="2040" y="1741"/>
                </a:cubicBezTo>
                <a:cubicBezTo>
                  <a:pt x="2116" y="1811"/>
                  <a:pt x="2183" y="1869"/>
                  <a:pt x="2301" y="1915"/>
                </a:cubicBezTo>
                <a:cubicBezTo>
                  <a:pt x="2419" y="1961"/>
                  <a:pt x="2525" y="1995"/>
                  <a:pt x="2750" y="2014"/>
                </a:cubicBezTo>
                <a:cubicBezTo>
                  <a:pt x="2975" y="2033"/>
                  <a:pt x="3463" y="2026"/>
                  <a:pt x="3651" y="2029"/>
                </a:cubicBezTo>
              </a:path>
            </a:pathLst>
          </a:custGeom>
          <a:noFill/>
          <a:ln w="25400">
            <a:solidFill>
              <a:srgbClr val="99CC00"/>
            </a:solidFill>
            <a:round/>
            <a:headEnd/>
            <a:tailEnd/>
          </a:ln>
        </p:spPr>
        <p:txBody>
          <a:bodyPr/>
          <a:lstStyle/>
          <a:p>
            <a:endParaRPr lang="en-US"/>
          </a:p>
        </p:txBody>
      </p:sp>
      <p:sp>
        <p:nvSpPr>
          <p:cNvPr id="141344" name="Freeform 22"/>
          <p:cNvSpPr>
            <a:spLocks/>
          </p:cNvSpPr>
          <p:nvPr/>
        </p:nvSpPr>
        <p:spPr bwMode="auto">
          <a:xfrm>
            <a:off x="823913" y="3344863"/>
            <a:ext cx="6600825" cy="2266950"/>
          </a:xfrm>
          <a:custGeom>
            <a:avLst/>
            <a:gdLst>
              <a:gd name="T0" fmla="*/ 0 w 4158"/>
              <a:gd name="T1" fmla="*/ 2265363 h 1428"/>
              <a:gd name="T2" fmla="*/ 90487 w 4158"/>
              <a:gd name="T3" fmla="*/ 2260600 h 1428"/>
              <a:gd name="T4" fmla="*/ 171450 w 4158"/>
              <a:gd name="T5" fmla="*/ 2230438 h 1428"/>
              <a:gd name="T6" fmla="*/ 322262 w 4158"/>
              <a:gd name="T7" fmla="*/ 2127250 h 1428"/>
              <a:gd name="T8" fmla="*/ 523875 w 4158"/>
              <a:gd name="T9" fmla="*/ 1912938 h 1428"/>
              <a:gd name="T10" fmla="*/ 800100 w 4158"/>
              <a:gd name="T11" fmla="*/ 1503362 h 1428"/>
              <a:gd name="T12" fmla="*/ 1033462 w 4158"/>
              <a:gd name="T13" fmla="*/ 1125538 h 1428"/>
              <a:gd name="T14" fmla="*/ 1328737 w 4158"/>
              <a:gd name="T15" fmla="*/ 665162 h 1428"/>
              <a:gd name="T16" fmla="*/ 1552575 w 4158"/>
              <a:gd name="T17" fmla="*/ 387350 h 1428"/>
              <a:gd name="T18" fmla="*/ 1770062 w 4158"/>
              <a:gd name="T19" fmla="*/ 163512 h 1428"/>
              <a:gd name="T20" fmla="*/ 2024062 w 4158"/>
              <a:gd name="T21" fmla="*/ 25400 h 1428"/>
              <a:gd name="T22" fmla="*/ 2308225 w 4158"/>
              <a:gd name="T23" fmla="*/ 30163 h 1428"/>
              <a:gd name="T24" fmla="*/ 2647950 w 4158"/>
              <a:gd name="T25" fmla="*/ 206375 h 1428"/>
              <a:gd name="T26" fmla="*/ 3052762 w 4158"/>
              <a:gd name="T27" fmla="*/ 569912 h 1428"/>
              <a:gd name="T28" fmla="*/ 3519487 w 4158"/>
              <a:gd name="T29" fmla="*/ 1098550 h 1428"/>
              <a:gd name="T30" fmla="*/ 3962400 w 4158"/>
              <a:gd name="T31" fmla="*/ 1541462 h 1428"/>
              <a:gd name="T32" fmla="*/ 4410074 w 4158"/>
              <a:gd name="T33" fmla="*/ 1851025 h 1428"/>
              <a:gd name="T34" fmla="*/ 4881562 w 4158"/>
              <a:gd name="T35" fmla="*/ 2070100 h 1428"/>
              <a:gd name="T36" fmla="*/ 5424487 w 4158"/>
              <a:gd name="T37" fmla="*/ 2198688 h 1428"/>
              <a:gd name="T38" fmla="*/ 6034086 w 4158"/>
              <a:gd name="T39" fmla="*/ 2254250 h 1428"/>
              <a:gd name="T40" fmla="*/ 6600825 w 4158"/>
              <a:gd name="T41" fmla="*/ 2265363 h 14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58"/>
              <a:gd name="T64" fmla="*/ 0 h 1428"/>
              <a:gd name="T65" fmla="*/ 4158 w 4158"/>
              <a:gd name="T66" fmla="*/ 1428 h 14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58" h="1428">
                <a:moveTo>
                  <a:pt x="0" y="1427"/>
                </a:moveTo>
                <a:cubicBezTo>
                  <a:pt x="9" y="1427"/>
                  <a:pt x="39" y="1428"/>
                  <a:pt x="57" y="1424"/>
                </a:cubicBezTo>
                <a:cubicBezTo>
                  <a:pt x="75" y="1420"/>
                  <a:pt x="84" y="1419"/>
                  <a:pt x="108" y="1405"/>
                </a:cubicBezTo>
                <a:cubicBezTo>
                  <a:pt x="132" y="1391"/>
                  <a:pt x="166" y="1373"/>
                  <a:pt x="203" y="1340"/>
                </a:cubicBezTo>
                <a:cubicBezTo>
                  <a:pt x="240" y="1307"/>
                  <a:pt x="280" y="1270"/>
                  <a:pt x="330" y="1205"/>
                </a:cubicBezTo>
                <a:cubicBezTo>
                  <a:pt x="380" y="1140"/>
                  <a:pt x="450" y="1030"/>
                  <a:pt x="504" y="947"/>
                </a:cubicBezTo>
                <a:cubicBezTo>
                  <a:pt x="558" y="864"/>
                  <a:pt x="596" y="797"/>
                  <a:pt x="651" y="709"/>
                </a:cubicBezTo>
                <a:cubicBezTo>
                  <a:pt x="706" y="621"/>
                  <a:pt x="783" y="496"/>
                  <a:pt x="837" y="419"/>
                </a:cubicBezTo>
                <a:cubicBezTo>
                  <a:pt x="891" y="342"/>
                  <a:pt x="932" y="297"/>
                  <a:pt x="978" y="244"/>
                </a:cubicBezTo>
                <a:cubicBezTo>
                  <a:pt x="1024" y="191"/>
                  <a:pt x="1065" y="141"/>
                  <a:pt x="1115" y="103"/>
                </a:cubicBezTo>
                <a:cubicBezTo>
                  <a:pt x="1165" y="65"/>
                  <a:pt x="1219" y="30"/>
                  <a:pt x="1275" y="16"/>
                </a:cubicBezTo>
                <a:cubicBezTo>
                  <a:pt x="1331" y="2"/>
                  <a:pt x="1388" y="0"/>
                  <a:pt x="1454" y="19"/>
                </a:cubicBezTo>
                <a:cubicBezTo>
                  <a:pt x="1520" y="38"/>
                  <a:pt x="1590" y="73"/>
                  <a:pt x="1668" y="130"/>
                </a:cubicBezTo>
                <a:cubicBezTo>
                  <a:pt x="1746" y="187"/>
                  <a:pt x="1832" y="265"/>
                  <a:pt x="1923" y="359"/>
                </a:cubicBezTo>
                <a:cubicBezTo>
                  <a:pt x="2014" y="453"/>
                  <a:pt x="2121" y="590"/>
                  <a:pt x="2217" y="692"/>
                </a:cubicBezTo>
                <a:cubicBezTo>
                  <a:pt x="2313" y="794"/>
                  <a:pt x="2402" y="892"/>
                  <a:pt x="2496" y="971"/>
                </a:cubicBezTo>
                <a:cubicBezTo>
                  <a:pt x="2590" y="1050"/>
                  <a:pt x="2682" y="1111"/>
                  <a:pt x="2778" y="1166"/>
                </a:cubicBezTo>
                <a:cubicBezTo>
                  <a:pt x="2874" y="1221"/>
                  <a:pt x="2969" y="1268"/>
                  <a:pt x="3075" y="1304"/>
                </a:cubicBezTo>
                <a:cubicBezTo>
                  <a:pt x="3181" y="1340"/>
                  <a:pt x="3296" y="1366"/>
                  <a:pt x="3417" y="1385"/>
                </a:cubicBezTo>
                <a:cubicBezTo>
                  <a:pt x="3538" y="1404"/>
                  <a:pt x="3678" y="1413"/>
                  <a:pt x="3801" y="1420"/>
                </a:cubicBezTo>
                <a:cubicBezTo>
                  <a:pt x="3924" y="1427"/>
                  <a:pt x="4084" y="1426"/>
                  <a:pt x="4158" y="1427"/>
                </a:cubicBezTo>
              </a:path>
            </a:pathLst>
          </a:custGeom>
          <a:noFill/>
          <a:ln w="25400">
            <a:solidFill>
              <a:srgbClr val="000080"/>
            </a:solidFill>
            <a:round/>
            <a:headEnd/>
            <a:tailEnd/>
          </a:ln>
        </p:spPr>
        <p:txBody>
          <a:bodyPr/>
          <a:lstStyle/>
          <a:p>
            <a:endParaRPr lang="en-US"/>
          </a:p>
        </p:txBody>
      </p:sp>
      <p:sp>
        <p:nvSpPr>
          <p:cNvPr id="141345" name="Freeform 37"/>
          <p:cNvSpPr>
            <a:spLocks/>
          </p:cNvSpPr>
          <p:nvPr/>
        </p:nvSpPr>
        <p:spPr bwMode="auto">
          <a:xfrm>
            <a:off x="825500" y="2954338"/>
            <a:ext cx="6824663" cy="2679700"/>
          </a:xfrm>
          <a:custGeom>
            <a:avLst/>
            <a:gdLst>
              <a:gd name="T0" fmla="*/ 0 w 4299"/>
              <a:gd name="T1" fmla="*/ 2640013 h 1688"/>
              <a:gd name="T2" fmla="*/ 276225 w 4299"/>
              <a:gd name="T3" fmla="*/ 2522538 h 1688"/>
              <a:gd name="T4" fmla="*/ 630237 w 4299"/>
              <a:gd name="T5" fmla="*/ 1912938 h 1688"/>
              <a:gd name="T6" fmla="*/ 1111250 w 4299"/>
              <a:gd name="T7" fmla="*/ 869950 h 1688"/>
              <a:gd name="T8" fmla="*/ 1593850 w 4299"/>
              <a:gd name="T9" fmla="*/ 161925 h 1688"/>
              <a:gd name="T10" fmla="*/ 1997075 w 4299"/>
              <a:gd name="T11" fmla="*/ 44450 h 1688"/>
              <a:gd name="T12" fmla="*/ 2438400 w 4299"/>
              <a:gd name="T13" fmla="*/ 428625 h 1688"/>
              <a:gd name="T14" fmla="*/ 2998787 w 4299"/>
              <a:gd name="T15" fmla="*/ 1244600 h 1688"/>
              <a:gd name="T16" fmla="*/ 3559175 w 4299"/>
              <a:gd name="T17" fmla="*/ 1931988 h 1688"/>
              <a:gd name="T18" fmla="*/ 4217987 w 4299"/>
              <a:gd name="T19" fmla="*/ 2424113 h 1688"/>
              <a:gd name="T20" fmla="*/ 5083175 w 4299"/>
              <a:gd name="T21" fmla="*/ 2611438 h 1688"/>
              <a:gd name="T22" fmla="*/ 6824663 w 4299"/>
              <a:gd name="T23" fmla="*/ 2679700 h 16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99"/>
              <a:gd name="T37" fmla="*/ 0 h 1688"/>
              <a:gd name="T38" fmla="*/ 4299 w 4299"/>
              <a:gd name="T39" fmla="*/ 1688 h 16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99" h="1688">
                <a:moveTo>
                  <a:pt x="0" y="1663"/>
                </a:moveTo>
                <a:cubicBezTo>
                  <a:pt x="54" y="1664"/>
                  <a:pt x="108" y="1665"/>
                  <a:pt x="174" y="1589"/>
                </a:cubicBezTo>
                <a:cubicBezTo>
                  <a:pt x="240" y="1513"/>
                  <a:pt x="309" y="1379"/>
                  <a:pt x="397" y="1205"/>
                </a:cubicBezTo>
                <a:cubicBezTo>
                  <a:pt x="485" y="1031"/>
                  <a:pt x="599" y="732"/>
                  <a:pt x="700" y="548"/>
                </a:cubicBezTo>
                <a:cubicBezTo>
                  <a:pt x="801" y="364"/>
                  <a:pt x="911" y="189"/>
                  <a:pt x="1004" y="102"/>
                </a:cubicBezTo>
                <a:cubicBezTo>
                  <a:pt x="1097" y="15"/>
                  <a:pt x="1169" y="0"/>
                  <a:pt x="1258" y="28"/>
                </a:cubicBezTo>
                <a:cubicBezTo>
                  <a:pt x="1347" y="56"/>
                  <a:pt x="1431" y="144"/>
                  <a:pt x="1536" y="270"/>
                </a:cubicBezTo>
                <a:cubicBezTo>
                  <a:pt x="1641" y="396"/>
                  <a:pt x="1771" y="626"/>
                  <a:pt x="1889" y="784"/>
                </a:cubicBezTo>
                <a:cubicBezTo>
                  <a:pt x="2007" y="942"/>
                  <a:pt x="2114" y="1093"/>
                  <a:pt x="2242" y="1217"/>
                </a:cubicBezTo>
                <a:cubicBezTo>
                  <a:pt x="2370" y="1341"/>
                  <a:pt x="2497" y="1456"/>
                  <a:pt x="2657" y="1527"/>
                </a:cubicBezTo>
                <a:cubicBezTo>
                  <a:pt x="2817" y="1598"/>
                  <a:pt x="2928" y="1618"/>
                  <a:pt x="3202" y="1645"/>
                </a:cubicBezTo>
                <a:cubicBezTo>
                  <a:pt x="3476" y="1672"/>
                  <a:pt x="3887" y="1680"/>
                  <a:pt x="4299" y="1688"/>
                </a:cubicBezTo>
              </a:path>
            </a:pathLst>
          </a:custGeom>
          <a:noFill/>
          <a:ln w="25400">
            <a:solidFill>
              <a:srgbClr val="FF0000"/>
            </a:solidFill>
            <a:round/>
            <a:headEnd/>
            <a:tailEnd/>
          </a:ln>
        </p:spPr>
        <p:txBody>
          <a:bodyPr/>
          <a:lstStyle/>
          <a:p>
            <a:endParaRPr lang="en-US"/>
          </a:p>
        </p:txBody>
      </p:sp>
      <p:sp>
        <p:nvSpPr>
          <p:cNvPr id="141346" name="Text Box 25"/>
          <p:cNvSpPr txBox="1">
            <a:spLocks noChangeArrowheads="1"/>
          </p:cNvSpPr>
          <p:nvPr/>
        </p:nvSpPr>
        <p:spPr bwMode="auto">
          <a:xfrm>
            <a:off x="3049588" y="2376488"/>
            <a:ext cx="862012" cy="396875"/>
          </a:xfrm>
          <a:prstGeom prst="rect">
            <a:avLst/>
          </a:prstGeom>
          <a:noFill/>
          <a:ln w="9525">
            <a:noFill/>
            <a:miter lim="800000"/>
            <a:headEnd/>
            <a:tailEnd/>
          </a:ln>
        </p:spPr>
        <p:txBody>
          <a:bodyPr wrap="none">
            <a:spAutoFit/>
          </a:bodyPr>
          <a:lstStyle/>
          <a:p>
            <a:r>
              <a:rPr lang="en-US" sz="2000" b="1">
                <a:solidFill>
                  <a:srgbClr val="4D4D4D"/>
                </a:solidFill>
              </a:rPr>
              <a:t>600 K</a:t>
            </a:r>
          </a:p>
        </p:txBody>
      </p:sp>
      <p:sp>
        <p:nvSpPr>
          <p:cNvPr id="141347" name="Text Box 23"/>
          <p:cNvSpPr txBox="1">
            <a:spLocks noChangeArrowheads="1"/>
          </p:cNvSpPr>
          <p:nvPr/>
        </p:nvSpPr>
        <p:spPr bwMode="auto">
          <a:xfrm>
            <a:off x="4500563" y="3940175"/>
            <a:ext cx="1003300" cy="396875"/>
          </a:xfrm>
          <a:prstGeom prst="rect">
            <a:avLst/>
          </a:prstGeom>
          <a:noFill/>
          <a:ln w="9525">
            <a:noFill/>
            <a:miter lim="800000"/>
            <a:headEnd/>
            <a:tailEnd/>
          </a:ln>
        </p:spPr>
        <p:txBody>
          <a:bodyPr wrap="none">
            <a:spAutoFit/>
          </a:bodyPr>
          <a:lstStyle/>
          <a:p>
            <a:r>
              <a:rPr lang="en-US" sz="2000" b="1">
                <a:solidFill>
                  <a:srgbClr val="4D4D4D"/>
                </a:solidFill>
              </a:rPr>
              <a:t>1200 K</a:t>
            </a:r>
          </a:p>
        </p:txBody>
      </p:sp>
      <p:sp>
        <p:nvSpPr>
          <p:cNvPr id="141348" name="Line 29"/>
          <p:cNvSpPr>
            <a:spLocks noChangeShapeType="1"/>
          </p:cNvSpPr>
          <p:nvPr/>
        </p:nvSpPr>
        <p:spPr bwMode="auto">
          <a:xfrm>
            <a:off x="3106738" y="3192463"/>
            <a:ext cx="419100" cy="0"/>
          </a:xfrm>
          <a:prstGeom prst="line">
            <a:avLst/>
          </a:prstGeom>
          <a:noFill/>
          <a:ln w="12700">
            <a:solidFill>
              <a:srgbClr val="969696"/>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sz="4000" smtClean="0"/>
              <a:t>Boltzmann Distribution</a:t>
            </a:r>
          </a:p>
        </p:txBody>
      </p:sp>
      <p:sp>
        <p:nvSpPr>
          <p:cNvPr id="142339" name="Line 3"/>
          <p:cNvSpPr>
            <a:spLocks noChangeShapeType="1"/>
          </p:cNvSpPr>
          <p:nvPr/>
        </p:nvSpPr>
        <p:spPr bwMode="auto">
          <a:xfrm>
            <a:off x="2400300" y="2409825"/>
            <a:ext cx="0" cy="2971800"/>
          </a:xfrm>
          <a:prstGeom prst="line">
            <a:avLst/>
          </a:prstGeom>
          <a:noFill/>
          <a:ln w="15875">
            <a:solidFill>
              <a:srgbClr val="000000"/>
            </a:solidFill>
            <a:round/>
            <a:headEnd/>
            <a:tailEnd/>
          </a:ln>
        </p:spPr>
        <p:txBody>
          <a:bodyPr/>
          <a:lstStyle/>
          <a:p>
            <a:endParaRPr lang="en-US"/>
          </a:p>
        </p:txBody>
      </p:sp>
      <p:sp>
        <p:nvSpPr>
          <p:cNvPr id="142340" name="Line 4"/>
          <p:cNvSpPr>
            <a:spLocks noChangeShapeType="1"/>
          </p:cNvSpPr>
          <p:nvPr/>
        </p:nvSpPr>
        <p:spPr bwMode="auto">
          <a:xfrm>
            <a:off x="2400300" y="5351463"/>
            <a:ext cx="4686300" cy="0"/>
          </a:xfrm>
          <a:prstGeom prst="line">
            <a:avLst/>
          </a:prstGeom>
          <a:noFill/>
          <a:ln w="15875">
            <a:solidFill>
              <a:srgbClr val="000000"/>
            </a:solidFill>
            <a:round/>
            <a:headEnd/>
            <a:tailEnd/>
          </a:ln>
        </p:spPr>
        <p:txBody>
          <a:bodyPr/>
          <a:lstStyle/>
          <a:p>
            <a:endParaRPr lang="en-US"/>
          </a:p>
        </p:txBody>
      </p:sp>
      <p:sp>
        <p:nvSpPr>
          <p:cNvPr id="142341" name="Freeform 5"/>
          <p:cNvSpPr>
            <a:spLocks/>
          </p:cNvSpPr>
          <p:nvPr/>
        </p:nvSpPr>
        <p:spPr bwMode="auto">
          <a:xfrm>
            <a:off x="2743200" y="2654300"/>
            <a:ext cx="1143000" cy="2647950"/>
          </a:xfrm>
          <a:custGeom>
            <a:avLst/>
            <a:gdLst>
              <a:gd name="T0" fmla="*/ 0 w 1800"/>
              <a:gd name="T1" fmla="*/ 2609841 h 4169"/>
              <a:gd name="T2" fmla="*/ 228600 w 1800"/>
              <a:gd name="T3" fmla="*/ 2266858 h 4169"/>
              <a:gd name="T4" fmla="*/ 462280 w 1800"/>
              <a:gd name="T5" fmla="*/ 324563 h 4169"/>
              <a:gd name="T6" fmla="*/ 685800 w 1800"/>
              <a:gd name="T7" fmla="*/ 323292 h 4169"/>
              <a:gd name="T8" fmla="*/ 914400 w 1800"/>
              <a:gd name="T9" fmla="*/ 2266858 h 4169"/>
              <a:gd name="T10" fmla="*/ 1143000 w 1800"/>
              <a:gd name="T11" fmla="*/ 2609841 h 4169"/>
              <a:gd name="T12" fmla="*/ 0 60000 65536"/>
              <a:gd name="T13" fmla="*/ 0 60000 65536"/>
              <a:gd name="T14" fmla="*/ 0 60000 65536"/>
              <a:gd name="T15" fmla="*/ 0 60000 65536"/>
              <a:gd name="T16" fmla="*/ 0 60000 65536"/>
              <a:gd name="T17" fmla="*/ 0 60000 65536"/>
              <a:gd name="T18" fmla="*/ 0 w 1800"/>
              <a:gd name="T19" fmla="*/ 0 h 4169"/>
              <a:gd name="T20" fmla="*/ 1800 w 1800"/>
              <a:gd name="T21" fmla="*/ 4169 h 4169"/>
            </a:gdLst>
            <a:ahLst/>
            <a:cxnLst>
              <a:cxn ang="T12">
                <a:pos x="T0" y="T1"/>
              </a:cxn>
              <a:cxn ang="T13">
                <a:pos x="T2" y="T3"/>
              </a:cxn>
              <a:cxn ang="T14">
                <a:pos x="T4" y="T5"/>
              </a:cxn>
              <a:cxn ang="T15">
                <a:pos x="T6" y="T7"/>
              </a:cxn>
              <a:cxn ang="T16">
                <a:pos x="T8" y="T9"/>
              </a:cxn>
              <a:cxn ang="T17">
                <a:pos x="T10" y="T11"/>
              </a:cxn>
            </a:cxnLst>
            <a:rect l="T18" t="T19" r="T20" b="T21"/>
            <a:pathLst>
              <a:path w="1800" h="4169">
                <a:moveTo>
                  <a:pt x="0" y="4109"/>
                </a:moveTo>
                <a:cubicBezTo>
                  <a:pt x="120" y="4124"/>
                  <a:pt x="239" y="4169"/>
                  <a:pt x="360" y="3569"/>
                </a:cubicBezTo>
                <a:cubicBezTo>
                  <a:pt x="481" y="2969"/>
                  <a:pt x="608" y="1021"/>
                  <a:pt x="728" y="511"/>
                </a:cubicBezTo>
                <a:cubicBezTo>
                  <a:pt x="848" y="1"/>
                  <a:pt x="961" y="0"/>
                  <a:pt x="1080" y="509"/>
                </a:cubicBezTo>
                <a:cubicBezTo>
                  <a:pt x="1199" y="1018"/>
                  <a:pt x="1320" y="2969"/>
                  <a:pt x="1440" y="3569"/>
                </a:cubicBezTo>
                <a:cubicBezTo>
                  <a:pt x="1560" y="4169"/>
                  <a:pt x="1710" y="4079"/>
                  <a:pt x="1800" y="4109"/>
                </a:cubicBezTo>
              </a:path>
            </a:pathLst>
          </a:custGeom>
          <a:noFill/>
          <a:ln w="25400">
            <a:solidFill>
              <a:srgbClr val="000000"/>
            </a:solidFill>
            <a:round/>
            <a:headEnd/>
            <a:tailEnd/>
          </a:ln>
        </p:spPr>
        <p:txBody>
          <a:bodyPr/>
          <a:lstStyle/>
          <a:p>
            <a:endParaRPr lang="en-US"/>
          </a:p>
        </p:txBody>
      </p:sp>
      <p:sp>
        <p:nvSpPr>
          <p:cNvPr id="142342" name="Freeform 6"/>
          <p:cNvSpPr>
            <a:spLocks/>
          </p:cNvSpPr>
          <p:nvPr/>
        </p:nvSpPr>
        <p:spPr bwMode="auto">
          <a:xfrm>
            <a:off x="2971800" y="3708400"/>
            <a:ext cx="1828800" cy="1543050"/>
          </a:xfrm>
          <a:custGeom>
            <a:avLst/>
            <a:gdLst>
              <a:gd name="T0" fmla="*/ 0 w 2880"/>
              <a:gd name="T1" fmla="*/ 1543050 h 2430"/>
              <a:gd name="T2" fmla="*/ 342900 w 2880"/>
              <a:gd name="T3" fmla="*/ 1200150 h 2430"/>
              <a:gd name="T4" fmla="*/ 685800 w 2880"/>
              <a:gd name="T5" fmla="*/ 171450 h 2430"/>
              <a:gd name="T6" fmla="*/ 1143000 w 2880"/>
              <a:gd name="T7" fmla="*/ 171450 h 2430"/>
              <a:gd name="T8" fmla="*/ 1485900 w 2880"/>
              <a:gd name="T9" fmla="*/ 1200150 h 2430"/>
              <a:gd name="T10" fmla="*/ 1828800 w 2880"/>
              <a:gd name="T11" fmla="*/ 1543050 h 2430"/>
              <a:gd name="T12" fmla="*/ 0 60000 65536"/>
              <a:gd name="T13" fmla="*/ 0 60000 65536"/>
              <a:gd name="T14" fmla="*/ 0 60000 65536"/>
              <a:gd name="T15" fmla="*/ 0 60000 65536"/>
              <a:gd name="T16" fmla="*/ 0 60000 65536"/>
              <a:gd name="T17" fmla="*/ 0 60000 65536"/>
              <a:gd name="T18" fmla="*/ 0 w 2880"/>
              <a:gd name="T19" fmla="*/ 0 h 2430"/>
              <a:gd name="T20" fmla="*/ 2880 w 2880"/>
              <a:gd name="T21" fmla="*/ 2430 h 2430"/>
            </a:gdLst>
            <a:ahLst/>
            <a:cxnLst>
              <a:cxn ang="T12">
                <a:pos x="T0" y="T1"/>
              </a:cxn>
              <a:cxn ang="T13">
                <a:pos x="T2" y="T3"/>
              </a:cxn>
              <a:cxn ang="T14">
                <a:pos x="T4" y="T5"/>
              </a:cxn>
              <a:cxn ang="T15">
                <a:pos x="T6" y="T7"/>
              </a:cxn>
              <a:cxn ang="T16">
                <a:pos x="T8" y="T9"/>
              </a:cxn>
              <a:cxn ang="T17">
                <a:pos x="T10" y="T11"/>
              </a:cxn>
            </a:cxnLst>
            <a:rect l="T18" t="T19" r="T20" b="T21"/>
            <a:pathLst>
              <a:path w="2880" h="2430">
                <a:moveTo>
                  <a:pt x="0" y="2430"/>
                </a:moveTo>
                <a:cubicBezTo>
                  <a:pt x="180" y="2340"/>
                  <a:pt x="360" y="2250"/>
                  <a:pt x="540" y="1890"/>
                </a:cubicBezTo>
                <a:cubicBezTo>
                  <a:pt x="720" y="1530"/>
                  <a:pt x="870" y="540"/>
                  <a:pt x="1080" y="270"/>
                </a:cubicBezTo>
                <a:cubicBezTo>
                  <a:pt x="1290" y="0"/>
                  <a:pt x="1590" y="0"/>
                  <a:pt x="1800" y="270"/>
                </a:cubicBezTo>
                <a:cubicBezTo>
                  <a:pt x="2010" y="540"/>
                  <a:pt x="2160" y="1530"/>
                  <a:pt x="2340" y="1890"/>
                </a:cubicBezTo>
                <a:cubicBezTo>
                  <a:pt x="2520" y="2250"/>
                  <a:pt x="2760" y="2370"/>
                  <a:pt x="2880" y="2430"/>
                </a:cubicBezTo>
              </a:path>
            </a:pathLst>
          </a:custGeom>
          <a:noFill/>
          <a:ln w="25400">
            <a:solidFill>
              <a:srgbClr val="000000"/>
            </a:solidFill>
            <a:round/>
            <a:headEnd/>
            <a:tailEnd/>
          </a:ln>
        </p:spPr>
        <p:txBody>
          <a:bodyPr/>
          <a:lstStyle/>
          <a:p>
            <a:endParaRPr lang="en-US"/>
          </a:p>
        </p:txBody>
      </p:sp>
      <p:sp>
        <p:nvSpPr>
          <p:cNvPr id="142343" name="Freeform 7"/>
          <p:cNvSpPr>
            <a:spLocks/>
          </p:cNvSpPr>
          <p:nvPr/>
        </p:nvSpPr>
        <p:spPr bwMode="auto">
          <a:xfrm>
            <a:off x="3181350" y="4738688"/>
            <a:ext cx="3260725" cy="479425"/>
          </a:xfrm>
          <a:custGeom>
            <a:avLst/>
            <a:gdLst>
              <a:gd name="T0" fmla="*/ 0 w 5134"/>
              <a:gd name="T1" fmla="*/ 471170 h 755"/>
              <a:gd name="T2" fmla="*/ 739919 w 5134"/>
              <a:gd name="T3" fmla="*/ 351790 h 755"/>
              <a:gd name="T4" fmla="*/ 1383935 w 5134"/>
              <a:gd name="T5" fmla="*/ 50165 h 755"/>
              <a:gd name="T6" fmla="*/ 1848210 w 5134"/>
              <a:gd name="T7" fmla="*/ 48895 h 755"/>
              <a:gd name="T8" fmla="*/ 2425537 w 5134"/>
              <a:gd name="T9" fmla="*/ 335915 h 755"/>
              <a:gd name="T10" fmla="*/ 3260725 w 5134"/>
              <a:gd name="T11" fmla="*/ 479425 h 755"/>
              <a:gd name="T12" fmla="*/ 0 60000 65536"/>
              <a:gd name="T13" fmla="*/ 0 60000 65536"/>
              <a:gd name="T14" fmla="*/ 0 60000 65536"/>
              <a:gd name="T15" fmla="*/ 0 60000 65536"/>
              <a:gd name="T16" fmla="*/ 0 60000 65536"/>
              <a:gd name="T17" fmla="*/ 0 60000 65536"/>
              <a:gd name="T18" fmla="*/ 0 w 5134"/>
              <a:gd name="T19" fmla="*/ 0 h 755"/>
              <a:gd name="T20" fmla="*/ 5134 w 5134"/>
              <a:gd name="T21" fmla="*/ 755 h 755"/>
            </a:gdLst>
            <a:ahLst/>
            <a:cxnLst>
              <a:cxn ang="T12">
                <a:pos x="T0" y="T1"/>
              </a:cxn>
              <a:cxn ang="T13">
                <a:pos x="T2" y="T3"/>
              </a:cxn>
              <a:cxn ang="T14">
                <a:pos x="T4" y="T5"/>
              </a:cxn>
              <a:cxn ang="T15">
                <a:pos x="T6" y="T7"/>
              </a:cxn>
              <a:cxn ang="T16">
                <a:pos x="T8" y="T9"/>
              </a:cxn>
              <a:cxn ang="T17">
                <a:pos x="T10" y="T11"/>
              </a:cxn>
            </a:cxnLst>
            <a:rect l="T18" t="T19" r="T20" b="T21"/>
            <a:pathLst>
              <a:path w="5134" h="755">
                <a:moveTo>
                  <a:pt x="0" y="742"/>
                </a:moveTo>
                <a:cubicBezTo>
                  <a:pt x="194" y="711"/>
                  <a:pt x="802" y="664"/>
                  <a:pt x="1165" y="554"/>
                </a:cubicBezTo>
                <a:cubicBezTo>
                  <a:pt x="1528" y="444"/>
                  <a:pt x="1888" y="158"/>
                  <a:pt x="2179" y="79"/>
                </a:cubicBezTo>
                <a:cubicBezTo>
                  <a:pt x="2470" y="0"/>
                  <a:pt x="2637" y="2"/>
                  <a:pt x="2910" y="77"/>
                </a:cubicBezTo>
                <a:cubicBezTo>
                  <a:pt x="3183" y="152"/>
                  <a:pt x="3448" y="416"/>
                  <a:pt x="3819" y="529"/>
                </a:cubicBezTo>
                <a:cubicBezTo>
                  <a:pt x="4190" y="642"/>
                  <a:pt x="4860" y="708"/>
                  <a:pt x="5134" y="755"/>
                </a:cubicBezTo>
              </a:path>
            </a:pathLst>
          </a:custGeom>
          <a:noFill/>
          <a:ln w="25400">
            <a:solidFill>
              <a:srgbClr val="000000"/>
            </a:solidFill>
            <a:round/>
            <a:headEnd/>
            <a:tailEnd/>
          </a:ln>
        </p:spPr>
        <p:txBody>
          <a:bodyPr/>
          <a:lstStyle/>
          <a:p>
            <a:endParaRPr lang="en-US"/>
          </a:p>
        </p:txBody>
      </p:sp>
      <p:sp>
        <p:nvSpPr>
          <p:cNvPr id="142344" name="Text Box 8"/>
          <p:cNvSpPr txBox="1">
            <a:spLocks noChangeArrowheads="1"/>
          </p:cNvSpPr>
          <p:nvPr/>
        </p:nvSpPr>
        <p:spPr bwMode="auto">
          <a:xfrm>
            <a:off x="3086100" y="1905000"/>
            <a:ext cx="3429000" cy="685800"/>
          </a:xfrm>
          <a:prstGeom prst="rect">
            <a:avLst/>
          </a:prstGeom>
          <a:solidFill>
            <a:srgbClr val="FFFFFF"/>
          </a:solidFill>
          <a:ln w="9525">
            <a:solidFill>
              <a:srgbClr val="000000"/>
            </a:solidFill>
            <a:miter lim="800000"/>
            <a:headEnd/>
            <a:tailEnd/>
          </a:ln>
        </p:spPr>
        <p:txBody>
          <a:bodyPr/>
          <a:lstStyle/>
          <a:p>
            <a:r>
              <a:rPr lang="en-US" sz="1800">
                <a:ea typeface="Times New Roman" pitchFamily="18" charset="0"/>
                <a:cs typeface="Arial" charset="0"/>
              </a:rPr>
              <a:t>Particle-Velocity Distribution</a:t>
            </a:r>
            <a:endParaRPr lang="en-US" sz="900">
              <a:ea typeface="Times New Roman" pitchFamily="18" charset="0"/>
              <a:cs typeface="Arial" charset="0"/>
            </a:endParaRPr>
          </a:p>
          <a:p>
            <a:pPr eaLnBrk="0" hangingPunct="0"/>
            <a:r>
              <a:rPr lang="en-US" sz="1800">
                <a:ea typeface="Times New Roman" pitchFamily="18" charset="0"/>
                <a:cs typeface="Arial" charset="0"/>
              </a:rPr>
              <a:t>(same gas, same P, various T)</a:t>
            </a:r>
          </a:p>
        </p:txBody>
      </p:sp>
      <p:sp>
        <p:nvSpPr>
          <p:cNvPr id="142345" name="Text Box 9"/>
          <p:cNvSpPr txBox="1">
            <a:spLocks noChangeArrowheads="1"/>
          </p:cNvSpPr>
          <p:nvPr/>
        </p:nvSpPr>
        <p:spPr bwMode="auto">
          <a:xfrm>
            <a:off x="1028700" y="3375025"/>
            <a:ext cx="1600200" cy="685800"/>
          </a:xfrm>
          <a:prstGeom prst="rect">
            <a:avLst/>
          </a:prstGeom>
          <a:noFill/>
          <a:ln w="9525">
            <a:noFill/>
            <a:miter lim="800000"/>
            <a:headEnd/>
            <a:tailEnd/>
          </a:ln>
        </p:spPr>
        <p:txBody>
          <a:bodyPr/>
          <a:lstStyle/>
          <a:p>
            <a:r>
              <a:rPr lang="en-US" sz="1800">
                <a:ea typeface="Times New Roman" pitchFamily="18" charset="0"/>
                <a:cs typeface="Arial" charset="0"/>
              </a:rPr>
              <a:t># of</a:t>
            </a:r>
            <a:endParaRPr lang="en-US" sz="900">
              <a:ea typeface="Times New Roman" pitchFamily="18" charset="0"/>
              <a:cs typeface="Arial" charset="0"/>
            </a:endParaRPr>
          </a:p>
          <a:p>
            <a:pPr eaLnBrk="0" hangingPunct="0"/>
            <a:r>
              <a:rPr lang="en-US" sz="1800">
                <a:ea typeface="Times New Roman" pitchFamily="18" charset="0"/>
                <a:cs typeface="Arial" charset="0"/>
              </a:rPr>
              <a:t>particles</a:t>
            </a:r>
          </a:p>
        </p:txBody>
      </p:sp>
      <p:sp>
        <p:nvSpPr>
          <p:cNvPr id="142346" name="Text Box 10"/>
          <p:cNvSpPr txBox="1">
            <a:spLocks noChangeArrowheads="1"/>
          </p:cNvSpPr>
          <p:nvPr/>
        </p:nvSpPr>
        <p:spPr bwMode="auto">
          <a:xfrm>
            <a:off x="3429000" y="5414963"/>
            <a:ext cx="2857500" cy="457200"/>
          </a:xfrm>
          <a:prstGeom prst="rect">
            <a:avLst/>
          </a:prstGeom>
          <a:noFill/>
          <a:ln w="9525">
            <a:noFill/>
            <a:miter lim="800000"/>
            <a:headEnd/>
            <a:tailEnd/>
          </a:ln>
        </p:spPr>
        <p:txBody>
          <a:bodyPr/>
          <a:lstStyle/>
          <a:p>
            <a:r>
              <a:rPr lang="en-US" sz="1800">
                <a:ea typeface="Times New Roman" pitchFamily="18" charset="0"/>
                <a:cs typeface="Arial" charset="0"/>
              </a:rPr>
              <a:t>Velocity of particles (m/s)</a:t>
            </a:r>
          </a:p>
        </p:txBody>
      </p:sp>
      <p:sp>
        <p:nvSpPr>
          <p:cNvPr id="142347" name="Text Box 11"/>
          <p:cNvSpPr txBox="1">
            <a:spLocks noChangeArrowheads="1"/>
          </p:cNvSpPr>
          <p:nvPr/>
        </p:nvSpPr>
        <p:spPr bwMode="auto">
          <a:xfrm>
            <a:off x="4343400" y="3036888"/>
            <a:ext cx="1485900" cy="457200"/>
          </a:xfrm>
          <a:prstGeom prst="rect">
            <a:avLst/>
          </a:prstGeom>
          <a:noFill/>
          <a:ln w="9525">
            <a:noFill/>
            <a:miter lim="800000"/>
            <a:headEnd/>
            <a:tailEnd/>
          </a:ln>
        </p:spPr>
        <p:txBody>
          <a:bodyPr/>
          <a:lstStyle/>
          <a:p>
            <a:r>
              <a:rPr lang="en-US" sz="1800">
                <a:ea typeface="Times New Roman" pitchFamily="18" charset="0"/>
                <a:cs typeface="Arial" charset="0"/>
              </a:rPr>
              <a:t>O</a:t>
            </a:r>
            <a:r>
              <a:rPr lang="en-US" sz="1800" baseline="-30000">
                <a:ea typeface="Times New Roman" pitchFamily="18" charset="0"/>
                <a:cs typeface="Arial" charset="0"/>
              </a:rPr>
              <a:t>2</a:t>
            </a:r>
            <a:r>
              <a:rPr lang="en-US" sz="1800">
                <a:ea typeface="Times New Roman" pitchFamily="18" charset="0"/>
                <a:cs typeface="Arial" charset="0"/>
              </a:rPr>
              <a:t> @ 10</a:t>
            </a:r>
            <a:r>
              <a:rPr lang="en-US" sz="1800" baseline="30000">
                <a:ea typeface="Times New Roman" pitchFamily="18" charset="0"/>
                <a:cs typeface="Arial" charset="0"/>
              </a:rPr>
              <a:t>o</a:t>
            </a:r>
            <a:r>
              <a:rPr lang="en-US" sz="1800">
                <a:ea typeface="Times New Roman" pitchFamily="18" charset="0"/>
                <a:cs typeface="Arial" charset="0"/>
              </a:rPr>
              <a:t>C</a:t>
            </a:r>
          </a:p>
        </p:txBody>
      </p:sp>
      <p:sp>
        <p:nvSpPr>
          <p:cNvPr id="142348" name="Freeform 12"/>
          <p:cNvSpPr>
            <a:spLocks/>
          </p:cNvSpPr>
          <p:nvPr/>
        </p:nvSpPr>
        <p:spPr bwMode="auto">
          <a:xfrm>
            <a:off x="3543300" y="3224213"/>
            <a:ext cx="933450" cy="41275"/>
          </a:xfrm>
          <a:custGeom>
            <a:avLst/>
            <a:gdLst>
              <a:gd name="T0" fmla="*/ 933450 w 1471"/>
              <a:gd name="T1" fmla="*/ 0 h 65"/>
              <a:gd name="T2" fmla="*/ 0 w 1471"/>
              <a:gd name="T3" fmla="*/ 41275 h 65"/>
              <a:gd name="T4" fmla="*/ 0 60000 65536"/>
              <a:gd name="T5" fmla="*/ 0 60000 65536"/>
              <a:gd name="T6" fmla="*/ 0 w 1471"/>
              <a:gd name="T7" fmla="*/ 0 h 65"/>
              <a:gd name="T8" fmla="*/ 1471 w 1471"/>
              <a:gd name="T9" fmla="*/ 65 h 65"/>
            </a:gdLst>
            <a:ahLst/>
            <a:cxnLst>
              <a:cxn ang="T4">
                <a:pos x="T0" y="T1"/>
              </a:cxn>
              <a:cxn ang="T5">
                <a:pos x="T2" y="T3"/>
              </a:cxn>
            </a:cxnLst>
            <a:rect l="T6" t="T7" r="T8" b="T9"/>
            <a:pathLst>
              <a:path w="1471" h="65">
                <a:moveTo>
                  <a:pt x="1471" y="0"/>
                </a:moveTo>
                <a:lnTo>
                  <a:pt x="0" y="65"/>
                </a:lnTo>
              </a:path>
            </a:pathLst>
          </a:custGeom>
          <a:noFill/>
          <a:ln w="9525">
            <a:solidFill>
              <a:srgbClr val="000000"/>
            </a:solidFill>
            <a:round/>
            <a:headEnd/>
            <a:tailEnd type="triangle" w="med" len="med"/>
          </a:ln>
        </p:spPr>
        <p:txBody>
          <a:bodyPr/>
          <a:lstStyle/>
          <a:p>
            <a:endParaRPr lang="en-US"/>
          </a:p>
        </p:txBody>
      </p:sp>
      <p:sp>
        <p:nvSpPr>
          <p:cNvPr id="142349" name="Line 13"/>
          <p:cNvSpPr>
            <a:spLocks noChangeShapeType="1"/>
          </p:cNvSpPr>
          <p:nvPr/>
        </p:nvSpPr>
        <p:spPr bwMode="auto">
          <a:xfrm flipH="1">
            <a:off x="4343400" y="3829050"/>
            <a:ext cx="1028700" cy="457200"/>
          </a:xfrm>
          <a:prstGeom prst="line">
            <a:avLst/>
          </a:prstGeom>
          <a:noFill/>
          <a:ln w="9525">
            <a:solidFill>
              <a:srgbClr val="000000"/>
            </a:solidFill>
            <a:round/>
            <a:headEnd/>
            <a:tailEnd type="triangle" w="med" len="med"/>
          </a:ln>
        </p:spPr>
        <p:txBody>
          <a:bodyPr/>
          <a:lstStyle/>
          <a:p>
            <a:endParaRPr lang="en-US"/>
          </a:p>
        </p:txBody>
      </p:sp>
      <p:sp>
        <p:nvSpPr>
          <p:cNvPr id="142350" name="Line 14"/>
          <p:cNvSpPr>
            <a:spLocks noChangeShapeType="1"/>
          </p:cNvSpPr>
          <p:nvPr/>
        </p:nvSpPr>
        <p:spPr bwMode="auto">
          <a:xfrm flipH="1">
            <a:off x="5372100" y="4395788"/>
            <a:ext cx="457200" cy="457200"/>
          </a:xfrm>
          <a:prstGeom prst="line">
            <a:avLst/>
          </a:prstGeom>
          <a:noFill/>
          <a:ln w="9525">
            <a:solidFill>
              <a:srgbClr val="000000"/>
            </a:solidFill>
            <a:round/>
            <a:headEnd/>
            <a:tailEnd type="triangle" w="med" len="med"/>
          </a:ln>
        </p:spPr>
        <p:txBody>
          <a:bodyPr/>
          <a:lstStyle/>
          <a:p>
            <a:endParaRPr lang="en-US"/>
          </a:p>
        </p:txBody>
      </p:sp>
      <p:sp>
        <p:nvSpPr>
          <p:cNvPr id="142351" name="Text Box 15"/>
          <p:cNvSpPr txBox="1">
            <a:spLocks noChangeArrowheads="1"/>
          </p:cNvSpPr>
          <p:nvPr/>
        </p:nvSpPr>
        <p:spPr bwMode="auto">
          <a:xfrm>
            <a:off x="2286000" y="5413375"/>
            <a:ext cx="1028700" cy="457200"/>
          </a:xfrm>
          <a:prstGeom prst="rect">
            <a:avLst/>
          </a:prstGeom>
          <a:noFill/>
          <a:ln w="9525">
            <a:noFill/>
            <a:miter lim="800000"/>
            <a:headEnd/>
            <a:tailEnd/>
          </a:ln>
        </p:spPr>
        <p:txBody>
          <a:bodyPr/>
          <a:lstStyle/>
          <a:p>
            <a:r>
              <a:rPr lang="en-US" sz="1400">
                <a:ea typeface="Times New Roman" pitchFamily="18" charset="0"/>
                <a:cs typeface="Arial" charset="0"/>
              </a:rPr>
              <a:t>(SLOW)</a:t>
            </a:r>
            <a:endParaRPr lang="en-US" sz="1800">
              <a:ea typeface="Times New Roman" pitchFamily="18" charset="0"/>
              <a:cs typeface="Arial" charset="0"/>
            </a:endParaRPr>
          </a:p>
        </p:txBody>
      </p:sp>
      <p:sp>
        <p:nvSpPr>
          <p:cNvPr id="142352" name="Text Box 16"/>
          <p:cNvSpPr txBox="1">
            <a:spLocks noChangeArrowheads="1"/>
          </p:cNvSpPr>
          <p:nvPr/>
        </p:nvSpPr>
        <p:spPr bwMode="auto">
          <a:xfrm>
            <a:off x="6286500" y="5413375"/>
            <a:ext cx="1028700" cy="457200"/>
          </a:xfrm>
          <a:prstGeom prst="rect">
            <a:avLst/>
          </a:prstGeom>
          <a:noFill/>
          <a:ln w="9525">
            <a:noFill/>
            <a:miter lim="800000"/>
            <a:headEnd/>
            <a:tailEnd/>
          </a:ln>
        </p:spPr>
        <p:txBody>
          <a:bodyPr/>
          <a:lstStyle/>
          <a:p>
            <a:r>
              <a:rPr lang="en-US" sz="1400">
                <a:ea typeface="Times New Roman" pitchFamily="18" charset="0"/>
                <a:cs typeface="Arial" charset="0"/>
              </a:rPr>
              <a:t>(FAST)</a:t>
            </a:r>
            <a:endParaRPr lang="en-US" sz="1800">
              <a:ea typeface="Times New Roman" pitchFamily="18" charset="0"/>
              <a:cs typeface="Arial" charset="0"/>
            </a:endParaRPr>
          </a:p>
        </p:txBody>
      </p:sp>
      <p:sp>
        <p:nvSpPr>
          <p:cNvPr id="142353" name="Text Box 17"/>
          <p:cNvSpPr txBox="1">
            <a:spLocks noChangeArrowheads="1"/>
          </p:cNvSpPr>
          <p:nvPr/>
        </p:nvSpPr>
        <p:spPr bwMode="auto">
          <a:xfrm>
            <a:off x="5257800" y="3605213"/>
            <a:ext cx="1485900" cy="457200"/>
          </a:xfrm>
          <a:prstGeom prst="rect">
            <a:avLst/>
          </a:prstGeom>
          <a:noFill/>
          <a:ln w="9525">
            <a:noFill/>
            <a:miter lim="800000"/>
            <a:headEnd/>
            <a:tailEnd/>
          </a:ln>
        </p:spPr>
        <p:txBody>
          <a:bodyPr/>
          <a:lstStyle/>
          <a:p>
            <a:r>
              <a:rPr lang="en-US" sz="1800">
                <a:ea typeface="Times New Roman" pitchFamily="18" charset="0"/>
                <a:cs typeface="Arial" charset="0"/>
              </a:rPr>
              <a:t>O</a:t>
            </a:r>
            <a:r>
              <a:rPr lang="en-US" sz="1800" baseline="-30000">
                <a:ea typeface="Times New Roman" pitchFamily="18" charset="0"/>
                <a:cs typeface="Arial" charset="0"/>
              </a:rPr>
              <a:t>2</a:t>
            </a:r>
            <a:r>
              <a:rPr lang="en-US" sz="1800">
                <a:ea typeface="Times New Roman" pitchFamily="18" charset="0"/>
                <a:cs typeface="Arial" charset="0"/>
              </a:rPr>
              <a:t> @ 50</a:t>
            </a:r>
            <a:r>
              <a:rPr lang="en-US" sz="1800" baseline="30000">
                <a:ea typeface="Times New Roman" pitchFamily="18" charset="0"/>
                <a:cs typeface="Arial" charset="0"/>
              </a:rPr>
              <a:t>o</a:t>
            </a:r>
            <a:r>
              <a:rPr lang="en-US" sz="1800">
                <a:ea typeface="Times New Roman" pitchFamily="18" charset="0"/>
                <a:cs typeface="Arial" charset="0"/>
              </a:rPr>
              <a:t>C</a:t>
            </a:r>
          </a:p>
        </p:txBody>
      </p:sp>
      <p:sp>
        <p:nvSpPr>
          <p:cNvPr id="142354" name="Text Box 18"/>
          <p:cNvSpPr txBox="1">
            <a:spLocks noChangeArrowheads="1"/>
          </p:cNvSpPr>
          <p:nvPr/>
        </p:nvSpPr>
        <p:spPr bwMode="auto">
          <a:xfrm>
            <a:off x="5715000" y="4168775"/>
            <a:ext cx="1485900" cy="457200"/>
          </a:xfrm>
          <a:prstGeom prst="rect">
            <a:avLst/>
          </a:prstGeom>
          <a:noFill/>
          <a:ln w="9525">
            <a:noFill/>
            <a:miter lim="800000"/>
            <a:headEnd/>
            <a:tailEnd/>
          </a:ln>
        </p:spPr>
        <p:txBody>
          <a:bodyPr/>
          <a:lstStyle/>
          <a:p>
            <a:r>
              <a:rPr lang="en-US" sz="1800">
                <a:ea typeface="Times New Roman" pitchFamily="18" charset="0"/>
                <a:cs typeface="Arial" charset="0"/>
              </a:rPr>
              <a:t>O</a:t>
            </a:r>
            <a:r>
              <a:rPr lang="en-US" sz="1800" baseline="-30000">
                <a:ea typeface="Times New Roman" pitchFamily="18" charset="0"/>
                <a:cs typeface="Arial" charset="0"/>
              </a:rPr>
              <a:t>2</a:t>
            </a:r>
            <a:r>
              <a:rPr lang="en-US" sz="1800">
                <a:ea typeface="Times New Roman" pitchFamily="18" charset="0"/>
                <a:cs typeface="Arial" charset="0"/>
              </a:rPr>
              <a:t> @ 100</a:t>
            </a:r>
            <a:r>
              <a:rPr lang="en-US" sz="1800" baseline="30000">
                <a:ea typeface="Times New Roman" pitchFamily="18" charset="0"/>
                <a:cs typeface="Arial" charset="0"/>
              </a:rPr>
              <a:t>o</a:t>
            </a:r>
            <a:r>
              <a:rPr lang="en-US" sz="1800">
                <a:ea typeface="Times New Roman" pitchFamily="18" charset="0"/>
                <a:cs typeface="Arial" charset="0"/>
              </a:rPr>
              <a:t>C</a:t>
            </a:r>
          </a:p>
        </p:txBody>
      </p:sp>
      <p:sp>
        <p:nvSpPr>
          <p:cNvPr id="142355" name="Rectangle 19"/>
          <p:cNvSpPr>
            <a:spLocks noChangeArrowheads="1"/>
          </p:cNvSpPr>
          <p:nvPr/>
        </p:nvSpPr>
        <p:spPr bwMode="auto">
          <a:xfrm>
            <a:off x="114300" y="1354138"/>
            <a:ext cx="9144000" cy="0"/>
          </a:xfrm>
          <a:prstGeom prst="rect">
            <a:avLst/>
          </a:prstGeom>
          <a:noFill/>
          <a:ln w="9525">
            <a:noFill/>
            <a:miter lim="800000"/>
            <a:headEnd/>
            <a:tailEnd/>
          </a:ln>
        </p:spPr>
        <p:txBody>
          <a:bodyPr wrap="none" anchor="ctr">
            <a:spAutoFit/>
          </a:bodyPr>
          <a:lstStyle/>
          <a:p>
            <a:pPr algn="l"/>
            <a:endParaRPr lang="en-US" sz="1800"/>
          </a:p>
        </p:txBody>
      </p:sp>
      <p:sp>
        <p:nvSpPr>
          <p:cNvPr id="142356" name="Rectangle 20"/>
          <p:cNvSpPr>
            <a:spLocks noChangeArrowheads="1"/>
          </p:cNvSpPr>
          <p:nvPr/>
        </p:nvSpPr>
        <p:spPr bwMode="auto">
          <a:xfrm>
            <a:off x="114300" y="1354138"/>
            <a:ext cx="9144000" cy="0"/>
          </a:xfrm>
          <a:prstGeom prst="rect">
            <a:avLst/>
          </a:prstGeom>
          <a:noFill/>
          <a:ln w="9525">
            <a:noFill/>
            <a:miter lim="800000"/>
            <a:headEnd/>
            <a:tailEnd/>
          </a:ln>
        </p:spPr>
        <p:txBody>
          <a:bodyPr wrap="none" anchor="ctr">
            <a:spAutoFit/>
          </a:bodyPr>
          <a:lstStyle/>
          <a:p>
            <a:pPr algn="l"/>
            <a:endParaRPr lang="en-US" sz="1800"/>
          </a:p>
        </p:txBody>
      </p:sp>
      <p:pic>
        <p:nvPicPr>
          <p:cNvPr id="142357" name="Picture 22" descr="Portrait of Ludwig Boltzmann">
            <a:hlinkClick r:id="rId2" tooltip="Wikipedia -  LUDWIG   B O L T Z M A N N"/>
          </p:cNvPr>
          <p:cNvPicPr>
            <a:picLocks noChangeAspect="1" noChangeArrowheads="1"/>
          </p:cNvPicPr>
          <p:nvPr/>
        </p:nvPicPr>
        <p:blipFill>
          <a:blip r:embed="rId3" cstate="print">
            <a:lum bright="6000" contrast="-6000"/>
            <a:grayscl/>
          </a:blip>
          <a:srcRect/>
          <a:stretch>
            <a:fillRect/>
          </a:stretch>
        </p:blipFill>
        <p:spPr bwMode="auto">
          <a:xfrm>
            <a:off x="7881938" y="211138"/>
            <a:ext cx="1062037" cy="1524000"/>
          </a:xfrm>
          <a:prstGeom prst="rect">
            <a:avLst/>
          </a:prstGeom>
          <a:noFill/>
          <a:ln w="9525">
            <a:noFill/>
            <a:miter lim="800000"/>
            <a:headEnd/>
            <a:tailEnd/>
          </a:ln>
        </p:spPr>
      </p:pic>
      <p:sp>
        <p:nvSpPr>
          <p:cNvPr id="142358" name="Text Box 23"/>
          <p:cNvSpPr txBox="1">
            <a:spLocks noChangeArrowheads="1"/>
          </p:cNvSpPr>
          <p:nvPr/>
        </p:nvSpPr>
        <p:spPr bwMode="auto">
          <a:xfrm>
            <a:off x="7785100" y="1746250"/>
            <a:ext cx="1216025" cy="396875"/>
          </a:xfrm>
          <a:prstGeom prst="rect">
            <a:avLst/>
          </a:prstGeom>
          <a:noFill/>
          <a:ln w="9525">
            <a:noFill/>
            <a:miter lim="800000"/>
            <a:headEnd/>
            <a:tailEnd/>
          </a:ln>
        </p:spPr>
        <p:txBody>
          <a:bodyPr wrap="none">
            <a:spAutoFit/>
          </a:bodyPr>
          <a:lstStyle/>
          <a:p>
            <a:r>
              <a:rPr lang="en-US" sz="1000"/>
              <a:t>Ludwig Boltzmann</a:t>
            </a:r>
          </a:p>
          <a:p>
            <a:r>
              <a:rPr lang="en-US" sz="1000"/>
              <a:t>(1844 – 1906)</a:t>
            </a:r>
          </a:p>
        </p:txBody>
      </p:sp>
      <p:sp>
        <p:nvSpPr>
          <p:cNvPr id="142359" name="Rectangle 24">
            <a:hlinkClick r:id="rId4"/>
          </p:cNvPr>
          <p:cNvSpPr>
            <a:spLocks noChangeArrowheads="1"/>
          </p:cNvSpPr>
          <p:nvPr/>
        </p:nvSpPr>
        <p:spPr bwMode="auto">
          <a:xfrm>
            <a:off x="7826375" y="1795463"/>
            <a:ext cx="1131888" cy="142875"/>
          </a:xfrm>
          <a:prstGeom prst="rect">
            <a:avLst/>
          </a:prstGeom>
          <a:noFill/>
          <a:ln w="9525">
            <a:noFill/>
            <a:miter lim="800000"/>
            <a:headEnd/>
            <a:tailEnd/>
          </a:ln>
        </p:spPr>
        <p:txBody>
          <a:bodyPr wrap="none" anchor="ctr"/>
          <a:lstStyle/>
          <a:p>
            <a:endParaRPr lang="en-US"/>
          </a:p>
        </p:txBody>
      </p:sp>
    </p:spTree>
  </p:cSld>
  <p:clrMapOvr>
    <a:masterClrMapping/>
  </p:clrMapOvr>
  <p:transition spd="slow">
    <p:dissolv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3"/>
          <p:cNvGrpSpPr>
            <a:grpSpLocks/>
          </p:cNvGrpSpPr>
          <p:nvPr/>
        </p:nvGrpSpPr>
        <p:grpSpPr bwMode="auto">
          <a:xfrm>
            <a:off x="1028700" y="1866900"/>
            <a:ext cx="6286500" cy="4000500"/>
            <a:chOff x="648" y="1176"/>
            <a:chExt cx="3960" cy="2520"/>
          </a:xfrm>
        </p:grpSpPr>
        <p:sp>
          <p:nvSpPr>
            <p:cNvPr id="143365" name="Line 4"/>
            <p:cNvSpPr>
              <a:spLocks noChangeShapeType="1"/>
            </p:cNvSpPr>
            <p:nvPr/>
          </p:nvSpPr>
          <p:spPr bwMode="auto">
            <a:xfrm>
              <a:off x="1512" y="1496"/>
              <a:ext cx="0" cy="1872"/>
            </a:xfrm>
            <a:prstGeom prst="line">
              <a:avLst/>
            </a:prstGeom>
            <a:noFill/>
            <a:ln w="15875">
              <a:solidFill>
                <a:srgbClr val="000000"/>
              </a:solidFill>
              <a:round/>
              <a:headEnd/>
              <a:tailEnd/>
            </a:ln>
          </p:spPr>
          <p:txBody>
            <a:bodyPr/>
            <a:lstStyle/>
            <a:p>
              <a:endParaRPr lang="en-US"/>
            </a:p>
          </p:txBody>
        </p:sp>
        <p:sp>
          <p:nvSpPr>
            <p:cNvPr id="143366" name="Line 5"/>
            <p:cNvSpPr>
              <a:spLocks noChangeShapeType="1"/>
            </p:cNvSpPr>
            <p:nvPr/>
          </p:nvSpPr>
          <p:spPr bwMode="auto">
            <a:xfrm>
              <a:off x="1512" y="3368"/>
              <a:ext cx="2952" cy="0"/>
            </a:xfrm>
            <a:prstGeom prst="line">
              <a:avLst/>
            </a:prstGeom>
            <a:noFill/>
            <a:ln w="15875">
              <a:solidFill>
                <a:srgbClr val="000000"/>
              </a:solidFill>
              <a:round/>
              <a:headEnd/>
              <a:tailEnd/>
            </a:ln>
          </p:spPr>
          <p:txBody>
            <a:bodyPr/>
            <a:lstStyle/>
            <a:p>
              <a:endParaRPr lang="en-US"/>
            </a:p>
          </p:txBody>
        </p:sp>
        <p:sp>
          <p:nvSpPr>
            <p:cNvPr id="143367" name="Freeform 6"/>
            <p:cNvSpPr>
              <a:spLocks/>
            </p:cNvSpPr>
            <p:nvPr/>
          </p:nvSpPr>
          <p:spPr bwMode="auto">
            <a:xfrm>
              <a:off x="1728" y="1653"/>
              <a:ext cx="720" cy="1667"/>
            </a:xfrm>
            <a:custGeom>
              <a:avLst/>
              <a:gdLst>
                <a:gd name="T0" fmla="*/ 0 w 1800"/>
                <a:gd name="T1" fmla="*/ 1643 h 4169"/>
                <a:gd name="T2" fmla="*/ 144 w 1800"/>
                <a:gd name="T3" fmla="*/ 1427 h 4169"/>
                <a:gd name="T4" fmla="*/ 291 w 1800"/>
                <a:gd name="T5" fmla="*/ 204 h 4169"/>
                <a:gd name="T6" fmla="*/ 432 w 1800"/>
                <a:gd name="T7" fmla="*/ 204 h 4169"/>
                <a:gd name="T8" fmla="*/ 576 w 1800"/>
                <a:gd name="T9" fmla="*/ 1427 h 4169"/>
                <a:gd name="T10" fmla="*/ 720 w 1800"/>
                <a:gd name="T11" fmla="*/ 1643 h 4169"/>
                <a:gd name="T12" fmla="*/ 0 60000 65536"/>
                <a:gd name="T13" fmla="*/ 0 60000 65536"/>
                <a:gd name="T14" fmla="*/ 0 60000 65536"/>
                <a:gd name="T15" fmla="*/ 0 60000 65536"/>
                <a:gd name="T16" fmla="*/ 0 60000 65536"/>
                <a:gd name="T17" fmla="*/ 0 60000 65536"/>
                <a:gd name="T18" fmla="*/ 0 w 1800"/>
                <a:gd name="T19" fmla="*/ 0 h 4169"/>
                <a:gd name="T20" fmla="*/ 1800 w 1800"/>
                <a:gd name="T21" fmla="*/ 4169 h 4169"/>
              </a:gdLst>
              <a:ahLst/>
              <a:cxnLst>
                <a:cxn ang="T12">
                  <a:pos x="T0" y="T1"/>
                </a:cxn>
                <a:cxn ang="T13">
                  <a:pos x="T2" y="T3"/>
                </a:cxn>
                <a:cxn ang="T14">
                  <a:pos x="T4" y="T5"/>
                </a:cxn>
                <a:cxn ang="T15">
                  <a:pos x="T6" y="T7"/>
                </a:cxn>
                <a:cxn ang="T16">
                  <a:pos x="T8" y="T9"/>
                </a:cxn>
                <a:cxn ang="T17">
                  <a:pos x="T10" y="T11"/>
                </a:cxn>
              </a:cxnLst>
              <a:rect l="T18" t="T19" r="T20" b="T21"/>
              <a:pathLst>
                <a:path w="1800" h="4169">
                  <a:moveTo>
                    <a:pt x="0" y="4109"/>
                  </a:moveTo>
                  <a:cubicBezTo>
                    <a:pt x="120" y="4124"/>
                    <a:pt x="239" y="4169"/>
                    <a:pt x="360" y="3569"/>
                  </a:cubicBezTo>
                  <a:cubicBezTo>
                    <a:pt x="481" y="2969"/>
                    <a:pt x="608" y="1021"/>
                    <a:pt x="728" y="511"/>
                  </a:cubicBezTo>
                  <a:cubicBezTo>
                    <a:pt x="848" y="1"/>
                    <a:pt x="961" y="0"/>
                    <a:pt x="1080" y="509"/>
                  </a:cubicBezTo>
                  <a:cubicBezTo>
                    <a:pt x="1199" y="1018"/>
                    <a:pt x="1320" y="2969"/>
                    <a:pt x="1440" y="3569"/>
                  </a:cubicBezTo>
                  <a:cubicBezTo>
                    <a:pt x="1560" y="4169"/>
                    <a:pt x="1710" y="4079"/>
                    <a:pt x="1800" y="4109"/>
                  </a:cubicBezTo>
                </a:path>
              </a:pathLst>
            </a:custGeom>
            <a:noFill/>
            <a:ln w="25400">
              <a:solidFill>
                <a:schemeClr val="folHlink"/>
              </a:solidFill>
              <a:round/>
              <a:headEnd/>
              <a:tailEnd/>
            </a:ln>
          </p:spPr>
          <p:txBody>
            <a:bodyPr/>
            <a:lstStyle/>
            <a:p>
              <a:endParaRPr lang="en-US"/>
            </a:p>
          </p:txBody>
        </p:sp>
        <p:sp>
          <p:nvSpPr>
            <p:cNvPr id="143368" name="Freeform 7"/>
            <p:cNvSpPr>
              <a:spLocks/>
            </p:cNvSpPr>
            <p:nvPr/>
          </p:nvSpPr>
          <p:spPr bwMode="auto">
            <a:xfrm>
              <a:off x="1872" y="2324"/>
              <a:ext cx="1152" cy="972"/>
            </a:xfrm>
            <a:custGeom>
              <a:avLst/>
              <a:gdLst>
                <a:gd name="T0" fmla="*/ 0 w 2880"/>
                <a:gd name="T1" fmla="*/ 972 h 2430"/>
                <a:gd name="T2" fmla="*/ 216 w 2880"/>
                <a:gd name="T3" fmla="*/ 756 h 2430"/>
                <a:gd name="T4" fmla="*/ 432 w 2880"/>
                <a:gd name="T5" fmla="*/ 108 h 2430"/>
                <a:gd name="T6" fmla="*/ 720 w 2880"/>
                <a:gd name="T7" fmla="*/ 108 h 2430"/>
                <a:gd name="T8" fmla="*/ 936 w 2880"/>
                <a:gd name="T9" fmla="*/ 756 h 2430"/>
                <a:gd name="T10" fmla="*/ 1152 w 2880"/>
                <a:gd name="T11" fmla="*/ 972 h 2430"/>
                <a:gd name="T12" fmla="*/ 0 60000 65536"/>
                <a:gd name="T13" fmla="*/ 0 60000 65536"/>
                <a:gd name="T14" fmla="*/ 0 60000 65536"/>
                <a:gd name="T15" fmla="*/ 0 60000 65536"/>
                <a:gd name="T16" fmla="*/ 0 60000 65536"/>
                <a:gd name="T17" fmla="*/ 0 60000 65536"/>
                <a:gd name="T18" fmla="*/ 0 w 2880"/>
                <a:gd name="T19" fmla="*/ 0 h 2430"/>
                <a:gd name="T20" fmla="*/ 2880 w 2880"/>
                <a:gd name="T21" fmla="*/ 2430 h 2430"/>
              </a:gdLst>
              <a:ahLst/>
              <a:cxnLst>
                <a:cxn ang="T12">
                  <a:pos x="T0" y="T1"/>
                </a:cxn>
                <a:cxn ang="T13">
                  <a:pos x="T2" y="T3"/>
                </a:cxn>
                <a:cxn ang="T14">
                  <a:pos x="T4" y="T5"/>
                </a:cxn>
                <a:cxn ang="T15">
                  <a:pos x="T6" y="T7"/>
                </a:cxn>
                <a:cxn ang="T16">
                  <a:pos x="T8" y="T9"/>
                </a:cxn>
                <a:cxn ang="T17">
                  <a:pos x="T10" y="T11"/>
                </a:cxn>
              </a:cxnLst>
              <a:rect l="T18" t="T19" r="T20" b="T21"/>
              <a:pathLst>
                <a:path w="2880" h="2430">
                  <a:moveTo>
                    <a:pt x="0" y="2430"/>
                  </a:moveTo>
                  <a:cubicBezTo>
                    <a:pt x="180" y="2340"/>
                    <a:pt x="360" y="2250"/>
                    <a:pt x="540" y="1890"/>
                  </a:cubicBezTo>
                  <a:cubicBezTo>
                    <a:pt x="720" y="1530"/>
                    <a:pt x="870" y="540"/>
                    <a:pt x="1080" y="270"/>
                  </a:cubicBezTo>
                  <a:cubicBezTo>
                    <a:pt x="1290" y="0"/>
                    <a:pt x="1590" y="0"/>
                    <a:pt x="1800" y="270"/>
                  </a:cubicBezTo>
                  <a:cubicBezTo>
                    <a:pt x="2010" y="540"/>
                    <a:pt x="2160" y="1530"/>
                    <a:pt x="2340" y="1890"/>
                  </a:cubicBezTo>
                  <a:cubicBezTo>
                    <a:pt x="2520" y="2250"/>
                    <a:pt x="2760" y="2370"/>
                    <a:pt x="2880" y="2430"/>
                  </a:cubicBezTo>
                </a:path>
              </a:pathLst>
            </a:custGeom>
            <a:noFill/>
            <a:ln w="25400">
              <a:solidFill>
                <a:srgbClr val="FF0000"/>
              </a:solidFill>
              <a:round/>
              <a:headEnd/>
              <a:tailEnd/>
            </a:ln>
          </p:spPr>
          <p:txBody>
            <a:bodyPr/>
            <a:lstStyle/>
            <a:p>
              <a:endParaRPr lang="en-US"/>
            </a:p>
          </p:txBody>
        </p:sp>
        <p:sp>
          <p:nvSpPr>
            <p:cNvPr id="143369" name="Freeform 8"/>
            <p:cNvSpPr>
              <a:spLocks/>
            </p:cNvSpPr>
            <p:nvPr/>
          </p:nvSpPr>
          <p:spPr bwMode="auto">
            <a:xfrm>
              <a:off x="2004" y="2977"/>
              <a:ext cx="2054" cy="302"/>
            </a:xfrm>
            <a:custGeom>
              <a:avLst/>
              <a:gdLst>
                <a:gd name="T0" fmla="*/ 0 w 5134"/>
                <a:gd name="T1" fmla="*/ 297 h 755"/>
                <a:gd name="T2" fmla="*/ 466 w 5134"/>
                <a:gd name="T3" fmla="*/ 222 h 755"/>
                <a:gd name="T4" fmla="*/ 872 w 5134"/>
                <a:gd name="T5" fmla="*/ 32 h 755"/>
                <a:gd name="T6" fmla="*/ 1164 w 5134"/>
                <a:gd name="T7" fmla="*/ 31 h 755"/>
                <a:gd name="T8" fmla="*/ 1528 w 5134"/>
                <a:gd name="T9" fmla="*/ 212 h 755"/>
                <a:gd name="T10" fmla="*/ 2054 w 5134"/>
                <a:gd name="T11" fmla="*/ 302 h 755"/>
                <a:gd name="T12" fmla="*/ 0 60000 65536"/>
                <a:gd name="T13" fmla="*/ 0 60000 65536"/>
                <a:gd name="T14" fmla="*/ 0 60000 65536"/>
                <a:gd name="T15" fmla="*/ 0 60000 65536"/>
                <a:gd name="T16" fmla="*/ 0 60000 65536"/>
                <a:gd name="T17" fmla="*/ 0 60000 65536"/>
                <a:gd name="T18" fmla="*/ 0 w 5134"/>
                <a:gd name="T19" fmla="*/ 0 h 755"/>
                <a:gd name="T20" fmla="*/ 5134 w 5134"/>
                <a:gd name="T21" fmla="*/ 755 h 755"/>
              </a:gdLst>
              <a:ahLst/>
              <a:cxnLst>
                <a:cxn ang="T12">
                  <a:pos x="T0" y="T1"/>
                </a:cxn>
                <a:cxn ang="T13">
                  <a:pos x="T2" y="T3"/>
                </a:cxn>
                <a:cxn ang="T14">
                  <a:pos x="T4" y="T5"/>
                </a:cxn>
                <a:cxn ang="T15">
                  <a:pos x="T6" y="T7"/>
                </a:cxn>
                <a:cxn ang="T16">
                  <a:pos x="T8" y="T9"/>
                </a:cxn>
                <a:cxn ang="T17">
                  <a:pos x="T10" y="T11"/>
                </a:cxn>
              </a:cxnLst>
              <a:rect l="T18" t="T19" r="T20" b="T21"/>
              <a:pathLst>
                <a:path w="5134" h="755">
                  <a:moveTo>
                    <a:pt x="0" y="742"/>
                  </a:moveTo>
                  <a:cubicBezTo>
                    <a:pt x="194" y="711"/>
                    <a:pt x="802" y="664"/>
                    <a:pt x="1165" y="554"/>
                  </a:cubicBezTo>
                  <a:cubicBezTo>
                    <a:pt x="1528" y="444"/>
                    <a:pt x="1888" y="158"/>
                    <a:pt x="2179" y="79"/>
                  </a:cubicBezTo>
                  <a:cubicBezTo>
                    <a:pt x="2470" y="0"/>
                    <a:pt x="2637" y="2"/>
                    <a:pt x="2910" y="77"/>
                  </a:cubicBezTo>
                  <a:cubicBezTo>
                    <a:pt x="3183" y="152"/>
                    <a:pt x="3448" y="416"/>
                    <a:pt x="3819" y="529"/>
                  </a:cubicBezTo>
                  <a:cubicBezTo>
                    <a:pt x="4190" y="642"/>
                    <a:pt x="4860" y="708"/>
                    <a:pt x="5134" y="755"/>
                  </a:cubicBezTo>
                </a:path>
              </a:pathLst>
            </a:custGeom>
            <a:noFill/>
            <a:ln w="25400">
              <a:solidFill>
                <a:schemeClr val="accent2"/>
              </a:solidFill>
              <a:round/>
              <a:headEnd/>
              <a:tailEnd/>
            </a:ln>
          </p:spPr>
          <p:txBody>
            <a:bodyPr/>
            <a:lstStyle/>
            <a:p>
              <a:endParaRPr lang="en-US"/>
            </a:p>
          </p:txBody>
        </p:sp>
        <p:sp>
          <p:nvSpPr>
            <p:cNvPr id="143370" name="Text Box 9"/>
            <p:cNvSpPr txBox="1">
              <a:spLocks noChangeArrowheads="1"/>
            </p:cNvSpPr>
            <p:nvPr/>
          </p:nvSpPr>
          <p:spPr bwMode="auto">
            <a:xfrm>
              <a:off x="1944" y="1176"/>
              <a:ext cx="2088" cy="432"/>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Particle-Velocity Distribution</a:t>
              </a:r>
              <a:endParaRPr lang="en-US" sz="900">
                <a:ea typeface="Times New Roman" pitchFamily="18" charset="0"/>
                <a:cs typeface="Arial" charset="0"/>
              </a:endParaRPr>
            </a:p>
            <a:p>
              <a:pPr eaLnBrk="0" hangingPunct="0"/>
              <a:r>
                <a:rPr lang="en-US" sz="1800">
                  <a:ea typeface="Times New Roman" pitchFamily="18" charset="0"/>
                  <a:cs typeface="Arial" charset="0"/>
                </a:rPr>
                <a:t>(various gases, same T and P)</a:t>
              </a:r>
            </a:p>
          </p:txBody>
        </p:sp>
        <p:sp>
          <p:nvSpPr>
            <p:cNvPr id="143371" name="Text Box 10"/>
            <p:cNvSpPr txBox="1">
              <a:spLocks noChangeArrowheads="1"/>
            </p:cNvSpPr>
            <p:nvPr/>
          </p:nvSpPr>
          <p:spPr bwMode="auto">
            <a:xfrm>
              <a:off x="648" y="2112"/>
              <a:ext cx="1008" cy="432"/>
            </a:xfrm>
            <a:prstGeom prst="rect">
              <a:avLst/>
            </a:prstGeom>
            <a:noFill/>
            <a:ln w="9525">
              <a:noFill/>
              <a:miter lim="800000"/>
              <a:headEnd/>
              <a:tailEnd/>
            </a:ln>
          </p:spPr>
          <p:txBody>
            <a:bodyPr/>
            <a:lstStyle/>
            <a:p>
              <a:r>
                <a:rPr lang="en-US" sz="1800">
                  <a:ea typeface="Times New Roman" pitchFamily="18" charset="0"/>
                  <a:cs typeface="Arial" charset="0"/>
                </a:rPr>
                <a:t># of</a:t>
              </a:r>
              <a:endParaRPr lang="en-US" sz="900">
                <a:ea typeface="Times New Roman" pitchFamily="18" charset="0"/>
                <a:cs typeface="Arial" charset="0"/>
              </a:endParaRPr>
            </a:p>
            <a:p>
              <a:pPr eaLnBrk="0" hangingPunct="0"/>
              <a:r>
                <a:rPr lang="en-US" sz="1800">
                  <a:ea typeface="Times New Roman" pitchFamily="18" charset="0"/>
                  <a:cs typeface="Arial" charset="0"/>
                </a:rPr>
                <a:t>particles</a:t>
              </a:r>
            </a:p>
          </p:txBody>
        </p:sp>
        <p:sp>
          <p:nvSpPr>
            <p:cNvPr id="143372" name="Text Box 11"/>
            <p:cNvSpPr txBox="1">
              <a:spLocks noChangeArrowheads="1"/>
            </p:cNvSpPr>
            <p:nvPr/>
          </p:nvSpPr>
          <p:spPr bwMode="auto">
            <a:xfrm>
              <a:off x="2160" y="3408"/>
              <a:ext cx="1800" cy="288"/>
            </a:xfrm>
            <a:prstGeom prst="rect">
              <a:avLst/>
            </a:prstGeom>
            <a:noFill/>
            <a:ln w="9525">
              <a:noFill/>
              <a:miter lim="800000"/>
              <a:headEnd/>
              <a:tailEnd/>
            </a:ln>
          </p:spPr>
          <p:txBody>
            <a:bodyPr/>
            <a:lstStyle/>
            <a:p>
              <a:r>
                <a:rPr lang="en-US" sz="1800">
                  <a:ea typeface="Times New Roman" pitchFamily="18" charset="0"/>
                  <a:cs typeface="Arial" charset="0"/>
                </a:rPr>
                <a:t>Velocity of particles (m/s)</a:t>
              </a:r>
            </a:p>
          </p:txBody>
        </p:sp>
        <p:sp>
          <p:nvSpPr>
            <p:cNvPr id="143373" name="Text Box 12"/>
            <p:cNvSpPr txBox="1">
              <a:spLocks noChangeArrowheads="1"/>
            </p:cNvSpPr>
            <p:nvPr/>
          </p:nvSpPr>
          <p:spPr bwMode="auto">
            <a:xfrm>
              <a:off x="3528" y="2616"/>
              <a:ext cx="504" cy="288"/>
            </a:xfrm>
            <a:prstGeom prst="rect">
              <a:avLst/>
            </a:prstGeom>
            <a:noFill/>
            <a:ln w="9525">
              <a:noFill/>
              <a:miter lim="800000"/>
              <a:headEnd/>
              <a:tailEnd/>
            </a:ln>
          </p:spPr>
          <p:txBody>
            <a:bodyPr/>
            <a:lstStyle/>
            <a:p>
              <a:r>
                <a:rPr lang="en-US" sz="1800">
                  <a:solidFill>
                    <a:schemeClr val="accent2"/>
                  </a:solidFill>
                  <a:ea typeface="Times New Roman" pitchFamily="18" charset="0"/>
                  <a:cs typeface="Arial" charset="0"/>
                </a:rPr>
                <a:t>H</a:t>
              </a:r>
              <a:r>
                <a:rPr lang="en-US" sz="1800" baseline="-30000">
                  <a:solidFill>
                    <a:schemeClr val="accent2"/>
                  </a:solidFill>
                  <a:ea typeface="Times New Roman" pitchFamily="18" charset="0"/>
                  <a:cs typeface="Arial" charset="0"/>
                </a:rPr>
                <a:t>2</a:t>
              </a:r>
              <a:endParaRPr lang="en-US" sz="1800">
                <a:solidFill>
                  <a:schemeClr val="accent2"/>
                </a:solidFill>
                <a:ea typeface="Times New Roman" pitchFamily="18" charset="0"/>
                <a:cs typeface="Arial" charset="0"/>
              </a:endParaRPr>
            </a:p>
          </p:txBody>
        </p:sp>
        <p:sp>
          <p:nvSpPr>
            <p:cNvPr id="143374" name="Text Box 13"/>
            <p:cNvSpPr txBox="1">
              <a:spLocks noChangeArrowheads="1"/>
            </p:cNvSpPr>
            <p:nvPr/>
          </p:nvSpPr>
          <p:spPr bwMode="auto">
            <a:xfrm>
              <a:off x="3240" y="2256"/>
              <a:ext cx="504" cy="288"/>
            </a:xfrm>
            <a:prstGeom prst="rect">
              <a:avLst/>
            </a:prstGeom>
            <a:noFill/>
            <a:ln w="9525">
              <a:noFill/>
              <a:miter lim="800000"/>
              <a:headEnd/>
              <a:tailEnd/>
            </a:ln>
          </p:spPr>
          <p:txBody>
            <a:bodyPr/>
            <a:lstStyle/>
            <a:p>
              <a:r>
                <a:rPr lang="en-US" sz="1800">
                  <a:solidFill>
                    <a:srgbClr val="FF0000"/>
                  </a:solidFill>
                  <a:ea typeface="Times New Roman" pitchFamily="18" charset="0"/>
                  <a:cs typeface="Arial" charset="0"/>
                </a:rPr>
                <a:t>N</a:t>
              </a:r>
              <a:r>
                <a:rPr lang="en-US" sz="1800" baseline="-30000">
                  <a:solidFill>
                    <a:srgbClr val="FF0000"/>
                  </a:solidFill>
                  <a:ea typeface="Times New Roman" pitchFamily="18" charset="0"/>
                  <a:cs typeface="Arial" charset="0"/>
                </a:rPr>
                <a:t>2</a:t>
              </a:r>
              <a:endParaRPr lang="en-US" sz="1800">
                <a:solidFill>
                  <a:srgbClr val="FF0000"/>
                </a:solidFill>
                <a:ea typeface="Times New Roman" pitchFamily="18" charset="0"/>
                <a:cs typeface="Arial" charset="0"/>
              </a:endParaRPr>
            </a:p>
          </p:txBody>
        </p:sp>
        <p:sp>
          <p:nvSpPr>
            <p:cNvPr id="143375" name="Text Box 14"/>
            <p:cNvSpPr txBox="1">
              <a:spLocks noChangeArrowheads="1"/>
            </p:cNvSpPr>
            <p:nvPr/>
          </p:nvSpPr>
          <p:spPr bwMode="auto">
            <a:xfrm>
              <a:off x="2736" y="1896"/>
              <a:ext cx="504" cy="288"/>
            </a:xfrm>
            <a:prstGeom prst="rect">
              <a:avLst/>
            </a:prstGeom>
            <a:noFill/>
            <a:ln w="9525">
              <a:noFill/>
              <a:miter lim="800000"/>
              <a:headEnd/>
              <a:tailEnd/>
            </a:ln>
          </p:spPr>
          <p:txBody>
            <a:bodyPr/>
            <a:lstStyle/>
            <a:p>
              <a:r>
                <a:rPr lang="en-US" sz="1800">
                  <a:solidFill>
                    <a:srgbClr val="669900"/>
                  </a:solidFill>
                  <a:ea typeface="Times New Roman" pitchFamily="18" charset="0"/>
                  <a:cs typeface="Arial" charset="0"/>
                </a:rPr>
                <a:t>CO</a:t>
              </a:r>
              <a:r>
                <a:rPr lang="en-US" sz="1800" baseline="-30000">
                  <a:solidFill>
                    <a:srgbClr val="669900"/>
                  </a:solidFill>
                  <a:ea typeface="Times New Roman" pitchFamily="18" charset="0"/>
                  <a:cs typeface="Arial" charset="0"/>
                </a:rPr>
                <a:t>2</a:t>
              </a:r>
              <a:endParaRPr lang="en-US" sz="1800">
                <a:solidFill>
                  <a:srgbClr val="669900"/>
                </a:solidFill>
                <a:ea typeface="Times New Roman" pitchFamily="18" charset="0"/>
                <a:cs typeface="Arial" charset="0"/>
              </a:endParaRPr>
            </a:p>
          </p:txBody>
        </p:sp>
        <p:sp>
          <p:nvSpPr>
            <p:cNvPr id="143376" name="Freeform 15"/>
            <p:cNvSpPr>
              <a:spLocks/>
            </p:cNvSpPr>
            <p:nvPr/>
          </p:nvSpPr>
          <p:spPr bwMode="auto">
            <a:xfrm>
              <a:off x="2232" y="2014"/>
              <a:ext cx="588" cy="26"/>
            </a:xfrm>
            <a:custGeom>
              <a:avLst/>
              <a:gdLst>
                <a:gd name="T0" fmla="*/ 588 w 1471"/>
                <a:gd name="T1" fmla="*/ 0 h 65"/>
                <a:gd name="T2" fmla="*/ 0 w 1471"/>
                <a:gd name="T3" fmla="*/ 26 h 65"/>
                <a:gd name="T4" fmla="*/ 0 60000 65536"/>
                <a:gd name="T5" fmla="*/ 0 60000 65536"/>
                <a:gd name="T6" fmla="*/ 0 w 1471"/>
                <a:gd name="T7" fmla="*/ 0 h 65"/>
                <a:gd name="T8" fmla="*/ 1471 w 1471"/>
                <a:gd name="T9" fmla="*/ 65 h 65"/>
              </a:gdLst>
              <a:ahLst/>
              <a:cxnLst>
                <a:cxn ang="T4">
                  <a:pos x="T0" y="T1"/>
                </a:cxn>
                <a:cxn ang="T5">
                  <a:pos x="T2" y="T3"/>
                </a:cxn>
              </a:cxnLst>
              <a:rect l="T6" t="T7" r="T8" b="T9"/>
              <a:pathLst>
                <a:path w="1471" h="65">
                  <a:moveTo>
                    <a:pt x="1471" y="0"/>
                  </a:moveTo>
                  <a:lnTo>
                    <a:pt x="0" y="65"/>
                  </a:lnTo>
                </a:path>
              </a:pathLst>
            </a:custGeom>
            <a:noFill/>
            <a:ln w="9525">
              <a:solidFill>
                <a:srgbClr val="333333"/>
              </a:solidFill>
              <a:round/>
              <a:headEnd/>
              <a:tailEnd type="triangle" w="med" len="med"/>
            </a:ln>
          </p:spPr>
          <p:txBody>
            <a:bodyPr/>
            <a:lstStyle/>
            <a:p>
              <a:endParaRPr lang="en-US"/>
            </a:p>
          </p:txBody>
        </p:sp>
        <p:sp>
          <p:nvSpPr>
            <p:cNvPr id="143377" name="Line 16"/>
            <p:cNvSpPr>
              <a:spLocks noChangeShapeType="1"/>
            </p:cNvSpPr>
            <p:nvPr/>
          </p:nvSpPr>
          <p:spPr bwMode="auto">
            <a:xfrm flipH="1">
              <a:off x="2736" y="2400"/>
              <a:ext cx="648" cy="288"/>
            </a:xfrm>
            <a:prstGeom prst="line">
              <a:avLst/>
            </a:prstGeom>
            <a:noFill/>
            <a:ln w="9525">
              <a:solidFill>
                <a:srgbClr val="333333"/>
              </a:solidFill>
              <a:round/>
              <a:headEnd/>
              <a:tailEnd type="triangle" w="med" len="med"/>
            </a:ln>
          </p:spPr>
          <p:txBody>
            <a:bodyPr/>
            <a:lstStyle/>
            <a:p>
              <a:endParaRPr lang="en-US"/>
            </a:p>
          </p:txBody>
        </p:sp>
        <p:sp>
          <p:nvSpPr>
            <p:cNvPr id="143378" name="Line 17"/>
            <p:cNvSpPr>
              <a:spLocks noChangeShapeType="1"/>
            </p:cNvSpPr>
            <p:nvPr/>
          </p:nvSpPr>
          <p:spPr bwMode="auto">
            <a:xfrm flipH="1">
              <a:off x="3384" y="2760"/>
              <a:ext cx="288" cy="288"/>
            </a:xfrm>
            <a:prstGeom prst="line">
              <a:avLst/>
            </a:prstGeom>
            <a:noFill/>
            <a:ln w="9525">
              <a:solidFill>
                <a:srgbClr val="333333"/>
              </a:solidFill>
              <a:round/>
              <a:headEnd/>
              <a:tailEnd type="triangle" w="med" len="med"/>
            </a:ln>
          </p:spPr>
          <p:txBody>
            <a:bodyPr/>
            <a:lstStyle/>
            <a:p>
              <a:endParaRPr lang="en-US"/>
            </a:p>
          </p:txBody>
        </p:sp>
        <p:sp>
          <p:nvSpPr>
            <p:cNvPr id="143379" name="Text Box 18"/>
            <p:cNvSpPr txBox="1">
              <a:spLocks noChangeArrowheads="1"/>
            </p:cNvSpPr>
            <p:nvPr/>
          </p:nvSpPr>
          <p:spPr bwMode="auto">
            <a:xfrm>
              <a:off x="1440" y="3408"/>
              <a:ext cx="648" cy="288"/>
            </a:xfrm>
            <a:prstGeom prst="rect">
              <a:avLst/>
            </a:prstGeom>
            <a:noFill/>
            <a:ln w="9525">
              <a:noFill/>
              <a:miter lim="800000"/>
              <a:headEnd/>
              <a:tailEnd/>
            </a:ln>
          </p:spPr>
          <p:txBody>
            <a:bodyPr/>
            <a:lstStyle/>
            <a:p>
              <a:r>
                <a:rPr lang="en-US" sz="1400">
                  <a:ea typeface="Times New Roman" pitchFamily="18" charset="0"/>
                  <a:cs typeface="Arial" charset="0"/>
                </a:rPr>
                <a:t>(SLOW)</a:t>
              </a:r>
              <a:endParaRPr lang="en-US" sz="1800">
                <a:ea typeface="Times New Roman" pitchFamily="18" charset="0"/>
                <a:cs typeface="Arial" charset="0"/>
              </a:endParaRPr>
            </a:p>
          </p:txBody>
        </p:sp>
        <p:sp>
          <p:nvSpPr>
            <p:cNvPr id="143380" name="Text Box 19"/>
            <p:cNvSpPr txBox="1">
              <a:spLocks noChangeArrowheads="1"/>
            </p:cNvSpPr>
            <p:nvPr/>
          </p:nvSpPr>
          <p:spPr bwMode="auto">
            <a:xfrm>
              <a:off x="3960" y="3408"/>
              <a:ext cx="648" cy="288"/>
            </a:xfrm>
            <a:prstGeom prst="rect">
              <a:avLst/>
            </a:prstGeom>
            <a:noFill/>
            <a:ln w="9525">
              <a:noFill/>
              <a:miter lim="800000"/>
              <a:headEnd/>
              <a:tailEnd/>
            </a:ln>
          </p:spPr>
          <p:txBody>
            <a:bodyPr/>
            <a:lstStyle/>
            <a:p>
              <a:r>
                <a:rPr lang="en-US" sz="1400">
                  <a:ea typeface="Times New Roman" pitchFamily="18" charset="0"/>
                  <a:cs typeface="Arial" charset="0"/>
                </a:rPr>
                <a:t>(FAST)</a:t>
              </a:r>
              <a:endParaRPr lang="en-US" sz="1800">
                <a:ea typeface="Times New Roman" pitchFamily="18" charset="0"/>
                <a:cs typeface="Arial" charset="0"/>
              </a:endParaRPr>
            </a:p>
          </p:txBody>
        </p:sp>
      </p:grpSp>
      <p:sp>
        <p:nvSpPr>
          <p:cNvPr id="143363" name="Rectangle 20"/>
          <p:cNvSpPr>
            <a:spLocks noChangeArrowheads="1"/>
          </p:cNvSpPr>
          <p:nvPr/>
        </p:nvSpPr>
        <p:spPr bwMode="auto">
          <a:xfrm>
            <a:off x="228600" y="958850"/>
            <a:ext cx="8782050" cy="641350"/>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More massive gas particles are slower than less massive gas particles (on average). </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p:txBody>
      </p:sp>
      <p:sp>
        <p:nvSpPr>
          <p:cNvPr id="143364" name="Rectangle 21"/>
          <p:cNvSpPr>
            <a:spLocks noChangeArrowheads="1"/>
          </p:cNvSpPr>
          <p:nvPr/>
        </p:nvSpPr>
        <p:spPr bwMode="auto">
          <a:xfrm>
            <a:off x="114300" y="1363663"/>
            <a:ext cx="9144000" cy="0"/>
          </a:xfrm>
          <a:prstGeom prst="rect">
            <a:avLst/>
          </a:prstGeom>
          <a:noFill/>
          <a:ln w="9525">
            <a:noFill/>
            <a:miter lim="800000"/>
            <a:headEnd/>
            <a:tailEnd/>
          </a:ln>
        </p:spPr>
        <p:txBody>
          <a:bodyPr wrap="none" anchor="ctr">
            <a:spAutoFit/>
          </a:bodyPr>
          <a:lstStyle/>
          <a:p>
            <a:pPr algn="l"/>
            <a:endParaRPr lang="en-US" sz="180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1379538" y="1881188"/>
            <a:ext cx="6565900" cy="4579937"/>
          </a:xfrm>
          <a:prstGeom prst="rect">
            <a:avLst/>
          </a:prstGeom>
          <a:solidFill>
            <a:srgbClr val="99CCFF">
              <a:alpha val="18039"/>
            </a:srgbClr>
          </a:solidFill>
          <a:ln w="9525">
            <a:solidFill>
              <a:schemeClr val="tx1"/>
            </a:solidFill>
            <a:miter lim="800000"/>
            <a:headEnd/>
            <a:tailEnd/>
          </a:ln>
        </p:spPr>
        <p:txBody>
          <a:bodyPr wrap="none" anchor="ctr"/>
          <a:lstStyle/>
          <a:p>
            <a:endParaRPr lang="en-US"/>
          </a:p>
        </p:txBody>
      </p:sp>
      <p:sp>
        <p:nvSpPr>
          <p:cNvPr id="144387" name="Rectangle 3"/>
          <p:cNvSpPr>
            <a:spLocks noGrp="1" noChangeArrowheads="1"/>
          </p:cNvSpPr>
          <p:nvPr>
            <p:ph type="title"/>
          </p:nvPr>
        </p:nvSpPr>
        <p:spPr/>
        <p:txBody>
          <a:bodyPr/>
          <a:lstStyle/>
          <a:p>
            <a:pPr eaLnBrk="1" hangingPunct="1"/>
            <a:r>
              <a:rPr lang="en-US" smtClean="0"/>
              <a:t>Hot vs. Cold Tea</a:t>
            </a:r>
          </a:p>
        </p:txBody>
      </p:sp>
      <p:sp>
        <p:nvSpPr>
          <p:cNvPr id="144388" name="Line 5"/>
          <p:cNvSpPr>
            <a:spLocks noChangeShapeType="1"/>
          </p:cNvSpPr>
          <p:nvPr/>
        </p:nvSpPr>
        <p:spPr bwMode="auto">
          <a:xfrm>
            <a:off x="1958975" y="2079625"/>
            <a:ext cx="0" cy="3778250"/>
          </a:xfrm>
          <a:prstGeom prst="line">
            <a:avLst/>
          </a:prstGeom>
          <a:noFill/>
          <a:ln w="15875">
            <a:solidFill>
              <a:schemeClr val="tx1"/>
            </a:solidFill>
            <a:miter lim="800000"/>
            <a:headEnd/>
            <a:tailEnd/>
          </a:ln>
        </p:spPr>
        <p:txBody>
          <a:bodyPr wrap="none"/>
          <a:lstStyle/>
          <a:p>
            <a:endParaRPr lang="en-US"/>
          </a:p>
        </p:txBody>
      </p:sp>
      <p:sp>
        <p:nvSpPr>
          <p:cNvPr id="144389" name="Line 6"/>
          <p:cNvSpPr>
            <a:spLocks noChangeShapeType="1"/>
          </p:cNvSpPr>
          <p:nvPr/>
        </p:nvSpPr>
        <p:spPr bwMode="auto">
          <a:xfrm>
            <a:off x="1958975" y="5865813"/>
            <a:ext cx="5313363" cy="0"/>
          </a:xfrm>
          <a:prstGeom prst="line">
            <a:avLst/>
          </a:prstGeom>
          <a:noFill/>
          <a:ln w="15875">
            <a:solidFill>
              <a:schemeClr val="tx1"/>
            </a:solidFill>
            <a:miter lim="800000"/>
            <a:headEnd/>
            <a:tailEnd/>
          </a:ln>
        </p:spPr>
        <p:txBody>
          <a:bodyPr wrap="none"/>
          <a:lstStyle/>
          <a:p>
            <a:endParaRPr lang="en-US"/>
          </a:p>
        </p:txBody>
      </p:sp>
      <p:sp>
        <p:nvSpPr>
          <p:cNvPr id="144390" name="Text Box 7"/>
          <p:cNvSpPr txBox="1">
            <a:spLocks noChangeArrowheads="1"/>
          </p:cNvSpPr>
          <p:nvPr/>
        </p:nvSpPr>
        <p:spPr bwMode="auto">
          <a:xfrm>
            <a:off x="3922713" y="5924550"/>
            <a:ext cx="1108075" cy="304800"/>
          </a:xfrm>
          <a:prstGeom prst="rect">
            <a:avLst/>
          </a:prstGeom>
          <a:noFill/>
          <a:ln w="9525">
            <a:noFill/>
            <a:miter lim="800000"/>
            <a:headEnd/>
            <a:tailEnd/>
          </a:ln>
        </p:spPr>
        <p:txBody>
          <a:bodyPr wrap="none">
            <a:spAutoFit/>
          </a:bodyPr>
          <a:lstStyle/>
          <a:p>
            <a:pPr algn="l"/>
            <a:r>
              <a:rPr lang="en-US" sz="1400">
                <a:latin typeface="Arial Narrow" pitchFamily="34" charset="0"/>
              </a:rPr>
              <a:t>Kinetic energy</a:t>
            </a:r>
          </a:p>
        </p:txBody>
      </p:sp>
      <p:sp>
        <p:nvSpPr>
          <p:cNvPr id="144391" name="Line 8"/>
          <p:cNvSpPr>
            <a:spLocks noChangeShapeType="1"/>
          </p:cNvSpPr>
          <p:nvPr/>
        </p:nvSpPr>
        <p:spPr bwMode="auto">
          <a:xfrm>
            <a:off x="5076825" y="6091238"/>
            <a:ext cx="647700" cy="0"/>
          </a:xfrm>
          <a:prstGeom prst="line">
            <a:avLst/>
          </a:prstGeom>
          <a:noFill/>
          <a:ln w="15875">
            <a:solidFill>
              <a:schemeClr val="tx1"/>
            </a:solidFill>
            <a:miter lim="800000"/>
            <a:headEnd/>
            <a:tailEnd type="triangle" w="med" len="med"/>
          </a:ln>
        </p:spPr>
        <p:txBody>
          <a:bodyPr wrap="none"/>
          <a:lstStyle/>
          <a:p>
            <a:endParaRPr lang="en-US"/>
          </a:p>
        </p:txBody>
      </p:sp>
      <p:sp>
        <p:nvSpPr>
          <p:cNvPr id="144392" name="Line 9"/>
          <p:cNvSpPr>
            <a:spLocks noChangeShapeType="1"/>
          </p:cNvSpPr>
          <p:nvPr/>
        </p:nvSpPr>
        <p:spPr bwMode="auto">
          <a:xfrm flipH="1">
            <a:off x="5114925" y="3814763"/>
            <a:ext cx="523875" cy="1819275"/>
          </a:xfrm>
          <a:prstGeom prst="line">
            <a:avLst/>
          </a:prstGeom>
          <a:noFill/>
          <a:ln w="6350">
            <a:solidFill>
              <a:srgbClr val="333333"/>
            </a:solidFill>
            <a:miter lim="800000"/>
            <a:headEnd/>
            <a:tailEnd/>
          </a:ln>
        </p:spPr>
        <p:txBody>
          <a:bodyPr wrap="none"/>
          <a:lstStyle/>
          <a:p>
            <a:endParaRPr lang="en-US"/>
          </a:p>
        </p:txBody>
      </p:sp>
      <p:sp>
        <p:nvSpPr>
          <p:cNvPr id="144393" name="Line 10"/>
          <p:cNvSpPr>
            <a:spLocks noChangeShapeType="1"/>
          </p:cNvSpPr>
          <p:nvPr/>
        </p:nvSpPr>
        <p:spPr bwMode="auto">
          <a:xfrm>
            <a:off x="5753100" y="3805238"/>
            <a:ext cx="795338" cy="1766887"/>
          </a:xfrm>
          <a:prstGeom prst="line">
            <a:avLst/>
          </a:prstGeom>
          <a:noFill/>
          <a:ln w="6350">
            <a:solidFill>
              <a:srgbClr val="333333"/>
            </a:solidFill>
            <a:miter lim="800000"/>
            <a:headEnd/>
            <a:tailEnd/>
          </a:ln>
        </p:spPr>
        <p:txBody>
          <a:bodyPr wrap="none"/>
          <a:lstStyle/>
          <a:p>
            <a:endParaRPr lang="en-US"/>
          </a:p>
        </p:txBody>
      </p:sp>
      <p:sp>
        <p:nvSpPr>
          <p:cNvPr id="144394" name="Freeform 11"/>
          <p:cNvSpPr>
            <a:spLocks/>
          </p:cNvSpPr>
          <p:nvPr/>
        </p:nvSpPr>
        <p:spPr bwMode="auto">
          <a:xfrm>
            <a:off x="2033588" y="4213225"/>
            <a:ext cx="5210175" cy="1654175"/>
          </a:xfrm>
          <a:custGeom>
            <a:avLst/>
            <a:gdLst>
              <a:gd name="T0" fmla="*/ 0 w 3282"/>
              <a:gd name="T1" fmla="*/ 1654175 h 1042"/>
              <a:gd name="T2" fmla="*/ 361950 w 3282"/>
              <a:gd name="T3" fmla="*/ 1525587 h 1042"/>
              <a:gd name="T4" fmla="*/ 857250 w 3282"/>
              <a:gd name="T5" fmla="*/ 1235075 h 1042"/>
              <a:gd name="T6" fmla="*/ 1457325 w 3282"/>
              <a:gd name="T7" fmla="*/ 711200 h 1042"/>
              <a:gd name="T8" fmla="*/ 2124075 w 3282"/>
              <a:gd name="T9" fmla="*/ 153987 h 1042"/>
              <a:gd name="T10" fmla="*/ 2652712 w 3282"/>
              <a:gd name="T11" fmla="*/ 30162 h 1042"/>
              <a:gd name="T12" fmla="*/ 3228975 w 3282"/>
              <a:gd name="T13" fmla="*/ 334962 h 1042"/>
              <a:gd name="T14" fmla="*/ 4000500 w 3282"/>
              <a:gd name="T15" fmla="*/ 1044575 h 1042"/>
              <a:gd name="T16" fmla="*/ 4633913 w 3282"/>
              <a:gd name="T17" fmla="*/ 1468437 h 1042"/>
              <a:gd name="T18" fmla="*/ 5210175 w 3282"/>
              <a:gd name="T19" fmla="*/ 1635125 h 10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82"/>
              <a:gd name="T31" fmla="*/ 0 h 1042"/>
              <a:gd name="T32" fmla="*/ 3282 w 3282"/>
              <a:gd name="T33" fmla="*/ 1042 h 10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82" h="1042">
                <a:moveTo>
                  <a:pt x="0" y="1042"/>
                </a:moveTo>
                <a:cubicBezTo>
                  <a:pt x="38" y="1029"/>
                  <a:pt x="138" y="1005"/>
                  <a:pt x="228" y="961"/>
                </a:cubicBezTo>
                <a:cubicBezTo>
                  <a:pt x="318" y="917"/>
                  <a:pt x="425" y="863"/>
                  <a:pt x="540" y="778"/>
                </a:cubicBezTo>
                <a:cubicBezTo>
                  <a:pt x="655" y="693"/>
                  <a:pt x="785" y="561"/>
                  <a:pt x="918" y="448"/>
                </a:cubicBezTo>
                <a:cubicBezTo>
                  <a:pt x="1051" y="335"/>
                  <a:pt x="1213" y="168"/>
                  <a:pt x="1338" y="97"/>
                </a:cubicBezTo>
                <a:cubicBezTo>
                  <a:pt x="1463" y="26"/>
                  <a:pt x="1555" y="0"/>
                  <a:pt x="1671" y="19"/>
                </a:cubicBezTo>
                <a:cubicBezTo>
                  <a:pt x="1787" y="38"/>
                  <a:pt x="1893" y="105"/>
                  <a:pt x="2034" y="211"/>
                </a:cubicBezTo>
                <a:cubicBezTo>
                  <a:pt x="2175" y="317"/>
                  <a:pt x="2373" y="539"/>
                  <a:pt x="2520" y="658"/>
                </a:cubicBezTo>
                <a:cubicBezTo>
                  <a:pt x="2667" y="777"/>
                  <a:pt x="2792" y="863"/>
                  <a:pt x="2919" y="925"/>
                </a:cubicBezTo>
                <a:cubicBezTo>
                  <a:pt x="3046" y="987"/>
                  <a:pt x="3164" y="1008"/>
                  <a:pt x="3282" y="1030"/>
                </a:cubicBezTo>
              </a:path>
            </a:pathLst>
          </a:custGeom>
          <a:noFill/>
          <a:ln w="34925">
            <a:solidFill>
              <a:srgbClr val="FF3300"/>
            </a:solidFill>
            <a:miter lim="800000"/>
            <a:headEnd/>
            <a:tailEnd/>
          </a:ln>
        </p:spPr>
        <p:txBody>
          <a:bodyPr wrap="none"/>
          <a:lstStyle/>
          <a:p>
            <a:endParaRPr lang="en-US"/>
          </a:p>
        </p:txBody>
      </p:sp>
      <p:sp>
        <p:nvSpPr>
          <p:cNvPr id="144395" name="Freeform 12"/>
          <p:cNvSpPr>
            <a:spLocks/>
          </p:cNvSpPr>
          <p:nvPr/>
        </p:nvSpPr>
        <p:spPr bwMode="auto">
          <a:xfrm>
            <a:off x="1981200" y="3016250"/>
            <a:ext cx="3848100" cy="2851150"/>
          </a:xfrm>
          <a:custGeom>
            <a:avLst/>
            <a:gdLst>
              <a:gd name="T0" fmla="*/ 0 w 2424"/>
              <a:gd name="T1" fmla="*/ 2851150 h 1796"/>
              <a:gd name="T2" fmla="*/ 333375 w 2424"/>
              <a:gd name="T3" fmla="*/ 2551113 h 1796"/>
              <a:gd name="T4" fmla="*/ 633412 w 2424"/>
              <a:gd name="T5" fmla="*/ 1993900 h 1796"/>
              <a:gd name="T6" fmla="*/ 842963 w 2424"/>
              <a:gd name="T7" fmla="*/ 1155700 h 1796"/>
              <a:gd name="T8" fmla="*/ 995362 w 2424"/>
              <a:gd name="T9" fmla="*/ 384175 h 1796"/>
              <a:gd name="T10" fmla="*/ 1128712 w 2424"/>
              <a:gd name="T11" fmla="*/ 79375 h 1796"/>
              <a:gd name="T12" fmla="*/ 1376362 w 2424"/>
              <a:gd name="T13" fmla="*/ 107950 h 1796"/>
              <a:gd name="T14" fmla="*/ 1685925 w 2424"/>
              <a:gd name="T15" fmla="*/ 722312 h 1796"/>
              <a:gd name="T16" fmla="*/ 2290762 w 2424"/>
              <a:gd name="T17" fmla="*/ 1889125 h 1796"/>
              <a:gd name="T18" fmla="*/ 2624137 w 2424"/>
              <a:gd name="T19" fmla="*/ 2332038 h 1796"/>
              <a:gd name="T20" fmla="*/ 2928937 w 2424"/>
              <a:gd name="T21" fmla="*/ 2584450 h 1796"/>
              <a:gd name="T22" fmla="*/ 3414713 w 2424"/>
              <a:gd name="T23" fmla="*/ 2770188 h 1796"/>
              <a:gd name="T24" fmla="*/ 3848100 w 2424"/>
              <a:gd name="T25" fmla="*/ 2827338 h 17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24"/>
              <a:gd name="T40" fmla="*/ 0 h 1796"/>
              <a:gd name="T41" fmla="*/ 2424 w 2424"/>
              <a:gd name="T42" fmla="*/ 1796 h 17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24" h="1796">
                <a:moveTo>
                  <a:pt x="0" y="1796"/>
                </a:moveTo>
                <a:cubicBezTo>
                  <a:pt x="35" y="1765"/>
                  <a:pt x="144" y="1697"/>
                  <a:pt x="210" y="1607"/>
                </a:cubicBezTo>
                <a:cubicBezTo>
                  <a:pt x="276" y="1517"/>
                  <a:pt x="346" y="1402"/>
                  <a:pt x="399" y="1256"/>
                </a:cubicBezTo>
                <a:cubicBezTo>
                  <a:pt x="452" y="1110"/>
                  <a:pt x="493" y="897"/>
                  <a:pt x="531" y="728"/>
                </a:cubicBezTo>
                <a:cubicBezTo>
                  <a:pt x="569" y="559"/>
                  <a:pt x="597" y="355"/>
                  <a:pt x="627" y="242"/>
                </a:cubicBezTo>
                <a:cubicBezTo>
                  <a:pt x="657" y="129"/>
                  <a:pt x="671" y="79"/>
                  <a:pt x="711" y="50"/>
                </a:cubicBezTo>
                <a:cubicBezTo>
                  <a:pt x="751" y="21"/>
                  <a:pt x="808" y="0"/>
                  <a:pt x="867" y="68"/>
                </a:cubicBezTo>
                <a:cubicBezTo>
                  <a:pt x="926" y="136"/>
                  <a:pt x="966" y="268"/>
                  <a:pt x="1062" y="455"/>
                </a:cubicBezTo>
                <a:cubicBezTo>
                  <a:pt x="1158" y="642"/>
                  <a:pt x="1345" y="1021"/>
                  <a:pt x="1443" y="1190"/>
                </a:cubicBezTo>
                <a:cubicBezTo>
                  <a:pt x="1541" y="1359"/>
                  <a:pt x="1586" y="1396"/>
                  <a:pt x="1653" y="1469"/>
                </a:cubicBezTo>
                <a:cubicBezTo>
                  <a:pt x="1720" y="1542"/>
                  <a:pt x="1762" y="1582"/>
                  <a:pt x="1845" y="1628"/>
                </a:cubicBezTo>
                <a:cubicBezTo>
                  <a:pt x="1928" y="1674"/>
                  <a:pt x="2055" y="1720"/>
                  <a:pt x="2151" y="1745"/>
                </a:cubicBezTo>
                <a:cubicBezTo>
                  <a:pt x="2247" y="1770"/>
                  <a:pt x="2335" y="1775"/>
                  <a:pt x="2424" y="1781"/>
                </a:cubicBezTo>
              </a:path>
            </a:pathLst>
          </a:custGeom>
          <a:noFill/>
          <a:ln w="38100">
            <a:solidFill>
              <a:srgbClr val="0099CC"/>
            </a:solidFill>
            <a:miter lim="800000"/>
            <a:headEnd/>
            <a:tailEnd/>
          </a:ln>
        </p:spPr>
        <p:txBody>
          <a:bodyPr wrap="none"/>
          <a:lstStyle/>
          <a:p>
            <a:endParaRPr lang="en-US"/>
          </a:p>
        </p:txBody>
      </p:sp>
      <p:sp>
        <p:nvSpPr>
          <p:cNvPr id="144396" name="Line 13"/>
          <p:cNvSpPr>
            <a:spLocks noChangeShapeType="1"/>
          </p:cNvSpPr>
          <p:nvPr/>
        </p:nvSpPr>
        <p:spPr bwMode="auto">
          <a:xfrm flipH="1">
            <a:off x="3276600" y="2686050"/>
            <a:ext cx="681038" cy="338138"/>
          </a:xfrm>
          <a:prstGeom prst="line">
            <a:avLst/>
          </a:prstGeom>
          <a:noFill/>
          <a:ln w="6350">
            <a:solidFill>
              <a:srgbClr val="333333"/>
            </a:solidFill>
            <a:miter lim="800000"/>
            <a:headEnd/>
            <a:tailEnd/>
          </a:ln>
        </p:spPr>
        <p:txBody>
          <a:bodyPr wrap="none"/>
          <a:lstStyle/>
          <a:p>
            <a:endParaRPr lang="en-US"/>
          </a:p>
        </p:txBody>
      </p:sp>
      <p:sp>
        <p:nvSpPr>
          <p:cNvPr id="144397" name="Line 14"/>
          <p:cNvSpPr>
            <a:spLocks noChangeShapeType="1"/>
          </p:cNvSpPr>
          <p:nvPr/>
        </p:nvSpPr>
        <p:spPr bwMode="auto">
          <a:xfrm>
            <a:off x="4043363" y="2686050"/>
            <a:ext cx="542925" cy="1524000"/>
          </a:xfrm>
          <a:prstGeom prst="line">
            <a:avLst/>
          </a:prstGeom>
          <a:noFill/>
          <a:ln w="6350">
            <a:solidFill>
              <a:srgbClr val="333333"/>
            </a:solidFill>
            <a:miter lim="800000"/>
            <a:headEnd/>
            <a:tailEnd/>
          </a:ln>
        </p:spPr>
        <p:txBody>
          <a:bodyPr wrap="none"/>
          <a:lstStyle/>
          <a:p>
            <a:endParaRPr lang="en-US"/>
          </a:p>
        </p:txBody>
      </p:sp>
      <p:sp>
        <p:nvSpPr>
          <p:cNvPr id="144398" name="Text Box 15"/>
          <p:cNvSpPr txBox="1">
            <a:spLocks noChangeArrowheads="1"/>
          </p:cNvSpPr>
          <p:nvPr/>
        </p:nvSpPr>
        <p:spPr bwMode="auto">
          <a:xfrm>
            <a:off x="3594100" y="2209800"/>
            <a:ext cx="1928813" cy="517525"/>
          </a:xfrm>
          <a:prstGeom prst="rect">
            <a:avLst/>
          </a:prstGeom>
          <a:noFill/>
          <a:ln w="9525">
            <a:noFill/>
            <a:miter lim="800000"/>
            <a:headEnd/>
            <a:tailEnd/>
          </a:ln>
        </p:spPr>
        <p:txBody>
          <a:bodyPr wrap="none">
            <a:spAutoFit/>
          </a:bodyPr>
          <a:lstStyle/>
          <a:p>
            <a:pPr algn="l"/>
            <a:r>
              <a:rPr lang="en-US" sz="1400">
                <a:latin typeface="Arial Narrow" pitchFamily="34" charset="0"/>
              </a:rPr>
              <a:t>Many molecules have an</a:t>
            </a:r>
          </a:p>
          <a:p>
            <a:pPr algn="l"/>
            <a:r>
              <a:rPr lang="en-US" sz="1400">
                <a:latin typeface="Arial Narrow" pitchFamily="34" charset="0"/>
              </a:rPr>
              <a:t>intermediate kinetic energy</a:t>
            </a:r>
          </a:p>
        </p:txBody>
      </p:sp>
      <p:sp>
        <p:nvSpPr>
          <p:cNvPr id="144399" name="Text Box 16"/>
          <p:cNvSpPr txBox="1">
            <a:spLocks noChangeArrowheads="1"/>
          </p:cNvSpPr>
          <p:nvPr/>
        </p:nvSpPr>
        <p:spPr bwMode="auto">
          <a:xfrm>
            <a:off x="5189538" y="3324225"/>
            <a:ext cx="1717675" cy="517525"/>
          </a:xfrm>
          <a:prstGeom prst="rect">
            <a:avLst/>
          </a:prstGeom>
          <a:noFill/>
          <a:ln w="9525">
            <a:noFill/>
            <a:miter lim="800000"/>
            <a:headEnd/>
            <a:tailEnd/>
          </a:ln>
        </p:spPr>
        <p:txBody>
          <a:bodyPr wrap="none">
            <a:spAutoFit/>
          </a:bodyPr>
          <a:lstStyle/>
          <a:p>
            <a:pPr algn="l"/>
            <a:r>
              <a:rPr lang="en-US" sz="1400">
                <a:latin typeface="Arial Narrow" pitchFamily="34" charset="0"/>
              </a:rPr>
              <a:t>Few molecules have a</a:t>
            </a:r>
          </a:p>
          <a:p>
            <a:pPr algn="l"/>
            <a:r>
              <a:rPr lang="en-US" sz="1400">
                <a:latin typeface="Arial Narrow" pitchFamily="34" charset="0"/>
              </a:rPr>
              <a:t>very high kinetic energy</a:t>
            </a:r>
          </a:p>
        </p:txBody>
      </p:sp>
      <p:sp>
        <p:nvSpPr>
          <p:cNvPr id="144400" name="Text Box 17"/>
          <p:cNvSpPr txBox="1">
            <a:spLocks noChangeArrowheads="1"/>
          </p:cNvSpPr>
          <p:nvPr/>
        </p:nvSpPr>
        <p:spPr bwMode="auto">
          <a:xfrm>
            <a:off x="6251575" y="2024063"/>
            <a:ext cx="1281113" cy="517525"/>
          </a:xfrm>
          <a:prstGeom prst="rect">
            <a:avLst/>
          </a:prstGeom>
          <a:noFill/>
          <a:ln w="9525">
            <a:noFill/>
            <a:miter lim="800000"/>
            <a:headEnd/>
            <a:tailEnd/>
          </a:ln>
        </p:spPr>
        <p:txBody>
          <a:bodyPr wrap="none">
            <a:spAutoFit/>
          </a:bodyPr>
          <a:lstStyle/>
          <a:p>
            <a:pPr algn="l"/>
            <a:r>
              <a:rPr lang="en-US" sz="1400">
                <a:latin typeface="Arial Narrow" pitchFamily="34" charset="0"/>
              </a:rPr>
              <a:t>Low temperature</a:t>
            </a:r>
          </a:p>
          <a:p>
            <a:pPr algn="l"/>
            <a:r>
              <a:rPr lang="en-US" sz="1400">
                <a:latin typeface="Arial Narrow" pitchFamily="34" charset="0"/>
              </a:rPr>
              <a:t>(iced tea)</a:t>
            </a:r>
          </a:p>
        </p:txBody>
      </p:sp>
      <p:sp>
        <p:nvSpPr>
          <p:cNvPr id="144401" name="Text Box 18"/>
          <p:cNvSpPr txBox="1">
            <a:spLocks noChangeArrowheads="1"/>
          </p:cNvSpPr>
          <p:nvPr/>
        </p:nvSpPr>
        <p:spPr bwMode="auto">
          <a:xfrm>
            <a:off x="6251575" y="2543175"/>
            <a:ext cx="1312863" cy="517525"/>
          </a:xfrm>
          <a:prstGeom prst="rect">
            <a:avLst/>
          </a:prstGeom>
          <a:noFill/>
          <a:ln w="9525">
            <a:noFill/>
            <a:miter lim="800000"/>
            <a:headEnd/>
            <a:tailEnd/>
          </a:ln>
        </p:spPr>
        <p:txBody>
          <a:bodyPr wrap="none">
            <a:spAutoFit/>
          </a:bodyPr>
          <a:lstStyle/>
          <a:p>
            <a:pPr algn="l"/>
            <a:r>
              <a:rPr lang="en-US" sz="1400">
                <a:latin typeface="Arial Narrow" pitchFamily="34" charset="0"/>
              </a:rPr>
              <a:t>High temperature</a:t>
            </a:r>
          </a:p>
          <a:p>
            <a:pPr algn="l"/>
            <a:r>
              <a:rPr lang="en-US" sz="1400">
                <a:latin typeface="Arial Narrow" pitchFamily="34" charset="0"/>
              </a:rPr>
              <a:t>(hot tea)</a:t>
            </a:r>
          </a:p>
        </p:txBody>
      </p:sp>
      <p:sp>
        <p:nvSpPr>
          <p:cNvPr id="144402" name="Line 19"/>
          <p:cNvSpPr>
            <a:spLocks noChangeShapeType="1"/>
          </p:cNvSpPr>
          <p:nvPr/>
        </p:nvSpPr>
        <p:spPr bwMode="auto">
          <a:xfrm>
            <a:off x="5948363" y="2200275"/>
            <a:ext cx="319087" cy="0"/>
          </a:xfrm>
          <a:prstGeom prst="line">
            <a:avLst/>
          </a:prstGeom>
          <a:noFill/>
          <a:ln w="38100">
            <a:solidFill>
              <a:srgbClr val="0099CC"/>
            </a:solidFill>
            <a:miter lim="800000"/>
            <a:headEnd/>
            <a:tailEnd/>
          </a:ln>
        </p:spPr>
        <p:txBody>
          <a:bodyPr wrap="none"/>
          <a:lstStyle/>
          <a:p>
            <a:endParaRPr lang="en-US"/>
          </a:p>
        </p:txBody>
      </p:sp>
      <p:sp>
        <p:nvSpPr>
          <p:cNvPr id="144403" name="Line 20"/>
          <p:cNvSpPr>
            <a:spLocks noChangeShapeType="1"/>
          </p:cNvSpPr>
          <p:nvPr/>
        </p:nvSpPr>
        <p:spPr bwMode="auto">
          <a:xfrm>
            <a:off x="5962650" y="2690813"/>
            <a:ext cx="319088" cy="0"/>
          </a:xfrm>
          <a:prstGeom prst="line">
            <a:avLst/>
          </a:prstGeom>
          <a:noFill/>
          <a:ln w="38100">
            <a:solidFill>
              <a:srgbClr val="FF3300"/>
            </a:solidFill>
            <a:miter lim="800000"/>
            <a:headEnd/>
            <a:tailEnd/>
          </a:ln>
        </p:spPr>
        <p:txBody>
          <a:bodyPr wrap="none"/>
          <a:lstStyle/>
          <a:p>
            <a:endParaRPr lang="en-US"/>
          </a:p>
        </p:txBody>
      </p:sp>
      <p:sp>
        <p:nvSpPr>
          <p:cNvPr id="144404" name="Text Box 21"/>
          <p:cNvSpPr txBox="1">
            <a:spLocks noChangeArrowheads="1"/>
          </p:cNvSpPr>
          <p:nvPr/>
        </p:nvSpPr>
        <p:spPr bwMode="auto">
          <a:xfrm rot="-5400000">
            <a:off x="899319" y="4337844"/>
            <a:ext cx="1547812" cy="304800"/>
          </a:xfrm>
          <a:prstGeom prst="rect">
            <a:avLst/>
          </a:prstGeom>
          <a:noFill/>
          <a:ln w="9525">
            <a:noFill/>
            <a:miter lim="800000"/>
            <a:headEnd/>
            <a:tailEnd/>
          </a:ln>
        </p:spPr>
        <p:txBody>
          <a:bodyPr wrap="none">
            <a:spAutoFit/>
          </a:bodyPr>
          <a:lstStyle/>
          <a:p>
            <a:pPr algn="l"/>
            <a:r>
              <a:rPr lang="en-US" sz="1400">
                <a:latin typeface="Arial Narrow" pitchFamily="34" charset="0"/>
              </a:rPr>
              <a:t>Percent of molecules</a:t>
            </a:r>
          </a:p>
        </p:txBody>
      </p:sp>
      <p:sp>
        <p:nvSpPr>
          <p:cNvPr id="144405" name="Line 22"/>
          <p:cNvSpPr>
            <a:spLocks noChangeShapeType="1"/>
          </p:cNvSpPr>
          <p:nvPr/>
        </p:nvSpPr>
        <p:spPr bwMode="auto">
          <a:xfrm rot="-5400000">
            <a:off x="1385888" y="3376613"/>
            <a:ext cx="647700" cy="0"/>
          </a:xfrm>
          <a:prstGeom prst="line">
            <a:avLst/>
          </a:prstGeom>
          <a:noFill/>
          <a:ln w="15875">
            <a:solidFill>
              <a:schemeClr val="tx1"/>
            </a:solidFill>
            <a:miter lim="800000"/>
            <a:headEnd/>
            <a:tailEnd type="triangle" w="med" len="med"/>
          </a:ln>
        </p:spPr>
        <p:txBody>
          <a:bodyPr wrap="none"/>
          <a:lstStyle/>
          <a:p>
            <a:endParaRPr lang="en-US"/>
          </a:p>
        </p:txBody>
      </p:sp>
      <p:sp>
        <p:nvSpPr>
          <p:cNvPr id="144406" name="Oval 23"/>
          <p:cNvSpPr>
            <a:spLocks noChangeArrowheads="1"/>
          </p:cNvSpPr>
          <p:nvPr/>
        </p:nvSpPr>
        <p:spPr bwMode="auto">
          <a:xfrm>
            <a:off x="1719263" y="2082800"/>
            <a:ext cx="1319212" cy="1319213"/>
          </a:xfrm>
          <a:prstGeom prst="ellipse">
            <a:avLst/>
          </a:prstGeom>
          <a:solidFill>
            <a:schemeClr val="bg1"/>
          </a:solidFill>
          <a:ln w="9525">
            <a:solidFill>
              <a:srgbClr val="808080"/>
            </a:solidFill>
            <a:miter lim="800000"/>
            <a:headEnd/>
            <a:tailEnd/>
          </a:ln>
        </p:spPr>
        <p:txBody>
          <a:bodyPr wrap="none" anchor="ctr"/>
          <a:lstStyle/>
          <a:p>
            <a:endParaRPr lang="en-US"/>
          </a:p>
        </p:txBody>
      </p:sp>
      <p:sp>
        <p:nvSpPr>
          <p:cNvPr id="144407" name="Oval 24"/>
          <p:cNvSpPr>
            <a:spLocks noChangeArrowheads="1"/>
          </p:cNvSpPr>
          <p:nvPr/>
        </p:nvSpPr>
        <p:spPr bwMode="auto">
          <a:xfrm>
            <a:off x="6492875" y="4348163"/>
            <a:ext cx="1319213" cy="1319212"/>
          </a:xfrm>
          <a:prstGeom prst="ellipse">
            <a:avLst/>
          </a:prstGeom>
          <a:solidFill>
            <a:schemeClr val="bg1"/>
          </a:solidFill>
          <a:ln w="9525">
            <a:solidFill>
              <a:srgbClr val="808080"/>
            </a:solidFill>
            <a:miter lim="800000"/>
            <a:headEnd/>
            <a:tailEnd/>
          </a:ln>
        </p:spPr>
        <p:txBody>
          <a:bodyPr wrap="none" anchor="ctr"/>
          <a:lstStyle/>
          <a:p>
            <a:endParaRPr lang="en-US"/>
          </a:p>
        </p:txBody>
      </p:sp>
      <p:pic>
        <p:nvPicPr>
          <p:cNvPr id="144408" name="Picture 25" descr="hottea2"/>
          <p:cNvPicPr>
            <a:picLocks noChangeAspect="1" noChangeArrowheads="1"/>
          </p:cNvPicPr>
          <p:nvPr/>
        </p:nvPicPr>
        <p:blipFill>
          <a:blip r:embed="rId3" cstate="print"/>
          <a:srcRect/>
          <a:stretch>
            <a:fillRect/>
          </a:stretch>
        </p:blipFill>
        <p:spPr bwMode="auto">
          <a:xfrm>
            <a:off x="6704013" y="4551363"/>
            <a:ext cx="901700" cy="901700"/>
          </a:xfrm>
          <a:prstGeom prst="rect">
            <a:avLst/>
          </a:prstGeom>
          <a:noFill/>
          <a:ln w="9525">
            <a:noFill/>
            <a:miter lim="800000"/>
            <a:headEnd/>
            <a:tailEnd/>
          </a:ln>
        </p:spPr>
      </p:pic>
      <p:pic>
        <p:nvPicPr>
          <p:cNvPr id="144409" name="Picture 26" descr="180px-NCI_iced_tea"/>
          <p:cNvPicPr>
            <a:picLocks noChangeAspect="1" noChangeArrowheads="1"/>
          </p:cNvPicPr>
          <p:nvPr/>
        </p:nvPicPr>
        <p:blipFill>
          <a:blip r:embed="rId4" cstate="print">
            <a:clrChange>
              <a:clrFrom>
                <a:srgbClr val="F5F5F5"/>
              </a:clrFrom>
              <a:clrTo>
                <a:srgbClr val="F5F5F5">
                  <a:alpha val="0"/>
                </a:srgbClr>
              </a:clrTo>
            </a:clrChange>
          </a:blip>
          <a:srcRect/>
          <a:stretch>
            <a:fillRect/>
          </a:stretch>
        </p:blipFill>
        <p:spPr bwMode="auto">
          <a:xfrm>
            <a:off x="2027238" y="2211388"/>
            <a:ext cx="701675" cy="1060450"/>
          </a:xfrm>
          <a:prstGeom prst="rect">
            <a:avLst/>
          </a:prstGeom>
          <a:noFill/>
          <a:ln w="9525">
            <a:noFill/>
            <a:miter lim="800000"/>
            <a:headEnd/>
            <a:tailEnd/>
          </a:ln>
        </p:spPr>
      </p:pic>
      <p:sp>
        <p:nvSpPr>
          <p:cNvPr id="144410" name="AutoShape 28">
            <a:hlinkClick r:id="rId5" action="ppaction://hlinksldjump" highlightClick="1"/>
          </p:cNvPr>
          <p:cNvSpPr>
            <a:spLocks noChangeArrowheads="1"/>
          </p:cNvSpPr>
          <p:nvPr/>
        </p:nvSpPr>
        <p:spPr bwMode="auto">
          <a:xfrm>
            <a:off x="0" y="6119813"/>
            <a:ext cx="609600" cy="357187"/>
          </a:xfrm>
          <a:prstGeom prst="actionButtonBeginning">
            <a:avLst/>
          </a:prstGeom>
          <a:solidFill>
            <a:srgbClr val="FFFFFF">
              <a:alpha val="50195"/>
            </a:srgbClr>
          </a:solidFill>
          <a:ln w="9525">
            <a:solidFill>
              <a:srgbClr val="FFFFFF"/>
            </a:solidFill>
            <a:miter lim="800000"/>
            <a:headEnd/>
            <a:tailEnd/>
          </a:ln>
        </p:spPr>
        <p:txBody>
          <a:bodyPr wrap="none" anchor="ctr"/>
          <a:lstStyle/>
          <a:p>
            <a:endParaRPr lang="en-US"/>
          </a:p>
        </p:txBody>
      </p:sp>
      <p:sp>
        <p:nvSpPr>
          <p:cNvPr id="876573" name="Text Box 29"/>
          <p:cNvSpPr txBox="1">
            <a:spLocks noChangeArrowheads="1"/>
          </p:cNvSpPr>
          <p:nvPr/>
        </p:nvSpPr>
        <p:spPr bwMode="auto">
          <a:xfrm rot="-5400000">
            <a:off x="7109619" y="4407694"/>
            <a:ext cx="273050" cy="274638"/>
          </a:xfrm>
          <a:prstGeom prst="rect">
            <a:avLst/>
          </a:prstGeom>
          <a:noFill/>
          <a:ln w="9525">
            <a:noFill/>
            <a:miter lim="800000"/>
            <a:headEnd/>
            <a:tailEnd/>
          </a:ln>
        </p:spPr>
        <p:txBody>
          <a:bodyPr wrap="none">
            <a:spAutoFit/>
          </a:bodyPr>
          <a:lstStyle/>
          <a:p>
            <a:r>
              <a:rPr lang="en-US">
                <a:solidFill>
                  <a:srgbClr val="B2B2B2"/>
                </a:solidFill>
              </a:rPr>
              <a:t>~</a:t>
            </a:r>
          </a:p>
        </p:txBody>
      </p:sp>
      <p:sp>
        <p:nvSpPr>
          <p:cNvPr id="876574" name="Text Box 30"/>
          <p:cNvSpPr txBox="1">
            <a:spLocks noChangeArrowheads="1"/>
          </p:cNvSpPr>
          <p:nvPr/>
        </p:nvSpPr>
        <p:spPr bwMode="auto">
          <a:xfrm rot="-5400000">
            <a:off x="6936582" y="4309268"/>
            <a:ext cx="317500" cy="366713"/>
          </a:xfrm>
          <a:prstGeom prst="rect">
            <a:avLst/>
          </a:prstGeom>
          <a:noFill/>
          <a:ln w="9525">
            <a:noFill/>
            <a:miter lim="800000"/>
            <a:headEnd/>
            <a:tailEnd/>
          </a:ln>
        </p:spPr>
        <p:txBody>
          <a:bodyPr wrap="none">
            <a:spAutoFit/>
          </a:bodyPr>
          <a:lstStyle/>
          <a:p>
            <a:r>
              <a:rPr lang="en-US" sz="1800">
                <a:solidFill>
                  <a:srgbClr val="B2B2B2"/>
                </a:solidFill>
              </a:rPr>
              <a:t>~</a:t>
            </a:r>
          </a:p>
        </p:txBody>
      </p:sp>
      <p:sp>
        <p:nvSpPr>
          <p:cNvPr id="876575" name="Text Box 31"/>
          <p:cNvSpPr txBox="1">
            <a:spLocks noChangeArrowheads="1"/>
          </p:cNvSpPr>
          <p:nvPr/>
        </p:nvSpPr>
        <p:spPr bwMode="auto">
          <a:xfrm rot="-5400000">
            <a:off x="6854032" y="4417219"/>
            <a:ext cx="273050" cy="274637"/>
          </a:xfrm>
          <a:prstGeom prst="rect">
            <a:avLst/>
          </a:prstGeom>
          <a:noFill/>
          <a:ln w="9525">
            <a:noFill/>
            <a:miter lim="800000"/>
            <a:headEnd/>
            <a:tailEnd/>
          </a:ln>
        </p:spPr>
        <p:txBody>
          <a:bodyPr wrap="none">
            <a:spAutoFit/>
          </a:bodyPr>
          <a:lstStyle/>
          <a:p>
            <a:r>
              <a:rPr lang="en-US">
                <a:solidFill>
                  <a:srgbClr val="B2B2B2"/>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6574"/>
                                        </p:tgtEl>
                                        <p:attrNameLst>
                                          <p:attrName>style.visibility</p:attrName>
                                        </p:attrNameLst>
                                      </p:cBhvr>
                                      <p:to>
                                        <p:strVal val="visible"/>
                                      </p:to>
                                    </p:set>
                                    <p:animEffect transition="in" filter="dissolve">
                                      <p:cBhvr>
                                        <p:cTn id="7" dur="500"/>
                                        <p:tgtEl>
                                          <p:spTgt spid="87657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76573"/>
                                        </p:tgtEl>
                                        <p:attrNameLst>
                                          <p:attrName>style.visibility</p:attrName>
                                        </p:attrNameLst>
                                      </p:cBhvr>
                                      <p:to>
                                        <p:strVal val="visible"/>
                                      </p:to>
                                    </p:set>
                                    <p:animEffect transition="in" filter="dissolve">
                                      <p:cBhvr>
                                        <p:cTn id="11" dur="500"/>
                                        <p:tgtEl>
                                          <p:spTgt spid="87657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76575"/>
                                        </p:tgtEl>
                                        <p:attrNameLst>
                                          <p:attrName>style.visibility</p:attrName>
                                        </p:attrNameLst>
                                      </p:cBhvr>
                                      <p:to>
                                        <p:strVal val="visible"/>
                                      </p:to>
                                    </p:set>
                                    <p:animEffect transition="in" filter="dissolve">
                                      <p:cBhvr>
                                        <p:cTn id="15" dur="500"/>
                                        <p:tgtEl>
                                          <p:spTgt spid="876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73" grpId="0"/>
      <p:bldP spid="876574" grpId="0"/>
      <p:bldP spid="87657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10" name="Group 2"/>
          <p:cNvGrpSpPr>
            <a:grpSpLocks/>
          </p:cNvGrpSpPr>
          <p:nvPr/>
        </p:nvGrpSpPr>
        <p:grpSpPr bwMode="auto">
          <a:xfrm>
            <a:off x="6321425" y="4502150"/>
            <a:ext cx="2163763" cy="1916113"/>
            <a:chOff x="3312" y="2616"/>
            <a:chExt cx="1363" cy="1207"/>
          </a:xfrm>
        </p:grpSpPr>
        <p:sp>
          <p:nvSpPr>
            <p:cNvPr id="145527" name="Freeform 3"/>
            <p:cNvSpPr>
              <a:spLocks/>
            </p:cNvSpPr>
            <p:nvPr/>
          </p:nvSpPr>
          <p:spPr bwMode="auto">
            <a:xfrm>
              <a:off x="3943" y="3167"/>
              <a:ext cx="176" cy="652"/>
            </a:xfrm>
            <a:custGeom>
              <a:avLst/>
              <a:gdLst>
                <a:gd name="T0" fmla="*/ 11 w 176"/>
                <a:gd name="T1" fmla="*/ 249 h 652"/>
                <a:gd name="T2" fmla="*/ 10 w 176"/>
                <a:gd name="T3" fmla="*/ 436 h 652"/>
                <a:gd name="T4" fmla="*/ 24 w 176"/>
                <a:gd name="T5" fmla="*/ 622 h 652"/>
                <a:gd name="T6" fmla="*/ 152 w 176"/>
                <a:gd name="T7" fmla="*/ 618 h 652"/>
                <a:gd name="T8" fmla="*/ 167 w 176"/>
                <a:gd name="T9" fmla="*/ 441 h 652"/>
                <a:gd name="T10" fmla="*/ 166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5528" name="Group 4"/>
            <p:cNvGrpSpPr>
              <a:grpSpLocks/>
            </p:cNvGrpSpPr>
            <p:nvPr/>
          </p:nvGrpSpPr>
          <p:grpSpPr bwMode="auto">
            <a:xfrm>
              <a:off x="3312" y="2799"/>
              <a:ext cx="812" cy="1024"/>
              <a:chOff x="3018" y="1101"/>
              <a:chExt cx="812" cy="1024"/>
            </a:xfrm>
          </p:grpSpPr>
          <p:sp>
            <p:nvSpPr>
              <p:cNvPr id="145535" name="Oval 5"/>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5536" name="Freeform 6"/>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5537" name="Freeform 7"/>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5538" name="Freeform 8"/>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5539" name="Oval 9"/>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5529" name="Text Box 10">
              <a:hlinkClick r:id="rId3" action="ppaction://hlinksldjump" tooltip="1.96 atm"/>
            </p:cNvPr>
            <p:cNvSpPr txBox="1">
              <a:spLocks noChangeArrowheads="1"/>
            </p:cNvSpPr>
            <p:nvPr/>
          </p:nvSpPr>
          <p:spPr bwMode="auto">
            <a:xfrm>
              <a:off x="3401" y="3190"/>
              <a:ext cx="284" cy="135"/>
            </a:xfrm>
            <a:prstGeom prst="rect">
              <a:avLst/>
            </a:prstGeom>
            <a:noFill/>
            <a:ln w="9525">
              <a:noFill/>
              <a:miter lim="800000"/>
              <a:headEnd/>
              <a:tailEnd/>
            </a:ln>
          </p:spPr>
          <p:txBody>
            <a:bodyPr wrap="none">
              <a:spAutoFit/>
            </a:bodyPr>
            <a:lstStyle/>
            <a:p>
              <a:pPr algn="l"/>
              <a:r>
                <a:rPr lang="en-US" sz="800"/>
                <a:t>X atm</a:t>
              </a:r>
            </a:p>
          </p:txBody>
        </p:sp>
        <p:sp>
          <p:nvSpPr>
            <p:cNvPr id="145530" name="Line 11"/>
            <p:cNvSpPr>
              <a:spLocks noChangeShapeType="1"/>
            </p:cNvSpPr>
            <p:nvPr/>
          </p:nvSpPr>
          <p:spPr bwMode="auto">
            <a:xfrm>
              <a:off x="4146" y="3169"/>
              <a:ext cx="157" cy="0"/>
            </a:xfrm>
            <a:prstGeom prst="line">
              <a:avLst/>
            </a:prstGeom>
            <a:noFill/>
            <a:ln w="9525">
              <a:solidFill>
                <a:schemeClr val="tx1"/>
              </a:solidFill>
              <a:round/>
              <a:headEnd/>
              <a:tailEnd/>
            </a:ln>
          </p:spPr>
          <p:txBody>
            <a:bodyPr/>
            <a:lstStyle/>
            <a:p>
              <a:endParaRPr lang="en-US"/>
            </a:p>
          </p:txBody>
        </p:sp>
        <p:sp>
          <p:nvSpPr>
            <p:cNvPr id="145531" name="Text Box 12"/>
            <p:cNvSpPr txBox="1">
              <a:spLocks noChangeArrowheads="1"/>
            </p:cNvSpPr>
            <p:nvPr/>
          </p:nvSpPr>
          <p:spPr bwMode="auto">
            <a:xfrm>
              <a:off x="4227" y="3223"/>
              <a:ext cx="448" cy="135"/>
            </a:xfrm>
            <a:prstGeom prst="rect">
              <a:avLst/>
            </a:prstGeom>
            <a:noFill/>
            <a:ln w="9525">
              <a:noFill/>
              <a:miter lim="800000"/>
              <a:headEnd/>
              <a:tailEnd/>
            </a:ln>
          </p:spPr>
          <p:txBody>
            <a:bodyPr wrap="none">
              <a:spAutoFit/>
            </a:bodyPr>
            <a:lstStyle/>
            <a:p>
              <a:pPr algn="l"/>
              <a:r>
                <a:rPr lang="en-US" sz="800"/>
                <a:t>623 mm Hg</a:t>
              </a:r>
            </a:p>
          </p:txBody>
        </p:sp>
        <p:sp>
          <p:nvSpPr>
            <p:cNvPr id="145532" name="Line 13"/>
            <p:cNvSpPr>
              <a:spLocks noChangeShapeType="1"/>
            </p:cNvSpPr>
            <p:nvPr/>
          </p:nvSpPr>
          <p:spPr bwMode="auto">
            <a:xfrm>
              <a:off x="3984" y="3416"/>
              <a:ext cx="314" cy="0"/>
            </a:xfrm>
            <a:prstGeom prst="line">
              <a:avLst/>
            </a:prstGeom>
            <a:noFill/>
            <a:ln w="9525">
              <a:solidFill>
                <a:schemeClr val="tx1"/>
              </a:solidFill>
              <a:round/>
              <a:headEnd/>
              <a:tailEnd/>
            </a:ln>
          </p:spPr>
          <p:txBody>
            <a:bodyPr/>
            <a:lstStyle/>
            <a:p>
              <a:endParaRPr lang="en-US"/>
            </a:p>
          </p:txBody>
        </p:sp>
        <p:sp>
          <p:nvSpPr>
            <p:cNvPr id="145533" name="Line 14"/>
            <p:cNvSpPr>
              <a:spLocks noChangeShapeType="1"/>
            </p:cNvSpPr>
            <p:nvPr/>
          </p:nvSpPr>
          <p:spPr bwMode="auto">
            <a:xfrm>
              <a:off x="4220" y="3170"/>
              <a:ext cx="0" cy="245"/>
            </a:xfrm>
            <a:prstGeom prst="line">
              <a:avLst/>
            </a:prstGeom>
            <a:noFill/>
            <a:ln w="9525">
              <a:solidFill>
                <a:schemeClr val="tx1"/>
              </a:solidFill>
              <a:round/>
              <a:headEnd type="triangle" w="sm" len="sm"/>
              <a:tailEnd type="triangle" w="sm" len="sm"/>
            </a:ln>
          </p:spPr>
          <p:txBody>
            <a:bodyPr/>
            <a:lstStyle/>
            <a:p>
              <a:endParaRPr lang="en-US"/>
            </a:p>
          </p:txBody>
        </p:sp>
        <p:sp>
          <p:nvSpPr>
            <p:cNvPr id="145534" name="Text Box 15"/>
            <p:cNvSpPr txBox="1">
              <a:spLocks noChangeArrowheads="1"/>
            </p:cNvSpPr>
            <p:nvPr/>
          </p:nvSpPr>
          <p:spPr bwMode="auto">
            <a:xfrm>
              <a:off x="3900" y="2616"/>
              <a:ext cx="407" cy="135"/>
            </a:xfrm>
            <a:prstGeom prst="rect">
              <a:avLst/>
            </a:prstGeom>
            <a:noFill/>
            <a:ln w="9525">
              <a:noFill/>
              <a:miter lim="800000"/>
              <a:headEnd/>
              <a:tailEnd/>
            </a:ln>
          </p:spPr>
          <p:txBody>
            <a:bodyPr wrap="none">
              <a:spAutoFit/>
            </a:bodyPr>
            <a:lstStyle/>
            <a:p>
              <a:pPr algn="l"/>
              <a:r>
                <a:rPr lang="en-US" sz="800"/>
                <a:t>115.4 kPa</a:t>
              </a:r>
            </a:p>
          </p:txBody>
        </p:sp>
      </p:grpSp>
      <p:grpSp>
        <p:nvGrpSpPr>
          <p:cNvPr id="145411" name="Group 16"/>
          <p:cNvGrpSpPr>
            <a:grpSpLocks/>
          </p:cNvGrpSpPr>
          <p:nvPr/>
        </p:nvGrpSpPr>
        <p:grpSpPr bwMode="auto">
          <a:xfrm>
            <a:off x="3557588" y="4511675"/>
            <a:ext cx="2163762" cy="1916113"/>
            <a:chOff x="1986" y="2622"/>
            <a:chExt cx="1363" cy="1207"/>
          </a:xfrm>
        </p:grpSpPr>
        <p:sp>
          <p:nvSpPr>
            <p:cNvPr id="145514" name="Freeform 17"/>
            <p:cNvSpPr>
              <a:spLocks/>
            </p:cNvSpPr>
            <p:nvPr/>
          </p:nvSpPr>
          <p:spPr bwMode="auto">
            <a:xfrm>
              <a:off x="2617" y="3173"/>
              <a:ext cx="176" cy="652"/>
            </a:xfrm>
            <a:custGeom>
              <a:avLst/>
              <a:gdLst>
                <a:gd name="T0" fmla="*/ 11 w 176"/>
                <a:gd name="T1" fmla="*/ 249 h 652"/>
                <a:gd name="T2" fmla="*/ 10 w 176"/>
                <a:gd name="T3" fmla="*/ 436 h 652"/>
                <a:gd name="T4" fmla="*/ 24 w 176"/>
                <a:gd name="T5" fmla="*/ 622 h 652"/>
                <a:gd name="T6" fmla="*/ 152 w 176"/>
                <a:gd name="T7" fmla="*/ 618 h 652"/>
                <a:gd name="T8" fmla="*/ 167 w 176"/>
                <a:gd name="T9" fmla="*/ 441 h 652"/>
                <a:gd name="T10" fmla="*/ 166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5515" name="Group 18"/>
            <p:cNvGrpSpPr>
              <a:grpSpLocks/>
            </p:cNvGrpSpPr>
            <p:nvPr/>
          </p:nvGrpSpPr>
          <p:grpSpPr bwMode="auto">
            <a:xfrm>
              <a:off x="1986" y="2805"/>
              <a:ext cx="812" cy="1024"/>
              <a:chOff x="3018" y="1101"/>
              <a:chExt cx="812" cy="1024"/>
            </a:xfrm>
          </p:grpSpPr>
          <p:sp>
            <p:nvSpPr>
              <p:cNvPr id="145522" name="Oval 19"/>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5523" name="Freeform 20"/>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5524" name="Freeform 21"/>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5525" name="Freeform 22"/>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5526" name="Oval 23"/>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5516" name="Text Box 24">
              <a:hlinkClick r:id="rId3" action="ppaction://hlinksldjump" tooltip="205.8 kPa"/>
            </p:cNvPr>
            <p:cNvSpPr txBox="1">
              <a:spLocks noChangeArrowheads="1"/>
            </p:cNvSpPr>
            <p:nvPr/>
          </p:nvSpPr>
          <p:spPr bwMode="auto">
            <a:xfrm>
              <a:off x="2072" y="3196"/>
              <a:ext cx="288" cy="135"/>
            </a:xfrm>
            <a:prstGeom prst="rect">
              <a:avLst/>
            </a:prstGeom>
            <a:noFill/>
            <a:ln w="9525">
              <a:noFill/>
              <a:miter lim="800000"/>
              <a:headEnd/>
              <a:tailEnd/>
            </a:ln>
          </p:spPr>
          <p:txBody>
            <a:bodyPr wrap="none">
              <a:spAutoFit/>
            </a:bodyPr>
            <a:lstStyle/>
            <a:p>
              <a:pPr algn="l"/>
              <a:r>
                <a:rPr lang="en-US" sz="800"/>
                <a:t>X kPa</a:t>
              </a:r>
            </a:p>
          </p:txBody>
        </p:sp>
        <p:sp>
          <p:nvSpPr>
            <p:cNvPr id="145517" name="Line 25"/>
            <p:cNvSpPr>
              <a:spLocks noChangeShapeType="1"/>
            </p:cNvSpPr>
            <p:nvPr/>
          </p:nvSpPr>
          <p:spPr bwMode="auto">
            <a:xfrm>
              <a:off x="2820" y="3175"/>
              <a:ext cx="157" cy="0"/>
            </a:xfrm>
            <a:prstGeom prst="line">
              <a:avLst/>
            </a:prstGeom>
            <a:noFill/>
            <a:ln w="9525">
              <a:solidFill>
                <a:schemeClr val="tx1"/>
              </a:solidFill>
              <a:round/>
              <a:headEnd/>
              <a:tailEnd/>
            </a:ln>
          </p:spPr>
          <p:txBody>
            <a:bodyPr/>
            <a:lstStyle/>
            <a:p>
              <a:endParaRPr lang="en-US"/>
            </a:p>
          </p:txBody>
        </p:sp>
        <p:sp>
          <p:nvSpPr>
            <p:cNvPr id="145518" name="Text Box 26"/>
            <p:cNvSpPr txBox="1">
              <a:spLocks noChangeArrowheads="1"/>
            </p:cNvSpPr>
            <p:nvPr/>
          </p:nvSpPr>
          <p:spPr bwMode="auto">
            <a:xfrm>
              <a:off x="2901" y="3229"/>
              <a:ext cx="448" cy="135"/>
            </a:xfrm>
            <a:prstGeom prst="rect">
              <a:avLst/>
            </a:prstGeom>
            <a:noFill/>
            <a:ln w="9525">
              <a:noFill/>
              <a:miter lim="800000"/>
              <a:headEnd/>
              <a:tailEnd/>
            </a:ln>
          </p:spPr>
          <p:txBody>
            <a:bodyPr wrap="none">
              <a:spAutoFit/>
            </a:bodyPr>
            <a:lstStyle/>
            <a:p>
              <a:pPr algn="l"/>
              <a:r>
                <a:rPr lang="en-US" sz="800"/>
                <a:t>465 mm Hg</a:t>
              </a:r>
            </a:p>
          </p:txBody>
        </p:sp>
        <p:sp>
          <p:nvSpPr>
            <p:cNvPr id="145519" name="Line 27"/>
            <p:cNvSpPr>
              <a:spLocks noChangeShapeType="1"/>
            </p:cNvSpPr>
            <p:nvPr/>
          </p:nvSpPr>
          <p:spPr bwMode="auto">
            <a:xfrm>
              <a:off x="2658" y="3422"/>
              <a:ext cx="314" cy="0"/>
            </a:xfrm>
            <a:prstGeom prst="line">
              <a:avLst/>
            </a:prstGeom>
            <a:noFill/>
            <a:ln w="9525">
              <a:solidFill>
                <a:schemeClr val="tx1"/>
              </a:solidFill>
              <a:round/>
              <a:headEnd/>
              <a:tailEnd/>
            </a:ln>
          </p:spPr>
          <p:txBody>
            <a:bodyPr/>
            <a:lstStyle/>
            <a:p>
              <a:endParaRPr lang="en-US"/>
            </a:p>
          </p:txBody>
        </p:sp>
        <p:sp>
          <p:nvSpPr>
            <p:cNvPr id="145520" name="Line 28"/>
            <p:cNvSpPr>
              <a:spLocks noChangeShapeType="1"/>
            </p:cNvSpPr>
            <p:nvPr/>
          </p:nvSpPr>
          <p:spPr bwMode="auto">
            <a:xfrm>
              <a:off x="2894" y="3176"/>
              <a:ext cx="0" cy="245"/>
            </a:xfrm>
            <a:prstGeom prst="line">
              <a:avLst/>
            </a:prstGeom>
            <a:noFill/>
            <a:ln w="9525">
              <a:solidFill>
                <a:schemeClr val="tx1"/>
              </a:solidFill>
              <a:round/>
              <a:headEnd type="triangle" w="sm" len="sm"/>
              <a:tailEnd type="triangle" w="sm" len="sm"/>
            </a:ln>
          </p:spPr>
          <p:txBody>
            <a:bodyPr/>
            <a:lstStyle/>
            <a:p>
              <a:endParaRPr lang="en-US"/>
            </a:p>
          </p:txBody>
        </p:sp>
        <p:sp>
          <p:nvSpPr>
            <p:cNvPr id="145521" name="Text Box 29"/>
            <p:cNvSpPr txBox="1">
              <a:spLocks noChangeArrowheads="1"/>
            </p:cNvSpPr>
            <p:nvPr/>
          </p:nvSpPr>
          <p:spPr bwMode="auto">
            <a:xfrm>
              <a:off x="2595" y="2622"/>
              <a:ext cx="367" cy="135"/>
            </a:xfrm>
            <a:prstGeom prst="rect">
              <a:avLst/>
            </a:prstGeom>
            <a:noFill/>
            <a:ln w="9525">
              <a:noFill/>
              <a:miter lim="800000"/>
              <a:headEnd/>
              <a:tailEnd/>
            </a:ln>
          </p:spPr>
          <p:txBody>
            <a:bodyPr wrap="none">
              <a:spAutoFit/>
            </a:bodyPr>
            <a:lstStyle/>
            <a:p>
              <a:pPr algn="l"/>
              <a:r>
                <a:rPr lang="en-US" sz="800"/>
                <a:t>1.42 atm</a:t>
              </a:r>
            </a:p>
          </p:txBody>
        </p:sp>
      </p:grpSp>
      <p:grpSp>
        <p:nvGrpSpPr>
          <p:cNvPr id="145412" name="Group 30"/>
          <p:cNvGrpSpPr>
            <a:grpSpLocks/>
          </p:cNvGrpSpPr>
          <p:nvPr/>
        </p:nvGrpSpPr>
        <p:grpSpPr bwMode="auto">
          <a:xfrm>
            <a:off x="804863" y="4513263"/>
            <a:ext cx="2147887" cy="1909762"/>
            <a:chOff x="662" y="2623"/>
            <a:chExt cx="1353" cy="1203"/>
          </a:xfrm>
        </p:grpSpPr>
        <p:sp>
          <p:nvSpPr>
            <p:cNvPr id="145501" name="Freeform 31"/>
            <p:cNvSpPr>
              <a:spLocks/>
            </p:cNvSpPr>
            <p:nvPr/>
          </p:nvSpPr>
          <p:spPr bwMode="auto">
            <a:xfrm>
              <a:off x="1291" y="3342"/>
              <a:ext cx="176" cy="480"/>
            </a:xfrm>
            <a:custGeom>
              <a:avLst/>
              <a:gdLst>
                <a:gd name="T0" fmla="*/ 10 w 176"/>
                <a:gd name="T1" fmla="*/ 0 h 480"/>
                <a:gd name="T2" fmla="*/ 10 w 176"/>
                <a:gd name="T3" fmla="*/ 264 h 480"/>
                <a:gd name="T4" fmla="*/ 24 w 176"/>
                <a:gd name="T5" fmla="*/ 450 h 480"/>
                <a:gd name="T6" fmla="*/ 152 w 176"/>
                <a:gd name="T7" fmla="*/ 446 h 480"/>
                <a:gd name="T8" fmla="*/ 167 w 176"/>
                <a:gd name="T9" fmla="*/ 269 h 480"/>
                <a:gd name="T10" fmla="*/ 166 w 176"/>
                <a:gd name="T11" fmla="*/ 234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53975">
              <a:solidFill>
                <a:srgbClr val="C0C0C0"/>
              </a:solidFill>
              <a:round/>
              <a:headEnd/>
              <a:tailEnd/>
            </a:ln>
          </p:spPr>
          <p:txBody>
            <a:bodyPr/>
            <a:lstStyle/>
            <a:p>
              <a:endParaRPr lang="en-US"/>
            </a:p>
          </p:txBody>
        </p:sp>
        <p:grpSp>
          <p:nvGrpSpPr>
            <p:cNvPr id="145502" name="Group 32"/>
            <p:cNvGrpSpPr>
              <a:grpSpLocks/>
            </p:cNvGrpSpPr>
            <p:nvPr/>
          </p:nvGrpSpPr>
          <p:grpSpPr bwMode="auto">
            <a:xfrm>
              <a:off x="662" y="2802"/>
              <a:ext cx="812" cy="1024"/>
              <a:chOff x="3018" y="1101"/>
              <a:chExt cx="812" cy="1024"/>
            </a:xfrm>
          </p:grpSpPr>
          <p:sp>
            <p:nvSpPr>
              <p:cNvPr id="145509" name="Oval 33"/>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5510" name="Freeform 34"/>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5511" name="Freeform 35"/>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5512" name="Freeform 36"/>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5513" name="Oval 37"/>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5503" name="Line 38"/>
            <p:cNvSpPr>
              <a:spLocks noChangeShapeType="1"/>
            </p:cNvSpPr>
            <p:nvPr/>
          </p:nvSpPr>
          <p:spPr bwMode="auto">
            <a:xfrm>
              <a:off x="1488" y="3573"/>
              <a:ext cx="157" cy="0"/>
            </a:xfrm>
            <a:prstGeom prst="line">
              <a:avLst/>
            </a:prstGeom>
            <a:noFill/>
            <a:ln w="9525">
              <a:solidFill>
                <a:schemeClr val="tx1"/>
              </a:solidFill>
              <a:round/>
              <a:headEnd/>
              <a:tailEnd/>
            </a:ln>
          </p:spPr>
          <p:txBody>
            <a:bodyPr/>
            <a:lstStyle/>
            <a:p>
              <a:endParaRPr lang="en-US"/>
            </a:p>
          </p:txBody>
        </p:sp>
        <p:sp>
          <p:nvSpPr>
            <p:cNvPr id="145504" name="Text Box 39"/>
            <p:cNvSpPr txBox="1">
              <a:spLocks noChangeArrowheads="1"/>
            </p:cNvSpPr>
            <p:nvPr/>
          </p:nvSpPr>
          <p:spPr bwMode="auto">
            <a:xfrm>
              <a:off x="1567" y="3390"/>
              <a:ext cx="448" cy="135"/>
            </a:xfrm>
            <a:prstGeom prst="rect">
              <a:avLst/>
            </a:prstGeom>
            <a:noFill/>
            <a:ln w="9525">
              <a:noFill/>
              <a:miter lim="800000"/>
              <a:headEnd/>
              <a:tailEnd/>
            </a:ln>
          </p:spPr>
          <p:txBody>
            <a:bodyPr wrap="none">
              <a:spAutoFit/>
            </a:bodyPr>
            <a:lstStyle/>
            <a:p>
              <a:pPr algn="l"/>
              <a:r>
                <a:rPr lang="en-US" sz="800"/>
                <a:t>510 mm Hg</a:t>
              </a:r>
            </a:p>
          </p:txBody>
        </p:sp>
        <p:sp>
          <p:nvSpPr>
            <p:cNvPr id="145505" name="Line 40"/>
            <p:cNvSpPr>
              <a:spLocks noChangeShapeType="1"/>
            </p:cNvSpPr>
            <p:nvPr/>
          </p:nvSpPr>
          <p:spPr bwMode="auto">
            <a:xfrm>
              <a:off x="1344" y="3343"/>
              <a:ext cx="292" cy="0"/>
            </a:xfrm>
            <a:prstGeom prst="line">
              <a:avLst/>
            </a:prstGeom>
            <a:noFill/>
            <a:ln w="9525">
              <a:solidFill>
                <a:schemeClr val="tx1"/>
              </a:solidFill>
              <a:round/>
              <a:headEnd/>
              <a:tailEnd/>
            </a:ln>
          </p:spPr>
          <p:txBody>
            <a:bodyPr/>
            <a:lstStyle/>
            <a:p>
              <a:endParaRPr lang="en-US"/>
            </a:p>
          </p:txBody>
        </p:sp>
        <p:sp>
          <p:nvSpPr>
            <p:cNvPr id="145506" name="Line 41"/>
            <p:cNvSpPr>
              <a:spLocks noChangeShapeType="1"/>
            </p:cNvSpPr>
            <p:nvPr/>
          </p:nvSpPr>
          <p:spPr bwMode="auto">
            <a:xfrm>
              <a:off x="1562" y="3345"/>
              <a:ext cx="0" cy="228"/>
            </a:xfrm>
            <a:prstGeom prst="line">
              <a:avLst/>
            </a:prstGeom>
            <a:noFill/>
            <a:ln w="9525">
              <a:solidFill>
                <a:schemeClr val="tx1"/>
              </a:solidFill>
              <a:round/>
              <a:headEnd type="triangle" w="sm" len="sm"/>
              <a:tailEnd type="triangle" w="sm" len="sm"/>
            </a:ln>
          </p:spPr>
          <p:txBody>
            <a:bodyPr/>
            <a:lstStyle/>
            <a:p>
              <a:endParaRPr lang="en-US"/>
            </a:p>
          </p:txBody>
        </p:sp>
        <p:sp>
          <p:nvSpPr>
            <p:cNvPr id="145507" name="Text Box 42"/>
            <p:cNvSpPr txBox="1">
              <a:spLocks noChangeArrowheads="1"/>
            </p:cNvSpPr>
            <p:nvPr/>
          </p:nvSpPr>
          <p:spPr bwMode="auto">
            <a:xfrm>
              <a:off x="1275" y="2623"/>
              <a:ext cx="367" cy="135"/>
            </a:xfrm>
            <a:prstGeom prst="rect">
              <a:avLst/>
            </a:prstGeom>
            <a:noFill/>
            <a:ln w="9525">
              <a:noFill/>
              <a:miter lim="800000"/>
              <a:headEnd/>
              <a:tailEnd/>
            </a:ln>
          </p:spPr>
          <p:txBody>
            <a:bodyPr wrap="none">
              <a:spAutoFit/>
            </a:bodyPr>
            <a:lstStyle/>
            <a:p>
              <a:pPr algn="l"/>
              <a:r>
                <a:rPr lang="en-US" sz="800"/>
                <a:t>1.25 atm</a:t>
              </a:r>
            </a:p>
          </p:txBody>
        </p:sp>
        <p:sp>
          <p:nvSpPr>
            <p:cNvPr id="145508" name="Text Box 43">
              <a:hlinkClick r:id="rId3" action="ppaction://hlinksldjump" tooltip="58.6 kPa"/>
            </p:cNvPr>
            <p:cNvSpPr txBox="1">
              <a:spLocks noChangeArrowheads="1"/>
            </p:cNvSpPr>
            <p:nvPr/>
          </p:nvSpPr>
          <p:spPr bwMode="auto">
            <a:xfrm>
              <a:off x="756" y="3196"/>
              <a:ext cx="288" cy="135"/>
            </a:xfrm>
            <a:prstGeom prst="rect">
              <a:avLst/>
            </a:prstGeom>
            <a:noFill/>
            <a:ln w="9525">
              <a:noFill/>
              <a:miter lim="800000"/>
              <a:headEnd/>
              <a:tailEnd/>
            </a:ln>
          </p:spPr>
          <p:txBody>
            <a:bodyPr wrap="none">
              <a:spAutoFit/>
            </a:bodyPr>
            <a:lstStyle/>
            <a:p>
              <a:pPr algn="l"/>
              <a:r>
                <a:rPr lang="en-US" sz="800"/>
                <a:t>X kPa</a:t>
              </a:r>
            </a:p>
          </p:txBody>
        </p:sp>
      </p:grpSp>
      <p:grpSp>
        <p:nvGrpSpPr>
          <p:cNvPr id="145413" name="Group 44"/>
          <p:cNvGrpSpPr>
            <a:grpSpLocks/>
          </p:cNvGrpSpPr>
          <p:nvPr/>
        </p:nvGrpSpPr>
        <p:grpSpPr bwMode="auto">
          <a:xfrm>
            <a:off x="6323013" y="2589213"/>
            <a:ext cx="2124075" cy="1911350"/>
            <a:chOff x="3313" y="1411"/>
            <a:chExt cx="1338" cy="1204"/>
          </a:xfrm>
        </p:grpSpPr>
        <p:sp>
          <p:nvSpPr>
            <p:cNvPr id="145488" name="Freeform 45"/>
            <p:cNvSpPr>
              <a:spLocks/>
            </p:cNvSpPr>
            <p:nvPr/>
          </p:nvSpPr>
          <p:spPr bwMode="auto">
            <a:xfrm>
              <a:off x="3945" y="2240"/>
              <a:ext cx="176" cy="373"/>
            </a:xfrm>
            <a:custGeom>
              <a:avLst/>
              <a:gdLst>
                <a:gd name="T0" fmla="*/ 6 w 176"/>
                <a:gd name="T1" fmla="*/ 0 h 373"/>
                <a:gd name="T2" fmla="*/ 6 w 176"/>
                <a:gd name="T3" fmla="*/ 160 h 373"/>
                <a:gd name="T4" fmla="*/ 24 w 176"/>
                <a:gd name="T5" fmla="*/ 343 h 373"/>
                <a:gd name="T6" fmla="*/ 152 w 176"/>
                <a:gd name="T7" fmla="*/ 339 h 373"/>
                <a:gd name="T8" fmla="*/ 167 w 176"/>
                <a:gd name="T9" fmla="*/ 162 h 373"/>
                <a:gd name="T10" fmla="*/ 167 w 176"/>
                <a:gd name="T11" fmla="*/ 0 h 373"/>
                <a:gd name="T12" fmla="*/ 0 60000 65536"/>
                <a:gd name="T13" fmla="*/ 0 60000 65536"/>
                <a:gd name="T14" fmla="*/ 0 60000 65536"/>
                <a:gd name="T15" fmla="*/ 0 60000 65536"/>
                <a:gd name="T16" fmla="*/ 0 60000 65536"/>
                <a:gd name="T17" fmla="*/ 0 60000 65536"/>
                <a:gd name="T18" fmla="*/ 0 w 176"/>
                <a:gd name="T19" fmla="*/ 0 h 373"/>
                <a:gd name="T20" fmla="*/ 176 w 176"/>
                <a:gd name="T21" fmla="*/ 373 h 373"/>
              </a:gdLst>
              <a:ahLst/>
              <a:cxnLst>
                <a:cxn ang="T12">
                  <a:pos x="T0" y="T1"/>
                </a:cxn>
                <a:cxn ang="T13">
                  <a:pos x="T2" y="T3"/>
                </a:cxn>
                <a:cxn ang="T14">
                  <a:pos x="T4" y="T5"/>
                </a:cxn>
                <a:cxn ang="T15">
                  <a:pos x="T6" y="T7"/>
                </a:cxn>
                <a:cxn ang="T16">
                  <a:pos x="T8" y="T9"/>
                </a:cxn>
                <a:cxn ang="T17">
                  <a:pos x="T10" y="T11"/>
                </a:cxn>
              </a:cxnLst>
              <a:rect l="T18" t="T19" r="T20" b="T21"/>
              <a:pathLst>
                <a:path w="176" h="373">
                  <a:moveTo>
                    <a:pt x="6" y="0"/>
                  </a:moveTo>
                  <a:cubicBezTo>
                    <a:pt x="6" y="27"/>
                    <a:pt x="3" y="103"/>
                    <a:pt x="6" y="160"/>
                  </a:cubicBezTo>
                  <a:cubicBezTo>
                    <a:pt x="9" y="217"/>
                    <a:pt x="0" y="313"/>
                    <a:pt x="24" y="343"/>
                  </a:cubicBezTo>
                  <a:cubicBezTo>
                    <a:pt x="48" y="373"/>
                    <a:pt x="128" y="369"/>
                    <a:pt x="152" y="339"/>
                  </a:cubicBezTo>
                  <a:cubicBezTo>
                    <a:pt x="176" y="309"/>
                    <a:pt x="165" y="218"/>
                    <a:pt x="167" y="162"/>
                  </a:cubicBezTo>
                  <a:cubicBezTo>
                    <a:pt x="169" y="106"/>
                    <a:pt x="167" y="34"/>
                    <a:pt x="167" y="0"/>
                  </a:cubicBezTo>
                </a:path>
              </a:pathLst>
            </a:custGeom>
            <a:noFill/>
            <a:ln w="53975">
              <a:solidFill>
                <a:srgbClr val="C0C0C0"/>
              </a:solidFill>
              <a:round/>
              <a:headEnd/>
              <a:tailEnd/>
            </a:ln>
          </p:spPr>
          <p:txBody>
            <a:bodyPr/>
            <a:lstStyle/>
            <a:p>
              <a:endParaRPr lang="en-US"/>
            </a:p>
          </p:txBody>
        </p:sp>
        <p:grpSp>
          <p:nvGrpSpPr>
            <p:cNvPr id="145489" name="Group 46"/>
            <p:cNvGrpSpPr>
              <a:grpSpLocks/>
            </p:cNvGrpSpPr>
            <p:nvPr/>
          </p:nvGrpSpPr>
          <p:grpSpPr bwMode="auto">
            <a:xfrm>
              <a:off x="3313" y="1591"/>
              <a:ext cx="812" cy="1024"/>
              <a:chOff x="3018" y="1101"/>
              <a:chExt cx="812" cy="1024"/>
            </a:xfrm>
          </p:grpSpPr>
          <p:sp>
            <p:nvSpPr>
              <p:cNvPr id="145496" name="Oval 47"/>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5497" name="Freeform 48"/>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5498" name="Freeform 49"/>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5499" name="Freeform 50"/>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5500" name="Oval 51"/>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5490" name="Line 52"/>
            <p:cNvSpPr>
              <a:spLocks noChangeShapeType="1"/>
            </p:cNvSpPr>
            <p:nvPr/>
          </p:nvSpPr>
          <p:spPr bwMode="auto">
            <a:xfrm>
              <a:off x="4147" y="2236"/>
              <a:ext cx="157" cy="0"/>
            </a:xfrm>
            <a:prstGeom prst="line">
              <a:avLst/>
            </a:prstGeom>
            <a:noFill/>
            <a:ln w="9525">
              <a:solidFill>
                <a:schemeClr val="tx1"/>
              </a:solidFill>
              <a:round/>
              <a:headEnd/>
              <a:tailEnd/>
            </a:ln>
          </p:spPr>
          <p:txBody>
            <a:bodyPr/>
            <a:lstStyle/>
            <a:p>
              <a:endParaRPr lang="en-US"/>
            </a:p>
          </p:txBody>
        </p:sp>
        <p:sp>
          <p:nvSpPr>
            <p:cNvPr id="145491" name="Line 53"/>
            <p:cNvSpPr>
              <a:spLocks noChangeShapeType="1"/>
            </p:cNvSpPr>
            <p:nvPr/>
          </p:nvSpPr>
          <p:spPr bwMode="auto">
            <a:xfrm>
              <a:off x="4223" y="2132"/>
              <a:ext cx="0" cy="103"/>
            </a:xfrm>
            <a:prstGeom prst="line">
              <a:avLst/>
            </a:prstGeom>
            <a:noFill/>
            <a:ln w="9525">
              <a:solidFill>
                <a:schemeClr val="tx1"/>
              </a:solidFill>
              <a:round/>
              <a:headEnd/>
              <a:tailEnd type="triangle" w="sm" len="sm"/>
            </a:ln>
          </p:spPr>
          <p:txBody>
            <a:bodyPr/>
            <a:lstStyle/>
            <a:p>
              <a:endParaRPr lang="en-US"/>
            </a:p>
          </p:txBody>
        </p:sp>
        <p:sp>
          <p:nvSpPr>
            <p:cNvPr id="145492" name="Line 54"/>
            <p:cNvSpPr>
              <a:spLocks noChangeShapeType="1"/>
            </p:cNvSpPr>
            <p:nvPr/>
          </p:nvSpPr>
          <p:spPr bwMode="auto">
            <a:xfrm>
              <a:off x="4223" y="2234"/>
              <a:ext cx="0" cy="103"/>
            </a:xfrm>
            <a:prstGeom prst="line">
              <a:avLst/>
            </a:prstGeom>
            <a:noFill/>
            <a:ln w="9525">
              <a:solidFill>
                <a:schemeClr val="tx1"/>
              </a:solidFill>
              <a:round/>
              <a:headEnd type="triangle" w="sm" len="sm"/>
              <a:tailEnd type="none" w="sm" len="sm"/>
            </a:ln>
          </p:spPr>
          <p:txBody>
            <a:bodyPr/>
            <a:lstStyle/>
            <a:p>
              <a:endParaRPr lang="en-US"/>
            </a:p>
          </p:txBody>
        </p:sp>
        <p:sp>
          <p:nvSpPr>
            <p:cNvPr id="145493" name="Text Box 55"/>
            <p:cNvSpPr txBox="1">
              <a:spLocks noChangeArrowheads="1"/>
            </p:cNvSpPr>
            <p:nvPr/>
          </p:nvSpPr>
          <p:spPr bwMode="auto">
            <a:xfrm>
              <a:off x="4275" y="2167"/>
              <a:ext cx="376" cy="135"/>
            </a:xfrm>
            <a:prstGeom prst="rect">
              <a:avLst/>
            </a:prstGeom>
            <a:noFill/>
            <a:ln w="9525">
              <a:noFill/>
              <a:miter lim="800000"/>
              <a:headEnd/>
              <a:tailEnd/>
            </a:ln>
          </p:spPr>
          <p:txBody>
            <a:bodyPr wrap="none">
              <a:spAutoFit/>
            </a:bodyPr>
            <a:lstStyle/>
            <a:p>
              <a:pPr algn="l"/>
              <a:r>
                <a:rPr lang="en-US" sz="800"/>
                <a:t>0 mm Hg</a:t>
              </a:r>
            </a:p>
          </p:txBody>
        </p:sp>
        <p:sp>
          <p:nvSpPr>
            <p:cNvPr id="145494" name="Text Box 56"/>
            <p:cNvSpPr txBox="1">
              <a:spLocks noChangeArrowheads="1"/>
            </p:cNvSpPr>
            <p:nvPr/>
          </p:nvSpPr>
          <p:spPr bwMode="auto">
            <a:xfrm>
              <a:off x="3923" y="1411"/>
              <a:ext cx="371" cy="135"/>
            </a:xfrm>
            <a:prstGeom prst="rect">
              <a:avLst/>
            </a:prstGeom>
            <a:noFill/>
            <a:ln w="9525">
              <a:noFill/>
              <a:miter lim="800000"/>
              <a:headEnd/>
              <a:tailEnd/>
            </a:ln>
          </p:spPr>
          <p:txBody>
            <a:bodyPr wrap="none">
              <a:spAutoFit/>
            </a:bodyPr>
            <a:lstStyle/>
            <a:p>
              <a:pPr algn="l"/>
              <a:r>
                <a:rPr lang="en-US" sz="800"/>
                <a:t>75.2 kPa</a:t>
              </a:r>
            </a:p>
          </p:txBody>
        </p:sp>
        <p:sp>
          <p:nvSpPr>
            <p:cNvPr id="145495" name="Text Box 57">
              <a:hlinkClick r:id="rId3" action="ppaction://hlinksldjump" tooltip="564 mm Hg"/>
            </p:cNvPr>
            <p:cNvSpPr txBox="1">
              <a:spLocks noChangeArrowheads="1"/>
            </p:cNvSpPr>
            <p:nvPr/>
          </p:nvSpPr>
          <p:spPr bwMode="auto">
            <a:xfrm>
              <a:off x="3352" y="1984"/>
              <a:ext cx="383" cy="135"/>
            </a:xfrm>
            <a:prstGeom prst="rect">
              <a:avLst/>
            </a:prstGeom>
            <a:noFill/>
            <a:ln w="9525">
              <a:noFill/>
              <a:miter lim="800000"/>
              <a:headEnd/>
              <a:tailEnd/>
            </a:ln>
          </p:spPr>
          <p:txBody>
            <a:bodyPr wrap="none">
              <a:spAutoFit/>
            </a:bodyPr>
            <a:lstStyle/>
            <a:p>
              <a:pPr algn="l"/>
              <a:r>
                <a:rPr lang="en-US" sz="800"/>
                <a:t>X mm Hg</a:t>
              </a:r>
            </a:p>
          </p:txBody>
        </p:sp>
      </p:grpSp>
      <p:grpSp>
        <p:nvGrpSpPr>
          <p:cNvPr id="145414" name="Group 58"/>
          <p:cNvGrpSpPr>
            <a:grpSpLocks/>
          </p:cNvGrpSpPr>
          <p:nvPr/>
        </p:nvGrpSpPr>
        <p:grpSpPr bwMode="auto">
          <a:xfrm>
            <a:off x="3560763" y="2589213"/>
            <a:ext cx="2147887" cy="1909762"/>
            <a:chOff x="1988" y="1411"/>
            <a:chExt cx="1353" cy="1203"/>
          </a:xfrm>
        </p:grpSpPr>
        <p:sp>
          <p:nvSpPr>
            <p:cNvPr id="145475" name="Freeform 59"/>
            <p:cNvSpPr>
              <a:spLocks/>
            </p:cNvSpPr>
            <p:nvPr/>
          </p:nvSpPr>
          <p:spPr bwMode="auto">
            <a:xfrm>
              <a:off x="2617" y="2130"/>
              <a:ext cx="176" cy="480"/>
            </a:xfrm>
            <a:custGeom>
              <a:avLst/>
              <a:gdLst>
                <a:gd name="T0" fmla="*/ 10 w 176"/>
                <a:gd name="T1" fmla="*/ 0 h 480"/>
                <a:gd name="T2" fmla="*/ 10 w 176"/>
                <a:gd name="T3" fmla="*/ 264 h 480"/>
                <a:gd name="T4" fmla="*/ 24 w 176"/>
                <a:gd name="T5" fmla="*/ 450 h 480"/>
                <a:gd name="T6" fmla="*/ 152 w 176"/>
                <a:gd name="T7" fmla="*/ 446 h 480"/>
                <a:gd name="T8" fmla="*/ 167 w 176"/>
                <a:gd name="T9" fmla="*/ 269 h 480"/>
                <a:gd name="T10" fmla="*/ 166 w 176"/>
                <a:gd name="T11" fmla="*/ 234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53975">
              <a:solidFill>
                <a:srgbClr val="C0C0C0"/>
              </a:solidFill>
              <a:round/>
              <a:headEnd/>
              <a:tailEnd/>
            </a:ln>
          </p:spPr>
          <p:txBody>
            <a:bodyPr/>
            <a:lstStyle/>
            <a:p>
              <a:endParaRPr lang="en-US"/>
            </a:p>
          </p:txBody>
        </p:sp>
        <p:grpSp>
          <p:nvGrpSpPr>
            <p:cNvPr id="145476" name="Group 60"/>
            <p:cNvGrpSpPr>
              <a:grpSpLocks/>
            </p:cNvGrpSpPr>
            <p:nvPr/>
          </p:nvGrpSpPr>
          <p:grpSpPr bwMode="auto">
            <a:xfrm>
              <a:off x="1988" y="1590"/>
              <a:ext cx="812" cy="1024"/>
              <a:chOff x="3018" y="1101"/>
              <a:chExt cx="812" cy="1024"/>
            </a:xfrm>
          </p:grpSpPr>
          <p:sp>
            <p:nvSpPr>
              <p:cNvPr id="145483" name="Oval 61"/>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5484" name="Freeform 62"/>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5485" name="Freeform 63"/>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5486" name="Freeform 64"/>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5487" name="Oval 65"/>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5477" name="Line 66"/>
            <p:cNvSpPr>
              <a:spLocks noChangeShapeType="1"/>
            </p:cNvSpPr>
            <p:nvPr/>
          </p:nvSpPr>
          <p:spPr bwMode="auto">
            <a:xfrm>
              <a:off x="2814" y="2361"/>
              <a:ext cx="157" cy="0"/>
            </a:xfrm>
            <a:prstGeom prst="line">
              <a:avLst/>
            </a:prstGeom>
            <a:noFill/>
            <a:ln w="9525">
              <a:solidFill>
                <a:schemeClr val="tx1"/>
              </a:solidFill>
              <a:round/>
              <a:headEnd/>
              <a:tailEnd/>
            </a:ln>
          </p:spPr>
          <p:txBody>
            <a:bodyPr/>
            <a:lstStyle/>
            <a:p>
              <a:endParaRPr lang="en-US"/>
            </a:p>
          </p:txBody>
        </p:sp>
        <p:sp>
          <p:nvSpPr>
            <p:cNvPr id="145478" name="Text Box 67"/>
            <p:cNvSpPr txBox="1">
              <a:spLocks noChangeArrowheads="1"/>
            </p:cNvSpPr>
            <p:nvPr/>
          </p:nvSpPr>
          <p:spPr bwMode="auto">
            <a:xfrm>
              <a:off x="2893" y="2178"/>
              <a:ext cx="448" cy="135"/>
            </a:xfrm>
            <a:prstGeom prst="rect">
              <a:avLst/>
            </a:prstGeom>
            <a:noFill/>
            <a:ln w="9525">
              <a:noFill/>
              <a:miter lim="800000"/>
              <a:headEnd/>
              <a:tailEnd/>
            </a:ln>
          </p:spPr>
          <p:txBody>
            <a:bodyPr wrap="none">
              <a:spAutoFit/>
            </a:bodyPr>
            <a:lstStyle/>
            <a:p>
              <a:pPr algn="l"/>
              <a:r>
                <a:rPr lang="en-US" sz="800"/>
                <a:t>155 mm Hg</a:t>
              </a:r>
            </a:p>
          </p:txBody>
        </p:sp>
        <p:sp>
          <p:nvSpPr>
            <p:cNvPr id="145479" name="Line 68"/>
            <p:cNvSpPr>
              <a:spLocks noChangeShapeType="1"/>
            </p:cNvSpPr>
            <p:nvPr/>
          </p:nvSpPr>
          <p:spPr bwMode="auto">
            <a:xfrm>
              <a:off x="2670" y="2131"/>
              <a:ext cx="292" cy="0"/>
            </a:xfrm>
            <a:prstGeom prst="line">
              <a:avLst/>
            </a:prstGeom>
            <a:noFill/>
            <a:ln w="9525">
              <a:solidFill>
                <a:schemeClr val="tx1"/>
              </a:solidFill>
              <a:round/>
              <a:headEnd/>
              <a:tailEnd/>
            </a:ln>
          </p:spPr>
          <p:txBody>
            <a:bodyPr/>
            <a:lstStyle/>
            <a:p>
              <a:endParaRPr lang="en-US"/>
            </a:p>
          </p:txBody>
        </p:sp>
        <p:sp>
          <p:nvSpPr>
            <p:cNvPr id="145480" name="Line 69"/>
            <p:cNvSpPr>
              <a:spLocks noChangeShapeType="1"/>
            </p:cNvSpPr>
            <p:nvPr/>
          </p:nvSpPr>
          <p:spPr bwMode="auto">
            <a:xfrm>
              <a:off x="2888" y="2133"/>
              <a:ext cx="0" cy="228"/>
            </a:xfrm>
            <a:prstGeom prst="line">
              <a:avLst/>
            </a:prstGeom>
            <a:noFill/>
            <a:ln w="9525">
              <a:solidFill>
                <a:schemeClr val="tx1"/>
              </a:solidFill>
              <a:round/>
              <a:headEnd type="triangle" w="sm" len="sm"/>
              <a:tailEnd type="triangle" w="sm" len="sm"/>
            </a:ln>
          </p:spPr>
          <p:txBody>
            <a:bodyPr/>
            <a:lstStyle/>
            <a:p>
              <a:endParaRPr lang="en-US"/>
            </a:p>
          </p:txBody>
        </p:sp>
        <p:sp>
          <p:nvSpPr>
            <p:cNvPr id="145481" name="Text Box 70">
              <a:hlinkClick r:id="rId3" action="ppaction://hlinksldjump" tooltip="808 mm Hg"/>
            </p:cNvPr>
            <p:cNvSpPr txBox="1">
              <a:spLocks noChangeArrowheads="1"/>
            </p:cNvSpPr>
            <p:nvPr/>
          </p:nvSpPr>
          <p:spPr bwMode="auto">
            <a:xfrm>
              <a:off x="2589" y="1411"/>
              <a:ext cx="383" cy="135"/>
            </a:xfrm>
            <a:prstGeom prst="rect">
              <a:avLst/>
            </a:prstGeom>
            <a:noFill/>
            <a:ln w="9525">
              <a:noFill/>
              <a:miter lim="800000"/>
              <a:headEnd/>
              <a:tailEnd/>
            </a:ln>
          </p:spPr>
          <p:txBody>
            <a:bodyPr wrap="none">
              <a:spAutoFit/>
            </a:bodyPr>
            <a:lstStyle/>
            <a:p>
              <a:pPr algn="l"/>
              <a:r>
                <a:rPr lang="en-US" sz="800"/>
                <a:t>X mm Hg</a:t>
              </a:r>
            </a:p>
          </p:txBody>
        </p:sp>
        <p:sp>
          <p:nvSpPr>
            <p:cNvPr id="145482" name="Text Box 71"/>
            <p:cNvSpPr txBox="1">
              <a:spLocks noChangeArrowheads="1"/>
            </p:cNvSpPr>
            <p:nvPr/>
          </p:nvSpPr>
          <p:spPr bwMode="auto">
            <a:xfrm>
              <a:off x="2034" y="1984"/>
              <a:ext cx="371" cy="135"/>
            </a:xfrm>
            <a:prstGeom prst="rect">
              <a:avLst/>
            </a:prstGeom>
            <a:noFill/>
            <a:ln w="9525">
              <a:noFill/>
              <a:miter lim="800000"/>
              <a:headEnd/>
              <a:tailEnd/>
            </a:ln>
          </p:spPr>
          <p:txBody>
            <a:bodyPr wrap="none">
              <a:spAutoFit/>
            </a:bodyPr>
            <a:lstStyle/>
            <a:p>
              <a:pPr algn="l"/>
              <a:r>
                <a:rPr lang="en-US" sz="800"/>
                <a:t>87.1 kPa</a:t>
              </a:r>
            </a:p>
          </p:txBody>
        </p:sp>
      </p:grpSp>
      <p:grpSp>
        <p:nvGrpSpPr>
          <p:cNvPr id="145415" name="Group 72"/>
          <p:cNvGrpSpPr>
            <a:grpSpLocks/>
          </p:cNvGrpSpPr>
          <p:nvPr/>
        </p:nvGrpSpPr>
        <p:grpSpPr bwMode="auto">
          <a:xfrm>
            <a:off x="811213" y="2587625"/>
            <a:ext cx="2163762" cy="1916113"/>
            <a:chOff x="666" y="1410"/>
            <a:chExt cx="1363" cy="1207"/>
          </a:xfrm>
        </p:grpSpPr>
        <p:sp>
          <p:nvSpPr>
            <p:cNvPr id="145462" name="Freeform 73"/>
            <p:cNvSpPr>
              <a:spLocks/>
            </p:cNvSpPr>
            <p:nvPr/>
          </p:nvSpPr>
          <p:spPr bwMode="auto">
            <a:xfrm>
              <a:off x="1297" y="1961"/>
              <a:ext cx="176" cy="652"/>
            </a:xfrm>
            <a:custGeom>
              <a:avLst/>
              <a:gdLst>
                <a:gd name="T0" fmla="*/ 11 w 176"/>
                <a:gd name="T1" fmla="*/ 249 h 652"/>
                <a:gd name="T2" fmla="*/ 10 w 176"/>
                <a:gd name="T3" fmla="*/ 436 h 652"/>
                <a:gd name="T4" fmla="*/ 24 w 176"/>
                <a:gd name="T5" fmla="*/ 622 h 652"/>
                <a:gd name="T6" fmla="*/ 152 w 176"/>
                <a:gd name="T7" fmla="*/ 618 h 652"/>
                <a:gd name="T8" fmla="*/ 167 w 176"/>
                <a:gd name="T9" fmla="*/ 441 h 652"/>
                <a:gd name="T10" fmla="*/ 166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5463" name="Group 74"/>
            <p:cNvGrpSpPr>
              <a:grpSpLocks/>
            </p:cNvGrpSpPr>
            <p:nvPr/>
          </p:nvGrpSpPr>
          <p:grpSpPr bwMode="auto">
            <a:xfrm>
              <a:off x="666" y="1593"/>
              <a:ext cx="812" cy="1024"/>
              <a:chOff x="3018" y="1101"/>
              <a:chExt cx="812" cy="1024"/>
            </a:xfrm>
          </p:grpSpPr>
          <p:sp>
            <p:nvSpPr>
              <p:cNvPr id="145470" name="Oval 75"/>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5471" name="Freeform 76"/>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5472" name="Freeform 77"/>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5473" name="Freeform 78"/>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5474" name="Oval 79"/>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5464" name="Text Box 80"/>
            <p:cNvSpPr txBox="1">
              <a:spLocks noChangeArrowheads="1"/>
            </p:cNvSpPr>
            <p:nvPr/>
          </p:nvSpPr>
          <p:spPr bwMode="auto">
            <a:xfrm>
              <a:off x="695" y="1984"/>
              <a:ext cx="407" cy="135"/>
            </a:xfrm>
            <a:prstGeom prst="rect">
              <a:avLst/>
            </a:prstGeom>
            <a:noFill/>
            <a:ln w="9525">
              <a:noFill/>
              <a:miter lim="800000"/>
              <a:headEnd/>
              <a:tailEnd/>
            </a:ln>
          </p:spPr>
          <p:txBody>
            <a:bodyPr wrap="none">
              <a:spAutoFit/>
            </a:bodyPr>
            <a:lstStyle/>
            <a:p>
              <a:pPr algn="l"/>
              <a:r>
                <a:rPr lang="en-US" sz="800"/>
                <a:t>135.5 kPa</a:t>
              </a:r>
            </a:p>
          </p:txBody>
        </p:sp>
        <p:sp>
          <p:nvSpPr>
            <p:cNvPr id="145465" name="Line 81"/>
            <p:cNvSpPr>
              <a:spLocks noChangeShapeType="1"/>
            </p:cNvSpPr>
            <p:nvPr/>
          </p:nvSpPr>
          <p:spPr bwMode="auto">
            <a:xfrm>
              <a:off x="1500" y="1963"/>
              <a:ext cx="157" cy="0"/>
            </a:xfrm>
            <a:prstGeom prst="line">
              <a:avLst/>
            </a:prstGeom>
            <a:noFill/>
            <a:ln w="9525">
              <a:solidFill>
                <a:schemeClr val="tx1"/>
              </a:solidFill>
              <a:round/>
              <a:headEnd/>
              <a:tailEnd/>
            </a:ln>
          </p:spPr>
          <p:txBody>
            <a:bodyPr/>
            <a:lstStyle/>
            <a:p>
              <a:endParaRPr lang="en-US"/>
            </a:p>
          </p:txBody>
        </p:sp>
        <p:sp>
          <p:nvSpPr>
            <p:cNvPr id="145466" name="Text Box 82"/>
            <p:cNvSpPr txBox="1">
              <a:spLocks noChangeArrowheads="1"/>
            </p:cNvSpPr>
            <p:nvPr/>
          </p:nvSpPr>
          <p:spPr bwMode="auto">
            <a:xfrm>
              <a:off x="1581" y="2017"/>
              <a:ext cx="448" cy="135"/>
            </a:xfrm>
            <a:prstGeom prst="rect">
              <a:avLst/>
            </a:prstGeom>
            <a:noFill/>
            <a:ln w="9525">
              <a:noFill/>
              <a:miter lim="800000"/>
              <a:headEnd/>
              <a:tailEnd/>
            </a:ln>
          </p:spPr>
          <p:txBody>
            <a:bodyPr wrap="none">
              <a:spAutoFit/>
            </a:bodyPr>
            <a:lstStyle/>
            <a:p>
              <a:pPr algn="l"/>
              <a:r>
                <a:rPr lang="en-US" sz="800"/>
                <a:t>208 mm Hg</a:t>
              </a:r>
            </a:p>
          </p:txBody>
        </p:sp>
        <p:sp>
          <p:nvSpPr>
            <p:cNvPr id="145467" name="Line 83"/>
            <p:cNvSpPr>
              <a:spLocks noChangeShapeType="1"/>
            </p:cNvSpPr>
            <p:nvPr/>
          </p:nvSpPr>
          <p:spPr bwMode="auto">
            <a:xfrm>
              <a:off x="1338" y="2210"/>
              <a:ext cx="314" cy="0"/>
            </a:xfrm>
            <a:prstGeom prst="line">
              <a:avLst/>
            </a:prstGeom>
            <a:noFill/>
            <a:ln w="9525">
              <a:solidFill>
                <a:schemeClr val="tx1"/>
              </a:solidFill>
              <a:round/>
              <a:headEnd/>
              <a:tailEnd/>
            </a:ln>
          </p:spPr>
          <p:txBody>
            <a:bodyPr/>
            <a:lstStyle/>
            <a:p>
              <a:endParaRPr lang="en-US"/>
            </a:p>
          </p:txBody>
        </p:sp>
        <p:sp>
          <p:nvSpPr>
            <p:cNvPr id="145468" name="Line 84"/>
            <p:cNvSpPr>
              <a:spLocks noChangeShapeType="1"/>
            </p:cNvSpPr>
            <p:nvPr/>
          </p:nvSpPr>
          <p:spPr bwMode="auto">
            <a:xfrm>
              <a:off x="1574" y="1964"/>
              <a:ext cx="0" cy="245"/>
            </a:xfrm>
            <a:prstGeom prst="line">
              <a:avLst/>
            </a:prstGeom>
            <a:noFill/>
            <a:ln w="9525">
              <a:solidFill>
                <a:schemeClr val="tx1"/>
              </a:solidFill>
              <a:round/>
              <a:headEnd type="triangle" w="sm" len="sm"/>
              <a:tailEnd type="triangle" w="sm" len="sm"/>
            </a:ln>
          </p:spPr>
          <p:txBody>
            <a:bodyPr/>
            <a:lstStyle/>
            <a:p>
              <a:endParaRPr lang="en-US"/>
            </a:p>
          </p:txBody>
        </p:sp>
        <p:sp>
          <p:nvSpPr>
            <p:cNvPr id="145469" name="Text Box 85">
              <a:hlinkClick r:id="rId3" action="ppaction://hlinksldjump" tooltip="1.06 atm"/>
            </p:cNvPr>
            <p:cNvSpPr txBox="1">
              <a:spLocks noChangeArrowheads="1"/>
            </p:cNvSpPr>
            <p:nvPr/>
          </p:nvSpPr>
          <p:spPr bwMode="auto">
            <a:xfrm>
              <a:off x="1317" y="1410"/>
              <a:ext cx="284" cy="135"/>
            </a:xfrm>
            <a:prstGeom prst="rect">
              <a:avLst/>
            </a:prstGeom>
            <a:noFill/>
            <a:ln w="9525">
              <a:noFill/>
              <a:miter lim="800000"/>
              <a:headEnd/>
              <a:tailEnd/>
            </a:ln>
          </p:spPr>
          <p:txBody>
            <a:bodyPr wrap="none">
              <a:spAutoFit/>
            </a:bodyPr>
            <a:lstStyle/>
            <a:p>
              <a:pPr algn="l"/>
              <a:r>
                <a:rPr lang="en-US" sz="800"/>
                <a:t>X atm</a:t>
              </a:r>
            </a:p>
          </p:txBody>
        </p:sp>
      </p:grpSp>
      <p:grpSp>
        <p:nvGrpSpPr>
          <p:cNvPr id="145416" name="Group 86"/>
          <p:cNvGrpSpPr>
            <a:grpSpLocks/>
          </p:cNvGrpSpPr>
          <p:nvPr/>
        </p:nvGrpSpPr>
        <p:grpSpPr bwMode="auto">
          <a:xfrm>
            <a:off x="822325" y="436563"/>
            <a:ext cx="2124075" cy="1911350"/>
            <a:chOff x="673" y="55"/>
            <a:chExt cx="1338" cy="1204"/>
          </a:xfrm>
        </p:grpSpPr>
        <p:sp>
          <p:nvSpPr>
            <p:cNvPr id="145449" name="Freeform 87"/>
            <p:cNvSpPr>
              <a:spLocks/>
            </p:cNvSpPr>
            <p:nvPr/>
          </p:nvSpPr>
          <p:spPr bwMode="auto">
            <a:xfrm>
              <a:off x="1305" y="884"/>
              <a:ext cx="176" cy="373"/>
            </a:xfrm>
            <a:custGeom>
              <a:avLst/>
              <a:gdLst>
                <a:gd name="T0" fmla="*/ 6 w 176"/>
                <a:gd name="T1" fmla="*/ 0 h 373"/>
                <a:gd name="T2" fmla="*/ 6 w 176"/>
                <a:gd name="T3" fmla="*/ 160 h 373"/>
                <a:gd name="T4" fmla="*/ 24 w 176"/>
                <a:gd name="T5" fmla="*/ 343 h 373"/>
                <a:gd name="T6" fmla="*/ 152 w 176"/>
                <a:gd name="T7" fmla="*/ 339 h 373"/>
                <a:gd name="T8" fmla="*/ 167 w 176"/>
                <a:gd name="T9" fmla="*/ 162 h 373"/>
                <a:gd name="T10" fmla="*/ 167 w 176"/>
                <a:gd name="T11" fmla="*/ 0 h 373"/>
                <a:gd name="T12" fmla="*/ 0 60000 65536"/>
                <a:gd name="T13" fmla="*/ 0 60000 65536"/>
                <a:gd name="T14" fmla="*/ 0 60000 65536"/>
                <a:gd name="T15" fmla="*/ 0 60000 65536"/>
                <a:gd name="T16" fmla="*/ 0 60000 65536"/>
                <a:gd name="T17" fmla="*/ 0 60000 65536"/>
                <a:gd name="T18" fmla="*/ 0 w 176"/>
                <a:gd name="T19" fmla="*/ 0 h 373"/>
                <a:gd name="T20" fmla="*/ 176 w 176"/>
                <a:gd name="T21" fmla="*/ 373 h 373"/>
              </a:gdLst>
              <a:ahLst/>
              <a:cxnLst>
                <a:cxn ang="T12">
                  <a:pos x="T0" y="T1"/>
                </a:cxn>
                <a:cxn ang="T13">
                  <a:pos x="T2" y="T3"/>
                </a:cxn>
                <a:cxn ang="T14">
                  <a:pos x="T4" y="T5"/>
                </a:cxn>
                <a:cxn ang="T15">
                  <a:pos x="T6" y="T7"/>
                </a:cxn>
                <a:cxn ang="T16">
                  <a:pos x="T8" y="T9"/>
                </a:cxn>
                <a:cxn ang="T17">
                  <a:pos x="T10" y="T11"/>
                </a:cxn>
              </a:cxnLst>
              <a:rect l="T18" t="T19" r="T20" b="T21"/>
              <a:pathLst>
                <a:path w="176" h="373">
                  <a:moveTo>
                    <a:pt x="6" y="0"/>
                  </a:moveTo>
                  <a:cubicBezTo>
                    <a:pt x="6" y="27"/>
                    <a:pt x="3" y="103"/>
                    <a:pt x="6" y="160"/>
                  </a:cubicBezTo>
                  <a:cubicBezTo>
                    <a:pt x="9" y="217"/>
                    <a:pt x="0" y="313"/>
                    <a:pt x="24" y="343"/>
                  </a:cubicBezTo>
                  <a:cubicBezTo>
                    <a:pt x="48" y="373"/>
                    <a:pt x="128" y="369"/>
                    <a:pt x="152" y="339"/>
                  </a:cubicBezTo>
                  <a:cubicBezTo>
                    <a:pt x="176" y="309"/>
                    <a:pt x="165" y="218"/>
                    <a:pt x="167" y="162"/>
                  </a:cubicBezTo>
                  <a:cubicBezTo>
                    <a:pt x="169" y="106"/>
                    <a:pt x="167" y="34"/>
                    <a:pt x="167" y="0"/>
                  </a:cubicBezTo>
                </a:path>
              </a:pathLst>
            </a:custGeom>
            <a:noFill/>
            <a:ln w="53975">
              <a:solidFill>
                <a:srgbClr val="C0C0C0"/>
              </a:solidFill>
              <a:round/>
              <a:headEnd/>
              <a:tailEnd/>
            </a:ln>
          </p:spPr>
          <p:txBody>
            <a:bodyPr/>
            <a:lstStyle/>
            <a:p>
              <a:endParaRPr lang="en-US"/>
            </a:p>
          </p:txBody>
        </p:sp>
        <p:grpSp>
          <p:nvGrpSpPr>
            <p:cNvPr id="145450" name="Group 88"/>
            <p:cNvGrpSpPr>
              <a:grpSpLocks/>
            </p:cNvGrpSpPr>
            <p:nvPr/>
          </p:nvGrpSpPr>
          <p:grpSpPr bwMode="auto">
            <a:xfrm>
              <a:off x="673" y="235"/>
              <a:ext cx="812" cy="1024"/>
              <a:chOff x="3018" y="1101"/>
              <a:chExt cx="812" cy="1024"/>
            </a:xfrm>
          </p:grpSpPr>
          <p:sp>
            <p:nvSpPr>
              <p:cNvPr id="145457" name="Oval 89"/>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5458" name="Freeform 90"/>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5459" name="Freeform 91"/>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5460" name="Freeform 92"/>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5461" name="Oval 93"/>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5451" name="Line 94"/>
            <p:cNvSpPr>
              <a:spLocks noChangeShapeType="1"/>
            </p:cNvSpPr>
            <p:nvPr/>
          </p:nvSpPr>
          <p:spPr bwMode="auto">
            <a:xfrm>
              <a:off x="1507" y="880"/>
              <a:ext cx="157" cy="0"/>
            </a:xfrm>
            <a:prstGeom prst="line">
              <a:avLst/>
            </a:prstGeom>
            <a:noFill/>
            <a:ln w="9525">
              <a:solidFill>
                <a:schemeClr val="tx1"/>
              </a:solidFill>
              <a:round/>
              <a:headEnd/>
              <a:tailEnd/>
            </a:ln>
          </p:spPr>
          <p:txBody>
            <a:bodyPr/>
            <a:lstStyle/>
            <a:p>
              <a:endParaRPr lang="en-US"/>
            </a:p>
          </p:txBody>
        </p:sp>
        <p:sp>
          <p:nvSpPr>
            <p:cNvPr id="145452" name="Line 95"/>
            <p:cNvSpPr>
              <a:spLocks noChangeShapeType="1"/>
            </p:cNvSpPr>
            <p:nvPr/>
          </p:nvSpPr>
          <p:spPr bwMode="auto">
            <a:xfrm>
              <a:off x="1583" y="776"/>
              <a:ext cx="0" cy="103"/>
            </a:xfrm>
            <a:prstGeom prst="line">
              <a:avLst/>
            </a:prstGeom>
            <a:noFill/>
            <a:ln w="9525">
              <a:solidFill>
                <a:schemeClr val="tx1"/>
              </a:solidFill>
              <a:round/>
              <a:headEnd/>
              <a:tailEnd type="triangle" w="sm" len="sm"/>
            </a:ln>
          </p:spPr>
          <p:txBody>
            <a:bodyPr/>
            <a:lstStyle/>
            <a:p>
              <a:endParaRPr lang="en-US"/>
            </a:p>
          </p:txBody>
        </p:sp>
        <p:sp>
          <p:nvSpPr>
            <p:cNvPr id="145453" name="Line 96"/>
            <p:cNvSpPr>
              <a:spLocks noChangeShapeType="1"/>
            </p:cNvSpPr>
            <p:nvPr/>
          </p:nvSpPr>
          <p:spPr bwMode="auto">
            <a:xfrm>
              <a:off x="1583" y="878"/>
              <a:ext cx="0" cy="103"/>
            </a:xfrm>
            <a:prstGeom prst="line">
              <a:avLst/>
            </a:prstGeom>
            <a:noFill/>
            <a:ln w="9525">
              <a:solidFill>
                <a:schemeClr val="tx1"/>
              </a:solidFill>
              <a:round/>
              <a:headEnd type="triangle" w="sm" len="sm"/>
              <a:tailEnd type="none" w="sm" len="sm"/>
            </a:ln>
          </p:spPr>
          <p:txBody>
            <a:bodyPr/>
            <a:lstStyle/>
            <a:p>
              <a:endParaRPr lang="en-US"/>
            </a:p>
          </p:txBody>
        </p:sp>
        <p:sp>
          <p:nvSpPr>
            <p:cNvPr id="145454" name="Text Box 97"/>
            <p:cNvSpPr txBox="1">
              <a:spLocks noChangeArrowheads="1"/>
            </p:cNvSpPr>
            <p:nvPr/>
          </p:nvSpPr>
          <p:spPr bwMode="auto">
            <a:xfrm>
              <a:off x="1635" y="811"/>
              <a:ext cx="376" cy="135"/>
            </a:xfrm>
            <a:prstGeom prst="rect">
              <a:avLst/>
            </a:prstGeom>
            <a:noFill/>
            <a:ln w="9525">
              <a:noFill/>
              <a:miter lim="800000"/>
              <a:headEnd/>
              <a:tailEnd/>
            </a:ln>
          </p:spPr>
          <p:txBody>
            <a:bodyPr wrap="none">
              <a:spAutoFit/>
            </a:bodyPr>
            <a:lstStyle/>
            <a:p>
              <a:pPr algn="l"/>
              <a:r>
                <a:rPr lang="en-US" sz="800"/>
                <a:t>0 mm Hg</a:t>
              </a:r>
            </a:p>
          </p:txBody>
        </p:sp>
        <p:sp>
          <p:nvSpPr>
            <p:cNvPr id="145455" name="Text Box 98">
              <a:hlinkClick r:id="rId3" action="ppaction://hlinksldjump" tooltip="1.24 atm"/>
            </p:cNvPr>
            <p:cNvSpPr txBox="1">
              <a:spLocks noChangeArrowheads="1"/>
            </p:cNvSpPr>
            <p:nvPr/>
          </p:nvSpPr>
          <p:spPr bwMode="auto">
            <a:xfrm>
              <a:off x="1328" y="55"/>
              <a:ext cx="284" cy="135"/>
            </a:xfrm>
            <a:prstGeom prst="rect">
              <a:avLst/>
            </a:prstGeom>
            <a:noFill/>
            <a:ln w="9525">
              <a:noFill/>
              <a:miter lim="800000"/>
              <a:headEnd/>
              <a:tailEnd/>
            </a:ln>
          </p:spPr>
          <p:txBody>
            <a:bodyPr wrap="none">
              <a:spAutoFit/>
            </a:bodyPr>
            <a:lstStyle/>
            <a:p>
              <a:pPr algn="l"/>
              <a:r>
                <a:rPr lang="en-US" sz="800"/>
                <a:t>X atm</a:t>
              </a:r>
            </a:p>
          </p:txBody>
        </p:sp>
        <p:sp>
          <p:nvSpPr>
            <p:cNvPr id="145456" name="Text Box 99"/>
            <p:cNvSpPr txBox="1">
              <a:spLocks noChangeArrowheads="1"/>
            </p:cNvSpPr>
            <p:nvPr/>
          </p:nvSpPr>
          <p:spPr bwMode="auto">
            <a:xfrm>
              <a:off x="703" y="628"/>
              <a:ext cx="407" cy="135"/>
            </a:xfrm>
            <a:prstGeom prst="rect">
              <a:avLst/>
            </a:prstGeom>
            <a:noFill/>
            <a:ln w="9525">
              <a:noFill/>
              <a:miter lim="800000"/>
              <a:headEnd/>
              <a:tailEnd/>
            </a:ln>
          </p:spPr>
          <p:txBody>
            <a:bodyPr wrap="none">
              <a:spAutoFit/>
            </a:bodyPr>
            <a:lstStyle/>
            <a:p>
              <a:pPr algn="l"/>
              <a:r>
                <a:rPr lang="en-US" sz="800"/>
                <a:t>125.6 kPa</a:t>
              </a:r>
            </a:p>
          </p:txBody>
        </p:sp>
      </p:grpSp>
      <p:grpSp>
        <p:nvGrpSpPr>
          <p:cNvPr id="145417" name="Group 100"/>
          <p:cNvGrpSpPr>
            <a:grpSpLocks/>
          </p:cNvGrpSpPr>
          <p:nvPr/>
        </p:nvGrpSpPr>
        <p:grpSpPr bwMode="auto">
          <a:xfrm>
            <a:off x="3570288" y="436563"/>
            <a:ext cx="2044700" cy="1909762"/>
            <a:chOff x="1994" y="55"/>
            <a:chExt cx="1288" cy="1203"/>
          </a:xfrm>
        </p:grpSpPr>
        <p:sp>
          <p:nvSpPr>
            <p:cNvPr id="145436" name="Freeform 101"/>
            <p:cNvSpPr>
              <a:spLocks/>
            </p:cNvSpPr>
            <p:nvPr/>
          </p:nvSpPr>
          <p:spPr bwMode="auto">
            <a:xfrm>
              <a:off x="2623" y="774"/>
              <a:ext cx="176" cy="480"/>
            </a:xfrm>
            <a:custGeom>
              <a:avLst/>
              <a:gdLst>
                <a:gd name="T0" fmla="*/ 10 w 176"/>
                <a:gd name="T1" fmla="*/ 0 h 480"/>
                <a:gd name="T2" fmla="*/ 10 w 176"/>
                <a:gd name="T3" fmla="*/ 264 h 480"/>
                <a:gd name="T4" fmla="*/ 24 w 176"/>
                <a:gd name="T5" fmla="*/ 450 h 480"/>
                <a:gd name="T6" fmla="*/ 152 w 176"/>
                <a:gd name="T7" fmla="*/ 446 h 480"/>
                <a:gd name="T8" fmla="*/ 167 w 176"/>
                <a:gd name="T9" fmla="*/ 269 h 480"/>
                <a:gd name="T10" fmla="*/ 166 w 176"/>
                <a:gd name="T11" fmla="*/ 234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53975">
              <a:solidFill>
                <a:srgbClr val="C0C0C0"/>
              </a:solidFill>
              <a:round/>
              <a:headEnd/>
              <a:tailEnd/>
            </a:ln>
          </p:spPr>
          <p:txBody>
            <a:bodyPr/>
            <a:lstStyle/>
            <a:p>
              <a:endParaRPr lang="en-US"/>
            </a:p>
          </p:txBody>
        </p:sp>
        <p:grpSp>
          <p:nvGrpSpPr>
            <p:cNvPr id="145437" name="Group 102"/>
            <p:cNvGrpSpPr>
              <a:grpSpLocks/>
            </p:cNvGrpSpPr>
            <p:nvPr/>
          </p:nvGrpSpPr>
          <p:grpSpPr bwMode="auto">
            <a:xfrm>
              <a:off x="1994" y="234"/>
              <a:ext cx="812" cy="1024"/>
              <a:chOff x="3018" y="1101"/>
              <a:chExt cx="812" cy="1024"/>
            </a:xfrm>
          </p:grpSpPr>
          <p:sp>
            <p:nvSpPr>
              <p:cNvPr id="145444" name="Oval 103"/>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5445" name="Freeform 104"/>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5446" name="Freeform 105"/>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5447" name="Freeform 106"/>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5448" name="Oval 107"/>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5438" name="Line 108"/>
            <p:cNvSpPr>
              <a:spLocks noChangeShapeType="1"/>
            </p:cNvSpPr>
            <p:nvPr/>
          </p:nvSpPr>
          <p:spPr bwMode="auto">
            <a:xfrm>
              <a:off x="2820" y="1005"/>
              <a:ext cx="157" cy="0"/>
            </a:xfrm>
            <a:prstGeom prst="line">
              <a:avLst/>
            </a:prstGeom>
            <a:noFill/>
            <a:ln w="9525">
              <a:solidFill>
                <a:schemeClr val="tx1"/>
              </a:solidFill>
              <a:round/>
              <a:headEnd/>
              <a:tailEnd/>
            </a:ln>
          </p:spPr>
          <p:txBody>
            <a:bodyPr/>
            <a:lstStyle/>
            <a:p>
              <a:endParaRPr lang="en-US"/>
            </a:p>
          </p:txBody>
        </p:sp>
        <p:sp>
          <p:nvSpPr>
            <p:cNvPr id="145439" name="Text Box 109">
              <a:hlinkClick r:id="rId3" action="ppaction://hlinksldjump" tooltip="253 mm Hg"/>
            </p:cNvPr>
            <p:cNvSpPr txBox="1">
              <a:spLocks noChangeArrowheads="1"/>
            </p:cNvSpPr>
            <p:nvPr/>
          </p:nvSpPr>
          <p:spPr bwMode="auto">
            <a:xfrm>
              <a:off x="2899" y="822"/>
              <a:ext cx="383" cy="135"/>
            </a:xfrm>
            <a:prstGeom prst="rect">
              <a:avLst/>
            </a:prstGeom>
            <a:noFill/>
            <a:ln w="9525">
              <a:noFill/>
              <a:miter lim="800000"/>
              <a:headEnd/>
              <a:tailEnd/>
            </a:ln>
          </p:spPr>
          <p:txBody>
            <a:bodyPr wrap="none">
              <a:spAutoFit/>
            </a:bodyPr>
            <a:lstStyle/>
            <a:p>
              <a:pPr algn="l"/>
              <a:r>
                <a:rPr lang="en-US" sz="800"/>
                <a:t>X mm Hg</a:t>
              </a:r>
            </a:p>
          </p:txBody>
        </p:sp>
        <p:sp>
          <p:nvSpPr>
            <p:cNvPr id="145440" name="Line 110"/>
            <p:cNvSpPr>
              <a:spLocks noChangeShapeType="1"/>
            </p:cNvSpPr>
            <p:nvPr/>
          </p:nvSpPr>
          <p:spPr bwMode="auto">
            <a:xfrm>
              <a:off x="2676" y="775"/>
              <a:ext cx="292" cy="0"/>
            </a:xfrm>
            <a:prstGeom prst="line">
              <a:avLst/>
            </a:prstGeom>
            <a:noFill/>
            <a:ln w="9525">
              <a:solidFill>
                <a:schemeClr val="tx1"/>
              </a:solidFill>
              <a:round/>
              <a:headEnd/>
              <a:tailEnd/>
            </a:ln>
          </p:spPr>
          <p:txBody>
            <a:bodyPr/>
            <a:lstStyle/>
            <a:p>
              <a:endParaRPr lang="en-US"/>
            </a:p>
          </p:txBody>
        </p:sp>
        <p:sp>
          <p:nvSpPr>
            <p:cNvPr id="145441" name="Line 111"/>
            <p:cNvSpPr>
              <a:spLocks noChangeShapeType="1"/>
            </p:cNvSpPr>
            <p:nvPr/>
          </p:nvSpPr>
          <p:spPr bwMode="auto">
            <a:xfrm>
              <a:off x="2894" y="777"/>
              <a:ext cx="0" cy="228"/>
            </a:xfrm>
            <a:prstGeom prst="line">
              <a:avLst/>
            </a:prstGeom>
            <a:noFill/>
            <a:ln w="9525">
              <a:solidFill>
                <a:schemeClr val="tx1"/>
              </a:solidFill>
              <a:round/>
              <a:headEnd type="triangle" w="sm" len="sm"/>
              <a:tailEnd type="triangle" w="sm" len="sm"/>
            </a:ln>
          </p:spPr>
          <p:txBody>
            <a:bodyPr/>
            <a:lstStyle/>
            <a:p>
              <a:endParaRPr lang="en-US"/>
            </a:p>
          </p:txBody>
        </p:sp>
        <p:sp>
          <p:nvSpPr>
            <p:cNvPr id="145442" name="Text Box 112"/>
            <p:cNvSpPr txBox="1">
              <a:spLocks noChangeArrowheads="1"/>
            </p:cNvSpPr>
            <p:nvPr/>
          </p:nvSpPr>
          <p:spPr bwMode="auto">
            <a:xfrm>
              <a:off x="2589" y="55"/>
              <a:ext cx="407" cy="135"/>
            </a:xfrm>
            <a:prstGeom prst="rect">
              <a:avLst/>
            </a:prstGeom>
            <a:noFill/>
            <a:ln w="9525">
              <a:noFill/>
              <a:miter lim="800000"/>
              <a:headEnd/>
              <a:tailEnd/>
            </a:ln>
          </p:spPr>
          <p:txBody>
            <a:bodyPr wrap="none">
              <a:spAutoFit/>
            </a:bodyPr>
            <a:lstStyle/>
            <a:p>
              <a:pPr algn="l"/>
              <a:r>
                <a:rPr lang="en-US" sz="800"/>
                <a:t>112.8 kPa</a:t>
              </a:r>
            </a:p>
          </p:txBody>
        </p:sp>
        <p:sp>
          <p:nvSpPr>
            <p:cNvPr id="145443" name="Text Box 113"/>
            <p:cNvSpPr txBox="1">
              <a:spLocks noChangeArrowheads="1"/>
            </p:cNvSpPr>
            <p:nvPr/>
          </p:nvSpPr>
          <p:spPr bwMode="auto">
            <a:xfrm>
              <a:off x="2043" y="628"/>
              <a:ext cx="367" cy="135"/>
            </a:xfrm>
            <a:prstGeom prst="rect">
              <a:avLst/>
            </a:prstGeom>
            <a:noFill/>
            <a:ln w="9525">
              <a:noFill/>
              <a:miter lim="800000"/>
              <a:headEnd/>
              <a:tailEnd/>
            </a:ln>
          </p:spPr>
          <p:txBody>
            <a:bodyPr wrap="none">
              <a:spAutoFit/>
            </a:bodyPr>
            <a:lstStyle/>
            <a:p>
              <a:pPr algn="l"/>
              <a:r>
                <a:rPr lang="en-US" sz="800"/>
                <a:t>0.78 atm</a:t>
              </a:r>
            </a:p>
          </p:txBody>
        </p:sp>
      </p:grpSp>
      <p:grpSp>
        <p:nvGrpSpPr>
          <p:cNvPr id="145418" name="Group 114"/>
          <p:cNvGrpSpPr>
            <a:grpSpLocks/>
          </p:cNvGrpSpPr>
          <p:nvPr/>
        </p:nvGrpSpPr>
        <p:grpSpPr bwMode="auto">
          <a:xfrm>
            <a:off x="6321425" y="434975"/>
            <a:ext cx="2060575" cy="1916113"/>
            <a:chOff x="3312" y="54"/>
            <a:chExt cx="1298" cy="1207"/>
          </a:xfrm>
        </p:grpSpPr>
        <p:sp>
          <p:nvSpPr>
            <p:cNvPr id="145423" name="Freeform 115"/>
            <p:cNvSpPr>
              <a:spLocks/>
            </p:cNvSpPr>
            <p:nvPr/>
          </p:nvSpPr>
          <p:spPr bwMode="auto">
            <a:xfrm>
              <a:off x="3943" y="605"/>
              <a:ext cx="176" cy="652"/>
            </a:xfrm>
            <a:custGeom>
              <a:avLst/>
              <a:gdLst>
                <a:gd name="T0" fmla="*/ 11 w 176"/>
                <a:gd name="T1" fmla="*/ 249 h 652"/>
                <a:gd name="T2" fmla="*/ 10 w 176"/>
                <a:gd name="T3" fmla="*/ 436 h 652"/>
                <a:gd name="T4" fmla="*/ 24 w 176"/>
                <a:gd name="T5" fmla="*/ 622 h 652"/>
                <a:gd name="T6" fmla="*/ 152 w 176"/>
                <a:gd name="T7" fmla="*/ 618 h 652"/>
                <a:gd name="T8" fmla="*/ 167 w 176"/>
                <a:gd name="T9" fmla="*/ 441 h 652"/>
                <a:gd name="T10" fmla="*/ 166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5424" name="Group 116"/>
            <p:cNvGrpSpPr>
              <a:grpSpLocks/>
            </p:cNvGrpSpPr>
            <p:nvPr/>
          </p:nvGrpSpPr>
          <p:grpSpPr bwMode="auto">
            <a:xfrm>
              <a:off x="3312" y="237"/>
              <a:ext cx="812" cy="1024"/>
              <a:chOff x="3018" y="1101"/>
              <a:chExt cx="812" cy="1024"/>
            </a:xfrm>
          </p:grpSpPr>
          <p:sp>
            <p:nvSpPr>
              <p:cNvPr id="145431" name="Oval 117"/>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5432" name="Freeform 118"/>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5433" name="Freeform 119"/>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5434" name="Freeform 120"/>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5435" name="Oval 121"/>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5425" name="Text Box 122"/>
            <p:cNvSpPr txBox="1">
              <a:spLocks noChangeArrowheads="1"/>
            </p:cNvSpPr>
            <p:nvPr/>
          </p:nvSpPr>
          <p:spPr bwMode="auto">
            <a:xfrm>
              <a:off x="3362" y="628"/>
              <a:ext cx="371" cy="135"/>
            </a:xfrm>
            <a:prstGeom prst="rect">
              <a:avLst/>
            </a:prstGeom>
            <a:noFill/>
            <a:ln w="9525">
              <a:noFill/>
              <a:miter lim="800000"/>
              <a:headEnd/>
              <a:tailEnd/>
            </a:ln>
          </p:spPr>
          <p:txBody>
            <a:bodyPr wrap="none">
              <a:spAutoFit/>
            </a:bodyPr>
            <a:lstStyle/>
            <a:p>
              <a:pPr algn="l"/>
              <a:r>
                <a:rPr lang="en-US" sz="800"/>
                <a:t>98.4 kPa</a:t>
              </a:r>
            </a:p>
          </p:txBody>
        </p:sp>
        <p:sp>
          <p:nvSpPr>
            <p:cNvPr id="145426" name="Line 123"/>
            <p:cNvSpPr>
              <a:spLocks noChangeShapeType="1"/>
            </p:cNvSpPr>
            <p:nvPr/>
          </p:nvSpPr>
          <p:spPr bwMode="auto">
            <a:xfrm>
              <a:off x="4146" y="607"/>
              <a:ext cx="157" cy="0"/>
            </a:xfrm>
            <a:prstGeom prst="line">
              <a:avLst/>
            </a:prstGeom>
            <a:noFill/>
            <a:ln w="9525">
              <a:solidFill>
                <a:schemeClr val="tx1"/>
              </a:solidFill>
              <a:round/>
              <a:headEnd/>
              <a:tailEnd/>
            </a:ln>
          </p:spPr>
          <p:txBody>
            <a:bodyPr/>
            <a:lstStyle/>
            <a:p>
              <a:endParaRPr lang="en-US"/>
            </a:p>
          </p:txBody>
        </p:sp>
        <p:sp>
          <p:nvSpPr>
            <p:cNvPr id="145427" name="Text Box 124">
              <a:hlinkClick r:id="rId3" action="ppaction://hlinksldjump" tooltip="297 mm Hg"/>
            </p:cNvPr>
            <p:cNvSpPr txBox="1">
              <a:spLocks noChangeArrowheads="1"/>
            </p:cNvSpPr>
            <p:nvPr/>
          </p:nvSpPr>
          <p:spPr bwMode="auto">
            <a:xfrm>
              <a:off x="4227" y="661"/>
              <a:ext cx="383" cy="135"/>
            </a:xfrm>
            <a:prstGeom prst="rect">
              <a:avLst/>
            </a:prstGeom>
            <a:noFill/>
            <a:ln w="9525">
              <a:noFill/>
              <a:miter lim="800000"/>
              <a:headEnd/>
              <a:tailEnd/>
            </a:ln>
          </p:spPr>
          <p:txBody>
            <a:bodyPr wrap="none">
              <a:spAutoFit/>
            </a:bodyPr>
            <a:lstStyle/>
            <a:p>
              <a:pPr algn="l"/>
              <a:r>
                <a:rPr lang="en-US" sz="800"/>
                <a:t>X mm Hg</a:t>
              </a:r>
            </a:p>
          </p:txBody>
        </p:sp>
        <p:sp>
          <p:nvSpPr>
            <p:cNvPr id="145428" name="Line 125"/>
            <p:cNvSpPr>
              <a:spLocks noChangeShapeType="1"/>
            </p:cNvSpPr>
            <p:nvPr/>
          </p:nvSpPr>
          <p:spPr bwMode="auto">
            <a:xfrm>
              <a:off x="3984" y="854"/>
              <a:ext cx="314" cy="0"/>
            </a:xfrm>
            <a:prstGeom prst="line">
              <a:avLst/>
            </a:prstGeom>
            <a:noFill/>
            <a:ln w="9525">
              <a:solidFill>
                <a:schemeClr val="tx1"/>
              </a:solidFill>
              <a:round/>
              <a:headEnd/>
              <a:tailEnd/>
            </a:ln>
          </p:spPr>
          <p:txBody>
            <a:bodyPr/>
            <a:lstStyle/>
            <a:p>
              <a:endParaRPr lang="en-US"/>
            </a:p>
          </p:txBody>
        </p:sp>
        <p:sp>
          <p:nvSpPr>
            <p:cNvPr id="145429" name="Line 126"/>
            <p:cNvSpPr>
              <a:spLocks noChangeShapeType="1"/>
            </p:cNvSpPr>
            <p:nvPr/>
          </p:nvSpPr>
          <p:spPr bwMode="auto">
            <a:xfrm>
              <a:off x="4220" y="608"/>
              <a:ext cx="0" cy="245"/>
            </a:xfrm>
            <a:prstGeom prst="line">
              <a:avLst/>
            </a:prstGeom>
            <a:noFill/>
            <a:ln w="9525">
              <a:solidFill>
                <a:schemeClr val="tx1"/>
              </a:solidFill>
              <a:round/>
              <a:headEnd type="triangle" w="sm" len="sm"/>
              <a:tailEnd type="triangle" w="sm" len="sm"/>
            </a:ln>
          </p:spPr>
          <p:txBody>
            <a:bodyPr/>
            <a:lstStyle/>
            <a:p>
              <a:endParaRPr lang="en-US"/>
            </a:p>
          </p:txBody>
        </p:sp>
        <p:sp>
          <p:nvSpPr>
            <p:cNvPr id="145430" name="Text Box 127"/>
            <p:cNvSpPr txBox="1">
              <a:spLocks noChangeArrowheads="1"/>
            </p:cNvSpPr>
            <p:nvPr/>
          </p:nvSpPr>
          <p:spPr bwMode="auto">
            <a:xfrm>
              <a:off x="3921" y="54"/>
              <a:ext cx="367" cy="135"/>
            </a:xfrm>
            <a:prstGeom prst="rect">
              <a:avLst/>
            </a:prstGeom>
            <a:noFill/>
            <a:ln w="9525">
              <a:noFill/>
              <a:miter lim="800000"/>
              <a:headEnd/>
              <a:tailEnd/>
            </a:ln>
          </p:spPr>
          <p:txBody>
            <a:bodyPr wrap="none">
              <a:spAutoFit/>
            </a:bodyPr>
            <a:lstStyle/>
            <a:p>
              <a:pPr algn="l"/>
              <a:r>
                <a:rPr lang="en-US" sz="800"/>
                <a:t>0.58 atm</a:t>
              </a:r>
            </a:p>
          </p:txBody>
        </p:sp>
      </p:grpSp>
      <p:sp>
        <p:nvSpPr>
          <p:cNvPr id="145419" name="Text Box 128"/>
          <p:cNvSpPr txBox="1">
            <a:spLocks noChangeArrowheads="1"/>
          </p:cNvSpPr>
          <p:nvPr/>
        </p:nvSpPr>
        <p:spPr bwMode="auto">
          <a:xfrm>
            <a:off x="1271588" y="2168525"/>
            <a:ext cx="5794375" cy="274638"/>
          </a:xfrm>
          <a:prstGeom prst="rect">
            <a:avLst/>
          </a:prstGeom>
          <a:noFill/>
          <a:ln w="9525">
            <a:noFill/>
            <a:miter lim="800000"/>
            <a:headEnd/>
            <a:tailEnd/>
          </a:ln>
        </p:spPr>
        <p:txBody>
          <a:bodyPr wrap="none">
            <a:spAutoFit/>
          </a:bodyPr>
          <a:lstStyle/>
          <a:p>
            <a:pPr algn="l"/>
            <a:r>
              <a:rPr lang="en-US"/>
              <a:t>1.                                                           2.                                                               3.</a:t>
            </a:r>
          </a:p>
        </p:txBody>
      </p:sp>
      <p:sp>
        <p:nvSpPr>
          <p:cNvPr id="145420" name="Text Box 129"/>
          <p:cNvSpPr txBox="1">
            <a:spLocks noChangeArrowheads="1"/>
          </p:cNvSpPr>
          <p:nvPr/>
        </p:nvSpPr>
        <p:spPr bwMode="auto">
          <a:xfrm>
            <a:off x="1273175" y="4289425"/>
            <a:ext cx="5794375" cy="274638"/>
          </a:xfrm>
          <a:prstGeom prst="rect">
            <a:avLst/>
          </a:prstGeom>
          <a:noFill/>
          <a:ln w="9525">
            <a:noFill/>
            <a:miter lim="800000"/>
            <a:headEnd/>
            <a:tailEnd/>
          </a:ln>
        </p:spPr>
        <p:txBody>
          <a:bodyPr wrap="none">
            <a:spAutoFit/>
          </a:bodyPr>
          <a:lstStyle/>
          <a:p>
            <a:pPr algn="l"/>
            <a:r>
              <a:rPr lang="en-US"/>
              <a:t>4.                                                           5.                                                               6.</a:t>
            </a:r>
          </a:p>
        </p:txBody>
      </p:sp>
      <p:sp>
        <p:nvSpPr>
          <p:cNvPr id="145421" name="Text Box 130"/>
          <p:cNvSpPr txBox="1">
            <a:spLocks noChangeArrowheads="1"/>
          </p:cNvSpPr>
          <p:nvPr/>
        </p:nvSpPr>
        <p:spPr bwMode="auto">
          <a:xfrm>
            <a:off x="1273175" y="6273800"/>
            <a:ext cx="5794375" cy="274638"/>
          </a:xfrm>
          <a:prstGeom prst="rect">
            <a:avLst/>
          </a:prstGeom>
          <a:noFill/>
          <a:ln w="9525">
            <a:noFill/>
            <a:miter lim="800000"/>
            <a:headEnd/>
            <a:tailEnd/>
          </a:ln>
        </p:spPr>
        <p:txBody>
          <a:bodyPr wrap="none">
            <a:spAutoFit/>
          </a:bodyPr>
          <a:lstStyle/>
          <a:p>
            <a:pPr algn="l"/>
            <a:r>
              <a:rPr lang="en-US"/>
              <a:t>7.                                                           8.                                                               9.</a:t>
            </a:r>
          </a:p>
        </p:txBody>
      </p:sp>
      <p:sp>
        <p:nvSpPr>
          <p:cNvPr id="947331" name="Oval 131">
            <a:hlinkClick r:id="rId4" action="ppaction://hlinksldjump" tooltip="See problem worked out"/>
          </p:cNvPr>
          <p:cNvSpPr>
            <a:spLocks noChangeArrowheads="1"/>
          </p:cNvSpPr>
          <p:nvPr/>
        </p:nvSpPr>
        <p:spPr bwMode="auto">
          <a:xfrm>
            <a:off x="3717925" y="2165350"/>
            <a:ext cx="225425" cy="225425"/>
          </a:xfrm>
          <a:prstGeom prst="ellipse">
            <a:avLst/>
          </a:prstGeom>
          <a:noFill/>
          <a:ln w="6350">
            <a:solidFill>
              <a:schemeClr val="accent2"/>
            </a:solidFill>
            <a:round/>
            <a:headEnd/>
            <a:tailEnd/>
          </a:ln>
        </p:spPr>
        <p:txBody>
          <a:bodyPr wrap="none" anchor="ctr"/>
          <a:lstStyle/>
          <a:p>
            <a:r>
              <a:rPr lang="en-US" sz="800">
                <a:solidFill>
                  <a:schemeClr val="accent2"/>
                </a:solidFill>
              </a:rPr>
              <a:t>Link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47331"/>
                                        </p:tgtEl>
                                        <p:attrNameLst>
                                          <p:attrName>style.visibility</p:attrName>
                                        </p:attrNameLst>
                                      </p:cBhvr>
                                      <p:to>
                                        <p:strVal val="visible"/>
                                      </p:to>
                                    </p:set>
                                    <p:anim calcmode="lin" valueType="num">
                                      <p:cBhvr>
                                        <p:cTn id="7" dur="500" fill="hold"/>
                                        <p:tgtEl>
                                          <p:spTgt spid="947331"/>
                                        </p:tgtEl>
                                        <p:attrNameLst>
                                          <p:attrName>ppt_w</p:attrName>
                                        </p:attrNameLst>
                                      </p:cBhvr>
                                      <p:tavLst>
                                        <p:tav tm="0">
                                          <p:val>
                                            <p:fltVal val="0"/>
                                          </p:val>
                                        </p:tav>
                                        <p:tav tm="100000">
                                          <p:val>
                                            <p:strVal val="#ppt_w"/>
                                          </p:val>
                                        </p:tav>
                                      </p:tavLst>
                                    </p:anim>
                                    <p:anim calcmode="lin" valueType="num">
                                      <p:cBhvr>
                                        <p:cTn id="8" dur="500" fill="hold"/>
                                        <p:tgtEl>
                                          <p:spTgt spid="947331"/>
                                        </p:tgtEl>
                                        <p:attrNameLst>
                                          <p:attrName>ppt_h</p:attrName>
                                        </p:attrNameLst>
                                      </p:cBhvr>
                                      <p:tavLst>
                                        <p:tav tm="0">
                                          <p:val>
                                            <p:fltVal val="0"/>
                                          </p:val>
                                        </p:tav>
                                        <p:tav tm="100000">
                                          <p:val>
                                            <p:strVal val="#ppt_h"/>
                                          </p:val>
                                        </p:tav>
                                      </p:tavLst>
                                    </p:anim>
                                    <p:animEffect transition="in" filter="fade">
                                      <p:cBhvr>
                                        <p:cTn id="9" dur="500"/>
                                        <p:tgtEl>
                                          <p:spTgt spid="947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33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4" name="Group 2"/>
          <p:cNvGrpSpPr>
            <a:grpSpLocks/>
          </p:cNvGrpSpPr>
          <p:nvPr/>
        </p:nvGrpSpPr>
        <p:grpSpPr bwMode="auto">
          <a:xfrm>
            <a:off x="3562350" y="431800"/>
            <a:ext cx="2163763" cy="1916113"/>
            <a:chOff x="2199" y="272"/>
            <a:chExt cx="1363" cy="1207"/>
          </a:xfrm>
        </p:grpSpPr>
        <p:sp>
          <p:nvSpPr>
            <p:cNvPr id="146550" name="Freeform 3"/>
            <p:cNvSpPr>
              <a:spLocks/>
            </p:cNvSpPr>
            <p:nvPr/>
          </p:nvSpPr>
          <p:spPr bwMode="auto">
            <a:xfrm>
              <a:off x="2830" y="823"/>
              <a:ext cx="176" cy="652"/>
            </a:xfrm>
            <a:custGeom>
              <a:avLst/>
              <a:gdLst>
                <a:gd name="T0" fmla="*/ 11 w 176"/>
                <a:gd name="T1" fmla="*/ 249 h 652"/>
                <a:gd name="T2" fmla="*/ 10 w 176"/>
                <a:gd name="T3" fmla="*/ 436 h 652"/>
                <a:gd name="T4" fmla="*/ 24 w 176"/>
                <a:gd name="T5" fmla="*/ 622 h 652"/>
                <a:gd name="T6" fmla="*/ 152 w 176"/>
                <a:gd name="T7" fmla="*/ 618 h 652"/>
                <a:gd name="T8" fmla="*/ 167 w 176"/>
                <a:gd name="T9" fmla="*/ 441 h 652"/>
                <a:gd name="T10" fmla="*/ 166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6551" name="Group 4"/>
            <p:cNvGrpSpPr>
              <a:grpSpLocks/>
            </p:cNvGrpSpPr>
            <p:nvPr/>
          </p:nvGrpSpPr>
          <p:grpSpPr bwMode="auto">
            <a:xfrm>
              <a:off x="2199" y="455"/>
              <a:ext cx="812" cy="1024"/>
              <a:chOff x="3018" y="1101"/>
              <a:chExt cx="812" cy="1024"/>
            </a:xfrm>
          </p:grpSpPr>
          <p:sp>
            <p:nvSpPr>
              <p:cNvPr id="146558" name="Oval 5"/>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6559" name="Freeform 6"/>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6560" name="Freeform 7"/>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6561" name="Freeform 8"/>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6562" name="Oval 9"/>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6552" name="Text Box 10"/>
            <p:cNvSpPr txBox="1">
              <a:spLocks noChangeArrowheads="1"/>
            </p:cNvSpPr>
            <p:nvPr/>
          </p:nvSpPr>
          <p:spPr bwMode="auto">
            <a:xfrm>
              <a:off x="2249" y="846"/>
              <a:ext cx="367" cy="135"/>
            </a:xfrm>
            <a:prstGeom prst="rect">
              <a:avLst/>
            </a:prstGeom>
            <a:noFill/>
            <a:ln w="9525">
              <a:noFill/>
              <a:miter lim="800000"/>
              <a:headEnd/>
              <a:tailEnd/>
            </a:ln>
          </p:spPr>
          <p:txBody>
            <a:bodyPr wrap="none">
              <a:spAutoFit/>
            </a:bodyPr>
            <a:lstStyle/>
            <a:p>
              <a:pPr algn="l"/>
              <a:r>
                <a:rPr lang="en-US" sz="800"/>
                <a:t>1.51 atm</a:t>
              </a:r>
            </a:p>
          </p:txBody>
        </p:sp>
        <p:sp>
          <p:nvSpPr>
            <p:cNvPr id="146553" name="Line 11"/>
            <p:cNvSpPr>
              <a:spLocks noChangeShapeType="1"/>
            </p:cNvSpPr>
            <p:nvPr/>
          </p:nvSpPr>
          <p:spPr bwMode="auto">
            <a:xfrm>
              <a:off x="3033" y="825"/>
              <a:ext cx="157" cy="0"/>
            </a:xfrm>
            <a:prstGeom prst="line">
              <a:avLst/>
            </a:prstGeom>
            <a:noFill/>
            <a:ln w="9525">
              <a:solidFill>
                <a:schemeClr val="tx1"/>
              </a:solidFill>
              <a:round/>
              <a:headEnd/>
              <a:tailEnd/>
            </a:ln>
          </p:spPr>
          <p:txBody>
            <a:bodyPr/>
            <a:lstStyle/>
            <a:p>
              <a:endParaRPr lang="en-US"/>
            </a:p>
          </p:txBody>
        </p:sp>
        <p:sp>
          <p:nvSpPr>
            <p:cNvPr id="146554" name="Text Box 12"/>
            <p:cNvSpPr txBox="1">
              <a:spLocks noChangeArrowheads="1"/>
            </p:cNvSpPr>
            <p:nvPr/>
          </p:nvSpPr>
          <p:spPr bwMode="auto">
            <a:xfrm>
              <a:off x="3114" y="879"/>
              <a:ext cx="448" cy="135"/>
            </a:xfrm>
            <a:prstGeom prst="rect">
              <a:avLst/>
            </a:prstGeom>
            <a:noFill/>
            <a:ln w="9525">
              <a:noFill/>
              <a:miter lim="800000"/>
              <a:headEnd/>
              <a:tailEnd/>
            </a:ln>
          </p:spPr>
          <p:txBody>
            <a:bodyPr wrap="none">
              <a:spAutoFit/>
            </a:bodyPr>
            <a:lstStyle/>
            <a:p>
              <a:pPr algn="l"/>
              <a:r>
                <a:rPr lang="en-US" sz="800"/>
                <a:t>324 mm Hg</a:t>
              </a:r>
            </a:p>
          </p:txBody>
        </p:sp>
        <p:sp>
          <p:nvSpPr>
            <p:cNvPr id="146555" name="Line 13"/>
            <p:cNvSpPr>
              <a:spLocks noChangeShapeType="1"/>
            </p:cNvSpPr>
            <p:nvPr/>
          </p:nvSpPr>
          <p:spPr bwMode="auto">
            <a:xfrm>
              <a:off x="2871" y="1072"/>
              <a:ext cx="314" cy="0"/>
            </a:xfrm>
            <a:prstGeom prst="line">
              <a:avLst/>
            </a:prstGeom>
            <a:noFill/>
            <a:ln w="9525">
              <a:solidFill>
                <a:schemeClr val="tx1"/>
              </a:solidFill>
              <a:round/>
              <a:headEnd/>
              <a:tailEnd/>
            </a:ln>
          </p:spPr>
          <p:txBody>
            <a:bodyPr/>
            <a:lstStyle/>
            <a:p>
              <a:endParaRPr lang="en-US"/>
            </a:p>
          </p:txBody>
        </p:sp>
        <p:sp>
          <p:nvSpPr>
            <p:cNvPr id="146556" name="Line 14"/>
            <p:cNvSpPr>
              <a:spLocks noChangeShapeType="1"/>
            </p:cNvSpPr>
            <p:nvPr/>
          </p:nvSpPr>
          <p:spPr bwMode="auto">
            <a:xfrm>
              <a:off x="3107" y="826"/>
              <a:ext cx="0" cy="245"/>
            </a:xfrm>
            <a:prstGeom prst="line">
              <a:avLst/>
            </a:prstGeom>
            <a:noFill/>
            <a:ln w="9525">
              <a:solidFill>
                <a:schemeClr val="tx1"/>
              </a:solidFill>
              <a:round/>
              <a:headEnd type="triangle" w="sm" len="sm"/>
              <a:tailEnd type="triangle" w="sm" len="sm"/>
            </a:ln>
          </p:spPr>
          <p:txBody>
            <a:bodyPr/>
            <a:lstStyle/>
            <a:p>
              <a:endParaRPr lang="en-US"/>
            </a:p>
          </p:txBody>
        </p:sp>
        <p:sp>
          <p:nvSpPr>
            <p:cNvPr id="146557" name="Text Box 15">
              <a:hlinkClick r:id="rId2" action="ppaction://hlinksldjump" tooltip="109.8 kPa"/>
            </p:cNvPr>
            <p:cNvSpPr txBox="1">
              <a:spLocks noChangeArrowheads="1"/>
            </p:cNvSpPr>
            <p:nvPr/>
          </p:nvSpPr>
          <p:spPr bwMode="auto">
            <a:xfrm>
              <a:off x="2847" y="272"/>
              <a:ext cx="288" cy="135"/>
            </a:xfrm>
            <a:prstGeom prst="rect">
              <a:avLst/>
            </a:prstGeom>
            <a:noFill/>
            <a:ln w="9525">
              <a:noFill/>
              <a:miter lim="800000"/>
              <a:headEnd/>
              <a:tailEnd/>
            </a:ln>
          </p:spPr>
          <p:txBody>
            <a:bodyPr wrap="none">
              <a:spAutoFit/>
            </a:bodyPr>
            <a:lstStyle/>
            <a:p>
              <a:pPr algn="l"/>
              <a:r>
                <a:rPr lang="en-US" sz="800"/>
                <a:t>X kPa</a:t>
              </a:r>
            </a:p>
          </p:txBody>
        </p:sp>
      </p:grpSp>
      <p:grpSp>
        <p:nvGrpSpPr>
          <p:cNvPr id="146435" name="Group 16"/>
          <p:cNvGrpSpPr>
            <a:grpSpLocks/>
          </p:cNvGrpSpPr>
          <p:nvPr/>
        </p:nvGrpSpPr>
        <p:grpSpPr bwMode="auto">
          <a:xfrm>
            <a:off x="820738" y="4505325"/>
            <a:ext cx="2163762" cy="1916113"/>
            <a:chOff x="867" y="2838"/>
            <a:chExt cx="1363" cy="1207"/>
          </a:xfrm>
        </p:grpSpPr>
        <p:sp>
          <p:nvSpPr>
            <p:cNvPr id="146537" name="Freeform 17"/>
            <p:cNvSpPr>
              <a:spLocks/>
            </p:cNvSpPr>
            <p:nvPr/>
          </p:nvSpPr>
          <p:spPr bwMode="auto">
            <a:xfrm>
              <a:off x="1498" y="3389"/>
              <a:ext cx="176" cy="652"/>
            </a:xfrm>
            <a:custGeom>
              <a:avLst/>
              <a:gdLst>
                <a:gd name="T0" fmla="*/ 11 w 176"/>
                <a:gd name="T1" fmla="*/ 249 h 652"/>
                <a:gd name="T2" fmla="*/ 10 w 176"/>
                <a:gd name="T3" fmla="*/ 436 h 652"/>
                <a:gd name="T4" fmla="*/ 24 w 176"/>
                <a:gd name="T5" fmla="*/ 622 h 652"/>
                <a:gd name="T6" fmla="*/ 152 w 176"/>
                <a:gd name="T7" fmla="*/ 618 h 652"/>
                <a:gd name="T8" fmla="*/ 167 w 176"/>
                <a:gd name="T9" fmla="*/ 441 h 652"/>
                <a:gd name="T10" fmla="*/ 166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6538" name="Group 18"/>
            <p:cNvGrpSpPr>
              <a:grpSpLocks/>
            </p:cNvGrpSpPr>
            <p:nvPr/>
          </p:nvGrpSpPr>
          <p:grpSpPr bwMode="auto">
            <a:xfrm>
              <a:off x="867" y="3021"/>
              <a:ext cx="812" cy="1024"/>
              <a:chOff x="3018" y="1101"/>
              <a:chExt cx="812" cy="1024"/>
            </a:xfrm>
          </p:grpSpPr>
          <p:sp>
            <p:nvSpPr>
              <p:cNvPr id="146545" name="Oval 19"/>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6546" name="Freeform 20"/>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6547" name="Freeform 21"/>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6548" name="Freeform 22"/>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6549" name="Oval 23"/>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6539" name="Text Box 24">
              <a:hlinkClick r:id="rId2" action="ppaction://hlinksldjump" tooltip="1807 mm Hg"/>
            </p:cNvPr>
            <p:cNvSpPr txBox="1">
              <a:spLocks noChangeArrowheads="1"/>
            </p:cNvSpPr>
            <p:nvPr/>
          </p:nvSpPr>
          <p:spPr bwMode="auto">
            <a:xfrm>
              <a:off x="917" y="3412"/>
              <a:ext cx="383" cy="135"/>
            </a:xfrm>
            <a:prstGeom prst="rect">
              <a:avLst/>
            </a:prstGeom>
            <a:noFill/>
            <a:ln w="9525">
              <a:noFill/>
              <a:miter lim="800000"/>
              <a:headEnd/>
              <a:tailEnd/>
            </a:ln>
          </p:spPr>
          <p:txBody>
            <a:bodyPr wrap="none">
              <a:spAutoFit/>
            </a:bodyPr>
            <a:lstStyle/>
            <a:p>
              <a:pPr algn="l"/>
              <a:r>
                <a:rPr lang="en-US" sz="800"/>
                <a:t>X mm Hg</a:t>
              </a:r>
            </a:p>
          </p:txBody>
        </p:sp>
        <p:sp>
          <p:nvSpPr>
            <p:cNvPr id="146540" name="Line 25"/>
            <p:cNvSpPr>
              <a:spLocks noChangeShapeType="1"/>
            </p:cNvSpPr>
            <p:nvPr/>
          </p:nvSpPr>
          <p:spPr bwMode="auto">
            <a:xfrm>
              <a:off x="1701" y="3391"/>
              <a:ext cx="157" cy="0"/>
            </a:xfrm>
            <a:prstGeom prst="line">
              <a:avLst/>
            </a:prstGeom>
            <a:noFill/>
            <a:ln w="9525">
              <a:solidFill>
                <a:schemeClr val="tx1"/>
              </a:solidFill>
              <a:round/>
              <a:headEnd/>
              <a:tailEnd/>
            </a:ln>
          </p:spPr>
          <p:txBody>
            <a:bodyPr/>
            <a:lstStyle/>
            <a:p>
              <a:endParaRPr lang="en-US"/>
            </a:p>
          </p:txBody>
        </p:sp>
        <p:sp>
          <p:nvSpPr>
            <p:cNvPr id="146541" name="Text Box 26"/>
            <p:cNvSpPr txBox="1">
              <a:spLocks noChangeArrowheads="1"/>
            </p:cNvSpPr>
            <p:nvPr/>
          </p:nvSpPr>
          <p:spPr bwMode="auto">
            <a:xfrm>
              <a:off x="1782" y="3445"/>
              <a:ext cx="448" cy="135"/>
            </a:xfrm>
            <a:prstGeom prst="rect">
              <a:avLst/>
            </a:prstGeom>
            <a:noFill/>
            <a:ln w="9525">
              <a:noFill/>
              <a:miter lim="800000"/>
              <a:headEnd/>
              <a:tailEnd/>
            </a:ln>
          </p:spPr>
          <p:txBody>
            <a:bodyPr wrap="none">
              <a:spAutoFit/>
            </a:bodyPr>
            <a:lstStyle/>
            <a:p>
              <a:pPr algn="l"/>
              <a:r>
                <a:rPr lang="en-US" sz="800"/>
                <a:t>712 mm Hg</a:t>
              </a:r>
            </a:p>
          </p:txBody>
        </p:sp>
        <p:sp>
          <p:nvSpPr>
            <p:cNvPr id="146542" name="Line 27"/>
            <p:cNvSpPr>
              <a:spLocks noChangeShapeType="1"/>
            </p:cNvSpPr>
            <p:nvPr/>
          </p:nvSpPr>
          <p:spPr bwMode="auto">
            <a:xfrm>
              <a:off x="1539" y="3638"/>
              <a:ext cx="314" cy="0"/>
            </a:xfrm>
            <a:prstGeom prst="line">
              <a:avLst/>
            </a:prstGeom>
            <a:noFill/>
            <a:ln w="9525">
              <a:solidFill>
                <a:schemeClr val="tx1"/>
              </a:solidFill>
              <a:round/>
              <a:headEnd/>
              <a:tailEnd/>
            </a:ln>
          </p:spPr>
          <p:txBody>
            <a:bodyPr/>
            <a:lstStyle/>
            <a:p>
              <a:endParaRPr lang="en-US"/>
            </a:p>
          </p:txBody>
        </p:sp>
        <p:sp>
          <p:nvSpPr>
            <p:cNvPr id="146543" name="Line 28"/>
            <p:cNvSpPr>
              <a:spLocks noChangeShapeType="1"/>
            </p:cNvSpPr>
            <p:nvPr/>
          </p:nvSpPr>
          <p:spPr bwMode="auto">
            <a:xfrm>
              <a:off x="1775" y="3392"/>
              <a:ext cx="0" cy="245"/>
            </a:xfrm>
            <a:prstGeom prst="line">
              <a:avLst/>
            </a:prstGeom>
            <a:noFill/>
            <a:ln w="9525">
              <a:solidFill>
                <a:schemeClr val="tx1"/>
              </a:solidFill>
              <a:round/>
              <a:headEnd type="triangle" w="sm" len="sm"/>
              <a:tailEnd type="triangle" w="sm" len="sm"/>
            </a:ln>
          </p:spPr>
          <p:txBody>
            <a:bodyPr/>
            <a:lstStyle/>
            <a:p>
              <a:endParaRPr lang="en-US"/>
            </a:p>
          </p:txBody>
        </p:sp>
        <p:sp>
          <p:nvSpPr>
            <p:cNvPr id="146544" name="Text Box 29"/>
            <p:cNvSpPr txBox="1">
              <a:spLocks noChangeArrowheads="1"/>
            </p:cNvSpPr>
            <p:nvPr/>
          </p:nvSpPr>
          <p:spPr bwMode="auto">
            <a:xfrm>
              <a:off x="1458" y="2838"/>
              <a:ext cx="407" cy="135"/>
            </a:xfrm>
            <a:prstGeom prst="rect">
              <a:avLst/>
            </a:prstGeom>
            <a:noFill/>
            <a:ln w="9525">
              <a:noFill/>
              <a:miter lim="800000"/>
              <a:headEnd/>
              <a:tailEnd/>
            </a:ln>
          </p:spPr>
          <p:txBody>
            <a:bodyPr wrap="none">
              <a:spAutoFit/>
            </a:bodyPr>
            <a:lstStyle/>
            <a:p>
              <a:pPr algn="l"/>
              <a:r>
                <a:rPr lang="en-US" sz="800"/>
                <a:t>145.9 kPa</a:t>
              </a:r>
            </a:p>
          </p:txBody>
        </p:sp>
      </p:grpSp>
      <p:sp>
        <p:nvSpPr>
          <p:cNvPr id="146436" name="Text Box 30"/>
          <p:cNvSpPr txBox="1">
            <a:spLocks noChangeArrowheads="1"/>
          </p:cNvSpPr>
          <p:nvPr/>
        </p:nvSpPr>
        <p:spPr bwMode="auto">
          <a:xfrm>
            <a:off x="4421188" y="4514850"/>
            <a:ext cx="646112" cy="214313"/>
          </a:xfrm>
          <a:prstGeom prst="rect">
            <a:avLst/>
          </a:prstGeom>
          <a:noFill/>
          <a:ln w="9525">
            <a:noFill/>
            <a:miter lim="800000"/>
            <a:headEnd/>
            <a:tailEnd/>
          </a:ln>
        </p:spPr>
        <p:txBody>
          <a:bodyPr wrap="none">
            <a:spAutoFit/>
          </a:bodyPr>
          <a:lstStyle/>
          <a:p>
            <a:pPr algn="l"/>
            <a:r>
              <a:rPr lang="en-US" sz="800"/>
              <a:t>118.2 kPa</a:t>
            </a:r>
          </a:p>
        </p:txBody>
      </p:sp>
      <p:grpSp>
        <p:nvGrpSpPr>
          <p:cNvPr id="146437" name="Group 31"/>
          <p:cNvGrpSpPr>
            <a:grpSpLocks/>
          </p:cNvGrpSpPr>
          <p:nvPr/>
        </p:nvGrpSpPr>
        <p:grpSpPr bwMode="auto">
          <a:xfrm>
            <a:off x="3563938" y="4799013"/>
            <a:ext cx="2044700" cy="1625600"/>
            <a:chOff x="2190" y="3023"/>
            <a:chExt cx="1288" cy="1024"/>
          </a:xfrm>
        </p:grpSpPr>
        <p:sp>
          <p:nvSpPr>
            <p:cNvPr id="146525" name="Freeform 32"/>
            <p:cNvSpPr>
              <a:spLocks/>
            </p:cNvSpPr>
            <p:nvPr/>
          </p:nvSpPr>
          <p:spPr bwMode="auto">
            <a:xfrm>
              <a:off x="2819" y="3563"/>
              <a:ext cx="176" cy="480"/>
            </a:xfrm>
            <a:custGeom>
              <a:avLst/>
              <a:gdLst>
                <a:gd name="T0" fmla="*/ 10 w 176"/>
                <a:gd name="T1" fmla="*/ 0 h 480"/>
                <a:gd name="T2" fmla="*/ 10 w 176"/>
                <a:gd name="T3" fmla="*/ 264 h 480"/>
                <a:gd name="T4" fmla="*/ 24 w 176"/>
                <a:gd name="T5" fmla="*/ 450 h 480"/>
                <a:gd name="T6" fmla="*/ 152 w 176"/>
                <a:gd name="T7" fmla="*/ 446 h 480"/>
                <a:gd name="T8" fmla="*/ 167 w 176"/>
                <a:gd name="T9" fmla="*/ 269 h 480"/>
                <a:gd name="T10" fmla="*/ 166 w 176"/>
                <a:gd name="T11" fmla="*/ 234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53975">
              <a:solidFill>
                <a:srgbClr val="C0C0C0"/>
              </a:solidFill>
              <a:round/>
              <a:headEnd/>
              <a:tailEnd/>
            </a:ln>
          </p:spPr>
          <p:txBody>
            <a:bodyPr/>
            <a:lstStyle/>
            <a:p>
              <a:endParaRPr lang="en-US"/>
            </a:p>
          </p:txBody>
        </p:sp>
        <p:grpSp>
          <p:nvGrpSpPr>
            <p:cNvPr id="146526" name="Group 33"/>
            <p:cNvGrpSpPr>
              <a:grpSpLocks/>
            </p:cNvGrpSpPr>
            <p:nvPr/>
          </p:nvGrpSpPr>
          <p:grpSpPr bwMode="auto">
            <a:xfrm>
              <a:off x="2190" y="3023"/>
              <a:ext cx="812" cy="1024"/>
              <a:chOff x="3018" y="1101"/>
              <a:chExt cx="812" cy="1024"/>
            </a:xfrm>
          </p:grpSpPr>
          <p:sp>
            <p:nvSpPr>
              <p:cNvPr id="146532" name="Oval 34"/>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6533" name="Freeform 35"/>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6534" name="Freeform 36"/>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6535" name="Freeform 37"/>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6536" name="Oval 38"/>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6527" name="Line 39"/>
            <p:cNvSpPr>
              <a:spLocks noChangeShapeType="1"/>
            </p:cNvSpPr>
            <p:nvPr/>
          </p:nvSpPr>
          <p:spPr bwMode="auto">
            <a:xfrm>
              <a:off x="3016" y="3794"/>
              <a:ext cx="157" cy="0"/>
            </a:xfrm>
            <a:prstGeom prst="line">
              <a:avLst/>
            </a:prstGeom>
            <a:noFill/>
            <a:ln w="9525">
              <a:solidFill>
                <a:schemeClr val="tx1"/>
              </a:solidFill>
              <a:round/>
              <a:headEnd/>
              <a:tailEnd/>
            </a:ln>
          </p:spPr>
          <p:txBody>
            <a:bodyPr/>
            <a:lstStyle/>
            <a:p>
              <a:endParaRPr lang="en-US"/>
            </a:p>
          </p:txBody>
        </p:sp>
        <p:sp>
          <p:nvSpPr>
            <p:cNvPr id="146528" name="Text Box 40">
              <a:hlinkClick r:id="rId2" action="ppaction://hlinksldjump" tooltip="92 mm Hg"/>
            </p:cNvPr>
            <p:cNvSpPr txBox="1">
              <a:spLocks noChangeArrowheads="1"/>
            </p:cNvSpPr>
            <p:nvPr/>
          </p:nvSpPr>
          <p:spPr bwMode="auto">
            <a:xfrm>
              <a:off x="3095" y="3611"/>
              <a:ext cx="383" cy="135"/>
            </a:xfrm>
            <a:prstGeom prst="rect">
              <a:avLst/>
            </a:prstGeom>
            <a:noFill/>
            <a:ln w="9525">
              <a:noFill/>
              <a:miter lim="800000"/>
              <a:headEnd/>
              <a:tailEnd/>
            </a:ln>
          </p:spPr>
          <p:txBody>
            <a:bodyPr wrap="none">
              <a:spAutoFit/>
            </a:bodyPr>
            <a:lstStyle/>
            <a:p>
              <a:pPr algn="l"/>
              <a:r>
                <a:rPr lang="en-US" sz="800"/>
                <a:t>X mm Hg</a:t>
              </a:r>
            </a:p>
          </p:txBody>
        </p:sp>
        <p:sp>
          <p:nvSpPr>
            <p:cNvPr id="146529" name="Line 41"/>
            <p:cNvSpPr>
              <a:spLocks noChangeShapeType="1"/>
            </p:cNvSpPr>
            <p:nvPr/>
          </p:nvSpPr>
          <p:spPr bwMode="auto">
            <a:xfrm>
              <a:off x="2872" y="3564"/>
              <a:ext cx="292" cy="0"/>
            </a:xfrm>
            <a:prstGeom prst="line">
              <a:avLst/>
            </a:prstGeom>
            <a:noFill/>
            <a:ln w="9525">
              <a:solidFill>
                <a:schemeClr val="tx1"/>
              </a:solidFill>
              <a:round/>
              <a:headEnd/>
              <a:tailEnd/>
            </a:ln>
          </p:spPr>
          <p:txBody>
            <a:bodyPr/>
            <a:lstStyle/>
            <a:p>
              <a:endParaRPr lang="en-US"/>
            </a:p>
          </p:txBody>
        </p:sp>
        <p:sp>
          <p:nvSpPr>
            <p:cNvPr id="146530" name="Line 42"/>
            <p:cNvSpPr>
              <a:spLocks noChangeShapeType="1"/>
            </p:cNvSpPr>
            <p:nvPr/>
          </p:nvSpPr>
          <p:spPr bwMode="auto">
            <a:xfrm>
              <a:off x="3090" y="3566"/>
              <a:ext cx="0" cy="228"/>
            </a:xfrm>
            <a:prstGeom prst="line">
              <a:avLst/>
            </a:prstGeom>
            <a:noFill/>
            <a:ln w="9525">
              <a:solidFill>
                <a:schemeClr val="tx1"/>
              </a:solidFill>
              <a:round/>
              <a:headEnd type="triangle" w="sm" len="sm"/>
              <a:tailEnd type="triangle" w="sm" len="sm"/>
            </a:ln>
          </p:spPr>
          <p:txBody>
            <a:bodyPr/>
            <a:lstStyle/>
            <a:p>
              <a:endParaRPr lang="en-US"/>
            </a:p>
          </p:txBody>
        </p:sp>
        <p:sp>
          <p:nvSpPr>
            <p:cNvPr id="146531" name="Text Box 43"/>
            <p:cNvSpPr txBox="1">
              <a:spLocks noChangeArrowheads="1"/>
            </p:cNvSpPr>
            <p:nvPr/>
          </p:nvSpPr>
          <p:spPr bwMode="auto">
            <a:xfrm>
              <a:off x="2224" y="3417"/>
              <a:ext cx="407" cy="135"/>
            </a:xfrm>
            <a:prstGeom prst="rect">
              <a:avLst/>
            </a:prstGeom>
            <a:noFill/>
            <a:ln w="9525">
              <a:noFill/>
              <a:miter lim="800000"/>
              <a:headEnd/>
              <a:tailEnd/>
            </a:ln>
          </p:spPr>
          <p:txBody>
            <a:bodyPr wrap="none">
              <a:spAutoFit/>
            </a:bodyPr>
            <a:lstStyle/>
            <a:p>
              <a:pPr algn="l"/>
              <a:r>
                <a:rPr lang="en-US" sz="800"/>
                <a:t>106.0 kPa</a:t>
              </a:r>
            </a:p>
          </p:txBody>
        </p:sp>
      </p:grpSp>
      <p:grpSp>
        <p:nvGrpSpPr>
          <p:cNvPr id="146438" name="Group 44"/>
          <p:cNvGrpSpPr>
            <a:grpSpLocks/>
          </p:cNvGrpSpPr>
          <p:nvPr/>
        </p:nvGrpSpPr>
        <p:grpSpPr bwMode="auto">
          <a:xfrm>
            <a:off x="6321425" y="2592388"/>
            <a:ext cx="2119313" cy="1909762"/>
            <a:chOff x="3517" y="1633"/>
            <a:chExt cx="1335" cy="1203"/>
          </a:xfrm>
        </p:grpSpPr>
        <p:sp>
          <p:nvSpPr>
            <p:cNvPr id="146512" name="Freeform 45"/>
            <p:cNvSpPr>
              <a:spLocks/>
            </p:cNvSpPr>
            <p:nvPr/>
          </p:nvSpPr>
          <p:spPr bwMode="auto">
            <a:xfrm>
              <a:off x="4146" y="2352"/>
              <a:ext cx="176" cy="480"/>
            </a:xfrm>
            <a:custGeom>
              <a:avLst/>
              <a:gdLst>
                <a:gd name="T0" fmla="*/ 10 w 176"/>
                <a:gd name="T1" fmla="*/ 0 h 480"/>
                <a:gd name="T2" fmla="*/ 10 w 176"/>
                <a:gd name="T3" fmla="*/ 264 h 480"/>
                <a:gd name="T4" fmla="*/ 24 w 176"/>
                <a:gd name="T5" fmla="*/ 450 h 480"/>
                <a:gd name="T6" fmla="*/ 152 w 176"/>
                <a:gd name="T7" fmla="*/ 446 h 480"/>
                <a:gd name="T8" fmla="*/ 167 w 176"/>
                <a:gd name="T9" fmla="*/ 269 h 480"/>
                <a:gd name="T10" fmla="*/ 166 w 176"/>
                <a:gd name="T11" fmla="*/ 234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53975">
              <a:solidFill>
                <a:srgbClr val="C0C0C0"/>
              </a:solidFill>
              <a:round/>
              <a:headEnd/>
              <a:tailEnd/>
            </a:ln>
          </p:spPr>
          <p:txBody>
            <a:bodyPr/>
            <a:lstStyle/>
            <a:p>
              <a:endParaRPr lang="en-US"/>
            </a:p>
          </p:txBody>
        </p:sp>
        <p:grpSp>
          <p:nvGrpSpPr>
            <p:cNvPr id="146513" name="Group 46"/>
            <p:cNvGrpSpPr>
              <a:grpSpLocks/>
            </p:cNvGrpSpPr>
            <p:nvPr/>
          </p:nvGrpSpPr>
          <p:grpSpPr bwMode="auto">
            <a:xfrm>
              <a:off x="3517" y="1812"/>
              <a:ext cx="812" cy="1024"/>
              <a:chOff x="3018" y="1101"/>
              <a:chExt cx="812" cy="1024"/>
            </a:xfrm>
          </p:grpSpPr>
          <p:sp>
            <p:nvSpPr>
              <p:cNvPr id="146520" name="Oval 47"/>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6521" name="Freeform 48"/>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6522" name="Freeform 49"/>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6523" name="Freeform 50"/>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6524" name="Oval 51"/>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6514" name="Line 52"/>
            <p:cNvSpPr>
              <a:spLocks noChangeShapeType="1"/>
            </p:cNvSpPr>
            <p:nvPr/>
          </p:nvSpPr>
          <p:spPr bwMode="auto">
            <a:xfrm>
              <a:off x="4343" y="2583"/>
              <a:ext cx="157" cy="0"/>
            </a:xfrm>
            <a:prstGeom prst="line">
              <a:avLst/>
            </a:prstGeom>
            <a:noFill/>
            <a:ln w="9525">
              <a:solidFill>
                <a:schemeClr val="tx1"/>
              </a:solidFill>
              <a:round/>
              <a:headEnd/>
              <a:tailEnd/>
            </a:ln>
          </p:spPr>
          <p:txBody>
            <a:bodyPr/>
            <a:lstStyle/>
            <a:p>
              <a:endParaRPr lang="en-US"/>
            </a:p>
          </p:txBody>
        </p:sp>
        <p:sp>
          <p:nvSpPr>
            <p:cNvPr id="146515" name="Text Box 53"/>
            <p:cNvSpPr txBox="1">
              <a:spLocks noChangeArrowheads="1"/>
            </p:cNvSpPr>
            <p:nvPr/>
          </p:nvSpPr>
          <p:spPr bwMode="auto">
            <a:xfrm>
              <a:off x="4422" y="2400"/>
              <a:ext cx="430" cy="135"/>
            </a:xfrm>
            <a:prstGeom prst="rect">
              <a:avLst/>
            </a:prstGeom>
            <a:noFill/>
            <a:ln w="9525">
              <a:noFill/>
              <a:miter lim="800000"/>
              <a:headEnd/>
              <a:tailEnd/>
            </a:ln>
          </p:spPr>
          <p:txBody>
            <a:bodyPr wrap="none">
              <a:spAutoFit/>
            </a:bodyPr>
            <a:lstStyle/>
            <a:p>
              <a:pPr algn="l"/>
              <a:r>
                <a:rPr lang="en-US" sz="800"/>
                <a:t>125mm Hg</a:t>
              </a:r>
            </a:p>
          </p:txBody>
        </p:sp>
        <p:sp>
          <p:nvSpPr>
            <p:cNvPr id="146516" name="Line 54"/>
            <p:cNvSpPr>
              <a:spLocks noChangeShapeType="1"/>
            </p:cNvSpPr>
            <p:nvPr/>
          </p:nvSpPr>
          <p:spPr bwMode="auto">
            <a:xfrm>
              <a:off x="4199" y="2353"/>
              <a:ext cx="292" cy="0"/>
            </a:xfrm>
            <a:prstGeom prst="line">
              <a:avLst/>
            </a:prstGeom>
            <a:noFill/>
            <a:ln w="9525">
              <a:solidFill>
                <a:schemeClr val="tx1"/>
              </a:solidFill>
              <a:round/>
              <a:headEnd/>
              <a:tailEnd/>
            </a:ln>
          </p:spPr>
          <p:txBody>
            <a:bodyPr/>
            <a:lstStyle/>
            <a:p>
              <a:endParaRPr lang="en-US"/>
            </a:p>
          </p:txBody>
        </p:sp>
        <p:sp>
          <p:nvSpPr>
            <p:cNvPr id="146517" name="Line 55"/>
            <p:cNvSpPr>
              <a:spLocks noChangeShapeType="1"/>
            </p:cNvSpPr>
            <p:nvPr/>
          </p:nvSpPr>
          <p:spPr bwMode="auto">
            <a:xfrm>
              <a:off x="4417" y="2355"/>
              <a:ext cx="0" cy="228"/>
            </a:xfrm>
            <a:prstGeom prst="line">
              <a:avLst/>
            </a:prstGeom>
            <a:noFill/>
            <a:ln w="9525">
              <a:solidFill>
                <a:schemeClr val="tx1"/>
              </a:solidFill>
              <a:round/>
              <a:headEnd type="triangle" w="sm" len="sm"/>
              <a:tailEnd type="triangle" w="sm" len="sm"/>
            </a:ln>
          </p:spPr>
          <p:txBody>
            <a:bodyPr/>
            <a:lstStyle/>
            <a:p>
              <a:endParaRPr lang="en-US"/>
            </a:p>
          </p:txBody>
        </p:sp>
        <p:sp>
          <p:nvSpPr>
            <p:cNvPr id="146518" name="Text Box 56"/>
            <p:cNvSpPr txBox="1">
              <a:spLocks noChangeArrowheads="1"/>
            </p:cNvSpPr>
            <p:nvPr/>
          </p:nvSpPr>
          <p:spPr bwMode="auto">
            <a:xfrm>
              <a:off x="4124" y="1633"/>
              <a:ext cx="371" cy="135"/>
            </a:xfrm>
            <a:prstGeom prst="rect">
              <a:avLst/>
            </a:prstGeom>
            <a:noFill/>
            <a:ln w="9525">
              <a:noFill/>
              <a:miter lim="800000"/>
              <a:headEnd/>
              <a:tailEnd/>
            </a:ln>
          </p:spPr>
          <p:txBody>
            <a:bodyPr wrap="none">
              <a:spAutoFit/>
            </a:bodyPr>
            <a:lstStyle/>
            <a:p>
              <a:pPr algn="l"/>
              <a:r>
                <a:rPr lang="en-US" sz="800"/>
                <a:t>85.3 kPa</a:t>
              </a:r>
            </a:p>
          </p:txBody>
        </p:sp>
        <p:sp>
          <p:nvSpPr>
            <p:cNvPr id="146519" name="Text Box 57">
              <a:hlinkClick r:id="rId2" action="ppaction://hlinksldjump" tooltip="515 mm Hg"/>
            </p:cNvPr>
            <p:cNvSpPr txBox="1">
              <a:spLocks noChangeArrowheads="1"/>
            </p:cNvSpPr>
            <p:nvPr/>
          </p:nvSpPr>
          <p:spPr bwMode="auto">
            <a:xfrm>
              <a:off x="3566" y="2206"/>
              <a:ext cx="383" cy="135"/>
            </a:xfrm>
            <a:prstGeom prst="rect">
              <a:avLst/>
            </a:prstGeom>
            <a:noFill/>
            <a:ln w="9525">
              <a:noFill/>
              <a:miter lim="800000"/>
              <a:headEnd/>
              <a:tailEnd/>
            </a:ln>
          </p:spPr>
          <p:txBody>
            <a:bodyPr wrap="none">
              <a:spAutoFit/>
            </a:bodyPr>
            <a:lstStyle/>
            <a:p>
              <a:pPr algn="l"/>
              <a:r>
                <a:rPr lang="en-US" sz="800"/>
                <a:t>X mm Hg</a:t>
              </a:r>
            </a:p>
          </p:txBody>
        </p:sp>
      </p:grpSp>
      <p:grpSp>
        <p:nvGrpSpPr>
          <p:cNvPr id="146439" name="Group 58"/>
          <p:cNvGrpSpPr>
            <a:grpSpLocks/>
          </p:cNvGrpSpPr>
          <p:nvPr/>
        </p:nvGrpSpPr>
        <p:grpSpPr bwMode="auto">
          <a:xfrm>
            <a:off x="817563" y="2592388"/>
            <a:ext cx="2147887" cy="1909762"/>
            <a:chOff x="870" y="1633"/>
            <a:chExt cx="1353" cy="1203"/>
          </a:xfrm>
        </p:grpSpPr>
        <p:sp>
          <p:nvSpPr>
            <p:cNvPr id="146499" name="Freeform 59"/>
            <p:cNvSpPr>
              <a:spLocks/>
            </p:cNvSpPr>
            <p:nvPr/>
          </p:nvSpPr>
          <p:spPr bwMode="auto">
            <a:xfrm>
              <a:off x="1499" y="2352"/>
              <a:ext cx="176" cy="480"/>
            </a:xfrm>
            <a:custGeom>
              <a:avLst/>
              <a:gdLst>
                <a:gd name="T0" fmla="*/ 10 w 176"/>
                <a:gd name="T1" fmla="*/ 0 h 480"/>
                <a:gd name="T2" fmla="*/ 10 w 176"/>
                <a:gd name="T3" fmla="*/ 264 h 480"/>
                <a:gd name="T4" fmla="*/ 24 w 176"/>
                <a:gd name="T5" fmla="*/ 450 h 480"/>
                <a:gd name="T6" fmla="*/ 152 w 176"/>
                <a:gd name="T7" fmla="*/ 446 h 480"/>
                <a:gd name="T8" fmla="*/ 167 w 176"/>
                <a:gd name="T9" fmla="*/ 269 h 480"/>
                <a:gd name="T10" fmla="*/ 166 w 176"/>
                <a:gd name="T11" fmla="*/ 234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53975">
              <a:solidFill>
                <a:srgbClr val="C0C0C0"/>
              </a:solidFill>
              <a:round/>
              <a:headEnd/>
              <a:tailEnd/>
            </a:ln>
          </p:spPr>
          <p:txBody>
            <a:bodyPr/>
            <a:lstStyle/>
            <a:p>
              <a:endParaRPr lang="en-US"/>
            </a:p>
          </p:txBody>
        </p:sp>
        <p:grpSp>
          <p:nvGrpSpPr>
            <p:cNvPr id="146500" name="Group 60"/>
            <p:cNvGrpSpPr>
              <a:grpSpLocks/>
            </p:cNvGrpSpPr>
            <p:nvPr/>
          </p:nvGrpSpPr>
          <p:grpSpPr bwMode="auto">
            <a:xfrm>
              <a:off x="870" y="1812"/>
              <a:ext cx="812" cy="1024"/>
              <a:chOff x="3018" y="1101"/>
              <a:chExt cx="812" cy="1024"/>
            </a:xfrm>
          </p:grpSpPr>
          <p:sp>
            <p:nvSpPr>
              <p:cNvPr id="146507" name="Oval 61"/>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6508" name="Freeform 62"/>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6509" name="Freeform 63"/>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6510" name="Freeform 64"/>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6511" name="Oval 65"/>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6501" name="Line 66"/>
            <p:cNvSpPr>
              <a:spLocks noChangeShapeType="1"/>
            </p:cNvSpPr>
            <p:nvPr/>
          </p:nvSpPr>
          <p:spPr bwMode="auto">
            <a:xfrm>
              <a:off x="1696" y="2583"/>
              <a:ext cx="157" cy="0"/>
            </a:xfrm>
            <a:prstGeom prst="line">
              <a:avLst/>
            </a:prstGeom>
            <a:noFill/>
            <a:ln w="9525">
              <a:solidFill>
                <a:schemeClr val="tx1"/>
              </a:solidFill>
              <a:round/>
              <a:headEnd/>
              <a:tailEnd/>
            </a:ln>
          </p:spPr>
          <p:txBody>
            <a:bodyPr/>
            <a:lstStyle/>
            <a:p>
              <a:endParaRPr lang="en-US"/>
            </a:p>
          </p:txBody>
        </p:sp>
        <p:sp>
          <p:nvSpPr>
            <p:cNvPr id="146502" name="Text Box 67"/>
            <p:cNvSpPr txBox="1">
              <a:spLocks noChangeArrowheads="1"/>
            </p:cNvSpPr>
            <p:nvPr/>
          </p:nvSpPr>
          <p:spPr bwMode="auto">
            <a:xfrm>
              <a:off x="1775" y="2400"/>
              <a:ext cx="448" cy="135"/>
            </a:xfrm>
            <a:prstGeom prst="rect">
              <a:avLst/>
            </a:prstGeom>
            <a:noFill/>
            <a:ln w="9525">
              <a:noFill/>
              <a:miter lim="800000"/>
              <a:headEnd/>
              <a:tailEnd/>
            </a:ln>
          </p:spPr>
          <p:txBody>
            <a:bodyPr wrap="none">
              <a:spAutoFit/>
            </a:bodyPr>
            <a:lstStyle/>
            <a:p>
              <a:pPr algn="l"/>
              <a:r>
                <a:rPr lang="en-US" sz="800"/>
                <a:t>183 mm Hg</a:t>
              </a:r>
            </a:p>
          </p:txBody>
        </p:sp>
        <p:sp>
          <p:nvSpPr>
            <p:cNvPr id="146503" name="Line 68"/>
            <p:cNvSpPr>
              <a:spLocks noChangeShapeType="1"/>
            </p:cNvSpPr>
            <p:nvPr/>
          </p:nvSpPr>
          <p:spPr bwMode="auto">
            <a:xfrm>
              <a:off x="1552" y="2353"/>
              <a:ext cx="292" cy="0"/>
            </a:xfrm>
            <a:prstGeom prst="line">
              <a:avLst/>
            </a:prstGeom>
            <a:noFill/>
            <a:ln w="9525">
              <a:solidFill>
                <a:schemeClr val="tx1"/>
              </a:solidFill>
              <a:round/>
              <a:headEnd/>
              <a:tailEnd/>
            </a:ln>
          </p:spPr>
          <p:txBody>
            <a:bodyPr/>
            <a:lstStyle/>
            <a:p>
              <a:endParaRPr lang="en-US"/>
            </a:p>
          </p:txBody>
        </p:sp>
        <p:sp>
          <p:nvSpPr>
            <p:cNvPr id="146504" name="Line 69"/>
            <p:cNvSpPr>
              <a:spLocks noChangeShapeType="1"/>
            </p:cNvSpPr>
            <p:nvPr/>
          </p:nvSpPr>
          <p:spPr bwMode="auto">
            <a:xfrm>
              <a:off x="1770" y="2355"/>
              <a:ext cx="0" cy="228"/>
            </a:xfrm>
            <a:prstGeom prst="line">
              <a:avLst/>
            </a:prstGeom>
            <a:noFill/>
            <a:ln w="9525">
              <a:solidFill>
                <a:schemeClr val="tx1"/>
              </a:solidFill>
              <a:round/>
              <a:headEnd type="triangle" w="sm" len="sm"/>
              <a:tailEnd type="triangle" w="sm" len="sm"/>
            </a:ln>
          </p:spPr>
          <p:txBody>
            <a:bodyPr/>
            <a:lstStyle/>
            <a:p>
              <a:endParaRPr lang="en-US"/>
            </a:p>
          </p:txBody>
        </p:sp>
        <p:sp>
          <p:nvSpPr>
            <p:cNvPr id="146505" name="Text Box 70">
              <a:hlinkClick r:id="rId2" action="ppaction://hlinksldjump" tooltip="69.0 kPa"/>
            </p:cNvPr>
            <p:cNvSpPr txBox="1">
              <a:spLocks noChangeArrowheads="1"/>
            </p:cNvSpPr>
            <p:nvPr/>
          </p:nvSpPr>
          <p:spPr bwMode="auto">
            <a:xfrm>
              <a:off x="1522" y="1633"/>
              <a:ext cx="288" cy="135"/>
            </a:xfrm>
            <a:prstGeom prst="rect">
              <a:avLst/>
            </a:prstGeom>
            <a:noFill/>
            <a:ln w="9525">
              <a:noFill/>
              <a:miter lim="800000"/>
              <a:headEnd/>
              <a:tailEnd/>
            </a:ln>
          </p:spPr>
          <p:txBody>
            <a:bodyPr wrap="none">
              <a:spAutoFit/>
            </a:bodyPr>
            <a:lstStyle/>
            <a:p>
              <a:pPr algn="l"/>
              <a:r>
                <a:rPr lang="en-US" sz="800"/>
                <a:t>X kPa</a:t>
              </a:r>
            </a:p>
          </p:txBody>
        </p:sp>
        <p:sp>
          <p:nvSpPr>
            <p:cNvPr id="146506" name="Text Box 71"/>
            <p:cNvSpPr txBox="1">
              <a:spLocks noChangeArrowheads="1"/>
            </p:cNvSpPr>
            <p:nvPr/>
          </p:nvSpPr>
          <p:spPr bwMode="auto">
            <a:xfrm>
              <a:off x="919" y="2206"/>
              <a:ext cx="367" cy="135"/>
            </a:xfrm>
            <a:prstGeom prst="rect">
              <a:avLst/>
            </a:prstGeom>
            <a:noFill/>
            <a:ln w="9525">
              <a:noFill/>
              <a:miter lim="800000"/>
              <a:headEnd/>
              <a:tailEnd/>
            </a:ln>
          </p:spPr>
          <p:txBody>
            <a:bodyPr wrap="none">
              <a:spAutoFit/>
            </a:bodyPr>
            <a:lstStyle/>
            <a:p>
              <a:pPr algn="l"/>
              <a:r>
                <a:rPr lang="en-US" sz="800"/>
                <a:t>0.44 atm</a:t>
              </a:r>
            </a:p>
          </p:txBody>
        </p:sp>
      </p:grpSp>
      <p:grpSp>
        <p:nvGrpSpPr>
          <p:cNvPr id="146440" name="Group 72"/>
          <p:cNvGrpSpPr>
            <a:grpSpLocks/>
          </p:cNvGrpSpPr>
          <p:nvPr/>
        </p:nvGrpSpPr>
        <p:grpSpPr bwMode="auto">
          <a:xfrm>
            <a:off x="819150" y="431800"/>
            <a:ext cx="2090738" cy="1909763"/>
            <a:chOff x="881" y="272"/>
            <a:chExt cx="1317" cy="1203"/>
          </a:xfrm>
        </p:grpSpPr>
        <p:sp>
          <p:nvSpPr>
            <p:cNvPr id="146486" name="Freeform 73"/>
            <p:cNvSpPr>
              <a:spLocks/>
            </p:cNvSpPr>
            <p:nvPr/>
          </p:nvSpPr>
          <p:spPr bwMode="auto">
            <a:xfrm>
              <a:off x="1510" y="991"/>
              <a:ext cx="176" cy="480"/>
            </a:xfrm>
            <a:custGeom>
              <a:avLst/>
              <a:gdLst>
                <a:gd name="T0" fmla="*/ 10 w 176"/>
                <a:gd name="T1" fmla="*/ 0 h 480"/>
                <a:gd name="T2" fmla="*/ 10 w 176"/>
                <a:gd name="T3" fmla="*/ 264 h 480"/>
                <a:gd name="T4" fmla="*/ 24 w 176"/>
                <a:gd name="T5" fmla="*/ 450 h 480"/>
                <a:gd name="T6" fmla="*/ 152 w 176"/>
                <a:gd name="T7" fmla="*/ 446 h 480"/>
                <a:gd name="T8" fmla="*/ 167 w 176"/>
                <a:gd name="T9" fmla="*/ 269 h 480"/>
                <a:gd name="T10" fmla="*/ 166 w 176"/>
                <a:gd name="T11" fmla="*/ 234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53975">
              <a:solidFill>
                <a:srgbClr val="C0C0C0"/>
              </a:solidFill>
              <a:round/>
              <a:headEnd/>
              <a:tailEnd/>
            </a:ln>
          </p:spPr>
          <p:txBody>
            <a:bodyPr/>
            <a:lstStyle/>
            <a:p>
              <a:endParaRPr lang="en-US"/>
            </a:p>
          </p:txBody>
        </p:sp>
        <p:grpSp>
          <p:nvGrpSpPr>
            <p:cNvPr id="146487" name="Group 74"/>
            <p:cNvGrpSpPr>
              <a:grpSpLocks/>
            </p:cNvGrpSpPr>
            <p:nvPr/>
          </p:nvGrpSpPr>
          <p:grpSpPr bwMode="auto">
            <a:xfrm>
              <a:off x="881" y="451"/>
              <a:ext cx="812" cy="1024"/>
              <a:chOff x="3018" y="1101"/>
              <a:chExt cx="812" cy="1024"/>
            </a:xfrm>
          </p:grpSpPr>
          <p:sp>
            <p:nvSpPr>
              <p:cNvPr id="146494" name="Oval 75"/>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6495" name="Freeform 76"/>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6496" name="Freeform 77"/>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6497" name="Freeform 78"/>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6498" name="Oval 79"/>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6488" name="Line 80"/>
            <p:cNvSpPr>
              <a:spLocks noChangeShapeType="1"/>
            </p:cNvSpPr>
            <p:nvPr/>
          </p:nvSpPr>
          <p:spPr bwMode="auto">
            <a:xfrm>
              <a:off x="1707" y="1222"/>
              <a:ext cx="157" cy="0"/>
            </a:xfrm>
            <a:prstGeom prst="line">
              <a:avLst/>
            </a:prstGeom>
            <a:noFill/>
            <a:ln w="9525">
              <a:solidFill>
                <a:schemeClr val="tx1"/>
              </a:solidFill>
              <a:round/>
              <a:headEnd/>
              <a:tailEnd/>
            </a:ln>
          </p:spPr>
          <p:txBody>
            <a:bodyPr/>
            <a:lstStyle/>
            <a:p>
              <a:endParaRPr lang="en-US"/>
            </a:p>
          </p:txBody>
        </p:sp>
        <p:sp>
          <p:nvSpPr>
            <p:cNvPr id="146489" name="Text Box 81"/>
            <p:cNvSpPr txBox="1">
              <a:spLocks noChangeArrowheads="1"/>
            </p:cNvSpPr>
            <p:nvPr/>
          </p:nvSpPr>
          <p:spPr bwMode="auto">
            <a:xfrm>
              <a:off x="1786" y="1039"/>
              <a:ext cx="412" cy="135"/>
            </a:xfrm>
            <a:prstGeom prst="rect">
              <a:avLst/>
            </a:prstGeom>
            <a:noFill/>
            <a:ln w="9525">
              <a:noFill/>
              <a:miter lim="800000"/>
              <a:headEnd/>
              <a:tailEnd/>
            </a:ln>
          </p:spPr>
          <p:txBody>
            <a:bodyPr wrap="none">
              <a:spAutoFit/>
            </a:bodyPr>
            <a:lstStyle/>
            <a:p>
              <a:pPr algn="l"/>
              <a:r>
                <a:rPr lang="en-US" sz="800"/>
                <a:t>95 mm Hg</a:t>
              </a:r>
            </a:p>
          </p:txBody>
        </p:sp>
        <p:sp>
          <p:nvSpPr>
            <p:cNvPr id="146490" name="Line 82"/>
            <p:cNvSpPr>
              <a:spLocks noChangeShapeType="1"/>
            </p:cNvSpPr>
            <p:nvPr/>
          </p:nvSpPr>
          <p:spPr bwMode="auto">
            <a:xfrm>
              <a:off x="1563" y="992"/>
              <a:ext cx="292" cy="0"/>
            </a:xfrm>
            <a:prstGeom prst="line">
              <a:avLst/>
            </a:prstGeom>
            <a:noFill/>
            <a:ln w="9525">
              <a:solidFill>
                <a:schemeClr val="tx1"/>
              </a:solidFill>
              <a:round/>
              <a:headEnd/>
              <a:tailEnd/>
            </a:ln>
          </p:spPr>
          <p:txBody>
            <a:bodyPr/>
            <a:lstStyle/>
            <a:p>
              <a:endParaRPr lang="en-US"/>
            </a:p>
          </p:txBody>
        </p:sp>
        <p:sp>
          <p:nvSpPr>
            <p:cNvPr id="146491" name="Line 83"/>
            <p:cNvSpPr>
              <a:spLocks noChangeShapeType="1"/>
            </p:cNvSpPr>
            <p:nvPr/>
          </p:nvSpPr>
          <p:spPr bwMode="auto">
            <a:xfrm>
              <a:off x="1781" y="994"/>
              <a:ext cx="0" cy="228"/>
            </a:xfrm>
            <a:prstGeom prst="line">
              <a:avLst/>
            </a:prstGeom>
            <a:noFill/>
            <a:ln w="9525">
              <a:solidFill>
                <a:schemeClr val="tx1"/>
              </a:solidFill>
              <a:round/>
              <a:headEnd type="triangle" w="sm" len="sm"/>
              <a:tailEnd type="triangle" w="sm" len="sm"/>
            </a:ln>
          </p:spPr>
          <p:txBody>
            <a:bodyPr/>
            <a:lstStyle/>
            <a:p>
              <a:endParaRPr lang="en-US"/>
            </a:p>
          </p:txBody>
        </p:sp>
        <p:sp>
          <p:nvSpPr>
            <p:cNvPr id="146492" name="Text Box 84"/>
            <p:cNvSpPr txBox="1">
              <a:spLocks noChangeArrowheads="1"/>
            </p:cNvSpPr>
            <p:nvPr/>
          </p:nvSpPr>
          <p:spPr bwMode="auto">
            <a:xfrm>
              <a:off x="1470" y="272"/>
              <a:ext cx="407" cy="135"/>
            </a:xfrm>
            <a:prstGeom prst="rect">
              <a:avLst/>
            </a:prstGeom>
            <a:noFill/>
            <a:ln w="9525">
              <a:noFill/>
              <a:miter lim="800000"/>
              <a:headEnd/>
              <a:tailEnd/>
            </a:ln>
          </p:spPr>
          <p:txBody>
            <a:bodyPr wrap="none">
              <a:spAutoFit/>
            </a:bodyPr>
            <a:lstStyle/>
            <a:p>
              <a:pPr algn="l"/>
              <a:r>
                <a:rPr lang="en-US" sz="800"/>
                <a:t>105.9 kPa</a:t>
              </a:r>
            </a:p>
          </p:txBody>
        </p:sp>
        <p:sp>
          <p:nvSpPr>
            <p:cNvPr id="146493" name="Text Box 85">
              <a:hlinkClick r:id="rId2" action="ppaction://hlinksldjump" tooltip="0.92 atm"/>
            </p:cNvPr>
            <p:cNvSpPr txBox="1">
              <a:spLocks noChangeArrowheads="1"/>
            </p:cNvSpPr>
            <p:nvPr/>
          </p:nvSpPr>
          <p:spPr bwMode="auto">
            <a:xfrm>
              <a:off x="972" y="845"/>
              <a:ext cx="284" cy="135"/>
            </a:xfrm>
            <a:prstGeom prst="rect">
              <a:avLst/>
            </a:prstGeom>
            <a:noFill/>
            <a:ln w="9525">
              <a:noFill/>
              <a:miter lim="800000"/>
              <a:headEnd/>
              <a:tailEnd/>
            </a:ln>
          </p:spPr>
          <p:txBody>
            <a:bodyPr wrap="none">
              <a:spAutoFit/>
            </a:bodyPr>
            <a:lstStyle/>
            <a:p>
              <a:pPr algn="l"/>
              <a:r>
                <a:rPr lang="en-US" sz="800"/>
                <a:t>X atm</a:t>
              </a:r>
            </a:p>
          </p:txBody>
        </p:sp>
      </p:grpSp>
      <p:grpSp>
        <p:nvGrpSpPr>
          <p:cNvPr id="146441" name="Group 86"/>
          <p:cNvGrpSpPr>
            <a:grpSpLocks/>
          </p:cNvGrpSpPr>
          <p:nvPr/>
        </p:nvGrpSpPr>
        <p:grpSpPr bwMode="auto">
          <a:xfrm>
            <a:off x="6321425" y="4502150"/>
            <a:ext cx="2060575" cy="1916113"/>
            <a:chOff x="3517" y="2836"/>
            <a:chExt cx="1298" cy="1207"/>
          </a:xfrm>
        </p:grpSpPr>
        <p:sp>
          <p:nvSpPr>
            <p:cNvPr id="146473" name="Freeform 87"/>
            <p:cNvSpPr>
              <a:spLocks/>
            </p:cNvSpPr>
            <p:nvPr/>
          </p:nvSpPr>
          <p:spPr bwMode="auto">
            <a:xfrm>
              <a:off x="4148" y="3387"/>
              <a:ext cx="176" cy="652"/>
            </a:xfrm>
            <a:custGeom>
              <a:avLst/>
              <a:gdLst>
                <a:gd name="T0" fmla="*/ 11 w 176"/>
                <a:gd name="T1" fmla="*/ 249 h 652"/>
                <a:gd name="T2" fmla="*/ 10 w 176"/>
                <a:gd name="T3" fmla="*/ 436 h 652"/>
                <a:gd name="T4" fmla="*/ 24 w 176"/>
                <a:gd name="T5" fmla="*/ 622 h 652"/>
                <a:gd name="T6" fmla="*/ 152 w 176"/>
                <a:gd name="T7" fmla="*/ 618 h 652"/>
                <a:gd name="T8" fmla="*/ 167 w 176"/>
                <a:gd name="T9" fmla="*/ 441 h 652"/>
                <a:gd name="T10" fmla="*/ 166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6474" name="Group 88"/>
            <p:cNvGrpSpPr>
              <a:grpSpLocks/>
            </p:cNvGrpSpPr>
            <p:nvPr/>
          </p:nvGrpSpPr>
          <p:grpSpPr bwMode="auto">
            <a:xfrm>
              <a:off x="3517" y="3019"/>
              <a:ext cx="812" cy="1024"/>
              <a:chOff x="3018" y="1101"/>
              <a:chExt cx="812" cy="1024"/>
            </a:xfrm>
          </p:grpSpPr>
          <p:sp>
            <p:nvSpPr>
              <p:cNvPr id="146481" name="Oval 89"/>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6482" name="Freeform 90"/>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6483" name="Freeform 91"/>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6484" name="Freeform 92"/>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6485" name="Oval 93"/>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6475" name="Text Box 94"/>
            <p:cNvSpPr txBox="1">
              <a:spLocks noChangeArrowheads="1"/>
            </p:cNvSpPr>
            <p:nvPr/>
          </p:nvSpPr>
          <p:spPr bwMode="auto">
            <a:xfrm>
              <a:off x="3525" y="3410"/>
              <a:ext cx="448" cy="135"/>
            </a:xfrm>
            <a:prstGeom prst="rect">
              <a:avLst/>
            </a:prstGeom>
            <a:noFill/>
            <a:ln w="9525">
              <a:noFill/>
              <a:miter lim="800000"/>
              <a:headEnd/>
              <a:tailEnd/>
            </a:ln>
          </p:spPr>
          <p:txBody>
            <a:bodyPr wrap="none">
              <a:spAutoFit/>
            </a:bodyPr>
            <a:lstStyle/>
            <a:p>
              <a:pPr algn="l"/>
              <a:r>
                <a:rPr lang="en-US" sz="800"/>
                <a:t>783 mm Hg</a:t>
              </a:r>
            </a:p>
          </p:txBody>
        </p:sp>
        <p:sp>
          <p:nvSpPr>
            <p:cNvPr id="146476" name="Line 95"/>
            <p:cNvSpPr>
              <a:spLocks noChangeShapeType="1"/>
            </p:cNvSpPr>
            <p:nvPr/>
          </p:nvSpPr>
          <p:spPr bwMode="auto">
            <a:xfrm>
              <a:off x="4351" y="3389"/>
              <a:ext cx="157" cy="0"/>
            </a:xfrm>
            <a:prstGeom prst="line">
              <a:avLst/>
            </a:prstGeom>
            <a:noFill/>
            <a:ln w="9525">
              <a:solidFill>
                <a:schemeClr val="tx1"/>
              </a:solidFill>
              <a:round/>
              <a:headEnd/>
              <a:tailEnd/>
            </a:ln>
          </p:spPr>
          <p:txBody>
            <a:bodyPr/>
            <a:lstStyle/>
            <a:p>
              <a:endParaRPr lang="en-US"/>
            </a:p>
          </p:txBody>
        </p:sp>
        <p:sp>
          <p:nvSpPr>
            <p:cNvPr id="146477" name="Text Box 96">
              <a:hlinkClick r:id="rId2" action="ppaction://hlinksldjump" tooltip="255 mm Hg"/>
            </p:cNvPr>
            <p:cNvSpPr txBox="1">
              <a:spLocks noChangeArrowheads="1"/>
            </p:cNvSpPr>
            <p:nvPr/>
          </p:nvSpPr>
          <p:spPr bwMode="auto">
            <a:xfrm>
              <a:off x="4432" y="3443"/>
              <a:ext cx="383" cy="135"/>
            </a:xfrm>
            <a:prstGeom prst="rect">
              <a:avLst/>
            </a:prstGeom>
            <a:noFill/>
            <a:ln w="9525">
              <a:noFill/>
              <a:miter lim="800000"/>
              <a:headEnd/>
              <a:tailEnd/>
            </a:ln>
          </p:spPr>
          <p:txBody>
            <a:bodyPr wrap="none">
              <a:spAutoFit/>
            </a:bodyPr>
            <a:lstStyle/>
            <a:p>
              <a:pPr algn="l"/>
              <a:r>
                <a:rPr lang="en-US" sz="800"/>
                <a:t>X mm Hg</a:t>
              </a:r>
            </a:p>
          </p:txBody>
        </p:sp>
        <p:sp>
          <p:nvSpPr>
            <p:cNvPr id="146478" name="Line 97"/>
            <p:cNvSpPr>
              <a:spLocks noChangeShapeType="1"/>
            </p:cNvSpPr>
            <p:nvPr/>
          </p:nvSpPr>
          <p:spPr bwMode="auto">
            <a:xfrm>
              <a:off x="4189" y="3636"/>
              <a:ext cx="314" cy="0"/>
            </a:xfrm>
            <a:prstGeom prst="line">
              <a:avLst/>
            </a:prstGeom>
            <a:noFill/>
            <a:ln w="9525">
              <a:solidFill>
                <a:schemeClr val="tx1"/>
              </a:solidFill>
              <a:round/>
              <a:headEnd/>
              <a:tailEnd/>
            </a:ln>
          </p:spPr>
          <p:txBody>
            <a:bodyPr/>
            <a:lstStyle/>
            <a:p>
              <a:endParaRPr lang="en-US"/>
            </a:p>
          </p:txBody>
        </p:sp>
        <p:sp>
          <p:nvSpPr>
            <p:cNvPr id="146479" name="Line 98"/>
            <p:cNvSpPr>
              <a:spLocks noChangeShapeType="1"/>
            </p:cNvSpPr>
            <p:nvPr/>
          </p:nvSpPr>
          <p:spPr bwMode="auto">
            <a:xfrm>
              <a:off x="4425" y="3390"/>
              <a:ext cx="0" cy="245"/>
            </a:xfrm>
            <a:prstGeom prst="line">
              <a:avLst/>
            </a:prstGeom>
            <a:noFill/>
            <a:ln w="9525">
              <a:solidFill>
                <a:schemeClr val="tx1"/>
              </a:solidFill>
              <a:round/>
              <a:headEnd type="triangle" w="sm" len="sm"/>
              <a:tailEnd type="triangle" w="sm" len="sm"/>
            </a:ln>
          </p:spPr>
          <p:txBody>
            <a:bodyPr/>
            <a:lstStyle/>
            <a:p>
              <a:endParaRPr lang="en-US"/>
            </a:p>
          </p:txBody>
        </p:sp>
        <p:sp>
          <p:nvSpPr>
            <p:cNvPr id="146480" name="Text Box 99"/>
            <p:cNvSpPr txBox="1">
              <a:spLocks noChangeArrowheads="1"/>
            </p:cNvSpPr>
            <p:nvPr/>
          </p:nvSpPr>
          <p:spPr bwMode="auto">
            <a:xfrm>
              <a:off x="4087" y="2836"/>
              <a:ext cx="448" cy="135"/>
            </a:xfrm>
            <a:prstGeom prst="rect">
              <a:avLst/>
            </a:prstGeom>
            <a:noFill/>
            <a:ln w="9525">
              <a:noFill/>
              <a:miter lim="800000"/>
              <a:headEnd/>
              <a:tailEnd/>
            </a:ln>
          </p:spPr>
          <p:txBody>
            <a:bodyPr wrap="none">
              <a:spAutoFit/>
            </a:bodyPr>
            <a:lstStyle/>
            <a:p>
              <a:pPr algn="l"/>
              <a:r>
                <a:rPr lang="en-US" sz="800"/>
                <a:t>528 mm Hg</a:t>
              </a:r>
            </a:p>
          </p:txBody>
        </p:sp>
      </p:grpSp>
      <p:grpSp>
        <p:nvGrpSpPr>
          <p:cNvPr id="146442" name="Group 100"/>
          <p:cNvGrpSpPr>
            <a:grpSpLocks/>
          </p:cNvGrpSpPr>
          <p:nvPr/>
        </p:nvGrpSpPr>
        <p:grpSpPr bwMode="auto">
          <a:xfrm>
            <a:off x="3560763" y="2589213"/>
            <a:ext cx="2147887" cy="1909762"/>
            <a:chOff x="2193" y="1631"/>
            <a:chExt cx="1353" cy="1203"/>
          </a:xfrm>
        </p:grpSpPr>
        <p:sp>
          <p:nvSpPr>
            <p:cNvPr id="146460" name="Freeform 101"/>
            <p:cNvSpPr>
              <a:spLocks/>
            </p:cNvSpPr>
            <p:nvPr/>
          </p:nvSpPr>
          <p:spPr bwMode="auto">
            <a:xfrm>
              <a:off x="2822" y="2350"/>
              <a:ext cx="176" cy="480"/>
            </a:xfrm>
            <a:custGeom>
              <a:avLst/>
              <a:gdLst>
                <a:gd name="T0" fmla="*/ 10 w 176"/>
                <a:gd name="T1" fmla="*/ 0 h 480"/>
                <a:gd name="T2" fmla="*/ 10 w 176"/>
                <a:gd name="T3" fmla="*/ 264 h 480"/>
                <a:gd name="T4" fmla="*/ 24 w 176"/>
                <a:gd name="T5" fmla="*/ 450 h 480"/>
                <a:gd name="T6" fmla="*/ 152 w 176"/>
                <a:gd name="T7" fmla="*/ 446 h 480"/>
                <a:gd name="T8" fmla="*/ 167 w 176"/>
                <a:gd name="T9" fmla="*/ 269 h 480"/>
                <a:gd name="T10" fmla="*/ 166 w 176"/>
                <a:gd name="T11" fmla="*/ 234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53975">
              <a:solidFill>
                <a:srgbClr val="C0C0C0"/>
              </a:solidFill>
              <a:round/>
              <a:headEnd/>
              <a:tailEnd/>
            </a:ln>
          </p:spPr>
          <p:txBody>
            <a:bodyPr/>
            <a:lstStyle/>
            <a:p>
              <a:endParaRPr lang="en-US"/>
            </a:p>
          </p:txBody>
        </p:sp>
        <p:grpSp>
          <p:nvGrpSpPr>
            <p:cNvPr id="146461" name="Group 102"/>
            <p:cNvGrpSpPr>
              <a:grpSpLocks/>
            </p:cNvGrpSpPr>
            <p:nvPr/>
          </p:nvGrpSpPr>
          <p:grpSpPr bwMode="auto">
            <a:xfrm>
              <a:off x="2193" y="1810"/>
              <a:ext cx="812" cy="1024"/>
              <a:chOff x="3018" y="1101"/>
              <a:chExt cx="812" cy="1024"/>
            </a:xfrm>
          </p:grpSpPr>
          <p:sp>
            <p:nvSpPr>
              <p:cNvPr id="146468" name="Oval 103"/>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6469" name="Freeform 104"/>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6470" name="Freeform 105"/>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6471" name="Freeform 106"/>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6472" name="Oval 107"/>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6462" name="Line 108"/>
            <p:cNvSpPr>
              <a:spLocks noChangeShapeType="1"/>
            </p:cNvSpPr>
            <p:nvPr/>
          </p:nvSpPr>
          <p:spPr bwMode="auto">
            <a:xfrm>
              <a:off x="3019" y="2581"/>
              <a:ext cx="157" cy="0"/>
            </a:xfrm>
            <a:prstGeom prst="line">
              <a:avLst/>
            </a:prstGeom>
            <a:noFill/>
            <a:ln w="9525">
              <a:solidFill>
                <a:schemeClr val="tx1"/>
              </a:solidFill>
              <a:round/>
              <a:headEnd/>
              <a:tailEnd/>
            </a:ln>
          </p:spPr>
          <p:txBody>
            <a:bodyPr/>
            <a:lstStyle/>
            <a:p>
              <a:endParaRPr lang="en-US"/>
            </a:p>
          </p:txBody>
        </p:sp>
        <p:sp>
          <p:nvSpPr>
            <p:cNvPr id="146463" name="Text Box 109"/>
            <p:cNvSpPr txBox="1">
              <a:spLocks noChangeArrowheads="1"/>
            </p:cNvSpPr>
            <p:nvPr/>
          </p:nvSpPr>
          <p:spPr bwMode="auto">
            <a:xfrm>
              <a:off x="3098" y="2398"/>
              <a:ext cx="448" cy="135"/>
            </a:xfrm>
            <a:prstGeom prst="rect">
              <a:avLst/>
            </a:prstGeom>
            <a:noFill/>
            <a:ln w="9525">
              <a:noFill/>
              <a:miter lim="800000"/>
              <a:headEnd/>
              <a:tailEnd/>
            </a:ln>
          </p:spPr>
          <p:txBody>
            <a:bodyPr wrap="none">
              <a:spAutoFit/>
            </a:bodyPr>
            <a:lstStyle/>
            <a:p>
              <a:pPr algn="l"/>
              <a:r>
                <a:rPr lang="en-US" sz="800"/>
                <a:t>218 mm Hg</a:t>
              </a:r>
            </a:p>
          </p:txBody>
        </p:sp>
        <p:sp>
          <p:nvSpPr>
            <p:cNvPr id="146464" name="Line 110"/>
            <p:cNvSpPr>
              <a:spLocks noChangeShapeType="1"/>
            </p:cNvSpPr>
            <p:nvPr/>
          </p:nvSpPr>
          <p:spPr bwMode="auto">
            <a:xfrm>
              <a:off x="2875" y="2351"/>
              <a:ext cx="292" cy="0"/>
            </a:xfrm>
            <a:prstGeom prst="line">
              <a:avLst/>
            </a:prstGeom>
            <a:noFill/>
            <a:ln w="9525">
              <a:solidFill>
                <a:schemeClr val="tx1"/>
              </a:solidFill>
              <a:round/>
              <a:headEnd/>
              <a:tailEnd/>
            </a:ln>
          </p:spPr>
          <p:txBody>
            <a:bodyPr/>
            <a:lstStyle/>
            <a:p>
              <a:endParaRPr lang="en-US"/>
            </a:p>
          </p:txBody>
        </p:sp>
        <p:sp>
          <p:nvSpPr>
            <p:cNvPr id="146465" name="Line 111"/>
            <p:cNvSpPr>
              <a:spLocks noChangeShapeType="1"/>
            </p:cNvSpPr>
            <p:nvPr/>
          </p:nvSpPr>
          <p:spPr bwMode="auto">
            <a:xfrm>
              <a:off x="3093" y="2353"/>
              <a:ext cx="0" cy="228"/>
            </a:xfrm>
            <a:prstGeom prst="line">
              <a:avLst/>
            </a:prstGeom>
            <a:noFill/>
            <a:ln w="9525">
              <a:solidFill>
                <a:schemeClr val="tx1"/>
              </a:solidFill>
              <a:round/>
              <a:headEnd type="triangle" w="sm" len="sm"/>
              <a:tailEnd type="triangle" w="sm" len="sm"/>
            </a:ln>
          </p:spPr>
          <p:txBody>
            <a:bodyPr/>
            <a:lstStyle/>
            <a:p>
              <a:endParaRPr lang="en-US"/>
            </a:p>
          </p:txBody>
        </p:sp>
        <p:sp>
          <p:nvSpPr>
            <p:cNvPr id="146466" name="Text Box 112">
              <a:hlinkClick r:id="rId2" action="ppaction://hlinksldjump" tooltip="1.00 atm"/>
            </p:cNvPr>
            <p:cNvSpPr txBox="1">
              <a:spLocks noChangeArrowheads="1"/>
            </p:cNvSpPr>
            <p:nvPr/>
          </p:nvSpPr>
          <p:spPr bwMode="auto">
            <a:xfrm>
              <a:off x="2842" y="1631"/>
              <a:ext cx="284" cy="135"/>
            </a:xfrm>
            <a:prstGeom prst="rect">
              <a:avLst/>
            </a:prstGeom>
            <a:noFill/>
            <a:ln w="9525">
              <a:noFill/>
              <a:miter lim="800000"/>
              <a:headEnd/>
              <a:tailEnd/>
            </a:ln>
          </p:spPr>
          <p:txBody>
            <a:bodyPr wrap="none">
              <a:spAutoFit/>
            </a:bodyPr>
            <a:lstStyle/>
            <a:p>
              <a:pPr algn="l"/>
              <a:r>
                <a:rPr lang="en-US" sz="800"/>
                <a:t>X atm</a:t>
              </a:r>
            </a:p>
          </p:txBody>
        </p:sp>
        <p:sp>
          <p:nvSpPr>
            <p:cNvPr id="146467" name="Text Box 113"/>
            <p:cNvSpPr txBox="1">
              <a:spLocks noChangeArrowheads="1"/>
            </p:cNvSpPr>
            <p:nvPr/>
          </p:nvSpPr>
          <p:spPr bwMode="auto">
            <a:xfrm>
              <a:off x="2239" y="2204"/>
              <a:ext cx="371" cy="135"/>
            </a:xfrm>
            <a:prstGeom prst="rect">
              <a:avLst/>
            </a:prstGeom>
            <a:noFill/>
            <a:ln w="9525">
              <a:noFill/>
              <a:miter lim="800000"/>
              <a:headEnd/>
              <a:tailEnd/>
            </a:ln>
          </p:spPr>
          <p:txBody>
            <a:bodyPr wrap="none">
              <a:spAutoFit/>
            </a:bodyPr>
            <a:lstStyle/>
            <a:p>
              <a:pPr algn="l"/>
              <a:r>
                <a:rPr lang="en-US" sz="800"/>
                <a:t>72.4 kPa</a:t>
              </a:r>
            </a:p>
          </p:txBody>
        </p:sp>
      </p:grpSp>
      <p:grpSp>
        <p:nvGrpSpPr>
          <p:cNvPr id="146443" name="Group 114"/>
          <p:cNvGrpSpPr>
            <a:grpSpLocks/>
          </p:cNvGrpSpPr>
          <p:nvPr/>
        </p:nvGrpSpPr>
        <p:grpSpPr bwMode="auto">
          <a:xfrm>
            <a:off x="6321425" y="434975"/>
            <a:ext cx="2163763" cy="1916113"/>
            <a:chOff x="3517" y="274"/>
            <a:chExt cx="1363" cy="1207"/>
          </a:xfrm>
        </p:grpSpPr>
        <p:sp>
          <p:nvSpPr>
            <p:cNvPr id="146447" name="Freeform 115"/>
            <p:cNvSpPr>
              <a:spLocks/>
            </p:cNvSpPr>
            <p:nvPr/>
          </p:nvSpPr>
          <p:spPr bwMode="auto">
            <a:xfrm>
              <a:off x="4148" y="825"/>
              <a:ext cx="176" cy="652"/>
            </a:xfrm>
            <a:custGeom>
              <a:avLst/>
              <a:gdLst>
                <a:gd name="T0" fmla="*/ 11 w 176"/>
                <a:gd name="T1" fmla="*/ 249 h 652"/>
                <a:gd name="T2" fmla="*/ 10 w 176"/>
                <a:gd name="T3" fmla="*/ 436 h 652"/>
                <a:gd name="T4" fmla="*/ 24 w 176"/>
                <a:gd name="T5" fmla="*/ 622 h 652"/>
                <a:gd name="T6" fmla="*/ 152 w 176"/>
                <a:gd name="T7" fmla="*/ 618 h 652"/>
                <a:gd name="T8" fmla="*/ 167 w 176"/>
                <a:gd name="T9" fmla="*/ 441 h 652"/>
                <a:gd name="T10" fmla="*/ 166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6448" name="Group 116"/>
            <p:cNvGrpSpPr>
              <a:grpSpLocks/>
            </p:cNvGrpSpPr>
            <p:nvPr/>
          </p:nvGrpSpPr>
          <p:grpSpPr bwMode="auto">
            <a:xfrm>
              <a:off x="3517" y="457"/>
              <a:ext cx="812" cy="1024"/>
              <a:chOff x="3018" y="1101"/>
              <a:chExt cx="812" cy="1024"/>
            </a:xfrm>
          </p:grpSpPr>
          <p:sp>
            <p:nvSpPr>
              <p:cNvPr id="146455" name="Oval 117"/>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6456" name="Freeform 118"/>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6457" name="Freeform 119"/>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6458" name="Freeform 120"/>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6459" name="Oval 121"/>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6449" name="Text Box 122"/>
            <p:cNvSpPr txBox="1">
              <a:spLocks noChangeArrowheads="1"/>
            </p:cNvSpPr>
            <p:nvPr/>
          </p:nvSpPr>
          <p:spPr bwMode="auto">
            <a:xfrm>
              <a:off x="3546" y="848"/>
              <a:ext cx="407" cy="135"/>
            </a:xfrm>
            <a:prstGeom prst="rect">
              <a:avLst/>
            </a:prstGeom>
            <a:noFill/>
            <a:ln w="9525">
              <a:noFill/>
              <a:miter lim="800000"/>
              <a:headEnd/>
              <a:tailEnd/>
            </a:ln>
          </p:spPr>
          <p:txBody>
            <a:bodyPr wrap="none">
              <a:spAutoFit/>
            </a:bodyPr>
            <a:lstStyle/>
            <a:p>
              <a:pPr algn="l"/>
              <a:r>
                <a:rPr lang="en-US" sz="800"/>
                <a:t>251.8 kPa</a:t>
              </a:r>
            </a:p>
          </p:txBody>
        </p:sp>
        <p:sp>
          <p:nvSpPr>
            <p:cNvPr id="146450" name="Line 123"/>
            <p:cNvSpPr>
              <a:spLocks noChangeShapeType="1"/>
            </p:cNvSpPr>
            <p:nvPr/>
          </p:nvSpPr>
          <p:spPr bwMode="auto">
            <a:xfrm>
              <a:off x="4351" y="827"/>
              <a:ext cx="157" cy="0"/>
            </a:xfrm>
            <a:prstGeom prst="line">
              <a:avLst/>
            </a:prstGeom>
            <a:noFill/>
            <a:ln w="9525">
              <a:solidFill>
                <a:schemeClr val="tx1"/>
              </a:solidFill>
              <a:round/>
              <a:headEnd/>
              <a:tailEnd/>
            </a:ln>
          </p:spPr>
          <p:txBody>
            <a:bodyPr/>
            <a:lstStyle/>
            <a:p>
              <a:endParaRPr lang="en-US"/>
            </a:p>
          </p:txBody>
        </p:sp>
        <p:sp>
          <p:nvSpPr>
            <p:cNvPr id="146451" name="Text Box 124"/>
            <p:cNvSpPr txBox="1">
              <a:spLocks noChangeArrowheads="1"/>
            </p:cNvSpPr>
            <p:nvPr/>
          </p:nvSpPr>
          <p:spPr bwMode="auto">
            <a:xfrm>
              <a:off x="4432" y="881"/>
              <a:ext cx="448" cy="135"/>
            </a:xfrm>
            <a:prstGeom prst="rect">
              <a:avLst/>
            </a:prstGeom>
            <a:noFill/>
            <a:ln w="9525">
              <a:noFill/>
              <a:miter lim="800000"/>
              <a:headEnd/>
              <a:tailEnd/>
            </a:ln>
          </p:spPr>
          <p:txBody>
            <a:bodyPr wrap="none">
              <a:spAutoFit/>
            </a:bodyPr>
            <a:lstStyle/>
            <a:p>
              <a:pPr algn="l"/>
              <a:r>
                <a:rPr lang="en-US" sz="800"/>
                <a:t>844 mm Hg</a:t>
              </a:r>
            </a:p>
          </p:txBody>
        </p:sp>
        <p:sp>
          <p:nvSpPr>
            <p:cNvPr id="146452" name="Line 125"/>
            <p:cNvSpPr>
              <a:spLocks noChangeShapeType="1"/>
            </p:cNvSpPr>
            <p:nvPr/>
          </p:nvSpPr>
          <p:spPr bwMode="auto">
            <a:xfrm>
              <a:off x="4189" y="1074"/>
              <a:ext cx="314" cy="0"/>
            </a:xfrm>
            <a:prstGeom prst="line">
              <a:avLst/>
            </a:prstGeom>
            <a:noFill/>
            <a:ln w="9525">
              <a:solidFill>
                <a:schemeClr val="tx1"/>
              </a:solidFill>
              <a:round/>
              <a:headEnd/>
              <a:tailEnd/>
            </a:ln>
          </p:spPr>
          <p:txBody>
            <a:bodyPr/>
            <a:lstStyle/>
            <a:p>
              <a:endParaRPr lang="en-US"/>
            </a:p>
          </p:txBody>
        </p:sp>
        <p:sp>
          <p:nvSpPr>
            <p:cNvPr id="146453" name="Line 126"/>
            <p:cNvSpPr>
              <a:spLocks noChangeShapeType="1"/>
            </p:cNvSpPr>
            <p:nvPr/>
          </p:nvSpPr>
          <p:spPr bwMode="auto">
            <a:xfrm>
              <a:off x="4425" y="828"/>
              <a:ext cx="0" cy="245"/>
            </a:xfrm>
            <a:prstGeom prst="line">
              <a:avLst/>
            </a:prstGeom>
            <a:noFill/>
            <a:ln w="9525">
              <a:solidFill>
                <a:schemeClr val="tx1"/>
              </a:solidFill>
              <a:round/>
              <a:headEnd type="triangle" w="sm" len="sm"/>
              <a:tailEnd type="triangle" w="sm" len="sm"/>
            </a:ln>
          </p:spPr>
          <p:txBody>
            <a:bodyPr/>
            <a:lstStyle/>
            <a:p>
              <a:endParaRPr lang="en-US"/>
            </a:p>
          </p:txBody>
        </p:sp>
        <p:sp>
          <p:nvSpPr>
            <p:cNvPr id="146454" name="Text Box 127">
              <a:hlinkClick r:id="rId2" action="ppaction://hlinksldjump" tooltip="1045 mm Hg"/>
            </p:cNvPr>
            <p:cNvSpPr txBox="1">
              <a:spLocks noChangeArrowheads="1"/>
            </p:cNvSpPr>
            <p:nvPr/>
          </p:nvSpPr>
          <p:spPr bwMode="auto">
            <a:xfrm>
              <a:off x="4120" y="274"/>
              <a:ext cx="383" cy="135"/>
            </a:xfrm>
            <a:prstGeom prst="rect">
              <a:avLst/>
            </a:prstGeom>
            <a:noFill/>
            <a:ln w="9525">
              <a:noFill/>
              <a:miter lim="800000"/>
              <a:headEnd/>
              <a:tailEnd/>
            </a:ln>
          </p:spPr>
          <p:txBody>
            <a:bodyPr wrap="none">
              <a:spAutoFit/>
            </a:bodyPr>
            <a:lstStyle/>
            <a:p>
              <a:pPr algn="l"/>
              <a:r>
                <a:rPr lang="en-US" sz="800"/>
                <a:t>X mm Hg</a:t>
              </a:r>
            </a:p>
          </p:txBody>
        </p:sp>
      </p:grpSp>
      <p:sp>
        <p:nvSpPr>
          <p:cNvPr id="146444" name="Text Box 128"/>
          <p:cNvSpPr txBox="1">
            <a:spLocks noChangeArrowheads="1"/>
          </p:cNvSpPr>
          <p:nvPr/>
        </p:nvSpPr>
        <p:spPr bwMode="auto">
          <a:xfrm>
            <a:off x="1255713" y="2168525"/>
            <a:ext cx="5918200" cy="274638"/>
          </a:xfrm>
          <a:prstGeom prst="rect">
            <a:avLst/>
          </a:prstGeom>
          <a:noFill/>
          <a:ln w="9525">
            <a:noFill/>
            <a:miter lim="800000"/>
            <a:headEnd/>
            <a:tailEnd/>
          </a:ln>
        </p:spPr>
        <p:txBody>
          <a:bodyPr wrap="none">
            <a:spAutoFit/>
          </a:bodyPr>
          <a:lstStyle/>
          <a:p>
            <a:pPr algn="l"/>
            <a:r>
              <a:rPr lang="en-US"/>
              <a:t>10.                                                          11.                                                             12.</a:t>
            </a:r>
          </a:p>
        </p:txBody>
      </p:sp>
      <p:sp>
        <p:nvSpPr>
          <p:cNvPr id="146445" name="Text Box 129"/>
          <p:cNvSpPr txBox="1">
            <a:spLocks noChangeArrowheads="1"/>
          </p:cNvSpPr>
          <p:nvPr/>
        </p:nvSpPr>
        <p:spPr bwMode="auto">
          <a:xfrm>
            <a:off x="1257300" y="4289425"/>
            <a:ext cx="5918200" cy="274638"/>
          </a:xfrm>
          <a:prstGeom prst="rect">
            <a:avLst/>
          </a:prstGeom>
          <a:noFill/>
          <a:ln w="9525">
            <a:noFill/>
            <a:miter lim="800000"/>
            <a:headEnd/>
            <a:tailEnd/>
          </a:ln>
        </p:spPr>
        <p:txBody>
          <a:bodyPr wrap="none">
            <a:spAutoFit/>
          </a:bodyPr>
          <a:lstStyle/>
          <a:p>
            <a:pPr algn="l"/>
            <a:r>
              <a:rPr lang="en-US"/>
              <a:t>13.                                                          14.                                                             15.</a:t>
            </a:r>
          </a:p>
        </p:txBody>
      </p:sp>
      <p:sp>
        <p:nvSpPr>
          <p:cNvPr id="146446" name="Text Box 130"/>
          <p:cNvSpPr txBox="1">
            <a:spLocks noChangeArrowheads="1"/>
          </p:cNvSpPr>
          <p:nvPr/>
        </p:nvSpPr>
        <p:spPr bwMode="auto">
          <a:xfrm>
            <a:off x="1257300" y="6273800"/>
            <a:ext cx="5918200" cy="274638"/>
          </a:xfrm>
          <a:prstGeom prst="rect">
            <a:avLst/>
          </a:prstGeom>
          <a:noFill/>
          <a:ln w="9525">
            <a:noFill/>
            <a:miter lim="800000"/>
            <a:headEnd/>
            <a:tailEnd/>
          </a:ln>
        </p:spPr>
        <p:txBody>
          <a:bodyPr wrap="none">
            <a:spAutoFit/>
          </a:bodyPr>
          <a:lstStyle/>
          <a:p>
            <a:pPr algn="l"/>
            <a:r>
              <a:rPr lang="en-US"/>
              <a:t>16.                                                          17.                                                             18.</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303" name="Rectangle 55"/>
          <p:cNvSpPr>
            <a:spLocks noChangeArrowheads="1"/>
          </p:cNvSpPr>
          <p:nvPr/>
        </p:nvSpPr>
        <p:spPr bwMode="auto">
          <a:xfrm>
            <a:off x="5640388" y="1893888"/>
            <a:ext cx="3417887" cy="1360487"/>
          </a:xfrm>
          <a:prstGeom prst="rect">
            <a:avLst/>
          </a:prstGeom>
          <a:solidFill>
            <a:srgbClr val="FFFFAB">
              <a:alpha val="34117"/>
            </a:srgbClr>
          </a:solidFill>
          <a:ln w="9525">
            <a:solidFill>
              <a:schemeClr val="tx1"/>
            </a:solidFill>
            <a:miter lim="800000"/>
            <a:headEnd/>
            <a:tailEnd/>
          </a:ln>
        </p:spPr>
        <p:txBody>
          <a:bodyPr wrap="none" anchor="ctr"/>
          <a:lstStyle/>
          <a:p>
            <a:endParaRPr lang="en-US"/>
          </a:p>
        </p:txBody>
      </p:sp>
      <p:sp>
        <p:nvSpPr>
          <p:cNvPr id="949275" name="Text Box 27"/>
          <p:cNvSpPr txBox="1">
            <a:spLocks noChangeArrowheads="1"/>
          </p:cNvSpPr>
          <p:nvPr/>
        </p:nvSpPr>
        <p:spPr bwMode="auto">
          <a:xfrm>
            <a:off x="5795963" y="620713"/>
            <a:ext cx="1495425" cy="396875"/>
          </a:xfrm>
          <a:prstGeom prst="rect">
            <a:avLst/>
          </a:prstGeom>
          <a:noFill/>
          <a:ln w="9525">
            <a:noFill/>
            <a:miter lim="800000"/>
            <a:headEnd/>
            <a:tailEnd/>
          </a:ln>
        </p:spPr>
        <p:txBody>
          <a:bodyPr wrap="none">
            <a:spAutoFit/>
          </a:bodyPr>
          <a:lstStyle/>
          <a:p>
            <a:pPr algn="l"/>
            <a:r>
              <a:rPr lang="en-US" sz="2000"/>
              <a:t>760 mm Hg</a:t>
            </a:r>
          </a:p>
        </p:txBody>
      </p:sp>
      <p:sp>
        <p:nvSpPr>
          <p:cNvPr id="949261" name="Text Box 13">
            <a:hlinkClick r:id="rId3" action="ppaction://hlinksldjump" tooltip="253 mm Hg"/>
          </p:cNvPr>
          <p:cNvSpPr txBox="1">
            <a:spLocks noChangeAspect="1" noChangeArrowheads="1"/>
          </p:cNvSpPr>
          <p:nvPr/>
        </p:nvSpPr>
        <p:spPr bwMode="auto">
          <a:xfrm>
            <a:off x="5695950" y="4395788"/>
            <a:ext cx="1243013" cy="395287"/>
          </a:xfrm>
          <a:prstGeom prst="rect">
            <a:avLst/>
          </a:prstGeom>
          <a:noFill/>
          <a:ln w="9525">
            <a:noFill/>
            <a:miter lim="800000"/>
            <a:headEnd/>
            <a:tailEnd/>
          </a:ln>
        </p:spPr>
        <p:txBody>
          <a:bodyPr wrap="none">
            <a:spAutoFit/>
          </a:bodyPr>
          <a:lstStyle/>
          <a:p>
            <a:pPr algn="l"/>
            <a:r>
              <a:rPr lang="en-US" sz="2000"/>
              <a:t>X mm Hg</a:t>
            </a:r>
          </a:p>
        </p:txBody>
      </p:sp>
      <p:grpSp>
        <p:nvGrpSpPr>
          <p:cNvPr id="147461" name="Group 18"/>
          <p:cNvGrpSpPr>
            <a:grpSpLocks/>
          </p:cNvGrpSpPr>
          <p:nvPr/>
        </p:nvGrpSpPr>
        <p:grpSpPr bwMode="auto">
          <a:xfrm>
            <a:off x="1385888" y="1398588"/>
            <a:ext cx="4681537" cy="4876800"/>
            <a:chOff x="761" y="881"/>
            <a:chExt cx="2949" cy="3072"/>
          </a:xfrm>
        </p:grpSpPr>
        <p:sp>
          <p:nvSpPr>
            <p:cNvPr id="147500" name="Freeform 5"/>
            <p:cNvSpPr>
              <a:spLocks noChangeAspect="1"/>
            </p:cNvSpPr>
            <p:nvPr/>
          </p:nvSpPr>
          <p:spPr bwMode="auto">
            <a:xfrm>
              <a:off x="2648" y="2501"/>
              <a:ext cx="528" cy="1440"/>
            </a:xfrm>
            <a:custGeom>
              <a:avLst/>
              <a:gdLst>
                <a:gd name="T0" fmla="*/ 30 w 176"/>
                <a:gd name="T1" fmla="*/ 0 h 480"/>
                <a:gd name="T2" fmla="*/ 30 w 176"/>
                <a:gd name="T3" fmla="*/ 792 h 480"/>
                <a:gd name="T4" fmla="*/ 72 w 176"/>
                <a:gd name="T5" fmla="*/ 1350 h 480"/>
                <a:gd name="T6" fmla="*/ 456 w 176"/>
                <a:gd name="T7" fmla="*/ 1338 h 480"/>
                <a:gd name="T8" fmla="*/ 501 w 176"/>
                <a:gd name="T9" fmla="*/ 807 h 480"/>
                <a:gd name="T10" fmla="*/ 498 w 176"/>
                <a:gd name="T11" fmla="*/ 702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158750">
              <a:solidFill>
                <a:srgbClr val="C0C0C0"/>
              </a:solidFill>
              <a:round/>
              <a:headEnd/>
              <a:tailEnd/>
            </a:ln>
          </p:spPr>
          <p:txBody>
            <a:bodyPr/>
            <a:lstStyle/>
            <a:p>
              <a:endParaRPr lang="en-US"/>
            </a:p>
          </p:txBody>
        </p:sp>
        <p:grpSp>
          <p:nvGrpSpPr>
            <p:cNvPr id="147501" name="Group 6"/>
            <p:cNvGrpSpPr>
              <a:grpSpLocks noChangeAspect="1"/>
            </p:cNvGrpSpPr>
            <p:nvPr/>
          </p:nvGrpSpPr>
          <p:grpSpPr bwMode="auto">
            <a:xfrm>
              <a:off x="761" y="881"/>
              <a:ext cx="2436" cy="3072"/>
              <a:chOff x="3018" y="1101"/>
              <a:chExt cx="812" cy="1024"/>
            </a:xfrm>
          </p:grpSpPr>
          <p:sp>
            <p:nvSpPr>
              <p:cNvPr id="147505" name="Oval 7"/>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7506" name="Freeform 8"/>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7507" name="Freeform 9"/>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7508" name="Freeform 10"/>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7509" name="Oval 11"/>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7502" name="Line 12"/>
            <p:cNvSpPr>
              <a:spLocks noChangeAspect="1" noChangeShapeType="1"/>
            </p:cNvSpPr>
            <p:nvPr/>
          </p:nvSpPr>
          <p:spPr bwMode="auto">
            <a:xfrm>
              <a:off x="3239" y="3194"/>
              <a:ext cx="471" cy="0"/>
            </a:xfrm>
            <a:prstGeom prst="line">
              <a:avLst/>
            </a:prstGeom>
            <a:noFill/>
            <a:ln w="9525">
              <a:solidFill>
                <a:schemeClr val="tx1"/>
              </a:solidFill>
              <a:round/>
              <a:headEnd/>
              <a:tailEnd/>
            </a:ln>
          </p:spPr>
          <p:txBody>
            <a:bodyPr/>
            <a:lstStyle/>
            <a:p>
              <a:endParaRPr lang="en-US"/>
            </a:p>
          </p:txBody>
        </p:sp>
        <p:sp>
          <p:nvSpPr>
            <p:cNvPr id="147503" name="Line 14"/>
            <p:cNvSpPr>
              <a:spLocks noChangeAspect="1" noChangeShapeType="1"/>
            </p:cNvSpPr>
            <p:nvPr/>
          </p:nvSpPr>
          <p:spPr bwMode="auto">
            <a:xfrm>
              <a:off x="2807" y="2504"/>
              <a:ext cx="876" cy="0"/>
            </a:xfrm>
            <a:prstGeom prst="line">
              <a:avLst/>
            </a:prstGeom>
            <a:noFill/>
            <a:ln w="9525">
              <a:solidFill>
                <a:schemeClr val="tx1"/>
              </a:solidFill>
              <a:round/>
              <a:headEnd/>
              <a:tailEnd/>
            </a:ln>
          </p:spPr>
          <p:txBody>
            <a:bodyPr/>
            <a:lstStyle/>
            <a:p>
              <a:endParaRPr lang="en-US"/>
            </a:p>
          </p:txBody>
        </p:sp>
        <p:sp>
          <p:nvSpPr>
            <p:cNvPr id="147504" name="Line 15"/>
            <p:cNvSpPr>
              <a:spLocks noChangeAspect="1" noChangeShapeType="1"/>
            </p:cNvSpPr>
            <p:nvPr/>
          </p:nvSpPr>
          <p:spPr bwMode="auto">
            <a:xfrm>
              <a:off x="3461" y="2510"/>
              <a:ext cx="0" cy="684"/>
            </a:xfrm>
            <a:prstGeom prst="line">
              <a:avLst/>
            </a:prstGeom>
            <a:noFill/>
            <a:ln w="9525">
              <a:solidFill>
                <a:schemeClr val="tx1"/>
              </a:solidFill>
              <a:round/>
              <a:headEnd type="triangle" w="sm" len="sm"/>
              <a:tailEnd type="triangle" w="sm" len="sm"/>
            </a:ln>
          </p:spPr>
          <p:txBody>
            <a:bodyPr/>
            <a:lstStyle/>
            <a:p>
              <a:endParaRPr lang="en-US"/>
            </a:p>
          </p:txBody>
        </p:sp>
      </p:grpSp>
      <p:sp>
        <p:nvSpPr>
          <p:cNvPr id="949264" name="Text Box 16"/>
          <p:cNvSpPr txBox="1">
            <a:spLocks noChangeAspect="1" noChangeArrowheads="1"/>
          </p:cNvSpPr>
          <p:nvPr/>
        </p:nvSpPr>
        <p:spPr bwMode="auto">
          <a:xfrm>
            <a:off x="4513263" y="746125"/>
            <a:ext cx="1328737" cy="395288"/>
          </a:xfrm>
          <a:prstGeom prst="rect">
            <a:avLst/>
          </a:prstGeom>
          <a:noFill/>
          <a:ln w="9525">
            <a:noFill/>
            <a:miter lim="800000"/>
            <a:headEnd/>
            <a:tailEnd/>
          </a:ln>
        </p:spPr>
        <p:txBody>
          <a:bodyPr wrap="none">
            <a:spAutoFit/>
          </a:bodyPr>
          <a:lstStyle/>
          <a:p>
            <a:pPr algn="l"/>
            <a:r>
              <a:rPr lang="en-US" sz="2000"/>
              <a:t>112.8 kPa</a:t>
            </a:r>
          </a:p>
        </p:txBody>
      </p:sp>
      <p:sp>
        <p:nvSpPr>
          <p:cNvPr id="147463" name="Text Box 17"/>
          <p:cNvSpPr txBox="1">
            <a:spLocks noChangeAspect="1" noChangeArrowheads="1"/>
          </p:cNvSpPr>
          <p:nvPr/>
        </p:nvSpPr>
        <p:spPr bwMode="auto">
          <a:xfrm>
            <a:off x="1912938" y="3367088"/>
            <a:ext cx="1171575" cy="395287"/>
          </a:xfrm>
          <a:prstGeom prst="rect">
            <a:avLst/>
          </a:prstGeom>
          <a:noFill/>
          <a:ln w="9525">
            <a:noFill/>
            <a:miter lim="800000"/>
            <a:headEnd/>
            <a:tailEnd/>
          </a:ln>
        </p:spPr>
        <p:txBody>
          <a:bodyPr wrap="none">
            <a:spAutoFit/>
          </a:bodyPr>
          <a:lstStyle/>
          <a:p>
            <a:pPr algn="l"/>
            <a:r>
              <a:rPr lang="en-US" sz="2000"/>
              <a:t>0.78 atm</a:t>
            </a:r>
          </a:p>
        </p:txBody>
      </p:sp>
      <p:sp>
        <p:nvSpPr>
          <p:cNvPr id="949267" name="Text Box 19"/>
          <p:cNvSpPr txBox="1">
            <a:spLocks noChangeArrowheads="1"/>
          </p:cNvSpPr>
          <p:nvPr/>
        </p:nvSpPr>
        <p:spPr bwMode="auto">
          <a:xfrm>
            <a:off x="4808538" y="234950"/>
            <a:ext cx="708025" cy="457200"/>
          </a:xfrm>
          <a:prstGeom prst="rect">
            <a:avLst/>
          </a:prstGeom>
          <a:noFill/>
          <a:ln w="9525">
            <a:noFill/>
            <a:miter lim="800000"/>
            <a:headEnd/>
            <a:tailEnd/>
          </a:ln>
        </p:spPr>
        <p:txBody>
          <a:bodyPr wrap="none">
            <a:spAutoFit/>
          </a:bodyPr>
          <a:lstStyle/>
          <a:p>
            <a:pPr algn="l"/>
            <a:r>
              <a:rPr lang="en-US" sz="2400">
                <a:solidFill>
                  <a:srgbClr val="FF0000"/>
                </a:solidFill>
              </a:rPr>
              <a:t>BIG</a:t>
            </a:r>
          </a:p>
        </p:txBody>
      </p:sp>
      <p:sp>
        <p:nvSpPr>
          <p:cNvPr id="949268" name="Text Box 20"/>
          <p:cNvSpPr txBox="1">
            <a:spLocks noChangeArrowheads="1"/>
          </p:cNvSpPr>
          <p:nvPr/>
        </p:nvSpPr>
        <p:spPr bwMode="auto">
          <a:xfrm>
            <a:off x="2108200" y="2932113"/>
            <a:ext cx="717550" cy="366712"/>
          </a:xfrm>
          <a:prstGeom prst="rect">
            <a:avLst/>
          </a:prstGeom>
          <a:noFill/>
          <a:ln w="9525">
            <a:noFill/>
            <a:miter lim="800000"/>
            <a:headEnd/>
            <a:tailEnd/>
          </a:ln>
        </p:spPr>
        <p:txBody>
          <a:bodyPr wrap="none">
            <a:spAutoFit/>
          </a:bodyPr>
          <a:lstStyle/>
          <a:p>
            <a:pPr algn="l"/>
            <a:r>
              <a:rPr lang="en-US" sz="1800">
                <a:solidFill>
                  <a:srgbClr val="FF0000"/>
                </a:solidFill>
              </a:rPr>
              <a:t>small</a:t>
            </a:r>
          </a:p>
        </p:txBody>
      </p:sp>
      <p:sp>
        <p:nvSpPr>
          <p:cNvPr id="147466" name="Text Box 21"/>
          <p:cNvSpPr txBox="1">
            <a:spLocks noChangeArrowheads="1"/>
          </p:cNvSpPr>
          <p:nvPr/>
        </p:nvSpPr>
        <p:spPr bwMode="auto">
          <a:xfrm>
            <a:off x="5886450" y="4087813"/>
            <a:ext cx="806450" cy="366712"/>
          </a:xfrm>
          <a:prstGeom prst="rect">
            <a:avLst/>
          </a:prstGeom>
          <a:noFill/>
          <a:ln w="9525">
            <a:noFill/>
            <a:miter lim="800000"/>
            <a:headEnd/>
            <a:tailEnd/>
          </a:ln>
        </p:spPr>
        <p:txBody>
          <a:bodyPr wrap="none">
            <a:spAutoFit/>
          </a:bodyPr>
          <a:lstStyle/>
          <a:p>
            <a:pPr algn="l"/>
            <a:r>
              <a:rPr lang="en-US" sz="1800">
                <a:solidFill>
                  <a:schemeClr val="accent2"/>
                </a:solidFill>
              </a:rPr>
              <a:t>height</a:t>
            </a:r>
          </a:p>
        </p:txBody>
      </p:sp>
      <p:sp>
        <p:nvSpPr>
          <p:cNvPr id="949270" name="Text Box 22"/>
          <p:cNvSpPr txBox="1">
            <a:spLocks noChangeArrowheads="1"/>
          </p:cNvSpPr>
          <p:nvPr/>
        </p:nvSpPr>
        <p:spPr bwMode="auto">
          <a:xfrm>
            <a:off x="692150" y="431800"/>
            <a:ext cx="2847975" cy="457200"/>
          </a:xfrm>
          <a:prstGeom prst="rect">
            <a:avLst/>
          </a:prstGeom>
          <a:noFill/>
          <a:ln w="9525">
            <a:noFill/>
            <a:miter lim="800000"/>
            <a:headEnd/>
            <a:tailEnd/>
          </a:ln>
        </p:spPr>
        <p:txBody>
          <a:bodyPr wrap="none">
            <a:spAutoFit/>
          </a:bodyPr>
          <a:lstStyle/>
          <a:p>
            <a:pPr algn="l"/>
            <a:r>
              <a:rPr lang="en-US" sz="2400">
                <a:solidFill>
                  <a:srgbClr val="FF0000"/>
                </a:solidFill>
              </a:rPr>
              <a:t>BIG</a:t>
            </a:r>
            <a:r>
              <a:rPr lang="en-US" sz="2000">
                <a:solidFill>
                  <a:srgbClr val="FF0000"/>
                </a:solidFill>
              </a:rPr>
              <a:t>  </a:t>
            </a:r>
            <a:r>
              <a:rPr lang="en-US" sz="2000"/>
              <a:t>=</a:t>
            </a:r>
            <a:r>
              <a:rPr lang="en-US" sz="2000">
                <a:solidFill>
                  <a:srgbClr val="FF0000"/>
                </a:solidFill>
              </a:rPr>
              <a:t>  small  </a:t>
            </a:r>
            <a:r>
              <a:rPr lang="en-US" sz="2000"/>
              <a:t>+</a:t>
            </a:r>
            <a:r>
              <a:rPr lang="en-US" sz="2000">
                <a:solidFill>
                  <a:srgbClr val="FF0000"/>
                </a:solidFill>
              </a:rPr>
              <a:t>  </a:t>
            </a:r>
            <a:r>
              <a:rPr lang="en-US" sz="2000">
                <a:solidFill>
                  <a:schemeClr val="accent2"/>
                </a:solidFill>
              </a:rPr>
              <a:t>height</a:t>
            </a:r>
          </a:p>
        </p:txBody>
      </p:sp>
      <p:grpSp>
        <p:nvGrpSpPr>
          <p:cNvPr id="4" name="Group 25"/>
          <p:cNvGrpSpPr>
            <a:grpSpLocks/>
          </p:cNvGrpSpPr>
          <p:nvPr/>
        </p:nvGrpSpPr>
        <p:grpSpPr bwMode="auto">
          <a:xfrm>
            <a:off x="5794375" y="642938"/>
            <a:ext cx="1512888" cy="717550"/>
            <a:chOff x="3545" y="405"/>
            <a:chExt cx="802" cy="452"/>
          </a:xfrm>
        </p:grpSpPr>
        <p:sp>
          <p:nvSpPr>
            <p:cNvPr id="147498" name="AutoShape 23"/>
            <p:cNvSpPr>
              <a:spLocks noChangeArrowheads="1"/>
            </p:cNvSpPr>
            <p:nvPr/>
          </p:nvSpPr>
          <p:spPr bwMode="auto">
            <a:xfrm>
              <a:off x="3545" y="405"/>
              <a:ext cx="802" cy="45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7499" name="Line 24"/>
            <p:cNvSpPr>
              <a:spLocks noChangeShapeType="1"/>
            </p:cNvSpPr>
            <p:nvPr/>
          </p:nvSpPr>
          <p:spPr bwMode="auto">
            <a:xfrm>
              <a:off x="3593" y="631"/>
              <a:ext cx="706" cy="0"/>
            </a:xfrm>
            <a:prstGeom prst="line">
              <a:avLst/>
            </a:prstGeom>
            <a:noFill/>
            <a:ln w="9525">
              <a:solidFill>
                <a:schemeClr val="tx1"/>
              </a:solidFill>
              <a:round/>
              <a:headEnd/>
              <a:tailEnd/>
            </a:ln>
          </p:spPr>
          <p:txBody>
            <a:bodyPr/>
            <a:lstStyle/>
            <a:p>
              <a:endParaRPr lang="en-US"/>
            </a:p>
          </p:txBody>
        </p:sp>
      </p:grpSp>
      <p:sp>
        <p:nvSpPr>
          <p:cNvPr id="949274" name="Text Box 26"/>
          <p:cNvSpPr txBox="1">
            <a:spLocks noChangeArrowheads="1"/>
          </p:cNvSpPr>
          <p:nvPr/>
        </p:nvSpPr>
        <p:spPr bwMode="auto">
          <a:xfrm>
            <a:off x="5875338" y="981075"/>
            <a:ext cx="1327150" cy="396875"/>
          </a:xfrm>
          <a:prstGeom prst="rect">
            <a:avLst/>
          </a:prstGeom>
          <a:noFill/>
          <a:ln w="9525">
            <a:noFill/>
            <a:miter lim="800000"/>
            <a:headEnd/>
            <a:tailEnd/>
          </a:ln>
        </p:spPr>
        <p:txBody>
          <a:bodyPr wrap="none">
            <a:spAutoFit/>
          </a:bodyPr>
          <a:lstStyle/>
          <a:p>
            <a:pPr algn="l"/>
            <a:r>
              <a:rPr lang="en-US" sz="2000"/>
              <a:t>101.3 kPa</a:t>
            </a:r>
          </a:p>
        </p:txBody>
      </p:sp>
      <p:sp>
        <p:nvSpPr>
          <p:cNvPr id="949276" name="Line 28"/>
          <p:cNvSpPr>
            <a:spLocks noChangeShapeType="1"/>
          </p:cNvSpPr>
          <p:nvPr/>
        </p:nvSpPr>
        <p:spPr bwMode="auto">
          <a:xfrm flipV="1">
            <a:off x="5305425" y="892175"/>
            <a:ext cx="423863" cy="163513"/>
          </a:xfrm>
          <a:prstGeom prst="line">
            <a:avLst/>
          </a:prstGeom>
          <a:noFill/>
          <a:ln w="9525">
            <a:solidFill>
              <a:srgbClr val="FF0000"/>
            </a:solidFill>
            <a:round/>
            <a:headEnd/>
            <a:tailEnd/>
          </a:ln>
        </p:spPr>
        <p:txBody>
          <a:bodyPr/>
          <a:lstStyle/>
          <a:p>
            <a:endParaRPr lang="en-US"/>
          </a:p>
        </p:txBody>
      </p:sp>
      <p:sp>
        <p:nvSpPr>
          <p:cNvPr id="949277" name="Line 29"/>
          <p:cNvSpPr>
            <a:spLocks noChangeShapeType="1"/>
          </p:cNvSpPr>
          <p:nvPr/>
        </p:nvSpPr>
        <p:spPr bwMode="auto">
          <a:xfrm flipV="1">
            <a:off x="6665913" y="1109663"/>
            <a:ext cx="423862" cy="163512"/>
          </a:xfrm>
          <a:prstGeom prst="line">
            <a:avLst/>
          </a:prstGeom>
          <a:noFill/>
          <a:ln w="9525">
            <a:solidFill>
              <a:srgbClr val="FF0000"/>
            </a:solidFill>
            <a:round/>
            <a:headEnd/>
            <a:tailEnd/>
          </a:ln>
        </p:spPr>
        <p:txBody>
          <a:bodyPr/>
          <a:lstStyle/>
          <a:p>
            <a:endParaRPr lang="en-US"/>
          </a:p>
        </p:txBody>
      </p:sp>
      <p:sp>
        <p:nvSpPr>
          <p:cNvPr id="949278" name="Text Box 30"/>
          <p:cNvSpPr txBox="1">
            <a:spLocks noChangeArrowheads="1"/>
          </p:cNvSpPr>
          <p:nvPr/>
        </p:nvSpPr>
        <p:spPr bwMode="auto">
          <a:xfrm>
            <a:off x="7291388" y="806450"/>
            <a:ext cx="331787" cy="396875"/>
          </a:xfrm>
          <a:prstGeom prst="rect">
            <a:avLst/>
          </a:prstGeom>
          <a:noFill/>
          <a:ln w="9525">
            <a:noFill/>
            <a:miter lim="800000"/>
            <a:headEnd/>
            <a:tailEnd/>
          </a:ln>
        </p:spPr>
        <p:txBody>
          <a:bodyPr wrap="none">
            <a:spAutoFit/>
          </a:bodyPr>
          <a:lstStyle/>
          <a:p>
            <a:pPr algn="l"/>
            <a:r>
              <a:rPr lang="en-US" sz="2000"/>
              <a:t>=</a:t>
            </a:r>
          </a:p>
        </p:txBody>
      </p:sp>
      <p:sp>
        <p:nvSpPr>
          <p:cNvPr id="949279" name="Text Box 31"/>
          <p:cNvSpPr txBox="1">
            <a:spLocks noChangeArrowheads="1"/>
          </p:cNvSpPr>
          <p:nvPr/>
        </p:nvSpPr>
        <p:spPr bwMode="auto">
          <a:xfrm>
            <a:off x="7510463" y="803275"/>
            <a:ext cx="1495425" cy="396875"/>
          </a:xfrm>
          <a:prstGeom prst="rect">
            <a:avLst/>
          </a:prstGeom>
          <a:noFill/>
          <a:ln w="9525">
            <a:noFill/>
            <a:miter lim="800000"/>
            <a:headEnd/>
            <a:tailEnd/>
          </a:ln>
        </p:spPr>
        <p:txBody>
          <a:bodyPr wrap="none">
            <a:spAutoFit/>
          </a:bodyPr>
          <a:lstStyle/>
          <a:p>
            <a:pPr algn="l"/>
            <a:r>
              <a:rPr lang="en-US" sz="2000"/>
              <a:t>846 mm Hg</a:t>
            </a:r>
          </a:p>
        </p:txBody>
      </p:sp>
      <p:sp>
        <p:nvSpPr>
          <p:cNvPr id="949280" name="Text Box 32"/>
          <p:cNvSpPr txBox="1">
            <a:spLocks noChangeAspect="1" noChangeArrowheads="1"/>
          </p:cNvSpPr>
          <p:nvPr/>
        </p:nvSpPr>
        <p:spPr bwMode="auto">
          <a:xfrm>
            <a:off x="22225" y="6022975"/>
            <a:ext cx="1171575" cy="395288"/>
          </a:xfrm>
          <a:prstGeom prst="rect">
            <a:avLst/>
          </a:prstGeom>
          <a:noFill/>
          <a:ln w="9525">
            <a:noFill/>
            <a:miter lim="800000"/>
            <a:headEnd/>
            <a:tailEnd/>
          </a:ln>
        </p:spPr>
        <p:txBody>
          <a:bodyPr wrap="none">
            <a:spAutoFit/>
          </a:bodyPr>
          <a:lstStyle/>
          <a:p>
            <a:pPr algn="l"/>
            <a:r>
              <a:rPr lang="en-US" sz="2000"/>
              <a:t>0.78 atm</a:t>
            </a:r>
          </a:p>
        </p:txBody>
      </p:sp>
      <p:sp>
        <p:nvSpPr>
          <p:cNvPr id="949281" name="Text Box 33"/>
          <p:cNvSpPr txBox="1">
            <a:spLocks noChangeArrowheads="1"/>
          </p:cNvSpPr>
          <p:nvPr/>
        </p:nvSpPr>
        <p:spPr bwMode="auto">
          <a:xfrm>
            <a:off x="1184275" y="5900738"/>
            <a:ext cx="1495425" cy="396875"/>
          </a:xfrm>
          <a:prstGeom prst="rect">
            <a:avLst/>
          </a:prstGeom>
          <a:noFill/>
          <a:ln w="9525">
            <a:noFill/>
            <a:miter lim="800000"/>
            <a:headEnd/>
            <a:tailEnd/>
          </a:ln>
        </p:spPr>
        <p:txBody>
          <a:bodyPr wrap="none">
            <a:spAutoFit/>
          </a:bodyPr>
          <a:lstStyle/>
          <a:p>
            <a:pPr algn="l"/>
            <a:r>
              <a:rPr lang="en-US" sz="2000"/>
              <a:t>760 mm Hg</a:t>
            </a:r>
          </a:p>
        </p:txBody>
      </p:sp>
      <p:grpSp>
        <p:nvGrpSpPr>
          <p:cNvPr id="5" name="Group 34"/>
          <p:cNvGrpSpPr>
            <a:grpSpLocks/>
          </p:cNvGrpSpPr>
          <p:nvPr/>
        </p:nvGrpSpPr>
        <p:grpSpPr bwMode="auto">
          <a:xfrm>
            <a:off x="1182688" y="5922963"/>
            <a:ext cx="1512887" cy="717550"/>
            <a:chOff x="3545" y="405"/>
            <a:chExt cx="802" cy="452"/>
          </a:xfrm>
        </p:grpSpPr>
        <p:sp>
          <p:nvSpPr>
            <p:cNvPr id="147496" name="AutoShape 35"/>
            <p:cNvSpPr>
              <a:spLocks noChangeArrowheads="1"/>
            </p:cNvSpPr>
            <p:nvPr/>
          </p:nvSpPr>
          <p:spPr bwMode="auto">
            <a:xfrm>
              <a:off x="3545" y="405"/>
              <a:ext cx="802" cy="452"/>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7497" name="Line 36"/>
            <p:cNvSpPr>
              <a:spLocks noChangeShapeType="1"/>
            </p:cNvSpPr>
            <p:nvPr/>
          </p:nvSpPr>
          <p:spPr bwMode="auto">
            <a:xfrm>
              <a:off x="3593" y="631"/>
              <a:ext cx="706" cy="0"/>
            </a:xfrm>
            <a:prstGeom prst="line">
              <a:avLst/>
            </a:prstGeom>
            <a:noFill/>
            <a:ln w="9525">
              <a:solidFill>
                <a:schemeClr val="tx1"/>
              </a:solidFill>
              <a:round/>
              <a:headEnd/>
              <a:tailEnd/>
            </a:ln>
          </p:spPr>
          <p:txBody>
            <a:bodyPr/>
            <a:lstStyle/>
            <a:p>
              <a:endParaRPr lang="en-US"/>
            </a:p>
          </p:txBody>
        </p:sp>
      </p:grpSp>
      <p:sp>
        <p:nvSpPr>
          <p:cNvPr id="949285" name="Text Box 37"/>
          <p:cNvSpPr txBox="1">
            <a:spLocks noChangeArrowheads="1"/>
          </p:cNvSpPr>
          <p:nvPr/>
        </p:nvSpPr>
        <p:spPr bwMode="auto">
          <a:xfrm>
            <a:off x="1452563" y="6261100"/>
            <a:ext cx="817562" cy="396875"/>
          </a:xfrm>
          <a:prstGeom prst="rect">
            <a:avLst/>
          </a:prstGeom>
          <a:noFill/>
          <a:ln w="9525">
            <a:noFill/>
            <a:miter lim="800000"/>
            <a:headEnd/>
            <a:tailEnd/>
          </a:ln>
        </p:spPr>
        <p:txBody>
          <a:bodyPr wrap="none">
            <a:spAutoFit/>
          </a:bodyPr>
          <a:lstStyle/>
          <a:p>
            <a:pPr algn="l"/>
            <a:r>
              <a:rPr lang="en-US" sz="2000"/>
              <a:t>1 atm</a:t>
            </a:r>
          </a:p>
        </p:txBody>
      </p:sp>
      <p:sp>
        <p:nvSpPr>
          <p:cNvPr id="949286" name="Line 38"/>
          <p:cNvSpPr>
            <a:spLocks noChangeShapeType="1"/>
          </p:cNvSpPr>
          <p:nvPr/>
        </p:nvSpPr>
        <p:spPr bwMode="auto">
          <a:xfrm flipV="1">
            <a:off x="682625" y="6172200"/>
            <a:ext cx="423863" cy="163513"/>
          </a:xfrm>
          <a:prstGeom prst="line">
            <a:avLst/>
          </a:prstGeom>
          <a:noFill/>
          <a:ln w="9525">
            <a:solidFill>
              <a:srgbClr val="FF0000"/>
            </a:solidFill>
            <a:round/>
            <a:headEnd/>
            <a:tailEnd/>
          </a:ln>
        </p:spPr>
        <p:txBody>
          <a:bodyPr/>
          <a:lstStyle/>
          <a:p>
            <a:endParaRPr lang="en-US"/>
          </a:p>
        </p:txBody>
      </p:sp>
      <p:sp>
        <p:nvSpPr>
          <p:cNvPr id="949287" name="Line 39"/>
          <p:cNvSpPr>
            <a:spLocks noChangeShapeType="1"/>
          </p:cNvSpPr>
          <p:nvPr/>
        </p:nvSpPr>
        <p:spPr bwMode="auto">
          <a:xfrm flipV="1">
            <a:off x="1765300" y="6389688"/>
            <a:ext cx="423863" cy="163512"/>
          </a:xfrm>
          <a:prstGeom prst="line">
            <a:avLst/>
          </a:prstGeom>
          <a:noFill/>
          <a:ln w="9525">
            <a:solidFill>
              <a:srgbClr val="FF0000"/>
            </a:solidFill>
            <a:round/>
            <a:headEnd/>
            <a:tailEnd/>
          </a:ln>
        </p:spPr>
        <p:txBody>
          <a:bodyPr/>
          <a:lstStyle/>
          <a:p>
            <a:endParaRPr lang="en-US"/>
          </a:p>
        </p:txBody>
      </p:sp>
      <p:sp>
        <p:nvSpPr>
          <p:cNvPr id="949288" name="Text Box 40"/>
          <p:cNvSpPr txBox="1">
            <a:spLocks noChangeArrowheads="1"/>
          </p:cNvSpPr>
          <p:nvPr/>
        </p:nvSpPr>
        <p:spPr bwMode="auto">
          <a:xfrm>
            <a:off x="2679700" y="6086475"/>
            <a:ext cx="331788" cy="396875"/>
          </a:xfrm>
          <a:prstGeom prst="rect">
            <a:avLst/>
          </a:prstGeom>
          <a:noFill/>
          <a:ln w="9525">
            <a:noFill/>
            <a:miter lim="800000"/>
            <a:headEnd/>
            <a:tailEnd/>
          </a:ln>
        </p:spPr>
        <p:txBody>
          <a:bodyPr wrap="none">
            <a:spAutoFit/>
          </a:bodyPr>
          <a:lstStyle/>
          <a:p>
            <a:pPr algn="l"/>
            <a:r>
              <a:rPr lang="en-US" sz="2000"/>
              <a:t>=</a:t>
            </a:r>
          </a:p>
        </p:txBody>
      </p:sp>
      <p:sp>
        <p:nvSpPr>
          <p:cNvPr id="949289" name="Text Box 41"/>
          <p:cNvSpPr txBox="1">
            <a:spLocks noChangeArrowheads="1"/>
          </p:cNvSpPr>
          <p:nvPr/>
        </p:nvSpPr>
        <p:spPr bwMode="auto">
          <a:xfrm>
            <a:off x="2898775" y="6083300"/>
            <a:ext cx="1495425" cy="396875"/>
          </a:xfrm>
          <a:prstGeom prst="rect">
            <a:avLst/>
          </a:prstGeom>
          <a:noFill/>
          <a:ln w="9525">
            <a:noFill/>
            <a:miter lim="800000"/>
            <a:headEnd/>
            <a:tailEnd/>
          </a:ln>
        </p:spPr>
        <p:txBody>
          <a:bodyPr wrap="none">
            <a:spAutoFit/>
          </a:bodyPr>
          <a:lstStyle/>
          <a:p>
            <a:pPr algn="l"/>
            <a:r>
              <a:rPr lang="en-US" sz="2000"/>
              <a:t>593 mm Hg</a:t>
            </a:r>
          </a:p>
        </p:txBody>
      </p:sp>
      <p:sp>
        <p:nvSpPr>
          <p:cNvPr id="949290" name="Text Box 42"/>
          <p:cNvSpPr txBox="1">
            <a:spLocks noChangeArrowheads="1"/>
          </p:cNvSpPr>
          <p:nvPr/>
        </p:nvSpPr>
        <p:spPr bwMode="auto">
          <a:xfrm>
            <a:off x="681038" y="906463"/>
            <a:ext cx="2882900" cy="457200"/>
          </a:xfrm>
          <a:prstGeom prst="rect">
            <a:avLst/>
          </a:prstGeom>
          <a:noFill/>
          <a:ln w="9525">
            <a:noFill/>
            <a:miter lim="800000"/>
            <a:headEnd/>
            <a:tailEnd/>
          </a:ln>
        </p:spPr>
        <p:txBody>
          <a:bodyPr wrap="none">
            <a:spAutoFit/>
          </a:bodyPr>
          <a:lstStyle/>
          <a:p>
            <a:pPr algn="l"/>
            <a:r>
              <a:rPr lang="en-US" sz="2000">
                <a:solidFill>
                  <a:schemeClr val="accent2"/>
                </a:solidFill>
              </a:rPr>
              <a:t>height</a:t>
            </a:r>
            <a:r>
              <a:rPr lang="en-US" sz="2000"/>
              <a:t>  =</a:t>
            </a:r>
            <a:r>
              <a:rPr lang="en-US" sz="2000">
                <a:solidFill>
                  <a:srgbClr val="FF0000"/>
                </a:solidFill>
              </a:rPr>
              <a:t>  </a:t>
            </a:r>
            <a:r>
              <a:rPr lang="en-US" sz="2400">
                <a:solidFill>
                  <a:srgbClr val="FF0000"/>
                </a:solidFill>
              </a:rPr>
              <a:t>BIG  </a:t>
            </a:r>
            <a:r>
              <a:rPr lang="en-US" sz="2000"/>
              <a:t>-   </a:t>
            </a:r>
            <a:r>
              <a:rPr lang="en-US" sz="2000">
                <a:solidFill>
                  <a:srgbClr val="FF0000"/>
                </a:solidFill>
              </a:rPr>
              <a:t>small</a:t>
            </a:r>
          </a:p>
        </p:txBody>
      </p:sp>
      <p:sp>
        <p:nvSpPr>
          <p:cNvPr id="949291" name="Text Box 43"/>
          <p:cNvSpPr txBox="1">
            <a:spLocks noChangeArrowheads="1"/>
          </p:cNvSpPr>
          <p:nvPr/>
        </p:nvSpPr>
        <p:spPr bwMode="auto">
          <a:xfrm>
            <a:off x="261938" y="1500188"/>
            <a:ext cx="1241425" cy="396875"/>
          </a:xfrm>
          <a:prstGeom prst="rect">
            <a:avLst/>
          </a:prstGeom>
          <a:noFill/>
          <a:ln w="9525">
            <a:noFill/>
            <a:miter lim="800000"/>
            <a:headEnd/>
            <a:tailEnd/>
          </a:ln>
        </p:spPr>
        <p:txBody>
          <a:bodyPr wrap="none">
            <a:spAutoFit/>
          </a:bodyPr>
          <a:lstStyle/>
          <a:p>
            <a:pPr algn="l"/>
            <a:r>
              <a:rPr lang="en-US" sz="2000"/>
              <a:t>X mm Hg</a:t>
            </a:r>
          </a:p>
        </p:txBody>
      </p:sp>
      <p:sp>
        <p:nvSpPr>
          <p:cNvPr id="949292" name="Text Box 44"/>
          <p:cNvSpPr txBox="1">
            <a:spLocks noChangeArrowheads="1"/>
          </p:cNvSpPr>
          <p:nvPr/>
        </p:nvSpPr>
        <p:spPr bwMode="auto">
          <a:xfrm>
            <a:off x="1460500" y="1524000"/>
            <a:ext cx="331788" cy="396875"/>
          </a:xfrm>
          <a:prstGeom prst="rect">
            <a:avLst/>
          </a:prstGeom>
          <a:noFill/>
          <a:ln w="9525">
            <a:noFill/>
            <a:miter lim="800000"/>
            <a:headEnd/>
            <a:tailEnd/>
          </a:ln>
        </p:spPr>
        <p:txBody>
          <a:bodyPr wrap="none">
            <a:spAutoFit/>
          </a:bodyPr>
          <a:lstStyle/>
          <a:p>
            <a:pPr algn="l"/>
            <a:r>
              <a:rPr lang="en-US" sz="2000"/>
              <a:t>=</a:t>
            </a:r>
          </a:p>
        </p:txBody>
      </p:sp>
      <p:sp>
        <p:nvSpPr>
          <p:cNvPr id="949293" name="Text Box 45"/>
          <p:cNvSpPr txBox="1">
            <a:spLocks noChangeArrowheads="1"/>
          </p:cNvSpPr>
          <p:nvPr/>
        </p:nvSpPr>
        <p:spPr bwMode="auto">
          <a:xfrm>
            <a:off x="1731963" y="1501775"/>
            <a:ext cx="1495425" cy="396875"/>
          </a:xfrm>
          <a:prstGeom prst="rect">
            <a:avLst/>
          </a:prstGeom>
          <a:noFill/>
          <a:ln w="9525">
            <a:noFill/>
            <a:miter lim="800000"/>
            <a:headEnd/>
            <a:tailEnd/>
          </a:ln>
        </p:spPr>
        <p:txBody>
          <a:bodyPr wrap="none">
            <a:spAutoFit/>
          </a:bodyPr>
          <a:lstStyle/>
          <a:p>
            <a:pPr algn="l"/>
            <a:r>
              <a:rPr lang="en-US" sz="2000"/>
              <a:t>846 mm Hg</a:t>
            </a:r>
          </a:p>
        </p:txBody>
      </p:sp>
      <p:sp>
        <p:nvSpPr>
          <p:cNvPr id="949294" name="Text Box 46"/>
          <p:cNvSpPr txBox="1">
            <a:spLocks noChangeArrowheads="1"/>
          </p:cNvSpPr>
          <p:nvPr/>
        </p:nvSpPr>
        <p:spPr bwMode="auto">
          <a:xfrm>
            <a:off x="3144838" y="1512888"/>
            <a:ext cx="268287" cy="396875"/>
          </a:xfrm>
          <a:prstGeom prst="rect">
            <a:avLst/>
          </a:prstGeom>
          <a:noFill/>
          <a:ln w="9525">
            <a:noFill/>
            <a:miter lim="800000"/>
            <a:headEnd/>
            <a:tailEnd/>
          </a:ln>
        </p:spPr>
        <p:txBody>
          <a:bodyPr wrap="none">
            <a:spAutoFit/>
          </a:bodyPr>
          <a:lstStyle/>
          <a:p>
            <a:pPr algn="l"/>
            <a:r>
              <a:rPr lang="en-US" sz="2000"/>
              <a:t>-</a:t>
            </a:r>
          </a:p>
        </p:txBody>
      </p:sp>
      <p:sp>
        <p:nvSpPr>
          <p:cNvPr id="949295" name="Text Box 47"/>
          <p:cNvSpPr txBox="1">
            <a:spLocks noChangeArrowheads="1"/>
          </p:cNvSpPr>
          <p:nvPr/>
        </p:nvSpPr>
        <p:spPr bwMode="auto">
          <a:xfrm>
            <a:off x="3338513" y="1501775"/>
            <a:ext cx="1495425" cy="396875"/>
          </a:xfrm>
          <a:prstGeom prst="rect">
            <a:avLst/>
          </a:prstGeom>
          <a:noFill/>
          <a:ln w="9525">
            <a:noFill/>
            <a:miter lim="800000"/>
            <a:headEnd/>
            <a:tailEnd/>
          </a:ln>
        </p:spPr>
        <p:txBody>
          <a:bodyPr wrap="none">
            <a:spAutoFit/>
          </a:bodyPr>
          <a:lstStyle/>
          <a:p>
            <a:pPr algn="l"/>
            <a:r>
              <a:rPr lang="en-US" sz="2000"/>
              <a:t>593 mm Hg</a:t>
            </a:r>
          </a:p>
        </p:txBody>
      </p:sp>
      <p:sp>
        <p:nvSpPr>
          <p:cNvPr id="949297" name="Text Box 49"/>
          <p:cNvSpPr txBox="1">
            <a:spLocks noChangeArrowheads="1"/>
          </p:cNvSpPr>
          <p:nvPr/>
        </p:nvSpPr>
        <p:spPr bwMode="auto">
          <a:xfrm>
            <a:off x="1089025" y="1912938"/>
            <a:ext cx="1241425" cy="396875"/>
          </a:xfrm>
          <a:prstGeom prst="rect">
            <a:avLst/>
          </a:prstGeom>
          <a:noFill/>
          <a:ln w="9525">
            <a:noFill/>
            <a:miter lim="800000"/>
            <a:headEnd/>
            <a:tailEnd/>
          </a:ln>
        </p:spPr>
        <p:txBody>
          <a:bodyPr wrap="none">
            <a:spAutoFit/>
          </a:bodyPr>
          <a:lstStyle/>
          <a:p>
            <a:pPr algn="l"/>
            <a:r>
              <a:rPr lang="en-US" sz="2000"/>
              <a:t>X mm Hg</a:t>
            </a:r>
          </a:p>
        </p:txBody>
      </p:sp>
      <p:sp>
        <p:nvSpPr>
          <p:cNvPr id="949298" name="Text Box 50"/>
          <p:cNvSpPr txBox="1">
            <a:spLocks noChangeArrowheads="1"/>
          </p:cNvSpPr>
          <p:nvPr/>
        </p:nvSpPr>
        <p:spPr bwMode="auto">
          <a:xfrm>
            <a:off x="2287588" y="1936750"/>
            <a:ext cx="331787" cy="396875"/>
          </a:xfrm>
          <a:prstGeom prst="rect">
            <a:avLst/>
          </a:prstGeom>
          <a:noFill/>
          <a:ln w="9525">
            <a:noFill/>
            <a:miter lim="800000"/>
            <a:headEnd/>
            <a:tailEnd/>
          </a:ln>
        </p:spPr>
        <p:txBody>
          <a:bodyPr wrap="none">
            <a:spAutoFit/>
          </a:bodyPr>
          <a:lstStyle/>
          <a:p>
            <a:pPr algn="l"/>
            <a:r>
              <a:rPr lang="en-US" sz="2000"/>
              <a:t>=</a:t>
            </a:r>
          </a:p>
        </p:txBody>
      </p:sp>
      <p:sp>
        <p:nvSpPr>
          <p:cNvPr id="949299" name="Text Box 51"/>
          <p:cNvSpPr txBox="1">
            <a:spLocks noChangeArrowheads="1"/>
          </p:cNvSpPr>
          <p:nvPr/>
        </p:nvSpPr>
        <p:spPr bwMode="auto">
          <a:xfrm>
            <a:off x="2557463" y="1936750"/>
            <a:ext cx="1495425" cy="396875"/>
          </a:xfrm>
          <a:prstGeom prst="rect">
            <a:avLst/>
          </a:prstGeom>
          <a:noFill/>
          <a:ln w="9525">
            <a:noFill/>
            <a:miter lim="800000"/>
            <a:headEnd/>
            <a:tailEnd/>
          </a:ln>
        </p:spPr>
        <p:txBody>
          <a:bodyPr wrap="none">
            <a:spAutoFit/>
          </a:bodyPr>
          <a:lstStyle/>
          <a:p>
            <a:pPr algn="l"/>
            <a:r>
              <a:rPr lang="en-US" sz="2000"/>
              <a:t>253 mm Hg</a:t>
            </a:r>
          </a:p>
        </p:txBody>
      </p:sp>
      <p:sp>
        <p:nvSpPr>
          <p:cNvPr id="949300" name="Text Box 52"/>
          <p:cNvSpPr txBox="1">
            <a:spLocks noChangeArrowheads="1"/>
          </p:cNvSpPr>
          <p:nvPr/>
        </p:nvSpPr>
        <p:spPr bwMode="auto">
          <a:xfrm>
            <a:off x="5759450" y="1978025"/>
            <a:ext cx="3170238" cy="274638"/>
          </a:xfrm>
          <a:prstGeom prst="rect">
            <a:avLst/>
          </a:prstGeom>
          <a:noFill/>
          <a:ln w="9525">
            <a:noFill/>
            <a:miter lim="800000"/>
            <a:headEnd/>
            <a:tailEnd/>
          </a:ln>
        </p:spPr>
        <p:txBody>
          <a:bodyPr wrap="none">
            <a:spAutoFit/>
          </a:bodyPr>
          <a:lstStyle/>
          <a:p>
            <a:pPr algn="l"/>
            <a:r>
              <a:rPr lang="en-US" b="1"/>
              <a:t>STEP 1)</a:t>
            </a:r>
            <a:r>
              <a:rPr lang="en-US"/>
              <a:t>  Decide which pressure is BIGGER</a:t>
            </a:r>
          </a:p>
        </p:txBody>
      </p:sp>
      <p:sp>
        <p:nvSpPr>
          <p:cNvPr id="949301" name="Text Box 53"/>
          <p:cNvSpPr txBox="1">
            <a:spLocks noChangeArrowheads="1"/>
          </p:cNvSpPr>
          <p:nvPr/>
        </p:nvSpPr>
        <p:spPr bwMode="auto">
          <a:xfrm>
            <a:off x="5756275" y="2308225"/>
            <a:ext cx="3078163" cy="457200"/>
          </a:xfrm>
          <a:prstGeom prst="rect">
            <a:avLst/>
          </a:prstGeom>
          <a:noFill/>
          <a:ln w="9525">
            <a:noFill/>
            <a:miter lim="800000"/>
            <a:headEnd/>
            <a:tailEnd/>
          </a:ln>
        </p:spPr>
        <p:txBody>
          <a:bodyPr wrap="none">
            <a:spAutoFit/>
          </a:bodyPr>
          <a:lstStyle/>
          <a:p>
            <a:pPr algn="l"/>
            <a:r>
              <a:rPr lang="en-US" b="1"/>
              <a:t>STEP 2)</a:t>
            </a:r>
            <a:r>
              <a:rPr lang="en-US"/>
              <a:t>  Convert ALL numbers to the unit </a:t>
            </a:r>
          </a:p>
          <a:p>
            <a:pPr algn="l"/>
            <a:r>
              <a:rPr lang="en-US"/>
              <a:t>	of unknown</a:t>
            </a:r>
          </a:p>
        </p:txBody>
      </p:sp>
      <p:sp>
        <p:nvSpPr>
          <p:cNvPr id="949302" name="Text Box 54"/>
          <p:cNvSpPr txBox="1">
            <a:spLocks noChangeArrowheads="1"/>
          </p:cNvSpPr>
          <p:nvPr/>
        </p:nvSpPr>
        <p:spPr bwMode="auto">
          <a:xfrm>
            <a:off x="5759450" y="2822575"/>
            <a:ext cx="3214688" cy="274638"/>
          </a:xfrm>
          <a:prstGeom prst="rect">
            <a:avLst/>
          </a:prstGeom>
          <a:noFill/>
          <a:ln w="9525">
            <a:noFill/>
            <a:miter lim="800000"/>
            <a:headEnd/>
            <a:tailEnd/>
          </a:ln>
        </p:spPr>
        <p:txBody>
          <a:bodyPr wrap="none">
            <a:spAutoFit/>
          </a:bodyPr>
          <a:lstStyle/>
          <a:p>
            <a:pPr algn="l"/>
            <a:r>
              <a:rPr lang="en-US" b="1"/>
              <a:t>STEP 3)</a:t>
            </a:r>
            <a:r>
              <a:rPr lang="en-US"/>
              <a:t>  Use formula  Big  =  small +  height</a:t>
            </a:r>
          </a:p>
        </p:txBody>
      </p:sp>
      <p:sp>
        <p:nvSpPr>
          <p:cNvPr id="949304" name="Text Box 56"/>
          <p:cNvSpPr txBox="1">
            <a:spLocks noChangeArrowheads="1"/>
          </p:cNvSpPr>
          <p:nvPr/>
        </p:nvSpPr>
        <p:spPr bwMode="auto">
          <a:xfrm>
            <a:off x="2552700" y="1938338"/>
            <a:ext cx="1495425" cy="396875"/>
          </a:xfrm>
          <a:prstGeom prst="rect">
            <a:avLst/>
          </a:prstGeom>
          <a:noFill/>
          <a:ln w="9525">
            <a:noFill/>
            <a:miter lim="800000"/>
            <a:headEnd/>
            <a:tailEnd/>
          </a:ln>
        </p:spPr>
        <p:txBody>
          <a:bodyPr wrap="none">
            <a:spAutoFit/>
          </a:bodyPr>
          <a:lstStyle/>
          <a:p>
            <a:pPr algn="l"/>
            <a:r>
              <a:rPr lang="en-US" sz="2000"/>
              <a:t>253 mm Hg</a:t>
            </a:r>
          </a:p>
        </p:txBody>
      </p:sp>
      <p:sp>
        <p:nvSpPr>
          <p:cNvPr id="147495" name="AutoShape 57">
            <a:hlinkClick r:id="" action="ppaction://hlinkshowjump?jump=lastslideviewed" highlightClick="1"/>
            <a:hlinkHover r:id="" action="ppaction://hlinkshowjump?jump=previousslide"/>
          </p:cNvPr>
          <p:cNvSpPr>
            <a:spLocks noChangeArrowheads="1"/>
          </p:cNvSpPr>
          <p:nvPr/>
        </p:nvSpPr>
        <p:spPr bwMode="auto">
          <a:xfrm>
            <a:off x="8740775" y="6408738"/>
            <a:ext cx="403225" cy="446087"/>
          </a:xfrm>
          <a:prstGeom prst="actionButtonReturn">
            <a:avLst/>
          </a:prstGeom>
          <a:solidFill>
            <a:srgbClr val="C0C0C0"/>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949300"/>
                                        </p:tgtEl>
                                        <p:attrNameLst>
                                          <p:attrName>style.visibility</p:attrName>
                                        </p:attrNameLst>
                                      </p:cBhvr>
                                      <p:to>
                                        <p:strVal val="visible"/>
                                      </p:to>
                                    </p:set>
                                    <p:animEffect transition="in" filter="fade">
                                      <p:cBhvr>
                                        <p:cTn id="7" dur="1000"/>
                                        <p:tgtEl>
                                          <p:spTgt spid="949300"/>
                                        </p:tgtEl>
                                      </p:cBhvr>
                                    </p:animEffect>
                                    <p:anim calcmode="lin" valueType="num">
                                      <p:cBhvr>
                                        <p:cTn id="8" dur="1000" fill="hold"/>
                                        <p:tgtEl>
                                          <p:spTgt spid="949300"/>
                                        </p:tgtEl>
                                        <p:attrNameLst>
                                          <p:attrName>ppt_x</p:attrName>
                                        </p:attrNameLst>
                                      </p:cBhvr>
                                      <p:tavLst>
                                        <p:tav tm="0">
                                          <p:val>
                                            <p:strVal val="#ppt_x-.1"/>
                                          </p:val>
                                        </p:tav>
                                        <p:tav tm="100000">
                                          <p:val>
                                            <p:strVal val="#ppt_x"/>
                                          </p:val>
                                        </p:tav>
                                      </p:tavLst>
                                    </p:anim>
                                    <p:anim calcmode="lin" valueType="num">
                                      <p:cBhvr>
                                        <p:cTn id="9" dur="1000" fill="hold"/>
                                        <p:tgtEl>
                                          <p:spTgt spid="94930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49267"/>
                                        </p:tgtEl>
                                        <p:attrNameLst>
                                          <p:attrName>style.visibility</p:attrName>
                                        </p:attrNameLst>
                                      </p:cBhvr>
                                      <p:to>
                                        <p:strVal val="visible"/>
                                      </p:to>
                                    </p:set>
                                    <p:animEffect transition="in" filter="dissolve">
                                      <p:cBhvr>
                                        <p:cTn id="14" dur="500"/>
                                        <p:tgtEl>
                                          <p:spTgt spid="949267"/>
                                        </p:tgtEl>
                                      </p:cBhvr>
                                    </p:animEffect>
                                  </p:childTnLst>
                                </p:cTn>
                              </p:par>
                            </p:childTnLst>
                          </p:cTn>
                        </p:par>
                        <p:par>
                          <p:cTn id="15" fill="hold">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949268"/>
                                        </p:tgtEl>
                                        <p:attrNameLst>
                                          <p:attrName>style.visibility</p:attrName>
                                        </p:attrNameLst>
                                      </p:cBhvr>
                                      <p:to>
                                        <p:strVal val="visible"/>
                                      </p:to>
                                    </p:set>
                                    <p:anim calcmode="lin" valueType="num">
                                      <p:cBhvr>
                                        <p:cTn id="18" dur="500" fill="hold"/>
                                        <p:tgtEl>
                                          <p:spTgt spid="949268"/>
                                        </p:tgtEl>
                                        <p:attrNameLst>
                                          <p:attrName>ppt_w</p:attrName>
                                        </p:attrNameLst>
                                      </p:cBhvr>
                                      <p:tavLst>
                                        <p:tav tm="0">
                                          <p:val>
                                            <p:fltVal val="0"/>
                                          </p:val>
                                        </p:tav>
                                        <p:tav tm="100000">
                                          <p:val>
                                            <p:strVal val="#ppt_w"/>
                                          </p:val>
                                        </p:tav>
                                      </p:tavLst>
                                    </p:anim>
                                    <p:anim calcmode="lin" valueType="num">
                                      <p:cBhvr>
                                        <p:cTn id="19" dur="500" fill="hold"/>
                                        <p:tgtEl>
                                          <p:spTgt spid="949268"/>
                                        </p:tgtEl>
                                        <p:attrNameLst>
                                          <p:attrName>ppt_h</p:attrName>
                                        </p:attrNameLst>
                                      </p:cBhvr>
                                      <p:tavLst>
                                        <p:tav tm="0">
                                          <p:val>
                                            <p:fltVal val="0"/>
                                          </p:val>
                                        </p:tav>
                                        <p:tav tm="100000">
                                          <p:val>
                                            <p:strVal val="#ppt_h"/>
                                          </p:val>
                                        </p:tav>
                                      </p:tavLst>
                                    </p:anim>
                                    <p:animEffect transition="in" filter="fade">
                                      <p:cBhvr>
                                        <p:cTn id="20" dur="500"/>
                                        <p:tgtEl>
                                          <p:spTgt spid="949268"/>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949301"/>
                                        </p:tgtEl>
                                        <p:attrNameLst>
                                          <p:attrName>style.visibility</p:attrName>
                                        </p:attrNameLst>
                                      </p:cBhvr>
                                      <p:to>
                                        <p:strVal val="visible"/>
                                      </p:to>
                                    </p:set>
                                    <p:animEffect transition="in" filter="fade">
                                      <p:cBhvr>
                                        <p:cTn id="25" dur="1000"/>
                                        <p:tgtEl>
                                          <p:spTgt spid="949301"/>
                                        </p:tgtEl>
                                      </p:cBhvr>
                                    </p:animEffect>
                                    <p:anim calcmode="lin" valueType="num">
                                      <p:cBhvr>
                                        <p:cTn id="26" dur="1000" fill="hold"/>
                                        <p:tgtEl>
                                          <p:spTgt spid="949301"/>
                                        </p:tgtEl>
                                        <p:attrNameLst>
                                          <p:attrName>ppt_x</p:attrName>
                                        </p:attrNameLst>
                                      </p:cBhvr>
                                      <p:tavLst>
                                        <p:tav tm="0">
                                          <p:val>
                                            <p:strVal val="#ppt_x"/>
                                          </p:val>
                                        </p:tav>
                                        <p:tav tm="100000">
                                          <p:val>
                                            <p:strVal val="#ppt_x"/>
                                          </p:val>
                                        </p:tav>
                                      </p:tavLst>
                                    </p:anim>
                                    <p:anim calcmode="lin" valueType="num">
                                      <p:cBhvr>
                                        <p:cTn id="27" dur="1000" fill="hold"/>
                                        <p:tgtEl>
                                          <p:spTgt spid="94930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49274"/>
                                        </p:tgtEl>
                                        <p:attrNameLst>
                                          <p:attrName>style.visibility</p:attrName>
                                        </p:attrNameLst>
                                      </p:cBhvr>
                                      <p:to>
                                        <p:strVal val="visible"/>
                                      </p:to>
                                    </p:set>
                                    <p:animEffect transition="in" filter="dissolve">
                                      <p:cBhvr>
                                        <p:cTn id="37" dur="500"/>
                                        <p:tgtEl>
                                          <p:spTgt spid="94927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49275"/>
                                        </p:tgtEl>
                                        <p:attrNameLst>
                                          <p:attrName>style.visibility</p:attrName>
                                        </p:attrNameLst>
                                      </p:cBhvr>
                                      <p:to>
                                        <p:strVal val="visible"/>
                                      </p:to>
                                    </p:set>
                                    <p:animEffect transition="in" filter="dissolve">
                                      <p:cBhvr>
                                        <p:cTn id="42" dur="500"/>
                                        <p:tgtEl>
                                          <p:spTgt spid="9492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49276"/>
                                        </p:tgtEl>
                                        <p:attrNameLst>
                                          <p:attrName>style.visibility</p:attrName>
                                        </p:attrNameLst>
                                      </p:cBhvr>
                                      <p:to>
                                        <p:strVal val="visible"/>
                                      </p:to>
                                    </p:set>
                                    <p:animEffect transition="in" filter="wipe(down)">
                                      <p:cBhvr>
                                        <p:cTn id="47" dur="500"/>
                                        <p:tgtEl>
                                          <p:spTgt spid="949276"/>
                                        </p:tgtEl>
                                      </p:cBhvr>
                                    </p:animEffect>
                                  </p:childTnLst>
                                </p:cTn>
                              </p:par>
                            </p:childTnLst>
                          </p:cTn>
                        </p:par>
                        <p:par>
                          <p:cTn id="48" fill="hold">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949277"/>
                                        </p:tgtEl>
                                        <p:attrNameLst>
                                          <p:attrName>style.visibility</p:attrName>
                                        </p:attrNameLst>
                                      </p:cBhvr>
                                      <p:to>
                                        <p:strVal val="visible"/>
                                      </p:to>
                                    </p:set>
                                    <p:animEffect transition="in" filter="wipe(down)">
                                      <p:cBhvr>
                                        <p:cTn id="51" dur="500"/>
                                        <p:tgtEl>
                                          <p:spTgt spid="94927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49278"/>
                                        </p:tgtEl>
                                        <p:attrNameLst>
                                          <p:attrName>style.visibility</p:attrName>
                                        </p:attrNameLst>
                                      </p:cBhvr>
                                      <p:to>
                                        <p:strVal val="visible"/>
                                      </p:to>
                                    </p:set>
                                    <p:animEffect transition="in" filter="wipe(left)">
                                      <p:cBhvr>
                                        <p:cTn id="56" dur="500"/>
                                        <p:tgtEl>
                                          <p:spTgt spid="949278"/>
                                        </p:tgtEl>
                                      </p:cBhvr>
                                    </p:animEffect>
                                  </p:childTnLst>
                                </p:cTn>
                              </p:par>
                            </p:childTnLst>
                          </p:cTn>
                        </p:par>
                      </p:childTnLst>
                    </p:cTn>
                  </p:par>
                  <p:par>
                    <p:cTn id="57" fill="hold">
                      <p:stCondLst>
                        <p:cond delay="indefinite"/>
                      </p:stCondLst>
                      <p:childTnLst>
                        <p:par>
                          <p:cTn id="58" fill="hold">
                            <p:stCondLst>
                              <p:cond delay="0"/>
                            </p:stCondLst>
                            <p:childTnLst>
                              <p:par>
                                <p:cTn id="59" presetID="39" presetClass="entr" presetSubtype="0" accel="100000" fill="hold" grpId="0" nodeType="clickEffect">
                                  <p:stCondLst>
                                    <p:cond delay="0"/>
                                  </p:stCondLst>
                                  <p:childTnLst>
                                    <p:set>
                                      <p:cBhvr>
                                        <p:cTn id="60" dur="1" fill="hold">
                                          <p:stCondLst>
                                            <p:cond delay="0"/>
                                          </p:stCondLst>
                                        </p:cTn>
                                        <p:tgtEl>
                                          <p:spTgt spid="949279"/>
                                        </p:tgtEl>
                                        <p:attrNameLst>
                                          <p:attrName>style.visibility</p:attrName>
                                        </p:attrNameLst>
                                      </p:cBhvr>
                                      <p:to>
                                        <p:strVal val="visible"/>
                                      </p:to>
                                    </p:set>
                                    <p:anim calcmode="lin" valueType="num">
                                      <p:cBhvr>
                                        <p:cTn id="61" dur="500" fill="hold"/>
                                        <p:tgtEl>
                                          <p:spTgt spid="949279"/>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949279"/>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949279"/>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949279"/>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9" presetClass="emph" presetSubtype="0" grpId="1" nodeType="clickEffect">
                                  <p:stCondLst>
                                    <p:cond delay="0"/>
                                  </p:stCondLst>
                                  <p:childTnLst>
                                    <p:set>
                                      <p:cBhvr rctx="PPT">
                                        <p:cTn id="68" dur="indefinite"/>
                                        <p:tgtEl>
                                          <p:spTgt spid="949275"/>
                                        </p:tgtEl>
                                        <p:attrNameLst>
                                          <p:attrName>style.opacity</p:attrName>
                                        </p:attrNameLst>
                                      </p:cBhvr>
                                      <p:to>
                                        <p:strVal val="0.5"/>
                                      </p:to>
                                    </p:set>
                                    <p:animEffect filter="image" prLst="opacity: 0.5">
                                      <p:cBhvr rctx="IE">
                                        <p:cTn id="69" dur="indefinite"/>
                                        <p:tgtEl>
                                          <p:spTgt spid="949275"/>
                                        </p:tgtEl>
                                      </p:cBhvr>
                                    </p:animEffect>
                                  </p:childTnLst>
                                </p:cTn>
                              </p:par>
                              <p:par>
                                <p:cTn id="70" presetID="9" presetClass="emph" presetSubtype="0" grpId="0" nodeType="withEffect">
                                  <p:stCondLst>
                                    <p:cond delay="0"/>
                                  </p:stCondLst>
                                  <p:childTnLst>
                                    <p:set>
                                      <p:cBhvr rctx="PPT">
                                        <p:cTn id="71" dur="indefinite"/>
                                        <p:tgtEl>
                                          <p:spTgt spid="949264"/>
                                        </p:tgtEl>
                                        <p:attrNameLst>
                                          <p:attrName>style.opacity</p:attrName>
                                        </p:attrNameLst>
                                      </p:cBhvr>
                                      <p:to>
                                        <p:strVal val="0.5"/>
                                      </p:to>
                                    </p:set>
                                    <p:animEffect filter="image" prLst="opacity: 0.5">
                                      <p:cBhvr rctx="IE">
                                        <p:cTn id="72" dur="indefinite"/>
                                        <p:tgtEl>
                                          <p:spTgt spid="949264"/>
                                        </p:tgtEl>
                                      </p:cBhvr>
                                    </p:animEffect>
                                  </p:childTnLst>
                                </p:cTn>
                              </p:par>
                              <p:par>
                                <p:cTn id="73" presetID="9" presetClass="emph" presetSubtype="0" nodeType="withEffect">
                                  <p:stCondLst>
                                    <p:cond delay="0"/>
                                  </p:stCondLst>
                                  <p:childTnLst>
                                    <p:set>
                                      <p:cBhvr rctx="PPT">
                                        <p:cTn id="74" dur="indefinite"/>
                                        <p:tgtEl>
                                          <p:spTgt spid="4"/>
                                        </p:tgtEl>
                                        <p:attrNameLst>
                                          <p:attrName>style.opacity</p:attrName>
                                        </p:attrNameLst>
                                      </p:cBhvr>
                                      <p:to>
                                        <p:strVal val="0.5"/>
                                      </p:to>
                                    </p:set>
                                    <p:animEffect filter="image" prLst="opacity: 0.5">
                                      <p:cBhvr rctx="IE">
                                        <p:cTn id="75" dur="indefinite"/>
                                        <p:tgtEl>
                                          <p:spTgt spid="4"/>
                                        </p:tgtEl>
                                      </p:cBhvr>
                                    </p:animEffect>
                                  </p:childTnLst>
                                </p:cTn>
                              </p:par>
                              <p:par>
                                <p:cTn id="76" presetID="9" presetClass="emph" presetSubtype="0" grpId="1" nodeType="withEffect">
                                  <p:stCondLst>
                                    <p:cond delay="0"/>
                                  </p:stCondLst>
                                  <p:childTnLst>
                                    <p:set>
                                      <p:cBhvr rctx="PPT">
                                        <p:cTn id="77" dur="indefinite"/>
                                        <p:tgtEl>
                                          <p:spTgt spid="949274"/>
                                        </p:tgtEl>
                                        <p:attrNameLst>
                                          <p:attrName>style.opacity</p:attrName>
                                        </p:attrNameLst>
                                      </p:cBhvr>
                                      <p:to>
                                        <p:strVal val="0.5"/>
                                      </p:to>
                                    </p:set>
                                    <p:animEffect filter="image" prLst="opacity: 0.5">
                                      <p:cBhvr rctx="IE">
                                        <p:cTn id="78" dur="indefinite"/>
                                        <p:tgtEl>
                                          <p:spTgt spid="949274"/>
                                        </p:tgtEl>
                                      </p:cBhvr>
                                    </p:animEffect>
                                  </p:childTnLst>
                                </p:cTn>
                              </p:par>
                              <p:par>
                                <p:cTn id="79" presetID="9" presetClass="emph" presetSubtype="0" grpId="1" nodeType="withEffect">
                                  <p:stCondLst>
                                    <p:cond delay="0"/>
                                  </p:stCondLst>
                                  <p:childTnLst>
                                    <p:set>
                                      <p:cBhvr rctx="PPT">
                                        <p:cTn id="80" dur="indefinite"/>
                                        <p:tgtEl>
                                          <p:spTgt spid="949276"/>
                                        </p:tgtEl>
                                        <p:attrNameLst>
                                          <p:attrName>style.opacity</p:attrName>
                                        </p:attrNameLst>
                                      </p:cBhvr>
                                      <p:to>
                                        <p:strVal val="0.5"/>
                                      </p:to>
                                    </p:set>
                                    <p:animEffect filter="image" prLst="opacity: 0.5">
                                      <p:cBhvr rctx="IE">
                                        <p:cTn id="81" dur="indefinite"/>
                                        <p:tgtEl>
                                          <p:spTgt spid="949276"/>
                                        </p:tgtEl>
                                      </p:cBhvr>
                                    </p:animEffect>
                                  </p:childTnLst>
                                </p:cTn>
                              </p:par>
                              <p:par>
                                <p:cTn id="82" presetID="9" presetClass="emph" presetSubtype="0" grpId="1" nodeType="withEffect">
                                  <p:stCondLst>
                                    <p:cond delay="0"/>
                                  </p:stCondLst>
                                  <p:childTnLst>
                                    <p:set>
                                      <p:cBhvr rctx="PPT">
                                        <p:cTn id="83" dur="indefinite"/>
                                        <p:tgtEl>
                                          <p:spTgt spid="949277"/>
                                        </p:tgtEl>
                                        <p:attrNameLst>
                                          <p:attrName>style.opacity</p:attrName>
                                        </p:attrNameLst>
                                      </p:cBhvr>
                                      <p:to>
                                        <p:strVal val="0.5"/>
                                      </p:to>
                                    </p:set>
                                    <p:animEffect filter="image" prLst="opacity: 0.5">
                                      <p:cBhvr rctx="IE">
                                        <p:cTn id="84" dur="indefinite"/>
                                        <p:tgtEl>
                                          <p:spTgt spid="949277"/>
                                        </p:tgtEl>
                                      </p:cBhvr>
                                    </p:animEffect>
                                  </p:childTnLst>
                                </p:cTn>
                              </p:par>
                              <p:par>
                                <p:cTn id="85" presetID="9" presetClass="emph" presetSubtype="0" grpId="1" nodeType="withEffect">
                                  <p:stCondLst>
                                    <p:cond delay="0"/>
                                  </p:stCondLst>
                                  <p:childTnLst>
                                    <p:set>
                                      <p:cBhvr rctx="PPT">
                                        <p:cTn id="86" dur="indefinite"/>
                                        <p:tgtEl>
                                          <p:spTgt spid="949278"/>
                                        </p:tgtEl>
                                        <p:attrNameLst>
                                          <p:attrName>style.opacity</p:attrName>
                                        </p:attrNameLst>
                                      </p:cBhvr>
                                      <p:to>
                                        <p:strVal val="0.5"/>
                                      </p:to>
                                    </p:set>
                                    <p:animEffect filter="image" prLst="opacity: 0.5">
                                      <p:cBhvr rctx="IE">
                                        <p:cTn id="87" dur="indefinite"/>
                                        <p:tgtEl>
                                          <p:spTgt spid="949278"/>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0" fill="hold" grpId="0" nodeType="clickEffect">
                                  <p:stCondLst>
                                    <p:cond delay="0"/>
                                  </p:stCondLst>
                                  <p:childTnLst>
                                    <p:set>
                                      <p:cBhvr>
                                        <p:cTn id="91" dur="1" fill="hold">
                                          <p:stCondLst>
                                            <p:cond delay="0"/>
                                          </p:stCondLst>
                                        </p:cTn>
                                        <p:tgtEl>
                                          <p:spTgt spid="949280"/>
                                        </p:tgtEl>
                                        <p:attrNameLst>
                                          <p:attrName>style.visibility</p:attrName>
                                        </p:attrNameLst>
                                      </p:cBhvr>
                                      <p:to>
                                        <p:strVal val="visible"/>
                                      </p:to>
                                    </p:set>
                                    <p:anim calcmode="lin" valueType="num">
                                      <p:cBhvr>
                                        <p:cTn id="92" dur="500" fill="hold"/>
                                        <p:tgtEl>
                                          <p:spTgt spid="949280"/>
                                        </p:tgtEl>
                                        <p:attrNameLst>
                                          <p:attrName>ppt_w</p:attrName>
                                        </p:attrNameLst>
                                      </p:cBhvr>
                                      <p:tavLst>
                                        <p:tav tm="0">
                                          <p:val>
                                            <p:fltVal val="0"/>
                                          </p:val>
                                        </p:tav>
                                        <p:tav tm="100000">
                                          <p:val>
                                            <p:strVal val="#ppt_w"/>
                                          </p:val>
                                        </p:tav>
                                      </p:tavLst>
                                    </p:anim>
                                    <p:anim calcmode="lin" valueType="num">
                                      <p:cBhvr>
                                        <p:cTn id="93" dur="500" fill="hold"/>
                                        <p:tgtEl>
                                          <p:spTgt spid="949280"/>
                                        </p:tgtEl>
                                        <p:attrNameLst>
                                          <p:attrName>ppt_h</p:attrName>
                                        </p:attrNameLst>
                                      </p:cBhvr>
                                      <p:tavLst>
                                        <p:tav tm="0">
                                          <p:val>
                                            <p:fltVal val="0"/>
                                          </p:val>
                                        </p:tav>
                                        <p:tav tm="100000">
                                          <p:val>
                                            <p:strVal val="#ppt_h"/>
                                          </p:val>
                                        </p:tav>
                                      </p:tavLst>
                                    </p:anim>
                                    <p:animEffect transition="in" filter="fade">
                                      <p:cBhvr>
                                        <p:cTn id="94" dur="500"/>
                                        <p:tgtEl>
                                          <p:spTgt spid="949280"/>
                                        </p:tgtEl>
                                      </p:cBhvr>
                                    </p:animEffect>
                                  </p:childTnLst>
                                </p:cTn>
                              </p:par>
                              <p:par>
                                <p:cTn id="95" presetID="0" presetClass="path" presetSubtype="0" accel="50000" decel="50000" fill="hold" grpId="1" nodeType="withEffect">
                                  <p:stCondLst>
                                    <p:cond delay="0"/>
                                  </p:stCondLst>
                                  <p:childTnLst>
                                    <p:animMotion origin="layout" path="M 0 0 L 0.20712 -0.38727 " pathEditMode="relative" ptsTypes="AA">
                                      <p:cBhvr>
                                        <p:cTn id="96" dur="2000" spd="-100000" fill="hold"/>
                                        <p:tgtEl>
                                          <p:spTgt spid="949280"/>
                                        </p:tgtEl>
                                        <p:attrNameLst>
                                          <p:attrName>ppt_x</p:attrName>
                                          <p:attrName>ppt_y</p:attrName>
                                        </p:attrNameLst>
                                      </p:cBhvr>
                                    </p:animMotion>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fade">
                                      <p:cBhvr>
                                        <p:cTn id="101" dur="2000"/>
                                        <p:tgtEl>
                                          <p:spTgt spid="5"/>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949285"/>
                                        </p:tgtEl>
                                        <p:attrNameLst>
                                          <p:attrName>style.visibility</p:attrName>
                                        </p:attrNameLst>
                                      </p:cBhvr>
                                      <p:to>
                                        <p:strVal val="visible"/>
                                      </p:to>
                                    </p:set>
                                    <p:animEffect transition="in" filter="dissolve">
                                      <p:cBhvr>
                                        <p:cTn id="106" dur="500"/>
                                        <p:tgtEl>
                                          <p:spTgt spid="949285"/>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949281"/>
                                        </p:tgtEl>
                                        <p:attrNameLst>
                                          <p:attrName>style.visibility</p:attrName>
                                        </p:attrNameLst>
                                      </p:cBhvr>
                                      <p:to>
                                        <p:strVal val="visible"/>
                                      </p:to>
                                    </p:set>
                                    <p:animEffect transition="in" filter="dissolve">
                                      <p:cBhvr>
                                        <p:cTn id="111" dur="500"/>
                                        <p:tgtEl>
                                          <p:spTgt spid="949281"/>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949286"/>
                                        </p:tgtEl>
                                        <p:attrNameLst>
                                          <p:attrName>style.visibility</p:attrName>
                                        </p:attrNameLst>
                                      </p:cBhvr>
                                      <p:to>
                                        <p:strVal val="visible"/>
                                      </p:to>
                                    </p:set>
                                    <p:animEffect transition="in" filter="wipe(down)">
                                      <p:cBhvr>
                                        <p:cTn id="116" dur="500"/>
                                        <p:tgtEl>
                                          <p:spTgt spid="949286"/>
                                        </p:tgtEl>
                                      </p:cBhvr>
                                    </p:animEffect>
                                  </p:childTnLst>
                                </p:cTn>
                              </p:par>
                            </p:childTnLst>
                          </p:cTn>
                        </p:par>
                        <p:par>
                          <p:cTn id="117" fill="hold">
                            <p:stCondLst>
                              <p:cond delay="500"/>
                            </p:stCondLst>
                            <p:childTnLst>
                              <p:par>
                                <p:cTn id="118" presetID="22" presetClass="entr" presetSubtype="4" fill="hold" grpId="0" nodeType="afterEffect">
                                  <p:stCondLst>
                                    <p:cond delay="0"/>
                                  </p:stCondLst>
                                  <p:childTnLst>
                                    <p:set>
                                      <p:cBhvr>
                                        <p:cTn id="119" dur="1" fill="hold">
                                          <p:stCondLst>
                                            <p:cond delay="0"/>
                                          </p:stCondLst>
                                        </p:cTn>
                                        <p:tgtEl>
                                          <p:spTgt spid="949287"/>
                                        </p:tgtEl>
                                        <p:attrNameLst>
                                          <p:attrName>style.visibility</p:attrName>
                                        </p:attrNameLst>
                                      </p:cBhvr>
                                      <p:to>
                                        <p:strVal val="visible"/>
                                      </p:to>
                                    </p:set>
                                    <p:animEffect transition="in" filter="wipe(down)">
                                      <p:cBhvr>
                                        <p:cTn id="120" dur="500"/>
                                        <p:tgtEl>
                                          <p:spTgt spid="949287"/>
                                        </p:tgtEl>
                                      </p:cBhvr>
                                    </p:animEffect>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949288"/>
                                        </p:tgtEl>
                                        <p:attrNameLst>
                                          <p:attrName>style.visibility</p:attrName>
                                        </p:attrNameLst>
                                      </p:cBhvr>
                                      <p:to>
                                        <p:strVal val="visible"/>
                                      </p:to>
                                    </p:set>
                                    <p:animEffect transition="in" filter="wipe(left)">
                                      <p:cBhvr>
                                        <p:cTn id="124" dur="500"/>
                                        <p:tgtEl>
                                          <p:spTgt spid="949288"/>
                                        </p:tgtEl>
                                      </p:cBhvr>
                                    </p:animEffect>
                                  </p:childTnLst>
                                </p:cTn>
                              </p:par>
                            </p:childTnLst>
                          </p:cTn>
                        </p:par>
                      </p:childTnLst>
                    </p:cTn>
                  </p:par>
                  <p:par>
                    <p:cTn id="125" fill="hold">
                      <p:stCondLst>
                        <p:cond delay="indefinite"/>
                      </p:stCondLst>
                      <p:childTnLst>
                        <p:par>
                          <p:cTn id="126" fill="hold">
                            <p:stCondLst>
                              <p:cond delay="0"/>
                            </p:stCondLst>
                            <p:childTnLst>
                              <p:par>
                                <p:cTn id="127" presetID="39" presetClass="entr" presetSubtype="0" accel="100000" fill="hold" grpId="0" nodeType="clickEffect">
                                  <p:stCondLst>
                                    <p:cond delay="0"/>
                                  </p:stCondLst>
                                  <p:childTnLst>
                                    <p:set>
                                      <p:cBhvr>
                                        <p:cTn id="128" dur="1" fill="hold">
                                          <p:stCondLst>
                                            <p:cond delay="0"/>
                                          </p:stCondLst>
                                        </p:cTn>
                                        <p:tgtEl>
                                          <p:spTgt spid="949289"/>
                                        </p:tgtEl>
                                        <p:attrNameLst>
                                          <p:attrName>style.visibility</p:attrName>
                                        </p:attrNameLst>
                                      </p:cBhvr>
                                      <p:to>
                                        <p:strVal val="visible"/>
                                      </p:to>
                                    </p:set>
                                    <p:anim calcmode="lin" valueType="num">
                                      <p:cBhvr>
                                        <p:cTn id="129" dur="500" fill="hold"/>
                                        <p:tgtEl>
                                          <p:spTgt spid="949289"/>
                                        </p:tgtEl>
                                        <p:attrNameLst>
                                          <p:attrName>ppt_h</p:attrName>
                                        </p:attrNameLst>
                                      </p:cBhvr>
                                      <p:tavLst>
                                        <p:tav tm="0">
                                          <p:val>
                                            <p:strVal val="#ppt_h/20"/>
                                          </p:val>
                                        </p:tav>
                                        <p:tav tm="50000">
                                          <p:val>
                                            <p:strVal val="#ppt_h/20"/>
                                          </p:val>
                                        </p:tav>
                                        <p:tav tm="100000">
                                          <p:val>
                                            <p:strVal val="#ppt_h"/>
                                          </p:val>
                                        </p:tav>
                                      </p:tavLst>
                                    </p:anim>
                                    <p:anim calcmode="lin" valueType="num">
                                      <p:cBhvr>
                                        <p:cTn id="130" dur="500" fill="hold"/>
                                        <p:tgtEl>
                                          <p:spTgt spid="949289"/>
                                        </p:tgtEl>
                                        <p:attrNameLst>
                                          <p:attrName>ppt_w</p:attrName>
                                        </p:attrNameLst>
                                      </p:cBhvr>
                                      <p:tavLst>
                                        <p:tav tm="0">
                                          <p:val>
                                            <p:strVal val="#ppt_w+.3"/>
                                          </p:val>
                                        </p:tav>
                                        <p:tav tm="50000">
                                          <p:val>
                                            <p:strVal val="#ppt_w+.3"/>
                                          </p:val>
                                        </p:tav>
                                        <p:tav tm="100000">
                                          <p:val>
                                            <p:strVal val="#ppt_w"/>
                                          </p:val>
                                        </p:tav>
                                      </p:tavLst>
                                    </p:anim>
                                    <p:anim calcmode="lin" valueType="num">
                                      <p:cBhvr>
                                        <p:cTn id="131" dur="500" fill="hold"/>
                                        <p:tgtEl>
                                          <p:spTgt spid="949289"/>
                                        </p:tgtEl>
                                        <p:attrNameLst>
                                          <p:attrName>ppt_x</p:attrName>
                                        </p:attrNameLst>
                                      </p:cBhvr>
                                      <p:tavLst>
                                        <p:tav tm="0">
                                          <p:val>
                                            <p:strVal val="#ppt_x-.3"/>
                                          </p:val>
                                        </p:tav>
                                        <p:tav tm="50000">
                                          <p:val>
                                            <p:strVal val="#ppt_x"/>
                                          </p:val>
                                        </p:tav>
                                        <p:tav tm="100000">
                                          <p:val>
                                            <p:strVal val="#ppt_x"/>
                                          </p:val>
                                        </p:tav>
                                      </p:tavLst>
                                    </p:anim>
                                    <p:anim calcmode="lin" valueType="num">
                                      <p:cBhvr>
                                        <p:cTn id="132" dur="500" fill="hold"/>
                                        <p:tgtEl>
                                          <p:spTgt spid="949289"/>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9" presetClass="emph" presetSubtype="0" grpId="2" nodeType="clickEffect">
                                  <p:stCondLst>
                                    <p:cond delay="0"/>
                                  </p:stCondLst>
                                  <p:childTnLst>
                                    <p:set>
                                      <p:cBhvr rctx="PPT">
                                        <p:cTn id="136" dur="indefinite"/>
                                        <p:tgtEl>
                                          <p:spTgt spid="949280"/>
                                        </p:tgtEl>
                                        <p:attrNameLst>
                                          <p:attrName>style.opacity</p:attrName>
                                        </p:attrNameLst>
                                      </p:cBhvr>
                                      <p:to>
                                        <p:strVal val="0.5"/>
                                      </p:to>
                                    </p:set>
                                    <p:animEffect filter="image" prLst="opacity: 0.5">
                                      <p:cBhvr rctx="IE">
                                        <p:cTn id="137" dur="indefinite"/>
                                        <p:tgtEl>
                                          <p:spTgt spid="949280"/>
                                        </p:tgtEl>
                                      </p:cBhvr>
                                    </p:animEffect>
                                  </p:childTnLst>
                                </p:cTn>
                              </p:par>
                              <p:par>
                                <p:cTn id="138" presetID="9" presetClass="emph" presetSubtype="0" grpId="1" nodeType="withEffect">
                                  <p:stCondLst>
                                    <p:cond delay="0"/>
                                  </p:stCondLst>
                                  <p:childTnLst>
                                    <p:set>
                                      <p:cBhvr rctx="PPT">
                                        <p:cTn id="139" dur="indefinite"/>
                                        <p:tgtEl>
                                          <p:spTgt spid="949281"/>
                                        </p:tgtEl>
                                        <p:attrNameLst>
                                          <p:attrName>style.opacity</p:attrName>
                                        </p:attrNameLst>
                                      </p:cBhvr>
                                      <p:to>
                                        <p:strVal val="0.5"/>
                                      </p:to>
                                    </p:set>
                                    <p:animEffect filter="image" prLst="opacity: 0.5">
                                      <p:cBhvr rctx="IE">
                                        <p:cTn id="140" dur="indefinite"/>
                                        <p:tgtEl>
                                          <p:spTgt spid="949281"/>
                                        </p:tgtEl>
                                      </p:cBhvr>
                                    </p:animEffect>
                                  </p:childTnLst>
                                </p:cTn>
                              </p:par>
                              <p:par>
                                <p:cTn id="141" presetID="9" presetClass="emph" presetSubtype="0" nodeType="withEffect">
                                  <p:stCondLst>
                                    <p:cond delay="0"/>
                                  </p:stCondLst>
                                  <p:childTnLst>
                                    <p:set>
                                      <p:cBhvr rctx="PPT">
                                        <p:cTn id="142" dur="indefinite"/>
                                        <p:tgtEl>
                                          <p:spTgt spid="5"/>
                                        </p:tgtEl>
                                        <p:attrNameLst>
                                          <p:attrName>style.opacity</p:attrName>
                                        </p:attrNameLst>
                                      </p:cBhvr>
                                      <p:to>
                                        <p:strVal val="0.5"/>
                                      </p:to>
                                    </p:set>
                                    <p:animEffect filter="image" prLst="opacity: 0.5">
                                      <p:cBhvr rctx="IE">
                                        <p:cTn id="143" dur="indefinite"/>
                                        <p:tgtEl>
                                          <p:spTgt spid="5"/>
                                        </p:tgtEl>
                                      </p:cBhvr>
                                    </p:animEffect>
                                  </p:childTnLst>
                                </p:cTn>
                              </p:par>
                              <p:par>
                                <p:cTn id="144" presetID="9" presetClass="emph" presetSubtype="0" grpId="1" nodeType="withEffect">
                                  <p:stCondLst>
                                    <p:cond delay="0"/>
                                  </p:stCondLst>
                                  <p:childTnLst>
                                    <p:set>
                                      <p:cBhvr rctx="PPT">
                                        <p:cTn id="145" dur="indefinite"/>
                                        <p:tgtEl>
                                          <p:spTgt spid="949285"/>
                                        </p:tgtEl>
                                        <p:attrNameLst>
                                          <p:attrName>style.opacity</p:attrName>
                                        </p:attrNameLst>
                                      </p:cBhvr>
                                      <p:to>
                                        <p:strVal val="0.5"/>
                                      </p:to>
                                    </p:set>
                                    <p:animEffect filter="image" prLst="opacity: 0.5">
                                      <p:cBhvr rctx="IE">
                                        <p:cTn id="146" dur="indefinite"/>
                                        <p:tgtEl>
                                          <p:spTgt spid="949285"/>
                                        </p:tgtEl>
                                      </p:cBhvr>
                                    </p:animEffect>
                                  </p:childTnLst>
                                </p:cTn>
                              </p:par>
                              <p:par>
                                <p:cTn id="147" presetID="9" presetClass="emph" presetSubtype="0" grpId="1" nodeType="withEffect">
                                  <p:stCondLst>
                                    <p:cond delay="0"/>
                                  </p:stCondLst>
                                  <p:childTnLst>
                                    <p:set>
                                      <p:cBhvr rctx="PPT">
                                        <p:cTn id="148" dur="indefinite"/>
                                        <p:tgtEl>
                                          <p:spTgt spid="949286"/>
                                        </p:tgtEl>
                                        <p:attrNameLst>
                                          <p:attrName>style.opacity</p:attrName>
                                        </p:attrNameLst>
                                      </p:cBhvr>
                                      <p:to>
                                        <p:strVal val="0.5"/>
                                      </p:to>
                                    </p:set>
                                    <p:animEffect filter="image" prLst="opacity: 0.5">
                                      <p:cBhvr rctx="IE">
                                        <p:cTn id="149" dur="indefinite"/>
                                        <p:tgtEl>
                                          <p:spTgt spid="949286"/>
                                        </p:tgtEl>
                                      </p:cBhvr>
                                    </p:animEffect>
                                  </p:childTnLst>
                                </p:cTn>
                              </p:par>
                              <p:par>
                                <p:cTn id="150" presetID="9" presetClass="emph" presetSubtype="0" grpId="1" nodeType="withEffect">
                                  <p:stCondLst>
                                    <p:cond delay="0"/>
                                  </p:stCondLst>
                                  <p:childTnLst>
                                    <p:set>
                                      <p:cBhvr rctx="PPT">
                                        <p:cTn id="151" dur="indefinite"/>
                                        <p:tgtEl>
                                          <p:spTgt spid="949287"/>
                                        </p:tgtEl>
                                        <p:attrNameLst>
                                          <p:attrName>style.opacity</p:attrName>
                                        </p:attrNameLst>
                                      </p:cBhvr>
                                      <p:to>
                                        <p:strVal val="0.5"/>
                                      </p:to>
                                    </p:set>
                                    <p:animEffect filter="image" prLst="opacity: 0.5">
                                      <p:cBhvr rctx="IE">
                                        <p:cTn id="152" dur="indefinite"/>
                                        <p:tgtEl>
                                          <p:spTgt spid="949287"/>
                                        </p:tgtEl>
                                      </p:cBhvr>
                                    </p:animEffect>
                                  </p:childTnLst>
                                </p:cTn>
                              </p:par>
                              <p:par>
                                <p:cTn id="153" presetID="9" presetClass="emph" presetSubtype="0" grpId="1" nodeType="withEffect">
                                  <p:stCondLst>
                                    <p:cond delay="0"/>
                                  </p:stCondLst>
                                  <p:childTnLst>
                                    <p:set>
                                      <p:cBhvr rctx="PPT">
                                        <p:cTn id="154" dur="indefinite"/>
                                        <p:tgtEl>
                                          <p:spTgt spid="949288"/>
                                        </p:tgtEl>
                                        <p:attrNameLst>
                                          <p:attrName>style.opacity</p:attrName>
                                        </p:attrNameLst>
                                      </p:cBhvr>
                                      <p:to>
                                        <p:strVal val="0.5"/>
                                      </p:to>
                                    </p:set>
                                    <p:animEffect filter="image" prLst="opacity: 0.5">
                                      <p:cBhvr rctx="IE">
                                        <p:cTn id="155" dur="indefinite"/>
                                        <p:tgtEl>
                                          <p:spTgt spid="949288"/>
                                        </p:tgtEl>
                                      </p:cBhvr>
                                    </p:animEffect>
                                  </p:childTnLst>
                                </p:cTn>
                              </p:par>
                            </p:childTnLst>
                          </p:cTn>
                        </p:par>
                      </p:childTnLst>
                    </p:cTn>
                  </p:par>
                  <p:par>
                    <p:cTn id="156" fill="hold">
                      <p:stCondLst>
                        <p:cond delay="indefinite"/>
                      </p:stCondLst>
                      <p:childTnLst>
                        <p:par>
                          <p:cTn id="157" fill="hold">
                            <p:stCondLst>
                              <p:cond delay="0"/>
                            </p:stCondLst>
                            <p:childTnLst>
                              <p:par>
                                <p:cTn id="158" presetID="40" presetClass="entr" presetSubtype="0" fill="hold" grpId="0" nodeType="clickEffect">
                                  <p:stCondLst>
                                    <p:cond delay="0"/>
                                  </p:stCondLst>
                                  <p:iterate type="lt">
                                    <p:tmPct val="10000"/>
                                  </p:iterate>
                                  <p:childTnLst>
                                    <p:set>
                                      <p:cBhvr>
                                        <p:cTn id="159" dur="1" fill="hold">
                                          <p:stCondLst>
                                            <p:cond delay="0"/>
                                          </p:stCondLst>
                                        </p:cTn>
                                        <p:tgtEl>
                                          <p:spTgt spid="949302"/>
                                        </p:tgtEl>
                                        <p:attrNameLst>
                                          <p:attrName>style.visibility</p:attrName>
                                        </p:attrNameLst>
                                      </p:cBhvr>
                                      <p:to>
                                        <p:strVal val="visible"/>
                                      </p:to>
                                    </p:set>
                                    <p:animEffect transition="in" filter="fade">
                                      <p:cBhvr>
                                        <p:cTn id="160" dur="1000"/>
                                        <p:tgtEl>
                                          <p:spTgt spid="949302"/>
                                        </p:tgtEl>
                                      </p:cBhvr>
                                    </p:animEffect>
                                    <p:anim calcmode="lin" valueType="num">
                                      <p:cBhvr>
                                        <p:cTn id="161" dur="1000" fill="hold"/>
                                        <p:tgtEl>
                                          <p:spTgt spid="949302"/>
                                        </p:tgtEl>
                                        <p:attrNameLst>
                                          <p:attrName>ppt_x</p:attrName>
                                        </p:attrNameLst>
                                      </p:cBhvr>
                                      <p:tavLst>
                                        <p:tav tm="0">
                                          <p:val>
                                            <p:strVal val="#ppt_x-.1"/>
                                          </p:val>
                                        </p:tav>
                                        <p:tav tm="100000">
                                          <p:val>
                                            <p:strVal val="#ppt_x"/>
                                          </p:val>
                                        </p:tav>
                                      </p:tavLst>
                                    </p:anim>
                                    <p:anim calcmode="lin" valueType="num">
                                      <p:cBhvr>
                                        <p:cTn id="162" dur="1000" fill="hold"/>
                                        <p:tgtEl>
                                          <p:spTgt spid="949302"/>
                                        </p:tgtEl>
                                        <p:attrNameLst>
                                          <p:attrName>ppt_y</p:attrName>
                                        </p:attrNameLst>
                                      </p:cBhvr>
                                      <p:tavLst>
                                        <p:tav tm="0">
                                          <p:val>
                                            <p:strVal val="#ppt_y"/>
                                          </p:val>
                                        </p:tav>
                                        <p:tav tm="100000">
                                          <p:val>
                                            <p:strVal val="#ppt_y"/>
                                          </p:val>
                                        </p:tav>
                                      </p:tavLst>
                                    </p:anim>
                                  </p:childTnLst>
                                </p:cTn>
                              </p:par>
                            </p:childTnLst>
                          </p:cTn>
                        </p:par>
                        <p:par>
                          <p:cTn id="163" fill="hold">
                            <p:stCondLst>
                              <p:cond delay="4100"/>
                            </p:stCondLst>
                            <p:childTnLst>
                              <p:par>
                                <p:cTn id="164" presetID="10" presetClass="entr" presetSubtype="0" fill="hold" grpId="0" nodeType="afterEffect">
                                  <p:stCondLst>
                                    <p:cond delay="0"/>
                                  </p:stCondLst>
                                  <p:childTnLst>
                                    <p:set>
                                      <p:cBhvr>
                                        <p:cTn id="165" dur="1" fill="hold">
                                          <p:stCondLst>
                                            <p:cond delay="0"/>
                                          </p:stCondLst>
                                        </p:cTn>
                                        <p:tgtEl>
                                          <p:spTgt spid="949303"/>
                                        </p:tgtEl>
                                        <p:attrNameLst>
                                          <p:attrName>style.visibility</p:attrName>
                                        </p:attrNameLst>
                                      </p:cBhvr>
                                      <p:to>
                                        <p:strVal val="visible"/>
                                      </p:to>
                                    </p:set>
                                    <p:animEffect transition="in" filter="fade">
                                      <p:cBhvr>
                                        <p:cTn id="166" dur="2000"/>
                                        <p:tgtEl>
                                          <p:spTgt spid="949303"/>
                                        </p:tgtEl>
                                      </p:cBhvr>
                                    </p:animEffect>
                                  </p:childTnLst>
                                </p:cTn>
                              </p:par>
                            </p:childTnLst>
                          </p:cTn>
                        </p:par>
                      </p:childTnLst>
                    </p:cTn>
                  </p:par>
                  <p:par>
                    <p:cTn id="167" fill="hold">
                      <p:stCondLst>
                        <p:cond delay="indefinite"/>
                      </p:stCondLst>
                      <p:childTnLst>
                        <p:par>
                          <p:cTn id="168" fill="hold">
                            <p:stCondLst>
                              <p:cond delay="0"/>
                            </p:stCondLst>
                            <p:childTnLst>
                              <p:par>
                                <p:cTn id="169" presetID="53" presetClass="entr" presetSubtype="0" fill="hold" grpId="0" nodeType="clickEffect">
                                  <p:stCondLst>
                                    <p:cond delay="0"/>
                                  </p:stCondLst>
                                  <p:childTnLst>
                                    <p:set>
                                      <p:cBhvr>
                                        <p:cTn id="170" dur="1" fill="hold">
                                          <p:stCondLst>
                                            <p:cond delay="0"/>
                                          </p:stCondLst>
                                        </p:cTn>
                                        <p:tgtEl>
                                          <p:spTgt spid="949270"/>
                                        </p:tgtEl>
                                        <p:attrNameLst>
                                          <p:attrName>style.visibility</p:attrName>
                                        </p:attrNameLst>
                                      </p:cBhvr>
                                      <p:to>
                                        <p:strVal val="visible"/>
                                      </p:to>
                                    </p:set>
                                    <p:anim calcmode="lin" valueType="num">
                                      <p:cBhvr>
                                        <p:cTn id="171" dur="500" fill="hold"/>
                                        <p:tgtEl>
                                          <p:spTgt spid="949270"/>
                                        </p:tgtEl>
                                        <p:attrNameLst>
                                          <p:attrName>ppt_w</p:attrName>
                                        </p:attrNameLst>
                                      </p:cBhvr>
                                      <p:tavLst>
                                        <p:tav tm="0">
                                          <p:val>
                                            <p:fltVal val="0"/>
                                          </p:val>
                                        </p:tav>
                                        <p:tav tm="100000">
                                          <p:val>
                                            <p:strVal val="#ppt_w"/>
                                          </p:val>
                                        </p:tav>
                                      </p:tavLst>
                                    </p:anim>
                                    <p:anim calcmode="lin" valueType="num">
                                      <p:cBhvr>
                                        <p:cTn id="172" dur="500" fill="hold"/>
                                        <p:tgtEl>
                                          <p:spTgt spid="949270"/>
                                        </p:tgtEl>
                                        <p:attrNameLst>
                                          <p:attrName>ppt_h</p:attrName>
                                        </p:attrNameLst>
                                      </p:cBhvr>
                                      <p:tavLst>
                                        <p:tav tm="0">
                                          <p:val>
                                            <p:fltVal val="0"/>
                                          </p:val>
                                        </p:tav>
                                        <p:tav tm="100000">
                                          <p:val>
                                            <p:strVal val="#ppt_h"/>
                                          </p:val>
                                        </p:tav>
                                      </p:tavLst>
                                    </p:anim>
                                    <p:animEffect transition="in" filter="fade">
                                      <p:cBhvr>
                                        <p:cTn id="173" dur="500"/>
                                        <p:tgtEl>
                                          <p:spTgt spid="949270"/>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ntr" presetSubtype="0" fill="hold" grpId="1" nodeType="clickEffect">
                                  <p:stCondLst>
                                    <p:cond delay="0"/>
                                  </p:stCondLst>
                                  <p:childTnLst>
                                    <p:set>
                                      <p:cBhvr>
                                        <p:cTn id="177" dur="1" fill="hold">
                                          <p:stCondLst>
                                            <p:cond delay="0"/>
                                          </p:stCondLst>
                                        </p:cTn>
                                        <p:tgtEl>
                                          <p:spTgt spid="949290"/>
                                        </p:tgtEl>
                                        <p:attrNameLst>
                                          <p:attrName>style.visibility</p:attrName>
                                        </p:attrNameLst>
                                      </p:cBhvr>
                                      <p:to>
                                        <p:strVal val="visible"/>
                                      </p:to>
                                    </p:set>
                                    <p:anim calcmode="lin" valueType="num">
                                      <p:cBhvr>
                                        <p:cTn id="178" dur="5000" fill="hold"/>
                                        <p:tgtEl>
                                          <p:spTgt spid="949290"/>
                                        </p:tgtEl>
                                        <p:attrNameLst>
                                          <p:attrName>ppt_w</p:attrName>
                                        </p:attrNameLst>
                                      </p:cBhvr>
                                      <p:tavLst>
                                        <p:tav tm="0">
                                          <p:val>
                                            <p:fltVal val="0"/>
                                          </p:val>
                                        </p:tav>
                                        <p:tav tm="100000">
                                          <p:val>
                                            <p:strVal val="#ppt_w"/>
                                          </p:val>
                                        </p:tav>
                                      </p:tavLst>
                                    </p:anim>
                                    <p:anim calcmode="lin" valueType="num">
                                      <p:cBhvr>
                                        <p:cTn id="179" dur="5000" fill="hold"/>
                                        <p:tgtEl>
                                          <p:spTgt spid="949290"/>
                                        </p:tgtEl>
                                        <p:attrNameLst>
                                          <p:attrName>ppt_h</p:attrName>
                                        </p:attrNameLst>
                                      </p:cBhvr>
                                      <p:tavLst>
                                        <p:tav tm="0">
                                          <p:val>
                                            <p:fltVal val="0"/>
                                          </p:val>
                                        </p:tav>
                                        <p:tav tm="100000">
                                          <p:val>
                                            <p:strVal val="#ppt_h"/>
                                          </p:val>
                                        </p:tav>
                                      </p:tavLst>
                                    </p:anim>
                                    <p:animEffect transition="in" filter="fade">
                                      <p:cBhvr>
                                        <p:cTn id="180" dur="5000"/>
                                        <p:tgtEl>
                                          <p:spTgt spid="949290"/>
                                        </p:tgtEl>
                                      </p:cBhvr>
                                    </p:animEffect>
                                  </p:childTnLst>
                                </p:cTn>
                              </p:par>
                              <p:par>
                                <p:cTn id="181" presetID="19" presetClass="entr" presetSubtype="10" fill="hold" grpId="0" nodeType="withEffect">
                                  <p:stCondLst>
                                    <p:cond delay="0"/>
                                  </p:stCondLst>
                                  <p:childTnLst>
                                    <p:set>
                                      <p:cBhvr>
                                        <p:cTn id="182" dur="1" fill="hold">
                                          <p:stCondLst>
                                            <p:cond delay="0"/>
                                          </p:stCondLst>
                                        </p:cTn>
                                        <p:tgtEl>
                                          <p:spTgt spid="949290"/>
                                        </p:tgtEl>
                                        <p:attrNameLst>
                                          <p:attrName>style.visibility</p:attrName>
                                        </p:attrNameLst>
                                      </p:cBhvr>
                                      <p:to>
                                        <p:strVal val="visible"/>
                                      </p:to>
                                    </p:set>
                                    <p:anim calcmode="lin" valueType="num">
                                      <p:cBhvr>
                                        <p:cTn id="183" dur="5000" fill="hold"/>
                                        <p:tgtEl>
                                          <p:spTgt spid="949290"/>
                                        </p:tgtEl>
                                        <p:attrNameLst>
                                          <p:attrName>ppt_w</p:attrName>
                                        </p:attrNameLst>
                                      </p:cBhvr>
                                      <p:tavLst>
                                        <p:tav tm="0" fmla="#ppt_w*sin(2.5*pi*$)">
                                          <p:val>
                                            <p:fltVal val="0"/>
                                          </p:val>
                                        </p:tav>
                                        <p:tav tm="100000">
                                          <p:val>
                                            <p:fltVal val="1"/>
                                          </p:val>
                                        </p:tav>
                                      </p:tavLst>
                                    </p:anim>
                                    <p:anim calcmode="lin" valueType="num">
                                      <p:cBhvr>
                                        <p:cTn id="184" dur="5000" fill="hold"/>
                                        <p:tgtEl>
                                          <p:spTgt spid="949290"/>
                                        </p:tgtEl>
                                        <p:attrNameLst>
                                          <p:attrName>ppt_h</p:attrName>
                                        </p:attrNameLst>
                                      </p:cBhvr>
                                      <p:tavLst>
                                        <p:tav tm="0">
                                          <p:val>
                                            <p:strVal val="#ppt_h"/>
                                          </p:val>
                                        </p:tav>
                                        <p:tav tm="100000">
                                          <p:val>
                                            <p:strVal val="#ppt_h"/>
                                          </p:val>
                                        </p:tav>
                                      </p:tavLst>
                                    </p:anim>
                                  </p:childTnLst>
                                </p:cTn>
                              </p:par>
                            </p:childTnLst>
                          </p:cTn>
                        </p:par>
                      </p:childTnLst>
                    </p:cTn>
                  </p:par>
                  <p:par>
                    <p:cTn id="185" fill="hold">
                      <p:stCondLst>
                        <p:cond delay="indefinite"/>
                      </p:stCondLst>
                      <p:childTnLst>
                        <p:par>
                          <p:cTn id="186" fill="hold">
                            <p:stCondLst>
                              <p:cond delay="0"/>
                            </p:stCondLst>
                            <p:childTnLst>
                              <p:par>
                                <p:cTn id="187" presetID="47" presetClass="entr" presetSubtype="0" fill="hold" grpId="0" nodeType="clickEffect">
                                  <p:stCondLst>
                                    <p:cond delay="0"/>
                                  </p:stCondLst>
                                  <p:childTnLst>
                                    <p:set>
                                      <p:cBhvr>
                                        <p:cTn id="188" dur="1" fill="hold">
                                          <p:stCondLst>
                                            <p:cond delay="0"/>
                                          </p:stCondLst>
                                        </p:cTn>
                                        <p:tgtEl>
                                          <p:spTgt spid="949291"/>
                                        </p:tgtEl>
                                        <p:attrNameLst>
                                          <p:attrName>style.visibility</p:attrName>
                                        </p:attrNameLst>
                                      </p:cBhvr>
                                      <p:to>
                                        <p:strVal val="visible"/>
                                      </p:to>
                                    </p:set>
                                    <p:animEffect transition="in" filter="fade">
                                      <p:cBhvr>
                                        <p:cTn id="189" dur="1000"/>
                                        <p:tgtEl>
                                          <p:spTgt spid="949291"/>
                                        </p:tgtEl>
                                      </p:cBhvr>
                                    </p:animEffect>
                                    <p:anim calcmode="lin" valueType="num">
                                      <p:cBhvr>
                                        <p:cTn id="190" dur="1000" fill="hold"/>
                                        <p:tgtEl>
                                          <p:spTgt spid="949291"/>
                                        </p:tgtEl>
                                        <p:attrNameLst>
                                          <p:attrName>ppt_x</p:attrName>
                                        </p:attrNameLst>
                                      </p:cBhvr>
                                      <p:tavLst>
                                        <p:tav tm="0">
                                          <p:val>
                                            <p:strVal val="#ppt_x"/>
                                          </p:val>
                                        </p:tav>
                                        <p:tav tm="100000">
                                          <p:val>
                                            <p:strVal val="#ppt_x"/>
                                          </p:val>
                                        </p:tav>
                                      </p:tavLst>
                                    </p:anim>
                                    <p:anim calcmode="lin" valueType="num">
                                      <p:cBhvr>
                                        <p:cTn id="191" dur="1000" fill="hold"/>
                                        <p:tgtEl>
                                          <p:spTgt spid="949291"/>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949292"/>
                                        </p:tgtEl>
                                        <p:attrNameLst>
                                          <p:attrName>style.visibility</p:attrName>
                                        </p:attrNameLst>
                                      </p:cBhvr>
                                      <p:to>
                                        <p:strVal val="visible"/>
                                      </p:to>
                                    </p:set>
                                    <p:animEffect transition="in" filter="wipe(left)">
                                      <p:cBhvr>
                                        <p:cTn id="196" dur="500"/>
                                        <p:tgtEl>
                                          <p:spTgt spid="949292"/>
                                        </p:tgtEl>
                                      </p:cBhvr>
                                    </p:animEffect>
                                  </p:childTnLst>
                                </p:cTn>
                              </p:par>
                            </p:childTnLst>
                          </p:cTn>
                        </p:par>
                      </p:childTnLst>
                    </p:cTn>
                  </p:par>
                  <p:par>
                    <p:cTn id="197" fill="hold">
                      <p:stCondLst>
                        <p:cond delay="indefinite"/>
                      </p:stCondLst>
                      <p:childTnLst>
                        <p:par>
                          <p:cTn id="198" fill="hold">
                            <p:stCondLst>
                              <p:cond delay="0"/>
                            </p:stCondLst>
                            <p:childTnLst>
                              <p:par>
                                <p:cTn id="199" presetID="53" presetClass="entr" presetSubtype="0" fill="hold" grpId="0" nodeType="clickEffect">
                                  <p:stCondLst>
                                    <p:cond delay="0"/>
                                  </p:stCondLst>
                                  <p:childTnLst>
                                    <p:set>
                                      <p:cBhvr>
                                        <p:cTn id="200" dur="1" fill="hold">
                                          <p:stCondLst>
                                            <p:cond delay="0"/>
                                          </p:stCondLst>
                                        </p:cTn>
                                        <p:tgtEl>
                                          <p:spTgt spid="949293"/>
                                        </p:tgtEl>
                                        <p:attrNameLst>
                                          <p:attrName>style.visibility</p:attrName>
                                        </p:attrNameLst>
                                      </p:cBhvr>
                                      <p:to>
                                        <p:strVal val="visible"/>
                                      </p:to>
                                    </p:set>
                                    <p:anim calcmode="lin" valueType="num">
                                      <p:cBhvr>
                                        <p:cTn id="201" dur="500" fill="hold"/>
                                        <p:tgtEl>
                                          <p:spTgt spid="949293"/>
                                        </p:tgtEl>
                                        <p:attrNameLst>
                                          <p:attrName>ppt_w</p:attrName>
                                        </p:attrNameLst>
                                      </p:cBhvr>
                                      <p:tavLst>
                                        <p:tav tm="0">
                                          <p:val>
                                            <p:fltVal val="0"/>
                                          </p:val>
                                        </p:tav>
                                        <p:tav tm="100000">
                                          <p:val>
                                            <p:strVal val="#ppt_w"/>
                                          </p:val>
                                        </p:tav>
                                      </p:tavLst>
                                    </p:anim>
                                    <p:anim calcmode="lin" valueType="num">
                                      <p:cBhvr>
                                        <p:cTn id="202" dur="500" fill="hold"/>
                                        <p:tgtEl>
                                          <p:spTgt spid="949293"/>
                                        </p:tgtEl>
                                        <p:attrNameLst>
                                          <p:attrName>ppt_h</p:attrName>
                                        </p:attrNameLst>
                                      </p:cBhvr>
                                      <p:tavLst>
                                        <p:tav tm="0">
                                          <p:val>
                                            <p:fltVal val="0"/>
                                          </p:val>
                                        </p:tav>
                                        <p:tav tm="100000">
                                          <p:val>
                                            <p:strVal val="#ppt_h"/>
                                          </p:val>
                                        </p:tav>
                                      </p:tavLst>
                                    </p:anim>
                                    <p:animEffect transition="in" filter="fade">
                                      <p:cBhvr>
                                        <p:cTn id="203" dur="500"/>
                                        <p:tgtEl>
                                          <p:spTgt spid="949293"/>
                                        </p:tgtEl>
                                      </p:cBhvr>
                                    </p:animEffect>
                                  </p:childTnLst>
                                </p:cTn>
                              </p:par>
                              <p:par>
                                <p:cTn id="204" presetID="0" presetClass="path" presetSubtype="0" accel="50000" decel="50000" fill="hold" grpId="1" nodeType="withEffect">
                                  <p:stCondLst>
                                    <p:cond delay="0"/>
                                  </p:stCondLst>
                                  <p:childTnLst>
                                    <p:animMotion origin="layout" path="M 0 0 L 0.63212 -0.10162 " pathEditMode="relative" ptsTypes="AA">
                                      <p:cBhvr>
                                        <p:cTn id="205" dur="2000" spd="-100000" fill="hold"/>
                                        <p:tgtEl>
                                          <p:spTgt spid="949293"/>
                                        </p:tgtEl>
                                        <p:attrNameLst>
                                          <p:attrName>ppt_x</p:attrName>
                                          <p:attrName>ppt_y</p:attrName>
                                        </p:attrNameLst>
                                      </p:cBhvr>
                                    </p:animMotion>
                                  </p:childTnLst>
                                </p:cTn>
                              </p:par>
                            </p:childTnLst>
                          </p:cTn>
                        </p:par>
                      </p:childTnLst>
                    </p:cTn>
                  </p:par>
                  <p:par>
                    <p:cTn id="206" fill="hold">
                      <p:stCondLst>
                        <p:cond delay="indefinite"/>
                      </p:stCondLst>
                      <p:childTnLst>
                        <p:par>
                          <p:cTn id="207" fill="hold">
                            <p:stCondLst>
                              <p:cond delay="0"/>
                            </p:stCondLst>
                            <p:childTnLst>
                              <p:par>
                                <p:cTn id="208" presetID="9" presetClass="entr" presetSubtype="0" fill="hold" grpId="0" nodeType="clickEffect">
                                  <p:stCondLst>
                                    <p:cond delay="0"/>
                                  </p:stCondLst>
                                  <p:childTnLst>
                                    <p:set>
                                      <p:cBhvr>
                                        <p:cTn id="209" dur="1" fill="hold">
                                          <p:stCondLst>
                                            <p:cond delay="0"/>
                                          </p:stCondLst>
                                        </p:cTn>
                                        <p:tgtEl>
                                          <p:spTgt spid="949294"/>
                                        </p:tgtEl>
                                        <p:attrNameLst>
                                          <p:attrName>style.visibility</p:attrName>
                                        </p:attrNameLst>
                                      </p:cBhvr>
                                      <p:to>
                                        <p:strVal val="visible"/>
                                      </p:to>
                                    </p:set>
                                    <p:animEffect transition="in" filter="dissolve">
                                      <p:cBhvr>
                                        <p:cTn id="210" dur="500"/>
                                        <p:tgtEl>
                                          <p:spTgt spid="949294"/>
                                        </p:tgtEl>
                                      </p:cBhvr>
                                    </p:animEffect>
                                  </p:childTnLst>
                                </p:cTn>
                              </p:par>
                            </p:childTnLst>
                          </p:cTn>
                        </p:par>
                      </p:childTnLst>
                    </p:cTn>
                  </p:par>
                  <p:par>
                    <p:cTn id="211" fill="hold">
                      <p:stCondLst>
                        <p:cond delay="indefinite"/>
                      </p:stCondLst>
                      <p:childTnLst>
                        <p:par>
                          <p:cTn id="212" fill="hold">
                            <p:stCondLst>
                              <p:cond delay="0"/>
                            </p:stCondLst>
                            <p:childTnLst>
                              <p:par>
                                <p:cTn id="213" presetID="53" presetClass="entr" presetSubtype="0" fill="hold" grpId="0" nodeType="clickEffect">
                                  <p:stCondLst>
                                    <p:cond delay="0"/>
                                  </p:stCondLst>
                                  <p:childTnLst>
                                    <p:set>
                                      <p:cBhvr>
                                        <p:cTn id="214" dur="1" fill="hold">
                                          <p:stCondLst>
                                            <p:cond delay="0"/>
                                          </p:stCondLst>
                                        </p:cTn>
                                        <p:tgtEl>
                                          <p:spTgt spid="949295"/>
                                        </p:tgtEl>
                                        <p:attrNameLst>
                                          <p:attrName>style.visibility</p:attrName>
                                        </p:attrNameLst>
                                      </p:cBhvr>
                                      <p:to>
                                        <p:strVal val="visible"/>
                                      </p:to>
                                    </p:set>
                                    <p:anim calcmode="lin" valueType="num">
                                      <p:cBhvr>
                                        <p:cTn id="215" dur="500" fill="hold"/>
                                        <p:tgtEl>
                                          <p:spTgt spid="949295"/>
                                        </p:tgtEl>
                                        <p:attrNameLst>
                                          <p:attrName>ppt_w</p:attrName>
                                        </p:attrNameLst>
                                      </p:cBhvr>
                                      <p:tavLst>
                                        <p:tav tm="0">
                                          <p:val>
                                            <p:fltVal val="0"/>
                                          </p:val>
                                        </p:tav>
                                        <p:tav tm="100000">
                                          <p:val>
                                            <p:strVal val="#ppt_w"/>
                                          </p:val>
                                        </p:tav>
                                      </p:tavLst>
                                    </p:anim>
                                    <p:anim calcmode="lin" valueType="num">
                                      <p:cBhvr>
                                        <p:cTn id="216" dur="500" fill="hold"/>
                                        <p:tgtEl>
                                          <p:spTgt spid="949295"/>
                                        </p:tgtEl>
                                        <p:attrNameLst>
                                          <p:attrName>ppt_h</p:attrName>
                                        </p:attrNameLst>
                                      </p:cBhvr>
                                      <p:tavLst>
                                        <p:tav tm="0">
                                          <p:val>
                                            <p:fltVal val="0"/>
                                          </p:val>
                                        </p:tav>
                                        <p:tav tm="100000">
                                          <p:val>
                                            <p:strVal val="#ppt_h"/>
                                          </p:val>
                                        </p:tav>
                                      </p:tavLst>
                                    </p:anim>
                                    <p:animEffect transition="in" filter="fade">
                                      <p:cBhvr>
                                        <p:cTn id="217" dur="500"/>
                                        <p:tgtEl>
                                          <p:spTgt spid="949295"/>
                                        </p:tgtEl>
                                      </p:cBhvr>
                                    </p:animEffect>
                                  </p:childTnLst>
                                </p:cTn>
                              </p:par>
                              <p:par>
                                <p:cTn id="218" presetID="0" presetClass="path" presetSubtype="0" accel="50000" decel="50000" fill="hold" grpId="1" nodeType="withEffect">
                                  <p:stCondLst>
                                    <p:cond delay="0"/>
                                  </p:stCondLst>
                                  <p:childTnLst>
                                    <p:animMotion origin="layout" path="M 0 0 L -0.04756 0.66666 " pathEditMode="relative" ptsTypes="AA">
                                      <p:cBhvr>
                                        <p:cTn id="219" dur="2000" spd="-100000" fill="hold"/>
                                        <p:tgtEl>
                                          <p:spTgt spid="949295"/>
                                        </p:tgtEl>
                                        <p:attrNameLst>
                                          <p:attrName>ppt_x</p:attrName>
                                          <p:attrName>ppt_y</p:attrName>
                                        </p:attrNameLst>
                                      </p:cBhvr>
                                    </p:animMotion>
                                  </p:childTnLst>
                                </p:cTn>
                              </p:par>
                            </p:childTnLst>
                          </p:cTn>
                        </p:par>
                      </p:childTnLst>
                    </p:cTn>
                  </p:par>
                  <p:par>
                    <p:cTn id="220" fill="hold">
                      <p:stCondLst>
                        <p:cond delay="indefinite"/>
                      </p:stCondLst>
                      <p:childTnLst>
                        <p:par>
                          <p:cTn id="221" fill="hold">
                            <p:stCondLst>
                              <p:cond delay="0"/>
                            </p:stCondLst>
                            <p:childTnLst>
                              <p:par>
                                <p:cTn id="222" presetID="40" presetClass="entr" presetSubtype="0" fill="hold" grpId="0" nodeType="clickEffect">
                                  <p:stCondLst>
                                    <p:cond delay="0"/>
                                  </p:stCondLst>
                                  <p:iterate type="lt">
                                    <p:tmPct val="10000"/>
                                  </p:iterate>
                                  <p:childTnLst>
                                    <p:set>
                                      <p:cBhvr>
                                        <p:cTn id="223" dur="1" fill="hold">
                                          <p:stCondLst>
                                            <p:cond delay="0"/>
                                          </p:stCondLst>
                                        </p:cTn>
                                        <p:tgtEl>
                                          <p:spTgt spid="949297"/>
                                        </p:tgtEl>
                                        <p:attrNameLst>
                                          <p:attrName>style.visibility</p:attrName>
                                        </p:attrNameLst>
                                      </p:cBhvr>
                                      <p:to>
                                        <p:strVal val="visible"/>
                                      </p:to>
                                    </p:set>
                                    <p:animEffect transition="in" filter="fade">
                                      <p:cBhvr>
                                        <p:cTn id="224" dur="1000"/>
                                        <p:tgtEl>
                                          <p:spTgt spid="949297"/>
                                        </p:tgtEl>
                                      </p:cBhvr>
                                    </p:animEffect>
                                    <p:anim calcmode="lin" valueType="num">
                                      <p:cBhvr>
                                        <p:cTn id="225" dur="1000" fill="hold"/>
                                        <p:tgtEl>
                                          <p:spTgt spid="949297"/>
                                        </p:tgtEl>
                                        <p:attrNameLst>
                                          <p:attrName>ppt_x</p:attrName>
                                        </p:attrNameLst>
                                      </p:cBhvr>
                                      <p:tavLst>
                                        <p:tav tm="0">
                                          <p:val>
                                            <p:strVal val="#ppt_x-.1"/>
                                          </p:val>
                                        </p:tav>
                                        <p:tav tm="100000">
                                          <p:val>
                                            <p:strVal val="#ppt_x"/>
                                          </p:val>
                                        </p:tav>
                                      </p:tavLst>
                                    </p:anim>
                                    <p:anim calcmode="lin" valueType="num">
                                      <p:cBhvr>
                                        <p:cTn id="226" dur="1000" fill="hold"/>
                                        <p:tgtEl>
                                          <p:spTgt spid="949297"/>
                                        </p:tgtEl>
                                        <p:attrNameLst>
                                          <p:attrName>ppt_y</p:attrName>
                                        </p:attrNameLst>
                                      </p:cBhvr>
                                      <p:tavLst>
                                        <p:tav tm="0">
                                          <p:val>
                                            <p:strVal val="#ppt_y"/>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9" presetClass="entr" presetSubtype="0" fill="hold" grpId="0" nodeType="clickEffect">
                                  <p:stCondLst>
                                    <p:cond delay="0"/>
                                  </p:stCondLst>
                                  <p:childTnLst>
                                    <p:set>
                                      <p:cBhvr>
                                        <p:cTn id="230" dur="1" fill="hold">
                                          <p:stCondLst>
                                            <p:cond delay="0"/>
                                          </p:stCondLst>
                                        </p:cTn>
                                        <p:tgtEl>
                                          <p:spTgt spid="949298"/>
                                        </p:tgtEl>
                                        <p:attrNameLst>
                                          <p:attrName>style.visibility</p:attrName>
                                        </p:attrNameLst>
                                      </p:cBhvr>
                                      <p:to>
                                        <p:strVal val="visible"/>
                                      </p:to>
                                    </p:set>
                                    <p:animEffect transition="in" filter="dissolve">
                                      <p:cBhvr>
                                        <p:cTn id="231" dur="500"/>
                                        <p:tgtEl>
                                          <p:spTgt spid="949298"/>
                                        </p:tgtEl>
                                      </p:cBhvr>
                                    </p:animEffect>
                                  </p:childTnLst>
                                </p:cTn>
                              </p:par>
                            </p:childTnLst>
                          </p:cTn>
                        </p:par>
                      </p:childTnLst>
                    </p:cTn>
                  </p:par>
                  <p:par>
                    <p:cTn id="232" fill="hold">
                      <p:stCondLst>
                        <p:cond delay="indefinite"/>
                      </p:stCondLst>
                      <p:childTnLst>
                        <p:par>
                          <p:cTn id="233" fill="hold">
                            <p:stCondLst>
                              <p:cond delay="0"/>
                            </p:stCondLst>
                            <p:childTnLst>
                              <p:par>
                                <p:cTn id="234" presetID="56" presetClass="entr" presetSubtype="0" fill="hold" grpId="0" nodeType="clickEffect">
                                  <p:stCondLst>
                                    <p:cond delay="0"/>
                                  </p:stCondLst>
                                  <p:iterate type="lt">
                                    <p:tmPct val="10000"/>
                                  </p:iterate>
                                  <p:childTnLst>
                                    <p:set>
                                      <p:cBhvr>
                                        <p:cTn id="235" dur="1" fill="hold">
                                          <p:stCondLst>
                                            <p:cond delay="0"/>
                                          </p:stCondLst>
                                        </p:cTn>
                                        <p:tgtEl>
                                          <p:spTgt spid="949299"/>
                                        </p:tgtEl>
                                        <p:attrNameLst>
                                          <p:attrName>style.visibility</p:attrName>
                                        </p:attrNameLst>
                                      </p:cBhvr>
                                      <p:to>
                                        <p:strVal val="visible"/>
                                      </p:to>
                                    </p:set>
                                    <p:anim by="(-#ppt_w*2)" calcmode="lin" valueType="num">
                                      <p:cBhvr rctx="PPT">
                                        <p:cTn id="236" dur="500" autoRev="1" fill="hold">
                                          <p:stCondLst>
                                            <p:cond delay="0"/>
                                          </p:stCondLst>
                                        </p:cTn>
                                        <p:tgtEl>
                                          <p:spTgt spid="949299"/>
                                        </p:tgtEl>
                                        <p:attrNameLst>
                                          <p:attrName>ppt_w</p:attrName>
                                        </p:attrNameLst>
                                      </p:cBhvr>
                                    </p:anim>
                                    <p:anim by="(#ppt_w*0.50)" calcmode="lin" valueType="num">
                                      <p:cBhvr>
                                        <p:cTn id="237" dur="500" decel="50000" autoRev="1" fill="hold">
                                          <p:stCondLst>
                                            <p:cond delay="0"/>
                                          </p:stCondLst>
                                        </p:cTn>
                                        <p:tgtEl>
                                          <p:spTgt spid="949299"/>
                                        </p:tgtEl>
                                        <p:attrNameLst>
                                          <p:attrName>ppt_x</p:attrName>
                                        </p:attrNameLst>
                                      </p:cBhvr>
                                    </p:anim>
                                    <p:anim from="(-#ppt_h/2)" to="(#ppt_y)" calcmode="lin" valueType="num">
                                      <p:cBhvr>
                                        <p:cTn id="238" dur="1000" fill="hold">
                                          <p:stCondLst>
                                            <p:cond delay="0"/>
                                          </p:stCondLst>
                                        </p:cTn>
                                        <p:tgtEl>
                                          <p:spTgt spid="949299"/>
                                        </p:tgtEl>
                                        <p:attrNameLst>
                                          <p:attrName>ppt_y</p:attrName>
                                        </p:attrNameLst>
                                      </p:cBhvr>
                                    </p:anim>
                                    <p:animRot by="21600000">
                                      <p:cBhvr>
                                        <p:cTn id="239" dur="1000" fill="hold">
                                          <p:stCondLst>
                                            <p:cond delay="0"/>
                                          </p:stCondLst>
                                        </p:cTn>
                                        <p:tgtEl>
                                          <p:spTgt spid="949299"/>
                                        </p:tgtEl>
                                        <p:attrNameLst>
                                          <p:attrName>r</p:attrName>
                                        </p:attrNameLst>
                                      </p:cBhvr>
                                    </p:animRot>
                                  </p:childTnLst>
                                </p:cTn>
                              </p:par>
                            </p:childTnLst>
                          </p:cTn>
                        </p:par>
                      </p:childTnLst>
                    </p:cTn>
                  </p:par>
                  <p:par>
                    <p:cTn id="240" fill="hold">
                      <p:stCondLst>
                        <p:cond delay="indefinite"/>
                      </p:stCondLst>
                      <p:childTnLst>
                        <p:par>
                          <p:cTn id="241" fill="hold">
                            <p:stCondLst>
                              <p:cond delay="0"/>
                            </p:stCondLst>
                            <p:childTnLst>
                              <p:par>
                                <p:cTn id="242" presetID="53" presetClass="entr" presetSubtype="0" fill="hold" grpId="0" nodeType="clickEffect">
                                  <p:stCondLst>
                                    <p:cond delay="0"/>
                                  </p:stCondLst>
                                  <p:childTnLst>
                                    <p:set>
                                      <p:cBhvr>
                                        <p:cTn id="243" dur="1" fill="hold">
                                          <p:stCondLst>
                                            <p:cond delay="0"/>
                                          </p:stCondLst>
                                        </p:cTn>
                                        <p:tgtEl>
                                          <p:spTgt spid="949304"/>
                                        </p:tgtEl>
                                        <p:attrNameLst>
                                          <p:attrName>style.visibility</p:attrName>
                                        </p:attrNameLst>
                                      </p:cBhvr>
                                      <p:to>
                                        <p:strVal val="visible"/>
                                      </p:to>
                                    </p:set>
                                    <p:anim calcmode="lin" valueType="num">
                                      <p:cBhvr>
                                        <p:cTn id="244" dur="500" fill="hold"/>
                                        <p:tgtEl>
                                          <p:spTgt spid="949304"/>
                                        </p:tgtEl>
                                        <p:attrNameLst>
                                          <p:attrName>ppt_w</p:attrName>
                                        </p:attrNameLst>
                                      </p:cBhvr>
                                      <p:tavLst>
                                        <p:tav tm="0">
                                          <p:val>
                                            <p:fltVal val="0"/>
                                          </p:val>
                                        </p:tav>
                                        <p:tav tm="100000">
                                          <p:val>
                                            <p:strVal val="#ppt_w"/>
                                          </p:val>
                                        </p:tav>
                                      </p:tavLst>
                                    </p:anim>
                                    <p:anim calcmode="lin" valueType="num">
                                      <p:cBhvr>
                                        <p:cTn id="245" dur="500" fill="hold"/>
                                        <p:tgtEl>
                                          <p:spTgt spid="949304"/>
                                        </p:tgtEl>
                                        <p:attrNameLst>
                                          <p:attrName>ppt_h</p:attrName>
                                        </p:attrNameLst>
                                      </p:cBhvr>
                                      <p:tavLst>
                                        <p:tav tm="0">
                                          <p:val>
                                            <p:fltVal val="0"/>
                                          </p:val>
                                        </p:tav>
                                        <p:tav tm="100000">
                                          <p:val>
                                            <p:strVal val="#ppt_h"/>
                                          </p:val>
                                        </p:tav>
                                      </p:tavLst>
                                    </p:anim>
                                    <p:animEffect transition="in" filter="fade">
                                      <p:cBhvr>
                                        <p:cTn id="246" dur="500"/>
                                        <p:tgtEl>
                                          <p:spTgt spid="949304"/>
                                        </p:tgtEl>
                                      </p:cBhvr>
                                    </p:animEffect>
                                  </p:childTnLst>
                                </p:cTn>
                              </p:par>
                              <p:par>
                                <p:cTn id="247" presetID="0" presetClass="path" presetSubtype="0" accel="50000" decel="50000" fill="hold" grpId="1" nodeType="withEffect">
                                  <p:stCondLst>
                                    <p:cond delay="0"/>
                                  </p:stCondLst>
                                  <p:childTnLst>
                                    <p:animMotion origin="layout" path="M 0 0 L 0.33802 0.36181 " pathEditMode="relative" ptsTypes="AA">
                                      <p:cBhvr>
                                        <p:cTn id="248" dur="2000" fill="hold"/>
                                        <p:tgtEl>
                                          <p:spTgt spid="949304"/>
                                        </p:tgtEl>
                                        <p:attrNameLst>
                                          <p:attrName>ppt_x</p:attrName>
                                          <p:attrName>ppt_y</p:attrName>
                                        </p:attrNameLst>
                                      </p:cBhvr>
                                    </p:animMotion>
                                  </p:childTnLst>
                                </p:cTn>
                              </p:par>
                              <p:par>
                                <p:cTn id="249" presetID="10" presetClass="exit" presetSubtype="0" fill="hold" grpId="0" nodeType="withEffect">
                                  <p:stCondLst>
                                    <p:cond delay="0"/>
                                  </p:stCondLst>
                                  <p:childTnLst>
                                    <p:animEffect transition="out" filter="fade">
                                      <p:cBhvr>
                                        <p:cTn id="250" dur="2000"/>
                                        <p:tgtEl>
                                          <p:spTgt spid="949261"/>
                                        </p:tgtEl>
                                      </p:cBhvr>
                                    </p:animEffect>
                                    <p:set>
                                      <p:cBhvr>
                                        <p:cTn id="251" dur="1" fill="hold">
                                          <p:stCondLst>
                                            <p:cond delay="1999"/>
                                          </p:stCondLst>
                                        </p:cTn>
                                        <p:tgtEl>
                                          <p:spTgt spid="9492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303" grpId="0" animBg="1"/>
      <p:bldP spid="949275" grpId="0"/>
      <p:bldP spid="949275" grpId="1"/>
      <p:bldP spid="949261" grpId="0"/>
      <p:bldP spid="949264" grpId="0"/>
      <p:bldP spid="949267" grpId="0"/>
      <p:bldP spid="949268" grpId="0"/>
      <p:bldP spid="949270" grpId="0"/>
      <p:bldP spid="949274" grpId="0"/>
      <p:bldP spid="949274" grpId="1"/>
      <p:bldP spid="949276" grpId="0" animBg="1"/>
      <p:bldP spid="949276" grpId="1" animBg="1"/>
      <p:bldP spid="949277" grpId="0" animBg="1"/>
      <p:bldP spid="949277" grpId="1" animBg="1"/>
      <p:bldP spid="949278" grpId="0"/>
      <p:bldP spid="949278" grpId="1"/>
      <p:bldP spid="949279" grpId="0"/>
      <p:bldP spid="949280" grpId="0"/>
      <p:bldP spid="949280" grpId="1"/>
      <p:bldP spid="949280" grpId="2"/>
      <p:bldP spid="949281" grpId="0"/>
      <p:bldP spid="949281" grpId="1"/>
      <p:bldP spid="949285" grpId="0"/>
      <p:bldP spid="949285" grpId="1"/>
      <p:bldP spid="949286" grpId="0" animBg="1"/>
      <p:bldP spid="949286" grpId="1" animBg="1"/>
      <p:bldP spid="949287" grpId="0" animBg="1"/>
      <p:bldP spid="949287" grpId="1" animBg="1"/>
      <p:bldP spid="949288" grpId="0"/>
      <p:bldP spid="949288" grpId="1"/>
      <p:bldP spid="949289" grpId="0"/>
      <p:bldP spid="949290" grpId="0"/>
      <p:bldP spid="949290" grpId="1"/>
      <p:bldP spid="949291" grpId="0"/>
      <p:bldP spid="949292" grpId="0"/>
      <p:bldP spid="949293" grpId="0"/>
      <p:bldP spid="949293" grpId="1"/>
      <p:bldP spid="949294" grpId="0"/>
      <p:bldP spid="949295" grpId="0"/>
      <p:bldP spid="949295" grpId="1"/>
      <p:bldP spid="949297" grpId="0"/>
      <p:bldP spid="949298" grpId="0"/>
      <p:bldP spid="949299" grpId="0"/>
      <p:bldP spid="949300" grpId="0"/>
      <p:bldP spid="949301" grpId="0"/>
      <p:bldP spid="949302" grpId="0"/>
      <p:bldP spid="949304" grpId="0"/>
      <p:bldP spid="94930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val 2"/>
          <p:cNvSpPr>
            <a:spLocks noChangeArrowheads="1"/>
          </p:cNvSpPr>
          <p:nvPr/>
        </p:nvSpPr>
        <p:spPr bwMode="auto">
          <a:xfrm>
            <a:off x="3810000" y="2192338"/>
            <a:ext cx="4114800" cy="4114800"/>
          </a:xfrm>
          <a:prstGeom prst="ellipse">
            <a:avLst/>
          </a:prstGeom>
          <a:gradFill rotWithShape="1">
            <a:gsLst>
              <a:gs pos="0">
                <a:srgbClr val="BEDFFF"/>
              </a:gs>
              <a:gs pos="100000">
                <a:srgbClr val="99CCFF">
                  <a:alpha val="6000"/>
                </a:srgbClr>
              </a:gs>
            </a:gsLst>
            <a:path path="shape">
              <a:fillToRect l="50000" t="50000" r="50000" b="50000"/>
            </a:path>
          </a:gradFill>
          <a:ln w="15875" cap="rnd">
            <a:solidFill>
              <a:srgbClr val="BDDEFF"/>
            </a:solidFill>
            <a:prstDash val="sysDot"/>
            <a:round/>
            <a:headEnd/>
            <a:tailEnd/>
          </a:ln>
        </p:spPr>
        <p:txBody>
          <a:bodyPr/>
          <a:lstStyle/>
          <a:p>
            <a:endParaRPr lang="en-US"/>
          </a:p>
        </p:txBody>
      </p:sp>
      <p:sp>
        <p:nvSpPr>
          <p:cNvPr id="35843" name="Oval 3"/>
          <p:cNvSpPr>
            <a:spLocks noChangeArrowheads="1"/>
          </p:cNvSpPr>
          <p:nvPr/>
        </p:nvSpPr>
        <p:spPr bwMode="auto">
          <a:xfrm>
            <a:off x="1828800" y="685800"/>
            <a:ext cx="533400" cy="533400"/>
          </a:xfrm>
          <a:prstGeom prst="ellipse">
            <a:avLst/>
          </a:prstGeom>
          <a:solidFill>
            <a:srgbClr val="FFFF99"/>
          </a:solidFill>
          <a:ln w="9525">
            <a:noFill/>
            <a:round/>
            <a:headEnd/>
            <a:tailEnd/>
          </a:ln>
        </p:spPr>
        <p:txBody>
          <a:bodyPr wrap="none" anchor="ctr"/>
          <a:lstStyle/>
          <a:p>
            <a:endParaRPr lang="en-US"/>
          </a:p>
        </p:txBody>
      </p:sp>
      <p:pic>
        <p:nvPicPr>
          <p:cNvPr id="35844" name="Picture 4"/>
          <p:cNvPicPr>
            <a:picLocks noChangeAspect="1" noChangeArrowheads="1"/>
          </p:cNvPicPr>
          <p:nvPr/>
        </p:nvPicPr>
        <p:blipFill>
          <a:blip r:embed="rId4" cstate="print"/>
          <a:srcRect/>
          <a:stretch>
            <a:fillRect/>
          </a:stretch>
        </p:blipFill>
        <p:spPr bwMode="auto">
          <a:xfrm>
            <a:off x="1524000" y="466725"/>
            <a:ext cx="1028700" cy="933450"/>
          </a:xfrm>
          <a:prstGeom prst="rect">
            <a:avLst/>
          </a:prstGeom>
          <a:noFill/>
          <a:ln w="9525">
            <a:noFill/>
            <a:miter lim="800000"/>
            <a:headEnd/>
            <a:tailEnd/>
          </a:ln>
        </p:spPr>
      </p:pic>
      <p:grpSp>
        <p:nvGrpSpPr>
          <p:cNvPr id="35845" name="Group 5"/>
          <p:cNvGrpSpPr>
            <a:grpSpLocks/>
          </p:cNvGrpSpPr>
          <p:nvPr/>
        </p:nvGrpSpPr>
        <p:grpSpPr bwMode="auto">
          <a:xfrm>
            <a:off x="5297488" y="3692525"/>
            <a:ext cx="1141412" cy="1114425"/>
            <a:chOff x="3337" y="2326"/>
            <a:chExt cx="719" cy="702"/>
          </a:xfrm>
        </p:grpSpPr>
        <p:sp>
          <p:nvSpPr>
            <p:cNvPr id="35896" name="Freeform 6"/>
            <p:cNvSpPr>
              <a:spLocks/>
            </p:cNvSpPr>
            <p:nvPr/>
          </p:nvSpPr>
          <p:spPr bwMode="auto">
            <a:xfrm>
              <a:off x="3337" y="2326"/>
              <a:ext cx="714" cy="702"/>
            </a:xfrm>
            <a:custGeom>
              <a:avLst/>
              <a:gdLst>
                <a:gd name="T0" fmla="*/ 503 w 3260"/>
                <a:gd name="T1" fmla="*/ 672 h 3206"/>
                <a:gd name="T2" fmla="*/ 565 w 3260"/>
                <a:gd name="T3" fmla="*/ 637 h 3206"/>
                <a:gd name="T4" fmla="*/ 617 w 3260"/>
                <a:gd name="T5" fmla="*/ 592 h 3206"/>
                <a:gd name="T6" fmla="*/ 659 w 3260"/>
                <a:gd name="T7" fmla="*/ 538 h 3206"/>
                <a:gd name="T8" fmla="*/ 690 w 3260"/>
                <a:gd name="T9" fmla="*/ 478 h 3206"/>
                <a:gd name="T10" fmla="*/ 709 w 3260"/>
                <a:gd name="T11" fmla="*/ 413 h 3206"/>
                <a:gd name="T12" fmla="*/ 714 w 3260"/>
                <a:gd name="T13" fmla="*/ 345 h 3206"/>
                <a:gd name="T14" fmla="*/ 706 w 3260"/>
                <a:gd name="T15" fmla="*/ 276 h 3206"/>
                <a:gd name="T16" fmla="*/ 683 w 3260"/>
                <a:gd name="T17" fmla="*/ 207 h 3206"/>
                <a:gd name="T18" fmla="*/ 648 w 3260"/>
                <a:gd name="T19" fmla="*/ 147 h 3206"/>
                <a:gd name="T20" fmla="*/ 602 w 3260"/>
                <a:gd name="T21" fmla="*/ 96 h 3206"/>
                <a:gd name="T22" fmla="*/ 548 w 3260"/>
                <a:gd name="T23" fmla="*/ 54 h 3206"/>
                <a:gd name="T24" fmla="*/ 486 w 3260"/>
                <a:gd name="T25" fmla="*/ 24 h 3206"/>
                <a:gd name="T26" fmla="*/ 420 w 3260"/>
                <a:gd name="T27" fmla="*/ 5 h 3206"/>
                <a:gd name="T28" fmla="*/ 351 w 3260"/>
                <a:gd name="T29" fmla="*/ 0 h 3206"/>
                <a:gd name="T30" fmla="*/ 280 w 3260"/>
                <a:gd name="T31" fmla="*/ 8 h 3206"/>
                <a:gd name="T32" fmla="*/ 211 w 3260"/>
                <a:gd name="T33" fmla="*/ 31 h 3206"/>
                <a:gd name="T34" fmla="*/ 149 w 3260"/>
                <a:gd name="T35" fmla="*/ 65 h 3206"/>
                <a:gd name="T36" fmla="*/ 97 w 3260"/>
                <a:gd name="T37" fmla="*/ 110 h 3206"/>
                <a:gd name="T38" fmla="*/ 55 w 3260"/>
                <a:gd name="T39" fmla="*/ 164 h 3206"/>
                <a:gd name="T40" fmla="*/ 24 w 3260"/>
                <a:gd name="T41" fmla="*/ 224 h 3206"/>
                <a:gd name="T42" fmla="*/ 5 w 3260"/>
                <a:gd name="T43" fmla="*/ 289 h 3206"/>
                <a:gd name="T44" fmla="*/ 0 w 3260"/>
                <a:gd name="T45" fmla="*/ 357 h 3206"/>
                <a:gd name="T46" fmla="*/ 8 w 3260"/>
                <a:gd name="T47" fmla="*/ 426 h 3206"/>
                <a:gd name="T48" fmla="*/ 30 w 3260"/>
                <a:gd name="T49" fmla="*/ 494 h 3206"/>
                <a:gd name="T50" fmla="*/ 66 w 3260"/>
                <a:gd name="T51" fmla="*/ 556 h 3206"/>
                <a:gd name="T52" fmla="*/ 112 w 3260"/>
                <a:gd name="T53" fmla="*/ 607 h 3206"/>
                <a:gd name="T54" fmla="*/ 166 w 3260"/>
                <a:gd name="T55" fmla="*/ 648 h 3206"/>
                <a:gd name="T56" fmla="*/ 228 w 3260"/>
                <a:gd name="T57" fmla="*/ 678 h 3206"/>
                <a:gd name="T58" fmla="*/ 293 w 3260"/>
                <a:gd name="T59" fmla="*/ 697 h 3206"/>
                <a:gd name="T60" fmla="*/ 363 w 3260"/>
                <a:gd name="T61" fmla="*/ 702 h 3206"/>
                <a:gd name="T62" fmla="*/ 434 w 3260"/>
                <a:gd name="T63" fmla="*/ 694 h 3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60"/>
                <a:gd name="T97" fmla="*/ 0 h 3206"/>
                <a:gd name="T98" fmla="*/ 3260 w 3260"/>
                <a:gd name="T99" fmla="*/ 3206 h 32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60" h="3206">
                  <a:moveTo>
                    <a:pt x="2141" y="3127"/>
                  </a:moveTo>
                  <a:lnTo>
                    <a:pt x="2296" y="3067"/>
                  </a:lnTo>
                  <a:lnTo>
                    <a:pt x="2441" y="2994"/>
                  </a:lnTo>
                  <a:lnTo>
                    <a:pt x="2579" y="2909"/>
                  </a:lnTo>
                  <a:lnTo>
                    <a:pt x="2703" y="2812"/>
                  </a:lnTo>
                  <a:lnTo>
                    <a:pt x="2818" y="2703"/>
                  </a:lnTo>
                  <a:lnTo>
                    <a:pt x="2919" y="2586"/>
                  </a:lnTo>
                  <a:lnTo>
                    <a:pt x="3009" y="2459"/>
                  </a:lnTo>
                  <a:lnTo>
                    <a:pt x="3086" y="2324"/>
                  </a:lnTo>
                  <a:lnTo>
                    <a:pt x="3149" y="2184"/>
                  </a:lnTo>
                  <a:lnTo>
                    <a:pt x="3199" y="2038"/>
                  </a:lnTo>
                  <a:lnTo>
                    <a:pt x="3235" y="1887"/>
                  </a:lnTo>
                  <a:lnTo>
                    <a:pt x="3255" y="1734"/>
                  </a:lnTo>
                  <a:lnTo>
                    <a:pt x="3260" y="1577"/>
                  </a:lnTo>
                  <a:lnTo>
                    <a:pt x="3249" y="1419"/>
                  </a:lnTo>
                  <a:lnTo>
                    <a:pt x="3222" y="1259"/>
                  </a:lnTo>
                  <a:lnTo>
                    <a:pt x="3179" y="1102"/>
                  </a:lnTo>
                  <a:lnTo>
                    <a:pt x="3118" y="947"/>
                  </a:lnTo>
                  <a:lnTo>
                    <a:pt x="3043" y="803"/>
                  </a:lnTo>
                  <a:lnTo>
                    <a:pt x="2958" y="672"/>
                  </a:lnTo>
                  <a:lnTo>
                    <a:pt x="2858" y="548"/>
                  </a:lnTo>
                  <a:lnTo>
                    <a:pt x="2748" y="437"/>
                  </a:lnTo>
                  <a:lnTo>
                    <a:pt x="2628" y="335"/>
                  </a:lnTo>
                  <a:lnTo>
                    <a:pt x="2500" y="248"/>
                  </a:lnTo>
                  <a:lnTo>
                    <a:pt x="2362" y="173"/>
                  </a:lnTo>
                  <a:lnTo>
                    <a:pt x="2220" y="109"/>
                  </a:lnTo>
                  <a:lnTo>
                    <a:pt x="2073" y="60"/>
                  </a:lnTo>
                  <a:lnTo>
                    <a:pt x="1917" y="24"/>
                  </a:lnTo>
                  <a:lnTo>
                    <a:pt x="1762" y="4"/>
                  </a:lnTo>
                  <a:lnTo>
                    <a:pt x="1604" y="0"/>
                  </a:lnTo>
                  <a:lnTo>
                    <a:pt x="1441" y="11"/>
                  </a:lnTo>
                  <a:lnTo>
                    <a:pt x="1279" y="38"/>
                  </a:lnTo>
                  <a:lnTo>
                    <a:pt x="1119" y="82"/>
                  </a:lnTo>
                  <a:lnTo>
                    <a:pt x="963" y="140"/>
                  </a:lnTo>
                  <a:lnTo>
                    <a:pt x="816" y="213"/>
                  </a:lnTo>
                  <a:lnTo>
                    <a:pt x="681" y="299"/>
                  </a:lnTo>
                  <a:lnTo>
                    <a:pt x="555" y="397"/>
                  </a:lnTo>
                  <a:lnTo>
                    <a:pt x="442" y="503"/>
                  </a:lnTo>
                  <a:lnTo>
                    <a:pt x="340" y="621"/>
                  </a:lnTo>
                  <a:lnTo>
                    <a:pt x="250" y="747"/>
                  </a:lnTo>
                  <a:lnTo>
                    <a:pt x="173" y="880"/>
                  </a:lnTo>
                  <a:lnTo>
                    <a:pt x="108" y="1022"/>
                  </a:lnTo>
                  <a:lnTo>
                    <a:pt x="58" y="1169"/>
                  </a:lnTo>
                  <a:lnTo>
                    <a:pt x="24" y="1319"/>
                  </a:lnTo>
                  <a:lnTo>
                    <a:pt x="4" y="1475"/>
                  </a:lnTo>
                  <a:lnTo>
                    <a:pt x="0" y="1630"/>
                  </a:lnTo>
                  <a:lnTo>
                    <a:pt x="11" y="1789"/>
                  </a:lnTo>
                  <a:lnTo>
                    <a:pt x="36" y="1947"/>
                  </a:lnTo>
                  <a:lnTo>
                    <a:pt x="81" y="2104"/>
                  </a:lnTo>
                  <a:lnTo>
                    <a:pt x="139" y="2257"/>
                  </a:lnTo>
                  <a:lnTo>
                    <a:pt x="216" y="2401"/>
                  </a:lnTo>
                  <a:lnTo>
                    <a:pt x="302" y="2537"/>
                  </a:lnTo>
                  <a:lnTo>
                    <a:pt x="401" y="2659"/>
                  </a:lnTo>
                  <a:lnTo>
                    <a:pt x="512" y="2772"/>
                  </a:lnTo>
                  <a:lnTo>
                    <a:pt x="631" y="2872"/>
                  </a:lnTo>
                  <a:lnTo>
                    <a:pt x="760" y="2960"/>
                  </a:lnTo>
                  <a:lnTo>
                    <a:pt x="895" y="3036"/>
                  </a:lnTo>
                  <a:lnTo>
                    <a:pt x="1040" y="3098"/>
                  </a:lnTo>
                  <a:lnTo>
                    <a:pt x="1186" y="3147"/>
                  </a:lnTo>
                  <a:lnTo>
                    <a:pt x="1340" y="3182"/>
                  </a:lnTo>
                  <a:lnTo>
                    <a:pt x="1498" y="3202"/>
                  </a:lnTo>
                  <a:lnTo>
                    <a:pt x="1656" y="3206"/>
                  </a:lnTo>
                  <a:lnTo>
                    <a:pt x="1818" y="3195"/>
                  </a:lnTo>
                  <a:lnTo>
                    <a:pt x="1981" y="3169"/>
                  </a:lnTo>
                  <a:lnTo>
                    <a:pt x="2141" y="3127"/>
                  </a:lnTo>
                  <a:close/>
                </a:path>
              </a:pathLst>
            </a:custGeom>
            <a:solidFill>
              <a:srgbClr val="99CCFF"/>
            </a:solidFill>
            <a:ln w="9525">
              <a:solidFill>
                <a:srgbClr val="3366FF"/>
              </a:solidFill>
              <a:round/>
              <a:headEnd/>
              <a:tailEnd/>
            </a:ln>
          </p:spPr>
          <p:txBody>
            <a:bodyPr/>
            <a:lstStyle/>
            <a:p>
              <a:endParaRPr lang="en-US"/>
            </a:p>
          </p:txBody>
        </p:sp>
        <p:sp>
          <p:nvSpPr>
            <p:cNvPr id="35897" name="Freeform 7"/>
            <p:cNvSpPr>
              <a:spLocks/>
            </p:cNvSpPr>
            <p:nvPr/>
          </p:nvSpPr>
          <p:spPr bwMode="auto">
            <a:xfrm>
              <a:off x="3440" y="2444"/>
              <a:ext cx="613" cy="476"/>
            </a:xfrm>
            <a:custGeom>
              <a:avLst/>
              <a:gdLst>
                <a:gd name="T0" fmla="*/ 254 w 2800"/>
                <a:gd name="T1" fmla="*/ 0 h 2175"/>
                <a:gd name="T2" fmla="*/ 127 w 2800"/>
                <a:gd name="T3" fmla="*/ 21 h 2175"/>
                <a:gd name="T4" fmla="*/ 81 w 2800"/>
                <a:gd name="T5" fmla="*/ 3 h 2175"/>
                <a:gd name="T6" fmla="*/ 35 w 2800"/>
                <a:gd name="T7" fmla="*/ 43 h 2175"/>
                <a:gd name="T8" fmla="*/ 18 w 2800"/>
                <a:gd name="T9" fmla="*/ 59 h 2175"/>
                <a:gd name="T10" fmla="*/ 0 w 2800"/>
                <a:gd name="T11" fmla="*/ 103 h 2175"/>
                <a:gd name="T12" fmla="*/ 76 w 2800"/>
                <a:gd name="T13" fmla="*/ 79 h 2175"/>
                <a:gd name="T14" fmla="*/ 111 w 2800"/>
                <a:gd name="T15" fmla="*/ 139 h 2175"/>
                <a:gd name="T16" fmla="*/ 131 w 2800"/>
                <a:gd name="T17" fmla="*/ 171 h 2175"/>
                <a:gd name="T18" fmla="*/ 134 w 2800"/>
                <a:gd name="T19" fmla="*/ 228 h 2175"/>
                <a:gd name="T20" fmla="*/ 177 w 2800"/>
                <a:gd name="T21" fmla="*/ 292 h 2175"/>
                <a:gd name="T22" fmla="*/ 245 w 2800"/>
                <a:gd name="T23" fmla="*/ 354 h 2175"/>
                <a:gd name="T24" fmla="*/ 215 w 2800"/>
                <a:gd name="T25" fmla="*/ 311 h 2175"/>
                <a:gd name="T26" fmla="*/ 275 w 2800"/>
                <a:gd name="T27" fmla="*/ 351 h 2175"/>
                <a:gd name="T28" fmla="*/ 301 w 2800"/>
                <a:gd name="T29" fmla="*/ 377 h 2175"/>
                <a:gd name="T30" fmla="*/ 384 w 2800"/>
                <a:gd name="T31" fmla="*/ 366 h 2175"/>
                <a:gd name="T32" fmla="*/ 424 w 2800"/>
                <a:gd name="T33" fmla="*/ 366 h 2175"/>
                <a:gd name="T34" fmla="*/ 471 w 2800"/>
                <a:gd name="T35" fmla="*/ 378 h 2175"/>
                <a:gd name="T36" fmla="*/ 493 w 2800"/>
                <a:gd name="T37" fmla="*/ 388 h 2175"/>
                <a:gd name="T38" fmla="*/ 499 w 2800"/>
                <a:gd name="T39" fmla="*/ 444 h 2175"/>
                <a:gd name="T40" fmla="*/ 506 w 2800"/>
                <a:gd name="T41" fmla="*/ 476 h 2175"/>
                <a:gd name="T42" fmla="*/ 514 w 2800"/>
                <a:gd name="T43" fmla="*/ 472 h 2175"/>
                <a:gd name="T44" fmla="*/ 526 w 2800"/>
                <a:gd name="T45" fmla="*/ 464 h 2175"/>
                <a:gd name="T46" fmla="*/ 541 w 2800"/>
                <a:gd name="T47" fmla="*/ 450 h 2175"/>
                <a:gd name="T48" fmla="*/ 559 w 2800"/>
                <a:gd name="T49" fmla="*/ 428 h 2175"/>
                <a:gd name="T50" fmla="*/ 578 w 2800"/>
                <a:gd name="T51" fmla="*/ 396 h 2175"/>
                <a:gd name="T52" fmla="*/ 594 w 2800"/>
                <a:gd name="T53" fmla="*/ 353 h 2175"/>
                <a:gd name="T54" fmla="*/ 608 w 2800"/>
                <a:gd name="T55" fmla="*/ 297 h 2175"/>
                <a:gd name="T56" fmla="*/ 565 w 2800"/>
                <a:gd name="T57" fmla="*/ 264 h 2175"/>
                <a:gd name="T58" fmla="*/ 492 w 2800"/>
                <a:gd name="T59" fmla="*/ 331 h 2175"/>
                <a:gd name="T60" fmla="*/ 454 w 2800"/>
                <a:gd name="T61" fmla="*/ 363 h 2175"/>
                <a:gd name="T62" fmla="*/ 416 w 2800"/>
                <a:gd name="T63" fmla="*/ 345 h 2175"/>
                <a:gd name="T64" fmla="*/ 416 w 2800"/>
                <a:gd name="T65" fmla="*/ 309 h 2175"/>
                <a:gd name="T66" fmla="*/ 378 w 2800"/>
                <a:gd name="T67" fmla="*/ 344 h 2175"/>
                <a:gd name="T68" fmla="*/ 333 w 2800"/>
                <a:gd name="T69" fmla="*/ 315 h 2175"/>
                <a:gd name="T70" fmla="*/ 403 w 2800"/>
                <a:gd name="T71" fmla="*/ 242 h 2175"/>
                <a:gd name="T72" fmla="*/ 437 w 2800"/>
                <a:gd name="T73" fmla="*/ 266 h 2175"/>
                <a:gd name="T74" fmla="*/ 416 w 2800"/>
                <a:gd name="T75" fmla="*/ 204 h 2175"/>
                <a:gd name="T76" fmla="*/ 419 w 2800"/>
                <a:gd name="T77" fmla="*/ 148 h 2175"/>
                <a:gd name="T78" fmla="*/ 418 w 2800"/>
                <a:gd name="T79" fmla="*/ 96 h 2175"/>
                <a:gd name="T80" fmla="*/ 438 w 2800"/>
                <a:gd name="T81" fmla="*/ 62 h 2175"/>
                <a:gd name="T82" fmla="*/ 416 w 2800"/>
                <a:gd name="T83" fmla="*/ 82 h 2175"/>
                <a:gd name="T84" fmla="*/ 408 w 2800"/>
                <a:gd name="T85" fmla="*/ 54 h 2175"/>
                <a:gd name="T86" fmla="*/ 377 w 2800"/>
                <a:gd name="T87" fmla="*/ 13 h 2175"/>
                <a:gd name="T88" fmla="*/ 337 w 2800"/>
                <a:gd name="T89" fmla="*/ 17 h 2175"/>
                <a:gd name="T90" fmla="*/ 302 w 2800"/>
                <a:gd name="T91" fmla="*/ 25 h 2175"/>
                <a:gd name="T92" fmla="*/ 339 w 2800"/>
                <a:gd name="T93" fmla="*/ 86 h 2175"/>
                <a:gd name="T94" fmla="*/ 312 w 2800"/>
                <a:gd name="T95" fmla="*/ 71 h 2175"/>
                <a:gd name="T96" fmla="*/ 258 w 2800"/>
                <a:gd name="T97" fmla="*/ 69 h 2175"/>
                <a:gd name="T98" fmla="*/ 274 w 2800"/>
                <a:gd name="T99" fmla="*/ 24 h 2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00"/>
                <a:gd name="T151" fmla="*/ 0 h 2175"/>
                <a:gd name="T152" fmla="*/ 2800 w 2800"/>
                <a:gd name="T153" fmla="*/ 2175 h 21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00" h="2175">
                  <a:moveTo>
                    <a:pt x="1250" y="110"/>
                  </a:moveTo>
                  <a:lnTo>
                    <a:pt x="1162" y="0"/>
                  </a:lnTo>
                  <a:lnTo>
                    <a:pt x="918" y="104"/>
                  </a:lnTo>
                  <a:lnTo>
                    <a:pt x="578" y="95"/>
                  </a:lnTo>
                  <a:lnTo>
                    <a:pt x="506" y="102"/>
                  </a:lnTo>
                  <a:lnTo>
                    <a:pt x="372" y="15"/>
                  </a:lnTo>
                  <a:lnTo>
                    <a:pt x="230" y="164"/>
                  </a:lnTo>
                  <a:lnTo>
                    <a:pt x="160" y="195"/>
                  </a:lnTo>
                  <a:lnTo>
                    <a:pt x="144" y="241"/>
                  </a:lnTo>
                  <a:lnTo>
                    <a:pt x="81" y="268"/>
                  </a:lnTo>
                  <a:lnTo>
                    <a:pt x="81" y="363"/>
                  </a:lnTo>
                  <a:lnTo>
                    <a:pt x="0" y="472"/>
                  </a:lnTo>
                  <a:lnTo>
                    <a:pt x="68" y="483"/>
                  </a:lnTo>
                  <a:lnTo>
                    <a:pt x="345" y="363"/>
                  </a:lnTo>
                  <a:lnTo>
                    <a:pt x="454" y="481"/>
                  </a:lnTo>
                  <a:lnTo>
                    <a:pt x="506" y="636"/>
                  </a:lnTo>
                  <a:lnTo>
                    <a:pt x="625" y="754"/>
                  </a:lnTo>
                  <a:lnTo>
                    <a:pt x="600" y="780"/>
                  </a:lnTo>
                  <a:lnTo>
                    <a:pt x="557" y="780"/>
                  </a:lnTo>
                  <a:lnTo>
                    <a:pt x="612" y="1044"/>
                  </a:lnTo>
                  <a:lnTo>
                    <a:pt x="612" y="1135"/>
                  </a:lnTo>
                  <a:lnTo>
                    <a:pt x="810" y="1332"/>
                  </a:lnTo>
                  <a:lnTo>
                    <a:pt x="950" y="1499"/>
                  </a:lnTo>
                  <a:lnTo>
                    <a:pt x="1119" y="1618"/>
                  </a:lnTo>
                  <a:lnTo>
                    <a:pt x="1110" y="1561"/>
                  </a:lnTo>
                  <a:lnTo>
                    <a:pt x="982" y="1421"/>
                  </a:lnTo>
                  <a:lnTo>
                    <a:pt x="1022" y="1412"/>
                  </a:lnTo>
                  <a:lnTo>
                    <a:pt x="1257" y="1605"/>
                  </a:lnTo>
                  <a:lnTo>
                    <a:pt x="1288" y="1669"/>
                  </a:lnTo>
                  <a:lnTo>
                    <a:pt x="1374" y="1723"/>
                  </a:lnTo>
                  <a:lnTo>
                    <a:pt x="1627" y="1727"/>
                  </a:lnTo>
                  <a:lnTo>
                    <a:pt x="1756" y="1674"/>
                  </a:lnTo>
                  <a:lnTo>
                    <a:pt x="1821" y="1709"/>
                  </a:lnTo>
                  <a:lnTo>
                    <a:pt x="1938" y="1674"/>
                  </a:lnTo>
                  <a:lnTo>
                    <a:pt x="2074" y="1740"/>
                  </a:lnTo>
                  <a:lnTo>
                    <a:pt x="2153" y="1729"/>
                  </a:lnTo>
                  <a:lnTo>
                    <a:pt x="2254" y="1680"/>
                  </a:lnTo>
                  <a:lnTo>
                    <a:pt x="2254" y="1774"/>
                  </a:lnTo>
                  <a:lnTo>
                    <a:pt x="2227" y="1966"/>
                  </a:lnTo>
                  <a:lnTo>
                    <a:pt x="2279" y="2031"/>
                  </a:lnTo>
                  <a:lnTo>
                    <a:pt x="2311" y="2175"/>
                  </a:lnTo>
                  <a:lnTo>
                    <a:pt x="2313" y="2173"/>
                  </a:lnTo>
                  <a:lnTo>
                    <a:pt x="2326" y="2168"/>
                  </a:lnTo>
                  <a:lnTo>
                    <a:pt x="2347" y="2157"/>
                  </a:lnTo>
                  <a:lnTo>
                    <a:pt x="2372" y="2142"/>
                  </a:lnTo>
                  <a:lnTo>
                    <a:pt x="2401" y="2122"/>
                  </a:lnTo>
                  <a:lnTo>
                    <a:pt x="2435" y="2093"/>
                  </a:lnTo>
                  <a:lnTo>
                    <a:pt x="2473" y="2055"/>
                  </a:lnTo>
                  <a:lnTo>
                    <a:pt x="2514" y="2011"/>
                  </a:lnTo>
                  <a:lnTo>
                    <a:pt x="2554" y="1955"/>
                  </a:lnTo>
                  <a:lnTo>
                    <a:pt x="2597" y="1889"/>
                  </a:lnTo>
                  <a:lnTo>
                    <a:pt x="2638" y="1809"/>
                  </a:lnTo>
                  <a:lnTo>
                    <a:pt x="2678" y="1718"/>
                  </a:lnTo>
                  <a:lnTo>
                    <a:pt x="2714" y="1614"/>
                  </a:lnTo>
                  <a:lnTo>
                    <a:pt x="2748" y="1494"/>
                  </a:lnTo>
                  <a:lnTo>
                    <a:pt x="2775" y="1359"/>
                  </a:lnTo>
                  <a:lnTo>
                    <a:pt x="2800" y="1208"/>
                  </a:lnTo>
                  <a:lnTo>
                    <a:pt x="2579" y="1206"/>
                  </a:lnTo>
                  <a:lnTo>
                    <a:pt x="2392" y="1368"/>
                  </a:lnTo>
                  <a:lnTo>
                    <a:pt x="2247" y="1512"/>
                  </a:lnTo>
                  <a:lnTo>
                    <a:pt x="2214" y="1596"/>
                  </a:lnTo>
                  <a:lnTo>
                    <a:pt x="2076" y="1660"/>
                  </a:lnTo>
                  <a:lnTo>
                    <a:pt x="2067" y="1527"/>
                  </a:lnTo>
                  <a:lnTo>
                    <a:pt x="1902" y="1576"/>
                  </a:lnTo>
                  <a:lnTo>
                    <a:pt x="1882" y="1510"/>
                  </a:lnTo>
                  <a:lnTo>
                    <a:pt x="1898" y="1412"/>
                  </a:lnTo>
                  <a:lnTo>
                    <a:pt x="1756" y="1470"/>
                  </a:lnTo>
                  <a:lnTo>
                    <a:pt x="1726" y="1574"/>
                  </a:lnTo>
                  <a:lnTo>
                    <a:pt x="1593" y="1552"/>
                  </a:lnTo>
                  <a:lnTo>
                    <a:pt x="1523" y="1439"/>
                  </a:lnTo>
                  <a:lnTo>
                    <a:pt x="1555" y="1272"/>
                  </a:lnTo>
                  <a:lnTo>
                    <a:pt x="1841" y="1106"/>
                  </a:lnTo>
                  <a:lnTo>
                    <a:pt x="1943" y="1219"/>
                  </a:lnTo>
                  <a:lnTo>
                    <a:pt x="1995" y="1215"/>
                  </a:lnTo>
                  <a:lnTo>
                    <a:pt x="1925" y="1053"/>
                  </a:lnTo>
                  <a:lnTo>
                    <a:pt x="1900" y="933"/>
                  </a:lnTo>
                  <a:lnTo>
                    <a:pt x="1988" y="802"/>
                  </a:lnTo>
                  <a:lnTo>
                    <a:pt x="1913" y="676"/>
                  </a:lnTo>
                  <a:lnTo>
                    <a:pt x="1927" y="561"/>
                  </a:lnTo>
                  <a:lnTo>
                    <a:pt x="1909" y="439"/>
                  </a:lnTo>
                  <a:lnTo>
                    <a:pt x="1972" y="439"/>
                  </a:lnTo>
                  <a:lnTo>
                    <a:pt x="2001" y="283"/>
                  </a:lnTo>
                  <a:lnTo>
                    <a:pt x="1943" y="292"/>
                  </a:lnTo>
                  <a:lnTo>
                    <a:pt x="1902" y="374"/>
                  </a:lnTo>
                  <a:lnTo>
                    <a:pt x="1814" y="339"/>
                  </a:lnTo>
                  <a:lnTo>
                    <a:pt x="1862" y="246"/>
                  </a:lnTo>
                  <a:lnTo>
                    <a:pt x="1875" y="93"/>
                  </a:lnTo>
                  <a:lnTo>
                    <a:pt x="1722" y="59"/>
                  </a:lnTo>
                  <a:lnTo>
                    <a:pt x="1591" y="26"/>
                  </a:lnTo>
                  <a:lnTo>
                    <a:pt x="1539" y="79"/>
                  </a:lnTo>
                  <a:lnTo>
                    <a:pt x="1446" y="64"/>
                  </a:lnTo>
                  <a:lnTo>
                    <a:pt x="1379" y="113"/>
                  </a:lnTo>
                  <a:lnTo>
                    <a:pt x="1320" y="115"/>
                  </a:lnTo>
                  <a:lnTo>
                    <a:pt x="1548" y="394"/>
                  </a:lnTo>
                  <a:lnTo>
                    <a:pt x="1483" y="394"/>
                  </a:lnTo>
                  <a:lnTo>
                    <a:pt x="1426" y="326"/>
                  </a:lnTo>
                  <a:lnTo>
                    <a:pt x="1250" y="297"/>
                  </a:lnTo>
                  <a:lnTo>
                    <a:pt x="1178" y="314"/>
                  </a:lnTo>
                  <a:lnTo>
                    <a:pt x="1160" y="168"/>
                  </a:lnTo>
                  <a:lnTo>
                    <a:pt x="1250" y="110"/>
                  </a:lnTo>
                  <a:close/>
                </a:path>
              </a:pathLst>
            </a:custGeom>
            <a:solidFill>
              <a:srgbClr val="339966"/>
            </a:solidFill>
            <a:ln w="9525">
              <a:solidFill>
                <a:srgbClr val="3366FF"/>
              </a:solidFill>
              <a:round/>
              <a:headEnd/>
              <a:tailEnd/>
            </a:ln>
          </p:spPr>
          <p:txBody>
            <a:bodyPr/>
            <a:lstStyle/>
            <a:p>
              <a:endParaRPr lang="en-US"/>
            </a:p>
          </p:txBody>
        </p:sp>
        <p:sp>
          <p:nvSpPr>
            <p:cNvPr id="35898" name="Freeform 8"/>
            <p:cNvSpPr>
              <a:spLocks/>
            </p:cNvSpPr>
            <p:nvPr/>
          </p:nvSpPr>
          <p:spPr bwMode="auto">
            <a:xfrm>
              <a:off x="3692" y="2441"/>
              <a:ext cx="24" cy="28"/>
            </a:xfrm>
            <a:custGeom>
              <a:avLst/>
              <a:gdLst>
                <a:gd name="T0" fmla="*/ 3 w 106"/>
                <a:gd name="T1" fmla="*/ 5 h 131"/>
                <a:gd name="T2" fmla="*/ 0 w 106"/>
                <a:gd name="T3" fmla="*/ 4 h 131"/>
                <a:gd name="T4" fmla="*/ 20 w 106"/>
                <a:gd name="T5" fmla="*/ 28 h 131"/>
                <a:gd name="T6" fmla="*/ 24 w 106"/>
                <a:gd name="T7" fmla="*/ 25 h 131"/>
                <a:gd name="T8" fmla="*/ 4 w 106"/>
                <a:gd name="T9" fmla="*/ 1 h 131"/>
                <a:gd name="T10" fmla="*/ 1 w 106"/>
                <a:gd name="T11" fmla="*/ 0 h 131"/>
                <a:gd name="T12" fmla="*/ 4 w 106"/>
                <a:gd name="T13" fmla="*/ 1 h 131"/>
                <a:gd name="T14" fmla="*/ 2 w 106"/>
                <a:gd name="T15" fmla="*/ 0 h 131"/>
                <a:gd name="T16" fmla="*/ 1 w 106"/>
                <a:gd name="T17" fmla="*/ 0 h 131"/>
                <a:gd name="T18" fmla="*/ 3 w 106"/>
                <a:gd name="T19" fmla="*/ 5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131"/>
                <a:gd name="T32" fmla="*/ 106 w 106"/>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131">
                  <a:moveTo>
                    <a:pt x="14" y="25"/>
                  </a:moveTo>
                  <a:lnTo>
                    <a:pt x="0" y="20"/>
                  </a:lnTo>
                  <a:lnTo>
                    <a:pt x="88" y="131"/>
                  </a:lnTo>
                  <a:lnTo>
                    <a:pt x="106" y="118"/>
                  </a:lnTo>
                  <a:lnTo>
                    <a:pt x="18" y="7"/>
                  </a:lnTo>
                  <a:lnTo>
                    <a:pt x="5" y="2"/>
                  </a:lnTo>
                  <a:lnTo>
                    <a:pt x="18" y="7"/>
                  </a:lnTo>
                  <a:lnTo>
                    <a:pt x="11" y="0"/>
                  </a:lnTo>
                  <a:lnTo>
                    <a:pt x="5" y="2"/>
                  </a:lnTo>
                  <a:lnTo>
                    <a:pt x="14" y="25"/>
                  </a:lnTo>
                  <a:close/>
                </a:path>
              </a:pathLst>
            </a:custGeom>
            <a:solidFill>
              <a:srgbClr val="333333"/>
            </a:solidFill>
            <a:ln w="9525">
              <a:solidFill>
                <a:srgbClr val="3366FF"/>
              </a:solidFill>
              <a:round/>
              <a:headEnd/>
              <a:tailEnd/>
            </a:ln>
          </p:spPr>
          <p:txBody>
            <a:bodyPr/>
            <a:lstStyle/>
            <a:p>
              <a:endParaRPr lang="en-US"/>
            </a:p>
          </p:txBody>
        </p:sp>
        <p:sp>
          <p:nvSpPr>
            <p:cNvPr id="35899" name="Freeform 9"/>
            <p:cNvSpPr>
              <a:spLocks/>
            </p:cNvSpPr>
            <p:nvPr/>
          </p:nvSpPr>
          <p:spPr bwMode="auto">
            <a:xfrm>
              <a:off x="3640" y="2441"/>
              <a:ext cx="56" cy="28"/>
            </a:xfrm>
            <a:custGeom>
              <a:avLst/>
              <a:gdLst>
                <a:gd name="T0" fmla="*/ 1 w 253"/>
                <a:gd name="T1" fmla="*/ 28 h 127"/>
                <a:gd name="T2" fmla="*/ 2 w 253"/>
                <a:gd name="T3" fmla="*/ 28 h 127"/>
                <a:gd name="T4" fmla="*/ 56 w 253"/>
                <a:gd name="T5" fmla="*/ 5 h 127"/>
                <a:gd name="T6" fmla="*/ 54 w 253"/>
                <a:gd name="T7" fmla="*/ 0 h 127"/>
                <a:gd name="T8" fmla="*/ 0 w 253"/>
                <a:gd name="T9" fmla="*/ 23 h 127"/>
                <a:gd name="T10" fmla="*/ 1 w 253"/>
                <a:gd name="T11" fmla="*/ 23 h 127"/>
                <a:gd name="T12" fmla="*/ 1 w 253"/>
                <a:gd name="T13" fmla="*/ 28 h 127"/>
                <a:gd name="T14" fmla="*/ 2 w 253"/>
                <a:gd name="T15" fmla="*/ 28 h 127"/>
                <a:gd name="T16" fmla="*/ 2 w 253"/>
                <a:gd name="T17" fmla="*/ 28 h 127"/>
                <a:gd name="T18" fmla="*/ 1 w 253"/>
                <a:gd name="T19" fmla="*/ 28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127"/>
                <a:gd name="T32" fmla="*/ 253 w 253"/>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127">
                  <a:moveTo>
                    <a:pt x="4" y="127"/>
                  </a:moveTo>
                  <a:lnTo>
                    <a:pt x="9" y="127"/>
                  </a:lnTo>
                  <a:lnTo>
                    <a:pt x="253" y="23"/>
                  </a:lnTo>
                  <a:lnTo>
                    <a:pt x="244" y="0"/>
                  </a:lnTo>
                  <a:lnTo>
                    <a:pt x="0" y="105"/>
                  </a:lnTo>
                  <a:lnTo>
                    <a:pt x="4" y="105"/>
                  </a:lnTo>
                  <a:lnTo>
                    <a:pt x="4" y="127"/>
                  </a:lnTo>
                  <a:lnTo>
                    <a:pt x="7" y="127"/>
                  </a:lnTo>
                  <a:lnTo>
                    <a:pt x="9" y="127"/>
                  </a:lnTo>
                  <a:lnTo>
                    <a:pt x="4" y="127"/>
                  </a:lnTo>
                  <a:close/>
                </a:path>
              </a:pathLst>
            </a:custGeom>
            <a:solidFill>
              <a:srgbClr val="333333"/>
            </a:solidFill>
            <a:ln w="9525">
              <a:solidFill>
                <a:srgbClr val="3366FF"/>
              </a:solidFill>
              <a:round/>
              <a:headEnd/>
              <a:tailEnd/>
            </a:ln>
          </p:spPr>
          <p:txBody>
            <a:bodyPr/>
            <a:lstStyle/>
            <a:p>
              <a:endParaRPr lang="en-US"/>
            </a:p>
          </p:txBody>
        </p:sp>
        <p:sp>
          <p:nvSpPr>
            <p:cNvPr id="35900" name="Freeform 10"/>
            <p:cNvSpPr>
              <a:spLocks/>
            </p:cNvSpPr>
            <p:nvPr/>
          </p:nvSpPr>
          <p:spPr bwMode="auto">
            <a:xfrm>
              <a:off x="3567" y="2462"/>
              <a:ext cx="74" cy="7"/>
            </a:xfrm>
            <a:custGeom>
              <a:avLst/>
              <a:gdLst>
                <a:gd name="T0" fmla="*/ 0 w 340"/>
                <a:gd name="T1" fmla="*/ 5 h 31"/>
                <a:gd name="T2" fmla="*/ 0 w 340"/>
                <a:gd name="T3" fmla="*/ 5 h 31"/>
                <a:gd name="T4" fmla="*/ 74 w 340"/>
                <a:gd name="T5" fmla="*/ 7 h 31"/>
                <a:gd name="T6" fmla="*/ 74 w 340"/>
                <a:gd name="T7" fmla="*/ 2 h 31"/>
                <a:gd name="T8" fmla="*/ 0 w 340"/>
                <a:gd name="T9" fmla="*/ 0 h 31"/>
                <a:gd name="T10" fmla="*/ 0 w 340"/>
                <a:gd name="T11" fmla="*/ 0 h 31"/>
                <a:gd name="T12" fmla="*/ 0 w 340"/>
                <a:gd name="T13" fmla="*/ 5 h 31"/>
                <a:gd name="T14" fmla="*/ 0 60000 65536"/>
                <a:gd name="T15" fmla="*/ 0 60000 65536"/>
                <a:gd name="T16" fmla="*/ 0 60000 65536"/>
                <a:gd name="T17" fmla="*/ 0 60000 65536"/>
                <a:gd name="T18" fmla="*/ 0 60000 65536"/>
                <a:gd name="T19" fmla="*/ 0 60000 65536"/>
                <a:gd name="T20" fmla="*/ 0 60000 65536"/>
                <a:gd name="T21" fmla="*/ 0 w 340"/>
                <a:gd name="T22" fmla="*/ 0 h 31"/>
                <a:gd name="T23" fmla="*/ 340 w 34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0" h="31">
                  <a:moveTo>
                    <a:pt x="0" y="22"/>
                  </a:moveTo>
                  <a:lnTo>
                    <a:pt x="0" y="22"/>
                  </a:lnTo>
                  <a:lnTo>
                    <a:pt x="340" y="31"/>
                  </a:lnTo>
                  <a:lnTo>
                    <a:pt x="340" y="9"/>
                  </a:lnTo>
                  <a:lnTo>
                    <a:pt x="0" y="0"/>
                  </a:lnTo>
                  <a:lnTo>
                    <a:pt x="0" y="22"/>
                  </a:lnTo>
                  <a:close/>
                </a:path>
              </a:pathLst>
            </a:custGeom>
            <a:solidFill>
              <a:srgbClr val="333333"/>
            </a:solidFill>
            <a:ln w="9525">
              <a:solidFill>
                <a:srgbClr val="3366FF"/>
              </a:solidFill>
              <a:round/>
              <a:headEnd/>
              <a:tailEnd/>
            </a:ln>
          </p:spPr>
          <p:txBody>
            <a:bodyPr/>
            <a:lstStyle/>
            <a:p>
              <a:endParaRPr lang="en-US"/>
            </a:p>
          </p:txBody>
        </p:sp>
        <p:sp>
          <p:nvSpPr>
            <p:cNvPr id="35901" name="Freeform 11"/>
            <p:cNvSpPr>
              <a:spLocks/>
            </p:cNvSpPr>
            <p:nvPr/>
          </p:nvSpPr>
          <p:spPr bwMode="auto">
            <a:xfrm>
              <a:off x="3549" y="2462"/>
              <a:ext cx="18" cy="6"/>
            </a:xfrm>
            <a:custGeom>
              <a:avLst/>
              <a:gdLst>
                <a:gd name="T0" fmla="*/ 0 w 79"/>
                <a:gd name="T1" fmla="*/ 5 h 29"/>
                <a:gd name="T2" fmla="*/ 2 w 79"/>
                <a:gd name="T3" fmla="*/ 6 h 29"/>
                <a:gd name="T4" fmla="*/ 18 w 79"/>
                <a:gd name="T5" fmla="*/ 5 h 29"/>
                <a:gd name="T6" fmla="*/ 18 w 79"/>
                <a:gd name="T7" fmla="*/ 0 h 29"/>
                <a:gd name="T8" fmla="*/ 2 w 79"/>
                <a:gd name="T9" fmla="*/ 1 h 29"/>
                <a:gd name="T10" fmla="*/ 3 w 79"/>
                <a:gd name="T11" fmla="*/ 2 h 29"/>
                <a:gd name="T12" fmla="*/ 0 w 79"/>
                <a:gd name="T13" fmla="*/ 5 h 29"/>
                <a:gd name="T14" fmla="*/ 1 w 79"/>
                <a:gd name="T15" fmla="*/ 6 h 29"/>
                <a:gd name="T16" fmla="*/ 2 w 79"/>
                <a:gd name="T17" fmla="*/ 6 h 29"/>
                <a:gd name="T18" fmla="*/ 0 w 79"/>
                <a:gd name="T19" fmla="*/ 5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29"/>
                <a:gd name="T32" fmla="*/ 79 w 7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29">
                  <a:moveTo>
                    <a:pt x="0" y="26"/>
                  </a:moveTo>
                  <a:lnTo>
                    <a:pt x="7" y="29"/>
                  </a:lnTo>
                  <a:lnTo>
                    <a:pt x="79" y="22"/>
                  </a:lnTo>
                  <a:lnTo>
                    <a:pt x="79" y="0"/>
                  </a:lnTo>
                  <a:lnTo>
                    <a:pt x="7" y="6"/>
                  </a:lnTo>
                  <a:lnTo>
                    <a:pt x="13" y="9"/>
                  </a:lnTo>
                  <a:lnTo>
                    <a:pt x="0" y="26"/>
                  </a:lnTo>
                  <a:lnTo>
                    <a:pt x="4" y="29"/>
                  </a:lnTo>
                  <a:lnTo>
                    <a:pt x="7" y="29"/>
                  </a:lnTo>
                  <a:lnTo>
                    <a:pt x="0" y="26"/>
                  </a:lnTo>
                  <a:close/>
                </a:path>
              </a:pathLst>
            </a:custGeom>
            <a:solidFill>
              <a:srgbClr val="333333"/>
            </a:solidFill>
            <a:ln w="9525">
              <a:solidFill>
                <a:srgbClr val="3366FF"/>
              </a:solidFill>
              <a:round/>
              <a:headEnd/>
              <a:tailEnd/>
            </a:ln>
          </p:spPr>
          <p:txBody>
            <a:bodyPr/>
            <a:lstStyle/>
            <a:p>
              <a:endParaRPr lang="en-US"/>
            </a:p>
          </p:txBody>
        </p:sp>
        <p:sp>
          <p:nvSpPr>
            <p:cNvPr id="35902" name="Freeform 12"/>
            <p:cNvSpPr>
              <a:spLocks/>
            </p:cNvSpPr>
            <p:nvPr/>
          </p:nvSpPr>
          <p:spPr bwMode="auto">
            <a:xfrm>
              <a:off x="3520" y="2444"/>
              <a:ext cx="32" cy="24"/>
            </a:xfrm>
            <a:custGeom>
              <a:avLst/>
              <a:gdLst>
                <a:gd name="T0" fmla="*/ 4 w 149"/>
                <a:gd name="T1" fmla="*/ 5 h 110"/>
                <a:gd name="T2" fmla="*/ 1 w 149"/>
                <a:gd name="T3" fmla="*/ 5 h 110"/>
                <a:gd name="T4" fmla="*/ 29 w 149"/>
                <a:gd name="T5" fmla="*/ 24 h 110"/>
                <a:gd name="T6" fmla="*/ 32 w 149"/>
                <a:gd name="T7" fmla="*/ 20 h 110"/>
                <a:gd name="T8" fmla="*/ 3 w 149"/>
                <a:gd name="T9" fmla="*/ 1 h 110"/>
                <a:gd name="T10" fmla="*/ 0 w 149"/>
                <a:gd name="T11" fmla="*/ 2 h 110"/>
                <a:gd name="T12" fmla="*/ 3 w 149"/>
                <a:gd name="T13" fmla="*/ 1 h 110"/>
                <a:gd name="T14" fmla="*/ 2 w 149"/>
                <a:gd name="T15" fmla="*/ 0 h 110"/>
                <a:gd name="T16" fmla="*/ 0 w 149"/>
                <a:gd name="T17" fmla="*/ 2 h 110"/>
                <a:gd name="T18" fmla="*/ 4 w 149"/>
                <a:gd name="T19" fmla="*/ 5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110"/>
                <a:gd name="T32" fmla="*/ 149 w 149"/>
                <a:gd name="T33" fmla="*/ 110 h 1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110">
                  <a:moveTo>
                    <a:pt x="18" y="22"/>
                  </a:moveTo>
                  <a:lnTo>
                    <a:pt x="3" y="24"/>
                  </a:lnTo>
                  <a:lnTo>
                    <a:pt x="136" y="110"/>
                  </a:lnTo>
                  <a:lnTo>
                    <a:pt x="149" y="93"/>
                  </a:lnTo>
                  <a:lnTo>
                    <a:pt x="16" y="6"/>
                  </a:lnTo>
                  <a:lnTo>
                    <a:pt x="0" y="8"/>
                  </a:lnTo>
                  <a:lnTo>
                    <a:pt x="16" y="6"/>
                  </a:lnTo>
                  <a:lnTo>
                    <a:pt x="9" y="0"/>
                  </a:lnTo>
                  <a:lnTo>
                    <a:pt x="0" y="8"/>
                  </a:lnTo>
                  <a:lnTo>
                    <a:pt x="18" y="22"/>
                  </a:lnTo>
                  <a:close/>
                </a:path>
              </a:pathLst>
            </a:custGeom>
            <a:solidFill>
              <a:srgbClr val="333333"/>
            </a:solidFill>
            <a:ln w="9525">
              <a:solidFill>
                <a:srgbClr val="3366FF"/>
              </a:solidFill>
              <a:round/>
              <a:headEnd/>
              <a:tailEnd/>
            </a:ln>
          </p:spPr>
          <p:txBody>
            <a:bodyPr/>
            <a:lstStyle/>
            <a:p>
              <a:endParaRPr lang="en-US"/>
            </a:p>
          </p:txBody>
        </p:sp>
        <p:sp>
          <p:nvSpPr>
            <p:cNvPr id="35903" name="Freeform 13"/>
            <p:cNvSpPr>
              <a:spLocks/>
            </p:cNvSpPr>
            <p:nvPr/>
          </p:nvSpPr>
          <p:spPr bwMode="auto">
            <a:xfrm>
              <a:off x="3488" y="2445"/>
              <a:ext cx="35" cy="37"/>
            </a:xfrm>
            <a:custGeom>
              <a:avLst/>
              <a:gdLst>
                <a:gd name="T0" fmla="*/ 3 w 160"/>
                <a:gd name="T1" fmla="*/ 37 h 167"/>
                <a:gd name="T2" fmla="*/ 4 w 160"/>
                <a:gd name="T3" fmla="*/ 36 h 167"/>
                <a:gd name="T4" fmla="*/ 35 w 160"/>
                <a:gd name="T5" fmla="*/ 3 h 167"/>
                <a:gd name="T6" fmla="*/ 31 w 160"/>
                <a:gd name="T7" fmla="*/ 0 h 167"/>
                <a:gd name="T8" fmla="*/ 0 w 160"/>
                <a:gd name="T9" fmla="*/ 33 h 167"/>
                <a:gd name="T10" fmla="*/ 1 w 160"/>
                <a:gd name="T11" fmla="*/ 32 h 167"/>
                <a:gd name="T12" fmla="*/ 3 w 160"/>
                <a:gd name="T13" fmla="*/ 37 h 167"/>
                <a:gd name="T14" fmla="*/ 4 w 160"/>
                <a:gd name="T15" fmla="*/ 37 h 167"/>
                <a:gd name="T16" fmla="*/ 4 w 160"/>
                <a:gd name="T17" fmla="*/ 36 h 167"/>
                <a:gd name="T18" fmla="*/ 3 w 160"/>
                <a:gd name="T19" fmla="*/ 37 h 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167"/>
                <a:gd name="T32" fmla="*/ 160 w 160"/>
                <a:gd name="T33" fmla="*/ 167 h 1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167">
                  <a:moveTo>
                    <a:pt x="14" y="167"/>
                  </a:moveTo>
                  <a:lnTo>
                    <a:pt x="18" y="162"/>
                  </a:lnTo>
                  <a:lnTo>
                    <a:pt x="160" y="14"/>
                  </a:lnTo>
                  <a:lnTo>
                    <a:pt x="142" y="0"/>
                  </a:lnTo>
                  <a:lnTo>
                    <a:pt x="0" y="149"/>
                  </a:lnTo>
                  <a:lnTo>
                    <a:pt x="5" y="145"/>
                  </a:lnTo>
                  <a:lnTo>
                    <a:pt x="14" y="167"/>
                  </a:lnTo>
                  <a:lnTo>
                    <a:pt x="16" y="165"/>
                  </a:lnTo>
                  <a:lnTo>
                    <a:pt x="18" y="162"/>
                  </a:lnTo>
                  <a:lnTo>
                    <a:pt x="14" y="167"/>
                  </a:lnTo>
                  <a:close/>
                </a:path>
              </a:pathLst>
            </a:custGeom>
            <a:solidFill>
              <a:srgbClr val="333333"/>
            </a:solidFill>
            <a:ln w="9525">
              <a:solidFill>
                <a:srgbClr val="3366FF"/>
              </a:solidFill>
              <a:round/>
              <a:headEnd/>
              <a:tailEnd/>
            </a:ln>
          </p:spPr>
          <p:txBody>
            <a:bodyPr/>
            <a:lstStyle/>
            <a:p>
              <a:endParaRPr lang="en-US"/>
            </a:p>
          </p:txBody>
        </p:sp>
        <p:sp>
          <p:nvSpPr>
            <p:cNvPr id="35904" name="Freeform 14"/>
            <p:cNvSpPr>
              <a:spLocks/>
            </p:cNvSpPr>
            <p:nvPr/>
          </p:nvSpPr>
          <p:spPr bwMode="auto">
            <a:xfrm>
              <a:off x="3473" y="2477"/>
              <a:ext cx="19" cy="12"/>
            </a:xfrm>
            <a:custGeom>
              <a:avLst/>
              <a:gdLst>
                <a:gd name="T0" fmla="*/ 5 w 86"/>
                <a:gd name="T1" fmla="*/ 10 h 53"/>
                <a:gd name="T2" fmla="*/ 4 w 86"/>
                <a:gd name="T3" fmla="*/ 12 h 53"/>
                <a:gd name="T4" fmla="*/ 19 w 86"/>
                <a:gd name="T5" fmla="*/ 5 h 53"/>
                <a:gd name="T6" fmla="*/ 17 w 86"/>
                <a:gd name="T7" fmla="*/ 0 h 53"/>
                <a:gd name="T8" fmla="*/ 2 w 86"/>
                <a:gd name="T9" fmla="*/ 7 h 53"/>
                <a:gd name="T10" fmla="*/ 0 w 86"/>
                <a:gd name="T11" fmla="*/ 9 h 53"/>
                <a:gd name="T12" fmla="*/ 2 w 86"/>
                <a:gd name="T13" fmla="*/ 7 h 53"/>
                <a:gd name="T14" fmla="*/ 0 w 86"/>
                <a:gd name="T15" fmla="*/ 7 h 53"/>
                <a:gd name="T16" fmla="*/ 0 w 86"/>
                <a:gd name="T17" fmla="*/ 9 h 53"/>
                <a:gd name="T18" fmla="*/ 5 w 86"/>
                <a:gd name="T19" fmla="*/ 1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53"/>
                <a:gd name="T32" fmla="*/ 86 w 86"/>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53">
                  <a:moveTo>
                    <a:pt x="23" y="44"/>
                  </a:moveTo>
                  <a:lnTo>
                    <a:pt x="16" y="53"/>
                  </a:lnTo>
                  <a:lnTo>
                    <a:pt x="86" y="22"/>
                  </a:lnTo>
                  <a:lnTo>
                    <a:pt x="77" y="0"/>
                  </a:lnTo>
                  <a:lnTo>
                    <a:pt x="7" y="31"/>
                  </a:lnTo>
                  <a:lnTo>
                    <a:pt x="0" y="39"/>
                  </a:lnTo>
                  <a:lnTo>
                    <a:pt x="7" y="31"/>
                  </a:lnTo>
                  <a:lnTo>
                    <a:pt x="2" y="33"/>
                  </a:lnTo>
                  <a:lnTo>
                    <a:pt x="0" y="39"/>
                  </a:lnTo>
                  <a:lnTo>
                    <a:pt x="23" y="44"/>
                  </a:lnTo>
                  <a:close/>
                </a:path>
              </a:pathLst>
            </a:custGeom>
            <a:solidFill>
              <a:srgbClr val="333333"/>
            </a:solidFill>
            <a:ln w="9525">
              <a:solidFill>
                <a:srgbClr val="3366FF"/>
              </a:solidFill>
              <a:round/>
              <a:headEnd/>
              <a:tailEnd/>
            </a:ln>
          </p:spPr>
          <p:txBody>
            <a:bodyPr/>
            <a:lstStyle/>
            <a:p>
              <a:endParaRPr lang="en-US"/>
            </a:p>
          </p:txBody>
        </p:sp>
        <p:sp>
          <p:nvSpPr>
            <p:cNvPr id="35905" name="Freeform 15"/>
            <p:cNvSpPr>
              <a:spLocks/>
            </p:cNvSpPr>
            <p:nvPr/>
          </p:nvSpPr>
          <p:spPr bwMode="auto">
            <a:xfrm>
              <a:off x="3469" y="2486"/>
              <a:ext cx="9" cy="13"/>
            </a:xfrm>
            <a:custGeom>
              <a:avLst/>
              <a:gdLst>
                <a:gd name="T0" fmla="*/ 4 w 39"/>
                <a:gd name="T1" fmla="*/ 13 h 60"/>
                <a:gd name="T2" fmla="*/ 5 w 39"/>
                <a:gd name="T3" fmla="*/ 11 h 60"/>
                <a:gd name="T4" fmla="*/ 9 w 39"/>
                <a:gd name="T5" fmla="*/ 1 h 60"/>
                <a:gd name="T6" fmla="*/ 4 w 39"/>
                <a:gd name="T7" fmla="*/ 0 h 60"/>
                <a:gd name="T8" fmla="*/ 0 w 39"/>
                <a:gd name="T9" fmla="*/ 10 h 60"/>
                <a:gd name="T10" fmla="*/ 2 w 39"/>
                <a:gd name="T11" fmla="*/ 8 h 60"/>
                <a:gd name="T12" fmla="*/ 4 w 39"/>
                <a:gd name="T13" fmla="*/ 13 h 60"/>
                <a:gd name="T14" fmla="*/ 5 w 39"/>
                <a:gd name="T15" fmla="*/ 13 h 60"/>
                <a:gd name="T16" fmla="*/ 5 w 39"/>
                <a:gd name="T17" fmla="*/ 11 h 60"/>
                <a:gd name="T18" fmla="*/ 4 w 39"/>
                <a:gd name="T19" fmla="*/ 13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60"/>
                <a:gd name="T32" fmla="*/ 39 w 39"/>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60">
                  <a:moveTo>
                    <a:pt x="16" y="60"/>
                  </a:moveTo>
                  <a:lnTo>
                    <a:pt x="23" y="51"/>
                  </a:lnTo>
                  <a:lnTo>
                    <a:pt x="39" y="5"/>
                  </a:lnTo>
                  <a:lnTo>
                    <a:pt x="16" y="0"/>
                  </a:lnTo>
                  <a:lnTo>
                    <a:pt x="0" y="47"/>
                  </a:lnTo>
                  <a:lnTo>
                    <a:pt x="7" y="38"/>
                  </a:lnTo>
                  <a:lnTo>
                    <a:pt x="16" y="60"/>
                  </a:lnTo>
                  <a:lnTo>
                    <a:pt x="21" y="58"/>
                  </a:lnTo>
                  <a:lnTo>
                    <a:pt x="23" y="51"/>
                  </a:lnTo>
                  <a:lnTo>
                    <a:pt x="16" y="60"/>
                  </a:lnTo>
                  <a:close/>
                </a:path>
              </a:pathLst>
            </a:custGeom>
            <a:solidFill>
              <a:srgbClr val="333333"/>
            </a:solidFill>
            <a:ln w="9525">
              <a:solidFill>
                <a:srgbClr val="3366FF"/>
              </a:solidFill>
              <a:round/>
              <a:headEnd/>
              <a:tailEnd/>
            </a:ln>
          </p:spPr>
          <p:txBody>
            <a:bodyPr/>
            <a:lstStyle/>
            <a:p>
              <a:endParaRPr lang="en-US"/>
            </a:p>
          </p:txBody>
        </p:sp>
        <p:sp>
          <p:nvSpPr>
            <p:cNvPr id="35906" name="Freeform 16"/>
            <p:cNvSpPr>
              <a:spLocks/>
            </p:cNvSpPr>
            <p:nvPr/>
          </p:nvSpPr>
          <p:spPr bwMode="auto">
            <a:xfrm>
              <a:off x="3455" y="2494"/>
              <a:ext cx="18" cy="11"/>
            </a:xfrm>
            <a:custGeom>
              <a:avLst/>
              <a:gdLst>
                <a:gd name="T0" fmla="*/ 5 w 79"/>
                <a:gd name="T1" fmla="*/ 9 h 49"/>
                <a:gd name="T2" fmla="*/ 4 w 79"/>
                <a:gd name="T3" fmla="*/ 11 h 49"/>
                <a:gd name="T4" fmla="*/ 18 w 79"/>
                <a:gd name="T5" fmla="*/ 5 h 49"/>
                <a:gd name="T6" fmla="*/ 16 w 79"/>
                <a:gd name="T7" fmla="*/ 0 h 49"/>
                <a:gd name="T8" fmla="*/ 2 w 79"/>
                <a:gd name="T9" fmla="*/ 6 h 49"/>
                <a:gd name="T10" fmla="*/ 0 w 79"/>
                <a:gd name="T11" fmla="*/ 9 h 49"/>
                <a:gd name="T12" fmla="*/ 2 w 79"/>
                <a:gd name="T13" fmla="*/ 6 h 49"/>
                <a:gd name="T14" fmla="*/ 0 w 79"/>
                <a:gd name="T15" fmla="*/ 7 h 49"/>
                <a:gd name="T16" fmla="*/ 0 w 79"/>
                <a:gd name="T17" fmla="*/ 9 h 49"/>
                <a:gd name="T18" fmla="*/ 5 w 79"/>
                <a:gd name="T19" fmla="*/ 9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49"/>
                <a:gd name="T32" fmla="*/ 79 w 7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49">
                  <a:moveTo>
                    <a:pt x="23" y="38"/>
                  </a:moveTo>
                  <a:lnTo>
                    <a:pt x="16" y="49"/>
                  </a:lnTo>
                  <a:lnTo>
                    <a:pt x="79" y="22"/>
                  </a:lnTo>
                  <a:lnTo>
                    <a:pt x="70" y="0"/>
                  </a:lnTo>
                  <a:lnTo>
                    <a:pt x="7" y="27"/>
                  </a:lnTo>
                  <a:lnTo>
                    <a:pt x="0" y="38"/>
                  </a:lnTo>
                  <a:lnTo>
                    <a:pt x="7" y="27"/>
                  </a:lnTo>
                  <a:lnTo>
                    <a:pt x="0" y="31"/>
                  </a:lnTo>
                  <a:lnTo>
                    <a:pt x="0" y="38"/>
                  </a:lnTo>
                  <a:lnTo>
                    <a:pt x="23" y="38"/>
                  </a:lnTo>
                  <a:close/>
                </a:path>
              </a:pathLst>
            </a:custGeom>
            <a:solidFill>
              <a:srgbClr val="333333"/>
            </a:solidFill>
            <a:ln w="9525">
              <a:solidFill>
                <a:srgbClr val="3366FF"/>
              </a:solidFill>
              <a:round/>
              <a:headEnd/>
              <a:tailEnd/>
            </a:ln>
          </p:spPr>
          <p:txBody>
            <a:bodyPr/>
            <a:lstStyle/>
            <a:p>
              <a:endParaRPr lang="en-US"/>
            </a:p>
          </p:txBody>
        </p:sp>
        <p:sp>
          <p:nvSpPr>
            <p:cNvPr id="35907" name="Freeform 17"/>
            <p:cNvSpPr>
              <a:spLocks/>
            </p:cNvSpPr>
            <p:nvPr/>
          </p:nvSpPr>
          <p:spPr bwMode="auto">
            <a:xfrm>
              <a:off x="3455" y="2502"/>
              <a:ext cx="5" cy="23"/>
            </a:xfrm>
            <a:custGeom>
              <a:avLst/>
              <a:gdLst>
                <a:gd name="T0" fmla="*/ 4 w 23"/>
                <a:gd name="T1" fmla="*/ 23 h 102"/>
                <a:gd name="T2" fmla="*/ 5 w 23"/>
                <a:gd name="T3" fmla="*/ 21 h 102"/>
                <a:gd name="T4" fmla="*/ 5 w 23"/>
                <a:gd name="T5" fmla="*/ 0 h 102"/>
                <a:gd name="T6" fmla="*/ 0 w 23"/>
                <a:gd name="T7" fmla="*/ 0 h 102"/>
                <a:gd name="T8" fmla="*/ 0 w 23"/>
                <a:gd name="T9" fmla="*/ 21 h 102"/>
                <a:gd name="T10" fmla="*/ 0 w 23"/>
                <a:gd name="T11" fmla="*/ 20 h 102"/>
                <a:gd name="T12" fmla="*/ 4 w 23"/>
                <a:gd name="T13" fmla="*/ 23 h 102"/>
                <a:gd name="T14" fmla="*/ 5 w 23"/>
                <a:gd name="T15" fmla="*/ 22 h 102"/>
                <a:gd name="T16" fmla="*/ 5 w 23"/>
                <a:gd name="T17" fmla="*/ 21 h 102"/>
                <a:gd name="T18" fmla="*/ 4 w 23"/>
                <a:gd name="T19" fmla="*/ 23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02"/>
                <a:gd name="T32" fmla="*/ 23 w 23"/>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02">
                  <a:moveTo>
                    <a:pt x="20" y="102"/>
                  </a:moveTo>
                  <a:lnTo>
                    <a:pt x="23" y="95"/>
                  </a:lnTo>
                  <a:lnTo>
                    <a:pt x="23" y="0"/>
                  </a:lnTo>
                  <a:lnTo>
                    <a:pt x="0" y="0"/>
                  </a:lnTo>
                  <a:lnTo>
                    <a:pt x="0" y="95"/>
                  </a:lnTo>
                  <a:lnTo>
                    <a:pt x="2" y="89"/>
                  </a:lnTo>
                  <a:lnTo>
                    <a:pt x="20" y="102"/>
                  </a:lnTo>
                  <a:lnTo>
                    <a:pt x="23" y="97"/>
                  </a:lnTo>
                  <a:lnTo>
                    <a:pt x="23" y="95"/>
                  </a:lnTo>
                  <a:lnTo>
                    <a:pt x="20" y="102"/>
                  </a:lnTo>
                  <a:close/>
                </a:path>
              </a:pathLst>
            </a:custGeom>
            <a:solidFill>
              <a:srgbClr val="333333"/>
            </a:solidFill>
            <a:ln w="9525">
              <a:solidFill>
                <a:srgbClr val="3366FF"/>
              </a:solidFill>
              <a:round/>
              <a:headEnd/>
              <a:tailEnd/>
            </a:ln>
          </p:spPr>
          <p:txBody>
            <a:bodyPr/>
            <a:lstStyle/>
            <a:p>
              <a:endParaRPr lang="en-US"/>
            </a:p>
          </p:txBody>
        </p:sp>
        <p:sp>
          <p:nvSpPr>
            <p:cNvPr id="35908" name="Freeform 18"/>
            <p:cNvSpPr>
              <a:spLocks/>
            </p:cNvSpPr>
            <p:nvPr/>
          </p:nvSpPr>
          <p:spPr bwMode="auto">
            <a:xfrm>
              <a:off x="3436" y="2522"/>
              <a:ext cx="24" cy="27"/>
            </a:xfrm>
            <a:custGeom>
              <a:avLst/>
              <a:gdLst>
                <a:gd name="T0" fmla="*/ 4 w 110"/>
                <a:gd name="T1" fmla="*/ 22 h 126"/>
                <a:gd name="T2" fmla="*/ 6 w 110"/>
                <a:gd name="T3" fmla="*/ 26 h 126"/>
                <a:gd name="T4" fmla="*/ 24 w 110"/>
                <a:gd name="T5" fmla="*/ 3 h 126"/>
                <a:gd name="T6" fmla="*/ 20 w 110"/>
                <a:gd name="T7" fmla="*/ 0 h 126"/>
                <a:gd name="T8" fmla="*/ 2 w 110"/>
                <a:gd name="T9" fmla="*/ 23 h 126"/>
                <a:gd name="T10" fmla="*/ 4 w 110"/>
                <a:gd name="T11" fmla="*/ 27 h 126"/>
                <a:gd name="T12" fmla="*/ 2 w 110"/>
                <a:gd name="T13" fmla="*/ 23 h 126"/>
                <a:gd name="T14" fmla="*/ 0 w 110"/>
                <a:gd name="T15" fmla="*/ 27 h 126"/>
                <a:gd name="T16" fmla="*/ 4 w 110"/>
                <a:gd name="T17" fmla="*/ 27 h 126"/>
                <a:gd name="T18" fmla="*/ 4 w 110"/>
                <a:gd name="T19" fmla="*/ 22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26"/>
                <a:gd name="T32" fmla="*/ 110 w 110"/>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26">
                  <a:moveTo>
                    <a:pt x="20" y="104"/>
                  </a:moveTo>
                  <a:lnTo>
                    <a:pt x="29" y="122"/>
                  </a:lnTo>
                  <a:lnTo>
                    <a:pt x="110" y="13"/>
                  </a:lnTo>
                  <a:lnTo>
                    <a:pt x="92" y="0"/>
                  </a:lnTo>
                  <a:lnTo>
                    <a:pt x="11" y="108"/>
                  </a:lnTo>
                  <a:lnTo>
                    <a:pt x="20" y="126"/>
                  </a:lnTo>
                  <a:lnTo>
                    <a:pt x="11" y="108"/>
                  </a:lnTo>
                  <a:lnTo>
                    <a:pt x="0" y="124"/>
                  </a:lnTo>
                  <a:lnTo>
                    <a:pt x="20" y="126"/>
                  </a:lnTo>
                  <a:lnTo>
                    <a:pt x="20" y="104"/>
                  </a:lnTo>
                  <a:close/>
                </a:path>
              </a:pathLst>
            </a:custGeom>
            <a:solidFill>
              <a:srgbClr val="333333"/>
            </a:solidFill>
            <a:ln w="9525">
              <a:solidFill>
                <a:srgbClr val="3366FF"/>
              </a:solidFill>
              <a:round/>
              <a:headEnd/>
              <a:tailEnd/>
            </a:ln>
          </p:spPr>
          <p:txBody>
            <a:bodyPr/>
            <a:lstStyle/>
            <a:p>
              <a:endParaRPr lang="en-US"/>
            </a:p>
          </p:txBody>
        </p:sp>
        <p:sp>
          <p:nvSpPr>
            <p:cNvPr id="35909" name="Freeform 19"/>
            <p:cNvSpPr>
              <a:spLocks/>
            </p:cNvSpPr>
            <p:nvPr/>
          </p:nvSpPr>
          <p:spPr bwMode="auto">
            <a:xfrm>
              <a:off x="3440" y="2545"/>
              <a:ext cx="16" cy="7"/>
            </a:xfrm>
            <a:custGeom>
              <a:avLst/>
              <a:gdLst>
                <a:gd name="T0" fmla="*/ 14 w 72"/>
                <a:gd name="T1" fmla="*/ 2 h 33"/>
                <a:gd name="T2" fmla="*/ 15 w 72"/>
                <a:gd name="T3" fmla="*/ 2 h 33"/>
                <a:gd name="T4" fmla="*/ 0 w 72"/>
                <a:gd name="T5" fmla="*/ 0 h 33"/>
                <a:gd name="T6" fmla="*/ 0 w 72"/>
                <a:gd name="T7" fmla="*/ 5 h 33"/>
                <a:gd name="T8" fmla="*/ 15 w 72"/>
                <a:gd name="T9" fmla="*/ 7 h 33"/>
                <a:gd name="T10" fmla="*/ 16 w 72"/>
                <a:gd name="T11" fmla="*/ 7 h 33"/>
                <a:gd name="T12" fmla="*/ 15 w 72"/>
                <a:gd name="T13" fmla="*/ 7 h 33"/>
                <a:gd name="T14" fmla="*/ 15 w 72"/>
                <a:gd name="T15" fmla="*/ 7 h 33"/>
                <a:gd name="T16" fmla="*/ 16 w 72"/>
                <a:gd name="T17" fmla="*/ 7 h 33"/>
                <a:gd name="T18" fmla="*/ 14 w 72"/>
                <a:gd name="T19" fmla="*/ 2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33"/>
                <a:gd name="T32" fmla="*/ 72 w 72"/>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33">
                  <a:moveTo>
                    <a:pt x="63" y="11"/>
                  </a:moveTo>
                  <a:lnTo>
                    <a:pt x="68" y="11"/>
                  </a:lnTo>
                  <a:lnTo>
                    <a:pt x="0" y="0"/>
                  </a:lnTo>
                  <a:lnTo>
                    <a:pt x="0" y="22"/>
                  </a:lnTo>
                  <a:lnTo>
                    <a:pt x="68" y="33"/>
                  </a:lnTo>
                  <a:lnTo>
                    <a:pt x="72" y="33"/>
                  </a:lnTo>
                  <a:lnTo>
                    <a:pt x="68" y="33"/>
                  </a:lnTo>
                  <a:lnTo>
                    <a:pt x="72" y="33"/>
                  </a:lnTo>
                  <a:lnTo>
                    <a:pt x="63" y="11"/>
                  </a:lnTo>
                  <a:close/>
                </a:path>
              </a:pathLst>
            </a:custGeom>
            <a:solidFill>
              <a:srgbClr val="333333"/>
            </a:solidFill>
            <a:ln w="9525">
              <a:solidFill>
                <a:srgbClr val="3366FF"/>
              </a:solidFill>
              <a:round/>
              <a:headEnd/>
              <a:tailEnd/>
            </a:ln>
          </p:spPr>
          <p:txBody>
            <a:bodyPr/>
            <a:lstStyle/>
            <a:p>
              <a:endParaRPr lang="en-US"/>
            </a:p>
          </p:txBody>
        </p:sp>
        <p:sp>
          <p:nvSpPr>
            <p:cNvPr id="35910" name="Freeform 20"/>
            <p:cNvSpPr>
              <a:spLocks/>
            </p:cNvSpPr>
            <p:nvPr/>
          </p:nvSpPr>
          <p:spPr bwMode="auto">
            <a:xfrm>
              <a:off x="3454" y="2520"/>
              <a:ext cx="64" cy="32"/>
            </a:xfrm>
            <a:custGeom>
              <a:avLst/>
              <a:gdLst>
                <a:gd name="T0" fmla="*/ 64 w 291"/>
                <a:gd name="T1" fmla="*/ 2 h 144"/>
                <a:gd name="T2" fmla="*/ 61 w 291"/>
                <a:gd name="T3" fmla="*/ 0 h 144"/>
                <a:gd name="T4" fmla="*/ 0 w 291"/>
                <a:gd name="T5" fmla="*/ 27 h 144"/>
                <a:gd name="T6" fmla="*/ 2 w 291"/>
                <a:gd name="T7" fmla="*/ 32 h 144"/>
                <a:gd name="T8" fmla="*/ 63 w 291"/>
                <a:gd name="T9" fmla="*/ 5 h 144"/>
                <a:gd name="T10" fmla="*/ 60 w 291"/>
                <a:gd name="T11" fmla="*/ 4 h 144"/>
                <a:gd name="T12" fmla="*/ 64 w 291"/>
                <a:gd name="T13" fmla="*/ 2 h 144"/>
                <a:gd name="T14" fmla="*/ 63 w 291"/>
                <a:gd name="T15" fmla="*/ 0 h 144"/>
                <a:gd name="T16" fmla="*/ 61 w 291"/>
                <a:gd name="T17" fmla="*/ 0 h 144"/>
                <a:gd name="T18" fmla="*/ 64 w 291"/>
                <a:gd name="T19" fmla="*/ 2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144"/>
                <a:gd name="T32" fmla="*/ 291 w 291"/>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144">
                  <a:moveTo>
                    <a:pt x="291" y="7"/>
                  </a:moveTo>
                  <a:lnTo>
                    <a:pt x="278" y="2"/>
                  </a:lnTo>
                  <a:lnTo>
                    <a:pt x="0" y="122"/>
                  </a:lnTo>
                  <a:lnTo>
                    <a:pt x="9" y="144"/>
                  </a:lnTo>
                  <a:lnTo>
                    <a:pt x="287" y="24"/>
                  </a:lnTo>
                  <a:lnTo>
                    <a:pt x="273" y="20"/>
                  </a:lnTo>
                  <a:lnTo>
                    <a:pt x="291" y="7"/>
                  </a:lnTo>
                  <a:lnTo>
                    <a:pt x="285" y="0"/>
                  </a:lnTo>
                  <a:lnTo>
                    <a:pt x="278" y="2"/>
                  </a:lnTo>
                  <a:lnTo>
                    <a:pt x="291" y="7"/>
                  </a:lnTo>
                  <a:close/>
                </a:path>
              </a:pathLst>
            </a:custGeom>
            <a:solidFill>
              <a:srgbClr val="333333"/>
            </a:solidFill>
            <a:ln w="9525">
              <a:solidFill>
                <a:srgbClr val="3366FF"/>
              </a:solidFill>
              <a:round/>
              <a:headEnd/>
              <a:tailEnd/>
            </a:ln>
          </p:spPr>
          <p:txBody>
            <a:bodyPr/>
            <a:lstStyle/>
            <a:p>
              <a:endParaRPr lang="en-US"/>
            </a:p>
          </p:txBody>
        </p:sp>
        <p:sp>
          <p:nvSpPr>
            <p:cNvPr id="35911" name="Freeform 21"/>
            <p:cNvSpPr>
              <a:spLocks/>
            </p:cNvSpPr>
            <p:nvPr/>
          </p:nvSpPr>
          <p:spPr bwMode="auto">
            <a:xfrm>
              <a:off x="3514" y="2522"/>
              <a:ext cx="28" cy="28"/>
            </a:xfrm>
            <a:custGeom>
              <a:avLst/>
              <a:gdLst>
                <a:gd name="T0" fmla="*/ 28 w 129"/>
                <a:gd name="T1" fmla="*/ 26 h 130"/>
                <a:gd name="T2" fmla="*/ 28 w 129"/>
                <a:gd name="T3" fmla="*/ 25 h 130"/>
                <a:gd name="T4" fmla="*/ 4 w 129"/>
                <a:gd name="T5" fmla="*/ 0 h 130"/>
                <a:gd name="T6" fmla="*/ 0 w 129"/>
                <a:gd name="T7" fmla="*/ 3 h 130"/>
                <a:gd name="T8" fmla="*/ 24 w 129"/>
                <a:gd name="T9" fmla="*/ 28 h 130"/>
                <a:gd name="T10" fmla="*/ 23 w 129"/>
                <a:gd name="T11" fmla="*/ 27 h 130"/>
                <a:gd name="T12" fmla="*/ 28 w 129"/>
                <a:gd name="T13" fmla="*/ 26 h 130"/>
                <a:gd name="T14" fmla="*/ 28 w 129"/>
                <a:gd name="T15" fmla="*/ 26 h 130"/>
                <a:gd name="T16" fmla="*/ 28 w 129"/>
                <a:gd name="T17" fmla="*/ 25 h 130"/>
                <a:gd name="T18" fmla="*/ 28 w 129"/>
                <a:gd name="T19" fmla="*/ 26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30"/>
                <a:gd name="T32" fmla="*/ 129 w 129"/>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30">
                  <a:moveTo>
                    <a:pt x="129" y="122"/>
                  </a:moveTo>
                  <a:lnTo>
                    <a:pt x="127" y="117"/>
                  </a:lnTo>
                  <a:lnTo>
                    <a:pt x="18" y="0"/>
                  </a:lnTo>
                  <a:lnTo>
                    <a:pt x="0" y="13"/>
                  </a:lnTo>
                  <a:lnTo>
                    <a:pt x="109" y="130"/>
                  </a:lnTo>
                  <a:lnTo>
                    <a:pt x="106" y="126"/>
                  </a:lnTo>
                  <a:lnTo>
                    <a:pt x="129" y="122"/>
                  </a:lnTo>
                  <a:lnTo>
                    <a:pt x="127" y="119"/>
                  </a:lnTo>
                  <a:lnTo>
                    <a:pt x="127" y="117"/>
                  </a:lnTo>
                  <a:lnTo>
                    <a:pt x="129" y="122"/>
                  </a:lnTo>
                  <a:close/>
                </a:path>
              </a:pathLst>
            </a:custGeom>
            <a:solidFill>
              <a:srgbClr val="333333"/>
            </a:solidFill>
            <a:ln w="9525">
              <a:solidFill>
                <a:srgbClr val="3366FF"/>
              </a:solidFill>
              <a:round/>
              <a:headEnd/>
              <a:tailEnd/>
            </a:ln>
          </p:spPr>
          <p:txBody>
            <a:bodyPr/>
            <a:lstStyle/>
            <a:p>
              <a:endParaRPr lang="en-US"/>
            </a:p>
          </p:txBody>
        </p:sp>
        <p:sp>
          <p:nvSpPr>
            <p:cNvPr id="35912" name="Freeform 22"/>
            <p:cNvSpPr>
              <a:spLocks/>
            </p:cNvSpPr>
            <p:nvPr/>
          </p:nvSpPr>
          <p:spPr bwMode="auto">
            <a:xfrm>
              <a:off x="3537" y="2548"/>
              <a:ext cx="16" cy="36"/>
            </a:xfrm>
            <a:custGeom>
              <a:avLst/>
              <a:gdLst>
                <a:gd name="T0" fmla="*/ 15 w 75"/>
                <a:gd name="T1" fmla="*/ 33 h 164"/>
                <a:gd name="T2" fmla="*/ 16 w 75"/>
                <a:gd name="T3" fmla="*/ 34 h 164"/>
                <a:gd name="T4" fmla="*/ 5 w 75"/>
                <a:gd name="T5" fmla="*/ 0 h 164"/>
                <a:gd name="T6" fmla="*/ 0 w 75"/>
                <a:gd name="T7" fmla="*/ 1 h 164"/>
                <a:gd name="T8" fmla="*/ 11 w 75"/>
                <a:gd name="T9" fmla="*/ 35 h 164"/>
                <a:gd name="T10" fmla="*/ 12 w 75"/>
                <a:gd name="T11" fmla="*/ 36 h 164"/>
                <a:gd name="T12" fmla="*/ 11 w 75"/>
                <a:gd name="T13" fmla="*/ 35 h 164"/>
                <a:gd name="T14" fmla="*/ 12 w 75"/>
                <a:gd name="T15" fmla="*/ 35 h 164"/>
                <a:gd name="T16" fmla="*/ 12 w 75"/>
                <a:gd name="T17" fmla="*/ 36 h 164"/>
                <a:gd name="T18" fmla="*/ 15 w 75"/>
                <a:gd name="T19" fmla="*/ 33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164"/>
                <a:gd name="T32" fmla="*/ 75 w 75"/>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164">
                  <a:moveTo>
                    <a:pt x="70" y="150"/>
                  </a:moveTo>
                  <a:lnTo>
                    <a:pt x="75" y="155"/>
                  </a:lnTo>
                  <a:lnTo>
                    <a:pt x="23" y="0"/>
                  </a:lnTo>
                  <a:lnTo>
                    <a:pt x="0" y="4"/>
                  </a:lnTo>
                  <a:lnTo>
                    <a:pt x="52" y="159"/>
                  </a:lnTo>
                  <a:lnTo>
                    <a:pt x="57" y="164"/>
                  </a:lnTo>
                  <a:lnTo>
                    <a:pt x="52" y="159"/>
                  </a:lnTo>
                  <a:lnTo>
                    <a:pt x="54" y="161"/>
                  </a:lnTo>
                  <a:lnTo>
                    <a:pt x="57" y="164"/>
                  </a:lnTo>
                  <a:lnTo>
                    <a:pt x="70" y="150"/>
                  </a:lnTo>
                  <a:close/>
                </a:path>
              </a:pathLst>
            </a:custGeom>
            <a:solidFill>
              <a:srgbClr val="333333"/>
            </a:solidFill>
            <a:ln w="9525">
              <a:solidFill>
                <a:srgbClr val="3366FF"/>
              </a:solidFill>
              <a:round/>
              <a:headEnd/>
              <a:tailEnd/>
            </a:ln>
          </p:spPr>
          <p:txBody>
            <a:bodyPr/>
            <a:lstStyle/>
            <a:p>
              <a:endParaRPr lang="en-US"/>
            </a:p>
          </p:txBody>
        </p:sp>
        <p:sp>
          <p:nvSpPr>
            <p:cNvPr id="35913" name="Freeform 23"/>
            <p:cNvSpPr>
              <a:spLocks/>
            </p:cNvSpPr>
            <p:nvPr/>
          </p:nvSpPr>
          <p:spPr bwMode="auto">
            <a:xfrm>
              <a:off x="3549" y="2581"/>
              <a:ext cx="31" cy="29"/>
            </a:xfrm>
            <a:custGeom>
              <a:avLst/>
              <a:gdLst>
                <a:gd name="T0" fmla="*/ 29 w 142"/>
                <a:gd name="T1" fmla="*/ 29 h 131"/>
                <a:gd name="T2" fmla="*/ 29 w 142"/>
                <a:gd name="T3" fmla="*/ 26 h 131"/>
                <a:gd name="T4" fmla="*/ 3 w 142"/>
                <a:gd name="T5" fmla="*/ 0 h 131"/>
                <a:gd name="T6" fmla="*/ 0 w 142"/>
                <a:gd name="T7" fmla="*/ 3 h 131"/>
                <a:gd name="T8" fmla="*/ 26 w 142"/>
                <a:gd name="T9" fmla="*/ 29 h 131"/>
                <a:gd name="T10" fmla="*/ 26 w 142"/>
                <a:gd name="T11" fmla="*/ 26 h 131"/>
                <a:gd name="T12" fmla="*/ 29 w 142"/>
                <a:gd name="T13" fmla="*/ 29 h 131"/>
                <a:gd name="T14" fmla="*/ 31 w 142"/>
                <a:gd name="T15" fmla="*/ 28 h 131"/>
                <a:gd name="T16" fmla="*/ 29 w 142"/>
                <a:gd name="T17" fmla="*/ 26 h 131"/>
                <a:gd name="T18" fmla="*/ 29 w 142"/>
                <a:gd name="T19" fmla="*/ 29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31"/>
                <a:gd name="T32" fmla="*/ 142 w 142"/>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31">
                  <a:moveTo>
                    <a:pt x="135" y="131"/>
                  </a:moveTo>
                  <a:lnTo>
                    <a:pt x="133" y="118"/>
                  </a:lnTo>
                  <a:lnTo>
                    <a:pt x="13" y="0"/>
                  </a:lnTo>
                  <a:lnTo>
                    <a:pt x="0" y="14"/>
                  </a:lnTo>
                  <a:lnTo>
                    <a:pt x="119" y="131"/>
                  </a:lnTo>
                  <a:lnTo>
                    <a:pt x="117" y="118"/>
                  </a:lnTo>
                  <a:lnTo>
                    <a:pt x="135" y="131"/>
                  </a:lnTo>
                  <a:lnTo>
                    <a:pt x="142" y="125"/>
                  </a:lnTo>
                  <a:lnTo>
                    <a:pt x="133" y="118"/>
                  </a:lnTo>
                  <a:lnTo>
                    <a:pt x="135" y="131"/>
                  </a:lnTo>
                  <a:close/>
                </a:path>
              </a:pathLst>
            </a:custGeom>
            <a:solidFill>
              <a:srgbClr val="333333"/>
            </a:solidFill>
            <a:ln w="9525">
              <a:solidFill>
                <a:srgbClr val="3366FF"/>
              </a:solidFill>
              <a:round/>
              <a:headEnd/>
              <a:tailEnd/>
            </a:ln>
          </p:spPr>
          <p:txBody>
            <a:bodyPr/>
            <a:lstStyle/>
            <a:p>
              <a:endParaRPr lang="en-US"/>
            </a:p>
          </p:txBody>
        </p:sp>
        <p:sp>
          <p:nvSpPr>
            <p:cNvPr id="35914" name="Freeform 24"/>
            <p:cNvSpPr>
              <a:spLocks/>
            </p:cNvSpPr>
            <p:nvPr/>
          </p:nvSpPr>
          <p:spPr bwMode="auto">
            <a:xfrm>
              <a:off x="3569" y="2607"/>
              <a:ext cx="10" cy="10"/>
            </a:xfrm>
            <a:custGeom>
              <a:avLst/>
              <a:gdLst>
                <a:gd name="T0" fmla="*/ 2 w 43"/>
                <a:gd name="T1" fmla="*/ 10 h 44"/>
                <a:gd name="T2" fmla="*/ 4 w 43"/>
                <a:gd name="T3" fmla="*/ 9 h 44"/>
                <a:gd name="T4" fmla="*/ 10 w 43"/>
                <a:gd name="T5" fmla="*/ 3 h 44"/>
                <a:gd name="T6" fmla="*/ 6 w 43"/>
                <a:gd name="T7" fmla="*/ 0 h 44"/>
                <a:gd name="T8" fmla="*/ 0 w 43"/>
                <a:gd name="T9" fmla="*/ 6 h 44"/>
                <a:gd name="T10" fmla="*/ 2 w 43"/>
                <a:gd name="T11" fmla="*/ 5 h 44"/>
                <a:gd name="T12" fmla="*/ 2 w 43"/>
                <a:gd name="T13" fmla="*/ 10 h 44"/>
                <a:gd name="T14" fmla="*/ 3 w 43"/>
                <a:gd name="T15" fmla="*/ 10 h 44"/>
                <a:gd name="T16" fmla="*/ 4 w 43"/>
                <a:gd name="T17" fmla="*/ 9 h 44"/>
                <a:gd name="T18" fmla="*/ 2 w 43"/>
                <a:gd name="T19" fmla="*/ 1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44"/>
                <a:gd name="T32" fmla="*/ 43 w 43"/>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44">
                  <a:moveTo>
                    <a:pt x="9" y="44"/>
                  </a:moveTo>
                  <a:lnTo>
                    <a:pt x="18" y="40"/>
                  </a:lnTo>
                  <a:lnTo>
                    <a:pt x="43" y="13"/>
                  </a:lnTo>
                  <a:lnTo>
                    <a:pt x="25" y="0"/>
                  </a:lnTo>
                  <a:lnTo>
                    <a:pt x="0" y="26"/>
                  </a:lnTo>
                  <a:lnTo>
                    <a:pt x="9" y="22"/>
                  </a:lnTo>
                  <a:lnTo>
                    <a:pt x="9" y="44"/>
                  </a:lnTo>
                  <a:lnTo>
                    <a:pt x="14" y="44"/>
                  </a:lnTo>
                  <a:lnTo>
                    <a:pt x="18" y="40"/>
                  </a:lnTo>
                  <a:lnTo>
                    <a:pt x="9" y="44"/>
                  </a:lnTo>
                  <a:close/>
                </a:path>
              </a:pathLst>
            </a:custGeom>
            <a:solidFill>
              <a:srgbClr val="333333"/>
            </a:solidFill>
            <a:ln w="9525">
              <a:solidFill>
                <a:srgbClr val="3366FF"/>
              </a:solidFill>
              <a:round/>
              <a:headEnd/>
              <a:tailEnd/>
            </a:ln>
          </p:spPr>
          <p:txBody>
            <a:bodyPr/>
            <a:lstStyle/>
            <a:p>
              <a:endParaRPr lang="en-US"/>
            </a:p>
          </p:txBody>
        </p:sp>
        <p:sp>
          <p:nvSpPr>
            <p:cNvPr id="35915" name="Freeform 25"/>
            <p:cNvSpPr>
              <a:spLocks/>
            </p:cNvSpPr>
            <p:nvPr/>
          </p:nvSpPr>
          <p:spPr bwMode="auto">
            <a:xfrm>
              <a:off x="3559" y="2612"/>
              <a:ext cx="12" cy="5"/>
            </a:xfrm>
            <a:custGeom>
              <a:avLst/>
              <a:gdLst>
                <a:gd name="T0" fmla="*/ 5 w 56"/>
                <a:gd name="T1" fmla="*/ 2 h 22"/>
                <a:gd name="T2" fmla="*/ 3 w 56"/>
                <a:gd name="T3" fmla="*/ 5 h 22"/>
                <a:gd name="T4" fmla="*/ 12 w 56"/>
                <a:gd name="T5" fmla="*/ 5 h 22"/>
                <a:gd name="T6" fmla="*/ 12 w 56"/>
                <a:gd name="T7" fmla="*/ 0 h 22"/>
                <a:gd name="T8" fmla="*/ 3 w 56"/>
                <a:gd name="T9" fmla="*/ 0 h 22"/>
                <a:gd name="T10" fmla="*/ 0 w 56"/>
                <a:gd name="T11" fmla="*/ 3 h 22"/>
                <a:gd name="T12" fmla="*/ 3 w 56"/>
                <a:gd name="T13" fmla="*/ 0 h 22"/>
                <a:gd name="T14" fmla="*/ 0 w 56"/>
                <a:gd name="T15" fmla="*/ 0 h 22"/>
                <a:gd name="T16" fmla="*/ 0 w 56"/>
                <a:gd name="T17" fmla="*/ 3 h 22"/>
                <a:gd name="T18" fmla="*/ 5 w 56"/>
                <a:gd name="T19" fmla="*/ 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22"/>
                <a:gd name="T32" fmla="*/ 56 w 56"/>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22">
                  <a:moveTo>
                    <a:pt x="25" y="9"/>
                  </a:moveTo>
                  <a:lnTo>
                    <a:pt x="13" y="22"/>
                  </a:lnTo>
                  <a:lnTo>
                    <a:pt x="56" y="22"/>
                  </a:lnTo>
                  <a:lnTo>
                    <a:pt x="56" y="0"/>
                  </a:lnTo>
                  <a:lnTo>
                    <a:pt x="13" y="0"/>
                  </a:lnTo>
                  <a:lnTo>
                    <a:pt x="2" y="13"/>
                  </a:lnTo>
                  <a:lnTo>
                    <a:pt x="13" y="0"/>
                  </a:lnTo>
                  <a:lnTo>
                    <a:pt x="0" y="0"/>
                  </a:lnTo>
                  <a:lnTo>
                    <a:pt x="2" y="13"/>
                  </a:lnTo>
                  <a:lnTo>
                    <a:pt x="25" y="9"/>
                  </a:lnTo>
                  <a:close/>
                </a:path>
              </a:pathLst>
            </a:custGeom>
            <a:solidFill>
              <a:srgbClr val="333333"/>
            </a:solidFill>
            <a:ln w="9525">
              <a:solidFill>
                <a:srgbClr val="3366FF"/>
              </a:solidFill>
              <a:round/>
              <a:headEnd/>
              <a:tailEnd/>
            </a:ln>
          </p:spPr>
          <p:txBody>
            <a:bodyPr/>
            <a:lstStyle/>
            <a:p>
              <a:endParaRPr lang="en-US"/>
            </a:p>
          </p:txBody>
        </p:sp>
        <p:sp>
          <p:nvSpPr>
            <p:cNvPr id="35916" name="Freeform 26"/>
            <p:cNvSpPr>
              <a:spLocks/>
            </p:cNvSpPr>
            <p:nvPr/>
          </p:nvSpPr>
          <p:spPr bwMode="auto">
            <a:xfrm>
              <a:off x="3560" y="2614"/>
              <a:ext cx="16" cy="59"/>
            </a:xfrm>
            <a:custGeom>
              <a:avLst/>
              <a:gdLst>
                <a:gd name="T0" fmla="*/ 16 w 77"/>
                <a:gd name="T1" fmla="*/ 59 h 268"/>
                <a:gd name="T2" fmla="*/ 16 w 77"/>
                <a:gd name="T3" fmla="*/ 58 h 268"/>
                <a:gd name="T4" fmla="*/ 5 w 77"/>
                <a:gd name="T5" fmla="*/ 0 h 268"/>
                <a:gd name="T6" fmla="*/ 0 w 77"/>
                <a:gd name="T7" fmla="*/ 1 h 268"/>
                <a:gd name="T8" fmla="*/ 11 w 77"/>
                <a:gd name="T9" fmla="*/ 59 h 268"/>
                <a:gd name="T10" fmla="*/ 11 w 77"/>
                <a:gd name="T11" fmla="*/ 59 h 268"/>
                <a:gd name="T12" fmla="*/ 16 w 77"/>
                <a:gd name="T13" fmla="*/ 59 h 268"/>
                <a:gd name="T14" fmla="*/ 16 w 77"/>
                <a:gd name="T15" fmla="*/ 59 h 268"/>
                <a:gd name="T16" fmla="*/ 16 w 77"/>
                <a:gd name="T17" fmla="*/ 58 h 268"/>
                <a:gd name="T18" fmla="*/ 16 w 77"/>
                <a:gd name="T19" fmla="*/ 59 h 2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268"/>
                <a:gd name="T32" fmla="*/ 77 w 77"/>
                <a:gd name="T33" fmla="*/ 268 h 2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268">
                  <a:moveTo>
                    <a:pt x="77" y="266"/>
                  </a:moveTo>
                  <a:lnTo>
                    <a:pt x="77" y="264"/>
                  </a:lnTo>
                  <a:lnTo>
                    <a:pt x="23" y="0"/>
                  </a:lnTo>
                  <a:lnTo>
                    <a:pt x="0" y="4"/>
                  </a:lnTo>
                  <a:lnTo>
                    <a:pt x="54" y="268"/>
                  </a:lnTo>
                  <a:lnTo>
                    <a:pt x="54" y="266"/>
                  </a:lnTo>
                  <a:lnTo>
                    <a:pt x="77" y="266"/>
                  </a:lnTo>
                  <a:lnTo>
                    <a:pt x="77" y="264"/>
                  </a:lnTo>
                  <a:lnTo>
                    <a:pt x="77" y="266"/>
                  </a:lnTo>
                  <a:close/>
                </a:path>
              </a:pathLst>
            </a:custGeom>
            <a:solidFill>
              <a:srgbClr val="333333"/>
            </a:solidFill>
            <a:ln w="9525">
              <a:solidFill>
                <a:srgbClr val="3366FF"/>
              </a:solidFill>
              <a:round/>
              <a:headEnd/>
              <a:tailEnd/>
            </a:ln>
          </p:spPr>
          <p:txBody>
            <a:bodyPr/>
            <a:lstStyle/>
            <a:p>
              <a:endParaRPr lang="en-US"/>
            </a:p>
          </p:txBody>
        </p:sp>
        <p:sp>
          <p:nvSpPr>
            <p:cNvPr id="35917" name="Freeform 27"/>
            <p:cNvSpPr>
              <a:spLocks/>
            </p:cNvSpPr>
            <p:nvPr/>
          </p:nvSpPr>
          <p:spPr bwMode="auto">
            <a:xfrm>
              <a:off x="3571" y="2672"/>
              <a:ext cx="5" cy="22"/>
            </a:xfrm>
            <a:custGeom>
              <a:avLst/>
              <a:gdLst>
                <a:gd name="T0" fmla="*/ 4 w 23"/>
                <a:gd name="T1" fmla="*/ 19 h 98"/>
                <a:gd name="T2" fmla="*/ 5 w 23"/>
                <a:gd name="T3" fmla="*/ 20 h 98"/>
                <a:gd name="T4" fmla="*/ 5 w 23"/>
                <a:gd name="T5" fmla="*/ 0 h 98"/>
                <a:gd name="T6" fmla="*/ 0 w 23"/>
                <a:gd name="T7" fmla="*/ 0 h 98"/>
                <a:gd name="T8" fmla="*/ 0 w 23"/>
                <a:gd name="T9" fmla="*/ 20 h 98"/>
                <a:gd name="T10" fmla="*/ 1 w 23"/>
                <a:gd name="T11" fmla="*/ 22 h 98"/>
                <a:gd name="T12" fmla="*/ 0 w 23"/>
                <a:gd name="T13" fmla="*/ 20 h 98"/>
                <a:gd name="T14" fmla="*/ 0 w 23"/>
                <a:gd name="T15" fmla="*/ 21 h 98"/>
                <a:gd name="T16" fmla="*/ 1 w 23"/>
                <a:gd name="T17" fmla="*/ 22 h 98"/>
                <a:gd name="T18" fmla="*/ 4 w 23"/>
                <a:gd name="T19" fmla="*/ 19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98"/>
                <a:gd name="T32" fmla="*/ 23 w 23"/>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98">
                  <a:moveTo>
                    <a:pt x="18" y="84"/>
                  </a:moveTo>
                  <a:lnTo>
                    <a:pt x="23" y="91"/>
                  </a:lnTo>
                  <a:lnTo>
                    <a:pt x="23" y="0"/>
                  </a:lnTo>
                  <a:lnTo>
                    <a:pt x="0" y="0"/>
                  </a:lnTo>
                  <a:lnTo>
                    <a:pt x="0" y="91"/>
                  </a:lnTo>
                  <a:lnTo>
                    <a:pt x="5" y="98"/>
                  </a:lnTo>
                  <a:lnTo>
                    <a:pt x="0" y="91"/>
                  </a:lnTo>
                  <a:lnTo>
                    <a:pt x="0" y="95"/>
                  </a:lnTo>
                  <a:lnTo>
                    <a:pt x="5" y="98"/>
                  </a:lnTo>
                  <a:lnTo>
                    <a:pt x="18" y="84"/>
                  </a:lnTo>
                  <a:close/>
                </a:path>
              </a:pathLst>
            </a:custGeom>
            <a:solidFill>
              <a:srgbClr val="333333"/>
            </a:solidFill>
            <a:ln w="9525">
              <a:solidFill>
                <a:srgbClr val="3366FF"/>
              </a:solidFill>
              <a:round/>
              <a:headEnd/>
              <a:tailEnd/>
            </a:ln>
          </p:spPr>
          <p:txBody>
            <a:bodyPr/>
            <a:lstStyle/>
            <a:p>
              <a:endParaRPr lang="en-US"/>
            </a:p>
          </p:txBody>
        </p:sp>
        <p:sp>
          <p:nvSpPr>
            <p:cNvPr id="35918" name="Freeform 28"/>
            <p:cNvSpPr>
              <a:spLocks/>
            </p:cNvSpPr>
            <p:nvPr/>
          </p:nvSpPr>
          <p:spPr bwMode="auto">
            <a:xfrm>
              <a:off x="3573" y="2691"/>
              <a:ext cx="46" cy="46"/>
            </a:xfrm>
            <a:custGeom>
              <a:avLst/>
              <a:gdLst>
                <a:gd name="T0" fmla="*/ 46 w 214"/>
                <a:gd name="T1" fmla="*/ 43 h 211"/>
                <a:gd name="T2" fmla="*/ 46 w 214"/>
                <a:gd name="T3" fmla="*/ 43 h 211"/>
                <a:gd name="T4" fmla="*/ 3 w 214"/>
                <a:gd name="T5" fmla="*/ 0 h 211"/>
                <a:gd name="T6" fmla="*/ 0 w 214"/>
                <a:gd name="T7" fmla="*/ 3 h 211"/>
                <a:gd name="T8" fmla="*/ 43 w 214"/>
                <a:gd name="T9" fmla="*/ 46 h 211"/>
                <a:gd name="T10" fmla="*/ 42 w 214"/>
                <a:gd name="T11" fmla="*/ 46 h 211"/>
                <a:gd name="T12" fmla="*/ 46 w 214"/>
                <a:gd name="T13" fmla="*/ 43 h 211"/>
                <a:gd name="T14" fmla="*/ 0 60000 65536"/>
                <a:gd name="T15" fmla="*/ 0 60000 65536"/>
                <a:gd name="T16" fmla="*/ 0 60000 65536"/>
                <a:gd name="T17" fmla="*/ 0 60000 65536"/>
                <a:gd name="T18" fmla="*/ 0 60000 65536"/>
                <a:gd name="T19" fmla="*/ 0 60000 65536"/>
                <a:gd name="T20" fmla="*/ 0 60000 65536"/>
                <a:gd name="T21" fmla="*/ 0 w 214"/>
                <a:gd name="T22" fmla="*/ 0 h 211"/>
                <a:gd name="T23" fmla="*/ 214 w 214"/>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211">
                  <a:moveTo>
                    <a:pt x="214" y="198"/>
                  </a:moveTo>
                  <a:lnTo>
                    <a:pt x="212" y="198"/>
                  </a:lnTo>
                  <a:lnTo>
                    <a:pt x="13" y="0"/>
                  </a:lnTo>
                  <a:lnTo>
                    <a:pt x="0" y="14"/>
                  </a:lnTo>
                  <a:lnTo>
                    <a:pt x="198" y="211"/>
                  </a:lnTo>
                  <a:lnTo>
                    <a:pt x="196" y="211"/>
                  </a:lnTo>
                  <a:lnTo>
                    <a:pt x="214" y="198"/>
                  </a:lnTo>
                  <a:close/>
                </a:path>
              </a:pathLst>
            </a:custGeom>
            <a:solidFill>
              <a:srgbClr val="333333"/>
            </a:solidFill>
            <a:ln w="9525">
              <a:solidFill>
                <a:srgbClr val="3366FF"/>
              </a:solidFill>
              <a:round/>
              <a:headEnd/>
              <a:tailEnd/>
            </a:ln>
          </p:spPr>
          <p:txBody>
            <a:bodyPr/>
            <a:lstStyle/>
            <a:p>
              <a:endParaRPr lang="en-US"/>
            </a:p>
          </p:txBody>
        </p:sp>
        <p:sp>
          <p:nvSpPr>
            <p:cNvPr id="35919" name="Freeform 29"/>
            <p:cNvSpPr>
              <a:spLocks/>
            </p:cNvSpPr>
            <p:nvPr/>
          </p:nvSpPr>
          <p:spPr bwMode="auto">
            <a:xfrm>
              <a:off x="3615" y="2734"/>
              <a:ext cx="35" cy="40"/>
            </a:xfrm>
            <a:custGeom>
              <a:avLst/>
              <a:gdLst>
                <a:gd name="T0" fmla="*/ 35 w 158"/>
                <a:gd name="T1" fmla="*/ 36 h 181"/>
                <a:gd name="T2" fmla="*/ 35 w 158"/>
                <a:gd name="T3" fmla="*/ 37 h 181"/>
                <a:gd name="T4" fmla="*/ 4 w 158"/>
                <a:gd name="T5" fmla="*/ 0 h 181"/>
                <a:gd name="T6" fmla="*/ 0 w 158"/>
                <a:gd name="T7" fmla="*/ 3 h 181"/>
                <a:gd name="T8" fmla="*/ 31 w 158"/>
                <a:gd name="T9" fmla="*/ 40 h 181"/>
                <a:gd name="T10" fmla="*/ 31 w 158"/>
                <a:gd name="T11" fmla="*/ 40 h 181"/>
                <a:gd name="T12" fmla="*/ 31 w 158"/>
                <a:gd name="T13" fmla="*/ 40 h 181"/>
                <a:gd name="T14" fmla="*/ 31 w 158"/>
                <a:gd name="T15" fmla="*/ 40 h 181"/>
                <a:gd name="T16" fmla="*/ 31 w 158"/>
                <a:gd name="T17" fmla="*/ 40 h 181"/>
                <a:gd name="T18" fmla="*/ 35 w 158"/>
                <a:gd name="T19" fmla="*/ 36 h 1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181"/>
                <a:gd name="T32" fmla="*/ 158 w 158"/>
                <a:gd name="T33" fmla="*/ 181 h 1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181">
                  <a:moveTo>
                    <a:pt x="156" y="164"/>
                  </a:moveTo>
                  <a:lnTo>
                    <a:pt x="158" y="166"/>
                  </a:lnTo>
                  <a:lnTo>
                    <a:pt x="18" y="0"/>
                  </a:lnTo>
                  <a:lnTo>
                    <a:pt x="0" y="13"/>
                  </a:lnTo>
                  <a:lnTo>
                    <a:pt x="140" y="179"/>
                  </a:lnTo>
                  <a:lnTo>
                    <a:pt x="142" y="181"/>
                  </a:lnTo>
                  <a:lnTo>
                    <a:pt x="140" y="179"/>
                  </a:lnTo>
                  <a:lnTo>
                    <a:pt x="142" y="181"/>
                  </a:lnTo>
                  <a:lnTo>
                    <a:pt x="156" y="164"/>
                  </a:lnTo>
                  <a:close/>
                </a:path>
              </a:pathLst>
            </a:custGeom>
            <a:solidFill>
              <a:srgbClr val="333333"/>
            </a:solidFill>
            <a:ln w="9525">
              <a:solidFill>
                <a:srgbClr val="3366FF"/>
              </a:solidFill>
              <a:round/>
              <a:headEnd/>
              <a:tailEnd/>
            </a:ln>
          </p:spPr>
          <p:txBody>
            <a:bodyPr/>
            <a:lstStyle/>
            <a:p>
              <a:endParaRPr lang="en-US"/>
            </a:p>
          </p:txBody>
        </p:sp>
        <p:sp>
          <p:nvSpPr>
            <p:cNvPr id="35920" name="Freeform 30"/>
            <p:cNvSpPr>
              <a:spLocks/>
            </p:cNvSpPr>
            <p:nvPr/>
          </p:nvSpPr>
          <p:spPr bwMode="auto">
            <a:xfrm>
              <a:off x="3646" y="2770"/>
              <a:ext cx="43" cy="33"/>
            </a:xfrm>
            <a:custGeom>
              <a:avLst/>
              <a:gdLst>
                <a:gd name="T0" fmla="*/ 37 w 192"/>
                <a:gd name="T1" fmla="*/ 28 h 153"/>
                <a:gd name="T2" fmla="*/ 41 w 192"/>
                <a:gd name="T3" fmla="*/ 26 h 153"/>
                <a:gd name="T4" fmla="*/ 3 w 192"/>
                <a:gd name="T5" fmla="*/ 0 h 153"/>
                <a:gd name="T6" fmla="*/ 0 w 192"/>
                <a:gd name="T7" fmla="*/ 4 h 153"/>
                <a:gd name="T8" fmla="*/ 38 w 192"/>
                <a:gd name="T9" fmla="*/ 30 h 153"/>
                <a:gd name="T10" fmla="*/ 42 w 192"/>
                <a:gd name="T11" fmla="*/ 28 h 153"/>
                <a:gd name="T12" fmla="*/ 38 w 192"/>
                <a:gd name="T13" fmla="*/ 30 h 153"/>
                <a:gd name="T14" fmla="*/ 43 w 192"/>
                <a:gd name="T15" fmla="*/ 33 h 153"/>
                <a:gd name="T16" fmla="*/ 42 w 192"/>
                <a:gd name="T17" fmla="*/ 28 h 153"/>
                <a:gd name="T18" fmla="*/ 37 w 192"/>
                <a:gd name="T19" fmla="*/ 28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53"/>
                <a:gd name="T32" fmla="*/ 192 w 192"/>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53">
                  <a:moveTo>
                    <a:pt x="165" y="128"/>
                  </a:moveTo>
                  <a:lnTo>
                    <a:pt x="183" y="119"/>
                  </a:lnTo>
                  <a:lnTo>
                    <a:pt x="14" y="0"/>
                  </a:lnTo>
                  <a:lnTo>
                    <a:pt x="0" y="17"/>
                  </a:lnTo>
                  <a:lnTo>
                    <a:pt x="169" y="137"/>
                  </a:lnTo>
                  <a:lnTo>
                    <a:pt x="188" y="128"/>
                  </a:lnTo>
                  <a:lnTo>
                    <a:pt x="169" y="137"/>
                  </a:lnTo>
                  <a:lnTo>
                    <a:pt x="192" y="153"/>
                  </a:lnTo>
                  <a:lnTo>
                    <a:pt x="188" y="128"/>
                  </a:lnTo>
                  <a:lnTo>
                    <a:pt x="165" y="128"/>
                  </a:lnTo>
                  <a:close/>
                </a:path>
              </a:pathLst>
            </a:custGeom>
            <a:solidFill>
              <a:srgbClr val="333333"/>
            </a:solidFill>
            <a:ln w="9525">
              <a:solidFill>
                <a:srgbClr val="3366FF"/>
              </a:solidFill>
              <a:round/>
              <a:headEnd/>
              <a:tailEnd/>
            </a:ln>
          </p:spPr>
          <p:txBody>
            <a:bodyPr/>
            <a:lstStyle/>
            <a:p>
              <a:endParaRPr lang="en-US"/>
            </a:p>
          </p:txBody>
        </p:sp>
        <p:sp>
          <p:nvSpPr>
            <p:cNvPr id="35921" name="Freeform 31"/>
            <p:cNvSpPr>
              <a:spLocks/>
            </p:cNvSpPr>
            <p:nvPr/>
          </p:nvSpPr>
          <p:spPr bwMode="auto">
            <a:xfrm>
              <a:off x="3681" y="2784"/>
              <a:ext cx="7" cy="14"/>
            </a:xfrm>
            <a:custGeom>
              <a:avLst/>
              <a:gdLst>
                <a:gd name="T0" fmla="*/ 0 w 32"/>
                <a:gd name="T1" fmla="*/ 3 h 64"/>
                <a:gd name="T2" fmla="*/ 0 w 32"/>
                <a:gd name="T3" fmla="*/ 2 h 64"/>
                <a:gd name="T4" fmla="*/ 2 w 32"/>
                <a:gd name="T5" fmla="*/ 14 h 64"/>
                <a:gd name="T6" fmla="*/ 7 w 32"/>
                <a:gd name="T7" fmla="*/ 14 h 64"/>
                <a:gd name="T8" fmla="*/ 5 w 32"/>
                <a:gd name="T9" fmla="*/ 2 h 64"/>
                <a:gd name="T10" fmla="*/ 4 w 32"/>
                <a:gd name="T11" fmla="*/ 0 h 64"/>
                <a:gd name="T12" fmla="*/ 5 w 32"/>
                <a:gd name="T13" fmla="*/ 2 h 64"/>
                <a:gd name="T14" fmla="*/ 5 w 32"/>
                <a:gd name="T15" fmla="*/ 0 h 64"/>
                <a:gd name="T16" fmla="*/ 4 w 32"/>
                <a:gd name="T17" fmla="*/ 0 h 64"/>
                <a:gd name="T18" fmla="*/ 0 w 32"/>
                <a:gd name="T19" fmla="*/ 3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64"/>
                <a:gd name="T32" fmla="*/ 32 w 3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64">
                  <a:moveTo>
                    <a:pt x="2" y="13"/>
                  </a:moveTo>
                  <a:lnTo>
                    <a:pt x="0" y="7"/>
                  </a:lnTo>
                  <a:lnTo>
                    <a:pt x="9" y="64"/>
                  </a:lnTo>
                  <a:lnTo>
                    <a:pt x="32" y="64"/>
                  </a:lnTo>
                  <a:lnTo>
                    <a:pt x="22" y="7"/>
                  </a:lnTo>
                  <a:lnTo>
                    <a:pt x="20" y="0"/>
                  </a:lnTo>
                  <a:lnTo>
                    <a:pt x="22" y="7"/>
                  </a:lnTo>
                  <a:lnTo>
                    <a:pt x="22" y="2"/>
                  </a:lnTo>
                  <a:lnTo>
                    <a:pt x="20" y="0"/>
                  </a:lnTo>
                  <a:lnTo>
                    <a:pt x="2" y="13"/>
                  </a:lnTo>
                  <a:close/>
                </a:path>
              </a:pathLst>
            </a:custGeom>
            <a:solidFill>
              <a:srgbClr val="333333"/>
            </a:solidFill>
            <a:ln w="9525">
              <a:solidFill>
                <a:srgbClr val="3366FF"/>
              </a:solidFill>
              <a:round/>
              <a:headEnd/>
              <a:tailEnd/>
            </a:ln>
          </p:spPr>
          <p:txBody>
            <a:bodyPr/>
            <a:lstStyle/>
            <a:p>
              <a:endParaRPr lang="en-US"/>
            </a:p>
          </p:txBody>
        </p:sp>
        <p:sp>
          <p:nvSpPr>
            <p:cNvPr id="35922" name="Freeform 32"/>
            <p:cNvSpPr>
              <a:spLocks/>
            </p:cNvSpPr>
            <p:nvPr/>
          </p:nvSpPr>
          <p:spPr bwMode="auto">
            <a:xfrm>
              <a:off x="3650" y="2752"/>
              <a:ext cx="35" cy="35"/>
            </a:xfrm>
            <a:custGeom>
              <a:avLst/>
              <a:gdLst>
                <a:gd name="T0" fmla="*/ 4 w 160"/>
                <a:gd name="T1" fmla="*/ 0 h 157"/>
                <a:gd name="T2" fmla="*/ 3 w 160"/>
                <a:gd name="T3" fmla="*/ 4 h 157"/>
                <a:gd name="T4" fmla="*/ 31 w 160"/>
                <a:gd name="T5" fmla="*/ 35 h 157"/>
                <a:gd name="T6" fmla="*/ 35 w 160"/>
                <a:gd name="T7" fmla="*/ 32 h 157"/>
                <a:gd name="T8" fmla="*/ 7 w 160"/>
                <a:gd name="T9" fmla="*/ 1 h 157"/>
                <a:gd name="T10" fmla="*/ 5 w 160"/>
                <a:gd name="T11" fmla="*/ 5 h 157"/>
                <a:gd name="T12" fmla="*/ 4 w 160"/>
                <a:gd name="T13" fmla="*/ 0 h 157"/>
                <a:gd name="T14" fmla="*/ 0 w 160"/>
                <a:gd name="T15" fmla="*/ 1 h 157"/>
                <a:gd name="T16" fmla="*/ 3 w 160"/>
                <a:gd name="T17" fmla="*/ 4 h 157"/>
                <a:gd name="T18" fmla="*/ 4 w 160"/>
                <a:gd name="T19" fmla="*/ 0 h 1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157"/>
                <a:gd name="T32" fmla="*/ 160 w 160"/>
                <a:gd name="T33" fmla="*/ 157 h 1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157">
                  <a:moveTo>
                    <a:pt x="20" y="0"/>
                  </a:moveTo>
                  <a:lnTo>
                    <a:pt x="14" y="18"/>
                  </a:lnTo>
                  <a:lnTo>
                    <a:pt x="142" y="157"/>
                  </a:lnTo>
                  <a:lnTo>
                    <a:pt x="160" y="144"/>
                  </a:lnTo>
                  <a:lnTo>
                    <a:pt x="32" y="4"/>
                  </a:lnTo>
                  <a:lnTo>
                    <a:pt x="25" y="22"/>
                  </a:lnTo>
                  <a:lnTo>
                    <a:pt x="20" y="0"/>
                  </a:lnTo>
                  <a:lnTo>
                    <a:pt x="0" y="4"/>
                  </a:lnTo>
                  <a:lnTo>
                    <a:pt x="14" y="18"/>
                  </a:lnTo>
                  <a:lnTo>
                    <a:pt x="20" y="0"/>
                  </a:lnTo>
                  <a:close/>
                </a:path>
              </a:pathLst>
            </a:custGeom>
            <a:solidFill>
              <a:srgbClr val="333333"/>
            </a:solidFill>
            <a:ln w="9525">
              <a:solidFill>
                <a:srgbClr val="3366FF"/>
              </a:solidFill>
              <a:round/>
              <a:headEnd/>
              <a:tailEnd/>
            </a:ln>
          </p:spPr>
          <p:txBody>
            <a:bodyPr/>
            <a:lstStyle/>
            <a:p>
              <a:endParaRPr lang="en-US"/>
            </a:p>
          </p:txBody>
        </p:sp>
        <p:sp>
          <p:nvSpPr>
            <p:cNvPr id="35923" name="Freeform 33"/>
            <p:cNvSpPr>
              <a:spLocks/>
            </p:cNvSpPr>
            <p:nvPr/>
          </p:nvSpPr>
          <p:spPr bwMode="auto">
            <a:xfrm>
              <a:off x="3654" y="2750"/>
              <a:ext cx="11" cy="7"/>
            </a:xfrm>
            <a:custGeom>
              <a:avLst/>
              <a:gdLst>
                <a:gd name="T0" fmla="*/ 11 w 50"/>
                <a:gd name="T1" fmla="*/ 0 h 31"/>
                <a:gd name="T2" fmla="*/ 9 w 50"/>
                <a:gd name="T3" fmla="*/ 0 h 31"/>
                <a:gd name="T4" fmla="*/ 0 w 50"/>
                <a:gd name="T5" fmla="*/ 2 h 31"/>
                <a:gd name="T6" fmla="*/ 1 w 50"/>
                <a:gd name="T7" fmla="*/ 7 h 31"/>
                <a:gd name="T8" fmla="*/ 10 w 50"/>
                <a:gd name="T9" fmla="*/ 5 h 31"/>
                <a:gd name="T10" fmla="*/ 8 w 50"/>
                <a:gd name="T11" fmla="*/ 5 h 31"/>
                <a:gd name="T12" fmla="*/ 11 w 50"/>
                <a:gd name="T13" fmla="*/ 0 h 31"/>
                <a:gd name="T14" fmla="*/ 10 w 50"/>
                <a:gd name="T15" fmla="*/ 0 h 31"/>
                <a:gd name="T16" fmla="*/ 9 w 50"/>
                <a:gd name="T17" fmla="*/ 0 h 31"/>
                <a:gd name="T18" fmla="*/ 11 w 50"/>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31"/>
                <a:gd name="T32" fmla="*/ 50 w 50"/>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31">
                  <a:moveTo>
                    <a:pt x="50" y="2"/>
                  </a:moveTo>
                  <a:lnTo>
                    <a:pt x="41" y="0"/>
                  </a:lnTo>
                  <a:lnTo>
                    <a:pt x="0" y="9"/>
                  </a:lnTo>
                  <a:lnTo>
                    <a:pt x="5" y="31"/>
                  </a:lnTo>
                  <a:lnTo>
                    <a:pt x="45" y="22"/>
                  </a:lnTo>
                  <a:lnTo>
                    <a:pt x="36" y="20"/>
                  </a:lnTo>
                  <a:lnTo>
                    <a:pt x="50" y="2"/>
                  </a:lnTo>
                  <a:lnTo>
                    <a:pt x="45" y="0"/>
                  </a:lnTo>
                  <a:lnTo>
                    <a:pt x="41" y="0"/>
                  </a:lnTo>
                  <a:lnTo>
                    <a:pt x="50" y="2"/>
                  </a:lnTo>
                  <a:close/>
                </a:path>
              </a:pathLst>
            </a:custGeom>
            <a:solidFill>
              <a:srgbClr val="333333"/>
            </a:solidFill>
            <a:ln w="9525">
              <a:solidFill>
                <a:srgbClr val="3366FF"/>
              </a:solidFill>
              <a:round/>
              <a:headEnd/>
              <a:tailEnd/>
            </a:ln>
          </p:spPr>
          <p:txBody>
            <a:bodyPr/>
            <a:lstStyle/>
            <a:p>
              <a:endParaRPr lang="en-US"/>
            </a:p>
          </p:txBody>
        </p:sp>
        <p:sp>
          <p:nvSpPr>
            <p:cNvPr id="35924" name="Freeform 34"/>
            <p:cNvSpPr>
              <a:spLocks/>
            </p:cNvSpPr>
            <p:nvPr/>
          </p:nvSpPr>
          <p:spPr bwMode="auto">
            <a:xfrm>
              <a:off x="3662" y="2751"/>
              <a:ext cx="56" cy="46"/>
            </a:xfrm>
            <a:custGeom>
              <a:avLst/>
              <a:gdLst>
                <a:gd name="T0" fmla="*/ 56 w 253"/>
                <a:gd name="T1" fmla="*/ 43 h 211"/>
                <a:gd name="T2" fmla="*/ 55 w 253"/>
                <a:gd name="T3" fmla="*/ 42 h 211"/>
                <a:gd name="T4" fmla="*/ 3 w 253"/>
                <a:gd name="T5" fmla="*/ 0 h 211"/>
                <a:gd name="T6" fmla="*/ 0 w 253"/>
                <a:gd name="T7" fmla="*/ 4 h 211"/>
                <a:gd name="T8" fmla="*/ 52 w 253"/>
                <a:gd name="T9" fmla="*/ 46 h 211"/>
                <a:gd name="T10" fmla="*/ 51 w 253"/>
                <a:gd name="T11" fmla="*/ 45 h 211"/>
                <a:gd name="T12" fmla="*/ 56 w 253"/>
                <a:gd name="T13" fmla="*/ 43 h 211"/>
                <a:gd name="T14" fmla="*/ 56 w 253"/>
                <a:gd name="T15" fmla="*/ 43 h 211"/>
                <a:gd name="T16" fmla="*/ 55 w 253"/>
                <a:gd name="T17" fmla="*/ 42 h 211"/>
                <a:gd name="T18" fmla="*/ 56 w 253"/>
                <a:gd name="T19" fmla="*/ 43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11"/>
                <a:gd name="T32" fmla="*/ 253 w 253"/>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11">
                  <a:moveTo>
                    <a:pt x="253" y="198"/>
                  </a:moveTo>
                  <a:lnTo>
                    <a:pt x="249" y="193"/>
                  </a:lnTo>
                  <a:lnTo>
                    <a:pt x="14" y="0"/>
                  </a:lnTo>
                  <a:lnTo>
                    <a:pt x="0" y="18"/>
                  </a:lnTo>
                  <a:lnTo>
                    <a:pt x="235" y="211"/>
                  </a:lnTo>
                  <a:lnTo>
                    <a:pt x="231" y="206"/>
                  </a:lnTo>
                  <a:lnTo>
                    <a:pt x="253" y="198"/>
                  </a:lnTo>
                  <a:lnTo>
                    <a:pt x="251" y="195"/>
                  </a:lnTo>
                  <a:lnTo>
                    <a:pt x="249" y="193"/>
                  </a:lnTo>
                  <a:lnTo>
                    <a:pt x="253" y="198"/>
                  </a:lnTo>
                  <a:close/>
                </a:path>
              </a:pathLst>
            </a:custGeom>
            <a:solidFill>
              <a:srgbClr val="333333"/>
            </a:solidFill>
            <a:ln w="9525">
              <a:solidFill>
                <a:srgbClr val="3366FF"/>
              </a:solidFill>
              <a:round/>
              <a:headEnd/>
              <a:tailEnd/>
            </a:ln>
          </p:spPr>
          <p:txBody>
            <a:bodyPr/>
            <a:lstStyle/>
            <a:p>
              <a:endParaRPr lang="en-US"/>
            </a:p>
          </p:txBody>
        </p:sp>
        <p:sp>
          <p:nvSpPr>
            <p:cNvPr id="35925" name="Freeform 35"/>
            <p:cNvSpPr>
              <a:spLocks/>
            </p:cNvSpPr>
            <p:nvPr/>
          </p:nvSpPr>
          <p:spPr bwMode="auto">
            <a:xfrm>
              <a:off x="3713" y="2794"/>
              <a:ext cx="12" cy="17"/>
            </a:xfrm>
            <a:custGeom>
              <a:avLst/>
              <a:gdLst>
                <a:gd name="T0" fmla="*/ 10 w 54"/>
                <a:gd name="T1" fmla="*/ 13 h 77"/>
                <a:gd name="T2" fmla="*/ 12 w 54"/>
                <a:gd name="T3" fmla="*/ 14 h 77"/>
                <a:gd name="T4" fmla="*/ 5 w 54"/>
                <a:gd name="T5" fmla="*/ 0 h 77"/>
                <a:gd name="T6" fmla="*/ 0 w 54"/>
                <a:gd name="T7" fmla="*/ 2 h 77"/>
                <a:gd name="T8" fmla="*/ 7 w 54"/>
                <a:gd name="T9" fmla="*/ 16 h 77"/>
                <a:gd name="T10" fmla="*/ 8 w 54"/>
                <a:gd name="T11" fmla="*/ 17 h 77"/>
                <a:gd name="T12" fmla="*/ 7 w 54"/>
                <a:gd name="T13" fmla="*/ 16 h 77"/>
                <a:gd name="T14" fmla="*/ 7 w 54"/>
                <a:gd name="T15" fmla="*/ 17 h 77"/>
                <a:gd name="T16" fmla="*/ 8 w 54"/>
                <a:gd name="T17" fmla="*/ 17 h 77"/>
                <a:gd name="T18" fmla="*/ 10 w 54"/>
                <a:gd name="T19" fmla="*/ 13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77"/>
                <a:gd name="T32" fmla="*/ 54 w 54"/>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77">
                  <a:moveTo>
                    <a:pt x="47" y="59"/>
                  </a:moveTo>
                  <a:lnTo>
                    <a:pt x="54" y="64"/>
                  </a:lnTo>
                  <a:lnTo>
                    <a:pt x="22" y="0"/>
                  </a:lnTo>
                  <a:lnTo>
                    <a:pt x="0" y="8"/>
                  </a:lnTo>
                  <a:lnTo>
                    <a:pt x="31" y="73"/>
                  </a:lnTo>
                  <a:lnTo>
                    <a:pt x="38" y="77"/>
                  </a:lnTo>
                  <a:lnTo>
                    <a:pt x="31" y="73"/>
                  </a:lnTo>
                  <a:lnTo>
                    <a:pt x="33" y="75"/>
                  </a:lnTo>
                  <a:lnTo>
                    <a:pt x="38" y="77"/>
                  </a:lnTo>
                  <a:lnTo>
                    <a:pt x="47" y="59"/>
                  </a:lnTo>
                  <a:close/>
                </a:path>
              </a:pathLst>
            </a:custGeom>
            <a:solidFill>
              <a:srgbClr val="333333"/>
            </a:solidFill>
            <a:ln w="9525">
              <a:solidFill>
                <a:srgbClr val="3366FF"/>
              </a:solidFill>
              <a:round/>
              <a:headEnd/>
              <a:tailEnd/>
            </a:ln>
          </p:spPr>
          <p:txBody>
            <a:bodyPr/>
            <a:lstStyle/>
            <a:p>
              <a:endParaRPr lang="en-US"/>
            </a:p>
          </p:txBody>
        </p:sp>
        <p:sp>
          <p:nvSpPr>
            <p:cNvPr id="35926" name="Freeform 36"/>
            <p:cNvSpPr>
              <a:spLocks/>
            </p:cNvSpPr>
            <p:nvPr/>
          </p:nvSpPr>
          <p:spPr bwMode="auto">
            <a:xfrm>
              <a:off x="3721" y="2807"/>
              <a:ext cx="21" cy="16"/>
            </a:xfrm>
            <a:custGeom>
              <a:avLst/>
              <a:gdLst>
                <a:gd name="T0" fmla="*/ 20 w 95"/>
                <a:gd name="T1" fmla="*/ 11 h 74"/>
                <a:gd name="T2" fmla="*/ 21 w 95"/>
                <a:gd name="T3" fmla="*/ 12 h 74"/>
                <a:gd name="T4" fmla="*/ 2 w 95"/>
                <a:gd name="T5" fmla="*/ 0 h 74"/>
                <a:gd name="T6" fmla="*/ 0 w 95"/>
                <a:gd name="T7" fmla="*/ 4 h 74"/>
                <a:gd name="T8" fmla="*/ 19 w 95"/>
                <a:gd name="T9" fmla="*/ 15 h 74"/>
                <a:gd name="T10" fmla="*/ 20 w 95"/>
                <a:gd name="T11" fmla="*/ 16 h 74"/>
                <a:gd name="T12" fmla="*/ 19 w 95"/>
                <a:gd name="T13" fmla="*/ 15 h 74"/>
                <a:gd name="T14" fmla="*/ 19 w 95"/>
                <a:gd name="T15" fmla="*/ 16 h 74"/>
                <a:gd name="T16" fmla="*/ 20 w 95"/>
                <a:gd name="T17" fmla="*/ 16 h 74"/>
                <a:gd name="T18" fmla="*/ 20 w 95"/>
                <a:gd name="T19" fmla="*/ 11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74"/>
                <a:gd name="T32" fmla="*/ 95 w 95"/>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74">
                  <a:moveTo>
                    <a:pt x="90" y="51"/>
                  </a:moveTo>
                  <a:lnTo>
                    <a:pt x="95" y="54"/>
                  </a:lnTo>
                  <a:lnTo>
                    <a:pt x="9" y="0"/>
                  </a:lnTo>
                  <a:lnTo>
                    <a:pt x="0" y="18"/>
                  </a:lnTo>
                  <a:lnTo>
                    <a:pt x="86" y="71"/>
                  </a:lnTo>
                  <a:lnTo>
                    <a:pt x="90" y="74"/>
                  </a:lnTo>
                  <a:lnTo>
                    <a:pt x="86" y="71"/>
                  </a:lnTo>
                  <a:lnTo>
                    <a:pt x="88" y="74"/>
                  </a:lnTo>
                  <a:lnTo>
                    <a:pt x="90" y="74"/>
                  </a:lnTo>
                  <a:lnTo>
                    <a:pt x="90" y="51"/>
                  </a:lnTo>
                  <a:close/>
                </a:path>
              </a:pathLst>
            </a:custGeom>
            <a:solidFill>
              <a:srgbClr val="333333"/>
            </a:solidFill>
            <a:ln w="9525">
              <a:solidFill>
                <a:srgbClr val="3366FF"/>
              </a:solidFill>
              <a:round/>
              <a:headEnd/>
              <a:tailEnd/>
            </a:ln>
          </p:spPr>
          <p:txBody>
            <a:bodyPr/>
            <a:lstStyle/>
            <a:p>
              <a:endParaRPr lang="en-US"/>
            </a:p>
          </p:txBody>
        </p:sp>
        <p:sp>
          <p:nvSpPr>
            <p:cNvPr id="35927" name="Freeform 37"/>
            <p:cNvSpPr>
              <a:spLocks/>
            </p:cNvSpPr>
            <p:nvPr/>
          </p:nvSpPr>
          <p:spPr bwMode="auto">
            <a:xfrm>
              <a:off x="3741" y="2818"/>
              <a:ext cx="56" cy="6"/>
            </a:xfrm>
            <a:custGeom>
              <a:avLst/>
              <a:gdLst>
                <a:gd name="T0" fmla="*/ 54 w 257"/>
                <a:gd name="T1" fmla="*/ 1 h 27"/>
                <a:gd name="T2" fmla="*/ 55 w 257"/>
                <a:gd name="T3" fmla="*/ 1 h 27"/>
                <a:gd name="T4" fmla="*/ 0 w 257"/>
                <a:gd name="T5" fmla="*/ 0 h 27"/>
                <a:gd name="T6" fmla="*/ 0 w 257"/>
                <a:gd name="T7" fmla="*/ 5 h 27"/>
                <a:gd name="T8" fmla="*/ 55 w 257"/>
                <a:gd name="T9" fmla="*/ 6 h 27"/>
                <a:gd name="T10" fmla="*/ 56 w 257"/>
                <a:gd name="T11" fmla="*/ 6 h 27"/>
                <a:gd name="T12" fmla="*/ 55 w 257"/>
                <a:gd name="T13" fmla="*/ 6 h 27"/>
                <a:gd name="T14" fmla="*/ 56 w 257"/>
                <a:gd name="T15" fmla="*/ 6 h 27"/>
                <a:gd name="T16" fmla="*/ 56 w 257"/>
                <a:gd name="T17" fmla="*/ 6 h 27"/>
                <a:gd name="T18" fmla="*/ 54 w 257"/>
                <a:gd name="T19" fmla="*/ 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7"/>
                <a:gd name="T31" fmla="*/ 0 h 27"/>
                <a:gd name="T32" fmla="*/ 257 w 2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7" h="27">
                  <a:moveTo>
                    <a:pt x="248" y="5"/>
                  </a:moveTo>
                  <a:lnTo>
                    <a:pt x="253" y="5"/>
                  </a:lnTo>
                  <a:lnTo>
                    <a:pt x="0" y="0"/>
                  </a:lnTo>
                  <a:lnTo>
                    <a:pt x="0" y="23"/>
                  </a:lnTo>
                  <a:lnTo>
                    <a:pt x="253" y="27"/>
                  </a:lnTo>
                  <a:lnTo>
                    <a:pt x="257" y="27"/>
                  </a:lnTo>
                  <a:lnTo>
                    <a:pt x="253" y="27"/>
                  </a:lnTo>
                  <a:lnTo>
                    <a:pt x="255" y="27"/>
                  </a:lnTo>
                  <a:lnTo>
                    <a:pt x="257" y="27"/>
                  </a:lnTo>
                  <a:lnTo>
                    <a:pt x="248" y="5"/>
                  </a:lnTo>
                  <a:close/>
                </a:path>
              </a:pathLst>
            </a:custGeom>
            <a:solidFill>
              <a:srgbClr val="333333"/>
            </a:solidFill>
            <a:ln w="9525">
              <a:solidFill>
                <a:srgbClr val="3366FF"/>
              </a:solidFill>
              <a:round/>
              <a:headEnd/>
              <a:tailEnd/>
            </a:ln>
          </p:spPr>
          <p:txBody>
            <a:bodyPr/>
            <a:lstStyle/>
            <a:p>
              <a:endParaRPr lang="en-US"/>
            </a:p>
          </p:txBody>
        </p:sp>
        <p:sp>
          <p:nvSpPr>
            <p:cNvPr id="35928" name="Freeform 38"/>
            <p:cNvSpPr>
              <a:spLocks/>
            </p:cNvSpPr>
            <p:nvPr/>
          </p:nvSpPr>
          <p:spPr bwMode="auto">
            <a:xfrm>
              <a:off x="3795" y="2807"/>
              <a:ext cx="30" cy="17"/>
            </a:xfrm>
            <a:custGeom>
              <a:avLst/>
              <a:gdLst>
                <a:gd name="T0" fmla="*/ 30 w 138"/>
                <a:gd name="T1" fmla="*/ 1 h 78"/>
                <a:gd name="T2" fmla="*/ 28 w 138"/>
                <a:gd name="T3" fmla="*/ 1 h 78"/>
                <a:gd name="T4" fmla="*/ 0 w 138"/>
                <a:gd name="T5" fmla="*/ 12 h 78"/>
                <a:gd name="T6" fmla="*/ 2 w 138"/>
                <a:gd name="T7" fmla="*/ 17 h 78"/>
                <a:gd name="T8" fmla="*/ 30 w 138"/>
                <a:gd name="T9" fmla="*/ 5 h 78"/>
                <a:gd name="T10" fmla="*/ 28 w 138"/>
                <a:gd name="T11" fmla="*/ 5 h 78"/>
                <a:gd name="T12" fmla="*/ 30 w 138"/>
                <a:gd name="T13" fmla="*/ 1 h 78"/>
                <a:gd name="T14" fmla="*/ 29 w 138"/>
                <a:gd name="T15" fmla="*/ 0 h 78"/>
                <a:gd name="T16" fmla="*/ 28 w 138"/>
                <a:gd name="T17" fmla="*/ 1 h 78"/>
                <a:gd name="T18" fmla="*/ 30 w 138"/>
                <a:gd name="T19" fmla="*/ 1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78"/>
                <a:gd name="T32" fmla="*/ 138 w 138"/>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78">
                  <a:moveTo>
                    <a:pt x="138" y="5"/>
                  </a:moveTo>
                  <a:lnTo>
                    <a:pt x="129" y="3"/>
                  </a:lnTo>
                  <a:lnTo>
                    <a:pt x="0" y="56"/>
                  </a:lnTo>
                  <a:lnTo>
                    <a:pt x="9" y="78"/>
                  </a:lnTo>
                  <a:lnTo>
                    <a:pt x="138" y="25"/>
                  </a:lnTo>
                  <a:lnTo>
                    <a:pt x="129" y="23"/>
                  </a:lnTo>
                  <a:lnTo>
                    <a:pt x="138" y="5"/>
                  </a:lnTo>
                  <a:lnTo>
                    <a:pt x="134" y="0"/>
                  </a:lnTo>
                  <a:lnTo>
                    <a:pt x="129" y="3"/>
                  </a:lnTo>
                  <a:lnTo>
                    <a:pt x="138" y="5"/>
                  </a:lnTo>
                  <a:close/>
                </a:path>
              </a:pathLst>
            </a:custGeom>
            <a:solidFill>
              <a:srgbClr val="333333"/>
            </a:solidFill>
            <a:ln w="9525">
              <a:solidFill>
                <a:srgbClr val="3366FF"/>
              </a:solidFill>
              <a:round/>
              <a:headEnd/>
              <a:tailEnd/>
            </a:ln>
          </p:spPr>
          <p:txBody>
            <a:bodyPr/>
            <a:lstStyle/>
            <a:p>
              <a:endParaRPr lang="en-US"/>
            </a:p>
          </p:txBody>
        </p:sp>
        <p:sp>
          <p:nvSpPr>
            <p:cNvPr id="35929" name="Freeform 39"/>
            <p:cNvSpPr>
              <a:spLocks/>
            </p:cNvSpPr>
            <p:nvPr/>
          </p:nvSpPr>
          <p:spPr bwMode="auto">
            <a:xfrm>
              <a:off x="3823" y="2808"/>
              <a:ext cx="17" cy="12"/>
            </a:xfrm>
            <a:custGeom>
              <a:avLst/>
              <a:gdLst>
                <a:gd name="T0" fmla="*/ 16 w 74"/>
                <a:gd name="T1" fmla="*/ 7 h 55"/>
                <a:gd name="T2" fmla="*/ 17 w 74"/>
                <a:gd name="T3" fmla="*/ 8 h 55"/>
                <a:gd name="T4" fmla="*/ 2 w 74"/>
                <a:gd name="T5" fmla="*/ 0 h 55"/>
                <a:gd name="T6" fmla="*/ 0 w 74"/>
                <a:gd name="T7" fmla="*/ 4 h 55"/>
                <a:gd name="T8" fmla="*/ 15 w 74"/>
                <a:gd name="T9" fmla="*/ 12 h 55"/>
                <a:gd name="T10" fmla="*/ 17 w 74"/>
                <a:gd name="T11" fmla="*/ 12 h 55"/>
                <a:gd name="T12" fmla="*/ 15 w 74"/>
                <a:gd name="T13" fmla="*/ 12 h 55"/>
                <a:gd name="T14" fmla="*/ 16 w 74"/>
                <a:gd name="T15" fmla="*/ 12 h 55"/>
                <a:gd name="T16" fmla="*/ 17 w 74"/>
                <a:gd name="T17" fmla="*/ 12 h 55"/>
                <a:gd name="T18" fmla="*/ 16 w 74"/>
                <a:gd name="T19" fmla="*/ 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55"/>
                <a:gd name="T32" fmla="*/ 74 w 74"/>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55">
                  <a:moveTo>
                    <a:pt x="68" y="33"/>
                  </a:moveTo>
                  <a:lnTo>
                    <a:pt x="74" y="35"/>
                  </a:lnTo>
                  <a:lnTo>
                    <a:pt x="9" y="0"/>
                  </a:lnTo>
                  <a:lnTo>
                    <a:pt x="0" y="18"/>
                  </a:lnTo>
                  <a:lnTo>
                    <a:pt x="65" y="53"/>
                  </a:lnTo>
                  <a:lnTo>
                    <a:pt x="72" y="55"/>
                  </a:lnTo>
                  <a:lnTo>
                    <a:pt x="65" y="53"/>
                  </a:lnTo>
                  <a:lnTo>
                    <a:pt x="70" y="55"/>
                  </a:lnTo>
                  <a:lnTo>
                    <a:pt x="72" y="55"/>
                  </a:lnTo>
                  <a:lnTo>
                    <a:pt x="68" y="33"/>
                  </a:lnTo>
                  <a:close/>
                </a:path>
              </a:pathLst>
            </a:custGeom>
            <a:solidFill>
              <a:srgbClr val="333333"/>
            </a:solidFill>
            <a:ln w="9525">
              <a:solidFill>
                <a:srgbClr val="3366FF"/>
              </a:solidFill>
              <a:round/>
              <a:headEnd/>
              <a:tailEnd/>
            </a:ln>
          </p:spPr>
          <p:txBody>
            <a:bodyPr/>
            <a:lstStyle/>
            <a:p>
              <a:endParaRPr lang="en-US"/>
            </a:p>
          </p:txBody>
        </p:sp>
        <p:sp>
          <p:nvSpPr>
            <p:cNvPr id="35930" name="Freeform 40"/>
            <p:cNvSpPr>
              <a:spLocks/>
            </p:cNvSpPr>
            <p:nvPr/>
          </p:nvSpPr>
          <p:spPr bwMode="auto">
            <a:xfrm>
              <a:off x="3838" y="2808"/>
              <a:ext cx="27" cy="12"/>
            </a:xfrm>
            <a:custGeom>
              <a:avLst/>
              <a:gdLst>
                <a:gd name="T0" fmla="*/ 27 w 124"/>
                <a:gd name="T1" fmla="*/ 0 h 57"/>
                <a:gd name="T2" fmla="*/ 25 w 124"/>
                <a:gd name="T3" fmla="*/ 0 h 57"/>
                <a:gd name="T4" fmla="*/ 0 w 124"/>
                <a:gd name="T5" fmla="*/ 7 h 57"/>
                <a:gd name="T6" fmla="*/ 1 w 124"/>
                <a:gd name="T7" fmla="*/ 12 h 57"/>
                <a:gd name="T8" fmla="*/ 27 w 124"/>
                <a:gd name="T9" fmla="*/ 5 h 57"/>
                <a:gd name="T10" fmla="*/ 25 w 124"/>
                <a:gd name="T11" fmla="*/ 4 h 57"/>
                <a:gd name="T12" fmla="*/ 27 w 124"/>
                <a:gd name="T13" fmla="*/ 0 h 57"/>
                <a:gd name="T14" fmla="*/ 26 w 124"/>
                <a:gd name="T15" fmla="*/ 0 h 57"/>
                <a:gd name="T16" fmla="*/ 25 w 124"/>
                <a:gd name="T17" fmla="*/ 0 h 57"/>
                <a:gd name="T18" fmla="*/ 27 w 124"/>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7"/>
                <a:gd name="T32" fmla="*/ 124 w 1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7">
                  <a:moveTo>
                    <a:pt x="124" y="2"/>
                  </a:moveTo>
                  <a:lnTo>
                    <a:pt x="117" y="0"/>
                  </a:lnTo>
                  <a:lnTo>
                    <a:pt x="0" y="35"/>
                  </a:lnTo>
                  <a:lnTo>
                    <a:pt x="4" y="57"/>
                  </a:lnTo>
                  <a:lnTo>
                    <a:pt x="122" y="22"/>
                  </a:lnTo>
                  <a:lnTo>
                    <a:pt x="115" y="20"/>
                  </a:lnTo>
                  <a:lnTo>
                    <a:pt x="124" y="2"/>
                  </a:lnTo>
                  <a:lnTo>
                    <a:pt x="119" y="0"/>
                  </a:lnTo>
                  <a:lnTo>
                    <a:pt x="117" y="0"/>
                  </a:lnTo>
                  <a:lnTo>
                    <a:pt x="124" y="2"/>
                  </a:lnTo>
                  <a:close/>
                </a:path>
              </a:pathLst>
            </a:custGeom>
            <a:solidFill>
              <a:srgbClr val="333333"/>
            </a:solidFill>
            <a:ln w="9525">
              <a:solidFill>
                <a:srgbClr val="3366FF"/>
              </a:solidFill>
              <a:round/>
              <a:headEnd/>
              <a:tailEnd/>
            </a:ln>
          </p:spPr>
          <p:txBody>
            <a:bodyPr/>
            <a:lstStyle/>
            <a:p>
              <a:endParaRPr lang="en-US"/>
            </a:p>
          </p:txBody>
        </p:sp>
        <p:sp>
          <p:nvSpPr>
            <p:cNvPr id="35931" name="Freeform 41"/>
            <p:cNvSpPr>
              <a:spLocks/>
            </p:cNvSpPr>
            <p:nvPr/>
          </p:nvSpPr>
          <p:spPr bwMode="auto">
            <a:xfrm>
              <a:off x="3863" y="2808"/>
              <a:ext cx="32" cy="19"/>
            </a:xfrm>
            <a:custGeom>
              <a:avLst/>
              <a:gdLst>
                <a:gd name="T0" fmla="*/ 31 w 144"/>
                <a:gd name="T1" fmla="*/ 14 h 86"/>
                <a:gd name="T2" fmla="*/ 32 w 144"/>
                <a:gd name="T3" fmla="*/ 15 h 86"/>
                <a:gd name="T4" fmla="*/ 2 w 144"/>
                <a:gd name="T5" fmla="*/ 0 h 86"/>
                <a:gd name="T6" fmla="*/ 0 w 144"/>
                <a:gd name="T7" fmla="*/ 4 h 86"/>
                <a:gd name="T8" fmla="*/ 30 w 144"/>
                <a:gd name="T9" fmla="*/ 19 h 86"/>
                <a:gd name="T10" fmla="*/ 31 w 144"/>
                <a:gd name="T11" fmla="*/ 19 h 86"/>
                <a:gd name="T12" fmla="*/ 30 w 144"/>
                <a:gd name="T13" fmla="*/ 19 h 86"/>
                <a:gd name="T14" fmla="*/ 31 w 144"/>
                <a:gd name="T15" fmla="*/ 19 h 86"/>
                <a:gd name="T16" fmla="*/ 31 w 144"/>
                <a:gd name="T17" fmla="*/ 19 h 86"/>
                <a:gd name="T18" fmla="*/ 31 w 144"/>
                <a:gd name="T19" fmla="*/ 14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86"/>
                <a:gd name="T32" fmla="*/ 144 w 144"/>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86">
                  <a:moveTo>
                    <a:pt x="140" y="64"/>
                  </a:moveTo>
                  <a:lnTo>
                    <a:pt x="144" y="66"/>
                  </a:lnTo>
                  <a:lnTo>
                    <a:pt x="9" y="0"/>
                  </a:lnTo>
                  <a:lnTo>
                    <a:pt x="0" y="18"/>
                  </a:lnTo>
                  <a:lnTo>
                    <a:pt x="135" y="84"/>
                  </a:lnTo>
                  <a:lnTo>
                    <a:pt x="140" y="86"/>
                  </a:lnTo>
                  <a:lnTo>
                    <a:pt x="135" y="84"/>
                  </a:lnTo>
                  <a:lnTo>
                    <a:pt x="140" y="86"/>
                  </a:lnTo>
                  <a:lnTo>
                    <a:pt x="140" y="64"/>
                  </a:lnTo>
                  <a:close/>
                </a:path>
              </a:pathLst>
            </a:custGeom>
            <a:solidFill>
              <a:srgbClr val="333333"/>
            </a:solidFill>
            <a:ln w="9525">
              <a:solidFill>
                <a:srgbClr val="3366FF"/>
              </a:solidFill>
              <a:round/>
              <a:headEnd/>
              <a:tailEnd/>
            </a:ln>
          </p:spPr>
          <p:txBody>
            <a:bodyPr/>
            <a:lstStyle/>
            <a:p>
              <a:endParaRPr lang="en-US"/>
            </a:p>
          </p:txBody>
        </p:sp>
        <p:sp>
          <p:nvSpPr>
            <p:cNvPr id="35932" name="Freeform 42"/>
            <p:cNvSpPr>
              <a:spLocks/>
            </p:cNvSpPr>
            <p:nvPr/>
          </p:nvSpPr>
          <p:spPr bwMode="auto">
            <a:xfrm>
              <a:off x="3894" y="2820"/>
              <a:ext cx="18" cy="7"/>
            </a:xfrm>
            <a:custGeom>
              <a:avLst/>
              <a:gdLst>
                <a:gd name="T0" fmla="*/ 16 w 83"/>
                <a:gd name="T1" fmla="*/ 0 h 33"/>
                <a:gd name="T2" fmla="*/ 17 w 83"/>
                <a:gd name="T3" fmla="*/ 0 h 33"/>
                <a:gd name="T4" fmla="*/ 0 w 83"/>
                <a:gd name="T5" fmla="*/ 2 h 33"/>
                <a:gd name="T6" fmla="*/ 0 w 83"/>
                <a:gd name="T7" fmla="*/ 7 h 33"/>
                <a:gd name="T8" fmla="*/ 17 w 83"/>
                <a:gd name="T9" fmla="*/ 5 h 33"/>
                <a:gd name="T10" fmla="*/ 18 w 83"/>
                <a:gd name="T11" fmla="*/ 5 h 33"/>
                <a:gd name="T12" fmla="*/ 17 w 83"/>
                <a:gd name="T13" fmla="*/ 5 h 33"/>
                <a:gd name="T14" fmla="*/ 18 w 83"/>
                <a:gd name="T15" fmla="*/ 5 h 33"/>
                <a:gd name="T16" fmla="*/ 18 w 83"/>
                <a:gd name="T17" fmla="*/ 5 h 33"/>
                <a:gd name="T18" fmla="*/ 16 w 83"/>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33"/>
                <a:gd name="T32" fmla="*/ 83 w 83"/>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33">
                  <a:moveTo>
                    <a:pt x="74" y="0"/>
                  </a:moveTo>
                  <a:lnTo>
                    <a:pt x="79" y="0"/>
                  </a:lnTo>
                  <a:lnTo>
                    <a:pt x="0" y="11"/>
                  </a:lnTo>
                  <a:lnTo>
                    <a:pt x="0" y="33"/>
                  </a:lnTo>
                  <a:lnTo>
                    <a:pt x="79" y="22"/>
                  </a:lnTo>
                  <a:lnTo>
                    <a:pt x="83" y="22"/>
                  </a:lnTo>
                  <a:lnTo>
                    <a:pt x="79" y="22"/>
                  </a:lnTo>
                  <a:lnTo>
                    <a:pt x="81" y="22"/>
                  </a:lnTo>
                  <a:lnTo>
                    <a:pt x="83" y="22"/>
                  </a:lnTo>
                  <a:lnTo>
                    <a:pt x="74" y="0"/>
                  </a:lnTo>
                  <a:close/>
                </a:path>
              </a:pathLst>
            </a:custGeom>
            <a:solidFill>
              <a:srgbClr val="333333"/>
            </a:solidFill>
            <a:ln w="9525">
              <a:solidFill>
                <a:srgbClr val="3366FF"/>
              </a:solidFill>
              <a:round/>
              <a:headEnd/>
              <a:tailEnd/>
            </a:ln>
          </p:spPr>
          <p:txBody>
            <a:bodyPr/>
            <a:lstStyle/>
            <a:p>
              <a:endParaRPr lang="en-US"/>
            </a:p>
          </p:txBody>
        </p:sp>
        <p:sp>
          <p:nvSpPr>
            <p:cNvPr id="35933" name="Freeform 43"/>
            <p:cNvSpPr>
              <a:spLocks/>
            </p:cNvSpPr>
            <p:nvPr/>
          </p:nvSpPr>
          <p:spPr bwMode="auto">
            <a:xfrm>
              <a:off x="3910" y="2808"/>
              <a:ext cx="26" cy="17"/>
            </a:xfrm>
            <a:custGeom>
              <a:avLst/>
              <a:gdLst>
                <a:gd name="T0" fmla="*/ 26 w 117"/>
                <a:gd name="T1" fmla="*/ 4 h 77"/>
                <a:gd name="T2" fmla="*/ 23 w 117"/>
                <a:gd name="T3" fmla="*/ 1 h 77"/>
                <a:gd name="T4" fmla="*/ 0 w 117"/>
                <a:gd name="T5" fmla="*/ 12 h 77"/>
                <a:gd name="T6" fmla="*/ 2 w 117"/>
                <a:gd name="T7" fmla="*/ 17 h 77"/>
                <a:gd name="T8" fmla="*/ 25 w 117"/>
                <a:gd name="T9" fmla="*/ 6 h 77"/>
                <a:gd name="T10" fmla="*/ 21 w 117"/>
                <a:gd name="T11" fmla="*/ 4 h 77"/>
                <a:gd name="T12" fmla="*/ 26 w 117"/>
                <a:gd name="T13" fmla="*/ 4 h 77"/>
                <a:gd name="T14" fmla="*/ 26 w 117"/>
                <a:gd name="T15" fmla="*/ 0 h 77"/>
                <a:gd name="T16" fmla="*/ 23 w 117"/>
                <a:gd name="T17" fmla="*/ 1 h 77"/>
                <a:gd name="T18" fmla="*/ 26 w 117"/>
                <a:gd name="T19" fmla="*/ 4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77"/>
                <a:gd name="T32" fmla="*/ 117 w 117"/>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77">
                  <a:moveTo>
                    <a:pt x="117" y="17"/>
                  </a:moveTo>
                  <a:lnTo>
                    <a:pt x="102" y="6"/>
                  </a:lnTo>
                  <a:lnTo>
                    <a:pt x="0" y="55"/>
                  </a:lnTo>
                  <a:lnTo>
                    <a:pt x="9" y="77"/>
                  </a:lnTo>
                  <a:lnTo>
                    <a:pt x="111" y="28"/>
                  </a:lnTo>
                  <a:lnTo>
                    <a:pt x="95" y="17"/>
                  </a:lnTo>
                  <a:lnTo>
                    <a:pt x="117" y="17"/>
                  </a:lnTo>
                  <a:lnTo>
                    <a:pt x="117" y="0"/>
                  </a:lnTo>
                  <a:lnTo>
                    <a:pt x="102" y="6"/>
                  </a:lnTo>
                  <a:lnTo>
                    <a:pt x="117" y="17"/>
                  </a:lnTo>
                  <a:close/>
                </a:path>
              </a:pathLst>
            </a:custGeom>
            <a:solidFill>
              <a:srgbClr val="333333"/>
            </a:solidFill>
            <a:ln w="9525">
              <a:solidFill>
                <a:srgbClr val="3366FF"/>
              </a:solidFill>
              <a:round/>
              <a:headEnd/>
              <a:tailEnd/>
            </a:ln>
          </p:spPr>
          <p:txBody>
            <a:bodyPr/>
            <a:lstStyle/>
            <a:p>
              <a:endParaRPr lang="en-US"/>
            </a:p>
          </p:txBody>
        </p:sp>
        <p:sp>
          <p:nvSpPr>
            <p:cNvPr id="35934" name="Freeform 44"/>
            <p:cNvSpPr>
              <a:spLocks/>
            </p:cNvSpPr>
            <p:nvPr/>
          </p:nvSpPr>
          <p:spPr bwMode="auto">
            <a:xfrm>
              <a:off x="3931" y="2811"/>
              <a:ext cx="5" cy="21"/>
            </a:xfrm>
            <a:custGeom>
              <a:avLst/>
              <a:gdLst>
                <a:gd name="T0" fmla="*/ 5 w 22"/>
                <a:gd name="T1" fmla="*/ 21 h 94"/>
                <a:gd name="T2" fmla="*/ 5 w 22"/>
                <a:gd name="T3" fmla="*/ 21 h 94"/>
                <a:gd name="T4" fmla="*/ 5 w 22"/>
                <a:gd name="T5" fmla="*/ 0 h 94"/>
                <a:gd name="T6" fmla="*/ 0 w 22"/>
                <a:gd name="T7" fmla="*/ 0 h 94"/>
                <a:gd name="T8" fmla="*/ 0 w 22"/>
                <a:gd name="T9" fmla="*/ 21 h 94"/>
                <a:gd name="T10" fmla="*/ 0 w 22"/>
                <a:gd name="T11" fmla="*/ 21 h 94"/>
                <a:gd name="T12" fmla="*/ 5 w 22"/>
                <a:gd name="T13" fmla="*/ 21 h 94"/>
                <a:gd name="T14" fmla="*/ 0 60000 65536"/>
                <a:gd name="T15" fmla="*/ 0 60000 65536"/>
                <a:gd name="T16" fmla="*/ 0 60000 65536"/>
                <a:gd name="T17" fmla="*/ 0 60000 65536"/>
                <a:gd name="T18" fmla="*/ 0 60000 65536"/>
                <a:gd name="T19" fmla="*/ 0 60000 65536"/>
                <a:gd name="T20" fmla="*/ 0 60000 65536"/>
                <a:gd name="T21" fmla="*/ 0 w 22"/>
                <a:gd name="T22" fmla="*/ 0 h 94"/>
                <a:gd name="T23" fmla="*/ 22 w 2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94">
                  <a:moveTo>
                    <a:pt x="22" y="94"/>
                  </a:moveTo>
                  <a:lnTo>
                    <a:pt x="22" y="94"/>
                  </a:lnTo>
                  <a:lnTo>
                    <a:pt x="22" y="0"/>
                  </a:lnTo>
                  <a:lnTo>
                    <a:pt x="0" y="0"/>
                  </a:lnTo>
                  <a:lnTo>
                    <a:pt x="0" y="94"/>
                  </a:lnTo>
                  <a:lnTo>
                    <a:pt x="22" y="94"/>
                  </a:lnTo>
                  <a:close/>
                </a:path>
              </a:pathLst>
            </a:custGeom>
            <a:solidFill>
              <a:srgbClr val="333333"/>
            </a:solidFill>
            <a:ln w="9525">
              <a:solidFill>
                <a:srgbClr val="3366FF"/>
              </a:solidFill>
              <a:round/>
              <a:headEnd/>
              <a:tailEnd/>
            </a:ln>
          </p:spPr>
          <p:txBody>
            <a:bodyPr/>
            <a:lstStyle/>
            <a:p>
              <a:endParaRPr lang="en-US"/>
            </a:p>
          </p:txBody>
        </p:sp>
        <p:sp>
          <p:nvSpPr>
            <p:cNvPr id="35935" name="Freeform 45"/>
            <p:cNvSpPr>
              <a:spLocks/>
            </p:cNvSpPr>
            <p:nvPr/>
          </p:nvSpPr>
          <p:spPr bwMode="auto">
            <a:xfrm>
              <a:off x="3925" y="2832"/>
              <a:ext cx="11" cy="44"/>
            </a:xfrm>
            <a:custGeom>
              <a:avLst/>
              <a:gdLst>
                <a:gd name="T0" fmla="*/ 4 w 49"/>
                <a:gd name="T1" fmla="*/ 41 h 199"/>
                <a:gd name="T2" fmla="*/ 5 w 49"/>
                <a:gd name="T3" fmla="*/ 42 h 199"/>
                <a:gd name="T4" fmla="*/ 11 w 49"/>
                <a:gd name="T5" fmla="*/ 0 h 199"/>
                <a:gd name="T6" fmla="*/ 6 w 49"/>
                <a:gd name="T7" fmla="*/ 0 h 199"/>
                <a:gd name="T8" fmla="*/ 0 w 49"/>
                <a:gd name="T9" fmla="*/ 42 h 199"/>
                <a:gd name="T10" fmla="*/ 0 w 49"/>
                <a:gd name="T11" fmla="*/ 44 h 199"/>
                <a:gd name="T12" fmla="*/ 0 w 49"/>
                <a:gd name="T13" fmla="*/ 42 h 199"/>
                <a:gd name="T14" fmla="*/ 0 w 49"/>
                <a:gd name="T15" fmla="*/ 43 h 199"/>
                <a:gd name="T16" fmla="*/ 0 w 49"/>
                <a:gd name="T17" fmla="*/ 44 h 199"/>
                <a:gd name="T18" fmla="*/ 4 w 49"/>
                <a:gd name="T19" fmla="*/ 41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199"/>
                <a:gd name="T32" fmla="*/ 49 w 49"/>
                <a:gd name="T33" fmla="*/ 199 h 1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199">
                  <a:moveTo>
                    <a:pt x="20" y="186"/>
                  </a:moveTo>
                  <a:lnTo>
                    <a:pt x="22" y="192"/>
                  </a:lnTo>
                  <a:lnTo>
                    <a:pt x="49" y="0"/>
                  </a:lnTo>
                  <a:lnTo>
                    <a:pt x="27" y="0"/>
                  </a:lnTo>
                  <a:lnTo>
                    <a:pt x="0" y="192"/>
                  </a:lnTo>
                  <a:lnTo>
                    <a:pt x="2" y="199"/>
                  </a:lnTo>
                  <a:lnTo>
                    <a:pt x="0" y="192"/>
                  </a:lnTo>
                  <a:lnTo>
                    <a:pt x="0" y="195"/>
                  </a:lnTo>
                  <a:lnTo>
                    <a:pt x="2" y="199"/>
                  </a:lnTo>
                  <a:lnTo>
                    <a:pt x="20" y="186"/>
                  </a:lnTo>
                  <a:close/>
                </a:path>
              </a:pathLst>
            </a:custGeom>
            <a:solidFill>
              <a:srgbClr val="333333"/>
            </a:solidFill>
            <a:ln w="9525">
              <a:solidFill>
                <a:srgbClr val="3366FF"/>
              </a:solidFill>
              <a:round/>
              <a:headEnd/>
              <a:tailEnd/>
            </a:ln>
          </p:spPr>
          <p:txBody>
            <a:bodyPr/>
            <a:lstStyle/>
            <a:p>
              <a:endParaRPr lang="en-US"/>
            </a:p>
          </p:txBody>
        </p:sp>
        <p:sp>
          <p:nvSpPr>
            <p:cNvPr id="35936" name="Freeform 46"/>
            <p:cNvSpPr>
              <a:spLocks/>
            </p:cNvSpPr>
            <p:nvPr/>
          </p:nvSpPr>
          <p:spPr bwMode="auto">
            <a:xfrm>
              <a:off x="3926" y="2873"/>
              <a:ext cx="15" cy="17"/>
            </a:xfrm>
            <a:custGeom>
              <a:avLst/>
              <a:gdLst>
                <a:gd name="T0" fmla="*/ 15 w 72"/>
                <a:gd name="T1" fmla="*/ 15 h 77"/>
                <a:gd name="T2" fmla="*/ 15 w 72"/>
                <a:gd name="T3" fmla="*/ 14 h 77"/>
                <a:gd name="T4" fmla="*/ 4 w 72"/>
                <a:gd name="T5" fmla="*/ 0 h 77"/>
                <a:gd name="T6" fmla="*/ 0 w 72"/>
                <a:gd name="T7" fmla="*/ 3 h 77"/>
                <a:gd name="T8" fmla="*/ 11 w 72"/>
                <a:gd name="T9" fmla="*/ 17 h 77"/>
                <a:gd name="T10" fmla="*/ 10 w 72"/>
                <a:gd name="T11" fmla="*/ 16 h 77"/>
                <a:gd name="T12" fmla="*/ 15 w 72"/>
                <a:gd name="T13" fmla="*/ 15 h 77"/>
                <a:gd name="T14" fmla="*/ 15 w 72"/>
                <a:gd name="T15" fmla="*/ 15 h 77"/>
                <a:gd name="T16" fmla="*/ 15 w 72"/>
                <a:gd name="T17" fmla="*/ 14 h 77"/>
                <a:gd name="T18" fmla="*/ 15 w 72"/>
                <a:gd name="T19" fmla="*/ 15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77"/>
                <a:gd name="T32" fmla="*/ 72 w 72"/>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77">
                  <a:moveTo>
                    <a:pt x="72" y="69"/>
                  </a:moveTo>
                  <a:lnTo>
                    <a:pt x="70" y="64"/>
                  </a:lnTo>
                  <a:lnTo>
                    <a:pt x="18" y="0"/>
                  </a:lnTo>
                  <a:lnTo>
                    <a:pt x="0" y="13"/>
                  </a:lnTo>
                  <a:lnTo>
                    <a:pt x="52" y="77"/>
                  </a:lnTo>
                  <a:lnTo>
                    <a:pt x="50" y="73"/>
                  </a:lnTo>
                  <a:lnTo>
                    <a:pt x="72" y="69"/>
                  </a:lnTo>
                  <a:lnTo>
                    <a:pt x="72" y="66"/>
                  </a:lnTo>
                  <a:lnTo>
                    <a:pt x="70" y="64"/>
                  </a:lnTo>
                  <a:lnTo>
                    <a:pt x="72" y="69"/>
                  </a:lnTo>
                  <a:close/>
                </a:path>
              </a:pathLst>
            </a:custGeom>
            <a:solidFill>
              <a:srgbClr val="333333"/>
            </a:solidFill>
            <a:ln w="9525">
              <a:solidFill>
                <a:srgbClr val="3366FF"/>
              </a:solidFill>
              <a:round/>
              <a:headEnd/>
              <a:tailEnd/>
            </a:ln>
          </p:spPr>
          <p:txBody>
            <a:bodyPr/>
            <a:lstStyle/>
            <a:p>
              <a:endParaRPr lang="en-US"/>
            </a:p>
          </p:txBody>
        </p:sp>
        <p:sp>
          <p:nvSpPr>
            <p:cNvPr id="35937" name="Freeform 47"/>
            <p:cNvSpPr>
              <a:spLocks/>
            </p:cNvSpPr>
            <p:nvPr/>
          </p:nvSpPr>
          <p:spPr bwMode="auto">
            <a:xfrm>
              <a:off x="3936" y="2888"/>
              <a:ext cx="12" cy="37"/>
            </a:xfrm>
            <a:custGeom>
              <a:avLst/>
              <a:gdLst>
                <a:gd name="T0" fmla="*/ 8 w 54"/>
                <a:gd name="T1" fmla="*/ 31 h 168"/>
                <a:gd name="T2" fmla="*/ 12 w 54"/>
                <a:gd name="T3" fmla="*/ 32 h 168"/>
                <a:gd name="T4" fmla="*/ 5 w 54"/>
                <a:gd name="T5" fmla="*/ 0 h 168"/>
                <a:gd name="T6" fmla="*/ 0 w 54"/>
                <a:gd name="T7" fmla="*/ 1 h 168"/>
                <a:gd name="T8" fmla="*/ 7 w 54"/>
                <a:gd name="T9" fmla="*/ 33 h 168"/>
                <a:gd name="T10" fmla="*/ 11 w 54"/>
                <a:gd name="T11" fmla="*/ 34 h 168"/>
                <a:gd name="T12" fmla="*/ 7 w 54"/>
                <a:gd name="T13" fmla="*/ 33 h 168"/>
                <a:gd name="T14" fmla="*/ 8 w 54"/>
                <a:gd name="T15" fmla="*/ 37 h 168"/>
                <a:gd name="T16" fmla="*/ 11 w 54"/>
                <a:gd name="T17" fmla="*/ 34 h 168"/>
                <a:gd name="T18" fmla="*/ 8 w 54"/>
                <a:gd name="T19" fmla="*/ 31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68"/>
                <a:gd name="T32" fmla="*/ 54 w 54"/>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68">
                  <a:moveTo>
                    <a:pt x="36" y="139"/>
                  </a:moveTo>
                  <a:lnTo>
                    <a:pt x="54" y="144"/>
                  </a:lnTo>
                  <a:lnTo>
                    <a:pt x="22" y="0"/>
                  </a:lnTo>
                  <a:lnTo>
                    <a:pt x="0" y="4"/>
                  </a:lnTo>
                  <a:lnTo>
                    <a:pt x="31" y="148"/>
                  </a:lnTo>
                  <a:lnTo>
                    <a:pt x="49" y="153"/>
                  </a:lnTo>
                  <a:lnTo>
                    <a:pt x="31" y="148"/>
                  </a:lnTo>
                  <a:lnTo>
                    <a:pt x="36" y="168"/>
                  </a:lnTo>
                  <a:lnTo>
                    <a:pt x="49" y="153"/>
                  </a:lnTo>
                  <a:lnTo>
                    <a:pt x="36" y="139"/>
                  </a:lnTo>
                  <a:close/>
                </a:path>
              </a:pathLst>
            </a:custGeom>
            <a:solidFill>
              <a:srgbClr val="333333"/>
            </a:solidFill>
            <a:ln w="9525">
              <a:solidFill>
                <a:srgbClr val="3366FF"/>
              </a:solidFill>
              <a:round/>
              <a:headEnd/>
              <a:tailEnd/>
            </a:ln>
          </p:spPr>
          <p:txBody>
            <a:bodyPr/>
            <a:lstStyle/>
            <a:p>
              <a:endParaRPr lang="en-US"/>
            </a:p>
          </p:txBody>
        </p:sp>
        <p:sp>
          <p:nvSpPr>
            <p:cNvPr id="35938" name="Freeform 48"/>
            <p:cNvSpPr>
              <a:spLocks/>
            </p:cNvSpPr>
            <p:nvPr/>
          </p:nvSpPr>
          <p:spPr bwMode="auto">
            <a:xfrm>
              <a:off x="3944" y="2917"/>
              <a:ext cx="4" cy="5"/>
            </a:xfrm>
            <a:custGeom>
              <a:avLst/>
              <a:gdLst>
                <a:gd name="T0" fmla="*/ 2 w 16"/>
                <a:gd name="T1" fmla="*/ 0 h 22"/>
                <a:gd name="T2" fmla="*/ 1 w 16"/>
                <a:gd name="T3" fmla="*/ 1 h 22"/>
                <a:gd name="T4" fmla="*/ 0 w 16"/>
                <a:gd name="T5" fmla="*/ 1 h 22"/>
                <a:gd name="T6" fmla="*/ 3 w 16"/>
                <a:gd name="T7" fmla="*/ 5 h 22"/>
                <a:gd name="T8" fmla="*/ 4 w 16"/>
                <a:gd name="T9" fmla="*/ 4 h 22"/>
                <a:gd name="T10" fmla="*/ 3 w 16"/>
                <a:gd name="T11" fmla="*/ 5 h 22"/>
                <a:gd name="T12" fmla="*/ 2 w 16"/>
                <a:gd name="T13" fmla="*/ 0 h 22"/>
                <a:gd name="T14" fmla="*/ 1 w 16"/>
                <a:gd name="T15" fmla="*/ 0 h 22"/>
                <a:gd name="T16" fmla="*/ 1 w 16"/>
                <a:gd name="T17" fmla="*/ 1 h 22"/>
                <a:gd name="T18" fmla="*/ 2 w 16"/>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22"/>
                <a:gd name="T32" fmla="*/ 16 w 16"/>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22">
                  <a:moveTo>
                    <a:pt x="7" y="0"/>
                  </a:moveTo>
                  <a:lnTo>
                    <a:pt x="2" y="4"/>
                  </a:lnTo>
                  <a:lnTo>
                    <a:pt x="0" y="6"/>
                  </a:lnTo>
                  <a:lnTo>
                    <a:pt x="13" y="20"/>
                  </a:lnTo>
                  <a:lnTo>
                    <a:pt x="16" y="17"/>
                  </a:lnTo>
                  <a:lnTo>
                    <a:pt x="11" y="22"/>
                  </a:lnTo>
                  <a:lnTo>
                    <a:pt x="7" y="0"/>
                  </a:lnTo>
                  <a:lnTo>
                    <a:pt x="4" y="0"/>
                  </a:lnTo>
                  <a:lnTo>
                    <a:pt x="2" y="4"/>
                  </a:lnTo>
                  <a:lnTo>
                    <a:pt x="7" y="0"/>
                  </a:lnTo>
                  <a:close/>
                </a:path>
              </a:pathLst>
            </a:custGeom>
            <a:solidFill>
              <a:srgbClr val="333333"/>
            </a:solidFill>
            <a:ln w="9525">
              <a:solidFill>
                <a:srgbClr val="3366FF"/>
              </a:solidFill>
              <a:round/>
              <a:headEnd/>
              <a:tailEnd/>
            </a:ln>
          </p:spPr>
          <p:txBody>
            <a:bodyPr/>
            <a:lstStyle/>
            <a:p>
              <a:endParaRPr lang="en-US"/>
            </a:p>
          </p:txBody>
        </p:sp>
        <p:sp>
          <p:nvSpPr>
            <p:cNvPr id="35939" name="Freeform 49"/>
            <p:cNvSpPr>
              <a:spLocks/>
            </p:cNvSpPr>
            <p:nvPr/>
          </p:nvSpPr>
          <p:spPr bwMode="auto">
            <a:xfrm>
              <a:off x="3946" y="2916"/>
              <a:ext cx="4" cy="6"/>
            </a:xfrm>
            <a:custGeom>
              <a:avLst/>
              <a:gdLst>
                <a:gd name="T0" fmla="*/ 2 w 20"/>
                <a:gd name="T1" fmla="*/ 0 h 27"/>
                <a:gd name="T2" fmla="*/ 3 w 20"/>
                <a:gd name="T3" fmla="*/ 0 h 27"/>
                <a:gd name="T4" fmla="*/ 0 w 20"/>
                <a:gd name="T5" fmla="*/ 1 h 27"/>
                <a:gd name="T6" fmla="*/ 1 w 20"/>
                <a:gd name="T7" fmla="*/ 6 h 27"/>
                <a:gd name="T8" fmla="*/ 4 w 20"/>
                <a:gd name="T9" fmla="*/ 5 h 27"/>
                <a:gd name="T10" fmla="*/ 4 w 20"/>
                <a:gd name="T11" fmla="*/ 4 h 27"/>
                <a:gd name="T12" fmla="*/ 4 w 20"/>
                <a:gd name="T13" fmla="*/ 5 h 27"/>
                <a:gd name="T14" fmla="*/ 4 w 20"/>
                <a:gd name="T15" fmla="*/ 5 h 27"/>
                <a:gd name="T16" fmla="*/ 4 w 20"/>
                <a:gd name="T17" fmla="*/ 4 h 27"/>
                <a:gd name="T18" fmla="*/ 2 w 20"/>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7"/>
                <a:gd name="T32" fmla="*/ 20 w 2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7">
                  <a:moveTo>
                    <a:pt x="11" y="2"/>
                  </a:moveTo>
                  <a:lnTo>
                    <a:pt x="13" y="0"/>
                  </a:lnTo>
                  <a:lnTo>
                    <a:pt x="0" y="5"/>
                  </a:lnTo>
                  <a:lnTo>
                    <a:pt x="4" y="27"/>
                  </a:lnTo>
                  <a:lnTo>
                    <a:pt x="18" y="22"/>
                  </a:lnTo>
                  <a:lnTo>
                    <a:pt x="20" y="20"/>
                  </a:lnTo>
                  <a:lnTo>
                    <a:pt x="18" y="22"/>
                  </a:lnTo>
                  <a:lnTo>
                    <a:pt x="20" y="22"/>
                  </a:lnTo>
                  <a:lnTo>
                    <a:pt x="20" y="20"/>
                  </a:lnTo>
                  <a:lnTo>
                    <a:pt x="11" y="2"/>
                  </a:lnTo>
                  <a:close/>
                </a:path>
              </a:pathLst>
            </a:custGeom>
            <a:solidFill>
              <a:srgbClr val="333333"/>
            </a:solidFill>
            <a:ln w="9525">
              <a:solidFill>
                <a:srgbClr val="3366FF"/>
              </a:solidFill>
              <a:round/>
              <a:headEnd/>
              <a:tailEnd/>
            </a:ln>
          </p:spPr>
          <p:txBody>
            <a:bodyPr/>
            <a:lstStyle/>
            <a:p>
              <a:endParaRPr lang="en-US"/>
            </a:p>
          </p:txBody>
        </p:sp>
        <p:sp>
          <p:nvSpPr>
            <p:cNvPr id="35940" name="Freeform 50"/>
            <p:cNvSpPr>
              <a:spLocks/>
            </p:cNvSpPr>
            <p:nvPr/>
          </p:nvSpPr>
          <p:spPr bwMode="auto">
            <a:xfrm>
              <a:off x="3948" y="2914"/>
              <a:ext cx="7" cy="6"/>
            </a:xfrm>
            <a:custGeom>
              <a:avLst/>
              <a:gdLst>
                <a:gd name="T0" fmla="*/ 5 w 29"/>
                <a:gd name="T1" fmla="*/ 0 h 29"/>
                <a:gd name="T2" fmla="*/ 5 w 29"/>
                <a:gd name="T3" fmla="*/ 0 h 29"/>
                <a:gd name="T4" fmla="*/ 0 w 29"/>
                <a:gd name="T5" fmla="*/ 2 h 29"/>
                <a:gd name="T6" fmla="*/ 2 w 29"/>
                <a:gd name="T7" fmla="*/ 6 h 29"/>
                <a:gd name="T8" fmla="*/ 7 w 29"/>
                <a:gd name="T9" fmla="*/ 4 h 29"/>
                <a:gd name="T10" fmla="*/ 7 w 29"/>
                <a:gd name="T11" fmla="*/ 4 h 29"/>
                <a:gd name="T12" fmla="*/ 5 w 29"/>
                <a:gd name="T13" fmla="*/ 0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20" y="0"/>
                  </a:moveTo>
                  <a:lnTo>
                    <a:pt x="20" y="0"/>
                  </a:lnTo>
                  <a:lnTo>
                    <a:pt x="0" y="11"/>
                  </a:lnTo>
                  <a:lnTo>
                    <a:pt x="9" y="29"/>
                  </a:lnTo>
                  <a:lnTo>
                    <a:pt x="29" y="18"/>
                  </a:lnTo>
                  <a:lnTo>
                    <a:pt x="20" y="0"/>
                  </a:lnTo>
                  <a:close/>
                </a:path>
              </a:pathLst>
            </a:custGeom>
            <a:solidFill>
              <a:srgbClr val="333333"/>
            </a:solidFill>
            <a:ln w="9525">
              <a:solidFill>
                <a:srgbClr val="3366FF"/>
              </a:solidFill>
              <a:round/>
              <a:headEnd/>
              <a:tailEnd/>
            </a:ln>
          </p:spPr>
          <p:txBody>
            <a:bodyPr/>
            <a:lstStyle/>
            <a:p>
              <a:endParaRPr lang="en-US"/>
            </a:p>
          </p:txBody>
        </p:sp>
        <p:sp>
          <p:nvSpPr>
            <p:cNvPr id="35941" name="Freeform 51"/>
            <p:cNvSpPr>
              <a:spLocks/>
            </p:cNvSpPr>
            <p:nvPr/>
          </p:nvSpPr>
          <p:spPr bwMode="auto">
            <a:xfrm>
              <a:off x="3953" y="2911"/>
              <a:ext cx="8" cy="7"/>
            </a:xfrm>
            <a:custGeom>
              <a:avLst/>
              <a:gdLst>
                <a:gd name="T0" fmla="*/ 5 w 36"/>
                <a:gd name="T1" fmla="*/ 0 h 33"/>
                <a:gd name="T2" fmla="*/ 6 w 36"/>
                <a:gd name="T3" fmla="*/ 0 h 33"/>
                <a:gd name="T4" fmla="*/ 0 w 36"/>
                <a:gd name="T5" fmla="*/ 3 h 33"/>
                <a:gd name="T6" fmla="*/ 2 w 36"/>
                <a:gd name="T7" fmla="*/ 7 h 33"/>
                <a:gd name="T8" fmla="*/ 8 w 36"/>
                <a:gd name="T9" fmla="*/ 4 h 33"/>
                <a:gd name="T10" fmla="*/ 8 w 36"/>
                <a:gd name="T11" fmla="*/ 4 h 33"/>
                <a:gd name="T12" fmla="*/ 5 w 36"/>
                <a:gd name="T13" fmla="*/ 0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23" y="0"/>
                  </a:moveTo>
                  <a:lnTo>
                    <a:pt x="25" y="0"/>
                  </a:lnTo>
                  <a:lnTo>
                    <a:pt x="0" y="15"/>
                  </a:lnTo>
                  <a:lnTo>
                    <a:pt x="9" y="33"/>
                  </a:lnTo>
                  <a:lnTo>
                    <a:pt x="34" y="18"/>
                  </a:lnTo>
                  <a:lnTo>
                    <a:pt x="36" y="18"/>
                  </a:lnTo>
                  <a:lnTo>
                    <a:pt x="23" y="0"/>
                  </a:lnTo>
                  <a:close/>
                </a:path>
              </a:pathLst>
            </a:custGeom>
            <a:solidFill>
              <a:srgbClr val="333333"/>
            </a:solidFill>
            <a:ln w="9525">
              <a:solidFill>
                <a:srgbClr val="3366FF"/>
              </a:solidFill>
              <a:round/>
              <a:headEnd/>
              <a:tailEnd/>
            </a:ln>
          </p:spPr>
          <p:txBody>
            <a:bodyPr/>
            <a:lstStyle/>
            <a:p>
              <a:endParaRPr lang="en-US"/>
            </a:p>
          </p:txBody>
        </p:sp>
        <p:sp>
          <p:nvSpPr>
            <p:cNvPr id="35942" name="Freeform 52"/>
            <p:cNvSpPr>
              <a:spLocks/>
            </p:cNvSpPr>
            <p:nvPr/>
          </p:nvSpPr>
          <p:spPr bwMode="auto">
            <a:xfrm>
              <a:off x="3958" y="2906"/>
              <a:ext cx="9" cy="9"/>
            </a:xfrm>
            <a:custGeom>
              <a:avLst/>
              <a:gdLst>
                <a:gd name="T0" fmla="*/ 6 w 43"/>
                <a:gd name="T1" fmla="*/ 0 h 38"/>
                <a:gd name="T2" fmla="*/ 6 w 43"/>
                <a:gd name="T3" fmla="*/ 0 h 38"/>
                <a:gd name="T4" fmla="*/ 0 w 43"/>
                <a:gd name="T5" fmla="*/ 5 h 38"/>
                <a:gd name="T6" fmla="*/ 3 w 43"/>
                <a:gd name="T7" fmla="*/ 9 h 38"/>
                <a:gd name="T8" fmla="*/ 9 w 43"/>
                <a:gd name="T9" fmla="*/ 4 h 38"/>
                <a:gd name="T10" fmla="*/ 9 w 43"/>
                <a:gd name="T11" fmla="*/ 4 h 38"/>
                <a:gd name="T12" fmla="*/ 6 w 43"/>
                <a:gd name="T13" fmla="*/ 0 h 38"/>
                <a:gd name="T14" fmla="*/ 0 60000 65536"/>
                <a:gd name="T15" fmla="*/ 0 60000 65536"/>
                <a:gd name="T16" fmla="*/ 0 60000 65536"/>
                <a:gd name="T17" fmla="*/ 0 60000 65536"/>
                <a:gd name="T18" fmla="*/ 0 60000 65536"/>
                <a:gd name="T19" fmla="*/ 0 60000 65536"/>
                <a:gd name="T20" fmla="*/ 0 60000 65536"/>
                <a:gd name="T21" fmla="*/ 0 w 43"/>
                <a:gd name="T22" fmla="*/ 0 h 38"/>
                <a:gd name="T23" fmla="*/ 43 w 4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8">
                  <a:moveTo>
                    <a:pt x="29" y="0"/>
                  </a:moveTo>
                  <a:lnTo>
                    <a:pt x="29" y="0"/>
                  </a:lnTo>
                  <a:lnTo>
                    <a:pt x="0" y="20"/>
                  </a:lnTo>
                  <a:lnTo>
                    <a:pt x="13" y="38"/>
                  </a:lnTo>
                  <a:lnTo>
                    <a:pt x="43" y="18"/>
                  </a:lnTo>
                  <a:lnTo>
                    <a:pt x="29" y="0"/>
                  </a:lnTo>
                  <a:close/>
                </a:path>
              </a:pathLst>
            </a:custGeom>
            <a:solidFill>
              <a:srgbClr val="333333"/>
            </a:solidFill>
            <a:ln w="9525">
              <a:solidFill>
                <a:srgbClr val="3366FF"/>
              </a:solidFill>
              <a:round/>
              <a:headEnd/>
              <a:tailEnd/>
            </a:ln>
          </p:spPr>
          <p:txBody>
            <a:bodyPr/>
            <a:lstStyle/>
            <a:p>
              <a:endParaRPr lang="en-US"/>
            </a:p>
          </p:txBody>
        </p:sp>
        <p:sp>
          <p:nvSpPr>
            <p:cNvPr id="35943" name="Freeform 53"/>
            <p:cNvSpPr>
              <a:spLocks/>
            </p:cNvSpPr>
            <p:nvPr/>
          </p:nvSpPr>
          <p:spPr bwMode="auto">
            <a:xfrm>
              <a:off x="3964" y="2900"/>
              <a:ext cx="10" cy="10"/>
            </a:xfrm>
            <a:custGeom>
              <a:avLst/>
              <a:gdLst>
                <a:gd name="T0" fmla="*/ 7 w 47"/>
                <a:gd name="T1" fmla="*/ 0 h 47"/>
                <a:gd name="T2" fmla="*/ 7 w 47"/>
                <a:gd name="T3" fmla="*/ 0 h 47"/>
                <a:gd name="T4" fmla="*/ 0 w 47"/>
                <a:gd name="T5" fmla="*/ 6 h 47"/>
                <a:gd name="T6" fmla="*/ 3 w 47"/>
                <a:gd name="T7" fmla="*/ 10 h 47"/>
                <a:gd name="T8" fmla="*/ 10 w 47"/>
                <a:gd name="T9" fmla="*/ 4 h 47"/>
                <a:gd name="T10" fmla="*/ 10 w 47"/>
                <a:gd name="T11" fmla="*/ 3 h 47"/>
                <a:gd name="T12" fmla="*/ 7 w 47"/>
                <a:gd name="T13" fmla="*/ 0 h 47"/>
                <a:gd name="T14" fmla="*/ 0 60000 65536"/>
                <a:gd name="T15" fmla="*/ 0 60000 65536"/>
                <a:gd name="T16" fmla="*/ 0 60000 65536"/>
                <a:gd name="T17" fmla="*/ 0 60000 65536"/>
                <a:gd name="T18" fmla="*/ 0 60000 65536"/>
                <a:gd name="T19" fmla="*/ 0 60000 65536"/>
                <a:gd name="T20" fmla="*/ 0 60000 65536"/>
                <a:gd name="T21" fmla="*/ 0 w 47"/>
                <a:gd name="T22" fmla="*/ 0 h 47"/>
                <a:gd name="T23" fmla="*/ 47 w 4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7">
                  <a:moveTo>
                    <a:pt x="34" y="2"/>
                  </a:moveTo>
                  <a:lnTo>
                    <a:pt x="34" y="0"/>
                  </a:lnTo>
                  <a:lnTo>
                    <a:pt x="0" y="29"/>
                  </a:lnTo>
                  <a:lnTo>
                    <a:pt x="14" y="47"/>
                  </a:lnTo>
                  <a:lnTo>
                    <a:pt x="47" y="18"/>
                  </a:lnTo>
                  <a:lnTo>
                    <a:pt x="47" y="16"/>
                  </a:lnTo>
                  <a:lnTo>
                    <a:pt x="34" y="2"/>
                  </a:lnTo>
                  <a:close/>
                </a:path>
              </a:pathLst>
            </a:custGeom>
            <a:solidFill>
              <a:srgbClr val="333333"/>
            </a:solidFill>
            <a:ln w="9525">
              <a:solidFill>
                <a:srgbClr val="3366FF"/>
              </a:solidFill>
              <a:round/>
              <a:headEnd/>
              <a:tailEnd/>
            </a:ln>
          </p:spPr>
          <p:txBody>
            <a:bodyPr/>
            <a:lstStyle/>
            <a:p>
              <a:endParaRPr lang="en-US"/>
            </a:p>
          </p:txBody>
        </p:sp>
        <p:sp>
          <p:nvSpPr>
            <p:cNvPr id="35944" name="Freeform 54"/>
            <p:cNvSpPr>
              <a:spLocks/>
            </p:cNvSpPr>
            <p:nvPr/>
          </p:nvSpPr>
          <p:spPr bwMode="auto">
            <a:xfrm>
              <a:off x="3972" y="2892"/>
              <a:ext cx="11" cy="11"/>
            </a:xfrm>
            <a:custGeom>
              <a:avLst/>
              <a:gdLst>
                <a:gd name="T0" fmla="*/ 7 w 54"/>
                <a:gd name="T1" fmla="*/ 0 h 51"/>
                <a:gd name="T2" fmla="*/ 8 w 54"/>
                <a:gd name="T3" fmla="*/ 0 h 51"/>
                <a:gd name="T4" fmla="*/ 0 w 54"/>
                <a:gd name="T5" fmla="*/ 8 h 51"/>
                <a:gd name="T6" fmla="*/ 3 w 54"/>
                <a:gd name="T7" fmla="*/ 11 h 51"/>
                <a:gd name="T8" fmla="*/ 11 w 54"/>
                <a:gd name="T9" fmla="*/ 3 h 51"/>
                <a:gd name="T10" fmla="*/ 11 w 54"/>
                <a:gd name="T11" fmla="*/ 3 h 51"/>
                <a:gd name="T12" fmla="*/ 7 w 54"/>
                <a:gd name="T13" fmla="*/ 0 h 51"/>
                <a:gd name="T14" fmla="*/ 0 60000 65536"/>
                <a:gd name="T15" fmla="*/ 0 60000 65536"/>
                <a:gd name="T16" fmla="*/ 0 60000 65536"/>
                <a:gd name="T17" fmla="*/ 0 60000 65536"/>
                <a:gd name="T18" fmla="*/ 0 60000 65536"/>
                <a:gd name="T19" fmla="*/ 0 60000 65536"/>
                <a:gd name="T20" fmla="*/ 0 60000 65536"/>
                <a:gd name="T21" fmla="*/ 0 w 54"/>
                <a:gd name="T22" fmla="*/ 0 h 51"/>
                <a:gd name="T23" fmla="*/ 54 w 54"/>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1">
                  <a:moveTo>
                    <a:pt x="36" y="0"/>
                  </a:moveTo>
                  <a:lnTo>
                    <a:pt x="38" y="0"/>
                  </a:lnTo>
                  <a:lnTo>
                    <a:pt x="0" y="37"/>
                  </a:lnTo>
                  <a:lnTo>
                    <a:pt x="13" y="51"/>
                  </a:lnTo>
                  <a:lnTo>
                    <a:pt x="52" y="13"/>
                  </a:lnTo>
                  <a:lnTo>
                    <a:pt x="54" y="13"/>
                  </a:lnTo>
                  <a:lnTo>
                    <a:pt x="36" y="0"/>
                  </a:lnTo>
                  <a:close/>
                </a:path>
              </a:pathLst>
            </a:custGeom>
            <a:solidFill>
              <a:srgbClr val="333333"/>
            </a:solidFill>
            <a:ln w="9525">
              <a:solidFill>
                <a:srgbClr val="3366FF"/>
              </a:solidFill>
              <a:round/>
              <a:headEnd/>
              <a:tailEnd/>
            </a:ln>
          </p:spPr>
          <p:txBody>
            <a:bodyPr/>
            <a:lstStyle/>
            <a:p>
              <a:endParaRPr lang="en-US"/>
            </a:p>
          </p:txBody>
        </p:sp>
        <p:sp>
          <p:nvSpPr>
            <p:cNvPr id="35945" name="Freeform 55"/>
            <p:cNvSpPr>
              <a:spLocks/>
            </p:cNvSpPr>
            <p:nvPr/>
          </p:nvSpPr>
          <p:spPr bwMode="auto">
            <a:xfrm>
              <a:off x="3979" y="2882"/>
              <a:ext cx="13" cy="13"/>
            </a:xfrm>
            <a:custGeom>
              <a:avLst/>
              <a:gdLst>
                <a:gd name="T0" fmla="*/ 9 w 59"/>
                <a:gd name="T1" fmla="*/ 0 h 58"/>
                <a:gd name="T2" fmla="*/ 9 w 59"/>
                <a:gd name="T3" fmla="*/ 0 h 58"/>
                <a:gd name="T4" fmla="*/ 0 w 59"/>
                <a:gd name="T5" fmla="*/ 10 h 58"/>
                <a:gd name="T6" fmla="*/ 4 w 59"/>
                <a:gd name="T7" fmla="*/ 13 h 58"/>
                <a:gd name="T8" fmla="*/ 13 w 59"/>
                <a:gd name="T9" fmla="*/ 3 h 58"/>
                <a:gd name="T10" fmla="*/ 13 w 59"/>
                <a:gd name="T11" fmla="*/ 3 h 58"/>
                <a:gd name="T12" fmla="*/ 9 w 59"/>
                <a:gd name="T13" fmla="*/ 0 h 58"/>
                <a:gd name="T14" fmla="*/ 0 60000 65536"/>
                <a:gd name="T15" fmla="*/ 0 60000 65536"/>
                <a:gd name="T16" fmla="*/ 0 60000 65536"/>
                <a:gd name="T17" fmla="*/ 0 60000 65536"/>
                <a:gd name="T18" fmla="*/ 0 60000 65536"/>
                <a:gd name="T19" fmla="*/ 0 60000 65536"/>
                <a:gd name="T20" fmla="*/ 0 60000 65536"/>
                <a:gd name="T21" fmla="*/ 0 w 59"/>
                <a:gd name="T22" fmla="*/ 0 h 58"/>
                <a:gd name="T23" fmla="*/ 59 w 5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8">
                  <a:moveTo>
                    <a:pt x="41" y="0"/>
                  </a:moveTo>
                  <a:lnTo>
                    <a:pt x="41" y="0"/>
                  </a:lnTo>
                  <a:lnTo>
                    <a:pt x="0" y="45"/>
                  </a:lnTo>
                  <a:lnTo>
                    <a:pt x="18" y="58"/>
                  </a:lnTo>
                  <a:lnTo>
                    <a:pt x="59" y="13"/>
                  </a:lnTo>
                  <a:lnTo>
                    <a:pt x="41" y="0"/>
                  </a:lnTo>
                  <a:close/>
                </a:path>
              </a:pathLst>
            </a:custGeom>
            <a:solidFill>
              <a:srgbClr val="333333"/>
            </a:solidFill>
            <a:ln w="9525">
              <a:solidFill>
                <a:srgbClr val="3366FF"/>
              </a:solidFill>
              <a:round/>
              <a:headEnd/>
              <a:tailEnd/>
            </a:ln>
          </p:spPr>
          <p:txBody>
            <a:bodyPr/>
            <a:lstStyle/>
            <a:p>
              <a:endParaRPr lang="en-US"/>
            </a:p>
          </p:txBody>
        </p:sp>
        <p:sp>
          <p:nvSpPr>
            <p:cNvPr id="35946" name="Freeform 56"/>
            <p:cNvSpPr>
              <a:spLocks/>
            </p:cNvSpPr>
            <p:nvPr/>
          </p:nvSpPr>
          <p:spPr bwMode="auto">
            <a:xfrm>
              <a:off x="3988" y="2870"/>
              <a:ext cx="13" cy="15"/>
            </a:xfrm>
            <a:custGeom>
              <a:avLst/>
              <a:gdLst>
                <a:gd name="T0" fmla="*/ 9 w 58"/>
                <a:gd name="T1" fmla="*/ 0 h 68"/>
                <a:gd name="T2" fmla="*/ 9 w 58"/>
                <a:gd name="T3" fmla="*/ 0 h 68"/>
                <a:gd name="T4" fmla="*/ 0 w 58"/>
                <a:gd name="T5" fmla="*/ 12 h 68"/>
                <a:gd name="T6" fmla="*/ 4 w 58"/>
                <a:gd name="T7" fmla="*/ 15 h 68"/>
                <a:gd name="T8" fmla="*/ 13 w 58"/>
                <a:gd name="T9" fmla="*/ 3 h 68"/>
                <a:gd name="T10" fmla="*/ 13 w 58"/>
                <a:gd name="T11" fmla="*/ 2 h 68"/>
                <a:gd name="T12" fmla="*/ 9 w 58"/>
                <a:gd name="T13" fmla="*/ 0 h 68"/>
                <a:gd name="T14" fmla="*/ 0 60000 65536"/>
                <a:gd name="T15" fmla="*/ 0 60000 65536"/>
                <a:gd name="T16" fmla="*/ 0 60000 65536"/>
                <a:gd name="T17" fmla="*/ 0 60000 65536"/>
                <a:gd name="T18" fmla="*/ 0 60000 65536"/>
                <a:gd name="T19" fmla="*/ 0 60000 65536"/>
                <a:gd name="T20" fmla="*/ 0 60000 65536"/>
                <a:gd name="T21" fmla="*/ 0 w 58"/>
                <a:gd name="T22" fmla="*/ 0 h 68"/>
                <a:gd name="T23" fmla="*/ 58 w 58"/>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68">
                  <a:moveTo>
                    <a:pt x="40" y="2"/>
                  </a:moveTo>
                  <a:lnTo>
                    <a:pt x="40" y="0"/>
                  </a:lnTo>
                  <a:lnTo>
                    <a:pt x="0" y="55"/>
                  </a:lnTo>
                  <a:lnTo>
                    <a:pt x="18" y="68"/>
                  </a:lnTo>
                  <a:lnTo>
                    <a:pt x="58" y="13"/>
                  </a:lnTo>
                  <a:lnTo>
                    <a:pt x="58" y="11"/>
                  </a:lnTo>
                  <a:lnTo>
                    <a:pt x="40" y="2"/>
                  </a:lnTo>
                  <a:close/>
                </a:path>
              </a:pathLst>
            </a:custGeom>
            <a:solidFill>
              <a:srgbClr val="333333"/>
            </a:solidFill>
            <a:ln w="9525">
              <a:solidFill>
                <a:srgbClr val="3366FF"/>
              </a:solidFill>
              <a:round/>
              <a:headEnd/>
              <a:tailEnd/>
            </a:ln>
          </p:spPr>
          <p:txBody>
            <a:bodyPr/>
            <a:lstStyle/>
            <a:p>
              <a:endParaRPr lang="en-US"/>
            </a:p>
          </p:txBody>
        </p:sp>
        <p:sp>
          <p:nvSpPr>
            <p:cNvPr id="35947" name="Freeform 57"/>
            <p:cNvSpPr>
              <a:spLocks/>
            </p:cNvSpPr>
            <p:nvPr/>
          </p:nvSpPr>
          <p:spPr bwMode="auto">
            <a:xfrm>
              <a:off x="3997" y="2856"/>
              <a:ext cx="13" cy="17"/>
            </a:xfrm>
            <a:custGeom>
              <a:avLst/>
              <a:gdLst>
                <a:gd name="T0" fmla="*/ 9 w 61"/>
                <a:gd name="T1" fmla="*/ 0 h 76"/>
                <a:gd name="T2" fmla="*/ 9 w 61"/>
                <a:gd name="T3" fmla="*/ 0 h 76"/>
                <a:gd name="T4" fmla="*/ 0 w 61"/>
                <a:gd name="T5" fmla="*/ 15 h 76"/>
                <a:gd name="T6" fmla="*/ 4 w 61"/>
                <a:gd name="T7" fmla="*/ 17 h 76"/>
                <a:gd name="T8" fmla="*/ 13 w 61"/>
                <a:gd name="T9" fmla="*/ 2 h 76"/>
                <a:gd name="T10" fmla="*/ 13 w 61"/>
                <a:gd name="T11" fmla="*/ 2 h 76"/>
                <a:gd name="T12" fmla="*/ 9 w 61"/>
                <a:gd name="T13" fmla="*/ 0 h 76"/>
                <a:gd name="T14" fmla="*/ 0 60000 65536"/>
                <a:gd name="T15" fmla="*/ 0 60000 65536"/>
                <a:gd name="T16" fmla="*/ 0 60000 65536"/>
                <a:gd name="T17" fmla="*/ 0 60000 65536"/>
                <a:gd name="T18" fmla="*/ 0 60000 65536"/>
                <a:gd name="T19" fmla="*/ 0 60000 65536"/>
                <a:gd name="T20" fmla="*/ 0 60000 65536"/>
                <a:gd name="T21" fmla="*/ 0 w 61"/>
                <a:gd name="T22" fmla="*/ 0 h 76"/>
                <a:gd name="T23" fmla="*/ 61 w 61"/>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6">
                  <a:moveTo>
                    <a:pt x="43" y="0"/>
                  </a:moveTo>
                  <a:lnTo>
                    <a:pt x="43" y="0"/>
                  </a:lnTo>
                  <a:lnTo>
                    <a:pt x="0" y="67"/>
                  </a:lnTo>
                  <a:lnTo>
                    <a:pt x="18" y="76"/>
                  </a:lnTo>
                  <a:lnTo>
                    <a:pt x="61" y="9"/>
                  </a:lnTo>
                  <a:lnTo>
                    <a:pt x="43" y="0"/>
                  </a:lnTo>
                  <a:close/>
                </a:path>
              </a:pathLst>
            </a:custGeom>
            <a:solidFill>
              <a:srgbClr val="333333"/>
            </a:solidFill>
            <a:ln w="9525">
              <a:solidFill>
                <a:srgbClr val="3366FF"/>
              </a:solidFill>
              <a:round/>
              <a:headEnd/>
              <a:tailEnd/>
            </a:ln>
          </p:spPr>
          <p:txBody>
            <a:bodyPr/>
            <a:lstStyle/>
            <a:p>
              <a:endParaRPr lang="en-US"/>
            </a:p>
          </p:txBody>
        </p:sp>
        <p:sp>
          <p:nvSpPr>
            <p:cNvPr id="35948" name="Freeform 58"/>
            <p:cNvSpPr>
              <a:spLocks/>
            </p:cNvSpPr>
            <p:nvPr/>
          </p:nvSpPr>
          <p:spPr bwMode="auto">
            <a:xfrm>
              <a:off x="4007" y="2839"/>
              <a:ext cx="13" cy="19"/>
            </a:xfrm>
            <a:custGeom>
              <a:avLst/>
              <a:gdLst>
                <a:gd name="T0" fmla="*/ 8 w 61"/>
                <a:gd name="T1" fmla="*/ 0 h 88"/>
                <a:gd name="T2" fmla="*/ 9 w 61"/>
                <a:gd name="T3" fmla="*/ 0 h 88"/>
                <a:gd name="T4" fmla="*/ 0 w 61"/>
                <a:gd name="T5" fmla="*/ 17 h 88"/>
                <a:gd name="T6" fmla="*/ 4 w 61"/>
                <a:gd name="T7" fmla="*/ 19 h 88"/>
                <a:gd name="T8" fmla="*/ 13 w 61"/>
                <a:gd name="T9" fmla="*/ 2 h 88"/>
                <a:gd name="T10" fmla="*/ 13 w 61"/>
                <a:gd name="T11" fmla="*/ 2 h 88"/>
                <a:gd name="T12" fmla="*/ 8 w 61"/>
                <a:gd name="T13" fmla="*/ 0 h 88"/>
                <a:gd name="T14" fmla="*/ 0 60000 65536"/>
                <a:gd name="T15" fmla="*/ 0 60000 65536"/>
                <a:gd name="T16" fmla="*/ 0 60000 65536"/>
                <a:gd name="T17" fmla="*/ 0 60000 65536"/>
                <a:gd name="T18" fmla="*/ 0 60000 65536"/>
                <a:gd name="T19" fmla="*/ 0 60000 65536"/>
                <a:gd name="T20" fmla="*/ 0 60000 65536"/>
                <a:gd name="T21" fmla="*/ 0 w 61"/>
                <a:gd name="T22" fmla="*/ 0 h 88"/>
                <a:gd name="T23" fmla="*/ 61 w 61"/>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88">
                  <a:moveTo>
                    <a:pt x="38" y="0"/>
                  </a:moveTo>
                  <a:lnTo>
                    <a:pt x="41" y="0"/>
                  </a:lnTo>
                  <a:lnTo>
                    <a:pt x="0" y="79"/>
                  </a:lnTo>
                  <a:lnTo>
                    <a:pt x="18" y="88"/>
                  </a:lnTo>
                  <a:lnTo>
                    <a:pt x="59" y="8"/>
                  </a:lnTo>
                  <a:lnTo>
                    <a:pt x="61" y="8"/>
                  </a:lnTo>
                  <a:lnTo>
                    <a:pt x="38" y="0"/>
                  </a:lnTo>
                  <a:close/>
                </a:path>
              </a:pathLst>
            </a:custGeom>
            <a:solidFill>
              <a:srgbClr val="333333"/>
            </a:solidFill>
            <a:ln w="9525">
              <a:solidFill>
                <a:srgbClr val="3366FF"/>
              </a:solidFill>
              <a:round/>
              <a:headEnd/>
              <a:tailEnd/>
            </a:ln>
          </p:spPr>
          <p:txBody>
            <a:bodyPr/>
            <a:lstStyle/>
            <a:p>
              <a:endParaRPr lang="en-US"/>
            </a:p>
          </p:txBody>
        </p:sp>
        <p:sp>
          <p:nvSpPr>
            <p:cNvPr id="35949" name="Freeform 59"/>
            <p:cNvSpPr>
              <a:spLocks/>
            </p:cNvSpPr>
            <p:nvPr/>
          </p:nvSpPr>
          <p:spPr bwMode="auto">
            <a:xfrm>
              <a:off x="4015" y="2819"/>
              <a:ext cx="14" cy="22"/>
            </a:xfrm>
            <a:custGeom>
              <a:avLst/>
              <a:gdLst>
                <a:gd name="T0" fmla="*/ 9 w 64"/>
                <a:gd name="T1" fmla="*/ 0 h 99"/>
                <a:gd name="T2" fmla="*/ 9 w 64"/>
                <a:gd name="T3" fmla="*/ 0 h 99"/>
                <a:gd name="T4" fmla="*/ 0 w 64"/>
                <a:gd name="T5" fmla="*/ 20 h 99"/>
                <a:gd name="T6" fmla="*/ 5 w 64"/>
                <a:gd name="T7" fmla="*/ 22 h 99"/>
                <a:gd name="T8" fmla="*/ 14 w 64"/>
                <a:gd name="T9" fmla="*/ 2 h 99"/>
                <a:gd name="T10" fmla="*/ 14 w 64"/>
                <a:gd name="T11" fmla="*/ 1 h 99"/>
                <a:gd name="T12" fmla="*/ 9 w 64"/>
                <a:gd name="T13" fmla="*/ 0 h 99"/>
                <a:gd name="T14" fmla="*/ 0 60000 65536"/>
                <a:gd name="T15" fmla="*/ 0 60000 65536"/>
                <a:gd name="T16" fmla="*/ 0 60000 65536"/>
                <a:gd name="T17" fmla="*/ 0 60000 65536"/>
                <a:gd name="T18" fmla="*/ 0 60000 65536"/>
                <a:gd name="T19" fmla="*/ 0 60000 65536"/>
                <a:gd name="T20" fmla="*/ 0 60000 65536"/>
                <a:gd name="T21" fmla="*/ 0 w 64"/>
                <a:gd name="T22" fmla="*/ 0 h 99"/>
                <a:gd name="T23" fmla="*/ 64 w 64"/>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99">
                  <a:moveTo>
                    <a:pt x="41" y="2"/>
                  </a:moveTo>
                  <a:lnTo>
                    <a:pt x="41" y="0"/>
                  </a:lnTo>
                  <a:lnTo>
                    <a:pt x="0" y="91"/>
                  </a:lnTo>
                  <a:lnTo>
                    <a:pt x="23" y="99"/>
                  </a:lnTo>
                  <a:lnTo>
                    <a:pt x="64" y="9"/>
                  </a:lnTo>
                  <a:lnTo>
                    <a:pt x="64" y="6"/>
                  </a:lnTo>
                  <a:lnTo>
                    <a:pt x="41" y="2"/>
                  </a:lnTo>
                  <a:close/>
                </a:path>
              </a:pathLst>
            </a:custGeom>
            <a:solidFill>
              <a:srgbClr val="333333"/>
            </a:solidFill>
            <a:ln w="9525">
              <a:solidFill>
                <a:srgbClr val="3366FF"/>
              </a:solidFill>
              <a:round/>
              <a:headEnd/>
              <a:tailEnd/>
            </a:ln>
          </p:spPr>
          <p:txBody>
            <a:bodyPr/>
            <a:lstStyle/>
            <a:p>
              <a:endParaRPr lang="en-US"/>
            </a:p>
          </p:txBody>
        </p:sp>
        <p:sp>
          <p:nvSpPr>
            <p:cNvPr id="35950" name="Freeform 60"/>
            <p:cNvSpPr>
              <a:spLocks/>
            </p:cNvSpPr>
            <p:nvPr/>
          </p:nvSpPr>
          <p:spPr bwMode="auto">
            <a:xfrm>
              <a:off x="4024" y="2797"/>
              <a:ext cx="13" cy="23"/>
            </a:xfrm>
            <a:custGeom>
              <a:avLst/>
              <a:gdLst>
                <a:gd name="T0" fmla="*/ 8 w 59"/>
                <a:gd name="T1" fmla="*/ 0 h 108"/>
                <a:gd name="T2" fmla="*/ 8 w 59"/>
                <a:gd name="T3" fmla="*/ 0 h 108"/>
                <a:gd name="T4" fmla="*/ 0 w 59"/>
                <a:gd name="T5" fmla="*/ 22 h 108"/>
                <a:gd name="T6" fmla="*/ 5 w 59"/>
                <a:gd name="T7" fmla="*/ 23 h 108"/>
                <a:gd name="T8" fmla="*/ 13 w 59"/>
                <a:gd name="T9" fmla="*/ 1 h 108"/>
                <a:gd name="T10" fmla="*/ 13 w 59"/>
                <a:gd name="T11" fmla="*/ 1 h 108"/>
                <a:gd name="T12" fmla="*/ 8 w 59"/>
                <a:gd name="T13" fmla="*/ 0 h 108"/>
                <a:gd name="T14" fmla="*/ 0 60000 65536"/>
                <a:gd name="T15" fmla="*/ 0 60000 65536"/>
                <a:gd name="T16" fmla="*/ 0 60000 65536"/>
                <a:gd name="T17" fmla="*/ 0 60000 65536"/>
                <a:gd name="T18" fmla="*/ 0 60000 65536"/>
                <a:gd name="T19" fmla="*/ 0 60000 65536"/>
                <a:gd name="T20" fmla="*/ 0 60000 65536"/>
                <a:gd name="T21" fmla="*/ 0 w 59"/>
                <a:gd name="T22" fmla="*/ 0 h 108"/>
                <a:gd name="T23" fmla="*/ 59 w 59"/>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08">
                  <a:moveTo>
                    <a:pt x="36" y="0"/>
                  </a:moveTo>
                  <a:lnTo>
                    <a:pt x="36" y="0"/>
                  </a:lnTo>
                  <a:lnTo>
                    <a:pt x="0" y="104"/>
                  </a:lnTo>
                  <a:lnTo>
                    <a:pt x="23" y="108"/>
                  </a:lnTo>
                  <a:lnTo>
                    <a:pt x="59" y="4"/>
                  </a:lnTo>
                  <a:lnTo>
                    <a:pt x="36" y="0"/>
                  </a:lnTo>
                  <a:close/>
                </a:path>
              </a:pathLst>
            </a:custGeom>
            <a:solidFill>
              <a:srgbClr val="333333"/>
            </a:solidFill>
            <a:ln w="9525">
              <a:solidFill>
                <a:srgbClr val="3366FF"/>
              </a:solidFill>
              <a:round/>
              <a:headEnd/>
              <a:tailEnd/>
            </a:ln>
          </p:spPr>
          <p:txBody>
            <a:bodyPr/>
            <a:lstStyle/>
            <a:p>
              <a:endParaRPr lang="en-US"/>
            </a:p>
          </p:txBody>
        </p:sp>
        <p:sp>
          <p:nvSpPr>
            <p:cNvPr id="35951" name="Freeform 61"/>
            <p:cNvSpPr>
              <a:spLocks/>
            </p:cNvSpPr>
            <p:nvPr/>
          </p:nvSpPr>
          <p:spPr bwMode="auto">
            <a:xfrm>
              <a:off x="4032" y="2770"/>
              <a:ext cx="12" cy="27"/>
            </a:xfrm>
            <a:custGeom>
              <a:avLst/>
              <a:gdLst>
                <a:gd name="T0" fmla="*/ 7 w 57"/>
                <a:gd name="T1" fmla="*/ 0 h 124"/>
                <a:gd name="T2" fmla="*/ 7 w 57"/>
                <a:gd name="T3" fmla="*/ 0 h 124"/>
                <a:gd name="T4" fmla="*/ 0 w 57"/>
                <a:gd name="T5" fmla="*/ 26 h 124"/>
                <a:gd name="T6" fmla="*/ 5 w 57"/>
                <a:gd name="T7" fmla="*/ 27 h 124"/>
                <a:gd name="T8" fmla="*/ 12 w 57"/>
                <a:gd name="T9" fmla="*/ 1 h 124"/>
                <a:gd name="T10" fmla="*/ 12 w 57"/>
                <a:gd name="T11" fmla="*/ 1 h 124"/>
                <a:gd name="T12" fmla="*/ 7 w 57"/>
                <a:gd name="T13" fmla="*/ 0 h 124"/>
                <a:gd name="T14" fmla="*/ 0 60000 65536"/>
                <a:gd name="T15" fmla="*/ 0 60000 65536"/>
                <a:gd name="T16" fmla="*/ 0 60000 65536"/>
                <a:gd name="T17" fmla="*/ 0 60000 65536"/>
                <a:gd name="T18" fmla="*/ 0 60000 65536"/>
                <a:gd name="T19" fmla="*/ 0 60000 65536"/>
                <a:gd name="T20" fmla="*/ 0 60000 65536"/>
                <a:gd name="T21" fmla="*/ 0 w 57"/>
                <a:gd name="T22" fmla="*/ 0 h 124"/>
                <a:gd name="T23" fmla="*/ 57 w 57"/>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24">
                  <a:moveTo>
                    <a:pt x="34" y="0"/>
                  </a:moveTo>
                  <a:lnTo>
                    <a:pt x="34" y="0"/>
                  </a:lnTo>
                  <a:lnTo>
                    <a:pt x="0" y="120"/>
                  </a:lnTo>
                  <a:lnTo>
                    <a:pt x="23" y="124"/>
                  </a:lnTo>
                  <a:lnTo>
                    <a:pt x="57" y="4"/>
                  </a:lnTo>
                  <a:lnTo>
                    <a:pt x="34" y="0"/>
                  </a:lnTo>
                  <a:close/>
                </a:path>
              </a:pathLst>
            </a:custGeom>
            <a:solidFill>
              <a:srgbClr val="333333"/>
            </a:solidFill>
            <a:ln w="9525">
              <a:solidFill>
                <a:srgbClr val="3366FF"/>
              </a:solidFill>
              <a:round/>
              <a:headEnd/>
              <a:tailEnd/>
            </a:ln>
          </p:spPr>
          <p:txBody>
            <a:bodyPr/>
            <a:lstStyle/>
            <a:p>
              <a:endParaRPr lang="en-US"/>
            </a:p>
          </p:txBody>
        </p:sp>
        <p:sp>
          <p:nvSpPr>
            <p:cNvPr id="35952" name="Freeform 62"/>
            <p:cNvSpPr>
              <a:spLocks/>
            </p:cNvSpPr>
            <p:nvPr/>
          </p:nvSpPr>
          <p:spPr bwMode="auto">
            <a:xfrm>
              <a:off x="4039" y="2741"/>
              <a:ext cx="11" cy="30"/>
            </a:xfrm>
            <a:custGeom>
              <a:avLst/>
              <a:gdLst>
                <a:gd name="T0" fmla="*/ 6 w 50"/>
                <a:gd name="T1" fmla="*/ 0 h 139"/>
                <a:gd name="T2" fmla="*/ 6 w 50"/>
                <a:gd name="T3" fmla="*/ 0 h 139"/>
                <a:gd name="T4" fmla="*/ 0 w 50"/>
                <a:gd name="T5" fmla="*/ 29 h 139"/>
                <a:gd name="T6" fmla="*/ 5 w 50"/>
                <a:gd name="T7" fmla="*/ 30 h 139"/>
                <a:gd name="T8" fmla="*/ 11 w 50"/>
                <a:gd name="T9" fmla="*/ 1 h 139"/>
                <a:gd name="T10" fmla="*/ 11 w 50"/>
                <a:gd name="T11" fmla="*/ 0 h 139"/>
                <a:gd name="T12" fmla="*/ 6 w 50"/>
                <a:gd name="T13" fmla="*/ 0 h 139"/>
                <a:gd name="T14" fmla="*/ 0 60000 65536"/>
                <a:gd name="T15" fmla="*/ 0 60000 65536"/>
                <a:gd name="T16" fmla="*/ 0 60000 65536"/>
                <a:gd name="T17" fmla="*/ 0 60000 65536"/>
                <a:gd name="T18" fmla="*/ 0 60000 65536"/>
                <a:gd name="T19" fmla="*/ 0 60000 65536"/>
                <a:gd name="T20" fmla="*/ 0 60000 65536"/>
                <a:gd name="T21" fmla="*/ 0 w 50"/>
                <a:gd name="T22" fmla="*/ 0 h 139"/>
                <a:gd name="T23" fmla="*/ 50 w 50"/>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39">
                  <a:moveTo>
                    <a:pt x="27" y="2"/>
                  </a:moveTo>
                  <a:lnTo>
                    <a:pt x="27" y="0"/>
                  </a:lnTo>
                  <a:lnTo>
                    <a:pt x="0" y="135"/>
                  </a:lnTo>
                  <a:lnTo>
                    <a:pt x="23" y="139"/>
                  </a:lnTo>
                  <a:lnTo>
                    <a:pt x="50" y="4"/>
                  </a:lnTo>
                  <a:lnTo>
                    <a:pt x="50" y="2"/>
                  </a:lnTo>
                  <a:lnTo>
                    <a:pt x="27" y="2"/>
                  </a:lnTo>
                  <a:close/>
                </a:path>
              </a:pathLst>
            </a:custGeom>
            <a:solidFill>
              <a:srgbClr val="333333"/>
            </a:solidFill>
            <a:ln w="9525">
              <a:solidFill>
                <a:srgbClr val="3366FF"/>
              </a:solidFill>
              <a:round/>
              <a:headEnd/>
              <a:tailEnd/>
            </a:ln>
          </p:spPr>
          <p:txBody>
            <a:bodyPr/>
            <a:lstStyle/>
            <a:p>
              <a:endParaRPr lang="en-US"/>
            </a:p>
          </p:txBody>
        </p:sp>
        <p:sp>
          <p:nvSpPr>
            <p:cNvPr id="35953" name="Freeform 63"/>
            <p:cNvSpPr>
              <a:spLocks/>
            </p:cNvSpPr>
            <p:nvPr/>
          </p:nvSpPr>
          <p:spPr bwMode="auto">
            <a:xfrm>
              <a:off x="4045" y="2706"/>
              <a:ext cx="11" cy="35"/>
            </a:xfrm>
            <a:custGeom>
              <a:avLst/>
              <a:gdLst>
                <a:gd name="T0" fmla="*/ 8 w 50"/>
                <a:gd name="T1" fmla="*/ 5 h 162"/>
                <a:gd name="T2" fmla="*/ 6 w 50"/>
                <a:gd name="T3" fmla="*/ 2 h 162"/>
                <a:gd name="T4" fmla="*/ 0 w 50"/>
                <a:gd name="T5" fmla="*/ 35 h 162"/>
                <a:gd name="T6" fmla="*/ 5 w 50"/>
                <a:gd name="T7" fmla="*/ 35 h 162"/>
                <a:gd name="T8" fmla="*/ 10 w 50"/>
                <a:gd name="T9" fmla="*/ 2 h 162"/>
                <a:gd name="T10" fmla="*/ 8 w 50"/>
                <a:gd name="T11" fmla="*/ 0 h 162"/>
                <a:gd name="T12" fmla="*/ 10 w 50"/>
                <a:gd name="T13" fmla="*/ 2 h 162"/>
                <a:gd name="T14" fmla="*/ 11 w 50"/>
                <a:gd name="T15" fmla="*/ 0 h 162"/>
                <a:gd name="T16" fmla="*/ 8 w 50"/>
                <a:gd name="T17" fmla="*/ 0 h 162"/>
                <a:gd name="T18" fmla="*/ 8 w 50"/>
                <a:gd name="T19" fmla="*/ 5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2"/>
                <a:gd name="T32" fmla="*/ 50 w 5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2">
                  <a:moveTo>
                    <a:pt x="36" y="22"/>
                  </a:moveTo>
                  <a:lnTo>
                    <a:pt x="25" y="11"/>
                  </a:lnTo>
                  <a:lnTo>
                    <a:pt x="0" y="162"/>
                  </a:lnTo>
                  <a:lnTo>
                    <a:pt x="23" y="162"/>
                  </a:lnTo>
                  <a:lnTo>
                    <a:pt x="47" y="11"/>
                  </a:lnTo>
                  <a:lnTo>
                    <a:pt x="36" y="0"/>
                  </a:lnTo>
                  <a:lnTo>
                    <a:pt x="47" y="11"/>
                  </a:lnTo>
                  <a:lnTo>
                    <a:pt x="50" y="0"/>
                  </a:lnTo>
                  <a:lnTo>
                    <a:pt x="36" y="0"/>
                  </a:lnTo>
                  <a:lnTo>
                    <a:pt x="36" y="22"/>
                  </a:lnTo>
                  <a:close/>
                </a:path>
              </a:pathLst>
            </a:custGeom>
            <a:solidFill>
              <a:srgbClr val="333333"/>
            </a:solidFill>
            <a:ln w="9525">
              <a:solidFill>
                <a:srgbClr val="3366FF"/>
              </a:solidFill>
              <a:round/>
              <a:headEnd/>
              <a:tailEnd/>
            </a:ln>
          </p:spPr>
          <p:txBody>
            <a:bodyPr/>
            <a:lstStyle/>
            <a:p>
              <a:endParaRPr lang="en-US"/>
            </a:p>
          </p:txBody>
        </p:sp>
        <p:sp>
          <p:nvSpPr>
            <p:cNvPr id="35954" name="Freeform 64"/>
            <p:cNvSpPr>
              <a:spLocks/>
            </p:cNvSpPr>
            <p:nvPr/>
          </p:nvSpPr>
          <p:spPr bwMode="auto">
            <a:xfrm>
              <a:off x="4003" y="2705"/>
              <a:ext cx="50" cy="6"/>
            </a:xfrm>
            <a:custGeom>
              <a:avLst/>
              <a:gdLst>
                <a:gd name="T0" fmla="*/ 3 w 228"/>
                <a:gd name="T1" fmla="*/ 5 h 24"/>
                <a:gd name="T2" fmla="*/ 2 w 228"/>
                <a:gd name="T3" fmla="*/ 6 h 24"/>
                <a:gd name="T4" fmla="*/ 50 w 228"/>
                <a:gd name="T5" fmla="*/ 6 h 24"/>
                <a:gd name="T6" fmla="*/ 50 w 228"/>
                <a:gd name="T7" fmla="*/ 1 h 24"/>
                <a:gd name="T8" fmla="*/ 2 w 228"/>
                <a:gd name="T9" fmla="*/ 0 h 24"/>
                <a:gd name="T10" fmla="*/ 0 w 228"/>
                <a:gd name="T11" fmla="*/ 1 h 24"/>
                <a:gd name="T12" fmla="*/ 2 w 228"/>
                <a:gd name="T13" fmla="*/ 0 h 24"/>
                <a:gd name="T14" fmla="*/ 1 w 228"/>
                <a:gd name="T15" fmla="*/ 0 h 24"/>
                <a:gd name="T16" fmla="*/ 0 w 228"/>
                <a:gd name="T17" fmla="*/ 1 h 24"/>
                <a:gd name="T18" fmla="*/ 3 w 228"/>
                <a:gd name="T19" fmla="*/ 5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8"/>
                <a:gd name="T31" fmla="*/ 0 h 24"/>
                <a:gd name="T32" fmla="*/ 228 w 228"/>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8" h="24">
                  <a:moveTo>
                    <a:pt x="14" y="20"/>
                  </a:moveTo>
                  <a:lnTo>
                    <a:pt x="7" y="22"/>
                  </a:lnTo>
                  <a:lnTo>
                    <a:pt x="228" y="24"/>
                  </a:lnTo>
                  <a:lnTo>
                    <a:pt x="228" y="2"/>
                  </a:lnTo>
                  <a:lnTo>
                    <a:pt x="7" y="0"/>
                  </a:lnTo>
                  <a:lnTo>
                    <a:pt x="0" y="2"/>
                  </a:lnTo>
                  <a:lnTo>
                    <a:pt x="7" y="0"/>
                  </a:lnTo>
                  <a:lnTo>
                    <a:pt x="3" y="0"/>
                  </a:lnTo>
                  <a:lnTo>
                    <a:pt x="0" y="2"/>
                  </a:lnTo>
                  <a:lnTo>
                    <a:pt x="14" y="20"/>
                  </a:lnTo>
                  <a:close/>
                </a:path>
              </a:pathLst>
            </a:custGeom>
            <a:solidFill>
              <a:srgbClr val="333333"/>
            </a:solidFill>
            <a:ln w="9525">
              <a:solidFill>
                <a:srgbClr val="3366FF"/>
              </a:solidFill>
              <a:round/>
              <a:headEnd/>
              <a:tailEnd/>
            </a:ln>
          </p:spPr>
          <p:txBody>
            <a:bodyPr/>
            <a:lstStyle/>
            <a:p>
              <a:endParaRPr lang="en-US"/>
            </a:p>
          </p:txBody>
        </p:sp>
        <p:sp>
          <p:nvSpPr>
            <p:cNvPr id="35955" name="Freeform 65"/>
            <p:cNvSpPr>
              <a:spLocks/>
            </p:cNvSpPr>
            <p:nvPr/>
          </p:nvSpPr>
          <p:spPr bwMode="auto">
            <a:xfrm>
              <a:off x="3962" y="2706"/>
              <a:ext cx="44" cy="39"/>
            </a:xfrm>
            <a:custGeom>
              <a:avLst/>
              <a:gdLst>
                <a:gd name="T0" fmla="*/ 3 w 201"/>
                <a:gd name="T1" fmla="*/ 38 h 180"/>
                <a:gd name="T2" fmla="*/ 3 w 201"/>
                <a:gd name="T3" fmla="*/ 39 h 180"/>
                <a:gd name="T4" fmla="*/ 44 w 201"/>
                <a:gd name="T5" fmla="*/ 4 h 180"/>
                <a:gd name="T6" fmla="*/ 41 w 201"/>
                <a:gd name="T7" fmla="*/ 0 h 180"/>
                <a:gd name="T8" fmla="*/ 0 w 201"/>
                <a:gd name="T9" fmla="*/ 35 h 180"/>
                <a:gd name="T10" fmla="*/ 0 w 201"/>
                <a:gd name="T11" fmla="*/ 36 h 180"/>
                <a:gd name="T12" fmla="*/ 3 w 201"/>
                <a:gd name="T13" fmla="*/ 38 h 180"/>
                <a:gd name="T14" fmla="*/ 0 60000 65536"/>
                <a:gd name="T15" fmla="*/ 0 60000 65536"/>
                <a:gd name="T16" fmla="*/ 0 60000 65536"/>
                <a:gd name="T17" fmla="*/ 0 60000 65536"/>
                <a:gd name="T18" fmla="*/ 0 60000 65536"/>
                <a:gd name="T19" fmla="*/ 0 60000 65536"/>
                <a:gd name="T20" fmla="*/ 0 60000 65536"/>
                <a:gd name="T21" fmla="*/ 0 w 201"/>
                <a:gd name="T22" fmla="*/ 0 h 180"/>
                <a:gd name="T23" fmla="*/ 201 w 201"/>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 h="180">
                  <a:moveTo>
                    <a:pt x="14" y="177"/>
                  </a:moveTo>
                  <a:lnTo>
                    <a:pt x="14" y="180"/>
                  </a:lnTo>
                  <a:lnTo>
                    <a:pt x="201" y="18"/>
                  </a:lnTo>
                  <a:lnTo>
                    <a:pt x="187" y="0"/>
                  </a:lnTo>
                  <a:lnTo>
                    <a:pt x="0" y="162"/>
                  </a:lnTo>
                  <a:lnTo>
                    <a:pt x="0" y="164"/>
                  </a:lnTo>
                  <a:lnTo>
                    <a:pt x="14" y="177"/>
                  </a:lnTo>
                  <a:close/>
                </a:path>
              </a:pathLst>
            </a:custGeom>
            <a:solidFill>
              <a:srgbClr val="333333"/>
            </a:solidFill>
            <a:ln w="9525">
              <a:solidFill>
                <a:srgbClr val="3366FF"/>
              </a:solidFill>
              <a:round/>
              <a:headEnd/>
              <a:tailEnd/>
            </a:ln>
          </p:spPr>
          <p:txBody>
            <a:bodyPr/>
            <a:lstStyle/>
            <a:p>
              <a:endParaRPr lang="en-US"/>
            </a:p>
          </p:txBody>
        </p:sp>
        <p:sp>
          <p:nvSpPr>
            <p:cNvPr id="35956" name="Freeform 66"/>
            <p:cNvSpPr>
              <a:spLocks/>
            </p:cNvSpPr>
            <p:nvPr/>
          </p:nvSpPr>
          <p:spPr bwMode="auto">
            <a:xfrm>
              <a:off x="3929" y="2742"/>
              <a:ext cx="36" cy="34"/>
            </a:xfrm>
            <a:custGeom>
              <a:avLst/>
              <a:gdLst>
                <a:gd name="T0" fmla="*/ 5 w 163"/>
                <a:gd name="T1" fmla="*/ 33 h 158"/>
                <a:gd name="T2" fmla="*/ 4 w 163"/>
                <a:gd name="T3" fmla="*/ 34 h 158"/>
                <a:gd name="T4" fmla="*/ 36 w 163"/>
                <a:gd name="T5" fmla="*/ 3 h 158"/>
                <a:gd name="T6" fmla="*/ 33 w 163"/>
                <a:gd name="T7" fmla="*/ 0 h 158"/>
                <a:gd name="T8" fmla="*/ 1 w 163"/>
                <a:gd name="T9" fmla="*/ 31 h 158"/>
                <a:gd name="T10" fmla="*/ 0 w 163"/>
                <a:gd name="T11" fmla="*/ 31 h 158"/>
                <a:gd name="T12" fmla="*/ 1 w 163"/>
                <a:gd name="T13" fmla="*/ 31 h 158"/>
                <a:gd name="T14" fmla="*/ 0 w 163"/>
                <a:gd name="T15" fmla="*/ 31 h 158"/>
                <a:gd name="T16" fmla="*/ 0 w 163"/>
                <a:gd name="T17" fmla="*/ 31 h 158"/>
                <a:gd name="T18" fmla="*/ 5 w 163"/>
                <a:gd name="T19" fmla="*/ 33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3"/>
                <a:gd name="T31" fmla="*/ 0 h 158"/>
                <a:gd name="T32" fmla="*/ 163 w 163"/>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3" h="158">
                  <a:moveTo>
                    <a:pt x="23" y="155"/>
                  </a:moveTo>
                  <a:lnTo>
                    <a:pt x="18" y="158"/>
                  </a:lnTo>
                  <a:lnTo>
                    <a:pt x="163" y="13"/>
                  </a:lnTo>
                  <a:lnTo>
                    <a:pt x="149" y="0"/>
                  </a:lnTo>
                  <a:lnTo>
                    <a:pt x="5" y="144"/>
                  </a:lnTo>
                  <a:lnTo>
                    <a:pt x="0" y="146"/>
                  </a:lnTo>
                  <a:lnTo>
                    <a:pt x="5" y="144"/>
                  </a:lnTo>
                  <a:lnTo>
                    <a:pt x="2" y="144"/>
                  </a:lnTo>
                  <a:lnTo>
                    <a:pt x="0" y="146"/>
                  </a:lnTo>
                  <a:lnTo>
                    <a:pt x="23" y="155"/>
                  </a:lnTo>
                  <a:close/>
                </a:path>
              </a:pathLst>
            </a:custGeom>
            <a:solidFill>
              <a:srgbClr val="333333"/>
            </a:solidFill>
            <a:ln w="9525">
              <a:solidFill>
                <a:srgbClr val="3366FF"/>
              </a:solidFill>
              <a:round/>
              <a:headEnd/>
              <a:tailEnd/>
            </a:ln>
          </p:spPr>
          <p:txBody>
            <a:bodyPr/>
            <a:lstStyle/>
            <a:p>
              <a:endParaRPr lang="en-US"/>
            </a:p>
          </p:txBody>
        </p:sp>
        <p:sp>
          <p:nvSpPr>
            <p:cNvPr id="35957" name="Freeform 67"/>
            <p:cNvSpPr>
              <a:spLocks/>
            </p:cNvSpPr>
            <p:nvPr/>
          </p:nvSpPr>
          <p:spPr bwMode="auto">
            <a:xfrm>
              <a:off x="3922" y="2774"/>
              <a:ext cx="13" cy="21"/>
            </a:xfrm>
            <a:custGeom>
              <a:avLst/>
              <a:gdLst>
                <a:gd name="T0" fmla="*/ 4 w 57"/>
                <a:gd name="T1" fmla="*/ 21 h 100"/>
                <a:gd name="T2" fmla="*/ 5 w 57"/>
                <a:gd name="T3" fmla="*/ 20 h 100"/>
                <a:gd name="T4" fmla="*/ 13 w 57"/>
                <a:gd name="T5" fmla="*/ 2 h 100"/>
                <a:gd name="T6" fmla="*/ 8 w 57"/>
                <a:gd name="T7" fmla="*/ 0 h 100"/>
                <a:gd name="T8" fmla="*/ 0 w 57"/>
                <a:gd name="T9" fmla="*/ 18 h 100"/>
                <a:gd name="T10" fmla="*/ 2 w 57"/>
                <a:gd name="T11" fmla="*/ 16 h 100"/>
                <a:gd name="T12" fmla="*/ 4 w 57"/>
                <a:gd name="T13" fmla="*/ 21 h 100"/>
                <a:gd name="T14" fmla="*/ 5 w 57"/>
                <a:gd name="T15" fmla="*/ 21 h 100"/>
                <a:gd name="T16" fmla="*/ 5 w 57"/>
                <a:gd name="T17" fmla="*/ 20 h 100"/>
                <a:gd name="T18" fmla="*/ 4 w 57"/>
                <a:gd name="T19" fmla="*/ 2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00"/>
                <a:gd name="T32" fmla="*/ 57 w 57"/>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00">
                  <a:moveTo>
                    <a:pt x="16" y="100"/>
                  </a:moveTo>
                  <a:lnTo>
                    <a:pt x="23" y="94"/>
                  </a:lnTo>
                  <a:lnTo>
                    <a:pt x="57" y="9"/>
                  </a:lnTo>
                  <a:lnTo>
                    <a:pt x="34" y="0"/>
                  </a:lnTo>
                  <a:lnTo>
                    <a:pt x="0" y="85"/>
                  </a:lnTo>
                  <a:lnTo>
                    <a:pt x="7" y="78"/>
                  </a:lnTo>
                  <a:lnTo>
                    <a:pt x="16" y="100"/>
                  </a:lnTo>
                  <a:lnTo>
                    <a:pt x="21" y="98"/>
                  </a:lnTo>
                  <a:lnTo>
                    <a:pt x="23" y="94"/>
                  </a:lnTo>
                  <a:lnTo>
                    <a:pt x="16" y="100"/>
                  </a:lnTo>
                  <a:close/>
                </a:path>
              </a:pathLst>
            </a:custGeom>
            <a:solidFill>
              <a:srgbClr val="333333"/>
            </a:solidFill>
            <a:ln w="9525">
              <a:solidFill>
                <a:srgbClr val="3366FF"/>
              </a:solidFill>
              <a:round/>
              <a:headEnd/>
              <a:tailEnd/>
            </a:ln>
          </p:spPr>
          <p:txBody>
            <a:bodyPr/>
            <a:lstStyle/>
            <a:p>
              <a:endParaRPr lang="en-US"/>
            </a:p>
          </p:txBody>
        </p:sp>
        <p:sp>
          <p:nvSpPr>
            <p:cNvPr id="35958" name="Freeform 68"/>
            <p:cNvSpPr>
              <a:spLocks/>
            </p:cNvSpPr>
            <p:nvPr/>
          </p:nvSpPr>
          <p:spPr bwMode="auto">
            <a:xfrm>
              <a:off x="3892" y="2791"/>
              <a:ext cx="34" cy="20"/>
            </a:xfrm>
            <a:custGeom>
              <a:avLst/>
              <a:gdLst>
                <a:gd name="T0" fmla="*/ 0 w 153"/>
                <a:gd name="T1" fmla="*/ 16 h 93"/>
                <a:gd name="T2" fmla="*/ 3 w 153"/>
                <a:gd name="T3" fmla="*/ 19 h 93"/>
                <a:gd name="T4" fmla="*/ 34 w 153"/>
                <a:gd name="T5" fmla="*/ 5 h 93"/>
                <a:gd name="T6" fmla="*/ 32 w 153"/>
                <a:gd name="T7" fmla="*/ 0 h 93"/>
                <a:gd name="T8" fmla="*/ 1 w 153"/>
                <a:gd name="T9" fmla="*/ 14 h 93"/>
                <a:gd name="T10" fmla="*/ 5 w 153"/>
                <a:gd name="T11" fmla="*/ 16 h 93"/>
                <a:gd name="T12" fmla="*/ 0 w 153"/>
                <a:gd name="T13" fmla="*/ 16 h 93"/>
                <a:gd name="T14" fmla="*/ 0 w 153"/>
                <a:gd name="T15" fmla="*/ 20 h 93"/>
                <a:gd name="T16" fmla="*/ 3 w 153"/>
                <a:gd name="T17" fmla="*/ 19 h 93"/>
                <a:gd name="T18" fmla="*/ 0 w 153"/>
                <a:gd name="T19" fmla="*/ 16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93"/>
                <a:gd name="T32" fmla="*/ 153 w 153"/>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93">
                  <a:moveTo>
                    <a:pt x="0" y="75"/>
                  </a:moveTo>
                  <a:lnTo>
                    <a:pt x="15" y="87"/>
                  </a:lnTo>
                  <a:lnTo>
                    <a:pt x="153" y="22"/>
                  </a:lnTo>
                  <a:lnTo>
                    <a:pt x="144" y="0"/>
                  </a:lnTo>
                  <a:lnTo>
                    <a:pt x="6" y="64"/>
                  </a:lnTo>
                  <a:lnTo>
                    <a:pt x="22" y="75"/>
                  </a:lnTo>
                  <a:lnTo>
                    <a:pt x="0" y="75"/>
                  </a:lnTo>
                  <a:lnTo>
                    <a:pt x="0" y="93"/>
                  </a:lnTo>
                  <a:lnTo>
                    <a:pt x="15" y="87"/>
                  </a:lnTo>
                  <a:lnTo>
                    <a:pt x="0" y="75"/>
                  </a:lnTo>
                  <a:close/>
                </a:path>
              </a:pathLst>
            </a:custGeom>
            <a:solidFill>
              <a:srgbClr val="333333"/>
            </a:solidFill>
            <a:ln w="9525">
              <a:solidFill>
                <a:srgbClr val="3366FF"/>
              </a:solidFill>
              <a:round/>
              <a:headEnd/>
              <a:tailEnd/>
            </a:ln>
          </p:spPr>
          <p:txBody>
            <a:bodyPr/>
            <a:lstStyle/>
            <a:p>
              <a:endParaRPr lang="en-US"/>
            </a:p>
          </p:txBody>
        </p:sp>
        <p:sp>
          <p:nvSpPr>
            <p:cNvPr id="35959" name="Freeform 69"/>
            <p:cNvSpPr>
              <a:spLocks/>
            </p:cNvSpPr>
            <p:nvPr/>
          </p:nvSpPr>
          <p:spPr bwMode="auto">
            <a:xfrm>
              <a:off x="3890" y="2775"/>
              <a:ext cx="7" cy="32"/>
            </a:xfrm>
            <a:custGeom>
              <a:avLst/>
              <a:gdLst>
                <a:gd name="T0" fmla="*/ 3 w 31"/>
                <a:gd name="T1" fmla="*/ 6 h 148"/>
                <a:gd name="T2" fmla="*/ 0 w 31"/>
                <a:gd name="T3" fmla="*/ 3 h 148"/>
                <a:gd name="T4" fmla="*/ 2 w 31"/>
                <a:gd name="T5" fmla="*/ 32 h 148"/>
                <a:gd name="T6" fmla="*/ 7 w 31"/>
                <a:gd name="T7" fmla="*/ 32 h 148"/>
                <a:gd name="T8" fmla="*/ 5 w 31"/>
                <a:gd name="T9" fmla="*/ 3 h 148"/>
                <a:gd name="T10" fmla="*/ 2 w 31"/>
                <a:gd name="T11" fmla="*/ 1 h 148"/>
                <a:gd name="T12" fmla="*/ 5 w 31"/>
                <a:gd name="T13" fmla="*/ 3 h 148"/>
                <a:gd name="T14" fmla="*/ 5 w 31"/>
                <a:gd name="T15" fmla="*/ 0 h 148"/>
                <a:gd name="T16" fmla="*/ 2 w 31"/>
                <a:gd name="T17" fmla="*/ 1 h 148"/>
                <a:gd name="T18" fmla="*/ 3 w 31"/>
                <a:gd name="T19" fmla="*/ 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48"/>
                <a:gd name="T32" fmla="*/ 31 w 31"/>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48">
                  <a:moveTo>
                    <a:pt x="13" y="26"/>
                  </a:moveTo>
                  <a:lnTo>
                    <a:pt x="0" y="15"/>
                  </a:lnTo>
                  <a:lnTo>
                    <a:pt x="9" y="148"/>
                  </a:lnTo>
                  <a:lnTo>
                    <a:pt x="31" y="148"/>
                  </a:lnTo>
                  <a:lnTo>
                    <a:pt x="22" y="15"/>
                  </a:lnTo>
                  <a:lnTo>
                    <a:pt x="9" y="4"/>
                  </a:lnTo>
                  <a:lnTo>
                    <a:pt x="22" y="15"/>
                  </a:lnTo>
                  <a:lnTo>
                    <a:pt x="22" y="0"/>
                  </a:lnTo>
                  <a:lnTo>
                    <a:pt x="9" y="4"/>
                  </a:lnTo>
                  <a:lnTo>
                    <a:pt x="13" y="26"/>
                  </a:lnTo>
                  <a:close/>
                </a:path>
              </a:pathLst>
            </a:custGeom>
            <a:solidFill>
              <a:srgbClr val="333333"/>
            </a:solidFill>
            <a:ln w="9525">
              <a:solidFill>
                <a:srgbClr val="3366FF"/>
              </a:solidFill>
              <a:round/>
              <a:headEnd/>
              <a:tailEnd/>
            </a:ln>
          </p:spPr>
          <p:txBody>
            <a:bodyPr/>
            <a:lstStyle/>
            <a:p>
              <a:endParaRPr lang="en-US"/>
            </a:p>
          </p:txBody>
        </p:sp>
        <p:sp>
          <p:nvSpPr>
            <p:cNvPr id="35960" name="Freeform 70"/>
            <p:cNvSpPr>
              <a:spLocks/>
            </p:cNvSpPr>
            <p:nvPr/>
          </p:nvSpPr>
          <p:spPr bwMode="auto">
            <a:xfrm>
              <a:off x="3854" y="2776"/>
              <a:ext cx="39" cy="16"/>
            </a:xfrm>
            <a:custGeom>
              <a:avLst/>
              <a:gdLst>
                <a:gd name="T0" fmla="*/ 0 w 178"/>
                <a:gd name="T1" fmla="*/ 14 h 73"/>
                <a:gd name="T2" fmla="*/ 3 w 178"/>
                <a:gd name="T3" fmla="*/ 16 h 73"/>
                <a:gd name="T4" fmla="*/ 39 w 178"/>
                <a:gd name="T5" fmla="*/ 5 h 73"/>
                <a:gd name="T6" fmla="*/ 38 w 178"/>
                <a:gd name="T7" fmla="*/ 0 h 73"/>
                <a:gd name="T8" fmla="*/ 2 w 178"/>
                <a:gd name="T9" fmla="*/ 11 h 73"/>
                <a:gd name="T10" fmla="*/ 5 w 178"/>
                <a:gd name="T11" fmla="*/ 13 h 73"/>
                <a:gd name="T12" fmla="*/ 0 w 178"/>
                <a:gd name="T13" fmla="*/ 14 h 73"/>
                <a:gd name="T14" fmla="*/ 1 w 178"/>
                <a:gd name="T15" fmla="*/ 16 h 73"/>
                <a:gd name="T16" fmla="*/ 3 w 178"/>
                <a:gd name="T17" fmla="*/ 16 h 73"/>
                <a:gd name="T18" fmla="*/ 0 w 178"/>
                <a:gd name="T19" fmla="*/ 14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73"/>
                <a:gd name="T32" fmla="*/ 178 w 178"/>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73">
                  <a:moveTo>
                    <a:pt x="0" y="62"/>
                  </a:moveTo>
                  <a:lnTo>
                    <a:pt x="13" y="71"/>
                  </a:lnTo>
                  <a:lnTo>
                    <a:pt x="178" y="22"/>
                  </a:lnTo>
                  <a:lnTo>
                    <a:pt x="174" y="0"/>
                  </a:lnTo>
                  <a:lnTo>
                    <a:pt x="9" y="49"/>
                  </a:lnTo>
                  <a:lnTo>
                    <a:pt x="22" y="58"/>
                  </a:lnTo>
                  <a:lnTo>
                    <a:pt x="0" y="62"/>
                  </a:lnTo>
                  <a:lnTo>
                    <a:pt x="4" y="73"/>
                  </a:lnTo>
                  <a:lnTo>
                    <a:pt x="13" y="71"/>
                  </a:lnTo>
                  <a:lnTo>
                    <a:pt x="0" y="62"/>
                  </a:lnTo>
                  <a:close/>
                </a:path>
              </a:pathLst>
            </a:custGeom>
            <a:solidFill>
              <a:srgbClr val="333333"/>
            </a:solidFill>
            <a:ln w="9525">
              <a:solidFill>
                <a:srgbClr val="3366FF"/>
              </a:solidFill>
              <a:round/>
              <a:headEnd/>
              <a:tailEnd/>
            </a:ln>
          </p:spPr>
          <p:txBody>
            <a:bodyPr/>
            <a:lstStyle/>
            <a:p>
              <a:endParaRPr lang="en-US"/>
            </a:p>
          </p:txBody>
        </p:sp>
        <p:sp>
          <p:nvSpPr>
            <p:cNvPr id="35961" name="Freeform 71"/>
            <p:cNvSpPr>
              <a:spLocks/>
            </p:cNvSpPr>
            <p:nvPr/>
          </p:nvSpPr>
          <p:spPr bwMode="auto">
            <a:xfrm>
              <a:off x="3850" y="2774"/>
              <a:ext cx="9" cy="15"/>
            </a:xfrm>
            <a:custGeom>
              <a:avLst/>
              <a:gdLst>
                <a:gd name="T0" fmla="*/ 0 w 42"/>
                <a:gd name="T1" fmla="*/ 1 h 71"/>
                <a:gd name="T2" fmla="*/ 0 w 42"/>
                <a:gd name="T3" fmla="*/ 1 h 71"/>
                <a:gd name="T4" fmla="*/ 4 w 42"/>
                <a:gd name="T5" fmla="*/ 15 h 71"/>
                <a:gd name="T6" fmla="*/ 9 w 42"/>
                <a:gd name="T7" fmla="*/ 14 h 71"/>
                <a:gd name="T8" fmla="*/ 5 w 42"/>
                <a:gd name="T9" fmla="*/ 0 h 71"/>
                <a:gd name="T10" fmla="*/ 5 w 42"/>
                <a:gd name="T11" fmla="*/ 1 h 71"/>
                <a:gd name="T12" fmla="*/ 0 w 42"/>
                <a:gd name="T13" fmla="*/ 1 h 71"/>
                <a:gd name="T14" fmla="*/ 0 w 42"/>
                <a:gd name="T15" fmla="*/ 1 h 71"/>
                <a:gd name="T16" fmla="*/ 0 w 42"/>
                <a:gd name="T17" fmla="*/ 1 h 71"/>
                <a:gd name="T18" fmla="*/ 0 w 42"/>
                <a:gd name="T19" fmla="*/ 1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71"/>
                <a:gd name="T32" fmla="*/ 42 w 42"/>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71">
                  <a:moveTo>
                    <a:pt x="0" y="3"/>
                  </a:moveTo>
                  <a:lnTo>
                    <a:pt x="0" y="5"/>
                  </a:lnTo>
                  <a:lnTo>
                    <a:pt x="20" y="71"/>
                  </a:lnTo>
                  <a:lnTo>
                    <a:pt x="42" y="67"/>
                  </a:lnTo>
                  <a:lnTo>
                    <a:pt x="22" y="0"/>
                  </a:lnTo>
                  <a:lnTo>
                    <a:pt x="22" y="3"/>
                  </a:lnTo>
                  <a:lnTo>
                    <a:pt x="0" y="3"/>
                  </a:lnTo>
                  <a:lnTo>
                    <a:pt x="0" y="5"/>
                  </a:lnTo>
                  <a:lnTo>
                    <a:pt x="0" y="3"/>
                  </a:lnTo>
                  <a:close/>
                </a:path>
              </a:pathLst>
            </a:custGeom>
            <a:solidFill>
              <a:srgbClr val="333333"/>
            </a:solidFill>
            <a:ln w="9525">
              <a:solidFill>
                <a:srgbClr val="3366FF"/>
              </a:solidFill>
              <a:round/>
              <a:headEnd/>
              <a:tailEnd/>
            </a:ln>
          </p:spPr>
          <p:txBody>
            <a:bodyPr/>
            <a:lstStyle/>
            <a:p>
              <a:endParaRPr lang="en-US"/>
            </a:p>
          </p:txBody>
        </p:sp>
        <p:sp>
          <p:nvSpPr>
            <p:cNvPr id="35962" name="Freeform 72"/>
            <p:cNvSpPr>
              <a:spLocks/>
            </p:cNvSpPr>
            <p:nvPr/>
          </p:nvSpPr>
          <p:spPr bwMode="auto">
            <a:xfrm>
              <a:off x="3850" y="2749"/>
              <a:ext cx="8" cy="25"/>
            </a:xfrm>
            <a:custGeom>
              <a:avLst/>
              <a:gdLst>
                <a:gd name="T0" fmla="*/ 6 w 40"/>
                <a:gd name="T1" fmla="*/ 6 h 116"/>
                <a:gd name="T2" fmla="*/ 3 w 40"/>
                <a:gd name="T3" fmla="*/ 4 h 116"/>
                <a:gd name="T4" fmla="*/ 0 w 40"/>
                <a:gd name="T5" fmla="*/ 25 h 116"/>
                <a:gd name="T6" fmla="*/ 4 w 40"/>
                <a:gd name="T7" fmla="*/ 25 h 116"/>
                <a:gd name="T8" fmla="*/ 8 w 40"/>
                <a:gd name="T9" fmla="*/ 4 h 116"/>
                <a:gd name="T10" fmla="*/ 4 w 40"/>
                <a:gd name="T11" fmla="*/ 2 h 116"/>
                <a:gd name="T12" fmla="*/ 8 w 40"/>
                <a:gd name="T13" fmla="*/ 4 h 116"/>
                <a:gd name="T14" fmla="*/ 8 w 40"/>
                <a:gd name="T15" fmla="*/ 0 h 116"/>
                <a:gd name="T16" fmla="*/ 4 w 40"/>
                <a:gd name="T17" fmla="*/ 2 h 116"/>
                <a:gd name="T18" fmla="*/ 6 w 40"/>
                <a:gd name="T19" fmla="*/ 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16"/>
                <a:gd name="T32" fmla="*/ 40 w 40"/>
                <a:gd name="T33" fmla="*/ 116 h 1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16">
                  <a:moveTo>
                    <a:pt x="31" y="29"/>
                  </a:moveTo>
                  <a:lnTo>
                    <a:pt x="15" y="18"/>
                  </a:lnTo>
                  <a:lnTo>
                    <a:pt x="0" y="116"/>
                  </a:lnTo>
                  <a:lnTo>
                    <a:pt x="22" y="116"/>
                  </a:lnTo>
                  <a:lnTo>
                    <a:pt x="38" y="18"/>
                  </a:lnTo>
                  <a:lnTo>
                    <a:pt x="22" y="7"/>
                  </a:lnTo>
                  <a:lnTo>
                    <a:pt x="38" y="18"/>
                  </a:lnTo>
                  <a:lnTo>
                    <a:pt x="40" y="0"/>
                  </a:lnTo>
                  <a:lnTo>
                    <a:pt x="22" y="7"/>
                  </a:lnTo>
                  <a:lnTo>
                    <a:pt x="31" y="29"/>
                  </a:lnTo>
                  <a:close/>
                </a:path>
              </a:pathLst>
            </a:custGeom>
            <a:solidFill>
              <a:srgbClr val="333333"/>
            </a:solidFill>
            <a:ln w="9525">
              <a:solidFill>
                <a:srgbClr val="3366FF"/>
              </a:solidFill>
              <a:round/>
              <a:headEnd/>
              <a:tailEnd/>
            </a:ln>
          </p:spPr>
          <p:txBody>
            <a:bodyPr/>
            <a:lstStyle/>
            <a:p>
              <a:endParaRPr lang="en-US"/>
            </a:p>
          </p:txBody>
        </p:sp>
        <p:sp>
          <p:nvSpPr>
            <p:cNvPr id="35963" name="Freeform 73"/>
            <p:cNvSpPr>
              <a:spLocks/>
            </p:cNvSpPr>
            <p:nvPr/>
          </p:nvSpPr>
          <p:spPr bwMode="auto">
            <a:xfrm>
              <a:off x="3822" y="2750"/>
              <a:ext cx="34" cy="18"/>
            </a:xfrm>
            <a:custGeom>
              <a:avLst/>
              <a:gdLst>
                <a:gd name="T0" fmla="*/ 5 w 158"/>
                <a:gd name="T1" fmla="*/ 16 h 80"/>
                <a:gd name="T2" fmla="*/ 3 w 158"/>
                <a:gd name="T3" fmla="*/ 18 h 80"/>
                <a:gd name="T4" fmla="*/ 34 w 158"/>
                <a:gd name="T5" fmla="*/ 5 h 80"/>
                <a:gd name="T6" fmla="*/ 32 w 158"/>
                <a:gd name="T7" fmla="*/ 0 h 80"/>
                <a:gd name="T8" fmla="*/ 2 w 158"/>
                <a:gd name="T9" fmla="*/ 13 h 80"/>
                <a:gd name="T10" fmla="*/ 0 w 158"/>
                <a:gd name="T11" fmla="*/ 15 h 80"/>
                <a:gd name="T12" fmla="*/ 2 w 158"/>
                <a:gd name="T13" fmla="*/ 13 h 80"/>
                <a:gd name="T14" fmla="*/ 0 w 158"/>
                <a:gd name="T15" fmla="*/ 13 h 80"/>
                <a:gd name="T16" fmla="*/ 0 w 158"/>
                <a:gd name="T17" fmla="*/ 15 h 80"/>
                <a:gd name="T18" fmla="*/ 5 w 158"/>
                <a:gd name="T19" fmla="*/ 16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80"/>
                <a:gd name="T32" fmla="*/ 158 w 158"/>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80">
                  <a:moveTo>
                    <a:pt x="23" y="71"/>
                  </a:moveTo>
                  <a:lnTo>
                    <a:pt x="16" y="80"/>
                  </a:lnTo>
                  <a:lnTo>
                    <a:pt x="158" y="22"/>
                  </a:lnTo>
                  <a:lnTo>
                    <a:pt x="149" y="0"/>
                  </a:lnTo>
                  <a:lnTo>
                    <a:pt x="7" y="58"/>
                  </a:lnTo>
                  <a:lnTo>
                    <a:pt x="0" y="67"/>
                  </a:lnTo>
                  <a:lnTo>
                    <a:pt x="7" y="58"/>
                  </a:lnTo>
                  <a:lnTo>
                    <a:pt x="2" y="60"/>
                  </a:lnTo>
                  <a:lnTo>
                    <a:pt x="0" y="67"/>
                  </a:lnTo>
                  <a:lnTo>
                    <a:pt x="23" y="71"/>
                  </a:lnTo>
                  <a:close/>
                </a:path>
              </a:pathLst>
            </a:custGeom>
            <a:solidFill>
              <a:srgbClr val="333333"/>
            </a:solidFill>
            <a:ln w="9525">
              <a:solidFill>
                <a:srgbClr val="3366FF"/>
              </a:solidFill>
              <a:round/>
              <a:headEnd/>
              <a:tailEnd/>
            </a:ln>
          </p:spPr>
          <p:txBody>
            <a:bodyPr/>
            <a:lstStyle/>
            <a:p>
              <a:endParaRPr lang="en-US"/>
            </a:p>
          </p:txBody>
        </p:sp>
        <p:sp>
          <p:nvSpPr>
            <p:cNvPr id="35964" name="Freeform 74"/>
            <p:cNvSpPr>
              <a:spLocks/>
            </p:cNvSpPr>
            <p:nvPr/>
          </p:nvSpPr>
          <p:spPr bwMode="auto">
            <a:xfrm>
              <a:off x="3815" y="2765"/>
              <a:ext cx="12" cy="26"/>
            </a:xfrm>
            <a:custGeom>
              <a:avLst/>
              <a:gdLst>
                <a:gd name="T0" fmla="*/ 3 w 52"/>
                <a:gd name="T1" fmla="*/ 26 h 119"/>
                <a:gd name="T2" fmla="*/ 5 w 52"/>
                <a:gd name="T3" fmla="*/ 24 h 119"/>
                <a:gd name="T4" fmla="*/ 12 w 52"/>
                <a:gd name="T5" fmla="*/ 1 h 119"/>
                <a:gd name="T6" fmla="*/ 7 w 52"/>
                <a:gd name="T7" fmla="*/ 0 h 119"/>
                <a:gd name="T8" fmla="*/ 0 w 52"/>
                <a:gd name="T9" fmla="*/ 23 h 119"/>
                <a:gd name="T10" fmla="*/ 3 w 52"/>
                <a:gd name="T11" fmla="*/ 21 h 119"/>
                <a:gd name="T12" fmla="*/ 3 w 52"/>
                <a:gd name="T13" fmla="*/ 26 h 119"/>
                <a:gd name="T14" fmla="*/ 5 w 52"/>
                <a:gd name="T15" fmla="*/ 26 h 119"/>
                <a:gd name="T16" fmla="*/ 5 w 52"/>
                <a:gd name="T17" fmla="*/ 24 h 119"/>
                <a:gd name="T18" fmla="*/ 3 w 52"/>
                <a:gd name="T19" fmla="*/ 26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19"/>
                <a:gd name="T32" fmla="*/ 52 w 52"/>
                <a:gd name="T33" fmla="*/ 119 h 1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19">
                  <a:moveTo>
                    <a:pt x="11" y="117"/>
                  </a:moveTo>
                  <a:lnTo>
                    <a:pt x="22" y="108"/>
                  </a:lnTo>
                  <a:lnTo>
                    <a:pt x="52" y="4"/>
                  </a:lnTo>
                  <a:lnTo>
                    <a:pt x="29" y="0"/>
                  </a:lnTo>
                  <a:lnTo>
                    <a:pt x="0" y="104"/>
                  </a:lnTo>
                  <a:lnTo>
                    <a:pt x="11" y="95"/>
                  </a:lnTo>
                  <a:lnTo>
                    <a:pt x="11" y="117"/>
                  </a:lnTo>
                  <a:lnTo>
                    <a:pt x="20" y="119"/>
                  </a:lnTo>
                  <a:lnTo>
                    <a:pt x="22" y="108"/>
                  </a:lnTo>
                  <a:lnTo>
                    <a:pt x="11" y="117"/>
                  </a:lnTo>
                  <a:close/>
                </a:path>
              </a:pathLst>
            </a:custGeom>
            <a:solidFill>
              <a:srgbClr val="333333"/>
            </a:solidFill>
            <a:ln w="9525">
              <a:solidFill>
                <a:srgbClr val="3366FF"/>
              </a:solidFill>
              <a:round/>
              <a:headEnd/>
              <a:tailEnd/>
            </a:ln>
          </p:spPr>
          <p:txBody>
            <a:bodyPr/>
            <a:lstStyle/>
            <a:p>
              <a:endParaRPr lang="en-US"/>
            </a:p>
          </p:txBody>
        </p:sp>
        <p:sp>
          <p:nvSpPr>
            <p:cNvPr id="35965" name="Freeform 75"/>
            <p:cNvSpPr>
              <a:spLocks/>
            </p:cNvSpPr>
            <p:nvPr/>
          </p:nvSpPr>
          <p:spPr bwMode="auto">
            <a:xfrm>
              <a:off x="3787" y="2781"/>
              <a:ext cx="31" cy="10"/>
            </a:xfrm>
            <a:custGeom>
              <a:avLst/>
              <a:gdLst>
                <a:gd name="T0" fmla="*/ 0 w 142"/>
                <a:gd name="T1" fmla="*/ 3 h 44"/>
                <a:gd name="T2" fmla="*/ 2 w 142"/>
                <a:gd name="T3" fmla="*/ 5 h 44"/>
                <a:gd name="T4" fmla="*/ 31 w 142"/>
                <a:gd name="T5" fmla="*/ 10 h 44"/>
                <a:gd name="T6" fmla="*/ 31 w 142"/>
                <a:gd name="T7" fmla="*/ 5 h 44"/>
                <a:gd name="T8" fmla="*/ 2 w 142"/>
                <a:gd name="T9" fmla="*/ 0 h 44"/>
                <a:gd name="T10" fmla="*/ 4 w 142"/>
                <a:gd name="T11" fmla="*/ 1 h 44"/>
                <a:gd name="T12" fmla="*/ 0 w 142"/>
                <a:gd name="T13" fmla="*/ 3 h 44"/>
                <a:gd name="T14" fmla="*/ 0 w 142"/>
                <a:gd name="T15" fmla="*/ 5 h 44"/>
                <a:gd name="T16" fmla="*/ 2 w 142"/>
                <a:gd name="T17" fmla="*/ 5 h 44"/>
                <a:gd name="T18" fmla="*/ 0 w 142"/>
                <a:gd name="T19" fmla="*/ 3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44"/>
                <a:gd name="T32" fmla="*/ 142 w 14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44">
                  <a:moveTo>
                    <a:pt x="0" y="15"/>
                  </a:moveTo>
                  <a:lnTo>
                    <a:pt x="9" y="22"/>
                  </a:lnTo>
                  <a:lnTo>
                    <a:pt x="142" y="44"/>
                  </a:lnTo>
                  <a:lnTo>
                    <a:pt x="142" y="22"/>
                  </a:lnTo>
                  <a:lnTo>
                    <a:pt x="9" y="0"/>
                  </a:lnTo>
                  <a:lnTo>
                    <a:pt x="18" y="6"/>
                  </a:lnTo>
                  <a:lnTo>
                    <a:pt x="0" y="15"/>
                  </a:lnTo>
                  <a:lnTo>
                    <a:pt x="2" y="22"/>
                  </a:lnTo>
                  <a:lnTo>
                    <a:pt x="9" y="22"/>
                  </a:lnTo>
                  <a:lnTo>
                    <a:pt x="0" y="15"/>
                  </a:lnTo>
                  <a:close/>
                </a:path>
              </a:pathLst>
            </a:custGeom>
            <a:solidFill>
              <a:srgbClr val="333333"/>
            </a:solidFill>
            <a:ln w="9525">
              <a:solidFill>
                <a:srgbClr val="3366FF"/>
              </a:solidFill>
              <a:round/>
              <a:headEnd/>
              <a:tailEnd/>
            </a:ln>
          </p:spPr>
          <p:txBody>
            <a:bodyPr/>
            <a:lstStyle/>
            <a:p>
              <a:endParaRPr lang="en-US"/>
            </a:p>
          </p:txBody>
        </p:sp>
        <p:sp>
          <p:nvSpPr>
            <p:cNvPr id="35966" name="Freeform 76"/>
            <p:cNvSpPr>
              <a:spLocks/>
            </p:cNvSpPr>
            <p:nvPr/>
          </p:nvSpPr>
          <p:spPr bwMode="auto">
            <a:xfrm>
              <a:off x="3771" y="2758"/>
              <a:ext cx="20" cy="26"/>
            </a:xfrm>
            <a:custGeom>
              <a:avLst/>
              <a:gdLst>
                <a:gd name="T0" fmla="*/ 0 w 90"/>
                <a:gd name="T1" fmla="*/ 0 h 122"/>
                <a:gd name="T2" fmla="*/ 0 w 90"/>
                <a:gd name="T3" fmla="*/ 2 h 122"/>
                <a:gd name="T4" fmla="*/ 16 w 90"/>
                <a:gd name="T5" fmla="*/ 26 h 122"/>
                <a:gd name="T6" fmla="*/ 20 w 90"/>
                <a:gd name="T7" fmla="*/ 24 h 122"/>
                <a:gd name="T8" fmla="*/ 4 w 90"/>
                <a:gd name="T9" fmla="*/ 0 h 122"/>
                <a:gd name="T10" fmla="*/ 5 w 90"/>
                <a:gd name="T11" fmla="*/ 1 h 122"/>
                <a:gd name="T12" fmla="*/ 0 w 90"/>
                <a:gd name="T13" fmla="*/ 0 h 122"/>
                <a:gd name="T14" fmla="*/ 0 w 90"/>
                <a:gd name="T15" fmla="*/ 1 h 122"/>
                <a:gd name="T16" fmla="*/ 0 w 90"/>
                <a:gd name="T17" fmla="*/ 2 h 122"/>
                <a:gd name="T18" fmla="*/ 0 w 90"/>
                <a:gd name="T19" fmla="*/ 0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2"/>
                <a:gd name="T32" fmla="*/ 90 w 90"/>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2">
                  <a:moveTo>
                    <a:pt x="0" y="2"/>
                  </a:moveTo>
                  <a:lnTo>
                    <a:pt x="2" y="9"/>
                  </a:lnTo>
                  <a:lnTo>
                    <a:pt x="72" y="122"/>
                  </a:lnTo>
                  <a:lnTo>
                    <a:pt x="90" y="113"/>
                  </a:lnTo>
                  <a:lnTo>
                    <a:pt x="20" y="0"/>
                  </a:lnTo>
                  <a:lnTo>
                    <a:pt x="22" y="7"/>
                  </a:lnTo>
                  <a:lnTo>
                    <a:pt x="0" y="2"/>
                  </a:lnTo>
                  <a:lnTo>
                    <a:pt x="0" y="7"/>
                  </a:lnTo>
                  <a:lnTo>
                    <a:pt x="2" y="9"/>
                  </a:lnTo>
                  <a:lnTo>
                    <a:pt x="0" y="2"/>
                  </a:lnTo>
                  <a:close/>
                </a:path>
              </a:pathLst>
            </a:custGeom>
            <a:solidFill>
              <a:srgbClr val="333333"/>
            </a:solidFill>
            <a:ln w="9525">
              <a:solidFill>
                <a:srgbClr val="3366FF"/>
              </a:solidFill>
              <a:round/>
              <a:headEnd/>
              <a:tailEnd/>
            </a:ln>
          </p:spPr>
          <p:txBody>
            <a:bodyPr/>
            <a:lstStyle/>
            <a:p>
              <a:endParaRPr lang="en-US"/>
            </a:p>
          </p:txBody>
        </p:sp>
        <p:sp>
          <p:nvSpPr>
            <p:cNvPr id="35967" name="Freeform 77"/>
            <p:cNvSpPr>
              <a:spLocks/>
            </p:cNvSpPr>
            <p:nvPr/>
          </p:nvSpPr>
          <p:spPr bwMode="auto">
            <a:xfrm>
              <a:off x="3771" y="2720"/>
              <a:ext cx="12" cy="39"/>
            </a:xfrm>
            <a:custGeom>
              <a:avLst/>
              <a:gdLst>
                <a:gd name="T0" fmla="*/ 8 w 54"/>
                <a:gd name="T1" fmla="*/ 0 h 177"/>
                <a:gd name="T2" fmla="*/ 7 w 54"/>
                <a:gd name="T3" fmla="*/ 1 h 177"/>
                <a:gd name="T4" fmla="*/ 0 w 54"/>
                <a:gd name="T5" fmla="*/ 38 h 177"/>
                <a:gd name="T6" fmla="*/ 5 w 54"/>
                <a:gd name="T7" fmla="*/ 39 h 177"/>
                <a:gd name="T8" fmla="*/ 12 w 54"/>
                <a:gd name="T9" fmla="*/ 2 h 177"/>
                <a:gd name="T10" fmla="*/ 10 w 54"/>
                <a:gd name="T11" fmla="*/ 4 h 177"/>
                <a:gd name="T12" fmla="*/ 8 w 54"/>
                <a:gd name="T13" fmla="*/ 0 h 177"/>
                <a:gd name="T14" fmla="*/ 7 w 54"/>
                <a:gd name="T15" fmla="*/ 0 h 177"/>
                <a:gd name="T16" fmla="*/ 7 w 54"/>
                <a:gd name="T17" fmla="*/ 1 h 177"/>
                <a:gd name="T18" fmla="*/ 8 w 54"/>
                <a:gd name="T19" fmla="*/ 0 h 1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77"/>
                <a:gd name="T32" fmla="*/ 54 w 54"/>
                <a:gd name="T33" fmla="*/ 177 h 1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77">
                  <a:moveTo>
                    <a:pt x="38" y="0"/>
                  </a:moveTo>
                  <a:lnTo>
                    <a:pt x="31" y="6"/>
                  </a:lnTo>
                  <a:lnTo>
                    <a:pt x="0" y="172"/>
                  </a:lnTo>
                  <a:lnTo>
                    <a:pt x="22" y="177"/>
                  </a:lnTo>
                  <a:lnTo>
                    <a:pt x="54" y="11"/>
                  </a:lnTo>
                  <a:lnTo>
                    <a:pt x="47" y="17"/>
                  </a:lnTo>
                  <a:lnTo>
                    <a:pt x="38" y="0"/>
                  </a:lnTo>
                  <a:lnTo>
                    <a:pt x="31" y="2"/>
                  </a:lnTo>
                  <a:lnTo>
                    <a:pt x="31" y="6"/>
                  </a:lnTo>
                  <a:lnTo>
                    <a:pt x="38" y="0"/>
                  </a:lnTo>
                  <a:close/>
                </a:path>
              </a:pathLst>
            </a:custGeom>
            <a:solidFill>
              <a:srgbClr val="333333"/>
            </a:solidFill>
            <a:ln w="9525">
              <a:solidFill>
                <a:srgbClr val="3366FF"/>
              </a:solidFill>
              <a:round/>
              <a:headEnd/>
              <a:tailEnd/>
            </a:ln>
          </p:spPr>
          <p:txBody>
            <a:bodyPr/>
            <a:lstStyle/>
            <a:p>
              <a:endParaRPr lang="en-US"/>
            </a:p>
          </p:txBody>
        </p:sp>
        <p:sp>
          <p:nvSpPr>
            <p:cNvPr id="35968" name="Freeform 78"/>
            <p:cNvSpPr>
              <a:spLocks/>
            </p:cNvSpPr>
            <p:nvPr/>
          </p:nvSpPr>
          <p:spPr bwMode="auto">
            <a:xfrm>
              <a:off x="3779" y="2682"/>
              <a:ext cx="66" cy="42"/>
            </a:xfrm>
            <a:custGeom>
              <a:avLst/>
              <a:gdLst>
                <a:gd name="T0" fmla="*/ 66 w 300"/>
                <a:gd name="T1" fmla="*/ 2 h 190"/>
                <a:gd name="T2" fmla="*/ 63 w 300"/>
                <a:gd name="T3" fmla="*/ 1 h 190"/>
                <a:gd name="T4" fmla="*/ 0 w 300"/>
                <a:gd name="T5" fmla="*/ 38 h 190"/>
                <a:gd name="T6" fmla="*/ 2 w 300"/>
                <a:gd name="T7" fmla="*/ 42 h 190"/>
                <a:gd name="T8" fmla="*/ 65 w 300"/>
                <a:gd name="T9" fmla="*/ 5 h 190"/>
                <a:gd name="T10" fmla="*/ 62 w 300"/>
                <a:gd name="T11" fmla="*/ 5 h 190"/>
                <a:gd name="T12" fmla="*/ 66 w 300"/>
                <a:gd name="T13" fmla="*/ 2 h 190"/>
                <a:gd name="T14" fmla="*/ 65 w 300"/>
                <a:gd name="T15" fmla="*/ 0 h 190"/>
                <a:gd name="T16" fmla="*/ 63 w 300"/>
                <a:gd name="T17" fmla="*/ 1 h 190"/>
                <a:gd name="T18" fmla="*/ 66 w 300"/>
                <a:gd name="T19" fmla="*/ 2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190"/>
                <a:gd name="T32" fmla="*/ 300 w 300"/>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190">
                  <a:moveTo>
                    <a:pt x="300" y="8"/>
                  </a:moveTo>
                  <a:lnTo>
                    <a:pt x="287" y="6"/>
                  </a:lnTo>
                  <a:lnTo>
                    <a:pt x="0" y="173"/>
                  </a:lnTo>
                  <a:lnTo>
                    <a:pt x="9" y="190"/>
                  </a:lnTo>
                  <a:lnTo>
                    <a:pt x="296" y="24"/>
                  </a:lnTo>
                  <a:lnTo>
                    <a:pt x="282" y="22"/>
                  </a:lnTo>
                  <a:lnTo>
                    <a:pt x="300" y="8"/>
                  </a:lnTo>
                  <a:lnTo>
                    <a:pt x="294" y="0"/>
                  </a:lnTo>
                  <a:lnTo>
                    <a:pt x="287" y="6"/>
                  </a:lnTo>
                  <a:lnTo>
                    <a:pt x="300" y="8"/>
                  </a:lnTo>
                  <a:close/>
                </a:path>
              </a:pathLst>
            </a:custGeom>
            <a:solidFill>
              <a:srgbClr val="333333"/>
            </a:solidFill>
            <a:ln w="9525">
              <a:solidFill>
                <a:srgbClr val="3366FF"/>
              </a:solidFill>
              <a:round/>
              <a:headEnd/>
              <a:tailEnd/>
            </a:ln>
          </p:spPr>
          <p:txBody>
            <a:bodyPr/>
            <a:lstStyle/>
            <a:p>
              <a:endParaRPr lang="en-US"/>
            </a:p>
          </p:txBody>
        </p:sp>
        <p:sp>
          <p:nvSpPr>
            <p:cNvPr id="35969" name="Freeform 79"/>
            <p:cNvSpPr>
              <a:spLocks/>
            </p:cNvSpPr>
            <p:nvPr/>
          </p:nvSpPr>
          <p:spPr bwMode="auto">
            <a:xfrm>
              <a:off x="3841" y="2684"/>
              <a:ext cx="26" cy="29"/>
            </a:xfrm>
            <a:custGeom>
              <a:avLst/>
              <a:gdLst>
                <a:gd name="T0" fmla="*/ 24 w 120"/>
                <a:gd name="T1" fmla="*/ 24 h 131"/>
                <a:gd name="T2" fmla="*/ 26 w 120"/>
                <a:gd name="T3" fmla="*/ 25 h 131"/>
                <a:gd name="T4" fmla="*/ 4 w 120"/>
                <a:gd name="T5" fmla="*/ 0 h 131"/>
                <a:gd name="T6" fmla="*/ 0 w 120"/>
                <a:gd name="T7" fmla="*/ 3 h 131"/>
                <a:gd name="T8" fmla="*/ 22 w 120"/>
                <a:gd name="T9" fmla="*/ 28 h 131"/>
                <a:gd name="T10" fmla="*/ 24 w 120"/>
                <a:gd name="T11" fmla="*/ 29 h 131"/>
                <a:gd name="T12" fmla="*/ 22 w 120"/>
                <a:gd name="T13" fmla="*/ 28 h 131"/>
                <a:gd name="T14" fmla="*/ 23 w 120"/>
                <a:gd name="T15" fmla="*/ 29 h 131"/>
                <a:gd name="T16" fmla="*/ 24 w 120"/>
                <a:gd name="T17" fmla="*/ 29 h 131"/>
                <a:gd name="T18" fmla="*/ 24 w 120"/>
                <a:gd name="T19" fmla="*/ 24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
                <a:gd name="T31" fmla="*/ 0 h 131"/>
                <a:gd name="T32" fmla="*/ 120 w 120"/>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 h="131">
                  <a:moveTo>
                    <a:pt x="111" y="109"/>
                  </a:moveTo>
                  <a:lnTo>
                    <a:pt x="120" y="114"/>
                  </a:lnTo>
                  <a:lnTo>
                    <a:pt x="18" y="0"/>
                  </a:lnTo>
                  <a:lnTo>
                    <a:pt x="0" y="14"/>
                  </a:lnTo>
                  <a:lnTo>
                    <a:pt x="102" y="127"/>
                  </a:lnTo>
                  <a:lnTo>
                    <a:pt x="111" y="131"/>
                  </a:lnTo>
                  <a:lnTo>
                    <a:pt x="102" y="127"/>
                  </a:lnTo>
                  <a:lnTo>
                    <a:pt x="106" y="131"/>
                  </a:lnTo>
                  <a:lnTo>
                    <a:pt x="111" y="131"/>
                  </a:lnTo>
                  <a:lnTo>
                    <a:pt x="111" y="109"/>
                  </a:lnTo>
                  <a:close/>
                </a:path>
              </a:pathLst>
            </a:custGeom>
            <a:solidFill>
              <a:srgbClr val="333333"/>
            </a:solidFill>
            <a:ln w="9525">
              <a:solidFill>
                <a:srgbClr val="3366FF"/>
              </a:solidFill>
              <a:round/>
              <a:headEnd/>
              <a:tailEnd/>
            </a:ln>
          </p:spPr>
          <p:txBody>
            <a:bodyPr/>
            <a:lstStyle/>
            <a:p>
              <a:endParaRPr lang="en-US"/>
            </a:p>
          </p:txBody>
        </p:sp>
        <p:sp>
          <p:nvSpPr>
            <p:cNvPr id="35970" name="Freeform 80"/>
            <p:cNvSpPr>
              <a:spLocks/>
            </p:cNvSpPr>
            <p:nvPr/>
          </p:nvSpPr>
          <p:spPr bwMode="auto">
            <a:xfrm>
              <a:off x="3865" y="2707"/>
              <a:ext cx="16" cy="6"/>
            </a:xfrm>
            <a:custGeom>
              <a:avLst/>
              <a:gdLst>
                <a:gd name="T0" fmla="*/ 9 w 70"/>
                <a:gd name="T1" fmla="*/ 3 h 26"/>
                <a:gd name="T2" fmla="*/ 12 w 70"/>
                <a:gd name="T3" fmla="*/ 0 h 26"/>
                <a:gd name="T4" fmla="*/ 0 w 70"/>
                <a:gd name="T5" fmla="*/ 1 h 26"/>
                <a:gd name="T6" fmla="*/ 0 w 70"/>
                <a:gd name="T7" fmla="*/ 6 h 26"/>
                <a:gd name="T8" fmla="*/ 12 w 70"/>
                <a:gd name="T9" fmla="*/ 5 h 26"/>
                <a:gd name="T10" fmla="*/ 14 w 70"/>
                <a:gd name="T11" fmla="*/ 1 h 26"/>
                <a:gd name="T12" fmla="*/ 12 w 70"/>
                <a:gd name="T13" fmla="*/ 5 h 26"/>
                <a:gd name="T14" fmla="*/ 16 w 70"/>
                <a:gd name="T15" fmla="*/ 5 h 26"/>
                <a:gd name="T16" fmla="*/ 14 w 70"/>
                <a:gd name="T17" fmla="*/ 1 h 26"/>
                <a:gd name="T18" fmla="*/ 9 w 70"/>
                <a:gd name="T19" fmla="*/ 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26"/>
                <a:gd name="T32" fmla="*/ 70 w 7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26">
                  <a:moveTo>
                    <a:pt x="40" y="15"/>
                  </a:moveTo>
                  <a:lnTo>
                    <a:pt x="52" y="0"/>
                  </a:lnTo>
                  <a:lnTo>
                    <a:pt x="0" y="4"/>
                  </a:lnTo>
                  <a:lnTo>
                    <a:pt x="0" y="26"/>
                  </a:lnTo>
                  <a:lnTo>
                    <a:pt x="52" y="22"/>
                  </a:lnTo>
                  <a:lnTo>
                    <a:pt x="63" y="6"/>
                  </a:lnTo>
                  <a:lnTo>
                    <a:pt x="52" y="22"/>
                  </a:lnTo>
                  <a:lnTo>
                    <a:pt x="70" y="22"/>
                  </a:lnTo>
                  <a:lnTo>
                    <a:pt x="63" y="6"/>
                  </a:lnTo>
                  <a:lnTo>
                    <a:pt x="40" y="15"/>
                  </a:lnTo>
                  <a:close/>
                </a:path>
              </a:pathLst>
            </a:custGeom>
            <a:solidFill>
              <a:srgbClr val="333333"/>
            </a:solidFill>
            <a:ln w="9525">
              <a:solidFill>
                <a:srgbClr val="3366FF"/>
              </a:solidFill>
              <a:round/>
              <a:headEnd/>
              <a:tailEnd/>
            </a:ln>
          </p:spPr>
          <p:txBody>
            <a:bodyPr/>
            <a:lstStyle/>
            <a:p>
              <a:endParaRPr lang="en-US"/>
            </a:p>
          </p:txBody>
        </p:sp>
        <p:sp>
          <p:nvSpPr>
            <p:cNvPr id="35971" name="Freeform 81"/>
            <p:cNvSpPr>
              <a:spLocks/>
            </p:cNvSpPr>
            <p:nvPr/>
          </p:nvSpPr>
          <p:spPr bwMode="auto">
            <a:xfrm>
              <a:off x="3859" y="2673"/>
              <a:ext cx="20" cy="38"/>
            </a:xfrm>
            <a:custGeom>
              <a:avLst/>
              <a:gdLst>
                <a:gd name="T0" fmla="*/ 0 w 93"/>
                <a:gd name="T1" fmla="*/ 2 h 171"/>
                <a:gd name="T2" fmla="*/ 0 w 93"/>
                <a:gd name="T3" fmla="*/ 2 h 171"/>
                <a:gd name="T4" fmla="*/ 15 w 93"/>
                <a:gd name="T5" fmla="*/ 38 h 171"/>
                <a:gd name="T6" fmla="*/ 20 w 93"/>
                <a:gd name="T7" fmla="*/ 36 h 171"/>
                <a:gd name="T8" fmla="*/ 5 w 93"/>
                <a:gd name="T9" fmla="*/ 0 h 171"/>
                <a:gd name="T10" fmla="*/ 5 w 93"/>
                <a:gd name="T11" fmla="*/ 1 h 171"/>
                <a:gd name="T12" fmla="*/ 0 w 93"/>
                <a:gd name="T13" fmla="*/ 2 h 171"/>
                <a:gd name="T14" fmla="*/ 0 w 93"/>
                <a:gd name="T15" fmla="*/ 2 h 171"/>
                <a:gd name="T16" fmla="*/ 0 w 93"/>
                <a:gd name="T17" fmla="*/ 2 h 171"/>
                <a:gd name="T18" fmla="*/ 0 w 93"/>
                <a:gd name="T19" fmla="*/ 2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71"/>
                <a:gd name="T32" fmla="*/ 93 w 93"/>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71">
                  <a:moveTo>
                    <a:pt x="0" y="7"/>
                  </a:moveTo>
                  <a:lnTo>
                    <a:pt x="0" y="9"/>
                  </a:lnTo>
                  <a:lnTo>
                    <a:pt x="70" y="171"/>
                  </a:lnTo>
                  <a:lnTo>
                    <a:pt x="93" y="162"/>
                  </a:lnTo>
                  <a:lnTo>
                    <a:pt x="23" y="0"/>
                  </a:lnTo>
                  <a:lnTo>
                    <a:pt x="23" y="3"/>
                  </a:lnTo>
                  <a:lnTo>
                    <a:pt x="0" y="7"/>
                  </a:lnTo>
                  <a:lnTo>
                    <a:pt x="0" y="9"/>
                  </a:lnTo>
                  <a:lnTo>
                    <a:pt x="0" y="7"/>
                  </a:lnTo>
                  <a:close/>
                </a:path>
              </a:pathLst>
            </a:custGeom>
            <a:solidFill>
              <a:srgbClr val="333333"/>
            </a:solidFill>
            <a:ln w="9525">
              <a:solidFill>
                <a:srgbClr val="3366FF"/>
              </a:solidFill>
              <a:round/>
              <a:headEnd/>
              <a:tailEnd/>
            </a:ln>
          </p:spPr>
          <p:txBody>
            <a:bodyPr/>
            <a:lstStyle/>
            <a:p>
              <a:endParaRPr lang="en-US"/>
            </a:p>
          </p:txBody>
        </p:sp>
        <p:sp>
          <p:nvSpPr>
            <p:cNvPr id="35972" name="Freeform 82"/>
            <p:cNvSpPr>
              <a:spLocks/>
            </p:cNvSpPr>
            <p:nvPr/>
          </p:nvSpPr>
          <p:spPr bwMode="auto">
            <a:xfrm>
              <a:off x="3854" y="2646"/>
              <a:ext cx="10" cy="29"/>
            </a:xfrm>
            <a:custGeom>
              <a:avLst/>
              <a:gdLst>
                <a:gd name="T0" fmla="*/ 0 w 47"/>
                <a:gd name="T1" fmla="*/ 0 h 129"/>
                <a:gd name="T2" fmla="*/ 0 w 47"/>
                <a:gd name="T3" fmla="*/ 2 h 129"/>
                <a:gd name="T4" fmla="*/ 5 w 47"/>
                <a:gd name="T5" fmla="*/ 29 h 129"/>
                <a:gd name="T6" fmla="*/ 10 w 47"/>
                <a:gd name="T7" fmla="*/ 28 h 129"/>
                <a:gd name="T8" fmla="*/ 5 w 47"/>
                <a:gd name="T9" fmla="*/ 1 h 129"/>
                <a:gd name="T10" fmla="*/ 4 w 47"/>
                <a:gd name="T11" fmla="*/ 3 h 129"/>
                <a:gd name="T12" fmla="*/ 0 w 47"/>
                <a:gd name="T13" fmla="*/ 0 h 129"/>
                <a:gd name="T14" fmla="*/ 0 w 47"/>
                <a:gd name="T15" fmla="*/ 1 h 129"/>
                <a:gd name="T16" fmla="*/ 0 w 47"/>
                <a:gd name="T17" fmla="*/ 2 h 129"/>
                <a:gd name="T18" fmla="*/ 0 w 47"/>
                <a:gd name="T19" fmla="*/ 0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29"/>
                <a:gd name="T32" fmla="*/ 47 w 47"/>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29">
                  <a:moveTo>
                    <a:pt x="2" y="0"/>
                  </a:moveTo>
                  <a:lnTo>
                    <a:pt x="0" y="9"/>
                  </a:lnTo>
                  <a:lnTo>
                    <a:pt x="24" y="129"/>
                  </a:lnTo>
                  <a:lnTo>
                    <a:pt x="47" y="125"/>
                  </a:lnTo>
                  <a:lnTo>
                    <a:pt x="22" y="5"/>
                  </a:lnTo>
                  <a:lnTo>
                    <a:pt x="20" y="14"/>
                  </a:lnTo>
                  <a:lnTo>
                    <a:pt x="2" y="0"/>
                  </a:lnTo>
                  <a:lnTo>
                    <a:pt x="0" y="5"/>
                  </a:lnTo>
                  <a:lnTo>
                    <a:pt x="0" y="9"/>
                  </a:lnTo>
                  <a:lnTo>
                    <a:pt x="2" y="0"/>
                  </a:lnTo>
                  <a:close/>
                </a:path>
              </a:pathLst>
            </a:custGeom>
            <a:solidFill>
              <a:srgbClr val="333333"/>
            </a:solidFill>
            <a:ln w="9525">
              <a:solidFill>
                <a:srgbClr val="3366FF"/>
              </a:solidFill>
              <a:round/>
              <a:headEnd/>
              <a:tailEnd/>
            </a:ln>
          </p:spPr>
          <p:txBody>
            <a:bodyPr/>
            <a:lstStyle/>
            <a:p>
              <a:endParaRPr lang="en-US"/>
            </a:p>
          </p:txBody>
        </p:sp>
        <p:sp>
          <p:nvSpPr>
            <p:cNvPr id="35973" name="Freeform 83"/>
            <p:cNvSpPr>
              <a:spLocks/>
            </p:cNvSpPr>
            <p:nvPr/>
          </p:nvSpPr>
          <p:spPr bwMode="auto">
            <a:xfrm>
              <a:off x="3854" y="2618"/>
              <a:ext cx="24" cy="31"/>
            </a:xfrm>
            <a:custGeom>
              <a:avLst/>
              <a:gdLst>
                <a:gd name="T0" fmla="*/ 19 w 110"/>
                <a:gd name="T1" fmla="*/ 2 h 144"/>
                <a:gd name="T2" fmla="*/ 19 w 110"/>
                <a:gd name="T3" fmla="*/ 0 h 144"/>
                <a:gd name="T4" fmla="*/ 0 w 110"/>
                <a:gd name="T5" fmla="*/ 28 h 144"/>
                <a:gd name="T6" fmla="*/ 4 w 110"/>
                <a:gd name="T7" fmla="*/ 31 h 144"/>
                <a:gd name="T8" fmla="*/ 23 w 110"/>
                <a:gd name="T9" fmla="*/ 3 h 144"/>
                <a:gd name="T10" fmla="*/ 23 w 110"/>
                <a:gd name="T11" fmla="*/ 0 h 144"/>
                <a:gd name="T12" fmla="*/ 23 w 110"/>
                <a:gd name="T13" fmla="*/ 3 h 144"/>
                <a:gd name="T14" fmla="*/ 24 w 110"/>
                <a:gd name="T15" fmla="*/ 1 h 144"/>
                <a:gd name="T16" fmla="*/ 23 w 110"/>
                <a:gd name="T17" fmla="*/ 0 h 144"/>
                <a:gd name="T18" fmla="*/ 19 w 110"/>
                <a:gd name="T19" fmla="*/ 2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44"/>
                <a:gd name="T32" fmla="*/ 110 w 110"/>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44">
                  <a:moveTo>
                    <a:pt x="88" y="11"/>
                  </a:moveTo>
                  <a:lnTo>
                    <a:pt x="88" y="0"/>
                  </a:lnTo>
                  <a:lnTo>
                    <a:pt x="0" y="130"/>
                  </a:lnTo>
                  <a:lnTo>
                    <a:pt x="18" y="144"/>
                  </a:lnTo>
                  <a:lnTo>
                    <a:pt x="106" y="13"/>
                  </a:lnTo>
                  <a:lnTo>
                    <a:pt x="106" y="2"/>
                  </a:lnTo>
                  <a:lnTo>
                    <a:pt x="106" y="13"/>
                  </a:lnTo>
                  <a:lnTo>
                    <a:pt x="110" y="6"/>
                  </a:lnTo>
                  <a:lnTo>
                    <a:pt x="106" y="2"/>
                  </a:lnTo>
                  <a:lnTo>
                    <a:pt x="88" y="11"/>
                  </a:lnTo>
                  <a:close/>
                </a:path>
              </a:pathLst>
            </a:custGeom>
            <a:solidFill>
              <a:srgbClr val="333333"/>
            </a:solidFill>
            <a:ln w="9525">
              <a:solidFill>
                <a:srgbClr val="3366FF"/>
              </a:solidFill>
              <a:round/>
              <a:headEnd/>
              <a:tailEnd/>
            </a:ln>
          </p:spPr>
          <p:txBody>
            <a:bodyPr/>
            <a:lstStyle/>
            <a:p>
              <a:endParaRPr lang="en-US"/>
            </a:p>
          </p:txBody>
        </p:sp>
        <p:sp>
          <p:nvSpPr>
            <p:cNvPr id="35974" name="Freeform 84"/>
            <p:cNvSpPr>
              <a:spLocks/>
            </p:cNvSpPr>
            <p:nvPr/>
          </p:nvSpPr>
          <p:spPr bwMode="auto">
            <a:xfrm>
              <a:off x="3856" y="2591"/>
              <a:ext cx="21" cy="29"/>
            </a:xfrm>
            <a:custGeom>
              <a:avLst/>
              <a:gdLst>
                <a:gd name="T0" fmla="*/ 0 w 95"/>
                <a:gd name="T1" fmla="*/ 1 h 136"/>
                <a:gd name="T2" fmla="*/ 0 w 95"/>
                <a:gd name="T3" fmla="*/ 2 h 136"/>
                <a:gd name="T4" fmla="*/ 17 w 95"/>
                <a:gd name="T5" fmla="*/ 29 h 136"/>
                <a:gd name="T6" fmla="*/ 21 w 95"/>
                <a:gd name="T7" fmla="*/ 27 h 136"/>
                <a:gd name="T8" fmla="*/ 4 w 95"/>
                <a:gd name="T9" fmla="*/ 0 h 136"/>
                <a:gd name="T10" fmla="*/ 5 w 95"/>
                <a:gd name="T11" fmla="*/ 1 h 136"/>
                <a:gd name="T12" fmla="*/ 0 w 95"/>
                <a:gd name="T13" fmla="*/ 1 h 136"/>
                <a:gd name="T14" fmla="*/ 0 w 95"/>
                <a:gd name="T15" fmla="*/ 1 h 136"/>
                <a:gd name="T16" fmla="*/ 0 w 95"/>
                <a:gd name="T17" fmla="*/ 2 h 136"/>
                <a:gd name="T18" fmla="*/ 0 w 95"/>
                <a:gd name="T19" fmla="*/ 1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136"/>
                <a:gd name="T32" fmla="*/ 95 w 95"/>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136">
                  <a:moveTo>
                    <a:pt x="0" y="5"/>
                  </a:moveTo>
                  <a:lnTo>
                    <a:pt x="2" y="9"/>
                  </a:lnTo>
                  <a:lnTo>
                    <a:pt x="77" y="136"/>
                  </a:lnTo>
                  <a:lnTo>
                    <a:pt x="95" y="127"/>
                  </a:lnTo>
                  <a:lnTo>
                    <a:pt x="20" y="0"/>
                  </a:lnTo>
                  <a:lnTo>
                    <a:pt x="23" y="5"/>
                  </a:lnTo>
                  <a:lnTo>
                    <a:pt x="0" y="5"/>
                  </a:lnTo>
                  <a:lnTo>
                    <a:pt x="0" y="7"/>
                  </a:lnTo>
                  <a:lnTo>
                    <a:pt x="2" y="9"/>
                  </a:lnTo>
                  <a:lnTo>
                    <a:pt x="0" y="5"/>
                  </a:lnTo>
                  <a:close/>
                </a:path>
              </a:pathLst>
            </a:custGeom>
            <a:solidFill>
              <a:srgbClr val="333333"/>
            </a:solidFill>
            <a:ln w="9525">
              <a:solidFill>
                <a:srgbClr val="3366FF"/>
              </a:solidFill>
              <a:round/>
              <a:headEnd/>
              <a:tailEnd/>
            </a:ln>
          </p:spPr>
          <p:txBody>
            <a:bodyPr/>
            <a:lstStyle/>
            <a:p>
              <a:endParaRPr lang="en-US"/>
            </a:p>
          </p:txBody>
        </p:sp>
        <p:sp>
          <p:nvSpPr>
            <p:cNvPr id="35975" name="Freeform 85"/>
            <p:cNvSpPr>
              <a:spLocks/>
            </p:cNvSpPr>
            <p:nvPr/>
          </p:nvSpPr>
          <p:spPr bwMode="auto">
            <a:xfrm>
              <a:off x="3856" y="2566"/>
              <a:ext cx="8" cy="26"/>
            </a:xfrm>
            <a:custGeom>
              <a:avLst/>
              <a:gdLst>
                <a:gd name="T0" fmla="*/ 3 w 36"/>
                <a:gd name="T1" fmla="*/ 0 h 115"/>
                <a:gd name="T2" fmla="*/ 3 w 36"/>
                <a:gd name="T3" fmla="*/ 0 h 115"/>
                <a:gd name="T4" fmla="*/ 0 w 36"/>
                <a:gd name="T5" fmla="*/ 26 h 115"/>
                <a:gd name="T6" fmla="*/ 5 w 36"/>
                <a:gd name="T7" fmla="*/ 26 h 115"/>
                <a:gd name="T8" fmla="*/ 8 w 36"/>
                <a:gd name="T9" fmla="*/ 0 h 115"/>
                <a:gd name="T10" fmla="*/ 8 w 36"/>
                <a:gd name="T11" fmla="*/ 0 h 115"/>
                <a:gd name="T12" fmla="*/ 8 w 36"/>
                <a:gd name="T13" fmla="*/ 0 h 115"/>
                <a:gd name="T14" fmla="*/ 8 w 36"/>
                <a:gd name="T15" fmla="*/ 0 h 115"/>
                <a:gd name="T16" fmla="*/ 8 w 36"/>
                <a:gd name="T17" fmla="*/ 0 h 115"/>
                <a:gd name="T18" fmla="*/ 3 w 36"/>
                <a:gd name="T19" fmla="*/ 0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15"/>
                <a:gd name="T32" fmla="*/ 36 w 36"/>
                <a:gd name="T33" fmla="*/ 115 h 1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15">
                  <a:moveTo>
                    <a:pt x="14" y="0"/>
                  </a:moveTo>
                  <a:lnTo>
                    <a:pt x="14" y="0"/>
                  </a:lnTo>
                  <a:lnTo>
                    <a:pt x="0" y="115"/>
                  </a:lnTo>
                  <a:lnTo>
                    <a:pt x="23" y="115"/>
                  </a:lnTo>
                  <a:lnTo>
                    <a:pt x="36" y="0"/>
                  </a:lnTo>
                  <a:lnTo>
                    <a:pt x="14" y="0"/>
                  </a:lnTo>
                  <a:close/>
                </a:path>
              </a:pathLst>
            </a:custGeom>
            <a:solidFill>
              <a:srgbClr val="333333"/>
            </a:solidFill>
            <a:ln w="9525">
              <a:solidFill>
                <a:srgbClr val="3366FF"/>
              </a:solidFill>
              <a:round/>
              <a:headEnd/>
              <a:tailEnd/>
            </a:ln>
          </p:spPr>
          <p:txBody>
            <a:bodyPr/>
            <a:lstStyle/>
            <a:p>
              <a:endParaRPr lang="en-US"/>
            </a:p>
          </p:txBody>
        </p:sp>
        <p:sp>
          <p:nvSpPr>
            <p:cNvPr id="35976" name="Freeform 86"/>
            <p:cNvSpPr>
              <a:spLocks/>
            </p:cNvSpPr>
            <p:nvPr/>
          </p:nvSpPr>
          <p:spPr bwMode="auto">
            <a:xfrm>
              <a:off x="3855" y="2537"/>
              <a:ext cx="9" cy="29"/>
            </a:xfrm>
            <a:custGeom>
              <a:avLst/>
              <a:gdLst>
                <a:gd name="T0" fmla="*/ 3 w 43"/>
                <a:gd name="T1" fmla="*/ 0 h 133"/>
                <a:gd name="T2" fmla="*/ 1 w 43"/>
                <a:gd name="T3" fmla="*/ 2 h 133"/>
                <a:gd name="T4" fmla="*/ 4 w 43"/>
                <a:gd name="T5" fmla="*/ 29 h 133"/>
                <a:gd name="T6" fmla="*/ 9 w 43"/>
                <a:gd name="T7" fmla="*/ 29 h 133"/>
                <a:gd name="T8" fmla="*/ 5 w 43"/>
                <a:gd name="T9" fmla="*/ 2 h 133"/>
                <a:gd name="T10" fmla="*/ 3 w 43"/>
                <a:gd name="T11" fmla="*/ 5 h 133"/>
                <a:gd name="T12" fmla="*/ 3 w 43"/>
                <a:gd name="T13" fmla="*/ 0 h 133"/>
                <a:gd name="T14" fmla="*/ 0 w 43"/>
                <a:gd name="T15" fmla="*/ 0 h 133"/>
                <a:gd name="T16" fmla="*/ 1 w 43"/>
                <a:gd name="T17" fmla="*/ 2 h 133"/>
                <a:gd name="T18" fmla="*/ 3 w 43"/>
                <a:gd name="T19" fmla="*/ 0 h 1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33"/>
                <a:gd name="T32" fmla="*/ 43 w 43"/>
                <a:gd name="T33" fmla="*/ 133 h 1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33">
                  <a:moveTo>
                    <a:pt x="14" y="0"/>
                  </a:moveTo>
                  <a:lnTo>
                    <a:pt x="3" y="11"/>
                  </a:lnTo>
                  <a:lnTo>
                    <a:pt x="21" y="133"/>
                  </a:lnTo>
                  <a:lnTo>
                    <a:pt x="43" y="133"/>
                  </a:lnTo>
                  <a:lnTo>
                    <a:pt x="25" y="11"/>
                  </a:lnTo>
                  <a:lnTo>
                    <a:pt x="14" y="22"/>
                  </a:lnTo>
                  <a:lnTo>
                    <a:pt x="14" y="0"/>
                  </a:lnTo>
                  <a:lnTo>
                    <a:pt x="0" y="0"/>
                  </a:lnTo>
                  <a:lnTo>
                    <a:pt x="3" y="11"/>
                  </a:lnTo>
                  <a:lnTo>
                    <a:pt x="14" y="0"/>
                  </a:lnTo>
                  <a:close/>
                </a:path>
              </a:pathLst>
            </a:custGeom>
            <a:solidFill>
              <a:srgbClr val="333333"/>
            </a:solidFill>
            <a:ln w="9525">
              <a:solidFill>
                <a:srgbClr val="3366FF"/>
              </a:solidFill>
              <a:round/>
              <a:headEnd/>
              <a:tailEnd/>
            </a:ln>
          </p:spPr>
          <p:txBody>
            <a:bodyPr/>
            <a:lstStyle/>
            <a:p>
              <a:endParaRPr lang="en-US"/>
            </a:p>
          </p:txBody>
        </p:sp>
        <p:sp>
          <p:nvSpPr>
            <p:cNvPr id="35977" name="Freeform 87"/>
            <p:cNvSpPr>
              <a:spLocks/>
            </p:cNvSpPr>
            <p:nvPr/>
          </p:nvSpPr>
          <p:spPr bwMode="auto">
            <a:xfrm>
              <a:off x="3858" y="2537"/>
              <a:ext cx="16" cy="5"/>
            </a:xfrm>
            <a:custGeom>
              <a:avLst/>
              <a:gdLst>
                <a:gd name="T0" fmla="*/ 11 w 74"/>
                <a:gd name="T1" fmla="*/ 2 h 22"/>
                <a:gd name="T2" fmla="*/ 14 w 74"/>
                <a:gd name="T3" fmla="*/ 0 h 22"/>
                <a:gd name="T4" fmla="*/ 0 w 74"/>
                <a:gd name="T5" fmla="*/ 0 h 22"/>
                <a:gd name="T6" fmla="*/ 0 w 74"/>
                <a:gd name="T7" fmla="*/ 5 h 22"/>
                <a:gd name="T8" fmla="*/ 14 w 74"/>
                <a:gd name="T9" fmla="*/ 5 h 22"/>
                <a:gd name="T10" fmla="*/ 16 w 74"/>
                <a:gd name="T11" fmla="*/ 3 h 22"/>
                <a:gd name="T12" fmla="*/ 14 w 74"/>
                <a:gd name="T13" fmla="*/ 5 h 22"/>
                <a:gd name="T14" fmla="*/ 16 w 74"/>
                <a:gd name="T15" fmla="*/ 5 h 22"/>
                <a:gd name="T16" fmla="*/ 16 w 74"/>
                <a:gd name="T17" fmla="*/ 3 h 22"/>
                <a:gd name="T18" fmla="*/ 11 w 74"/>
                <a:gd name="T19" fmla="*/ 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22"/>
                <a:gd name="T32" fmla="*/ 74 w 74"/>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22">
                  <a:moveTo>
                    <a:pt x="52" y="8"/>
                  </a:moveTo>
                  <a:lnTo>
                    <a:pt x="63" y="0"/>
                  </a:lnTo>
                  <a:lnTo>
                    <a:pt x="0" y="0"/>
                  </a:lnTo>
                  <a:lnTo>
                    <a:pt x="0" y="22"/>
                  </a:lnTo>
                  <a:lnTo>
                    <a:pt x="63" y="22"/>
                  </a:lnTo>
                  <a:lnTo>
                    <a:pt x="74" y="13"/>
                  </a:lnTo>
                  <a:lnTo>
                    <a:pt x="63" y="22"/>
                  </a:lnTo>
                  <a:lnTo>
                    <a:pt x="72" y="22"/>
                  </a:lnTo>
                  <a:lnTo>
                    <a:pt x="74" y="11"/>
                  </a:lnTo>
                  <a:lnTo>
                    <a:pt x="52" y="8"/>
                  </a:lnTo>
                  <a:close/>
                </a:path>
              </a:pathLst>
            </a:custGeom>
            <a:solidFill>
              <a:srgbClr val="333333"/>
            </a:solidFill>
            <a:ln w="9525">
              <a:solidFill>
                <a:srgbClr val="3366FF"/>
              </a:solidFill>
              <a:round/>
              <a:headEnd/>
              <a:tailEnd/>
            </a:ln>
          </p:spPr>
          <p:txBody>
            <a:bodyPr/>
            <a:lstStyle/>
            <a:p>
              <a:endParaRPr lang="en-US"/>
            </a:p>
          </p:txBody>
        </p:sp>
        <p:sp>
          <p:nvSpPr>
            <p:cNvPr id="35978" name="Freeform 88"/>
            <p:cNvSpPr>
              <a:spLocks/>
            </p:cNvSpPr>
            <p:nvPr/>
          </p:nvSpPr>
          <p:spPr bwMode="auto">
            <a:xfrm>
              <a:off x="3869" y="2503"/>
              <a:ext cx="12" cy="37"/>
            </a:xfrm>
            <a:custGeom>
              <a:avLst/>
              <a:gdLst>
                <a:gd name="T0" fmla="*/ 9 w 54"/>
                <a:gd name="T1" fmla="*/ 5 h 171"/>
                <a:gd name="T2" fmla="*/ 6 w 54"/>
                <a:gd name="T3" fmla="*/ 2 h 171"/>
                <a:gd name="T4" fmla="*/ 0 w 54"/>
                <a:gd name="T5" fmla="*/ 36 h 171"/>
                <a:gd name="T6" fmla="*/ 5 w 54"/>
                <a:gd name="T7" fmla="*/ 37 h 171"/>
                <a:gd name="T8" fmla="*/ 12 w 54"/>
                <a:gd name="T9" fmla="*/ 3 h 171"/>
                <a:gd name="T10" fmla="*/ 9 w 54"/>
                <a:gd name="T11" fmla="*/ 0 h 171"/>
                <a:gd name="T12" fmla="*/ 12 w 54"/>
                <a:gd name="T13" fmla="*/ 3 h 171"/>
                <a:gd name="T14" fmla="*/ 12 w 54"/>
                <a:gd name="T15" fmla="*/ 0 h 171"/>
                <a:gd name="T16" fmla="*/ 9 w 54"/>
                <a:gd name="T17" fmla="*/ 0 h 171"/>
                <a:gd name="T18" fmla="*/ 9 w 54"/>
                <a:gd name="T19" fmla="*/ 5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71"/>
                <a:gd name="T32" fmla="*/ 54 w 54"/>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71">
                  <a:moveTo>
                    <a:pt x="40" y="24"/>
                  </a:moveTo>
                  <a:lnTo>
                    <a:pt x="29" y="11"/>
                  </a:lnTo>
                  <a:lnTo>
                    <a:pt x="0" y="166"/>
                  </a:lnTo>
                  <a:lnTo>
                    <a:pt x="22" y="171"/>
                  </a:lnTo>
                  <a:lnTo>
                    <a:pt x="52" y="16"/>
                  </a:lnTo>
                  <a:lnTo>
                    <a:pt x="40" y="2"/>
                  </a:lnTo>
                  <a:lnTo>
                    <a:pt x="52" y="13"/>
                  </a:lnTo>
                  <a:lnTo>
                    <a:pt x="54" y="0"/>
                  </a:lnTo>
                  <a:lnTo>
                    <a:pt x="40" y="2"/>
                  </a:lnTo>
                  <a:lnTo>
                    <a:pt x="40" y="24"/>
                  </a:lnTo>
                  <a:close/>
                </a:path>
              </a:pathLst>
            </a:custGeom>
            <a:solidFill>
              <a:srgbClr val="333333"/>
            </a:solidFill>
            <a:ln w="9525">
              <a:solidFill>
                <a:srgbClr val="3366FF"/>
              </a:solidFill>
              <a:round/>
              <a:headEnd/>
              <a:tailEnd/>
            </a:ln>
          </p:spPr>
          <p:txBody>
            <a:bodyPr/>
            <a:lstStyle/>
            <a:p>
              <a:endParaRPr lang="en-US"/>
            </a:p>
          </p:txBody>
        </p:sp>
        <p:sp>
          <p:nvSpPr>
            <p:cNvPr id="35979" name="Freeform 89"/>
            <p:cNvSpPr>
              <a:spLocks/>
            </p:cNvSpPr>
            <p:nvPr/>
          </p:nvSpPr>
          <p:spPr bwMode="auto">
            <a:xfrm>
              <a:off x="3863" y="2503"/>
              <a:ext cx="15" cy="7"/>
            </a:xfrm>
            <a:custGeom>
              <a:avLst/>
              <a:gdLst>
                <a:gd name="T0" fmla="*/ 5 w 69"/>
                <a:gd name="T1" fmla="*/ 6 h 31"/>
                <a:gd name="T2" fmla="*/ 2 w 69"/>
                <a:gd name="T3" fmla="*/ 7 h 31"/>
                <a:gd name="T4" fmla="*/ 15 w 69"/>
                <a:gd name="T5" fmla="*/ 5 h 31"/>
                <a:gd name="T6" fmla="*/ 15 w 69"/>
                <a:gd name="T7" fmla="*/ 0 h 31"/>
                <a:gd name="T8" fmla="*/ 2 w 69"/>
                <a:gd name="T9" fmla="*/ 2 h 31"/>
                <a:gd name="T10" fmla="*/ 0 w 69"/>
                <a:gd name="T11" fmla="*/ 4 h 31"/>
                <a:gd name="T12" fmla="*/ 2 w 69"/>
                <a:gd name="T13" fmla="*/ 2 h 31"/>
                <a:gd name="T14" fmla="*/ 1 w 69"/>
                <a:gd name="T15" fmla="*/ 2 h 31"/>
                <a:gd name="T16" fmla="*/ 0 w 69"/>
                <a:gd name="T17" fmla="*/ 4 h 31"/>
                <a:gd name="T18" fmla="*/ 5 w 69"/>
                <a:gd name="T19" fmla="*/ 6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31"/>
                <a:gd name="T32" fmla="*/ 69 w 6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31">
                  <a:moveTo>
                    <a:pt x="22" y="25"/>
                  </a:moveTo>
                  <a:lnTo>
                    <a:pt x="11" y="31"/>
                  </a:lnTo>
                  <a:lnTo>
                    <a:pt x="69" y="22"/>
                  </a:lnTo>
                  <a:lnTo>
                    <a:pt x="69" y="0"/>
                  </a:lnTo>
                  <a:lnTo>
                    <a:pt x="11" y="9"/>
                  </a:lnTo>
                  <a:lnTo>
                    <a:pt x="0" y="16"/>
                  </a:lnTo>
                  <a:lnTo>
                    <a:pt x="11" y="9"/>
                  </a:lnTo>
                  <a:lnTo>
                    <a:pt x="4" y="9"/>
                  </a:lnTo>
                  <a:lnTo>
                    <a:pt x="0" y="16"/>
                  </a:lnTo>
                  <a:lnTo>
                    <a:pt x="22" y="25"/>
                  </a:lnTo>
                  <a:close/>
                </a:path>
              </a:pathLst>
            </a:custGeom>
            <a:solidFill>
              <a:srgbClr val="333333"/>
            </a:solidFill>
            <a:ln w="9525">
              <a:solidFill>
                <a:srgbClr val="3366FF"/>
              </a:solidFill>
              <a:round/>
              <a:headEnd/>
              <a:tailEnd/>
            </a:ln>
          </p:spPr>
          <p:txBody>
            <a:bodyPr/>
            <a:lstStyle/>
            <a:p>
              <a:endParaRPr lang="en-US"/>
            </a:p>
          </p:txBody>
        </p:sp>
        <p:sp>
          <p:nvSpPr>
            <p:cNvPr id="35980" name="Freeform 90"/>
            <p:cNvSpPr>
              <a:spLocks/>
            </p:cNvSpPr>
            <p:nvPr/>
          </p:nvSpPr>
          <p:spPr bwMode="auto">
            <a:xfrm>
              <a:off x="3854" y="2507"/>
              <a:ext cx="14" cy="22"/>
            </a:xfrm>
            <a:custGeom>
              <a:avLst/>
              <a:gdLst>
                <a:gd name="T0" fmla="*/ 2 w 63"/>
                <a:gd name="T1" fmla="*/ 21 h 102"/>
                <a:gd name="T2" fmla="*/ 5 w 63"/>
                <a:gd name="T3" fmla="*/ 20 h 102"/>
                <a:gd name="T4" fmla="*/ 14 w 63"/>
                <a:gd name="T5" fmla="*/ 2 h 102"/>
                <a:gd name="T6" fmla="*/ 9 w 63"/>
                <a:gd name="T7" fmla="*/ 0 h 102"/>
                <a:gd name="T8" fmla="*/ 0 w 63"/>
                <a:gd name="T9" fmla="*/ 18 h 102"/>
                <a:gd name="T10" fmla="*/ 4 w 63"/>
                <a:gd name="T11" fmla="*/ 16 h 102"/>
                <a:gd name="T12" fmla="*/ 2 w 63"/>
                <a:gd name="T13" fmla="*/ 21 h 102"/>
                <a:gd name="T14" fmla="*/ 4 w 63"/>
                <a:gd name="T15" fmla="*/ 22 h 102"/>
                <a:gd name="T16" fmla="*/ 5 w 63"/>
                <a:gd name="T17" fmla="*/ 20 h 102"/>
                <a:gd name="T18" fmla="*/ 2 w 63"/>
                <a:gd name="T19" fmla="*/ 21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102"/>
                <a:gd name="T32" fmla="*/ 63 w 63"/>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102">
                  <a:moveTo>
                    <a:pt x="7" y="97"/>
                  </a:moveTo>
                  <a:lnTo>
                    <a:pt x="22" y="91"/>
                  </a:lnTo>
                  <a:lnTo>
                    <a:pt x="63" y="9"/>
                  </a:lnTo>
                  <a:lnTo>
                    <a:pt x="41" y="0"/>
                  </a:lnTo>
                  <a:lnTo>
                    <a:pt x="0" y="82"/>
                  </a:lnTo>
                  <a:lnTo>
                    <a:pt x="16" y="75"/>
                  </a:lnTo>
                  <a:lnTo>
                    <a:pt x="7" y="97"/>
                  </a:lnTo>
                  <a:lnTo>
                    <a:pt x="16" y="102"/>
                  </a:lnTo>
                  <a:lnTo>
                    <a:pt x="22" y="91"/>
                  </a:lnTo>
                  <a:lnTo>
                    <a:pt x="7" y="97"/>
                  </a:lnTo>
                  <a:close/>
                </a:path>
              </a:pathLst>
            </a:custGeom>
            <a:solidFill>
              <a:srgbClr val="333333"/>
            </a:solidFill>
            <a:ln w="9525">
              <a:solidFill>
                <a:srgbClr val="3366FF"/>
              </a:solidFill>
              <a:round/>
              <a:headEnd/>
              <a:tailEnd/>
            </a:ln>
          </p:spPr>
          <p:txBody>
            <a:bodyPr/>
            <a:lstStyle/>
            <a:p>
              <a:endParaRPr lang="en-US"/>
            </a:p>
          </p:txBody>
        </p:sp>
        <p:sp>
          <p:nvSpPr>
            <p:cNvPr id="35981" name="Freeform 91"/>
            <p:cNvSpPr>
              <a:spLocks/>
            </p:cNvSpPr>
            <p:nvPr/>
          </p:nvSpPr>
          <p:spPr bwMode="auto">
            <a:xfrm>
              <a:off x="3834" y="2515"/>
              <a:ext cx="23" cy="13"/>
            </a:xfrm>
            <a:custGeom>
              <a:avLst/>
              <a:gdLst>
                <a:gd name="T0" fmla="*/ 1 w 109"/>
                <a:gd name="T1" fmla="*/ 1 h 57"/>
                <a:gd name="T2" fmla="*/ 3 w 109"/>
                <a:gd name="T3" fmla="*/ 5 h 57"/>
                <a:gd name="T4" fmla="*/ 21 w 109"/>
                <a:gd name="T5" fmla="*/ 13 h 57"/>
                <a:gd name="T6" fmla="*/ 23 w 109"/>
                <a:gd name="T7" fmla="*/ 8 h 57"/>
                <a:gd name="T8" fmla="*/ 4 w 109"/>
                <a:gd name="T9" fmla="*/ 0 h 57"/>
                <a:gd name="T10" fmla="*/ 5 w 109"/>
                <a:gd name="T11" fmla="*/ 3 h 57"/>
                <a:gd name="T12" fmla="*/ 1 w 109"/>
                <a:gd name="T13" fmla="*/ 1 h 57"/>
                <a:gd name="T14" fmla="*/ 0 w 109"/>
                <a:gd name="T15" fmla="*/ 3 h 57"/>
                <a:gd name="T16" fmla="*/ 3 w 109"/>
                <a:gd name="T17" fmla="*/ 5 h 57"/>
                <a:gd name="T18" fmla="*/ 1 w 109"/>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57"/>
                <a:gd name="T32" fmla="*/ 109 w 109"/>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57">
                  <a:moveTo>
                    <a:pt x="7" y="6"/>
                  </a:moveTo>
                  <a:lnTo>
                    <a:pt x="12" y="22"/>
                  </a:lnTo>
                  <a:lnTo>
                    <a:pt x="100" y="57"/>
                  </a:lnTo>
                  <a:lnTo>
                    <a:pt x="109" y="35"/>
                  </a:lnTo>
                  <a:lnTo>
                    <a:pt x="21" y="0"/>
                  </a:lnTo>
                  <a:lnTo>
                    <a:pt x="25" y="15"/>
                  </a:lnTo>
                  <a:lnTo>
                    <a:pt x="7" y="6"/>
                  </a:lnTo>
                  <a:lnTo>
                    <a:pt x="0" y="15"/>
                  </a:lnTo>
                  <a:lnTo>
                    <a:pt x="12" y="22"/>
                  </a:lnTo>
                  <a:lnTo>
                    <a:pt x="7" y="6"/>
                  </a:lnTo>
                  <a:close/>
                </a:path>
              </a:pathLst>
            </a:custGeom>
            <a:solidFill>
              <a:srgbClr val="333333"/>
            </a:solidFill>
            <a:ln w="9525">
              <a:solidFill>
                <a:srgbClr val="3366FF"/>
              </a:solidFill>
              <a:round/>
              <a:headEnd/>
              <a:tailEnd/>
            </a:ln>
          </p:spPr>
          <p:txBody>
            <a:bodyPr/>
            <a:lstStyle/>
            <a:p>
              <a:endParaRPr lang="en-US"/>
            </a:p>
          </p:txBody>
        </p:sp>
        <p:sp>
          <p:nvSpPr>
            <p:cNvPr id="35982" name="Freeform 92"/>
            <p:cNvSpPr>
              <a:spLocks/>
            </p:cNvSpPr>
            <p:nvPr/>
          </p:nvSpPr>
          <p:spPr bwMode="auto">
            <a:xfrm>
              <a:off x="3835" y="2496"/>
              <a:ext cx="15" cy="23"/>
            </a:xfrm>
            <a:custGeom>
              <a:avLst/>
              <a:gdLst>
                <a:gd name="T0" fmla="*/ 10 w 68"/>
                <a:gd name="T1" fmla="*/ 1 h 102"/>
                <a:gd name="T2" fmla="*/ 11 w 68"/>
                <a:gd name="T3" fmla="*/ 0 h 102"/>
                <a:gd name="T4" fmla="*/ 0 w 68"/>
                <a:gd name="T5" fmla="*/ 21 h 102"/>
                <a:gd name="T6" fmla="*/ 4 w 68"/>
                <a:gd name="T7" fmla="*/ 23 h 102"/>
                <a:gd name="T8" fmla="*/ 15 w 68"/>
                <a:gd name="T9" fmla="*/ 2 h 102"/>
                <a:gd name="T10" fmla="*/ 15 w 68"/>
                <a:gd name="T11" fmla="*/ 1 h 102"/>
                <a:gd name="T12" fmla="*/ 15 w 68"/>
                <a:gd name="T13" fmla="*/ 2 h 102"/>
                <a:gd name="T14" fmla="*/ 15 w 68"/>
                <a:gd name="T15" fmla="*/ 2 h 102"/>
                <a:gd name="T16" fmla="*/ 15 w 68"/>
                <a:gd name="T17" fmla="*/ 1 h 102"/>
                <a:gd name="T18" fmla="*/ 10 w 68"/>
                <a:gd name="T19" fmla="*/ 1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102"/>
                <a:gd name="T32" fmla="*/ 68 w 6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102">
                  <a:moveTo>
                    <a:pt x="45" y="5"/>
                  </a:moveTo>
                  <a:lnTo>
                    <a:pt x="48" y="0"/>
                  </a:lnTo>
                  <a:lnTo>
                    <a:pt x="0" y="93"/>
                  </a:lnTo>
                  <a:lnTo>
                    <a:pt x="18" y="102"/>
                  </a:lnTo>
                  <a:lnTo>
                    <a:pt x="66" y="9"/>
                  </a:lnTo>
                  <a:lnTo>
                    <a:pt x="68" y="5"/>
                  </a:lnTo>
                  <a:lnTo>
                    <a:pt x="66" y="9"/>
                  </a:lnTo>
                  <a:lnTo>
                    <a:pt x="68" y="7"/>
                  </a:lnTo>
                  <a:lnTo>
                    <a:pt x="68" y="5"/>
                  </a:lnTo>
                  <a:lnTo>
                    <a:pt x="45" y="5"/>
                  </a:lnTo>
                  <a:close/>
                </a:path>
              </a:pathLst>
            </a:custGeom>
            <a:solidFill>
              <a:srgbClr val="333333"/>
            </a:solidFill>
            <a:ln w="9525">
              <a:solidFill>
                <a:srgbClr val="3366FF"/>
              </a:solidFill>
              <a:round/>
              <a:headEnd/>
              <a:tailEnd/>
            </a:ln>
          </p:spPr>
          <p:txBody>
            <a:bodyPr/>
            <a:lstStyle/>
            <a:p>
              <a:endParaRPr lang="en-US"/>
            </a:p>
          </p:txBody>
        </p:sp>
        <p:sp>
          <p:nvSpPr>
            <p:cNvPr id="35983" name="Freeform 93"/>
            <p:cNvSpPr>
              <a:spLocks/>
            </p:cNvSpPr>
            <p:nvPr/>
          </p:nvSpPr>
          <p:spPr bwMode="auto">
            <a:xfrm>
              <a:off x="3845" y="2462"/>
              <a:ext cx="8" cy="35"/>
            </a:xfrm>
            <a:custGeom>
              <a:avLst/>
              <a:gdLst>
                <a:gd name="T0" fmla="*/ 5 w 36"/>
                <a:gd name="T1" fmla="*/ 5 h 164"/>
                <a:gd name="T2" fmla="*/ 3 w 36"/>
                <a:gd name="T3" fmla="*/ 2 h 164"/>
                <a:gd name="T4" fmla="*/ 0 w 36"/>
                <a:gd name="T5" fmla="*/ 35 h 164"/>
                <a:gd name="T6" fmla="*/ 5 w 36"/>
                <a:gd name="T7" fmla="*/ 35 h 164"/>
                <a:gd name="T8" fmla="*/ 8 w 36"/>
                <a:gd name="T9" fmla="*/ 2 h 164"/>
                <a:gd name="T10" fmla="*/ 6 w 36"/>
                <a:gd name="T11" fmla="*/ 0 h 164"/>
                <a:gd name="T12" fmla="*/ 8 w 36"/>
                <a:gd name="T13" fmla="*/ 2 h 164"/>
                <a:gd name="T14" fmla="*/ 8 w 36"/>
                <a:gd name="T15" fmla="*/ 0 h 164"/>
                <a:gd name="T16" fmla="*/ 6 w 36"/>
                <a:gd name="T17" fmla="*/ 0 h 164"/>
                <a:gd name="T18" fmla="*/ 5 w 36"/>
                <a:gd name="T19" fmla="*/ 5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64"/>
                <a:gd name="T32" fmla="*/ 36 w 36"/>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64">
                  <a:moveTo>
                    <a:pt x="23" y="22"/>
                  </a:moveTo>
                  <a:lnTo>
                    <a:pt x="14" y="11"/>
                  </a:lnTo>
                  <a:lnTo>
                    <a:pt x="0" y="164"/>
                  </a:lnTo>
                  <a:lnTo>
                    <a:pt x="23" y="164"/>
                  </a:lnTo>
                  <a:lnTo>
                    <a:pt x="36" y="11"/>
                  </a:lnTo>
                  <a:lnTo>
                    <a:pt x="27" y="0"/>
                  </a:lnTo>
                  <a:lnTo>
                    <a:pt x="36" y="11"/>
                  </a:lnTo>
                  <a:lnTo>
                    <a:pt x="36" y="2"/>
                  </a:lnTo>
                  <a:lnTo>
                    <a:pt x="27" y="0"/>
                  </a:lnTo>
                  <a:lnTo>
                    <a:pt x="23" y="22"/>
                  </a:lnTo>
                  <a:close/>
                </a:path>
              </a:pathLst>
            </a:custGeom>
            <a:solidFill>
              <a:srgbClr val="333333"/>
            </a:solidFill>
            <a:ln w="9525">
              <a:solidFill>
                <a:srgbClr val="3366FF"/>
              </a:solidFill>
              <a:round/>
              <a:headEnd/>
              <a:tailEnd/>
            </a:ln>
          </p:spPr>
          <p:txBody>
            <a:bodyPr/>
            <a:lstStyle/>
            <a:p>
              <a:endParaRPr lang="en-US"/>
            </a:p>
          </p:txBody>
        </p:sp>
        <p:sp>
          <p:nvSpPr>
            <p:cNvPr id="35984" name="Freeform 94"/>
            <p:cNvSpPr>
              <a:spLocks/>
            </p:cNvSpPr>
            <p:nvPr/>
          </p:nvSpPr>
          <p:spPr bwMode="auto">
            <a:xfrm>
              <a:off x="3816" y="2454"/>
              <a:ext cx="35" cy="12"/>
            </a:xfrm>
            <a:custGeom>
              <a:avLst/>
              <a:gdLst>
                <a:gd name="T0" fmla="*/ 0 w 158"/>
                <a:gd name="T1" fmla="*/ 5 h 56"/>
                <a:gd name="T2" fmla="*/ 0 w 158"/>
                <a:gd name="T3" fmla="*/ 5 h 56"/>
                <a:gd name="T4" fmla="*/ 34 w 158"/>
                <a:gd name="T5" fmla="*/ 12 h 56"/>
                <a:gd name="T6" fmla="*/ 35 w 158"/>
                <a:gd name="T7" fmla="*/ 7 h 56"/>
                <a:gd name="T8" fmla="*/ 1 w 158"/>
                <a:gd name="T9" fmla="*/ 0 h 56"/>
                <a:gd name="T10" fmla="*/ 1 w 158"/>
                <a:gd name="T11" fmla="*/ 0 h 56"/>
                <a:gd name="T12" fmla="*/ 0 w 158"/>
                <a:gd name="T13" fmla="*/ 5 h 56"/>
                <a:gd name="T14" fmla="*/ 0 60000 65536"/>
                <a:gd name="T15" fmla="*/ 0 60000 65536"/>
                <a:gd name="T16" fmla="*/ 0 60000 65536"/>
                <a:gd name="T17" fmla="*/ 0 60000 65536"/>
                <a:gd name="T18" fmla="*/ 0 60000 65536"/>
                <a:gd name="T19" fmla="*/ 0 60000 65536"/>
                <a:gd name="T20" fmla="*/ 0 60000 65536"/>
                <a:gd name="T21" fmla="*/ 0 w 158"/>
                <a:gd name="T22" fmla="*/ 0 h 56"/>
                <a:gd name="T23" fmla="*/ 158 w 15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56">
                  <a:moveTo>
                    <a:pt x="0" y="23"/>
                  </a:moveTo>
                  <a:lnTo>
                    <a:pt x="0" y="23"/>
                  </a:lnTo>
                  <a:lnTo>
                    <a:pt x="154" y="56"/>
                  </a:lnTo>
                  <a:lnTo>
                    <a:pt x="158" y="34"/>
                  </a:lnTo>
                  <a:lnTo>
                    <a:pt x="5" y="0"/>
                  </a:lnTo>
                  <a:lnTo>
                    <a:pt x="0" y="23"/>
                  </a:lnTo>
                  <a:close/>
                </a:path>
              </a:pathLst>
            </a:custGeom>
            <a:solidFill>
              <a:srgbClr val="333333"/>
            </a:solidFill>
            <a:ln w="9525">
              <a:solidFill>
                <a:srgbClr val="3366FF"/>
              </a:solidFill>
              <a:round/>
              <a:headEnd/>
              <a:tailEnd/>
            </a:ln>
          </p:spPr>
          <p:txBody>
            <a:bodyPr/>
            <a:lstStyle/>
            <a:p>
              <a:endParaRPr lang="en-US"/>
            </a:p>
          </p:txBody>
        </p:sp>
        <p:sp>
          <p:nvSpPr>
            <p:cNvPr id="35985" name="Freeform 95"/>
            <p:cNvSpPr>
              <a:spLocks/>
            </p:cNvSpPr>
            <p:nvPr/>
          </p:nvSpPr>
          <p:spPr bwMode="auto">
            <a:xfrm>
              <a:off x="3786" y="2446"/>
              <a:ext cx="31" cy="13"/>
            </a:xfrm>
            <a:custGeom>
              <a:avLst/>
              <a:gdLst>
                <a:gd name="T0" fmla="*/ 4 w 142"/>
                <a:gd name="T1" fmla="*/ 4 h 58"/>
                <a:gd name="T2" fmla="*/ 2 w 142"/>
                <a:gd name="T3" fmla="*/ 5 h 58"/>
                <a:gd name="T4" fmla="*/ 30 w 142"/>
                <a:gd name="T5" fmla="*/ 13 h 58"/>
                <a:gd name="T6" fmla="*/ 31 w 142"/>
                <a:gd name="T7" fmla="*/ 8 h 58"/>
                <a:gd name="T8" fmla="*/ 2 w 142"/>
                <a:gd name="T9" fmla="*/ 0 h 58"/>
                <a:gd name="T10" fmla="*/ 0 w 142"/>
                <a:gd name="T11" fmla="*/ 2 h 58"/>
                <a:gd name="T12" fmla="*/ 2 w 142"/>
                <a:gd name="T13" fmla="*/ 0 h 58"/>
                <a:gd name="T14" fmla="*/ 2 w 142"/>
                <a:gd name="T15" fmla="*/ 0 h 58"/>
                <a:gd name="T16" fmla="*/ 0 w 142"/>
                <a:gd name="T17" fmla="*/ 2 h 58"/>
                <a:gd name="T18" fmla="*/ 4 w 142"/>
                <a:gd name="T19" fmla="*/ 4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58"/>
                <a:gd name="T32" fmla="*/ 142 w 142"/>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58">
                  <a:moveTo>
                    <a:pt x="18" y="20"/>
                  </a:moveTo>
                  <a:lnTo>
                    <a:pt x="7" y="24"/>
                  </a:lnTo>
                  <a:lnTo>
                    <a:pt x="137" y="58"/>
                  </a:lnTo>
                  <a:lnTo>
                    <a:pt x="142" y="35"/>
                  </a:lnTo>
                  <a:lnTo>
                    <a:pt x="11" y="2"/>
                  </a:lnTo>
                  <a:lnTo>
                    <a:pt x="0" y="7"/>
                  </a:lnTo>
                  <a:lnTo>
                    <a:pt x="11" y="2"/>
                  </a:lnTo>
                  <a:lnTo>
                    <a:pt x="7" y="0"/>
                  </a:lnTo>
                  <a:lnTo>
                    <a:pt x="2" y="7"/>
                  </a:lnTo>
                  <a:lnTo>
                    <a:pt x="18" y="20"/>
                  </a:lnTo>
                  <a:close/>
                </a:path>
              </a:pathLst>
            </a:custGeom>
            <a:solidFill>
              <a:srgbClr val="333333"/>
            </a:solidFill>
            <a:ln w="9525">
              <a:solidFill>
                <a:srgbClr val="3366FF"/>
              </a:solidFill>
              <a:round/>
              <a:headEnd/>
              <a:tailEnd/>
            </a:ln>
          </p:spPr>
          <p:txBody>
            <a:bodyPr/>
            <a:lstStyle/>
            <a:p>
              <a:endParaRPr lang="en-US"/>
            </a:p>
          </p:txBody>
        </p:sp>
        <p:sp>
          <p:nvSpPr>
            <p:cNvPr id="35986" name="Freeform 96"/>
            <p:cNvSpPr>
              <a:spLocks/>
            </p:cNvSpPr>
            <p:nvPr/>
          </p:nvSpPr>
          <p:spPr bwMode="auto">
            <a:xfrm>
              <a:off x="3775" y="2448"/>
              <a:ext cx="15" cy="15"/>
            </a:xfrm>
            <a:custGeom>
              <a:avLst/>
              <a:gdLst>
                <a:gd name="T0" fmla="*/ 2 w 70"/>
                <a:gd name="T1" fmla="*/ 15 h 70"/>
                <a:gd name="T2" fmla="*/ 4 w 70"/>
                <a:gd name="T3" fmla="*/ 14 h 70"/>
                <a:gd name="T4" fmla="*/ 15 w 70"/>
                <a:gd name="T5" fmla="*/ 3 h 70"/>
                <a:gd name="T6" fmla="*/ 11 w 70"/>
                <a:gd name="T7" fmla="*/ 0 h 70"/>
                <a:gd name="T8" fmla="*/ 0 w 70"/>
                <a:gd name="T9" fmla="*/ 11 h 70"/>
                <a:gd name="T10" fmla="*/ 2 w 70"/>
                <a:gd name="T11" fmla="*/ 10 h 70"/>
                <a:gd name="T12" fmla="*/ 2 w 70"/>
                <a:gd name="T13" fmla="*/ 15 h 70"/>
                <a:gd name="T14" fmla="*/ 2 w 70"/>
                <a:gd name="T15" fmla="*/ 15 h 70"/>
                <a:gd name="T16" fmla="*/ 3 w 70"/>
                <a:gd name="T17" fmla="*/ 14 h 70"/>
                <a:gd name="T18" fmla="*/ 2 w 70"/>
                <a:gd name="T19" fmla="*/ 15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70"/>
                <a:gd name="T32" fmla="*/ 70 w 70"/>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70">
                  <a:moveTo>
                    <a:pt x="9" y="70"/>
                  </a:moveTo>
                  <a:lnTo>
                    <a:pt x="18" y="66"/>
                  </a:lnTo>
                  <a:lnTo>
                    <a:pt x="70" y="13"/>
                  </a:lnTo>
                  <a:lnTo>
                    <a:pt x="52" y="0"/>
                  </a:lnTo>
                  <a:lnTo>
                    <a:pt x="0" y="53"/>
                  </a:lnTo>
                  <a:lnTo>
                    <a:pt x="9" y="48"/>
                  </a:lnTo>
                  <a:lnTo>
                    <a:pt x="9" y="70"/>
                  </a:lnTo>
                  <a:lnTo>
                    <a:pt x="11" y="70"/>
                  </a:lnTo>
                  <a:lnTo>
                    <a:pt x="16" y="66"/>
                  </a:lnTo>
                  <a:lnTo>
                    <a:pt x="9" y="70"/>
                  </a:lnTo>
                  <a:close/>
                </a:path>
              </a:pathLst>
            </a:custGeom>
            <a:solidFill>
              <a:srgbClr val="333333"/>
            </a:solidFill>
            <a:ln w="9525">
              <a:solidFill>
                <a:srgbClr val="3366FF"/>
              </a:solidFill>
              <a:round/>
              <a:headEnd/>
              <a:tailEnd/>
            </a:ln>
          </p:spPr>
          <p:txBody>
            <a:bodyPr/>
            <a:lstStyle/>
            <a:p>
              <a:endParaRPr lang="en-US"/>
            </a:p>
          </p:txBody>
        </p:sp>
        <p:sp>
          <p:nvSpPr>
            <p:cNvPr id="35987" name="Freeform 97"/>
            <p:cNvSpPr>
              <a:spLocks/>
            </p:cNvSpPr>
            <p:nvPr/>
          </p:nvSpPr>
          <p:spPr bwMode="auto">
            <a:xfrm>
              <a:off x="3755" y="2455"/>
              <a:ext cx="22" cy="8"/>
            </a:xfrm>
            <a:custGeom>
              <a:avLst/>
              <a:gdLst>
                <a:gd name="T0" fmla="*/ 3 w 99"/>
                <a:gd name="T1" fmla="*/ 4 h 37"/>
                <a:gd name="T2" fmla="*/ 1 w 99"/>
                <a:gd name="T3" fmla="*/ 5 h 37"/>
                <a:gd name="T4" fmla="*/ 22 w 99"/>
                <a:gd name="T5" fmla="*/ 8 h 37"/>
                <a:gd name="T6" fmla="*/ 22 w 99"/>
                <a:gd name="T7" fmla="*/ 3 h 37"/>
                <a:gd name="T8" fmla="*/ 1 w 99"/>
                <a:gd name="T9" fmla="*/ 0 h 37"/>
                <a:gd name="T10" fmla="*/ 0 w 99"/>
                <a:gd name="T11" fmla="*/ 0 h 37"/>
                <a:gd name="T12" fmla="*/ 1 w 99"/>
                <a:gd name="T13" fmla="*/ 0 h 37"/>
                <a:gd name="T14" fmla="*/ 1 w 99"/>
                <a:gd name="T15" fmla="*/ 0 h 37"/>
                <a:gd name="T16" fmla="*/ 0 w 99"/>
                <a:gd name="T17" fmla="*/ 0 h 37"/>
                <a:gd name="T18" fmla="*/ 3 w 99"/>
                <a:gd name="T19" fmla="*/ 4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37"/>
                <a:gd name="T32" fmla="*/ 99 w 99"/>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37">
                  <a:moveTo>
                    <a:pt x="13" y="20"/>
                  </a:moveTo>
                  <a:lnTo>
                    <a:pt x="6" y="22"/>
                  </a:lnTo>
                  <a:lnTo>
                    <a:pt x="99" y="37"/>
                  </a:lnTo>
                  <a:lnTo>
                    <a:pt x="99" y="15"/>
                  </a:lnTo>
                  <a:lnTo>
                    <a:pt x="6" y="0"/>
                  </a:lnTo>
                  <a:lnTo>
                    <a:pt x="0" y="2"/>
                  </a:lnTo>
                  <a:lnTo>
                    <a:pt x="6" y="0"/>
                  </a:lnTo>
                  <a:lnTo>
                    <a:pt x="4" y="0"/>
                  </a:lnTo>
                  <a:lnTo>
                    <a:pt x="0" y="2"/>
                  </a:lnTo>
                  <a:lnTo>
                    <a:pt x="13" y="20"/>
                  </a:lnTo>
                  <a:close/>
                </a:path>
              </a:pathLst>
            </a:custGeom>
            <a:solidFill>
              <a:srgbClr val="333333"/>
            </a:solidFill>
            <a:ln w="9525">
              <a:solidFill>
                <a:srgbClr val="3366FF"/>
              </a:solidFill>
              <a:round/>
              <a:headEnd/>
              <a:tailEnd/>
            </a:ln>
          </p:spPr>
          <p:txBody>
            <a:bodyPr/>
            <a:lstStyle/>
            <a:p>
              <a:endParaRPr lang="en-US"/>
            </a:p>
          </p:txBody>
        </p:sp>
        <p:sp>
          <p:nvSpPr>
            <p:cNvPr id="35988" name="Freeform 98"/>
            <p:cNvSpPr>
              <a:spLocks/>
            </p:cNvSpPr>
            <p:nvPr/>
          </p:nvSpPr>
          <p:spPr bwMode="auto">
            <a:xfrm>
              <a:off x="3740" y="2456"/>
              <a:ext cx="18" cy="15"/>
            </a:xfrm>
            <a:custGeom>
              <a:avLst/>
              <a:gdLst>
                <a:gd name="T0" fmla="*/ 2 w 81"/>
                <a:gd name="T1" fmla="*/ 15 h 69"/>
                <a:gd name="T2" fmla="*/ 3 w 81"/>
                <a:gd name="T3" fmla="*/ 15 h 69"/>
                <a:gd name="T4" fmla="*/ 18 w 81"/>
                <a:gd name="T5" fmla="*/ 4 h 69"/>
                <a:gd name="T6" fmla="*/ 15 w 81"/>
                <a:gd name="T7" fmla="*/ 0 h 69"/>
                <a:gd name="T8" fmla="*/ 0 w 81"/>
                <a:gd name="T9" fmla="*/ 11 h 69"/>
                <a:gd name="T10" fmla="*/ 2 w 81"/>
                <a:gd name="T11" fmla="*/ 10 h 69"/>
                <a:gd name="T12" fmla="*/ 2 w 81"/>
                <a:gd name="T13" fmla="*/ 15 h 69"/>
                <a:gd name="T14" fmla="*/ 2 w 81"/>
                <a:gd name="T15" fmla="*/ 15 h 69"/>
                <a:gd name="T16" fmla="*/ 3 w 81"/>
                <a:gd name="T17" fmla="*/ 15 h 69"/>
                <a:gd name="T18" fmla="*/ 2 w 81"/>
                <a:gd name="T19" fmla="*/ 15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69"/>
                <a:gd name="T32" fmla="*/ 81 w 81"/>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69">
                  <a:moveTo>
                    <a:pt x="7" y="69"/>
                  </a:moveTo>
                  <a:lnTo>
                    <a:pt x="13" y="67"/>
                  </a:lnTo>
                  <a:lnTo>
                    <a:pt x="81" y="18"/>
                  </a:lnTo>
                  <a:lnTo>
                    <a:pt x="68" y="0"/>
                  </a:lnTo>
                  <a:lnTo>
                    <a:pt x="0" y="49"/>
                  </a:lnTo>
                  <a:lnTo>
                    <a:pt x="7" y="47"/>
                  </a:lnTo>
                  <a:lnTo>
                    <a:pt x="7" y="69"/>
                  </a:lnTo>
                  <a:lnTo>
                    <a:pt x="9" y="69"/>
                  </a:lnTo>
                  <a:lnTo>
                    <a:pt x="13" y="67"/>
                  </a:lnTo>
                  <a:lnTo>
                    <a:pt x="7" y="69"/>
                  </a:lnTo>
                  <a:close/>
                </a:path>
              </a:pathLst>
            </a:custGeom>
            <a:solidFill>
              <a:srgbClr val="333333"/>
            </a:solidFill>
            <a:ln w="9525">
              <a:solidFill>
                <a:srgbClr val="3366FF"/>
              </a:solidFill>
              <a:round/>
              <a:headEnd/>
              <a:tailEnd/>
            </a:ln>
          </p:spPr>
          <p:txBody>
            <a:bodyPr/>
            <a:lstStyle/>
            <a:p>
              <a:endParaRPr lang="en-US"/>
            </a:p>
          </p:txBody>
        </p:sp>
        <p:sp>
          <p:nvSpPr>
            <p:cNvPr id="35989" name="Freeform 99"/>
            <p:cNvSpPr>
              <a:spLocks/>
            </p:cNvSpPr>
            <p:nvPr/>
          </p:nvSpPr>
          <p:spPr bwMode="auto">
            <a:xfrm>
              <a:off x="3724" y="2466"/>
              <a:ext cx="18" cy="5"/>
            </a:xfrm>
            <a:custGeom>
              <a:avLst/>
              <a:gdLst>
                <a:gd name="T0" fmla="*/ 7 w 84"/>
                <a:gd name="T1" fmla="*/ 1 h 24"/>
                <a:gd name="T2" fmla="*/ 5 w 84"/>
                <a:gd name="T3" fmla="*/ 5 h 24"/>
                <a:gd name="T4" fmla="*/ 18 w 84"/>
                <a:gd name="T5" fmla="*/ 5 h 24"/>
                <a:gd name="T6" fmla="*/ 18 w 84"/>
                <a:gd name="T7" fmla="*/ 0 h 24"/>
                <a:gd name="T8" fmla="*/ 5 w 84"/>
                <a:gd name="T9" fmla="*/ 0 h 24"/>
                <a:gd name="T10" fmla="*/ 3 w 84"/>
                <a:gd name="T11" fmla="*/ 4 h 24"/>
                <a:gd name="T12" fmla="*/ 5 w 84"/>
                <a:gd name="T13" fmla="*/ 0 h 24"/>
                <a:gd name="T14" fmla="*/ 0 w 84"/>
                <a:gd name="T15" fmla="*/ 0 h 24"/>
                <a:gd name="T16" fmla="*/ 3 w 84"/>
                <a:gd name="T17" fmla="*/ 4 h 24"/>
                <a:gd name="T18" fmla="*/ 7 w 84"/>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24"/>
                <a:gd name="T32" fmla="*/ 84 w 8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24">
                  <a:moveTo>
                    <a:pt x="34" y="6"/>
                  </a:moveTo>
                  <a:lnTo>
                    <a:pt x="25" y="24"/>
                  </a:lnTo>
                  <a:lnTo>
                    <a:pt x="84" y="22"/>
                  </a:lnTo>
                  <a:lnTo>
                    <a:pt x="84" y="0"/>
                  </a:lnTo>
                  <a:lnTo>
                    <a:pt x="25" y="2"/>
                  </a:lnTo>
                  <a:lnTo>
                    <a:pt x="16" y="20"/>
                  </a:lnTo>
                  <a:lnTo>
                    <a:pt x="25" y="2"/>
                  </a:lnTo>
                  <a:lnTo>
                    <a:pt x="0" y="2"/>
                  </a:lnTo>
                  <a:lnTo>
                    <a:pt x="16" y="20"/>
                  </a:lnTo>
                  <a:lnTo>
                    <a:pt x="34" y="6"/>
                  </a:lnTo>
                  <a:close/>
                </a:path>
              </a:pathLst>
            </a:custGeom>
            <a:solidFill>
              <a:srgbClr val="333333"/>
            </a:solidFill>
            <a:ln w="9525">
              <a:solidFill>
                <a:srgbClr val="3366FF"/>
              </a:solidFill>
              <a:round/>
              <a:headEnd/>
              <a:tailEnd/>
            </a:ln>
          </p:spPr>
          <p:txBody>
            <a:bodyPr/>
            <a:lstStyle/>
            <a:p>
              <a:endParaRPr lang="en-US"/>
            </a:p>
          </p:txBody>
        </p:sp>
        <p:sp>
          <p:nvSpPr>
            <p:cNvPr id="35990" name="Freeform 100"/>
            <p:cNvSpPr>
              <a:spLocks/>
            </p:cNvSpPr>
            <p:nvPr/>
          </p:nvSpPr>
          <p:spPr bwMode="auto">
            <a:xfrm>
              <a:off x="3727" y="2467"/>
              <a:ext cx="57" cy="65"/>
            </a:xfrm>
            <a:custGeom>
              <a:avLst/>
              <a:gdLst>
                <a:gd name="T0" fmla="*/ 52 w 262"/>
                <a:gd name="T1" fmla="*/ 65 h 297"/>
                <a:gd name="T2" fmla="*/ 54 w 262"/>
                <a:gd name="T3" fmla="*/ 61 h 297"/>
                <a:gd name="T4" fmla="*/ 4 w 262"/>
                <a:gd name="T5" fmla="*/ 0 h 297"/>
                <a:gd name="T6" fmla="*/ 0 w 262"/>
                <a:gd name="T7" fmla="*/ 3 h 297"/>
                <a:gd name="T8" fmla="*/ 50 w 262"/>
                <a:gd name="T9" fmla="*/ 64 h 297"/>
                <a:gd name="T10" fmla="*/ 52 w 262"/>
                <a:gd name="T11" fmla="*/ 60 h 297"/>
                <a:gd name="T12" fmla="*/ 52 w 262"/>
                <a:gd name="T13" fmla="*/ 65 h 297"/>
                <a:gd name="T14" fmla="*/ 57 w 262"/>
                <a:gd name="T15" fmla="*/ 65 h 297"/>
                <a:gd name="T16" fmla="*/ 54 w 262"/>
                <a:gd name="T17" fmla="*/ 61 h 297"/>
                <a:gd name="T18" fmla="*/ 52 w 262"/>
                <a:gd name="T19" fmla="*/ 65 h 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297"/>
                <a:gd name="T32" fmla="*/ 262 w 262"/>
                <a:gd name="T33" fmla="*/ 297 h 2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297">
                  <a:moveTo>
                    <a:pt x="237" y="297"/>
                  </a:moveTo>
                  <a:lnTo>
                    <a:pt x="246" y="280"/>
                  </a:lnTo>
                  <a:lnTo>
                    <a:pt x="18" y="0"/>
                  </a:lnTo>
                  <a:lnTo>
                    <a:pt x="0" y="14"/>
                  </a:lnTo>
                  <a:lnTo>
                    <a:pt x="228" y="293"/>
                  </a:lnTo>
                  <a:lnTo>
                    <a:pt x="237" y="275"/>
                  </a:lnTo>
                  <a:lnTo>
                    <a:pt x="237" y="297"/>
                  </a:lnTo>
                  <a:lnTo>
                    <a:pt x="262" y="297"/>
                  </a:lnTo>
                  <a:lnTo>
                    <a:pt x="246" y="280"/>
                  </a:lnTo>
                  <a:lnTo>
                    <a:pt x="237" y="297"/>
                  </a:lnTo>
                  <a:close/>
                </a:path>
              </a:pathLst>
            </a:custGeom>
            <a:solidFill>
              <a:srgbClr val="333333"/>
            </a:solidFill>
            <a:ln w="9525">
              <a:solidFill>
                <a:srgbClr val="3366FF"/>
              </a:solidFill>
              <a:round/>
              <a:headEnd/>
              <a:tailEnd/>
            </a:ln>
          </p:spPr>
          <p:txBody>
            <a:bodyPr/>
            <a:lstStyle/>
            <a:p>
              <a:endParaRPr lang="en-US"/>
            </a:p>
          </p:txBody>
        </p:sp>
        <p:sp>
          <p:nvSpPr>
            <p:cNvPr id="35991" name="Freeform 101"/>
            <p:cNvSpPr>
              <a:spLocks/>
            </p:cNvSpPr>
            <p:nvPr/>
          </p:nvSpPr>
          <p:spPr bwMode="auto">
            <a:xfrm>
              <a:off x="3762" y="2527"/>
              <a:ext cx="17" cy="5"/>
            </a:xfrm>
            <a:custGeom>
              <a:avLst/>
              <a:gdLst>
                <a:gd name="T0" fmla="*/ 0 w 75"/>
                <a:gd name="T1" fmla="*/ 4 h 22"/>
                <a:gd name="T2" fmla="*/ 2 w 75"/>
                <a:gd name="T3" fmla="*/ 5 h 22"/>
                <a:gd name="T4" fmla="*/ 17 w 75"/>
                <a:gd name="T5" fmla="*/ 5 h 22"/>
                <a:gd name="T6" fmla="*/ 17 w 75"/>
                <a:gd name="T7" fmla="*/ 0 h 22"/>
                <a:gd name="T8" fmla="*/ 2 w 75"/>
                <a:gd name="T9" fmla="*/ 0 h 22"/>
                <a:gd name="T10" fmla="*/ 4 w 75"/>
                <a:gd name="T11" fmla="*/ 1 h 22"/>
                <a:gd name="T12" fmla="*/ 0 w 75"/>
                <a:gd name="T13" fmla="*/ 4 h 22"/>
                <a:gd name="T14" fmla="*/ 1 w 75"/>
                <a:gd name="T15" fmla="*/ 5 h 22"/>
                <a:gd name="T16" fmla="*/ 2 w 75"/>
                <a:gd name="T17" fmla="*/ 5 h 22"/>
                <a:gd name="T18" fmla="*/ 0 w 75"/>
                <a:gd name="T19" fmla="*/ 4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2"/>
                <a:gd name="T32" fmla="*/ 75 w 75"/>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2">
                  <a:moveTo>
                    <a:pt x="0" y="18"/>
                  </a:moveTo>
                  <a:lnTo>
                    <a:pt x="10" y="22"/>
                  </a:lnTo>
                  <a:lnTo>
                    <a:pt x="75" y="22"/>
                  </a:lnTo>
                  <a:lnTo>
                    <a:pt x="75" y="0"/>
                  </a:lnTo>
                  <a:lnTo>
                    <a:pt x="10" y="0"/>
                  </a:lnTo>
                  <a:lnTo>
                    <a:pt x="19" y="5"/>
                  </a:lnTo>
                  <a:lnTo>
                    <a:pt x="0" y="18"/>
                  </a:lnTo>
                  <a:lnTo>
                    <a:pt x="5" y="22"/>
                  </a:lnTo>
                  <a:lnTo>
                    <a:pt x="10" y="22"/>
                  </a:lnTo>
                  <a:lnTo>
                    <a:pt x="0" y="18"/>
                  </a:lnTo>
                  <a:close/>
                </a:path>
              </a:pathLst>
            </a:custGeom>
            <a:solidFill>
              <a:srgbClr val="333333"/>
            </a:solidFill>
            <a:ln w="9525">
              <a:solidFill>
                <a:srgbClr val="3366FF"/>
              </a:solidFill>
              <a:round/>
              <a:headEnd/>
              <a:tailEnd/>
            </a:ln>
          </p:spPr>
          <p:txBody>
            <a:bodyPr/>
            <a:lstStyle/>
            <a:p>
              <a:endParaRPr lang="en-US"/>
            </a:p>
          </p:txBody>
        </p:sp>
        <p:sp>
          <p:nvSpPr>
            <p:cNvPr id="35992" name="Freeform 102"/>
            <p:cNvSpPr>
              <a:spLocks/>
            </p:cNvSpPr>
            <p:nvPr/>
          </p:nvSpPr>
          <p:spPr bwMode="auto">
            <a:xfrm>
              <a:off x="3750" y="2512"/>
              <a:ext cx="17" cy="19"/>
            </a:xfrm>
            <a:custGeom>
              <a:avLst/>
              <a:gdLst>
                <a:gd name="T0" fmla="*/ 2 w 75"/>
                <a:gd name="T1" fmla="*/ 5 h 87"/>
                <a:gd name="T2" fmla="*/ 0 w 75"/>
                <a:gd name="T3" fmla="*/ 4 h 87"/>
                <a:gd name="T4" fmla="*/ 13 w 75"/>
                <a:gd name="T5" fmla="*/ 19 h 87"/>
                <a:gd name="T6" fmla="*/ 17 w 75"/>
                <a:gd name="T7" fmla="*/ 16 h 87"/>
                <a:gd name="T8" fmla="*/ 4 w 75"/>
                <a:gd name="T9" fmla="*/ 1 h 87"/>
                <a:gd name="T10" fmla="*/ 2 w 75"/>
                <a:gd name="T11" fmla="*/ 0 h 87"/>
                <a:gd name="T12" fmla="*/ 4 w 75"/>
                <a:gd name="T13" fmla="*/ 1 h 87"/>
                <a:gd name="T14" fmla="*/ 4 w 75"/>
                <a:gd name="T15" fmla="*/ 0 h 87"/>
                <a:gd name="T16" fmla="*/ 2 w 75"/>
                <a:gd name="T17" fmla="*/ 0 h 87"/>
                <a:gd name="T18" fmla="*/ 2 w 75"/>
                <a:gd name="T19" fmla="*/ 5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87"/>
                <a:gd name="T32" fmla="*/ 75 w 7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87">
                  <a:moveTo>
                    <a:pt x="9" y="23"/>
                  </a:moveTo>
                  <a:lnTo>
                    <a:pt x="0" y="18"/>
                  </a:lnTo>
                  <a:lnTo>
                    <a:pt x="56" y="87"/>
                  </a:lnTo>
                  <a:lnTo>
                    <a:pt x="75" y="74"/>
                  </a:lnTo>
                  <a:lnTo>
                    <a:pt x="18" y="5"/>
                  </a:lnTo>
                  <a:lnTo>
                    <a:pt x="9" y="0"/>
                  </a:lnTo>
                  <a:lnTo>
                    <a:pt x="18" y="5"/>
                  </a:lnTo>
                  <a:lnTo>
                    <a:pt x="16" y="0"/>
                  </a:lnTo>
                  <a:lnTo>
                    <a:pt x="9" y="0"/>
                  </a:lnTo>
                  <a:lnTo>
                    <a:pt x="9" y="23"/>
                  </a:lnTo>
                  <a:close/>
                </a:path>
              </a:pathLst>
            </a:custGeom>
            <a:solidFill>
              <a:srgbClr val="333333"/>
            </a:solidFill>
            <a:ln w="9525">
              <a:solidFill>
                <a:srgbClr val="3366FF"/>
              </a:solidFill>
              <a:round/>
              <a:headEnd/>
              <a:tailEnd/>
            </a:ln>
          </p:spPr>
          <p:txBody>
            <a:bodyPr/>
            <a:lstStyle/>
            <a:p>
              <a:endParaRPr lang="en-US"/>
            </a:p>
          </p:txBody>
        </p:sp>
        <p:sp>
          <p:nvSpPr>
            <p:cNvPr id="35993" name="Freeform 103"/>
            <p:cNvSpPr>
              <a:spLocks/>
            </p:cNvSpPr>
            <p:nvPr/>
          </p:nvSpPr>
          <p:spPr bwMode="auto">
            <a:xfrm>
              <a:off x="3713" y="2506"/>
              <a:ext cx="39" cy="11"/>
            </a:xfrm>
            <a:custGeom>
              <a:avLst/>
              <a:gdLst>
                <a:gd name="T0" fmla="*/ 1 w 178"/>
                <a:gd name="T1" fmla="*/ 5 h 51"/>
                <a:gd name="T2" fmla="*/ 0 w 178"/>
                <a:gd name="T3" fmla="*/ 5 h 51"/>
                <a:gd name="T4" fmla="*/ 39 w 178"/>
                <a:gd name="T5" fmla="*/ 11 h 51"/>
                <a:gd name="T6" fmla="*/ 39 w 178"/>
                <a:gd name="T7" fmla="*/ 6 h 51"/>
                <a:gd name="T8" fmla="*/ 0 w 178"/>
                <a:gd name="T9" fmla="*/ 0 h 51"/>
                <a:gd name="T10" fmla="*/ 0 w 178"/>
                <a:gd name="T11" fmla="*/ 0 h 51"/>
                <a:gd name="T12" fmla="*/ 0 w 178"/>
                <a:gd name="T13" fmla="*/ 0 h 51"/>
                <a:gd name="T14" fmla="*/ 0 w 178"/>
                <a:gd name="T15" fmla="*/ 0 h 51"/>
                <a:gd name="T16" fmla="*/ 0 w 178"/>
                <a:gd name="T17" fmla="*/ 0 h 51"/>
                <a:gd name="T18" fmla="*/ 1 w 178"/>
                <a:gd name="T19" fmla="*/ 5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51"/>
                <a:gd name="T32" fmla="*/ 178 w 178"/>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51">
                  <a:moveTo>
                    <a:pt x="4" y="22"/>
                  </a:moveTo>
                  <a:lnTo>
                    <a:pt x="2" y="22"/>
                  </a:lnTo>
                  <a:lnTo>
                    <a:pt x="178" y="51"/>
                  </a:lnTo>
                  <a:lnTo>
                    <a:pt x="178" y="28"/>
                  </a:lnTo>
                  <a:lnTo>
                    <a:pt x="2" y="0"/>
                  </a:lnTo>
                  <a:lnTo>
                    <a:pt x="0" y="0"/>
                  </a:lnTo>
                  <a:lnTo>
                    <a:pt x="2" y="0"/>
                  </a:lnTo>
                  <a:lnTo>
                    <a:pt x="0" y="0"/>
                  </a:lnTo>
                  <a:lnTo>
                    <a:pt x="4" y="22"/>
                  </a:lnTo>
                  <a:close/>
                </a:path>
              </a:pathLst>
            </a:custGeom>
            <a:solidFill>
              <a:srgbClr val="333333"/>
            </a:solidFill>
            <a:ln w="9525">
              <a:solidFill>
                <a:srgbClr val="3366FF"/>
              </a:solidFill>
              <a:round/>
              <a:headEnd/>
              <a:tailEnd/>
            </a:ln>
          </p:spPr>
          <p:txBody>
            <a:bodyPr/>
            <a:lstStyle/>
            <a:p>
              <a:endParaRPr lang="en-US"/>
            </a:p>
          </p:txBody>
        </p:sp>
        <p:sp>
          <p:nvSpPr>
            <p:cNvPr id="35994" name="Freeform 104"/>
            <p:cNvSpPr>
              <a:spLocks/>
            </p:cNvSpPr>
            <p:nvPr/>
          </p:nvSpPr>
          <p:spPr bwMode="auto">
            <a:xfrm>
              <a:off x="3696" y="2506"/>
              <a:ext cx="18" cy="9"/>
            </a:xfrm>
            <a:custGeom>
              <a:avLst/>
              <a:gdLst>
                <a:gd name="T0" fmla="*/ 0 w 85"/>
                <a:gd name="T1" fmla="*/ 6 h 42"/>
                <a:gd name="T2" fmla="*/ 3 w 85"/>
                <a:gd name="T3" fmla="*/ 9 h 42"/>
                <a:gd name="T4" fmla="*/ 18 w 85"/>
                <a:gd name="T5" fmla="*/ 5 h 42"/>
                <a:gd name="T6" fmla="*/ 17 w 85"/>
                <a:gd name="T7" fmla="*/ 0 h 42"/>
                <a:gd name="T8" fmla="*/ 2 w 85"/>
                <a:gd name="T9" fmla="*/ 4 h 42"/>
                <a:gd name="T10" fmla="*/ 5 w 85"/>
                <a:gd name="T11" fmla="*/ 6 h 42"/>
                <a:gd name="T12" fmla="*/ 0 w 85"/>
                <a:gd name="T13" fmla="*/ 6 h 42"/>
                <a:gd name="T14" fmla="*/ 0 w 85"/>
                <a:gd name="T15" fmla="*/ 9 h 42"/>
                <a:gd name="T16" fmla="*/ 3 w 85"/>
                <a:gd name="T17" fmla="*/ 9 h 42"/>
                <a:gd name="T18" fmla="*/ 0 w 85"/>
                <a:gd name="T19" fmla="*/ 6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42"/>
                <a:gd name="T32" fmla="*/ 85 w 8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42">
                  <a:moveTo>
                    <a:pt x="0" y="28"/>
                  </a:moveTo>
                  <a:lnTo>
                    <a:pt x="13" y="40"/>
                  </a:lnTo>
                  <a:lnTo>
                    <a:pt x="85" y="22"/>
                  </a:lnTo>
                  <a:lnTo>
                    <a:pt x="81" y="0"/>
                  </a:lnTo>
                  <a:lnTo>
                    <a:pt x="9" y="17"/>
                  </a:lnTo>
                  <a:lnTo>
                    <a:pt x="22" y="28"/>
                  </a:lnTo>
                  <a:lnTo>
                    <a:pt x="0" y="28"/>
                  </a:lnTo>
                  <a:lnTo>
                    <a:pt x="2" y="42"/>
                  </a:lnTo>
                  <a:lnTo>
                    <a:pt x="13" y="40"/>
                  </a:lnTo>
                  <a:lnTo>
                    <a:pt x="0" y="28"/>
                  </a:lnTo>
                  <a:close/>
                </a:path>
              </a:pathLst>
            </a:custGeom>
            <a:solidFill>
              <a:srgbClr val="333333"/>
            </a:solidFill>
            <a:ln w="9525">
              <a:solidFill>
                <a:srgbClr val="3366FF"/>
              </a:solidFill>
              <a:round/>
              <a:headEnd/>
              <a:tailEnd/>
            </a:ln>
          </p:spPr>
          <p:txBody>
            <a:bodyPr/>
            <a:lstStyle/>
            <a:p>
              <a:endParaRPr lang="en-US"/>
            </a:p>
          </p:txBody>
        </p:sp>
        <p:sp>
          <p:nvSpPr>
            <p:cNvPr id="35995" name="Freeform 105"/>
            <p:cNvSpPr>
              <a:spLocks/>
            </p:cNvSpPr>
            <p:nvPr/>
          </p:nvSpPr>
          <p:spPr bwMode="auto">
            <a:xfrm>
              <a:off x="3692" y="2478"/>
              <a:ext cx="8" cy="34"/>
            </a:xfrm>
            <a:custGeom>
              <a:avLst/>
              <a:gdLst>
                <a:gd name="T0" fmla="*/ 1 w 40"/>
                <a:gd name="T1" fmla="*/ 0 h 155"/>
                <a:gd name="T2" fmla="*/ 0 w 40"/>
                <a:gd name="T3" fmla="*/ 2 h 155"/>
                <a:gd name="T4" fmla="*/ 4 w 40"/>
                <a:gd name="T5" fmla="*/ 34 h 155"/>
                <a:gd name="T6" fmla="*/ 8 w 40"/>
                <a:gd name="T7" fmla="*/ 34 h 155"/>
                <a:gd name="T8" fmla="*/ 4 w 40"/>
                <a:gd name="T9" fmla="*/ 2 h 155"/>
                <a:gd name="T10" fmla="*/ 4 w 40"/>
                <a:gd name="T11" fmla="*/ 4 h 155"/>
                <a:gd name="T12" fmla="*/ 1 w 40"/>
                <a:gd name="T13" fmla="*/ 0 h 155"/>
                <a:gd name="T14" fmla="*/ 0 w 40"/>
                <a:gd name="T15" fmla="*/ 1 h 155"/>
                <a:gd name="T16" fmla="*/ 0 w 40"/>
                <a:gd name="T17" fmla="*/ 2 h 155"/>
                <a:gd name="T18" fmla="*/ 1 w 40"/>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55"/>
                <a:gd name="T32" fmla="*/ 40 w 40"/>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55">
                  <a:moveTo>
                    <a:pt x="4" y="0"/>
                  </a:moveTo>
                  <a:lnTo>
                    <a:pt x="0" y="9"/>
                  </a:lnTo>
                  <a:lnTo>
                    <a:pt x="18" y="155"/>
                  </a:lnTo>
                  <a:lnTo>
                    <a:pt x="40" y="155"/>
                  </a:lnTo>
                  <a:lnTo>
                    <a:pt x="22" y="9"/>
                  </a:lnTo>
                  <a:lnTo>
                    <a:pt x="18" y="18"/>
                  </a:lnTo>
                  <a:lnTo>
                    <a:pt x="4" y="0"/>
                  </a:lnTo>
                  <a:lnTo>
                    <a:pt x="0" y="5"/>
                  </a:lnTo>
                  <a:lnTo>
                    <a:pt x="0" y="9"/>
                  </a:lnTo>
                  <a:lnTo>
                    <a:pt x="4" y="0"/>
                  </a:lnTo>
                  <a:close/>
                </a:path>
              </a:pathLst>
            </a:custGeom>
            <a:solidFill>
              <a:srgbClr val="333333"/>
            </a:solidFill>
            <a:ln w="9525">
              <a:solidFill>
                <a:srgbClr val="3366FF"/>
              </a:solidFill>
              <a:round/>
              <a:headEnd/>
              <a:tailEnd/>
            </a:ln>
          </p:spPr>
          <p:txBody>
            <a:bodyPr/>
            <a:lstStyle/>
            <a:p>
              <a:endParaRPr lang="en-US"/>
            </a:p>
          </p:txBody>
        </p:sp>
        <p:sp>
          <p:nvSpPr>
            <p:cNvPr id="35996" name="Freeform 106"/>
            <p:cNvSpPr>
              <a:spLocks/>
            </p:cNvSpPr>
            <p:nvPr/>
          </p:nvSpPr>
          <p:spPr bwMode="auto">
            <a:xfrm>
              <a:off x="3692" y="2466"/>
              <a:ext cx="26" cy="16"/>
            </a:xfrm>
            <a:custGeom>
              <a:avLst/>
              <a:gdLst>
                <a:gd name="T0" fmla="*/ 20 w 115"/>
                <a:gd name="T1" fmla="*/ 3 h 75"/>
                <a:gd name="T2" fmla="*/ 20 w 115"/>
                <a:gd name="T3" fmla="*/ 0 h 75"/>
                <a:gd name="T4" fmla="*/ 0 w 115"/>
                <a:gd name="T5" fmla="*/ 12 h 75"/>
                <a:gd name="T6" fmla="*/ 3 w 115"/>
                <a:gd name="T7" fmla="*/ 16 h 75"/>
                <a:gd name="T8" fmla="*/ 24 w 115"/>
                <a:gd name="T9" fmla="*/ 4 h 75"/>
                <a:gd name="T10" fmla="*/ 24 w 115"/>
                <a:gd name="T11" fmla="*/ 0 h 75"/>
                <a:gd name="T12" fmla="*/ 24 w 115"/>
                <a:gd name="T13" fmla="*/ 4 h 75"/>
                <a:gd name="T14" fmla="*/ 26 w 115"/>
                <a:gd name="T15" fmla="*/ 2 h 75"/>
                <a:gd name="T16" fmla="*/ 24 w 115"/>
                <a:gd name="T17" fmla="*/ 0 h 75"/>
                <a:gd name="T18" fmla="*/ 20 w 115"/>
                <a:gd name="T19" fmla="*/ 3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75"/>
                <a:gd name="T32" fmla="*/ 115 w 115"/>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75">
                  <a:moveTo>
                    <a:pt x="88" y="15"/>
                  </a:moveTo>
                  <a:lnTo>
                    <a:pt x="90" y="0"/>
                  </a:lnTo>
                  <a:lnTo>
                    <a:pt x="0" y="57"/>
                  </a:lnTo>
                  <a:lnTo>
                    <a:pt x="14" y="75"/>
                  </a:lnTo>
                  <a:lnTo>
                    <a:pt x="104" y="17"/>
                  </a:lnTo>
                  <a:lnTo>
                    <a:pt x="106" y="2"/>
                  </a:lnTo>
                  <a:lnTo>
                    <a:pt x="104" y="17"/>
                  </a:lnTo>
                  <a:lnTo>
                    <a:pt x="115" y="11"/>
                  </a:lnTo>
                  <a:lnTo>
                    <a:pt x="106" y="2"/>
                  </a:lnTo>
                  <a:lnTo>
                    <a:pt x="88" y="15"/>
                  </a:lnTo>
                  <a:close/>
                </a:path>
              </a:pathLst>
            </a:custGeom>
            <a:solidFill>
              <a:srgbClr val="333333"/>
            </a:solidFill>
            <a:ln w="9525">
              <a:solidFill>
                <a:srgbClr val="3366FF"/>
              </a:solidFill>
              <a:round/>
              <a:headEnd/>
              <a:tailEnd/>
            </a:ln>
          </p:spPr>
          <p:txBody>
            <a:bodyPr/>
            <a:lstStyle/>
            <a:p>
              <a:endParaRPr lang="en-US"/>
            </a:p>
          </p:txBody>
        </p:sp>
        <p:sp>
          <p:nvSpPr>
            <p:cNvPr id="35997" name="Freeform 107"/>
            <p:cNvSpPr>
              <a:spLocks/>
            </p:cNvSpPr>
            <p:nvPr/>
          </p:nvSpPr>
          <p:spPr bwMode="auto">
            <a:xfrm>
              <a:off x="3670" y="2344"/>
              <a:ext cx="147" cy="84"/>
            </a:xfrm>
            <a:custGeom>
              <a:avLst/>
              <a:gdLst>
                <a:gd name="T0" fmla="*/ 0 w 670"/>
                <a:gd name="T1" fmla="*/ 5 h 386"/>
                <a:gd name="T2" fmla="*/ 9 w 670"/>
                <a:gd name="T3" fmla="*/ 54 h 386"/>
                <a:gd name="T4" fmla="*/ 52 w 670"/>
                <a:gd name="T5" fmla="*/ 52 h 386"/>
                <a:gd name="T6" fmla="*/ 108 w 670"/>
                <a:gd name="T7" fmla="*/ 70 h 386"/>
                <a:gd name="T8" fmla="*/ 125 w 670"/>
                <a:gd name="T9" fmla="*/ 84 h 386"/>
                <a:gd name="T10" fmla="*/ 130 w 670"/>
                <a:gd name="T11" fmla="*/ 73 h 386"/>
                <a:gd name="T12" fmla="*/ 147 w 670"/>
                <a:gd name="T13" fmla="*/ 72 h 386"/>
                <a:gd name="T14" fmla="*/ 140 w 670"/>
                <a:gd name="T15" fmla="*/ 56 h 386"/>
                <a:gd name="T16" fmla="*/ 86 w 670"/>
                <a:gd name="T17" fmla="*/ 12 h 386"/>
                <a:gd name="T18" fmla="*/ 38 w 670"/>
                <a:gd name="T19" fmla="*/ 0 h 386"/>
                <a:gd name="T20" fmla="*/ 0 w 670"/>
                <a:gd name="T21" fmla="*/ 5 h 3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0"/>
                <a:gd name="T34" fmla="*/ 0 h 386"/>
                <a:gd name="T35" fmla="*/ 670 w 670"/>
                <a:gd name="T36" fmla="*/ 386 h 3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0" h="386">
                  <a:moveTo>
                    <a:pt x="0" y="22"/>
                  </a:moveTo>
                  <a:lnTo>
                    <a:pt x="40" y="246"/>
                  </a:lnTo>
                  <a:lnTo>
                    <a:pt x="239" y="241"/>
                  </a:lnTo>
                  <a:lnTo>
                    <a:pt x="494" y="321"/>
                  </a:lnTo>
                  <a:lnTo>
                    <a:pt x="570" y="386"/>
                  </a:lnTo>
                  <a:lnTo>
                    <a:pt x="591" y="335"/>
                  </a:lnTo>
                  <a:lnTo>
                    <a:pt x="670" y="330"/>
                  </a:lnTo>
                  <a:lnTo>
                    <a:pt x="638" y="259"/>
                  </a:lnTo>
                  <a:lnTo>
                    <a:pt x="390" y="53"/>
                  </a:lnTo>
                  <a:lnTo>
                    <a:pt x="171" y="0"/>
                  </a:lnTo>
                  <a:lnTo>
                    <a:pt x="0" y="22"/>
                  </a:lnTo>
                  <a:close/>
                </a:path>
              </a:pathLst>
            </a:custGeom>
            <a:solidFill>
              <a:srgbClr val="C0C0C0"/>
            </a:solidFill>
            <a:ln w="9525">
              <a:solidFill>
                <a:srgbClr val="3366FF"/>
              </a:solidFill>
              <a:round/>
              <a:headEnd/>
              <a:tailEnd/>
            </a:ln>
          </p:spPr>
          <p:txBody>
            <a:bodyPr/>
            <a:lstStyle/>
            <a:p>
              <a:endParaRPr lang="en-US"/>
            </a:p>
          </p:txBody>
        </p:sp>
        <p:sp>
          <p:nvSpPr>
            <p:cNvPr id="35998" name="Freeform 108"/>
            <p:cNvSpPr>
              <a:spLocks/>
            </p:cNvSpPr>
            <p:nvPr/>
          </p:nvSpPr>
          <p:spPr bwMode="auto">
            <a:xfrm>
              <a:off x="3668" y="2348"/>
              <a:ext cx="14" cy="52"/>
            </a:xfrm>
            <a:custGeom>
              <a:avLst/>
              <a:gdLst>
                <a:gd name="T0" fmla="*/ 12 w 63"/>
                <a:gd name="T1" fmla="*/ 47 h 235"/>
                <a:gd name="T2" fmla="*/ 14 w 63"/>
                <a:gd name="T3" fmla="*/ 50 h 235"/>
                <a:gd name="T4" fmla="*/ 5 w 63"/>
                <a:gd name="T5" fmla="*/ 0 h 235"/>
                <a:gd name="T6" fmla="*/ 0 w 63"/>
                <a:gd name="T7" fmla="*/ 0 h 235"/>
                <a:gd name="T8" fmla="*/ 9 w 63"/>
                <a:gd name="T9" fmla="*/ 50 h 235"/>
                <a:gd name="T10" fmla="*/ 12 w 63"/>
                <a:gd name="T11" fmla="*/ 52 h 235"/>
                <a:gd name="T12" fmla="*/ 9 w 63"/>
                <a:gd name="T13" fmla="*/ 50 h 235"/>
                <a:gd name="T14" fmla="*/ 10 w 63"/>
                <a:gd name="T15" fmla="*/ 52 h 235"/>
                <a:gd name="T16" fmla="*/ 12 w 63"/>
                <a:gd name="T17" fmla="*/ 52 h 235"/>
                <a:gd name="T18" fmla="*/ 12 w 63"/>
                <a:gd name="T19" fmla="*/ 47 h 2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235"/>
                <a:gd name="T32" fmla="*/ 63 w 63"/>
                <a:gd name="T33" fmla="*/ 235 h 2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235">
                  <a:moveTo>
                    <a:pt x="52" y="213"/>
                  </a:moveTo>
                  <a:lnTo>
                    <a:pt x="63" y="224"/>
                  </a:lnTo>
                  <a:lnTo>
                    <a:pt x="23" y="0"/>
                  </a:lnTo>
                  <a:lnTo>
                    <a:pt x="0" y="0"/>
                  </a:lnTo>
                  <a:lnTo>
                    <a:pt x="41" y="224"/>
                  </a:lnTo>
                  <a:lnTo>
                    <a:pt x="52" y="235"/>
                  </a:lnTo>
                  <a:lnTo>
                    <a:pt x="41" y="224"/>
                  </a:lnTo>
                  <a:lnTo>
                    <a:pt x="43" y="235"/>
                  </a:lnTo>
                  <a:lnTo>
                    <a:pt x="52" y="235"/>
                  </a:lnTo>
                  <a:lnTo>
                    <a:pt x="52" y="213"/>
                  </a:lnTo>
                  <a:close/>
                </a:path>
              </a:pathLst>
            </a:custGeom>
            <a:solidFill>
              <a:srgbClr val="333333"/>
            </a:solidFill>
            <a:ln w="9525">
              <a:solidFill>
                <a:srgbClr val="3366FF"/>
              </a:solidFill>
              <a:round/>
              <a:headEnd/>
              <a:tailEnd/>
            </a:ln>
          </p:spPr>
          <p:txBody>
            <a:bodyPr/>
            <a:lstStyle/>
            <a:p>
              <a:endParaRPr lang="en-US"/>
            </a:p>
          </p:txBody>
        </p:sp>
        <p:sp>
          <p:nvSpPr>
            <p:cNvPr id="35999" name="Freeform 109"/>
            <p:cNvSpPr>
              <a:spLocks/>
            </p:cNvSpPr>
            <p:nvPr/>
          </p:nvSpPr>
          <p:spPr bwMode="auto">
            <a:xfrm>
              <a:off x="3679" y="2394"/>
              <a:ext cx="44" cy="6"/>
            </a:xfrm>
            <a:custGeom>
              <a:avLst/>
              <a:gdLst>
                <a:gd name="T0" fmla="*/ 44 w 201"/>
                <a:gd name="T1" fmla="*/ 0 h 27"/>
                <a:gd name="T2" fmla="*/ 44 w 201"/>
                <a:gd name="T3" fmla="*/ 0 h 27"/>
                <a:gd name="T4" fmla="*/ 0 w 201"/>
                <a:gd name="T5" fmla="*/ 1 h 27"/>
                <a:gd name="T6" fmla="*/ 0 w 201"/>
                <a:gd name="T7" fmla="*/ 6 h 27"/>
                <a:gd name="T8" fmla="*/ 44 w 201"/>
                <a:gd name="T9" fmla="*/ 5 h 27"/>
                <a:gd name="T10" fmla="*/ 43 w 201"/>
                <a:gd name="T11" fmla="*/ 5 h 27"/>
                <a:gd name="T12" fmla="*/ 44 w 201"/>
                <a:gd name="T13" fmla="*/ 0 h 27"/>
                <a:gd name="T14" fmla="*/ 44 w 201"/>
                <a:gd name="T15" fmla="*/ 0 h 27"/>
                <a:gd name="T16" fmla="*/ 44 w 201"/>
                <a:gd name="T17" fmla="*/ 0 h 27"/>
                <a:gd name="T18" fmla="*/ 44 w 201"/>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1"/>
                <a:gd name="T31" fmla="*/ 0 h 27"/>
                <a:gd name="T32" fmla="*/ 201 w 20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1" h="27">
                  <a:moveTo>
                    <a:pt x="201" y="0"/>
                  </a:moveTo>
                  <a:lnTo>
                    <a:pt x="199" y="0"/>
                  </a:lnTo>
                  <a:lnTo>
                    <a:pt x="0" y="5"/>
                  </a:lnTo>
                  <a:lnTo>
                    <a:pt x="0" y="27"/>
                  </a:lnTo>
                  <a:lnTo>
                    <a:pt x="199" y="23"/>
                  </a:lnTo>
                  <a:lnTo>
                    <a:pt x="196" y="23"/>
                  </a:lnTo>
                  <a:lnTo>
                    <a:pt x="201" y="0"/>
                  </a:lnTo>
                  <a:lnTo>
                    <a:pt x="199" y="0"/>
                  </a:lnTo>
                  <a:lnTo>
                    <a:pt x="201" y="0"/>
                  </a:lnTo>
                  <a:close/>
                </a:path>
              </a:pathLst>
            </a:custGeom>
            <a:solidFill>
              <a:srgbClr val="333333"/>
            </a:solidFill>
            <a:ln w="9525">
              <a:solidFill>
                <a:srgbClr val="3366FF"/>
              </a:solidFill>
              <a:round/>
              <a:headEnd/>
              <a:tailEnd/>
            </a:ln>
          </p:spPr>
          <p:txBody>
            <a:bodyPr/>
            <a:lstStyle/>
            <a:p>
              <a:endParaRPr lang="en-US"/>
            </a:p>
          </p:txBody>
        </p:sp>
        <p:sp>
          <p:nvSpPr>
            <p:cNvPr id="36000" name="Freeform 110"/>
            <p:cNvSpPr>
              <a:spLocks/>
            </p:cNvSpPr>
            <p:nvPr/>
          </p:nvSpPr>
          <p:spPr bwMode="auto">
            <a:xfrm>
              <a:off x="3722" y="2394"/>
              <a:ext cx="58" cy="22"/>
            </a:xfrm>
            <a:custGeom>
              <a:avLst/>
              <a:gdLst>
                <a:gd name="T0" fmla="*/ 58 w 264"/>
                <a:gd name="T1" fmla="*/ 18 h 102"/>
                <a:gd name="T2" fmla="*/ 57 w 264"/>
                <a:gd name="T3" fmla="*/ 17 h 102"/>
                <a:gd name="T4" fmla="*/ 1 w 264"/>
                <a:gd name="T5" fmla="*/ 0 h 102"/>
                <a:gd name="T6" fmla="*/ 0 w 264"/>
                <a:gd name="T7" fmla="*/ 5 h 102"/>
                <a:gd name="T8" fmla="*/ 56 w 264"/>
                <a:gd name="T9" fmla="*/ 22 h 102"/>
                <a:gd name="T10" fmla="*/ 55 w 264"/>
                <a:gd name="T11" fmla="*/ 22 h 102"/>
                <a:gd name="T12" fmla="*/ 58 w 264"/>
                <a:gd name="T13" fmla="*/ 18 h 102"/>
                <a:gd name="T14" fmla="*/ 58 w 264"/>
                <a:gd name="T15" fmla="*/ 18 h 102"/>
                <a:gd name="T16" fmla="*/ 57 w 264"/>
                <a:gd name="T17" fmla="*/ 17 h 102"/>
                <a:gd name="T18" fmla="*/ 58 w 264"/>
                <a:gd name="T19" fmla="*/ 18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4"/>
                <a:gd name="T31" fmla="*/ 0 h 102"/>
                <a:gd name="T32" fmla="*/ 264 w 26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4" h="102">
                  <a:moveTo>
                    <a:pt x="264" y="82"/>
                  </a:moveTo>
                  <a:lnTo>
                    <a:pt x="260" y="80"/>
                  </a:lnTo>
                  <a:lnTo>
                    <a:pt x="5" y="0"/>
                  </a:lnTo>
                  <a:lnTo>
                    <a:pt x="0" y="23"/>
                  </a:lnTo>
                  <a:lnTo>
                    <a:pt x="255" y="102"/>
                  </a:lnTo>
                  <a:lnTo>
                    <a:pt x="251" y="100"/>
                  </a:lnTo>
                  <a:lnTo>
                    <a:pt x="264" y="82"/>
                  </a:lnTo>
                  <a:lnTo>
                    <a:pt x="262" y="82"/>
                  </a:lnTo>
                  <a:lnTo>
                    <a:pt x="260" y="80"/>
                  </a:lnTo>
                  <a:lnTo>
                    <a:pt x="264" y="82"/>
                  </a:lnTo>
                  <a:close/>
                </a:path>
              </a:pathLst>
            </a:custGeom>
            <a:solidFill>
              <a:srgbClr val="3366FF"/>
            </a:solidFill>
            <a:ln w="9525">
              <a:solidFill>
                <a:srgbClr val="3366FF"/>
              </a:solidFill>
              <a:round/>
              <a:headEnd/>
              <a:tailEnd/>
            </a:ln>
          </p:spPr>
          <p:txBody>
            <a:bodyPr/>
            <a:lstStyle/>
            <a:p>
              <a:endParaRPr lang="en-US"/>
            </a:p>
          </p:txBody>
        </p:sp>
        <p:sp>
          <p:nvSpPr>
            <p:cNvPr id="36001" name="Freeform 111"/>
            <p:cNvSpPr>
              <a:spLocks/>
            </p:cNvSpPr>
            <p:nvPr/>
          </p:nvSpPr>
          <p:spPr bwMode="auto">
            <a:xfrm>
              <a:off x="3777" y="2412"/>
              <a:ext cx="21" cy="20"/>
            </a:xfrm>
            <a:custGeom>
              <a:avLst/>
              <a:gdLst>
                <a:gd name="T0" fmla="*/ 16 w 95"/>
                <a:gd name="T1" fmla="*/ 15 h 94"/>
                <a:gd name="T2" fmla="*/ 20 w 95"/>
                <a:gd name="T3" fmla="*/ 14 h 94"/>
                <a:gd name="T4" fmla="*/ 3 w 95"/>
                <a:gd name="T5" fmla="*/ 0 h 94"/>
                <a:gd name="T6" fmla="*/ 0 w 95"/>
                <a:gd name="T7" fmla="*/ 4 h 94"/>
                <a:gd name="T8" fmla="*/ 17 w 95"/>
                <a:gd name="T9" fmla="*/ 17 h 94"/>
                <a:gd name="T10" fmla="*/ 21 w 95"/>
                <a:gd name="T11" fmla="*/ 17 h 94"/>
                <a:gd name="T12" fmla="*/ 17 w 95"/>
                <a:gd name="T13" fmla="*/ 17 h 94"/>
                <a:gd name="T14" fmla="*/ 19 w 95"/>
                <a:gd name="T15" fmla="*/ 20 h 94"/>
                <a:gd name="T16" fmla="*/ 21 w 95"/>
                <a:gd name="T17" fmla="*/ 16 h 94"/>
                <a:gd name="T18" fmla="*/ 16 w 95"/>
                <a:gd name="T19" fmla="*/ 15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94"/>
                <a:gd name="T32" fmla="*/ 95 w 95"/>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94">
                  <a:moveTo>
                    <a:pt x="72" y="69"/>
                  </a:moveTo>
                  <a:lnTo>
                    <a:pt x="90" y="65"/>
                  </a:lnTo>
                  <a:lnTo>
                    <a:pt x="13" y="0"/>
                  </a:lnTo>
                  <a:lnTo>
                    <a:pt x="0" y="18"/>
                  </a:lnTo>
                  <a:lnTo>
                    <a:pt x="77" y="82"/>
                  </a:lnTo>
                  <a:lnTo>
                    <a:pt x="95" y="78"/>
                  </a:lnTo>
                  <a:lnTo>
                    <a:pt x="77" y="82"/>
                  </a:lnTo>
                  <a:lnTo>
                    <a:pt x="88" y="94"/>
                  </a:lnTo>
                  <a:lnTo>
                    <a:pt x="95" y="76"/>
                  </a:lnTo>
                  <a:lnTo>
                    <a:pt x="72" y="69"/>
                  </a:lnTo>
                  <a:close/>
                </a:path>
              </a:pathLst>
            </a:custGeom>
            <a:solidFill>
              <a:srgbClr val="333333"/>
            </a:solidFill>
            <a:ln w="9525">
              <a:solidFill>
                <a:srgbClr val="3366FF"/>
              </a:solidFill>
              <a:round/>
              <a:headEnd/>
              <a:tailEnd/>
            </a:ln>
          </p:spPr>
          <p:txBody>
            <a:bodyPr/>
            <a:lstStyle/>
            <a:p>
              <a:endParaRPr lang="en-US"/>
            </a:p>
          </p:txBody>
        </p:sp>
        <p:sp>
          <p:nvSpPr>
            <p:cNvPr id="36002" name="Freeform 112"/>
            <p:cNvSpPr>
              <a:spLocks/>
            </p:cNvSpPr>
            <p:nvPr/>
          </p:nvSpPr>
          <p:spPr bwMode="auto">
            <a:xfrm>
              <a:off x="3793" y="2414"/>
              <a:ext cx="9" cy="15"/>
            </a:xfrm>
            <a:custGeom>
              <a:avLst/>
              <a:gdLst>
                <a:gd name="T0" fmla="*/ 7 w 43"/>
                <a:gd name="T1" fmla="*/ 0 h 66"/>
                <a:gd name="T2" fmla="*/ 4 w 43"/>
                <a:gd name="T3" fmla="*/ 1 h 66"/>
                <a:gd name="T4" fmla="*/ 0 w 43"/>
                <a:gd name="T5" fmla="*/ 13 h 66"/>
                <a:gd name="T6" fmla="*/ 5 w 43"/>
                <a:gd name="T7" fmla="*/ 15 h 66"/>
                <a:gd name="T8" fmla="*/ 9 w 43"/>
                <a:gd name="T9" fmla="*/ 3 h 66"/>
                <a:gd name="T10" fmla="*/ 7 w 43"/>
                <a:gd name="T11" fmla="*/ 5 h 66"/>
                <a:gd name="T12" fmla="*/ 7 w 43"/>
                <a:gd name="T13" fmla="*/ 0 h 66"/>
                <a:gd name="T14" fmla="*/ 5 w 43"/>
                <a:gd name="T15" fmla="*/ 0 h 66"/>
                <a:gd name="T16" fmla="*/ 4 w 43"/>
                <a:gd name="T17" fmla="*/ 2 h 66"/>
                <a:gd name="T18" fmla="*/ 7 w 43"/>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66"/>
                <a:gd name="T32" fmla="*/ 43 w 43"/>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66">
                  <a:moveTo>
                    <a:pt x="32" y="0"/>
                  </a:moveTo>
                  <a:lnTo>
                    <a:pt x="20" y="6"/>
                  </a:lnTo>
                  <a:lnTo>
                    <a:pt x="0" y="57"/>
                  </a:lnTo>
                  <a:lnTo>
                    <a:pt x="23" y="66"/>
                  </a:lnTo>
                  <a:lnTo>
                    <a:pt x="43" y="15"/>
                  </a:lnTo>
                  <a:lnTo>
                    <a:pt x="32" y="22"/>
                  </a:lnTo>
                  <a:lnTo>
                    <a:pt x="32" y="0"/>
                  </a:lnTo>
                  <a:lnTo>
                    <a:pt x="25" y="0"/>
                  </a:lnTo>
                  <a:lnTo>
                    <a:pt x="20" y="8"/>
                  </a:lnTo>
                  <a:lnTo>
                    <a:pt x="32" y="0"/>
                  </a:lnTo>
                  <a:close/>
                </a:path>
              </a:pathLst>
            </a:custGeom>
            <a:solidFill>
              <a:srgbClr val="333333"/>
            </a:solidFill>
            <a:ln w="9525">
              <a:solidFill>
                <a:srgbClr val="3366FF"/>
              </a:solidFill>
              <a:round/>
              <a:headEnd/>
              <a:tailEnd/>
            </a:ln>
          </p:spPr>
          <p:txBody>
            <a:bodyPr/>
            <a:lstStyle/>
            <a:p>
              <a:endParaRPr lang="en-US"/>
            </a:p>
          </p:txBody>
        </p:sp>
        <p:sp>
          <p:nvSpPr>
            <p:cNvPr id="36003" name="Freeform 113"/>
            <p:cNvSpPr>
              <a:spLocks/>
            </p:cNvSpPr>
            <p:nvPr/>
          </p:nvSpPr>
          <p:spPr bwMode="auto">
            <a:xfrm>
              <a:off x="3800" y="2413"/>
              <a:ext cx="21" cy="6"/>
            </a:xfrm>
            <a:custGeom>
              <a:avLst/>
              <a:gdLst>
                <a:gd name="T0" fmla="*/ 15 w 97"/>
                <a:gd name="T1" fmla="*/ 4 h 27"/>
                <a:gd name="T2" fmla="*/ 17 w 97"/>
                <a:gd name="T3" fmla="*/ 0 h 27"/>
                <a:gd name="T4" fmla="*/ 0 w 97"/>
                <a:gd name="T5" fmla="*/ 1 h 27"/>
                <a:gd name="T6" fmla="*/ 0 w 97"/>
                <a:gd name="T7" fmla="*/ 6 h 27"/>
                <a:gd name="T8" fmla="*/ 17 w 97"/>
                <a:gd name="T9" fmla="*/ 5 h 27"/>
                <a:gd name="T10" fmla="*/ 19 w 97"/>
                <a:gd name="T11" fmla="*/ 2 h 27"/>
                <a:gd name="T12" fmla="*/ 17 w 97"/>
                <a:gd name="T13" fmla="*/ 5 h 27"/>
                <a:gd name="T14" fmla="*/ 21 w 97"/>
                <a:gd name="T15" fmla="*/ 5 h 27"/>
                <a:gd name="T16" fmla="*/ 19 w 97"/>
                <a:gd name="T17" fmla="*/ 2 h 27"/>
                <a:gd name="T18" fmla="*/ 15 w 97"/>
                <a:gd name="T19" fmla="*/ 4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27"/>
                <a:gd name="T32" fmla="*/ 97 w 9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27">
                  <a:moveTo>
                    <a:pt x="67" y="16"/>
                  </a:moveTo>
                  <a:lnTo>
                    <a:pt x="79" y="0"/>
                  </a:lnTo>
                  <a:lnTo>
                    <a:pt x="0" y="5"/>
                  </a:lnTo>
                  <a:lnTo>
                    <a:pt x="0" y="27"/>
                  </a:lnTo>
                  <a:lnTo>
                    <a:pt x="79" y="22"/>
                  </a:lnTo>
                  <a:lnTo>
                    <a:pt x="90" y="7"/>
                  </a:lnTo>
                  <a:lnTo>
                    <a:pt x="79" y="22"/>
                  </a:lnTo>
                  <a:lnTo>
                    <a:pt x="97" y="22"/>
                  </a:lnTo>
                  <a:lnTo>
                    <a:pt x="90" y="7"/>
                  </a:lnTo>
                  <a:lnTo>
                    <a:pt x="67" y="16"/>
                  </a:lnTo>
                  <a:close/>
                </a:path>
              </a:pathLst>
            </a:custGeom>
            <a:solidFill>
              <a:srgbClr val="333333"/>
            </a:solidFill>
            <a:ln w="9525">
              <a:solidFill>
                <a:srgbClr val="3366FF"/>
              </a:solidFill>
              <a:round/>
              <a:headEnd/>
              <a:tailEnd/>
            </a:ln>
          </p:spPr>
          <p:txBody>
            <a:bodyPr/>
            <a:lstStyle/>
            <a:p>
              <a:endParaRPr lang="en-US"/>
            </a:p>
          </p:txBody>
        </p:sp>
        <p:sp>
          <p:nvSpPr>
            <p:cNvPr id="36004" name="Freeform 114"/>
            <p:cNvSpPr>
              <a:spLocks/>
            </p:cNvSpPr>
            <p:nvPr/>
          </p:nvSpPr>
          <p:spPr bwMode="auto">
            <a:xfrm>
              <a:off x="3808" y="2398"/>
              <a:ext cx="11" cy="19"/>
            </a:xfrm>
            <a:custGeom>
              <a:avLst/>
              <a:gdLst>
                <a:gd name="T0" fmla="*/ 1 w 54"/>
                <a:gd name="T1" fmla="*/ 4 h 85"/>
                <a:gd name="T2" fmla="*/ 0 w 54"/>
                <a:gd name="T3" fmla="*/ 3 h 85"/>
                <a:gd name="T4" fmla="*/ 6 w 54"/>
                <a:gd name="T5" fmla="*/ 19 h 85"/>
                <a:gd name="T6" fmla="*/ 11 w 54"/>
                <a:gd name="T7" fmla="*/ 17 h 85"/>
                <a:gd name="T8" fmla="*/ 4 w 54"/>
                <a:gd name="T9" fmla="*/ 1 h 85"/>
                <a:gd name="T10" fmla="*/ 4 w 54"/>
                <a:gd name="T11" fmla="*/ 0 h 85"/>
                <a:gd name="T12" fmla="*/ 4 w 54"/>
                <a:gd name="T13" fmla="*/ 1 h 85"/>
                <a:gd name="T14" fmla="*/ 4 w 54"/>
                <a:gd name="T15" fmla="*/ 1 h 85"/>
                <a:gd name="T16" fmla="*/ 4 w 54"/>
                <a:gd name="T17" fmla="*/ 0 h 85"/>
                <a:gd name="T18" fmla="*/ 1 w 54"/>
                <a:gd name="T19" fmla="*/ 4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85"/>
                <a:gd name="T32" fmla="*/ 54 w 54"/>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85">
                  <a:moveTo>
                    <a:pt x="4" y="18"/>
                  </a:moveTo>
                  <a:lnTo>
                    <a:pt x="0" y="14"/>
                  </a:lnTo>
                  <a:lnTo>
                    <a:pt x="31" y="85"/>
                  </a:lnTo>
                  <a:lnTo>
                    <a:pt x="54" y="76"/>
                  </a:lnTo>
                  <a:lnTo>
                    <a:pt x="22" y="5"/>
                  </a:lnTo>
                  <a:lnTo>
                    <a:pt x="18" y="0"/>
                  </a:lnTo>
                  <a:lnTo>
                    <a:pt x="22" y="5"/>
                  </a:lnTo>
                  <a:lnTo>
                    <a:pt x="20" y="3"/>
                  </a:lnTo>
                  <a:lnTo>
                    <a:pt x="18" y="0"/>
                  </a:lnTo>
                  <a:lnTo>
                    <a:pt x="4" y="18"/>
                  </a:lnTo>
                  <a:close/>
                </a:path>
              </a:pathLst>
            </a:custGeom>
            <a:solidFill>
              <a:srgbClr val="333333"/>
            </a:solidFill>
            <a:ln w="9525">
              <a:solidFill>
                <a:srgbClr val="3366FF"/>
              </a:solidFill>
              <a:round/>
              <a:headEnd/>
              <a:tailEnd/>
            </a:ln>
          </p:spPr>
          <p:txBody>
            <a:bodyPr/>
            <a:lstStyle/>
            <a:p>
              <a:endParaRPr lang="en-US"/>
            </a:p>
          </p:txBody>
        </p:sp>
        <p:sp>
          <p:nvSpPr>
            <p:cNvPr id="36005" name="Freeform 115"/>
            <p:cNvSpPr>
              <a:spLocks/>
            </p:cNvSpPr>
            <p:nvPr/>
          </p:nvSpPr>
          <p:spPr bwMode="auto">
            <a:xfrm>
              <a:off x="3754" y="2353"/>
              <a:ext cx="58" cy="49"/>
            </a:xfrm>
            <a:custGeom>
              <a:avLst/>
              <a:gdLst>
                <a:gd name="T0" fmla="*/ 1 w 262"/>
                <a:gd name="T1" fmla="*/ 5 h 226"/>
                <a:gd name="T2" fmla="*/ 0 w 262"/>
                <a:gd name="T3" fmla="*/ 4 h 226"/>
                <a:gd name="T4" fmla="*/ 55 w 262"/>
                <a:gd name="T5" fmla="*/ 49 h 226"/>
                <a:gd name="T6" fmla="*/ 58 w 262"/>
                <a:gd name="T7" fmla="*/ 45 h 226"/>
                <a:gd name="T8" fmla="*/ 3 w 262"/>
                <a:gd name="T9" fmla="*/ 0 h 226"/>
                <a:gd name="T10" fmla="*/ 2 w 262"/>
                <a:gd name="T11" fmla="*/ 0 h 226"/>
                <a:gd name="T12" fmla="*/ 3 w 262"/>
                <a:gd name="T13" fmla="*/ 0 h 226"/>
                <a:gd name="T14" fmla="*/ 2 w 262"/>
                <a:gd name="T15" fmla="*/ 0 h 226"/>
                <a:gd name="T16" fmla="*/ 2 w 262"/>
                <a:gd name="T17" fmla="*/ 0 h 226"/>
                <a:gd name="T18" fmla="*/ 1 w 262"/>
                <a:gd name="T19" fmla="*/ 5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226"/>
                <a:gd name="T32" fmla="*/ 262 w 262"/>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226">
                  <a:moveTo>
                    <a:pt x="5" y="22"/>
                  </a:moveTo>
                  <a:lnTo>
                    <a:pt x="0" y="20"/>
                  </a:lnTo>
                  <a:lnTo>
                    <a:pt x="248" y="226"/>
                  </a:lnTo>
                  <a:lnTo>
                    <a:pt x="262" y="208"/>
                  </a:lnTo>
                  <a:lnTo>
                    <a:pt x="14" y="2"/>
                  </a:lnTo>
                  <a:lnTo>
                    <a:pt x="9" y="0"/>
                  </a:lnTo>
                  <a:lnTo>
                    <a:pt x="14" y="2"/>
                  </a:lnTo>
                  <a:lnTo>
                    <a:pt x="11" y="0"/>
                  </a:lnTo>
                  <a:lnTo>
                    <a:pt x="9" y="0"/>
                  </a:lnTo>
                  <a:lnTo>
                    <a:pt x="5" y="22"/>
                  </a:lnTo>
                  <a:close/>
                </a:path>
              </a:pathLst>
            </a:custGeom>
            <a:solidFill>
              <a:srgbClr val="333333"/>
            </a:solidFill>
            <a:ln w="9525">
              <a:solidFill>
                <a:srgbClr val="3366FF"/>
              </a:solidFill>
              <a:round/>
              <a:headEnd/>
              <a:tailEnd/>
            </a:ln>
          </p:spPr>
          <p:txBody>
            <a:bodyPr/>
            <a:lstStyle/>
            <a:p>
              <a:endParaRPr lang="en-US"/>
            </a:p>
          </p:txBody>
        </p:sp>
        <p:sp>
          <p:nvSpPr>
            <p:cNvPr id="36006" name="Freeform 116"/>
            <p:cNvSpPr>
              <a:spLocks/>
            </p:cNvSpPr>
            <p:nvPr/>
          </p:nvSpPr>
          <p:spPr bwMode="auto">
            <a:xfrm>
              <a:off x="3707" y="2341"/>
              <a:ext cx="49" cy="17"/>
            </a:xfrm>
            <a:custGeom>
              <a:avLst/>
              <a:gdLst>
                <a:gd name="T0" fmla="*/ 0 w 223"/>
                <a:gd name="T1" fmla="*/ 5 h 75"/>
                <a:gd name="T2" fmla="*/ 0 w 223"/>
                <a:gd name="T3" fmla="*/ 5 h 75"/>
                <a:gd name="T4" fmla="*/ 48 w 223"/>
                <a:gd name="T5" fmla="*/ 17 h 75"/>
                <a:gd name="T6" fmla="*/ 49 w 223"/>
                <a:gd name="T7" fmla="*/ 12 h 75"/>
                <a:gd name="T8" fmla="*/ 1 w 223"/>
                <a:gd name="T9" fmla="*/ 0 h 75"/>
                <a:gd name="T10" fmla="*/ 0 w 223"/>
                <a:gd name="T11" fmla="*/ 0 h 75"/>
                <a:gd name="T12" fmla="*/ 1 w 223"/>
                <a:gd name="T13" fmla="*/ 0 h 75"/>
                <a:gd name="T14" fmla="*/ 0 w 223"/>
                <a:gd name="T15" fmla="*/ 0 h 75"/>
                <a:gd name="T16" fmla="*/ 0 w 223"/>
                <a:gd name="T17" fmla="*/ 0 h 75"/>
                <a:gd name="T18" fmla="*/ 0 w 223"/>
                <a:gd name="T19" fmla="*/ 5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3"/>
                <a:gd name="T31" fmla="*/ 0 h 75"/>
                <a:gd name="T32" fmla="*/ 223 w 223"/>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3" h="75">
                  <a:moveTo>
                    <a:pt x="2" y="22"/>
                  </a:moveTo>
                  <a:lnTo>
                    <a:pt x="0" y="22"/>
                  </a:lnTo>
                  <a:lnTo>
                    <a:pt x="219" y="75"/>
                  </a:lnTo>
                  <a:lnTo>
                    <a:pt x="223" y="53"/>
                  </a:lnTo>
                  <a:lnTo>
                    <a:pt x="4" y="0"/>
                  </a:lnTo>
                  <a:lnTo>
                    <a:pt x="2" y="0"/>
                  </a:lnTo>
                  <a:lnTo>
                    <a:pt x="4" y="0"/>
                  </a:lnTo>
                  <a:lnTo>
                    <a:pt x="2" y="0"/>
                  </a:lnTo>
                  <a:lnTo>
                    <a:pt x="2" y="22"/>
                  </a:lnTo>
                  <a:close/>
                </a:path>
              </a:pathLst>
            </a:custGeom>
            <a:solidFill>
              <a:srgbClr val="333333"/>
            </a:solidFill>
            <a:ln w="9525">
              <a:solidFill>
                <a:srgbClr val="3366FF"/>
              </a:solidFill>
              <a:round/>
              <a:headEnd/>
              <a:tailEnd/>
            </a:ln>
          </p:spPr>
          <p:txBody>
            <a:bodyPr/>
            <a:lstStyle/>
            <a:p>
              <a:endParaRPr lang="en-US"/>
            </a:p>
          </p:txBody>
        </p:sp>
        <p:sp>
          <p:nvSpPr>
            <p:cNvPr id="36007" name="Freeform 117"/>
            <p:cNvSpPr>
              <a:spLocks/>
            </p:cNvSpPr>
            <p:nvPr/>
          </p:nvSpPr>
          <p:spPr bwMode="auto">
            <a:xfrm>
              <a:off x="3667" y="2341"/>
              <a:ext cx="41" cy="10"/>
            </a:xfrm>
            <a:custGeom>
              <a:avLst/>
              <a:gdLst>
                <a:gd name="T0" fmla="*/ 6 w 185"/>
                <a:gd name="T1" fmla="*/ 8 h 44"/>
                <a:gd name="T2" fmla="*/ 3 w 185"/>
                <a:gd name="T3" fmla="*/ 10 h 44"/>
                <a:gd name="T4" fmla="*/ 41 w 185"/>
                <a:gd name="T5" fmla="*/ 5 h 44"/>
                <a:gd name="T6" fmla="*/ 41 w 185"/>
                <a:gd name="T7" fmla="*/ 0 h 44"/>
                <a:gd name="T8" fmla="*/ 3 w 185"/>
                <a:gd name="T9" fmla="*/ 5 h 44"/>
                <a:gd name="T10" fmla="*/ 0 w 185"/>
                <a:gd name="T11" fmla="*/ 8 h 44"/>
                <a:gd name="T12" fmla="*/ 3 w 185"/>
                <a:gd name="T13" fmla="*/ 5 h 44"/>
                <a:gd name="T14" fmla="*/ 0 w 185"/>
                <a:gd name="T15" fmla="*/ 5 h 44"/>
                <a:gd name="T16" fmla="*/ 0 w 185"/>
                <a:gd name="T17" fmla="*/ 8 h 44"/>
                <a:gd name="T18" fmla="*/ 6 w 185"/>
                <a:gd name="T19" fmla="*/ 8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5"/>
                <a:gd name="T31" fmla="*/ 0 h 44"/>
                <a:gd name="T32" fmla="*/ 185 w 18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5" h="44">
                  <a:moveTo>
                    <a:pt x="25" y="33"/>
                  </a:moveTo>
                  <a:lnTo>
                    <a:pt x="14" y="44"/>
                  </a:lnTo>
                  <a:lnTo>
                    <a:pt x="185" y="22"/>
                  </a:lnTo>
                  <a:lnTo>
                    <a:pt x="185" y="0"/>
                  </a:lnTo>
                  <a:lnTo>
                    <a:pt x="14" y="22"/>
                  </a:lnTo>
                  <a:lnTo>
                    <a:pt x="2" y="33"/>
                  </a:lnTo>
                  <a:lnTo>
                    <a:pt x="14" y="22"/>
                  </a:lnTo>
                  <a:lnTo>
                    <a:pt x="0" y="24"/>
                  </a:lnTo>
                  <a:lnTo>
                    <a:pt x="2" y="33"/>
                  </a:lnTo>
                  <a:lnTo>
                    <a:pt x="25" y="33"/>
                  </a:lnTo>
                  <a:close/>
                </a:path>
              </a:pathLst>
            </a:custGeom>
            <a:solidFill>
              <a:srgbClr val="333333"/>
            </a:solidFill>
            <a:ln w="9525">
              <a:solidFill>
                <a:srgbClr val="3366FF"/>
              </a:solidFill>
              <a:round/>
              <a:headEnd/>
              <a:tailEnd/>
            </a:ln>
          </p:spPr>
          <p:txBody>
            <a:bodyPr/>
            <a:lstStyle/>
            <a:p>
              <a:endParaRPr lang="en-US"/>
            </a:p>
          </p:txBody>
        </p:sp>
        <p:sp>
          <p:nvSpPr>
            <p:cNvPr id="36008" name="Freeform 118"/>
            <p:cNvSpPr>
              <a:spLocks/>
            </p:cNvSpPr>
            <p:nvPr/>
          </p:nvSpPr>
          <p:spPr bwMode="auto">
            <a:xfrm>
              <a:off x="3402" y="2341"/>
              <a:ext cx="183" cy="144"/>
            </a:xfrm>
            <a:custGeom>
              <a:avLst/>
              <a:gdLst>
                <a:gd name="T0" fmla="*/ 172 w 839"/>
                <a:gd name="T1" fmla="*/ 0 h 656"/>
                <a:gd name="T2" fmla="*/ 183 w 839"/>
                <a:gd name="T3" fmla="*/ 14 h 656"/>
                <a:gd name="T4" fmla="*/ 114 w 839"/>
                <a:gd name="T5" fmla="*/ 46 h 656"/>
                <a:gd name="T6" fmla="*/ 106 w 839"/>
                <a:gd name="T7" fmla="*/ 71 h 656"/>
                <a:gd name="T8" fmla="*/ 83 w 839"/>
                <a:gd name="T9" fmla="*/ 88 h 656"/>
                <a:gd name="T10" fmla="*/ 86 w 839"/>
                <a:gd name="T11" fmla="*/ 122 h 656"/>
                <a:gd name="T12" fmla="*/ 63 w 839"/>
                <a:gd name="T13" fmla="*/ 135 h 656"/>
                <a:gd name="T14" fmla="*/ 57 w 839"/>
                <a:gd name="T15" fmla="*/ 118 h 656"/>
                <a:gd name="T16" fmla="*/ 0 w 839"/>
                <a:gd name="T17" fmla="*/ 144 h 656"/>
                <a:gd name="T18" fmla="*/ 0 w 839"/>
                <a:gd name="T19" fmla="*/ 124 h 656"/>
                <a:gd name="T20" fmla="*/ 1 w 839"/>
                <a:gd name="T21" fmla="*/ 122 h 656"/>
                <a:gd name="T22" fmla="*/ 3 w 839"/>
                <a:gd name="T23" fmla="*/ 120 h 656"/>
                <a:gd name="T24" fmla="*/ 6 w 839"/>
                <a:gd name="T25" fmla="*/ 115 h 656"/>
                <a:gd name="T26" fmla="*/ 11 w 839"/>
                <a:gd name="T27" fmla="*/ 110 h 656"/>
                <a:gd name="T28" fmla="*/ 17 w 839"/>
                <a:gd name="T29" fmla="*/ 103 h 656"/>
                <a:gd name="T30" fmla="*/ 24 w 839"/>
                <a:gd name="T31" fmla="*/ 95 h 656"/>
                <a:gd name="T32" fmla="*/ 32 w 839"/>
                <a:gd name="T33" fmla="*/ 86 h 656"/>
                <a:gd name="T34" fmla="*/ 43 w 839"/>
                <a:gd name="T35" fmla="*/ 76 h 656"/>
                <a:gd name="T36" fmla="*/ 54 w 839"/>
                <a:gd name="T37" fmla="*/ 66 h 656"/>
                <a:gd name="T38" fmla="*/ 67 w 839"/>
                <a:gd name="T39" fmla="*/ 56 h 656"/>
                <a:gd name="T40" fmla="*/ 81 w 839"/>
                <a:gd name="T41" fmla="*/ 46 h 656"/>
                <a:gd name="T42" fmla="*/ 96 w 839"/>
                <a:gd name="T43" fmla="*/ 36 h 656"/>
                <a:gd name="T44" fmla="*/ 113 w 839"/>
                <a:gd name="T45" fmla="*/ 26 h 656"/>
                <a:gd name="T46" fmla="*/ 132 w 839"/>
                <a:gd name="T47" fmla="*/ 16 h 656"/>
                <a:gd name="T48" fmla="*/ 151 w 839"/>
                <a:gd name="T49" fmla="*/ 8 h 656"/>
                <a:gd name="T50" fmla="*/ 172 w 839"/>
                <a:gd name="T51" fmla="*/ 0 h 6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39"/>
                <a:gd name="T79" fmla="*/ 0 h 656"/>
                <a:gd name="T80" fmla="*/ 839 w 839"/>
                <a:gd name="T81" fmla="*/ 656 h 6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39" h="656">
                  <a:moveTo>
                    <a:pt x="788" y="0"/>
                  </a:moveTo>
                  <a:lnTo>
                    <a:pt x="839" y="64"/>
                  </a:lnTo>
                  <a:lnTo>
                    <a:pt x="521" y="210"/>
                  </a:lnTo>
                  <a:lnTo>
                    <a:pt x="485" y="323"/>
                  </a:lnTo>
                  <a:lnTo>
                    <a:pt x="381" y="403"/>
                  </a:lnTo>
                  <a:lnTo>
                    <a:pt x="395" y="556"/>
                  </a:lnTo>
                  <a:lnTo>
                    <a:pt x="291" y="616"/>
                  </a:lnTo>
                  <a:lnTo>
                    <a:pt x="262" y="539"/>
                  </a:lnTo>
                  <a:lnTo>
                    <a:pt x="0" y="656"/>
                  </a:lnTo>
                  <a:lnTo>
                    <a:pt x="0" y="563"/>
                  </a:lnTo>
                  <a:lnTo>
                    <a:pt x="5" y="558"/>
                  </a:lnTo>
                  <a:lnTo>
                    <a:pt x="14" y="545"/>
                  </a:lnTo>
                  <a:lnTo>
                    <a:pt x="27" y="525"/>
                  </a:lnTo>
                  <a:lnTo>
                    <a:pt x="50" y="501"/>
                  </a:lnTo>
                  <a:lnTo>
                    <a:pt x="77" y="470"/>
                  </a:lnTo>
                  <a:lnTo>
                    <a:pt x="108" y="432"/>
                  </a:lnTo>
                  <a:lnTo>
                    <a:pt x="149" y="392"/>
                  </a:lnTo>
                  <a:lnTo>
                    <a:pt x="196" y="348"/>
                  </a:lnTo>
                  <a:lnTo>
                    <a:pt x="248" y="301"/>
                  </a:lnTo>
                  <a:lnTo>
                    <a:pt x="305" y="257"/>
                  </a:lnTo>
                  <a:lnTo>
                    <a:pt x="370" y="208"/>
                  </a:lnTo>
                  <a:lnTo>
                    <a:pt x="442" y="162"/>
                  </a:lnTo>
                  <a:lnTo>
                    <a:pt x="519" y="117"/>
                  </a:lnTo>
                  <a:lnTo>
                    <a:pt x="603" y="73"/>
                  </a:lnTo>
                  <a:lnTo>
                    <a:pt x="693" y="35"/>
                  </a:lnTo>
                  <a:lnTo>
                    <a:pt x="788" y="0"/>
                  </a:lnTo>
                  <a:close/>
                </a:path>
              </a:pathLst>
            </a:custGeom>
            <a:solidFill>
              <a:srgbClr val="333333"/>
            </a:solidFill>
            <a:ln w="9525">
              <a:solidFill>
                <a:srgbClr val="3366FF"/>
              </a:solidFill>
              <a:round/>
              <a:headEnd/>
              <a:tailEnd/>
            </a:ln>
          </p:spPr>
          <p:txBody>
            <a:bodyPr/>
            <a:lstStyle/>
            <a:p>
              <a:endParaRPr lang="en-US"/>
            </a:p>
          </p:txBody>
        </p:sp>
        <p:sp>
          <p:nvSpPr>
            <p:cNvPr id="36009" name="Freeform 119"/>
            <p:cNvSpPr>
              <a:spLocks/>
            </p:cNvSpPr>
            <p:nvPr/>
          </p:nvSpPr>
          <p:spPr bwMode="auto">
            <a:xfrm>
              <a:off x="3572" y="2340"/>
              <a:ext cx="17" cy="18"/>
            </a:xfrm>
            <a:custGeom>
              <a:avLst/>
              <a:gdLst>
                <a:gd name="T0" fmla="*/ 14 w 79"/>
                <a:gd name="T1" fmla="*/ 18 h 82"/>
                <a:gd name="T2" fmla="*/ 15 w 79"/>
                <a:gd name="T3" fmla="*/ 14 h 82"/>
                <a:gd name="T4" fmla="*/ 4 w 79"/>
                <a:gd name="T5" fmla="*/ 0 h 82"/>
                <a:gd name="T6" fmla="*/ 0 w 79"/>
                <a:gd name="T7" fmla="*/ 3 h 82"/>
                <a:gd name="T8" fmla="*/ 11 w 79"/>
                <a:gd name="T9" fmla="*/ 17 h 82"/>
                <a:gd name="T10" fmla="*/ 12 w 79"/>
                <a:gd name="T11" fmla="*/ 13 h 82"/>
                <a:gd name="T12" fmla="*/ 14 w 79"/>
                <a:gd name="T13" fmla="*/ 18 h 82"/>
                <a:gd name="T14" fmla="*/ 17 w 79"/>
                <a:gd name="T15" fmla="*/ 16 h 82"/>
                <a:gd name="T16" fmla="*/ 15 w 79"/>
                <a:gd name="T17" fmla="*/ 14 h 82"/>
                <a:gd name="T18" fmla="*/ 14 w 79"/>
                <a:gd name="T19" fmla="*/ 18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82"/>
                <a:gd name="T32" fmla="*/ 79 w 79"/>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82">
                  <a:moveTo>
                    <a:pt x="65" y="82"/>
                  </a:moveTo>
                  <a:lnTo>
                    <a:pt x="69" y="64"/>
                  </a:lnTo>
                  <a:lnTo>
                    <a:pt x="18" y="0"/>
                  </a:lnTo>
                  <a:lnTo>
                    <a:pt x="0" y="13"/>
                  </a:lnTo>
                  <a:lnTo>
                    <a:pt x="51" y="78"/>
                  </a:lnTo>
                  <a:lnTo>
                    <a:pt x="56" y="60"/>
                  </a:lnTo>
                  <a:lnTo>
                    <a:pt x="65" y="82"/>
                  </a:lnTo>
                  <a:lnTo>
                    <a:pt x="79" y="75"/>
                  </a:lnTo>
                  <a:lnTo>
                    <a:pt x="69" y="64"/>
                  </a:lnTo>
                  <a:lnTo>
                    <a:pt x="65" y="82"/>
                  </a:lnTo>
                  <a:close/>
                </a:path>
              </a:pathLst>
            </a:custGeom>
            <a:solidFill>
              <a:srgbClr val="333333"/>
            </a:solidFill>
            <a:ln w="9525">
              <a:solidFill>
                <a:srgbClr val="3366FF"/>
              </a:solidFill>
              <a:round/>
              <a:headEnd/>
              <a:tailEnd/>
            </a:ln>
          </p:spPr>
          <p:txBody>
            <a:bodyPr/>
            <a:lstStyle/>
            <a:p>
              <a:endParaRPr lang="en-US"/>
            </a:p>
          </p:txBody>
        </p:sp>
        <p:sp>
          <p:nvSpPr>
            <p:cNvPr id="36010" name="Freeform 120"/>
            <p:cNvSpPr>
              <a:spLocks/>
            </p:cNvSpPr>
            <p:nvPr/>
          </p:nvSpPr>
          <p:spPr bwMode="auto">
            <a:xfrm>
              <a:off x="3513" y="2353"/>
              <a:ext cx="73" cy="36"/>
            </a:xfrm>
            <a:custGeom>
              <a:avLst/>
              <a:gdLst>
                <a:gd name="T0" fmla="*/ 5 w 334"/>
                <a:gd name="T1" fmla="*/ 34 h 168"/>
                <a:gd name="T2" fmla="*/ 3 w 334"/>
                <a:gd name="T3" fmla="*/ 36 h 168"/>
                <a:gd name="T4" fmla="*/ 73 w 334"/>
                <a:gd name="T5" fmla="*/ 5 h 168"/>
                <a:gd name="T6" fmla="*/ 71 w 334"/>
                <a:gd name="T7" fmla="*/ 0 h 168"/>
                <a:gd name="T8" fmla="*/ 2 w 334"/>
                <a:gd name="T9" fmla="*/ 31 h 168"/>
                <a:gd name="T10" fmla="*/ 0 w 334"/>
                <a:gd name="T11" fmla="*/ 33 h 168"/>
                <a:gd name="T12" fmla="*/ 2 w 334"/>
                <a:gd name="T13" fmla="*/ 31 h 168"/>
                <a:gd name="T14" fmla="*/ 0 w 334"/>
                <a:gd name="T15" fmla="*/ 32 h 168"/>
                <a:gd name="T16" fmla="*/ 0 w 334"/>
                <a:gd name="T17" fmla="*/ 33 h 168"/>
                <a:gd name="T18" fmla="*/ 5 w 334"/>
                <a:gd name="T19" fmla="*/ 34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4"/>
                <a:gd name="T31" fmla="*/ 0 h 168"/>
                <a:gd name="T32" fmla="*/ 334 w 334"/>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4" h="168">
                  <a:moveTo>
                    <a:pt x="23" y="160"/>
                  </a:moveTo>
                  <a:lnTo>
                    <a:pt x="16" y="168"/>
                  </a:lnTo>
                  <a:lnTo>
                    <a:pt x="334" y="22"/>
                  </a:lnTo>
                  <a:lnTo>
                    <a:pt x="325" y="0"/>
                  </a:lnTo>
                  <a:lnTo>
                    <a:pt x="7" y="146"/>
                  </a:lnTo>
                  <a:lnTo>
                    <a:pt x="0" y="155"/>
                  </a:lnTo>
                  <a:lnTo>
                    <a:pt x="7" y="146"/>
                  </a:lnTo>
                  <a:lnTo>
                    <a:pt x="2" y="151"/>
                  </a:lnTo>
                  <a:lnTo>
                    <a:pt x="0" y="155"/>
                  </a:lnTo>
                  <a:lnTo>
                    <a:pt x="23" y="160"/>
                  </a:lnTo>
                  <a:close/>
                </a:path>
              </a:pathLst>
            </a:custGeom>
            <a:solidFill>
              <a:srgbClr val="333333"/>
            </a:solidFill>
            <a:ln w="9525">
              <a:solidFill>
                <a:srgbClr val="3366FF"/>
              </a:solidFill>
              <a:round/>
              <a:headEnd/>
              <a:tailEnd/>
            </a:ln>
          </p:spPr>
          <p:txBody>
            <a:bodyPr/>
            <a:lstStyle/>
            <a:p>
              <a:endParaRPr lang="en-US"/>
            </a:p>
          </p:txBody>
        </p:sp>
        <p:sp>
          <p:nvSpPr>
            <p:cNvPr id="36011" name="Freeform 121"/>
            <p:cNvSpPr>
              <a:spLocks/>
            </p:cNvSpPr>
            <p:nvPr/>
          </p:nvSpPr>
          <p:spPr bwMode="auto">
            <a:xfrm>
              <a:off x="3505" y="2387"/>
              <a:ext cx="13" cy="27"/>
            </a:xfrm>
            <a:custGeom>
              <a:avLst/>
              <a:gdLst>
                <a:gd name="T0" fmla="*/ 4 w 59"/>
                <a:gd name="T1" fmla="*/ 27 h 124"/>
                <a:gd name="T2" fmla="*/ 5 w 59"/>
                <a:gd name="T3" fmla="*/ 26 h 124"/>
                <a:gd name="T4" fmla="*/ 13 w 59"/>
                <a:gd name="T5" fmla="*/ 1 h 124"/>
                <a:gd name="T6" fmla="*/ 8 w 59"/>
                <a:gd name="T7" fmla="*/ 0 h 124"/>
                <a:gd name="T8" fmla="*/ 0 w 59"/>
                <a:gd name="T9" fmla="*/ 25 h 124"/>
                <a:gd name="T10" fmla="*/ 1 w 59"/>
                <a:gd name="T11" fmla="*/ 23 h 124"/>
                <a:gd name="T12" fmla="*/ 4 w 59"/>
                <a:gd name="T13" fmla="*/ 27 h 124"/>
                <a:gd name="T14" fmla="*/ 4 w 59"/>
                <a:gd name="T15" fmla="*/ 27 h 124"/>
                <a:gd name="T16" fmla="*/ 5 w 59"/>
                <a:gd name="T17" fmla="*/ 26 h 124"/>
                <a:gd name="T18" fmla="*/ 4 w 59"/>
                <a:gd name="T19" fmla="*/ 2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124"/>
                <a:gd name="T32" fmla="*/ 59 w 59"/>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124">
                  <a:moveTo>
                    <a:pt x="18" y="124"/>
                  </a:moveTo>
                  <a:lnTo>
                    <a:pt x="22" y="118"/>
                  </a:lnTo>
                  <a:lnTo>
                    <a:pt x="59" y="5"/>
                  </a:lnTo>
                  <a:lnTo>
                    <a:pt x="36" y="0"/>
                  </a:lnTo>
                  <a:lnTo>
                    <a:pt x="0" y="113"/>
                  </a:lnTo>
                  <a:lnTo>
                    <a:pt x="4" y="107"/>
                  </a:lnTo>
                  <a:lnTo>
                    <a:pt x="18" y="124"/>
                  </a:lnTo>
                  <a:lnTo>
                    <a:pt x="20" y="122"/>
                  </a:lnTo>
                  <a:lnTo>
                    <a:pt x="22" y="118"/>
                  </a:lnTo>
                  <a:lnTo>
                    <a:pt x="18" y="124"/>
                  </a:lnTo>
                  <a:close/>
                </a:path>
              </a:pathLst>
            </a:custGeom>
            <a:solidFill>
              <a:srgbClr val="333333"/>
            </a:solidFill>
            <a:ln w="9525">
              <a:solidFill>
                <a:srgbClr val="3366FF"/>
              </a:solidFill>
              <a:round/>
              <a:headEnd/>
              <a:tailEnd/>
            </a:ln>
          </p:spPr>
          <p:txBody>
            <a:bodyPr/>
            <a:lstStyle/>
            <a:p>
              <a:endParaRPr lang="en-US"/>
            </a:p>
          </p:txBody>
        </p:sp>
        <p:sp>
          <p:nvSpPr>
            <p:cNvPr id="36012" name="Freeform 122"/>
            <p:cNvSpPr>
              <a:spLocks/>
            </p:cNvSpPr>
            <p:nvPr/>
          </p:nvSpPr>
          <p:spPr bwMode="auto">
            <a:xfrm>
              <a:off x="3483" y="2410"/>
              <a:ext cx="26" cy="21"/>
            </a:xfrm>
            <a:custGeom>
              <a:avLst/>
              <a:gdLst>
                <a:gd name="T0" fmla="*/ 5 w 122"/>
                <a:gd name="T1" fmla="*/ 19 h 97"/>
                <a:gd name="T2" fmla="*/ 4 w 122"/>
                <a:gd name="T3" fmla="*/ 21 h 97"/>
                <a:gd name="T4" fmla="*/ 26 w 122"/>
                <a:gd name="T5" fmla="*/ 4 h 97"/>
                <a:gd name="T6" fmla="*/ 23 w 122"/>
                <a:gd name="T7" fmla="*/ 0 h 97"/>
                <a:gd name="T8" fmla="*/ 1 w 122"/>
                <a:gd name="T9" fmla="*/ 17 h 97"/>
                <a:gd name="T10" fmla="*/ 0 w 122"/>
                <a:gd name="T11" fmla="*/ 19 h 97"/>
                <a:gd name="T12" fmla="*/ 1 w 122"/>
                <a:gd name="T13" fmla="*/ 17 h 97"/>
                <a:gd name="T14" fmla="*/ 0 w 122"/>
                <a:gd name="T15" fmla="*/ 18 h 97"/>
                <a:gd name="T16" fmla="*/ 0 w 122"/>
                <a:gd name="T17" fmla="*/ 19 h 97"/>
                <a:gd name="T18" fmla="*/ 5 w 122"/>
                <a:gd name="T19" fmla="*/ 19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
                <a:gd name="T31" fmla="*/ 0 h 97"/>
                <a:gd name="T32" fmla="*/ 122 w 12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 h="97">
                  <a:moveTo>
                    <a:pt x="23" y="88"/>
                  </a:moveTo>
                  <a:lnTo>
                    <a:pt x="18" y="97"/>
                  </a:lnTo>
                  <a:lnTo>
                    <a:pt x="122" y="17"/>
                  </a:lnTo>
                  <a:lnTo>
                    <a:pt x="108" y="0"/>
                  </a:lnTo>
                  <a:lnTo>
                    <a:pt x="5" y="79"/>
                  </a:lnTo>
                  <a:lnTo>
                    <a:pt x="0" y="88"/>
                  </a:lnTo>
                  <a:lnTo>
                    <a:pt x="5" y="79"/>
                  </a:lnTo>
                  <a:lnTo>
                    <a:pt x="0" y="84"/>
                  </a:lnTo>
                  <a:lnTo>
                    <a:pt x="0" y="88"/>
                  </a:lnTo>
                  <a:lnTo>
                    <a:pt x="23" y="88"/>
                  </a:lnTo>
                  <a:close/>
                </a:path>
              </a:pathLst>
            </a:custGeom>
            <a:solidFill>
              <a:srgbClr val="333333"/>
            </a:solidFill>
            <a:ln w="9525">
              <a:solidFill>
                <a:srgbClr val="3366FF"/>
              </a:solidFill>
              <a:round/>
              <a:headEnd/>
              <a:tailEnd/>
            </a:ln>
          </p:spPr>
          <p:txBody>
            <a:bodyPr/>
            <a:lstStyle/>
            <a:p>
              <a:endParaRPr lang="en-US"/>
            </a:p>
          </p:txBody>
        </p:sp>
        <p:sp>
          <p:nvSpPr>
            <p:cNvPr id="36013" name="Freeform 123"/>
            <p:cNvSpPr>
              <a:spLocks/>
            </p:cNvSpPr>
            <p:nvPr/>
          </p:nvSpPr>
          <p:spPr bwMode="auto">
            <a:xfrm>
              <a:off x="3483" y="2429"/>
              <a:ext cx="7" cy="36"/>
            </a:xfrm>
            <a:custGeom>
              <a:avLst/>
              <a:gdLst>
                <a:gd name="T0" fmla="*/ 6 w 36"/>
                <a:gd name="T1" fmla="*/ 36 h 162"/>
                <a:gd name="T2" fmla="*/ 7 w 36"/>
                <a:gd name="T3" fmla="*/ 34 h 162"/>
                <a:gd name="T4" fmla="*/ 4 w 36"/>
                <a:gd name="T5" fmla="*/ 0 h 162"/>
                <a:gd name="T6" fmla="*/ 0 w 36"/>
                <a:gd name="T7" fmla="*/ 0 h 162"/>
                <a:gd name="T8" fmla="*/ 3 w 36"/>
                <a:gd name="T9" fmla="*/ 34 h 162"/>
                <a:gd name="T10" fmla="*/ 4 w 36"/>
                <a:gd name="T11" fmla="*/ 32 h 162"/>
                <a:gd name="T12" fmla="*/ 6 w 36"/>
                <a:gd name="T13" fmla="*/ 36 h 162"/>
                <a:gd name="T14" fmla="*/ 7 w 36"/>
                <a:gd name="T15" fmla="*/ 36 h 162"/>
                <a:gd name="T16" fmla="*/ 7 w 36"/>
                <a:gd name="T17" fmla="*/ 34 h 162"/>
                <a:gd name="T18" fmla="*/ 6 w 36"/>
                <a:gd name="T19" fmla="*/ 36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62"/>
                <a:gd name="T32" fmla="*/ 36 w 36"/>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62">
                  <a:moveTo>
                    <a:pt x="29" y="162"/>
                  </a:moveTo>
                  <a:lnTo>
                    <a:pt x="36" y="153"/>
                  </a:lnTo>
                  <a:lnTo>
                    <a:pt x="23" y="0"/>
                  </a:lnTo>
                  <a:lnTo>
                    <a:pt x="0" y="0"/>
                  </a:lnTo>
                  <a:lnTo>
                    <a:pt x="14" y="153"/>
                  </a:lnTo>
                  <a:lnTo>
                    <a:pt x="20" y="144"/>
                  </a:lnTo>
                  <a:lnTo>
                    <a:pt x="29" y="162"/>
                  </a:lnTo>
                  <a:lnTo>
                    <a:pt x="36" y="160"/>
                  </a:lnTo>
                  <a:lnTo>
                    <a:pt x="36" y="153"/>
                  </a:lnTo>
                  <a:lnTo>
                    <a:pt x="29" y="162"/>
                  </a:lnTo>
                  <a:close/>
                </a:path>
              </a:pathLst>
            </a:custGeom>
            <a:solidFill>
              <a:srgbClr val="333333"/>
            </a:solidFill>
            <a:ln w="9525">
              <a:solidFill>
                <a:srgbClr val="3366FF"/>
              </a:solidFill>
              <a:round/>
              <a:headEnd/>
              <a:tailEnd/>
            </a:ln>
          </p:spPr>
          <p:txBody>
            <a:bodyPr/>
            <a:lstStyle/>
            <a:p>
              <a:endParaRPr lang="en-US"/>
            </a:p>
          </p:txBody>
        </p:sp>
        <p:sp>
          <p:nvSpPr>
            <p:cNvPr id="36014" name="Freeform 124"/>
            <p:cNvSpPr>
              <a:spLocks/>
            </p:cNvSpPr>
            <p:nvPr/>
          </p:nvSpPr>
          <p:spPr bwMode="auto">
            <a:xfrm>
              <a:off x="3463" y="2461"/>
              <a:ext cx="26" cy="19"/>
            </a:xfrm>
            <a:custGeom>
              <a:avLst/>
              <a:gdLst>
                <a:gd name="T0" fmla="*/ 0 w 119"/>
                <a:gd name="T1" fmla="*/ 16 h 87"/>
                <a:gd name="T2" fmla="*/ 3 w 119"/>
                <a:gd name="T3" fmla="*/ 17 h 87"/>
                <a:gd name="T4" fmla="*/ 26 w 119"/>
                <a:gd name="T5" fmla="*/ 4 h 87"/>
                <a:gd name="T6" fmla="*/ 24 w 119"/>
                <a:gd name="T7" fmla="*/ 0 h 87"/>
                <a:gd name="T8" fmla="*/ 2 w 119"/>
                <a:gd name="T9" fmla="*/ 13 h 87"/>
                <a:gd name="T10" fmla="*/ 5 w 119"/>
                <a:gd name="T11" fmla="*/ 15 h 87"/>
                <a:gd name="T12" fmla="*/ 0 w 119"/>
                <a:gd name="T13" fmla="*/ 16 h 87"/>
                <a:gd name="T14" fmla="*/ 2 w 119"/>
                <a:gd name="T15" fmla="*/ 19 h 87"/>
                <a:gd name="T16" fmla="*/ 3 w 119"/>
                <a:gd name="T17" fmla="*/ 17 h 87"/>
                <a:gd name="T18" fmla="*/ 0 w 119"/>
                <a:gd name="T19" fmla="*/ 16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87"/>
                <a:gd name="T32" fmla="*/ 119 w 119"/>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87">
                  <a:moveTo>
                    <a:pt x="0" y="71"/>
                  </a:moveTo>
                  <a:lnTo>
                    <a:pt x="16" y="78"/>
                  </a:lnTo>
                  <a:lnTo>
                    <a:pt x="119" y="18"/>
                  </a:lnTo>
                  <a:lnTo>
                    <a:pt x="110" y="0"/>
                  </a:lnTo>
                  <a:lnTo>
                    <a:pt x="7" y="60"/>
                  </a:lnTo>
                  <a:lnTo>
                    <a:pt x="22" y="67"/>
                  </a:lnTo>
                  <a:lnTo>
                    <a:pt x="0" y="71"/>
                  </a:lnTo>
                  <a:lnTo>
                    <a:pt x="7" y="87"/>
                  </a:lnTo>
                  <a:lnTo>
                    <a:pt x="16" y="78"/>
                  </a:lnTo>
                  <a:lnTo>
                    <a:pt x="0" y="71"/>
                  </a:lnTo>
                  <a:close/>
                </a:path>
              </a:pathLst>
            </a:custGeom>
            <a:solidFill>
              <a:srgbClr val="333333"/>
            </a:solidFill>
            <a:ln w="9525">
              <a:solidFill>
                <a:srgbClr val="3366FF"/>
              </a:solidFill>
              <a:round/>
              <a:headEnd/>
              <a:tailEnd/>
            </a:ln>
          </p:spPr>
          <p:txBody>
            <a:bodyPr/>
            <a:lstStyle/>
            <a:p>
              <a:endParaRPr lang="en-US"/>
            </a:p>
          </p:txBody>
        </p:sp>
        <p:sp>
          <p:nvSpPr>
            <p:cNvPr id="36015" name="Freeform 125"/>
            <p:cNvSpPr>
              <a:spLocks/>
            </p:cNvSpPr>
            <p:nvPr/>
          </p:nvSpPr>
          <p:spPr bwMode="auto">
            <a:xfrm>
              <a:off x="3457" y="2456"/>
              <a:ext cx="11" cy="20"/>
            </a:xfrm>
            <a:custGeom>
              <a:avLst/>
              <a:gdLst>
                <a:gd name="T0" fmla="*/ 3 w 51"/>
                <a:gd name="T1" fmla="*/ 6 h 95"/>
                <a:gd name="T2" fmla="*/ 0 w 51"/>
                <a:gd name="T3" fmla="*/ 4 h 95"/>
                <a:gd name="T4" fmla="*/ 6 w 51"/>
                <a:gd name="T5" fmla="*/ 20 h 95"/>
                <a:gd name="T6" fmla="*/ 11 w 51"/>
                <a:gd name="T7" fmla="*/ 19 h 95"/>
                <a:gd name="T8" fmla="*/ 5 w 51"/>
                <a:gd name="T9" fmla="*/ 3 h 95"/>
                <a:gd name="T10" fmla="*/ 1 w 51"/>
                <a:gd name="T11" fmla="*/ 1 h 95"/>
                <a:gd name="T12" fmla="*/ 5 w 51"/>
                <a:gd name="T13" fmla="*/ 3 h 95"/>
                <a:gd name="T14" fmla="*/ 4 w 51"/>
                <a:gd name="T15" fmla="*/ 0 h 95"/>
                <a:gd name="T16" fmla="*/ 1 w 51"/>
                <a:gd name="T17" fmla="*/ 1 h 95"/>
                <a:gd name="T18" fmla="*/ 3 w 51"/>
                <a:gd name="T19" fmla="*/ 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95"/>
                <a:gd name="T32" fmla="*/ 51 w 51"/>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95">
                  <a:moveTo>
                    <a:pt x="15" y="27"/>
                  </a:moveTo>
                  <a:lnTo>
                    <a:pt x="0" y="18"/>
                  </a:lnTo>
                  <a:lnTo>
                    <a:pt x="29" y="95"/>
                  </a:lnTo>
                  <a:lnTo>
                    <a:pt x="51" y="91"/>
                  </a:lnTo>
                  <a:lnTo>
                    <a:pt x="22" y="13"/>
                  </a:lnTo>
                  <a:lnTo>
                    <a:pt x="6" y="4"/>
                  </a:lnTo>
                  <a:lnTo>
                    <a:pt x="22" y="13"/>
                  </a:lnTo>
                  <a:lnTo>
                    <a:pt x="18" y="0"/>
                  </a:lnTo>
                  <a:lnTo>
                    <a:pt x="6" y="4"/>
                  </a:lnTo>
                  <a:lnTo>
                    <a:pt x="15" y="27"/>
                  </a:lnTo>
                  <a:close/>
                </a:path>
              </a:pathLst>
            </a:custGeom>
            <a:solidFill>
              <a:srgbClr val="333333"/>
            </a:solidFill>
            <a:ln w="9525">
              <a:solidFill>
                <a:srgbClr val="3366FF"/>
              </a:solidFill>
              <a:round/>
              <a:headEnd/>
              <a:tailEnd/>
            </a:ln>
          </p:spPr>
          <p:txBody>
            <a:bodyPr/>
            <a:lstStyle/>
            <a:p>
              <a:endParaRPr lang="en-US"/>
            </a:p>
          </p:txBody>
        </p:sp>
        <p:sp>
          <p:nvSpPr>
            <p:cNvPr id="36016" name="Freeform 126"/>
            <p:cNvSpPr>
              <a:spLocks/>
            </p:cNvSpPr>
            <p:nvPr/>
          </p:nvSpPr>
          <p:spPr bwMode="auto">
            <a:xfrm>
              <a:off x="3399" y="2457"/>
              <a:ext cx="61" cy="32"/>
            </a:xfrm>
            <a:custGeom>
              <a:avLst/>
              <a:gdLst>
                <a:gd name="T0" fmla="*/ 0 w 277"/>
                <a:gd name="T1" fmla="*/ 28 h 147"/>
                <a:gd name="T2" fmla="*/ 4 w 277"/>
                <a:gd name="T3" fmla="*/ 30 h 147"/>
                <a:gd name="T4" fmla="*/ 61 w 277"/>
                <a:gd name="T5" fmla="*/ 5 h 147"/>
                <a:gd name="T6" fmla="*/ 59 w 277"/>
                <a:gd name="T7" fmla="*/ 0 h 147"/>
                <a:gd name="T8" fmla="*/ 2 w 277"/>
                <a:gd name="T9" fmla="*/ 26 h 147"/>
                <a:gd name="T10" fmla="*/ 5 w 277"/>
                <a:gd name="T11" fmla="*/ 28 h 147"/>
                <a:gd name="T12" fmla="*/ 0 w 277"/>
                <a:gd name="T13" fmla="*/ 28 h 147"/>
                <a:gd name="T14" fmla="*/ 0 w 277"/>
                <a:gd name="T15" fmla="*/ 32 h 147"/>
                <a:gd name="T16" fmla="*/ 4 w 277"/>
                <a:gd name="T17" fmla="*/ 30 h 147"/>
                <a:gd name="T18" fmla="*/ 0 w 277"/>
                <a:gd name="T19" fmla="*/ 28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7"/>
                <a:gd name="T31" fmla="*/ 0 h 147"/>
                <a:gd name="T32" fmla="*/ 277 w 277"/>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7" h="147">
                  <a:moveTo>
                    <a:pt x="0" y="129"/>
                  </a:moveTo>
                  <a:lnTo>
                    <a:pt x="16" y="140"/>
                  </a:lnTo>
                  <a:lnTo>
                    <a:pt x="277" y="23"/>
                  </a:lnTo>
                  <a:lnTo>
                    <a:pt x="268" y="0"/>
                  </a:lnTo>
                  <a:lnTo>
                    <a:pt x="7" y="118"/>
                  </a:lnTo>
                  <a:lnTo>
                    <a:pt x="22" y="129"/>
                  </a:lnTo>
                  <a:lnTo>
                    <a:pt x="0" y="129"/>
                  </a:lnTo>
                  <a:lnTo>
                    <a:pt x="0" y="147"/>
                  </a:lnTo>
                  <a:lnTo>
                    <a:pt x="16" y="140"/>
                  </a:lnTo>
                  <a:lnTo>
                    <a:pt x="0" y="129"/>
                  </a:lnTo>
                  <a:close/>
                </a:path>
              </a:pathLst>
            </a:custGeom>
            <a:solidFill>
              <a:srgbClr val="333333"/>
            </a:solidFill>
            <a:ln w="9525">
              <a:solidFill>
                <a:srgbClr val="3366FF"/>
              </a:solidFill>
              <a:round/>
              <a:headEnd/>
              <a:tailEnd/>
            </a:ln>
          </p:spPr>
          <p:txBody>
            <a:bodyPr/>
            <a:lstStyle/>
            <a:p>
              <a:endParaRPr lang="en-US"/>
            </a:p>
          </p:txBody>
        </p:sp>
        <p:sp>
          <p:nvSpPr>
            <p:cNvPr id="36017" name="Freeform 127"/>
            <p:cNvSpPr>
              <a:spLocks/>
            </p:cNvSpPr>
            <p:nvPr/>
          </p:nvSpPr>
          <p:spPr bwMode="auto">
            <a:xfrm>
              <a:off x="3399" y="2463"/>
              <a:ext cx="5" cy="22"/>
            </a:xfrm>
            <a:custGeom>
              <a:avLst/>
              <a:gdLst>
                <a:gd name="T0" fmla="*/ 1 w 22"/>
                <a:gd name="T1" fmla="*/ 0 h 100"/>
                <a:gd name="T2" fmla="*/ 0 w 22"/>
                <a:gd name="T3" fmla="*/ 2 h 100"/>
                <a:gd name="T4" fmla="*/ 0 w 22"/>
                <a:gd name="T5" fmla="*/ 22 h 100"/>
                <a:gd name="T6" fmla="*/ 5 w 22"/>
                <a:gd name="T7" fmla="*/ 22 h 100"/>
                <a:gd name="T8" fmla="*/ 5 w 22"/>
                <a:gd name="T9" fmla="*/ 2 h 100"/>
                <a:gd name="T10" fmla="*/ 4 w 22"/>
                <a:gd name="T11" fmla="*/ 3 h 100"/>
                <a:gd name="T12" fmla="*/ 1 w 22"/>
                <a:gd name="T13" fmla="*/ 0 h 100"/>
                <a:gd name="T14" fmla="*/ 0 w 22"/>
                <a:gd name="T15" fmla="*/ 0 h 100"/>
                <a:gd name="T16" fmla="*/ 0 w 22"/>
                <a:gd name="T17" fmla="*/ 2 h 100"/>
                <a:gd name="T18" fmla="*/ 1 w 22"/>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00"/>
                <a:gd name="T32" fmla="*/ 22 w 22"/>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00">
                  <a:moveTo>
                    <a:pt x="4" y="0"/>
                  </a:moveTo>
                  <a:lnTo>
                    <a:pt x="0" y="7"/>
                  </a:lnTo>
                  <a:lnTo>
                    <a:pt x="0" y="100"/>
                  </a:lnTo>
                  <a:lnTo>
                    <a:pt x="22" y="100"/>
                  </a:lnTo>
                  <a:lnTo>
                    <a:pt x="22" y="7"/>
                  </a:lnTo>
                  <a:lnTo>
                    <a:pt x="18" y="14"/>
                  </a:lnTo>
                  <a:lnTo>
                    <a:pt x="4" y="0"/>
                  </a:lnTo>
                  <a:lnTo>
                    <a:pt x="0" y="2"/>
                  </a:lnTo>
                  <a:lnTo>
                    <a:pt x="0" y="7"/>
                  </a:lnTo>
                  <a:lnTo>
                    <a:pt x="4" y="0"/>
                  </a:lnTo>
                  <a:close/>
                </a:path>
              </a:pathLst>
            </a:custGeom>
            <a:solidFill>
              <a:srgbClr val="333333"/>
            </a:solidFill>
            <a:ln w="9525">
              <a:solidFill>
                <a:srgbClr val="3366FF"/>
              </a:solidFill>
              <a:round/>
              <a:headEnd/>
              <a:tailEnd/>
            </a:ln>
          </p:spPr>
          <p:txBody>
            <a:bodyPr/>
            <a:lstStyle/>
            <a:p>
              <a:endParaRPr lang="en-US"/>
            </a:p>
          </p:txBody>
        </p:sp>
        <p:sp>
          <p:nvSpPr>
            <p:cNvPr id="36018" name="Freeform 128"/>
            <p:cNvSpPr>
              <a:spLocks/>
            </p:cNvSpPr>
            <p:nvPr/>
          </p:nvSpPr>
          <p:spPr bwMode="auto">
            <a:xfrm>
              <a:off x="3400" y="2462"/>
              <a:ext cx="5" cy="4"/>
            </a:xfrm>
            <a:custGeom>
              <a:avLst/>
              <a:gdLst>
                <a:gd name="T0" fmla="*/ 1 w 21"/>
                <a:gd name="T1" fmla="*/ 0 h 18"/>
                <a:gd name="T2" fmla="*/ 1 w 21"/>
                <a:gd name="T3" fmla="*/ 0 h 18"/>
                <a:gd name="T4" fmla="*/ 0 w 21"/>
                <a:gd name="T5" fmla="*/ 1 h 18"/>
                <a:gd name="T6" fmla="*/ 3 w 21"/>
                <a:gd name="T7" fmla="*/ 4 h 18"/>
                <a:gd name="T8" fmla="*/ 4 w 21"/>
                <a:gd name="T9" fmla="*/ 3 h 18"/>
                <a:gd name="T10" fmla="*/ 5 w 21"/>
                <a:gd name="T11" fmla="*/ 3 h 18"/>
                <a:gd name="T12" fmla="*/ 4 w 21"/>
                <a:gd name="T13" fmla="*/ 3 h 18"/>
                <a:gd name="T14" fmla="*/ 5 w 21"/>
                <a:gd name="T15" fmla="*/ 3 h 18"/>
                <a:gd name="T16" fmla="*/ 5 w 21"/>
                <a:gd name="T17" fmla="*/ 2 h 18"/>
                <a:gd name="T18" fmla="*/ 1 w 21"/>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8"/>
                <a:gd name="T32" fmla="*/ 21 w 21"/>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8">
                  <a:moveTo>
                    <a:pt x="3" y="0"/>
                  </a:moveTo>
                  <a:lnTo>
                    <a:pt x="5" y="0"/>
                  </a:lnTo>
                  <a:lnTo>
                    <a:pt x="0" y="4"/>
                  </a:lnTo>
                  <a:lnTo>
                    <a:pt x="14" y="18"/>
                  </a:lnTo>
                  <a:lnTo>
                    <a:pt x="18" y="13"/>
                  </a:lnTo>
                  <a:lnTo>
                    <a:pt x="21" y="13"/>
                  </a:lnTo>
                  <a:lnTo>
                    <a:pt x="18" y="13"/>
                  </a:lnTo>
                  <a:lnTo>
                    <a:pt x="21" y="13"/>
                  </a:lnTo>
                  <a:lnTo>
                    <a:pt x="21" y="11"/>
                  </a:lnTo>
                  <a:lnTo>
                    <a:pt x="3" y="0"/>
                  </a:lnTo>
                  <a:close/>
                </a:path>
              </a:pathLst>
            </a:custGeom>
            <a:solidFill>
              <a:srgbClr val="333333"/>
            </a:solidFill>
            <a:ln w="9525">
              <a:solidFill>
                <a:srgbClr val="3366FF"/>
              </a:solidFill>
              <a:round/>
              <a:headEnd/>
              <a:tailEnd/>
            </a:ln>
          </p:spPr>
          <p:txBody>
            <a:bodyPr/>
            <a:lstStyle/>
            <a:p>
              <a:endParaRPr lang="en-US"/>
            </a:p>
          </p:txBody>
        </p:sp>
        <p:sp>
          <p:nvSpPr>
            <p:cNvPr id="36019" name="Freeform 129"/>
            <p:cNvSpPr>
              <a:spLocks/>
            </p:cNvSpPr>
            <p:nvPr/>
          </p:nvSpPr>
          <p:spPr bwMode="auto">
            <a:xfrm>
              <a:off x="3401" y="2459"/>
              <a:ext cx="6" cy="6"/>
            </a:xfrm>
            <a:custGeom>
              <a:avLst/>
              <a:gdLst>
                <a:gd name="T0" fmla="*/ 2 w 27"/>
                <a:gd name="T1" fmla="*/ 0 h 26"/>
                <a:gd name="T2" fmla="*/ 2 w 27"/>
                <a:gd name="T3" fmla="*/ 0 h 26"/>
                <a:gd name="T4" fmla="*/ 0 w 27"/>
                <a:gd name="T5" fmla="*/ 3 h 26"/>
                <a:gd name="T6" fmla="*/ 4 w 27"/>
                <a:gd name="T7" fmla="*/ 6 h 26"/>
                <a:gd name="T8" fmla="*/ 6 w 27"/>
                <a:gd name="T9" fmla="*/ 3 h 26"/>
                <a:gd name="T10" fmla="*/ 6 w 27"/>
                <a:gd name="T11" fmla="*/ 3 h 26"/>
                <a:gd name="T12" fmla="*/ 2 w 27"/>
                <a:gd name="T13" fmla="*/ 0 h 26"/>
                <a:gd name="T14" fmla="*/ 0 60000 65536"/>
                <a:gd name="T15" fmla="*/ 0 60000 65536"/>
                <a:gd name="T16" fmla="*/ 0 60000 65536"/>
                <a:gd name="T17" fmla="*/ 0 60000 65536"/>
                <a:gd name="T18" fmla="*/ 0 60000 65536"/>
                <a:gd name="T19" fmla="*/ 0 60000 65536"/>
                <a:gd name="T20" fmla="*/ 0 60000 65536"/>
                <a:gd name="T21" fmla="*/ 0 w 27"/>
                <a:gd name="T22" fmla="*/ 0 h 26"/>
                <a:gd name="T23" fmla="*/ 27 w 27"/>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6">
                  <a:moveTo>
                    <a:pt x="9" y="0"/>
                  </a:moveTo>
                  <a:lnTo>
                    <a:pt x="9" y="0"/>
                  </a:lnTo>
                  <a:lnTo>
                    <a:pt x="0" y="13"/>
                  </a:lnTo>
                  <a:lnTo>
                    <a:pt x="18" y="26"/>
                  </a:lnTo>
                  <a:lnTo>
                    <a:pt x="27" y="13"/>
                  </a:lnTo>
                  <a:lnTo>
                    <a:pt x="9" y="0"/>
                  </a:lnTo>
                  <a:close/>
                </a:path>
              </a:pathLst>
            </a:custGeom>
            <a:solidFill>
              <a:srgbClr val="333333"/>
            </a:solidFill>
            <a:ln w="9525">
              <a:solidFill>
                <a:srgbClr val="3366FF"/>
              </a:solidFill>
              <a:round/>
              <a:headEnd/>
              <a:tailEnd/>
            </a:ln>
          </p:spPr>
          <p:txBody>
            <a:bodyPr/>
            <a:lstStyle/>
            <a:p>
              <a:endParaRPr lang="en-US"/>
            </a:p>
          </p:txBody>
        </p:sp>
        <p:sp>
          <p:nvSpPr>
            <p:cNvPr id="36020" name="Freeform 130"/>
            <p:cNvSpPr>
              <a:spLocks/>
            </p:cNvSpPr>
            <p:nvPr/>
          </p:nvSpPr>
          <p:spPr bwMode="auto">
            <a:xfrm>
              <a:off x="3403" y="2455"/>
              <a:ext cx="6" cy="7"/>
            </a:xfrm>
            <a:custGeom>
              <a:avLst/>
              <a:gdLst>
                <a:gd name="T0" fmla="*/ 3 w 31"/>
                <a:gd name="T1" fmla="*/ 0 h 33"/>
                <a:gd name="T2" fmla="*/ 3 w 31"/>
                <a:gd name="T3" fmla="*/ 0 h 33"/>
                <a:gd name="T4" fmla="*/ 0 w 31"/>
                <a:gd name="T5" fmla="*/ 4 h 33"/>
                <a:gd name="T6" fmla="*/ 3 w 31"/>
                <a:gd name="T7" fmla="*/ 7 h 33"/>
                <a:gd name="T8" fmla="*/ 6 w 31"/>
                <a:gd name="T9" fmla="*/ 3 h 33"/>
                <a:gd name="T10" fmla="*/ 6 w 31"/>
                <a:gd name="T11" fmla="*/ 3 h 33"/>
                <a:gd name="T12" fmla="*/ 3 w 31"/>
                <a:gd name="T13" fmla="*/ 0 h 33"/>
                <a:gd name="T14" fmla="*/ 0 60000 65536"/>
                <a:gd name="T15" fmla="*/ 0 60000 65536"/>
                <a:gd name="T16" fmla="*/ 0 60000 65536"/>
                <a:gd name="T17" fmla="*/ 0 60000 65536"/>
                <a:gd name="T18" fmla="*/ 0 60000 65536"/>
                <a:gd name="T19" fmla="*/ 0 60000 65536"/>
                <a:gd name="T20" fmla="*/ 0 60000 65536"/>
                <a:gd name="T21" fmla="*/ 0 w 31"/>
                <a:gd name="T22" fmla="*/ 0 h 33"/>
                <a:gd name="T23" fmla="*/ 31 w 3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3">
                  <a:moveTo>
                    <a:pt x="13" y="0"/>
                  </a:moveTo>
                  <a:lnTo>
                    <a:pt x="13" y="0"/>
                  </a:lnTo>
                  <a:lnTo>
                    <a:pt x="0" y="20"/>
                  </a:lnTo>
                  <a:lnTo>
                    <a:pt x="18" y="33"/>
                  </a:lnTo>
                  <a:lnTo>
                    <a:pt x="31" y="13"/>
                  </a:lnTo>
                  <a:lnTo>
                    <a:pt x="13" y="0"/>
                  </a:lnTo>
                  <a:close/>
                </a:path>
              </a:pathLst>
            </a:custGeom>
            <a:solidFill>
              <a:srgbClr val="333333"/>
            </a:solidFill>
            <a:ln w="9525">
              <a:solidFill>
                <a:srgbClr val="3366FF"/>
              </a:solidFill>
              <a:round/>
              <a:headEnd/>
              <a:tailEnd/>
            </a:ln>
          </p:spPr>
          <p:txBody>
            <a:bodyPr/>
            <a:lstStyle/>
            <a:p>
              <a:endParaRPr lang="en-US"/>
            </a:p>
          </p:txBody>
        </p:sp>
        <p:sp>
          <p:nvSpPr>
            <p:cNvPr id="36021" name="Freeform 131"/>
            <p:cNvSpPr>
              <a:spLocks/>
            </p:cNvSpPr>
            <p:nvPr/>
          </p:nvSpPr>
          <p:spPr bwMode="auto">
            <a:xfrm>
              <a:off x="3406" y="2449"/>
              <a:ext cx="8" cy="9"/>
            </a:xfrm>
            <a:custGeom>
              <a:avLst/>
              <a:gdLst>
                <a:gd name="T0" fmla="*/ 4 w 41"/>
                <a:gd name="T1" fmla="*/ 0 h 38"/>
                <a:gd name="T2" fmla="*/ 4 w 41"/>
                <a:gd name="T3" fmla="*/ 0 h 38"/>
                <a:gd name="T4" fmla="*/ 0 w 41"/>
                <a:gd name="T5" fmla="*/ 6 h 38"/>
                <a:gd name="T6" fmla="*/ 4 w 41"/>
                <a:gd name="T7" fmla="*/ 9 h 38"/>
                <a:gd name="T8" fmla="*/ 8 w 41"/>
                <a:gd name="T9" fmla="*/ 3 h 38"/>
                <a:gd name="T10" fmla="*/ 8 w 41"/>
                <a:gd name="T11" fmla="*/ 3 h 38"/>
                <a:gd name="T12" fmla="*/ 4 w 41"/>
                <a:gd name="T13" fmla="*/ 0 h 38"/>
                <a:gd name="T14" fmla="*/ 0 60000 65536"/>
                <a:gd name="T15" fmla="*/ 0 60000 65536"/>
                <a:gd name="T16" fmla="*/ 0 60000 65536"/>
                <a:gd name="T17" fmla="*/ 0 60000 65536"/>
                <a:gd name="T18" fmla="*/ 0 60000 65536"/>
                <a:gd name="T19" fmla="*/ 0 60000 65536"/>
                <a:gd name="T20" fmla="*/ 0 60000 65536"/>
                <a:gd name="T21" fmla="*/ 0 w 41"/>
                <a:gd name="T22" fmla="*/ 0 h 38"/>
                <a:gd name="T23" fmla="*/ 41 w 41"/>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8">
                  <a:moveTo>
                    <a:pt x="23" y="0"/>
                  </a:moveTo>
                  <a:lnTo>
                    <a:pt x="23" y="0"/>
                  </a:lnTo>
                  <a:lnTo>
                    <a:pt x="0" y="25"/>
                  </a:lnTo>
                  <a:lnTo>
                    <a:pt x="18" y="38"/>
                  </a:lnTo>
                  <a:lnTo>
                    <a:pt x="41" y="13"/>
                  </a:lnTo>
                  <a:lnTo>
                    <a:pt x="23" y="0"/>
                  </a:lnTo>
                  <a:close/>
                </a:path>
              </a:pathLst>
            </a:custGeom>
            <a:solidFill>
              <a:srgbClr val="333333"/>
            </a:solidFill>
            <a:ln w="9525">
              <a:solidFill>
                <a:srgbClr val="3366FF"/>
              </a:solidFill>
              <a:round/>
              <a:headEnd/>
              <a:tailEnd/>
            </a:ln>
          </p:spPr>
          <p:txBody>
            <a:bodyPr/>
            <a:lstStyle/>
            <a:p>
              <a:endParaRPr lang="en-US"/>
            </a:p>
          </p:txBody>
        </p:sp>
        <p:sp>
          <p:nvSpPr>
            <p:cNvPr id="36022" name="Freeform 132"/>
            <p:cNvSpPr>
              <a:spLocks/>
            </p:cNvSpPr>
            <p:nvPr/>
          </p:nvSpPr>
          <p:spPr bwMode="auto">
            <a:xfrm>
              <a:off x="3411" y="2442"/>
              <a:ext cx="9" cy="10"/>
            </a:xfrm>
            <a:custGeom>
              <a:avLst/>
              <a:gdLst>
                <a:gd name="T0" fmla="*/ 5 w 45"/>
                <a:gd name="T1" fmla="*/ 0 h 44"/>
                <a:gd name="T2" fmla="*/ 5 w 45"/>
                <a:gd name="T3" fmla="*/ 0 h 44"/>
                <a:gd name="T4" fmla="*/ 0 w 45"/>
                <a:gd name="T5" fmla="*/ 7 h 44"/>
                <a:gd name="T6" fmla="*/ 4 w 45"/>
                <a:gd name="T7" fmla="*/ 10 h 44"/>
                <a:gd name="T8" fmla="*/ 9 w 45"/>
                <a:gd name="T9" fmla="*/ 3 h 44"/>
                <a:gd name="T10" fmla="*/ 9 w 45"/>
                <a:gd name="T11" fmla="*/ 3 h 44"/>
                <a:gd name="T12" fmla="*/ 5 w 45"/>
                <a:gd name="T13" fmla="*/ 0 h 44"/>
                <a:gd name="T14" fmla="*/ 0 60000 65536"/>
                <a:gd name="T15" fmla="*/ 0 60000 65536"/>
                <a:gd name="T16" fmla="*/ 0 60000 65536"/>
                <a:gd name="T17" fmla="*/ 0 60000 65536"/>
                <a:gd name="T18" fmla="*/ 0 60000 65536"/>
                <a:gd name="T19" fmla="*/ 0 60000 65536"/>
                <a:gd name="T20" fmla="*/ 0 60000 65536"/>
                <a:gd name="T21" fmla="*/ 0 w 45"/>
                <a:gd name="T22" fmla="*/ 0 h 44"/>
                <a:gd name="T23" fmla="*/ 45 w 4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4">
                  <a:moveTo>
                    <a:pt x="27" y="0"/>
                  </a:moveTo>
                  <a:lnTo>
                    <a:pt x="27" y="0"/>
                  </a:lnTo>
                  <a:lnTo>
                    <a:pt x="0" y="31"/>
                  </a:lnTo>
                  <a:lnTo>
                    <a:pt x="18" y="44"/>
                  </a:lnTo>
                  <a:lnTo>
                    <a:pt x="45" y="13"/>
                  </a:lnTo>
                  <a:lnTo>
                    <a:pt x="27" y="0"/>
                  </a:lnTo>
                  <a:close/>
                </a:path>
              </a:pathLst>
            </a:custGeom>
            <a:solidFill>
              <a:srgbClr val="333333"/>
            </a:solidFill>
            <a:ln w="9525">
              <a:solidFill>
                <a:srgbClr val="3366FF"/>
              </a:solidFill>
              <a:round/>
              <a:headEnd/>
              <a:tailEnd/>
            </a:ln>
          </p:spPr>
          <p:txBody>
            <a:bodyPr/>
            <a:lstStyle/>
            <a:p>
              <a:endParaRPr lang="en-US"/>
            </a:p>
          </p:txBody>
        </p:sp>
        <p:sp>
          <p:nvSpPr>
            <p:cNvPr id="36023" name="Freeform 133"/>
            <p:cNvSpPr>
              <a:spLocks/>
            </p:cNvSpPr>
            <p:nvPr/>
          </p:nvSpPr>
          <p:spPr bwMode="auto">
            <a:xfrm>
              <a:off x="3416" y="2434"/>
              <a:ext cx="11" cy="11"/>
            </a:xfrm>
            <a:custGeom>
              <a:avLst/>
              <a:gdLst>
                <a:gd name="T0" fmla="*/ 8 w 49"/>
                <a:gd name="T1" fmla="*/ 0 h 51"/>
                <a:gd name="T2" fmla="*/ 7 w 49"/>
                <a:gd name="T3" fmla="*/ 0 h 51"/>
                <a:gd name="T4" fmla="*/ 0 w 49"/>
                <a:gd name="T5" fmla="*/ 8 h 51"/>
                <a:gd name="T6" fmla="*/ 4 w 49"/>
                <a:gd name="T7" fmla="*/ 11 h 51"/>
                <a:gd name="T8" fmla="*/ 11 w 49"/>
                <a:gd name="T9" fmla="*/ 3 h 51"/>
                <a:gd name="T10" fmla="*/ 11 w 49"/>
                <a:gd name="T11" fmla="*/ 3 h 51"/>
                <a:gd name="T12" fmla="*/ 8 w 49"/>
                <a:gd name="T13" fmla="*/ 0 h 51"/>
                <a:gd name="T14" fmla="*/ 0 60000 65536"/>
                <a:gd name="T15" fmla="*/ 0 60000 65536"/>
                <a:gd name="T16" fmla="*/ 0 60000 65536"/>
                <a:gd name="T17" fmla="*/ 0 60000 65536"/>
                <a:gd name="T18" fmla="*/ 0 60000 65536"/>
                <a:gd name="T19" fmla="*/ 0 60000 65536"/>
                <a:gd name="T20" fmla="*/ 0 60000 65536"/>
                <a:gd name="T21" fmla="*/ 0 w 49"/>
                <a:gd name="T22" fmla="*/ 0 h 51"/>
                <a:gd name="T23" fmla="*/ 49 w 49"/>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1">
                  <a:moveTo>
                    <a:pt x="34" y="0"/>
                  </a:moveTo>
                  <a:lnTo>
                    <a:pt x="31" y="0"/>
                  </a:lnTo>
                  <a:lnTo>
                    <a:pt x="0" y="38"/>
                  </a:lnTo>
                  <a:lnTo>
                    <a:pt x="18" y="51"/>
                  </a:lnTo>
                  <a:lnTo>
                    <a:pt x="49" y="14"/>
                  </a:lnTo>
                  <a:lnTo>
                    <a:pt x="47" y="14"/>
                  </a:lnTo>
                  <a:lnTo>
                    <a:pt x="34" y="0"/>
                  </a:lnTo>
                  <a:close/>
                </a:path>
              </a:pathLst>
            </a:custGeom>
            <a:solidFill>
              <a:srgbClr val="333333"/>
            </a:solidFill>
            <a:ln w="9525">
              <a:solidFill>
                <a:srgbClr val="3366FF"/>
              </a:solidFill>
              <a:round/>
              <a:headEnd/>
              <a:tailEnd/>
            </a:ln>
          </p:spPr>
          <p:txBody>
            <a:bodyPr/>
            <a:lstStyle/>
            <a:p>
              <a:endParaRPr lang="en-US"/>
            </a:p>
          </p:txBody>
        </p:sp>
        <p:sp>
          <p:nvSpPr>
            <p:cNvPr id="36024" name="Freeform 134"/>
            <p:cNvSpPr>
              <a:spLocks/>
            </p:cNvSpPr>
            <p:nvPr/>
          </p:nvSpPr>
          <p:spPr bwMode="auto">
            <a:xfrm>
              <a:off x="3424" y="2425"/>
              <a:ext cx="12" cy="12"/>
            </a:xfrm>
            <a:custGeom>
              <a:avLst/>
              <a:gdLst>
                <a:gd name="T0" fmla="*/ 9 w 54"/>
                <a:gd name="T1" fmla="*/ 0 h 56"/>
                <a:gd name="T2" fmla="*/ 9 w 54"/>
                <a:gd name="T3" fmla="*/ 1 h 56"/>
                <a:gd name="T4" fmla="*/ 0 w 54"/>
                <a:gd name="T5" fmla="*/ 9 h 56"/>
                <a:gd name="T6" fmla="*/ 3 w 54"/>
                <a:gd name="T7" fmla="*/ 12 h 56"/>
                <a:gd name="T8" fmla="*/ 12 w 54"/>
                <a:gd name="T9" fmla="*/ 3 h 56"/>
                <a:gd name="T10" fmla="*/ 12 w 54"/>
                <a:gd name="T11" fmla="*/ 4 h 56"/>
                <a:gd name="T12" fmla="*/ 9 w 54"/>
                <a:gd name="T13" fmla="*/ 0 h 56"/>
                <a:gd name="T14" fmla="*/ 0 60000 65536"/>
                <a:gd name="T15" fmla="*/ 0 60000 65536"/>
                <a:gd name="T16" fmla="*/ 0 60000 65536"/>
                <a:gd name="T17" fmla="*/ 0 60000 65536"/>
                <a:gd name="T18" fmla="*/ 0 60000 65536"/>
                <a:gd name="T19" fmla="*/ 0 60000 65536"/>
                <a:gd name="T20" fmla="*/ 0 60000 65536"/>
                <a:gd name="T21" fmla="*/ 0 w 54"/>
                <a:gd name="T22" fmla="*/ 0 h 56"/>
                <a:gd name="T23" fmla="*/ 54 w 5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6">
                  <a:moveTo>
                    <a:pt x="40" y="0"/>
                  </a:moveTo>
                  <a:lnTo>
                    <a:pt x="40" y="3"/>
                  </a:lnTo>
                  <a:lnTo>
                    <a:pt x="0" y="42"/>
                  </a:lnTo>
                  <a:lnTo>
                    <a:pt x="13" y="56"/>
                  </a:lnTo>
                  <a:lnTo>
                    <a:pt x="54" y="16"/>
                  </a:lnTo>
                  <a:lnTo>
                    <a:pt x="54" y="18"/>
                  </a:lnTo>
                  <a:lnTo>
                    <a:pt x="40" y="0"/>
                  </a:lnTo>
                  <a:close/>
                </a:path>
              </a:pathLst>
            </a:custGeom>
            <a:solidFill>
              <a:srgbClr val="333333"/>
            </a:solidFill>
            <a:ln w="9525">
              <a:solidFill>
                <a:srgbClr val="3366FF"/>
              </a:solidFill>
              <a:round/>
              <a:headEnd/>
              <a:tailEnd/>
            </a:ln>
          </p:spPr>
          <p:txBody>
            <a:bodyPr/>
            <a:lstStyle/>
            <a:p>
              <a:endParaRPr lang="en-US"/>
            </a:p>
          </p:txBody>
        </p:sp>
        <p:sp>
          <p:nvSpPr>
            <p:cNvPr id="36025" name="Freeform 135"/>
            <p:cNvSpPr>
              <a:spLocks/>
            </p:cNvSpPr>
            <p:nvPr/>
          </p:nvSpPr>
          <p:spPr bwMode="auto">
            <a:xfrm>
              <a:off x="3433" y="2415"/>
              <a:ext cx="13" cy="14"/>
            </a:xfrm>
            <a:custGeom>
              <a:avLst/>
              <a:gdLst>
                <a:gd name="T0" fmla="*/ 10 w 61"/>
                <a:gd name="T1" fmla="*/ 0 h 62"/>
                <a:gd name="T2" fmla="*/ 10 w 61"/>
                <a:gd name="T3" fmla="*/ 0 h 62"/>
                <a:gd name="T4" fmla="*/ 0 w 61"/>
                <a:gd name="T5" fmla="*/ 10 h 62"/>
                <a:gd name="T6" fmla="*/ 3 w 61"/>
                <a:gd name="T7" fmla="*/ 14 h 62"/>
                <a:gd name="T8" fmla="*/ 13 w 61"/>
                <a:gd name="T9" fmla="*/ 4 h 62"/>
                <a:gd name="T10" fmla="*/ 13 w 61"/>
                <a:gd name="T11" fmla="*/ 4 h 62"/>
                <a:gd name="T12" fmla="*/ 10 w 61"/>
                <a:gd name="T13" fmla="*/ 0 h 62"/>
                <a:gd name="T14" fmla="*/ 0 60000 65536"/>
                <a:gd name="T15" fmla="*/ 0 60000 65536"/>
                <a:gd name="T16" fmla="*/ 0 60000 65536"/>
                <a:gd name="T17" fmla="*/ 0 60000 65536"/>
                <a:gd name="T18" fmla="*/ 0 60000 65536"/>
                <a:gd name="T19" fmla="*/ 0 60000 65536"/>
                <a:gd name="T20" fmla="*/ 0 60000 65536"/>
                <a:gd name="T21" fmla="*/ 0 w 61"/>
                <a:gd name="T22" fmla="*/ 0 h 62"/>
                <a:gd name="T23" fmla="*/ 61 w 61"/>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2">
                  <a:moveTo>
                    <a:pt x="48" y="0"/>
                  </a:moveTo>
                  <a:lnTo>
                    <a:pt x="48" y="0"/>
                  </a:lnTo>
                  <a:lnTo>
                    <a:pt x="0" y="44"/>
                  </a:lnTo>
                  <a:lnTo>
                    <a:pt x="14" y="62"/>
                  </a:lnTo>
                  <a:lnTo>
                    <a:pt x="61" y="18"/>
                  </a:lnTo>
                  <a:lnTo>
                    <a:pt x="48" y="0"/>
                  </a:lnTo>
                  <a:close/>
                </a:path>
              </a:pathLst>
            </a:custGeom>
            <a:solidFill>
              <a:srgbClr val="333333"/>
            </a:solidFill>
            <a:ln w="9525">
              <a:solidFill>
                <a:srgbClr val="3366FF"/>
              </a:solidFill>
              <a:round/>
              <a:headEnd/>
              <a:tailEnd/>
            </a:ln>
          </p:spPr>
          <p:txBody>
            <a:bodyPr/>
            <a:lstStyle/>
            <a:p>
              <a:endParaRPr lang="en-US"/>
            </a:p>
          </p:txBody>
        </p:sp>
        <p:sp>
          <p:nvSpPr>
            <p:cNvPr id="36026" name="Freeform 136"/>
            <p:cNvSpPr>
              <a:spLocks/>
            </p:cNvSpPr>
            <p:nvPr/>
          </p:nvSpPr>
          <p:spPr bwMode="auto">
            <a:xfrm>
              <a:off x="3443" y="2405"/>
              <a:ext cx="14" cy="14"/>
            </a:xfrm>
            <a:custGeom>
              <a:avLst/>
              <a:gdLst>
                <a:gd name="T0" fmla="*/ 11 w 65"/>
                <a:gd name="T1" fmla="*/ 0 h 65"/>
                <a:gd name="T2" fmla="*/ 11 w 65"/>
                <a:gd name="T3" fmla="*/ 0 h 65"/>
                <a:gd name="T4" fmla="*/ 0 w 65"/>
                <a:gd name="T5" fmla="*/ 10 h 65"/>
                <a:gd name="T6" fmla="*/ 3 w 65"/>
                <a:gd name="T7" fmla="*/ 14 h 65"/>
                <a:gd name="T8" fmla="*/ 14 w 65"/>
                <a:gd name="T9" fmla="*/ 4 h 65"/>
                <a:gd name="T10" fmla="*/ 14 w 65"/>
                <a:gd name="T11" fmla="*/ 4 h 65"/>
                <a:gd name="T12" fmla="*/ 11 w 65"/>
                <a:gd name="T13" fmla="*/ 0 h 65"/>
                <a:gd name="T14" fmla="*/ 0 60000 65536"/>
                <a:gd name="T15" fmla="*/ 0 60000 65536"/>
                <a:gd name="T16" fmla="*/ 0 60000 65536"/>
                <a:gd name="T17" fmla="*/ 0 60000 65536"/>
                <a:gd name="T18" fmla="*/ 0 60000 65536"/>
                <a:gd name="T19" fmla="*/ 0 60000 65536"/>
                <a:gd name="T20" fmla="*/ 0 60000 65536"/>
                <a:gd name="T21" fmla="*/ 0 w 65"/>
                <a:gd name="T22" fmla="*/ 0 h 65"/>
                <a:gd name="T23" fmla="*/ 65 w 65"/>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5">
                  <a:moveTo>
                    <a:pt x="52" y="0"/>
                  </a:moveTo>
                  <a:lnTo>
                    <a:pt x="52" y="0"/>
                  </a:lnTo>
                  <a:lnTo>
                    <a:pt x="0" y="47"/>
                  </a:lnTo>
                  <a:lnTo>
                    <a:pt x="13" y="65"/>
                  </a:lnTo>
                  <a:lnTo>
                    <a:pt x="65" y="18"/>
                  </a:lnTo>
                  <a:lnTo>
                    <a:pt x="52" y="0"/>
                  </a:lnTo>
                  <a:close/>
                </a:path>
              </a:pathLst>
            </a:custGeom>
            <a:solidFill>
              <a:srgbClr val="333333"/>
            </a:solidFill>
            <a:ln w="9525">
              <a:solidFill>
                <a:srgbClr val="3366FF"/>
              </a:solidFill>
              <a:round/>
              <a:headEnd/>
              <a:tailEnd/>
            </a:ln>
          </p:spPr>
          <p:txBody>
            <a:bodyPr/>
            <a:lstStyle/>
            <a:p>
              <a:endParaRPr lang="en-US"/>
            </a:p>
          </p:txBody>
        </p:sp>
        <p:sp>
          <p:nvSpPr>
            <p:cNvPr id="36027" name="Freeform 137"/>
            <p:cNvSpPr>
              <a:spLocks/>
            </p:cNvSpPr>
            <p:nvPr/>
          </p:nvSpPr>
          <p:spPr bwMode="auto">
            <a:xfrm>
              <a:off x="3455" y="2395"/>
              <a:ext cx="15" cy="14"/>
            </a:xfrm>
            <a:custGeom>
              <a:avLst/>
              <a:gdLst>
                <a:gd name="T0" fmla="*/ 12 w 69"/>
                <a:gd name="T1" fmla="*/ 0 h 62"/>
                <a:gd name="T2" fmla="*/ 12 w 69"/>
                <a:gd name="T3" fmla="*/ 0 h 62"/>
                <a:gd name="T4" fmla="*/ 0 w 69"/>
                <a:gd name="T5" fmla="*/ 10 h 62"/>
                <a:gd name="T6" fmla="*/ 3 w 69"/>
                <a:gd name="T7" fmla="*/ 14 h 62"/>
                <a:gd name="T8" fmla="*/ 15 w 69"/>
                <a:gd name="T9" fmla="*/ 4 h 62"/>
                <a:gd name="T10" fmla="*/ 15 w 69"/>
                <a:gd name="T11" fmla="*/ 4 h 62"/>
                <a:gd name="T12" fmla="*/ 12 w 69"/>
                <a:gd name="T13" fmla="*/ 0 h 62"/>
                <a:gd name="T14" fmla="*/ 0 60000 65536"/>
                <a:gd name="T15" fmla="*/ 0 60000 65536"/>
                <a:gd name="T16" fmla="*/ 0 60000 65536"/>
                <a:gd name="T17" fmla="*/ 0 60000 65536"/>
                <a:gd name="T18" fmla="*/ 0 60000 65536"/>
                <a:gd name="T19" fmla="*/ 0 60000 65536"/>
                <a:gd name="T20" fmla="*/ 0 60000 65536"/>
                <a:gd name="T21" fmla="*/ 0 w 69"/>
                <a:gd name="T22" fmla="*/ 0 h 62"/>
                <a:gd name="T23" fmla="*/ 69 w 69"/>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2">
                  <a:moveTo>
                    <a:pt x="56" y="0"/>
                  </a:moveTo>
                  <a:lnTo>
                    <a:pt x="56" y="0"/>
                  </a:lnTo>
                  <a:lnTo>
                    <a:pt x="0" y="44"/>
                  </a:lnTo>
                  <a:lnTo>
                    <a:pt x="13" y="62"/>
                  </a:lnTo>
                  <a:lnTo>
                    <a:pt x="69" y="18"/>
                  </a:lnTo>
                  <a:lnTo>
                    <a:pt x="56" y="0"/>
                  </a:lnTo>
                  <a:close/>
                </a:path>
              </a:pathLst>
            </a:custGeom>
            <a:solidFill>
              <a:srgbClr val="333333"/>
            </a:solidFill>
            <a:ln w="9525">
              <a:solidFill>
                <a:srgbClr val="3366FF"/>
              </a:solidFill>
              <a:round/>
              <a:headEnd/>
              <a:tailEnd/>
            </a:ln>
          </p:spPr>
          <p:txBody>
            <a:bodyPr/>
            <a:lstStyle/>
            <a:p>
              <a:endParaRPr lang="en-US"/>
            </a:p>
          </p:txBody>
        </p:sp>
        <p:sp>
          <p:nvSpPr>
            <p:cNvPr id="36028" name="Freeform 138"/>
            <p:cNvSpPr>
              <a:spLocks/>
            </p:cNvSpPr>
            <p:nvPr/>
          </p:nvSpPr>
          <p:spPr bwMode="auto">
            <a:xfrm>
              <a:off x="3467" y="2385"/>
              <a:ext cx="17" cy="14"/>
            </a:xfrm>
            <a:custGeom>
              <a:avLst/>
              <a:gdLst>
                <a:gd name="T0" fmla="*/ 14 w 79"/>
                <a:gd name="T1" fmla="*/ 0 h 67"/>
                <a:gd name="T2" fmla="*/ 14 w 79"/>
                <a:gd name="T3" fmla="*/ 0 h 67"/>
                <a:gd name="T4" fmla="*/ 0 w 79"/>
                <a:gd name="T5" fmla="*/ 10 h 67"/>
                <a:gd name="T6" fmla="*/ 3 w 79"/>
                <a:gd name="T7" fmla="*/ 14 h 67"/>
                <a:gd name="T8" fmla="*/ 17 w 79"/>
                <a:gd name="T9" fmla="*/ 4 h 67"/>
                <a:gd name="T10" fmla="*/ 17 w 79"/>
                <a:gd name="T11" fmla="*/ 4 h 67"/>
                <a:gd name="T12" fmla="*/ 14 w 79"/>
                <a:gd name="T13" fmla="*/ 0 h 67"/>
                <a:gd name="T14" fmla="*/ 0 60000 65536"/>
                <a:gd name="T15" fmla="*/ 0 60000 65536"/>
                <a:gd name="T16" fmla="*/ 0 60000 65536"/>
                <a:gd name="T17" fmla="*/ 0 60000 65536"/>
                <a:gd name="T18" fmla="*/ 0 60000 65536"/>
                <a:gd name="T19" fmla="*/ 0 60000 65536"/>
                <a:gd name="T20" fmla="*/ 0 60000 65536"/>
                <a:gd name="T21" fmla="*/ 0 w 79"/>
                <a:gd name="T22" fmla="*/ 0 h 67"/>
                <a:gd name="T23" fmla="*/ 79 w 79"/>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67">
                  <a:moveTo>
                    <a:pt x="65" y="0"/>
                  </a:moveTo>
                  <a:lnTo>
                    <a:pt x="65" y="0"/>
                  </a:lnTo>
                  <a:lnTo>
                    <a:pt x="0" y="49"/>
                  </a:lnTo>
                  <a:lnTo>
                    <a:pt x="13" y="67"/>
                  </a:lnTo>
                  <a:lnTo>
                    <a:pt x="79" y="18"/>
                  </a:lnTo>
                  <a:lnTo>
                    <a:pt x="65" y="0"/>
                  </a:lnTo>
                  <a:close/>
                </a:path>
              </a:pathLst>
            </a:custGeom>
            <a:solidFill>
              <a:srgbClr val="333333"/>
            </a:solidFill>
            <a:ln w="9525">
              <a:solidFill>
                <a:srgbClr val="3366FF"/>
              </a:solidFill>
              <a:round/>
              <a:headEnd/>
              <a:tailEnd/>
            </a:ln>
          </p:spPr>
          <p:txBody>
            <a:bodyPr/>
            <a:lstStyle/>
            <a:p>
              <a:endParaRPr lang="en-US"/>
            </a:p>
          </p:txBody>
        </p:sp>
        <p:sp>
          <p:nvSpPr>
            <p:cNvPr id="36029" name="Freeform 139"/>
            <p:cNvSpPr>
              <a:spLocks/>
            </p:cNvSpPr>
            <p:nvPr/>
          </p:nvSpPr>
          <p:spPr bwMode="auto">
            <a:xfrm>
              <a:off x="3481" y="2375"/>
              <a:ext cx="19" cy="14"/>
            </a:xfrm>
            <a:custGeom>
              <a:avLst/>
              <a:gdLst>
                <a:gd name="T0" fmla="*/ 17 w 86"/>
                <a:gd name="T1" fmla="*/ 0 h 64"/>
                <a:gd name="T2" fmla="*/ 16 w 86"/>
                <a:gd name="T3" fmla="*/ 0 h 64"/>
                <a:gd name="T4" fmla="*/ 0 w 86"/>
                <a:gd name="T5" fmla="*/ 10 h 64"/>
                <a:gd name="T6" fmla="*/ 3 w 86"/>
                <a:gd name="T7" fmla="*/ 14 h 64"/>
                <a:gd name="T8" fmla="*/ 19 w 86"/>
                <a:gd name="T9" fmla="*/ 4 h 64"/>
                <a:gd name="T10" fmla="*/ 19 w 86"/>
                <a:gd name="T11" fmla="*/ 4 h 64"/>
                <a:gd name="T12" fmla="*/ 17 w 86"/>
                <a:gd name="T13" fmla="*/ 0 h 64"/>
                <a:gd name="T14" fmla="*/ 0 60000 65536"/>
                <a:gd name="T15" fmla="*/ 0 60000 65536"/>
                <a:gd name="T16" fmla="*/ 0 60000 65536"/>
                <a:gd name="T17" fmla="*/ 0 60000 65536"/>
                <a:gd name="T18" fmla="*/ 0 60000 65536"/>
                <a:gd name="T19" fmla="*/ 0 60000 65536"/>
                <a:gd name="T20" fmla="*/ 0 60000 65536"/>
                <a:gd name="T21" fmla="*/ 0 w 86"/>
                <a:gd name="T22" fmla="*/ 0 h 64"/>
                <a:gd name="T23" fmla="*/ 86 w 8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64">
                  <a:moveTo>
                    <a:pt x="75" y="0"/>
                  </a:moveTo>
                  <a:lnTo>
                    <a:pt x="73" y="0"/>
                  </a:lnTo>
                  <a:lnTo>
                    <a:pt x="0" y="46"/>
                  </a:lnTo>
                  <a:lnTo>
                    <a:pt x="14" y="64"/>
                  </a:lnTo>
                  <a:lnTo>
                    <a:pt x="86" y="17"/>
                  </a:lnTo>
                  <a:lnTo>
                    <a:pt x="84" y="17"/>
                  </a:lnTo>
                  <a:lnTo>
                    <a:pt x="75" y="0"/>
                  </a:lnTo>
                  <a:close/>
                </a:path>
              </a:pathLst>
            </a:custGeom>
            <a:solidFill>
              <a:srgbClr val="333333"/>
            </a:solidFill>
            <a:ln w="9525">
              <a:solidFill>
                <a:srgbClr val="3366FF"/>
              </a:solidFill>
              <a:round/>
              <a:headEnd/>
              <a:tailEnd/>
            </a:ln>
          </p:spPr>
          <p:txBody>
            <a:bodyPr/>
            <a:lstStyle/>
            <a:p>
              <a:endParaRPr lang="en-US"/>
            </a:p>
          </p:txBody>
        </p:sp>
        <p:sp>
          <p:nvSpPr>
            <p:cNvPr id="36030" name="Freeform 140"/>
            <p:cNvSpPr>
              <a:spLocks/>
            </p:cNvSpPr>
            <p:nvPr/>
          </p:nvSpPr>
          <p:spPr bwMode="auto">
            <a:xfrm>
              <a:off x="3497" y="2365"/>
              <a:ext cx="19" cy="13"/>
            </a:xfrm>
            <a:custGeom>
              <a:avLst/>
              <a:gdLst>
                <a:gd name="T0" fmla="*/ 17 w 86"/>
                <a:gd name="T1" fmla="*/ 0 h 62"/>
                <a:gd name="T2" fmla="*/ 17 w 86"/>
                <a:gd name="T3" fmla="*/ 0 h 62"/>
                <a:gd name="T4" fmla="*/ 0 w 86"/>
                <a:gd name="T5" fmla="*/ 9 h 62"/>
                <a:gd name="T6" fmla="*/ 2 w 86"/>
                <a:gd name="T7" fmla="*/ 13 h 62"/>
                <a:gd name="T8" fmla="*/ 19 w 86"/>
                <a:gd name="T9" fmla="*/ 4 h 62"/>
                <a:gd name="T10" fmla="*/ 19 w 86"/>
                <a:gd name="T11" fmla="*/ 4 h 62"/>
                <a:gd name="T12" fmla="*/ 17 w 86"/>
                <a:gd name="T13" fmla="*/ 0 h 62"/>
                <a:gd name="T14" fmla="*/ 0 60000 65536"/>
                <a:gd name="T15" fmla="*/ 0 60000 65536"/>
                <a:gd name="T16" fmla="*/ 0 60000 65536"/>
                <a:gd name="T17" fmla="*/ 0 60000 65536"/>
                <a:gd name="T18" fmla="*/ 0 60000 65536"/>
                <a:gd name="T19" fmla="*/ 0 60000 65536"/>
                <a:gd name="T20" fmla="*/ 0 60000 65536"/>
                <a:gd name="T21" fmla="*/ 0 w 86"/>
                <a:gd name="T22" fmla="*/ 0 h 62"/>
                <a:gd name="T23" fmla="*/ 86 w 8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62">
                  <a:moveTo>
                    <a:pt x="77" y="0"/>
                  </a:moveTo>
                  <a:lnTo>
                    <a:pt x="77" y="0"/>
                  </a:lnTo>
                  <a:lnTo>
                    <a:pt x="0" y="45"/>
                  </a:lnTo>
                  <a:lnTo>
                    <a:pt x="9" y="62"/>
                  </a:lnTo>
                  <a:lnTo>
                    <a:pt x="86" y="18"/>
                  </a:lnTo>
                  <a:lnTo>
                    <a:pt x="77" y="0"/>
                  </a:lnTo>
                  <a:close/>
                </a:path>
              </a:pathLst>
            </a:custGeom>
            <a:solidFill>
              <a:srgbClr val="333333"/>
            </a:solidFill>
            <a:ln w="9525">
              <a:solidFill>
                <a:srgbClr val="3366FF"/>
              </a:solidFill>
              <a:round/>
              <a:headEnd/>
              <a:tailEnd/>
            </a:ln>
          </p:spPr>
          <p:txBody>
            <a:bodyPr/>
            <a:lstStyle/>
            <a:p>
              <a:endParaRPr lang="en-US"/>
            </a:p>
          </p:txBody>
        </p:sp>
        <p:sp>
          <p:nvSpPr>
            <p:cNvPr id="36031" name="Freeform 141"/>
            <p:cNvSpPr>
              <a:spLocks/>
            </p:cNvSpPr>
            <p:nvPr/>
          </p:nvSpPr>
          <p:spPr bwMode="auto">
            <a:xfrm>
              <a:off x="3514" y="2355"/>
              <a:ext cx="20" cy="14"/>
            </a:xfrm>
            <a:custGeom>
              <a:avLst/>
              <a:gdLst>
                <a:gd name="T0" fmla="*/ 18 w 92"/>
                <a:gd name="T1" fmla="*/ 0 h 64"/>
                <a:gd name="T2" fmla="*/ 18 w 92"/>
                <a:gd name="T3" fmla="*/ 0 h 64"/>
                <a:gd name="T4" fmla="*/ 0 w 92"/>
                <a:gd name="T5" fmla="*/ 10 h 64"/>
                <a:gd name="T6" fmla="*/ 2 w 92"/>
                <a:gd name="T7" fmla="*/ 14 h 64"/>
                <a:gd name="T8" fmla="*/ 20 w 92"/>
                <a:gd name="T9" fmla="*/ 4 h 64"/>
                <a:gd name="T10" fmla="*/ 20 w 92"/>
                <a:gd name="T11" fmla="*/ 5 h 64"/>
                <a:gd name="T12" fmla="*/ 18 w 92"/>
                <a:gd name="T13" fmla="*/ 0 h 64"/>
                <a:gd name="T14" fmla="*/ 0 60000 65536"/>
                <a:gd name="T15" fmla="*/ 0 60000 65536"/>
                <a:gd name="T16" fmla="*/ 0 60000 65536"/>
                <a:gd name="T17" fmla="*/ 0 60000 65536"/>
                <a:gd name="T18" fmla="*/ 0 60000 65536"/>
                <a:gd name="T19" fmla="*/ 0 60000 65536"/>
                <a:gd name="T20" fmla="*/ 0 60000 65536"/>
                <a:gd name="T21" fmla="*/ 0 w 92"/>
                <a:gd name="T22" fmla="*/ 0 h 64"/>
                <a:gd name="T23" fmla="*/ 92 w 92"/>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64">
                  <a:moveTo>
                    <a:pt x="83" y="0"/>
                  </a:moveTo>
                  <a:lnTo>
                    <a:pt x="83" y="2"/>
                  </a:lnTo>
                  <a:lnTo>
                    <a:pt x="0" y="46"/>
                  </a:lnTo>
                  <a:lnTo>
                    <a:pt x="9" y="64"/>
                  </a:lnTo>
                  <a:lnTo>
                    <a:pt x="92" y="20"/>
                  </a:lnTo>
                  <a:lnTo>
                    <a:pt x="92" y="22"/>
                  </a:lnTo>
                  <a:lnTo>
                    <a:pt x="83" y="0"/>
                  </a:lnTo>
                  <a:close/>
                </a:path>
              </a:pathLst>
            </a:custGeom>
            <a:solidFill>
              <a:srgbClr val="333333"/>
            </a:solidFill>
            <a:ln w="9525">
              <a:solidFill>
                <a:srgbClr val="3366FF"/>
              </a:solidFill>
              <a:round/>
              <a:headEnd/>
              <a:tailEnd/>
            </a:ln>
          </p:spPr>
          <p:txBody>
            <a:bodyPr/>
            <a:lstStyle/>
            <a:p>
              <a:endParaRPr lang="en-US"/>
            </a:p>
          </p:txBody>
        </p:sp>
        <p:sp>
          <p:nvSpPr>
            <p:cNvPr id="36032" name="Freeform 142"/>
            <p:cNvSpPr>
              <a:spLocks/>
            </p:cNvSpPr>
            <p:nvPr/>
          </p:nvSpPr>
          <p:spPr bwMode="auto">
            <a:xfrm>
              <a:off x="3532" y="2346"/>
              <a:ext cx="22" cy="14"/>
            </a:xfrm>
            <a:custGeom>
              <a:avLst/>
              <a:gdLst>
                <a:gd name="T0" fmla="*/ 21 w 99"/>
                <a:gd name="T1" fmla="*/ 0 h 60"/>
                <a:gd name="T2" fmla="*/ 20 w 99"/>
                <a:gd name="T3" fmla="*/ 0 h 60"/>
                <a:gd name="T4" fmla="*/ 0 w 99"/>
                <a:gd name="T5" fmla="*/ 9 h 60"/>
                <a:gd name="T6" fmla="*/ 2 w 99"/>
                <a:gd name="T7" fmla="*/ 14 h 60"/>
                <a:gd name="T8" fmla="*/ 22 w 99"/>
                <a:gd name="T9" fmla="*/ 5 h 60"/>
                <a:gd name="T10" fmla="*/ 22 w 99"/>
                <a:gd name="T11" fmla="*/ 5 h 60"/>
                <a:gd name="T12" fmla="*/ 21 w 99"/>
                <a:gd name="T13" fmla="*/ 0 h 60"/>
                <a:gd name="T14" fmla="*/ 0 60000 65536"/>
                <a:gd name="T15" fmla="*/ 0 60000 65536"/>
                <a:gd name="T16" fmla="*/ 0 60000 65536"/>
                <a:gd name="T17" fmla="*/ 0 60000 65536"/>
                <a:gd name="T18" fmla="*/ 0 60000 65536"/>
                <a:gd name="T19" fmla="*/ 0 60000 65536"/>
                <a:gd name="T20" fmla="*/ 0 60000 65536"/>
                <a:gd name="T21" fmla="*/ 0 w 99"/>
                <a:gd name="T22" fmla="*/ 0 h 60"/>
                <a:gd name="T23" fmla="*/ 99 w 9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60">
                  <a:moveTo>
                    <a:pt x="93" y="0"/>
                  </a:moveTo>
                  <a:lnTo>
                    <a:pt x="90" y="0"/>
                  </a:lnTo>
                  <a:lnTo>
                    <a:pt x="0" y="38"/>
                  </a:lnTo>
                  <a:lnTo>
                    <a:pt x="9" y="60"/>
                  </a:lnTo>
                  <a:lnTo>
                    <a:pt x="99" y="22"/>
                  </a:lnTo>
                  <a:lnTo>
                    <a:pt x="97" y="22"/>
                  </a:lnTo>
                  <a:lnTo>
                    <a:pt x="93" y="0"/>
                  </a:lnTo>
                  <a:close/>
                </a:path>
              </a:pathLst>
            </a:custGeom>
            <a:solidFill>
              <a:srgbClr val="333333"/>
            </a:solidFill>
            <a:ln w="9525">
              <a:solidFill>
                <a:srgbClr val="3366FF"/>
              </a:solidFill>
              <a:round/>
              <a:headEnd/>
              <a:tailEnd/>
            </a:ln>
          </p:spPr>
          <p:txBody>
            <a:bodyPr/>
            <a:lstStyle/>
            <a:p>
              <a:endParaRPr lang="en-US"/>
            </a:p>
          </p:txBody>
        </p:sp>
        <p:sp>
          <p:nvSpPr>
            <p:cNvPr id="36033" name="Freeform 143"/>
            <p:cNvSpPr>
              <a:spLocks/>
            </p:cNvSpPr>
            <p:nvPr/>
          </p:nvSpPr>
          <p:spPr bwMode="auto">
            <a:xfrm>
              <a:off x="3553" y="2338"/>
              <a:ext cx="23" cy="13"/>
            </a:xfrm>
            <a:custGeom>
              <a:avLst/>
              <a:gdLst>
                <a:gd name="T0" fmla="*/ 23 w 106"/>
                <a:gd name="T1" fmla="*/ 2 h 60"/>
                <a:gd name="T2" fmla="*/ 20 w 106"/>
                <a:gd name="T3" fmla="*/ 1 h 60"/>
                <a:gd name="T4" fmla="*/ 0 w 106"/>
                <a:gd name="T5" fmla="*/ 8 h 60"/>
                <a:gd name="T6" fmla="*/ 1 w 106"/>
                <a:gd name="T7" fmla="*/ 13 h 60"/>
                <a:gd name="T8" fmla="*/ 21 w 106"/>
                <a:gd name="T9" fmla="*/ 5 h 60"/>
                <a:gd name="T10" fmla="*/ 19 w 106"/>
                <a:gd name="T11" fmla="*/ 4 h 60"/>
                <a:gd name="T12" fmla="*/ 23 w 106"/>
                <a:gd name="T13" fmla="*/ 2 h 60"/>
                <a:gd name="T14" fmla="*/ 21 w 106"/>
                <a:gd name="T15" fmla="*/ 0 h 60"/>
                <a:gd name="T16" fmla="*/ 20 w 106"/>
                <a:gd name="T17" fmla="*/ 1 h 60"/>
                <a:gd name="T18" fmla="*/ 23 w 106"/>
                <a:gd name="T19" fmla="*/ 2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60"/>
                <a:gd name="T32" fmla="*/ 106 w 106"/>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60">
                  <a:moveTo>
                    <a:pt x="106" y="7"/>
                  </a:moveTo>
                  <a:lnTo>
                    <a:pt x="94" y="3"/>
                  </a:lnTo>
                  <a:lnTo>
                    <a:pt x="0" y="38"/>
                  </a:lnTo>
                  <a:lnTo>
                    <a:pt x="4" y="60"/>
                  </a:lnTo>
                  <a:lnTo>
                    <a:pt x="99" y="25"/>
                  </a:lnTo>
                  <a:lnTo>
                    <a:pt x="88" y="20"/>
                  </a:lnTo>
                  <a:lnTo>
                    <a:pt x="106" y="7"/>
                  </a:lnTo>
                  <a:lnTo>
                    <a:pt x="99" y="0"/>
                  </a:lnTo>
                  <a:lnTo>
                    <a:pt x="94" y="3"/>
                  </a:lnTo>
                  <a:lnTo>
                    <a:pt x="106" y="7"/>
                  </a:lnTo>
                  <a:close/>
                </a:path>
              </a:pathLst>
            </a:custGeom>
            <a:solidFill>
              <a:srgbClr val="333333"/>
            </a:solidFill>
            <a:ln w="9525">
              <a:solidFill>
                <a:srgbClr val="3366FF"/>
              </a:solidFill>
              <a:round/>
              <a:headEnd/>
              <a:tailEnd/>
            </a:ln>
          </p:spPr>
          <p:txBody>
            <a:bodyPr/>
            <a:lstStyle/>
            <a:p>
              <a:endParaRPr lang="en-US"/>
            </a:p>
          </p:txBody>
        </p:sp>
      </p:grpSp>
      <p:grpSp>
        <p:nvGrpSpPr>
          <p:cNvPr id="35846" name="Group 144"/>
          <p:cNvGrpSpPr>
            <a:grpSpLocks/>
          </p:cNvGrpSpPr>
          <p:nvPr/>
        </p:nvGrpSpPr>
        <p:grpSpPr bwMode="auto">
          <a:xfrm rot="-3429379">
            <a:off x="3683000" y="2001838"/>
            <a:ext cx="288925" cy="1352550"/>
            <a:chOff x="3420" y="6232"/>
            <a:chExt cx="1353" cy="8160"/>
          </a:xfrm>
        </p:grpSpPr>
        <p:sp>
          <p:nvSpPr>
            <p:cNvPr id="35890" name="Freeform 145"/>
            <p:cNvSpPr>
              <a:spLocks/>
            </p:cNvSpPr>
            <p:nvPr/>
          </p:nvSpPr>
          <p:spPr bwMode="auto">
            <a:xfrm>
              <a:off x="3868" y="889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chemeClr val="tx1"/>
            </a:solidFill>
            <a:ln w="9525">
              <a:noFill/>
              <a:round/>
              <a:headEnd/>
              <a:tailEnd/>
            </a:ln>
          </p:spPr>
          <p:txBody>
            <a:bodyPr/>
            <a:lstStyle/>
            <a:p>
              <a:endParaRPr lang="en-US"/>
            </a:p>
          </p:txBody>
        </p:sp>
        <p:sp>
          <p:nvSpPr>
            <p:cNvPr id="35891" name="Freeform 146"/>
            <p:cNvSpPr>
              <a:spLocks/>
            </p:cNvSpPr>
            <p:nvPr/>
          </p:nvSpPr>
          <p:spPr bwMode="auto">
            <a:xfrm>
              <a:off x="4140" y="623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chemeClr val="tx1"/>
            </a:solidFill>
            <a:ln w="9525">
              <a:noFill/>
              <a:round/>
              <a:headEnd/>
              <a:tailEnd/>
            </a:ln>
          </p:spPr>
          <p:txBody>
            <a:bodyPr/>
            <a:lstStyle/>
            <a:p>
              <a:endParaRPr lang="en-US"/>
            </a:p>
          </p:txBody>
        </p:sp>
        <p:sp>
          <p:nvSpPr>
            <p:cNvPr id="35892" name="Freeform 147"/>
            <p:cNvSpPr>
              <a:spLocks/>
            </p:cNvSpPr>
            <p:nvPr/>
          </p:nvSpPr>
          <p:spPr bwMode="auto">
            <a:xfrm>
              <a:off x="4048" y="763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chemeClr val="tx1"/>
            </a:solidFill>
            <a:ln w="9525">
              <a:noFill/>
              <a:round/>
              <a:headEnd/>
              <a:tailEnd/>
            </a:ln>
          </p:spPr>
          <p:txBody>
            <a:bodyPr/>
            <a:lstStyle/>
            <a:p>
              <a:endParaRPr lang="en-US"/>
            </a:p>
          </p:txBody>
        </p:sp>
        <p:sp>
          <p:nvSpPr>
            <p:cNvPr id="35893" name="Freeform 148"/>
            <p:cNvSpPr>
              <a:spLocks/>
            </p:cNvSpPr>
            <p:nvPr/>
          </p:nvSpPr>
          <p:spPr bwMode="auto">
            <a:xfrm>
              <a:off x="3420" y="1281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chemeClr val="tx1"/>
            </a:solidFill>
            <a:ln w="9525">
              <a:noFill/>
              <a:round/>
              <a:headEnd/>
              <a:tailEnd/>
            </a:ln>
          </p:spPr>
          <p:txBody>
            <a:bodyPr/>
            <a:lstStyle/>
            <a:p>
              <a:endParaRPr lang="en-US"/>
            </a:p>
          </p:txBody>
        </p:sp>
        <p:sp>
          <p:nvSpPr>
            <p:cNvPr id="35894" name="Freeform 149"/>
            <p:cNvSpPr>
              <a:spLocks/>
            </p:cNvSpPr>
            <p:nvPr/>
          </p:nvSpPr>
          <p:spPr bwMode="auto">
            <a:xfrm>
              <a:off x="3692" y="1015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chemeClr val="tx1"/>
            </a:solidFill>
            <a:ln w="9525">
              <a:noFill/>
              <a:round/>
              <a:headEnd/>
              <a:tailEnd/>
            </a:ln>
          </p:spPr>
          <p:txBody>
            <a:bodyPr/>
            <a:lstStyle/>
            <a:p>
              <a:endParaRPr lang="en-US"/>
            </a:p>
          </p:txBody>
        </p:sp>
        <p:sp>
          <p:nvSpPr>
            <p:cNvPr id="35895" name="Freeform 150"/>
            <p:cNvSpPr>
              <a:spLocks/>
            </p:cNvSpPr>
            <p:nvPr/>
          </p:nvSpPr>
          <p:spPr bwMode="auto">
            <a:xfrm>
              <a:off x="3600" y="1155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chemeClr val="tx1"/>
            </a:solidFill>
            <a:ln w="9525">
              <a:noFill/>
              <a:round/>
              <a:headEnd/>
              <a:tailEnd/>
            </a:ln>
          </p:spPr>
          <p:txBody>
            <a:bodyPr/>
            <a:lstStyle/>
            <a:p>
              <a:endParaRPr lang="en-US"/>
            </a:p>
          </p:txBody>
        </p:sp>
      </p:grpSp>
      <p:grpSp>
        <p:nvGrpSpPr>
          <p:cNvPr id="35847" name="Group 151"/>
          <p:cNvGrpSpPr>
            <a:grpSpLocks/>
          </p:cNvGrpSpPr>
          <p:nvPr/>
        </p:nvGrpSpPr>
        <p:grpSpPr bwMode="auto">
          <a:xfrm rot="-3429379">
            <a:off x="2663825" y="1138238"/>
            <a:ext cx="288925" cy="1352550"/>
            <a:chOff x="3420" y="6232"/>
            <a:chExt cx="1353" cy="8160"/>
          </a:xfrm>
        </p:grpSpPr>
        <p:sp>
          <p:nvSpPr>
            <p:cNvPr id="35884" name="Freeform 152"/>
            <p:cNvSpPr>
              <a:spLocks/>
            </p:cNvSpPr>
            <p:nvPr/>
          </p:nvSpPr>
          <p:spPr bwMode="auto">
            <a:xfrm>
              <a:off x="3868" y="889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chemeClr val="tx1"/>
            </a:solidFill>
            <a:ln w="9525">
              <a:noFill/>
              <a:round/>
              <a:headEnd/>
              <a:tailEnd/>
            </a:ln>
          </p:spPr>
          <p:txBody>
            <a:bodyPr/>
            <a:lstStyle/>
            <a:p>
              <a:endParaRPr lang="en-US"/>
            </a:p>
          </p:txBody>
        </p:sp>
        <p:sp>
          <p:nvSpPr>
            <p:cNvPr id="35885" name="Freeform 153"/>
            <p:cNvSpPr>
              <a:spLocks/>
            </p:cNvSpPr>
            <p:nvPr/>
          </p:nvSpPr>
          <p:spPr bwMode="auto">
            <a:xfrm>
              <a:off x="4140" y="623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chemeClr val="tx1"/>
            </a:solidFill>
            <a:ln w="9525">
              <a:noFill/>
              <a:round/>
              <a:headEnd/>
              <a:tailEnd/>
            </a:ln>
          </p:spPr>
          <p:txBody>
            <a:bodyPr/>
            <a:lstStyle/>
            <a:p>
              <a:endParaRPr lang="en-US"/>
            </a:p>
          </p:txBody>
        </p:sp>
        <p:sp>
          <p:nvSpPr>
            <p:cNvPr id="35886" name="Freeform 154"/>
            <p:cNvSpPr>
              <a:spLocks/>
            </p:cNvSpPr>
            <p:nvPr/>
          </p:nvSpPr>
          <p:spPr bwMode="auto">
            <a:xfrm>
              <a:off x="4048" y="763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chemeClr val="tx1"/>
            </a:solidFill>
            <a:ln w="9525">
              <a:noFill/>
              <a:round/>
              <a:headEnd/>
              <a:tailEnd/>
            </a:ln>
          </p:spPr>
          <p:txBody>
            <a:bodyPr/>
            <a:lstStyle/>
            <a:p>
              <a:endParaRPr lang="en-US"/>
            </a:p>
          </p:txBody>
        </p:sp>
        <p:sp>
          <p:nvSpPr>
            <p:cNvPr id="35887" name="Freeform 155"/>
            <p:cNvSpPr>
              <a:spLocks/>
            </p:cNvSpPr>
            <p:nvPr/>
          </p:nvSpPr>
          <p:spPr bwMode="auto">
            <a:xfrm>
              <a:off x="3420" y="1281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chemeClr val="tx1"/>
            </a:solidFill>
            <a:ln w="9525">
              <a:noFill/>
              <a:round/>
              <a:headEnd/>
              <a:tailEnd/>
            </a:ln>
          </p:spPr>
          <p:txBody>
            <a:bodyPr/>
            <a:lstStyle/>
            <a:p>
              <a:endParaRPr lang="en-US"/>
            </a:p>
          </p:txBody>
        </p:sp>
        <p:sp>
          <p:nvSpPr>
            <p:cNvPr id="35888" name="Freeform 156"/>
            <p:cNvSpPr>
              <a:spLocks/>
            </p:cNvSpPr>
            <p:nvPr/>
          </p:nvSpPr>
          <p:spPr bwMode="auto">
            <a:xfrm>
              <a:off x="3692" y="1015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chemeClr val="tx1"/>
            </a:solidFill>
            <a:ln w="9525">
              <a:noFill/>
              <a:round/>
              <a:headEnd/>
              <a:tailEnd/>
            </a:ln>
          </p:spPr>
          <p:txBody>
            <a:bodyPr/>
            <a:lstStyle/>
            <a:p>
              <a:endParaRPr lang="en-US"/>
            </a:p>
          </p:txBody>
        </p:sp>
        <p:sp>
          <p:nvSpPr>
            <p:cNvPr id="35889" name="Freeform 157"/>
            <p:cNvSpPr>
              <a:spLocks/>
            </p:cNvSpPr>
            <p:nvPr/>
          </p:nvSpPr>
          <p:spPr bwMode="auto">
            <a:xfrm>
              <a:off x="3600" y="1155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chemeClr val="tx1"/>
            </a:solidFill>
            <a:ln w="9525">
              <a:noFill/>
              <a:round/>
              <a:headEnd/>
              <a:tailEnd/>
            </a:ln>
          </p:spPr>
          <p:txBody>
            <a:bodyPr/>
            <a:lstStyle/>
            <a:p>
              <a:endParaRPr lang="en-US"/>
            </a:p>
          </p:txBody>
        </p:sp>
      </p:grpSp>
      <p:grpSp>
        <p:nvGrpSpPr>
          <p:cNvPr id="35848" name="Group 158"/>
          <p:cNvGrpSpPr>
            <a:grpSpLocks/>
          </p:cNvGrpSpPr>
          <p:nvPr/>
        </p:nvGrpSpPr>
        <p:grpSpPr bwMode="auto">
          <a:xfrm rot="-3429379">
            <a:off x="4703762" y="2863851"/>
            <a:ext cx="288925" cy="1352550"/>
            <a:chOff x="3420" y="6232"/>
            <a:chExt cx="1353" cy="8160"/>
          </a:xfrm>
        </p:grpSpPr>
        <p:sp>
          <p:nvSpPr>
            <p:cNvPr id="35878" name="Freeform 159"/>
            <p:cNvSpPr>
              <a:spLocks/>
            </p:cNvSpPr>
            <p:nvPr/>
          </p:nvSpPr>
          <p:spPr bwMode="auto">
            <a:xfrm>
              <a:off x="3868" y="889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rgbClr val="000000"/>
            </a:solidFill>
            <a:ln w="9525">
              <a:noFill/>
              <a:round/>
              <a:headEnd/>
              <a:tailEnd/>
            </a:ln>
          </p:spPr>
          <p:txBody>
            <a:bodyPr/>
            <a:lstStyle/>
            <a:p>
              <a:endParaRPr lang="en-US"/>
            </a:p>
          </p:txBody>
        </p:sp>
        <p:sp>
          <p:nvSpPr>
            <p:cNvPr id="35879" name="Freeform 160"/>
            <p:cNvSpPr>
              <a:spLocks/>
            </p:cNvSpPr>
            <p:nvPr/>
          </p:nvSpPr>
          <p:spPr bwMode="auto">
            <a:xfrm>
              <a:off x="4140" y="623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chemeClr val="tx2"/>
            </a:solidFill>
            <a:ln w="9525">
              <a:noFill/>
              <a:round/>
              <a:headEnd/>
              <a:tailEnd/>
            </a:ln>
          </p:spPr>
          <p:txBody>
            <a:bodyPr/>
            <a:lstStyle/>
            <a:p>
              <a:endParaRPr lang="en-US"/>
            </a:p>
          </p:txBody>
        </p:sp>
        <p:sp>
          <p:nvSpPr>
            <p:cNvPr id="35880" name="Freeform 161"/>
            <p:cNvSpPr>
              <a:spLocks/>
            </p:cNvSpPr>
            <p:nvPr/>
          </p:nvSpPr>
          <p:spPr bwMode="auto">
            <a:xfrm>
              <a:off x="4048" y="763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rgbClr val="000000"/>
            </a:solidFill>
            <a:ln w="9525">
              <a:noFill/>
              <a:round/>
              <a:headEnd/>
              <a:tailEnd/>
            </a:ln>
          </p:spPr>
          <p:txBody>
            <a:bodyPr/>
            <a:lstStyle/>
            <a:p>
              <a:endParaRPr lang="en-US"/>
            </a:p>
          </p:txBody>
        </p:sp>
        <p:sp>
          <p:nvSpPr>
            <p:cNvPr id="35881" name="Freeform 162"/>
            <p:cNvSpPr>
              <a:spLocks/>
            </p:cNvSpPr>
            <p:nvPr/>
          </p:nvSpPr>
          <p:spPr bwMode="auto">
            <a:xfrm>
              <a:off x="3420" y="12812"/>
              <a:ext cx="632" cy="1580"/>
            </a:xfrm>
            <a:custGeom>
              <a:avLst/>
              <a:gdLst>
                <a:gd name="T0" fmla="*/ 114 w 632"/>
                <a:gd name="T1" fmla="*/ 1021 h 1580"/>
                <a:gd name="T2" fmla="*/ 250 w 632"/>
                <a:gd name="T3" fmla="*/ 843 h 1580"/>
                <a:gd name="T4" fmla="*/ 354 w 632"/>
                <a:gd name="T5" fmla="*/ 701 h 1580"/>
                <a:gd name="T6" fmla="*/ 429 w 632"/>
                <a:gd name="T7" fmla="*/ 579 h 1580"/>
                <a:gd name="T8" fmla="*/ 471 w 632"/>
                <a:gd name="T9" fmla="*/ 474 h 1580"/>
                <a:gd name="T10" fmla="*/ 482 w 632"/>
                <a:gd name="T11" fmla="*/ 373 h 1580"/>
                <a:gd name="T12" fmla="*/ 461 w 632"/>
                <a:gd name="T13" fmla="*/ 267 h 1580"/>
                <a:gd name="T14" fmla="*/ 404 w 632"/>
                <a:gd name="T15" fmla="*/ 146 h 1580"/>
                <a:gd name="T16" fmla="*/ 311 w 632"/>
                <a:gd name="T17" fmla="*/ 0 h 1580"/>
                <a:gd name="T18" fmla="*/ 318 w 632"/>
                <a:gd name="T19" fmla="*/ 4 h 1580"/>
                <a:gd name="T20" fmla="*/ 336 w 632"/>
                <a:gd name="T21" fmla="*/ 16 h 1580"/>
                <a:gd name="T22" fmla="*/ 364 w 632"/>
                <a:gd name="T23" fmla="*/ 37 h 1580"/>
                <a:gd name="T24" fmla="*/ 400 w 632"/>
                <a:gd name="T25" fmla="*/ 65 h 1580"/>
                <a:gd name="T26" fmla="*/ 439 w 632"/>
                <a:gd name="T27" fmla="*/ 97 h 1580"/>
                <a:gd name="T28" fmla="*/ 482 w 632"/>
                <a:gd name="T29" fmla="*/ 138 h 1580"/>
                <a:gd name="T30" fmla="*/ 521 w 632"/>
                <a:gd name="T31" fmla="*/ 186 h 1580"/>
                <a:gd name="T32" fmla="*/ 561 w 632"/>
                <a:gd name="T33" fmla="*/ 243 h 1580"/>
                <a:gd name="T34" fmla="*/ 593 w 632"/>
                <a:gd name="T35" fmla="*/ 304 h 1580"/>
                <a:gd name="T36" fmla="*/ 618 w 632"/>
                <a:gd name="T37" fmla="*/ 373 h 1580"/>
                <a:gd name="T38" fmla="*/ 632 w 632"/>
                <a:gd name="T39" fmla="*/ 450 h 1580"/>
                <a:gd name="T40" fmla="*/ 632 w 632"/>
                <a:gd name="T41" fmla="*/ 527 h 1580"/>
                <a:gd name="T42" fmla="*/ 618 w 632"/>
                <a:gd name="T43" fmla="*/ 616 h 1580"/>
                <a:gd name="T44" fmla="*/ 582 w 632"/>
                <a:gd name="T45" fmla="*/ 705 h 1580"/>
                <a:gd name="T46" fmla="*/ 529 w 632"/>
                <a:gd name="T47" fmla="*/ 802 h 1580"/>
                <a:gd name="T48" fmla="*/ 450 w 632"/>
                <a:gd name="T49" fmla="*/ 903 h 1580"/>
                <a:gd name="T50" fmla="*/ 314 w 632"/>
                <a:gd name="T51" fmla="*/ 1085 h 1580"/>
                <a:gd name="T52" fmla="*/ 253 w 632"/>
                <a:gd name="T53" fmla="*/ 1231 h 1580"/>
                <a:gd name="T54" fmla="*/ 250 w 632"/>
                <a:gd name="T55" fmla="*/ 1349 h 1580"/>
                <a:gd name="T56" fmla="*/ 286 w 632"/>
                <a:gd name="T57" fmla="*/ 1442 h 1580"/>
                <a:gd name="T58" fmla="*/ 343 w 632"/>
                <a:gd name="T59" fmla="*/ 1507 h 1580"/>
                <a:gd name="T60" fmla="*/ 404 w 632"/>
                <a:gd name="T61" fmla="*/ 1547 h 1580"/>
                <a:gd name="T62" fmla="*/ 454 w 632"/>
                <a:gd name="T63" fmla="*/ 1571 h 1580"/>
                <a:gd name="T64" fmla="*/ 475 w 632"/>
                <a:gd name="T65" fmla="*/ 1580 h 1580"/>
                <a:gd name="T66" fmla="*/ 468 w 632"/>
                <a:gd name="T67" fmla="*/ 1580 h 1580"/>
                <a:gd name="T68" fmla="*/ 443 w 632"/>
                <a:gd name="T69" fmla="*/ 1576 h 1580"/>
                <a:gd name="T70" fmla="*/ 407 w 632"/>
                <a:gd name="T71" fmla="*/ 1571 h 1580"/>
                <a:gd name="T72" fmla="*/ 361 w 632"/>
                <a:gd name="T73" fmla="*/ 1563 h 1580"/>
                <a:gd name="T74" fmla="*/ 311 w 632"/>
                <a:gd name="T75" fmla="*/ 1555 h 1580"/>
                <a:gd name="T76" fmla="*/ 257 w 632"/>
                <a:gd name="T77" fmla="*/ 1539 h 1580"/>
                <a:gd name="T78" fmla="*/ 200 w 632"/>
                <a:gd name="T79" fmla="*/ 1519 h 1580"/>
                <a:gd name="T80" fmla="*/ 146 w 632"/>
                <a:gd name="T81" fmla="*/ 1495 h 1580"/>
                <a:gd name="T82" fmla="*/ 96 w 632"/>
                <a:gd name="T83" fmla="*/ 1462 h 1580"/>
                <a:gd name="T84" fmla="*/ 53 w 632"/>
                <a:gd name="T85" fmla="*/ 1426 h 1580"/>
                <a:gd name="T86" fmla="*/ 21 w 632"/>
                <a:gd name="T87" fmla="*/ 1381 h 1580"/>
                <a:gd name="T88" fmla="*/ 3 w 632"/>
                <a:gd name="T89" fmla="*/ 1328 h 1580"/>
                <a:gd name="T90" fmla="*/ 0 w 632"/>
                <a:gd name="T91" fmla="*/ 1264 h 1580"/>
                <a:gd name="T92" fmla="*/ 14 w 632"/>
                <a:gd name="T93" fmla="*/ 1195 h 1580"/>
                <a:gd name="T94" fmla="*/ 53 w 632"/>
                <a:gd name="T95" fmla="*/ 1114 h 1580"/>
                <a:gd name="T96" fmla="*/ 114 w 632"/>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0"/>
                <a:gd name="T149" fmla="*/ 632 w 632"/>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0">
                  <a:moveTo>
                    <a:pt x="114" y="1021"/>
                  </a:moveTo>
                  <a:lnTo>
                    <a:pt x="250" y="843"/>
                  </a:lnTo>
                  <a:lnTo>
                    <a:pt x="354" y="701"/>
                  </a:lnTo>
                  <a:lnTo>
                    <a:pt x="429" y="579"/>
                  </a:lnTo>
                  <a:lnTo>
                    <a:pt x="471" y="474"/>
                  </a:lnTo>
                  <a:lnTo>
                    <a:pt x="482" y="373"/>
                  </a:lnTo>
                  <a:lnTo>
                    <a:pt x="461" y="267"/>
                  </a:lnTo>
                  <a:lnTo>
                    <a:pt x="404" y="146"/>
                  </a:lnTo>
                  <a:lnTo>
                    <a:pt x="311" y="0"/>
                  </a:lnTo>
                  <a:lnTo>
                    <a:pt x="318" y="4"/>
                  </a:lnTo>
                  <a:lnTo>
                    <a:pt x="336" y="16"/>
                  </a:lnTo>
                  <a:lnTo>
                    <a:pt x="364" y="37"/>
                  </a:lnTo>
                  <a:lnTo>
                    <a:pt x="400" y="65"/>
                  </a:lnTo>
                  <a:lnTo>
                    <a:pt x="439" y="97"/>
                  </a:lnTo>
                  <a:lnTo>
                    <a:pt x="482" y="138"/>
                  </a:lnTo>
                  <a:lnTo>
                    <a:pt x="521" y="186"/>
                  </a:lnTo>
                  <a:lnTo>
                    <a:pt x="561" y="243"/>
                  </a:lnTo>
                  <a:lnTo>
                    <a:pt x="593" y="304"/>
                  </a:lnTo>
                  <a:lnTo>
                    <a:pt x="618" y="373"/>
                  </a:lnTo>
                  <a:lnTo>
                    <a:pt x="632" y="450"/>
                  </a:lnTo>
                  <a:lnTo>
                    <a:pt x="632" y="527"/>
                  </a:lnTo>
                  <a:lnTo>
                    <a:pt x="618" y="616"/>
                  </a:lnTo>
                  <a:lnTo>
                    <a:pt x="582" y="705"/>
                  </a:lnTo>
                  <a:lnTo>
                    <a:pt x="529" y="802"/>
                  </a:lnTo>
                  <a:lnTo>
                    <a:pt x="450" y="903"/>
                  </a:lnTo>
                  <a:lnTo>
                    <a:pt x="314" y="1085"/>
                  </a:lnTo>
                  <a:lnTo>
                    <a:pt x="253" y="1231"/>
                  </a:lnTo>
                  <a:lnTo>
                    <a:pt x="250" y="1349"/>
                  </a:lnTo>
                  <a:lnTo>
                    <a:pt x="286" y="1442"/>
                  </a:lnTo>
                  <a:lnTo>
                    <a:pt x="343" y="1507"/>
                  </a:lnTo>
                  <a:lnTo>
                    <a:pt x="404" y="1547"/>
                  </a:lnTo>
                  <a:lnTo>
                    <a:pt x="454" y="1571"/>
                  </a:lnTo>
                  <a:lnTo>
                    <a:pt x="475" y="1580"/>
                  </a:lnTo>
                  <a:lnTo>
                    <a:pt x="468" y="1580"/>
                  </a:lnTo>
                  <a:lnTo>
                    <a:pt x="443" y="1576"/>
                  </a:lnTo>
                  <a:lnTo>
                    <a:pt x="407" y="1571"/>
                  </a:lnTo>
                  <a:lnTo>
                    <a:pt x="361" y="1563"/>
                  </a:lnTo>
                  <a:lnTo>
                    <a:pt x="311" y="1555"/>
                  </a:lnTo>
                  <a:lnTo>
                    <a:pt x="257" y="1539"/>
                  </a:lnTo>
                  <a:lnTo>
                    <a:pt x="200" y="1519"/>
                  </a:lnTo>
                  <a:lnTo>
                    <a:pt x="146" y="1495"/>
                  </a:lnTo>
                  <a:lnTo>
                    <a:pt x="96" y="1462"/>
                  </a:lnTo>
                  <a:lnTo>
                    <a:pt x="53" y="1426"/>
                  </a:lnTo>
                  <a:lnTo>
                    <a:pt x="21" y="1381"/>
                  </a:lnTo>
                  <a:lnTo>
                    <a:pt x="3" y="1328"/>
                  </a:lnTo>
                  <a:lnTo>
                    <a:pt x="0" y="1264"/>
                  </a:lnTo>
                  <a:lnTo>
                    <a:pt x="14" y="1195"/>
                  </a:lnTo>
                  <a:lnTo>
                    <a:pt x="53" y="1114"/>
                  </a:lnTo>
                  <a:lnTo>
                    <a:pt x="114" y="1021"/>
                  </a:lnTo>
                  <a:close/>
                </a:path>
              </a:pathLst>
            </a:custGeom>
            <a:solidFill>
              <a:srgbClr val="000000"/>
            </a:solidFill>
            <a:ln w="9525">
              <a:noFill/>
              <a:round/>
              <a:headEnd/>
              <a:tailEnd/>
            </a:ln>
          </p:spPr>
          <p:txBody>
            <a:bodyPr/>
            <a:lstStyle/>
            <a:p>
              <a:endParaRPr lang="en-US"/>
            </a:p>
          </p:txBody>
        </p:sp>
        <p:sp>
          <p:nvSpPr>
            <p:cNvPr id="35882" name="Freeform 163"/>
            <p:cNvSpPr>
              <a:spLocks/>
            </p:cNvSpPr>
            <p:nvPr/>
          </p:nvSpPr>
          <p:spPr bwMode="auto">
            <a:xfrm>
              <a:off x="3692" y="10152"/>
              <a:ext cx="633" cy="1580"/>
            </a:xfrm>
            <a:custGeom>
              <a:avLst/>
              <a:gdLst>
                <a:gd name="T0" fmla="*/ 115 w 633"/>
                <a:gd name="T1" fmla="*/ 1021 h 1580"/>
                <a:gd name="T2" fmla="*/ 250 w 633"/>
                <a:gd name="T3" fmla="*/ 842 h 1580"/>
                <a:gd name="T4" fmla="*/ 354 w 633"/>
                <a:gd name="T5" fmla="*/ 701 h 1580"/>
                <a:gd name="T6" fmla="*/ 429 w 633"/>
                <a:gd name="T7" fmla="*/ 579 h 1580"/>
                <a:gd name="T8" fmla="*/ 472 w 633"/>
                <a:gd name="T9" fmla="*/ 474 h 1580"/>
                <a:gd name="T10" fmla="*/ 479 w 633"/>
                <a:gd name="T11" fmla="*/ 373 h 1580"/>
                <a:gd name="T12" fmla="*/ 458 w 633"/>
                <a:gd name="T13" fmla="*/ 267 h 1580"/>
                <a:gd name="T14" fmla="*/ 401 w 633"/>
                <a:gd name="T15" fmla="*/ 146 h 1580"/>
                <a:gd name="T16" fmla="*/ 311 w 633"/>
                <a:gd name="T17" fmla="*/ 0 h 1580"/>
                <a:gd name="T18" fmla="*/ 318 w 633"/>
                <a:gd name="T19" fmla="*/ 4 h 1580"/>
                <a:gd name="T20" fmla="*/ 336 w 633"/>
                <a:gd name="T21" fmla="*/ 16 h 1580"/>
                <a:gd name="T22" fmla="*/ 365 w 633"/>
                <a:gd name="T23" fmla="*/ 37 h 1580"/>
                <a:gd name="T24" fmla="*/ 401 w 633"/>
                <a:gd name="T25" fmla="*/ 65 h 1580"/>
                <a:gd name="T26" fmla="*/ 440 w 633"/>
                <a:gd name="T27" fmla="*/ 97 h 1580"/>
                <a:gd name="T28" fmla="*/ 483 w 633"/>
                <a:gd name="T29" fmla="*/ 138 h 1580"/>
                <a:gd name="T30" fmla="*/ 522 w 633"/>
                <a:gd name="T31" fmla="*/ 186 h 1580"/>
                <a:gd name="T32" fmla="*/ 561 w 633"/>
                <a:gd name="T33" fmla="*/ 243 h 1580"/>
                <a:gd name="T34" fmla="*/ 593 w 633"/>
                <a:gd name="T35" fmla="*/ 304 h 1580"/>
                <a:gd name="T36" fmla="*/ 618 w 633"/>
                <a:gd name="T37" fmla="*/ 373 h 1580"/>
                <a:gd name="T38" fmla="*/ 633 w 633"/>
                <a:gd name="T39" fmla="*/ 450 h 1580"/>
                <a:gd name="T40" fmla="*/ 633 w 633"/>
                <a:gd name="T41" fmla="*/ 527 h 1580"/>
                <a:gd name="T42" fmla="*/ 618 w 633"/>
                <a:gd name="T43" fmla="*/ 616 h 1580"/>
                <a:gd name="T44" fmla="*/ 583 w 633"/>
                <a:gd name="T45" fmla="*/ 705 h 1580"/>
                <a:gd name="T46" fmla="*/ 529 w 633"/>
                <a:gd name="T47" fmla="*/ 802 h 1580"/>
                <a:gd name="T48" fmla="*/ 451 w 633"/>
                <a:gd name="T49" fmla="*/ 903 h 1580"/>
                <a:gd name="T50" fmla="*/ 315 w 633"/>
                <a:gd name="T51" fmla="*/ 1085 h 1580"/>
                <a:gd name="T52" fmla="*/ 254 w 633"/>
                <a:gd name="T53" fmla="*/ 1231 h 1580"/>
                <a:gd name="T54" fmla="*/ 250 w 633"/>
                <a:gd name="T55" fmla="*/ 1349 h 1580"/>
                <a:gd name="T56" fmla="*/ 286 w 633"/>
                <a:gd name="T57" fmla="*/ 1442 h 1580"/>
                <a:gd name="T58" fmla="*/ 340 w 633"/>
                <a:gd name="T59" fmla="*/ 1507 h 1580"/>
                <a:gd name="T60" fmla="*/ 404 w 633"/>
                <a:gd name="T61" fmla="*/ 1547 h 1580"/>
                <a:gd name="T62" fmla="*/ 451 w 633"/>
                <a:gd name="T63" fmla="*/ 1571 h 1580"/>
                <a:gd name="T64" fmla="*/ 472 w 633"/>
                <a:gd name="T65" fmla="*/ 1580 h 1580"/>
                <a:gd name="T66" fmla="*/ 465 w 633"/>
                <a:gd name="T67" fmla="*/ 1580 h 1580"/>
                <a:gd name="T68" fmla="*/ 440 w 633"/>
                <a:gd name="T69" fmla="*/ 1575 h 1580"/>
                <a:gd name="T70" fmla="*/ 404 w 633"/>
                <a:gd name="T71" fmla="*/ 1571 h 1580"/>
                <a:gd name="T72" fmla="*/ 361 w 633"/>
                <a:gd name="T73" fmla="*/ 1563 h 1580"/>
                <a:gd name="T74" fmla="*/ 308 w 633"/>
                <a:gd name="T75" fmla="*/ 1555 h 1580"/>
                <a:gd name="T76" fmla="*/ 254 w 633"/>
                <a:gd name="T77" fmla="*/ 1539 h 1580"/>
                <a:gd name="T78" fmla="*/ 197 w 633"/>
                <a:gd name="T79" fmla="*/ 1519 h 1580"/>
                <a:gd name="T80" fmla="*/ 143 w 633"/>
                <a:gd name="T81" fmla="*/ 1494 h 1580"/>
                <a:gd name="T82" fmla="*/ 93 w 633"/>
                <a:gd name="T83" fmla="*/ 1462 h 1580"/>
                <a:gd name="T84" fmla="*/ 50 w 633"/>
                <a:gd name="T85" fmla="*/ 1426 h 1580"/>
                <a:gd name="T86" fmla="*/ 22 w 633"/>
                <a:gd name="T87" fmla="*/ 1381 h 1580"/>
                <a:gd name="T88" fmla="*/ 0 w 633"/>
                <a:gd name="T89" fmla="*/ 1328 h 1580"/>
                <a:gd name="T90" fmla="*/ 0 w 633"/>
                <a:gd name="T91" fmla="*/ 1264 h 1580"/>
                <a:gd name="T92" fmla="*/ 15 w 633"/>
                <a:gd name="T93" fmla="*/ 1195 h 1580"/>
                <a:gd name="T94" fmla="*/ 54 w 633"/>
                <a:gd name="T95" fmla="*/ 1114 h 1580"/>
                <a:gd name="T96" fmla="*/ 115 w 633"/>
                <a:gd name="T97" fmla="*/ 1021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000000"/>
            </a:solidFill>
            <a:ln w="9525">
              <a:noFill/>
              <a:round/>
              <a:headEnd/>
              <a:tailEnd/>
            </a:ln>
          </p:spPr>
          <p:txBody>
            <a:bodyPr/>
            <a:lstStyle/>
            <a:p>
              <a:endParaRPr lang="en-US"/>
            </a:p>
          </p:txBody>
        </p:sp>
        <p:sp>
          <p:nvSpPr>
            <p:cNvPr id="35883" name="Freeform 164"/>
            <p:cNvSpPr>
              <a:spLocks/>
            </p:cNvSpPr>
            <p:nvPr/>
          </p:nvSpPr>
          <p:spPr bwMode="auto">
            <a:xfrm>
              <a:off x="3600" y="11552"/>
              <a:ext cx="632" cy="1583"/>
            </a:xfrm>
            <a:custGeom>
              <a:avLst/>
              <a:gdLst>
                <a:gd name="T0" fmla="*/ 111 w 632"/>
                <a:gd name="T1" fmla="*/ 1025 h 1583"/>
                <a:gd name="T2" fmla="*/ 246 w 632"/>
                <a:gd name="T3" fmla="*/ 846 h 1583"/>
                <a:gd name="T4" fmla="*/ 354 w 632"/>
                <a:gd name="T5" fmla="*/ 705 h 1583"/>
                <a:gd name="T6" fmla="*/ 429 w 632"/>
                <a:gd name="T7" fmla="*/ 583 h 1583"/>
                <a:gd name="T8" fmla="*/ 471 w 632"/>
                <a:gd name="T9" fmla="*/ 478 h 1583"/>
                <a:gd name="T10" fmla="*/ 482 w 632"/>
                <a:gd name="T11" fmla="*/ 377 h 1583"/>
                <a:gd name="T12" fmla="*/ 461 w 632"/>
                <a:gd name="T13" fmla="*/ 267 h 1583"/>
                <a:gd name="T14" fmla="*/ 404 w 632"/>
                <a:gd name="T15" fmla="*/ 146 h 1583"/>
                <a:gd name="T16" fmla="*/ 311 w 632"/>
                <a:gd name="T17" fmla="*/ 0 h 1583"/>
                <a:gd name="T18" fmla="*/ 318 w 632"/>
                <a:gd name="T19" fmla="*/ 4 h 1583"/>
                <a:gd name="T20" fmla="*/ 336 w 632"/>
                <a:gd name="T21" fmla="*/ 16 h 1583"/>
                <a:gd name="T22" fmla="*/ 364 w 632"/>
                <a:gd name="T23" fmla="*/ 36 h 1583"/>
                <a:gd name="T24" fmla="*/ 400 w 632"/>
                <a:gd name="T25" fmla="*/ 65 h 1583"/>
                <a:gd name="T26" fmla="*/ 439 w 632"/>
                <a:gd name="T27" fmla="*/ 97 h 1583"/>
                <a:gd name="T28" fmla="*/ 482 w 632"/>
                <a:gd name="T29" fmla="*/ 138 h 1583"/>
                <a:gd name="T30" fmla="*/ 525 w 632"/>
                <a:gd name="T31" fmla="*/ 190 h 1583"/>
                <a:gd name="T32" fmla="*/ 561 w 632"/>
                <a:gd name="T33" fmla="*/ 243 h 1583"/>
                <a:gd name="T34" fmla="*/ 593 w 632"/>
                <a:gd name="T35" fmla="*/ 308 h 1583"/>
                <a:gd name="T36" fmla="*/ 618 w 632"/>
                <a:gd name="T37" fmla="*/ 373 h 1583"/>
                <a:gd name="T38" fmla="*/ 632 w 632"/>
                <a:gd name="T39" fmla="*/ 450 h 1583"/>
                <a:gd name="T40" fmla="*/ 632 w 632"/>
                <a:gd name="T41" fmla="*/ 531 h 1583"/>
                <a:gd name="T42" fmla="*/ 614 w 632"/>
                <a:gd name="T43" fmla="*/ 616 h 1583"/>
                <a:gd name="T44" fmla="*/ 582 w 632"/>
                <a:gd name="T45" fmla="*/ 709 h 1583"/>
                <a:gd name="T46" fmla="*/ 525 w 632"/>
                <a:gd name="T47" fmla="*/ 806 h 1583"/>
                <a:gd name="T48" fmla="*/ 446 w 632"/>
                <a:gd name="T49" fmla="*/ 907 h 1583"/>
                <a:gd name="T50" fmla="*/ 314 w 632"/>
                <a:gd name="T51" fmla="*/ 1089 h 1583"/>
                <a:gd name="T52" fmla="*/ 254 w 632"/>
                <a:gd name="T53" fmla="*/ 1235 h 1583"/>
                <a:gd name="T54" fmla="*/ 250 w 632"/>
                <a:gd name="T55" fmla="*/ 1353 h 1583"/>
                <a:gd name="T56" fmla="*/ 286 w 632"/>
                <a:gd name="T57" fmla="*/ 1446 h 1583"/>
                <a:gd name="T58" fmla="*/ 343 w 632"/>
                <a:gd name="T59" fmla="*/ 1511 h 1583"/>
                <a:gd name="T60" fmla="*/ 404 w 632"/>
                <a:gd name="T61" fmla="*/ 1551 h 1583"/>
                <a:gd name="T62" fmla="*/ 454 w 632"/>
                <a:gd name="T63" fmla="*/ 1575 h 1583"/>
                <a:gd name="T64" fmla="*/ 475 w 632"/>
                <a:gd name="T65" fmla="*/ 1583 h 1583"/>
                <a:gd name="T66" fmla="*/ 468 w 632"/>
                <a:gd name="T67" fmla="*/ 1583 h 1583"/>
                <a:gd name="T68" fmla="*/ 443 w 632"/>
                <a:gd name="T69" fmla="*/ 1579 h 1583"/>
                <a:gd name="T70" fmla="*/ 407 w 632"/>
                <a:gd name="T71" fmla="*/ 1575 h 1583"/>
                <a:gd name="T72" fmla="*/ 364 w 632"/>
                <a:gd name="T73" fmla="*/ 1567 h 1583"/>
                <a:gd name="T74" fmla="*/ 311 w 632"/>
                <a:gd name="T75" fmla="*/ 1559 h 1583"/>
                <a:gd name="T76" fmla="*/ 257 w 632"/>
                <a:gd name="T77" fmla="*/ 1543 h 1583"/>
                <a:gd name="T78" fmla="*/ 200 w 632"/>
                <a:gd name="T79" fmla="*/ 1523 h 1583"/>
                <a:gd name="T80" fmla="*/ 146 w 632"/>
                <a:gd name="T81" fmla="*/ 1498 h 1583"/>
                <a:gd name="T82" fmla="*/ 96 w 632"/>
                <a:gd name="T83" fmla="*/ 1466 h 1583"/>
                <a:gd name="T84" fmla="*/ 53 w 632"/>
                <a:gd name="T85" fmla="*/ 1430 h 1583"/>
                <a:gd name="T86" fmla="*/ 21 w 632"/>
                <a:gd name="T87" fmla="*/ 1385 h 1583"/>
                <a:gd name="T88" fmla="*/ 3 w 632"/>
                <a:gd name="T89" fmla="*/ 1332 h 1583"/>
                <a:gd name="T90" fmla="*/ 0 w 632"/>
                <a:gd name="T91" fmla="*/ 1268 h 1583"/>
                <a:gd name="T92" fmla="*/ 14 w 632"/>
                <a:gd name="T93" fmla="*/ 1199 h 1583"/>
                <a:gd name="T94" fmla="*/ 50 w 632"/>
                <a:gd name="T95" fmla="*/ 1118 h 1583"/>
                <a:gd name="T96" fmla="*/ 111 w 632"/>
                <a:gd name="T97" fmla="*/ 1025 h 15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2"/>
                <a:gd name="T148" fmla="*/ 0 h 1583"/>
                <a:gd name="T149" fmla="*/ 632 w 632"/>
                <a:gd name="T150" fmla="*/ 1583 h 15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2" h="1583">
                  <a:moveTo>
                    <a:pt x="111" y="1025"/>
                  </a:moveTo>
                  <a:lnTo>
                    <a:pt x="246" y="846"/>
                  </a:lnTo>
                  <a:lnTo>
                    <a:pt x="354" y="705"/>
                  </a:lnTo>
                  <a:lnTo>
                    <a:pt x="429" y="583"/>
                  </a:lnTo>
                  <a:lnTo>
                    <a:pt x="471" y="478"/>
                  </a:lnTo>
                  <a:lnTo>
                    <a:pt x="482" y="377"/>
                  </a:lnTo>
                  <a:lnTo>
                    <a:pt x="461" y="267"/>
                  </a:lnTo>
                  <a:lnTo>
                    <a:pt x="404" y="146"/>
                  </a:lnTo>
                  <a:lnTo>
                    <a:pt x="311" y="0"/>
                  </a:lnTo>
                  <a:lnTo>
                    <a:pt x="318" y="4"/>
                  </a:lnTo>
                  <a:lnTo>
                    <a:pt x="336" y="16"/>
                  </a:lnTo>
                  <a:lnTo>
                    <a:pt x="364" y="36"/>
                  </a:lnTo>
                  <a:lnTo>
                    <a:pt x="400" y="65"/>
                  </a:lnTo>
                  <a:lnTo>
                    <a:pt x="439" y="97"/>
                  </a:lnTo>
                  <a:lnTo>
                    <a:pt x="482" y="138"/>
                  </a:lnTo>
                  <a:lnTo>
                    <a:pt x="525" y="190"/>
                  </a:lnTo>
                  <a:lnTo>
                    <a:pt x="561" y="243"/>
                  </a:lnTo>
                  <a:lnTo>
                    <a:pt x="593" y="308"/>
                  </a:lnTo>
                  <a:lnTo>
                    <a:pt x="618" y="373"/>
                  </a:lnTo>
                  <a:lnTo>
                    <a:pt x="632" y="450"/>
                  </a:lnTo>
                  <a:lnTo>
                    <a:pt x="632" y="531"/>
                  </a:lnTo>
                  <a:lnTo>
                    <a:pt x="614" y="616"/>
                  </a:lnTo>
                  <a:lnTo>
                    <a:pt x="582" y="709"/>
                  </a:lnTo>
                  <a:lnTo>
                    <a:pt x="525" y="806"/>
                  </a:lnTo>
                  <a:lnTo>
                    <a:pt x="446" y="907"/>
                  </a:lnTo>
                  <a:lnTo>
                    <a:pt x="314" y="1089"/>
                  </a:lnTo>
                  <a:lnTo>
                    <a:pt x="254" y="1235"/>
                  </a:lnTo>
                  <a:lnTo>
                    <a:pt x="250" y="1353"/>
                  </a:lnTo>
                  <a:lnTo>
                    <a:pt x="286" y="1446"/>
                  </a:lnTo>
                  <a:lnTo>
                    <a:pt x="343" y="1511"/>
                  </a:lnTo>
                  <a:lnTo>
                    <a:pt x="404" y="1551"/>
                  </a:lnTo>
                  <a:lnTo>
                    <a:pt x="454" y="1575"/>
                  </a:lnTo>
                  <a:lnTo>
                    <a:pt x="475" y="1583"/>
                  </a:lnTo>
                  <a:lnTo>
                    <a:pt x="468" y="1583"/>
                  </a:lnTo>
                  <a:lnTo>
                    <a:pt x="443" y="1579"/>
                  </a:lnTo>
                  <a:lnTo>
                    <a:pt x="407" y="1575"/>
                  </a:lnTo>
                  <a:lnTo>
                    <a:pt x="364" y="1567"/>
                  </a:lnTo>
                  <a:lnTo>
                    <a:pt x="311" y="1559"/>
                  </a:lnTo>
                  <a:lnTo>
                    <a:pt x="257" y="1543"/>
                  </a:lnTo>
                  <a:lnTo>
                    <a:pt x="200" y="1523"/>
                  </a:lnTo>
                  <a:lnTo>
                    <a:pt x="146" y="1498"/>
                  </a:lnTo>
                  <a:lnTo>
                    <a:pt x="96" y="1466"/>
                  </a:lnTo>
                  <a:lnTo>
                    <a:pt x="53" y="1430"/>
                  </a:lnTo>
                  <a:lnTo>
                    <a:pt x="21" y="1385"/>
                  </a:lnTo>
                  <a:lnTo>
                    <a:pt x="3" y="1332"/>
                  </a:lnTo>
                  <a:lnTo>
                    <a:pt x="0" y="1268"/>
                  </a:lnTo>
                  <a:lnTo>
                    <a:pt x="14" y="1199"/>
                  </a:lnTo>
                  <a:lnTo>
                    <a:pt x="50" y="1118"/>
                  </a:lnTo>
                  <a:lnTo>
                    <a:pt x="111" y="1025"/>
                  </a:lnTo>
                  <a:close/>
                </a:path>
              </a:pathLst>
            </a:custGeom>
            <a:solidFill>
              <a:srgbClr val="000000"/>
            </a:solidFill>
            <a:ln w="9525">
              <a:noFill/>
              <a:round/>
              <a:headEnd/>
              <a:tailEnd/>
            </a:ln>
          </p:spPr>
          <p:txBody>
            <a:bodyPr/>
            <a:lstStyle/>
            <a:p>
              <a:endParaRPr lang="en-US"/>
            </a:p>
          </p:txBody>
        </p:sp>
      </p:grpSp>
      <p:grpSp>
        <p:nvGrpSpPr>
          <p:cNvPr id="6" name="Group 165"/>
          <p:cNvGrpSpPr>
            <a:grpSpLocks/>
          </p:cNvGrpSpPr>
          <p:nvPr/>
        </p:nvGrpSpPr>
        <p:grpSpPr bwMode="auto">
          <a:xfrm>
            <a:off x="4152900" y="3941763"/>
            <a:ext cx="1244600" cy="401637"/>
            <a:chOff x="5127" y="6278"/>
            <a:chExt cx="2413" cy="633"/>
          </a:xfrm>
        </p:grpSpPr>
        <p:sp>
          <p:nvSpPr>
            <p:cNvPr id="35876" name="Freeform 166"/>
            <p:cNvSpPr>
              <a:spLocks/>
            </p:cNvSpPr>
            <p:nvPr/>
          </p:nvSpPr>
          <p:spPr bwMode="auto">
            <a:xfrm rot="4689836">
              <a:off x="6705" y="5838"/>
              <a:ext cx="395" cy="1275"/>
            </a:xfrm>
            <a:custGeom>
              <a:avLst/>
              <a:gdLst>
                <a:gd name="T0" fmla="*/ 72 w 633"/>
                <a:gd name="T1" fmla="*/ 824 h 1580"/>
                <a:gd name="T2" fmla="*/ 156 w 633"/>
                <a:gd name="T3" fmla="*/ 679 h 1580"/>
                <a:gd name="T4" fmla="*/ 221 w 633"/>
                <a:gd name="T5" fmla="*/ 566 h 1580"/>
                <a:gd name="T6" fmla="*/ 268 w 633"/>
                <a:gd name="T7" fmla="*/ 467 h 1580"/>
                <a:gd name="T8" fmla="*/ 295 w 633"/>
                <a:gd name="T9" fmla="*/ 382 h 1580"/>
                <a:gd name="T10" fmla="*/ 299 w 633"/>
                <a:gd name="T11" fmla="*/ 301 h 1580"/>
                <a:gd name="T12" fmla="*/ 286 w 633"/>
                <a:gd name="T13" fmla="*/ 215 h 1580"/>
                <a:gd name="T14" fmla="*/ 250 w 633"/>
                <a:gd name="T15" fmla="*/ 118 h 1580"/>
                <a:gd name="T16" fmla="*/ 194 w 633"/>
                <a:gd name="T17" fmla="*/ 0 h 1580"/>
                <a:gd name="T18" fmla="*/ 198 w 633"/>
                <a:gd name="T19" fmla="*/ 3 h 1580"/>
                <a:gd name="T20" fmla="*/ 210 w 633"/>
                <a:gd name="T21" fmla="*/ 13 h 1580"/>
                <a:gd name="T22" fmla="*/ 228 w 633"/>
                <a:gd name="T23" fmla="*/ 30 h 1580"/>
                <a:gd name="T24" fmla="*/ 250 w 633"/>
                <a:gd name="T25" fmla="*/ 52 h 1580"/>
                <a:gd name="T26" fmla="*/ 275 w 633"/>
                <a:gd name="T27" fmla="*/ 78 h 1580"/>
                <a:gd name="T28" fmla="*/ 301 w 633"/>
                <a:gd name="T29" fmla="*/ 111 h 1580"/>
                <a:gd name="T30" fmla="*/ 326 w 633"/>
                <a:gd name="T31" fmla="*/ 150 h 1580"/>
                <a:gd name="T32" fmla="*/ 350 w 633"/>
                <a:gd name="T33" fmla="*/ 196 h 1580"/>
                <a:gd name="T34" fmla="*/ 370 w 633"/>
                <a:gd name="T35" fmla="*/ 245 h 1580"/>
                <a:gd name="T36" fmla="*/ 386 w 633"/>
                <a:gd name="T37" fmla="*/ 301 h 1580"/>
                <a:gd name="T38" fmla="*/ 395 w 633"/>
                <a:gd name="T39" fmla="*/ 363 h 1580"/>
                <a:gd name="T40" fmla="*/ 395 w 633"/>
                <a:gd name="T41" fmla="*/ 425 h 1580"/>
                <a:gd name="T42" fmla="*/ 386 w 633"/>
                <a:gd name="T43" fmla="*/ 497 h 1580"/>
                <a:gd name="T44" fmla="*/ 364 w 633"/>
                <a:gd name="T45" fmla="*/ 569 h 1580"/>
                <a:gd name="T46" fmla="*/ 330 w 633"/>
                <a:gd name="T47" fmla="*/ 647 h 1580"/>
                <a:gd name="T48" fmla="*/ 281 w 633"/>
                <a:gd name="T49" fmla="*/ 729 h 1580"/>
                <a:gd name="T50" fmla="*/ 197 w 633"/>
                <a:gd name="T51" fmla="*/ 876 h 1580"/>
                <a:gd name="T52" fmla="*/ 158 w 633"/>
                <a:gd name="T53" fmla="*/ 993 h 1580"/>
                <a:gd name="T54" fmla="*/ 156 w 633"/>
                <a:gd name="T55" fmla="*/ 1089 h 1580"/>
                <a:gd name="T56" fmla="*/ 178 w 633"/>
                <a:gd name="T57" fmla="*/ 1164 h 1580"/>
                <a:gd name="T58" fmla="*/ 212 w 633"/>
                <a:gd name="T59" fmla="*/ 1216 h 1580"/>
                <a:gd name="T60" fmla="*/ 252 w 633"/>
                <a:gd name="T61" fmla="*/ 1248 h 1580"/>
                <a:gd name="T62" fmla="*/ 281 w 633"/>
                <a:gd name="T63" fmla="*/ 1268 h 1580"/>
                <a:gd name="T64" fmla="*/ 295 w 633"/>
                <a:gd name="T65" fmla="*/ 1275 h 1580"/>
                <a:gd name="T66" fmla="*/ 290 w 633"/>
                <a:gd name="T67" fmla="*/ 1275 h 1580"/>
                <a:gd name="T68" fmla="*/ 275 w 633"/>
                <a:gd name="T69" fmla="*/ 1271 h 1580"/>
                <a:gd name="T70" fmla="*/ 252 w 633"/>
                <a:gd name="T71" fmla="*/ 1268 h 1580"/>
                <a:gd name="T72" fmla="*/ 225 w 633"/>
                <a:gd name="T73" fmla="*/ 1261 h 1580"/>
                <a:gd name="T74" fmla="*/ 192 w 633"/>
                <a:gd name="T75" fmla="*/ 1255 h 1580"/>
                <a:gd name="T76" fmla="*/ 158 w 633"/>
                <a:gd name="T77" fmla="*/ 1242 h 1580"/>
                <a:gd name="T78" fmla="*/ 123 w 633"/>
                <a:gd name="T79" fmla="*/ 1226 h 1580"/>
                <a:gd name="T80" fmla="*/ 89 w 633"/>
                <a:gd name="T81" fmla="*/ 1206 h 1580"/>
                <a:gd name="T82" fmla="*/ 58 w 633"/>
                <a:gd name="T83" fmla="*/ 1180 h 1580"/>
                <a:gd name="T84" fmla="*/ 31 w 633"/>
                <a:gd name="T85" fmla="*/ 1151 h 1580"/>
                <a:gd name="T86" fmla="*/ 14 w 633"/>
                <a:gd name="T87" fmla="*/ 1114 h 1580"/>
                <a:gd name="T88" fmla="*/ 0 w 633"/>
                <a:gd name="T89" fmla="*/ 1072 h 1580"/>
                <a:gd name="T90" fmla="*/ 0 w 633"/>
                <a:gd name="T91" fmla="*/ 1020 h 1580"/>
                <a:gd name="T92" fmla="*/ 9 w 633"/>
                <a:gd name="T93" fmla="*/ 964 h 1580"/>
                <a:gd name="T94" fmla="*/ 34 w 633"/>
                <a:gd name="T95" fmla="*/ 899 h 1580"/>
                <a:gd name="T96" fmla="*/ 72 w 633"/>
                <a:gd name="T97" fmla="*/ 824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sp>
          <p:nvSpPr>
            <p:cNvPr id="35877" name="Freeform 167"/>
            <p:cNvSpPr>
              <a:spLocks/>
            </p:cNvSpPr>
            <p:nvPr/>
          </p:nvSpPr>
          <p:spPr bwMode="auto">
            <a:xfrm rot="4689836">
              <a:off x="5567" y="6076"/>
              <a:ext cx="395" cy="1276"/>
            </a:xfrm>
            <a:custGeom>
              <a:avLst/>
              <a:gdLst>
                <a:gd name="T0" fmla="*/ 72 w 633"/>
                <a:gd name="T1" fmla="*/ 825 h 1580"/>
                <a:gd name="T2" fmla="*/ 156 w 633"/>
                <a:gd name="T3" fmla="*/ 680 h 1580"/>
                <a:gd name="T4" fmla="*/ 221 w 633"/>
                <a:gd name="T5" fmla="*/ 566 h 1580"/>
                <a:gd name="T6" fmla="*/ 268 w 633"/>
                <a:gd name="T7" fmla="*/ 468 h 1580"/>
                <a:gd name="T8" fmla="*/ 295 w 633"/>
                <a:gd name="T9" fmla="*/ 383 h 1580"/>
                <a:gd name="T10" fmla="*/ 299 w 633"/>
                <a:gd name="T11" fmla="*/ 301 h 1580"/>
                <a:gd name="T12" fmla="*/ 286 w 633"/>
                <a:gd name="T13" fmla="*/ 216 h 1580"/>
                <a:gd name="T14" fmla="*/ 250 w 633"/>
                <a:gd name="T15" fmla="*/ 118 h 1580"/>
                <a:gd name="T16" fmla="*/ 194 w 633"/>
                <a:gd name="T17" fmla="*/ 0 h 1580"/>
                <a:gd name="T18" fmla="*/ 198 w 633"/>
                <a:gd name="T19" fmla="*/ 3 h 1580"/>
                <a:gd name="T20" fmla="*/ 210 w 633"/>
                <a:gd name="T21" fmla="*/ 13 h 1580"/>
                <a:gd name="T22" fmla="*/ 228 w 633"/>
                <a:gd name="T23" fmla="*/ 30 h 1580"/>
                <a:gd name="T24" fmla="*/ 250 w 633"/>
                <a:gd name="T25" fmla="*/ 52 h 1580"/>
                <a:gd name="T26" fmla="*/ 275 w 633"/>
                <a:gd name="T27" fmla="*/ 78 h 1580"/>
                <a:gd name="T28" fmla="*/ 301 w 633"/>
                <a:gd name="T29" fmla="*/ 111 h 1580"/>
                <a:gd name="T30" fmla="*/ 326 w 633"/>
                <a:gd name="T31" fmla="*/ 150 h 1580"/>
                <a:gd name="T32" fmla="*/ 350 w 633"/>
                <a:gd name="T33" fmla="*/ 196 h 1580"/>
                <a:gd name="T34" fmla="*/ 370 w 633"/>
                <a:gd name="T35" fmla="*/ 246 h 1580"/>
                <a:gd name="T36" fmla="*/ 386 w 633"/>
                <a:gd name="T37" fmla="*/ 301 h 1580"/>
                <a:gd name="T38" fmla="*/ 395 w 633"/>
                <a:gd name="T39" fmla="*/ 363 h 1580"/>
                <a:gd name="T40" fmla="*/ 395 w 633"/>
                <a:gd name="T41" fmla="*/ 426 h 1580"/>
                <a:gd name="T42" fmla="*/ 386 w 633"/>
                <a:gd name="T43" fmla="*/ 497 h 1580"/>
                <a:gd name="T44" fmla="*/ 364 w 633"/>
                <a:gd name="T45" fmla="*/ 569 h 1580"/>
                <a:gd name="T46" fmla="*/ 330 w 633"/>
                <a:gd name="T47" fmla="*/ 648 h 1580"/>
                <a:gd name="T48" fmla="*/ 281 w 633"/>
                <a:gd name="T49" fmla="*/ 729 h 1580"/>
                <a:gd name="T50" fmla="*/ 197 w 633"/>
                <a:gd name="T51" fmla="*/ 876 h 1580"/>
                <a:gd name="T52" fmla="*/ 158 w 633"/>
                <a:gd name="T53" fmla="*/ 994 h 1580"/>
                <a:gd name="T54" fmla="*/ 156 w 633"/>
                <a:gd name="T55" fmla="*/ 1089 h 1580"/>
                <a:gd name="T56" fmla="*/ 178 w 633"/>
                <a:gd name="T57" fmla="*/ 1165 h 1580"/>
                <a:gd name="T58" fmla="*/ 212 w 633"/>
                <a:gd name="T59" fmla="*/ 1217 h 1580"/>
                <a:gd name="T60" fmla="*/ 252 w 633"/>
                <a:gd name="T61" fmla="*/ 1249 h 1580"/>
                <a:gd name="T62" fmla="*/ 281 w 633"/>
                <a:gd name="T63" fmla="*/ 1269 h 1580"/>
                <a:gd name="T64" fmla="*/ 295 w 633"/>
                <a:gd name="T65" fmla="*/ 1276 h 1580"/>
                <a:gd name="T66" fmla="*/ 290 w 633"/>
                <a:gd name="T67" fmla="*/ 1276 h 1580"/>
                <a:gd name="T68" fmla="*/ 275 w 633"/>
                <a:gd name="T69" fmla="*/ 1272 h 1580"/>
                <a:gd name="T70" fmla="*/ 252 w 633"/>
                <a:gd name="T71" fmla="*/ 1269 h 1580"/>
                <a:gd name="T72" fmla="*/ 225 w 633"/>
                <a:gd name="T73" fmla="*/ 1262 h 1580"/>
                <a:gd name="T74" fmla="*/ 192 w 633"/>
                <a:gd name="T75" fmla="*/ 1256 h 1580"/>
                <a:gd name="T76" fmla="*/ 158 w 633"/>
                <a:gd name="T77" fmla="*/ 1243 h 1580"/>
                <a:gd name="T78" fmla="*/ 123 w 633"/>
                <a:gd name="T79" fmla="*/ 1227 h 1580"/>
                <a:gd name="T80" fmla="*/ 89 w 633"/>
                <a:gd name="T81" fmla="*/ 1207 h 1580"/>
                <a:gd name="T82" fmla="*/ 58 w 633"/>
                <a:gd name="T83" fmla="*/ 1181 h 1580"/>
                <a:gd name="T84" fmla="*/ 31 w 633"/>
                <a:gd name="T85" fmla="*/ 1152 h 1580"/>
                <a:gd name="T86" fmla="*/ 14 w 633"/>
                <a:gd name="T87" fmla="*/ 1115 h 1580"/>
                <a:gd name="T88" fmla="*/ 0 w 633"/>
                <a:gd name="T89" fmla="*/ 1072 h 1580"/>
                <a:gd name="T90" fmla="*/ 0 w 633"/>
                <a:gd name="T91" fmla="*/ 1021 h 1580"/>
                <a:gd name="T92" fmla="*/ 9 w 633"/>
                <a:gd name="T93" fmla="*/ 965 h 1580"/>
                <a:gd name="T94" fmla="*/ 34 w 633"/>
                <a:gd name="T95" fmla="*/ 900 h 1580"/>
                <a:gd name="T96" fmla="*/ 72 w 633"/>
                <a:gd name="T97" fmla="*/ 825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grpSp>
      <p:grpSp>
        <p:nvGrpSpPr>
          <p:cNvPr id="7" name="Group 184"/>
          <p:cNvGrpSpPr>
            <a:grpSpLocks/>
          </p:cNvGrpSpPr>
          <p:nvPr/>
        </p:nvGrpSpPr>
        <p:grpSpPr bwMode="auto">
          <a:xfrm>
            <a:off x="3352800" y="1285875"/>
            <a:ext cx="4343400" cy="909638"/>
            <a:chOff x="2112" y="810"/>
            <a:chExt cx="2736" cy="573"/>
          </a:xfrm>
        </p:grpSpPr>
        <p:sp>
          <p:nvSpPr>
            <p:cNvPr id="35874" name="Text Box 171"/>
            <p:cNvSpPr txBox="1">
              <a:spLocks noChangeArrowheads="1"/>
            </p:cNvSpPr>
            <p:nvPr/>
          </p:nvSpPr>
          <p:spPr bwMode="auto">
            <a:xfrm>
              <a:off x="2544" y="810"/>
              <a:ext cx="2304" cy="360"/>
            </a:xfrm>
            <a:prstGeom prst="rect">
              <a:avLst/>
            </a:prstGeom>
            <a:noFill/>
            <a:ln w="9525">
              <a:noFill/>
              <a:miter lim="800000"/>
              <a:headEnd/>
              <a:tailEnd/>
            </a:ln>
          </p:spPr>
          <p:txBody>
            <a:bodyPr/>
            <a:lstStyle/>
            <a:p>
              <a:r>
                <a:rPr lang="en-US" sz="1400">
                  <a:ea typeface="Times New Roman" pitchFamily="18" charset="0"/>
                  <a:cs typeface="Arial" charset="0"/>
                </a:rPr>
                <a:t>HIGH ENERGY, SHORT </a:t>
              </a:r>
              <a:r>
                <a:rPr lang="en-US" sz="1400">
                  <a:latin typeface="Symbol" pitchFamily="18" charset="2"/>
                  <a:ea typeface="Times New Roman" pitchFamily="18" charset="0"/>
                  <a:cs typeface="Arial" charset="0"/>
                </a:rPr>
                <a:t>l</a:t>
              </a:r>
              <a:r>
                <a:rPr lang="en-US" sz="1400">
                  <a:ea typeface="Times New Roman" pitchFamily="18" charset="0"/>
                  <a:cs typeface="Arial" charset="0"/>
                </a:rPr>
                <a:t> LIGHT PASSES</a:t>
              </a:r>
              <a:endParaRPr lang="en-US" sz="900">
                <a:ea typeface="Times New Roman" pitchFamily="18" charset="0"/>
                <a:cs typeface="Arial" charset="0"/>
              </a:endParaRPr>
            </a:p>
            <a:p>
              <a:pPr eaLnBrk="0" hangingPunct="0"/>
              <a:r>
                <a:rPr lang="en-US" sz="1400">
                  <a:ea typeface="Times New Roman" pitchFamily="18" charset="0"/>
                  <a:cs typeface="Arial" charset="0"/>
                </a:rPr>
                <a:t>EASILY THROUGH ATMOSPHERE</a:t>
              </a:r>
              <a:endParaRPr lang="en-US" sz="1800">
                <a:ea typeface="Times New Roman" pitchFamily="18" charset="0"/>
                <a:cs typeface="Arial" charset="0"/>
              </a:endParaRPr>
            </a:p>
          </p:txBody>
        </p:sp>
        <p:sp>
          <p:nvSpPr>
            <p:cNvPr id="35875" name="Freeform 172"/>
            <p:cNvSpPr>
              <a:spLocks/>
            </p:cNvSpPr>
            <p:nvPr/>
          </p:nvSpPr>
          <p:spPr bwMode="auto">
            <a:xfrm>
              <a:off x="2112" y="973"/>
              <a:ext cx="486" cy="410"/>
            </a:xfrm>
            <a:custGeom>
              <a:avLst/>
              <a:gdLst>
                <a:gd name="T0" fmla="*/ 486 w 1215"/>
                <a:gd name="T1" fmla="*/ 0 h 1025"/>
                <a:gd name="T2" fmla="*/ 0 w 1215"/>
                <a:gd name="T3" fmla="*/ 410 h 1025"/>
                <a:gd name="T4" fmla="*/ 0 60000 65536"/>
                <a:gd name="T5" fmla="*/ 0 60000 65536"/>
                <a:gd name="T6" fmla="*/ 0 w 1215"/>
                <a:gd name="T7" fmla="*/ 0 h 1025"/>
                <a:gd name="T8" fmla="*/ 1215 w 1215"/>
                <a:gd name="T9" fmla="*/ 1025 h 1025"/>
              </a:gdLst>
              <a:ahLst/>
              <a:cxnLst>
                <a:cxn ang="T4">
                  <a:pos x="T0" y="T1"/>
                </a:cxn>
                <a:cxn ang="T5">
                  <a:pos x="T2" y="T3"/>
                </a:cxn>
              </a:cxnLst>
              <a:rect l="T6" t="T7" r="T8" b="T9"/>
              <a:pathLst>
                <a:path w="1215" h="1025">
                  <a:moveTo>
                    <a:pt x="1215" y="0"/>
                  </a:moveTo>
                  <a:lnTo>
                    <a:pt x="0" y="1025"/>
                  </a:lnTo>
                </a:path>
              </a:pathLst>
            </a:custGeom>
            <a:noFill/>
            <a:ln w="9525">
              <a:solidFill>
                <a:srgbClr val="000000"/>
              </a:solidFill>
              <a:round/>
              <a:headEnd/>
              <a:tailEnd type="triangle" w="med" len="med"/>
            </a:ln>
          </p:spPr>
          <p:txBody>
            <a:bodyPr/>
            <a:lstStyle/>
            <a:p>
              <a:endParaRPr lang="en-US"/>
            </a:p>
          </p:txBody>
        </p:sp>
      </p:grpSp>
      <p:sp>
        <p:nvSpPr>
          <p:cNvPr id="304301" name="Text Box 173"/>
          <p:cNvSpPr txBox="1">
            <a:spLocks noChangeArrowheads="1"/>
          </p:cNvSpPr>
          <p:nvPr/>
        </p:nvSpPr>
        <p:spPr bwMode="auto">
          <a:xfrm>
            <a:off x="4953000" y="3095625"/>
            <a:ext cx="2057400" cy="571500"/>
          </a:xfrm>
          <a:prstGeom prst="rect">
            <a:avLst/>
          </a:prstGeom>
          <a:noFill/>
          <a:ln w="9525">
            <a:noFill/>
            <a:miter lim="800000"/>
            <a:headEnd/>
            <a:tailEnd/>
          </a:ln>
        </p:spPr>
        <p:txBody>
          <a:bodyPr/>
          <a:lstStyle/>
          <a:p>
            <a:r>
              <a:rPr lang="en-US" sz="1400">
                <a:ea typeface="Times New Roman" pitchFamily="18" charset="0"/>
                <a:cs typeface="Arial" charset="0"/>
              </a:rPr>
              <a:t>ENERGY RELEASED</a:t>
            </a:r>
            <a:endParaRPr lang="en-US" sz="900">
              <a:ea typeface="Times New Roman" pitchFamily="18" charset="0"/>
              <a:cs typeface="Arial" charset="0"/>
            </a:endParaRPr>
          </a:p>
          <a:p>
            <a:pPr eaLnBrk="0" hangingPunct="0"/>
            <a:r>
              <a:rPr lang="en-US" sz="1400">
                <a:ea typeface="Times New Roman" pitchFamily="18" charset="0"/>
                <a:cs typeface="Arial" charset="0"/>
              </a:rPr>
              <a:t>AS HEAT</a:t>
            </a:r>
            <a:endParaRPr lang="en-US" sz="1800">
              <a:ea typeface="Times New Roman" pitchFamily="18" charset="0"/>
              <a:cs typeface="Arial" charset="0"/>
            </a:endParaRPr>
          </a:p>
        </p:txBody>
      </p:sp>
      <p:sp>
        <p:nvSpPr>
          <p:cNvPr id="304302" name="Text Box 174"/>
          <p:cNvSpPr txBox="1">
            <a:spLocks noChangeArrowheads="1"/>
          </p:cNvSpPr>
          <p:nvPr/>
        </p:nvSpPr>
        <p:spPr bwMode="auto">
          <a:xfrm>
            <a:off x="1295400" y="5248275"/>
            <a:ext cx="2743200" cy="1143000"/>
          </a:xfrm>
          <a:prstGeom prst="rect">
            <a:avLst/>
          </a:prstGeom>
          <a:noFill/>
          <a:ln w="9525">
            <a:noFill/>
            <a:miter lim="800000"/>
            <a:headEnd/>
            <a:tailEnd/>
          </a:ln>
        </p:spPr>
        <p:txBody>
          <a:bodyPr/>
          <a:lstStyle/>
          <a:p>
            <a:r>
              <a:rPr lang="en-US" sz="1400">
                <a:ea typeface="Times New Roman" pitchFamily="18" charset="0"/>
                <a:cs typeface="Arial" charset="0"/>
              </a:rPr>
              <a:t>LOWER ENERGY, LONGER </a:t>
            </a:r>
            <a:r>
              <a:rPr lang="en-US" sz="1400">
                <a:latin typeface="Symbol" pitchFamily="18" charset="2"/>
                <a:ea typeface="Times New Roman" pitchFamily="18" charset="0"/>
                <a:cs typeface="Arial" charset="0"/>
              </a:rPr>
              <a:t>l</a:t>
            </a:r>
            <a:endParaRPr lang="en-US" sz="900">
              <a:ea typeface="Times New Roman" pitchFamily="18" charset="0"/>
              <a:cs typeface="Arial" charset="0"/>
            </a:endParaRPr>
          </a:p>
          <a:p>
            <a:pPr eaLnBrk="0" hangingPunct="0"/>
            <a:r>
              <a:rPr lang="en-US" sz="1400">
                <a:ea typeface="Times New Roman" pitchFamily="18" charset="0"/>
                <a:cs typeface="Arial" charset="0"/>
              </a:rPr>
              <a:t>LIGHT IS BLOCKED BY CO</a:t>
            </a:r>
            <a:r>
              <a:rPr lang="en-US" sz="1400" baseline="-30000">
                <a:ea typeface="Times New Roman" pitchFamily="18" charset="0"/>
                <a:cs typeface="Arial" charset="0"/>
              </a:rPr>
              <a:t>2</a:t>
            </a:r>
            <a:r>
              <a:rPr lang="en-US" sz="1400">
                <a:ea typeface="Times New Roman" pitchFamily="18" charset="0"/>
                <a:cs typeface="Arial" charset="0"/>
              </a:rPr>
              <a:t> AND CH</a:t>
            </a:r>
            <a:r>
              <a:rPr lang="en-US" sz="1400" baseline="-30000">
                <a:ea typeface="Times New Roman" pitchFamily="18" charset="0"/>
                <a:cs typeface="Arial" charset="0"/>
              </a:rPr>
              <a:t>4</a:t>
            </a:r>
            <a:r>
              <a:rPr lang="en-US" sz="1400">
                <a:ea typeface="Times New Roman" pitchFamily="18" charset="0"/>
                <a:cs typeface="Arial" charset="0"/>
              </a:rPr>
              <a:t>; ENERGY DOESN’T</a:t>
            </a:r>
            <a:endParaRPr lang="en-US" sz="900">
              <a:ea typeface="Times New Roman" pitchFamily="18" charset="0"/>
              <a:cs typeface="Arial" charset="0"/>
            </a:endParaRPr>
          </a:p>
          <a:p>
            <a:pPr eaLnBrk="0" hangingPunct="0"/>
            <a:r>
              <a:rPr lang="en-US" sz="1400">
                <a:ea typeface="Times New Roman" pitchFamily="18" charset="0"/>
                <a:cs typeface="Arial" charset="0"/>
              </a:rPr>
              <a:t>ESCAPE INTO SPACE;</a:t>
            </a:r>
            <a:endParaRPr lang="en-US" sz="900">
              <a:ea typeface="Times New Roman" pitchFamily="18" charset="0"/>
              <a:cs typeface="Arial" charset="0"/>
            </a:endParaRPr>
          </a:p>
          <a:p>
            <a:pPr eaLnBrk="0" hangingPunct="0"/>
            <a:r>
              <a:rPr lang="en-US" sz="1400">
                <a:ea typeface="Times New Roman" pitchFamily="18" charset="0"/>
                <a:cs typeface="Arial" charset="0"/>
              </a:rPr>
              <a:t>ATMOSPHERE HEATS UP</a:t>
            </a:r>
            <a:endParaRPr lang="en-US" sz="1800">
              <a:ea typeface="Times New Roman" pitchFamily="18" charset="0"/>
              <a:cs typeface="Arial" charset="0"/>
            </a:endParaRPr>
          </a:p>
        </p:txBody>
      </p:sp>
      <p:sp>
        <p:nvSpPr>
          <p:cNvPr id="304303" name="Line 175"/>
          <p:cNvSpPr>
            <a:spLocks noChangeShapeType="1"/>
          </p:cNvSpPr>
          <p:nvPr/>
        </p:nvSpPr>
        <p:spPr bwMode="auto">
          <a:xfrm flipV="1">
            <a:off x="3581400" y="4340225"/>
            <a:ext cx="914400" cy="914400"/>
          </a:xfrm>
          <a:prstGeom prst="line">
            <a:avLst/>
          </a:prstGeom>
          <a:noFill/>
          <a:ln w="9525">
            <a:solidFill>
              <a:srgbClr val="000000"/>
            </a:solidFill>
            <a:round/>
            <a:headEnd/>
            <a:tailEnd type="triangle" w="med" len="med"/>
          </a:ln>
        </p:spPr>
        <p:txBody>
          <a:bodyPr/>
          <a:lstStyle/>
          <a:p>
            <a:endParaRPr lang="en-US"/>
          </a:p>
        </p:txBody>
      </p:sp>
      <p:sp>
        <p:nvSpPr>
          <p:cNvPr id="304304" name="Freeform 176"/>
          <p:cNvSpPr>
            <a:spLocks/>
          </p:cNvSpPr>
          <p:nvPr/>
        </p:nvSpPr>
        <p:spPr bwMode="auto">
          <a:xfrm rot="2845612">
            <a:off x="5110957" y="4158456"/>
            <a:ext cx="114300" cy="252413"/>
          </a:xfrm>
          <a:custGeom>
            <a:avLst/>
            <a:gdLst>
              <a:gd name="T0" fmla="*/ 20765 w 633"/>
              <a:gd name="T1" fmla="*/ 163110 h 1580"/>
              <a:gd name="T2" fmla="*/ 45142 w 633"/>
              <a:gd name="T3" fmla="*/ 134514 h 1580"/>
              <a:gd name="T4" fmla="*/ 63921 w 633"/>
              <a:gd name="T5" fmla="*/ 111988 h 1580"/>
              <a:gd name="T6" fmla="*/ 77464 w 633"/>
              <a:gd name="T7" fmla="*/ 92498 h 1580"/>
              <a:gd name="T8" fmla="*/ 85228 w 633"/>
              <a:gd name="T9" fmla="*/ 75724 h 1580"/>
              <a:gd name="T10" fmla="*/ 86492 w 633"/>
              <a:gd name="T11" fmla="*/ 59589 h 1580"/>
              <a:gd name="T12" fmla="*/ 82700 w 633"/>
              <a:gd name="T13" fmla="*/ 42655 h 1580"/>
              <a:gd name="T14" fmla="*/ 72408 w 633"/>
              <a:gd name="T15" fmla="*/ 23324 h 1580"/>
              <a:gd name="T16" fmla="*/ 56157 w 633"/>
              <a:gd name="T17" fmla="*/ 0 h 1580"/>
              <a:gd name="T18" fmla="*/ 57421 w 633"/>
              <a:gd name="T19" fmla="*/ 639 h 1580"/>
              <a:gd name="T20" fmla="*/ 60671 w 633"/>
              <a:gd name="T21" fmla="*/ 2556 h 1580"/>
              <a:gd name="T22" fmla="*/ 65908 w 633"/>
              <a:gd name="T23" fmla="*/ 5911 h 1580"/>
              <a:gd name="T24" fmla="*/ 72408 w 633"/>
              <a:gd name="T25" fmla="*/ 10384 h 1580"/>
              <a:gd name="T26" fmla="*/ 79450 w 633"/>
              <a:gd name="T27" fmla="*/ 15496 h 1580"/>
              <a:gd name="T28" fmla="*/ 87215 w 633"/>
              <a:gd name="T29" fmla="*/ 22046 h 1580"/>
              <a:gd name="T30" fmla="*/ 94257 w 633"/>
              <a:gd name="T31" fmla="*/ 29714 h 1580"/>
              <a:gd name="T32" fmla="*/ 101299 w 633"/>
              <a:gd name="T33" fmla="*/ 38820 h 1580"/>
              <a:gd name="T34" fmla="*/ 107077 w 633"/>
              <a:gd name="T35" fmla="*/ 48566 h 1580"/>
              <a:gd name="T36" fmla="*/ 111591 w 633"/>
              <a:gd name="T37" fmla="*/ 59589 h 1580"/>
              <a:gd name="T38" fmla="*/ 114300 w 633"/>
              <a:gd name="T39" fmla="*/ 71890 h 1580"/>
              <a:gd name="T40" fmla="*/ 114300 w 633"/>
              <a:gd name="T41" fmla="*/ 84191 h 1580"/>
              <a:gd name="T42" fmla="*/ 111591 w 633"/>
              <a:gd name="T43" fmla="*/ 98409 h 1580"/>
              <a:gd name="T44" fmla="*/ 105272 w 633"/>
              <a:gd name="T45" fmla="*/ 112627 h 1580"/>
              <a:gd name="T46" fmla="*/ 95521 w 633"/>
              <a:gd name="T47" fmla="*/ 128124 h 1580"/>
              <a:gd name="T48" fmla="*/ 81436 w 633"/>
              <a:gd name="T49" fmla="*/ 144259 h 1580"/>
              <a:gd name="T50" fmla="*/ 56879 w 633"/>
              <a:gd name="T51" fmla="*/ 173334 h 1580"/>
              <a:gd name="T52" fmla="*/ 45864 w 633"/>
              <a:gd name="T53" fmla="*/ 196659 h 1580"/>
              <a:gd name="T54" fmla="*/ 45142 w 633"/>
              <a:gd name="T55" fmla="*/ 215510 h 1580"/>
              <a:gd name="T56" fmla="*/ 51643 w 633"/>
              <a:gd name="T57" fmla="*/ 230367 h 1580"/>
              <a:gd name="T58" fmla="*/ 61393 w 633"/>
              <a:gd name="T59" fmla="*/ 240751 h 1580"/>
              <a:gd name="T60" fmla="*/ 72950 w 633"/>
              <a:gd name="T61" fmla="*/ 247141 h 1580"/>
              <a:gd name="T62" fmla="*/ 81436 w 633"/>
              <a:gd name="T63" fmla="*/ 250975 h 1580"/>
              <a:gd name="T64" fmla="*/ 85228 w 633"/>
              <a:gd name="T65" fmla="*/ 252413 h 1580"/>
              <a:gd name="T66" fmla="*/ 83964 w 633"/>
              <a:gd name="T67" fmla="*/ 252413 h 1580"/>
              <a:gd name="T68" fmla="*/ 79450 w 633"/>
              <a:gd name="T69" fmla="*/ 251614 h 1580"/>
              <a:gd name="T70" fmla="*/ 72950 w 633"/>
              <a:gd name="T71" fmla="*/ 250975 h 1580"/>
              <a:gd name="T72" fmla="*/ 65185 w 633"/>
              <a:gd name="T73" fmla="*/ 249697 h 1580"/>
              <a:gd name="T74" fmla="*/ 55615 w 633"/>
              <a:gd name="T75" fmla="*/ 248419 h 1580"/>
              <a:gd name="T76" fmla="*/ 45864 w 633"/>
              <a:gd name="T77" fmla="*/ 245863 h 1580"/>
              <a:gd name="T78" fmla="*/ 35572 w 633"/>
              <a:gd name="T79" fmla="*/ 242668 h 1580"/>
              <a:gd name="T80" fmla="*/ 25821 w 633"/>
              <a:gd name="T81" fmla="*/ 238674 h 1580"/>
              <a:gd name="T82" fmla="*/ 16793 w 633"/>
              <a:gd name="T83" fmla="*/ 233562 h 1580"/>
              <a:gd name="T84" fmla="*/ 9028 w 633"/>
              <a:gd name="T85" fmla="*/ 227811 h 1580"/>
              <a:gd name="T86" fmla="*/ 3973 w 633"/>
              <a:gd name="T87" fmla="*/ 220622 h 1580"/>
              <a:gd name="T88" fmla="*/ 0 w 633"/>
              <a:gd name="T89" fmla="*/ 212155 h 1580"/>
              <a:gd name="T90" fmla="*/ 0 w 633"/>
              <a:gd name="T91" fmla="*/ 201930 h 1580"/>
              <a:gd name="T92" fmla="*/ 2709 w 633"/>
              <a:gd name="T93" fmla="*/ 190907 h 1580"/>
              <a:gd name="T94" fmla="*/ 9751 w 633"/>
              <a:gd name="T95" fmla="*/ 177967 h 1580"/>
              <a:gd name="T96" fmla="*/ 20765 w 633"/>
              <a:gd name="T97" fmla="*/ 163110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sp>
        <p:nvSpPr>
          <p:cNvPr id="304305" name="Freeform 177"/>
          <p:cNvSpPr>
            <a:spLocks/>
          </p:cNvSpPr>
          <p:nvPr/>
        </p:nvSpPr>
        <p:spPr bwMode="auto">
          <a:xfrm rot="1302203">
            <a:off x="5181600" y="4206875"/>
            <a:ext cx="114300" cy="252413"/>
          </a:xfrm>
          <a:custGeom>
            <a:avLst/>
            <a:gdLst>
              <a:gd name="T0" fmla="*/ 20765 w 633"/>
              <a:gd name="T1" fmla="*/ 163110 h 1580"/>
              <a:gd name="T2" fmla="*/ 45142 w 633"/>
              <a:gd name="T3" fmla="*/ 134514 h 1580"/>
              <a:gd name="T4" fmla="*/ 63921 w 633"/>
              <a:gd name="T5" fmla="*/ 111988 h 1580"/>
              <a:gd name="T6" fmla="*/ 77464 w 633"/>
              <a:gd name="T7" fmla="*/ 92498 h 1580"/>
              <a:gd name="T8" fmla="*/ 85228 w 633"/>
              <a:gd name="T9" fmla="*/ 75724 h 1580"/>
              <a:gd name="T10" fmla="*/ 86492 w 633"/>
              <a:gd name="T11" fmla="*/ 59589 h 1580"/>
              <a:gd name="T12" fmla="*/ 82700 w 633"/>
              <a:gd name="T13" fmla="*/ 42655 h 1580"/>
              <a:gd name="T14" fmla="*/ 72408 w 633"/>
              <a:gd name="T15" fmla="*/ 23324 h 1580"/>
              <a:gd name="T16" fmla="*/ 56157 w 633"/>
              <a:gd name="T17" fmla="*/ 0 h 1580"/>
              <a:gd name="T18" fmla="*/ 57421 w 633"/>
              <a:gd name="T19" fmla="*/ 639 h 1580"/>
              <a:gd name="T20" fmla="*/ 60671 w 633"/>
              <a:gd name="T21" fmla="*/ 2556 h 1580"/>
              <a:gd name="T22" fmla="*/ 65908 w 633"/>
              <a:gd name="T23" fmla="*/ 5911 h 1580"/>
              <a:gd name="T24" fmla="*/ 72408 w 633"/>
              <a:gd name="T25" fmla="*/ 10384 h 1580"/>
              <a:gd name="T26" fmla="*/ 79450 w 633"/>
              <a:gd name="T27" fmla="*/ 15496 h 1580"/>
              <a:gd name="T28" fmla="*/ 87215 w 633"/>
              <a:gd name="T29" fmla="*/ 22046 h 1580"/>
              <a:gd name="T30" fmla="*/ 94257 w 633"/>
              <a:gd name="T31" fmla="*/ 29714 h 1580"/>
              <a:gd name="T32" fmla="*/ 101299 w 633"/>
              <a:gd name="T33" fmla="*/ 38820 h 1580"/>
              <a:gd name="T34" fmla="*/ 107077 w 633"/>
              <a:gd name="T35" fmla="*/ 48566 h 1580"/>
              <a:gd name="T36" fmla="*/ 111591 w 633"/>
              <a:gd name="T37" fmla="*/ 59589 h 1580"/>
              <a:gd name="T38" fmla="*/ 114300 w 633"/>
              <a:gd name="T39" fmla="*/ 71890 h 1580"/>
              <a:gd name="T40" fmla="*/ 114300 w 633"/>
              <a:gd name="T41" fmla="*/ 84191 h 1580"/>
              <a:gd name="T42" fmla="*/ 111591 w 633"/>
              <a:gd name="T43" fmla="*/ 98409 h 1580"/>
              <a:gd name="T44" fmla="*/ 105272 w 633"/>
              <a:gd name="T45" fmla="*/ 112627 h 1580"/>
              <a:gd name="T46" fmla="*/ 95521 w 633"/>
              <a:gd name="T47" fmla="*/ 128124 h 1580"/>
              <a:gd name="T48" fmla="*/ 81436 w 633"/>
              <a:gd name="T49" fmla="*/ 144259 h 1580"/>
              <a:gd name="T50" fmla="*/ 56879 w 633"/>
              <a:gd name="T51" fmla="*/ 173334 h 1580"/>
              <a:gd name="T52" fmla="*/ 45864 w 633"/>
              <a:gd name="T53" fmla="*/ 196659 h 1580"/>
              <a:gd name="T54" fmla="*/ 45142 w 633"/>
              <a:gd name="T55" fmla="*/ 215510 h 1580"/>
              <a:gd name="T56" fmla="*/ 51643 w 633"/>
              <a:gd name="T57" fmla="*/ 230367 h 1580"/>
              <a:gd name="T58" fmla="*/ 61393 w 633"/>
              <a:gd name="T59" fmla="*/ 240751 h 1580"/>
              <a:gd name="T60" fmla="*/ 72950 w 633"/>
              <a:gd name="T61" fmla="*/ 247141 h 1580"/>
              <a:gd name="T62" fmla="*/ 81436 w 633"/>
              <a:gd name="T63" fmla="*/ 250975 h 1580"/>
              <a:gd name="T64" fmla="*/ 85228 w 633"/>
              <a:gd name="T65" fmla="*/ 252413 h 1580"/>
              <a:gd name="T66" fmla="*/ 83964 w 633"/>
              <a:gd name="T67" fmla="*/ 252413 h 1580"/>
              <a:gd name="T68" fmla="*/ 79450 w 633"/>
              <a:gd name="T69" fmla="*/ 251614 h 1580"/>
              <a:gd name="T70" fmla="*/ 72950 w 633"/>
              <a:gd name="T71" fmla="*/ 250975 h 1580"/>
              <a:gd name="T72" fmla="*/ 65185 w 633"/>
              <a:gd name="T73" fmla="*/ 249697 h 1580"/>
              <a:gd name="T74" fmla="*/ 55615 w 633"/>
              <a:gd name="T75" fmla="*/ 248419 h 1580"/>
              <a:gd name="T76" fmla="*/ 45864 w 633"/>
              <a:gd name="T77" fmla="*/ 245863 h 1580"/>
              <a:gd name="T78" fmla="*/ 35572 w 633"/>
              <a:gd name="T79" fmla="*/ 242668 h 1580"/>
              <a:gd name="T80" fmla="*/ 25821 w 633"/>
              <a:gd name="T81" fmla="*/ 238674 h 1580"/>
              <a:gd name="T82" fmla="*/ 16793 w 633"/>
              <a:gd name="T83" fmla="*/ 233562 h 1580"/>
              <a:gd name="T84" fmla="*/ 9028 w 633"/>
              <a:gd name="T85" fmla="*/ 227811 h 1580"/>
              <a:gd name="T86" fmla="*/ 3973 w 633"/>
              <a:gd name="T87" fmla="*/ 220622 h 1580"/>
              <a:gd name="T88" fmla="*/ 0 w 633"/>
              <a:gd name="T89" fmla="*/ 212155 h 1580"/>
              <a:gd name="T90" fmla="*/ 0 w 633"/>
              <a:gd name="T91" fmla="*/ 201930 h 1580"/>
              <a:gd name="T92" fmla="*/ 2709 w 633"/>
              <a:gd name="T93" fmla="*/ 190907 h 1580"/>
              <a:gd name="T94" fmla="*/ 9751 w 633"/>
              <a:gd name="T95" fmla="*/ 177967 h 1580"/>
              <a:gd name="T96" fmla="*/ 20765 w 633"/>
              <a:gd name="T97" fmla="*/ 163110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sp>
        <p:nvSpPr>
          <p:cNvPr id="304306" name="Freeform 178"/>
          <p:cNvSpPr>
            <a:spLocks/>
          </p:cNvSpPr>
          <p:nvPr/>
        </p:nvSpPr>
        <p:spPr bwMode="auto">
          <a:xfrm rot="8592890">
            <a:off x="5295900" y="3594100"/>
            <a:ext cx="114300" cy="252413"/>
          </a:xfrm>
          <a:custGeom>
            <a:avLst/>
            <a:gdLst>
              <a:gd name="T0" fmla="*/ 20765 w 633"/>
              <a:gd name="T1" fmla="*/ 163110 h 1580"/>
              <a:gd name="T2" fmla="*/ 45142 w 633"/>
              <a:gd name="T3" fmla="*/ 134514 h 1580"/>
              <a:gd name="T4" fmla="*/ 63921 w 633"/>
              <a:gd name="T5" fmla="*/ 111988 h 1580"/>
              <a:gd name="T6" fmla="*/ 77464 w 633"/>
              <a:gd name="T7" fmla="*/ 92498 h 1580"/>
              <a:gd name="T8" fmla="*/ 85228 w 633"/>
              <a:gd name="T9" fmla="*/ 75724 h 1580"/>
              <a:gd name="T10" fmla="*/ 86492 w 633"/>
              <a:gd name="T11" fmla="*/ 59589 h 1580"/>
              <a:gd name="T12" fmla="*/ 82700 w 633"/>
              <a:gd name="T13" fmla="*/ 42655 h 1580"/>
              <a:gd name="T14" fmla="*/ 72408 w 633"/>
              <a:gd name="T15" fmla="*/ 23324 h 1580"/>
              <a:gd name="T16" fmla="*/ 56157 w 633"/>
              <a:gd name="T17" fmla="*/ 0 h 1580"/>
              <a:gd name="T18" fmla="*/ 57421 w 633"/>
              <a:gd name="T19" fmla="*/ 639 h 1580"/>
              <a:gd name="T20" fmla="*/ 60671 w 633"/>
              <a:gd name="T21" fmla="*/ 2556 h 1580"/>
              <a:gd name="T22" fmla="*/ 65908 w 633"/>
              <a:gd name="T23" fmla="*/ 5911 h 1580"/>
              <a:gd name="T24" fmla="*/ 72408 w 633"/>
              <a:gd name="T25" fmla="*/ 10384 h 1580"/>
              <a:gd name="T26" fmla="*/ 79450 w 633"/>
              <a:gd name="T27" fmla="*/ 15496 h 1580"/>
              <a:gd name="T28" fmla="*/ 87215 w 633"/>
              <a:gd name="T29" fmla="*/ 22046 h 1580"/>
              <a:gd name="T30" fmla="*/ 94257 w 633"/>
              <a:gd name="T31" fmla="*/ 29714 h 1580"/>
              <a:gd name="T32" fmla="*/ 101299 w 633"/>
              <a:gd name="T33" fmla="*/ 38820 h 1580"/>
              <a:gd name="T34" fmla="*/ 107077 w 633"/>
              <a:gd name="T35" fmla="*/ 48566 h 1580"/>
              <a:gd name="T36" fmla="*/ 111591 w 633"/>
              <a:gd name="T37" fmla="*/ 59589 h 1580"/>
              <a:gd name="T38" fmla="*/ 114300 w 633"/>
              <a:gd name="T39" fmla="*/ 71890 h 1580"/>
              <a:gd name="T40" fmla="*/ 114300 w 633"/>
              <a:gd name="T41" fmla="*/ 84191 h 1580"/>
              <a:gd name="T42" fmla="*/ 111591 w 633"/>
              <a:gd name="T43" fmla="*/ 98409 h 1580"/>
              <a:gd name="T44" fmla="*/ 105272 w 633"/>
              <a:gd name="T45" fmla="*/ 112627 h 1580"/>
              <a:gd name="T46" fmla="*/ 95521 w 633"/>
              <a:gd name="T47" fmla="*/ 128124 h 1580"/>
              <a:gd name="T48" fmla="*/ 81436 w 633"/>
              <a:gd name="T49" fmla="*/ 144259 h 1580"/>
              <a:gd name="T50" fmla="*/ 56879 w 633"/>
              <a:gd name="T51" fmla="*/ 173334 h 1580"/>
              <a:gd name="T52" fmla="*/ 45864 w 633"/>
              <a:gd name="T53" fmla="*/ 196659 h 1580"/>
              <a:gd name="T54" fmla="*/ 45142 w 633"/>
              <a:gd name="T55" fmla="*/ 215510 h 1580"/>
              <a:gd name="T56" fmla="*/ 51643 w 633"/>
              <a:gd name="T57" fmla="*/ 230367 h 1580"/>
              <a:gd name="T58" fmla="*/ 61393 w 633"/>
              <a:gd name="T59" fmla="*/ 240751 h 1580"/>
              <a:gd name="T60" fmla="*/ 72950 w 633"/>
              <a:gd name="T61" fmla="*/ 247141 h 1580"/>
              <a:gd name="T62" fmla="*/ 81436 w 633"/>
              <a:gd name="T63" fmla="*/ 250975 h 1580"/>
              <a:gd name="T64" fmla="*/ 85228 w 633"/>
              <a:gd name="T65" fmla="*/ 252413 h 1580"/>
              <a:gd name="T66" fmla="*/ 83964 w 633"/>
              <a:gd name="T67" fmla="*/ 252413 h 1580"/>
              <a:gd name="T68" fmla="*/ 79450 w 633"/>
              <a:gd name="T69" fmla="*/ 251614 h 1580"/>
              <a:gd name="T70" fmla="*/ 72950 w 633"/>
              <a:gd name="T71" fmla="*/ 250975 h 1580"/>
              <a:gd name="T72" fmla="*/ 65185 w 633"/>
              <a:gd name="T73" fmla="*/ 249697 h 1580"/>
              <a:gd name="T74" fmla="*/ 55615 w 633"/>
              <a:gd name="T75" fmla="*/ 248419 h 1580"/>
              <a:gd name="T76" fmla="*/ 45864 w 633"/>
              <a:gd name="T77" fmla="*/ 245863 h 1580"/>
              <a:gd name="T78" fmla="*/ 35572 w 633"/>
              <a:gd name="T79" fmla="*/ 242668 h 1580"/>
              <a:gd name="T80" fmla="*/ 25821 w 633"/>
              <a:gd name="T81" fmla="*/ 238674 h 1580"/>
              <a:gd name="T82" fmla="*/ 16793 w 633"/>
              <a:gd name="T83" fmla="*/ 233562 h 1580"/>
              <a:gd name="T84" fmla="*/ 9028 w 633"/>
              <a:gd name="T85" fmla="*/ 227811 h 1580"/>
              <a:gd name="T86" fmla="*/ 3973 w 633"/>
              <a:gd name="T87" fmla="*/ 220622 h 1580"/>
              <a:gd name="T88" fmla="*/ 0 w 633"/>
              <a:gd name="T89" fmla="*/ 212155 h 1580"/>
              <a:gd name="T90" fmla="*/ 0 w 633"/>
              <a:gd name="T91" fmla="*/ 201930 h 1580"/>
              <a:gd name="T92" fmla="*/ 2709 w 633"/>
              <a:gd name="T93" fmla="*/ 190907 h 1580"/>
              <a:gd name="T94" fmla="*/ 9751 w 633"/>
              <a:gd name="T95" fmla="*/ 177967 h 1580"/>
              <a:gd name="T96" fmla="*/ 20765 w 633"/>
              <a:gd name="T97" fmla="*/ 163110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sp>
        <p:nvSpPr>
          <p:cNvPr id="304307" name="Freeform 179"/>
          <p:cNvSpPr>
            <a:spLocks/>
          </p:cNvSpPr>
          <p:nvPr/>
        </p:nvSpPr>
        <p:spPr bwMode="auto">
          <a:xfrm rot="10738377">
            <a:off x="5410200" y="3524250"/>
            <a:ext cx="114300" cy="252413"/>
          </a:xfrm>
          <a:custGeom>
            <a:avLst/>
            <a:gdLst>
              <a:gd name="T0" fmla="*/ 20765 w 633"/>
              <a:gd name="T1" fmla="*/ 163110 h 1580"/>
              <a:gd name="T2" fmla="*/ 45142 w 633"/>
              <a:gd name="T3" fmla="*/ 134514 h 1580"/>
              <a:gd name="T4" fmla="*/ 63921 w 633"/>
              <a:gd name="T5" fmla="*/ 111988 h 1580"/>
              <a:gd name="T6" fmla="*/ 77464 w 633"/>
              <a:gd name="T7" fmla="*/ 92498 h 1580"/>
              <a:gd name="T8" fmla="*/ 85228 w 633"/>
              <a:gd name="T9" fmla="*/ 75724 h 1580"/>
              <a:gd name="T10" fmla="*/ 86492 w 633"/>
              <a:gd name="T11" fmla="*/ 59589 h 1580"/>
              <a:gd name="T12" fmla="*/ 82700 w 633"/>
              <a:gd name="T13" fmla="*/ 42655 h 1580"/>
              <a:gd name="T14" fmla="*/ 72408 w 633"/>
              <a:gd name="T15" fmla="*/ 23324 h 1580"/>
              <a:gd name="T16" fmla="*/ 56157 w 633"/>
              <a:gd name="T17" fmla="*/ 0 h 1580"/>
              <a:gd name="T18" fmla="*/ 57421 w 633"/>
              <a:gd name="T19" fmla="*/ 639 h 1580"/>
              <a:gd name="T20" fmla="*/ 60671 w 633"/>
              <a:gd name="T21" fmla="*/ 2556 h 1580"/>
              <a:gd name="T22" fmla="*/ 65908 w 633"/>
              <a:gd name="T23" fmla="*/ 5911 h 1580"/>
              <a:gd name="T24" fmla="*/ 72408 w 633"/>
              <a:gd name="T25" fmla="*/ 10384 h 1580"/>
              <a:gd name="T26" fmla="*/ 79450 w 633"/>
              <a:gd name="T27" fmla="*/ 15496 h 1580"/>
              <a:gd name="T28" fmla="*/ 87215 w 633"/>
              <a:gd name="T29" fmla="*/ 22046 h 1580"/>
              <a:gd name="T30" fmla="*/ 94257 w 633"/>
              <a:gd name="T31" fmla="*/ 29714 h 1580"/>
              <a:gd name="T32" fmla="*/ 101299 w 633"/>
              <a:gd name="T33" fmla="*/ 38820 h 1580"/>
              <a:gd name="T34" fmla="*/ 107077 w 633"/>
              <a:gd name="T35" fmla="*/ 48566 h 1580"/>
              <a:gd name="T36" fmla="*/ 111591 w 633"/>
              <a:gd name="T37" fmla="*/ 59589 h 1580"/>
              <a:gd name="T38" fmla="*/ 114300 w 633"/>
              <a:gd name="T39" fmla="*/ 71890 h 1580"/>
              <a:gd name="T40" fmla="*/ 114300 w 633"/>
              <a:gd name="T41" fmla="*/ 84191 h 1580"/>
              <a:gd name="T42" fmla="*/ 111591 w 633"/>
              <a:gd name="T43" fmla="*/ 98409 h 1580"/>
              <a:gd name="T44" fmla="*/ 105272 w 633"/>
              <a:gd name="T45" fmla="*/ 112627 h 1580"/>
              <a:gd name="T46" fmla="*/ 95521 w 633"/>
              <a:gd name="T47" fmla="*/ 128124 h 1580"/>
              <a:gd name="T48" fmla="*/ 81436 w 633"/>
              <a:gd name="T49" fmla="*/ 144259 h 1580"/>
              <a:gd name="T50" fmla="*/ 56879 w 633"/>
              <a:gd name="T51" fmla="*/ 173334 h 1580"/>
              <a:gd name="T52" fmla="*/ 45864 w 633"/>
              <a:gd name="T53" fmla="*/ 196659 h 1580"/>
              <a:gd name="T54" fmla="*/ 45142 w 633"/>
              <a:gd name="T55" fmla="*/ 215510 h 1580"/>
              <a:gd name="T56" fmla="*/ 51643 w 633"/>
              <a:gd name="T57" fmla="*/ 230367 h 1580"/>
              <a:gd name="T58" fmla="*/ 61393 w 633"/>
              <a:gd name="T59" fmla="*/ 240751 h 1580"/>
              <a:gd name="T60" fmla="*/ 72950 w 633"/>
              <a:gd name="T61" fmla="*/ 247141 h 1580"/>
              <a:gd name="T62" fmla="*/ 81436 w 633"/>
              <a:gd name="T63" fmla="*/ 250975 h 1580"/>
              <a:gd name="T64" fmla="*/ 85228 w 633"/>
              <a:gd name="T65" fmla="*/ 252413 h 1580"/>
              <a:gd name="T66" fmla="*/ 83964 w 633"/>
              <a:gd name="T67" fmla="*/ 252413 h 1580"/>
              <a:gd name="T68" fmla="*/ 79450 w 633"/>
              <a:gd name="T69" fmla="*/ 251614 h 1580"/>
              <a:gd name="T70" fmla="*/ 72950 w 633"/>
              <a:gd name="T71" fmla="*/ 250975 h 1580"/>
              <a:gd name="T72" fmla="*/ 65185 w 633"/>
              <a:gd name="T73" fmla="*/ 249697 h 1580"/>
              <a:gd name="T74" fmla="*/ 55615 w 633"/>
              <a:gd name="T75" fmla="*/ 248419 h 1580"/>
              <a:gd name="T76" fmla="*/ 45864 w 633"/>
              <a:gd name="T77" fmla="*/ 245863 h 1580"/>
              <a:gd name="T78" fmla="*/ 35572 w 633"/>
              <a:gd name="T79" fmla="*/ 242668 h 1580"/>
              <a:gd name="T80" fmla="*/ 25821 w 633"/>
              <a:gd name="T81" fmla="*/ 238674 h 1580"/>
              <a:gd name="T82" fmla="*/ 16793 w 633"/>
              <a:gd name="T83" fmla="*/ 233562 h 1580"/>
              <a:gd name="T84" fmla="*/ 9028 w 633"/>
              <a:gd name="T85" fmla="*/ 227811 h 1580"/>
              <a:gd name="T86" fmla="*/ 3973 w 633"/>
              <a:gd name="T87" fmla="*/ 220622 h 1580"/>
              <a:gd name="T88" fmla="*/ 0 w 633"/>
              <a:gd name="T89" fmla="*/ 212155 h 1580"/>
              <a:gd name="T90" fmla="*/ 0 w 633"/>
              <a:gd name="T91" fmla="*/ 201930 h 1580"/>
              <a:gd name="T92" fmla="*/ 2709 w 633"/>
              <a:gd name="T93" fmla="*/ 190907 h 1580"/>
              <a:gd name="T94" fmla="*/ 9751 w 633"/>
              <a:gd name="T95" fmla="*/ 177967 h 1580"/>
              <a:gd name="T96" fmla="*/ 20765 w 633"/>
              <a:gd name="T97" fmla="*/ 163110 h 15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3"/>
              <a:gd name="T148" fmla="*/ 0 h 1580"/>
              <a:gd name="T149" fmla="*/ 633 w 633"/>
              <a:gd name="T150" fmla="*/ 1580 h 15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3" h="1580">
                <a:moveTo>
                  <a:pt x="115" y="1021"/>
                </a:moveTo>
                <a:lnTo>
                  <a:pt x="250" y="842"/>
                </a:lnTo>
                <a:lnTo>
                  <a:pt x="354" y="701"/>
                </a:lnTo>
                <a:lnTo>
                  <a:pt x="429" y="579"/>
                </a:lnTo>
                <a:lnTo>
                  <a:pt x="472" y="474"/>
                </a:lnTo>
                <a:lnTo>
                  <a:pt x="479" y="373"/>
                </a:lnTo>
                <a:lnTo>
                  <a:pt x="458" y="267"/>
                </a:lnTo>
                <a:lnTo>
                  <a:pt x="401" y="146"/>
                </a:lnTo>
                <a:lnTo>
                  <a:pt x="311" y="0"/>
                </a:lnTo>
                <a:lnTo>
                  <a:pt x="318" y="4"/>
                </a:lnTo>
                <a:lnTo>
                  <a:pt x="336" y="16"/>
                </a:lnTo>
                <a:lnTo>
                  <a:pt x="365" y="37"/>
                </a:lnTo>
                <a:lnTo>
                  <a:pt x="401" y="65"/>
                </a:lnTo>
                <a:lnTo>
                  <a:pt x="440" y="97"/>
                </a:lnTo>
                <a:lnTo>
                  <a:pt x="483" y="138"/>
                </a:lnTo>
                <a:lnTo>
                  <a:pt x="522" y="186"/>
                </a:lnTo>
                <a:lnTo>
                  <a:pt x="561" y="243"/>
                </a:lnTo>
                <a:lnTo>
                  <a:pt x="593" y="304"/>
                </a:lnTo>
                <a:lnTo>
                  <a:pt x="618" y="373"/>
                </a:lnTo>
                <a:lnTo>
                  <a:pt x="633" y="450"/>
                </a:lnTo>
                <a:lnTo>
                  <a:pt x="633" y="527"/>
                </a:lnTo>
                <a:lnTo>
                  <a:pt x="618" y="616"/>
                </a:lnTo>
                <a:lnTo>
                  <a:pt x="583" y="705"/>
                </a:lnTo>
                <a:lnTo>
                  <a:pt x="529" y="802"/>
                </a:lnTo>
                <a:lnTo>
                  <a:pt x="451" y="903"/>
                </a:lnTo>
                <a:lnTo>
                  <a:pt x="315" y="1085"/>
                </a:lnTo>
                <a:lnTo>
                  <a:pt x="254" y="1231"/>
                </a:lnTo>
                <a:lnTo>
                  <a:pt x="250" y="1349"/>
                </a:lnTo>
                <a:lnTo>
                  <a:pt x="286" y="1442"/>
                </a:lnTo>
                <a:lnTo>
                  <a:pt x="340" y="1507"/>
                </a:lnTo>
                <a:lnTo>
                  <a:pt x="404" y="1547"/>
                </a:lnTo>
                <a:lnTo>
                  <a:pt x="451" y="1571"/>
                </a:lnTo>
                <a:lnTo>
                  <a:pt x="472" y="1580"/>
                </a:lnTo>
                <a:lnTo>
                  <a:pt x="465" y="1580"/>
                </a:lnTo>
                <a:lnTo>
                  <a:pt x="440" y="1575"/>
                </a:lnTo>
                <a:lnTo>
                  <a:pt x="404" y="1571"/>
                </a:lnTo>
                <a:lnTo>
                  <a:pt x="361" y="1563"/>
                </a:lnTo>
                <a:lnTo>
                  <a:pt x="308" y="1555"/>
                </a:lnTo>
                <a:lnTo>
                  <a:pt x="254" y="1539"/>
                </a:lnTo>
                <a:lnTo>
                  <a:pt x="197" y="1519"/>
                </a:lnTo>
                <a:lnTo>
                  <a:pt x="143" y="1494"/>
                </a:lnTo>
                <a:lnTo>
                  <a:pt x="93" y="1462"/>
                </a:lnTo>
                <a:lnTo>
                  <a:pt x="50" y="1426"/>
                </a:lnTo>
                <a:lnTo>
                  <a:pt x="22" y="1381"/>
                </a:lnTo>
                <a:lnTo>
                  <a:pt x="0" y="1328"/>
                </a:lnTo>
                <a:lnTo>
                  <a:pt x="0" y="1264"/>
                </a:lnTo>
                <a:lnTo>
                  <a:pt x="15" y="1195"/>
                </a:lnTo>
                <a:lnTo>
                  <a:pt x="54" y="1114"/>
                </a:lnTo>
                <a:lnTo>
                  <a:pt x="115" y="1021"/>
                </a:lnTo>
                <a:close/>
              </a:path>
            </a:pathLst>
          </a:custGeom>
          <a:solidFill>
            <a:srgbClr val="FF4747"/>
          </a:solidFill>
          <a:ln w="9525">
            <a:noFill/>
            <a:round/>
            <a:headEnd/>
            <a:tailEnd/>
          </a:ln>
        </p:spPr>
        <p:txBody>
          <a:bodyPr/>
          <a:lstStyle/>
          <a:p>
            <a:endParaRPr lang="en-US"/>
          </a:p>
        </p:txBody>
      </p:sp>
      <p:grpSp>
        <p:nvGrpSpPr>
          <p:cNvPr id="8" name="Group 185"/>
          <p:cNvGrpSpPr>
            <a:grpSpLocks/>
          </p:cNvGrpSpPr>
          <p:nvPr/>
        </p:nvGrpSpPr>
        <p:grpSpPr bwMode="auto">
          <a:xfrm>
            <a:off x="1752600" y="3095625"/>
            <a:ext cx="2673350" cy="1177925"/>
            <a:chOff x="1104" y="1950"/>
            <a:chExt cx="1684" cy="742"/>
          </a:xfrm>
        </p:grpSpPr>
        <p:sp>
          <p:nvSpPr>
            <p:cNvPr id="35871" name="Text Box 169"/>
            <p:cNvSpPr txBox="1">
              <a:spLocks noChangeArrowheads="1"/>
            </p:cNvSpPr>
            <p:nvPr/>
          </p:nvSpPr>
          <p:spPr bwMode="auto">
            <a:xfrm>
              <a:off x="1104" y="1950"/>
              <a:ext cx="1152" cy="216"/>
            </a:xfrm>
            <a:prstGeom prst="rect">
              <a:avLst/>
            </a:prstGeom>
            <a:noFill/>
            <a:ln w="9525">
              <a:noFill/>
              <a:miter lim="800000"/>
              <a:headEnd/>
              <a:tailEnd/>
            </a:ln>
          </p:spPr>
          <p:txBody>
            <a:bodyPr/>
            <a:lstStyle/>
            <a:p>
              <a:pPr algn="l"/>
              <a:r>
                <a:rPr lang="en-US" sz="1400">
                  <a:ea typeface="Times New Roman" pitchFamily="18" charset="0"/>
                  <a:cs typeface="Arial" charset="0"/>
                </a:rPr>
                <a:t>CO</a:t>
              </a:r>
              <a:r>
                <a:rPr lang="en-US" sz="1400" baseline="-30000">
                  <a:ea typeface="Times New Roman" pitchFamily="18" charset="0"/>
                  <a:cs typeface="Arial" charset="0"/>
                </a:rPr>
                <a:t>2</a:t>
              </a:r>
              <a:r>
                <a:rPr lang="en-US" sz="1400">
                  <a:ea typeface="Times New Roman" pitchFamily="18" charset="0"/>
                  <a:cs typeface="Arial" charset="0"/>
                </a:rPr>
                <a:t> MOLECULES</a:t>
              </a:r>
              <a:endParaRPr lang="en-US" sz="1800">
                <a:ea typeface="Times New Roman" pitchFamily="18" charset="0"/>
                <a:cs typeface="Arial" charset="0"/>
              </a:endParaRPr>
            </a:p>
          </p:txBody>
        </p:sp>
        <p:sp>
          <p:nvSpPr>
            <p:cNvPr id="35872" name="Freeform 170"/>
            <p:cNvSpPr>
              <a:spLocks/>
            </p:cNvSpPr>
            <p:nvPr/>
          </p:nvSpPr>
          <p:spPr bwMode="auto">
            <a:xfrm>
              <a:off x="2112" y="2094"/>
              <a:ext cx="426" cy="598"/>
            </a:xfrm>
            <a:custGeom>
              <a:avLst/>
              <a:gdLst>
                <a:gd name="T0" fmla="*/ 0 w 1239"/>
                <a:gd name="T1" fmla="*/ 0 h 351"/>
                <a:gd name="T2" fmla="*/ 426 w 1239"/>
                <a:gd name="T3" fmla="*/ 598 h 351"/>
                <a:gd name="T4" fmla="*/ 0 60000 65536"/>
                <a:gd name="T5" fmla="*/ 0 60000 65536"/>
                <a:gd name="T6" fmla="*/ 0 w 1239"/>
                <a:gd name="T7" fmla="*/ 0 h 351"/>
                <a:gd name="T8" fmla="*/ 1239 w 1239"/>
                <a:gd name="T9" fmla="*/ 351 h 351"/>
              </a:gdLst>
              <a:ahLst/>
              <a:cxnLst>
                <a:cxn ang="T4">
                  <a:pos x="T0" y="T1"/>
                </a:cxn>
                <a:cxn ang="T5">
                  <a:pos x="T2" y="T3"/>
                </a:cxn>
              </a:cxnLst>
              <a:rect l="T6" t="T7" r="T8" b="T9"/>
              <a:pathLst>
                <a:path w="1239" h="351">
                  <a:moveTo>
                    <a:pt x="0" y="0"/>
                  </a:moveTo>
                  <a:lnTo>
                    <a:pt x="1239" y="351"/>
                  </a:lnTo>
                </a:path>
              </a:pathLst>
            </a:custGeom>
            <a:noFill/>
            <a:ln w="9525">
              <a:solidFill>
                <a:srgbClr val="000000"/>
              </a:solidFill>
              <a:round/>
              <a:headEnd/>
              <a:tailEnd type="triangle" w="med" len="med"/>
            </a:ln>
          </p:spPr>
          <p:txBody>
            <a:bodyPr/>
            <a:lstStyle/>
            <a:p>
              <a:endParaRPr lang="en-US"/>
            </a:p>
          </p:txBody>
        </p:sp>
        <p:sp>
          <p:nvSpPr>
            <p:cNvPr id="35873" name="Freeform 181"/>
            <p:cNvSpPr>
              <a:spLocks/>
            </p:cNvSpPr>
            <p:nvPr/>
          </p:nvSpPr>
          <p:spPr bwMode="auto">
            <a:xfrm>
              <a:off x="2117" y="2035"/>
              <a:ext cx="671" cy="25"/>
            </a:xfrm>
            <a:custGeom>
              <a:avLst/>
              <a:gdLst>
                <a:gd name="T0" fmla="*/ 0 w 1677"/>
                <a:gd name="T1" fmla="*/ 0 h 63"/>
                <a:gd name="T2" fmla="*/ 671 w 1677"/>
                <a:gd name="T3" fmla="*/ 25 h 63"/>
                <a:gd name="T4" fmla="*/ 0 60000 65536"/>
                <a:gd name="T5" fmla="*/ 0 60000 65536"/>
                <a:gd name="T6" fmla="*/ 0 w 1677"/>
                <a:gd name="T7" fmla="*/ 0 h 63"/>
                <a:gd name="T8" fmla="*/ 1677 w 1677"/>
                <a:gd name="T9" fmla="*/ 63 h 63"/>
              </a:gdLst>
              <a:ahLst/>
              <a:cxnLst>
                <a:cxn ang="T4">
                  <a:pos x="T0" y="T1"/>
                </a:cxn>
                <a:cxn ang="T5">
                  <a:pos x="T2" y="T3"/>
                </a:cxn>
              </a:cxnLst>
              <a:rect l="T6" t="T7" r="T8" b="T9"/>
              <a:pathLst>
                <a:path w="1677" h="63">
                  <a:moveTo>
                    <a:pt x="0" y="0"/>
                  </a:moveTo>
                  <a:lnTo>
                    <a:pt x="1677" y="63"/>
                  </a:lnTo>
                </a:path>
              </a:pathLst>
            </a:custGeom>
            <a:noFill/>
            <a:ln w="9525">
              <a:solidFill>
                <a:srgbClr val="000000"/>
              </a:solidFill>
              <a:round/>
              <a:headEnd/>
              <a:tailEnd type="triangle" w="med" len="med"/>
            </a:ln>
          </p:spPr>
          <p:txBody>
            <a:bodyPr/>
            <a:lstStyle/>
            <a:p>
              <a:endParaRPr lang="en-US"/>
            </a:p>
          </p:txBody>
        </p:sp>
      </p:grpSp>
      <p:sp>
        <p:nvSpPr>
          <p:cNvPr id="35859" name="Rectangle 182"/>
          <p:cNvSpPr>
            <a:spLocks noChangeArrowheads="1"/>
          </p:cNvSpPr>
          <p:nvPr/>
        </p:nvSpPr>
        <p:spPr bwMode="auto">
          <a:xfrm>
            <a:off x="114300" y="466725"/>
            <a:ext cx="9144000" cy="0"/>
          </a:xfrm>
          <a:prstGeom prst="rect">
            <a:avLst/>
          </a:prstGeom>
          <a:noFill/>
          <a:ln w="9525">
            <a:noFill/>
            <a:miter lim="800000"/>
            <a:headEnd/>
            <a:tailEnd/>
          </a:ln>
        </p:spPr>
        <p:txBody>
          <a:bodyPr wrap="none" anchor="ctr">
            <a:spAutoFit/>
          </a:bodyPr>
          <a:lstStyle/>
          <a:p>
            <a:endParaRPr lang="en-US"/>
          </a:p>
        </p:txBody>
      </p:sp>
      <p:sp>
        <p:nvSpPr>
          <p:cNvPr id="35860" name="Rectangle 183"/>
          <p:cNvSpPr>
            <a:spLocks noChangeArrowheads="1"/>
          </p:cNvSpPr>
          <p:nvPr/>
        </p:nvSpPr>
        <p:spPr bwMode="auto">
          <a:xfrm>
            <a:off x="2620963" y="466725"/>
            <a:ext cx="2686050" cy="641350"/>
          </a:xfrm>
          <a:prstGeom prst="rect">
            <a:avLst/>
          </a:prstGeom>
          <a:noFill/>
          <a:ln w="9525">
            <a:noFill/>
            <a:miter lim="800000"/>
            <a:headEnd/>
            <a:tailEnd/>
          </a:ln>
        </p:spPr>
        <p:txBody>
          <a:bodyPr wrap="none" anchor="ctr">
            <a:spAutoFit/>
          </a:bodyPr>
          <a:lstStyle/>
          <a:p>
            <a:pPr algn="l"/>
            <a:r>
              <a:rPr lang="en-US" sz="1800" b="1" i="1">
                <a:cs typeface="Times New Roman" pitchFamily="18" charset="0"/>
              </a:rPr>
              <a:t>The Greenhouse Effect</a:t>
            </a:r>
            <a:endParaRPr lang="en-US" sz="900"/>
          </a:p>
          <a:p>
            <a:pPr algn="l" eaLnBrk="0" hangingPunct="0"/>
            <a:endParaRPr lang="en-US" sz="1800"/>
          </a:p>
        </p:txBody>
      </p:sp>
      <p:grpSp>
        <p:nvGrpSpPr>
          <p:cNvPr id="35861" name="Group 201"/>
          <p:cNvGrpSpPr>
            <a:grpSpLocks/>
          </p:cNvGrpSpPr>
          <p:nvPr/>
        </p:nvGrpSpPr>
        <p:grpSpPr bwMode="auto">
          <a:xfrm>
            <a:off x="4495800" y="3200400"/>
            <a:ext cx="242888" cy="182563"/>
            <a:chOff x="1152" y="2544"/>
            <a:chExt cx="153" cy="115"/>
          </a:xfrm>
        </p:grpSpPr>
        <p:sp>
          <p:nvSpPr>
            <p:cNvPr id="35868" name="Oval 199"/>
            <p:cNvSpPr>
              <a:spLocks noChangeArrowheads="1"/>
            </p:cNvSpPr>
            <p:nvPr/>
          </p:nvSpPr>
          <p:spPr bwMode="auto">
            <a:xfrm rot="6672554">
              <a:off x="1248" y="2544"/>
              <a:ext cx="58" cy="57"/>
            </a:xfrm>
            <a:prstGeom prst="ellipse">
              <a:avLst/>
            </a:prstGeom>
            <a:gradFill rotWithShape="1">
              <a:gsLst>
                <a:gs pos="0">
                  <a:srgbClr val="FFC1C1"/>
                </a:gs>
                <a:gs pos="100000">
                  <a:srgbClr val="FF0000"/>
                </a:gs>
              </a:gsLst>
              <a:lin ang="2700000" scaled="1"/>
            </a:gradFill>
            <a:ln w="9525">
              <a:noFill/>
              <a:round/>
              <a:headEnd/>
              <a:tailEnd/>
            </a:ln>
          </p:spPr>
          <p:txBody>
            <a:bodyPr wrap="none" anchor="ctr"/>
            <a:lstStyle/>
            <a:p>
              <a:endParaRPr lang="en-US"/>
            </a:p>
          </p:txBody>
        </p:sp>
        <p:sp>
          <p:nvSpPr>
            <p:cNvPr id="35869" name="Oval 196"/>
            <p:cNvSpPr>
              <a:spLocks noChangeArrowheads="1"/>
            </p:cNvSpPr>
            <p:nvPr/>
          </p:nvSpPr>
          <p:spPr bwMode="auto">
            <a:xfrm rot="6672554">
              <a:off x="1152" y="2544"/>
              <a:ext cx="115" cy="115"/>
            </a:xfrm>
            <a:prstGeom prst="ellipse">
              <a:avLst/>
            </a:prstGeom>
            <a:solidFill>
              <a:schemeClr val="tx2"/>
            </a:solidFill>
            <a:ln w="9525">
              <a:solidFill>
                <a:schemeClr val="tx1"/>
              </a:solidFill>
              <a:round/>
              <a:headEnd/>
              <a:tailEnd/>
            </a:ln>
          </p:spPr>
          <p:txBody>
            <a:bodyPr wrap="none" anchor="ctr"/>
            <a:lstStyle/>
            <a:p>
              <a:endParaRPr lang="en-US"/>
            </a:p>
          </p:txBody>
        </p:sp>
        <p:sp>
          <p:nvSpPr>
            <p:cNvPr id="35870" name="Oval 198"/>
            <p:cNvSpPr>
              <a:spLocks noChangeArrowheads="1"/>
            </p:cNvSpPr>
            <p:nvPr/>
          </p:nvSpPr>
          <p:spPr bwMode="auto">
            <a:xfrm rot="6672554">
              <a:off x="1152" y="2544"/>
              <a:ext cx="58" cy="57"/>
            </a:xfrm>
            <a:prstGeom prst="ellipse">
              <a:avLst/>
            </a:prstGeom>
            <a:gradFill rotWithShape="1">
              <a:gsLst>
                <a:gs pos="0">
                  <a:srgbClr val="FFC1C1"/>
                </a:gs>
                <a:gs pos="100000">
                  <a:srgbClr val="FF0000"/>
                </a:gs>
              </a:gsLst>
              <a:lin ang="2700000" scaled="1"/>
            </a:gradFill>
            <a:ln w="9525">
              <a:noFill/>
              <a:round/>
              <a:headEnd/>
              <a:tailEnd/>
            </a:ln>
          </p:spPr>
          <p:txBody>
            <a:bodyPr wrap="none" anchor="ctr"/>
            <a:lstStyle/>
            <a:p>
              <a:endParaRPr lang="en-US"/>
            </a:p>
          </p:txBody>
        </p:sp>
      </p:grpSp>
      <p:grpSp>
        <p:nvGrpSpPr>
          <p:cNvPr id="35862" name="Group 202"/>
          <p:cNvGrpSpPr>
            <a:grpSpLocks/>
          </p:cNvGrpSpPr>
          <p:nvPr/>
        </p:nvGrpSpPr>
        <p:grpSpPr bwMode="auto">
          <a:xfrm>
            <a:off x="4038600" y="4191000"/>
            <a:ext cx="242888" cy="182563"/>
            <a:chOff x="1680" y="2784"/>
            <a:chExt cx="153" cy="115"/>
          </a:xfrm>
        </p:grpSpPr>
        <p:sp>
          <p:nvSpPr>
            <p:cNvPr id="35865" name="Oval 200"/>
            <p:cNvSpPr>
              <a:spLocks noChangeArrowheads="1"/>
            </p:cNvSpPr>
            <p:nvPr/>
          </p:nvSpPr>
          <p:spPr bwMode="auto">
            <a:xfrm rot="6672554">
              <a:off x="1680" y="2832"/>
              <a:ext cx="58" cy="57"/>
            </a:xfrm>
            <a:prstGeom prst="ellipse">
              <a:avLst/>
            </a:prstGeom>
            <a:gradFill rotWithShape="1">
              <a:gsLst>
                <a:gs pos="0">
                  <a:srgbClr val="FFC1C1"/>
                </a:gs>
                <a:gs pos="100000">
                  <a:srgbClr val="FF0000"/>
                </a:gs>
              </a:gsLst>
              <a:lin ang="2700000" scaled="1"/>
            </a:gradFill>
            <a:ln w="9525">
              <a:noFill/>
              <a:round/>
              <a:headEnd/>
              <a:tailEnd/>
            </a:ln>
          </p:spPr>
          <p:txBody>
            <a:bodyPr wrap="none" anchor="ctr"/>
            <a:lstStyle/>
            <a:p>
              <a:endParaRPr lang="en-US"/>
            </a:p>
          </p:txBody>
        </p:sp>
        <p:sp>
          <p:nvSpPr>
            <p:cNvPr id="35866" name="Oval 192"/>
            <p:cNvSpPr>
              <a:spLocks noChangeArrowheads="1"/>
            </p:cNvSpPr>
            <p:nvPr/>
          </p:nvSpPr>
          <p:spPr bwMode="auto">
            <a:xfrm>
              <a:off x="1709" y="2784"/>
              <a:ext cx="115" cy="115"/>
            </a:xfrm>
            <a:prstGeom prst="ellipse">
              <a:avLst/>
            </a:prstGeom>
            <a:solidFill>
              <a:schemeClr val="tx2"/>
            </a:solidFill>
            <a:ln w="9525">
              <a:solidFill>
                <a:schemeClr val="tx1"/>
              </a:solidFill>
              <a:round/>
              <a:headEnd/>
              <a:tailEnd/>
            </a:ln>
          </p:spPr>
          <p:txBody>
            <a:bodyPr wrap="none" anchor="ctr"/>
            <a:lstStyle/>
            <a:p>
              <a:endParaRPr lang="en-US"/>
            </a:p>
          </p:txBody>
        </p:sp>
        <p:sp>
          <p:nvSpPr>
            <p:cNvPr id="35867" name="Oval 197"/>
            <p:cNvSpPr>
              <a:spLocks noChangeArrowheads="1"/>
            </p:cNvSpPr>
            <p:nvPr/>
          </p:nvSpPr>
          <p:spPr bwMode="auto">
            <a:xfrm rot="6672554">
              <a:off x="1776" y="2832"/>
              <a:ext cx="58" cy="57"/>
            </a:xfrm>
            <a:prstGeom prst="ellipse">
              <a:avLst/>
            </a:prstGeom>
            <a:gradFill rotWithShape="1">
              <a:gsLst>
                <a:gs pos="0">
                  <a:srgbClr val="FFC1C1"/>
                </a:gs>
                <a:gs pos="100000">
                  <a:srgbClr val="FF0000"/>
                </a:gs>
              </a:gsLst>
              <a:lin ang="2700000" scaled="1"/>
            </a:gradFill>
            <a:ln w="9525">
              <a:noFill/>
              <a:round/>
              <a:headEnd/>
              <a:tailEnd/>
            </a:ln>
          </p:spPr>
          <p:txBody>
            <a:bodyPr wrap="none" anchor="ctr"/>
            <a:lstStyle/>
            <a:p>
              <a:endParaRPr lang="en-US"/>
            </a:p>
          </p:txBody>
        </p:sp>
      </p:grpSp>
      <p:pic>
        <p:nvPicPr>
          <p:cNvPr id="304331" name="Greenhouse effect 0_32.wmv">
            <a:hlinkClick r:id="" action="ppaction://media"/>
          </p:cNvPr>
          <p:cNvPicPr>
            <a:picLocks noRot="1" noChangeAspect="1" noChangeArrowheads="1"/>
          </p:cNvPicPr>
          <p:nvPr>
            <a:videoFile r:link="rId1"/>
          </p:nvPr>
        </p:nvPicPr>
        <p:blipFill>
          <a:blip r:embed="rId5" cstate="print"/>
          <a:srcRect/>
          <a:stretch>
            <a:fillRect/>
          </a:stretch>
        </p:blipFill>
        <p:spPr bwMode="auto">
          <a:xfrm>
            <a:off x="7573963" y="176213"/>
            <a:ext cx="1403350" cy="1052512"/>
          </a:xfrm>
          <a:prstGeom prst="rect">
            <a:avLst/>
          </a:prstGeom>
          <a:noFill/>
          <a:ln w="9525">
            <a:noFill/>
            <a:miter lim="800000"/>
            <a:headEnd/>
            <a:tailEnd/>
          </a:ln>
        </p:spPr>
      </p:pic>
      <p:sp>
        <p:nvSpPr>
          <p:cNvPr id="35864" name="Rectangle 204">
            <a:hlinkClick r:id="rId6" tooltip="Wikipedia - G R E E N H O U S E   E F F E C T"/>
          </p:cNvPr>
          <p:cNvSpPr>
            <a:spLocks noChangeArrowheads="1"/>
          </p:cNvSpPr>
          <p:nvPr/>
        </p:nvSpPr>
        <p:spPr bwMode="auto">
          <a:xfrm>
            <a:off x="2689225" y="500063"/>
            <a:ext cx="2590800" cy="273050"/>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4301"/>
                                        </p:tgtEl>
                                        <p:attrNameLst>
                                          <p:attrName>style.visibility</p:attrName>
                                        </p:attrNameLst>
                                      </p:cBhvr>
                                      <p:to>
                                        <p:strVal val="visible"/>
                                      </p:to>
                                    </p:set>
                                    <p:animEffect transition="in" filter="dissolve">
                                      <p:cBhvr>
                                        <p:cTn id="17" dur="500"/>
                                        <p:tgtEl>
                                          <p:spTgt spid="30430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04306"/>
                                        </p:tgtEl>
                                        <p:attrNameLst>
                                          <p:attrName>style.visibility</p:attrName>
                                        </p:attrNameLst>
                                      </p:cBhvr>
                                      <p:to>
                                        <p:strVal val="visible"/>
                                      </p:to>
                                    </p:set>
                                    <p:animEffect transition="in" filter="blinds(horizontal)">
                                      <p:cBhvr>
                                        <p:cTn id="20" dur="500"/>
                                        <p:tgtEl>
                                          <p:spTgt spid="30430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04307"/>
                                        </p:tgtEl>
                                        <p:attrNameLst>
                                          <p:attrName>style.visibility</p:attrName>
                                        </p:attrNameLst>
                                      </p:cBhvr>
                                      <p:to>
                                        <p:strVal val="visible"/>
                                      </p:to>
                                    </p:set>
                                    <p:animEffect transition="in" filter="blinds(horizontal)">
                                      <p:cBhvr>
                                        <p:cTn id="23" dur="500"/>
                                        <p:tgtEl>
                                          <p:spTgt spid="304307"/>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04304"/>
                                        </p:tgtEl>
                                        <p:attrNameLst>
                                          <p:attrName>style.visibility</p:attrName>
                                        </p:attrNameLst>
                                      </p:cBhvr>
                                      <p:to>
                                        <p:strVal val="visible"/>
                                      </p:to>
                                    </p:set>
                                    <p:animEffect transition="in" filter="blinds(horizontal)">
                                      <p:cBhvr>
                                        <p:cTn id="29" dur="500"/>
                                        <p:tgtEl>
                                          <p:spTgt spid="30430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04305"/>
                                        </p:tgtEl>
                                        <p:attrNameLst>
                                          <p:attrName>style.visibility</p:attrName>
                                        </p:attrNameLst>
                                      </p:cBhvr>
                                      <p:to>
                                        <p:strVal val="visible"/>
                                      </p:to>
                                    </p:set>
                                    <p:animEffect transition="in" filter="blinds(horizontal)">
                                      <p:cBhvr>
                                        <p:cTn id="32" dur="500"/>
                                        <p:tgtEl>
                                          <p:spTgt spid="30430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4302"/>
                                        </p:tgtEl>
                                        <p:attrNameLst>
                                          <p:attrName>style.visibility</p:attrName>
                                        </p:attrNameLst>
                                      </p:cBhvr>
                                      <p:to>
                                        <p:strVal val="visible"/>
                                      </p:to>
                                    </p:set>
                                    <p:animEffect transition="in" filter="fade">
                                      <p:cBhvr>
                                        <p:cTn id="37" dur="2000"/>
                                        <p:tgtEl>
                                          <p:spTgt spid="30430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4303"/>
                                        </p:tgtEl>
                                        <p:attrNameLst>
                                          <p:attrName>style.visibility</p:attrName>
                                        </p:attrNameLst>
                                      </p:cBhvr>
                                      <p:to>
                                        <p:strVal val="visible"/>
                                      </p:to>
                                    </p:set>
                                    <p:animEffect transition="in" filter="fade">
                                      <p:cBhvr>
                                        <p:cTn id="40" dur="2000"/>
                                        <p:tgtEl>
                                          <p:spTgt spid="30430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304331"/>
                                        </p:tgtEl>
                                        <p:attrNameLst>
                                          <p:attrName>style.visibility</p:attrName>
                                        </p:attrNameLst>
                                      </p:cBhvr>
                                      <p:to>
                                        <p:strVal val="visible"/>
                                      </p:to>
                                    </p:set>
                                    <p:anim calcmode="lin" valueType="num">
                                      <p:cBhvr>
                                        <p:cTn id="45" dur="500" fill="hold"/>
                                        <p:tgtEl>
                                          <p:spTgt spid="304331"/>
                                        </p:tgtEl>
                                        <p:attrNameLst>
                                          <p:attrName>ppt_w</p:attrName>
                                        </p:attrNameLst>
                                      </p:cBhvr>
                                      <p:tavLst>
                                        <p:tav tm="0">
                                          <p:val>
                                            <p:fltVal val="0"/>
                                          </p:val>
                                        </p:tav>
                                        <p:tav tm="100000">
                                          <p:val>
                                            <p:strVal val="#ppt_w"/>
                                          </p:val>
                                        </p:tav>
                                      </p:tavLst>
                                    </p:anim>
                                    <p:anim calcmode="lin" valueType="num">
                                      <p:cBhvr>
                                        <p:cTn id="46" dur="500" fill="hold"/>
                                        <p:tgtEl>
                                          <p:spTgt spid="304331"/>
                                        </p:tgtEl>
                                        <p:attrNameLst>
                                          <p:attrName>ppt_h</p:attrName>
                                        </p:attrNameLst>
                                      </p:cBhvr>
                                      <p:tavLst>
                                        <p:tav tm="0">
                                          <p:val>
                                            <p:fltVal val="0"/>
                                          </p:val>
                                        </p:tav>
                                        <p:tav tm="100000">
                                          <p:val>
                                            <p:strVal val="#ppt_h"/>
                                          </p:val>
                                        </p:tav>
                                      </p:tavLst>
                                    </p:anim>
                                    <p:animEffect transition="in" filter="fade">
                                      <p:cBhvr>
                                        <p:cTn id="47" dur="500"/>
                                        <p:tgtEl>
                                          <p:spTgt spid="3043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04331"/>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04331"/>
                                        </p:tgtEl>
                                      </p:cBhvr>
                                    </p:cmd>
                                  </p:childTnLst>
                                </p:cTn>
                              </p:par>
                            </p:childTnLst>
                          </p:cTn>
                        </p:par>
                      </p:childTnLst>
                    </p:cTn>
                  </p:par>
                </p:childTnLst>
              </p:cTn>
              <p:nextCondLst>
                <p:cond evt="onClick" delay="0">
                  <p:tgtEl>
                    <p:spTgt spid="304331"/>
                  </p:tgtEl>
                </p:cond>
              </p:nextCondLst>
            </p:seq>
            <p:video fullScrn="1">
              <p:cMediaNode showWhenStopped="0">
                <p:cTn id="53" fill="hold" display="0">
                  <p:stCondLst>
                    <p:cond delay="indefinite"/>
                  </p:stCondLst>
                  <p:endCondLst>
                    <p:cond evt="onNext" delay="0">
                      <p:tgtEl>
                        <p:sldTgt/>
                      </p:tgtEl>
                    </p:cond>
                    <p:cond evt="onPrev" delay="0">
                      <p:tgtEl>
                        <p:sldTgt/>
                      </p:tgtEl>
                    </p:cond>
                  </p:endCondLst>
                </p:cTn>
                <p:tgtEl>
                  <p:spTgt spid="304331"/>
                </p:tgtEl>
              </p:cMediaNode>
            </p:video>
          </p:childTnLst>
        </p:cTn>
      </p:par>
    </p:tnLst>
    <p:bldLst>
      <p:bldP spid="304301" grpId="0"/>
      <p:bldP spid="304302" grpId="0"/>
      <p:bldP spid="304303" grpId="0" animBg="1"/>
      <p:bldP spid="304304" grpId="0" animBg="1"/>
      <p:bldP spid="304305" grpId="0" animBg="1"/>
      <p:bldP spid="304306" grpId="0" animBg="1"/>
      <p:bldP spid="304307"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8482" name="Group 106"/>
          <p:cNvGrpSpPr>
            <a:grpSpLocks/>
          </p:cNvGrpSpPr>
          <p:nvPr/>
        </p:nvGrpSpPr>
        <p:grpSpPr bwMode="auto">
          <a:xfrm>
            <a:off x="3590925" y="3051175"/>
            <a:ext cx="5130800" cy="3443288"/>
            <a:chOff x="2262" y="1922"/>
            <a:chExt cx="3232" cy="2169"/>
          </a:xfrm>
        </p:grpSpPr>
        <p:sp>
          <p:nvSpPr>
            <p:cNvPr id="148510" name="Freeform 48"/>
            <p:cNvSpPr>
              <a:spLocks noChangeAspect="1"/>
            </p:cNvSpPr>
            <p:nvPr/>
          </p:nvSpPr>
          <p:spPr bwMode="auto">
            <a:xfrm>
              <a:off x="3714" y="3077"/>
              <a:ext cx="264" cy="720"/>
            </a:xfrm>
            <a:custGeom>
              <a:avLst/>
              <a:gdLst>
                <a:gd name="T0" fmla="*/ 15 w 176"/>
                <a:gd name="T1" fmla="*/ 0 h 480"/>
                <a:gd name="T2" fmla="*/ 15 w 176"/>
                <a:gd name="T3" fmla="*/ 396 h 480"/>
                <a:gd name="T4" fmla="*/ 36 w 176"/>
                <a:gd name="T5" fmla="*/ 675 h 480"/>
                <a:gd name="T6" fmla="*/ 228 w 176"/>
                <a:gd name="T7" fmla="*/ 669 h 480"/>
                <a:gd name="T8" fmla="*/ 251 w 176"/>
                <a:gd name="T9" fmla="*/ 404 h 480"/>
                <a:gd name="T10" fmla="*/ 249 w 176"/>
                <a:gd name="T11" fmla="*/ 351 h 480"/>
                <a:gd name="T12" fmla="*/ 0 60000 65536"/>
                <a:gd name="T13" fmla="*/ 0 60000 65536"/>
                <a:gd name="T14" fmla="*/ 0 60000 65536"/>
                <a:gd name="T15" fmla="*/ 0 60000 65536"/>
                <a:gd name="T16" fmla="*/ 0 60000 65536"/>
                <a:gd name="T17" fmla="*/ 0 60000 65536"/>
                <a:gd name="T18" fmla="*/ 0 w 176"/>
                <a:gd name="T19" fmla="*/ 0 h 480"/>
                <a:gd name="T20" fmla="*/ 176 w 17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176" h="480">
                  <a:moveTo>
                    <a:pt x="10" y="0"/>
                  </a:moveTo>
                  <a:cubicBezTo>
                    <a:pt x="10" y="44"/>
                    <a:pt x="8" y="189"/>
                    <a:pt x="10" y="264"/>
                  </a:cubicBezTo>
                  <a:cubicBezTo>
                    <a:pt x="12" y="339"/>
                    <a:pt x="0" y="420"/>
                    <a:pt x="24" y="450"/>
                  </a:cubicBezTo>
                  <a:cubicBezTo>
                    <a:pt x="48" y="480"/>
                    <a:pt x="128" y="476"/>
                    <a:pt x="152" y="446"/>
                  </a:cubicBezTo>
                  <a:cubicBezTo>
                    <a:pt x="176" y="416"/>
                    <a:pt x="165" y="304"/>
                    <a:pt x="167" y="269"/>
                  </a:cubicBezTo>
                  <a:cubicBezTo>
                    <a:pt x="169" y="234"/>
                    <a:pt x="166" y="241"/>
                    <a:pt x="166" y="234"/>
                  </a:cubicBezTo>
                </a:path>
              </a:pathLst>
            </a:custGeom>
            <a:noFill/>
            <a:ln w="53975">
              <a:solidFill>
                <a:srgbClr val="C0C0C0"/>
              </a:solidFill>
              <a:round/>
              <a:headEnd/>
              <a:tailEnd/>
            </a:ln>
          </p:spPr>
          <p:txBody>
            <a:bodyPr/>
            <a:lstStyle/>
            <a:p>
              <a:endParaRPr lang="en-US"/>
            </a:p>
          </p:txBody>
        </p:sp>
        <p:grpSp>
          <p:nvGrpSpPr>
            <p:cNvPr id="148511" name="Group 49"/>
            <p:cNvGrpSpPr>
              <a:grpSpLocks noChangeAspect="1"/>
            </p:cNvGrpSpPr>
            <p:nvPr/>
          </p:nvGrpSpPr>
          <p:grpSpPr bwMode="auto">
            <a:xfrm>
              <a:off x="2770" y="2266"/>
              <a:ext cx="1219" cy="1537"/>
              <a:chOff x="3018" y="1101"/>
              <a:chExt cx="812" cy="1024"/>
            </a:xfrm>
          </p:grpSpPr>
          <p:sp>
            <p:nvSpPr>
              <p:cNvPr id="148531" name="Oval 50"/>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8532" name="Freeform 51"/>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8533" name="Freeform 52"/>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8534" name="Freeform 53"/>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8535" name="Oval 54"/>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8512" name="Line 55"/>
            <p:cNvSpPr>
              <a:spLocks noChangeAspect="1" noChangeShapeType="1"/>
            </p:cNvSpPr>
            <p:nvPr/>
          </p:nvSpPr>
          <p:spPr bwMode="auto">
            <a:xfrm>
              <a:off x="4010" y="3423"/>
              <a:ext cx="235" cy="0"/>
            </a:xfrm>
            <a:prstGeom prst="line">
              <a:avLst/>
            </a:prstGeom>
            <a:noFill/>
            <a:ln w="9525">
              <a:solidFill>
                <a:schemeClr val="tx1"/>
              </a:solidFill>
              <a:round/>
              <a:headEnd/>
              <a:tailEnd/>
            </a:ln>
          </p:spPr>
          <p:txBody>
            <a:bodyPr/>
            <a:lstStyle/>
            <a:p>
              <a:endParaRPr lang="en-US"/>
            </a:p>
          </p:txBody>
        </p:sp>
        <p:sp>
          <p:nvSpPr>
            <p:cNvPr id="148513" name="Text Box 56">
              <a:hlinkClick r:id="rId3" action="ppaction://hlinksldjump" tooltip="253 mm Hg"/>
            </p:cNvPr>
            <p:cNvSpPr txBox="1">
              <a:spLocks noChangeAspect="1" noChangeArrowheads="1"/>
            </p:cNvSpPr>
            <p:nvPr/>
          </p:nvSpPr>
          <p:spPr bwMode="auto">
            <a:xfrm>
              <a:off x="4140" y="3165"/>
              <a:ext cx="533" cy="173"/>
            </a:xfrm>
            <a:prstGeom prst="rect">
              <a:avLst/>
            </a:prstGeom>
            <a:noFill/>
            <a:ln w="9525">
              <a:noFill/>
              <a:miter lim="800000"/>
              <a:headEnd/>
              <a:tailEnd/>
            </a:ln>
          </p:spPr>
          <p:txBody>
            <a:bodyPr wrap="none">
              <a:spAutoFit/>
            </a:bodyPr>
            <a:lstStyle/>
            <a:p>
              <a:pPr algn="l"/>
              <a:r>
                <a:rPr lang="en-US" b="1"/>
                <a:t>X mm Hg</a:t>
              </a:r>
            </a:p>
          </p:txBody>
        </p:sp>
        <p:sp>
          <p:nvSpPr>
            <p:cNvPr id="148514" name="Line 57"/>
            <p:cNvSpPr>
              <a:spLocks noChangeAspect="1" noChangeShapeType="1"/>
            </p:cNvSpPr>
            <p:nvPr/>
          </p:nvSpPr>
          <p:spPr bwMode="auto">
            <a:xfrm>
              <a:off x="3794" y="3078"/>
              <a:ext cx="438" cy="0"/>
            </a:xfrm>
            <a:prstGeom prst="line">
              <a:avLst/>
            </a:prstGeom>
            <a:noFill/>
            <a:ln w="9525">
              <a:solidFill>
                <a:schemeClr val="tx1"/>
              </a:solidFill>
              <a:round/>
              <a:headEnd/>
              <a:tailEnd/>
            </a:ln>
          </p:spPr>
          <p:txBody>
            <a:bodyPr/>
            <a:lstStyle/>
            <a:p>
              <a:endParaRPr lang="en-US"/>
            </a:p>
          </p:txBody>
        </p:sp>
        <p:sp>
          <p:nvSpPr>
            <p:cNvPr id="148515" name="Line 58"/>
            <p:cNvSpPr>
              <a:spLocks noChangeAspect="1" noChangeShapeType="1"/>
            </p:cNvSpPr>
            <p:nvPr/>
          </p:nvSpPr>
          <p:spPr bwMode="auto">
            <a:xfrm>
              <a:off x="4121" y="3081"/>
              <a:ext cx="0" cy="342"/>
            </a:xfrm>
            <a:prstGeom prst="line">
              <a:avLst/>
            </a:prstGeom>
            <a:noFill/>
            <a:ln w="9525">
              <a:solidFill>
                <a:schemeClr val="tx1"/>
              </a:solidFill>
              <a:round/>
              <a:headEnd type="triangle" w="sm" len="sm"/>
              <a:tailEnd type="triangle" w="sm" len="sm"/>
            </a:ln>
          </p:spPr>
          <p:txBody>
            <a:bodyPr/>
            <a:lstStyle/>
            <a:p>
              <a:endParaRPr lang="en-US"/>
            </a:p>
          </p:txBody>
        </p:sp>
        <p:sp>
          <p:nvSpPr>
            <p:cNvPr id="148516" name="Text Box 59"/>
            <p:cNvSpPr txBox="1">
              <a:spLocks noChangeAspect="1" noChangeArrowheads="1"/>
            </p:cNvSpPr>
            <p:nvPr/>
          </p:nvSpPr>
          <p:spPr bwMode="auto">
            <a:xfrm>
              <a:off x="3687" y="1966"/>
              <a:ext cx="552" cy="173"/>
            </a:xfrm>
            <a:prstGeom prst="rect">
              <a:avLst/>
            </a:prstGeom>
            <a:noFill/>
            <a:ln w="9525">
              <a:noFill/>
              <a:miter lim="800000"/>
              <a:headEnd/>
              <a:tailEnd/>
            </a:ln>
          </p:spPr>
          <p:txBody>
            <a:bodyPr wrap="none">
              <a:spAutoFit/>
            </a:bodyPr>
            <a:lstStyle/>
            <a:p>
              <a:pPr algn="l"/>
              <a:r>
                <a:rPr lang="en-US" b="1"/>
                <a:t>112.8 kPa</a:t>
              </a:r>
            </a:p>
          </p:txBody>
        </p:sp>
        <p:sp>
          <p:nvSpPr>
            <p:cNvPr id="148517" name="Text Box 60"/>
            <p:cNvSpPr txBox="1">
              <a:spLocks noChangeAspect="1" noChangeArrowheads="1"/>
            </p:cNvSpPr>
            <p:nvPr/>
          </p:nvSpPr>
          <p:spPr bwMode="auto">
            <a:xfrm>
              <a:off x="2868" y="2868"/>
              <a:ext cx="499" cy="173"/>
            </a:xfrm>
            <a:prstGeom prst="rect">
              <a:avLst/>
            </a:prstGeom>
            <a:noFill/>
            <a:ln w="9525">
              <a:noFill/>
              <a:miter lim="800000"/>
              <a:headEnd/>
              <a:tailEnd/>
            </a:ln>
          </p:spPr>
          <p:txBody>
            <a:bodyPr wrap="none">
              <a:spAutoFit/>
            </a:bodyPr>
            <a:lstStyle/>
            <a:p>
              <a:pPr algn="l"/>
              <a:r>
                <a:rPr lang="en-US" b="1"/>
                <a:t>0.78 atm</a:t>
              </a:r>
            </a:p>
          </p:txBody>
        </p:sp>
        <p:sp>
          <p:nvSpPr>
            <p:cNvPr id="148518" name="Text Box 61"/>
            <p:cNvSpPr txBox="1">
              <a:spLocks noChangeAspect="1" noChangeArrowheads="1"/>
            </p:cNvSpPr>
            <p:nvPr/>
          </p:nvSpPr>
          <p:spPr bwMode="auto">
            <a:xfrm>
              <a:off x="4182" y="1922"/>
              <a:ext cx="627" cy="173"/>
            </a:xfrm>
            <a:prstGeom prst="rect">
              <a:avLst/>
            </a:prstGeom>
            <a:noFill/>
            <a:ln w="9525">
              <a:noFill/>
              <a:miter lim="800000"/>
              <a:headEnd/>
              <a:tailEnd/>
            </a:ln>
          </p:spPr>
          <p:txBody>
            <a:bodyPr wrap="none">
              <a:spAutoFit/>
            </a:bodyPr>
            <a:lstStyle/>
            <a:p>
              <a:pPr algn="l"/>
              <a:r>
                <a:rPr lang="en-US" b="1"/>
                <a:t>760 mm Hg</a:t>
              </a:r>
            </a:p>
          </p:txBody>
        </p:sp>
        <p:grpSp>
          <p:nvGrpSpPr>
            <p:cNvPr id="148519" name="Group 62"/>
            <p:cNvGrpSpPr>
              <a:grpSpLocks noChangeAspect="1"/>
            </p:cNvGrpSpPr>
            <p:nvPr/>
          </p:nvGrpSpPr>
          <p:grpSpPr bwMode="auto">
            <a:xfrm>
              <a:off x="4226" y="1931"/>
              <a:ext cx="544" cy="287"/>
              <a:chOff x="1426" y="268"/>
              <a:chExt cx="296" cy="191"/>
            </a:xfrm>
          </p:grpSpPr>
          <p:sp>
            <p:nvSpPr>
              <p:cNvPr id="148529" name="AutoShape 63"/>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8530" name="Line 64"/>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8520" name="Text Box 65"/>
            <p:cNvSpPr txBox="1">
              <a:spLocks noChangeAspect="1" noChangeArrowheads="1"/>
            </p:cNvSpPr>
            <p:nvPr/>
          </p:nvSpPr>
          <p:spPr bwMode="auto">
            <a:xfrm>
              <a:off x="4206" y="2054"/>
              <a:ext cx="552" cy="173"/>
            </a:xfrm>
            <a:prstGeom prst="rect">
              <a:avLst/>
            </a:prstGeom>
            <a:noFill/>
            <a:ln w="9525">
              <a:noFill/>
              <a:miter lim="800000"/>
              <a:headEnd/>
              <a:tailEnd/>
            </a:ln>
          </p:spPr>
          <p:txBody>
            <a:bodyPr wrap="none">
              <a:spAutoFit/>
            </a:bodyPr>
            <a:lstStyle/>
            <a:p>
              <a:pPr algn="l"/>
              <a:r>
                <a:rPr lang="en-US" b="1"/>
                <a:t>101.3 kPa</a:t>
              </a:r>
            </a:p>
          </p:txBody>
        </p:sp>
        <p:sp>
          <p:nvSpPr>
            <p:cNvPr id="148521" name="Text Box 66"/>
            <p:cNvSpPr txBox="1">
              <a:spLocks noChangeAspect="1" noChangeArrowheads="1"/>
            </p:cNvSpPr>
            <p:nvPr/>
          </p:nvSpPr>
          <p:spPr bwMode="auto">
            <a:xfrm>
              <a:off x="4757" y="1990"/>
              <a:ext cx="737" cy="172"/>
            </a:xfrm>
            <a:prstGeom prst="rect">
              <a:avLst/>
            </a:prstGeom>
            <a:noFill/>
            <a:ln w="9525">
              <a:noFill/>
              <a:miter lim="800000"/>
              <a:headEnd/>
              <a:tailEnd/>
            </a:ln>
          </p:spPr>
          <p:txBody>
            <a:bodyPr wrap="none">
              <a:spAutoFit/>
            </a:bodyPr>
            <a:lstStyle/>
            <a:p>
              <a:pPr algn="l"/>
              <a:r>
                <a:rPr lang="en-US" b="1"/>
                <a:t>=  </a:t>
              </a:r>
              <a:r>
                <a:rPr lang="en-US" b="1">
                  <a:solidFill>
                    <a:srgbClr val="FF0000"/>
                  </a:solidFill>
                </a:rPr>
                <a:t>846 mm Hg</a:t>
              </a:r>
            </a:p>
          </p:txBody>
        </p:sp>
        <p:sp>
          <p:nvSpPr>
            <p:cNvPr id="148522" name="Rectangle 67"/>
            <p:cNvSpPr>
              <a:spLocks noChangeAspect="1" noChangeArrowheads="1"/>
            </p:cNvSpPr>
            <p:nvPr/>
          </p:nvSpPr>
          <p:spPr bwMode="auto">
            <a:xfrm>
              <a:off x="2262" y="3828"/>
              <a:ext cx="498" cy="173"/>
            </a:xfrm>
            <a:prstGeom prst="rect">
              <a:avLst/>
            </a:prstGeom>
            <a:noFill/>
            <a:ln w="9525">
              <a:noFill/>
              <a:miter lim="800000"/>
              <a:headEnd/>
              <a:tailEnd/>
            </a:ln>
          </p:spPr>
          <p:txBody>
            <a:bodyPr wrap="none">
              <a:spAutoFit/>
            </a:bodyPr>
            <a:lstStyle/>
            <a:p>
              <a:pPr algn="l"/>
              <a:r>
                <a:rPr lang="en-US" b="1"/>
                <a:t>0.78 atm</a:t>
              </a:r>
            </a:p>
          </p:txBody>
        </p:sp>
        <p:sp>
          <p:nvSpPr>
            <p:cNvPr id="148523" name="Text Box 68"/>
            <p:cNvSpPr txBox="1">
              <a:spLocks noChangeAspect="1" noChangeArrowheads="1"/>
            </p:cNvSpPr>
            <p:nvPr/>
          </p:nvSpPr>
          <p:spPr bwMode="auto">
            <a:xfrm>
              <a:off x="2676" y="3774"/>
              <a:ext cx="628" cy="173"/>
            </a:xfrm>
            <a:prstGeom prst="rect">
              <a:avLst/>
            </a:prstGeom>
            <a:noFill/>
            <a:ln w="9525">
              <a:noFill/>
              <a:miter lim="800000"/>
              <a:headEnd/>
              <a:tailEnd/>
            </a:ln>
          </p:spPr>
          <p:txBody>
            <a:bodyPr wrap="none">
              <a:spAutoFit/>
            </a:bodyPr>
            <a:lstStyle/>
            <a:p>
              <a:pPr algn="l"/>
              <a:r>
                <a:rPr lang="en-US" b="1"/>
                <a:t>760 mm Hg</a:t>
              </a:r>
            </a:p>
          </p:txBody>
        </p:sp>
        <p:grpSp>
          <p:nvGrpSpPr>
            <p:cNvPr id="148524" name="Group 69"/>
            <p:cNvGrpSpPr>
              <a:grpSpLocks noChangeAspect="1"/>
            </p:cNvGrpSpPr>
            <p:nvPr/>
          </p:nvGrpSpPr>
          <p:grpSpPr bwMode="auto">
            <a:xfrm>
              <a:off x="2714" y="3789"/>
              <a:ext cx="545" cy="287"/>
              <a:chOff x="1426" y="268"/>
              <a:chExt cx="296" cy="191"/>
            </a:xfrm>
          </p:grpSpPr>
          <p:sp>
            <p:nvSpPr>
              <p:cNvPr id="148527" name="AutoShape 70"/>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8528" name="Line 71"/>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8525" name="Text Box 72"/>
            <p:cNvSpPr txBox="1">
              <a:spLocks noChangeAspect="1" noChangeArrowheads="1"/>
            </p:cNvSpPr>
            <p:nvPr/>
          </p:nvSpPr>
          <p:spPr bwMode="auto">
            <a:xfrm>
              <a:off x="2802" y="3918"/>
              <a:ext cx="367" cy="173"/>
            </a:xfrm>
            <a:prstGeom prst="rect">
              <a:avLst/>
            </a:prstGeom>
            <a:noFill/>
            <a:ln w="9525">
              <a:noFill/>
              <a:miter lim="800000"/>
              <a:headEnd/>
              <a:tailEnd/>
            </a:ln>
          </p:spPr>
          <p:txBody>
            <a:bodyPr wrap="none">
              <a:spAutoFit/>
            </a:bodyPr>
            <a:lstStyle/>
            <a:p>
              <a:pPr algn="l"/>
              <a:r>
                <a:rPr lang="en-US" b="1"/>
                <a:t>1 atm</a:t>
              </a:r>
            </a:p>
          </p:txBody>
        </p:sp>
        <p:sp>
          <p:nvSpPr>
            <p:cNvPr id="148526" name="Text Box 73"/>
            <p:cNvSpPr txBox="1">
              <a:spLocks noChangeAspect="1" noChangeArrowheads="1"/>
            </p:cNvSpPr>
            <p:nvPr/>
          </p:nvSpPr>
          <p:spPr bwMode="auto">
            <a:xfrm>
              <a:off x="3260" y="3848"/>
              <a:ext cx="737" cy="172"/>
            </a:xfrm>
            <a:prstGeom prst="rect">
              <a:avLst/>
            </a:prstGeom>
            <a:noFill/>
            <a:ln w="9525">
              <a:noFill/>
              <a:miter lim="800000"/>
              <a:headEnd/>
              <a:tailEnd/>
            </a:ln>
          </p:spPr>
          <p:txBody>
            <a:bodyPr wrap="none">
              <a:spAutoFit/>
            </a:bodyPr>
            <a:lstStyle/>
            <a:p>
              <a:pPr algn="l"/>
              <a:r>
                <a:rPr lang="en-US" b="1"/>
                <a:t>=  </a:t>
              </a:r>
              <a:r>
                <a:rPr lang="en-US" b="1">
                  <a:solidFill>
                    <a:srgbClr val="FF0000"/>
                  </a:solidFill>
                </a:rPr>
                <a:t>593 mm Hg</a:t>
              </a:r>
            </a:p>
          </p:txBody>
        </p:sp>
      </p:grpSp>
      <p:sp>
        <p:nvSpPr>
          <p:cNvPr id="148483" name="Text Box 83"/>
          <p:cNvSpPr txBox="1">
            <a:spLocks noChangeAspect="1" noChangeArrowheads="1"/>
          </p:cNvSpPr>
          <p:nvPr/>
        </p:nvSpPr>
        <p:spPr bwMode="auto">
          <a:xfrm>
            <a:off x="352425" y="131763"/>
            <a:ext cx="733425" cy="412750"/>
          </a:xfrm>
          <a:prstGeom prst="rect">
            <a:avLst/>
          </a:prstGeom>
          <a:noFill/>
          <a:ln w="9525">
            <a:noFill/>
            <a:miter lim="800000"/>
            <a:headEnd/>
            <a:tailEnd/>
          </a:ln>
        </p:spPr>
        <p:txBody>
          <a:bodyPr wrap="none"/>
          <a:lstStyle/>
          <a:p>
            <a:pPr algn="l"/>
            <a:r>
              <a:rPr lang="en-US" b="1">
                <a:solidFill>
                  <a:srgbClr val="FF0000"/>
                </a:solidFill>
              </a:rPr>
              <a:t>KEY</a:t>
            </a:r>
          </a:p>
        </p:txBody>
      </p:sp>
      <p:grpSp>
        <p:nvGrpSpPr>
          <p:cNvPr id="148484" name="Group 111"/>
          <p:cNvGrpSpPr>
            <a:grpSpLocks/>
          </p:cNvGrpSpPr>
          <p:nvPr/>
        </p:nvGrpSpPr>
        <p:grpSpPr bwMode="auto">
          <a:xfrm>
            <a:off x="314325" y="452438"/>
            <a:ext cx="3675063" cy="3341687"/>
            <a:chOff x="198" y="285"/>
            <a:chExt cx="2315" cy="2105"/>
          </a:xfrm>
        </p:grpSpPr>
        <p:sp>
          <p:nvSpPr>
            <p:cNvPr id="148488" name="Freeform 85"/>
            <p:cNvSpPr>
              <a:spLocks noChangeAspect="1"/>
            </p:cNvSpPr>
            <p:nvPr/>
          </p:nvSpPr>
          <p:spPr bwMode="auto">
            <a:xfrm>
              <a:off x="1467" y="1518"/>
              <a:ext cx="264" cy="560"/>
            </a:xfrm>
            <a:custGeom>
              <a:avLst/>
              <a:gdLst>
                <a:gd name="T0" fmla="*/ 9 w 176"/>
                <a:gd name="T1" fmla="*/ 0 h 373"/>
                <a:gd name="T2" fmla="*/ 9 w 176"/>
                <a:gd name="T3" fmla="*/ 240 h 373"/>
                <a:gd name="T4" fmla="*/ 36 w 176"/>
                <a:gd name="T5" fmla="*/ 515 h 373"/>
                <a:gd name="T6" fmla="*/ 228 w 176"/>
                <a:gd name="T7" fmla="*/ 509 h 373"/>
                <a:gd name="T8" fmla="*/ 251 w 176"/>
                <a:gd name="T9" fmla="*/ 243 h 373"/>
                <a:gd name="T10" fmla="*/ 251 w 176"/>
                <a:gd name="T11" fmla="*/ 0 h 373"/>
                <a:gd name="T12" fmla="*/ 0 60000 65536"/>
                <a:gd name="T13" fmla="*/ 0 60000 65536"/>
                <a:gd name="T14" fmla="*/ 0 60000 65536"/>
                <a:gd name="T15" fmla="*/ 0 60000 65536"/>
                <a:gd name="T16" fmla="*/ 0 60000 65536"/>
                <a:gd name="T17" fmla="*/ 0 60000 65536"/>
                <a:gd name="T18" fmla="*/ 0 w 176"/>
                <a:gd name="T19" fmla="*/ 0 h 373"/>
                <a:gd name="T20" fmla="*/ 176 w 176"/>
                <a:gd name="T21" fmla="*/ 373 h 373"/>
              </a:gdLst>
              <a:ahLst/>
              <a:cxnLst>
                <a:cxn ang="T12">
                  <a:pos x="T0" y="T1"/>
                </a:cxn>
                <a:cxn ang="T13">
                  <a:pos x="T2" y="T3"/>
                </a:cxn>
                <a:cxn ang="T14">
                  <a:pos x="T4" y="T5"/>
                </a:cxn>
                <a:cxn ang="T15">
                  <a:pos x="T6" y="T7"/>
                </a:cxn>
                <a:cxn ang="T16">
                  <a:pos x="T8" y="T9"/>
                </a:cxn>
                <a:cxn ang="T17">
                  <a:pos x="T10" y="T11"/>
                </a:cxn>
              </a:cxnLst>
              <a:rect l="T18" t="T19" r="T20" b="T21"/>
              <a:pathLst>
                <a:path w="176" h="373">
                  <a:moveTo>
                    <a:pt x="6" y="0"/>
                  </a:moveTo>
                  <a:cubicBezTo>
                    <a:pt x="6" y="27"/>
                    <a:pt x="3" y="103"/>
                    <a:pt x="6" y="160"/>
                  </a:cubicBezTo>
                  <a:cubicBezTo>
                    <a:pt x="9" y="217"/>
                    <a:pt x="0" y="313"/>
                    <a:pt x="24" y="343"/>
                  </a:cubicBezTo>
                  <a:cubicBezTo>
                    <a:pt x="48" y="373"/>
                    <a:pt x="128" y="369"/>
                    <a:pt x="152" y="339"/>
                  </a:cubicBezTo>
                  <a:cubicBezTo>
                    <a:pt x="176" y="309"/>
                    <a:pt x="165" y="218"/>
                    <a:pt x="167" y="162"/>
                  </a:cubicBezTo>
                  <a:cubicBezTo>
                    <a:pt x="169" y="106"/>
                    <a:pt x="167" y="34"/>
                    <a:pt x="167" y="0"/>
                  </a:cubicBezTo>
                </a:path>
              </a:pathLst>
            </a:custGeom>
            <a:noFill/>
            <a:ln w="53975">
              <a:solidFill>
                <a:srgbClr val="C0C0C0"/>
              </a:solidFill>
              <a:round/>
              <a:headEnd/>
              <a:tailEnd/>
            </a:ln>
          </p:spPr>
          <p:txBody>
            <a:bodyPr/>
            <a:lstStyle/>
            <a:p>
              <a:endParaRPr lang="en-US"/>
            </a:p>
          </p:txBody>
        </p:sp>
        <p:grpSp>
          <p:nvGrpSpPr>
            <p:cNvPr id="148489" name="Group 86"/>
            <p:cNvGrpSpPr>
              <a:grpSpLocks noChangeAspect="1"/>
            </p:cNvGrpSpPr>
            <p:nvPr/>
          </p:nvGrpSpPr>
          <p:grpSpPr bwMode="auto">
            <a:xfrm>
              <a:off x="518" y="545"/>
              <a:ext cx="1219" cy="1536"/>
              <a:chOff x="3018" y="1101"/>
              <a:chExt cx="812" cy="1024"/>
            </a:xfrm>
          </p:grpSpPr>
          <p:sp>
            <p:nvSpPr>
              <p:cNvPr id="148505" name="Oval 87"/>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8506" name="Freeform 88"/>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8507" name="Freeform 89"/>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8508" name="Freeform 90"/>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8509" name="Oval 91"/>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8490" name="Line 92"/>
            <p:cNvSpPr>
              <a:spLocks noChangeAspect="1" noChangeShapeType="1"/>
            </p:cNvSpPr>
            <p:nvPr/>
          </p:nvSpPr>
          <p:spPr bwMode="auto">
            <a:xfrm>
              <a:off x="1770" y="1512"/>
              <a:ext cx="236" cy="0"/>
            </a:xfrm>
            <a:prstGeom prst="line">
              <a:avLst/>
            </a:prstGeom>
            <a:noFill/>
            <a:ln w="9525">
              <a:solidFill>
                <a:schemeClr val="tx1"/>
              </a:solidFill>
              <a:round/>
              <a:headEnd/>
              <a:tailEnd/>
            </a:ln>
          </p:spPr>
          <p:txBody>
            <a:bodyPr/>
            <a:lstStyle/>
            <a:p>
              <a:endParaRPr lang="en-US"/>
            </a:p>
          </p:txBody>
        </p:sp>
        <p:sp>
          <p:nvSpPr>
            <p:cNvPr id="148491" name="Line 93"/>
            <p:cNvSpPr>
              <a:spLocks noChangeAspect="1" noChangeShapeType="1"/>
            </p:cNvSpPr>
            <p:nvPr/>
          </p:nvSpPr>
          <p:spPr bwMode="auto">
            <a:xfrm>
              <a:off x="1884" y="1356"/>
              <a:ext cx="0" cy="155"/>
            </a:xfrm>
            <a:prstGeom prst="line">
              <a:avLst/>
            </a:prstGeom>
            <a:noFill/>
            <a:ln w="9525">
              <a:solidFill>
                <a:schemeClr val="tx1"/>
              </a:solidFill>
              <a:round/>
              <a:headEnd/>
              <a:tailEnd type="triangle" w="sm" len="sm"/>
            </a:ln>
          </p:spPr>
          <p:txBody>
            <a:bodyPr/>
            <a:lstStyle/>
            <a:p>
              <a:endParaRPr lang="en-US"/>
            </a:p>
          </p:txBody>
        </p:sp>
        <p:sp>
          <p:nvSpPr>
            <p:cNvPr id="148492" name="Line 94"/>
            <p:cNvSpPr>
              <a:spLocks noChangeAspect="1" noChangeShapeType="1"/>
            </p:cNvSpPr>
            <p:nvPr/>
          </p:nvSpPr>
          <p:spPr bwMode="auto">
            <a:xfrm>
              <a:off x="1884" y="1509"/>
              <a:ext cx="0" cy="155"/>
            </a:xfrm>
            <a:prstGeom prst="line">
              <a:avLst/>
            </a:prstGeom>
            <a:noFill/>
            <a:ln w="9525">
              <a:solidFill>
                <a:schemeClr val="tx1"/>
              </a:solidFill>
              <a:round/>
              <a:headEnd type="triangle" w="sm" len="sm"/>
              <a:tailEnd type="none" w="sm" len="sm"/>
            </a:ln>
          </p:spPr>
          <p:txBody>
            <a:bodyPr/>
            <a:lstStyle/>
            <a:p>
              <a:endParaRPr lang="en-US"/>
            </a:p>
          </p:txBody>
        </p:sp>
        <p:sp>
          <p:nvSpPr>
            <p:cNvPr id="148493" name="Text Box 95"/>
            <p:cNvSpPr txBox="1">
              <a:spLocks noChangeAspect="1" noChangeArrowheads="1"/>
            </p:cNvSpPr>
            <p:nvPr/>
          </p:nvSpPr>
          <p:spPr bwMode="auto">
            <a:xfrm>
              <a:off x="1992" y="1425"/>
              <a:ext cx="521" cy="173"/>
            </a:xfrm>
            <a:prstGeom prst="rect">
              <a:avLst/>
            </a:prstGeom>
            <a:noFill/>
            <a:ln w="9525">
              <a:noFill/>
              <a:miter lim="800000"/>
              <a:headEnd/>
              <a:tailEnd/>
            </a:ln>
          </p:spPr>
          <p:txBody>
            <a:bodyPr wrap="none">
              <a:spAutoFit/>
            </a:bodyPr>
            <a:lstStyle/>
            <a:p>
              <a:pPr algn="l"/>
              <a:r>
                <a:rPr lang="en-US" b="1"/>
                <a:t>0 mm Hg</a:t>
              </a:r>
            </a:p>
          </p:txBody>
        </p:sp>
        <p:sp>
          <p:nvSpPr>
            <p:cNvPr id="148494" name="Text Box 96">
              <a:hlinkClick r:id="rId3" action="ppaction://hlinksldjump" tooltip="1.24 atm"/>
            </p:cNvPr>
            <p:cNvSpPr txBox="1">
              <a:spLocks noChangeAspect="1" noChangeArrowheads="1"/>
            </p:cNvSpPr>
            <p:nvPr/>
          </p:nvSpPr>
          <p:spPr bwMode="auto">
            <a:xfrm>
              <a:off x="1519" y="285"/>
              <a:ext cx="377" cy="173"/>
            </a:xfrm>
            <a:prstGeom prst="rect">
              <a:avLst/>
            </a:prstGeom>
            <a:noFill/>
            <a:ln w="9525">
              <a:noFill/>
              <a:miter lim="800000"/>
              <a:headEnd/>
              <a:tailEnd/>
            </a:ln>
          </p:spPr>
          <p:txBody>
            <a:bodyPr wrap="none">
              <a:spAutoFit/>
            </a:bodyPr>
            <a:lstStyle/>
            <a:p>
              <a:pPr algn="l"/>
              <a:r>
                <a:rPr lang="en-US" b="1"/>
                <a:t>X atm</a:t>
              </a:r>
            </a:p>
          </p:txBody>
        </p:sp>
        <p:sp>
          <p:nvSpPr>
            <p:cNvPr id="148495" name="Text Box 97"/>
            <p:cNvSpPr txBox="1">
              <a:spLocks noChangeAspect="1" noChangeArrowheads="1"/>
            </p:cNvSpPr>
            <p:nvPr/>
          </p:nvSpPr>
          <p:spPr bwMode="auto">
            <a:xfrm>
              <a:off x="599" y="1151"/>
              <a:ext cx="552" cy="172"/>
            </a:xfrm>
            <a:prstGeom prst="rect">
              <a:avLst/>
            </a:prstGeom>
            <a:noFill/>
            <a:ln w="9525">
              <a:noFill/>
              <a:miter lim="800000"/>
              <a:headEnd/>
              <a:tailEnd/>
            </a:ln>
          </p:spPr>
          <p:txBody>
            <a:bodyPr wrap="none">
              <a:spAutoFit/>
            </a:bodyPr>
            <a:lstStyle/>
            <a:p>
              <a:pPr algn="l"/>
              <a:r>
                <a:rPr lang="en-US" b="1"/>
                <a:t>125.6 kPa</a:t>
              </a:r>
            </a:p>
          </p:txBody>
        </p:sp>
        <p:grpSp>
          <p:nvGrpSpPr>
            <p:cNvPr id="148496" name="Group 110"/>
            <p:cNvGrpSpPr>
              <a:grpSpLocks/>
            </p:cNvGrpSpPr>
            <p:nvPr/>
          </p:nvGrpSpPr>
          <p:grpSpPr bwMode="auto">
            <a:xfrm>
              <a:off x="694" y="2050"/>
              <a:ext cx="1155" cy="340"/>
              <a:chOff x="694" y="2050"/>
              <a:chExt cx="1155" cy="340"/>
            </a:xfrm>
          </p:grpSpPr>
          <p:sp>
            <p:nvSpPr>
              <p:cNvPr id="148499" name="Text Box 98"/>
              <p:cNvSpPr txBox="1">
                <a:spLocks noChangeAspect="1" noChangeArrowheads="1"/>
              </p:cNvSpPr>
              <p:nvPr/>
            </p:nvSpPr>
            <p:spPr bwMode="auto">
              <a:xfrm>
                <a:off x="779" y="2050"/>
                <a:ext cx="416" cy="203"/>
              </a:xfrm>
              <a:prstGeom prst="rect">
                <a:avLst/>
              </a:prstGeom>
              <a:noFill/>
              <a:ln w="9525">
                <a:noFill/>
                <a:miter lim="800000"/>
                <a:headEnd/>
                <a:tailEnd/>
              </a:ln>
            </p:spPr>
            <p:txBody>
              <a:bodyPr wrap="none"/>
              <a:lstStyle/>
              <a:p>
                <a:pPr algn="l"/>
                <a:r>
                  <a:rPr lang="en-US" b="1"/>
                  <a:t>1 atm</a:t>
                </a:r>
              </a:p>
            </p:txBody>
          </p:sp>
          <p:grpSp>
            <p:nvGrpSpPr>
              <p:cNvPr id="148500" name="Group 99"/>
              <p:cNvGrpSpPr>
                <a:grpSpLocks noChangeAspect="1"/>
              </p:cNvGrpSpPr>
              <p:nvPr/>
            </p:nvGrpSpPr>
            <p:grpSpPr bwMode="auto">
              <a:xfrm>
                <a:off x="718" y="2065"/>
                <a:ext cx="499" cy="287"/>
                <a:chOff x="1426" y="268"/>
                <a:chExt cx="296" cy="191"/>
              </a:xfrm>
            </p:grpSpPr>
            <p:sp>
              <p:nvSpPr>
                <p:cNvPr id="148503" name="AutoShape 100"/>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8504" name="Line 101"/>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8501" name="Text Box 102"/>
              <p:cNvSpPr txBox="1">
                <a:spLocks noChangeAspect="1" noChangeArrowheads="1"/>
              </p:cNvSpPr>
              <p:nvPr/>
            </p:nvSpPr>
            <p:spPr bwMode="auto">
              <a:xfrm>
                <a:off x="694" y="2187"/>
                <a:ext cx="611" cy="203"/>
              </a:xfrm>
              <a:prstGeom prst="rect">
                <a:avLst/>
              </a:prstGeom>
              <a:noFill/>
              <a:ln w="9525">
                <a:noFill/>
                <a:miter lim="800000"/>
                <a:headEnd/>
                <a:tailEnd/>
              </a:ln>
            </p:spPr>
            <p:txBody>
              <a:bodyPr wrap="none"/>
              <a:lstStyle/>
              <a:p>
                <a:pPr algn="l"/>
                <a:r>
                  <a:rPr lang="en-US" b="1"/>
                  <a:t>101.3 kPa</a:t>
                </a:r>
              </a:p>
            </p:txBody>
          </p:sp>
          <p:sp>
            <p:nvSpPr>
              <p:cNvPr id="148502" name="Text Box 103"/>
              <p:cNvSpPr txBox="1">
                <a:spLocks noChangeAspect="1" noChangeArrowheads="1"/>
              </p:cNvSpPr>
              <p:nvPr/>
            </p:nvSpPr>
            <p:spPr bwMode="auto">
              <a:xfrm>
                <a:off x="1189" y="2117"/>
                <a:ext cx="660" cy="203"/>
              </a:xfrm>
              <a:prstGeom prst="rect">
                <a:avLst/>
              </a:prstGeom>
              <a:noFill/>
              <a:ln w="9525">
                <a:noFill/>
                <a:miter lim="800000"/>
                <a:headEnd/>
                <a:tailEnd/>
              </a:ln>
            </p:spPr>
            <p:txBody>
              <a:bodyPr wrap="none"/>
              <a:lstStyle/>
              <a:p>
                <a:pPr algn="l"/>
                <a:r>
                  <a:rPr lang="en-US" b="1"/>
                  <a:t>=  </a:t>
                </a:r>
                <a:r>
                  <a:rPr lang="en-US" b="1">
                    <a:solidFill>
                      <a:schemeClr val="accent2"/>
                    </a:solidFill>
                  </a:rPr>
                  <a:t>1.24 atm</a:t>
                </a:r>
              </a:p>
            </p:txBody>
          </p:sp>
        </p:grpSp>
        <p:sp>
          <p:nvSpPr>
            <p:cNvPr id="148497" name="Rectangle 104"/>
            <p:cNvSpPr>
              <a:spLocks noChangeAspect="1" noChangeArrowheads="1"/>
            </p:cNvSpPr>
            <p:nvPr/>
          </p:nvSpPr>
          <p:spPr bwMode="auto">
            <a:xfrm>
              <a:off x="198" y="2111"/>
              <a:ext cx="611" cy="203"/>
            </a:xfrm>
            <a:prstGeom prst="rect">
              <a:avLst/>
            </a:prstGeom>
            <a:noFill/>
            <a:ln w="9525">
              <a:noFill/>
              <a:miter lim="800000"/>
              <a:headEnd/>
              <a:tailEnd/>
            </a:ln>
          </p:spPr>
          <p:txBody>
            <a:bodyPr wrap="none"/>
            <a:lstStyle/>
            <a:p>
              <a:pPr algn="l"/>
              <a:r>
                <a:rPr lang="en-US" b="1"/>
                <a:t>125.6 kPa</a:t>
              </a:r>
            </a:p>
          </p:txBody>
        </p:sp>
        <p:sp>
          <p:nvSpPr>
            <p:cNvPr id="148498" name="Text Box 105"/>
            <p:cNvSpPr txBox="1">
              <a:spLocks noChangeArrowheads="1"/>
            </p:cNvSpPr>
            <p:nvPr/>
          </p:nvSpPr>
          <p:spPr bwMode="auto">
            <a:xfrm>
              <a:off x="404" y="476"/>
              <a:ext cx="196" cy="173"/>
            </a:xfrm>
            <a:prstGeom prst="rect">
              <a:avLst/>
            </a:prstGeom>
            <a:noFill/>
            <a:ln w="9525">
              <a:noFill/>
              <a:miter lim="800000"/>
              <a:headEnd/>
              <a:tailEnd/>
            </a:ln>
          </p:spPr>
          <p:txBody>
            <a:bodyPr wrap="none">
              <a:spAutoFit/>
            </a:bodyPr>
            <a:lstStyle/>
            <a:p>
              <a:pPr algn="l"/>
              <a:r>
                <a:rPr lang="en-US"/>
                <a:t>1.</a:t>
              </a:r>
            </a:p>
          </p:txBody>
        </p:sp>
      </p:grpSp>
      <p:sp>
        <p:nvSpPr>
          <p:cNvPr id="148485" name="Text Box 107"/>
          <p:cNvSpPr txBox="1">
            <a:spLocks noChangeArrowheads="1"/>
          </p:cNvSpPr>
          <p:nvPr/>
        </p:nvSpPr>
        <p:spPr bwMode="auto">
          <a:xfrm>
            <a:off x="4302125" y="3524250"/>
            <a:ext cx="311150" cy="274638"/>
          </a:xfrm>
          <a:prstGeom prst="rect">
            <a:avLst/>
          </a:prstGeom>
          <a:noFill/>
          <a:ln w="9525">
            <a:noFill/>
            <a:miter lim="800000"/>
            <a:headEnd/>
            <a:tailEnd/>
          </a:ln>
        </p:spPr>
        <p:txBody>
          <a:bodyPr wrap="none">
            <a:spAutoFit/>
          </a:bodyPr>
          <a:lstStyle/>
          <a:p>
            <a:pPr algn="l"/>
            <a:r>
              <a:rPr lang="en-US"/>
              <a:t>2.</a:t>
            </a:r>
          </a:p>
        </p:txBody>
      </p:sp>
      <p:sp>
        <p:nvSpPr>
          <p:cNvPr id="148486" name="Text Box 108"/>
          <p:cNvSpPr txBox="1">
            <a:spLocks noChangeArrowheads="1"/>
          </p:cNvSpPr>
          <p:nvPr/>
        </p:nvSpPr>
        <p:spPr bwMode="auto">
          <a:xfrm>
            <a:off x="4375150" y="604838"/>
            <a:ext cx="3883025" cy="457200"/>
          </a:xfrm>
          <a:prstGeom prst="rect">
            <a:avLst/>
          </a:prstGeom>
          <a:noFill/>
          <a:ln w="9525">
            <a:noFill/>
            <a:miter lim="800000"/>
            <a:headEnd/>
            <a:tailEnd/>
          </a:ln>
        </p:spPr>
        <p:txBody>
          <a:bodyPr wrap="none">
            <a:spAutoFit/>
          </a:bodyPr>
          <a:lstStyle/>
          <a:p>
            <a:pPr algn="l"/>
            <a:r>
              <a:rPr lang="en-US"/>
              <a:t>Because no difference in height is shown in barometer,</a:t>
            </a:r>
          </a:p>
          <a:p>
            <a:pPr algn="l"/>
            <a:r>
              <a:rPr lang="en-US"/>
              <a:t>You only need to convert “kPa” into “atm”.</a:t>
            </a:r>
          </a:p>
        </p:txBody>
      </p:sp>
      <p:sp>
        <p:nvSpPr>
          <p:cNvPr id="148487" name="Text Box 109"/>
          <p:cNvSpPr txBox="1">
            <a:spLocks noChangeArrowheads="1"/>
          </p:cNvSpPr>
          <p:nvPr/>
        </p:nvSpPr>
        <p:spPr bwMode="auto">
          <a:xfrm>
            <a:off x="511175" y="4625975"/>
            <a:ext cx="2849563" cy="1370013"/>
          </a:xfrm>
          <a:prstGeom prst="rect">
            <a:avLst/>
          </a:prstGeom>
          <a:noFill/>
          <a:ln w="9525">
            <a:noFill/>
            <a:miter lim="800000"/>
            <a:headEnd/>
            <a:tailEnd/>
          </a:ln>
        </p:spPr>
        <p:txBody>
          <a:bodyPr wrap="none">
            <a:spAutoFit/>
          </a:bodyPr>
          <a:lstStyle/>
          <a:p>
            <a:pPr algn="l"/>
            <a:r>
              <a:rPr lang="en-US"/>
              <a:t>Convert all units into “mm Hg”</a:t>
            </a:r>
          </a:p>
          <a:p>
            <a:pPr algn="l"/>
            <a:r>
              <a:rPr lang="en-US"/>
              <a:t>Use the formula  Big  =  small  +  height</a:t>
            </a:r>
          </a:p>
          <a:p>
            <a:pPr algn="l"/>
            <a:endParaRPr lang="en-US"/>
          </a:p>
          <a:p>
            <a:pPr algn="l"/>
            <a:r>
              <a:rPr lang="en-US"/>
              <a:t>Height  =  Big  -  small</a:t>
            </a:r>
          </a:p>
          <a:p>
            <a:pPr algn="l"/>
            <a:r>
              <a:rPr lang="en-US"/>
              <a:t>X mm Hg  =  846 mm Hg  - 593 mm Hg</a:t>
            </a:r>
          </a:p>
          <a:p>
            <a:pPr algn="l"/>
            <a:endParaRPr lang="en-US"/>
          </a:p>
          <a:p>
            <a:pPr algn="l"/>
            <a:r>
              <a:rPr lang="en-US"/>
              <a:t>X  =  </a:t>
            </a:r>
            <a:r>
              <a:rPr lang="en-US" b="1">
                <a:solidFill>
                  <a:schemeClr val="accent2"/>
                </a:solidFill>
              </a:rPr>
              <a:t>253 mm Hg</a:t>
            </a: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9506" name="Group 108"/>
          <p:cNvGrpSpPr>
            <a:grpSpLocks/>
          </p:cNvGrpSpPr>
          <p:nvPr/>
        </p:nvGrpSpPr>
        <p:grpSpPr bwMode="auto">
          <a:xfrm>
            <a:off x="387350" y="396875"/>
            <a:ext cx="4678363" cy="3840163"/>
            <a:chOff x="244" y="250"/>
            <a:chExt cx="2947" cy="2419"/>
          </a:xfrm>
        </p:grpSpPr>
        <p:sp>
          <p:nvSpPr>
            <p:cNvPr id="149540" name="Freeform 17"/>
            <p:cNvSpPr>
              <a:spLocks noChangeAspect="1"/>
            </p:cNvSpPr>
            <p:nvPr/>
          </p:nvSpPr>
          <p:spPr bwMode="auto">
            <a:xfrm>
              <a:off x="1413" y="1155"/>
              <a:ext cx="264" cy="979"/>
            </a:xfrm>
            <a:custGeom>
              <a:avLst/>
              <a:gdLst>
                <a:gd name="T0" fmla="*/ 17 w 176"/>
                <a:gd name="T1" fmla="*/ 374 h 652"/>
                <a:gd name="T2" fmla="*/ 15 w 176"/>
                <a:gd name="T3" fmla="*/ 655 h 652"/>
                <a:gd name="T4" fmla="*/ 36 w 176"/>
                <a:gd name="T5" fmla="*/ 934 h 652"/>
                <a:gd name="T6" fmla="*/ 228 w 176"/>
                <a:gd name="T7" fmla="*/ 928 h 652"/>
                <a:gd name="T8" fmla="*/ 251 w 176"/>
                <a:gd name="T9" fmla="*/ 662 h 652"/>
                <a:gd name="T10" fmla="*/ 249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9541" name="Group 18"/>
            <p:cNvGrpSpPr>
              <a:grpSpLocks noChangeAspect="1"/>
            </p:cNvGrpSpPr>
            <p:nvPr/>
          </p:nvGrpSpPr>
          <p:grpSpPr bwMode="auto">
            <a:xfrm>
              <a:off x="466" y="603"/>
              <a:ext cx="1219" cy="1537"/>
              <a:chOff x="3018" y="1101"/>
              <a:chExt cx="812" cy="1024"/>
            </a:xfrm>
          </p:grpSpPr>
          <p:sp>
            <p:nvSpPr>
              <p:cNvPr id="149563" name="Oval 19"/>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9564" name="Freeform 20"/>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9565" name="Freeform 21"/>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9566" name="Freeform 22"/>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9567" name="Oval 23"/>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9542" name="Text Box 24"/>
            <p:cNvSpPr txBox="1">
              <a:spLocks noChangeAspect="1" noChangeArrowheads="1"/>
            </p:cNvSpPr>
            <p:nvPr/>
          </p:nvSpPr>
          <p:spPr bwMode="auto">
            <a:xfrm>
              <a:off x="571" y="1206"/>
              <a:ext cx="500" cy="173"/>
            </a:xfrm>
            <a:prstGeom prst="rect">
              <a:avLst/>
            </a:prstGeom>
            <a:noFill/>
            <a:ln w="9525">
              <a:noFill/>
              <a:miter lim="800000"/>
              <a:headEnd/>
              <a:tailEnd/>
            </a:ln>
          </p:spPr>
          <p:txBody>
            <a:bodyPr wrap="none">
              <a:spAutoFit/>
            </a:bodyPr>
            <a:lstStyle/>
            <a:p>
              <a:pPr algn="l"/>
              <a:r>
                <a:rPr lang="en-US" b="1"/>
                <a:t>98.4 kPa</a:t>
              </a:r>
            </a:p>
          </p:txBody>
        </p:sp>
        <p:sp>
          <p:nvSpPr>
            <p:cNvPr id="149543" name="Line 25"/>
            <p:cNvSpPr>
              <a:spLocks noChangeAspect="1" noChangeShapeType="1"/>
            </p:cNvSpPr>
            <p:nvPr/>
          </p:nvSpPr>
          <p:spPr bwMode="auto">
            <a:xfrm>
              <a:off x="1718" y="1158"/>
              <a:ext cx="235" cy="0"/>
            </a:xfrm>
            <a:prstGeom prst="line">
              <a:avLst/>
            </a:prstGeom>
            <a:noFill/>
            <a:ln w="9525">
              <a:solidFill>
                <a:schemeClr val="tx1"/>
              </a:solidFill>
              <a:round/>
              <a:headEnd/>
              <a:tailEnd/>
            </a:ln>
          </p:spPr>
          <p:txBody>
            <a:bodyPr/>
            <a:lstStyle/>
            <a:p>
              <a:endParaRPr lang="en-US"/>
            </a:p>
          </p:txBody>
        </p:sp>
        <p:sp>
          <p:nvSpPr>
            <p:cNvPr id="149544" name="Text Box 26">
              <a:hlinkClick r:id="rId3" action="ppaction://hlinksldjump" tooltip="297 mm Hg"/>
            </p:cNvPr>
            <p:cNvSpPr txBox="1">
              <a:spLocks noChangeAspect="1" noChangeArrowheads="1"/>
            </p:cNvSpPr>
            <p:nvPr/>
          </p:nvSpPr>
          <p:spPr bwMode="auto">
            <a:xfrm>
              <a:off x="1851" y="1256"/>
              <a:ext cx="533" cy="173"/>
            </a:xfrm>
            <a:prstGeom prst="rect">
              <a:avLst/>
            </a:prstGeom>
            <a:noFill/>
            <a:ln w="9525">
              <a:noFill/>
              <a:miter lim="800000"/>
              <a:headEnd/>
              <a:tailEnd/>
            </a:ln>
          </p:spPr>
          <p:txBody>
            <a:bodyPr wrap="none">
              <a:spAutoFit/>
            </a:bodyPr>
            <a:lstStyle/>
            <a:p>
              <a:pPr algn="l"/>
              <a:r>
                <a:rPr lang="en-US" b="1"/>
                <a:t>X mm Hg</a:t>
              </a:r>
            </a:p>
          </p:txBody>
        </p:sp>
        <p:sp>
          <p:nvSpPr>
            <p:cNvPr id="149545" name="Line 27"/>
            <p:cNvSpPr>
              <a:spLocks noChangeAspect="1" noChangeShapeType="1"/>
            </p:cNvSpPr>
            <p:nvPr/>
          </p:nvSpPr>
          <p:spPr bwMode="auto">
            <a:xfrm>
              <a:off x="1475" y="1529"/>
              <a:ext cx="471" cy="0"/>
            </a:xfrm>
            <a:prstGeom prst="line">
              <a:avLst/>
            </a:prstGeom>
            <a:noFill/>
            <a:ln w="9525">
              <a:solidFill>
                <a:schemeClr val="tx1"/>
              </a:solidFill>
              <a:round/>
              <a:headEnd/>
              <a:tailEnd/>
            </a:ln>
          </p:spPr>
          <p:txBody>
            <a:bodyPr/>
            <a:lstStyle/>
            <a:p>
              <a:endParaRPr lang="en-US"/>
            </a:p>
          </p:txBody>
        </p:sp>
        <p:sp>
          <p:nvSpPr>
            <p:cNvPr id="149546" name="Line 28"/>
            <p:cNvSpPr>
              <a:spLocks noChangeAspect="1" noChangeShapeType="1"/>
            </p:cNvSpPr>
            <p:nvPr/>
          </p:nvSpPr>
          <p:spPr bwMode="auto">
            <a:xfrm>
              <a:off x="1829" y="1160"/>
              <a:ext cx="0" cy="368"/>
            </a:xfrm>
            <a:prstGeom prst="line">
              <a:avLst/>
            </a:prstGeom>
            <a:noFill/>
            <a:ln w="9525">
              <a:solidFill>
                <a:schemeClr val="tx1"/>
              </a:solidFill>
              <a:round/>
              <a:headEnd type="triangle" w="sm" len="sm"/>
              <a:tailEnd type="triangle" w="sm" len="sm"/>
            </a:ln>
          </p:spPr>
          <p:txBody>
            <a:bodyPr/>
            <a:lstStyle/>
            <a:p>
              <a:endParaRPr lang="en-US"/>
            </a:p>
          </p:txBody>
        </p:sp>
        <p:grpSp>
          <p:nvGrpSpPr>
            <p:cNvPr id="149547" name="Group 107"/>
            <p:cNvGrpSpPr>
              <a:grpSpLocks/>
            </p:cNvGrpSpPr>
            <p:nvPr/>
          </p:nvGrpSpPr>
          <p:grpSpPr bwMode="auto">
            <a:xfrm>
              <a:off x="1404" y="250"/>
              <a:ext cx="1787" cy="318"/>
              <a:chOff x="1404" y="250"/>
              <a:chExt cx="1787" cy="318"/>
            </a:xfrm>
          </p:grpSpPr>
          <p:sp>
            <p:nvSpPr>
              <p:cNvPr id="149556" name="Text Box 29"/>
              <p:cNvSpPr txBox="1">
                <a:spLocks noChangeAspect="1" noChangeArrowheads="1"/>
              </p:cNvSpPr>
              <p:nvPr/>
            </p:nvSpPr>
            <p:spPr bwMode="auto">
              <a:xfrm>
                <a:off x="1404" y="297"/>
                <a:ext cx="500" cy="173"/>
              </a:xfrm>
              <a:prstGeom prst="rect">
                <a:avLst/>
              </a:prstGeom>
              <a:noFill/>
              <a:ln w="9525">
                <a:noFill/>
                <a:miter lim="800000"/>
                <a:headEnd/>
                <a:tailEnd/>
              </a:ln>
            </p:spPr>
            <p:txBody>
              <a:bodyPr wrap="none">
                <a:spAutoFit/>
              </a:bodyPr>
              <a:lstStyle/>
              <a:p>
                <a:pPr algn="l"/>
                <a:r>
                  <a:rPr lang="en-US" b="1"/>
                  <a:t>0.58 atm</a:t>
                </a:r>
              </a:p>
            </p:txBody>
          </p:sp>
          <p:sp>
            <p:nvSpPr>
              <p:cNvPr id="149557" name="Text Box 32"/>
              <p:cNvSpPr txBox="1">
                <a:spLocks noChangeAspect="1" noChangeArrowheads="1"/>
              </p:cNvSpPr>
              <p:nvPr/>
            </p:nvSpPr>
            <p:spPr bwMode="auto">
              <a:xfrm>
                <a:off x="1855" y="250"/>
                <a:ext cx="626" cy="173"/>
              </a:xfrm>
              <a:prstGeom prst="rect">
                <a:avLst/>
              </a:prstGeom>
              <a:noFill/>
              <a:ln w="9525">
                <a:noFill/>
                <a:miter lim="800000"/>
                <a:headEnd/>
                <a:tailEnd/>
              </a:ln>
            </p:spPr>
            <p:txBody>
              <a:bodyPr wrap="none">
                <a:spAutoFit/>
              </a:bodyPr>
              <a:lstStyle/>
              <a:p>
                <a:pPr algn="l"/>
                <a:r>
                  <a:rPr lang="en-US" b="1"/>
                  <a:t>760 mm Hg</a:t>
                </a:r>
              </a:p>
            </p:txBody>
          </p:sp>
          <p:grpSp>
            <p:nvGrpSpPr>
              <p:cNvPr id="149558" name="Group 34"/>
              <p:cNvGrpSpPr>
                <a:grpSpLocks noChangeAspect="1"/>
              </p:cNvGrpSpPr>
              <p:nvPr/>
            </p:nvGrpSpPr>
            <p:grpSpPr bwMode="auto">
              <a:xfrm>
                <a:off x="1881" y="259"/>
                <a:ext cx="573" cy="287"/>
                <a:chOff x="1426" y="268"/>
                <a:chExt cx="296" cy="191"/>
              </a:xfrm>
            </p:grpSpPr>
            <p:sp>
              <p:nvSpPr>
                <p:cNvPr id="149561" name="AutoShape 35"/>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9562" name="Line 36"/>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9559" name="Text Box 37"/>
              <p:cNvSpPr txBox="1">
                <a:spLocks noChangeAspect="1" noChangeArrowheads="1"/>
              </p:cNvSpPr>
              <p:nvPr/>
            </p:nvSpPr>
            <p:spPr bwMode="auto">
              <a:xfrm>
                <a:off x="1970" y="396"/>
                <a:ext cx="366" cy="172"/>
              </a:xfrm>
              <a:prstGeom prst="rect">
                <a:avLst/>
              </a:prstGeom>
              <a:noFill/>
              <a:ln w="9525">
                <a:noFill/>
                <a:miter lim="800000"/>
                <a:headEnd/>
                <a:tailEnd/>
              </a:ln>
            </p:spPr>
            <p:txBody>
              <a:bodyPr wrap="none">
                <a:spAutoFit/>
              </a:bodyPr>
              <a:lstStyle/>
              <a:p>
                <a:pPr algn="l"/>
                <a:r>
                  <a:rPr lang="en-US" b="1"/>
                  <a:t>1 atm</a:t>
                </a:r>
              </a:p>
            </p:txBody>
          </p:sp>
          <p:sp>
            <p:nvSpPr>
              <p:cNvPr id="149560" name="Text Box 38"/>
              <p:cNvSpPr txBox="1">
                <a:spLocks noChangeAspect="1" noChangeArrowheads="1"/>
              </p:cNvSpPr>
              <p:nvPr/>
            </p:nvSpPr>
            <p:spPr bwMode="auto">
              <a:xfrm>
                <a:off x="2454" y="318"/>
                <a:ext cx="737" cy="173"/>
              </a:xfrm>
              <a:prstGeom prst="rect">
                <a:avLst/>
              </a:prstGeom>
              <a:noFill/>
              <a:ln w="9525">
                <a:noFill/>
                <a:miter lim="800000"/>
                <a:headEnd/>
                <a:tailEnd/>
              </a:ln>
            </p:spPr>
            <p:txBody>
              <a:bodyPr wrap="none">
                <a:spAutoFit/>
              </a:bodyPr>
              <a:lstStyle/>
              <a:p>
                <a:pPr algn="l"/>
                <a:r>
                  <a:rPr lang="en-US" b="1"/>
                  <a:t>=  </a:t>
                </a:r>
                <a:r>
                  <a:rPr lang="en-US" b="1">
                    <a:solidFill>
                      <a:srgbClr val="FF0000"/>
                    </a:solidFill>
                  </a:rPr>
                  <a:t>441 mm Hg</a:t>
                </a:r>
              </a:p>
            </p:txBody>
          </p:sp>
        </p:grpSp>
        <p:grpSp>
          <p:nvGrpSpPr>
            <p:cNvPr id="149548" name="Group 106"/>
            <p:cNvGrpSpPr>
              <a:grpSpLocks/>
            </p:cNvGrpSpPr>
            <p:nvPr/>
          </p:nvGrpSpPr>
          <p:grpSpPr bwMode="auto">
            <a:xfrm>
              <a:off x="244" y="2356"/>
              <a:ext cx="1792" cy="313"/>
              <a:chOff x="244" y="2356"/>
              <a:chExt cx="1792" cy="313"/>
            </a:xfrm>
          </p:grpSpPr>
          <p:sp>
            <p:nvSpPr>
              <p:cNvPr id="149549" name="Rectangle 74"/>
              <p:cNvSpPr>
                <a:spLocks noChangeAspect="1" noChangeArrowheads="1"/>
              </p:cNvSpPr>
              <p:nvPr/>
            </p:nvSpPr>
            <p:spPr bwMode="auto">
              <a:xfrm>
                <a:off x="244" y="2402"/>
                <a:ext cx="557" cy="203"/>
              </a:xfrm>
              <a:prstGeom prst="rect">
                <a:avLst/>
              </a:prstGeom>
              <a:noFill/>
              <a:ln w="9525">
                <a:noFill/>
                <a:miter lim="800000"/>
                <a:headEnd/>
                <a:tailEnd/>
              </a:ln>
            </p:spPr>
            <p:txBody>
              <a:bodyPr wrap="none"/>
              <a:lstStyle/>
              <a:p>
                <a:pPr algn="l"/>
                <a:r>
                  <a:rPr lang="en-US" b="1"/>
                  <a:t>98.4 kPa</a:t>
                </a:r>
              </a:p>
            </p:txBody>
          </p:sp>
          <p:sp>
            <p:nvSpPr>
              <p:cNvPr id="149550" name="Text Box 76"/>
              <p:cNvSpPr txBox="1">
                <a:spLocks noChangeAspect="1" noChangeArrowheads="1"/>
              </p:cNvSpPr>
              <p:nvPr/>
            </p:nvSpPr>
            <p:spPr bwMode="auto">
              <a:xfrm>
                <a:off x="690" y="2356"/>
                <a:ext cx="626" cy="173"/>
              </a:xfrm>
              <a:prstGeom prst="rect">
                <a:avLst/>
              </a:prstGeom>
              <a:noFill/>
              <a:ln w="9525">
                <a:noFill/>
                <a:miter lim="800000"/>
                <a:headEnd/>
                <a:tailEnd/>
              </a:ln>
            </p:spPr>
            <p:txBody>
              <a:bodyPr wrap="none">
                <a:spAutoFit/>
              </a:bodyPr>
              <a:lstStyle/>
              <a:p>
                <a:pPr algn="l"/>
                <a:r>
                  <a:rPr lang="en-US" b="1"/>
                  <a:t>760 mm Hg</a:t>
                </a:r>
              </a:p>
            </p:txBody>
          </p:sp>
          <p:grpSp>
            <p:nvGrpSpPr>
              <p:cNvPr id="149551" name="Group 78"/>
              <p:cNvGrpSpPr>
                <a:grpSpLocks noChangeAspect="1"/>
              </p:cNvGrpSpPr>
              <p:nvPr/>
            </p:nvGrpSpPr>
            <p:grpSpPr bwMode="auto">
              <a:xfrm>
                <a:off x="716" y="2371"/>
                <a:ext cx="584" cy="287"/>
                <a:chOff x="1426" y="268"/>
                <a:chExt cx="296" cy="191"/>
              </a:xfrm>
            </p:grpSpPr>
            <p:sp>
              <p:nvSpPr>
                <p:cNvPr id="149554" name="AutoShape 79"/>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9555" name="Line 80"/>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9552" name="Text Box 81"/>
              <p:cNvSpPr txBox="1">
                <a:spLocks noChangeAspect="1" noChangeArrowheads="1"/>
              </p:cNvSpPr>
              <p:nvPr/>
            </p:nvSpPr>
            <p:spPr bwMode="auto">
              <a:xfrm>
                <a:off x="721" y="2496"/>
                <a:ext cx="552" cy="173"/>
              </a:xfrm>
              <a:prstGeom prst="rect">
                <a:avLst/>
              </a:prstGeom>
              <a:noFill/>
              <a:ln w="9525">
                <a:noFill/>
                <a:miter lim="800000"/>
                <a:headEnd/>
                <a:tailEnd/>
              </a:ln>
            </p:spPr>
            <p:txBody>
              <a:bodyPr wrap="none">
                <a:spAutoFit/>
              </a:bodyPr>
              <a:lstStyle/>
              <a:p>
                <a:pPr algn="l"/>
                <a:r>
                  <a:rPr lang="en-US" b="1"/>
                  <a:t>101.3 kPa</a:t>
                </a:r>
              </a:p>
            </p:txBody>
          </p:sp>
          <p:sp>
            <p:nvSpPr>
              <p:cNvPr id="149553" name="Text Box 82"/>
              <p:cNvSpPr txBox="1">
                <a:spLocks noChangeAspect="1" noChangeArrowheads="1"/>
              </p:cNvSpPr>
              <p:nvPr/>
            </p:nvSpPr>
            <p:spPr bwMode="auto">
              <a:xfrm>
                <a:off x="1299" y="2433"/>
                <a:ext cx="737" cy="173"/>
              </a:xfrm>
              <a:prstGeom prst="rect">
                <a:avLst/>
              </a:prstGeom>
              <a:noFill/>
              <a:ln w="9525">
                <a:noFill/>
                <a:miter lim="800000"/>
                <a:headEnd/>
                <a:tailEnd/>
              </a:ln>
            </p:spPr>
            <p:txBody>
              <a:bodyPr wrap="none">
                <a:spAutoFit/>
              </a:bodyPr>
              <a:lstStyle/>
              <a:p>
                <a:pPr algn="l"/>
                <a:r>
                  <a:rPr lang="en-US" b="1"/>
                  <a:t>=  </a:t>
                </a:r>
                <a:r>
                  <a:rPr lang="en-US" b="1">
                    <a:solidFill>
                      <a:srgbClr val="FF0000"/>
                    </a:solidFill>
                  </a:rPr>
                  <a:t>738 mm Hg</a:t>
                </a:r>
              </a:p>
            </p:txBody>
          </p:sp>
        </p:grpSp>
      </p:grpSp>
      <p:sp>
        <p:nvSpPr>
          <p:cNvPr id="149507" name="Text Box 83"/>
          <p:cNvSpPr txBox="1">
            <a:spLocks noChangeAspect="1" noChangeArrowheads="1"/>
          </p:cNvSpPr>
          <p:nvPr/>
        </p:nvSpPr>
        <p:spPr bwMode="auto">
          <a:xfrm>
            <a:off x="352425" y="131763"/>
            <a:ext cx="733425" cy="412750"/>
          </a:xfrm>
          <a:prstGeom prst="rect">
            <a:avLst/>
          </a:prstGeom>
          <a:noFill/>
          <a:ln w="9525">
            <a:noFill/>
            <a:miter lim="800000"/>
            <a:headEnd/>
            <a:tailEnd/>
          </a:ln>
        </p:spPr>
        <p:txBody>
          <a:bodyPr wrap="none"/>
          <a:lstStyle/>
          <a:p>
            <a:pPr algn="l"/>
            <a:r>
              <a:rPr lang="en-US" b="1">
                <a:solidFill>
                  <a:srgbClr val="FF0000"/>
                </a:solidFill>
              </a:rPr>
              <a:t>KEY</a:t>
            </a:r>
          </a:p>
        </p:txBody>
      </p:sp>
      <p:grpSp>
        <p:nvGrpSpPr>
          <p:cNvPr id="149508" name="Group 117"/>
          <p:cNvGrpSpPr>
            <a:grpSpLocks/>
          </p:cNvGrpSpPr>
          <p:nvPr/>
        </p:nvGrpSpPr>
        <p:grpSpPr bwMode="auto">
          <a:xfrm>
            <a:off x="3722688" y="3744913"/>
            <a:ext cx="5000625" cy="3017837"/>
            <a:chOff x="2345" y="2359"/>
            <a:chExt cx="3150" cy="1901"/>
          </a:xfrm>
        </p:grpSpPr>
        <p:sp>
          <p:nvSpPr>
            <p:cNvPr id="149513" name="Freeform 3"/>
            <p:cNvSpPr>
              <a:spLocks noChangeAspect="1"/>
            </p:cNvSpPr>
            <p:nvPr/>
          </p:nvSpPr>
          <p:spPr bwMode="auto">
            <a:xfrm>
              <a:off x="3292" y="3217"/>
              <a:ext cx="264" cy="979"/>
            </a:xfrm>
            <a:custGeom>
              <a:avLst/>
              <a:gdLst>
                <a:gd name="T0" fmla="*/ 17 w 176"/>
                <a:gd name="T1" fmla="*/ 374 h 652"/>
                <a:gd name="T2" fmla="*/ 15 w 176"/>
                <a:gd name="T3" fmla="*/ 655 h 652"/>
                <a:gd name="T4" fmla="*/ 36 w 176"/>
                <a:gd name="T5" fmla="*/ 934 h 652"/>
                <a:gd name="T6" fmla="*/ 228 w 176"/>
                <a:gd name="T7" fmla="*/ 928 h 652"/>
                <a:gd name="T8" fmla="*/ 251 w 176"/>
                <a:gd name="T9" fmla="*/ 662 h 652"/>
                <a:gd name="T10" fmla="*/ 249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149514" name="Group 4"/>
            <p:cNvGrpSpPr>
              <a:grpSpLocks noChangeAspect="1"/>
            </p:cNvGrpSpPr>
            <p:nvPr/>
          </p:nvGrpSpPr>
          <p:grpSpPr bwMode="auto">
            <a:xfrm>
              <a:off x="2345" y="2665"/>
              <a:ext cx="1218" cy="1537"/>
              <a:chOff x="3018" y="1101"/>
              <a:chExt cx="812" cy="1024"/>
            </a:xfrm>
          </p:grpSpPr>
          <p:sp>
            <p:nvSpPr>
              <p:cNvPr id="149535" name="Oval 5"/>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149536" name="Freeform 6"/>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49537" name="Freeform 7"/>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49538" name="Freeform 8"/>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49539" name="Oval 9"/>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149515" name="Text Box 10"/>
            <p:cNvSpPr txBox="1">
              <a:spLocks noChangeAspect="1" noChangeArrowheads="1"/>
            </p:cNvSpPr>
            <p:nvPr/>
          </p:nvSpPr>
          <p:spPr bwMode="auto">
            <a:xfrm>
              <a:off x="2413" y="3268"/>
              <a:ext cx="552" cy="173"/>
            </a:xfrm>
            <a:prstGeom prst="rect">
              <a:avLst/>
            </a:prstGeom>
            <a:noFill/>
            <a:ln w="9525">
              <a:noFill/>
              <a:miter lim="800000"/>
              <a:headEnd/>
              <a:tailEnd/>
            </a:ln>
          </p:spPr>
          <p:txBody>
            <a:bodyPr wrap="none">
              <a:spAutoFit/>
            </a:bodyPr>
            <a:lstStyle/>
            <a:p>
              <a:pPr algn="l"/>
              <a:r>
                <a:rPr lang="en-US" b="1"/>
                <a:t>135.5 kPa</a:t>
              </a:r>
            </a:p>
          </p:txBody>
        </p:sp>
        <p:sp>
          <p:nvSpPr>
            <p:cNvPr id="149516" name="Line 11"/>
            <p:cNvSpPr>
              <a:spLocks noChangeAspect="1" noChangeShapeType="1"/>
            </p:cNvSpPr>
            <p:nvPr/>
          </p:nvSpPr>
          <p:spPr bwMode="auto">
            <a:xfrm>
              <a:off x="3596" y="3220"/>
              <a:ext cx="236" cy="0"/>
            </a:xfrm>
            <a:prstGeom prst="line">
              <a:avLst/>
            </a:prstGeom>
            <a:noFill/>
            <a:ln w="9525">
              <a:solidFill>
                <a:schemeClr val="tx1"/>
              </a:solidFill>
              <a:round/>
              <a:headEnd/>
              <a:tailEnd/>
            </a:ln>
          </p:spPr>
          <p:txBody>
            <a:bodyPr/>
            <a:lstStyle/>
            <a:p>
              <a:endParaRPr lang="en-US"/>
            </a:p>
          </p:txBody>
        </p:sp>
        <p:sp>
          <p:nvSpPr>
            <p:cNvPr id="149517" name="Text Box 12"/>
            <p:cNvSpPr txBox="1">
              <a:spLocks noChangeAspect="1" noChangeArrowheads="1"/>
            </p:cNvSpPr>
            <p:nvPr/>
          </p:nvSpPr>
          <p:spPr bwMode="auto">
            <a:xfrm>
              <a:off x="3724" y="3324"/>
              <a:ext cx="627" cy="173"/>
            </a:xfrm>
            <a:prstGeom prst="rect">
              <a:avLst/>
            </a:prstGeom>
            <a:noFill/>
            <a:ln w="9525">
              <a:noFill/>
              <a:miter lim="800000"/>
              <a:headEnd/>
              <a:tailEnd/>
            </a:ln>
          </p:spPr>
          <p:txBody>
            <a:bodyPr wrap="none">
              <a:spAutoFit/>
            </a:bodyPr>
            <a:lstStyle/>
            <a:p>
              <a:pPr algn="l"/>
              <a:r>
                <a:rPr lang="en-US" b="1"/>
                <a:t>208 mm Hg</a:t>
              </a:r>
            </a:p>
          </p:txBody>
        </p:sp>
        <p:sp>
          <p:nvSpPr>
            <p:cNvPr id="149518" name="Line 13"/>
            <p:cNvSpPr>
              <a:spLocks noChangeAspect="1" noChangeShapeType="1"/>
            </p:cNvSpPr>
            <p:nvPr/>
          </p:nvSpPr>
          <p:spPr bwMode="auto">
            <a:xfrm>
              <a:off x="3353" y="3591"/>
              <a:ext cx="471" cy="0"/>
            </a:xfrm>
            <a:prstGeom prst="line">
              <a:avLst/>
            </a:prstGeom>
            <a:noFill/>
            <a:ln w="9525">
              <a:solidFill>
                <a:schemeClr val="tx1"/>
              </a:solidFill>
              <a:round/>
              <a:headEnd/>
              <a:tailEnd/>
            </a:ln>
          </p:spPr>
          <p:txBody>
            <a:bodyPr/>
            <a:lstStyle/>
            <a:p>
              <a:endParaRPr lang="en-US"/>
            </a:p>
          </p:txBody>
        </p:sp>
        <p:sp>
          <p:nvSpPr>
            <p:cNvPr id="149519" name="Line 14"/>
            <p:cNvSpPr>
              <a:spLocks noChangeAspect="1" noChangeShapeType="1"/>
            </p:cNvSpPr>
            <p:nvPr/>
          </p:nvSpPr>
          <p:spPr bwMode="auto">
            <a:xfrm>
              <a:off x="3707" y="3222"/>
              <a:ext cx="0" cy="368"/>
            </a:xfrm>
            <a:prstGeom prst="line">
              <a:avLst/>
            </a:prstGeom>
            <a:noFill/>
            <a:ln w="9525">
              <a:solidFill>
                <a:schemeClr val="tx1"/>
              </a:solidFill>
              <a:round/>
              <a:headEnd type="triangle" w="sm" len="sm"/>
              <a:tailEnd type="triangle" w="sm" len="sm"/>
            </a:ln>
          </p:spPr>
          <p:txBody>
            <a:bodyPr/>
            <a:lstStyle/>
            <a:p>
              <a:endParaRPr lang="en-US"/>
            </a:p>
          </p:txBody>
        </p:sp>
        <p:sp>
          <p:nvSpPr>
            <p:cNvPr id="149520" name="Text Box 15">
              <a:hlinkClick r:id="rId3" action="ppaction://hlinksldjump" tooltip="1.06 atm"/>
            </p:cNvPr>
            <p:cNvSpPr txBox="1">
              <a:spLocks noChangeAspect="1" noChangeArrowheads="1"/>
            </p:cNvSpPr>
            <p:nvPr/>
          </p:nvSpPr>
          <p:spPr bwMode="auto">
            <a:xfrm>
              <a:off x="3346" y="2359"/>
              <a:ext cx="376" cy="173"/>
            </a:xfrm>
            <a:prstGeom prst="rect">
              <a:avLst/>
            </a:prstGeom>
            <a:noFill/>
            <a:ln w="9525">
              <a:noFill/>
              <a:miter lim="800000"/>
              <a:headEnd/>
              <a:tailEnd/>
            </a:ln>
          </p:spPr>
          <p:txBody>
            <a:bodyPr wrap="none">
              <a:spAutoFit/>
            </a:bodyPr>
            <a:lstStyle/>
            <a:p>
              <a:pPr algn="l"/>
              <a:r>
                <a:rPr lang="en-US" b="1"/>
                <a:t>X atm</a:t>
              </a:r>
            </a:p>
          </p:txBody>
        </p:sp>
        <p:sp>
          <p:nvSpPr>
            <p:cNvPr id="149521" name="Text Box 40"/>
            <p:cNvSpPr txBox="1">
              <a:spLocks noChangeAspect="1" noChangeArrowheads="1"/>
            </p:cNvSpPr>
            <p:nvPr/>
          </p:nvSpPr>
          <p:spPr bwMode="auto">
            <a:xfrm>
              <a:off x="4296" y="3395"/>
              <a:ext cx="626" cy="173"/>
            </a:xfrm>
            <a:prstGeom prst="rect">
              <a:avLst/>
            </a:prstGeom>
            <a:noFill/>
            <a:ln w="9525">
              <a:noFill/>
              <a:miter lim="800000"/>
              <a:headEnd/>
              <a:tailEnd/>
            </a:ln>
          </p:spPr>
          <p:txBody>
            <a:bodyPr wrap="none">
              <a:spAutoFit/>
            </a:bodyPr>
            <a:lstStyle/>
            <a:p>
              <a:pPr algn="l"/>
              <a:r>
                <a:rPr lang="en-US" b="1"/>
                <a:t>760 mm Hg</a:t>
              </a:r>
            </a:p>
          </p:txBody>
        </p:sp>
        <p:grpSp>
          <p:nvGrpSpPr>
            <p:cNvPr id="149522" name="Group 42"/>
            <p:cNvGrpSpPr>
              <a:grpSpLocks noChangeAspect="1"/>
            </p:cNvGrpSpPr>
            <p:nvPr/>
          </p:nvGrpSpPr>
          <p:grpSpPr bwMode="auto">
            <a:xfrm>
              <a:off x="4322" y="3278"/>
              <a:ext cx="584" cy="287"/>
              <a:chOff x="1426" y="268"/>
              <a:chExt cx="296" cy="191"/>
            </a:xfrm>
          </p:grpSpPr>
          <p:sp>
            <p:nvSpPr>
              <p:cNvPr id="149533" name="AutoShape 43"/>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9534" name="Line 44"/>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9523" name="Text Box 45"/>
            <p:cNvSpPr txBox="1">
              <a:spLocks noChangeAspect="1" noChangeArrowheads="1"/>
            </p:cNvSpPr>
            <p:nvPr/>
          </p:nvSpPr>
          <p:spPr bwMode="auto">
            <a:xfrm>
              <a:off x="4431" y="3256"/>
              <a:ext cx="366" cy="172"/>
            </a:xfrm>
            <a:prstGeom prst="rect">
              <a:avLst/>
            </a:prstGeom>
            <a:noFill/>
            <a:ln w="9525">
              <a:noFill/>
              <a:miter lim="800000"/>
              <a:headEnd/>
              <a:tailEnd/>
            </a:ln>
          </p:spPr>
          <p:txBody>
            <a:bodyPr wrap="none">
              <a:spAutoFit/>
            </a:bodyPr>
            <a:lstStyle/>
            <a:p>
              <a:pPr algn="l"/>
              <a:r>
                <a:rPr lang="en-US" b="1"/>
                <a:t>1 atm</a:t>
              </a:r>
            </a:p>
          </p:txBody>
        </p:sp>
        <p:sp>
          <p:nvSpPr>
            <p:cNvPr id="149524" name="Text Box 46"/>
            <p:cNvSpPr txBox="1">
              <a:spLocks noChangeAspect="1" noChangeArrowheads="1"/>
            </p:cNvSpPr>
            <p:nvPr/>
          </p:nvSpPr>
          <p:spPr bwMode="auto">
            <a:xfrm>
              <a:off x="4913" y="3331"/>
              <a:ext cx="582" cy="173"/>
            </a:xfrm>
            <a:prstGeom prst="rect">
              <a:avLst/>
            </a:prstGeom>
            <a:noFill/>
            <a:ln w="9525">
              <a:noFill/>
              <a:miter lim="800000"/>
              <a:headEnd/>
              <a:tailEnd/>
            </a:ln>
          </p:spPr>
          <p:txBody>
            <a:bodyPr wrap="none">
              <a:spAutoFit/>
            </a:bodyPr>
            <a:lstStyle/>
            <a:p>
              <a:pPr algn="l"/>
              <a:r>
                <a:rPr lang="en-US" b="1"/>
                <a:t>= </a:t>
              </a:r>
              <a:r>
                <a:rPr lang="en-US" b="1">
                  <a:solidFill>
                    <a:srgbClr val="FF0000"/>
                  </a:solidFill>
                </a:rPr>
                <a:t>0.28 atm</a:t>
              </a:r>
            </a:p>
          </p:txBody>
        </p:sp>
        <p:sp>
          <p:nvSpPr>
            <p:cNvPr id="149525" name="Text Box 109"/>
            <p:cNvSpPr txBox="1">
              <a:spLocks noChangeAspect="1" noChangeArrowheads="1"/>
            </p:cNvSpPr>
            <p:nvPr/>
          </p:nvSpPr>
          <p:spPr bwMode="auto">
            <a:xfrm>
              <a:off x="3784" y="3991"/>
              <a:ext cx="552" cy="173"/>
            </a:xfrm>
            <a:prstGeom prst="rect">
              <a:avLst/>
            </a:prstGeom>
            <a:noFill/>
            <a:ln w="9525">
              <a:noFill/>
              <a:miter lim="800000"/>
              <a:headEnd/>
              <a:tailEnd/>
            </a:ln>
          </p:spPr>
          <p:txBody>
            <a:bodyPr wrap="none">
              <a:spAutoFit/>
            </a:bodyPr>
            <a:lstStyle/>
            <a:p>
              <a:pPr algn="l"/>
              <a:r>
                <a:rPr lang="en-US" b="1"/>
                <a:t>135.5 kPa</a:t>
              </a:r>
            </a:p>
          </p:txBody>
        </p:sp>
        <p:grpSp>
          <p:nvGrpSpPr>
            <p:cNvPr id="149526" name="Group 110"/>
            <p:cNvGrpSpPr>
              <a:grpSpLocks/>
            </p:cNvGrpSpPr>
            <p:nvPr/>
          </p:nvGrpSpPr>
          <p:grpSpPr bwMode="auto">
            <a:xfrm>
              <a:off x="4277" y="3920"/>
              <a:ext cx="1155" cy="340"/>
              <a:chOff x="694" y="2050"/>
              <a:chExt cx="1155" cy="340"/>
            </a:xfrm>
          </p:grpSpPr>
          <p:sp>
            <p:nvSpPr>
              <p:cNvPr id="149527" name="Text Box 111"/>
              <p:cNvSpPr txBox="1">
                <a:spLocks noChangeAspect="1" noChangeArrowheads="1"/>
              </p:cNvSpPr>
              <p:nvPr/>
            </p:nvSpPr>
            <p:spPr bwMode="auto">
              <a:xfrm>
                <a:off x="779" y="2050"/>
                <a:ext cx="416" cy="203"/>
              </a:xfrm>
              <a:prstGeom prst="rect">
                <a:avLst/>
              </a:prstGeom>
              <a:noFill/>
              <a:ln w="9525">
                <a:noFill/>
                <a:miter lim="800000"/>
                <a:headEnd/>
                <a:tailEnd/>
              </a:ln>
            </p:spPr>
            <p:txBody>
              <a:bodyPr wrap="none"/>
              <a:lstStyle/>
              <a:p>
                <a:pPr algn="l"/>
                <a:r>
                  <a:rPr lang="en-US" b="1"/>
                  <a:t>1 atm</a:t>
                </a:r>
              </a:p>
            </p:txBody>
          </p:sp>
          <p:grpSp>
            <p:nvGrpSpPr>
              <p:cNvPr id="149528" name="Group 112"/>
              <p:cNvGrpSpPr>
                <a:grpSpLocks noChangeAspect="1"/>
              </p:cNvGrpSpPr>
              <p:nvPr/>
            </p:nvGrpSpPr>
            <p:grpSpPr bwMode="auto">
              <a:xfrm>
                <a:off x="718" y="2065"/>
                <a:ext cx="499" cy="287"/>
                <a:chOff x="1426" y="268"/>
                <a:chExt cx="296" cy="191"/>
              </a:xfrm>
            </p:grpSpPr>
            <p:sp>
              <p:nvSpPr>
                <p:cNvPr id="149531" name="AutoShape 113"/>
                <p:cNvSpPr>
                  <a:spLocks noChangeAspect="1" noChangeArrowheads="1"/>
                </p:cNvSpPr>
                <p:nvPr/>
              </p:nvSpPr>
              <p:spPr bwMode="auto">
                <a:xfrm>
                  <a:off x="1426" y="268"/>
                  <a:ext cx="296" cy="191"/>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49532" name="Line 114"/>
                <p:cNvSpPr>
                  <a:spLocks noChangeAspect="1" noChangeShapeType="1"/>
                </p:cNvSpPr>
                <p:nvPr/>
              </p:nvSpPr>
              <p:spPr bwMode="auto">
                <a:xfrm>
                  <a:off x="1436" y="365"/>
                  <a:ext cx="279" cy="0"/>
                </a:xfrm>
                <a:prstGeom prst="line">
                  <a:avLst/>
                </a:prstGeom>
                <a:noFill/>
                <a:ln w="9525">
                  <a:solidFill>
                    <a:schemeClr val="tx1"/>
                  </a:solidFill>
                  <a:round/>
                  <a:headEnd/>
                  <a:tailEnd/>
                </a:ln>
              </p:spPr>
              <p:txBody>
                <a:bodyPr/>
                <a:lstStyle/>
                <a:p>
                  <a:endParaRPr lang="en-US"/>
                </a:p>
              </p:txBody>
            </p:sp>
          </p:grpSp>
          <p:sp>
            <p:nvSpPr>
              <p:cNvPr id="149529" name="Text Box 115"/>
              <p:cNvSpPr txBox="1">
                <a:spLocks noChangeAspect="1" noChangeArrowheads="1"/>
              </p:cNvSpPr>
              <p:nvPr/>
            </p:nvSpPr>
            <p:spPr bwMode="auto">
              <a:xfrm>
                <a:off x="694" y="2187"/>
                <a:ext cx="611" cy="203"/>
              </a:xfrm>
              <a:prstGeom prst="rect">
                <a:avLst/>
              </a:prstGeom>
              <a:noFill/>
              <a:ln w="9525">
                <a:noFill/>
                <a:miter lim="800000"/>
                <a:headEnd/>
                <a:tailEnd/>
              </a:ln>
            </p:spPr>
            <p:txBody>
              <a:bodyPr wrap="none"/>
              <a:lstStyle/>
              <a:p>
                <a:pPr algn="l"/>
                <a:r>
                  <a:rPr lang="en-US" b="1"/>
                  <a:t>101.3 kPa</a:t>
                </a:r>
              </a:p>
            </p:txBody>
          </p:sp>
          <p:sp>
            <p:nvSpPr>
              <p:cNvPr id="149530" name="Text Box 116"/>
              <p:cNvSpPr txBox="1">
                <a:spLocks noChangeAspect="1" noChangeArrowheads="1"/>
              </p:cNvSpPr>
              <p:nvPr/>
            </p:nvSpPr>
            <p:spPr bwMode="auto">
              <a:xfrm>
                <a:off x="1189" y="2117"/>
                <a:ext cx="660" cy="203"/>
              </a:xfrm>
              <a:prstGeom prst="rect">
                <a:avLst/>
              </a:prstGeom>
              <a:noFill/>
              <a:ln w="9525">
                <a:noFill/>
                <a:miter lim="800000"/>
                <a:headEnd/>
                <a:tailEnd/>
              </a:ln>
            </p:spPr>
            <p:txBody>
              <a:bodyPr wrap="none"/>
              <a:lstStyle/>
              <a:p>
                <a:pPr algn="l"/>
                <a:r>
                  <a:rPr lang="en-US" b="1"/>
                  <a:t>=  </a:t>
                </a:r>
                <a:r>
                  <a:rPr lang="en-US" b="1">
                    <a:solidFill>
                      <a:srgbClr val="FF0000"/>
                    </a:solidFill>
                  </a:rPr>
                  <a:t>1.34 atm</a:t>
                </a:r>
              </a:p>
            </p:txBody>
          </p:sp>
        </p:grpSp>
      </p:grpSp>
      <p:sp>
        <p:nvSpPr>
          <p:cNvPr id="149509" name="Text Box 118"/>
          <p:cNvSpPr txBox="1">
            <a:spLocks noChangeArrowheads="1"/>
          </p:cNvSpPr>
          <p:nvPr/>
        </p:nvSpPr>
        <p:spPr bwMode="auto">
          <a:xfrm>
            <a:off x="307975" y="1065213"/>
            <a:ext cx="311150" cy="274637"/>
          </a:xfrm>
          <a:prstGeom prst="rect">
            <a:avLst/>
          </a:prstGeom>
          <a:noFill/>
          <a:ln w="9525">
            <a:noFill/>
            <a:miter lim="800000"/>
            <a:headEnd/>
            <a:tailEnd/>
          </a:ln>
        </p:spPr>
        <p:txBody>
          <a:bodyPr wrap="none">
            <a:spAutoFit/>
          </a:bodyPr>
          <a:lstStyle/>
          <a:p>
            <a:pPr algn="l"/>
            <a:r>
              <a:rPr lang="en-US"/>
              <a:t>3.</a:t>
            </a:r>
          </a:p>
        </p:txBody>
      </p:sp>
      <p:sp>
        <p:nvSpPr>
          <p:cNvPr id="149510" name="Text Box 119"/>
          <p:cNvSpPr txBox="1">
            <a:spLocks noChangeArrowheads="1"/>
          </p:cNvSpPr>
          <p:nvPr/>
        </p:nvSpPr>
        <p:spPr bwMode="auto">
          <a:xfrm>
            <a:off x="3213100" y="4751388"/>
            <a:ext cx="311150" cy="274637"/>
          </a:xfrm>
          <a:prstGeom prst="rect">
            <a:avLst/>
          </a:prstGeom>
          <a:noFill/>
          <a:ln w="9525">
            <a:noFill/>
            <a:miter lim="800000"/>
            <a:headEnd/>
            <a:tailEnd/>
          </a:ln>
        </p:spPr>
        <p:txBody>
          <a:bodyPr wrap="none">
            <a:spAutoFit/>
          </a:bodyPr>
          <a:lstStyle/>
          <a:p>
            <a:pPr algn="l"/>
            <a:r>
              <a:rPr lang="en-US"/>
              <a:t>4.</a:t>
            </a:r>
          </a:p>
        </p:txBody>
      </p:sp>
      <p:sp>
        <p:nvSpPr>
          <p:cNvPr id="149511" name="Rectangle 120"/>
          <p:cNvSpPr>
            <a:spLocks noChangeArrowheads="1"/>
          </p:cNvSpPr>
          <p:nvPr/>
        </p:nvSpPr>
        <p:spPr bwMode="auto">
          <a:xfrm>
            <a:off x="4930775" y="1304925"/>
            <a:ext cx="4572000" cy="822325"/>
          </a:xfrm>
          <a:prstGeom prst="rect">
            <a:avLst/>
          </a:prstGeom>
          <a:noFill/>
          <a:ln w="9525">
            <a:noFill/>
            <a:miter lim="800000"/>
            <a:headEnd/>
            <a:tailEnd/>
          </a:ln>
        </p:spPr>
        <p:txBody>
          <a:bodyPr>
            <a:spAutoFit/>
          </a:bodyPr>
          <a:lstStyle/>
          <a:p>
            <a:pPr algn="l"/>
            <a:r>
              <a:rPr lang="en-US"/>
              <a:t>Height  =  Big  -  small</a:t>
            </a:r>
          </a:p>
          <a:p>
            <a:pPr algn="l"/>
            <a:r>
              <a:rPr lang="en-US"/>
              <a:t>X mm Hg  =  738 mm Hg  - 441 mm Hg</a:t>
            </a:r>
          </a:p>
          <a:p>
            <a:pPr algn="l"/>
            <a:endParaRPr lang="en-US"/>
          </a:p>
          <a:p>
            <a:pPr algn="l"/>
            <a:r>
              <a:rPr lang="en-US"/>
              <a:t>X  =  </a:t>
            </a:r>
            <a:r>
              <a:rPr lang="en-US" b="1">
                <a:solidFill>
                  <a:schemeClr val="accent2"/>
                </a:solidFill>
              </a:rPr>
              <a:t>297 mm Hg</a:t>
            </a:r>
          </a:p>
        </p:txBody>
      </p:sp>
      <p:sp>
        <p:nvSpPr>
          <p:cNvPr id="149512" name="Rectangle 121"/>
          <p:cNvSpPr>
            <a:spLocks noChangeArrowheads="1"/>
          </p:cNvSpPr>
          <p:nvPr/>
        </p:nvSpPr>
        <p:spPr bwMode="auto">
          <a:xfrm>
            <a:off x="981075" y="5657850"/>
            <a:ext cx="4572000" cy="822325"/>
          </a:xfrm>
          <a:prstGeom prst="rect">
            <a:avLst/>
          </a:prstGeom>
          <a:noFill/>
          <a:ln w="9525">
            <a:noFill/>
            <a:miter lim="800000"/>
            <a:headEnd/>
            <a:tailEnd/>
          </a:ln>
        </p:spPr>
        <p:txBody>
          <a:bodyPr>
            <a:spAutoFit/>
          </a:bodyPr>
          <a:lstStyle/>
          <a:p>
            <a:pPr algn="l"/>
            <a:r>
              <a:rPr lang="en-US"/>
              <a:t>small  =  Big  -  height</a:t>
            </a:r>
          </a:p>
          <a:p>
            <a:pPr algn="l"/>
            <a:r>
              <a:rPr lang="en-US"/>
              <a:t>X atm  =  1.34 atm  - 0.28 atm</a:t>
            </a:r>
          </a:p>
          <a:p>
            <a:pPr algn="l"/>
            <a:endParaRPr lang="en-US"/>
          </a:p>
          <a:p>
            <a:pPr algn="l"/>
            <a:r>
              <a:rPr lang="en-US"/>
              <a:t>X  =  </a:t>
            </a:r>
            <a:r>
              <a:rPr lang="en-US" b="1">
                <a:solidFill>
                  <a:schemeClr val="accent2"/>
                </a:solidFill>
              </a:rPr>
              <a:t>1.06 atm</a:t>
            </a: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sz="3600" smtClean="0"/>
              <a:t>Manometers</a:t>
            </a:r>
          </a:p>
        </p:txBody>
      </p:sp>
      <p:sp>
        <p:nvSpPr>
          <p:cNvPr id="340995"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40996"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40997"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4"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150534" name="Rectangle 6"/>
          <p:cNvSpPr>
            <a:spLocks noChangeArrowheads="1"/>
          </p:cNvSpPr>
          <p:nvPr/>
        </p:nvSpPr>
        <p:spPr bwMode="auto">
          <a:xfrm>
            <a:off x="2209800" y="1943100"/>
            <a:ext cx="2006600" cy="396875"/>
          </a:xfrm>
          <a:prstGeom prst="rect">
            <a:avLst/>
          </a:prstGeom>
          <a:noFill/>
          <a:ln w="9525">
            <a:noFill/>
            <a:miter lim="800000"/>
            <a:headEnd/>
            <a:tailEnd/>
          </a:ln>
        </p:spPr>
        <p:txBody>
          <a:bodyPr wrap="none" anchor="ctr">
            <a:spAutoFit/>
          </a:bodyPr>
          <a:lstStyle/>
          <a:p>
            <a:pPr algn="l"/>
            <a:r>
              <a:rPr lang="en-US"/>
              <a:t>        </a:t>
            </a:r>
            <a:r>
              <a:rPr lang="en-US" sz="2000">
                <a:hlinkClick r:id="rId5" action="ppaction://hlinkfile"/>
              </a:rPr>
              <a:t>Manometers</a:t>
            </a:r>
            <a:r>
              <a:rPr lang="en-US" sz="2000" b="1"/>
              <a:t> </a:t>
            </a:r>
          </a:p>
        </p:txBody>
      </p:sp>
      <p:sp>
        <p:nvSpPr>
          <p:cNvPr id="150535" name="Rectangle 7"/>
          <p:cNvSpPr>
            <a:spLocks noChangeArrowheads="1"/>
          </p:cNvSpPr>
          <p:nvPr/>
        </p:nvSpPr>
        <p:spPr bwMode="auto">
          <a:xfrm>
            <a:off x="2209800" y="4010025"/>
            <a:ext cx="2006600" cy="396875"/>
          </a:xfrm>
          <a:prstGeom prst="rect">
            <a:avLst/>
          </a:prstGeom>
          <a:noFill/>
          <a:ln w="9525">
            <a:noFill/>
            <a:miter lim="800000"/>
            <a:headEnd/>
            <a:tailEnd/>
          </a:ln>
        </p:spPr>
        <p:txBody>
          <a:bodyPr wrap="none" anchor="ctr">
            <a:spAutoFit/>
          </a:bodyPr>
          <a:lstStyle/>
          <a:p>
            <a:pPr algn="l"/>
            <a:r>
              <a:rPr lang="en-US"/>
              <a:t>        </a:t>
            </a:r>
            <a:r>
              <a:rPr lang="en-US" sz="2000">
                <a:hlinkClick r:id="rId6" tooltip="Manometers Worksheet"/>
              </a:rPr>
              <a:t>Manometers</a:t>
            </a:r>
            <a:r>
              <a:rPr lang="en-US" sz="2000" b="1"/>
              <a:t> </a:t>
            </a:r>
          </a:p>
        </p:txBody>
      </p:sp>
      <p:sp>
        <p:nvSpPr>
          <p:cNvPr id="150536" name="Text Box 8"/>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smtClean="0">
                <a:solidFill>
                  <a:schemeClr val="bg1"/>
                </a:solidFill>
              </a:rPr>
              <a:t>Vapor Pressure</a:t>
            </a:r>
          </a:p>
        </p:txBody>
      </p:sp>
      <p:sp>
        <p:nvSpPr>
          <p:cNvPr id="151555"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smtClean="0"/>
              <a:t>Evaporation</a:t>
            </a:r>
          </a:p>
        </p:txBody>
      </p:sp>
      <p:sp>
        <p:nvSpPr>
          <p:cNvPr id="152579"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152580" name="Group 10"/>
          <p:cNvGrpSpPr>
            <a:grpSpLocks/>
          </p:cNvGrpSpPr>
          <p:nvPr/>
        </p:nvGrpSpPr>
        <p:grpSpPr bwMode="auto">
          <a:xfrm>
            <a:off x="1295400" y="2057400"/>
            <a:ext cx="6858000" cy="4495800"/>
            <a:chOff x="816" y="1296"/>
            <a:chExt cx="4320" cy="2832"/>
          </a:xfrm>
        </p:grpSpPr>
        <p:pic>
          <p:nvPicPr>
            <p:cNvPr id="152581" name="Picture 4" descr="Equilibrium of gas in sealed flask"/>
            <p:cNvPicPr>
              <a:picLocks noChangeAspect="1" noChangeArrowheads="1"/>
            </p:cNvPicPr>
            <p:nvPr/>
          </p:nvPicPr>
          <p:blipFill>
            <a:blip r:embed="rId4" cstate="print">
              <a:lum bright="2000" contrast="12000"/>
            </a:blip>
            <a:srcRect l="12500" t="16824" r="12500" b="14542"/>
            <a:stretch>
              <a:fillRect/>
            </a:stretch>
          </p:blipFill>
          <p:spPr bwMode="auto">
            <a:xfrm>
              <a:off x="816" y="1296"/>
              <a:ext cx="4320" cy="2832"/>
            </a:xfrm>
            <a:prstGeom prst="rect">
              <a:avLst/>
            </a:prstGeom>
            <a:noFill/>
            <a:ln w="9525">
              <a:noFill/>
              <a:miter lim="800000"/>
              <a:headEnd/>
              <a:tailEnd/>
            </a:ln>
          </p:spPr>
        </p:pic>
        <p:sp>
          <p:nvSpPr>
            <p:cNvPr id="152582" name="Text Box 7"/>
            <p:cNvSpPr txBox="1">
              <a:spLocks noChangeArrowheads="1"/>
            </p:cNvSpPr>
            <p:nvPr/>
          </p:nvSpPr>
          <p:spPr bwMode="auto">
            <a:xfrm>
              <a:off x="2544" y="1680"/>
              <a:ext cx="871" cy="520"/>
            </a:xfrm>
            <a:prstGeom prst="rect">
              <a:avLst/>
            </a:prstGeom>
            <a:solidFill>
              <a:schemeClr val="bg1"/>
            </a:solidFill>
            <a:ln w="9525">
              <a:noFill/>
              <a:miter lim="800000"/>
              <a:headEnd/>
              <a:tailEnd/>
            </a:ln>
          </p:spPr>
          <p:txBody>
            <a:bodyPr wrap="none">
              <a:spAutoFit/>
            </a:bodyPr>
            <a:lstStyle/>
            <a:p>
              <a:r>
                <a:rPr lang="en-US" sz="1600"/>
                <a:t>H</a:t>
              </a:r>
              <a:r>
                <a:rPr lang="en-US" sz="1600" baseline="-25000"/>
                <a:t>2</a:t>
              </a:r>
              <a:r>
                <a:rPr lang="en-US" sz="1600"/>
                <a:t>O(</a:t>
              </a:r>
              <a:r>
                <a:rPr lang="en-US" sz="1600" i="1"/>
                <a:t>g</a:t>
              </a:r>
              <a:r>
                <a:rPr lang="en-US" sz="1600"/>
                <a:t>)</a:t>
              </a:r>
            </a:p>
            <a:p>
              <a:r>
                <a:rPr lang="en-US" sz="1600"/>
                <a:t>molecules</a:t>
              </a:r>
            </a:p>
            <a:p>
              <a:r>
                <a:rPr lang="en-US" sz="1600"/>
                <a:t>(water vapor)</a:t>
              </a:r>
            </a:p>
          </p:txBody>
        </p:sp>
        <p:sp>
          <p:nvSpPr>
            <p:cNvPr id="152583" name="Text Box 9"/>
            <p:cNvSpPr txBox="1">
              <a:spLocks noChangeArrowheads="1"/>
            </p:cNvSpPr>
            <p:nvPr/>
          </p:nvSpPr>
          <p:spPr bwMode="auto">
            <a:xfrm>
              <a:off x="2586" y="3186"/>
              <a:ext cx="691" cy="366"/>
            </a:xfrm>
            <a:prstGeom prst="rect">
              <a:avLst/>
            </a:prstGeom>
            <a:solidFill>
              <a:schemeClr val="bg1"/>
            </a:solidFill>
            <a:ln w="9525">
              <a:noFill/>
              <a:miter lim="800000"/>
              <a:headEnd/>
              <a:tailEnd/>
            </a:ln>
          </p:spPr>
          <p:txBody>
            <a:bodyPr wrap="none">
              <a:spAutoFit/>
            </a:bodyPr>
            <a:lstStyle/>
            <a:p>
              <a:r>
                <a:rPr lang="en-US" sz="1600"/>
                <a:t>H</a:t>
              </a:r>
              <a:r>
                <a:rPr lang="en-US" sz="1600" baseline="-25000"/>
                <a:t>2</a:t>
              </a:r>
              <a:r>
                <a:rPr lang="en-US" sz="1600"/>
                <a:t>O(</a:t>
              </a:r>
              <a:r>
                <a:rPr lang="en-US" sz="1600" i="1"/>
                <a:t>l</a:t>
              </a:r>
              <a:r>
                <a:rPr lang="en-US" sz="1600"/>
                <a:t>)</a:t>
              </a:r>
            </a:p>
            <a:p>
              <a:r>
                <a:rPr lang="en-US" sz="1600"/>
                <a:t>molecules</a:t>
              </a:r>
            </a:p>
          </p:txBody>
        </p:sp>
      </p:gr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smtClean="0"/>
              <a:t>Evaporation</a:t>
            </a:r>
          </a:p>
        </p:txBody>
      </p:sp>
      <p:sp>
        <p:nvSpPr>
          <p:cNvPr id="1382468" name="Freeform 68"/>
          <p:cNvSpPr>
            <a:spLocks/>
          </p:cNvSpPr>
          <p:nvPr/>
        </p:nvSpPr>
        <p:spPr bwMode="auto">
          <a:xfrm>
            <a:off x="885825" y="2438400"/>
            <a:ext cx="2597150" cy="3810000"/>
          </a:xfrm>
          <a:custGeom>
            <a:avLst/>
            <a:gdLst/>
            <a:ahLst/>
            <a:cxnLst>
              <a:cxn ang="0">
                <a:pos x="1168" y="36"/>
              </a:cxn>
              <a:cxn ang="0">
                <a:pos x="1184" y="68"/>
              </a:cxn>
              <a:cxn ang="0">
                <a:pos x="1220" y="112"/>
              </a:cxn>
              <a:cxn ang="0">
                <a:pos x="1280" y="160"/>
              </a:cxn>
              <a:cxn ang="0">
                <a:pos x="1348" y="196"/>
              </a:cxn>
              <a:cxn ang="0">
                <a:pos x="1424" y="228"/>
              </a:cxn>
              <a:cxn ang="0">
                <a:pos x="1472" y="255"/>
              </a:cxn>
              <a:cxn ang="0">
                <a:pos x="1515" y="282"/>
              </a:cxn>
              <a:cxn ang="0">
                <a:pos x="1548" y="312"/>
              </a:cxn>
              <a:cxn ang="0">
                <a:pos x="1572" y="339"/>
              </a:cxn>
              <a:cxn ang="0">
                <a:pos x="1592" y="368"/>
              </a:cxn>
              <a:cxn ang="0">
                <a:pos x="1612" y="400"/>
              </a:cxn>
              <a:cxn ang="0">
                <a:pos x="1628" y="443"/>
              </a:cxn>
              <a:cxn ang="0">
                <a:pos x="1636" y="488"/>
              </a:cxn>
              <a:cxn ang="0">
                <a:pos x="1636" y="576"/>
              </a:cxn>
              <a:cxn ang="0">
                <a:pos x="1636" y="2264"/>
              </a:cxn>
              <a:cxn ang="0">
                <a:pos x="1576" y="2300"/>
              </a:cxn>
              <a:cxn ang="0">
                <a:pos x="1488" y="2328"/>
              </a:cxn>
              <a:cxn ang="0">
                <a:pos x="1416" y="2344"/>
              </a:cxn>
              <a:cxn ang="0">
                <a:pos x="1280" y="2380"/>
              </a:cxn>
              <a:cxn ang="0">
                <a:pos x="1084" y="2396"/>
              </a:cxn>
              <a:cxn ang="0">
                <a:pos x="952" y="2400"/>
              </a:cxn>
              <a:cxn ang="0">
                <a:pos x="840" y="2400"/>
              </a:cxn>
              <a:cxn ang="0">
                <a:pos x="696" y="2396"/>
              </a:cxn>
              <a:cxn ang="0">
                <a:pos x="552" y="2388"/>
              </a:cxn>
              <a:cxn ang="0">
                <a:pos x="404" y="2372"/>
              </a:cxn>
              <a:cxn ang="0">
                <a:pos x="260" y="2352"/>
              </a:cxn>
              <a:cxn ang="0">
                <a:pos x="108" y="2312"/>
              </a:cxn>
              <a:cxn ang="0">
                <a:pos x="32" y="2280"/>
              </a:cxn>
              <a:cxn ang="0">
                <a:pos x="0" y="2248"/>
              </a:cxn>
              <a:cxn ang="0">
                <a:pos x="0" y="524"/>
              </a:cxn>
              <a:cxn ang="0">
                <a:pos x="5" y="480"/>
              </a:cxn>
              <a:cxn ang="0">
                <a:pos x="20" y="432"/>
              </a:cxn>
              <a:cxn ang="0">
                <a:pos x="48" y="380"/>
              </a:cxn>
              <a:cxn ang="0">
                <a:pos x="69" y="345"/>
              </a:cxn>
              <a:cxn ang="0">
                <a:pos x="96" y="312"/>
              </a:cxn>
              <a:cxn ang="0">
                <a:pos x="119" y="284"/>
              </a:cxn>
              <a:cxn ang="0">
                <a:pos x="152" y="256"/>
              </a:cxn>
              <a:cxn ang="0">
                <a:pos x="212" y="220"/>
              </a:cxn>
              <a:cxn ang="0">
                <a:pos x="257" y="197"/>
              </a:cxn>
              <a:cxn ang="0">
                <a:pos x="303" y="177"/>
              </a:cxn>
              <a:cxn ang="0">
                <a:pos x="413" y="114"/>
              </a:cxn>
              <a:cxn ang="0">
                <a:pos x="464" y="76"/>
              </a:cxn>
              <a:cxn ang="0">
                <a:pos x="489" y="47"/>
              </a:cxn>
              <a:cxn ang="0">
                <a:pos x="518" y="0"/>
              </a:cxn>
              <a:cxn ang="0">
                <a:pos x="570" y="30"/>
              </a:cxn>
              <a:cxn ang="0">
                <a:pos x="629" y="44"/>
              </a:cxn>
              <a:cxn ang="0">
                <a:pos x="683" y="54"/>
              </a:cxn>
              <a:cxn ang="0">
                <a:pos x="750" y="62"/>
              </a:cxn>
              <a:cxn ang="0">
                <a:pos x="822" y="60"/>
              </a:cxn>
              <a:cxn ang="0">
                <a:pos x="911" y="59"/>
              </a:cxn>
              <a:cxn ang="0">
                <a:pos x="983" y="54"/>
              </a:cxn>
              <a:cxn ang="0">
                <a:pos x="1050" y="45"/>
              </a:cxn>
              <a:cxn ang="0">
                <a:pos x="1110" y="32"/>
              </a:cxn>
              <a:cxn ang="0">
                <a:pos x="1164" y="2"/>
              </a:cxn>
              <a:cxn ang="0">
                <a:pos x="1168" y="36"/>
              </a:cxn>
            </a:cxnLst>
            <a:rect l="0" t="0" r="r" b="b"/>
            <a:pathLst>
              <a:path w="1636" h="2400">
                <a:moveTo>
                  <a:pt x="1168" y="36"/>
                </a:moveTo>
                <a:lnTo>
                  <a:pt x="1184" y="68"/>
                </a:lnTo>
                <a:lnTo>
                  <a:pt x="1220" y="112"/>
                </a:lnTo>
                <a:lnTo>
                  <a:pt x="1280" y="160"/>
                </a:lnTo>
                <a:lnTo>
                  <a:pt x="1348" y="196"/>
                </a:lnTo>
                <a:lnTo>
                  <a:pt x="1424" y="228"/>
                </a:lnTo>
                <a:lnTo>
                  <a:pt x="1472" y="255"/>
                </a:lnTo>
                <a:lnTo>
                  <a:pt x="1515" y="282"/>
                </a:lnTo>
                <a:lnTo>
                  <a:pt x="1548" y="312"/>
                </a:lnTo>
                <a:lnTo>
                  <a:pt x="1572" y="339"/>
                </a:lnTo>
                <a:lnTo>
                  <a:pt x="1592" y="368"/>
                </a:lnTo>
                <a:lnTo>
                  <a:pt x="1612" y="400"/>
                </a:lnTo>
                <a:lnTo>
                  <a:pt x="1628" y="443"/>
                </a:lnTo>
                <a:lnTo>
                  <a:pt x="1636" y="488"/>
                </a:lnTo>
                <a:lnTo>
                  <a:pt x="1636" y="576"/>
                </a:lnTo>
                <a:lnTo>
                  <a:pt x="1636" y="2264"/>
                </a:lnTo>
                <a:lnTo>
                  <a:pt x="1576" y="2300"/>
                </a:lnTo>
                <a:lnTo>
                  <a:pt x="1488" y="2328"/>
                </a:lnTo>
                <a:lnTo>
                  <a:pt x="1416" y="2344"/>
                </a:lnTo>
                <a:lnTo>
                  <a:pt x="1280" y="2380"/>
                </a:lnTo>
                <a:lnTo>
                  <a:pt x="1084" y="2396"/>
                </a:lnTo>
                <a:lnTo>
                  <a:pt x="952" y="2400"/>
                </a:lnTo>
                <a:lnTo>
                  <a:pt x="840" y="2400"/>
                </a:lnTo>
                <a:lnTo>
                  <a:pt x="696" y="2396"/>
                </a:lnTo>
                <a:lnTo>
                  <a:pt x="552" y="2388"/>
                </a:lnTo>
                <a:lnTo>
                  <a:pt x="404" y="2372"/>
                </a:lnTo>
                <a:lnTo>
                  <a:pt x="260" y="2352"/>
                </a:lnTo>
                <a:lnTo>
                  <a:pt x="108" y="2312"/>
                </a:lnTo>
                <a:lnTo>
                  <a:pt x="32" y="2280"/>
                </a:lnTo>
                <a:lnTo>
                  <a:pt x="0" y="2248"/>
                </a:lnTo>
                <a:lnTo>
                  <a:pt x="0" y="524"/>
                </a:lnTo>
                <a:lnTo>
                  <a:pt x="5" y="480"/>
                </a:lnTo>
                <a:lnTo>
                  <a:pt x="20" y="432"/>
                </a:lnTo>
                <a:lnTo>
                  <a:pt x="48" y="380"/>
                </a:lnTo>
                <a:lnTo>
                  <a:pt x="69" y="345"/>
                </a:lnTo>
                <a:lnTo>
                  <a:pt x="96" y="312"/>
                </a:lnTo>
                <a:lnTo>
                  <a:pt x="119" y="284"/>
                </a:lnTo>
                <a:lnTo>
                  <a:pt x="152" y="256"/>
                </a:lnTo>
                <a:lnTo>
                  <a:pt x="212" y="220"/>
                </a:lnTo>
                <a:lnTo>
                  <a:pt x="257" y="197"/>
                </a:lnTo>
                <a:lnTo>
                  <a:pt x="303" y="177"/>
                </a:lnTo>
                <a:lnTo>
                  <a:pt x="413" y="114"/>
                </a:lnTo>
                <a:lnTo>
                  <a:pt x="464" y="76"/>
                </a:lnTo>
                <a:lnTo>
                  <a:pt x="489" y="47"/>
                </a:lnTo>
                <a:lnTo>
                  <a:pt x="518" y="0"/>
                </a:lnTo>
                <a:lnTo>
                  <a:pt x="570" y="30"/>
                </a:lnTo>
                <a:lnTo>
                  <a:pt x="629" y="44"/>
                </a:lnTo>
                <a:lnTo>
                  <a:pt x="683" y="54"/>
                </a:lnTo>
                <a:lnTo>
                  <a:pt x="750" y="62"/>
                </a:lnTo>
                <a:lnTo>
                  <a:pt x="822" y="60"/>
                </a:lnTo>
                <a:lnTo>
                  <a:pt x="911" y="59"/>
                </a:lnTo>
                <a:lnTo>
                  <a:pt x="983" y="54"/>
                </a:lnTo>
                <a:lnTo>
                  <a:pt x="1050" y="45"/>
                </a:lnTo>
                <a:lnTo>
                  <a:pt x="1110" y="32"/>
                </a:lnTo>
                <a:lnTo>
                  <a:pt x="1164" y="2"/>
                </a:lnTo>
                <a:lnTo>
                  <a:pt x="1168" y="36"/>
                </a:lnTo>
                <a:close/>
              </a:path>
            </a:pathLst>
          </a:custGeom>
          <a:gradFill rotWithShape="1">
            <a:gsLst>
              <a:gs pos="0">
                <a:srgbClr val="C0C0C0">
                  <a:alpha val="23000"/>
                </a:srgbClr>
              </a:gs>
              <a:gs pos="50000">
                <a:schemeClr val="bg1"/>
              </a:gs>
              <a:gs pos="100000">
                <a:srgbClr val="C0C0C0">
                  <a:alpha val="23000"/>
                </a:srgbClr>
              </a:gs>
            </a:gsLst>
            <a:lin ang="0" scaled="1"/>
          </a:gradFill>
          <a:ln w="3175" cap="flat" cmpd="sng">
            <a:solidFill>
              <a:srgbClr val="C0C0C0"/>
            </a:solidFill>
            <a:prstDash val="solid"/>
            <a:miter lim="800000"/>
            <a:headEnd type="none" w="med" len="med"/>
            <a:tailEnd type="none" w="med" len="med"/>
          </a:ln>
          <a:effectLst/>
        </p:spPr>
        <p:txBody>
          <a:bodyPr wrap="none"/>
          <a:lstStyle/>
          <a:p>
            <a:pPr>
              <a:defRPr/>
            </a:pPr>
            <a:endParaRPr lang="en-US"/>
          </a:p>
        </p:txBody>
      </p:sp>
      <p:sp>
        <p:nvSpPr>
          <p:cNvPr id="153606" name="Freeform 69"/>
          <p:cNvSpPr>
            <a:spLocks/>
          </p:cNvSpPr>
          <p:nvPr/>
        </p:nvSpPr>
        <p:spPr bwMode="auto">
          <a:xfrm>
            <a:off x="1084263" y="2897188"/>
            <a:ext cx="387350" cy="390525"/>
          </a:xfrm>
          <a:custGeom>
            <a:avLst/>
            <a:gdLst>
              <a:gd name="T0" fmla="*/ 387350 w 244"/>
              <a:gd name="T1" fmla="*/ 9525 h 246"/>
              <a:gd name="T2" fmla="*/ 271463 w 244"/>
              <a:gd name="T3" fmla="*/ 0 h 246"/>
              <a:gd name="T4" fmla="*/ 225425 w 244"/>
              <a:gd name="T5" fmla="*/ 15875 h 246"/>
              <a:gd name="T6" fmla="*/ 120650 w 244"/>
              <a:gd name="T7" fmla="*/ 95250 h 246"/>
              <a:gd name="T8" fmla="*/ 80963 w 244"/>
              <a:gd name="T9" fmla="*/ 139700 h 246"/>
              <a:gd name="T10" fmla="*/ 47625 w 244"/>
              <a:gd name="T11" fmla="*/ 196850 h 246"/>
              <a:gd name="T12" fmla="*/ 23813 w 244"/>
              <a:gd name="T13" fmla="*/ 266700 h 246"/>
              <a:gd name="T14" fmla="*/ 14288 w 244"/>
              <a:gd name="T15" fmla="*/ 314325 h 246"/>
              <a:gd name="T16" fmla="*/ 6350 w 244"/>
              <a:gd name="T17" fmla="*/ 352425 h 246"/>
              <a:gd name="T18" fmla="*/ 0 w 244"/>
              <a:gd name="T19" fmla="*/ 376238 h 246"/>
              <a:gd name="T20" fmla="*/ 249238 w 244"/>
              <a:gd name="T21" fmla="*/ 390525 h 246"/>
              <a:gd name="T22" fmla="*/ 242888 w 244"/>
              <a:gd name="T23" fmla="*/ 338138 h 246"/>
              <a:gd name="T24" fmla="*/ 242888 w 244"/>
              <a:gd name="T25" fmla="*/ 285750 h 246"/>
              <a:gd name="T26" fmla="*/ 247650 w 244"/>
              <a:gd name="T27" fmla="*/ 230188 h 246"/>
              <a:gd name="T28" fmla="*/ 252413 w 244"/>
              <a:gd name="T29" fmla="*/ 182563 h 246"/>
              <a:gd name="T30" fmla="*/ 266700 w 244"/>
              <a:gd name="T31" fmla="*/ 138113 h 246"/>
              <a:gd name="T32" fmla="*/ 282575 w 244"/>
              <a:gd name="T33" fmla="*/ 111125 h 246"/>
              <a:gd name="T34" fmla="*/ 311150 w 244"/>
              <a:gd name="T35" fmla="*/ 80963 h 246"/>
              <a:gd name="T36" fmla="*/ 347663 w 244"/>
              <a:gd name="T37" fmla="*/ 52388 h 246"/>
              <a:gd name="T38" fmla="*/ 368300 w 244"/>
              <a:gd name="T39" fmla="*/ 25400 h 246"/>
              <a:gd name="T40" fmla="*/ 387350 w 244"/>
              <a:gd name="T41" fmla="*/ 9525 h 2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4"/>
              <a:gd name="T64" fmla="*/ 0 h 246"/>
              <a:gd name="T65" fmla="*/ 244 w 244"/>
              <a:gd name="T66" fmla="*/ 246 h 2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4" h="246">
                <a:moveTo>
                  <a:pt x="244" y="6"/>
                </a:moveTo>
                <a:lnTo>
                  <a:pt x="171" y="0"/>
                </a:lnTo>
                <a:lnTo>
                  <a:pt x="142" y="10"/>
                </a:lnTo>
                <a:lnTo>
                  <a:pt x="76" y="60"/>
                </a:lnTo>
                <a:lnTo>
                  <a:pt x="51" y="88"/>
                </a:lnTo>
                <a:lnTo>
                  <a:pt x="30" y="124"/>
                </a:lnTo>
                <a:lnTo>
                  <a:pt x="15" y="168"/>
                </a:lnTo>
                <a:lnTo>
                  <a:pt x="9" y="198"/>
                </a:lnTo>
                <a:lnTo>
                  <a:pt x="4" y="222"/>
                </a:lnTo>
                <a:lnTo>
                  <a:pt x="0" y="237"/>
                </a:lnTo>
                <a:lnTo>
                  <a:pt x="157" y="246"/>
                </a:lnTo>
                <a:lnTo>
                  <a:pt x="153" y="213"/>
                </a:lnTo>
                <a:lnTo>
                  <a:pt x="153" y="180"/>
                </a:lnTo>
                <a:lnTo>
                  <a:pt x="156" y="145"/>
                </a:lnTo>
                <a:lnTo>
                  <a:pt x="159" y="115"/>
                </a:lnTo>
                <a:lnTo>
                  <a:pt x="168" y="87"/>
                </a:lnTo>
                <a:lnTo>
                  <a:pt x="178" y="70"/>
                </a:lnTo>
                <a:lnTo>
                  <a:pt x="196" y="51"/>
                </a:lnTo>
                <a:lnTo>
                  <a:pt x="219" y="33"/>
                </a:lnTo>
                <a:lnTo>
                  <a:pt x="232" y="16"/>
                </a:lnTo>
                <a:lnTo>
                  <a:pt x="244" y="6"/>
                </a:lnTo>
                <a:close/>
              </a:path>
            </a:pathLst>
          </a:custGeom>
          <a:gradFill rotWithShape="1">
            <a:gsLst>
              <a:gs pos="0">
                <a:schemeClr val="bg1"/>
              </a:gs>
              <a:gs pos="100000">
                <a:srgbClr val="EAEAEA">
                  <a:alpha val="75998"/>
                </a:srgbClr>
              </a:gs>
            </a:gsLst>
            <a:path path="rect">
              <a:fillToRect l="50000" t="50000" r="50000" b="50000"/>
            </a:path>
          </a:gradFill>
          <a:ln w="9525">
            <a:noFill/>
            <a:miter lim="800000"/>
            <a:headEnd/>
            <a:tailEnd/>
          </a:ln>
        </p:spPr>
        <p:txBody>
          <a:bodyPr wrap="none"/>
          <a:lstStyle/>
          <a:p>
            <a:endParaRPr lang="en-US"/>
          </a:p>
        </p:txBody>
      </p:sp>
      <p:sp>
        <p:nvSpPr>
          <p:cNvPr id="1382470" name="Rectangle 70"/>
          <p:cNvSpPr>
            <a:spLocks noChangeArrowheads="1"/>
          </p:cNvSpPr>
          <p:nvPr/>
        </p:nvSpPr>
        <p:spPr bwMode="auto">
          <a:xfrm>
            <a:off x="1114425" y="3571875"/>
            <a:ext cx="166688" cy="2347913"/>
          </a:xfrm>
          <a:prstGeom prst="rect">
            <a:avLst/>
          </a:prstGeom>
          <a:gradFill rotWithShape="1">
            <a:gsLst>
              <a:gs pos="0">
                <a:srgbClr val="C0C0C0">
                  <a:alpha val="17000"/>
                </a:srgbClr>
              </a:gs>
              <a:gs pos="50000">
                <a:schemeClr val="bg1"/>
              </a:gs>
              <a:gs pos="100000">
                <a:srgbClr val="C0C0C0">
                  <a:alpha val="17000"/>
                </a:srgbClr>
              </a:gs>
            </a:gsLst>
            <a:lin ang="5400000" scaled="1"/>
          </a:gradFill>
          <a:ln w="9525">
            <a:noFill/>
            <a:miter lim="800000"/>
            <a:headEnd/>
            <a:tailEnd/>
          </a:ln>
          <a:effectLst/>
        </p:spPr>
        <p:txBody>
          <a:bodyPr wrap="none" anchor="ctr"/>
          <a:lstStyle/>
          <a:p>
            <a:pPr>
              <a:defRPr/>
            </a:pPr>
            <a:endParaRPr lang="en-US"/>
          </a:p>
        </p:txBody>
      </p:sp>
      <p:sp>
        <p:nvSpPr>
          <p:cNvPr id="153610" name="AutoShape 71"/>
          <p:cNvSpPr>
            <a:spLocks noChangeArrowheads="1"/>
          </p:cNvSpPr>
          <p:nvPr/>
        </p:nvSpPr>
        <p:spPr bwMode="auto">
          <a:xfrm>
            <a:off x="1703388" y="2093913"/>
            <a:ext cx="1030287" cy="447675"/>
          </a:xfrm>
          <a:prstGeom prst="can">
            <a:avLst>
              <a:gd name="adj" fmla="val 50000"/>
            </a:avLst>
          </a:prstGeom>
          <a:solidFill>
            <a:srgbClr val="DDDDDD"/>
          </a:solidFill>
          <a:ln w="3175">
            <a:solidFill>
              <a:srgbClr val="C0C0C0"/>
            </a:solidFill>
            <a:miter lim="800000"/>
            <a:headEnd/>
            <a:tailEnd/>
          </a:ln>
        </p:spPr>
        <p:txBody>
          <a:bodyPr wrap="none" anchor="ctr"/>
          <a:lstStyle/>
          <a:p>
            <a:endParaRPr lang="en-US"/>
          </a:p>
        </p:txBody>
      </p:sp>
      <p:sp>
        <p:nvSpPr>
          <p:cNvPr id="153611" name="Oval 72"/>
          <p:cNvSpPr>
            <a:spLocks noChangeArrowheads="1"/>
          </p:cNvSpPr>
          <p:nvPr/>
        </p:nvSpPr>
        <p:spPr bwMode="auto">
          <a:xfrm>
            <a:off x="893763" y="5849938"/>
            <a:ext cx="2559050" cy="327025"/>
          </a:xfrm>
          <a:prstGeom prst="ellipse">
            <a:avLst/>
          </a:prstGeom>
          <a:solidFill>
            <a:srgbClr val="C0C0C0">
              <a:alpha val="23921"/>
            </a:srgbClr>
          </a:solidFill>
          <a:ln w="9525">
            <a:noFill/>
            <a:miter lim="800000"/>
            <a:headEnd/>
            <a:tailEnd/>
          </a:ln>
        </p:spPr>
        <p:txBody>
          <a:bodyPr wrap="none" anchor="ctr"/>
          <a:lstStyle/>
          <a:p>
            <a:endParaRPr lang="en-US"/>
          </a:p>
        </p:txBody>
      </p:sp>
      <p:grpSp>
        <p:nvGrpSpPr>
          <p:cNvPr id="153612" name="Group 73"/>
          <p:cNvGrpSpPr>
            <a:grpSpLocks/>
          </p:cNvGrpSpPr>
          <p:nvPr/>
        </p:nvGrpSpPr>
        <p:grpSpPr bwMode="auto">
          <a:xfrm>
            <a:off x="5510213" y="2049463"/>
            <a:ext cx="2597150" cy="4200525"/>
            <a:chOff x="2084" y="1291"/>
            <a:chExt cx="1636" cy="2646"/>
          </a:xfrm>
        </p:grpSpPr>
        <p:sp>
          <p:nvSpPr>
            <p:cNvPr id="1382474" name="Freeform 74"/>
            <p:cNvSpPr>
              <a:spLocks/>
            </p:cNvSpPr>
            <p:nvPr/>
          </p:nvSpPr>
          <p:spPr bwMode="auto">
            <a:xfrm>
              <a:off x="2084" y="1537"/>
              <a:ext cx="1636" cy="2400"/>
            </a:xfrm>
            <a:custGeom>
              <a:avLst/>
              <a:gdLst/>
              <a:ahLst/>
              <a:cxnLst>
                <a:cxn ang="0">
                  <a:pos x="1168" y="36"/>
                </a:cxn>
                <a:cxn ang="0">
                  <a:pos x="1184" y="68"/>
                </a:cxn>
                <a:cxn ang="0">
                  <a:pos x="1220" y="112"/>
                </a:cxn>
                <a:cxn ang="0">
                  <a:pos x="1280" y="160"/>
                </a:cxn>
                <a:cxn ang="0">
                  <a:pos x="1348" y="196"/>
                </a:cxn>
                <a:cxn ang="0">
                  <a:pos x="1424" y="228"/>
                </a:cxn>
                <a:cxn ang="0">
                  <a:pos x="1472" y="255"/>
                </a:cxn>
                <a:cxn ang="0">
                  <a:pos x="1515" y="282"/>
                </a:cxn>
                <a:cxn ang="0">
                  <a:pos x="1548" y="312"/>
                </a:cxn>
                <a:cxn ang="0">
                  <a:pos x="1572" y="339"/>
                </a:cxn>
                <a:cxn ang="0">
                  <a:pos x="1592" y="368"/>
                </a:cxn>
                <a:cxn ang="0">
                  <a:pos x="1612" y="400"/>
                </a:cxn>
                <a:cxn ang="0">
                  <a:pos x="1628" y="443"/>
                </a:cxn>
                <a:cxn ang="0">
                  <a:pos x="1636" y="488"/>
                </a:cxn>
                <a:cxn ang="0">
                  <a:pos x="1636" y="576"/>
                </a:cxn>
                <a:cxn ang="0">
                  <a:pos x="1636" y="2264"/>
                </a:cxn>
                <a:cxn ang="0">
                  <a:pos x="1576" y="2300"/>
                </a:cxn>
                <a:cxn ang="0">
                  <a:pos x="1488" y="2328"/>
                </a:cxn>
                <a:cxn ang="0">
                  <a:pos x="1416" y="2344"/>
                </a:cxn>
                <a:cxn ang="0">
                  <a:pos x="1280" y="2380"/>
                </a:cxn>
                <a:cxn ang="0">
                  <a:pos x="1084" y="2396"/>
                </a:cxn>
                <a:cxn ang="0">
                  <a:pos x="952" y="2400"/>
                </a:cxn>
                <a:cxn ang="0">
                  <a:pos x="840" y="2400"/>
                </a:cxn>
                <a:cxn ang="0">
                  <a:pos x="696" y="2396"/>
                </a:cxn>
                <a:cxn ang="0">
                  <a:pos x="552" y="2388"/>
                </a:cxn>
                <a:cxn ang="0">
                  <a:pos x="404" y="2372"/>
                </a:cxn>
                <a:cxn ang="0">
                  <a:pos x="260" y="2352"/>
                </a:cxn>
                <a:cxn ang="0">
                  <a:pos x="108" y="2312"/>
                </a:cxn>
                <a:cxn ang="0">
                  <a:pos x="32" y="2280"/>
                </a:cxn>
                <a:cxn ang="0">
                  <a:pos x="0" y="2248"/>
                </a:cxn>
                <a:cxn ang="0">
                  <a:pos x="0" y="524"/>
                </a:cxn>
                <a:cxn ang="0">
                  <a:pos x="5" y="480"/>
                </a:cxn>
                <a:cxn ang="0">
                  <a:pos x="20" y="432"/>
                </a:cxn>
                <a:cxn ang="0">
                  <a:pos x="48" y="380"/>
                </a:cxn>
                <a:cxn ang="0">
                  <a:pos x="69" y="345"/>
                </a:cxn>
                <a:cxn ang="0">
                  <a:pos x="96" y="312"/>
                </a:cxn>
                <a:cxn ang="0">
                  <a:pos x="119" y="284"/>
                </a:cxn>
                <a:cxn ang="0">
                  <a:pos x="152" y="256"/>
                </a:cxn>
                <a:cxn ang="0">
                  <a:pos x="212" y="220"/>
                </a:cxn>
                <a:cxn ang="0">
                  <a:pos x="257" y="197"/>
                </a:cxn>
                <a:cxn ang="0">
                  <a:pos x="303" y="177"/>
                </a:cxn>
                <a:cxn ang="0">
                  <a:pos x="413" y="114"/>
                </a:cxn>
                <a:cxn ang="0">
                  <a:pos x="464" y="76"/>
                </a:cxn>
                <a:cxn ang="0">
                  <a:pos x="489" y="47"/>
                </a:cxn>
                <a:cxn ang="0">
                  <a:pos x="518" y="0"/>
                </a:cxn>
                <a:cxn ang="0">
                  <a:pos x="570" y="30"/>
                </a:cxn>
                <a:cxn ang="0">
                  <a:pos x="629" y="44"/>
                </a:cxn>
                <a:cxn ang="0">
                  <a:pos x="683" y="54"/>
                </a:cxn>
                <a:cxn ang="0">
                  <a:pos x="750" y="62"/>
                </a:cxn>
                <a:cxn ang="0">
                  <a:pos x="822" y="60"/>
                </a:cxn>
                <a:cxn ang="0">
                  <a:pos x="911" y="59"/>
                </a:cxn>
                <a:cxn ang="0">
                  <a:pos x="983" y="54"/>
                </a:cxn>
                <a:cxn ang="0">
                  <a:pos x="1050" y="45"/>
                </a:cxn>
                <a:cxn ang="0">
                  <a:pos x="1110" y="32"/>
                </a:cxn>
                <a:cxn ang="0">
                  <a:pos x="1164" y="2"/>
                </a:cxn>
                <a:cxn ang="0">
                  <a:pos x="1168" y="36"/>
                </a:cxn>
              </a:cxnLst>
              <a:rect l="0" t="0" r="r" b="b"/>
              <a:pathLst>
                <a:path w="1636" h="2400">
                  <a:moveTo>
                    <a:pt x="1168" y="36"/>
                  </a:moveTo>
                  <a:lnTo>
                    <a:pt x="1184" y="68"/>
                  </a:lnTo>
                  <a:lnTo>
                    <a:pt x="1220" y="112"/>
                  </a:lnTo>
                  <a:lnTo>
                    <a:pt x="1280" y="160"/>
                  </a:lnTo>
                  <a:lnTo>
                    <a:pt x="1348" y="196"/>
                  </a:lnTo>
                  <a:lnTo>
                    <a:pt x="1424" y="228"/>
                  </a:lnTo>
                  <a:lnTo>
                    <a:pt x="1472" y="255"/>
                  </a:lnTo>
                  <a:lnTo>
                    <a:pt x="1515" y="282"/>
                  </a:lnTo>
                  <a:lnTo>
                    <a:pt x="1548" y="312"/>
                  </a:lnTo>
                  <a:lnTo>
                    <a:pt x="1572" y="339"/>
                  </a:lnTo>
                  <a:lnTo>
                    <a:pt x="1592" y="368"/>
                  </a:lnTo>
                  <a:lnTo>
                    <a:pt x="1612" y="400"/>
                  </a:lnTo>
                  <a:lnTo>
                    <a:pt x="1628" y="443"/>
                  </a:lnTo>
                  <a:lnTo>
                    <a:pt x="1636" y="488"/>
                  </a:lnTo>
                  <a:lnTo>
                    <a:pt x="1636" y="576"/>
                  </a:lnTo>
                  <a:lnTo>
                    <a:pt x="1636" y="2264"/>
                  </a:lnTo>
                  <a:lnTo>
                    <a:pt x="1576" y="2300"/>
                  </a:lnTo>
                  <a:lnTo>
                    <a:pt x="1488" y="2328"/>
                  </a:lnTo>
                  <a:lnTo>
                    <a:pt x="1416" y="2344"/>
                  </a:lnTo>
                  <a:lnTo>
                    <a:pt x="1280" y="2380"/>
                  </a:lnTo>
                  <a:lnTo>
                    <a:pt x="1084" y="2396"/>
                  </a:lnTo>
                  <a:lnTo>
                    <a:pt x="952" y="2400"/>
                  </a:lnTo>
                  <a:lnTo>
                    <a:pt x="840" y="2400"/>
                  </a:lnTo>
                  <a:lnTo>
                    <a:pt x="696" y="2396"/>
                  </a:lnTo>
                  <a:lnTo>
                    <a:pt x="552" y="2388"/>
                  </a:lnTo>
                  <a:lnTo>
                    <a:pt x="404" y="2372"/>
                  </a:lnTo>
                  <a:lnTo>
                    <a:pt x="260" y="2352"/>
                  </a:lnTo>
                  <a:lnTo>
                    <a:pt x="108" y="2312"/>
                  </a:lnTo>
                  <a:lnTo>
                    <a:pt x="32" y="2280"/>
                  </a:lnTo>
                  <a:lnTo>
                    <a:pt x="0" y="2248"/>
                  </a:lnTo>
                  <a:lnTo>
                    <a:pt x="0" y="524"/>
                  </a:lnTo>
                  <a:lnTo>
                    <a:pt x="5" y="480"/>
                  </a:lnTo>
                  <a:lnTo>
                    <a:pt x="20" y="432"/>
                  </a:lnTo>
                  <a:lnTo>
                    <a:pt x="48" y="380"/>
                  </a:lnTo>
                  <a:lnTo>
                    <a:pt x="69" y="345"/>
                  </a:lnTo>
                  <a:lnTo>
                    <a:pt x="96" y="312"/>
                  </a:lnTo>
                  <a:lnTo>
                    <a:pt x="119" y="284"/>
                  </a:lnTo>
                  <a:lnTo>
                    <a:pt x="152" y="256"/>
                  </a:lnTo>
                  <a:lnTo>
                    <a:pt x="212" y="220"/>
                  </a:lnTo>
                  <a:lnTo>
                    <a:pt x="257" y="197"/>
                  </a:lnTo>
                  <a:lnTo>
                    <a:pt x="303" y="177"/>
                  </a:lnTo>
                  <a:lnTo>
                    <a:pt x="413" y="114"/>
                  </a:lnTo>
                  <a:lnTo>
                    <a:pt x="464" y="76"/>
                  </a:lnTo>
                  <a:lnTo>
                    <a:pt x="489" y="47"/>
                  </a:lnTo>
                  <a:lnTo>
                    <a:pt x="518" y="0"/>
                  </a:lnTo>
                  <a:lnTo>
                    <a:pt x="570" y="30"/>
                  </a:lnTo>
                  <a:lnTo>
                    <a:pt x="629" y="44"/>
                  </a:lnTo>
                  <a:lnTo>
                    <a:pt x="683" y="54"/>
                  </a:lnTo>
                  <a:lnTo>
                    <a:pt x="750" y="62"/>
                  </a:lnTo>
                  <a:lnTo>
                    <a:pt x="822" y="60"/>
                  </a:lnTo>
                  <a:lnTo>
                    <a:pt x="911" y="59"/>
                  </a:lnTo>
                  <a:lnTo>
                    <a:pt x="983" y="54"/>
                  </a:lnTo>
                  <a:lnTo>
                    <a:pt x="1050" y="45"/>
                  </a:lnTo>
                  <a:lnTo>
                    <a:pt x="1110" y="32"/>
                  </a:lnTo>
                  <a:lnTo>
                    <a:pt x="1164" y="2"/>
                  </a:lnTo>
                  <a:lnTo>
                    <a:pt x="1168" y="36"/>
                  </a:lnTo>
                  <a:close/>
                </a:path>
              </a:pathLst>
            </a:custGeom>
            <a:gradFill rotWithShape="1">
              <a:gsLst>
                <a:gs pos="0">
                  <a:srgbClr val="C0C0C0">
                    <a:alpha val="23000"/>
                  </a:srgbClr>
                </a:gs>
                <a:gs pos="50000">
                  <a:schemeClr val="bg1"/>
                </a:gs>
                <a:gs pos="100000">
                  <a:srgbClr val="C0C0C0">
                    <a:alpha val="23000"/>
                  </a:srgbClr>
                </a:gs>
              </a:gsLst>
              <a:lin ang="0" scaled="1"/>
            </a:gradFill>
            <a:ln w="3175" cap="flat" cmpd="sng">
              <a:solidFill>
                <a:srgbClr val="C0C0C0"/>
              </a:solidFill>
              <a:prstDash val="solid"/>
              <a:miter lim="800000"/>
              <a:headEnd type="none" w="med" len="med"/>
              <a:tailEnd type="none" w="med" len="med"/>
            </a:ln>
            <a:effectLst/>
          </p:spPr>
          <p:txBody>
            <a:bodyPr wrap="none"/>
            <a:lstStyle/>
            <a:p>
              <a:pPr>
                <a:defRPr/>
              </a:pPr>
              <a:endParaRPr lang="en-US"/>
            </a:p>
          </p:txBody>
        </p:sp>
        <p:sp>
          <p:nvSpPr>
            <p:cNvPr id="154385" name="Freeform 75"/>
            <p:cNvSpPr>
              <a:spLocks/>
            </p:cNvSpPr>
            <p:nvPr/>
          </p:nvSpPr>
          <p:spPr bwMode="auto">
            <a:xfrm>
              <a:off x="2209" y="1826"/>
              <a:ext cx="244" cy="246"/>
            </a:xfrm>
            <a:custGeom>
              <a:avLst/>
              <a:gdLst>
                <a:gd name="T0" fmla="*/ 244 w 244"/>
                <a:gd name="T1" fmla="*/ 6 h 246"/>
                <a:gd name="T2" fmla="*/ 171 w 244"/>
                <a:gd name="T3" fmla="*/ 0 h 246"/>
                <a:gd name="T4" fmla="*/ 142 w 244"/>
                <a:gd name="T5" fmla="*/ 10 h 246"/>
                <a:gd name="T6" fmla="*/ 76 w 244"/>
                <a:gd name="T7" fmla="*/ 60 h 246"/>
                <a:gd name="T8" fmla="*/ 51 w 244"/>
                <a:gd name="T9" fmla="*/ 88 h 246"/>
                <a:gd name="T10" fmla="*/ 30 w 244"/>
                <a:gd name="T11" fmla="*/ 124 h 246"/>
                <a:gd name="T12" fmla="*/ 15 w 244"/>
                <a:gd name="T13" fmla="*/ 168 h 246"/>
                <a:gd name="T14" fmla="*/ 9 w 244"/>
                <a:gd name="T15" fmla="*/ 198 h 246"/>
                <a:gd name="T16" fmla="*/ 4 w 244"/>
                <a:gd name="T17" fmla="*/ 222 h 246"/>
                <a:gd name="T18" fmla="*/ 0 w 244"/>
                <a:gd name="T19" fmla="*/ 237 h 246"/>
                <a:gd name="T20" fmla="*/ 157 w 244"/>
                <a:gd name="T21" fmla="*/ 246 h 246"/>
                <a:gd name="T22" fmla="*/ 153 w 244"/>
                <a:gd name="T23" fmla="*/ 213 h 246"/>
                <a:gd name="T24" fmla="*/ 153 w 244"/>
                <a:gd name="T25" fmla="*/ 180 h 246"/>
                <a:gd name="T26" fmla="*/ 156 w 244"/>
                <a:gd name="T27" fmla="*/ 145 h 246"/>
                <a:gd name="T28" fmla="*/ 159 w 244"/>
                <a:gd name="T29" fmla="*/ 115 h 246"/>
                <a:gd name="T30" fmla="*/ 168 w 244"/>
                <a:gd name="T31" fmla="*/ 87 h 246"/>
                <a:gd name="T32" fmla="*/ 178 w 244"/>
                <a:gd name="T33" fmla="*/ 70 h 246"/>
                <a:gd name="T34" fmla="*/ 196 w 244"/>
                <a:gd name="T35" fmla="*/ 51 h 246"/>
                <a:gd name="T36" fmla="*/ 219 w 244"/>
                <a:gd name="T37" fmla="*/ 33 h 246"/>
                <a:gd name="T38" fmla="*/ 232 w 244"/>
                <a:gd name="T39" fmla="*/ 16 h 246"/>
                <a:gd name="T40" fmla="*/ 244 w 244"/>
                <a:gd name="T41" fmla="*/ 6 h 2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4"/>
                <a:gd name="T64" fmla="*/ 0 h 246"/>
                <a:gd name="T65" fmla="*/ 244 w 244"/>
                <a:gd name="T66" fmla="*/ 246 h 2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4" h="246">
                  <a:moveTo>
                    <a:pt x="244" y="6"/>
                  </a:moveTo>
                  <a:lnTo>
                    <a:pt x="171" y="0"/>
                  </a:lnTo>
                  <a:lnTo>
                    <a:pt x="142" y="10"/>
                  </a:lnTo>
                  <a:lnTo>
                    <a:pt x="76" y="60"/>
                  </a:lnTo>
                  <a:lnTo>
                    <a:pt x="51" y="88"/>
                  </a:lnTo>
                  <a:lnTo>
                    <a:pt x="30" y="124"/>
                  </a:lnTo>
                  <a:lnTo>
                    <a:pt x="15" y="168"/>
                  </a:lnTo>
                  <a:lnTo>
                    <a:pt x="9" y="198"/>
                  </a:lnTo>
                  <a:lnTo>
                    <a:pt x="4" y="222"/>
                  </a:lnTo>
                  <a:lnTo>
                    <a:pt x="0" y="237"/>
                  </a:lnTo>
                  <a:lnTo>
                    <a:pt x="157" y="246"/>
                  </a:lnTo>
                  <a:lnTo>
                    <a:pt x="153" y="213"/>
                  </a:lnTo>
                  <a:lnTo>
                    <a:pt x="153" y="180"/>
                  </a:lnTo>
                  <a:lnTo>
                    <a:pt x="156" y="145"/>
                  </a:lnTo>
                  <a:lnTo>
                    <a:pt x="159" y="115"/>
                  </a:lnTo>
                  <a:lnTo>
                    <a:pt x="168" y="87"/>
                  </a:lnTo>
                  <a:lnTo>
                    <a:pt x="178" y="70"/>
                  </a:lnTo>
                  <a:lnTo>
                    <a:pt x="196" y="51"/>
                  </a:lnTo>
                  <a:lnTo>
                    <a:pt x="219" y="33"/>
                  </a:lnTo>
                  <a:lnTo>
                    <a:pt x="232" y="16"/>
                  </a:lnTo>
                  <a:lnTo>
                    <a:pt x="244" y="6"/>
                  </a:lnTo>
                  <a:close/>
                </a:path>
              </a:pathLst>
            </a:custGeom>
            <a:gradFill rotWithShape="1">
              <a:gsLst>
                <a:gs pos="0">
                  <a:schemeClr val="bg1"/>
                </a:gs>
                <a:gs pos="100000">
                  <a:srgbClr val="EAEAEA">
                    <a:alpha val="75998"/>
                  </a:srgbClr>
                </a:gs>
              </a:gsLst>
              <a:path path="rect">
                <a:fillToRect l="50000" t="50000" r="50000" b="50000"/>
              </a:path>
            </a:gradFill>
            <a:ln w="9525">
              <a:noFill/>
              <a:miter lim="800000"/>
              <a:headEnd/>
              <a:tailEnd/>
            </a:ln>
          </p:spPr>
          <p:txBody>
            <a:bodyPr wrap="none"/>
            <a:lstStyle/>
            <a:p>
              <a:endParaRPr lang="en-US"/>
            </a:p>
          </p:txBody>
        </p:sp>
        <p:sp>
          <p:nvSpPr>
            <p:cNvPr id="1382476" name="Rectangle 76"/>
            <p:cNvSpPr>
              <a:spLocks noChangeArrowheads="1"/>
            </p:cNvSpPr>
            <p:nvPr/>
          </p:nvSpPr>
          <p:spPr bwMode="auto">
            <a:xfrm>
              <a:off x="2228" y="2251"/>
              <a:ext cx="105" cy="1479"/>
            </a:xfrm>
            <a:prstGeom prst="rect">
              <a:avLst/>
            </a:prstGeom>
            <a:gradFill rotWithShape="1">
              <a:gsLst>
                <a:gs pos="0">
                  <a:srgbClr val="C0C0C0">
                    <a:alpha val="17000"/>
                  </a:srgbClr>
                </a:gs>
                <a:gs pos="50000">
                  <a:schemeClr val="bg1"/>
                </a:gs>
                <a:gs pos="100000">
                  <a:srgbClr val="C0C0C0">
                    <a:alpha val="17000"/>
                  </a:srgbClr>
                </a:gs>
              </a:gsLst>
              <a:lin ang="5400000" scaled="1"/>
            </a:gradFill>
            <a:ln w="9525">
              <a:noFill/>
              <a:miter lim="800000"/>
              <a:headEnd/>
              <a:tailEnd/>
            </a:ln>
            <a:effectLst/>
          </p:spPr>
          <p:txBody>
            <a:bodyPr wrap="none" anchor="ctr"/>
            <a:lstStyle/>
            <a:p>
              <a:pPr>
                <a:defRPr/>
              </a:pPr>
              <a:endParaRPr lang="en-US"/>
            </a:p>
          </p:txBody>
        </p:sp>
        <p:sp>
          <p:nvSpPr>
            <p:cNvPr id="154389" name="AutoShape 77"/>
            <p:cNvSpPr>
              <a:spLocks noChangeArrowheads="1"/>
            </p:cNvSpPr>
            <p:nvPr/>
          </p:nvSpPr>
          <p:spPr bwMode="auto">
            <a:xfrm>
              <a:off x="2599" y="1320"/>
              <a:ext cx="649" cy="282"/>
            </a:xfrm>
            <a:prstGeom prst="can">
              <a:avLst>
                <a:gd name="adj" fmla="val 50000"/>
              </a:avLst>
            </a:prstGeom>
            <a:gradFill rotWithShape="1">
              <a:gsLst>
                <a:gs pos="0">
                  <a:srgbClr val="FF3300"/>
                </a:gs>
                <a:gs pos="100000">
                  <a:srgbClr val="CC0000"/>
                </a:gs>
              </a:gsLst>
              <a:lin ang="5400000" scaled="1"/>
            </a:gradFill>
            <a:ln w="3175">
              <a:solidFill>
                <a:srgbClr val="800000"/>
              </a:solidFill>
              <a:miter lim="800000"/>
              <a:headEnd/>
              <a:tailEnd/>
            </a:ln>
          </p:spPr>
          <p:txBody>
            <a:bodyPr wrap="none" anchor="ctr"/>
            <a:lstStyle/>
            <a:p>
              <a:endParaRPr lang="en-US"/>
            </a:p>
          </p:txBody>
        </p:sp>
        <p:sp>
          <p:nvSpPr>
            <p:cNvPr id="154390" name="Freeform 78"/>
            <p:cNvSpPr>
              <a:spLocks/>
            </p:cNvSpPr>
            <p:nvPr/>
          </p:nvSpPr>
          <p:spPr bwMode="auto">
            <a:xfrm>
              <a:off x="2515" y="1356"/>
              <a:ext cx="819" cy="109"/>
            </a:xfrm>
            <a:custGeom>
              <a:avLst/>
              <a:gdLst>
                <a:gd name="T0" fmla="*/ 0 w 819"/>
                <a:gd name="T1" fmla="*/ 1 h 109"/>
                <a:gd name="T2" fmla="*/ 0 w 819"/>
                <a:gd name="T3" fmla="*/ 43 h 109"/>
                <a:gd name="T4" fmla="*/ 15 w 819"/>
                <a:gd name="T5" fmla="*/ 57 h 109"/>
                <a:gd name="T6" fmla="*/ 50 w 819"/>
                <a:gd name="T7" fmla="*/ 72 h 109"/>
                <a:gd name="T8" fmla="*/ 89 w 819"/>
                <a:gd name="T9" fmla="*/ 81 h 109"/>
                <a:gd name="T10" fmla="*/ 126 w 819"/>
                <a:gd name="T11" fmla="*/ 88 h 109"/>
                <a:gd name="T12" fmla="*/ 155 w 819"/>
                <a:gd name="T13" fmla="*/ 91 h 109"/>
                <a:gd name="T14" fmla="*/ 183 w 819"/>
                <a:gd name="T15" fmla="*/ 96 h 109"/>
                <a:gd name="T16" fmla="*/ 218 w 819"/>
                <a:gd name="T17" fmla="*/ 99 h 109"/>
                <a:gd name="T18" fmla="*/ 261 w 819"/>
                <a:gd name="T19" fmla="*/ 105 h 109"/>
                <a:gd name="T20" fmla="*/ 303 w 819"/>
                <a:gd name="T21" fmla="*/ 106 h 109"/>
                <a:gd name="T22" fmla="*/ 333 w 819"/>
                <a:gd name="T23" fmla="*/ 106 h 109"/>
                <a:gd name="T24" fmla="*/ 372 w 819"/>
                <a:gd name="T25" fmla="*/ 106 h 109"/>
                <a:gd name="T26" fmla="*/ 417 w 819"/>
                <a:gd name="T27" fmla="*/ 108 h 109"/>
                <a:gd name="T28" fmla="*/ 467 w 819"/>
                <a:gd name="T29" fmla="*/ 109 h 109"/>
                <a:gd name="T30" fmla="*/ 510 w 819"/>
                <a:gd name="T31" fmla="*/ 106 h 109"/>
                <a:gd name="T32" fmla="*/ 554 w 819"/>
                <a:gd name="T33" fmla="*/ 102 h 109"/>
                <a:gd name="T34" fmla="*/ 591 w 819"/>
                <a:gd name="T35" fmla="*/ 99 h 109"/>
                <a:gd name="T36" fmla="*/ 635 w 819"/>
                <a:gd name="T37" fmla="*/ 94 h 109"/>
                <a:gd name="T38" fmla="*/ 675 w 819"/>
                <a:gd name="T39" fmla="*/ 87 h 109"/>
                <a:gd name="T40" fmla="*/ 713 w 819"/>
                <a:gd name="T41" fmla="*/ 81 h 109"/>
                <a:gd name="T42" fmla="*/ 758 w 819"/>
                <a:gd name="T43" fmla="*/ 73 h 109"/>
                <a:gd name="T44" fmla="*/ 789 w 819"/>
                <a:gd name="T45" fmla="*/ 61 h 109"/>
                <a:gd name="T46" fmla="*/ 819 w 819"/>
                <a:gd name="T47" fmla="*/ 45 h 109"/>
                <a:gd name="T48" fmla="*/ 819 w 819"/>
                <a:gd name="T49" fmla="*/ 0 h 109"/>
                <a:gd name="T50" fmla="*/ 795 w 819"/>
                <a:gd name="T51" fmla="*/ 10 h 109"/>
                <a:gd name="T52" fmla="*/ 756 w 819"/>
                <a:gd name="T53" fmla="*/ 24 h 109"/>
                <a:gd name="T54" fmla="*/ 698 w 819"/>
                <a:gd name="T55" fmla="*/ 36 h 109"/>
                <a:gd name="T56" fmla="*/ 645 w 819"/>
                <a:gd name="T57" fmla="*/ 40 h 109"/>
                <a:gd name="T58" fmla="*/ 554 w 819"/>
                <a:gd name="T59" fmla="*/ 52 h 109"/>
                <a:gd name="T60" fmla="*/ 488 w 819"/>
                <a:gd name="T61" fmla="*/ 52 h 109"/>
                <a:gd name="T62" fmla="*/ 410 w 819"/>
                <a:gd name="T63" fmla="*/ 52 h 109"/>
                <a:gd name="T64" fmla="*/ 338 w 819"/>
                <a:gd name="T65" fmla="*/ 52 h 109"/>
                <a:gd name="T66" fmla="*/ 270 w 819"/>
                <a:gd name="T67" fmla="*/ 52 h 109"/>
                <a:gd name="T68" fmla="*/ 192 w 819"/>
                <a:gd name="T69" fmla="*/ 45 h 109"/>
                <a:gd name="T70" fmla="*/ 123 w 819"/>
                <a:gd name="T71" fmla="*/ 36 h 109"/>
                <a:gd name="T72" fmla="*/ 48 w 819"/>
                <a:gd name="T73" fmla="*/ 24 h 109"/>
                <a:gd name="T74" fmla="*/ 0 w 819"/>
                <a:gd name="T75" fmla="*/ 1 h 1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9"/>
                <a:gd name="T115" fmla="*/ 0 h 109"/>
                <a:gd name="T116" fmla="*/ 819 w 819"/>
                <a:gd name="T117" fmla="*/ 109 h 1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9" h="109">
                  <a:moveTo>
                    <a:pt x="0" y="1"/>
                  </a:moveTo>
                  <a:lnTo>
                    <a:pt x="0" y="43"/>
                  </a:lnTo>
                  <a:lnTo>
                    <a:pt x="15" y="57"/>
                  </a:lnTo>
                  <a:lnTo>
                    <a:pt x="50" y="72"/>
                  </a:lnTo>
                  <a:lnTo>
                    <a:pt x="89" y="81"/>
                  </a:lnTo>
                  <a:lnTo>
                    <a:pt x="126" y="88"/>
                  </a:lnTo>
                  <a:lnTo>
                    <a:pt x="155" y="91"/>
                  </a:lnTo>
                  <a:lnTo>
                    <a:pt x="183" y="96"/>
                  </a:lnTo>
                  <a:lnTo>
                    <a:pt x="218" y="99"/>
                  </a:lnTo>
                  <a:lnTo>
                    <a:pt x="261" y="105"/>
                  </a:lnTo>
                  <a:lnTo>
                    <a:pt x="303" y="106"/>
                  </a:lnTo>
                  <a:lnTo>
                    <a:pt x="333" y="106"/>
                  </a:lnTo>
                  <a:lnTo>
                    <a:pt x="372" y="106"/>
                  </a:lnTo>
                  <a:lnTo>
                    <a:pt x="417" y="108"/>
                  </a:lnTo>
                  <a:lnTo>
                    <a:pt x="467" y="109"/>
                  </a:lnTo>
                  <a:lnTo>
                    <a:pt x="510" y="106"/>
                  </a:lnTo>
                  <a:lnTo>
                    <a:pt x="554" y="102"/>
                  </a:lnTo>
                  <a:lnTo>
                    <a:pt x="591" y="99"/>
                  </a:lnTo>
                  <a:lnTo>
                    <a:pt x="635" y="94"/>
                  </a:lnTo>
                  <a:lnTo>
                    <a:pt x="675" y="87"/>
                  </a:lnTo>
                  <a:lnTo>
                    <a:pt x="713" y="81"/>
                  </a:lnTo>
                  <a:lnTo>
                    <a:pt x="758" y="73"/>
                  </a:lnTo>
                  <a:lnTo>
                    <a:pt x="789" y="61"/>
                  </a:lnTo>
                  <a:lnTo>
                    <a:pt x="819" y="45"/>
                  </a:lnTo>
                  <a:lnTo>
                    <a:pt x="819" y="0"/>
                  </a:lnTo>
                  <a:lnTo>
                    <a:pt x="795" y="10"/>
                  </a:lnTo>
                  <a:lnTo>
                    <a:pt x="756" y="24"/>
                  </a:lnTo>
                  <a:lnTo>
                    <a:pt x="698" y="36"/>
                  </a:lnTo>
                  <a:lnTo>
                    <a:pt x="645" y="40"/>
                  </a:lnTo>
                  <a:lnTo>
                    <a:pt x="554" y="52"/>
                  </a:lnTo>
                  <a:lnTo>
                    <a:pt x="488" y="52"/>
                  </a:lnTo>
                  <a:lnTo>
                    <a:pt x="410" y="52"/>
                  </a:lnTo>
                  <a:lnTo>
                    <a:pt x="338" y="52"/>
                  </a:lnTo>
                  <a:lnTo>
                    <a:pt x="270" y="52"/>
                  </a:lnTo>
                  <a:lnTo>
                    <a:pt x="192" y="45"/>
                  </a:lnTo>
                  <a:lnTo>
                    <a:pt x="123" y="36"/>
                  </a:lnTo>
                  <a:lnTo>
                    <a:pt x="48" y="24"/>
                  </a:lnTo>
                  <a:lnTo>
                    <a:pt x="0" y="1"/>
                  </a:lnTo>
                  <a:close/>
                </a:path>
              </a:pathLst>
            </a:custGeom>
            <a:gradFill rotWithShape="1">
              <a:gsLst>
                <a:gs pos="0">
                  <a:srgbClr val="5E0000"/>
                </a:gs>
                <a:gs pos="100000">
                  <a:srgbClr val="CC0000"/>
                </a:gs>
              </a:gsLst>
              <a:lin ang="5400000" scaled="1"/>
            </a:gradFill>
            <a:ln w="9525">
              <a:noFill/>
              <a:miter lim="800000"/>
              <a:headEnd/>
              <a:tailEnd/>
            </a:ln>
          </p:spPr>
          <p:txBody>
            <a:bodyPr wrap="none"/>
            <a:lstStyle/>
            <a:p>
              <a:endParaRPr lang="en-US"/>
            </a:p>
          </p:txBody>
        </p:sp>
        <p:sp>
          <p:nvSpPr>
            <p:cNvPr id="154391" name="Oval 79"/>
            <p:cNvSpPr>
              <a:spLocks noChangeArrowheads="1"/>
            </p:cNvSpPr>
            <p:nvPr/>
          </p:nvSpPr>
          <p:spPr bwMode="auto">
            <a:xfrm>
              <a:off x="2515" y="1291"/>
              <a:ext cx="814" cy="123"/>
            </a:xfrm>
            <a:prstGeom prst="ellipse">
              <a:avLst/>
            </a:prstGeom>
            <a:solidFill>
              <a:srgbClr val="CC0000"/>
            </a:solidFill>
            <a:ln w="3175">
              <a:solidFill>
                <a:srgbClr val="800000"/>
              </a:solidFill>
              <a:miter lim="800000"/>
              <a:headEnd/>
              <a:tailEnd/>
            </a:ln>
          </p:spPr>
          <p:txBody>
            <a:bodyPr wrap="none" anchor="ctr"/>
            <a:lstStyle/>
            <a:p>
              <a:endParaRPr lang="en-US"/>
            </a:p>
          </p:txBody>
        </p:sp>
        <p:sp>
          <p:nvSpPr>
            <p:cNvPr id="154392" name="Oval 80"/>
            <p:cNvSpPr>
              <a:spLocks noChangeArrowheads="1"/>
            </p:cNvSpPr>
            <p:nvPr/>
          </p:nvSpPr>
          <p:spPr bwMode="auto">
            <a:xfrm>
              <a:off x="2089" y="3686"/>
              <a:ext cx="1612" cy="206"/>
            </a:xfrm>
            <a:prstGeom prst="ellipse">
              <a:avLst/>
            </a:prstGeom>
            <a:solidFill>
              <a:srgbClr val="C0C0C0">
                <a:alpha val="23921"/>
              </a:srgbClr>
            </a:solidFill>
            <a:ln w="9525">
              <a:noFill/>
              <a:miter lim="800000"/>
              <a:headEnd/>
              <a:tailEnd/>
            </a:ln>
          </p:spPr>
          <p:txBody>
            <a:bodyPr wrap="none" anchor="ctr"/>
            <a:lstStyle/>
            <a:p>
              <a:endParaRPr lang="en-US"/>
            </a:p>
          </p:txBody>
        </p:sp>
      </p:grpSp>
      <p:grpSp>
        <p:nvGrpSpPr>
          <p:cNvPr id="153613" name="Group 86"/>
          <p:cNvGrpSpPr>
            <a:grpSpLocks/>
          </p:cNvGrpSpPr>
          <p:nvPr/>
        </p:nvGrpSpPr>
        <p:grpSpPr bwMode="auto">
          <a:xfrm rot="-2037623">
            <a:off x="6453188" y="2794000"/>
            <a:ext cx="161925" cy="206375"/>
            <a:chOff x="384" y="2976"/>
            <a:chExt cx="154" cy="202"/>
          </a:xfrm>
        </p:grpSpPr>
        <p:sp>
          <p:nvSpPr>
            <p:cNvPr id="154379" name="Oval 8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488" name="Oval 88"/>
            <p:cNvSpPr>
              <a:spLocks noChangeAspect="1" noChangeArrowheads="1"/>
            </p:cNvSpPr>
            <p:nvPr/>
          </p:nvSpPr>
          <p:spPr bwMode="auto">
            <a:xfrm>
              <a:off x="481"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489" name="Oval 89"/>
            <p:cNvSpPr>
              <a:spLocks noChangeAspect="1" noChangeArrowheads="1"/>
            </p:cNvSpPr>
            <p:nvPr/>
          </p:nvSpPr>
          <p:spPr bwMode="auto">
            <a:xfrm>
              <a:off x="472"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14" name="Group 90"/>
          <p:cNvGrpSpPr>
            <a:grpSpLocks/>
          </p:cNvGrpSpPr>
          <p:nvPr/>
        </p:nvGrpSpPr>
        <p:grpSpPr bwMode="auto">
          <a:xfrm rot="1888588">
            <a:off x="5824538" y="2859088"/>
            <a:ext cx="161925" cy="207962"/>
            <a:chOff x="384" y="2976"/>
            <a:chExt cx="154" cy="202"/>
          </a:xfrm>
        </p:grpSpPr>
        <p:sp>
          <p:nvSpPr>
            <p:cNvPr id="154376" name="Oval 9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492" name="Oval 92"/>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493" name="Oval 93"/>
            <p:cNvSpPr>
              <a:spLocks noChangeAspect="1" noChangeArrowheads="1"/>
            </p:cNvSpPr>
            <p:nvPr/>
          </p:nvSpPr>
          <p:spPr bwMode="auto">
            <a:xfrm>
              <a:off x="468" y="2974"/>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15" name="Group 94"/>
          <p:cNvGrpSpPr>
            <a:grpSpLocks/>
          </p:cNvGrpSpPr>
          <p:nvPr/>
        </p:nvGrpSpPr>
        <p:grpSpPr bwMode="auto">
          <a:xfrm rot="-6749241">
            <a:off x="7179469" y="3547269"/>
            <a:ext cx="157163" cy="212725"/>
            <a:chOff x="384" y="2976"/>
            <a:chExt cx="154" cy="202"/>
          </a:xfrm>
        </p:grpSpPr>
        <p:sp>
          <p:nvSpPr>
            <p:cNvPr id="154373" name="Oval 9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496" name="Oval 96"/>
            <p:cNvSpPr>
              <a:spLocks noChangeAspect="1" noChangeArrowheads="1"/>
            </p:cNvSpPr>
            <p:nvPr/>
          </p:nvSpPr>
          <p:spPr bwMode="auto">
            <a:xfrm>
              <a:off x="482"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497" name="Oval 97"/>
            <p:cNvSpPr>
              <a:spLocks noChangeAspect="1" noChangeArrowheads="1"/>
            </p:cNvSpPr>
            <p:nvPr/>
          </p:nvSpPr>
          <p:spPr bwMode="auto">
            <a:xfrm>
              <a:off x="469"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16" name="Group 98"/>
          <p:cNvGrpSpPr>
            <a:grpSpLocks/>
          </p:cNvGrpSpPr>
          <p:nvPr/>
        </p:nvGrpSpPr>
        <p:grpSpPr bwMode="auto">
          <a:xfrm rot="8130917">
            <a:off x="6910388" y="3213100"/>
            <a:ext cx="161925" cy="207963"/>
            <a:chOff x="384" y="2976"/>
            <a:chExt cx="154" cy="202"/>
          </a:xfrm>
        </p:grpSpPr>
        <p:sp>
          <p:nvSpPr>
            <p:cNvPr id="154370" name="Oval 9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00" name="Oval 100"/>
            <p:cNvSpPr>
              <a:spLocks noChangeAspect="1" noChangeArrowheads="1"/>
            </p:cNvSpPr>
            <p:nvPr/>
          </p:nvSpPr>
          <p:spPr bwMode="auto">
            <a:xfrm>
              <a:off x="482" y="3121"/>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01" name="Oval 101"/>
            <p:cNvSpPr>
              <a:spLocks noChangeAspect="1" noChangeArrowheads="1"/>
            </p:cNvSpPr>
            <p:nvPr/>
          </p:nvSpPr>
          <p:spPr bwMode="auto">
            <a:xfrm>
              <a:off x="472" y="2976"/>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17" name="Group 102"/>
          <p:cNvGrpSpPr>
            <a:grpSpLocks/>
          </p:cNvGrpSpPr>
          <p:nvPr/>
        </p:nvGrpSpPr>
        <p:grpSpPr bwMode="auto">
          <a:xfrm rot="3864172">
            <a:off x="7185819" y="5414169"/>
            <a:ext cx="157163" cy="212725"/>
            <a:chOff x="384" y="2976"/>
            <a:chExt cx="154" cy="202"/>
          </a:xfrm>
        </p:grpSpPr>
        <p:sp>
          <p:nvSpPr>
            <p:cNvPr id="154367" name="Oval 10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04" name="Oval 104"/>
            <p:cNvSpPr>
              <a:spLocks noChangeAspect="1" noChangeArrowheads="1"/>
            </p:cNvSpPr>
            <p:nvPr/>
          </p:nvSpPr>
          <p:spPr bwMode="auto">
            <a:xfrm>
              <a:off x="477" y="3123"/>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05" name="Oval 105"/>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18" name="Group 106"/>
          <p:cNvGrpSpPr>
            <a:grpSpLocks/>
          </p:cNvGrpSpPr>
          <p:nvPr/>
        </p:nvGrpSpPr>
        <p:grpSpPr bwMode="auto">
          <a:xfrm rot="8979565">
            <a:off x="5959475" y="5521325"/>
            <a:ext cx="161925" cy="206375"/>
            <a:chOff x="384" y="2976"/>
            <a:chExt cx="154" cy="202"/>
          </a:xfrm>
        </p:grpSpPr>
        <p:sp>
          <p:nvSpPr>
            <p:cNvPr id="154364" name="Oval 10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08" name="Oval 108"/>
            <p:cNvSpPr>
              <a:spLocks noChangeAspect="1" noChangeArrowheads="1"/>
            </p:cNvSpPr>
            <p:nvPr/>
          </p:nvSpPr>
          <p:spPr bwMode="auto">
            <a:xfrm>
              <a:off x="480" y="3125"/>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09" name="Oval 109"/>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19" name="Group 110"/>
          <p:cNvGrpSpPr>
            <a:grpSpLocks/>
          </p:cNvGrpSpPr>
          <p:nvPr/>
        </p:nvGrpSpPr>
        <p:grpSpPr bwMode="auto">
          <a:xfrm rot="-9556219">
            <a:off x="6199188" y="4960938"/>
            <a:ext cx="161925" cy="207962"/>
            <a:chOff x="384" y="2976"/>
            <a:chExt cx="154" cy="202"/>
          </a:xfrm>
        </p:grpSpPr>
        <p:sp>
          <p:nvSpPr>
            <p:cNvPr id="154361" name="Oval 11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12" name="Oval 112"/>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13" name="Oval 113"/>
            <p:cNvSpPr>
              <a:spLocks noChangeAspect="1" noChangeArrowheads="1"/>
            </p:cNvSpPr>
            <p:nvPr/>
          </p:nvSpPr>
          <p:spPr bwMode="auto">
            <a:xfrm>
              <a:off x="474" y="2973"/>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20" name="Group 114"/>
          <p:cNvGrpSpPr>
            <a:grpSpLocks/>
          </p:cNvGrpSpPr>
          <p:nvPr/>
        </p:nvGrpSpPr>
        <p:grpSpPr bwMode="auto">
          <a:xfrm rot="-6081420">
            <a:off x="5901531" y="5277644"/>
            <a:ext cx="157163" cy="212725"/>
            <a:chOff x="384" y="2976"/>
            <a:chExt cx="154" cy="202"/>
          </a:xfrm>
        </p:grpSpPr>
        <p:sp>
          <p:nvSpPr>
            <p:cNvPr id="154358" name="Oval 11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16" name="Oval 116"/>
            <p:cNvSpPr>
              <a:spLocks noChangeAspect="1" noChangeArrowheads="1"/>
            </p:cNvSpPr>
            <p:nvPr/>
          </p:nvSpPr>
          <p:spPr bwMode="auto">
            <a:xfrm>
              <a:off x="480" y="3118"/>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17" name="Oval 117"/>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21" name="Group 118"/>
          <p:cNvGrpSpPr>
            <a:grpSpLocks/>
          </p:cNvGrpSpPr>
          <p:nvPr/>
        </p:nvGrpSpPr>
        <p:grpSpPr bwMode="auto">
          <a:xfrm rot="-914624">
            <a:off x="6926263" y="5260975"/>
            <a:ext cx="161925" cy="206375"/>
            <a:chOff x="384" y="2976"/>
            <a:chExt cx="154" cy="202"/>
          </a:xfrm>
        </p:grpSpPr>
        <p:sp>
          <p:nvSpPr>
            <p:cNvPr id="154355" name="Oval 11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20" name="Oval 120"/>
            <p:cNvSpPr>
              <a:spLocks noChangeAspect="1" noChangeArrowheads="1"/>
            </p:cNvSpPr>
            <p:nvPr/>
          </p:nvSpPr>
          <p:spPr bwMode="auto">
            <a:xfrm>
              <a:off x="480" y="311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21" name="Oval 121"/>
            <p:cNvSpPr>
              <a:spLocks noChangeAspect="1" noChangeArrowheads="1"/>
            </p:cNvSpPr>
            <p:nvPr/>
          </p:nvSpPr>
          <p:spPr bwMode="auto">
            <a:xfrm>
              <a:off x="470" y="2976"/>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22" name="Group 122"/>
          <p:cNvGrpSpPr>
            <a:grpSpLocks/>
          </p:cNvGrpSpPr>
          <p:nvPr/>
        </p:nvGrpSpPr>
        <p:grpSpPr bwMode="auto">
          <a:xfrm rot="10343468">
            <a:off x="6048375" y="5799138"/>
            <a:ext cx="161925" cy="206375"/>
            <a:chOff x="384" y="2976"/>
            <a:chExt cx="154" cy="202"/>
          </a:xfrm>
        </p:grpSpPr>
        <p:sp>
          <p:nvSpPr>
            <p:cNvPr id="154352" name="Oval 12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24" name="Oval 124"/>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25" name="Oval 125"/>
            <p:cNvSpPr>
              <a:spLocks noChangeAspect="1" noChangeArrowheads="1"/>
            </p:cNvSpPr>
            <p:nvPr/>
          </p:nvSpPr>
          <p:spPr bwMode="auto">
            <a:xfrm>
              <a:off x="470"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23" name="Group 126"/>
          <p:cNvGrpSpPr>
            <a:grpSpLocks/>
          </p:cNvGrpSpPr>
          <p:nvPr/>
        </p:nvGrpSpPr>
        <p:grpSpPr bwMode="auto">
          <a:xfrm rot="-3586411">
            <a:off x="5626100" y="5691188"/>
            <a:ext cx="157163" cy="211137"/>
            <a:chOff x="384" y="2976"/>
            <a:chExt cx="154" cy="202"/>
          </a:xfrm>
        </p:grpSpPr>
        <p:sp>
          <p:nvSpPr>
            <p:cNvPr id="154349" name="Oval 12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28" name="Oval 128"/>
            <p:cNvSpPr>
              <a:spLocks noChangeAspect="1" noChangeArrowheads="1"/>
            </p:cNvSpPr>
            <p:nvPr/>
          </p:nvSpPr>
          <p:spPr bwMode="auto">
            <a:xfrm>
              <a:off x="482" y="3117"/>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29" name="Oval 129"/>
            <p:cNvSpPr>
              <a:spLocks noChangeAspect="1" noChangeArrowheads="1"/>
            </p:cNvSpPr>
            <p:nvPr/>
          </p:nvSpPr>
          <p:spPr bwMode="auto">
            <a:xfrm>
              <a:off x="468"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24" name="Group 130"/>
          <p:cNvGrpSpPr>
            <a:grpSpLocks/>
          </p:cNvGrpSpPr>
          <p:nvPr/>
        </p:nvGrpSpPr>
        <p:grpSpPr bwMode="auto">
          <a:xfrm rot="-1116147">
            <a:off x="5545138" y="5062538"/>
            <a:ext cx="161925" cy="207962"/>
            <a:chOff x="384" y="2976"/>
            <a:chExt cx="154" cy="202"/>
          </a:xfrm>
        </p:grpSpPr>
        <p:sp>
          <p:nvSpPr>
            <p:cNvPr id="154346" name="Oval 13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32" name="Oval 132"/>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33" name="Oval 133"/>
            <p:cNvSpPr>
              <a:spLocks noChangeAspect="1" noChangeArrowheads="1"/>
            </p:cNvSpPr>
            <p:nvPr/>
          </p:nvSpPr>
          <p:spPr bwMode="auto">
            <a:xfrm>
              <a:off x="468"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25" name="Group 134"/>
          <p:cNvGrpSpPr>
            <a:grpSpLocks/>
          </p:cNvGrpSpPr>
          <p:nvPr/>
        </p:nvGrpSpPr>
        <p:grpSpPr bwMode="auto">
          <a:xfrm rot="8019673">
            <a:off x="6301582" y="2543969"/>
            <a:ext cx="158750" cy="211137"/>
            <a:chOff x="384" y="2976"/>
            <a:chExt cx="154" cy="202"/>
          </a:xfrm>
        </p:grpSpPr>
        <p:sp>
          <p:nvSpPr>
            <p:cNvPr id="154343" name="Oval 13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36" name="Oval 136"/>
            <p:cNvSpPr>
              <a:spLocks noChangeAspect="1" noChangeArrowheads="1"/>
            </p:cNvSpPr>
            <p:nvPr/>
          </p:nvSpPr>
          <p:spPr bwMode="auto">
            <a:xfrm>
              <a:off x="478" y="3121"/>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37" name="Oval 137"/>
            <p:cNvSpPr>
              <a:spLocks noChangeAspect="1" noChangeArrowheads="1"/>
            </p:cNvSpPr>
            <p:nvPr/>
          </p:nvSpPr>
          <p:spPr bwMode="auto">
            <a:xfrm>
              <a:off x="470"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26" name="Group 138"/>
          <p:cNvGrpSpPr>
            <a:grpSpLocks/>
          </p:cNvGrpSpPr>
          <p:nvPr/>
        </p:nvGrpSpPr>
        <p:grpSpPr bwMode="auto">
          <a:xfrm rot="6300890">
            <a:off x="7889082" y="3205956"/>
            <a:ext cx="157162" cy="212725"/>
            <a:chOff x="384" y="2976"/>
            <a:chExt cx="154" cy="202"/>
          </a:xfrm>
        </p:grpSpPr>
        <p:sp>
          <p:nvSpPr>
            <p:cNvPr id="154340" name="Oval 13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40" name="Oval 140"/>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41" name="Oval 141"/>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27" name="Group 142"/>
          <p:cNvGrpSpPr>
            <a:grpSpLocks/>
          </p:cNvGrpSpPr>
          <p:nvPr/>
        </p:nvGrpSpPr>
        <p:grpSpPr bwMode="auto">
          <a:xfrm rot="-4318140">
            <a:off x="7680326" y="3846512"/>
            <a:ext cx="158750" cy="212725"/>
            <a:chOff x="384" y="2976"/>
            <a:chExt cx="154" cy="202"/>
          </a:xfrm>
        </p:grpSpPr>
        <p:sp>
          <p:nvSpPr>
            <p:cNvPr id="154337" name="Oval 14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44" name="Oval 144"/>
            <p:cNvSpPr>
              <a:spLocks noChangeAspect="1" noChangeArrowheads="1"/>
            </p:cNvSpPr>
            <p:nvPr/>
          </p:nvSpPr>
          <p:spPr bwMode="auto">
            <a:xfrm>
              <a:off x="481" y="3120"/>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45" name="Oval 145"/>
            <p:cNvSpPr>
              <a:spLocks noChangeAspect="1" noChangeArrowheads="1"/>
            </p:cNvSpPr>
            <p:nvPr/>
          </p:nvSpPr>
          <p:spPr bwMode="auto">
            <a:xfrm>
              <a:off x="472" y="2975"/>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28" name="Group 146"/>
          <p:cNvGrpSpPr>
            <a:grpSpLocks/>
          </p:cNvGrpSpPr>
          <p:nvPr/>
        </p:nvGrpSpPr>
        <p:grpSpPr bwMode="auto">
          <a:xfrm rot="2387521">
            <a:off x="6604000" y="4560888"/>
            <a:ext cx="161925" cy="207962"/>
            <a:chOff x="384" y="2976"/>
            <a:chExt cx="154" cy="202"/>
          </a:xfrm>
        </p:grpSpPr>
        <p:sp>
          <p:nvSpPr>
            <p:cNvPr id="154334" name="Oval 14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48" name="Oval 148"/>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49" name="Oval 149"/>
            <p:cNvSpPr>
              <a:spLocks noChangeAspect="1" noChangeArrowheads="1"/>
            </p:cNvSpPr>
            <p:nvPr/>
          </p:nvSpPr>
          <p:spPr bwMode="auto">
            <a:xfrm>
              <a:off x="468"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29" name="Group 150"/>
          <p:cNvGrpSpPr>
            <a:grpSpLocks/>
          </p:cNvGrpSpPr>
          <p:nvPr/>
        </p:nvGrpSpPr>
        <p:grpSpPr bwMode="auto">
          <a:xfrm rot="7502915">
            <a:off x="7020719" y="4445794"/>
            <a:ext cx="157163" cy="212725"/>
            <a:chOff x="384" y="2976"/>
            <a:chExt cx="154" cy="202"/>
          </a:xfrm>
        </p:grpSpPr>
        <p:sp>
          <p:nvSpPr>
            <p:cNvPr id="154331" name="Oval 15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52" name="Oval 152"/>
            <p:cNvSpPr>
              <a:spLocks noChangeAspect="1" noChangeArrowheads="1"/>
            </p:cNvSpPr>
            <p:nvPr/>
          </p:nvSpPr>
          <p:spPr bwMode="auto">
            <a:xfrm>
              <a:off x="480" y="3126"/>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53" name="Oval 153"/>
            <p:cNvSpPr>
              <a:spLocks noChangeAspect="1" noChangeArrowheads="1"/>
            </p:cNvSpPr>
            <p:nvPr/>
          </p:nvSpPr>
          <p:spPr bwMode="auto">
            <a:xfrm>
              <a:off x="470"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30" name="Group 154"/>
          <p:cNvGrpSpPr>
            <a:grpSpLocks/>
          </p:cNvGrpSpPr>
          <p:nvPr/>
        </p:nvGrpSpPr>
        <p:grpSpPr bwMode="auto">
          <a:xfrm rot="10567130">
            <a:off x="7270750" y="4694238"/>
            <a:ext cx="161925" cy="206375"/>
            <a:chOff x="384" y="2976"/>
            <a:chExt cx="154" cy="202"/>
          </a:xfrm>
        </p:grpSpPr>
        <p:sp>
          <p:nvSpPr>
            <p:cNvPr id="154328" name="Oval 15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56" name="Oval 156"/>
            <p:cNvSpPr>
              <a:spLocks noChangeAspect="1" noChangeArrowheads="1"/>
            </p:cNvSpPr>
            <p:nvPr/>
          </p:nvSpPr>
          <p:spPr bwMode="auto">
            <a:xfrm>
              <a:off x="483"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57" name="Oval 157"/>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31" name="Group 158"/>
          <p:cNvGrpSpPr>
            <a:grpSpLocks/>
          </p:cNvGrpSpPr>
          <p:nvPr/>
        </p:nvGrpSpPr>
        <p:grpSpPr bwMode="auto">
          <a:xfrm rot="-7558070">
            <a:off x="7069932" y="4987131"/>
            <a:ext cx="158750" cy="211137"/>
            <a:chOff x="384" y="2976"/>
            <a:chExt cx="154" cy="202"/>
          </a:xfrm>
        </p:grpSpPr>
        <p:sp>
          <p:nvSpPr>
            <p:cNvPr id="154325" name="Oval 15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60" name="Oval 160"/>
            <p:cNvSpPr>
              <a:spLocks noChangeAspect="1" noChangeArrowheads="1"/>
            </p:cNvSpPr>
            <p:nvPr/>
          </p:nvSpPr>
          <p:spPr bwMode="auto">
            <a:xfrm>
              <a:off x="481" y="3119"/>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61" name="Oval 161"/>
            <p:cNvSpPr>
              <a:spLocks noChangeAspect="1" noChangeArrowheads="1"/>
            </p:cNvSpPr>
            <p:nvPr/>
          </p:nvSpPr>
          <p:spPr bwMode="auto">
            <a:xfrm>
              <a:off x="472" y="2975"/>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32" name="Group 162"/>
          <p:cNvGrpSpPr>
            <a:grpSpLocks/>
          </p:cNvGrpSpPr>
          <p:nvPr/>
        </p:nvGrpSpPr>
        <p:grpSpPr bwMode="auto">
          <a:xfrm rot="-2391274">
            <a:off x="6615113" y="4940300"/>
            <a:ext cx="161925" cy="206375"/>
            <a:chOff x="384" y="2976"/>
            <a:chExt cx="154" cy="202"/>
          </a:xfrm>
        </p:grpSpPr>
        <p:sp>
          <p:nvSpPr>
            <p:cNvPr id="154322" name="Oval 16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64" name="Oval 164"/>
            <p:cNvSpPr>
              <a:spLocks noChangeAspect="1" noChangeArrowheads="1"/>
            </p:cNvSpPr>
            <p:nvPr/>
          </p:nvSpPr>
          <p:spPr bwMode="auto">
            <a:xfrm>
              <a:off x="482"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65" name="Oval 165"/>
            <p:cNvSpPr>
              <a:spLocks noChangeAspect="1" noChangeArrowheads="1"/>
            </p:cNvSpPr>
            <p:nvPr/>
          </p:nvSpPr>
          <p:spPr bwMode="auto">
            <a:xfrm>
              <a:off x="471"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33" name="Group 166"/>
          <p:cNvGrpSpPr>
            <a:grpSpLocks/>
          </p:cNvGrpSpPr>
          <p:nvPr/>
        </p:nvGrpSpPr>
        <p:grpSpPr bwMode="auto">
          <a:xfrm rot="332579">
            <a:off x="7265988" y="5680075"/>
            <a:ext cx="161925" cy="207963"/>
            <a:chOff x="384" y="2976"/>
            <a:chExt cx="154" cy="202"/>
          </a:xfrm>
        </p:grpSpPr>
        <p:sp>
          <p:nvSpPr>
            <p:cNvPr id="154319" name="Oval 16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68" name="Oval 168"/>
            <p:cNvSpPr>
              <a:spLocks noChangeAspect="1" noChangeArrowheads="1"/>
            </p:cNvSpPr>
            <p:nvPr/>
          </p:nvSpPr>
          <p:spPr bwMode="auto">
            <a:xfrm>
              <a:off x="480" y="3117"/>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69" name="Oval 169"/>
            <p:cNvSpPr>
              <a:spLocks noChangeAspect="1" noChangeArrowheads="1"/>
            </p:cNvSpPr>
            <p:nvPr/>
          </p:nvSpPr>
          <p:spPr bwMode="auto">
            <a:xfrm>
              <a:off x="468" y="2974"/>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34" name="Group 170"/>
          <p:cNvGrpSpPr>
            <a:grpSpLocks/>
          </p:cNvGrpSpPr>
          <p:nvPr/>
        </p:nvGrpSpPr>
        <p:grpSpPr bwMode="auto">
          <a:xfrm rot="5447973">
            <a:off x="7631906" y="5233194"/>
            <a:ext cx="157163" cy="212725"/>
            <a:chOff x="384" y="2976"/>
            <a:chExt cx="154" cy="202"/>
          </a:xfrm>
        </p:grpSpPr>
        <p:sp>
          <p:nvSpPr>
            <p:cNvPr id="154316" name="Oval 17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72" name="Oval 172"/>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73" name="Oval 173"/>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35" name="Group 174"/>
          <p:cNvGrpSpPr>
            <a:grpSpLocks/>
          </p:cNvGrpSpPr>
          <p:nvPr/>
        </p:nvGrpSpPr>
        <p:grpSpPr bwMode="auto">
          <a:xfrm rot="8512188">
            <a:off x="7893050" y="5424488"/>
            <a:ext cx="161925" cy="206375"/>
            <a:chOff x="384" y="2976"/>
            <a:chExt cx="154" cy="202"/>
          </a:xfrm>
        </p:grpSpPr>
        <p:sp>
          <p:nvSpPr>
            <p:cNvPr id="154313" name="Oval 17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76" name="Oval 176"/>
            <p:cNvSpPr>
              <a:spLocks noChangeAspect="1" noChangeArrowheads="1"/>
            </p:cNvSpPr>
            <p:nvPr/>
          </p:nvSpPr>
          <p:spPr bwMode="auto">
            <a:xfrm>
              <a:off x="482" y="3126"/>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77" name="Oval 177"/>
            <p:cNvSpPr>
              <a:spLocks noChangeAspect="1" noChangeArrowheads="1"/>
            </p:cNvSpPr>
            <p:nvPr/>
          </p:nvSpPr>
          <p:spPr bwMode="auto">
            <a:xfrm>
              <a:off x="470" y="2981"/>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36" name="Group 178"/>
          <p:cNvGrpSpPr>
            <a:grpSpLocks/>
          </p:cNvGrpSpPr>
          <p:nvPr/>
        </p:nvGrpSpPr>
        <p:grpSpPr bwMode="auto">
          <a:xfrm rot="-9613012">
            <a:off x="7896225" y="5778500"/>
            <a:ext cx="161925" cy="207963"/>
            <a:chOff x="384" y="2976"/>
            <a:chExt cx="154" cy="202"/>
          </a:xfrm>
        </p:grpSpPr>
        <p:sp>
          <p:nvSpPr>
            <p:cNvPr id="154310" name="Oval 17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80" name="Oval 180"/>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81" name="Oval 181"/>
            <p:cNvSpPr>
              <a:spLocks noChangeAspect="1" noChangeArrowheads="1"/>
            </p:cNvSpPr>
            <p:nvPr/>
          </p:nvSpPr>
          <p:spPr bwMode="auto">
            <a:xfrm>
              <a:off x="474" y="2974"/>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37" name="Group 182"/>
          <p:cNvGrpSpPr>
            <a:grpSpLocks/>
          </p:cNvGrpSpPr>
          <p:nvPr/>
        </p:nvGrpSpPr>
        <p:grpSpPr bwMode="auto">
          <a:xfrm rot="-4446216">
            <a:off x="7494588" y="5727700"/>
            <a:ext cx="158750" cy="212725"/>
            <a:chOff x="384" y="2976"/>
            <a:chExt cx="154" cy="202"/>
          </a:xfrm>
        </p:grpSpPr>
        <p:sp>
          <p:nvSpPr>
            <p:cNvPr id="154307" name="Oval 18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84" name="Oval 184"/>
            <p:cNvSpPr>
              <a:spLocks noChangeAspect="1" noChangeArrowheads="1"/>
            </p:cNvSpPr>
            <p:nvPr/>
          </p:nvSpPr>
          <p:spPr bwMode="auto">
            <a:xfrm>
              <a:off x="481" y="3119"/>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85" name="Oval 185"/>
            <p:cNvSpPr>
              <a:spLocks noChangeAspect="1" noChangeArrowheads="1"/>
            </p:cNvSpPr>
            <p:nvPr/>
          </p:nvSpPr>
          <p:spPr bwMode="auto">
            <a:xfrm>
              <a:off x="472" y="2973"/>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38" name="Group 186"/>
          <p:cNvGrpSpPr>
            <a:grpSpLocks/>
          </p:cNvGrpSpPr>
          <p:nvPr/>
        </p:nvGrpSpPr>
        <p:grpSpPr bwMode="auto">
          <a:xfrm rot="-3169763">
            <a:off x="7319962" y="5081588"/>
            <a:ext cx="157163" cy="211138"/>
            <a:chOff x="384" y="2976"/>
            <a:chExt cx="154" cy="202"/>
          </a:xfrm>
        </p:grpSpPr>
        <p:sp>
          <p:nvSpPr>
            <p:cNvPr id="154304" name="Oval 18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88" name="Oval 188"/>
            <p:cNvSpPr>
              <a:spLocks noChangeAspect="1" noChangeArrowheads="1"/>
            </p:cNvSpPr>
            <p:nvPr/>
          </p:nvSpPr>
          <p:spPr bwMode="auto">
            <a:xfrm>
              <a:off x="482" y="3117"/>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89" name="Oval 189"/>
            <p:cNvSpPr>
              <a:spLocks noChangeAspect="1" noChangeArrowheads="1"/>
            </p:cNvSpPr>
            <p:nvPr/>
          </p:nvSpPr>
          <p:spPr bwMode="auto">
            <a:xfrm>
              <a:off x="469"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39" name="Group 190"/>
          <p:cNvGrpSpPr>
            <a:grpSpLocks/>
          </p:cNvGrpSpPr>
          <p:nvPr/>
        </p:nvGrpSpPr>
        <p:grpSpPr bwMode="auto">
          <a:xfrm rot="756448">
            <a:off x="7831138" y="4183063"/>
            <a:ext cx="160337" cy="207962"/>
            <a:chOff x="384" y="2976"/>
            <a:chExt cx="154" cy="202"/>
          </a:xfrm>
        </p:grpSpPr>
        <p:sp>
          <p:nvSpPr>
            <p:cNvPr id="154301" name="Oval 19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92" name="Oval 192"/>
            <p:cNvSpPr>
              <a:spLocks noChangeAspect="1" noChangeArrowheads="1"/>
            </p:cNvSpPr>
            <p:nvPr/>
          </p:nvSpPr>
          <p:spPr bwMode="auto">
            <a:xfrm>
              <a:off x="479" y="3117"/>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93" name="Oval 193"/>
            <p:cNvSpPr>
              <a:spLocks noChangeAspect="1" noChangeArrowheads="1"/>
            </p:cNvSpPr>
            <p:nvPr/>
          </p:nvSpPr>
          <p:spPr bwMode="auto">
            <a:xfrm>
              <a:off x="467" y="2974"/>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40" name="Group 194"/>
          <p:cNvGrpSpPr>
            <a:grpSpLocks/>
          </p:cNvGrpSpPr>
          <p:nvPr/>
        </p:nvGrpSpPr>
        <p:grpSpPr bwMode="auto">
          <a:xfrm rot="-7881381">
            <a:off x="7300913" y="4283075"/>
            <a:ext cx="158750" cy="212725"/>
            <a:chOff x="384" y="2976"/>
            <a:chExt cx="154" cy="202"/>
          </a:xfrm>
        </p:grpSpPr>
        <p:sp>
          <p:nvSpPr>
            <p:cNvPr id="154298" name="Oval 19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596" name="Oval 196"/>
            <p:cNvSpPr>
              <a:spLocks noChangeAspect="1" noChangeArrowheads="1"/>
            </p:cNvSpPr>
            <p:nvPr/>
          </p:nvSpPr>
          <p:spPr bwMode="auto">
            <a:xfrm>
              <a:off x="483" y="3121"/>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597" name="Oval 197"/>
            <p:cNvSpPr>
              <a:spLocks noChangeAspect="1" noChangeArrowheads="1"/>
            </p:cNvSpPr>
            <p:nvPr/>
          </p:nvSpPr>
          <p:spPr bwMode="auto">
            <a:xfrm>
              <a:off x="473" y="2975"/>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41" name="Group 198"/>
          <p:cNvGrpSpPr>
            <a:grpSpLocks/>
          </p:cNvGrpSpPr>
          <p:nvPr/>
        </p:nvGrpSpPr>
        <p:grpSpPr bwMode="auto">
          <a:xfrm rot="6998777">
            <a:off x="6895307" y="4739481"/>
            <a:ext cx="158750" cy="211137"/>
            <a:chOff x="384" y="2976"/>
            <a:chExt cx="154" cy="202"/>
          </a:xfrm>
        </p:grpSpPr>
        <p:sp>
          <p:nvSpPr>
            <p:cNvPr id="154295" name="Oval 19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00" name="Oval 200"/>
            <p:cNvSpPr>
              <a:spLocks noChangeAspect="1" noChangeArrowheads="1"/>
            </p:cNvSpPr>
            <p:nvPr/>
          </p:nvSpPr>
          <p:spPr bwMode="auto">
            <a:xfrm>
              <a:off x="478"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01" name="Oval 201"/>
            <p:cNvSpPr>
              <a:spLocks noChangeAspect="1" noChangeArrowheads="1"/>
            </p:cNvSpPr>
            <p:nvPr/>
          </p:nvSpPr>
          <p:spPr bwMode="auto">
            <a:xfrm>
              <a:off x="468" y="2976"/>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42" name="Group 202"/>
          <p:cNvGrpSpPr>
            <a:grpSpLocks/>
          </p:cNvGrpSpPr>
          <p:nvPr/>
        </p:nvGrpSpPr>
        <p:grpSpPr bwMode="auto">
          <a:xfrm rot="-4043799">
            <a:off x="6111082" y="4294981"/>
            <a:ext cx="157162" cy="212725"/>
            <a:chOff x="384" y="2976"/>
            <a:chExt cx="154" cy="202"/>
          </a:xfrm>
        </p:grpSpPr>
        <p:sp>
          <p:nvSpPr>
            <p:cNvPr id="154292" name="Oval 20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04" name="Oval 204"/>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05" name="Oval 205"/>
            <p:cNvSpPr>
              <a:spLocks noChangeAspect="1" noChangeArrowheads="1"/>
            </p:cNvSpPr>
            <p:nvPr/>
          </p:nvSpPr>
          <p:spPr bwMode="auto">
            <a:xfrm>
              <a:off x="467"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43" name="Group 206"/>
          <p:cNvGrpSpPr>
            <a:grpSpLocks/>
          </p:cNvGrpSpPr>
          <p:nvPr/>
        </p:nvGrpSpPr>
        <p:grpSpPr bwMode="auto">
          <a:xfrm rot="-117588">
            <a:off x="6251575" y="4511675"/>
            <a:ext cx="161925" cy="207963"/>
            <a:chOff x="384" y="2976"/>
            <a:chExt cx="154" cy="202"/>
          </a:xfrm>
        </p:grpSpPr>
        <p:sp>
          <p:nvSpPr>
            <p:cNvPr id="154289" name="Oval 20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08" name="Oval 208"/>
            <p:cNvSpPr>
              <a:spLocks noChangeAspect="1" noChangeArrowheads="1"/>
            </p:cNvSpPr>
            <p:nvPr/>
          </p:nvSpPr>
          <p:spPr bwMode="auto">
            <a:xfrm>
              <a:off x="480" y="311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09" name="Oval 209"/>
            <p:cNvSpPr>
              <a:spLocks noChangeAspect="1" noChangeArrowheads="1"/>
            </p:cNvSpPr>
            <p:nvPr/>
          </p:nvSpPr>
          <p:spPr bwMode="auto">
            <a:xfrm>
              <a:off x="468"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44" name="Group 210"/>
          <p:cNvGrpSpPr>
            <a:grpSpLocks/>
          </p:cNvGrpSpPr>
          <p:nvPr/>
        </p:nvGrpSpPr>
        <p:grpSpPr bwMode="auto">
          <a:xfrm rot="-8755417">
            <a:off x="5799138" y="4552950"/>
            <a:ext cx="161925" cy="206375"/>
            <a:chOff x="384" y="2976"/>
            <a:chExt cx="154" cy="202"/>
          </a:xfrm>
        </p:grpSpPr>
        <p:sp>
          <p:nvSpPr>
            <p:cNvPr id="154286" name="Oval 21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12" name="Oval 212"/>
            <p:cNvSpPr>
              <a:spLocks noChangeAspect="1" noChangeArrowheads="1"/>
            </p:cNvSpPr>
            <p:nvPr/>
          </p:nvSpPr>
          <p:spPr bwMode="auto">
            <a:xfrm>
              <a:off x="483" y="312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13" name="Oval 213"/>
            <p:cNvSpPr>
              <a:spLocks noChangeAspect="1" noChangeArrowheads="1"/>
            </p:cNvSpPr>
            <p:nvPr/>
          </p:nvSpPr>
          <p:spPr bwMode="auto">
            <a:xfrm>
              <a:off x="474" y="2977"/>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45" name="Group 214"/>
          <p:cNvGrpSpPr>
            <a:grpSpLocks/>
          </p:cNvGrpSpPr>
          <p:nvPr/>
        </p:nvGrpSpPr>
        <p:grpSpPr bwMode="auto">
          <a:xfrm rot="6124742">
            <a:off x="5987257" y="4739481"/>
            <a:ext cx="157162" cy="212725"/>
            <a:chOff x="384" y="2976"/>
            <a:chExt cx="154" cy="202"/>
          </a:xfrm>
        </p:grpSpPr>
        <p:sp>
          <p:nvSpPr>
            <p:cNvPr id="154283" name="Oval 21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16" name="Oval 216"/>
            <p:cNvSpPr>
              <a:spLocks noChangeAspect="1" noChangeArrowheads="1"/>
            </p:cNvSpPr>
            <p:nvPr/>
          </p:nvSpPr>
          <p:spPr bwMode="auto">
            <a:xfrm>
              <a:off x="481"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17" name="Oval 217"/>
            <p:cNvSpPr>
              <a:spLocks noChangeAspect="1" noChangeArrowheads="1"/>
            </p:cNvSpPr>
            <p:nvPr/>
          </p:nvSpPr>
          <p:spPr bwMode="auto">
            <a:xfrm>
              <a:off x="470"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46" name="Group 218"/>
          <p:cNvGrpSpPr>
            <a:grpSpLocks/>
          </p:cNvGrpSpPr>
          <p:nvPr/>
        </p:nvGrpSpPr>
        <p:grpSpPr bwMode="auto">
          <a:xfrm rot="1238100">
            <a:off x="6918325" y="5689600"/>
            <a:ext cx="160338" cy="206375"/>
            <a:chOff x="384" y="2976"/>
            <a:chExt cx="154" cy="202"/>
          </a:xfrm>
        </p:grpSpPr>
        <p:sp>
          <p:nvSpPr>
            <p:cNvPr id="154280" name="Oval 21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20" name="Oval 220"/>
            <p:cNvSpPr>
              <a:spLocks noChangeAspect="1" noChangeArrowheads="1"/>
            </p:cNvSpPr>
            <p:nvPr/>
          </p:nvSpPr>
          <p:spPr bwMode="auto">
            <a:xfrm>
              <a:off x="477" y="3118"/>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21" name="Oval 221"/>
            <p:cNvSpPr>
              <a:spLocks noChangeAspect="1" noChangeArrowheads="1"/>
            </p:cNvSpPr>
            <p:nvPr/>
          </p:nvSpPr>
          <p:spPr bwMode="auto">
            <a:xfrm>
              <a:off x="466" y="2976"/>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47" name="Group 222"/>
          <p:cNvGrpSpPr>
            <a:grpSpLocks/>
          </p:cNvGrpSpPr>
          <p:nvPr/>
        </p:nvGrpSpPr>
        <p:grpSpPr bwMode="auto">
          <a:xfrm rot="5164311">
            <a:off x="6515101" y="5816600"/>
            <a:ext cx="157162" cy="211137"/>
            <a:chOff x="384" y="2976"/>
            <a:chExt cx="154" cy="202"/>
          </a:xfrm>
        </p:grpSpPr>
        <p:sp>
          <p:nvSpPr>
            <p:cNvPr id="154277" name="Oval 22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24" name="Oval 224"/>
            <p:cNvSpPr>
              <a:spLocks noChangeAspect="1" noChangeArrowheads="1"/>
            </p:cNvSpPr>
            <p:nvPr/>
          </p:nvSpPr>
          <p:spPr bwMode="auto">
            <a:xfrm>
              <a:off x="480"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25" name="Oval 225"/>
            <p:cNvSpPr>
              <a:spLocks noChangeAspect="1" noChangeArrowheads="1"/>
            </p:cNvSpPr>
            <p:nvPr/>
          </p:nvSpPr>
          <p:spPr bwMode="auto">
            <a:xfrm>
              <a:off x="468"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48" name="Group 226"/>
          <p:cNvGrpSpPr>
            <a:grpSpLocks/>
          </p:cNvGrpSpPr>
          <p:nvPr/>
        </p:nvGrpSpPr>
        <p:grpSpPr bwMode="auto">
          <a:xfrm rot="-3473518">
            <a:off x="6546056" y="5372894"/>
            <a:ext cx="157163" cy="212725"/>
            <a:chOff x="384" y="2976"/>
            <a:chExt cx="154" cy="202"/>
          </a:xfrm>
        </p:grpSpPr>
        <p:sp>
          <p:nvSpPr>
            <p:cNvPr id="154274" name="Oval 22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28" name="Oval 228"/>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29" name="Oval 229"/>
            <p:cNvSpPr>
              <a:spLocks noChangeAspect="1" noChangeArrowheads="1"/>
            </p:cNvSpPr>
            <p:nvPr/>
          </p:nvSpPr>
          <p:spPr bwMode="auto">
            <a:xfrm>
              <a:off x="466"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49" name="Group 230"/>
          <p:cNvGrpSpPr>
            <a:grpSpLocks/>
          </p:cNvGrpSpPr>
          <p:nvPr/>
        </p:nvGrpSpPr>
        <p:grpSpPr bwMode="auto">
          <a:xfrm rot="-10193360">
            <a:off x="6267450" y="5567363"/>
            <a:ext cx="161925" cy="206375"/>
            <a:chOff x="384" y="2976"/>
            <a:chExt cx="154" cy="202"/>
          </a:xfrm>
        </p:grpSpPr>
        <p:sp>
          <p:nvSpPr>
            <p:cNvPr id="154271" name="Oval 23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32" name="Oval 232"/>
            <p:cNvSpPr>
              <a:spLocks noChangeAspect="1" noChangeArrowheads="1"/>
            </p:cNvSpPr>
            <p:nvPr/>
          </p:nvSpPr>
          <p:spPr bwMode="auto">
            <a:xfrm>
              <a:off x="484" y="312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33" name="Oval 233"/>
            <p:cNvSpPr>
              <a:spLocks noChangeAspect="1" noChangeArrowheads="1"/>
            </p:cNvSpPr>
            <p:nvPr/>
          </p:nvSpPr>
          <p:spPr bwMode="auto">
            <a:xfrm>
              <a:off x="474"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50" name="Group 234"/>
          <p:cNvGrpSpPr>
            <a:grpSpLocks/>
          </p:cNvGrpSpPr>
          <p:nvPr/>
        </p:nvGrpSpPr>
        <p:grpSpPr bwMode="auto">
          <a:xfrm rot="2387521">
            <a:off x="6569075" y="3463925"/>
            <a:ext cx="161925" cy="206375"/>
            <a:chOff x="384" y="2976"/>
            <a:chExt cx="154" cy="202"/>
          </a:xfrm>
        </p:grpSpPr>
        <p:sp>
          <p:nvSpPr>
            <p:cNvPr id="154268" name="Oval 23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36" name="Oval 236"/>
            <p:cNvSpPr>
              <a:spLocks noChangeAspect="1" noChangeArrowheads="1"/>
            </p:cNvSpPr>
            <p:nvPr/>
          </p:nvSpPr>
          <p:spPr bwMode="auto">
            <a:xfrm>
              <a:off x="478" y="3121"/>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37" name="Oval 237"/>
            <p:cNvSpPr>
              <a:spLocks noChangeAspect="1" noChangeArrowheads="1"/>
            </p:cNvSpPr>
            <p:nvPr/>
          </p:nvSpPr>
          <p:spPr bwMode="auto">
            <a:xfrm>
              <a:off x="467" y="2978"/>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51" name="Group 238"/>
          <p:cNvGrpSpPr>
            <a:grpSpLocks/>
          </p:cNvGrpSpPr>
          <p:nvPr/>
        </p:nvGrpSpPr>
        <p:grpSpPr bwMode="auto">
          <a:xfrm rot="7502915">
            <a:off x="7088982" y="2863056"/>
            <a:ext cx="158750" cy="211137"/>
            <a:chOff x="384" y="2976"/>
            <a:chExt cx="154" cy="202"/>
          </a:xfrm>
        </p:grpSpPr>
        <p:sp>
          <p:nvSpPr>
            <p:cNvPr id="154265" name="Oval 23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40" name="Oval 240"/>
            <p:cNvSpPr>
              <a:spLocks noChangeAspect="1" noChangeArrowheads="1"/>
            </p:cNvSpPr>
            <p:nvPr/>
          </p:nvSpPr>
          <p:spPr bwMode="auto">
            <a:xfrm>
              <a:off x="479" y="3120"/>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41" name="Oval 241"/>
            <p:cNvSpPr>
              <a:spLocks noChangeAspect="1" noChangeArrowheads="1"/>
            </p:cNvSpPr>
            <p:nvPr/>
          </p:nvSpPr>
          <p:spPr bwMode="auto">
            <a:xfrm>
              <a:off x="469" y="2976"/>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52" name="Group 242"/>
          <p:cNvGrpSpPr>
            <a:grpSpLocks/>
          </p:cNvGrpSpPr>
          <p:nvPr/>
        </p:nvGrpSpPr>
        <p:grpSpPr bwMode="auto">
          <a:xfrm rot="10567130">
            <a:off x="5605463" y="3711575"/>
            <a:ext cx="161925" cy="206375"/>
            <a:chOff x="384" y="2976"/>
            <a:chExt cx="154" cy="202"/>
          </a:xfrm>
        </p:grpSpPr>
        <p:sp>
          <p:nvSpPr>
            <p:cNvPr id="154262" name="Oval 24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44" name="Oval 244"/>
            <p:cNvSpPr>
              <a:spLocks noChangeAspect="1" noChangeArrowheads="1"/>
            </p:cNvSpPr>
            <p:nvPr/>
          </p:nvSpPr>
          <p:spPr bwMode="auto">
            <a:xfrm>
              <a:off x="483"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45" name="Oval 245"/>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53" name="Group 246"/>
          <p:cNvGrpSpPr>
            <a:grpSpLocks/>
          </p:cNvGrpSpPr>
          <p:nvPr/>
        </p:nvGrpSpPr>
        <p:grpSpPr bwMode="auto">
          <a:xfrm rot="-7558070">
            <a:off x="6139657" y="3250406"/>
            <a:ext cx="157162" cy="212725"/>
            <a:chOff x="384" y="2976"/>
            <a:chExt cx="154" cy="202"/>
          </a:xfrm>
        </p:grpSpPr>
        <p:sp>
          <p:nvSpPr>
            <p:cNvPr id="154259" name="Oval 24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48" name="Oval 248"/>
            <p:cNvSpPr>
              <a:spLocks noChangeAspect="1" noChangeArrowheads="1"/>
            </p:cNvSpPr>
            <p:nvPr/>
          </p:nvSpPr>
          <p:spPr bwMode="auto">
            <a:xfrm>
              <a:off x="483"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49" name="Oval 249"/>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54" name="Group 250"/>
          <p:cNvGrpSpPr>
            <a:grpSpLocks/>
          </p:cNvGrpSpPr>
          <p:nvPr/>
        </p:nvGrpSpPr>
        <p:grpSpPr bwMode="auto">
          <a:xfrm rot="-2391274">
            <a:off x="6283325" y="3852863"/>
            <a:ext cx="161925" cy="206375"/>
            <a:chOff x="384" y="2976"/>
            <a:chExt cx="154" cy="202"/>
          </a:xfrm>
        </p:grpSpPr>
        <p:sp>
          <p:nvSpPr>
            <p:cNvPr id="154256" name="Oval 25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52" name="Oval 252"/>
            <p:cNvSpPr>
              <a:spLocks noChangeAspect="1" noChangeArrowheads="1"/>
            </p:cNvSpPr>
            <p:nvPr/>
          </p:nvSpPr>
          <p:spPr bwMode="auto">
            <a:xfrm>
              <a:off x="482"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53" name="Oval 253"/>
            <p:cNvSpPr>
              <a:spLocks noChangeAspect="1" noChangeArrowheads="1"/>
            </p:cNvSpPr>
            <p:nvPr/>
          </p:nvSpPr>
          <p:spPr bwMode="auto">
            <a:xfrm>
              <a:off x="471"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55" name="Group 254"/>
          <p:cNvGrpSpPr>
            <a:grpSpLocks/>
          </p:cNvGrpSpPr>
          <p:nvPr/>
        </p:nvGrpSpPr>
        <p:grpSpPr bwMode="auto">
          <a:xfrm rot="-443720">
            <a:off x="6399213" y="4770438"/>
            <a:ext cx="161925" cy="206375"/>
            <a:chOff x="384" y="2976"/>
            <a:chExt cx="154" cy="202"/>
          </a:xfrm>
        </p:grpSpPr>
        <p:sp>
          <p:nvSpPr>
            <p:cNvPr id="154253" name="Oval 25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56" name="Oval 256"/>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57" name="Oval 257"/>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56" name="Group 258"/>
          <p:cNvGrpSpPr>
            <a:grpSpLocks/>
          </p:cNvGrpSpPr>
          <p:nvPr/>
        </p:nvGrpSpPr>
        <p:grpSpPr bwMode="auto">
          <a:xfrm rot="3482491">
            <a:off x="7874795" y="4895056"/>
            <a:ext cx="157162" cy="212725"/>
            <a:chOff x="384" y="2976"/>
            <a:chExt cx="154" cy="202"/>
          </a:xfrm>
        </p:grpSpPr>
        <p:sp>
          <p:nvSpPr>
            <p:cNvPr id="154250" name="Oval 25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60" name="Oval 260"/>
            <p:cNvSpPr>
              <a:spLocks noChangeAspect="1" noChangeArrowheads="1"/>
            </p:cNvSpPr>
            <p:nvPr/>
          </p:nvSpPr>
          <p:spPr bwMode="auto">
            <a:xfrm>
              <a:off x="478"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61" name="Oval 261"/>
            <p:cNvSpPr>
              <a:spLocks noChangeAspect="1" noChangeArrowheads="1"/>
            </p:cNvSpPr>
            <p:nvPr/>
          </p:nvSpPr>
          <p:spPr bwMode="auto">
            <a:xfrm>
              <a:off x="467" y="2977"/>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57" name="Group 262"/>
          <p:cNvGrpSpPr>
            <a:grpSpLocks/>
          </p:cNvGrpSpPr>
          <p:nvPr/>
        </p:nvGrpSpPr>
        <p:grpSpPr bwMode="auto">
          <a:xfrm rot="-5155338">
            <a:off x="7687469" y="4490244"/>
            <a:ext cx="157163" cy="212725"/>
            <a:chOff x="384" y="2976"/>
            <a:chExt cx="154" cy="202"/>
          </a:xfrm>
        </p:grpSpPr>
        <p:sp>
          <p:nvSpPr>
            <p:cNvPr id="154247" name="Oval 26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64" name="Oval 264"/>
            <p:cNvSpPr>
              <a:spLocks noChangeAspect="1" noChangeArrowheads="1"/>
            </p:cNvSpPr>
            <p:nvPr/>
          </p:nvSpPr>
          <p:spPr bwMode="auto">
            <a:xfrm>
              <a:off x="480"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65" name="Oval 265"/>
            <p:cNvSpPr>
              <a:spLocks noChangeAspect="1" noChangeArrowheads="1"/>
            </p:cNvSpPr>
            <p:nvPr/>
          </p:nvSpPr>
          <p:spPr bwMode="auto">
            <a:xfrm>
              <a:off x="469"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58" name="Group 266"/>
          <p:cNvGrpSpPr>
            <a:grpSpLocks/>
          </p:cNvGrpSpPr>
          <p:nvPr/>
        </p:nvGrpSpPr>
        <p:grpSpPr bwMode="auto">
          <a:xfrm rot="9724820">
            <a:off x="7534275" y="4787900"/>
            <a:ext cx="161925" cy="207963"/>
            <a:chOff x="384" y="2976"/>
            <a:chExt cx="154" cy="202"/>
          </a:xfrm>
        </p:grpSpPr>
        <p:sp>
          <p:nvSpPr>
            <p:cNvPr id="154244" name="Oval 26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68" name="Oval 268"/>
            <p:cNvSpPr>
              <a:spLocks noChangeAspect="1" noChangeArrowheads="1"/>
            </p:cNvSpPr>
            <p:nvPr/>
          </p:nvSpPr>
          <p:spPr bwMode="auto">
            <a:xfrm>
              <a:off x="482"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69" name="Oval 269"/>
            <p:cNvSpPr>
              <a:spLocks noChangeAspect="1" noChangeArrowheads="1"/>
            </p:cNvSpPr>
            <p:nvPr/>
          </p:nvSpPr>
          <p:spPr bwMode="auto">
            <a:xfrm>
              <a:off x="474" y="2976"/>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59" name="Group 270"/>
          <p:cNvGrpSpPr>
            <a:grpSpLocks/>
          </p:cNvGrpSpPr>
          <p:nvPr/>
        </p:nvGrpSpPr>
        <p:grpSpPr bwMode="auto">
          <a:xfrm rot="8548220">
            <a:off x="7223125" y="5930900"/>
            <a:ext cx="161925" cy="206375"/>
            <a:chOff x="384" y="2976"/>
            <a:chExt cx="154" cy="202"/>
          </a:xfrm>
        </p:grpSpPr>
        <p:sp>
          <p:nvSpPr>
            <p:cNvPr id="154241" name="Oval 27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72" name="Oval 272"/>
            <p:cNvSpPr>
              <a:spLocks noChangeAspect="1" noChangeArrowheads="1"/>
            </p:cNvSpPr>
            <p:nvPr/>
          </p:nvSpPr>
          <p:spPr bwMode="auto">
            <a:xfrm>
              <a:off x="481" y="3125"/>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73" name="Oval 273"/>
            <p:cNvSpPr>
              <a:spLocks noChangeAspect="1" noChangeArrowheads="1"/>
            </p:cNvSpPr>
            <p:nvPr/>
          </p:nvSpPr>
          <p:spPr bwMode="auto">
            <a:xfrm>
              <a:off x="468"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60" name="Group 274"/>
          <p:cNvGrpSpPr>
            <a:grpSpLocks/>
          </p:cNvGrpSpPr>
          <p:nvPr/>
        </p:nvGrpSpPr>
        <p:grpSpPr bwMode="auto">
          <a:xfrm rot="-9125568">
            <a:off x="7704138" y="5891213"/>
            <a:ext cx="161925" cy="207962"/>
            <a:chOff x="384" y="2976"/>
            <a:chExt cx="154" cy="202"/>
          </a:xfrm>
        </p:grpSpPr>
        <p:sp>
          <p:nvSpPr>
            <p:cNvPr id="154238" name="Oval 27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76" name="Oval 276"/>
            <p:cNvSpPr>
              <a:spLocks noChangeAspect="1" noChangeArrowheads="1"/>
            </p:cNvSpPr>
            <p:nvPr/>
          </p:nvSpPr>
          <p:spPr bwMode="auto">
            <a:xfrm>
              <a:off x="481"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77" name="Oval 277"/>
            <p:cNvSpPr>
              <a:spLocks noChangeAspect="1" noChangeArrowheads="1"/>
            </p:cNvSpPr>
            <p:nvPr/>
          </p:nvSpPr>
          <p:spPr bwMode="auto">
            <a:xfrm>
              <a:off x="472"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61" name="Group 278"/>
          <p:cNvGrpSpPr>
            <a:grpSpLocks/>
          </p:cNvGrpSpPr>
          <p:nvPr/>
        </p:nvGrpSpPr>
        <p:grpSpPr bwMode="auto">
          <a:xfrm rot="3836602">
            <a:off x="6455569" y="5217319"/>
            <a:ext cx="157163" cy="212725"/>
            <a:chOff x="384" y="2976"/>
            <a:chExt cx="154" cy="202"/>
          </a:xfrm>
        </p:grpSpPr>
        <p:sp>
          <p:nvSpPr>
            <p:cNvPr id="154235" name="Oval 27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80" name="Oval 280"/>
            <p:cNvSpPr>
              <a:spLocks noChangeAspect="1" noChangeArrowheads="1"/>
            </p:cNvSpPr>
            <p:nvPr/>
          </p:nvSpPr>
          <p:spPr bwMode="auto">
            <a:xfrm>
              <a:off x="479"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81" name="Oval 281"/>
            <p:cNvSpPr>
              <a:spLocks noChangeAspect="1" noChangeArrowheads="1"/>
            </p:cNvSpPr>
            <p:nvPr/>
          </p:nvSpPr>
          <p:spPr bwMode="auto">
            <a:xfrm>
              <a:off x="467"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62" name="Group 282"/>
          <p:cNvGrpSpPr>
            <a:grpSpLocks/>
          </p:cNvGrpSpPr>
          <p:nvPr/>
        </p:nvGrpSpPr>
        <p:grpSpPr bwMode="auto">
          <a:xfrm rot="-2883239">
            <a:off x="6739731" y="5539582"/>
            <a:ext cx="161925" cy="207962"/>
            <a:chOff x="384" y="2976"/>
            <a:chExt cx="154" cy="202"/>
          </a:xfrm>
        </p:grpSpPr>
        <p:sp>
          <p:nvSpPr>
            <p:cNvPr id="154232" name="Oval 28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84" name="Oval 284"/>
            <p:cNvSpPr>
              <a:spLocks noChangeAspect="1" noChangeArrowheads="1"/>
            </p:cNvSpPr>
            <p:nvPr/>
          </p:nvSpPr>
          <p:spPr bwMode="auto">
            <a:xfrm>
              <a:off x="483"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85" name="Oval 285"/>
            <p:cNvSpPr>
              <a:spLocks noChangeAspect="1" noChangeArrowheads="1"/>
            </p:cNvSpPr>
            <p:nvPr/>
          </p:nvSpPr>
          <p:spPr bwMode="auto">
            <a:xfrm>
              <a:off x="473" y="2972"/>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63" name="Group 286"/>
          <p:cNvGrpSpPr>
            <a:grpSpLocks/>
          </p:cNvGrpSpPr>
          <p:nvPr/>
        </p:nvGrpSpPr>
        <p:grpSpPr bwMode="auto">
          <a:xfrm rot="-7149985">
            <a:off x="6333331" y="3353594"/>
            <a:ext cx="157163" cy="212725"/>
            <a:chOff x="384" y="2976"/>
            <a:chExt cx="154" cy="202"/>
          </a:xfrm>
        </p:grpSpPr>
        <p:sp>
          <p:nvSpPr>
            <p:cNvPr id="154229" name="Oval 28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88" name="Oval 288"/>
            <p:cNvSpPr>
              <a:spLocks noChangeAspect="1" noChangeArrowheads="1"/>
            </p:cNvSpPr>
            <p:nvPr/>
          </p:nvSpPr>
          <p:spPr bwMode="auto">
            <a:xfrm>
              <a:off x="484" y="3121"/>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89" name="Oval 289"/>
            <p:cNvSpPr>
              <a:spLocks noChangeAspect="1" noChangeArrowheads="1"/>
            </p:cNvSpPr>
            <p:nvPr/>
          </p:nvSpPr>
          <p:spPr bwMode="auto">
            <a:xfrm>
              <a:off x="470"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64" name="Group 290"/>
          <p:cNvGrpSpPr>
            <a:grpSpLocks/>
          </p:cNvGrpSpPr>
          <p:nvPr/>
        </p:nvGrpSpPr>
        <p:grpSpPr bwMode="auto">
          <a:xfrm rot="-2034591">
            <a:off x="7546975" y="3178175"/>
            <a:ext cx="161925" cy="206375"/>
            <a:chOff x="384" y="2976"/>
            <a:chExt cx="154" cy="202"/>
          </a:xfrm>
        </p:grpSpPr>
        <p:sp>
          <p:nvSpPr>
            <p:cNvPr id="154226" name="Oval 29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92" name="Oval 292"/>
            <p:cNvSpPr>
              <a:spLocks noChangeAspect="1" noChangeArrowheads="1"/>
            </p:cNvSpPr>
            <p:nvPr/>
          </p:nvSpPr>
          <p:spPr bwMode="auto">
            <a:xfrm>
              <a:off x="481" y="3119"/>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93" name="Oval 293"/>
            <p:cNvSpPr>
              <a:spLocks noChangeAspect="1" noChangeArrowheads="1"/>
            </p:cNvSpPr>
            <p:nvPr/>
          </p:nvSpPr>
          <p:spPr bwMode="auto">
            <a:xfrm>
              <a:off x="472"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65" name="Group 294"/>
          <p:cNvGrpSpPr>
            <a:grpSpLocks/>
          </p:cNvGrpSpPr>
          <p:nvPr/>
        </p:nvGrpSpPr>
        <p:grpSpPr bwMode="auto">
          <a:xfrm rot="1029624">
            <a:off x="7342188" y="3749675"/>
            <a:ext cx="161925" cy="207963"/>
            <a:chOff x="384" y="2976"/>
            <a:chExt cx="154" cy="202"/>
          </a:xfrm>
        </p:grpSpPr>
        <p:sp>
          <p:nvSpPr>
            <p:cNvPr id="154223" name="Oval 29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696" name="Oval 296"/>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697" name="Oval 297"/>
            <p:cNvSpPr>
              <a:spLocks noChangeAspect="1" noChangeArrowheads="1"/>
            </p:cNvSpPr>
            <p:nvPr/>
          </p:nvSpPr>
          <p:spPr bwMode="auto">
            <a:xfrm>
              <a:off x="468"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66" name="Group 298"/>
          <p:cNvGrpSpPr>
            <a:grpSpLocks/>
          </p:cNvGrpSpPr>
          <p:nvPr/>
        </p:nvGrpSpPr>
        <p:grpSpPr bwMode="auto">
          <a:xfrm rot="4504424">
            <a:off x="7623969" y="3410744"/>
            <a:ext cx="157163" cy="212725"/>
            <a:chOff x="384" y="2976"/>
            <a:chExt cx="154" cy="202"/>
          </a:xfrm>
        </p:grpSpPr>
        <p:sp>
          <p:nvSpPr>
            <p:cNvPr id="154220" name="Oval 29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00" name="Oval 300"/>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01" name="Oval 301"/>
            <p:cNvSpPr>
              <a:spLocks noChangeAspect="1" noChangeArrowheads="1"/>
            </p:cNvSpPr>
            <p:nvPr/>
          </p:nvSpPr>
          <p:spPr bwMode="auto">
            <a:xfrm>
              <a:off x="467"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67" name="Group 302"/>
          <p:cNvGrpSpPr>
            <a:grpSpLocks/>
          </p:cNvGrpSpPr>
          <p:nvPr/>
        </p:nvGrpSpPr>
        <p:grpSpPr bwMode="auto">
          <a:xfrm rot="9671220">
            <a:off x="6597650" y="3498850"/>
            <a:ext cx="161925" cy="206375"/>
            <a:chOff x="384" y="2976"/>
            <a:chExt cx="154" cy="202"/>
          </a:xfrm>
        </p:grpSpPr>
        <p:sp>
          <p:nvSpPr>
            <p:cNvPr id="154217" name="Oval 30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04" name="Oval 304"/>
            <p:cNvSpPr>
              <a:spLocks noChangeAspect="1" noChangeArrowheads="1"/>
            </p:cNvSpPr>
            <p:nvPr/>
          </p:nvSpPr>
          <p:spPr bwMode="auto">
            <a:xfrm>
              <a:off x="481" y="312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05" name="Oval 305"/>
            <p:cNvSpPr>
              <a:spLocks noChangeAspect="1" noChangeArrowheads="1"/>
            </p:cNvSpPr>
            <p:nvPr/>
          </p:nvSpPr>
          <p:spPr bwMode="auto">
            <a:xfrm>
              <a:off x="471"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68" name="Group 306"/>
          <p:cNvGrpSpPr>
            <a:grpSpLocks/>
          </p:cNvGrpSpPr>
          <p:nvPr/>
        </p:nvGrpSpPr>
        <p:grpSpPr bwMode="auto">
          <a:xfrm rot="-670690">
            <a:off x="7440613" y="2906713"/>
            <a:ext cx="161925" cy="206375"/>
            <a:chOff x="384" y="2976"/>
            <a:chExt cx="154" cy="202"/>
          </a:xfrm>
        </p:grpSpPr>
        <p:sp>
          <p:nvSpPr>
            <p:cNvPr id="154214" name="Oval 30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08" name="Oval 308"/>
            <p:cNvSpPr>
              <a:spLocks noChangeAspect="1" noChangeArrowheads="1"/>
            </p:cNvSpPr>
            <p:nvPr/>
          </p:nvSpPr>
          <p:spPr bwMode="auto">
            <a:xfrm>
              <a:off x="481" y="3117"/>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09" name="Oval 309"/>
            <p:cNvSpPr>
              <a:spLocks noChangeAspect="1" noChangeArrowheads="1"/>
            </p:cNvSpPr>
            <p:nvPr/>
          </p:nvSpPr>
          <p:spPr bwMode="auto">
            <a:xfrm>
              <a:off x="468"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69" name="Group 310"/>
          <p:cNvGrpSpPr>
            <a:grpSpLocks/>
          </p:cNvGrpSpPr>
          <p:nvPr/>
        </p:nvGrpSpPr>
        <p:grpSpPr bwMode="auto">
          <a:xfrm rot="6999433">
            <a:off x="7870826" y="2981325"/>
            <a:ext cx="157162" cy="211137"/>
            <a:chOff x="384" y="2976"/>
            <a:chExt cx="154" cy="202"/>
          </a:xfrm>
        </p:grpSpPr>
        <p:sp>
          <p:nvSpPr>
            <p:cNvPr id="154211" name="Oval 31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12" name="Oval 312"/>
            <p:cNvSpPr>
              <a:spLocks noChangeAspect="1" noChangeArrowheads="1"/>
            </p:cNvSpPr>
            <p:nvPr/>
          </p:nvSpPr>
          <p:spPr bwMode="auto">
            <a:xfrm>
              <a:off x="479"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13" name="Oval 313"/>
            <p:cNvSpPr>
              <a:spLocks noChangeAspect="1" noChangeArrowheads="1"/>
            </p:cNvSpPr>
            <p:nvPr/>
          </p:nvSpPr>
          <p:spPr bwMode="auto">
            <a:xfrm>
              <a:off x="468"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70" name="Group 314"/>
          <p:cNvGrpSpPr>
            <a:grpSpLocks/>
          </p:cNvGrpSpPr>
          <p:nvPr/>
        </p:nvGrpSpPr>
        <p:grpSpPr bwMode="auto">
          <a:xfrm rot="9469697">
            <a:off x="7940675" y="3608388"/>
            <a:ext cx="161925" cy="207962"/>
            <a:chOff x="384" y="2976"/>
            <a:chExt cx="154" cy="202"/>
          </a:xfrm>
        </p:grpSpPr>
        <p:sp>
          <p:nvSpPr>
            <p:cNvPr id="154208" name="Oval 31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16" name="Oval 316"/>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17" name="Oval 317"/>
            <p:cNvSpPr>
              <a:spLocks noChangeAspect="1" noChangeArrowheads="1"/>
            </p:cNvSpPr>
            <p:nvPr/>
          </p:nvSpPr>
          <p:spPr bwMode="auto">
            <a:xfrm>
              <a:off x="474" y="297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71" name="Group 318"/>
          <p:cNvGrpSpPr>
            <a:grpSpLocks/>
          </p:cNvGrpSpPr>
          <p:nvPr/>
        </p:nvGrpSpPr>
        <p:grpSpPr bwMode="auto">
          <a:xfrm rot="-2994483">
            <a:off x="7900194" y="4541044"/>
            <a:ext cx="158750" cy="211138"/>
            <a:chOff x="384" y="2976"/>
            <a:chExt cx="154" cy="202"/>
          </a:xfrm>
        </p:grpSpPr>
        <p:sp>
          <p:nvSpPr>
            <p:cNvPr id="154205" name="Oval 31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20" name="Oval 320"/>
            <p:cNvSpPr>
              <a:spLocks noChangeAspect="1" noChangeArrowheads="1"/>
            </p:cNvSpPr>
            <p:nvPr/>
          </p:nvSpPr>
          <p:spPr bwMode="auto">
            <a:xfrm>
              <a:off x="480" y="3116"/>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21" name="Oval 321"/>
            <p:cNvSpPr>
              <a:spLocks noChangeAspect="1" noChangeArrowheads="1"/>
            </p:cNvSpPr>
            <p:nvPr/>
          </p:nvSpPr>
          <p:spPr bwMode="auto">
            <a:xfrm>
              <a:off x="472" y="2973"/>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72" name="Group 322"/>
          <p:cNvGrpSpPr>
            <a:grpSpLocks/>
          </p:cNvGrpSpPr>
          <p:nvPr/>
        </p:nvGrpSpPr>
        <p:grpSpPr bwMode="auto">
          <a:xfrm rot="-4713267">
            <a:off x="6217444" y="5896769"/>
            <a:ext cx="157163" cy="212725"/>
            <a:chOff x="384" y="2976"/>
            <a:chExt cx="154" cy="202"/>
          </a:xfrm>
        </p:grpSpPr>
        <p:sp>
          <p:nvSpPr>
            <p:cNvPr id="154202" name="Oval 32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24" name="Oval 324"/>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25" name="Oval 325"/>
            <p:cNvSpPr>
              <a:spLocks noChangeAspect="1" noChangeArrowheads="1"/>
            </p:cNvSpPr>
            <p:nvPr/>
          </p:nvSpPr>
          <p:spPr bwMode="auto">
            <a:xfrm>
              <a:off x="469"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73" name="Group 326"/>
          <p:cNvGrpSpPr>
            <a:grpSpLocks/>
          </p:cNvGrpSpPr>
          <p:nvPr/>
        </p:nvGrpSpPr>
        <p:grpSpPr bwMode="auto">
          <a:xfrm rot="6267704">
            <a:off x="5935663" y="4951412"/>
            <a:ext cx="158750" cy="212725"/>
            <a:chOff x="384" y="2976"/>
            <a:chExt cx="154" cy="202"/>
          </a:xfrm>
        </p:grpSpPr>
        <p:sp>
          <p:nvSpPr>
            <p:cNvPr id="154199" name="Oval 32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28" name="Oval 328"/>
            <p:cNvSpPr>
              <a:spLocks noChangeAspect="1" noChangeArrowheads="1"/>
            </p:cNvSpPr>
            <p:nvPr/>
          </p:nvSpPr>
          <p:spPr bwMode="auto">
            <a:xfrm>
              <a:off x="479" y="3124"/>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29" name="Oval 329"/>
            <p:cNvSpPr>
              <a:spLocks noChangeAspect="1" noChangeArrowheads="1"/>
            </p:cNvSpPr>
            <p:nvPr/>
          </p:nvSpPr>
          <p:spPr bwMode="auto">
            <a:xfrm>
              <a:off x="470"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74" name="Group 330"/>
          <p:cNvGrpSpPr>
            <a:grpSpLocks/>
          </p:cNvGrpSpPr>
          <p:nvPr/>
        </p:nvGrpSpPr>
        <p:grpSpPr bwMode="auto">
          <a:xfrm rot="-8626635">
            <a:off x="6962775" y="4173538"/>
            <a:ext cx="161925" cy="207962"/>
            <a:chOff x="384" y="2976"/>
            <a:chExt cx="154" cy="202"/>
          </a:xfrm>
        </p:grpSpPr>
        <p:sp>
          <p:nvSpPr>
            <p:cNvPr id="154196" name="Oval 33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32" name="Oval 332"/>
            <p:cNvSpPr>
              <a:spLocks noChangeAspect="1" noChangeArrowheads="1"/>
            </p:cNvSpPr>
            <p:nvPr/>
          </p:nvSpPr>
          <p:spPr bwMode="auto">
            <a:xfrm>
              <a:off x="483" y="3118"/>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33" name="Oval 333"/>
            <p:cNvSpPr>
              <a:spLocks noChangeAspect="1" noChangeArrowheads="1"/>
            </p:cNvSpPr>
            <p:nvPr/>
          </p:nvSpPr>
          <p:spPr bwMode="auto">
            <a:xfrm>
              <a:off x="470"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75" name="Group 334"/>
          <p:cNvGrpSpPr>
            <a:grpSpLocks/>
          </p:cNvGrpSpPr>
          <p:nvPr/>
        </p:nvGrpSpPr>
        <p:grpSpPr bwMode="auto">
          <a:xfrm rot="-3511241">
            <a:off x="6558757" y="4310856"/>
            <a:ext cx="157162" cy="212725"/>
            <a:chOff x="384" y="2976"/>
            <a:chExt cx="154" cy="202"/>
          </a:xfrm>
        </p:grpSpPr>
        <p:sp>
          <p:nvSpPr>
            <p:cNvPr id="154193" name="Oval 33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36" name="Oval 336"/>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37" name="Oval 337"/>
            <p:cNvSpPr>
              <a:spLocks noChangeAspect="1" noChangeArrowheads="1"/>
            </p:cNvSpPr>
            <p:nvPr/>
          </p:nvSpPr>
          <p:spPr bwMode="auto">
            <a:xfrm>
              <a:off x="467"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76" name="Group 338"/>
          <p:cNvGrpSpPr>
            <a:grpSpLocks/>
          </p:cNvGrpSpPr>
          <p:nvPr/>
        </p:nvGrpSpPr>
        <p:grpSpPr bwMode="auto">
          <a:xfrm rot="-447026">
            <a:off x="6289675" y="4086225"/>
            <a:ext cx="161925" cy="206375"/>
            <a:chOff x="384" y="2976"/>
            <a:chExt cx="154" cy="202"/>
          </a:xfrm>
        </p:grpSpPr>
        <p:sp>
          <p:nvSpPr>
            <p:cNvPr id="154190" name="Oval 33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40" name="Oval 340"/>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41" name="Oval 341"/>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77" name="Group 342"/>
          <p:cNvGrpSpPr>
            <a:grpSpLocks/>
          </p:cNvGrpSpPr>
          <p:nvPr/>
        </p:nvGrpSpPr>
        <p:grpSpPr bwMode="auto">
          <a:xfrm rot="3027773">
            <a:off x="6473032" y="3775869"/>
            <a:ext cx="158750" cy="211137"/>
            <a:chOff x="384" y="2976"/>
            <a:chExt cx="154" cy="202"/>
          </a:xfrm>
        </p:grpSpPr>
        <p:sp>
          <p:nvSpPr>
            <p:cNvPr id="154187" name="Oval 34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44" name="Oval 344"/>
            <p:cNvSpPr>
              <a:spLocks noChangeAspect="1" noChangeArrowheads="1"/>
            </p:cNvSpPr>
            <p:nvPr/>
          </p:nvSpPr>
          <p:spPr bwMode="auto">
            <a:xfrm>
              <a:off x="479"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45" name="Oval 345"/>
            <p:cNvSpPr>
              <a:spLocks noChangeAspect="1" noChangeArrowheads="1"/>
            </p:cNvSpPr>
            <p:nvPr/>
          </p:nvSpPr>
          <p:spPr bwMode="auto">
            <a:xfrm>
              <a:off x="467" y="2974"/>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78" name="Group 346"/>
          <p:cNvGrpSpPr>
            <a:grpSpLocks/>
          </p:cNvGrpSpPr>
          <p:nvPr/>
        </p:nvGrpSpPr>
        <p:grpSpPr bwMode="auto">
          <a:xfrm rot="8194569">
            <a:off x="6927850" y="3798888"/>
            <a:ext cx="161925" cy="206375"/>
            <a:chOff x="384" y="2976"/>
            <a:chExt cx="154" cy="202"/>
          </a:xfrm>
        </p:grpSpPr>
        <p:sp>
          <p:nvSpPr>
            <p:cNvPr id="154184" name="Oval 34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48" name="Oval 348"/>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49" name="Oval 349"/>
            <p:cNvSpPr>
              <a:spLocks noChangeAspect="1" noChangeArrowheads="1"/>
            </p:cNvSpPr>
            <p:nvPr/>
          </p:nvSpPr>
          <p:spPr bwMode="auto">
            <a:xfrm>
              <a:off x="468"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79" name="Group 350"/>
          <p:cNvGrpSpPr>
            <a:grpSpLocks/>
          </p:cNvGrpSpPr>
          <p:nvPr/>
        </p:nvGrpSpPr>
        <p:grpSpPr bwMode="auto">
          <a:xfrm rot="-10681577">
            <a:off x="6232525" y="3098800"/>
            <a:ext cx="161925" cy="207963"/>
            <a:chOff x="384" y="2976"/>
            <a:chExt cx="154" cy="202"/>
          </a:xfrm>
        </p:grpSpPr>
        <p:sp>
          <p:nvSpPr>
            <p:cNvPr id="154181" name="Oval 35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52" name="Oval 352"/>
            <p:cNvSpPr>
              <a:spLocks noChangeAspect="1" noChangeArrowheads="1"/>
            </p:cNvSpPr>
            <p:nvPr/>
          </p:nvSpPr>
          <p:spPr bwMode="auto">
            <a:xfrm>
              <a:off x="483"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53" name="Oval 353"/>
            <p:cNvSpPr>
              <a:spLocks noChangeAspect="1" noChangeArrowheads="1"/>
            </p:cNvSpPr>
            <p:nvPr/>
          </p:nvSpPr>
          <p:spPr bwMode="auto">
            <a:xfrm>
              <a:off x="474" y="2975"/>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80" name="Group 354"/>
          <p:cNvGrpSpPr>
            <a:grpSpLocks/>
          </p:cNvGrpSpPr>
          <p:nvPr/>
        </p:nvGrpSpPr>
        <p:grpSpPr bwMode="auto">
          <a:xfrm rot="-5566183">
            <a:off x="5977731" y="3432969"/>
            <a:ext cx="157163" cy="212725"/>
            <a:chOff x="384" y="2976"/>
            <a:chExt cx="154" cy="202"/>
          </a:xfrm>
        </p:grpSpPr>
        <p:sp>
          <p:nvSpPr>
            <p:cNvPr id="154178" name="Oval 35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56" name="Oval 356"/>
            <p:cNvSpPr>
              <a:spLocks noChangeAspect="1" noChangeArrowheads="1"/>
            </p:cNvSpPr>
            <p:nvPr/>
          </p:nvSpPr>
          <p:spPr bwMode="auto">
            <a:xfrm>
              <a:off x="483" y="3120"/>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57" name="Oval 357"/>
            <p:cNvSpPr>
              <a:spLocks noChangeAspect="1" noChangeArrowheads="1"/>
            </p:cNvSpPr>
            <p:nvPr/>
          </p:nvSpPr>
          <p:spPr bwMode="auto">
            <a:xfrm>
              <a:off x="469"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81" name="Group 358"/>
          <p:cNvGrpSpPr>
            <a:grpSpLocks/>
          </p:cNvGrpSpPr>
          <p:nvPr/>
        </p:nvGrpSpPr>
        <p:grpSpPr bwMode="auto">
          <a:xfrm rot="-2501968">
            <a:off x="5622925" y="3395663"/>
            <a:ext cx="161925" cy="206375"/>
            <a:chOff x="384" y="2976"/>
            <a:chExt cx="154" cy="202"/>
          </a:xfrm>
        </p:grpSpPr>
        <p:sp>
          <p:nvSpPr>
            <p:cNvPr id="154175" name="Oval 35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60" name="Oval 360"/>
            <p:cNvSpPr>
              <a:spLocks noChangeAspect="1" noChangeArrowheads="1"/>
            </p:cNvSpPr>
            <p:nvPr/>
          </p:nvSpPr>
          <p:spPr bwMode="auto">
            <a:xfrm>
              <a:off x="482"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61" name="Oval 361"/>
            <p:cNvSpPr>
              <a:spLocks noChangeAspect="1" noChangeArrowheads="1"/>
            </p:cNvSpPr>
            <p:nvPr/>
          </p:nvSpPr>
          <p:spPr bwMode="auto">
            <a:xfrm>
              <a:off x="472" y="2974"/>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82" name="Group 362"/>
          <p:cNvGrpSpPr>
            <a:grpSpLocks/>
          </p:cNvGrpSpPr>
          <p:nvPr/>
        </p:nvGrpSpPr>
        <p:grpSpPr bwMode="auto">
          <a:xfrm rot="972831">
            <a:off x="5597525" y="3040063"/>
            <a:ext cx="161925" cy="207962"/>
            <a:chOff x="384" y="2976"/>
            <a:chExt cx="154" cy="202"/>
          </a:xfrm>
        </p:grpSpPr>
        <p:sp>
          <p:nvSpPr>
            <p:cNvPr id="154172" name="Oval 36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64" name="Oval 364"/>
            <p:cNvSpPr>
              <a:spLocks noChangeAspect="1" noChangeArrowheads="1"/>
            </p:cNvSpPr>
            <p:nvPr/>
          </p:nvSpPr>
          <p:spPr bwMode="auto">
            <a:xfrm>
              <a:off x="480" y="3120"/>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65" name="Oval 365"/>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83" name="Group 366"/>
          <p:cNvGrpSpPr>
            <a:grpSpLocks/>
          </p:cNvGrpSpPr>
          <p:nvPr/>
        </p:nvGrpSpPr>
        <p:grpSpPr bwMode="auto">
          <a:xfrm rot="6139627">
            <a:off x="6003926" y="3062287"/>
            <a:ext cx="158750" cy="212725"/>
            <a:chOff x="384" y="2976"/>
            <a:chExt cx="154" cy="202"/>
          </a:xfrm>
        </p:grpSpPr>
        <p:sp>
          <p:nvSpPr>
            <p:cNvPr id="154169" name="Oval 36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68" name="Oval 368"/>
            <p:cNvSpPr>
              <a:spLocks noChangeAspect="1" noChangeArrowheads="1"/>
            </p:cNvSpPr>
            <p:nvPr/>
          </p:nvSpPr>
          <p:spPr bwMode="auto">
            <a:xfrm>
              <a:off x="480" y="3121"/>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69" name="Oval 369"/>
            <p:cNvSpPr>
              <a:spLocks noChangeAspect="1" noChangeArrowheads="1"/>
            </p:cNvSpPr>
            <p:nvPr/>
          </p:nvSpPr>
          <p:spPr bwMode="auto">
            <a:xfrm>
              <a:off x="468" y="2980"/>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84" name="Group 370"/>
          <p:cNvGrpSpPr>
            <a:grpSpLocks/>
          </p:cNvGrpSpPr>
          <p:nvPr/>
        </p:nvGrpSpPr>
        <p:grpSpPr bwMode="auto">
          <a:xfrm rot="7416080">
            <a:off x="6075363" y="3695700"/>
            <a:ext cx="157162" cy="211138"/>
            <a:chOff x="384" y="2976"/>
            <a:chExt cx="154" cy="202"/>
          </a:xfrm>
        </p:grpSpPr>
        <p:sp>
          <p:nvSpPr>
            <p:cNvPr id="154166" name="Oval 37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72" name="Oval 372"/>
            <p:cNvSpPr>
              <a:spLocks noChangeAspect="1" noChangeArrowheads="1"/>
            </p:cNvSpPr>
            <p:nvPr/>
          </p:nvSpPr>
          <p:spPr bwMode="auto">
            <a:xfrm>
              <a:off x="480" y="3120"/>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73" name="Oval 373"/>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85" name="Group 374"/>
          <p:cNvGrpSpPr>
            <a:grpSpLocks/>
          </p:cNvGrpSpPr>
          <p:nvPr/>
        </p:nvGrpSpPr>
        <p:grpSpPr bwMode="auto">
          <a:xfrm rot="-10257708">
            <a:off x="5618163" y="4637088"/>
            <a:ext cx="160337" cy="207962"/>
            <a:chOff x="384" y="2976"/>
            <a:chExt cx="154" cy="202"/>
          </a:xfrm>
        </p:grpSpPr>
        <p:sp>
          <p:nvSpPr>
            <p:cNvPr id="154163" name="Oval 37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76" name="Oval 376"/>
            <p:cNvSpPr>
              <a:spLocks noChangeAspect="1" noChangeArrowheads="1"/>
            </p:cNvSpPr>
            <p:nvPr/>
          </p:nvSpPr>
          <p:spPr bwMode="auto">
            <a:xfrm>
              <a:off x="480" y="3119"/>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77" name="Oval 377"/>
            <p:cNvSpPr>
              <a:spLocks noChangeAspect="1" noChangeArrowheads="1"/>
            </p:cNvSpPr>
            <p:nvPr/>
          </p:nvSpPr>
          <p:spPr bwMode="auto">
            <a:xfrm>
              <a:off x="469" y="2975"/>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86" name="Group 378"/>
          <p:cNvGrpSpPr>
            <a:grpSpLocks/>
          </p:cNvGrpSpPr>
          <p:nvPr/>
        </p:nvGrpSpPr>
        <p:grpSpPr bwMode="auto">
          <a:xfrm rot="2704462">
            <a:off x="6288088" y="4491037"/>
            <a:ext cx="158750" cy="212725"/>
            <a:chOff x="384" y="2976"/>
            <a:chExt cx="154" cy="202"/>
          </a:xfrm>
        </p:grpSpPr>
        <p:sp>
          <p:nvSpPr>
            <p:cNvPr id="154160" name="Oval 37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80" name="Oval 380"/>
            <p:cNvSpPr>
              <a:spLocks noChangeAspect="1" noChangeArrowheads="1"/>
            </p:cNvSpPr>
            <p:nvPr/>
          </p:nvSpPr>
          <p:spPr bwMode="auto">
            <a:xfrm>
              <a:off x="478"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81" name="Oval 381"/>
            <p:cNvSpPr>
              <a:spLocks noChangeAspect="1" noChangeArrowheads="1"/>
            </p:cNvSpPr>
            <p:nvPr/>
          </p:nvSpPr>
          <p:spPr bwMode="auto">
            <a:xfrm>
              <a:off x="467" y="2975"/>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87" name="Group 382"/>
          <p:cNvGrpSpPr>
            <a:grpSpLocks/>
          </p:cNvGrpSpPr>
          <p:nvPr/>
        </p:nvGrpSpPr>
        <p:grpSpPr bwMode="auto">
          <a:xfrm rot="-4015378">
            <a:off x="6661944" y="4012406"/>
            <a:ext cx="158750" cy="211138"/>
            <a:chOff x="384" y="2976"/>
            <a:chExt cx="154" cy="202"/>
          </a:xfrm>
        </p:grpSpPr>
        <p:sp>
          <p:nvSpPr>
            <p:cNvPr id="154157" name="Oval 38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84" name="Oval 384"/>
            <p:cNvSpPr>
              <a:spLocks noChangeAspect="1" noChangeArrowheads="1"/>
            </p:cNvSpPr>
            <p:nvPr/>
          </p:nvSpPr>
          <p:spPr bwMode="auto">
            <a:xfrm>
              <a:off x="482" y="3117"/>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85" name="Oval 385"/>
            <p:cNvSpPr>
              <a:spLocks noChangeAspect="1" noChangeArrowheads="1"/>
            </p:cNvSpPr>
            <p:nvPr/>
          </p:nvSpPr>
          <p:spPr bwMode="auto">
            <a:xfrm>
              <a:off x="470" y="2973"/>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88" name="Group 386"/>
          <p:cNvGrpSpPr>
            <a:grpSpLocks/>
          </p:cNvGrpSpPr>
          <p:nvPr/>
        </p:nvGrpSpPr>
        <p:grpSpPr bwMode="auto">
          <a:xfrm rot="6542044">
            <a:off x="7476331" y="4404519"/>
            <a:ext cx="157163" cy="212725"/>
            <a:chOff x="384" y="2976"/>
            <a:chExt cx="154" cy="202"/>
          </a:xfrm>
        </p:grpSpPr>
        <p:sp>
          <p:nvSpPr>
            <p:cNvPr id="154154" name="Oval 38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88" name="Oval 388"/>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89" name="Oval 389"/>
            <p:cNvSpPr>
              <a:spLocks noChangeAspect="1" noChangeArrowheads="1"/>
            </p:cNvSpPr>
            <p:nvPr/>
          </p:nvSpPr>
          <p:spPr bwMode="auto">
            <a:xfrm>
              <a:off x="470"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89" name="Group 390"/>
          <p:cNvGrpSpPr>
            <a:grpSpLocks/>
          </p:cNvGrpSpPr>
          <p:nvPr/>
        </p:nvGrpSpPr>
        <p:grpSpPr bwMode="auto">
          <a:xfrm rot="10468256">
            <a:off x="7250113" y="4097338"/>
            <a:ext cx="161925" cy="207962"/>
            <a:chOff x="384" y="2976"/>
            <a:chExt cx="154" cy="202"/>
          </a:xfrm>
        </p:grpSpPr>
        <p:sp>
          <p:nvSpPr>
            <p:cNvPr id="154151" name="Oval 39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92" name="Oval 392"/>
            <p:cNvSpPr>
              <a:spLocks noChangeAspect="1" noChangeArrowheads="1"/>
            </p:cNvSpPr>
            <p:nvPr/>
          </p:nvSpPr>
          <p:spPr bwMode="auto">
            <a:xfrm>
              <a:off x="483"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93" name="Oval 393"/>
            <p:cNvSpPr>
              <a:spLocks noChangeAspect="1" noChangeArrowheads="1"/>
            </p:cNvSpPr>
            <p:nvPr/>
          </p:nvSpPr>
          <p:spPr bwMode="auto">
            <a:xfrm>
              <a:off x="474" y="2975"/>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90" name="Group 394"/>
          <p:cNvGrpSpPr>
            <a:grpSpLocks/>
          </p:cNvGrpSpPr>
          <p:nvPr/>
        </p:nvGrpSpPr>
        <p:grpSpPr bwMode="auto">
          <a:xfrm rot="1830427">
            <a:off x="7924800" y="4002088"/>
            <a:ext cx="161925" cy="206375"/>
            <a:chOff x="384" y="2976"/>
            <a:chExt cx="154" cy="202"/>
          </a:xfrm>
        </p:grpSpPr>
        <p:sp>
          <p:nvSpPr>
            <p:cNvPr id="154148" name="Oval 39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796" name="Oval 396"/>
            <p:cNvSpPr>
              <a:spLocks noChangeAspect="1" noChangeArrowheads="1"/>
            </p:cNvSpPr>
            <p:nvPr/>
          </p:nvSpPr>
          <p:spPr bwMode="auto">
            <a:xfrm>
              <a:off x="478"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797" name="Oval 397"/>
            <p:cNvSpPr>
              <a:spLocks noChangeAspect="1" noChangeArrowheads="1"/>
            </p:cNvSpPr>
            <p:nvPr/>
          </p:nvSpPr>
          <p:spPr bwMode="auto">
            <a:xfrm>
              <a:off x="468" y="2977"/>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91" name="Group 398"/>
          <p:cNvGrpSpPr>
            <a:grpSpLocks/>
          </p:cNvGrpSpPr>
          <p:nvPr/>
        </p:nvGrpSpPr>
        <p:grpSpPr bwMode="auto">
          <a:xfrm rot="-4889414">
            <a:off x="7533482" y="4056856"/>
            <a:ext cx="157162" cy="212725"/>
            <a:chOff x="384" y="2976"/>
            <a:chExt cx="154" cy="202"/>
          </a:xfrm>
        </p:grpSpPr>
        <p:sp>
          <p:nvSpPr>
            <p:cNvPr id="154145" name="Oval 39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00" name="Oval 400"/>
            <p:cNvSpPr>
              <a:spLocks noChangeAspect="1" noChangeArrowheads="1"/>
            </p:cNvSpPr>
            <p:nvPr/>
          </p:nvSpPr>
          <p:spPr bwMode="auto">
            <a:xfrm>
              <a:off x="480"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01" name="Oval 401"/>
            <p:cNvSpPr>
              <a:spLocks noChangeAspect="1" noChangeArrowheads="1"/>
            </p:cNvSpPr>
            <p:nvPr/>
          </p:nvSpPr>
          <p:spPr bwMode="auto">
            <a:xfrm>
              <a:off x="466" y="2975"/>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92" name="Group 402"/>
          <p:cNvGrpSpPr>
            <a:grpSpLocks/>
          </p:cNvGrpSpPr>
          <p:nvPr/>
        </p:nvGrpSpPr>
        <p:grpSpPr bwMode="auto">
          <a:xfrm rot="-9776057">
            <a:off x="6770688" y="3078163"/>
            <a:ext cx="160337" cy="206375"/>
            <a:chOff x="384" y="2976"/>
            <a:chExt cx="154" cy="202"/>
          </a:xfrm>
        </p:grpSpPr>
        <p:sp>
          <p:nvSpPr>
            <p:cNvPr id="154142" name="Oval 40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04" name="Oval 404"/>
            <p:cNvSpPr>
              <a:spLocks noChangeAspect="1" noChangeArrowheads="1"/>
            </p:cNvSpPr>
            <p:nvPr/>
          </p:nvSpPr>
          <p:spPr bwMode="auto">
            <a:xfrm>
              <a:off x="478" y="3126"/>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05" name="Oval 405"/>
            <p:cNvSpPr>
              <a:spLocks noChangeAspect="1" noChangeArrowheads="1"/>
            </p:cNvSpPr>
            <p:nvPr/>
          </p:nvSpPr>
          <p:spPr bwMode="auto">
            <a:xfrm>
              <a:off x="468" y="298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93" name="Group 406"/>
          <p:cNvGrpSpPr>
            <a:grpSpLocks/>
          </p:cNvGrpSpPr>
          <p:nvPr/>
        </p:nvGrpSpPr>
        <p:grpSpPr bwMode="auto">
          <a:xfrm rot="-5849846">
            <a:off x="7213601" y="2673350"/>
            <a:ext cx="157162" cy="211137"/>
            <a:chOff x="384" y="2976"/>
            <a:chExt cx="154" cy="202"/>
          </a:xfrm>
        </p:grpSpPr>
        <p:sp>
          <p:nvSpPr>
            <p:cNvPr id="154139" name="Oval 40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08" name="Oval 408"/>
            <p:cNvSpPr>
              <a:spLocks noChangeAspect="1" noChangeArrowheads="1"/>
            </p:cNvSpPr>
            <p:nvPr/>
          </p:nvSpPr>
          <p:spPr bwMode="auto">
            <a:xfrm>
              <a:off x="479"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09" name="Oval 409"/>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94" name="Group 410"/>
          <p:cNvGrpSpPr>
            <a:grpSpLocks/>
          </p:cNvGrpSpPr>
          <p:nvPr/>
        </p:nvGrpSpPr>
        <p:grpSpPr bwMode="auto">
          <a:xfrm rot="7112325">
            <a:off x="6917532" y="3440906"/>
            <a:ext cx="157162" cy="212725"/>
            <a:chOff x="384" y="2976"/>
            <a:chExt cx="154" cy="202"/>
          </a:xfrm>
        </p:grpSpPr>
        <p:sp>
          <p:nvSpPr>
            <p:cNvPr id="154136" name="Oval 41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12" name="Oval 412"/>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13" name="Oval 413"/>
            <p:cNvSpPr>
              <a:spLocks noChangeAspect="1" noChangeArrowheads="1"/>
            </p:cNvSpPr>
            <p:nvPr/>
          </p:nvSpPr>
          <p:spPr bwMode="auto">
            <a:xfrm>
              <a:off x="470"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95" name="Group 414"/>
          <p:cNvGrpSpPr>
            <a:grpSpLocks/>
          </p:cNvGrpSpPr>
          <p:nvPr/>
        </p:nvGrpSpPr>
        <p:grpSpPr bwMode="auto">
          <a:xfrm rot="392483">
            <a:off x="7235825" y="3151188"/>
            <a:ext cx="161925" cy="206375"/>
            <a:chOff x="384" y="2976"/>
            <a:chExt cx="154" cy="202"/>
          </a:xfrm>
        </p:grpSpPr>
        <p:sp>
          <p:nvSpPr>
            <p:cNvPr id="154133" name="Oval 41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16" name="Oval 416"/>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17" name="Oval 417"/>
            <p:cNvSpPr>
              <a:spLocks noChangeAspect="1" noChangeArrowheads="1"/>
            </p:cNvSpPr>
            <p:nvPr/>
          </p:nvSpPr>
          <p:spPr bwMode="auto">
            <a:xfrm>
              <a:off x="470" y="2976"/>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96" name="Group 418"/>
          <p:cNvGrpSpPr>
            <a:grpSpLocks/>
          </p:cNvGrpSpPr>
          <p:nvPr/>
        </p:nvGrpSpPr>
        <p:grpSpPr bwMode="auto">
          <a:xfrm rot="-8626635">
            <a:off x="6780213" y="2584450"/>
            <a:ext cx="161925" cy="206375"/>
            <a:chOff x="384" y="2976"/>
            <a:chExt cx="154" cy="202"/>
          </a:xfrm>
        </p:grpSpPr>
        <p:sp>
          <p:nvSpPr>
            <p:cNvPr id="154130" name="Oval 41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20" name="Oval 420"/>
            <p:cNvSpPr>
              <a:spLocks noChangeAspect="1" noChangeArrowheads="1"/>
            </p:cNvSpPr>
            <p:nvPr/>
          </p:nvSpPr>
          <p:spPr bwMode="auto">
            <a:xfrm>
              <a:off x="483" y="312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21" name="Oval 421"/>
            <p:cNvSpPr>
              <a:spLocks noChangeAspect="1" noChangeArrowheads="1"/>
            </p:cNvSpPr>
            <p:nvPr/>
          </p:nvSpPr>
          <p:spPr bwMode="auto">
            <a:xfrm>
              <a:off x="473" y="2978"/>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97" name="Group 422"/>
          <p:cNvGrpSpPr>
            <a:grpSpLocks/>
          </p:cNvGrpSpPr>
          <p:nvPr/>
        </p:nvGrpSpPr>
        <p:grpSpPr bwMode="auto">
          <a:xfrm rot="-3511241">
            <a:off x="6700044" y="5925344"/>
            <a:ext cx="158750" cy="211138"/>
            <a:chOff x="384" y="2976"/>
            <a:chExt cx="154" cy="202"/>
          </a:xfrm>
        </p:grpSpPr>
        <p:sp>
          <p:nvSpPr>
            <p:cNvPr id="154127" name="Oval 42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24" name="Oval 424"/>
            <p:cNvSpPr>
              <a:spLocks noChangeAspect="1" noChangeArrowheads="1"/>
            </p:cNvSpPr>
            <p:nvPr/>
          </p:nvSpPr>
          <p:spPr bwMode="auto">
            <a:xfrm>
              <a:off x="481" y="3119"/>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25" name="Oval 425"/>
            <p:cNvSpPr>
              <a:spLocks noChangeAspect="1" noChangeArrowheads="1"/>
            </p:cNvSpPr>
            <p:nvPr/>
          </p:nvSpPr>
          <p:spPr bwMode="auto">
            <a:xfrm>
              <a:off x="472" y="2973"/>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98" name="Group 426"/>
          <p:cNvGrpSpPr>
            <a:grpSpLocks/>
          </p:cNvGrpSpPr>
          <p:nvPr/>
        </p:nvGrpSpPr>
        <p:grpSpPr bwMode="auto">
          <a:xfrm rot="-447026">
            <a:off x="7869238" y="5143500"/>
            <a:ext cx="161925" cy="206375"/>
            <a:chOff x="384" y="2976"/>
            <a:chExt cx="154" cy="202"/>
          </a:xfrm>
        </p:grpSpPr>
        <p:sp>
          <p:nvSpPr>
            <p:cNvPr id="154124" name="Oval 42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28" name="Oval 428"/>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29" name="Oval 429"/>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699" name="Group 430"/>
          <p:cNvGrpSpPr>
            <a:grpSpLocks/>
          </p:cNvGrpSpPr>
          <p:nvPr/>
        </p:nvGrpSpPr>
        <p:grpSpPr bwMode="auto">
          <a:xfrm rot="3027773">
            <a:off x="7512844" y="5449094"/>
            <a:ext cx="157163" cy="212725"/>
            <a:chOff x="384" y="2976"/>
            <a:chExt cx="154" cy="202"/>
          </a:xfrm>
        </p:grpSpPr>
        <p:sp>
          <p:nvSpPr>
            <p:cNvPr id="154121" name="Oval 43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32" name="Oval 432"/>
            <p:cNvSpPr>
              <a:spLocks noChangeAspect="1" noChangeArrowheads="1"/>
            </p:cNvSpPr>
            <p:nvPr/>
          </p:nvSpPr>
          <p:spPr bwMode="auto">
            <a:xfrm>
              <a:off x="478"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33" name="Oval 433"/>
            <p:cNvSpPr>
              <a:spLocks noChangeAspect="1" noChangeArrowheads="1"/>
            </p:cNvSpPr>
            <p:nvPr/>
          </p:nvSpPr>
          <p:spPr bwMode="auto">
            <a:xfrm>
              <a:off x="467" y="2977"/>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00" name="Group 434"/>
          <p:cNvGrpSpPr>
            <a:grpSpLocks/>
          </p:cNvGrpSpPr>
          <p:nvPr/>
        </p:nvGrpSpPr>
        <p:grpSpPr bwMode="auto">
          <a:xfrm rot="8194569">
            <a:off x="7326313" y="4864100"/>
            <a:ext cx="161925" cy="206375"/>
            <a:chOff x="384" y="2976"/>
            <a:chExt cx="154" cy="202"/>
          </a:xfrm>
        </p:grpSpPr>
        <p:sp>
          <p:nvSpPr>
            <p:cNvPr id="154118" name="Oval 43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36" name="Oval 436"/>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37" name="Oval 437"/>
            <p:cNvSpPr>
              <a:spLocks noChangeAspect="1" noChangeArrowheads="1"/>
            </p:cNvSpPr>
            <p:nvPr/>
          </p:nvSpPr>
          <p:spPr bwMode="auto">
            <a:xfrm>
              <a:off x="468"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01" name="Group 438"/>
          <p:cNvGrpSpPr>
            <a:grpSpLocks/>
          </p:cNvGrpSpPr>
          <p:nvPr/>
        </p:nvGrpSpPr>
        <p:grpSpPr bwMode="auto">
          <a:xfrm rot="10142123">
            <a:off x="5572125" y="4154488"/>
            <a:ext cx="161925" cy="206375"/>
            <a:chOff x="384" y="2976"/>
            <a:chExt cx="154" cy="202"/>
          </a:xfrm>
        </p:grpSpPr>
        <p:sp>
          <p:nvSpPr>
            <p:cNvPr id="154115" name="Oval 43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40" name="Oval 440"/>
            <p:cNvSpPr>
              <a:spLocks noChangeAspect="1" noChangeArrowheads="1"/>
            </p:cNvSpPr>
            <p:nvPr/>
          </p:nvSpPr>
          <p:spPr bwMode="auto">
            <a:xfrm>
              <a:off x="481" y="312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41" name="Oval 441"/>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02" name="Group 442"/>
          <p:cNvGrpSpPr>
            <a:grpSpLocks/>
          </p:cNvGrpSpPr>
          <p:nvPr/>
        </p:nvGrpSpPr>
        <p:grpSpPr bwMode="auto">
          <a:xfrm rot="-7531665">
            <a:off x="5677694" y="3915569"/>
            <a:ext cx="157163" cy="212725"/>
            <a:chOff x="384" y="2976"/>
            <a:chExt cx="154" cy="202"/>
          </a:xfrm>
        </p:grpSpPr>
        <p:sp>
          <p:nvSpPr>
            <p:cNvPr id="154112" name="Oval 44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44" name="Oval 444"/>
            <p:cNvSpPr>
              <a:spLocks noChangeAspect="1" noChangeArrowheads="1"/>
            </p:cNvSpPr>
            <p:nvPr/>
          </p:nvSpPr>
          <p:spPr bwMode="auto">
            <a:xfrm>
              <a:off x="483"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45" name="Oval 445"/>
            <p:cNvSpPr>
              <a:spLocks noChangeAspect="1" noChangeArrowheads="1"/>
            </p:cNvSpPr>
            <p:nvPr/>
          </p:nvSpPr>
          <p:spPr bwMode="auto">
            <a:xfrm>
              <a:off x="469" y="2975"/>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03" name="Group 446"/>
          <p:cNvGrpSpPr>
            <a:grpSpLocks/>
          </p:cNvGrpSpPr>
          <p:nvPr/>
        </p:nvGrpSpPr>
        <p:grpSpPr bwMode="auto">
          <a:xfrm rot="5430505">
            <a:off x="5890420" y="4307681"/>
            <a:ext cx="157162" cy="212725"/>
            <a:chOff x="384" y="2976"/>
            <a:chExt cx="154" cy="202"/>
          </a:xfrm>
        </p:grpSpPr>
        <p:sp>
          <p:nvSpPr>
            <p:cNvPr id="154109" name="Oval 44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48" name="Oval 448"/>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49" name="Oval 449"/>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04" name="Group 450"/>
          <p:cNvGrpSpPr>
            <a:grpSpLocks/>
          </p:cNvGrpSpPr>
          <p:nvPr/>
        </p:nvGrpSpPr>
        <p:grpSpPr bwMode="auto">
          <a:xfrm rot="-1289337">
            <a:off x="6019800" y="4005263"/>
            <a:ext cx="161925" cy="207962"/>
            <a:chOff x="384" y="2976"/>
            <a:chExt cx="154" cy="202"/>
          </a:xfrm>
        </p:grpSpPr>
        <p:sp>
          <p:nvSpPr>
            <p:cNvPr id="154106" name="Oval 45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52" name="Oval 452"/>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53" name="Oval 453"/>
            <p:cNvSpPr>
              <a:spLocks noChangeAspect="1" noChangeArrowheads="1"/>
            </p:cNvSpPr>
            <p:nvPr/>
          </p:nvSpPr>
          <p:spPr bwMode="auto">
            <a:xfrm>
              <a:off x="470"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05" name="Group 454"/>
          <p:cNvGrpSpPr>
            <a:grpSpLocks/>
          </p:cNvGrpSpPr>
          <p:nvPr/>
        </p:nvGrpSpPr>
        <p:grpSpPr bwMode="auto">
          <a:xfrm rot="8762377">
            <a:off x="2490788" y="5826125"/>
            <a:ext cx="161925" cy="206375"/>
            <a:chOff x="384" y="2976"/>
            <a:chExt cx="154" cy="202"/>
          </a:xfrm>
        </p:grpSpPr>
        <p:sp>
          <p:nvSpPr>
            <p:cNvPr id="154103" name="Oval 45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56" name="Oval 456"/>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57" name="Oval 457"/>
            <p:cNvSpPr>
              <a:spLocks noChangeAspect="1" noChangeArrowheads="1"/>
            </p:cNvSpPr>
            <p:nvPr/>
          </p:nvSpPr>
          <p:spPr bwMode="auto">
            <a:xfrm>
              <a:off x="473"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06" name="Group 458"/>
          <p:cNvGrpSpPr>
            <a:grpSpLocks/>
          </p:cNvGrpSpPr>
          <p:nvPr/>
        </p:nvGrpSpPr>
        <p:grpSpPr bwMode="auto">
          <a:xfrm rot="-8911412">
            <a:off x="3138488" y="5862638"/>
            <a:ext cx="161925" cy="207962"/>
            <a:chOff x="384" y="2976"/>
            <a:chExt cx="154" cy="202"/>
          </a:xfrm>
        </p:grpSpPr>
        <p:sp>
          <p:nvSpPr>
            <p:cNvPr id="154100" name="Oval 45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60" name="Oval 460"/>
            <p:cNvSpPr>
              <a:spLocks noChangeAspect="1" noChangeArrowheads="1"/>
            </p:cNvSpPr>
            <p:nvPr/>
          </p:nvSpPr>
          <p:spPr bwMode="auto">
            <a:xfrm>
              <a:off x="482" y="3117"/>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61" name="Oval 461"/>
            <p:cNvSpPr>
              <a:spLocks noChangeAspect="1" noChangeArrowheads="1"/>
            </p:cNvSpPr>
            <p:nvPr/>
          </p:nvSpPr>
          <p:spPr bwMode="auto">
            <a:xfrm>
              <a:off x="470" y="2974"/>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07" name="Group 462"/>
          <p:cNvGrpSpPr>
            <a:grpSpLocks/>
          </p:cNvGrpSpPr>
          <p:nvPr/>
        </p:nvGrpSpPr>
        <p:grpSpPr bwMode="auto">
          <a:xfrm rot="4050758">
            <a:off x="1769269" y="5064919"/>
            <a:ext cx="157163" cy="212725"/>
            <a:chOff x="384" y="2976"/>
            <a:chExt cx="154" cy="202"/>
          </a:xfrm>
        </p:grpSpPr>
        <p:sp>
          <p:nvSpPr>
            <p:cNvPr id="154097" name="Oval 46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64" name="Oval 464"/>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65" name="Oval 465"/>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08" name="Group 466"/>
          <p:cNvGrpSpPr>
            <a:grpSpLocks/>
          </p:cNvGrpSpPr>
          <p:nvPr/>
        </p:nvGrpSpPr>
        <p:grpSpPr bwMode="auto">
          <a:xfrm rot="-2669083">
            <a:off x="2033588" y="5403850"/>
            <a:ext cx="161925" cy="207963"/>
            <a:chOff x="384" y="2976"/>
            <a:chExt cx="154" cy="202"/>
          </a:xfrm>
        </p:grpSpPr>
        <p:sp>
          <p:nvSpPr>
            <p:cNvPr id="154094" name="Oval 46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68" name="Oval 468"/>
            <p:cNvSpPr>
              <a:spLocks noChangeAspect="1" noChangeArrowheads="1"/>
            </p:cNvSpPr>
            <p:nvPr/>
          </p:nvSpPr>
          <p:spPr bwMode="auto">
            <a:xfrm>
              <a:off x="481" y="3118"/>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69" name="Oval 469"/>
            <p:cNvSpPr>
              <a:spLocks noChangeAspect="1" noChangeArrowheads="1"/>
            </p:cNvSpPr>
            <p:nvPr/>
          </p:nvSpPr>
          <p:spPr bwMode="auto">
            <a:xfrm>
              <a:off x="470" y="2974"/>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09" name="Group 470"/>
          <p:cNvGrpSpPr>
            <a:grpSpLocks/>
          </p:cNvGrpSpPr>
          <p:nvPr/>
        </p:nvGrpSpPr>
        <p:grpSpPr bwMode="auto">
          <a:xfrm rot="-6935828">
            <a:off x="1762919" y="3198019"/>
            <a:ext cx="157163" cy="212725"/>
            <a:chOff x="384" y="2976"/>
            <a:chExt cx="154" cy="202"/>
          </a:xfrm>
        </p:grpSpPr>
        <p:sp>
          <p:nvSpPr>
            <p:cNvPr id="154091" name="Oval 47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72" name="Oval 472"/>
            <p:cNvSpPr>
              <a:spLocks noChangeAspect="1" noChangeArrowheads="1"/>
            </p:cNvSpPr>
            <p:nvPr/>
          </p:nvSpPr>
          <p:spPr bwMode="auto">
            <a:xfrm>
              <a:off x="480" y="311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73" name="Oval 473"/>
            <p:cNvSpPr>
              <a:spLocks noChangeAspect="1" noChangeArrowheads="1"/>
            </p:cNvSpPr>
            <p:nvPr/>
          </p:nvSpPr>
          <p:spPr bwMode="auto">
            <a:xfrm>
              <a:off x="468"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10" name="Group 474"/>
          <p:cNvGrpSpPr>
            <a:grpSpLocks/>
          </p:cNvGrpSpPr>
          <p:nvPr/>
        </p:nvGrpSpPr>
        <p:grpSpPr bwMode="auto">
          <a:xfrm rot="-1820435">
            <a:off x="2984500" y="3098800"/>
            <a:ext cx="161925" cy="206375"/>
            <a:chOff x="384" y="2976"/>
            <a:chExt cx="154" cy="202"/>
          </a:xfrm>
        </p:grpSpPr>
        <p:sp>
          <p:nvSpPr>
            <p:cNvPr id="154088" name="Oval 47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76" name="Oval 476"/>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77" name="Oval 477"/>
            <p:cNvSpPr>
              <a:spLocks noChangeAspect="1" noChangeArrowheads="1"/>
            </p:cNvSpPr>
            <p:nvPr/>
          </p:nvSpPr>
          <p:spPr bwMode="auto">
            <a:xfrm>
              <a:off x="471"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11" name="Group 478"/>
          <p:cNvGrpSpPr>
            <a:grpSpLocks/>
          </p:cNvGrpSpPr>
          <p:nvPr/>
        </p:nvGrpSpPr>
        <p:grpSpPr bwMode="auto">
          <a:xfrm rot="1243781">
            <a:off x="2744788" y="3656013"/>
            <a:ext cx="161925" cy="207962"/>
            <a:chOff x="384" y="2976"/>
            <a:chExt cx="154" cy="202"/>
          </a:xfrm>
        </p:grpSpPr>
        <p:sp>
          <p:nvSpPr>
            <p:cNvPr id="154085" name="Oval 47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80" name="Oval 480"/>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81" name="Oval 481"/>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12" name="Group 482"/>
          <p:cNvGrpSpPr>
            <a:grpSpLocks/>
          </p:cNvGrpSpPr>
          <p:nvPr/>
        </p:nvGrpSpPr>
        <p:grpSpPr bwMode="auto">
          <a:xfrm rot="4718580">
            <a:off x="3047206" y="3334544"/>
            <a:ext cx="157163" cy="212725"/>
            <a:chOff x="384" y="2976"/>
            <a:chExt cx="154" cy="202"/>
          </a:xfrm>
        </p:grpSpPr>
        <p:sp>
          <p:nvSpPr>
            <p:cNvPr id="154082" name="Oval 48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84" name="Oval 484"/>
            <p:cNvSpPr>
              <a:spLocks noChangeAspect="1" noChangeArrowheads="1"/>
            </p:cNvSpPr>
            <p:nvPr/>
          </p:nvSpPr>
          <p:spPr bwMode="auto">
            <a:xfrm>
              <a:off x="477"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85" name="Oval 485"/>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13" name="Group 486"/>
          <p:cNvGrpSpPr>
            <a:grpSpLocks/>
          </p:cNvGrpSpPr>
          <p:nvPr/>
        </p:nvGrpSpPr>
        <p:grpSpPr bwMode="auto">
          <a:xfrm rot="9885376">
            <a:off x="2017713" y="3359150"/>
            <a:ext cx="161925" cy="206375"/>
            <a:chOff x="384" y="2976"/>
            <a:chExt cx="154" cy="202"/>
          </a:xfrm>
        </p:grpSpPr>
        <p:sp>
          <p:nvSpPr>
            <p:cNvPr id="154079" name="Oval 48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88" name="Oval 488"/>
            <p:cNvSpPr>
              <a:spLocks noChangeAspect="1" noChangeArrowheads="1"/>
            </p:cNvSpPr>
            <p:nvPr/>
          </p:nvSpPr>
          <p:spPr bwMode="auto">
            <a:xfrm>
              <a:off x="483"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89" name="Oval 489"/>
            <p:cNvSpPr>
              <a:spLocks noChangeAspect="1" noChangeArrowheads="1"/>
            </p:cNvSpPr>
            <p:nvPr/>
          </p:nvSpPr>
          <p:spPr bwMode="auto">
            <a:xfrm>
              <a:off x="473"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14" name="Group 490"/>
          <p:cNvGrpSpPr>
            <a:grpSpLocks/>
          </p:cNvGrpSpPr>
          <p:nvPr/>
        </p:nvGrpSpPr>
        <p:grpSpPr bwMode="auto">
          <a:xfrm rot="-456533">
            <a:off x="2895600" y="2820988"/>
            <a:ext cx="161925" cy="206375"/>
            <a:chOff x="384" y="2976"/>
            <a:chExt cx="154" cy="202"/>
          </a:xfrm>
        </p:grpSpPr>
        <p:sp>
          <p:nvSpPr>
            <p:cNvPr id="154076" name="Oval 49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92" name="Oval 492"/>
            <p:cNvSpPr>
              <a:spLocks noChangeAspect="1" noChangeArrowheads="1"/>
            </p:cNvSpPr>
            <p:nvPr/>
          </p:nvSpPr>
          <p:spPr bwMode="auto">
            <a:xfrm>
              <a:off x="478"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93" name="Oval 493"/>
            <p:cNvSpPr>
              <a:spLocks noChangeAspect="1" noChangeArrowheads="1"/>
            </p:cNvSpPr>
            <p:nvPr/>
          </p:nvSpPr>
          <p:spPr bwMode="auto">
            <a:xfrm>
              <a:off x="468" y="2976"/>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15" name="Group 494"/>
          <p:cNvGrpSpPr>
            <a:grpSpLocks/>
          </p:cNvGrpSpPr>
          <p:nvPr/>
        </p:nvGrpSpPr>
        <p:grpSpPr bwMode="auto">
          <a:xfrm rot="7213589">
            <a:off x="3282950" y="3132138"/>
            <a:ext cx="157163" cy="211137"/>
            <a:chOff x="384" y="2976"/>
            <a:chExt cx="154" cy="202"/>
          </a:xfrm>
        </p:grpSpPr>
        <p:sp>
          <p:nvSpPr>
            <p:cNvPr id="154073" name="Oval 49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896" name="Oval 496"/>
            <p:cNvSpPr>
              <a:spLocks noChangeAspect="1" noChangeArrowheads="1"/>
            </p:cNvSpPr>
            <p:nvPr/>
          </p:nvSpPr>
          <p:spPr bwMode="auto">
            <a:xfrm>
              <a:off x="480" y="3120"/>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897" name="Oval 497"/>
            <p:cNvSpPr>
              <a:spLocks noChangeAspect="1" noChangeArrowheads="1"/>
            </p:cNvSpPr>
            <p:nvPr/>
          </p:nvSpPr>
          <p:spPr bwMode="auto">
            <a:xfrm>
              <a:off x="469"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16" name="Group 498"/>
          <p:cNvGrpSpPr>
            <a:grpSpLocks/>
          </p:cNvGrpSpPr>
          <p:nvPr/>
        </p:nvGrpSpPr>
        <p:grpSpPr bwMode="auto">
          <a:xfrm rot="9683853">
            <a:off x="3265488" y="3554413"/>
            <a:ext cx="161925" cy="207962"/>
            <a:chOff x="384" y="2976"/>
            <a:chExt cx="154" cy="202"/>
          </a:xfrm>
        </p:grpSpPr>
        <p:sp>
          <p:nvSpPr>
            <p:cNvPr id="154070" name="Oval 49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00" name="Oval 500"/>
            <p:cNvSpPr>
              <a:spLocks noChangeAspect="1" noChangeArrowheads="1"/>
            </p:cNvSpPr>
            <p:nvPr/>
          </p:nvSpPr>
          <p:spPr bwMode="auto">
            <a:xfrm>
              <a:off x="482"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01" name="Oval 501"/>
            <p:cNvSpPr>
              <a:spLocks noChangeAspect="1" noChangeArrowheads="1"/>
            </p:cNvSpPr>
            <p:nvPr/>
          </p:nvSpPr>
          <p:spPr bwMode="auto">
            <a:xfrm>
              <a:off x="470"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17" name="Group 502"/>
          <p:cNvGrpSpPr>
            <a:grpSpLocks/>
          </p:cNvGrpSpPr>
          <p:nvPr/>
        </p:nvGrpSpPr>
        <p:grpSpPr bwMode="auto">
          <a:xfrm rot="-2780327">
            <a:off x="2796382" y="5947569"/>
            <a:ext cx="158750" cy="211137"/>
            <a:chOff x="384" y="2976"/>
            <a:chExt cx="154" cy="202"/>
          </a:xfrm>
        </p:grpSpPr>
        <p:sp>
          <p:nvSpPr>
            <p:cNvPr id="154067" name="Oval 50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04" name="Oval 504"/>
            <p:cNvSpPr>
              <a:spLocks noChangeAspect="1" noChangeArrowheads="1"/>
            </p:cNvSpPr>
            <p:nvPr/>
          </p:nvSpPr>
          <p:spPr bwMode="auto">
            <a:xfrm>
              <a:off x="482" y="3119"/>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05" name="Oval 505"/>
            <p:cNvSpPr>
              <a:spLocks noChangeAspect="1" noChangeArrowheads="1"/>
            </p:cNvSpPr>
            <p:nvPr/>
          </p:nvSpPr>
          <p:spPr bwMode="auto">
            <a:xfrm>
              <a:off x="472" y="2973"/>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18" name="Group 506"/>
          <p:cNvGrpSpPr>
            <a:grpSpLocks/>
          </p:cNvGrpSpPr>
          <p:nvPr/>
        </p:nvGrpSpPr>
        <p:grpSpPr bwMode="auto">
          <a:xfrm rot="-4499110">
            <a:off x="1059657" y="5406231"/>
            <a:ext cx="157162" cy="212725"/>
            <a:chOff x="384" y="2976"/>
            <a:chExt cx="154" cy="202"/>
          </a:xfrm>
        </p:grpSpPr>
        <p:sp>
          <p:nvSpPr>
            <p:cNvPr id="154064" name="Oval 50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08" name="Oval 508"/>
            <p:cNvSpPr>
              <a:spLocks noChangeAspect="1" noChangeArrowheads="1"/>
            </p:cNvSpPr>
            <p:nvPr/>
          </p:nvSpPr>
          <p:spPr bwMode="auto">
            <a:xfrm>
              <a:off x="479"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09" name="Oval 509"/>
            <p:cNvSpPr>
              <a:spLocks noChangeAspect="1" noChangeArrowheads="1"/>
            </p:cNvSpPr>
            <p:nvPr/>
          </p:nvSpPr>
          <p:spPr bwMode="auto">
            <a:xfrm>
              <a:off x="466"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19" name="Group 510"/>
          <p:cNvGrpSpPr>
            <a:grpSpLocks/>
          </p:cNvGrpSpPr>
          <p:nvPr/>
        </p:nvGrpSpPr>
        <p:grpSpPr bwMode="auto">
          <a:xfrm rot="6481860">
            <a:off x="1266826" y="4767262"/>
            <a:ext cx="158750" cy="212725"/>
            <a:chOff x="384" y="2976"/>
            <a:chExt cx="154" cy="202"/>
          </a:xfrm>
        </p:grpSpPr>
        <p:sp>
          <p:nvSpPr>
            <p:cNvPr id="154061" name="Oval 51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12" name="Oval 512"/>
            <p:cNvSpPr>
              <a:spLocks noChangeAspect="1" noChangeArrowheads="1"/>
            </p:cNvSpPr>
            <p:nvPr/>
          </p:nvSpPr>
          <p:spPr bwMode="auto">
            <a:xfrm>
              <a:off x="479" y="312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13" name="Oval 513"/>
            <p:cNvSpPr>
              <a:spLocks noChangeAspect="1" noChangeArrowheads="1"/>
            </p:cNvSpPr>
            <p:nvPr/>
          </p:nvSpPr>
          <p:spPr bwMode="auto">
            <a:xfrm>
              <a:off x="470" y="2979"/>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20" name="Group 514"/>
          <p:cNvGrpSpPr>
            <a:grpSpLocks/>
          </p:cNvGrpSpPr>
          <p:nvPr/>
        </p:nvGrpSpPr>
        <p:grpSpPr bwMode="auto">
          <a:xfrm rot="-8412479">
            <a:off x="2339975" y="4056063"/>
            <a:ext cx="161925" cy="207962"/>
            <a:chOff x="384" y="2976"/>
            <a:chExt cx="154" cy="202"/>
          </a:xfrm>
        </p:grpSpPr>
        <p:sp>
          <p:nvSpPr>
            <p:cNvPr id="154058" name="Oval 51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16" name="Oval 516"/>
            <p:cNvSpPr>
              <a:spLocks noChangeAspect="1" noChangeArrowheads="1"/>
            </p:cNvSpPr>
            <p:nvPr/>
          </p:nvSpPr>
          <p:spPr bwMode="auto">
            <a:xfrm>
              <a:off x="482" y="3117"/>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17" name="Oval 517"/>
            <p:cNvSpPr>
              <a:spLocks noChangeAspect="1" noChangeArrowheads="1"/>
            </p:cNvSpPr>
            <p:nvPr/>
          </p:nvSpPr>
          <p:spPr bwMode="auto">
            <a:xfrm>
              <a:off x="473" y="2973"/>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21" name="Group 518"/>
          <p:cNvGrpSpPr>
            <a:grpSpLocks/>
          </p:cNvGrpSpPr>
          <p:nvPr/>
        </p:nvGrpSpPr>
        <p:grpSpPr bwMode="auto">
          <a:xfrm rot="-3297085">
            <a:off x="1928019" y="4166394"/>
            <a:ext cx="157163" cy="212725"/>
            <a:chOff x="384" y="2976"/>
            <a:chExt cx="154" cy="202"/>
          </a:xfrm>
        </p:grpSpPr>
        <p:sp>
          <p:nvSpPr>
            <p:cNvPr id="154055" name="Oval 51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20" name="Oval 520"/>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21" name="Oval 521"/>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22" name="Group 522"/>
          <p:cNvGrpSpPr>
            <a:grpSpLocks/>
          </p:cNvGrpSpPr>
          <p:nvPr/>
        </p:nvGrpSpPr>
        <p:grpSpPr bwMode="auto">
          <a:xfrm rot="-232870">
            <a:off x="1673225" y="3925888"/>
            <a:ext cx="161925" cy="206375"/>
            <a:chOff x="384" y="2976"/>
            <a:chExt cx="154" cy="202"/>
          </a:xfrm>
        </p:grpSpPr>
        <p:sp>
          <p:nvSpPr>
            <p:cNvPr id="154052" name="Oval 52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24" name="Oval 524"/>
            <p:cNvSpPr>
              <a:spLocks noChangeAspect="1" noChangeArrowheads="1"/>
            </p:cNvSpPr>
            <p:nvPr/>
          </p:nvSpPr>
          <p:spPr bwMode="auto">
            <a:xfrm>
              <a:off x="481"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25" name="Oval 525"/>
            <p:cNvSpPr>
              <a:spLocks noChangeAspect="1" noChangeArrowheads="1"/>
            </p:cNvSpPr>
            <p:nvPr/>
          </p:nvSpPr>
          <p:spPr bwMode="auto">
            <a:xfrm>
              <a:off x="467" y="297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23" name="Group 526"/>
          <p:cNvGrpSpPr>
            <a:grpSpLocks/>
          </p:cNvGrpSpPr>
          <p:nvPr/>
        </p:nvGrpSpPr>
        <p:grpSpPr bwMode="auto">
          <a:xfrm rot="3241930">
            <a:off x="1875632" y="3628231"/>
            <a:ext cx="158750" cy="211137"/>
            <a:chOff x="384" y="2976"/>
            <a:chExt cx="154" cy="202"/>
          </a:xfrm>
        </p:grpSpPr>
        <p:sp>
          <p:nvSpPr>
            <p:cNvPr id="154049" name="Oval 52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28" name="Oval 528"/>
            <p:cNvSpPr>
              <a:spLocks noChangeAspect="1" noChangeArrowheads="1"/>
            </p:cNvSpPr>
            <p:nvPr/>
          </p:nvSpPr>
          <p:spPr bwMode="auto">
            <a:xfrm>
              <a:off x="478" y="3118"/>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29" name="Oval 529"/>
            <p:cNvSpPr>
              <a:spLocks noChangeAspect="1" noChangeArrowheads="1"/>
            </p:cNvSpPr>
            <p:nvPr/>
          </p:nvSpPr>
          <p:spPr bwMode="auto">
            <a:xfrm>
              <a:off x="470"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24" name="Group 530"/>
          <p:cNvGrpSpPr>
            <a:grpSpLocks/>
          </p:cNvGrpSpPr>
          <p:nvPr/>
        </p:nvGrpSpPr>
        <p:grpSpPr bwMode="auto">
          <a:xfrm rot="8408726">
            <a:off x="2328863" y="3679825"/>
            <a:ext cx="161925" cy="206375"/>
            <a:chOff x="384" y="2976"/>
            <a:chExt cx="154" cy="202"/>
          </a:xfrm>
        </p:grpSpPr>
        <p:sp>
          <p:nvSpPr>
            <p:cNvPr id="154046" name="Oval 53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32" name="Oval 532"/>
            <p:cNvSpPr>
              <a:spLocks noChangeAspect="1" noChangeArrowheads="1"/>
            </p:cNvSpPr>
            <p:nvPr/>
          </p:nvSpPr>
          <p:spPr bwMode="auto">
            <a:xfrm>
              <a:off x="482" y="3126"/>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33" name="Oval 533"/>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25" name="Group 534"/>
          <p:cNvGrpSpPr>
            <a:grpSpLocks/>
          </p:cNvGrpSpPr>
          <p:nvPr/>
        </p:nvGrpSpPr>
        <p:grpSpPr bwMode="auto">
          <a:xfrm rot="-10467421">
            <a:off x="1677988" y="2936875"/>
            <a:ext cx="161925" cy="207963"/>
            <a:chOff x="384" y="2976"/>
            <a:chExt cx="154" cy="202"/>
          </a:xfrm>
        </p:grpSpPr>
        <p:sp>
          <p:nvSpPr>
            <p:cNvPr id="154043" name="Oval 53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36" name="Oval 536"/>
            <p:cNvSpPr>
              <a:spLocks noChangeAspect="1" noChangeArrowheads="1"/>
            </p:cNvSpPr>
            <p:nvPr/>
          </p:nvSpPr>
          <p:spPr bwMode="auto">
            <a:xfrm>
              <a:off x="481"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37" name="Oval 537"/>
            <p:cNvSpPr>
              <a:spLocks noChangeAspect="1" noChangeArrowheads="1"/>
            </p:cNvSpPr>
            <p:nvPr/>
          </p:nvSpPr>
          <p:spPr bwMode="auto">
            <a:xfrm>
              <a:off x="474" y="2975"/>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26" name="Group 538"/>
          <p:cNvGrpSpPr>
            <a:grpSpLocks/>
          </p:cNvGrpSpPr>
          <p:nvPr/>
        </p:nvGrpSpPr>
        <p:grpSpPr bwMode="auto">
          <a:xfrm rot="-5352026">
            <a:off x="1316831" y="3378994"/>
            <a:ext cx="157163" cy="212725"/>
            <a:chOff x="384" y="2976"/>
            <a:chExt cx="154" cy="202"/>
          </a:xfrm>
        </p:grpSpPr>
        <p:sp>
          <p:nvSpPr>
            <p:cNvPr id="154040" name="Oval 53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40" name="Oval 540"/>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41" name="Oval 541"/>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27" name="Group 542"/>
          <p:cNvGrpSpPr>
            <a:grpSpLocks/>
          </p:cNvGrpSpPr>
          <p:nvPr/>
        </p:nvGrpSpPr>
        <p:grpSpPr bwMode="auto">
          <a:xfrm rot="-2287811">
            <a:off x="1050925" y="3195638"/>
            <a:ext cx="161925" cy="206375"/>
            <a:chOff x="384" y="2976"/>
            <a:chExt cx="154" cy="202"/>
          </a:xfrm>
        </p:grpSpPr>
        <p:sp>
          <p:nvSpPr>
            <p:cNvPr id="154037" name="Oval 54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44" name="Oval 544"/>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45" name="Oval 545"/>
            <p:cNvSpPr>
              <a:spLocks noChangeAspect="1" noChangeArrowheads="1"/>
            </p:cNvSpPr>
            <p:nvPr/>
          </p:nvSpPr>
          <p:spPr bwMode="auto">
            <a:xfrm>
              <a:off x="473"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28" name="Group 546"/>
          <p:cNvGrpSpPr>
            <a:grpSpLocks/>
          </p:cNvGrpSpPr>
          <p:nvPr/>
        </p:nvGrpSpPr>
        <p:grpSpPr bwMode="auto">
          <a:xfrm rot="1186988">
            <a:off x="2505075" y="1752600"/>
            <a:ext cx="161925" cy="207963"/>
            <a:chOff x="384" y="2976"/>
            <a:chExt cx="154" cy="202"/>
          </a:xfrm>
        </p:grpSpPr>
        <p:sp>
          <p:nvSpPr>
            <p:cNvPr id="154034" name="Oval 54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48" name="Oval 548"/>
            <p:cNvSpPr>
              <a:spLocks noChangeAspect="1" noChangeArrowheads="1"/>
            </p:cNvSpPr>
            <p:nvPr/>
          </p:nvSpPr>
          <p:spPr bwMode="auto">
            <a:xfrm>
              <a:off x="480" y="3120"/>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49" name="Oval 549"/>
            <p:cNvSpPr>
              <a:spLocks noChangeAspect="1" noChangeArrowheads="1"/>
            </p:cNvSpPr>
            <p:nvPr/>
          </p:nvSpPr>
          <p:spPr bwMode="auto">
            <a:xfrm>
              <a:off x="470"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29" name="Group 550"/>
          <p:cNvGrpSpPr>
            <a:grpSpLocks/>
          </p:cNvGrpSpPr>
          <p:nvPr/>
        </p:nvGrpSpPr>
        <p:grpSpPr bwMode="auto">
          <a:xfrm rot="6353784">
            <a:off x="1452563" y="2886075"/>
            <a:ext cx="158750" cy="212725"/>
            <a:chOff x="384" y="2976"/>
            <a:chExt cx="154" cy="202"/>
          </a:xfrm>
        </p:grpSpPr>
        <p:sp>
          <p:nvSpPr>
            <p:cNvPr id="154031" name="Oval 55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52" name="Oval 552"/>
            <p:cNvSpPr>
              <a:spLocks noChangeAspect="1" noChangeArrowheads="1"/>
            </p:cNvSpPr>
            <p:nvPr/>
          </p:nvSpPr>
          <p:spPr bwMode="auto">
            <a:xfrm>
              <a:off x="479"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53" name="Oval 553"/>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30" name="Group 554"/>
          <p:cNvGrpSpPr>
            <a:grpSpLocks/>
          </p:cNvGrpSpPr>
          <p:nvPr/>
        </p:nvGrpSpPr>
        <p:grpSpPr bwMode="auto">
          <a:xfrm rot="7630237">
            <a:off x="1627187" y="3532188"/>
            <a:ext cx="157163" cy="211138"/>
            <a:chOff x="384" y="2976"/>
            <a:chExt cx="154" cy="202"/>
          </a:xfrm>
        </p:grpSpPr>
        <p:sp>
          <p:nvSpPr>
            <p:cNvPr id="154028" name="Oval 55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56" name="Oval 556"/>
            <p:cNvSpPr>
              <a:spLocks noChangeAspect="1" noChangeArrowheads="1"/>
            </p:cNvSpPr>
            <p:nvPr/>
          </p:nvSpPr>
          <p:spPr bwMode="auto">
            <a:xfrm>
              <a:off x="480" y="3120"/>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57" name="Oval 557"/>
            <p:cNvSpPr>
              <a:spLocks noChangeAspect="1" noChangeArrowheads="1"/>
            </p:cNvSpPr>
            <p:nvPr/>
          </p:nvSpPr>
          <p:spPr bwMode="auto">
            <a:xfrm>
              <a:off x="470"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31" name="Group 558"/>
          <p:cNvGrpSpPr>
            <a:grpSpLocks/>
          </p:cNvGrpSpPr>
          <p:nvPr/>
        </p:nvGrpSpPr>
        <p:grpSpPr bwMode="auto">
          <a:xfrm rot="-10043552">
            <a:off x="1217613" y="4433888"/>
            <a:ext cx="160337" cy="207962"/>
            <a:chOff x="384" y="2976"/>
            <a:chExt cx="154" cy="202"/>
          </a:xfrm>
        </p:grpSpPr>
        <p:sp>
          <p:nvSpPr>
            <p:cNvPr id="154025" name="Oval 55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60" name="Oval 560"/>
            <p:cNvSpPr>
              <a:spLocks noChangeAspect="1" noChangeArrowheads="1"/>
            </p:cNvSpPr>
            <p:nvPr/>
          </p:nvSpPr>
          <p:spPr bwMode="auto">
            <a:xfrm>
              <a:off x="479" y="3117"/>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61" name="Oval 561"/>
            <p:cNvSpPr>
              <a:spLocks noChangeAspect="1" noChangeArrowheads="1"/>
            </p:cNvSpPr>
            <p:nvPr/>
          </p:nvSpPr>
          <p:spPr bwMode="auto">
            <a:xfrm>
              <a:off x="467" y="2976"/>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32" name="Group 562"/>
          <p:cNvGrpSpPr>
            <a:grpSpLocks/>
          </p:cNvGrpSpPr>
          <p:nvPr/>
        </p:nvGrpSpPr>
        <p:grpSpPr bwMode="auto">
          <a:xfrm rot="2918619">
            <a:off x="1646238" y="4330700"/>
            <a:ext cx="158750" cy="212725"/>
            <a:chOff x="384" y="2976"/>
            <a:chExt cx="154" cy="202"/>
          </a:xfrm>
        </p:grpSpPr>
        <p:sp>
          <p:nvSpPr>
            <p:cNvPr id="154022" name="Oval 56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64" name="Oval 564"/>
            <p:cNvSpPr>
              <a:spLocks noChangeAspect="1" noChangeArrowheads="1"/>
            </p:cNvSpPr>
            <p:nvPr/>
          </p:nvSpPr>
          <p:spPr bwMode="auto">
            <a:xfrm>
              <a:off x="476" y="3123"/>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65" name="Oval 565"/>
            <p:cNvSpPr>
              <a:spLocks noChangeAspect="1" noChangeArrowheads="1"/>
            </p:cNvSpPr>
            <p:nvPr/>
          </p:nvSpPr>
          <p:spPr bwMode="auto">
            <a:xfrm>
              <a:off x="468"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33" name="Group 566"/>
          <p:cNvGrpSpPr>
            <a:grpSpLocks/>
          </p:cNvGrpSpPr>
          <p:nvPr/>
        </p:nvGrpSpPr>
        <p:grpSpPr bwMode="auto">
          <a:xfrm rot="-3801222">
            <a:off x="2050257" y="3875881"/>
            <a:ext cx="158750" cy="211137"/>
            <a:chOff x="384" y="2976"/>
            <a:chExt cx="154" cy="202"/>
          </a:xfrm>
        </p:grpSpPr>
        <p:sp>
          <p:nvSpPr>
            <p:cNvPr id="154019" name="Oval 56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68" name="Oval 568"/>
            <p:cNvSpPr>
              <a:spLocks noChangeAspect="1" noChangeArrowheads="1"/>
            </p:cNvSpPr>
            <p:nvPr/>
          </p:nvSpPr>
          <p:spPr bwMode="auto">
            <a:xfrm>
              <a:off x="481" y="3118"/>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69" name="Oval 569"/>
            <p:cNvSpPr>
              <a:spLocks noChangeAspect="1" noChangeArrowheads="1"/>
            </p:cNvSpPr>
            <p:nvPr/>
          </p:nvSpPr>
          <p:spPr bwMode="auto">
            <a:xfrm>
              <a:off x="471" y="2973"/>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34" name="Group 570"/>
          <p:cNvGrpSpPr>
            <a:grpSpLocks/>
          </p:cNvGrpSpPr>
          <p:nvPr/>
        </p:nvGrpSpPr>
        <p:grpSpPr bwMode="auto">
          <a:xfrm rot="6756201">
            <a:off x="2837657" y="4317206"/>
            <a:ext cx="157162" cy="212725"/>
            <a:chOff x="384" y="2976"/>
            <a:chExt cx="154" cy="202"/>
          </a:xfrm>
        </p:grpSpPr>
        <p:sp>
          <p:nvSpPr>
            <p:cNvPr id="154016" name="Oval 57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72" name="Oval 572"/>
            <p:cNvSpPr>
              <a:spLocks noChangeAspect="1" noChangeArrowheads="1"/>
            </p:cNvSpPr>
            <p:nvPr/>
          </p:nvSpPr>
          <p:spPr bwMode="auto">
            <a:xfrm>
              <a:off x="480" y="312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73" name="Oval 573"/>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35" name="Group 574"/>
          <p:cNvGrpSpPr>
            <a:grpSpLocks/>
          </p:cNvGrpSpPr>
          <p:nvPr/>
        </p:nvGrpSpPr>
        <p:grpSpPr bwMode="auto">
          <a:xfrm rot="10682412">
            <a:off x="2692400" y="4105275"/>
            <a:ext cx="161925" cy="207963"/>
            <a:chOff x="384" y="2976"/>
            <a:chExt cx="154" cy="202"/>
          </a:xfrm>
        </p:grpSpPr>
        <p:sp>
          <p:nvSpPr>
            <p:cNvPr id="154013" name="Oval 57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76" name="Oval 576"/>
            <p:cNvSpPr>
              <a:spLocks noChangeAspect="1" noChangeArrowheads="1"/>
            </p:cNvSpPr>
            <p:nvPr/>
          </p:nvSpPr>
          <p:spPr bwMode="auto">
            <a:xfrm>
              <a:off x="481"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77" name="Oval 577"/>
            <p:cNvSpPr>
              <a:spLocks noChangeAspect="1" noChangeArrowheads="1"/>
            </p:cNvSpPr>
            <p:nvPr/>
          </p:nvSpPr>
          <p:spPr bwMode="auto">
            <a:xfrm>
              <a:off x="474" y="297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36" name="Group 578"/>
          <p:cNvGrpSpPr>
            <a:grpSpLocks/>
          </p:cNvGrpSpPr>
          <p:nvPr/>
        </p:nvGrpSpPr>
        <p:grpSpPr bwMode="auto">
          <a:xfrm rot="2044583">
            <a:off x="2154238" y="1876425"/>
            <a:ext cx="161925" cy="206375"/>
            <a:chOff x="384" y="2976"/>
            <a:chExt cx="154" cy="202"/>
          </a:xfrm>
        </p:grpSpPr>
        <p:sp>
          <p:nvSpPr>
            <p:cNvPr id="154010" name="Oval 57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80" name="Oval 580"/>
            <p:cNvSpPr>
              <a:spLocks noChangeAspect="1" noChangeArrowheads="1"/>
            </p:cNvSpPr>
            <p:nvPr/>
          </p:nvSpPr>
          <p:spPr bwMode="auto">
            <a:xfrm>
              <a:off x="478" y="3121"/>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81" name="Oval 581"/>
            <p:cNvSpPr>
              <a:spLocks noChangeAspect="1" noChangeArrowheads="1"/>
            </p:cNvSpPr>
            <p:nvPr/>
          </p:nvSpPr>
          <p:spPr bwMode="auto">
            <a:xfrm>
              <a:off x="468" y="2975"/>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37" name="Group 582"/>
          <p:cNvGrpSpPr>
            <a:grpSpLocks/>
          </p:cNvGrpSpPr>
          <p:nvPr/>
        </p:nvGrpSpPr>
        <p:grpSpPr bwMode="auto">
          <a:xfrm rot="-4675258">
            <a:off x="2961482" y="3872706"/>
            <a:ext cx="157162" cy="212725"/>
            <a:chOff x="384" y="2976"/>
            <a:chExt cx="154" cy="202"/>
          </a:xfrm>
        </p:grpSpPr>
        <p:sp>
          <p:nvSpPr>
            <p:cNvPr id="154007" name="Oval 58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84" name="Oval 584"/>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85" name="Oval 585"/>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38" name="Group 586"/>
          <p:cNvGrpSpPr>
            <a:grpSpLocks/>
          </p:cNvGrpSpPr>
          <p:nvPr/>
        </p:nvGrpSpPr>
        <p:grpSpPr bwMode="auto">
          <a:xfrm rot="-9561900">
            <a:off x="2025650" y="2225675"/>
            <a:ext cx="160338" cy="206375"/>
            <a:chOff x="384" y="2976"/>
            <a:chExt cx="154" cy="202"/>
          </a:xfrm>
        </p:grpSpPr>
        <p:sp>
          <p:nvSpPr>
            <p:cNvPr id="154004" name="Oval 58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88" name="Oval 588"/>
            <p:cNvSpPr>
              <a:spLocks noChangeAspect="1" noChangeArrowheads="1"/>
            </p:cNvSpPr>
            <p:nvPr/>
          </p:nvSpPr>
          <p:spPr bwMode="auto">
            <a:xfrm>
              <a:off x="480" y="3124"/>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89" name="Oval 589"/>
            <p:cNvSpPr>
              <a:spLocks noChangeAspect="1" noChangeArrowheads="1"/>
            </p:cNvSpPr>
            <p:nvPr/>
          </p:nvSpPr>
          <p:spPr bwMode="auto">
            <a:xfrm>
              <a:off x="470" y="298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39" name="Group 590"/>
          <p:cNvGrpSpPr>
            <a:grpSpLocks/>
          </p:cNvGrpSpPr>
          <p:nvPr/>
        </p:nvGrpSpPr>
        <p:grpSpPr bwMode="auto">
          <a:xfrm rot="-5635690">
            <a:off x="2432051" y="2797175"/>
            <a:ext cx="157162" cy="211137"/>
            <a:chOff x="384" y="2976"/>
            <a:chExt cx="154" cy="202"/>
          </a:xfrm>
        </p:grpSpPr>
        <p:sp>
          <p:nvSpPr>
            <p:cNvPr id="154001" name="Oval 59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92" name="Oval 592"/>
            <p:cNvSpPr>
              <a:spLocks noChangeAspect="1" noChangeArrowheads="1"/>
            </p:cNvSpPr>
            <p:nvPr/>
          </p:nvSpPr>
          <p:spPr bwMode="auto">
            <a:xfrm>
              <a:off x="483"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93" name="Oval 593"/>
            <p:cNvSpPr>
              <a:spLocks noChangeAspect="1" noChangeArrowheads="1"/>
            </p:cNvSpPr>
            <p:nvPr/>
          </p:nvSpPr>
          <p:spPr bwMode="auto">
            <a:xfrm>
              <a:off x="469"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40" name="Group 594"/>
          <p:cNvGrpSpPr>
            <a:grpSpLocks/>
          </p:cNvGrpSpPr>
          <p:nvPr/>
        </p:nvGrpSpPr>
        <p:grpSpPr bwMode="auto">
          <a:xfrm rot="7326482">
            <a:off x="2402681" y="3239294"/>
            <a:ext cx="157163" cy="212725"/>
            <a:chOff x="384" y="2976"/>
            <a:chExt cx="154" cy="202"/>
          </a:xfrm>
        </p:grpSpPr>
        <p:sp>
          <p:nvSpPr>
            <p:cNvPr id="153998" name="Oval 59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2996" name="Oval 596"/>
            <p:cNvSpPr>
              <a:spLocks noChangeAspect="1" noChangeArrowheads="1"/>
            </p:cNvSpPr>
            <p:nvPr/>
          </p:nvSpPr>
          <p:spPr bwMode="auto">
            <a:xfrm>
              <a:off x="480"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2997" name="Oval 597"/>
            <p:cNvSpPr>
              <a:spLocks noChangeAspect="1" noChangeArrowheads="1"/>
            </p:cNvSpPr>
            <p:nvPr/>
          </p:nvSpPr>
          <p:spPr bwMode="auto">
            <a:xfrm>
              <a:off x="469"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41" name="Group 598"/>
          <p:cNvGrpSpPr>
            <a:grpSpLocks/>
          </p:cNvGrpSpPr>
          <p:nvPr/>
        </p:nvGrpSpPr>
        <p:grpSpPr bwMode="auto">
          <a:xfrm rot="606639">
            <a:off x="2676525" y="3052763"/>
            <a:ext cx="161925" cy="206375"/>
            <a:chOff x="384" y="2976"/>
            <a:chExt cx="154" cy="202"/>
          </a:xfrm>
        </p:grpSpPr>
        <p:sp>
          <p:nvSpPr>
            <p:cNvPr id="153995" name="Oval 59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00" name="Oval 600"/>
            <p:cNvSpPr>
              <a:spLocks noChangeAspect="1" noChangeArrowheads="1"/>
            </p:cNvSpPr>
            <p:nvPr/>
          </p:nvSpPr>
          <p:spPr bwMode="auto">
            <a:xfrm>
              <a:off x="480" y="3118"/>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01" name="Oval 601"/>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42" name="Group 602"/>
          <p:cNvGrpSpPr>
            <a:grpSpLocks/>
          </p:cNvGrpSpPr>
          <p:nvPr/>
        </p:nvGrpSpPr>
        <p:grpSpPr bwMode="auto">
          <a:xfrm rot="-8412479">
            <a:off x="2374900" y="5156200"/>
            <a:ext cx="161925" cy="206375"/>
            <a:chOff x="384" y="2976"/>
            <a:chExt cx="154" cy="202"/>
          </a:xfrm>
        </p:grpSpPr>
        <p:sp>
          <p:nvSpPr>
            <p:cNvPr id="153992" name="Oval 60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04" name="Oval 604"/>
            <p:cNvSpPr>
              <a:spLocks noChangeAspect="1" noChangeArrowheads="1"/>
            </p:cNvSpPr>
            <p:nvPr/>
          </p:nvSpPr>
          <p:spPr bwMode="auto">
            <a:xfrm>
              <a:off x="484"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05" name="Oval 605"/>
            <p:cNvSpPr>
              <a:spLocks noChangeAspect="1" noChangeArrowheads="1"/>
            </p:cNvSpPr>
            <p:nvPr/>
          </p:nvSpPr>
          <p:spPr bwMode="auto">
            <a:xfrm>
              <a:off x="474" y="2977"/>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43" name="Group 606"/>
          <p:cNvGrpSpPr>
            <a:grpSpLocks/>
          </p:cNvGrpSpPr>
          <p:nvPr/>
        </p:nvGrpSpPr>
        <p:grpSpPr bwMode="auto">
          <a:xfrm rot="-3297085">
            <a:off x="1856582" y="5752306"/>
            <a:ext cx="158750" cy="211137"/>
            <a:chOff x="384" y="2976"/>
            <a:chExt cx="154" cy="202"/>
          </a:xfrm>
        </p:grpSpPr>
        <p:sp>
          <p:nvSpPr>
            <p:cNvPr id="153989" name="Oval 60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08" name="Oval 608"/>
            <p:cNvSpPr>
              <a:spLocks noChangeAspect="1" noChangeArrowheads="1"/>
            </p:cNvSpPr>
            <p:nvPr/>
          </p:nvSpPr>
          <p:spPr bwMode="auto">
            <a:xfrm>
              <a:off x="482" y="3118"/>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09" name="Oval 609"/>
            <p:cNvSpPr>
              <a:spLocks noChangeAspect="1" noChangeArrowheads="1"/>
            </p:cNvSpPr>
            <p:nvPr/>
          </p:nvSpPr>
          <p:spPr bwMode="auto">
            <a:xfrm>
              <a:off x="471"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44" name="Group 610"/>
          <p:cNvGrpSpPr>
            <a:grpSpLocks/>
          </p:cNvGrpSpPr>
          <p:nvPr/>
        </p:nvGrpSpPr>
        <p:grpSpPr bwMode="auto">
          <a:xfrm rot="-232870">
            <a:off x="3243263" y="4946650"/>
            <a:ext cx="161925" cy="206375"/>
            <a:chOff x="384" y="2976"/>
            <a:chExt cx="154" cy="202"/>
          </a:xfrm>
        </p:grpSpPr>
        <p:sp>
          <p:nvSpPr>
            <p:cNvPr id="153986" name="Oval 61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12" name="Oval 612"/>
            <p:cNvSpPr>
              <a:spLocks noChangeAspect="1" noChangeArrowheads="1"/>
            </p:cNvSpPr>
            <p:nvPr/>
          </p:nvSpPr>
          <p:spPr bwMode="auto">
            <a:xfrm>
              <a:off x="481"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13" name="Oval 613"/>
            <p:cNvSpPr>
              <a:spLocks noChangeAspect="1" noChangeArrowheads="1"/>
            </p:cNvSpPr>
            <p:nvPr/>
          </p:nvSpPr>
          <p:spPr bwMode="auto">
            <a:xfrm>
              <a:off x="467" y="297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45" name="Group 614"/>
          <p:cNvGrpSpPr>
            <a:grpSpLocks/>
          </p:cNvGrpSpPr>
          <p:nvPr/>
        </p:nvGrpSpPr>
        <p:grpSpPr bwMode="auto">
          <a:xfrm rot="3241930">
            <a:off x="2047082" y="1447006"/>
            <a:ext cx="157162" cy="212725"/>
            <a:chOff x="384" y="2976"/>
            <a:chExt cx="154" cy="202"/>
          </a:xfrm>
        </p:grpSpPr>
        <p:sp>
          <p:nvSpPr>
            <p:cNvPr id="153983" name="Oval 61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16" name="Oval 616"/>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17" name="Oval 617"/>
            <p:cNvSpPr>
              <a:spLocks noChangeAspect="1" noChangeArrowheads="1"/>
            </p:cNvSpPr>
            <p:nvPr/>
          </p:nvSpPr>
          <p:spPr bwMode="auto">
            <a:xfrm>
              <a:off x="467"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46" name="Group 618"/>
          <p:cNvGrpSpPr>
            <a:grpSpLocks/>
          </p:cNvGrpSpPr>
          <p:nvPr/>
        </p:nvGrpSpPr>
        <p:grpSpPr bwMode="auto">
          <a:xfrm rot="8408726">
            <a:off x="1289050" y="5910263"/>
            <a:ext cx="161925" cy="206375"/>
            <a:chOff x="384" y="2976"/>
            <a:chExt cx="154" cy="202"/>
          </a:xfrm>
        </p:grpSpPr>
        <p:sp>
          <p:nvSpPr>
            <p:cNvPr id="153980" name="Oval 61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20" name="Oval 620"/>
            <p:cNvSpPr>
              <a:spLocks noChangeAspect="1" noChangeArrowheads="1"/>
            </p:cNvSpPr>
            <p:nvPr/>
          </p:nvSpPr>
          <p:spPr bwMode="auto">
            <a:xfrm>
              <a:off x="482" y="3126"/>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21" name="Oval 621"/>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47" name="Group 622"/>
          <p:cNvGrpSpPr>
            <a:grpSpLocks/>
          </p:cNvGrpSpPr>
          <p:nvPr/>
        </p:nvGrpSpPr>
        <p:grpSpPr bwMode="auto">
          <a:xfrm rot="10356280">
            <a:off x="954088" y="3949700"/>
            <a:ext cx="161925" cy="206375"/>
            <a:chOff x="384" y="2976"/>
            <a:chExt cx="154" cy="202"/>
          </a:xfrm>
        </p:grpSpPr>
        <p:sp>
          <p:nvSpPr>
            <p:cNvPr id="153977" name="Oval 62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24" name="Oval 624"/>
            <p:cNvSpPr>
              <a:spLocks noChangeAspect="1" noChangeArrowheads="1"/>
            </p:cNvSpPr>
            <p:nvPr/>
          </p:nvSpPr>
          <p:spPr bwMode="auto">
            <a:xfrm>
              <a:off x="481"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25" name="Oval 625"/>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48" name="Group 626"/>
          <p:cNvGrpSpPr>
            <a:grpSpLocks/>
          </p:cNvGrpSpPr>
          <p:nvPr/>
        </p:nvGrpSpPr>
        <p:grpSpPr bwMode="auto">
          <a:xfrm rot="-7317509">
            <a:off x="1073945" y="3717131"/>
            <a:ext cx="157162" cy="212725"/>
            <a:chOff x="384" y="2976"/>
            <a:chExt cx="154" cy="202"/>
          </a:xfrm>
        </p:grpSpPr>
        <p:sp>
          <p:nvSpPr>
            <p:cNvPr id="153974" name="Oval 62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28" name="Oval 628"/>
            <p:cNvSpPr>
              <a:spLocks noChangeAspect="1" noChangeArrowheads="1"/>
            </p:cNvSpPr>
            <p:nvPr/>
          </p:nvSpPr>
          <p:spPr bwMode="auto">
            <a:xfrm>
              <a:off x="480" y="3120"/>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29" name="Oval 629"/>
            <p:cNvSpPr>
              <a:spLocks noChangeAspect="1" noChangeArrowheads="1"/>
            </p:cNvSpPr>
            <p:nvPr/>
          </p:nvSpPr>
          <p:spPr bwMode="auto">
            <a:xfrm>
              <a:off x="469"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49" name="Group 630"/>
          <p:cNvGrpSpPr>
            <a:grpSpLocks/>
          </p:cNvGrpSpPr>
          <p:nvPr/>
        </p:nvGrpSpPr>
        <p:grpSpPr bwMode="auto">
          <a:xfrm rot="5644662">
            <a:off x="1261269" y="4121944"/>
            <a:ext cx="157163" cy="212725"/>
            <a:chOff x="384" y="2976"/>
            <a:chExt cx="154" cy="202"/>
          </a:xfrm>
        </p:grpSpPr>
        <p:sp>
          <p:nvSpPr>
            <p:cNvPr id="153971" name="Oval 63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32" name="Oval 632"/>
            <p:cNvSpPr>
              <a:spLocks noChangeAspect="1" noChangeArrowheads="1"/>
            </p:cNvSpPr>
            <p:nvPr/>
          </p:nvSpPr>
          <p:spPr bwMode="auto">
            <a:xfrm>
              <a:off x="480" y="3124"/>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33" name="Oval 633"/>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50" name="Group 634"/>
          <p:cNvGrpSpPr>
            <a:grpSpLocks/>
          </p:cNvGrpSpPr>
          <p:nvPr/>
        </p:nvGrpSpPr>
        <p:grpSpPr bwMode="auto">
          <a:xfrm rot="-1075181">
            <a:off x="1409700" y="3829050"/>
            <a:ext cx="161925" cy="207963"/>
            <a:chOff x="384" y="2976"/>
            <a:chExt cx="154" cy="202"/>
          </a:xfrm>
        </p:grpSpPr>
        <p:sp>
          <p:nvSpPr>
            <p:cNvPr id="153968" name="Oval 63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36" name="Oval 636"/>
            <p:cNvSpPr>
              <a:spLocks noChangeAspect="1" noChangeArrowheads="1"/>
            </p:cNvSpPr>
            <p:nvPr/>
          </p:nvSpPr>
          <p:spPr bwMode="auto">
            <a:xfrm>
              <a:off x="480" y="311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37" name="Oval 637"/>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51" name="Group 638"/>
          <p:cNvGrpSpPr>
            <a:grpSpLocks/>
          </p:cNvGrpSpPr>
          <p:nvPr/>
        </p:nvGrpSpPr>
        <p:grpSpPr bwMode="auto">
          <a:xfrm rot="-2251780">
            <a:off x="1720850" y="2689225"/>
            <a:ext cx="161925" cy="206375"/>
            <a:chOff x="384" y="2976"/>
            <a:chExt cx="154" cy="202"/>
          </a:xfrm>
        </p:grpSpPr>
        <p:sp>
          <p:nvSpPr>
            <p:cNvPr id="153965" name="Oval 63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40" name="Oval 640"/>
            <p:cNvSpPr>
              <a:spLocks noChangeAspect="1" noChangeArrowheads="1"/>
            </p:cNvSpPr>
            <p:nvPr/>
          </p:nvSpPr>
          <p:spPr bwMode="auto">
            <a:xfrm>
              <a:off x="482"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41" name="Oval 641"/>
            <p:cNvSpPr>
              <a:spLocks noChangeAspect="1" noChangeArrowheads="1"/>
            </p:cNvSpPr>
            <p:nvPr/>
          </p:nvSpPr>
          <p:spPr bwMode="auto">
            <a:xfrm>
              <a:off x="471" y="297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52" name="Group 642"/>
          <p:cNvGrpSpPr>
            <a:grpSpLocks/>
          </p:cNvGrpSpPr>
          <p:nvPr/>
        </p:nvGrpSpPr>
        <p:grpSpPr bwMode="auto">
          <a:xfrm rot="1674432">
            <a:off x="1239838" y="2725738"/>
            <a:ext cx="161925" cy="207962"/>
            <a:chOff x="384" y="2976"/>
            <a:chExt cx="154" cy="202"/>
          </a:xfrm>
        </p:grpSpPr>
        <p:sp>
          <p:nvSpPr>
            <p:cNvPr id="153962" name="Oval 64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44" name="Oval 644"/>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45" name="Oval 645"/>
            <p:cNvSpPr>
              <a:spLocks noChangeAspect="1" noChangeArrowheads="1"/>
            </p:cNvSpPr>
            <p:nvPr/>
          </p:nvSpPr>
          <p:spPr bwMode="auto">
            <a:xfrm>
              <a:off x="470"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53" name="Group 646"/>
          <p:cNvGrpSpPr>
            <a:grpSpLocks/>
          </p:cNvGrpSpPr>
          <p:nvPr/>
        </p:nvGrpSpPr>
        <p:grpSpPr bwMode="auto">
          <a:xfrm rot="-6963398">
            <a:off x="2493169" y="3394869"/>
            <a:ext cx="157163" cy="212725"/>
            <a:chOff x="384" y="2976"/>
            <a:chExt cx="154" cy="202"/>
          </a:xfrm>
        </p:grpSpPr>
        <p:sp>
          <p:nvSpPr>
            <p:cNvPr id="153959" name="Oval 64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48" name="Oval 648"/>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49" name="Oval 649"/>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54" name="Group 650"/>
          <p:cNvGrpSpPr>
            <a:grpSpLocks/>
          </p:cNvGrpSpPr>
          <p:nvPr/>
        </p:nvGrpSpPr>
        <p:grpSpPr bwMode="auto">
          <a:xfrm rot="7916761">
            <a:off x="2202656" y="3078957"/>
            <a:ext cx="161925" cy="207962"/>
            <a:chOff x="384" y="2976"/>
            <a:chExt cx="154" cy="202"/>
          </a:xfrm>
        </p:grpSpPr>
        <p:sp>
          <p:nvSpPr>
            <p:cNvPr id="153956" name="Oval 65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52" name="Oval 652"/>
            <p:cNvSpPr>
              <a:spLocks noChangeAspect="1" noChangeArrowheads="1"/>
            </p:cNvSpPr>
            <p:nvPr/>
          </p:nvSpPr>
          <p:spPr bwMode="auto">
            <a:xfrm>
              <a:off x="481"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53" name="Oval 653"/>
            <p:cNvSpPr>
              <a:spLocks noChangeAspect="1" noChangeArrowheads="1"/>
            </p:cNvSpPr>
            <p:nvPr/>
          </p:nvSpPr>
          <p:spPr bwMode="auto">
            <a:xfrm>
              <a:off x="470"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55" name="Group 654"/>
          <p:cNvGrpSpPr>
            <a:grpSpLocks/>
          </p:cNvGrpSpPr>
          <p:nvPr/>
        </p:nvGrpSpPr>
        <p:grpSpPr bwMode="auto">
          <a:xfrm rot="3650015">
            <a:off x="2615406" y="5258594"/>
            <a:ext cx="157163" cy="212725"/>
            <a:chOff x="384" y="2976"/>
            <a:chExt cx="154" cy="202"/>
          </a:xfrm>
        </p:grpSpPr>
        <p:sp>
          <p:nvSpPr>
            <p:cNvPr id="153953" name="Oval 65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56" name="Oval 656"/>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57" name="Oval 657"/>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56" name="Group 658"/>
          <p:cNvGrpSpPr>
            <a:grpSpLocks/>
          </p:cNvGrpSpPr>
          <p:nvPr/>
        </p:nvGrpSpPr>
        <p:grpSpPr bwMode="auto">
          <a:xfrm rot="8765409">
            <a:off x="1397000" y="5441950"/>
            <a:ext cx="161925" cy="206375"/>
            <a:chOff x="384" y="2976"/>
            <a:chExt cx="154" cy="202"/>
          </a:xfrm>
        </p:grpSpPr>
        <p:sp>
          <p:nvSpPr>
            <p:cNvPr id="153950" name="Oval 65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60" name="Oval 660"/>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61" name="Oval 661"/>
            <p:cNvSpPr>
              <a:spLocks noChangeAspect="1" noChangeArrowheads="1"/>
            </p:cNvSpPr>
            <p:nvPr/>
          </p:nvSpPr>
          <p:spPr bwMode="auto">
            <a:xfrm>
              <a:off x="472"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57" name="Group 662"/>
          <p:cNvGrpSpPr>
            <a:grpSpLocks/>
          </p:cNvGrpSpPr>
          <p:nvPr/>
        </p:nvGrpSpPr>
        <p:grpSpPr bwMode="auto">
          <a:xfrm rot="-9770376">
            <a:off x="1601788" y="4867275"/>
            <a:ext cx="161925" cy="207963"/>
            <a:chOff x="384" y="2976"/>
            <a:chExt cx="154" cy="202"/>
          </a:xfrm>
        </p:grpSpPr>
        <p:sp>
          <p:nvSpPr>
            <p:cNvPr id="153947" name="Oval 66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64" name="Oval 664"/>
            <p:cNvSpPr>
              <a:spLocks noChangeAspect="1" noChangeArrowheads="1"/>
            </p:cNvSpPr>
            <p:nvPr/>
          </p:nvSpPr>
          <p:spPr bwMode="auto">
            <a:xfrm>
              <a:off x="483"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65" name="Oval 665"/>
            <p:cNvSpPr>
              <a:spLocks noChangeAspect="1" noChangeArrowheads="1"/>
            </p:cNvSpPr>
            <p:nvPr/>
          </p:nvSpPr>
          <p:spPr bwMode="auto">
            <a:xfrm>
              <a:off x="471"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58" name="Group 666"/>
          <p:cNvGrpSpPr>
            <a:grpSpLocks/>
          </p:cNvGrpSpPr>
          <p:nvPr/>
        </p:nvGrpSpPr>
        <p:grpSpPr bwMode="auto">
          <a:xfrm rot="-6295576">
            <a:off x="1324769" y="5201444"/>
            <a:ext cx="157163" cy="212725"/>
            <a:chOff x="384" y="2976"/>
            <a:chExt cx="154" cy="202"/>
          </a:xfrm>
        </p:grpSpPr>
        <p:sp>
          <p:nvSpPr>
            <p:cNvPr id="153944" name="Oval 66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68" name="Oval 668"/>
            <p:cNvSpPr>
              <a:spLocks noChangeAspect="1" noChangeArrowheads="1"/>
            </p:cNvSpPr>
            <p:nvPr/>
          </p:nvSpPr>
          <p:spPr bwMode="auto">
            <a:xfrm>
              <a:off x="483" y="3121"/>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69" name="Oval 669"/>
            <p:cNvSpPr>
              <a:spLocks noChangeAspect="1" noChangeArrowheads="1"/>
            </p:cNvSpPr>
            <p:nvPr/>
          </p:nvSpPr>
          <p:spPr bwMode="auto">
            <a:xfrm>
              <a:off x="467"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59" name="Group 670"/>
          <p:cNvGrpSpPr>
            <a:grpSpLocks/>
          </p:cNvGrpSpPr>
          <p:nvPr/>
        </p:nvGrpSpPr>
        <p:grpSpPr bwMode="auto">
          <a:xfrm rot="-1128779">
            <a:off x="1774825" y="1825625"/>
            <a:ext cx="161925" cy="206375"/>
            <a:chOff x="384" y="2976"/>
            <a:chExt cx="154" cy="202"/>
          </a:xfrm>
        </p:grpSpPr>
        <p:sp>
          <p:nvSpPr>
            <p:cNvPr id="153941" name="Oval 67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72" name="Oval 672"/>
            <p:cNvSpPr>
              <a:spLocks noChangeAspect="1" noChangeArrowheads="1"/>
            </p:cNvSpPr>
            <p:nvPr/>
          </p:nvSpPr>
          <p:spPr bwMode="auto">
            <a:xfrm>
              <a:off x="481"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73" name="Oval 673"/>
            <p:cNvSpPr>
              <a:spLocks noChangeAspect="1" noChangeArrowheads="1"/>
            </p:cNvSpPr>
            <p:nvPr/>
          </p:nvSpPr>
          <p:spPr bwMode="auto">
            <a:xfrm>
              <a:off x="468"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60" name="Group 674"/>
          <p:cNvGrpSpPr>
            <a:grpSpLocks/>
          </p:cNvGrpSpPr>
          <p:nvPr/>
        </p:nvGrpSpPr>
        <p:grpSpPr bwMode="auto">
          <a:xfrm rot="10129310">
            <a:off x="1503363" y="5713413"/>
            <a:ext cx="161925" cy="206375"/>
            <a:chOff x="384" y="2976"/>
            <a:chExt cx="154" cy="202"/>
          </a:xfrm>
        </p:grpSpPr>
        <p:sp>
          <p:nvSpPr>
            <p:cNvPr id="153938" name="Oval 67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76" name="Oval 676"/>
            <p:cNvSpPr>
              <a:spLocks noChangeAspect="1" noChangeArrowheads="1"/>
            </p:cNvSpPr>
            <p:nvPr/>
          </p:nvSpPr>
          <p:spPr bwMode="auto">
            <a:xfrm>
              <a:off x="481"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77" name="Oval 677"/>
            <p:cNvSpPr>
              <a:spLocks noChangeAspect="1" noChangeArrowheads="1"/>
            </p:cNvSpPr>
            <p:nvPr/>
          </p:nvSpPr>
          <p:spPr bwMode="auto">
            <a:xfrm>
              <a:off x="470" y="2981"/>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61" name="Group 678"/>
          <p:cNvGrpSpPr>
            <a:grpSpLocks/>
          </p:cNvGrpSpPr>
          <p:nvPr/>
        </p:nvGrpSpPr>
        <p:grpSpPr bwMode="auto">
          <a:xfrm rot="-3800566">
            <a:off x="1076326" y="5632450"/>
            <a:ext cx="157162" cy="211137"/>
            <a:chOff x="384" y="2976"/>
            <a:chExt cx="154" cy="202"/>
          </a:xfrm>
        </p:grpSpPr>
        <p:sp>
          <p:nvSpPr>
            <p:cNvPr id="153935" name="Oval 67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80" name="Oval 680"/>
            <p:cNvSpPr>
              <a:spLocks noChangeAspect="1" noChangeArrowheads="1"/>
            </p:cNvSpPr>
            <p:nvPr/>
          </p:nvSpPr>
          <p:spPr bwMode="auto">
            <a:xfrm>
              <a:off x="481"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81" name="Oval 681"/>
            <p:cNvSpPr>
              <a:spLocks noChangeAspect="1" noChangeArrowheads="1"/>
            </p:cNvSpPr>
            <p:nvPr/>
          </p:nvSpPr>
          <p:spPr bwMode="auto">
            <a:xfrm>
              <a:off x="467"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62" name="Group 682"/>
          <p:cNvGrpSpPr>
            <a:grpSpLocks/>
          </p:cNvGrpSpPr>
          <p:nvPr/>
        </p:nvGrpSpPr>
        <p:grpSpPr bwMode="auto">
          <a:xfrm rot="-1330303">
            <a:off x="955675" y="5008563"/>
            <a:ext cx="161925" cy="207962"/>
            <a:chOff x="384" y="2976"/>
            <a:chExt cx="154" cy="202"/>
          </a:xfrm>
        </p:grpSpPr>
        <p:sp>
          <p:nvSpPr>
            <p:cNvPr id="153932" name="Oval 68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84" name="Oval 684"/>
            <p:cNvSpPr>
              <a:spLocks noChangeAspect="1" noChangeArrowheads="1"/>
            </p:cNvSpPr>
            <p:nvPr/>
          </p:nvSpPr>
          <p:spPr bwMode="auto">
            <a:xfrm>
              <a:off x="478"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85" name="Oval 685"/>
            <p:cNvSpPr>
              <a:spLocks noChangeAspect="1" noChangeArrowheads="1"/>
            </p:cNvSpPr>
            <p:nvPr/>
          </p:nvSpPr>
          <p:spPr bwMode="auto">
            <a:xfrm>
              <a:off x="468" y="2975"/>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63" name="Group 686"/>
          <p:cNvGrpSpPr>
            <a:grpSpLocks/>
          </p:cNvGrpSpPr>
          <p:nvPr/>
        </p:nvGrpSpPr>
        <p:grpSpPr bwMode="auto">
          <a:xfrm rot="7805517">
            <a:off x="997744" y="4226719"/>
            <a:ext cx="158750" cy="211138"/>
            <a:chOff x="384" y="2976"/>
            <a:chExt cx="154" cy="202"/>
          </a:xfrm>
        </p:grpSpPr>
        <p:sp>
          <p:nvSpPr>
            <p:cNvPr id="153929" name="Oval 68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88" name="Oval 688"/>
            <p:cNvSpPr>
              <a:spLocks noChangeAspect="1" noChangeArrowheads="1"/>
            </p:cNvSpPr>
            <p:nvPr/>
          </p:nvSpPr>
          <p:spPr bwMode="auto">
            <a:xfrm>
              <a:off x="480"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89" name="Oval 689"/>
            <p:cNvSpPr>
              <a:spLocks noChangeAspect="1" noChangeArrowheads="1"/>
            </p:cNvSpPr>
            <p:nvPr/>
          </p:nvSpPr>
          <p:spPr bwMode="auto">
            <a:xfrm>
              <a:off x="471"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64" name="Group 690"/>
          <p:cNvGrpSpPr>
            <a:grpSpLocks/>
          </p:cNvGrpSpPr>
          <p:nvPr/>
        </p:nvGrpSpPr>
        <p:grpSpPr bwMode="auto">
          <a:xfrm rot="6086733">
            <a:off x="2731294" y="2715419"/>
            <a:ext cx="157163" cy="212725"/>
            <a:chOff x="384" y="2976"/>
            <a:chExt cx="154" cy="202"/>
          </a:xfrm>
        </p:grpSpPr>
        <p:sp>
          <p:nvSpPr>
            <p:cNvPr id="153926" name="Oval 69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92" name="Oval 692"/>
            <p:cNvSpPr>
              <a:spLocks noChangeAspect="1" noChangeArrowheads="1"/>
            </p:cNvSpPr>
            <p:nvPr/>
          </p:nvSpPr>
          <p:spPr bwMode="auto">
            <a:xfrm>
              <a:off x="478"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93" name="Oval 693"/>
            <p:cNvSpPr>
              <a:spLocks noChangeAspect="1" noChangeArrowheads="1"/>
            </p:cNvSpPr>
            <p:nvPr/>
          </p:nvSpPr>
          <p:spPr bwMode="auto">
            <a:xfrm>
              <a:off x="470"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65" name="Group 694"/>
          <p:cNvGrpSpPr>
            <a:grpSpLocks/>
          </p:cNvGrpSpPr>
          <p:nvPr/>
        </p:nvGrpSpPr>
        <p:grpSpPr bwMode="auto">
          <a:xfrm rot="-4532296">
            <a:off x="3011488" y="3662362"/>
            <a:ext cx="158750" cy="212725"/>
            <a:chOff x="384" y="2976"/>
            <a:chExt cx="154" cy="202"/>
          </a:xfrm>
        </p:grpSpPr>
        <p:sp>
          <p:nvSpPr>
            <p:cNvPr id="153923" name="Oval 69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096" name="Oval 696"/>
            <p:cNvSpPr>
              <a:spLocks noChangeAspect="1" noChangeArrowheads="1"/>
            </p:cNvSpPr>
            <p:nvPr/>
          </p:nvSpPr>
          <p:spPr bwMode="auto">
            <a:xfrm>
              <a:off x="481"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097" name="Oval 697"/>
            <p:cNvSpPr>
              <a:spLocks noChangeAspect="1" noChangeArrowheads="1"/>
            </p:cNvSpPr>
            <p:nvPr/>
          </p:nvSpPr>
          <p:spPr bwMode="auto">
            <a:xfrm>
              <a:off x="473" y="2974"/>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66" name="Group 698"/>
          <p:cNvGrpSpPr>
            <a:grpSpLocks/>
          </p:cNvGrpSpPr>
          <p:nvPr/>
        </p:nvGrpSpPr>
        <p:grpSpPr bwMode="auto">
          <a:xfrm rot="2173365">
            <a:off x="1981200" y="4443413"/>
            <a:ext cx="161925" cy="207962"/>
            <a:chOff x="384" y="2976"/>
            <a:chExt cx="154" cy="202"/>
          </a:xfrm>
        </p:grpSpPr>
        <p:sp>
          <p:nvSpPr>
            <p:cNvPr id="153920" name="Oval 69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00" name="Oval 700"/>
            <p:cNvSpPr>
              <a:spLocks noChangeAspect="1" noChangeArrowheads="1"/>
            </p:cNvSpPr>
            <p:nvPr/>
          </p:nvSpPr>
          <p:spPr bwMode="auto">
            <a:xfrm>
              <a:off x="480" y="3119"/>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01" name="Oval 701"/>
            <p:cNvSpPr>
              <a:spLocks noChangeAspect="1" noChangeArrowheads="1"/>
            </p:cNvSpPr>
            <p:nvPr/>
          </p:nvSpPr>
          <p:spPr bwMode="auto">
            <a:xfrm>
              <a:off x="469"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67" name="Group 702"/>
          <p:cNvGrpSpPr>
            <a:grpSpLocks/>
          </p:cNvGrpSpPr>
          <p:nvPr/>
        </p:nvGrpSpPr>
        <p:grpSpPr bwMode="auto">
          <a:xfrm rot="7288759">
            <a:off x="2389982" y="4301331"/>
            <a:ext cx="157162" cy="212725"/>
            <a:chOff x="384" y="2976"/>
            <a:chExt cx="154" cy="202"/>
          </a:xfrm>
        </p:grpSpPr>
        <p:sp>
          <p:nvSpPr>
            <p:cNvPr id="153917" name="Oval 70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04" name="Oval 704"/>
            <p:cNvSpPr>
              <a:spLocks noChangeAspect="1" noChangeArrowheads="1"/>
            </p:cNvSpPr>
            <p:nvPr/>
          </p:nvSpPr>
          <p:spPr bwMode="auto">
            <a:xfrm>
              <a:off x="479" y="312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05" name="Oval 705"/>
            <p:cNvSpPr>
              <a:spLocks noChangeAspect="1" noChangeArrowheads="1"/>
            </p:cNvSpPr>
            <p:nvPr/>
          </p:nvSpPr>
          <p:spPr bwMode="auto">
            <a:xfrm>
              <a:off x="470"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68" name="Group 706"/>
          <p:cNvGrpSpPr>
            <a:grpSpLocks/>
          </p:cNvGrpSpPr>
          <p:nvPr/>
        </p:nvGrpSpPr>
        <p:grpSpPr bwMode="auto">
          <a:xfrm rot="10352974">
            <a:off x="2654300" y="4533900"/>
            <a:ext cx="161925" cy="206375"/>
            <a:chOff x="384" y="2976"/>
            <a:chExt cx="154" cy="202"/>
          </a:xfrm>
        </p:grpSpPr>
        <p:sp>
          <p:nvSpPr>
            <p:cNvPr id="153914" name="Oval 70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08" name="Oval 708"/>
            <p:cNvSpPr>
              <a:spLocks noChangeAspect="1" noChangeArrowheads="1"/>
            </p:cNvSpPr>
            <p:nvPr/>
          </p:nvSpPr>
          <p:spPr bwMode="auto">
            <a:xfrm>
              <a:off x="481"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09" name="Oval 709"/>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69" name="Group 710"/>
          <p:cNvGrpSpPr>
            <a:grpSpLocks/>
          </p:cNvGrpSpPr>
          <p:nvPr/>
        </p:nvGrpSpPr>
        <p:grpSpPr bwMode="auto">
          <a:xfrm rot="-7772227">
            <a:off x="2472532" y="4839494"/>
            <a:ext cx="158750" cy="211137"/>
            <a:chOff x="384" y="2976"/>
            <a:chExt cx="154" cy="202"/>
          </a:xfrm>
        </p:grpSpPr>
        <p:sp>
          <p:nvSpPr>
            <p:cNvPr id="153911" name="Oval 71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12" name="Oval 712"/>
            <p:cNvSpPr>
              <a:spLocks noChangeAspect="1" noChangeArrowheads="1"/>
            </p:cNvSpPr>
            <p:nvPr/>
          </p:nvSpPr>
          <p:spPr bwMode="auto">
            <a:xfrm>
              <a:off x="482" y="3120"/>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13" name="Oval 713"/>
            <p:cNvSpPr>
              <a:spLocks noChangeAspect="1" noChangeArrowheads="1"/>
            </p:cNvSpPr>
            <p:nvPr/>
          </p:nvSpPr>
          <p:spPr bwMode="auto">
            <a:xfrm>
              <a:off x="470"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70" name="Group 714"/>
          <p:cNvGrpSpPr>
            <a:grpSpLocks/>
          </p:cNvGrpSpPr>
          <p:nvPr/>
        </p:nvGrpSpPr>
        <p:grpSpPr bwMode="auto">
          <a:xfrm rot="-2605430">
            <a:off x="2016125" y="4821238"/>
            <a:ext cx="161925" cy="206375"/>
            <a:chOff x="384" y="2976"/>
            <a:chExt cx="154" cy="202"/>
          </a:xfrm>
        </p:grpSpPr>
        <p:sp>
          <p:nvSpPr>
            <p:cNvPr id="153908" name="Oval 71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16" name="Oval 716"/>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17" name="Oval 717"/>
            <p:cNvSpPr>
              <a:spLocks noChangeAspect="1" noChangeArrowheads="1"/>
            </p:cNvSpPr>
            <p:nvPr/>
          </p:nvSpPr>
          <p:spPr bwMode="auto">
            <a:xfrm>
              <a:off x="470"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71" name="Group 718"/>
          <p:cNvGrpSpPr>
            <a:grpSpLocks/>
          </p:cNvGrpSpPr>
          <p:nvPr/>
        </p:nvGrpSpPr>
        <p:grpSpPr bwMode="auto">
          <a:xfrm rot="118422">
            <a:off x="2711450" y="5518150"/>
            <a:ext cx="161925" cy="207963"/>
            <a:chOff x="384" y="2976"/>
            <a:chExt cx="154" cy="202"/>
          </a:xfrm>
        </p:grpSpPr>
        <p:sp>
          <p:nvSpPr>
            <p:cNvPr id="153905" name="Oval 71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20" name="Oval 720"/>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21" name="Oval 721"/>
            <p:cNvSpPr>
              <a:spLocks noChangeAspect="1" noChangeArrowheads="1"/>
            </p:cNvSpPr>
            <p:nvPr/>
          </p:nvSpPr>
          <p:spPr bwMode="auto">
            <a:xfrm>
              <a:off x="468"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72" name="Group 722"/>
          <p:cNvGrpSpPr>
            <a:grpSpLocks/>
          </p:cNvGrpSpPr>
          <p:nvPr/>
        </p:nvGrpSpPr>
        <p:grpSpPr bwMode="auto">
          <a:xfrm rot="5233817">
            <a:off x="2971006" y="5179219"/>
            <a:ext cx="157163" cy="212725"/>
            <a:chOff x="384" y="2976"/>
            <a:chExt cx="154" cy="202"/>
          </a:xfrm>
        </p:grpSpPr>
        <p:sp>
          <p:nvSpPr>
            <p:cNvPr id="153902" name="Oval 72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24" name="Oval 724"/>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25" name="Oval 725"/>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73" name="Group 726"/>
          <p:cNvGrpSpPr>
            <a:grpSpLocks/>
          </p:cNvGrpSpPr>
          <p:nvPr/>
        </p:nvGrpSpPr>
        <p:grpSpPr bwMode="auto">
          <a:xfrm rot="8298032">
            <a:off x="3321050" y="5224463"/>
            <a:ext cx="161925" cy="206375"/>
            <a:chOff x="384" y="2976"/>
            <a:chExt cx="154" cy="202"/>
          </a:xfrm>
        </p:grpSpPr>
        <p:sp>
          <p:nvSpPr>
            <p:cNvPr id="153899" name="Oval 72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28" name="Oval 728"/>
            <p:cNvSpPr>
              <a:spLocks noChangeAspect="1" noChangeArrowheads="1"/>
            </p:cNvSpPr>
            <p:nvPr/>
          </p:nvSpPr>
          <p:spPr bwMode="auto">
            <a:xfrm>
              <a:off x="480"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29" name="Oval 729"/>
            <p:cNvSpPr>
              <a:spLocks noChangeAspect="1" noChangeArrowheads="1"/>
            </p:cNvSpPr>
            <p:nvPr/>
          </p:nvSpPr>
          <p:spPr bwMode="auto">
            <a:xfrm>
              <a:off x="470"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74" name="Group 730"/>
          <p:cNvGrpSpPr>
            <a:grpSpLocks/>
          </p:cNvGrpSpPr>
          <p:nvPr/>
        </p:nvGrpSpPr>
        <p:grpSpPr bwMode="auto">
          <a:xfrm rot="-9827169">
            <a:off x="3203575" y="5500688"/>
            <a:ext cx="161925" cy="207962"/>
            <a:chOff x="384" y="2976"/>
            <a:chExt cx="154" cy="202"/>
          </a:xfrm>
        </p:grpSpPr>
        <p:sp>
          <p:nvSpPr>
            <p:cNvPr id="153896" name="Oval 73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32" name="Oval 732"/>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33" name="Oval 733"/>
            <p:cNvSpPr>
              <a:spLocks noChangeAspect="1" noChangeArrowheads="1"/>
            </p:cNvSpPr>
            <p:nvPr/>
          </p:nvSpPr>
          <p:spPr bwMode="auto">
            <a:xfrm>
              <a:off x="474" y="2974"/>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75" name="Group 734"/>
          <p:cNvGrpSpPr>
            <a:grpSpLocks/>
          </p:cNvGrpSpPr>
          <p:nvPr/>
        </p:nvGrpSpPr>
        <p:grpSpPr bwMode="auto">
          <a:xfrm rot="-4660373">
            <a:off x="2943226" y="5551487"/>
            <a:ext cx="158750" cy="212725"/>
            <a:chOff x="384" y="2976"/>
            <a:chExt cx="154" cy="202"/>
          </a:xfrm>
        </p:grpSpPr>
        <p:sp>
          <p:nvSpPr>
            <p:cNvPr id="153893" name="Oval 73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36" name="Oval 736"/>
            <p:cNvSpPr>
              <a:spLocks noChangeAspect="1" noChangeArrowheads="1"/>
            </p:cNvSpPr>
            <p:nvPr/>
          </p:nvSpPr>
          <p:spPr bwMode="auto">
            <a:xfrm>
              <a:off x="482" y="311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37" name="Oval 737"/>
            <p:cNvSpPr>
              <a:spLocks noChangeAspect="1" noChangeArrowheads="1"/>
            </p:cNvSpPr>
            <p:nvPr/>
          </p:nvSpPr>
          <p:spPr bwMode="auto">
            <a:xfrm>
              <a:off x="472" y="2973"/>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76" name="Group 738"/>
          <p:cNvGrpSpPr>
            <a:grpSpLocks/>
          </p:cNvGrpSpPr>
          <p:nvPr/>
        </p:nvGrpSpPr>
        <p:grpSpPr bwMode="auto">
          <a:xfrm rot="-3383921">
            <a:off x="2871788" y="4918075"/>
            <a:ext cx="157162" cy="211138"/>
            <a:chOff x="384" y="2976"/>
            <a:chExt cx="154" cy="202"/>
          </a:xfrm>
        </p:grpSpPr>
        <p:sp>
          <p:nvSpPr>
            <p:cNvPr id="153890" name="Oval 73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40" name="Oval 740"/>
            <p:cNvSpPr>
              <a:spLocks noChangeAspect="1" noChangeArrowheads="1"/>
            </p:cNvSpPr>
            <p:nvPr/>
          </p:nvSpPr>
          <p:spPr bwMode="auto">
            <a:xfrm>
              <a:off x="479" y="3120"/>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41" name="Oval 741"/>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77" name="Group 742"/>
          <p:cNvGrpSpPr>
            <a:grpSpLocks/>
          </p:cNvGrpSpPr>
          <p:nvPr/>
        </p:nvGrpSpPr>
        <p:grpSpPr bwMode="auto">
          <a:xfrm rot="542292">
            <a:off x="3201988" y="4046538"/>
            <a:ext cx="160337" cy="207962"/>
            <a:chOff x="384" y="2976"/>
            <a:chExt cx="154" cy="202"/>
          </a:xfrm>
        </p:grpSpPr>
        <p:sp>
          <p:nvSpPr>
            <p:cNvPr id="153887" name="Oval 74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44" name="Oval 744"/>
            <p:cNvSpPr>
              <a:spLocks noChangeAspect="1" noChangeArrowheads="1"/>
            </p:cNvSpPr>
            <p:nvPr/>
          </p:nvSpPr>
          <p:spPr bwMode="auto">
            <a:xfrm>
              <a:off x="480" y="3119"/>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45" name="Oval 745"/>
            <p:cNvSpPr>
              <a:spLocks noChangeAspect="1" noChangeArrowheads="1"/>
            </p:cNvSpPr>
            <p:nvPr/>
          </p:nvSpPr>
          <p:spPr bwMode="auto">
            <a:xfrm>
              <a:off x="469" y="2974"/>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78" name="Group 746"/>
          <p:cNvGrpSpPr>
            <a:grpSpLocks/>
          </p:cNvGrpSpPr>
          <p:nvPr/>
        </p:nvGrpSpPr>
        <p:grpSpPr bwMode="auto">
          <a:xfrm rot="-8095540">
            <a:off x="2659063" y="4122737"/>
            <a:ext cx="158750" cy="212725"/>
            <a:chOff x="384" y="2976"/>
            <a:chExt cx="154" cy="202"/>
          </a:xfrm>
        </p:grpSpPr>
        <p:sp>
          <p:nvSpPr>
            <p:cNvPr id="153884" name="Oval 74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48" name="Oval 748"/>
            <p:cNvSpPr>
              <a:spLocks noChangeAspect="1" noChangeArrowheads="1"/>
            </p:cNvSpPr>
            <p:nvPr/>
          </p:nvSpPr>
          <p:spPr bwMode="auto">
            <a:xfrm>
              <a:off x="482" y="3121"/>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49" name="Oval 749"/>
            <p:cNvSpPr>
              <a:spLocks noChangeAspect="1" noChangeArrowheads="1"/>
            </p:cNvSpPr>
            <p:nvPr/>
          </p:nvSpPr>
          <p:spPr bwMode="auto">
            <a:xfrm>
              <a:off x="473" y="2976"/>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79" name="Group 750"/>
          <p:cNvGrpSpPr>
            <a:grpSpLocks/>
          </p:cNvGrpSpPr>
          <p:nvPr/>
        </p:nvGrpSpPr>
        <p:grpSpPr bwMode="auto">
          <a:xfrm rot="6784622">
            <a:off x="2283619" y="4602956"/>
            <a:ext cx="158750" cy="211138"/>
            <a:chOff x="384" y="2976"/>
            <a:chExt cx="154" cy="202"/>
          </a:xfrm>
        </p:grpSpPr>
        <p:sp>
          <p:nvSpPr>
            <p:cNvPr id="153881" name="Oval 75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52" name="Oval 752"/>
            <p:cNvSpPr>
              <a:spLocks noChangeAspect="1" noChangeArrowheads="1"/>
            </p:cNvSpPr>
            <p:nvPr/>
          </p:nvSpPr>
          <p:spPr bwMode="auto">
            <a:xfrm>
              <a:off x="479" y="3120"/>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53" name="Oval 753"/>
            <p:cNvSpPr>
              <a:spLocks noChangeAspect="1" noChangeArrowheads="1"/>
            </p:cNvSpPr>
            <p:nvPr/>
          </p:nvSpPr>
          <p:spPr bwMode="auto">
            <a:xfrm>
              <a:off x="468" y="2976"/>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80" name="Group 754"/>
          <p:cNvGrpSpPr>
            <a:grpSpLocks/>
          </p:cNvGrpSpPr>
          <p:nvPr/>
        </p:nvGrpSpPr>
        <p:grpSpPr bwMode="auto">
          <a:xfrm rot="-4257957">
            <a:off x="1472406" y="4207669"/>
            <a:ext cx="157163" cy="212725"/>
            <a:chOff x="384" y="2976"/>
            <a:chExt cx="154" cy="202"/>
          </a:xfrm>
        </p:grpSpPr>
        <p:sp>
          <p:nvSpPr>
            <p:cNvPr id="153878" name="Oval 75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56" name="Oval 756"/>
            <p:cNvSpPr>
              <a:spLocks noChangeAspect="1" noChangeArrowheads="1"/>
            </p:cNvSpPr>
            <p:nvPr/>
          </p:nvSpPr>
          <p:spPr bwMode="auto">
            <a:xfrm>
              <a:off x="479"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57" name="Oval 757"/>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81" name="Group 758"/>
          <p:cNvGrpSpPr>
            <a:grpSpLocks/>
          </p:cNvGrpSpPr>
          <p:nvPr/>
        </p:nvGrpSpPr>
        <p:grpSpPr bwMode="auto">
          <a:xfrm rot="-331743">
            <a:off x="1693863" y="4519613"/>
            <a:ext cx="161925" cy="207962"/>
            <a:chOff x="384" y="2976"/>
            <a:chExt cx="154" cy="202"/>
          </a:xfrm>
        </p:grpSpPr>
        <p:sp>
          <p:nvSpPr>
            <p:cNvPr id="153875" name="Oval 75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60" name="Oval 760"/>
            <p:cNvSpPr>
              <a:spLocks noChangeAspect="1" noChangeArrowheads="1"/>
            </p:cNvSpPr>
            <p:nvPr/>
          </p:nvSpPr>
          <p:spPr bwMode="auto">
            <a:xfrm>
              <a:off x="480" y="3117"/>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61" name="Oval 761"/>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82" name="Group 762"/>
          <p:cNvGrpSpPr>
            <a:grpSpLocks/>
          </p:cNvGrpSpPr>
          <p:nvPr/>
        </p:nvGrpSpPr>
        <p:grpSpPr bwMode="auto">
          <a:xfrm rot="-8969575">
            <a:off x="1019175" y="4618038"/>
            <a:ext cx="161925" cy="206375"/>
            <a:chOff x="384" y="2976"/>
            <a:chExt cx="154" cy="202"/>
          </a:xfrm>
        </p:grpSpPr>
        <p:sp>
          <p:nvSpPr>
            <p:cNvPr id="153872" name="Oval 76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64" name="Oval 764"/>
            <p:cNvSpPr>
              <a:spLocks noChangeAspect="1" noChangeArrowheads="1"/>
            </p:cNvSpPr>
            <p:nvPr/>
          </p:nvSpPr>
          <p:spPr bwMode="auto">
            <a:xfrm>
              <a:off x="484"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65" name="Oval 765"/>
            <p:cNvSpPr>
              <a:spLocks noChangeAspect="1" noChangeArrowheads="1"/>
            </p:cNvSpPr>
            <p:nvPr/>
          </p:nvSpPr>
          <p:spPr bwMode="auto">
            <a:xfrm>
              <a:off x="474"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83" name="Group 766"/>
          <p:cNvGrpSpPr>
            <a:grpSpLocks/>
          </p:cNvGrpSpPr>
          <p:nvPr/>
        </p:nvGrpSpPr>
        <p:grpSpPr bwMode="auto">
          <a:xfrm rot="5910586">
            <a:off x="1415257" y="4555331"/>
            <a:ext cx="157162" cy="212725"/>
            <a:chOff x="384" y="2976"/>
            <a:chExt cx="154" cy="202"/>
          </a:xfrm>
        </p:grpSpPr>
        <p:sp>
          <p:nvSpPr>
            <p:cNvPr id="153869" name="Oval 76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68" name="Oval 768"/>
            <p:cNvSpPr>
              <a:spLocks noChangeAspect="1" noChangeArrowheads="1"/>
            </p:cNvSpPr>
            <p:nvPr/>
          </p:nvSpPr>
          <p:spPr bwMode="auto">
            <a:xfrm>
              <a:off x="480" y="3124"/>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69" name="Oval 769"/>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84" name="Group 770"/>
          <p:cNvGrpSpPr>
            <a:grpSpLocks/>
          </p:cNvGrpSpPr>
          <p:nvPr/>
        </p:nvGrpSpPr>
        <p:grpSpPr bwMode="auto">
          <a:xfrm rot="1023944">
            <a:off x="2173288" y="5541963"/>
            <a:ext cx="160337" cy="206375"/>
            <a:chOff x="384" y="2976"/>
            <a:chExt cx="154" cy="202"/>
          </a:xfrm>
        </p:grpSpPr>
        <p:sp>
          <p:nvSpPr>
            <p:cNvPr id="153866" name="Oval 77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72" name="Oval 772"/>
            <p:cNvSpPr>
              <a:spLocks noChangeAspect="1" noChangeArrowheads="1"/>
            </p:cNvSpPr>
            <p:nvPr/>
          </p:nvSpPr>
          <p:spPr bwMode="auto">
            <a:xfrm>
              <a:off x="477"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73" name="Oval 773"/>
            <p:cNvSpPr>
              <a:spLocks noChangeAspect="1" noChangeArrowheads="1"/>
            </p:cNvSpPr>
            <p:nvPr/>
          </p:nvSpPr>
          <p:spPr bwMode="auto">
            <a:xfrm>
              <a:off x="467" y="2975"/>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85" name="Group 774"/>
          <p:cNvGrpSpPr>
            <a:grpSpLocks/>
          </p:cNvGrpSpPr>
          <p:nvPr/>
        </p:nvGrpSpPr>
        <p:grpSpPr bwMode="auto">
          <a:xfrm rot="4950154">
            <a:off x="1733551" y="5940425"/>
            <a:ext cx="157162" cy="211137"/>
            <a:chOff x="384" y="2976"/>
            <a:chExt cx="154" cy="202"/>
          </a:xfrm>
        </p:grpSpPr>
        <p:sp>
          <p:nvSpPr>
            <p:cNvPr id="153863" name="Oval 77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76" name="Oval 776"/>
            <p:cNvSpPr>
              <a:spLocks noChangeAspect="1" noChangeArrowheads="1"/>
            </p:cNvSpPr>
            <p:nvPr/>
          </p:nvSpPr>
          <p:spPr bwMode="auto">
            <a:xfrm>
              <a:off x="478"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77" name="Oval 777"/>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86" name="Group 778"/>
          <p:cNvGrpSpPr>
            <a:grpSpLocks/>
          </p:cNvGrpSpPr>
          <p:nvPr/>
        </p:nvGrpSpPr>
        <p:grpSpPr bwMode="auto">
          <a:xfrm rot="-3687675">
            <a:off x="2031207" y="5171281"/>
            <a:ext cx="157162" cy="212725"/>
            <a:chOff x="384" y="2976"/>
            <a:chExt cx="154" cy="202"/>
          </a:xfrm>
        </p:grpSpPr>
        <p:sp>
          <p:nvSpPr>
            <p:cNvPr id="153860" name="Oval 77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80" name="Oval 780"/>
            <p:cNvSpPr>
              <a:spLocks noChangeAspect="1" noChangeArrowheads="1"/>
            </p:cNvSpPr>
            <p:nvPr/>
          </p:nvSpPr>
          <p:spPr bwMode="auto">
            <a:xfrm>
              <a:off x="479" y="3119"/>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81" name="Oval 781"/>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87" name="Group 782"/>
          <p:cNvGrpSpPr>
            <a:grpSpLocks/>
          </p:cNvGrpSpPr>
          <p:nvPr/>
        </p:nvGrpSpPr>
        <p:grpSpPr bwMode="auto">
          <a:xfrm rot="-10407517">
            <a:off x="1708150" y="5468938"/>
            <a:ext cx="161925" cy="206375"/>
            <a:chOff x="384" y="2976"/>
            <a:chExt cx="154" cy="202"/>
          </a:xfrm>
        </p:grpSpPr>
        <p:sp>
          <p:nvSpPr>
            <p:cNvPr id="153857" name="Oval 78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84" name="Oval 784"/>
            <p:cNvSpPr>
              <a:spLocks noChangeAspect="1" noChangeArrowheads="1"/>
            </p:cNvSpPr>
            <p:nvPr/>
          </p:nvSpPr>
          <p:spPr bwMode="auto">
            <a:xfrm>
              <a:off x="483"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85" name="Oval 785"/>
            <p:cNvSpPr>
              <a:spLocks noChangeAspect="1" noChangeArrowheads="1"/>
            </p:cNvSpPr>
            <p:nvPr/>
          </p:nvSpPr>
          <p:spPr bwMode="auto">
            <a:xfrm>
              <a:off x="472"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88" name="Group 786"/>
          <p:cNvGrpSpPr>
            <a:grpSpLocks/>
          </p:cNvGrpSpPr>
          <p:nvPr/>
        </p:nvGrpSpPr>
        <p:grpSpPr bwMode="auto">
          <a:xfrm rot="2173365">
            <a:off x="2135188" y="5969000"/>
            <a:ext cx="161925" cy="206375"/>
            <a:chOff x="384" y="2976"/>
            <a:chExt cx="154" cy="202"/>
          </a:xfrm>
        </p:grpSpPr>
        <p:sp>
          <p:nvSpPr>
            <p:cNvPr id="153854" name="Oval 78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88" name="Oval 788"/>
            <p:cNvSpPr>
              <a:spLocks noChangeAspect="1" noChangeArrowheads="1"/>
            </p:cNvSpPr>
            <p:nvPr/>
          </p:nvSpPr>
          <p:spPr bwMode="auto">
            <a:xfrm>
              <a:off x="478" y="3121"/>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89" name="Oval 789"/>
            <p:cNvSpPr>
              <a:spLocks noChangeAspect="1" noChangeArrowheads="1"/>
            </p:cNvSpPr>
            <p:nvPr/>
          </p:nvSpPr>
          <p:spPr bwMode="auto">
            <a:xfrm>
              <a:off x="467" y="297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89" name="Group 790"/>
          <p:cNvGrpSpPr>
            <a:grpSpLocks/>
          </p:cNvGrpSpPr>
          <p:nvPr/>
        </p:nvGrpSpPr>
        <p:grpSpPr bwMode="auto">
          <a:xfrm rot="7288759">
            <a:off x="2131219" y="2661444"/>
            <a:ext cx="158750" cy="211138"/>
            <a:chOff x="384" y="2976"/>
            <a:chExt cx="154" cy="202"/>
          </a:xfrm>
        </p:grpSpPr>
        <p:sp>
          <p:nvSpPr>
            <p:cNvPr id="153851" name="Oval 79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92" name="Oval 792"/>
            <p:cNvSpPr>
              <a:spLocks noChangeAspect="1" noChangeArrowheads="1"/>
            </p:cNvSpPr>
            <p:nvPr/>
          </p:nvSpPr>
          <p:spPr bwMode="auto">
            <a:xfrm>
              <a:off x="478" y="3121"/>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93" name="Oval 793"/>
            <p:cNvSpPr>
              <a:spLocks noChangeAspect="1" noChangeArrowheads="1"/>
            </p:cNvSpPr>
            <p:nvPr/>
          </p:nvSpPr>
          <p:spPr bwMode="auto">
            <a:xfrm>
              <a:off x="470"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90" name="Group 794"/>
          <p:cNvGrpSpPr>
            <a:grpSpLocks/>
          </p:cNvGrpSpPr>
          <p:nvPr/>
        </p:nvGrpSpPr>
        <p:grpSpPr bwMode="auto">
          <a:xfrm rot="10352974">
            <a:off x="931863" y="3657600"/>
            <a:ext cx="161925" cy="206375"/>
            <a:chOff x="384" y="2976"/>
            <a:chExt cx="154" cy="202"/>
          </a:xfrm>
        </p:grpSpPr>
        <p:sp>
          <p:nvSpPr>
            <p:cNvPr id="153848" name="Oval 79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196" name="Oval 796"/>
            <p:cNvSpPr>
              <a:spLocks noChangeAspect="1" noChangeArrowheads="1"/>
            </p:cNvSpPr>
            <p:nvPr/>
          </p:nvSpPr>
          <p:spPr bwMode="auto">
            <a:xfrm>
              <a:off x="481"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197" name="Oval 797"/>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91" name="Group 798"/>
          <p:cNvGrpSpPr>
            <a:grpSpLocks/>
          </p:cNvGrpSpPr>
          <p:nvPr/>
        </p:nvGrpSpPr>
        <p:grpSpPr bwMode="auto">
          <a:xfrm rot="-7772227">
            <a:off x="1435894" y="3163094"/>
            <a:ext cx="157163" cy="212725"/>
            <a:chOff x="384" y="2976"/>
            <a:chExt cx="154" cy="202"/>
          </a:xfrm>
        </p:grpSpPr>
        <p:sp>
          <p:nvSpPr>
            <p:cNvPr id="153845" name="Oval 79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200" name="Oval 800"/>
            <p:cNvSpPr>
              <a:spLocks noChangeAspect="1" noChangeArrowheads="1"/>
            </p:cNvSpPr>
            <p:nvPr/>
          </p:nvSpPr>
          <p:spPr bwMode="auto">
            <a:xfrm>
              <a:off x="480" y="3120"/>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201" name="Oval 801"/>
            <p:cNvSpPr>
              <a:spLocks noChangeAspect="1" noChangeArrowheads="1"/>
            </p:cNvSpPr>
            <p:nvPr/>
          </p:nvSpPr>
          <p:spPr bwMode="auto">
            <a:xfrm>
              <a:off x="470"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92" name="Group 802"/>
          <p:cNvGrpSpPr>
            <a:grpSpLocks/>
          </p:cNvGrpSpPr>
          <p:nvPr/>
        </p:nvGrpSpPr>
        <p:grpSpPr bwMode="auto">
          <a:xfrm rot="-2605430">
            <a:off x="1617663" y="3756025"/>
            <a:ext cx="161925" cy="206375"/>
            <a:chOff x="384" y="2976"/>
            <a:chExt cx="154" cy="202"/>
          </a:xfrm>
        </p:grpSpPr>
        <p:sp>
          <p:nvSpPr>
            <p:cNvPr id="153842" name="Oval 80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204" name="Oval 804"/>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205" name="Oval 805"/>
            <p:cNvSpPr>
              <a:spLocks noChangeAspect="1" noChangeArrowheads="1"/>
            </p:cNvSpPr>
            <p:nvPr/>
          </p:nvSpPr>
          <p:spPr bwMode="auto">
            <a:xfrm>
              <a:off x="470"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93" name="Group 806"/>
          <p:cNvGrpSpPr>
            <a:grpSpLocks/>
          </p:cNvGrpSpPr>
          <p:nvPr/>
        </p:nvGrpSpPr>
        <p:grpSpPr bwMode="auto">
          <a:xfrm rot="-657876">
            <a:off x="3276600" y="4465638"/>
            <a:ext cx="161925" cy="206375"/>
            <a:chOff x="384" y="2976"/>
            <a:chExt cx="154" cy="202"/>
          </a:xfrm>
        </p:grpSpPr>
        <p:sp>
          <p:nvSpPr>
            <p:cNvPr id="153839" name="Oval 80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208" name="Oval 808"/>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209" name="Oval 809"/>
            <p:cNvSpPr>
              <a:spLocks noChangeAspect="1" noChangeArrowheads="1"/>
            </p:cNvSpPr>
            <p:nvPr/>
          </p:nvSpPr>
          <p:spPr bwMode="auto">
            <a:xfrm>
              <a:off x="468"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94" name="Group 810"/>
          <p:cNvGrpSpPr>
            <a:grpSpLocks/>
          </p:cNvGrpSpPr>
          <p:nvPr/>
        </p:nvGrpSpPr>
        <p:grpSpPr bwMode="auto">
          <a:xfrm rot="3268334">
            <a:off x="3271044" y="4696619"/>
            <a:ext cx="157163" cy="212725"/>
            <a:chOff x="384" y="2976"/>
            <a:chExt cx="154" cy="202"/>
          </a:xfrm>
        </p:grpSpPr>
        <p:sp>
          <p:nvSpPr>
            <p:cNvPr id="153836" name="Oval 81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212" name="Oval 812"/>
            <p:cNvSpPr>
              <a:spLocks noChangeAspect="1" noChangeArrowheads="1"/>
            </p:cNvSpPr>
            <p:nvPr/>
          </p:nvSpPr>
          <p:spPr bwMode="auto">
            <a:xfrm>
              <a:off x="477"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213" name="Oval 813"/>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95" name="Group 814"/>
          <p:cNvGrpSpPr>
            <a:grpSpLocks/>
          </p:cNvGrpSpPr>
          <p:nvPr/>
        </p:nvGrpSpPr>
        <p:grpSpPr bwMode="auto">
          <a:xfrm rot="-5369495">
            <a:off x="3058320" y="4304506"/>
            <a:ext cx="157162" cy="212725"/>
            <a:chOff x="384" y="2976"/>
            <a:chExt cx="154" cy="202"/>
          </a:xfrm>
        </p:grpSpPr>
        <p:sp>
          <p:nvSpPr>
            <p:cNvPr id="153833" name="Oval 81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216" name="Oval 816"/>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217" name="Oval 817"/>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96" name="Group 818"/>
          <p:cNvGrpSpPr>
            <a:grpSpLocks/>
          </p:cNvGrpSpPr>
          <p:nvPr/>
        </p:nvGrpSpPr>
        <p:grpSpPr bwMode="auto">
          <a:xfrm rot="9510663">
            <a:off x="2924175" y="4611688"/>
            <a:ext cx="161925" cy="207962"/>
            <a:chOff x="384" y="2976"/>
            <a:chExt cx="154" cy="202"/>
          </a:xfrm>
        </p:grpSpPr>
        <p:sp>
          <p:nvSpPr>
            <p:cNvPr id="153830" name="Oval 81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3220" name="Oval 820"/>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3221" name="Oval 821"/>
            <p:cNvSpPr>
              <a:spLocks noChangeAspect="1" noChangeArrowheads="1"/>
            </p:cNvSpPr>
            <p:nvPr/>
          </p:nvSpPr>
          <p:spPr bwMode="auto">
            <a:xfrm>
              <a:off x="473" y="2975"/>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3797" name="Group 822"/>
          <p:cNvGrpSpPr>
            <a:grpSpLocks/>
          </p:cNvGrpSpPr>
          <p:nvPr/>
        </p:nvGrpSpPr>
        <p:grpSpPr bwMode="auto">
          <a:xfrm>
            <a:off x="874713" y="3854450"/>
            <a:ext cx="2605087" cy="2389188"/>
            <a:chOff x="162" y="2428"/>
            <a:chExt cx="1641" cy="1505"/>
          </a:xfrm>
        </p:grpSpPr>
        <p:sp>
          <p:nvSpPr>
            <p:cNvPr id="153828" name="Oval 823"/>
            <p:cNvSpPr>
              <a:spLocks noChangeArrowheads="1"/>
            </p:cNvSpPr>
            <p:nvPr/>
          </p:nvSpPr>
          <p:spPr bwMode="auto">
            <a:xfrm>
              <a:off x="181" y="2428"/>
              <a:ext cx="1612" cy="190"/>
            </a:xfrm>
            <a:prstGeom prst="ellipse">
              <a:avLst/>
            </a:prstGeom>
            <a:solidFill>
              <a:srgbClr val="99CCFF">
                <a:alpha val="34117"/>
              </a:srgbClr>
            </a:solidFill>
            <a:ln w="9525">
              <a:solidFill>
                <a:schemeClr val="accent1"/>
              </a:solidFill>
              <a:miter lim="800000"/>
              <a:headEnd/>
              <a:tailEnd/>
            </a:ln>
          </p:spPr>
          <p:txBody>
            <a:bodyPr wrap="none" anchor="ctr"/>
            <a:lstStyle/>
            <a:p>
              <a:endParaRPr lang="en-US"/>
            </a:p>
          </p:txBody>
        </p:sp>
        <p:sp>
          <p:nvSpPr>
            <p:cNvPr id="153829" name="Freeform 824"/>
            <p:cNvSpPr>
              <a:spLocks/>
            </p:cNvSpPr>
            <p:nvPr/>
          </p:nvSpPr>
          <p:spPr bwMode="auto">
            <a:xfrm>
              <a:off x="162" y="2517"/>
              <a:ext cx="1641" cy="1416"/>
            </a:xfrm>
            <a:custGeom>
              <a:avLst/>
              <a:gdLst>
                <a:gd name="T0" fmla="*/ 0 w 1641"/>
                <a:gd name="T1" fmla="*/ 0 h 1416"/>
                <a:gd name="T2" fmla="*/ 36 w 1641"/>
                <a:gd name="T3" fmla="*/ 30 h 1416"/>
                <a:gd name="T4" fmla="*/ 114 w 1641"/>
                <a:gd name="T5" fmla="*/ 57 h 1416"/>
                <a:gd name="T6" fmla="*/ 186 w 1641"/>
                <a:gd name="T7" fmla="*/ 63 h 1416"/>
                <a:gd name="T8" fmla="*/ 336 w 1641"/>
                <a:gd name="T9" fmla="*/ 81 h 1416"/>
                <a:gd name="T10" fmla="*/ 447 w 1641"/>
                <a:gd name="T11" fmla="*/ 87 h 1416"/>
                <a:gd name="T12" fmla="*/ 600 w 1641"/>
                <a:gd name="T13" fmla="*/ 96 h 1416"/>
                <a:gd name="T14" fmla="*/ 714 w 1641"/>
                <a:gd name="T15" fmla="*/ 102 h 1416"/>
                <a:gd name="T16" fmla="*/ 858 w 1641"/>
                <a:gd name="T17" fmla="*/ 102 h 1416"/>
                <a:gd name="T18" fmla="*/ 948 w 1641"/>
                <a:gd name="T19" fmla="*/ 102 h 1416"/>
                <a:gd name="T20" fmla="*/ 1098 w 1641"/>
                <a:gd name="T21" fmla="*/ 93 h 1416"/>
                <a:gd name="T22" fmla="*/ 1224 w 1641"/>
                <a:gd name="T23" fmla="*/ 90 h 1416"/>
                <a:gd name="T24" fmla="*/ 1374 w 1641"/>
                <a:gd name="T25" fmla="*/ 75 h 1416"/>
                <a:gd name="T26" fmla="*/ 1452 w 1641"/>
                <a:gd name="T27" fmla="*/ 60 h 1416"/>
                <a:gd name="T28" fmla="*/ 1536 w 1641"/>
                <a:gd name="T29" fmla="*/ 51 h 1416"/>
                <a:gd name="T30" fmla="*/ 1614 w 1641"/>
                <a:gd name="T31" fmla="*/ 24 h 1416"/>
                <a:gd name="T32" fmla="*/ 1635 w 1641"/>
                <a:gd name="T33" fmla="*/ 6 h 1416"/>
                <a:gd name="T34" fmla="*/ 1641 w 1641"/>
                <a:gd name="T35" fmla="*/ 1278 h 1416"/>
                <a:gd name="T36" fmla="*/ 1596 w 1641"/>
                <a:gd name="T37" fmla="*/ 1305 h 1416"/>
                <a:gd name="T38" fmla="*/ 1536 w 1641"/>
                <a:gd name="T39" fmla="*/ 1332 h 1416"/>
                <a:gd name="T40" fmla="*/ 1455 w 1641"/>
                <a:gd name="T41" fmla="*/ 1356 h 1416"/>
                <a:gd name="T42" fmla="*/ 1356 w 1641"/>
                <a:gd name="T43" fmla="*/ 1380 h 1416"/>
                <a:gd name="T44" fmla="*/ 1269 w 1641"/>
                <a:gd name="T45" fmla="*/ 1401 h 1416"/>
                <a:gd name="T46" fmla="*/ 1149 w 1641"/>
                <a:gd name="T47" fmla="*/ 1407 h 1416"/>
                <a:gd name="T48" fmla="*/ 1020 w 1641"/>
                <a:gd name="T49" fmla="*/ 1416 h 1416"/>
                <a:gd name="T50" fmla="*/ 921 w 1641"/>
                <a:gd name="T51" fmla="*/ 1413 h 1416"/>
                <a:gd name="T52" fmla="*/ 825 w 1641"/>
                <a:gd name="T53" fmla="*/ 1413 h 1416"/>
                <a:gd name="T54" fmla="*/ 729 w 1641"/>
                <a:gd name="T55" fmla="*/ 1410 h 1416"/>
                <a:gd name="T56" fmla="*/ 642 w 1641"/>
                <a:gd name="T57" fmla="*/ 1410 h 1416"/>
                <a:gd name="T58" fmla="*/ 525 w 1641"/>
                <a:gd name="T59" fmla="*/ 1401 h 1416"/>
                <a:gd name="T60" fmla="*/ 411 w 1641"/>
                <a:gd name="T61" fmla="*/ 1392 h 1416"/>
                <a:gd name="T62" fmla="*/ 297 w 1641"/>
                <a:gd name="T63" fmla="*/ 1374 h 1416"/>
                <a:gd name="T64" fmla="*/ 177 w 1641"/>
                <a:gd name="T65" fmla="*/ 1344 h 1416"/>
                <a:gd name="T66" fmla="*/ 99 w 1641"/>
                <a:gd name="T67" fmla="*/ 1320 h 1416"/>
                <a:gd name="T68" fmla="*/ 36 w 1641"/>
                <a:gd name="T69" fmla="*/ 1296 h 1416"/>
                <a:gd name="T70" fmla="*/ 3 w 1641"/>
                <a:gd name="T71" fmla="*/ 1263 h 1416"/>
                <a:gd name="T72" fmla="*/ 0 w 1641"/>
                <a:gd name="T73" fmla="*/ 0 h 1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41"/>
                <a:gd name="T112" fmla="*/ 0 h 1416"/>
                <a:gd name="T113" fmla="*/ 1641 w 1641"/>
                <a:gd name="T114" fmla="*/ 1416 h 1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41" h="1416">
                  <a:moveTo>
                    <a:pt x="0" y="0"/>
                  </a:moveTo>
                  <a:lnTo>
                    <a:pt x="36" y="30"/>
                  </a:lnTo>
                  <a:lnTo>
                    <a:pt x="114" y="57"/>
                  </a:lnTo>
                  <a:lnTo>
                    <a:pt x="186" y="63"/>
                  </a:lnTo>
                  <a:lnTo>
                    <a:pt x="336" y="81"/>
                  </a:lnTo>
                  <a:lnTo>
                    <a:pt x="447" y="87"/>
                  </a:lnTo>
                  <a:lnTo>
                    <a:pt x="600" y="96"/>
                  </a:lnTo>
                  <a:lnTo>
                    <a:pt x="714" y="102"/>
                  </a:lnTo>
                  <a:lnTo>
                    <a:pt x="858" y="102"/>
                  </a:lnTo>
                  <a:lnTo>
                    <a:pt x="948" y="102"/>
                  </a:lnTo>
                  <a:lnTo>
                    <a:pt x="1098" y="93"/>
                  </a:lnTo>
                  <a:lnTo>
                    <a:pt x="1224" y="90"/>
                  </a:lnTo>
                  <a:lnTo>
                    <a:pt x="1374" y="75"/>
                  </a:lnTo>
                  <a:lnTo>
                    <a:pt x="1452" y="60"/>
                  </a:lnTo>
                  <a:lnTo>
                    <a:pt x="1536" y="51"/>
                  </a:lnTo>
                  <a:lnTo>
                    <a:pt x="1614" y="24"/>
                  </a:lnTo>
                  <a:lnTo>
                    <a:pt x="1635" y="6"/>
                  </a:lnTo>
                  <a:lnTo>
                    <a:pt x="1641" y="1278"/>
                  </a:lnTo>
                  <a:lnTo>
                    <a:pt x="1596" y="1305"/>
                  </a:lnTo>
                  <a:lnTo>
                    <a:pt x="1536" y="1332"/>
                  </a:lnTo>
                  <a:lnTo>
                    <a:pt x="1455" y="1356"/>
                  </a:lnTo>
                  <a:lnTo>
                    <a:pt x="1356" y="1380"/>
                  </a:lnTo>
                  <a:lnTo>
                    <a:pt x="1269" y="1401"/>
                  </a:lnTo>
                  <a:lnTo>
                    <a:pt x="1149" y="1407"/>
                  </a:lnTo>
                  <a:lnTo>
                    <a:pt x="1020" y="1416"/>
                  </a:lnTo>
                  <a:lnTo>
                    <a:pt x="921" y="1413"/>
                  </a:lnTo>
                  <a:lnTo>
                    <a:pt x="825" y="1413"/>
                  </a:lnTo>
                  <a:lnTo>
                    <a:pt x="729" y="1410"/>
                  </a:lnTo>
                  <a:lnTo>
                    <a:pt x="642" y="1410"/>
                  </a:lnTo>
                  <a:lnTo>
                    <a:pt x="525" y="1401"/>
                  </a:lnTo>
                  <a:lnTo>
                    <a:pt x="411" y="1392"/>
                  </a:lnTo>
                  <a:lnTo>
                    <a:pt x="297" y="1374"/>
                  </a:lnTo>
                  <a:lnTo>
                    <a:pt x="177" y="1344"/>
                  </a:lnTo>
                  <a:lnTo>
                    <a:pt x="99" y="1320"/>
                  </a:lnTo>
                  <a:lnTo>
                    <a:pt x="36" y="1296"/>
                  </a:lnTo>
                  <a:lnTo>
                    <a:pt x="3" y="1263"/>
                  </a:lnTo>
                  <a:lnTo>
                    <a:pt x="0" y="0"/>
                  </a:lnTo>
                  <a:close/>
                </a:path>
              </a:pathLst>
            </a:custGeom>
            <a:solidFill>
              <a:srgbClr val="99CCFF">
                <a:alpha val="18039"/>
              </a:srgbClr>
            </a:solidFill>
            <a:ln w="9525">
              <a:noFill/>
              <a:round/>
              <a:headEnd/>
              <a:tailEnd/>
            </a:ln>
          </p:spPr>
          <p:txBody>
            <a:bodyPr/>
            <a:lstStyle/>
            <a:p>
              <a:endParaRPr lang="en-US"/>
            </a:p>
          </p:txBody>
        </p:sp>
      </p:grpSp>
      <p:grpSp>
        <p:nvGrpSpPr>
          <p:cNvPr id="153798" name="Group 825"/>
          <p:cNvGrpSpPr>
            <a:grpSpLocks/>
          </p:cNvGrpSpPr>
          <p:nvPr/>
        </p:nvGrpSpPr>
        <p:grpSpPr bwMode="auto">
          <a:xfrm>
            <a:off x="5502275" y="3848100"/>
            <a:ext cx="2605088" cy="2389188"/>
            <a:chOff x="162" y="2428"/>
            <a:chExt cx="1641" cy="1505"/>
          </a:xfrm>
        </p:grpSpPr>
        <p:sp>
          <p:nvSpPr>
            <p:cNvPr id="153826" name="Oval 826"/>
            <p:cNvSpPr>
              <a:spLocks noChangeArrowheads="1"/>
            </p:cNvSpPr>
            <p:nvPr/>
          </p:nvSpPr>
          <p:spPr bwMode="auto">
            <a:xfrm>
              <a:off x="181" y="2428"/>
              <a:ext cx="1612" cy="190"/>
            </a:xfrm>
            <a:prstGeom prst="ellipse">
              <a:avLst/>
            </a:prstGeom>
            <a:solidFill>
              <a:srgbClr val="99CCFF">
                <a:alpha val="34117"/>
              </a:srgbClr>
            </a:solidFill>
            <a:ln w="9525">
              <a:solidFill>
                <a:schemeClr val="accent1"/>
              </a:solidFill>
              <a:miter lim="800000"/>
              <a:headEnd/>
              <a:tailEnd/>
            </a:ln>
          </p:spPr>
          <p:txBody>
            <a:bodyPr wrap="none" anchor="ctr"/>
            <a:lstStyle/>
            <a:p>
              <a:endParaRPr lang="en-US"/>
            </a:p>
          </p:txBody>
        </p:sp>
        <p:sp>
          <p:nvSpPr>
            <p:cNvPr id="153827" name="Freeform 827"/>
            <p:cNvSpPr>
              <a:spLocks/>
            </p:cNvSpPr>
            <p:nvPr/>
          </p:nvSpPr>
          <p:spPr bwMode="auto">
            <a:xfrm>
              <a:off x="162" y="2517"/>
              <a:ext cx="1641" cy="1416"/>
            </a:xfrm>
            <a:custGeom>
              <a:avLst/>
              <a:gdLst>
                <a:gd name="T0" fmla="*/ 0 w 1641"/>
                <a:gd name="T1" fmla="*/ 0 h 1416"/>
                <a:gd name="T2" fmla="*/ 36 w 1641"/>
                <a:gd name="T3" fmla="*/ 30 h 1416"/>
                <a:gd name="T4" fmla="*/ 114 w 1641"/>
                <a:gd name="T5" fmla="*/ 57 h 1416"/>
                <a:gd name="T6" fmla="*/ 186 w 1641"/>
                <a:gd name="T7" fmla="*/ 63 h 1416"/>
                <a:gd name="T8" fmla="*/ 336 w 1641"/>
                <a:gd name="T9" fmla="*/ 81 h 1416"/>
                <a:gd name="T10" fmla="*/ 447 w 1641"/>
                <a:gd name="T11" fmla="*/ 87 h 1416"/>
                <a:gd name="T12" fmla="*/ 600 w 1641"/>
                <a:gd name="T13" fmla="*/ 96 h 1416"/>
                <a:gd name="T14" fmla="*/ 714 w 1641"/>
                <a:gd name="T15" fmla="*/ 102 h 1416"/>
                <a:gd name="T16" fmla="*/ 858 w 1641"/>
                <a:gd name="T17" fmla="*/ 102 h 1416"/>
                <a:gd name="T18" fmla="*/ 948 w 1641"/>
                <a:gd name="T19" fmla="*/ 102 h 1416"/>
                <a:gd name="T20" fmla="*/ 1098 w 1641"/>
                <a:gd name="T21" fmla="*/ 93 h 1416"/>
                <a:gd name="T22" fmla="*/ 1224 w 1641"/>
                <a:gd name="T23" fmla="*/ 90 h 1416"/>
                <a:gd name="T24" fmla="*/ 1374 w 1641"/>
                <a:gd name="T25" fmla="*/ 75 h 1416"/>
                <a:gd name="T26" fmla="*/ 1452 w 1641"/>
                <a:gd name="T27" fmla="*/ 60 h 1416"/>
                <a:gd name="T28" fmla="*/ 1536 w 1641"/>
                <a:gd name="T29" fmla="*/ 51 h 1416"/>
                <a:gd name="T30" fmla="*/ 1614 w 1641"/>
                <a:gd name="T31" fmla="*/ 24 h 1416"/>
                <a:gd name="T32" fmla="*/ 1635 w 1641"/>
                <a:gd name="T33" fmla="*/ 6 h 1416"/>
                <a:gd name="T34" fmla="*/ 1641 w 1641"/>
                <a:gd name="T35" fmla="*/ 1278 h 1416"/>
                <a:gd name="T36" fmla="*/ 1596 w 1641"/>
                <a:gd name="T37" fmla="*/ 1305 h 1416"/>
                <a:gd name="T38" fmla="*/ 1536 w 1641"/>
                <a:gd name="T39" fmla="*/ 1332 h 1416"/>
                <a:gd name="T40" fmla="*/ 1455 w 1641"/>
                <a:gd name="T41" fmla="*/ 1356 h 1416"/>
                <a:gd name="T42" fmla="*/ 1356 w 1641"/>
                <a:gd name="T43" fmla="*/ 1380 h 1416"/>
                <a:gd name="T44" fmla="*/ 1269 w 1641"/>
                <a:gd name="T45" fmla="*/ 1401 h 1416"/>
                <a:gd name="T46" fmla="*/ 1149 w 1641"/>
                <a:gd name="T47" fmla="*/ 1407 h 1416"/>
                <a:gd name="T48" fmla="*/ 1020 w 1641"/>
                <a:gd name="T49" fmla="*/ 1416 h 1416"/>
                <a:gd name="T50" fmla="*/ 921 w 1641"/>
                <a:gd name="T51" fmla="*/ 1413 h 1416"/>
                <a:gd name="T52" fmla="*/ 825 w 1641"/>
                <a:gd name="T53" fmla="*/ 1413 h 1416"/>
                <a:gd name="T54" fmla="*/ 729 w 1641"/>
                <a:gd name="T55" fmla="*/ 1410 h 1416"/>
                <a:gd name="T56" fmla="*/ 642 w 1641"/>
                <a:gd name="T57" fmla="*/ 1410 h 1416"/>
                <a:gd name="T58" fmla="*/ 525 w 1641"/>
                <a:gd name="T59" fmla="*/ 1401 h 1416"/>
                <a:gd name="T60" fmla="*/ 411 w 1641"/>
                <a:gd name="T61" fmla="*/ 1392 h 1416"/>
                <a:gd name="T62" fmla="*/ 297 w 1641"/>
                <a:gd name="T63" fmla="*/ 1374 h 1416"/>
                <a:gd name="T64" fmla="*/ 177 w 1641"/>
                <a:gd name="T65" fmla="*/ 1344 h 1416"/>
                <a:gd name="T66" fmla="*/ 99 w 1641"/>
                <a:gd name="T67" fmla="*/ 1320 h 1416"/>
                <a:gd name="T68" fmla="*/ 36 w 1641"/>
                <a:gd name="T69" fmla="*/ 1296 h 1416"/>
                <a:gd name="T70" fmla="*/ 3 w 1641"/>
                <a:gd name="T71" fmla="*/ 1263 h 1416"/>
                <a:gd name="T72" fmla="*/ 0 w 1641"/>
                <a:gd name="T73" fmla="*/ 0 h 14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41"/>
                <a:gd name="T112" fmla="*/ 0 h 1416"/>
                <a:gd name="T113" fmla="*/ 1641 w 1641"/>
                <a:gd name="T114" fmla="*/ 1416 h 14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41" h="1416">
                  <a:moveTo>
                    <a:pt x="0" y="0"/>
                  </a:moveTo>
                  <a:lnTo>
                    <a:pt x="36" y="30"/>
                  </a:lnTo>
                  <a:lnTo>
                    <a:pt x="114" y="57"/>
                  </a:lnTo>
                  <a:lnTo>
                    <a:pt x="186" y="63"/>
                  </a:lnTo>
                  <a:lnTo>
                    <a:pt x="336" y="81"/>
                  </a:lnTo>
                  <a:lnTo>
                    <a:pt x="447" y="87"/>
                  </a:lnTo>
                  <a:lnTo>
                    <a:pt x="600" y="96"/>
                  </a:lnTo>
                  <a:lnTo>
                    <a:pt x="714" y="102"/>
                  </a:lnTo>
                  <a:lnTo>
                    <a:pt x="858" y="102"/>
                  </a:lnTo>
                  <a:lnTo>
                    <a:pt x="948" y="102"/>
                  </a:lnTo>
                  <a:lnTo>
                    <a:pt x="1098" y="93"/>
                  </a:lnTo>
                  <a:lnTo>
                    <a:pt x="1224" y="90"/>
                  </a:lnTo>
                  <a:lnTo>
                    <a:pt x="1374" y="75"/>
                  </a:lnTo>
                  <a:lnTo>
                    <a:pt x="1452" y="60"/>
                  </a:lnTo>
                  <a:lnTo>
                    <a:pt x="1536" y="51"/>
                  </a:lnTo>
                  <a:lnTo>
                    <a:pt x="1614" y="24"/>
                  </a:lnTo>
                  <a:lnTo>
                    <a:pt x="1635" y="6"/>
                  </a:lnTo>
                  <a:lnTo>
                    <a:pt x="1641" y="1278"/>
                  </a:lnTo>
                  <a:lnTo>
                    <a:pt x="1596" y="1305"/>
                  </a:lnTo>
                  <a:lnTo>
                    <a:pt x="1536" y="1332"/>
                  </a:lnTo>
                  <a:lnTo>
                    <a:pt x="1455" y="1356"/>
                  </a:lnTo>
                  <a:lnTo>
                    <a:pt x="1356" y="1380"/>
                  </a:lnTo>
                  <a:lnTo>
                    <a:pt x="1269" y="1401"/>
                  </a:lnTo>
                  <a:lnTo>
                    <a:pt x="1149" y="1407"/>
                  </a:lnTo>
                  <a:lnTo>
                    <a:pt x="1020" y="1416"/>
                  </a:lnTo>
                  <a:lnTo>
                    <a:pt x="921" y="1413"/>
                  </a:lnTo>
                  <a:lnTo>
                    <a:pt x="825" y="1413"/>
                  </a:lnTo>
                  <a:lnTo>
                    <a:pt x="729" y="1410"/>
                  </a:lnTo>
                  <a:lnTo>
                    <a:pt x="642" y="1410"/>
                  </a:lnTo>
                  <a:lnTo>
                    <a:pt x="525" y="1401"/>
                  </a:lnTo>
                  <a:lnTo>
                    <a:pt x="411" y="1392"/>
                  </a:lnTo>
                  <a:lnTo>
                    <a:pt x="297" y="1374"/>
                  </a:lnTo>
                  <a:lnTo>
                    <a:pt x="177" y="1344"/>
                  </a:lnTo>
                  <a:lnTo>
                    <a:pt x="99" y="1320"/>
                  </a:lnTo>
                  <a:lnTo>
                    <a:pt x="36" y="1296"/>
                  </a:lnTo>
                  <a:lnTo>
                    <a:pt x="3" y="1263"/>
                  </a:lnTo>
                  <a:lnTo>
                    <a:pt x="0" y="0"/>
                  </a:lnTo>
                  <a:close/>
                </a:path>
              </a:pathLst>
            </a:custGeom>
            <a:solidFill>
              <a:srgbClr val="99CCFF">
                <a:alpha val="18039"/>
              </a:srgbClr>
            </a:solidFill>
            <a:ln w="9525">
              <a:noFill/>
              <a:round/>
              <a:headEnd/>
              <a:tailEnd/>
            </a:ln>
          </p:spPr>
          <p:txBody>
            <a:bodyPr/>
            <a:lstStyle/>
            <a:p>
              <a:endParaRPr lang="en-US"/>
            </a:p>
          </p:txBody>
        </p:sp>
      </p:grpSp>
      <p:sp>
        <p:nvSpPr>
          <p:cNvPr id="153799" name="AutoShape 828"/>
          <p:cNvSpPr>
            <a:spLocks noChangeArrowheads="1"/>
          </p:cNvSpPr>
          <p:nvPr/>
        </p:nvSpPr>
        <p:spPr bwMode="auto">
          <a:xfrm>
            <a:off x="1155700" y="3233738"/>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3800" name="AutoShape 829"/>
          <p:cNvSpPr>
            <a:spLocks noChangeArrowheads="1"/>
          </p:cNvSpPr>
          <p:nvPr/>
        </p:nvSpPr>
        <p:spPr bwMode="auto">
          <a:xfrm>
            <a:off x="1858963" y="3257550"/>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3801" name="AutoShape 830"/>
          <p:cNvSpPr>
            <a:spLocks noChangeArrowheads="1"/>
          </p:cNvSpPr>
          <p:nvPr/>
        </p:nvSpPr>
        <p:spPr bwMode="auto">
          <a:xfrm>
            <a:off x="2259013" y="3390900"/>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3802" name="AutoShape 831"/>
          <p:cNvSpPr>
            <a:spLocks noChangeArrowheads="1"/>
          </p:cNvSpPr>
          <p:nvPr/>
        </p:nvSpPr>
        <p:spPr bwMode="auto">
          <a:xfrm>
            <a:off x="3070225" y="3294063"/>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3803" name="AutoShape 832"/>
          <p:cNvSpPr>
            <a:spLocks noChangeArrowheads="1"/>
          </p:cNvSpPr>
          <p:nvPr/>
        </p:nvSpPr>
        <p:spPr bwMode="auto">
          <a:xfrm flipV="1">
            <a:off x="1476375" y="3367088"/>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3804" name="AutoShape 833"/>
          <p:cNvSpPr>
            <a:spLocks noChangeArrowheads="1"/>
          </p:cNvSpPr>
          <p:nvPr/>
        </p:nvSpPr>
        <p:spPr bwMode="auto">
          <a:xfrm flipV="1">
            <a:off x="2667000" y="3263900"/>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3805" name="AutoShape 834"/>
          <p:cNvSpPr>
            <a:spLocks noChangeArrowheads="1"/>
          </p:cNvSpPr>
          <p:nvPr/>
        </p:nvSpPr>
        <p:spPr bwMode="auto">
          <a:xfrm>
            <a:off x="5783263" y="3181350"/>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3806" name="AutoShape 835"/>
          <p:cNvSpPr>
            <a:spLocks noChangeArrowheads="1"/>
          </p:cNvSpPr>
          <p:nvPr/>
        </p:nvSpPr>
        <p:spPr bwMode="auto">
          <a:xfrm>
            <a:off x="6486525" y="3205163"/>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3807" name="AutoShape 836"/>
          <p:cNvSpPr>
            <a:spLocks noChangeArrowheads="1"/>
          </p:cNvSpPr>
          <p:nvPr/>
        </p:nvSpPr>
        <p:spPr bwMode="auto">
          <a:xfrm flipV="1">
            <a:off x="6886575" y="3338513"/>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3808" name="AutoShape 837"/>
          <p:cNvSpPr>
            <a:spLocks noChangeArrowheads="1"/>
          </p:cNvSpPr>
          <p:nvPr/>
        </p:nvSpPr>
        <p:spPr bwMode="auto">
          <a:xfrm flipV="1">
            <a:off x="7697788" y="3241675"/>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3809" name="AutoShape 838"/>
          <p:cNvSpPr>
            <a:spLocks noChangeArrowheads="1"/>
          </p:cNvSpPr>
          <p:nvPr/>
        </p:nvSpPr>
        <p:spPr bwMode="auto">
          <a:xfrm flipV="1">
            <a:off x="6103938" y="3314700"/>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3810" name="AutoShape 839"/>
          <p:cNvSpPr>
            <a:spLocks noChangeArrowheads="1"/>
          </p:cNvSpPr>
          <p:nvPr/>
        </p:nvSpPr>
        <p:spPr bwMode="auto">
          <a:xfrm>
            <a:off x="7294563" y="3211513"/>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383240" name="Freeform 840"/>
          <p:cNvSpPr>
            <a:spLocks/>
          </p:cNvSpPr>
          <p:nvPr/>
        </p:nvSpPr>
        <p:spPr bwMode="auto">
          <a:xfrm rot="13955439">
            <a:off x="2410619" y="1843882"/>
            <a:ext cx="206375" cy="280987"/>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3241" name="Freeform 841"/>
          <p:cNvSpPr>
            <a:spLocks/>
          </p:cNvSpPr>
          <p:nvPr/>
        </p:nvSpPr>
        <p:spPr bwMode="auto">
          <a:xfrm rot="10340132">
            <a:off x="2097088" y="2297113"/>
            <a:ext cx="206375" cy="280987"/>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3242" name="Freeform 842"/>
          <p:cNvSpPr>
            <a:spLocks/>
          </p:cNvSpPr>
          <p:nvPr/>
        </p:nvSpPr>
        <p:spPr bwMode="auto">
          <a:xfrm rot="11859080">
            <a:off x="2451100" y="2916238"/>
            <a:ext cx="206375" cy="280987"/>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3243" name="Freeform 843"/>
          <p:cNvSpPr>
            <a:spLocks/>
          </p:cNvSpPr>
          <p:nvPr/>
        </p:nvSpPr>
        <p:spPr bwMode="auto">
          <a:xfrm rot="12396086">
            <a:off x="1333500" y="3462338"/>
            <a:ext cx="153988" cy="177800"/>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3244" name="Freeform 844"/>
          <p:cNvSpPr>
            <a:spLocks/>
          </p:cNvSpPr>
          <p:nvPr/>
        </p:nvSpPr>
        <p:spPr bwMode="auto">
          <a:xfrm rot="-6635276">
            <a:off x="6188869" y="2583657"/>
            <a:ext cx="206375" cy="280987"/>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53816" name="Text Box 845"/>
          <p:cNvSpPr txBox="1">
            <a:spLocks noChangeArrowheads="1"/>
          </p:cNvSpPr>
          <p:nvPr/>
        </p:nvSpPr>
        <p:spPr bwMode="auto">
          <a:xfrm>
            <a:off x="3871913" y="2749550"/>
            <a:ext cx="1382712" cy="825500"/>
          </a:xfrm>
          <a:prstGeom prst="rect">
            <a:avLst/>
          </a:prstGeom>
          <a:noFill/>
          <a:ln w="9525">
            <a:noFill/>
            <a:miter lim="800000"/>
            <a:headEnd/>
            <a:tailEnd/>
          </a:ln>
        </p:spPr>
        <p:txBody>
          <a:bodyPr wrap="none">
            <a:spAutoFit/>
          </a:bodyPr>
          <a:lstStyle/>
          <a:p>
            <a:r>
              <a:rPr lang="en-US" sz="1600"/>
              <a:t>H</a:t>
            </a:r>
            <a:r>
              <a:rPr lang="en-US" sz="1600" baseline="-25000"/>
              <a:t>2</a:t>
            </a:r>
            <a:r>
              <a:rPr lang="en-US" sz="1600"/>
              <a:t>O(</a:t>
            </a:r>
            <a:r>
              <a:rPr lang="en-US" sz="1600" i="1"/>
              <a:t>g</a:t>
            </a:r>
            <a:r>
              <a:rPr lang="en-US" sz="1600"/>
              <a:t>)</a:t>
            </a:r>
          </a:p>
          <a:p>
            <a:r>
              <a:rPr lang="en-US" sz="1600"/>
              <a:t>molecules</a:t>
            </a:r>
          </a:p>
          <a:p>
            <a:r>
              <a:rPr lang="en-US" sz="1600"/>
              <a:t>(water vapor)</a:t>
            </a:r>
          </a:p>
        </p:txBody>
      </p:sp>
      <p:sp>
        <p:nvSpPr>
          <p:cNvPr id="153817" name="Text Box 846"/>
          <p:cNvSpPr txBox="1">
            <a:spLocks noChangeArrowheads="1"/>
          </p:cNvSpPr>
          <p:nvPr/>
        </p:nvSpPr>
        <p:spPr bwMode="auto">
          <a:xfrm>
            <a:off x="3937000" y="5197475"/>
            <a:ext cx="1096963" cy="581025"/>
          </a:xfrm>
          <a:prstGeom prst="rect">
            <a:avLst/>
          </a:prstGeom>
          <a:noFill/>
          <a:ln w="9525">
            <a:noFill/>
            <a:miter lim="800000"/>
            <a:headEnd/>
            <a:tailEnd/>
          </a:ln>
        </p:spPr>
        <p:txBody>
          <a:bodyPr wrap="none">
            <a:spAutoFit/>
          </a:bodyPr>
          <a:lstStyle/>
          <a:p>
            <a:r>
              <a:rPr lang="en-US" sz="1600"/>
              <a:t>H</a:t>
            </a:r>
            <a:r>
              <a:rPr lang="en-US" sz="1600" baseline="-25000"/>
              <a:t>2</a:t>
            </a:r>
            <a:r>
              <a:rPr lang="en-US" sz="1600"/>
              <a:t>O(</a:t>
            </a:r>
            <a:r>
              <a:rPr lang="en-US" sz="1600" i="1"/>
              <a:t>l</a:t>
            </a:r>
            <a:r>
              <a:rPr lang="en-US" sz="1600"/>
              <a:t>)</a:t>
            </a:r>
          </a:p>
          <a:p>
            <a:r>
              <a:rPr lang="en-US" sz="1600"/>
              <a:t>molecules</a:t>
            </a:r>
          </a:p>
        </p:txBody>
      </p:sp>
      <p:sp>
        <p:nvSpPr>
          <p:cNvPr id="153818" name="Line 847"/>
          <p:cNvSpPr>
            <a:spLocks noChangeShapeType="1"/>
          </p:cNvSpPr>
          <p:nvPr/>
        </p:nvSpPr>
        <p:spPr bwMode="auto">
          <a:xfrm>
            <a:off x="2365375" y="2170113"/>
            <a:ext cx="1743075" cy="682625"/>
          </a:xfrm>
          <a:prstGeom prst="line">
            <a:avLst/>
          </a:prstGeom>
          <a:noFill/>
          <a:ln w="9525">
            <a:solidFill>
              <a:schemeClr val="tx1"/>
            </a:solidFill>
            <a:round/>
            <a:headEnd/>
            <a:tailEnd/>
          </a:ln>
        </p:spPr>
        <p:txBody>
          <a:bodyPr/>
          <a:lstStyle/>
          <a:p>
            <a:endParaRPr lang="en-US"/>
          </a:p>
        </p:txBody>
      </p:sp>
      <p:sp>
        <p:nvSpPr>
          <p:cNvPr id="153819" name="Line 848"/>
          <p:cNvSpPr>
            <a:spLocks noChangeShapeType="1"/>
          </p:cNvSpPr>
          <p:nvPr/>
        </p:nvSpPr>
        <p:spPr bwMode="auto">
          <a:xfrm>
            <a:off x="5132388" y="3170238"/>
            <a:ext cx="476250" cy="255587"/>
          </a:xfrm>
          <a:prstGeom prst="line">
            <a:avLst/>
          </a:prstGeom>
          <a:noFill/>
          <a:ln w="9525">
            <a:solidFill>
              <a:schemeClr val="tx1"/>
            </a:solidFill>
            <a:round/>
            <a:headEnd/>
            <a:tailEnd/>
          </a:ln>
        </p:spPr>
        <p:txBody>
          <a:bodyPr/>
          <a:lstStyle/>
          <a:p>
            <a:endParaRPr lang="en-US"/>
          </a:p>
        </p:txBody>
      </p:sp>
      <p:sp>
        <p:nvSpPr>
          <p:cNvPr id="153820" name="Line 849"/>
          <p:cNvSpPr>
            <a:spLocks noChangeShapeType="1"/>
          </p:cNvSpPr>
          <p:nvPr/>
        </p:nvSpPr>
        <p:spPr bwMode="auto">
          <a:xfrm flipV="1">
            <a:off x="4900613" y="5181600"/>
            <a:ext cx="719137" cy="207963"/>
          </a:xfrm>
          <a:prstGeom prst="line">
            <a:avLst/>
          </a:prstGeom>
          <a:noFill/>
          <a:ln w="9525">
            <a:solidFill>
              <a:schemeClr val="tx1"/>
            </a:solidFill>
            <a:round/>
            <a:headEnd/>
            <a:tailEnd/>
          </a:ln>
        </p:spPr>
        <p:txBody>
          <a:bodyPr/>
          <a:lstStyle/>
          <a:p>
            <a:endParaRPr lang="en-US"/>
          </a:p>
        </p:txBody>
      </p:sp>
      <p:sp>
        <p:nvSpPr>
          <p:cNvPr id="153821" name="Line 850"/>
          <p:cNvSpPr>
            <a:spLocks noChangeShapeType="1"/>
          </p:cNvSpPr>
          <p:nvPr/>
        </p:nvSpPr>
        <p:spPr bwMode="auto">
          <a:xfrm flipH="1" flipV="1">
            <a:off x="3389313" y="5303838"/>
            <a:ext cx="706437" cy="73025"/>
          </a:xfrm>
          <a:prstGeom prst="line">
            <a:avLst/>
          </a:prstGeom>
          <a:noFill/>
          <a:ln w="9525">
            <a:solidFill>
              <a:schemeClr val="tx1"/>
            </a:solidFill>
            <a:round/>
            <a:headEnd/>
            <a:tailEnd/>
          </a:ln>
        </p:spPr>
        <p:txBody>
          <a:bodyPr/>
          <a:lstStyle/>
          <a:p>
            <a:endParaRPr lang="en-US"/>
          </a:p>
        </p:txBody>
      </p:sp>
      <p:sp>
        <p:nvSpPr>
          <p:cNvPr id="1383251" name="Freeform 851"/>
          <p:cNvSpPr>
            <a:spLocks/>
          </p:cNvSpPr>
          <p:nvPr/>
        </p:nvSpPr>
        <p:spPr bwMode="auto">
          <a:xfrm rot="-22254875">
            <a:off x="7481888" y="3270250"/>
            <a:ext cx="206375" cy="280988"/>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3252" name="Freeform 852"/>
          <p:cNvSpPr>
            <a:spLocks/>
          </p:cNvSpPr>
          <p:nvPr/>
        </p:nvSpPr>
        <p:spPr bwMode="auto">
          <a:xfrm rot="-18994629">
            <a:off x="6821488" y="2965450"/>
            <a:ext cx="174625" cy="220663"/>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3253" name="Freeform 853"/>
          <p:cNvSpPr>
            <a:spLocks/>
          </p:cNvSpPr>
          <p:nvPr/>
        </p:nvSpPr>
        <p:spPr bwMode="auto">
          <a:xfrm rot="-8539287">
            <a:off x="6272213" y="3419475"/>
            <a:ext cx="180975" cy="361950"/>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53825" name="AutoShape 85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48"/>
          <p:cNvGrpSpPr>
            <a:grpSpLocks/>
          </p:cNvGrpSpPr>
          <p:nvPr/>
        </p:nvGrpSpPr>
        <p:grpSpPr bwMode="auto">
          <a:xfrm rot="-9827169">
            <a:off x="1849438" y="1260475"/>
            <a:ext cx="161925" cy="207963"/>
            <a:chOff x="384" y="2976"/>
            <a:chExt cx="154" cy="202"/>
          </a:xfrm>
        </p:grpSpPr>
        <p:sp>
          <p:nvSpPr>
            <p:cNvPr id="155416" name="Oval 114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02" name="Oval 1150"/>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03" name="Oval 1151"/>
            <p:cNvSpPr>
              <a:spLocks noChangeAspect="1" noChangeArrowheads="1"/>
            </p:cNvSpPr>
            <p:nvPr/>
          </p:nvSpPr>
          <p:spPr bwMode="auto">
            <a:xfrm>
              <a:off x="474" y="2974"/>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sp>
        <p:nvSpPr>
          <p:cNvPr id="154627" name="Rectangle 4"/>
          <p:cNvSpPr>
            <a:spLocks noGrp="1" noChangeArrowheads="1"/>
          </p:cNvSpPr>
          <p:nvPr>
            <p:ph type="title"/>
          </p:nvPr>
        </p:nvSpPr>
        <p:spPr>
          <a:xfrm>
            <a:off x="436563" y="36513"/>
            <a:ext cx="8229600" cy="1143000"/>
          </a:xfrm>
        </p:spPr>
        <p:txBody>
          <a:bodyPr/>
          <a:lstStyle/>
          <a:p>
            <a:pPr eaLnBrk="1" hangingPunct="1"/>
            <a:r>
              <a:rPr lang="en-US" sz="2800" smtClean="0"/>
              <a:t>Evaporation</a:t>
            </a:r>
          </a:p>
        </p:txBody>
      </p:sp>
      <p:grpSp>
        <p:nvGrpSpPr>
          <p:cNvPr id="154628" name="Group 1629"/>
          <p:cNvGrpSpPr>
            <a:grpSpLocks/>
          </p:cNvGrpSpPr>
          <p:nvPr/>
        </p:nvGrpSpPr>
        <p:grpSpPr bwMode="auto">
          <a:xfrm>
            <a:off x="5422900" y="752475"/>
            <a:ext cx="2152650" cy="5480050"/>
            <a:chOff x="4942" y="136"/>
            <a:chExt cx="810" cy="2062"/>
          </a:xfrm>
        </p:grpSpPr>
        <p:sp>
          <p:nvSpPr>
            <p:cNvPr id="1378351" name="Freeform 47"/>
            <p:cNvSpPr>
              <a:spLocks/>
            </p:cNvSpPr>
            <p:nvPr/>
          </p:nvSpPr>
          <p:spPr bwMode="auto">
            <a:xfrm>
              <a:off x="4948" y="1175"/>
              <a:ext cx="804" cy="1023"/>
            </a:xfrm>
            <a:custGeom>
              <a:avLst/>
              <a:gdLst/>
              <a:ahLst/>
              <a:cxnLst>
                <a:cxn ang="0">
                  <a:pos x="0" y="0"/>
                </a:cxn>
                <a:cxn ang="0">
                  <a:pos x="10" y="890"/>
                </a:cxn>
                <a:cxn ang="0">
                  <a:pos x="10" y="906"/>
                </a:cxn>
                <a:cxn ang="0">
                  <a:pos x="21" y="942"/>
                </a:cxn>
                <a:cxn ang="0">
                  <a:pos x="45" y="974"/>
                </a:cxn>
                <a:cxn ang="0">
                  <a:pos x="67" y="990"/>
                </a:cxn>
                <a:cxn ang="0">
                  <a:pos x="88" y="1002"/>
                </a:cxn>
                <a:cxn ang="0">
                  <a:pos x="115" y="1016"/>
                </a:cxn>
                <a:cxn ang="0">
                  <a:pos x="135" y="1019"/>
                </a:cxn>
                <a:cxn ang="0">
                  <a:pos x="159" y="1022"/>
                </a:cxn>
                <a:cxn ang="0">
                  <a:pos x="669" y="1023"/>
                </a:cxn>
                <a:cxn ang="0">
                  <a:pos x="696" y="1016"/>
                </a:cxn>
                <a:cxn ang="0">
                  <a:pos x="726" y="1002"/>
                </a:cxn>
                <a:cxn ang="0">
                  <a:pos x="745" y="993"/>
                </a:cxn>
                <a:cxn ang="0">
                  <a:pos x="772" y="962"/>
                </a:cxn>
                <a:cxn ang="0">
                  <a:pos x="792" y="927"/>
                </a:cxn>
                <a:cxn ang="0">
                  <a:pos x="804" y="902"/>
                </a:cxn>
                <a:cxn ang="0">
                  <a:pos x="787" y="0"/>
                </a:cxn>
                <a:cxn ang="0">
                  <a:pos x="747" y="14"/>
                </a:cxn>
                <a:cxn ang="0">
                  <a:pos x="696" y="20"/>
                </a:cxn>
                <a:cxn ang="0">
                  <a:pos x="619" y="27"/>
                </a:cxn>
                <a:cxn ang="0">
                  <a:pos x="522" y="30"/>
                </a:cxn>
                <a:cxn ang="0">
                  <a:pos x="414" y="32"/>
                </a:cxn>
                <a:cxn ang="0">
                  <a:pos x="309" y="32"/>
                </a:cxn>
                <a:cxn ang="0">
                  <a:pos x="199" y="24"/>
                </a:cxn>
                <a:cxn ang="0">
                  <a:pos x="81" y="18"/>
                </a:cxn>
                <a:cxn ang="0">
                  <a:pos x="18" y="11"/>
                </a:cxn>
                <a:cxn ang="0">
                  <a:pos x="0" y="0"/>
                </a:cxn>
              </a:cxnLst>
              <a:rect l="0" t="0" r="r" b="b"/>
              <a:pathLst>
                <a:path w="804" h="1023">
                  <a:moveTo>
                    <a:pt x="0" y="0"/>
                  </a:moveTo>
                  <a:lnTo>
                    <a:pt x="10" y="890"/>
                  </a:lnTo>
                  <a:lnTo>
                    <a:pt x="10" y="906"/>
                  </a:lnTo>
                  <a:lnTo>
                    <a:pt x="21" y="942"/>
                  </a:lnTo>
                  <a:lnTo>
                    <a:pt x="45" y="974"/>
                  </a:lnTo>
                  <a:lnTo>
                    <a:pt x="67" y="990"/>
                  </a:lnTo>
                  <a:lnTo>
                    <a:pt x="88" y="1002"/>
                  </a:lnTo>
                  <a:lnTo>
                    <a:pt x="115" y="1016"/>
                  </a:lnTo>
                  <a:lnTo>
                    <a:pt x="135" y="1019"/>
                  </a:lnTo>
                  <a:lnTo>
                    <a:pt x="159" y="1022"/>
                  </a:lnTo>
                  <a:lnTo>
                    <a:pt x="669" y="1023"/>
                  </a:lnTo>
                  <a:lnTo>
                    <a:pt x="696" y="1016"/>
                  </a:lnTo>
                  <a:lnTo>
                    <a:pt x="726" y="1002"/>
                  </a:lnTo>
                  <a:lnTo>
                    <a:pt x="745" y="993"/>
                  </a:lnTo>
                  <a:lnTo>
                    <a:pt x="772" y="962"/>
                  </a:lnTo>
                  <a:lnTo>
                    <a:pt x="792" y="927"/>
                  </a:lnTo>
                  <a:lnTo>
                    <a:pt x="804" y="902"/>
                  </a:lnTo>
                  <a:lnTo>
                    <a:pt x="787" y="0"/>
                  </a:lnTo>
                  <a:lnTo>
                    <a:pt x="747" y="14"/>
                  </a:lnTo>
                  <a:lnTo>
                    <a:pt x="696" y="20"/>
                  </a:lnTo>
                  <a:lnTo>
                    <a:pt x="619" y="27"/>
                  </a:lnTo>
                  <a:lnTo>
                    <a:pt x="522" y="30"/>
                  </a:lnTo>
                  <a:lnTo>
                    <a:pt x="414" y="32"/>
                  </a:lnTo>
                  <a:lnTo>
                    <a:pt x="309" y="32"/>
                  </a:lnTo>
                  <a:lnTo>
                    <a:pt x="199" y="24"/>
                  </a:lnTo>
                  <a:lnTo>
                    <a:pt x="81" y="18"/>
                  </a:lnTo>
                  <a:lnTo>
                    <a:pt x="18" y="11"/>
                  </a:lnTo>
                  <a:lnTo>
                    <a:pt x="0" y="0"/>
                  </a:lnTo>
                  <a:close/>
                </a:path>
              </a:pathLst>
            </a:custGeom>
            <a:gradFill rotWithShape="1">
              <a:gsLst>
                <a:gs pos="0">
                  <a:srgbClr val="99CCFF"/>
                </a:gs>
                <a:gs pos="50000">
                  <a:schemeClr val="bg1"/>
                </a:gs>
                <a:gs pos="100000">
                  <a:srgbClr val="99CCFF"/>
                </a:gs>
              </a:gsLst>
              <a:lin ang="0" scaled="1"/>
            </a:gradFill>
            <a:ln w="9525" cap="flat" cmpd="sng">
              <a:noFill/>
              <a:prstDash val="solid"/>
              <a:miter lim="800000"/>
              <a:headEnd type="none" w="med" len="med"/>
              <a:tailEnd type="none" w="med" len="med"/>
            </a:ln>
            <a:effectLst/>
          </p:spPr>
          <p:txBody>
            <a:bodyPr wrap="none"/>
            <a:lstStyle/>
            <a:p>
              <a:pPr>
                <a:defRPr/>
              </a:pPr>
              <a:endParaRPr lang="en-US"/>
            </a:p>
          </p:txBody>
        </p:sp>
        <p:sp>
          <p:nvSpPr>
            <p:cNvPr id="155403" name="Oval 65"/>
            <p:cNvSpPr>
              <a:spLocks noChangeArrowheads="1"/>
            </p:cNvSpPr>
            <p:nvPr/>
          </p:nvSpPr>
          <p:spPr bwMode="auto">
            <a:xfrm>
              <a:off x="4942" y="1151"/>
              <a:ext cx="801" cy="60"/>
            </a:xfrm>
            <a:prstGeom prst="ellipse">
              <a:avLst/>
            </a:prstGeom>
            <a:solidFill>
              <a:srgbClr val="99CCFF">
                <a:alpha val="39999"/>
              </a:srgbClr>
            </a:solidFill>
            <a:ln w="9525">
              <a:noFill/>
              <a:miter lim="800000"/>
              <a:headEnd/>
              <a:tailEnd/>
            </a:ln>
          </p:spPr>
          <p:txBody>
            <a:bodyPr wrap="none" anchor="ctr"/>
            <a:lstStyle/>
            <a:p>
              <a:endParaRPr lang="en-US"/>
            </a:p>
          </p:txBody>
        </p:sp>
        <p:sp>
          <p:nvSpPr>
            <p:cNvPr id="155404" name="Freeform 69"/>
            <p:cNvSpPr>
              <a:spLocks/>
            </p:cNvSpPr>
            <p:nvPr/>
          </p:nvSpPr>
          <p:spPr bwMode="auto">
            <a:xfrm>
              <a:off x="4942" y="439"/>
              <a:ext cx="810" cy="1758"/>
            </a:xfrm>
            <a:custGeom>
              <a:avLst/>
              <a:gdLst>
                <a:gd name="T0" fmla="*/ 645 w 810"/>
                <a:gd name="T1" fmla="*/ 0 h 1758"/>
                <a:gd name="T2" fmla="*/ 131 w 810"/>
                <a:gd name="T3" fmla="*/ 3 h 1758"/>
                <a:gd name="T4" fmla="*/ 167 w 810"/>
                <a:gd name="T5" fmla="*/ 149 h 1758"/>
                <a:gd name="T6" fmla="*/ 179 w 810"/>
                <a:gd name="T7" fmla="*/ 204 h 1758"/>
                <a:gd name="T8" fmla="*/ 176 w 810"/>
                <a:gd name="T9" fmla="*/ 234 h 1758"/>
                <a:gd name="T10" fmla="*/ 168 w 810"/>
                <a:gd name="T11" fmla="*/ 261 h 1758"/>
                <a:gd name="T12" fmla="*/ 156 w 810"/>
                <a:gd name="T13" fmla="*/ 281 h 1758"/>
                <a:gd name="T14" fmla="*/ 138 w 810"/>
                <a:gd name="T15" fmla="*/ 297 h 1758"/>
                <a:gd name="T16" fmla="*/ 120 w 810"/>
                <a:gd name="T17" fmla="*/ 311 h 1758"/>
                <a:gd name="T18" fmla="*/ 87 w 810"/>
                <a:gd name="T19" fmla="*/ 326 h 1758"/>
                <a:gd name="T20" fmla="*/ 51 w 810"/>
                <a:gd name="T21" fmla="*/ 344 h 1758"/>
                <a:gd name="T22" fmla="*/ 18 w 810"/>
                <a:gd name="T23" fmla="*/ 377 h 1758"/>
                <a:gd name="T24" fmla="*/ 6 w 810"/>
                <a:gd name="T25" fmla="*/ 402 h 1758"/>
                <a:gd name="T26" fmla="*/ 0 w 810"/>
                <a:gd name="T27" fmla="*/ 440 h 1758"/>
                <a:gd name="T28" fmla="*/ 15 w 810"/>
                <a:gd name="T29" fmla="*/ 1557 h 1758"/>
                <a:gd name="T30" fmla="*/ 15 w 810"/>
                <a:gd name="T31" fmla="*/ 1634 h 1758"/>
                <a:gd name="T32" fmla="*/ 23 w 810"/>
                <a:gd name="T33" fmla="*/ 1668 h 1758"/>
                <a:gd name="T34" fmla="*/ 39 w 810"/>
                <a:gd name="T35" fmla="*/ 1695 h 1758"/>
                <a:gd name="T36" fmla="*/ 69 w 810"/>
                <a:gd name="T37" fmla="*/ 1725 h 1758"/>
                <a:gd name="T38" fmla="*/ 107 w 810"/>
                <a:gd name="T39" fmla="*/ 1746 h 1758"/>
                <a:gd name="T40" fmla="*/ 144 w 810"/>
                <a:gd name="T41" fmla="*/ 1755 h 1758"/>
                <a:gd name="T42" fmla="*/ 672 w 810"/>
                <a:gd name="T43" fmla="*/ 1758 h 1758"/>
                <a:gd name="T44" fmla="*/ 705 w 810"/>
                <a:gd name="T45" fmla="*/ 1752 h 1758"/>
                <a:gd name="T46" fmla="*/ 752 w 810"/>
                <a:gd name="T47" fmla="*/ 1728 h 1758"/>
                <a:gd name="T48" fmla="*/ 777 w 810"/>
                <a:gd name="T49" fmla="*/ 1700 h 1758"/>
                <a:gd name="T50" fmla="*/ 795 w 810"/>
                <a:gd name="T51" fmla="*/ 1670 h 1758"/>
                <a:gd name="T52" fmla="*/ 810 w 810"/>
                <a:gd name="T53" fmla="*/ 1632 h 1758"/>
                <a:gd name="T54" fmla="*/ 792 w 810"/>
                <a:gd name="T55" fmla="*/ 456 h 1758"/>
                <a:gd name="T56" fmla="*/ 780 w 810"/>
                <a:gd name="T57" fmla="*/ 393 h 1758"/>
                <a:gd name="T58" fmla="*/ 752 w 810"/>
                <a:gd name="T59" fmla="*/ 351 h 1758"/>
                <a:gd name="T60" fmla="*/ 708 w 810"/>
                <a:gd name="T61" fmla="*/ 318 h 1758"/>
                <a:gd name="T62" fmla="*/ 657 w 810"/>
                <a:gd name="T63" fmla="*/ 294 h 1758"/>
                <a:gd name="T64" fmla="*/ 621 w 810"/>
                <a:gd name="T65" fmla="*/ 258 h 1758"/>
                <a:gd name="T66" fmla="*/ 603 w 810"/>
                <a:gd name="T67" fmla="*/ 213 h 1758"/>
                <a:gd name="T68" fmla="*/ 605 w 810"/>
                <a:gd name="T69" fmla="*/ 170 h 1758"/>
                <a:gd name="T70" fmla="*/ 645 w 810"/>
                <a:gd name="T71" fmla="*/ 0 h 17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0"/>
                <a:gd name="T109" fmla="*/ 0 h 1758"/>
                <a:gd name="T110" fmla="*/ 810 w 810"/>
                <a:gd name="T111" fmla="*/ 1758 h 17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0" h="1758">
                  <a:moveTo>
                    <a:pt x="645" y="0"/>
                  </a:moveTo>
                  <a:lnTo>
                    <a:pt x="131" y="3"/>
                  </a:lnTo>
                  <a:lnTo>
                    <a:pt x="167" y="149"/>
                  </a:lnTo>
                  <a:lnTo>
                    <a:pt x="179" y="204"/>
                  </a:lnTo>
                  <a:lnTo>
                    <a:pt x="176" y="234"/>
                  </a:lnTo>
                  <a:lnTo>
                    <a:pt x="168" y="261"/>
                  </a:lnTo>
                  <a:lnTo>
                    <a:pt x="156" y="281"/>
                  </a:lnTo>
                  <a:lnTo>
                    <a:pt x="138" y="297"/>
                  </a:lnTo>
                  <a:lnTo>
                    <a:pt x="120" y="311"/>
                  </a:lnTo>
                  <a:lnTo>
                    <a:pt x="87" y="326"/>
                  </a:lnTo>
                  <a:lnTo>
                    <a:pt x="51" y="344"/>
                  </a:lnTo>
                  <a:lnTo>
                    <a:pt x="18" y="377"/>
                  </a:lnTo>
                  <a:lnTo>
                    <a:pt x="6" y="402"/>
                  </a:lnTo>
                  <a:lnTo>
                    <a:pt x="0" y="440"/>
                  </a:lnTo>
                  <a:lnTo>
                    <a:pt x="15" y="1557"/>
                  </a:lnTo>
                  <a:lnTo>
                    <a:pt x="15" y="1634"/>
                  </a:lnTo>
                  <a:lnTo>
                    <a:pt x="23" y="1668"/>
                  </a:lnTo>
                  <a:lnTo>
                    <a:pt x="39" y="1695"/>
                  </a:lnTo>
                  <a:lnTo>
                    <a:pt x="69" y="1725"/>
                  </a:lnTo>
                  <a:lnTo>
                    <a:pt x="107" y="1746"/>
                  </a:lnTo>
                  <a:lnTo>
                    <a:pt x="144" y="1755"/>
                  </a:lnTo>
                  <a:lnTo>
                    <a:pt x="672" y="1758"/>
                  </a:lnTo>
                  <a:lnTo>
                    <a:pt x="705" y="1752"/>
                  </a:lnTo>
                  <a:lnTo>
                    <a:pt x="752" y="1728"/>
                  </a:lnTo>
                  <a:lnTo>
                    <a:pt x="777" y="1700"/>
                  </a:lnTo>
                  <a:lnTo>
                    <a:pt x="795" y="1670"/>
                  </a:lnTo>
                  <a:lnTo>
                    <a:pt x="810" y="1632"/>
                  </a:lnTo>
                  <a:lnTo>
                    <a:pt x="792" y="456"/>
                  </a:lnTo>
                  <a:lnTo>
                    <a:pt x="780" y="393"/>
                  </a:lnTo>
                  <a:lnTo>
                    <a:pt x="752" y="351"/>
                  </a:lnTo>
                  <a:lnTo>
                    <a:pt x="708" y="318"/>
                  </a:lnTo>
                  <a:lnTo>
                    <a:pt x="657" y="294"/>
                  </a:lnTo>
                  <a:lnTo>
                    <a:pt x="621" y="258"/>
                  </a:lnTo>
                  <a:lnTo>
                    <a:pt x="603" y="213"/>
                  </a:lnTo>
                  <a:lnTo>
                    <a:pt x="605" y="170"/>
                  </a:lnTo>
                  <a:lnTo>
                    <a:pt x="645" y="0"/>
                  </a:lnTo>
                  <a:close/>
                </a:path>
              </a:pathLst>
            </a:custGeom>
            <a:noFill/>
            <a:ln w="9525">
              <a:solidFill>
                <a:schemeClr val="tx1"/>
              </a:solidFill>
              <a:miter lim="800000"/>
              <a:headEnd/>
              <a:tailEnd/>
            </a:ln>
          </p:spPr>
          <p:txBody>
            <a:bodyPr wrap="none"/>
            <a:lstStyle/>
            <a:p>
              <a:endParaRPr lang="en-US"/>
            </a:p>
          </p:txBody>
        </p:sp>
        <p:sp>
          <p:nvSpPr>
            <p:cNvPr id="155405" name="Freeform 70"/>
            <p:cNvSpPr>
              <a:spLocks/>
            </p:cNvSpPr>
            <p:nvPr/>
          </p:nvSpPr>
          <p:spPr bwMode="auto">
            <a:xfrm>
              <a:off x="5011" y="352"/>
              <a:ext cx="641" cy="91"/>
            </a:xfrm>
            <a:custGeom>
              <a:avLst/>
              <a:gdLst>
                <a:gd name="T0" fmla="*/ 62 w 641"/>
                <a:gd name="T1" fmla="*/ 91 h 91"/>
                <a:gd name="T2" fmla="*/ 2 w 641"/>
                <a:gd name="T3" fmla="*/ 91 h 91"/>
                <a:gd name="T4" fmla="*/ 0 w 641"/>
                <a:gd name="T5" fmla="*/ 7 h 91"/>
                <a:gd name="T6" fmla="*/ 639 w 641"/>
                <a:gd name="T7" fmla="*/ 0 h 91"/>
                <a:gd name="T8" fmla="*/ 641 w 641"/>
                <a:gd name="T9" fmla="*/ 87 h 91"/>
                <a:gd name="T10" fmla="*/ 573 w 641"/>
                <a:gd name="T11" fmla="*/ 87 h 91"/>
                <a:gd name="T12" fmla="*/ 0 60000 65536"/>
                <a:gd name="T13" fmla="*/ 0 60000 65536"/>
                <a:gd name="T14" fmla="*/ 0 60000 65536"/>
                <a:gd name="T15" fmla="*/ 0 60000 65536"/>
                <a:gd name="T16" fmla="*/ 0 60000 65536"/>
                <a:gd name="T17" fmla="*/ 0 60000 65536"/>
                <a:gd name="T18" fmla="*/ 0 w 641"/>
                <a:gd name="T19" fmla="*/ 0 h 91"/>
                <a:gd name="T20" fmla="*/ 641 w 641"/>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641" h="91">
                  <a:moveTo>
                    <a:pt x="62" y="91"/>
                  </a:moveTo>
                  <a:lnTo>
                    <a:pt x="2" y="91"/>
                  </a:lnTo>
                  <a:lnTo>
                    <a:pt x="0" y="7"/>
                  </a:lnTo>
                  <a:lnTo>
                    <a:pt x="639" y="0"/>
                  </a:lnTo>
                  <a:lnTo>
                    <a:pt x="641" y="87"/>
                  </a:lnTo>
                  <a:lnTo>
                    <a:pt x="573" y="87"/>
                  </a:lnTo>
                </a:path>
              </a:pathLst>
            </a:custGeom>
            <a:noFill/>
            <a:ln w="9525">
              <a:solidFill>
                <a:schemeClr val="tx1"/>
              </a:solidFill>
              <a:miter lim="800000"/>
              <a:headEnd/>
              <a:tailEnd/>
            </a:ln>
          </p:spPr>
          <p:txBody>
            <a:bodyPr wrap="none"/>
            <a:lstStyle/>
            <a:p>
              <a:endParaRPr lang="en-US"/>
            </a:p>
          </p:txBody>
        </p:sp>
        <p:grpSp>
          <p:nvGrpSpPr>
            <p:cNvPr id="155406" name="Group 71"/>
            <p:cNvGrpSpPr>
              <a:grpSpLocks/>
            </p:cNvGrpSpPr>
            <p:nvPr/>
          </p:nvGrpSpPr>
          <p:grpSpPr bwMode="auto">
            <a:xfrm>
              <a:off x="4984" y="136"/>
              <a:ext cx="667" cy="219"/>
              <a:chOff x="3114" y="1264"/>
              <a:chExt cx="667" cy="219"/>
            </a:xfrm>
          </p:grpSpPr>
          <p:sp>
            <p:nvSpPr>
              <p:cNvPr id="1378376" name="Freeform 72"/>
              <p:cNvSpPr>
                <a:spLocks/>
              </p:cNvSpPr>
              <p:nvPr/>
            </p:nvSpPr>
            <p:spPr bwMode="auto">
              <a:xfrm>
                <a:off x="3243" y="1264"/>
                <a:ext cx="436" cy="49"/>
              </a:xfrm>
              <a:custGeom>
                <a:avLst/>
                <a:gdLst/>
                <a:ahLst/>
                <a:cxnLst>
                  <a:cxn ang="0">
                    <a:pos x="0" y="49"/>
                  </a:cxn>
                  <a:cxn ang="0">
                    <a:pos x="216" y="1"/>
                  </a:cxn>
                  <a:cxn ang="0">
                    <a:pos x="436" y="43"/>
                  </a:cxn>
                </a:cxnLst>
                <a:rect l="0" t="0" r="r" b="b"/>
                <a:pathLst>
                  <a:path w="436" h="49">
                    <a:moveTo>
                      <a:pt x="0" y="49"/>
                    </a:moveTo>
                    <a:cubicBezTo>
                      <a:pt x="71" y="25"/>
                      <a:pt x="143" y="2"/>
                      <a:pt x="216" y="1"/>
                    </a:cubicBezTo>
                    <a:cubicBezTo>
                      <a:pt x="289" y="0"/>
                      <a:pt x="362" y="21"/>
                      <a:pt x="436" y="43"/>
                    </a:cubicBezTo>
                  </a:path>
                </a:pathLst>
              </a:custGeom>
              <a:gradFill rotWithShape="1">
                <a:gsLst>
                  <a:gs pos="0">
                    <a:srgbClr val="F8F8F8"/>
                  </a:gs>
                  <a:gs pos="50000">
                    <a:schemeClr val="bg1"/>
                  </a:gs>
                  <a:gs pos="100000">
                    <a:srgbClr val="F8F8F8"/>
                  </a:gs>
                </a:gsLst>
                <a:lin ang="0" scaled="1"/>
              </a:gradFill>
              <a:ln w="9525" cap="flat" cmpd="sng">
                <a:solidFill>
                  <a:schemeClr val="tx1"/>
                </a:solidFill>
                <a:prstDash val="solid"/>
                <a:miter lim="800000"/>
                <a:headEnd type="none" w="med" len="med"/>
                <a:tailEnd type="none" w="med" len="med"/>
              </a:ln>
              <a:effectLst/>
            </p:spPr>
            <p:txBody>
              <a:bodyPr wrap="none"/>
              <a:lstStyle/>
              <a:p>
                <a:pPr>
                  <a:defRPr/>
                </a:pPr>
                <a:endParaRPr lang="en-US"/>
              </a:p>
            </p:txBody>
          </p:sp>
          <p:sp>
            <p:nvSpPr>
              <p:cNvPr id="1378377" name="Rectangle 73"/>
              <p:cNvSpPr>
                <a:spLocks noChangeArrowheads="1"/>
              </p:cNvSpPr>
              <p:nvPr/>
            </p:nvSpPr>
            <p:spPr bwMode="auto">
              <a:xfrm>
                <a:off x="3177" y="1311"/>
                <a:ext cx="552" cy="56"/>
              </a:xfrm>
              <a:prstGeom prst="rect">
                <a:avLst/>
              </a:prstGeom>
              <a:gradFill rotWithShape="1">
                <a:gsLst>
                  <a:gs pos="0">
                    <a:srgbClr val="F8F8F8"/>
                  </a:gs>
                  <a:gs pos="50000">
                    <a:schemeClr val="bg1"/>
                  </a:gs>
                  <a:gs pos="100000">
                    <a:srgbClr val="F8F8F8"/>
                  </a:gs>
                </a:gsLst>
                <a:lin ang="0" scaled="1"/>
              </a:gradFill>
              <a:ln w="9525">
                <a:solidFill>
                  <a:schemeClr val="tx1"/>
                </a:solidFill>
                <a:miter lim="800000"/>
                <a:headEnd/>
                <a:tailEnd/>
              </a:ln>
              <a:effectLst/>
            </p:spPr>
            <p:txBody>
              <a:bodyPr wrap="none" anchor="ctr"/>
              <a:lstStyle/>
              <a:p>
                <a:pPr>
                  <a:defRPr/>
                </a:pPr>
                <a:endParaRPr lang="en-US"/>
              </a:p>
            </p:txBody>
          </p:sp>
          <p:sp>
            <p:nvSpPr>
              <p:cNvPr id="1378378" name="Oval 74"/>
              <p:cNvSpPr>
                <a:spLocks noChangeArrowheads="1"/>
              </p:cNvSpPr>
              <p:nvPr/>
            </p:nvSpPr>
            <p:spPr bwMode="auto">
              <a:xfrm rot="16200000">
                <a:off x="3119" y="1326"/>
                <a:ext cx="83" cy="93"/>
              </a:xfrm>
              <a:prstGeom prst="ellipse">
                <a:avLst/>
              </a:prstGeom>
              <a:gradFill rotWithShape="1">
                <a:gsLst>
                  <a:gs pos="0">
                    <a:srgbClr val="F8F8F8"/>
                  </a:gs>
                  <a:gs pos="50000">
                    <a:schemeClr val="bg1"/>
                  </a:gs>
                  <a:gs pos="100000">
                    <a:srgbClr val="F8F8F8"/>
                  </a:gs>
                </a:gsLst>
                <a:lin ang="0" scaled="1"/>
              </a:gradFill>
              <a:ln w="9525">
                <a:solidFill>
                  <a:schemeClr val="tx1"/>
                </a:solidFill>
                <a:miter lim="800000"/>
                <a:headEnd/>
                <a:tailEnd/>
              </a:ln>
              <a:effectLst/>
            </p:spPr>
            <p:txBody>
              <a:bodyPr wrap="none" anchor="ctr"/>
              <a:lstStyle/>
              <a:p>
                <a:pPr>
                  <a:defRPr/>
                </a:pPr>
                <a:endParaRPr lang="en-US"/>
              </a:p>
            </p:txBody>
          </p:sp>
          <p:sp>
            <p:nvSpPr>
              <p:cNvPr id="1378379" name="Oval 75"/>
              <p:cNvSpPr>
                <a:spLocks noChangeArrowheads="1"/>
              </p:cNvSpPr>
              <p:nvPr/>
            </p:nvSpPr>
            <p:spPr bwMode="auto">
              <a:xfrm rot="16200000">
                <a:off x="3693" y="1325"/>
                <a:ext cx="83" cy="93"/>
              </a:xfrm>
              <a:prstGeom prst="ellipse">
                <a:avLst/>
              </a:prstGeom>
              <a:gradFill rotWithShape="1">
                <a:gsLst>
                  <a:gs pos="0">
                    <a:srgbClr val="F8F8F8"/>
                  </a:gs>
                  <a:gs pos="50000">
                    <a:schemeClr val="bg1"/>
                  </a:gs>
                  <a:gs pos="100000">
                    <a:srgbClr val="F8F8F8"/>
                  </a:gs>
                </a:gsLst>
                <a:lin ang="0" scaled="1"/>
              </a:gradFill>
              <a:ln w="9525">
                <a:solidFill>
                  <a:schemeClr val="tx1"/>
                </a:solidFill>
                <a:miter lim="800000"/>
                <a:headEnd/>
                <a:tailEnd/>
              </a:ln>
              <a:effectLst/>
            </p:spPr>
            <p:txBody>
              <a:bodyPr wrap="none" anchor="ctr"/>
              <a:lstStyle/>
              <a:p>
                <a:pPr>
                  <a:defRPr/>
                </a:pPr>
                <a:endParaRPr lang="en-US"/>
              </a:p>
            </p:txBody>
          </p:sp>
          <p:sp>
            <p:nvSpPr>
              <p:cNvPr id="155411" name="Line 76"/>
              <p:cNvSpPr>
                <a:spLocks noChangeShapeType="1"/>
              </p:cNvSpPr>
              <p:nvPr/>
            </p:nvSpPr>
            <p:spPr bwMode="auto">
              <a:xfrm>
                <a:off x="3178" y="1413"/>
                <a:ext cx="551" cy="0"/>
              </a:xfrm>
              <a:prstGeom prst="line">
                <a:avLst/>
              </a:prstGeom>
              <a:noFill/>
              <a:ln w="9525">
                <a:solidFill>
                  <a:schemeClr val="tx1"/>
                </a:solidFill>
                <a:miter lim="800000"/>
                <a:headEnd/>
                <a:tailEnd/>
              </a:ln>
            </p:spPr>
            <p:txBody>
              <a:bodyPr wrap="none"/>
              <a:lstStyle/>
              <a:p>
                <a:endParaRPr lang="en-US"/>
              </a:p>
            </p:txBody>
          </p:sp>
          <p:sp>
            <p:nvSpPr>
              <p:cNvPr id="155412" name="Line 77"/>
              <p:cNvSpPr>
                <a:spLocks noChangeShapeType="1"/>
              </p:cNvSpPr>
              <p:nvPr/>
            </p:nvSpPr>
            <p:spPr bwMode="auto">
              <a:xfrm>
                <a:off x="3179" y="1331"/>
                <a:ext cx="551" cy="0"/>
              </a:xfrm>
              <a:prstGeom prst="line">
                <a:avLst/>
              </a:prstGeom>
              <a:noFill/>
              <a:ln w="9525">
                <a:solidFill>
                  <a:schemeClr val="tx1"/>
                </a:solidFill>
                <a:miter lim="800000"/>
                <a:headEnd/>
                <a:tailEnd/>
              </a:ln>
            </p:spPr>
            <p:txBody>
              <a:bodyPr wrap="none"/>
              <a:lstStyle/>
              <a:p>
                <a:endParaRPr lang="en-US"/>
              </a:p>
            </p:txBody>
          </p:sp>
          <p:sp>
            <p:nvSpPr>
              <p:cNvPr id="155413" name="Line 78"/>
              <p:cNvSpPr>
                <a:spLocks noChangeShapeType="1"/>
              </p:cNvSpPr>
              <p:nvPr/>
            </p:nvSpPr>
            <p:spPr bwMode="auto">
              <a:xfrm>
                <a:off x="3250" y="1412"/>
                <a:ext cx="30" cy="71"/>
              </a:xfrm>
              <a:prstGeom prst="line">
                <a:avLst/>
              </a:prstGeom>
              <a:noFill/>
              <a:ln w="9525">
                <a:solidFill>
                  <a:schemeClr val="tx1"/>
                </a:solidFill>
                <a:miter lim="800000"/>
                <a:headEnd/>
                <a:tailEnd/>
              </a:ln>
            </p:spPr>
            <p:txBody>
              <a:bodyPr wrap="none"/>
              <a:lstStyle/>
              <a:p>
                <a:endParaRPr lang="en-US"/>
              </a:p>
            </p:txBody>
          </p:sp>
          <p:sp>
            <p:nvSpPr>
              <p:cNvPr id="155414" name="Line 79"/>
              <p:cNvSpPr>
                <a:spLocks noChangeShapeType="1"/>
              </p:cNvSpPr>
              <p:nvPr/>
            </p:nvSpPr>
            <p:spPr bwMode="auto">
              <a:xfrm flipH="1">
                <a:off x="3637" y="1412"/>
                <a:ext cx="33" cy="65"/>
              </a:xfrm>
              <a:prstGeom prst="line">
                <a:avLst/>
              </a:prstGeom>
              <a:noFill/>
              <a:ln w="9525">
                <a:solidFill>
                  <a:schemeClr val="tx1"/>
                </a:solidFill>
                <a:miter lim="800000"/>
                <a:headEnd/>
                <a:tailEnd/>
              </a:ln>
            </p:spPr>
            <p:txBody>
              <a:bodyPr wrap="none"/>
              <a:lstStyle/>
              <a:p>
                <a:endParaRPr lang="en-US"/>
              </a:p>
            </p:txBody>
          </p:sp>
          <p:sp>
            <p:nvSpPr>
              <p:cNvPr id="1378384" name="Rectangle 80"/>
              <p:cNvSpPr>
                <a:spLocks noChangeArrowheads="1"/>
              </p:cNvSpPr>
              <p:nvPr/>
            </p:nvSpPr>
            <p:spPr bwMode="auto">
              <a:xfrm>
                <a:off x="3165" y="1336"/>
                <a:ext cx="572" cy="75"/>
              </a:xfrm>
              <a:prstGeom prst="rect">
                <a:avLst/>
              </a:prstGeom>
              <a:gradFill rotWithShape="1">
                <a:gsLst>
                  <a:gs pos="0">
                    <a:srgbClr val="F8F8F8"/>
                  </a:gs>
                  <a:gs pos="50000">
                    <a:schemeClr val="bg1"/>
                  </a:gs>
                  <a:gs pos="100000">
                    <a:srgbClr val="F8F8F8"/>
                  </a:gs>
                </a:gsLst>
                <a:lin ang="0" scaled="1"/>
              </a:gradFill>
              <a:ln w="9525">
                <a:noFill/>
                <a:miter lim="800000"/>
                <a:headEnd/>
                <a:tailEnd/>
              </a:ln>
              <a:effectLst/>
            </p:spPr>
            <p:txBody>
              <a:bodyPr wrap="none" anchor="ctr"/>
              <a:lstStyle/>
              <a:p>
                <a:pPr>
                  <a:defRPr/>
                </a:pPr>
                <a:endParaRPr lang="en-US"/>
              </a:p>
            </p:txBody>
          </p:sp>
        </p:grpSp>
      </p:grpSp>
      <p:grpSp>
        <p:nvGrpSpPr>
          <p:cNvPr id="154629" name="Group 1628"/>
          <p:cNvGrpSpPr>
            <a:grpSpLocks/>
          </p:cNvGrpSpPr>
          <p:nvPr/>
        </p:nvGrpSpPr>
        <p:grpSpPr bwMode="auto">
          <a:xfrm>
            <a:off x="1403350" y="1325563"/>
            <a:ext cx="2152650" cy="4905375"/>
            <a:chOff x="4123" y="351"/>
            <a:chExt cx="810" cy="1846"/>
          </a:xfrm>
        </p:grpSpPr>
        <p:sp>
          <p:nvSpPr>
            <p:cNvPr id="1378385" name="Freeform 81"/>
            <p:cNvSpPr>
              <a:spLocks/>
            </p:cNvSpPr>
            <p:nvPr/>
          </p:nvSpPr>
          <p:spPr bwMode="auto">
            <a:xfrm>
              <a:off x="4129" y="1174"/>
              <a:ext cx="804" cy="1023"/>
            </a:xfrm>
            <a:custGeom>
              <a:avLst/>
              <a:gdLst/>
              <a:ahLst/>
              <a:cxnLst>
                <a:cxn ang="0">
                  <a:pos x="0" y="0"/>
                </a:cxn>
                <a:cxn ang="0">
                  <a:pos x="10" y="890"/>
                </a:cxn>
                <a:cxn ang="0">
                  <a:pos x="10" y="906"/>
                </a:cxn>
                <a:cxn ang="0">
                  <a:pos x="21" y="942"/>
                </a:cxn>
                <a:cxn ang="0">
                  <a:pos x="45" y="974"/>
                </a:cxn>
                <a:cxn ang="0">
                  <a:pos x="67" y="990"/>
                </a:cxn>
                <a:cxn ang="0">
                  <a:pos x="88" y="1002"/>
                </a:cxn>
                <a:cxn ang="0">
                  <a:pos x="115" y="1016"/>
                </a:cxn>
                <a:cxn ang="0">
                  <a:pos x="135" y="1019"/>
                </a:cxn>
                <a:cxn ang="0">
                  <a:pos x="159" y="1022"/>
                </a:cxn>
                <a:cxn ang="0">
                  <a:pos x="669" y="1023"/>
                </a:cxn>
                <a:cxn ang="0">
                  <a:pos x="696" y="1016"/>
                </a:cxn>
                <a:cxn ang="0">
                  <a:pos x="726" y="1002"/>
                </a:cxn>
                <a:cxn ang="0">
                  <a:pos x="745" y="993"/>
                </a:cxn>
                <a:cxn ang="0">
                  <a:pos x="772" y="962"/>
                </a:cxn>
                <a:cxn ang="0">
                  <a:pos x="792" y="927"/>
                </a:cxn>
                <a:cxn ang="0">
                  <a:pos x="804" y="902"/>
                </a:cxn>
                <a:cxn ang="0">
                  <a:pos x="787" y="0"/>
                </a:cxn>
                <a:cxn ang="0">
                  <a:pos x="747" y="14"/>
                </a:cxn>
                <a:cxn ang="0">
                  <a:pos x="696" y="20"/>
                </a:cxn>
                <a:cxn ang="0">
                  <a:pos x="619" y="27"/>
                </a:cxn>
                <a:cxn ang="0">
                  <a:pos x="522" y="30"/>
                </a:cxn>
                <a:cxn ang="0">
                  <a:pos x="414" y="32"/>
                </a:cxn>
                <a:cxn ang="0">
                  <a:pos x="309" y="32"/>
                </a:cxn>
                <a:cxn ang="0">
                  <a:pos x="199" y="24"/>
                </a:cxn>
                <a:cxn ang="0">
                  <a:pos x="81" y="18"/>
                </a:cxn>
                <a:cxn ang="0">
                  <a:pos x="18" y="11"/>
                </a:cxn>
                <a:cxn ang="0">
                  <a:pos x="0" y="0"/>
                </a:cxn>
              </a:cxnLst>
              <a:rect l="0" t="0" r="r" b="b"/>
              <a:pathLst>
                <a:path w="804" h="1023">
                  <a:moveTo>
                    <a:pt x="0" y="0"/>
                  </a:moveTo>
                  <a:lnTo>
                    <a:pt x="10" y="890"/>
                  </a:lnTo>
                  <a:lnTo>
                    <a:pt x="10" y="906"/>
                  </a:lnTo>
                  <a:lnTo>
                    <a:pt x="21" y="942"/>
                  </a:lnTo>
                  <a:lnTo>
                    <a:pt x="45" y="974"/>
                  </a:lnTo>
                  <a:lnTo>
                    <a:pt x="67" y="990"/>
                  </a:lnTo>
                  <a:lnTo>
                    <a:pt x="88" y="1002"/>
                  </a:lnTo>
                  <a:lnTo>
                    <a:pt x="115" y="1016"/>
                  </a:lnTo>
                  <a:lnTo>
                    <a:pt x="135" y="1019"/>
                  </a:lnTo>
                  <a:lnTo>
                    <a:pt x="159" y="1022"/>
                  </a:lnTo>
                  <a:lnTo>
                    <a:pt x="669" y="1023"/>
                  </a:lnTo>
                  <a:lnTo>
                    <a:pt x="696" y="1016"/>
                  </a:lnTo>
                  <a:lnTo>
                    <a:pt x="726" y="1002"/>
                  </a:lnTo>
                  <a:lnTo>
                    <a:pt x="745" y="993"/>
                  </a:lnTo>
                  <a:lnTo>
                    <a:pt x="772" y="962"/>
                  </a:lnTo>
                  <a:lnTo>
                    <a:pt x="792" y="927"/>
                  </a:lnTo>
                  <a:lnTo>
                    <a:pt x="804" y="902"/>
                  </a:lnTo>
                  <a:lnTo>
                    <a:pt x="787" y="0"/>
                  </a:lnTo>
                  <a:lnTo>
                    <a:pt x="747" y="14"/>
                  </a:lnTo>
                  <a:lnTo>
                    <a:pt x="696" y="20"/>
                  </a:lnTo>
                  <a:lnTo>
                    <a:pt x="619" y="27"/>
                  </a:lnTo>
                  <a:lnTo>
                    <a:pt x="522" y="30"/>
                  </a:lnTo>
                  <a:lnTo>
                    <a:pt x="414" y="32"/>
                  </a:lnTo>
                  <a:lnTo>
                    <a:pt x="309" y="32"/>
                  </a:lnTo>
                  <a:lnTo>
                    <a:pt x="199" y="24"/>
                  </a:lnTo>
                  <a:lnTo>
                    <a:pt x="81" y="18"/>
                  </a:lnTo>
                  <a:lnTo>
                    <a:pt x="18" y="11"/>
                  </a:lnTo>
                  <a:lnTo>
                    <a:pt x="0" y="0"/>
                  </a:lnTo>
                  <a:close/>
                </a:path>
              </a:pathLst>
            </a:custGeom>
            <a:gradFill rotWithShape="1">
              <a:gsLst>
                <a:gs pos="0">
                  <a:srgbClr val="99CCFF"/>
                </a:gs>
                <a:gs pos="50000">
                  <a:schemeClr val="bg1"/>
                </a:gs>
                <a:gs pos="100000">
                  <a:srgbClr val="99CCFF"/>
                </a:gs>
              </a:gsLst>
              <a:lin ang="0" scaled="1"/>
            </a:gradFill>
            <a:ln w="9525" cap="flat" cmpd="sng">
              <a:noFill/>
              <a:prstDash val="solid"/>
              <a:miter lim="800000"/>
              <a:headEnd type="none" w="med" len="med"/>
              <a:tailEnd type="none" w="med" len="med"/>
            </a:ln>
            <a:effectLst/>
          </p:spPr>
          <p:txBody>
            <a:bodyPr wrap="none"/>
            <a:lstStyle/>
            <a:p>
              <a:pPr>
                <a:defRPr/>
              </a:pPr>
              <a:endParaRPr lang="en-US"/>
            </a:p>
          </p:txBody>
        </p:sp>
        <p:sp>
          <p:nvSpPr>
            <p:cNvPr id="155399" name="Oval 99"/>
            <p:cNvSpPr>
              <a:spLocks noChangeArrowheads="1"/>
            </p:cNvSpPr>
            <p:nvPr/>
          </p:nvSpPr>
          <p:spPr bwMode="auto">
            <a:xfrm>
              <a:off x="4123" y="1150"/>
              <a:ext cx="801" cy="60"/>
            </a:xfrm>
            <a:prstGeom prst="ellipse">
              <a:avLst/>
            </a:prstGeom>
            <a:solidFill>
              <a:srgbClr val="99CCFF">
                <a:alpha val="39999"/>
              </a:srgbClr>
            </a:solidFill>
            <a:ln w="9525">
              <a:noFill/>
              <a:miter lim="800000"/>
              <a:headEnd/>
              <a:tailEnd/>
            </a:ln>
          </p:spPr>
          <p:txBody>
            <a:bodyPr wrap="none" anchor="ctr"/>
            <a:lstStyle/>
            <a:p>
              <a:endParaRPr lang="en-US"/>
            </a:p>
          </p:txBody>
        </p:sp>
        <p:sp>
          <p:nvSpPr>
            <p:cNvPr id="155400" name="Freeform 103"/>
            <p:cNvSpPr>
              <a:spLocks/>
            </p:cNvSpPr>
            <p:nvPr/>
          </p:nvSpPr>
          <p:spPr bwMode="auto">
            <a:xfrm>
              <a:off x="4123" y="438"/>
              <a:ext cx="810" cy="1758"/>
            </a:xfrm>
            <a:custGeom>
              <a:avLst/>
              <a:gdLst>
                <a:gd name="T0" fmla="*/ 645 w 810"/>
                <a:gd name="T1" fmla="*/ 0 h 1758"/>
                <a:gd name="T2" fmla="*/ 131 w 810"/>
                <a:gd name="T3" fmla="*/ 3 h 1758"/>
                <a:gd name="T4" fmla="*/ 167 w 810"/>
                <a:gd name="T5" fmla="*/ 149 h 1758"/>
                <a:gd name="T6" fmla="*/ 179 w 810"/>
                <a:gd name="T7" fmla="*/ 204 h 1758"/>
                <a:gd name="T8" fmla="*/ 176 w 810"/>
                <a:gd name="T9" fmla="*/ 234 h 1758"/>
                <a:gd name="T10" fmla="*/ 168 w 810"/>
                <a:gd name="T11" fmla="*/ 261 h 1758"/>
                <a:gd name="T12" fmla="*/ 156 w 810"/>
                <a:gd name="T13" fmla="*/ 281 h 1758"/>
                <a:gd name="T14" fmla="*/ 138 w 810"/>
                <a:gd name="T15" fmla="*/ 297 h 1758"/>
                <a:gd name="T16" fmla="*/ 120 w 810"/>
                <a:gd name="T17" fmla="*/ 311 h 1758"/>
                <a:gd name="T18" fmla="*/ 87 w 810"/>
                <a:gd name="T19" fmla="*/ 326 h 1758"/>
                <a:gd name="T20" fmla="*/ 51 w 810"/>
                <a:gd name="T21" fmla="*/ 344 h 1758"/>
                <a:gd name="T22" fmla="*/ 18 w 810"/>
                <a:gd name="T23" fmla="*/ 377 h 1758"/>
                <a:gd name="T24" fmla="*/ 6 w 810"/>
                <a:gd name="T25" fmla="*/ 402 h 1758"/>
                <a:gd name="T26" fmla="*/ 0 w 810"/>
                <a:gd name="T27" fmla="*/ 440 h 1758"/>
                <a:gd name="T28" fmla="*/ 15 w 810"/>
                <a:gd name="T29" fmla="*/ 1557 h 1758"/>
                <a:gd name="T30" fmla="*/ 15 w 810"/>
                <a:gd name="T31" fmla="*/ 1634 h 1758"/>
                <a:gd name="T32" fmla="*/ 23 w 810"/>
                <a:gd name="T33" fmla="*/ 1668 h 1758"/>
                <a:gd name="T34" fmla="*/ 39 w 810"/>
                <a:gd name="T35" fmla="*/ 1695 h 1758"/>
                <a:gd name="T36" fmla="*/ 69 w 810"/>
                <a:gd name="T37" fmla="*/ 1725 h 1758"/>
                <a:gd name="T38" fmla="*/ 107 w 810"/>
                <a:gd name="T39" fmla="*/ 1746 h 1758"/>
                <a:gd name="T40" fmla="*/ 144 w 810"/>
                <a:gd name="T41" fmla="*/ 1755 h 1758"/>
                <a:gd name="T42" fmla="*/ 672 w 810"/>
                <a:gd name="T43" fmla="*/ 1758 h 1758"/>
                <a:gd name="T44" fmla="*/ 705 w 810"/>
                <a:gd name="T45" fmla="*/ 1752 h 1758"/>
                <a:gd name="T46" fmla="*/ 752 w 810"/>
                <a:gd name="T47" fmla="*/ 1728 h 1758"/>
                <a:gd name="T48" fmla="*/ 777 w 810"/>
                <a:gd name="T49" fmla="*/ 1700 h 1758"/>
                <a:gd name="T50" fmla="*/ 795 w 810"/>
                <a:gd name="T51" fmla="*/ 1670 h 1758"/>
                <a:gd name="T52" fmla="*/ 810 w 810"/>
                <a:gd name="T53" fmla="*/ 1632 h 1758"/>
                <a:gd name="T54" fmla="*/ 792 w 810"/>
                <a:gd name="T55" fmla="*/ 456 h 1758"/>
                <a:gd name="T56" fmla="*/ 780 w 810"/>
                <a:gd name="T57" fmla="*/ 393 h 1758"/>
                <a:gd name="T58" fmla="*/ 752 w 810"/>
                <a:gd name="T59" fmla="*/ 351 h 1758"/>
                <a:gd name="T60" fmla="*/ 708 w 810"/>
                <a:gd name="T61" fmla="*/ 318 h 1758"/>
                <a:gd name="T62" fmla="*/ 657 w 810"/>
                <a:gd name="T63" fmla="*/ 294 h 1758"/>
                <a:gd name="T64" fmla="*/ 621 w 810"/>
                <a:gd name="T65" fmla="*/ 258 h 1758"/>
                <a:gd name="T66" fmla="*/ 603 w 810"/>
                <a:gd name="T67" fmla="*/ 213 h 1758"/>
                <a:gd name="T68" fmla="*/ 605 w 810"/>
                <a:gd name="T69" fmla="*/ 170 h 1758"/>
                <a:gd name="T70" fmla="*/ 645 w 810"/>
                <a:gd name="T71" fmla="*/ 0 h 17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0"/>
                <a:gd name="T109" fmla="*/ 0 h 1758"/>
                <a:gd name="T110" fmla="*/ 810 w 810"/>
                <a:gd name="T111" fmla="*/ 1758 h 17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0" h="1758">
                  <a:moveTo>
                    <a:pt x="645" y="0"/>
                  </a:moveTo>
                  <a:lnTo>
                    <a:pt x="131" y="3"/>
                  </a:lnTo>
                  <a:lnTo>
                    <a:pt x="167" y="149"/>
                  </a:lnTo>
                  <a:lnTo>
                    <a:pt x="179" y="204"/>
                  </a:lnTo>
                  <a:lnTo>
                    <a:pt x="176" y="234"/>
                  </a:lnTo>
                  <a:lnTo>
                    <a:pt x="168" y="261"/>
                  </a:lnTo>
                  <a:lnTo>
                    <a:pt x="156" y="281"/>
                  </a:lnTo>
                  <a:lnTo>
                    <a:pt x="138" y="297"/>
                  </a:lnTo>
                  <a:lnTo>
                    <a:pt x="120" y="311"/>
                  </a:lnTo>
                  <a:lnTo>
                    <a:pt x="87" y="326"/>
                  </a:lnTo>
                  <a:lnTo>
                    <a:pt x="51" y="344"/>
                  </a:lnTo>
                  <a:lnTo>
                    <a:pt x="18" y="377"/>
                  </a:lnTo>
                  <a:lnTo>
                    <a:pt x="6" y="402"/>
                  </a:lnTo>
                  <a:lnTo>
                    <a:pt x="0" y="440"/>
                  </a:lnTo>
                  <a:lnTo>
                    <a:pt x="15" y="1557"/>
                  </a:lnTo>
                  <a:lnTo>
                    <a:pt x="15" y="1634"/>
                  </a:lnTo>
                  <a:lnTo>
                    <a:pt x="23" y="1668"/>
                  </a:lnTo>
                  <a:lnTo>
                    <a:pt x="39" y="1695"/>
                  </a:lnTo>
                  <a:lnTo>
                    <a:pt x="69" y="1725"/>
                  </a:lnTo>
                  <a:lnTo>
                    <a:pt x="107" y="1746"/>
                  </a:lnTo>
                  <a:lnTo>
                    <a:pt x="144" y="1755"/>
                  </a:lnTo>
                  <a:lnTo>
                    <a:pt x="672" y="1758"/>
                  </a:lnTo>
                  <a:lnTo>
                    <a:pt x="705" y="1752"/>
                  </a:lnTo>
                  <a:lnTo>
                    <a:pt x="752" y="1728"/>
                  </a:lnTo>
                  <a:lnTo>
                    <a:pt x="777" y="1700"/>
                  </a:lnTo>
                  <a:lnTo>
                    <a:pt x="795" y="1670"/>
                  </a:lnTo>
                  <a:lnTo>
                    <a:pt x="810" y="1632"/>
                  </a:lnTo>
                  <a:lnTo>
                    <a:pt x="792" y="456"/>
                  </a:lnTo>
                  <a:lnTo>
                    <a:pt x="780" y="393"/>
                  </a:lnTo>
                  <a:lnTo>
                    <a:pt x="752" y="351"/>
                  </a:lnTo>
                  <a:lnTo>
                    <a:pt x="708" y="318"/>
                  </a:lnTo>
                  <a:lnTo>
                    <a:pt x="657" y="294"/>
                  </a:lnTo>
                  <a:lnTo>
                    <a:pt x="621" y="258"/>
                  </a:lnTo>
                  <a:lnTo>
                    <a:pt x="603" y="213"/>
                  </a:lnTo>
                  <a:lnTo>
                    <a:pt x="605" y="170"/>
                  </a:lnTo>
                  <a:lnTo>
                    <a:pt x="645" y="0"/>
                  </a:lnTo>
                  <a:close/>
                </a:path>
              </a:pathLst>
            </a:custGeom>
            <a:noFill/>
            <a:ln w="9525">
              <a:solidFill>
                <a:schemeClr val="tx1"/>
              </a:solidFill>
              <a:miter lim="800000"/>
              <a:headEnd/>
              <a:tailEnd/>
            </a:ln>
          </p:spPr>
          <p:txBody>
            <a:bodyPr wrap="none"/>
            <a:lstStyle/>
            <a:p>
              <a:endParaRPr lang="en-US"/>
            </a:p>
          </p:txBody>
        </p:sp>
        <p:sp>
          <p:nvSpPr>
            <p:cNvPr id="155401" name="Freeform 104"/>
            <p:cNvSpPr>
              <a:spLocks/>
            </p:cNvSpPr>
            <p:nvPr/>
          </p:nvSpPr>
          <p:spPr bwMode="auto">
            <a:xfrm>
              <a:off x="4192" y="351"/>
              <a:ext cx="641" cy="91"/>
            </a:xfrm>
            <a:custGeom>
              <a:avLst/>
              <a:gdLst>
                <a:gd name="T0" fmla="*/ 62 w 641"/>
                <a:gd name="T1" fmla="*/ 91 h 91"/>
                <a:gd name="T2" fmla="*/ 2 w 641"/>
                <a:gd name="T3" fmla="*/ 91 h 91"/>
                <a:gd name="T4" fmla="*/ 0 w 641"/>
                <a:gd name="T5" fmla="*/ 7 h 91"/>
                <a:gd name="T6" fmla="*/ 639 w 641"/>
                <a:gd name="T7" fmla="*/ 0 h 91"/>
                <a:gd name="T8" fmla="*/ 641 w 641"/>
                <a:gd name="T9" fmla="*/ 87 h 91"/>
                <a:gd name="T10" fmla="*/ 573 w 641"/>
                <a:gd name="T11" fmla="*/ 87 h 91"/>
                <a:gd name="T12" fmla="*/ 0 60000 65536"/>
                <a:gd name="T13" fmla="*/ 0 60000 65536"/>
                <a:gd name="T14" fmla="*/ 0 60000 65536"/>
                <a:gd name="T15" fmla="*/ 0 60000 65536"/>
                <a:gd name="T16" fmla="*/ 0 60000 65536"/>
                <a:gd name="T17" fmla="*/ 0 60000 65536"/>
                <a:gd name="T18" fmla="*/ 0 w 641"/>
                <a:gd name="T19" fmla="*/ 0 h 91"/>
                <a:gd name="T20" fmla="*/ 641 w 641"/>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641" h="91">
                  <a:moveTo>
                    <a:pt x="62" y="91"/>
                  </a:moveTo>
                  <a:lnTo>
                    <a:pt x="2" y="91"/>
                  </a:lnTo>
                  <a:lnTo>
                    <a:pt x="0" y="7"/>
                  </a:lnTo>
                  <a:lnTo>
                    <a:pt x="639" y="0"/>
                  </a:lnTo>
                  <a:lnTo>
                    <a:pt x="641" y="87"/>
                  </a:lnTo>
                  <a:lnTo>
                    <a:pt x="573" y="87"/>
                  </a:lnTo>
                </a:path>
              </a:pathLst>
            </a:custGeom>
            <a:noFill/>
            <a:ln w="9525">
              <a:solidFill>
                <a:schemeClr val="tx1"/>
              </a:solidFill>
              <a:miter lim="800000"/>
              <a:headEnd/>
              <a:tailEnd/>
            </a:ln>
          </p:spPr>
          <p:txBody>
            <a:bodyPr wrap="none"/>
            <a:lstStyle/>
            <a:p>
              <a:endParaRPr lang="en-US"/>
            </a:p>
          </p:txBody>
        </p:sp>
      </p:grpSp>
      <p:sp>
        <p:nvSpPr>
          <p:cNvPr id="154630" name="Freeform 17"/>
          <p:cNvSpPr>
            <a:spLocks/>
          </p:cNvSpPr>
          <p:nvPr/>
        </p:nvSpPr>
        <p:spPr bwMode="auto">
          <a:xfrm>
            <a:off x="1535113" y="2452688"/>
            <a:ext cx="387350" cy="390525"/>
          </a:xfrm>
          <a:custGeom>
            <a:avLst/>
            <a:gdLst>
              <a:gd name="T0" fmla="*/ 387350 w 244"/>
              <a:gd name="T1" fmla="*/ 9525 h 246"/>
              <a:gd name="T2" fmla="*/ 271463 w 244"/>
              <a:gd name="T3" fmla="*/ 0 h 246"/>
              <a:gd name="T4" fmla="*/ 225425 w 244"/>
              <a:gd name="T5" fmla="*/ 15875 h 246"/>
              <a:gd name="T6" fmla="*/ 120650 w 244"/>
              <a:gd name="T7" fmla="*/ 95250 h 246"/>
              <a:gd name="T8" fmla="*/ 80963 w 244"/>
              <a:gd name="T9" fmla="*/ 139700 h 246"/>
              <a:gd name="T10" fmla="*/ 47625 w 244"/>
              <a:gd name="T11" fmla="*/ 196850 h 246"/>
              <a:gd name="T12" fmla="*/ 23813 w 244"/>
              <a:gd name="T13" fmla="*/ 266700 h 246"/>
              <a:gd name="T14" fmla="*/ 14288 w 244"/>
              <a:gd name="T15" fmla="*/ 314325 h 246"/>
              <a:gd name="T16" fmla="*/ 6350 w 244"/>
              <a:gd name="T17" fmla="*/ 352425 h 246"/>
              <a:gd name="T18" fmla="*/ 0 w 244"/>
              <a:gd name="T19" fmla="*/ 376238 h 246"/>
              <a:gd name="T20" fmla="*/ 249238 w 244"/>
              <a:gd name="T21" fmla="*/ 390525 h 246"/>
              <a:gd name="T22" fmla="*/ 242888 w 244"/>
              <a:gd name="T23" fmla="*/ 338138 h 246"/>
              <a:gd name="T24" fmla="*/ 242888 w 244"/>
              <a:gd name="T25" fmla="*/ 285750 h 246"/>
              <a:gd name="T26" fmla="*/ 247650 w 244"/>
              <a:gd name="T27" fmla="*/ 230188 h 246"/>
              <a:gd name="T28" fmla="*/ 252413 w 244"/>
              <a:gd name="T29" fmla="*/ 182563 h 246"/>
              <a:gd name="T30" fmla="*/ 266700 w 244"/>
              <a:gd name="T31" fmla="*/ 138113 h 246"/>
              <a:gd name="T32" fmla="*/ 282575 w 244"/>
              <a:gd name="T33" fmla="*/ 111125 h 246"/>
              <a:gd name="T34" fmla="*/ 311150 w 244"/>
              <a:gd name="T35" fmla="*/ 80963 h 246"/>
              <a:gd name="T36" fmla="*/ 347663 w 244"/>
              <a:gd name="T37" fmla="*/ 52388 h 246"/>
              <a:gd name="T38" fmla="*/ 368300 w 244"/>
              <a:gd name="T39" fmla="*/ 25400 h 246"/>
              <a:gd name="T40" fmla="*/ 387350 w 244"/>
              <a:gd name="T41" fmla="*/ 9525 h 2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4"/>
              <a:gd name="T64" fmla="*/ 0 h 246"/>
              <a:gd name="T65" fmla="*/ 244 w 244"/>
              <a:gd name="T66" fmla="*/ 246 h 2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4" h="246">
                <a:moveTo>
                  <a:pt x="244" y="6"/>
                </a:moveTo>
                <a:lnTo>
                  <a:pt x="171" y="0"/>
                </a:lnTo>
                <a:lnTo>
                  <a:pt x="142" y="10"/>
                </a:lnTo>
                <a:lnTo>
                  <a:pt x="76" y="60"/>
                </a:lnTo>
                <a:lnTo>
                  <a:pt x="51" y="88"/>
                </a:lnTo>
                <a:lnTo>
                  <a:pt x="30" y="124"/>
                </a:lnTo>
                <a:lnTo>
                  <a:pt x="15" y="168"/>
                </a:lnTo>
                <a:lnTo>
                  <a:pt x="9" y="198"/>
                </a:lnTo>
                <a:lnTo>
                  <a:pt x="4" y="222"/>
                </a:lnTo>
                <a:lnTo>
                  <a:pt x="0" y="237"/>
                </a:lnTo>
                <a:lnTo>
                  <a:pt x="157" y="246"/>
                </a:lnTo>
                <a:lnTo>
                  <a:pt x="153" y="213"/>
                </a:lnTo>
                <a:lnTo>
                  <a:pt x="153" y="180"/>
                </a:lnTo>
                <a:lnTo>
                  <a:pt x="156" y="145"/>
                </a:lnTo>
                <a:lnTo>
                  <a:pt x="159" y="115"/>
                </a:lnTo>
                <a:lnTo>
                  <a:pt x="168" y="87"/>
                </a:lnTo>
                <a:lnTo>
                  <a:pt x="178" y="70"/>
                </a:lnTo>
                <a:lnTo>
                  <a:pt x="196" y="51"/>
                </a:lnTo>
                <a:lnTo>
                  <a:pt x="219" y="33"/>
                </a:lnTo>
                <a:lnTo>
                  <a:pt x="232" y="16"/>
                </a:lnTo>
                <a:lnTo>
                  <a:pt x="244" y="6"/>
                </a:lnTo>
                <a:close/>
              </a:path>
            </a:pathLst>
          </a:custGeom>
          <a:gradFill rotWithShape="1">
            <a:gsLst>
              <a:gs pos="0">
                <a:schemeClr val="bg1"/>
              </a:gs>
              <a:gs pos="100000">
                <a:srgbClr val="EAEAEA">
                  <a:alpha val="75998"/>
                </a:srgbClr>
              </a:gs>
            </a:gsLst>
            <a:path path="rect">
              <a:fillToRect l="50000" t="50000" r="50000" b="50000"/>
            </a:path>
          </a:gradFill>
          <a:ln w="9525">
            <a:noFill/>
            <a:miter lim="800000"/>
            <a:headEnd/>
            <a:tailEnd/>
          </a:ln>
        </p:spPr>
        <p:txBody>
          <a:bodyPr wrap="none"/>
          <a:lstStyle/>
          <a:p>
            <a:endParaRPr lang="en-US"/>
          </a:p>
        </p:txBody>
      </p:sp>
      <p:sp>
        <p:nvSpPr>
          <p:cNvPr id="1378322" name="Rectangle 18"/>
          <p:cNvSpPr>
            <a:spLocks noChangeArrowheads="1"/>
          </p:cNvSpPr>
          <p:nvPr/>
        </p:nvSpPr>
        <p:spPr bwMode="auto">
          <a:xfrm>
            <a:off x="1565275" y="3571875"/>
            <a:ext cx="166688" cy="2347913"/>
          </a:xfrm>
          <a:prstGeom prst="rect">
            <a:avLst/>
          </a:prstGeom>
          <a:gradFill rotWithShape="1">
            <a:gsLst>
              <a:gs pos="0">
                <a:srgbClr val="C0C0C0">
                  <a:alpha val="17000"/>
                </a:srgbClr>
              </a:gs>
              <a:gs pos="50000">
                <a:schemeClr val="bg1"/>
              </a:gs>
              <a:gs pos="100000">
                <a:srgbClr val="C0C0C0">
                  <a:alpha val="17000"/>
                </a:srgbClr>
              </a:gs>
            </a:gsLst>
            <a:lin ang="5400000" scaled="1"/>
          </a:gradFill>
          <a:ln w="9525">
            <a:noFill/>
            <a:miter lim="800000"/>
            <a:headEnd/>
            <a:tailEnd/>
          </a:ln>
          <a:effectLst/>
        </p:spPr>
        <p:txBody>
          <a:bodyPr wrap="none" anchor="ctr"/>
          <a:lstStyle/>
          <a:p>
            <a:pPr>
              <a:defRPr/>
            </a:pPr>
            <a:endParaRPr lang="en-US"/>
          </a:p>
        </p:txBody>
      </p:sp>
      <p:grpSp>
        <p:nvGrpSpPr>
          <p:cNvPr id="154634" name="Group 872"/>
          <p:cNvGrpSpPr>
            <a:grpSpLocks/>
          </p:cNvGrpSpPr>
          <p:nvPr/>
        </p:nvGrpSpPr>
        <p:grpSpPr bwMode="auto">
          <a:xfrm rot="8762377">
            <a:off x="2763838" y="5826125"/>
            <a:ext cx="161925" cy="206375"/>
            <a:chOff x="384" y="2976"/>
            <a:chExt cx="154" cy="202"/>
          </a:xfrm>
        </p:grpSpPr>
        <p:sp>
          <p:nvSpPr>
            <p:cNvPr id="155395" name="Oval 8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78" name="Oval 874"/>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79" name="Oval 875"/>
            <p:cNvSpPr>
              <a:spLocks noChangeAspect="1" noChangeArrowheads="1"/>
            </p:cNvSpPr>
            <p:nvPr/>
          </p:nvSpPr>
          <p:spPr bwMode="auto">
            <a:xfrm>
              <a:off x="473"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35" name="Group 876"/>
          <p:cNvGrpSpPr>
            <a:grpSpLocks/>
          </p:cNvGrpSpPr>
          <p:nvPr/>
        </p:nvGrpSpPr>
        <p:grpSpPr bwMode="auto">
          <a:xfrm rot="-8911412">
            <a:off x="3292475" y="5862638"/>
            <a:ext cx="161925" cy="207962"/>
            <a:chOff x="384" y="2976"/>
            <a:chExt cx="154" cy="202"/>
          </a:xfrm>
        </p:grpSpPr>
        <p:sp>
          <p:nvSpPr>
            <p:cNvPr id="155392" name="Oval 8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82" name="Oval 878"/>
            <p:cNvSpPr>
              <a:spLocks noChangeAspect="1" noChangeArrowheads="1"/>
            </p:cNvSpPr>
            <p:nvPr/>
          </p:nvSpPr>
          <p:spPr bwMode="auto">
            <a:xfrm>
              <a:off x="482" y="3117"/>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83" name="Oval 879"/>
            <p:cNvSpPr>
              <a:spLocks noChangeAspect="1" noChangeArrowheads="1"/>
            </p:cNvSpPr>
            <p:nvPr/>
          </p:nvSpPr>
          <p:spPr bwMode="auto">
            <a:xfrm>
              <a:off x="470" y="2974"/>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8" name="Group 880"/>
          <p:cNvGrpSpPr>
            <a:grpSpLocks/>
          </p:cNvGrpSpPr>
          <p:nvPr/>
        </p:nvGrpSpPr>
        <p:grpSpPr bwMode="auto">
          <a:xfrm rot="4050758">
            <a:off x="2042319" y="5064919"/>
            <a:ext cx="157163" cy="212725"/>
            <a:chOff x="384" y="2976"/>
            <a:chExt cx="154" cy="202"/>
          </a:xfrm>
        </p:grpSpPr>
        <p:sp>
          <p:nvSpPr>
            <p:cNvPr id="155389" name="Oval 8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86" name="Oval 882"/>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87" name="Oval 883"/>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37" name="Group 884"/>
          <p:cNvGrpSpPr>
            <a:grpSpLocks/>
          </p:cNvGrpSpPr>
          <p:nvPr/>
        </p:nvGrpSpPr>
        <p:grpSpPr bwMode="auto">
          <a:xfrm rot="-2669083">
            <a:off x="2306638" y="5403850"/>
            <a:ext cx="161925" cy="207963"/>
            <a:chOff x="384" y="2976"/>
            <a:chExt cx="154" cy="202"/>
          </a:xfrm>
        </p:grpSpPr>
        <p:sp>
          <p:nvSpPr>
            <p:cNvPr id="155386" name="Oval 8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90" name="Oval 886"/>
            <p:cNvSpPr>
              <a:spLocks noChangeAspect="1" noChangeArrowheads="1"/>
            </p:cNvSpPr>
            <p:nvPr/>
          </p:nvSpPr>
          <p:spPr bwMode="auto">
            <a:xfrm>
              <a:off x="481" y="3118"/>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91" name="Oval 887"/>
            <p:cNvSpPr>
              <a:spLocks noChangeAspect="1" noChangeArrowheads="1"/>
            </p:cNvSpPr>
            <p:nvPr/>
          </p:nvSpPr>
          <p:spPr bwMode="auto">
            <a:xfrm>
              <a:off x="470" y="2974"/>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38" name="Group 888"/>
          <p:cNvGrpSpPr>
            <a:grpSpLocks/>
          </p:cNvGrpSpPr>
          <p:nvPr/>
        </p:nvGrpSpPr>
        <p:grpSpPr bwMode="auto">
          <a:xfrm rot="-6935828">
            <a:off x="2035969" y="3198019"/>
            <a:ext cx="157163" cy="212725"/>
            <a:chOff x="384" y="2976"/>
            <a:chExt cx="154" cy="202"/>
          </a:xfrm>
        </p:grpSpPr>
        <p:sp>
          <p:nvSpPr>
            <p:cNvPr id="155383" name="Oval 8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94" name="Oval 890"/>
            <p:cNvSpPr>
              <a:spLocks noChangeAspect="1" noChangeArrowheads="1"/>
            </p:cNvSpPr>
            <p:nvPr/>
          </p:nvSpPr>
          <p:spPr bwMode="auto">
            <a:xfrm>
              <a:off x="480" y="311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95" name="Oval 891"/>
            <p:cNvSpPr>
              <a:spLocks noChangeAspect="1" noChangeArrowheads="1"/>
            </p:cNvSpPr>
            <p:nvPr/>
          </p:nvSpPr>
          <p:spPr bwMode="auto">
            <a:xfrm>
              <a:off x="468"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39" name="Group 892"/>
          <p:cNvGrpSpPr>
            <a:grpSpLocks/>
          </p:cNvGrpSpPr>
          <p:nvPr/>
        </p:nvGrpSpPr>
        <p:grpSpPr bwMode="auto">
          <a:xfrm rot="-1820435">
            <a:off x="3257550" y="3098800"/>
            <a:ext cx="161925" cy="206375"/>
            <a:chOff x="384" y="2976"/>
            <a:chExt cx="154" cy="202"/>
          </a:xfrm>
        </p:grpSpPr>
        <p:sp>
          <p:nvSpPr>
            <p:cNvPr id="155380" name="Oval 8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198" name="Oval 894"/>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199" name="Oval 895"/>
            <p:cNvSpPr>
              <a:spLocks noChangeAspect="1" noChangeArrowheads="1"/>
            </p:cNvSpPr>
            <p:nvPr/>
          </p:nvSpPr>
          <p:spPr bwMode="auto">
            <a:xfrm>
              <a:off x="471"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0" name="Group 896"/>
          <p:cNvGrpSpPr>
            <a:grpSpLocks/>
          </p:cNvGrpSpPr>
          <p:nvPr/>
        </p:nvGrpSpPr>
        <p:grpSpPr bwMode="auto">
          <a:xfrm rot="1243781">
            <a:off x="3017838" y="3656013"/>
            <a:ext cx="161925" cy="207962"/>
            <a:chOff x="384" y="2976"/>
            <a:chExt cx="154" cy="202"/>
          </a:xfrm>
        </p:grpSpPr>
        <p:sp>
          <p:nvSpPr>
            <p:cNvPr id="155377" name="Oval 8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02" name="Oval 898"/>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03" name="Oval 899"/>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1" name="Group 900"/>
          <p:cNvGrpSpPr>
            <a:grpSpLocks/>
          </p:cNvGrpSpPr>
          <p:nvPr/>
        </p:nvGrpSpPr>
        <p:grpSpPr bwMode="auto">
          <a:xfrm rot="4718580">
            <a:off x="3320256" y="3334544"/>
            <a:ext cx="157163" cy="212725"/>
            <a:chOff x="384" y="2976"/>
            <a:chExt cx="154" cy="202"/>
          </a:xfrm>
        </p:grpSpPr>
        <p:sp>
          <p:nvSpPr>
            <p:cNvPr id="155374" name="Oval 9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06" name="Oval 902"/>
            <p:cNvSpPr>
              <a:spLocks noChangeAspect="1" noChangeArrowheads="1"/>
            </p:cNvSpPr>
            <p:nvPr/>
          </p:nvSpPr>
          <p:spPr bwMode="auto">
            <a:xfrm>
              <a:off x="477"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07" name="Oval 903"/>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2" name="Group 904"/>
          <p:cNvGrpSpPr>
            <a:grpSpLocks/>
          </p:cNvGrpSpPr>
          <p:nvPr/>
        </p:nvGrpSpPr>
        <p:grpSpPr bwMode="auto">
          <a:xfrm rot="9885376">
            <a:off x="2290763" y="3359150"/>
            <a:ext cx="161925" cy="206375"/>
            <a:chOff x="384" y="2976"/>
            <a:chExt cx="154" cy="202"/>
          </a:xfrm>
        </p:grpSpPr>
        <p:sp>
          <p:nvSpPr>
            <p:cNvPr id="155371" name="Oval 9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10" name="Oval 906"/>
            <p:cNvSpPr>
              <a:spLocks noChangeAspect="1" noChangeArrowheads="1"/>
            </p:cNvSpPr>
            <p:nvPr/>
          </p:nvSpPr>
          <p:spPr bwMode="auto">
            <a:xfrm>
              <a:off x="483"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11" name="Oval 907"/>
            <p:cNvSpPr>
              <a:spLocks noChangeAspect="1" noChangeArrowheads="1"/>
            </p:cNvSpPr>
            <p:nvPr/>
          </p:nvSpPr>
          <p:spPr bwMode="auto">
            <a:xfrm>
              <a:off x="473"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3" name="Group 908"/>
          <p:cNvGrpSpPr>
            <a:grpSpLocks/>
          </p:cNvGrpSpPr>
          <p:nvPr/>
        </p:nvGrpSpPr>
        <p:grpSpPr bwMode="auto">
          <a:xfrm rot="-456533">
            <a:off x="3168650" y="2820988"/>
            <a:ext cx="161925" cy="206375"/>
            <a:chOff x="384" y="2976"/>
            <a:chExt cx="154" cy="202"/>
          </a:xfrm>
        </p:grpSpPr>
        <p:sp>
          <p:nvSpPr>
            <p:cNvPr id="155368" name="Oval 9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14" name="Oval 910"/>
            <p:cNvSpPr>
              <a:spLocks noChangeAspect="1" noChangeArrowheads="1"/>
            </p:cNvSpPr>
            <p:nvPr/>
          </p:nvSpPr>
          <p:spPr bwMode="auto">
            <a:xfrm>
              <a:off x="478"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15" name="Oval 911"/>
            <p:cNvSpPr>
              <a:spLocks noChangeAspect="1" noChangeArrowheads="1"/>
            </p:cNvSpPr>
            <p:nvPr/>
          </p:nvSpPr>
          <p:spPr bwMode="auto">
            <a:xfrm>
              <a:off x="468" y="2976"/>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4" name="Group 912"/>
          <p:cNvGrpSpPr>
            <a:grpSpLocks/>
          </p:cNvGrpSpPr>
          <p:nvPr/>
        </p:nvGrpSpPr>
        <p:grpSpPr bwMode="auto">
          <a:xfrm rot="7213589">
            <a:off x="2747962" y="2265363"/>
            <a:ext cx="157163" cy="211138"/>
            <a:chOff x="384" y="2976"/>
            <a:chExt cx="154" cy="202"/>
          </a:xfrm>
        </p:grpSpPr>
        <p:sp>
          <p:nvSpPr>
            <p:cNvPr id="155365" name="Oval 9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18" name="Oval 914"/>
            <p:cNvSpPr>
              <a:spLocks noChangeAspect="1" noChangeArrowheads="1"/>
            </p:cNvSpPr>
            <p:nvPr/>
          </p:nvSpPr>
          <p:spPr bwMode="auto">
            <a:xfrm>
              <a:off x="480" y="3120"/>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19" name="Oval 915"/>
            <p:cNvSpPr>
              <a:spLocks noChangeAspect="1" noChangeArrowheads="1"/>
            </p:cNvSpPr>
            <p:nvPr/>
          </p:nvSpPr>
          <p:spPr bwMode="auto">
            <a:xfrm>
              <a:off x="469"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5" name="Group 916"/>
          <p:cNvGrpSpPr>
            <a:grpSpLocks/>
          </p:cNvGrpSpPr>
          <p:nvPr/>
        </p:nvGrpSpPr>
        <p:grpSpPr bwMode="auto">
          <a:xfrm rot="9683853">
            <a:off x="3086100" y="2460625"/>
            <a:ext cx="161925" cy="207963"/>
            <a:chOff x="384" y="2976"/>
            <a:chExt cx="154" cy="202"/>
          </a:xfrm>
        </p:grpSpPr>
        <p:sp>
          <p:nvSpPr>
            <p:cNvPr id="155362" name="Oval 91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22" name="Oval 918"/>
            <p:cNvSpPr>
              <a:spLocks noChangeAspect="1" noChangeArrowheads="1"/>
            </p:cNvSpPr>
            <p:nvPr/>
          </p:nvSpPr>
          <p:spPr bwMode="auto">
            <a:xfrm>
              <a:off x="482"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23" name="Oval 919"/>
            <p:cNvSpPr>
              <a:spLocks noChangeAspect="1" noChangeArrowheads="1"/>
            </p:cNvSpPr>
            <p:nvPr/>
          </p:nvSpPr>
          <p:spPr bwMode="auto">
            <a:xfrm>
              <a:off x="470"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6" name="Group 920"/>
          <p:cNvGrpSpPr>
            <a:grpSpLocks/>
          </p:cNvGrpSpPr>
          <p:nvPr/>
        </p:nvGrpSpPr>
        <p:grpSpPr bwMode="auto">
          <a:xfrm rot="-2780327">
            <a:off x="3069432" y="5947569"/>
            <a:ext cx="158750" cy="211137"/>
            <a:chOff x="384" y="2976"/>
            <a:chExt cx="154" cy="202"/>
          </a:xfrm>
        </p:grpSpPr>
        <p:sp>
          <p:nvSpPr>
            <p:cNvPr id="155359" name="Oval 92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26" name="Oval 922"/>
            <p:cNvSpPr>
              <a:spLocks noChangeAspect="1" noChangeArrowheads="1"/>
            </p:cNvSpPr>
            <p:nvPr/>
          </p:nvSpPr>
          <p:spPr bwMode="auto">
            <a:xfrm>
              <a:off x="482" y="3119"/>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27" name="Oval 923"/>
            <p:cNvSpPr>
              <a:spLocks noChangeAspect="1" noChangeArrowheads="1"/>
            </p:cNvSpPr>
            <p:nvPr/>
          </p:nvSpPr>
          <p:spPr bwMode="auto">
            <a:xfrm>
              <a:off x="472" y="2973"/>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7" name="Group 924"/>
          <p:cNvGrpSpPr>
            <a:grpSpLocks/>
          </p:cNvGrpSpPr>
          <p:nvPr/>
        </p:nvGrpSpPr>
        <p:grpSpPr bwMode="auto">
          <a:xfrm rot="-4499110">
            <a:off x="1653382" y="4968081"/>
            <a:ext cx="157162" cy="212725"/>
            <a:chOff x="384" y="2976"/>
            <a:chExt cx="154" cy="202"/>
          </a:xfrm>
        </p:grpSpPr>
        <p:sp>
          <p:nvSpPr>
            <p:cNvPr id="155356" name="Oval 92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30" name="Oval 926"/>
            <p:cNvSpPr>
              <a:spLocks noChangeAspect="1" noChangeArrowheads="1"/>
            </p:cNvSpPr>
            <p:nvPr/>
          </p:nvSpPr>
          <p:spPr bwMode="auto">
            <a:xfrm>
              <a:off x="479"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31" name="Oval 927"/>
            <p:cNvSpPr>
              <a:spLocks noChangeAspect="1" noChangeArrowheads="1"/>
            </p:cNvSpPr>
            <p:nvPr/>
          </p:nvSpPr>
          <p:spPr bwMode="auto">
            <a:xfrm>
              <a:off x="466"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8" name="Group 928"/>
          <p:cNvGrpSpPr>
            <a:grpSpLocks/>
          </p:cNvGrpSpPr>
          <p:nvPr/>
        </p:nvGrpSpPr>
        <p:grpSpPr bwMode="auto">
          <a:xfrm rot="6481860">
            <a:off x="1539876" y="4767262"/>
            <a:ext cx="158750" cy="212725"/>
            <a:chOff x="384" y="2976"/>
            <a:chExt cx="154" cy="202"/>
          </a:xfrm>
        </p:grpSpPr>
        <p:sp>
          <p:nvSpPr>
            <p:cNvPr id="155353" name="Oval 92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34" name="Oval 930"/>
            <p:cNvSpPr>
              <a:spLocks noChangeAspect="1" noChangeArrowheads="1"/>
            </p:cNvSpPr>
            <p:nvPr/>
          </p:nvSpPr>
          <p:spPr bwMode="auto">
            <a:xfrm>
              <a:off x="479" y="312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35" name="Oval 931"/>
            <p:cNvSpPr>
              <a:spLocks noChangeAspect="1" noChangeArrowheads="1"/>
            </p:cNvSpPr>
            <p:nvPr/>
          </p:nvSpPr>
          <p:spPr bwMode="auto">
            <a:xfrm>
              <a:off x="470" y="2979"/>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49" name="Group 932"/>
          <p:cNvGrpSpPr>
            <a:grpSpLocks/>
          </p:cNvGrpSpPr>
          <p:nvPr/>
        </p:nvGrpSpPr>
        <p:grpSpPr bwMode="auto">
          <a:xfrm rot="-8412479">
            <a:off x="2613025" y="4056063"/>
            <a:ext cx="161925" cy="207962"/>
            <a:chOff x="384" y="2976"/>
            <a:chExt cx="154" cy="202"/>
          </a:xfrm>
        </p:grpSpPr>
        <p:sp>
          <p:nvSpPr>
            <p:cNvPr id="155350" name="Oval 9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38" name="Oval 934"/>
            <p:cNvSpPr>
              <a:spLocks noChangeAspect="1" noChangeArrowheads="1"/>
            </p:cNvSpPr>
            <p:nvPr/>
          </p:nvSpPr>
          <p:spPr bwMode="auto">
            <a:xfrm>
              <a:off x="482" y="3117"/>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39" name="Oval 935"/>
            <p:cNvSpPr>
              <a:spLocks noChangeAspect="1" noChangeArrowheads="1"/>
            </p:cNvSpPr>
            <p:nvPr/>
          </p:nvSpPr>
          <p:spPr bwMode="auto">
            <a:xfrm>
              <a:off x="473" y="2973"/>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0" name="Group 936"/>
          <p:cNvGrpSpPr>
            <a:grpSpLocks/>
          </p:cNvGrpSpPr>
          <p:nvPr/>
        </p:nvGrpSpPr>
        <p:grpSpPr bwMode="auto">
          <a:xfrm rot="-3297085">
            <a:off x="2201069" y="4166394"/>
            <a:ext cx="157163" cy="212725"/>
            <a:chOff x="384" y="2976"/>
            <a:chExt cx="154" cy="202"/>
          </a:xfrm>
        </p:grpSpPr>
        <p:sp>
          <p:nvSpPr>
            <p:cNvPr id="155347" name="Oval 9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42" name="Oval 938"/>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43" name="Oval 939"/>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1" name="Group 940"/>
          <p:cNvGrpSpPr>
            <a:grpSpLocks/>
          </p:cNvGrpSpPr>
          <p:nvPr/>
        </p:nvGrpSpPr>
        <p:grpSpPr bwMode="auto">
          <a:xfrm rot="-232870">
            <a:off x="1946275" y="3925888"/>
            <a:ext cx="161925" cy="206375"/>
            <a:chOff x="384" y="2976"/>
            <a:chExt cx="154" cy="202"/>
          </a:xfrm>
        </p:grpSpPr>
        <p:sp>
          <p:nvSpPr>
            <p:cNvPr id="155344" name="Oval 94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46" name="Oval 942"/>
            <p:cNvSpPr>
              <a:spLocks noChangeAspect="1" noChangeArrowheads="1"/>
            </p:cNvSpPr>
            <p:nvPr/>
          </p:nvSpPr>
          <p:spPr bwMode="auto">
            <a:xfrm>
              <a:off x="481"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47" name="Oval 943"/>
            <p:cNvSpPr>
              <a:spLocks noChangeAspect="1" noChangeArrowheads="1"/>
            </p:cNvSpPr>
            <p:nvPr/>
          </p:nvSpPr>
          <p:spPr bwMode="auto">
            <a:xfrm>
              <a:off x="467" y="297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2" name="Group 944"/>
          <p:cNvGrpSpPr>
            <a:grpSpLocks/>
          </p:cNvGrpSpPr>
          <p:nvPr/>
        </p:nvGrpSpPr>
        <p:grpSpPr bwMode="auto">
          <a:xfrm rot="3241930">
            <a:off x="2148682" y="3628231"/>
            <a:ext cx="158750" cy="211137"/>
            <a:chOff x="384" y="2976"/>
            <a:chExt cx="154" cy="202"/>
          </a:xfrm>
        </p:grpSpPr>
        <p:sp>
          <p:nvSpPr>
            <p:cNvPr id="155341" name="Oval 94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50" name="Oval 946"/>
            <p:cNvSpPr>
              <a:spLocks noChangeAspect="1" noChangeArrowheads="1"/>
            </p:cNvSpPr>
            <p:nvPr/>
          </p:nvSpPr>
          <p:spPr bwMode="auto">
            <a:xfrm>
              <a:off x="478" y="3118"/>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51" name="Oval 947"/>
            <p:cNvSpPr>
              <a:spLocks noChangeAspect="1" noChangeArrowheads="1"/>
            </p:cNvSpPr>
            <p:nvPr/>
          </p:nvSpPr>
          <p:spPr bwMode="auto">
            <a:xfrm>
              <a:off x="470"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3" name="Group 948"/>
          <p:cNvGrpSpPr>
            <a:grpSpLocks/>
          </p:cNvGrpSpPr>
          <p:nvPr/>
        </p:nvGrpSpPr>
        <p:grpSpPr bwMode="auto">
          <a:xfrm rot="8408726">
            <a:off x="2601913" y="3679825"/>
            <a:ext cx="161925" cy="206375"/>
            <a:chOff x="384" y="2976"/>
            <a:chExt cx="154" cy="202"/>
          </a:xfrm>
        </p:grpSpPr>
        <p:sp>
          <p:nvSpPr>
            <p:cNvPr id="155338" name="Oval 94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54" name="Oval 950"/>
            <p:cNvSpPr>
              <a:spLocks noChangeAspect="1" noChangeArrowheads="1"/>
            </p:cNvSpPr>
            <p:nvPr/>
          </p:nvSpPr>
          <p:spPr bwMode="auto">
            <a:xfrm>
              <a:off x="482" y="3126"/>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55" name="Oval 951"/>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4" name="Group 952"/>
          <p:cNvGrpSpPr>
            <a:grpSpLocks/>
          </p:cNvGrpSpPr>
          <p:nvPr/>
        </p:nvGrpSpPr>
        <p:grpSpPr bwMode="auto">
          <a:xfrm rot="-10467421">
            <a:off x="1951038" y="2936875"/>
            <a:ext cx="161925" cy="207963"/>
            <a:chOff x="384" y="2976"/>
            <a:chExt cx="154" cy="202"/>
          </a:xfrm>
        </p:grpSpPr>
        <p:sp>
          <p:nvSpPr>
            <p:cNvPr id="155335" name="Oval 95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58" name="Oval 954"/>
            <p:cNvSpPr>
              <a:spLocks noChangeAspect="1" noChangeArrowheads="1"/>
            </p:cNvSpPr>
            <p:nvPr/>
          </p:nvSpPr>
          <p:spPr bwMode="auto">
            <a:xfrm>
              <a:off x="481"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59" name="Oval 955"/>
            <p:cNvSpPr>
              <a:spLocks noChangeAspect="1" noChangeArrowheads="1"/>
            </p:cNvSpPr>
            <p:nvPr/>
          </p:nvSpPr>
          <p:spPr bwMode="auto">
            <a:xfrm>
              <a:off x="474" y="2975"/>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5" name="Group 956"/>
          <p:cNvGrpSpPr>
            <a:grpSpLocks/>
          </p:cNvGrpSpPr>
          <p:nvPr/>
        </p:nvGrpSpPr>
        <p:grpSpPr bwMode="auto">
          <a:xfrm rot="-5352026">
            <a:off x="1589881" y="3378994"/>
            <a:ext cx="157163" cy="212725"/>
            <a:chOff x="384" y="2976"/>
            <a:chExt cx="154" cy="202"/>
          </a:xfrm>
        </p:grpSpPr>
        <p:sp>
          <p:nvSpPr>
            <p:cNvPr id="155332" name="Oval 95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62" name="Oval 958"/>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63" name="Oval 959"/>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6" name="Group 960"/>
          <p:cNvGrpSpPr>
            <a:grpSpLocks/>
          </p:cNvGrpSpPr>
          <p:nvPr/>
        </p:nvGrpSpPr>
        <p:grpSpPr bwMode="auto">
          <a:xfrm rot="-2287811">
            <a:off x="1508125" y="3040063"/>
            <a:ext cx="161925" cy="206375"/>
            <a:chOff x="384" y="2976"/>
            <a:chExt cx="154" cy="202"/>
          </a:xfrm>
        </p:grpSpPr>
        <p:sp>
          <p:nvSpPr>
            <p:cNvPr id="155329" name="Oval 96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66" name="Oval 962"/>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67" name="Oval 963"/>
            <p:cNvSpPr>
              <a:spLocks noChangeAspect="1" noChangeArrowheads="1"/>
            </p:cNvSpPr>
            <p:nvPr/>
          </p:nvSpPr>
          <p:spPr bwMode="auto">
            <a:xfrm>
              <a:off x="473"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7" name="Group 964"/>
          <p:cNvGrpSpPr>
            <a:grpSpLocks/>
          </p:cNvGrpSpPr>
          <p:nvPr/>
        </p:nvGrpSpPr>
        <p:grpSpPr bwMode="auto">
          <a:xfrm rot="1186988">
            <a:off x="2778125" y="1752600"/>
            <a:ext cx="161925" cy="207963"/>
            <a:chOff x="384" y="2976"/>
            <a:chExt cx="154" cy="202"/>
          </a:xfrm>
        </p:grpSpPr>
        <p:sp>
          <p:nvSpPr>
            <p:cNvPr id="155326" name="Oval 96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70" name="Oval 966"/>
            <p:cNvSpPr>
              <a:spLocks noChangeAspect="1" noChangeArrowheads="1"/>
            </p:cNvSpPr>
            <p:nvPr/>
          </p:nvSpPr>
          <p:spPr bwMode="auto">
            <a:xfrm>
              <a:off x="480" y="3120"/>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71" name="Oval 967"/>
            <p:cNvSpPr>
              <a:spLocks noChangeAspect="1" noChangeArrowheads="1"/>
            </p:cNvSpPr>
            <p:nvPr/>
          </p:nvSpPr>
          <p:spPr bwMode="auto">
            <a:xfrm>
              <a:off x="470"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30" name="Group 968"/>
          <p:cNvGrpSpPr>
            <a:grpSpLocks/>
          </p:cNvGrpSpPr>
          <p:nvPr/>
        </p:nvGrpSpPr>
        <p:grpSpPr bwMode="auto">
          <a:xfrm rot="6353784">
            <a:off x="1725613" y="2886075"/>
            <a:ext cx="158750" cy="212725"/>
            <a:chOff x="384" y="2976"/>
            <a:chExt cx="154" cy="202"/>
          </a:xfrm>
        </p:grpSpPr>
        <p:sp>
          <p:nvSpPr>
            <p:cNvPr id="155323" name="Oval 96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74" name="Oval 970"/>
            <p:cNvSpPr>
              <a:spLocks noChangeAspect="1" noChangeArrowheads="1"/>
            </p:cNvSpPr>
            <p:nvPr/>
          </p:nvSpPr>
          <p:spPr bwMode="auto">
            <a:xfrm>
              <a:off x="479"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75" name="Oval 971"/>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59" name="Group 972"/>
          <p:cNvGrpSpPr>
            <a:grpSpLocks/>
          </p:cNvGrpSpPr>
          <p:nvPr/>
        </p:nvGrpSpPr>
        <p:grpSpPr bwMode="auto">
          <a:xfrm rot="7630237">
            <a:off x="1900237" y="3532188"/>
            <a:ext cx="157163" cy="211138"/>
            <a:chOff x="384" y="2976"/>
            <a:chExt cx="154" cy="202"/>
          </a:xfrm>
        </p:grpSpPr>
        <p:sp>
          <p:nvSpPr>
            <p:cNvPr id="155320" name="Oval 9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78" name="Oval 974"/>
            <p:cNvSpPr>
              <a:spLocks noChangeAspect="1" noChangeArrowheads="1"/>
            </p:cNvSpPr>
            <p:nvPr/>
          </p:nvSpPr>
          <p:spPr bwMode="auto">
            <a:xfrm>
              <a:off x="480" y="3120"/>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79" name="Oval 975"/>
            <p:cNvSpPr>
              <a:spLocks noChangeAspect="1" noChangeArrowheads="1"/>
            </p:cNvSpPr>
            <p:nvPr/>
          </p:nvSpPr>
          <p:spPr bwMode="auto">
            <a:xfrm>
              <a:off x="470"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0" name="Group 976"/>
          <p:cNvGrpSpPr>
            <a:grpSpLocks/>
          </p:cNvGrpSpPr>
          <p:nvPr/>
        </p:nvGrpSpPr>
        <p:grpSpPr bwMode="auto">
          <a:xfrm rot="-10043552">
            <a:off x="1490663" y="4433888"/>
            <a:ext cx="160337" cy="207962"/>
            <a:chOff x="384" y="2976"/>
            <a:chExt cx="154" cy="202"/>
          </a:xfrm>
        </p:grpSpPr>
        <p:sp>
          <p:nvSpPr>
            <p:cNvPr id="155317" name="Oval 9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82" name="Oval 978"/>
            <p:cNvSpPr>
              <a:spLocks noChangeAspect="1" noChangeArrowheads="1"/>
            </p:cNvSpPr>
            <p:nvPr/>
          </p:nvSpPr>
          <p:spPr bwMode="auto">
            <a:xfrm>
              <a:off x="479" y="3117"/>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83" name="Oval 979"/>
            <p:cNvSpPr>
              <a:spLocks noChangeAspect="1" noChangeArrowheads="1"/>
            </p:cNvSpPr>
            <p:nvPr/>
          </p:nvSpPr>
          <p:spPr bwMode="auto">
            <a:xfrm>
              <a:off x="467" y="2976"/>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1" name="Group 980"/>
          <p:cNvGrpSpPr>
            <a:grpSpLocks/>
          </p:cNvGrpSpPr>
          <p:nvPr/>
        </p:nvGrpSpPr>
        <p:grpSpPr bwMode="auto">
          <a:xfrm rot="2918619">
            <a:off x="1919288" y="4330700"/>
            <a:ext cx="158750" cy="212725"/>
            <a:chOff x="384" y="2976"/>
            <a:chExt cx="154" cy="202"/>
          </a:xfrm>
        </p:grpSpPr>
        <p:sp>
          <p:nvSpPr>
            <p:cNvPr id="155314" name="Oval 9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86" name="Oval 982"/>
            <p:cNvSpPr>
              <a:spLocks noChangeAspect="1" noChangeArrowheads="1"/>
            </p:cNvSpPr>
            <p:nvPr/>
          </p:nvSpPr>
          <p:spPr bwMode="auto">
            <a:xfrm>
              <a:off x="476" y="3123"/>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87" name="Oval 983"/>
            <p:cNvSpPr>
              <a:spLocks noChangeAspect="1" noChangeArrowheads="1"/>
            </p:cNvSpPr>
            <p:nvPr/>
          </p:nvSpPr>
          <p:spPr bwMode="auto">
            <a:xfrm>
              <a:off x="468"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2" name="Group 984"/>
          <p:cNvGrpSpPr>
            <a:grpSpLocks/>
          </p:cNvGrpSpPr>
          <p:nvPr/>
        </p:nvGrpSpPr>
        <p:grpSpPr bwMode="auto">
          <a:xfrm rot="-3801222">
            <a:off x="2323307" y="3875881"/>
            <a:ext cx="158750" cy="211137"/>
            <a:chOff x="384" y="2976"/>
            <a:chExt cx="154" cy="202"/>
          </a:xfrm>
        </p:grpSpPr>
        <p:sp>
          <p:nvSpPr>
            <p:cNvPr id="155311" name="Oval 9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90" name="Oval 986"/>
            <p:cNvSpPr>
              <a:spLocks noChangeAspect="1" noChangeArrowheads="1"/>
            </p:cNvSpPr>
            <p:nvPr/>
          </p:nvSpPr>
          <p:spPr bwMode="auto">
            <a:xfrm>
              <a:off x="481" y="3118"/>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91" name="Oval 987"/>
            <p:cNvSpPr>
              <a:spLocks noChangeAspect="1" noChangeArrowheads="1"/>
            </p:cNvSpPr>
            <p:nvPr/>
          </p:nvSpPr>
          <p:spPr bwMode="auto">
            <a:xfrm>
              <a:off x="471" y="2973"/>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3" name="Group 988"/>
          <p:cNvGrpSpPr>
            <a:grpSpLocks/>
          </p:cNvGrpSpPr>
          <p:nvPr/>
        </p:nvGrpSpPr>
        <p:grpSpPr bwMode="auto">
          <a:xfrm rot="6756201">
            <a:off x="3110707" y="4317206"/>
            <a:ext cx="157162" cy="212725"/>
            <a:chOff x="384" y="2976"/>
            <a:chExt cx="154" cy="202"/>
          </a:xfrm>
        </p:grpSpPr>
        <p:sp>
          <p:nvSpPr>
            <p:cNvPr id="155308" name="Oval 9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94" name="Oval 990"/>
            <p:cNvSpPr>
              <a:spLocks noChangeAspect="1" noChangeArrowheads="1"/>
            </p:cNvSpPr>
            <p:nvPr/>
          </p:nvSpPr>
          <p:spPr bwMode="auto">
            <a:xfrm>
              <a:off x="480" y="312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95" name="Oval 991"/>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4" name="Group 992"/>
          <p:cNvGrpSpPr>
            <a:grpSpLocks/>
          </p:cNvGrpSpPr>
          <p:nvPr/>
        </p:nvGrpSpPr>
        <p:grpSpPr bwMode="auto">
          <a:xfrm rot="10682412">
            <a:off x="2965450" y="4105275"/>
            <a:ext cx="161925" cy="207963"/>
            <a:chOff x="384" y="2976"/>
            <a:chExt cx="154" cy="202"/>
          </a:xfrm>
        </p:grpSpPr>
        <p:sp>
          <p:nvSpPr>
            <p:cNvPr id="155305" name="Oval 9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298" name="Oval 994"/>
            <p:cNvSpPr>
              <a:spLocks noChangeAspect="1" noChangeArrowheads="1"/>
            </p:cNvSpPr>
            <p:nvPr/>
          </p:nvSpPr>
          <p:spPr bwMode="auto">
            <a:xfrm>
              <a:off x="481"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299" name="Oval 995"/>
            <p:cNvSpPr>
              <a:spLocks noChangeAspect="1" noChangeArrowheads="1"/>
            </p:cNvSpPr>
            <p:nvPr/>
          </p:nvSpPr>
          <p:spPr bwMode="auto">
            <a:xfrm>
              <a:off x="474" y="297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5" name="Group 996"/>
          <p:cNvGrpSpPr>
            <a:grpSpLocks/>
          </p:cNvGrpSpPr>
          <p:nvPr/>
        </p:nvGrpSpPr>
        <p:grpSpPr bwMode="auto">
          <a:xfrm rot="2044583">
            <a:off x="2427288" y="1876425"/>
            <a:ext cx="161925" cy="206375"/>
            <a:chOff x="384" y="2976"/>
            <a:chExt cx="154" cy="202"/>
          </a:xfrm>
        </p:grpSpPr>
        <p:sp>
          <p:nvSpPr>
            <p:cNvPr id="155302" name="Oval 9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02" name="Oval 998"/>
            <p:cNvSpPr>
              <a:spLocks noChangeAspect="1" noChangeArrowheads="1"/>
            </p:cNvSpPr>
            <p:nvPr/>
          </p:nvSpPr>
          <p:spPr bwMode="auto">
            <a:xfrm>
              <a:off x="478" y="3121"/>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03" name="Oval 999"/>
            <p:cNvSpPr>
              <a:spLocks noChangeAspect="1" noChangeArrowheads="1"/>
            </p:cNvSpPr>
            <p:nvPr/>
          </p:nvSpPr>
          <p:spPr bwMode="auto">
            <a:xfrm>
              <a:off x="468" y="2975"/>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6" name="Group 1000"/>
          <p:cNvGrpSpPr>
            <a:grpSpLocks/>
          </p:cNvGrpSpPr>
          <p:nvPr/>
        </p:nvGrpSpPr>
        <p:grpSpPr bwMode="auto">
          <a:xfrm rot="-4675258">
            <a:off x="3234532" y="3872706"/>
            <a:ext cx="157162" cy="212725"/>
            <a:chOff x="384" y="2976"/>
            <a:chExt cx="154" cy="202"/>
          </a:xfrm>
        </p:grpSpPr>
        <p:sp>
          <p:nvSpPr>
            <p:cNvPr id="155299" name="Oval 10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06" name="Oval 1002"/>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07" name="Oval 1003"/>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7" name="Group 1004"/>
          <p:cNvGrpSpPr>
            <a:grpSpLocks/>
          </p:cNvGrpSpPr>
          <p:nvPr/>
        </p:nvGrpSpPr>
        <p:grpSpPr bwMode="auto">
          <a:xfrm rot="-9561900">
            <a:off x="2298700" y="2225675"/>
            <a:ext cx="160338" cy="206375"/>
            <a:chOff x="384" y="2976"/>
            <a:chExt cx="154" cy="202"/>
          </a:xfrm>
        </p:grpSpPr>
        <p:sp>
          <p:nvSpPr>
            <p:cNvPr id="155296" name="Oval 10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10" name="Oval 1006"/>
            <p:cNvSpPr>
              <a:spLocks noChangeAspect="1" noChangeArrowheads="1"/>
            </p:cNvSpPr>
            <p:nvPr/>
          </p:nvSpPr>
          <p:spPr bwMode="auto">
            <a:xfrm>
              <a:off x="480" y="3124"/>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11" name="Oval 1007"/>
            <p:cNvSpPr>
              <a:spLocks noChangeAspect="1" noChangeArrowheads="1"/>
            </p:cNvSpPr>
            <p:nvPr/>
          </p:nvSpPr>
          <p:spPr bwMode="auto">
            <a:xfrm>
              <a:off x="470" y="298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8" name="Group 1008"/>
          <p:cNvGrpSpPr>
            <a:grpSpLocks/>
          </p:cNvGrpSpPr>
          <p:nvPr/>
        </p:nvGrpSpPr>
        <p:grpSpPr bwMode="auto">
          <a:xfrm rot="-5635690">
            <a:off x="2705101" y="2797175"/>
            <a:ext cx="157162" cy="211137"/>
            <a:chOff x="384" y="2976"/>
            <a:chExt cx="154" cy="202"/>
          </a:xfrm>
        </p:grpSpPr>
        <p:sp>
          <p:nvSpPr>
            <p:cNvPr id="155293" name="Oval 10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14" name="Oval 1010"/>
            <p:cNvSpPr>
              <a:spLocks noChangeAspect="1" noChangeArrowheads="1"/>
            </p:cNvSpPr>
            <p:nvPr/>
          </p:nvSpPr>
          <p:spPr bwMode="auto">
            <a:xfrm>
              <a:off x="483"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15" name="Oval 1011"/>
            <p:cNvSpPr>
              <a:spLocks noChangeAspect="1" noChangeArrowheads="1"/>
            </p:cNvSpPr>
            <p:nvPr/>
          </p:nvSpPr>
          <p:spPr bwMode="auto">
            <a:xfrm>
              <a:off x="469"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69" name="Group 1012"/>
          <p:cNvGrpSpPr>
            <a:grpSpLocks/>
          </p:cNvGrpSpPr>
          <p:nvPr/>
        </p:nvGrpSpPr>
        <p:grpSpPr bwMode="auto">
          <a:xfrm rot="7326482">
            <a:off x="2675731" y="3239294"/>
            <a:ext cx="157163" cy="212725"/>
            <a:chOff x="384" y="2976"/>
            <a:chExt cx="154" cy="202"/>
          </a:xfrm>
        </p:grpSpPr>
        <p:sp>
          <p:nvSpPr>
            <p:cNvPr id="155290" name="Oval 10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18" name="Oval 1014"/>
            <p:cNvSpPr>
              <a:spLocks noChangeAspect="1" noChangeArrowheads="1"/>
            </p:cNvSpPr>
            <p:nvPr/>
          </p:nvSpPr>
          <p:spPr bwMode="auto">
            <a:xfrm>
              <a:off x="480"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19" name="Oval 1015"/>
            <p:cNvSpPr>
              <a:spLocks noChangeAspect="1" noChangeArrowheads="1"/>
            </p:cNvSpPr>
            <p:nvPr/>
          </p:nvSpPr>
          <p:spPr bwMode="auto">
            <a:xfrm>
              <a:off x="469"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0" name="Group 1016"/>
          <p:cNvGrpSpPr>
            <a:grpSpLocks/>
          </p:cNvGrpSpPr>
          <p:nvPr/>
        </p:nvGrpSpPr>
        <p:grpSpPr bwMode="auto">
          <a:xfrm rot="606639">
            <a:off x="2949575" y="3052763"/>
            <a:ext cx="161925" cy="206375"/>
            <a:chOff x="384" y="2976"/>
            <a:chExt cx="154" cy="202"/>
          </a:xfrm>
        </p:grpSpPr>
        <p:sp>
          <p:nvSpPr>
            <p:cNvPr id="155287" name="Oval 101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22" name="Oval 1018"/>
            <p:cNvSpPr>
              <a:spLocks noChangeAspect="1" noChangeArrowheads="1"/>
            </p:cNvSpPr>
            <p:nvPr/>
          </p:nvSpPr>
          <p:spPr bwMode="auto">
            <a:xfrm>
              <a:off x="480" y="3118"/>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23" name="Oval 1019"/>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1" name="Group 1020"/>
          <p:cNvGrpSpPr>
            <a:grpSpLocks/>
          </p:cNvGrpSpPr>
          <p:nvPr/>
        </p:nvGrpSpPr>
        <p:grpSpPr bwMode="auto">
          <a:xfrm rot="-8412479">
            <a:off x="2647950" y="5156200"/>
            <a:ext cx="161925" cy="206375"/>
            <a:chOff x="384" y="2976"/>
            <a:chExt cx="154" cy="202"/>
          </a:xfrm>
        </p:grpSpPr>
        <p:sp>
          <p:nvSpPr>
            <p:cNvPr id="155284" name="Oval 102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9326" name="Oval 1022"/>
            <p:cNvSpPr>
              <a:spLocks noChangeAspect="1" noChangeArrowheads="1"/>
            </p:cNvSpPr>
            <p:nvPr/>
          </p:nvSpPr>
          <p:spPr bwMode="auto">
            <a:xfrm>
              <a:off x="484"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9327" name="Oval 1023"/>
            <p:cNvSpPr>
              <a:spLocks noChangeAspect="1" noChangeArrowheads="1"/>
            </p:cNvSpPr>
            <p:nvPr/>
          </p:nvSpPr>
          <p:spPr bwMode="auto">
            <a:xfrm>
              <a:off x="474" y="2977"/>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2" name="Group 1024"/>
          <p:cNvGrpSpPr>
            <a:grpSpLocks/>
          </p:cNvGrpSpPr>
          <p:nvPr/>
        </p:nvGrpSpPr>
        <p:grpSpPr bwMode="auto">
          <a:xfrm rot="-3297085">
            <a:off x="2129632" y="5752306"/>
            <a:ext cx="158750" cy="211137"/>
            <a:chOff x="384" y="2976"/>
            <a:chExt cx="154" cy="202"/>
          </a:xfrm>
        </p:grpSpPr>
        <p:sp>
          <p:nvSpPr>
            <p:cNvPr id="155281" name="Oval 102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78" name="Oval 1026"/>
            <p:cNvSpPr>
              <a:spLocks noChangeAspect="1" noChangeArrowheads="1"/>
            </p:cNvSpPr>
            <p:nvPr/>
          </p:nvSpPr>
          <p:spPr bwMode="auto">
            <a:xfrm>
              <a:off x="482" y="3118"/>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79" name="Oval 1027"/>
            <p:cNvSpPr>
              <a:spLocks noChangeAspect="1" noChangeArrowheads="1"/>
            </p:cNvSpPr>
            <p:nvPr/>
          </p:nvSpPr>
          <p:spPr bwMode="auto">
            <a:xfrm>
              <a:off x="471"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3" name="Group 1028"/>
          <p:cNvGrpSpPr>
            <a:grpSpLocks/>
          </p:cNvGrpSpPr>
          <p:nvPr/>
        </p:nvGrpSpPr>
        <p:grpSpPr bwMode="auto">
          <a:xfrm rot="-232870">
            <a:off x="2732088" y="1301750"/>
            <a:ext cx="161925" cy="206375"/>
            <a:chOff x="384" y="2976"/>
            <a:chExt cx="154" cy="202"/>
          </a:xfrm>
        </p:grpSpPr>
        <p:sp>
          <p:nvSpPr>
            <p:cNvPr id="155278" name="Oval 102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82" name="Oval 1030"/>
            <p:cNvSpPr>
              <a:spLocks noChangeAspect="1" noChangeArrowheads="1"/>
            </p:cNvSpPr>
            <p:nvPr/>
          </p:nvSpPr>
          <p:spPr bwMode="auto">
            <a:xfrm>
              <a:off x="481"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83" name="Oval 1031"/>
            <p:cNvSpPr>
              <a:spLocks noChangeAspect="1" noChangeArrowheads="1"/>
            </p:cNvSpPr>
            <p:nvPr/>
          </p:nvSpPr>
          <p:spPr bwMode="auto">
            <a:xfrm>
              <a:off x="467" y="297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4" name="Group 1032"/>
          <p:cNvGrpSpPr>
            <a:grpSpLocks/>
          </p:cNvGrpSpPr>
          <p:nvPr/>
        </p:nvGrpSpPr>
        <p:grpSpPr bwMode="auto">
          <a:xfrm rot="3241930">
            <a:off x="2320132" y="1447006"/>
            <a:ext cx="157162" cy="212725"/>
            <a:chOff x="384" y="2976"/>
            <a:chExt cx="154" cy="202"/>
          </a:xfrm>
        </p:grpSpPr>
        <p:sp>
          <p:nvSpPr>
            <p:cNvPr id="155275" name="Oval 10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86" name="Oval 1034"/>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87" name="Oval 1035"/>
            <p:cNvSpPr>
              <a:spLocks noChangeAspect="1" noChangeArrowheads="1"/>
            </p:cNvSpPr>
            <p:nvPr/>
          </p:nvSpPr>
          <p:spPr bwMode="auto">
            <a:xfrm>
              <a:off x="467"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5" name="Group 1036"/>
          <p:cNvGrpSpPr>
            <a:grpSpLocks/>
          </p:cNvGrpSpPr>
          <p:nvPr/>
        </p:nvGrpSpPr>
        <p:grpSpPr bwMode="auto">
          <a:xfrm rot="8408726">
            <a:off x="1562100" y="5910263"/>
            <a:ext cx="161925" cy="206375"/>
            <a:chOff x="384" y="2976"/>
            <a:chExt cx="154" cy="202"/>
          </a:xfrm>
        </p:grpSpPr>
        <p:sp>
          <p:nvSpPr>
            <p:cNvPr id="155272" name="Oval 10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90" name="Oval 1038"/>
            <p:cNvSpPr>
              <a:spLocks noChangeAspect="1" noChangeArrowheads="1"/>
            </p:cNvSpPr>
            <p:nvPr/>
          </p:nvSpPr>
          <p:spPr bwMode="auto">
            <a:xfrm>
              <a:off x="482" y="3126"/>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91" name="Oval 1039"/>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6" name="Group 1040"/>
          <p:cNvGrpSpPr>
            <a:grpSpLocks/>
          </p:cNvGrpSpPr>
          <p:nvPr/>
        </p:nvGrpSpPr>
        <p:grpSpPr bwMode="auto">
          <a:xfrm rot="10356280">
            <a:off x="2700338" y="2560638"/>
            <a:ext cx="161925" cy="206375"/>
            <a:chOff x="384" y="2976"/>
            <a:chExt cx="154" cy="202"/>
          </a:xfrm>
        </p:grpSpPr>
        <p:sp>
          <p:nvSpPr>
            <p:cNvPr id="155269" name="Oval 104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94" name="Oval 1042"/>
            <p:cNvSpPr>
              <a:spLocks noChangeAspect="1" noChangeArrowheads="1"/>
            </p:cNvSpPr>
            <p:nvPr/>
          </p:nvSpPr>
          <p:spPr bwMode="auto">
            <a:xfrm>
              <a:off x="481"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95" name="Oval 1043"/>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7" name="Group 1044"/>
          <p:cNvGrpSpPr>
            <a:grpSpLocks/>
          </p:cNvGrpSpPr>
          <p:nvPr/>
        </p:nvGrpSpPr>
        <p:grpSpPr bwMode="auto">
          <a:xfrm rot="-7317509">
            <a:off x="1429545" y="3729831"/>
            <a:ext cx="157162" cy="212725"/>
            <a:chOff x="384" y="2976"/>
            <a:chExt cx="154" cy="202"/>
          </a:xfrm>
        </p:grpSpPr>
        <p:sp>
          <p:nvSpPr>
            <p:cNvPr id="155266" name="Oval 104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398" name="Oval 1046"/>
            <p:cNvSpPr>
              <a:spLocks noChangeAspect="1" noChangeArrowheads="1"/>
            </p:cNvSpPr>
            <p:nvPr/>
          </p:nvSpPr>
          <p:spPr bwMode="auto">
            <a:xfrm>
              <a:off x="480" y="3120"/>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399" name="Oval 1047"/>
            <p:cNvSpPr>
              <a:spLocks noChangeAspect="1" noChangeArrowheads="1"/>
            </p:cNvSpPr>
            <p:nvPr/>
          </p:nvSpPr>
          <p:spPr bwMode="auto">
            <a:xfrm>
              <a:off x="469"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78" name="Group 1048"/>
          <p:cNvGrpSpPr>
            <a:grpSpLocks/>
          </p:cNvGrpSpPr>
          <p:nvPr/>
        </p:nvGrpSpPr>
        <p:grpSpPr bwMode="auto">
          <a:xfrm rot="5644662">
            <a:off x="1534319" y="4121944"/>
            <a:ext cx="157163" cy="212725"/>
            <a:chOff x="384" y="2976"/>
            <a:chExt cx="154" cy="202"/>
          </a:xfrm>
        </p:grpSpPr>
        <p:sp>
          <p:nvSpPr>
            <p:cNvPr id="155263" name="Oval 104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02" name="Oval 1050"/>
            <p:cNvSpPr>
              <a:spLocks noChangeAspect="1" noChangeArrowheads="1"/>
            </p:cNvSpPr>
            <p:nvPr/>
          </p:nvSpPr>
          <p:spPr bwMode="auto">
            <a:xfrm>
              <a:off x="480" y="3124"/>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03" name="Oval 1051"/>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381536" name="Group 1052"/>
          <p:cNvGrpSpPr>
            <a:grpSpLocks/>
          </p:cNvGrpSpPr>
          <p:nvPr/>
        </p:nvGrpSpPr>
        <p:grpSpPr bwMode="auto">
          <a:xfrm rot="-1075181">
            <a:off x="1682750" y="3829050"/>
            <a:ext cx="161925" cy="207963"/>
            <a:chOff x="384" y="2976"/>
            <a:chExt cx="154" cy="202"/>
          </a:xfrm>
        </p:grpSpPr>
        <p:sp>
          <p:nvSpPr>
            <p:cNvPr id="155260" name="Oval 105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06" name="Oval 1054"/>
            <p:cNvSpPr>
              <a:spLocks noChangeAspect="1" noChangeArrowheads="1"/>
            </p:cNvSpPr>
            <p:nvPr/>
          </p:nvSpPr>
          <p:spPr bwMode="auto">
            <a:xfrm>
              <a:off x="480" y="311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07" name="Oval 1055"/>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0" name="Group 1056"/>
          <p:cNvGrpSpPr>
            <a:grpSpLocks/>
          </p:cNvGrpSpPr>
          <p:nvPr/>
        </p:nvGrpSpPr>
        <p:grpSpPr bwMode="auto">
          <a:xfrm rot="-2251780">
            <a:off x="1993900" y="2689225"/>
            <a:ext cx="161925" cy="206375"/>
            <a:chOff x="384" y="2976"/>
            <a:chExt cx="154" cy="202"/>
          </a:xfrm>
        </p:grpSpPr>
        <p:sp>
          <p:nvSpPr>
            <p:cNvPr id="155257" name="Oval 105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10" name="Oval 1058"/>
            <p:cNvSpPr>
              <a:spLocks noChangeAspect="1" noChangeArrowheads="1"/>
            </p:cNvSpPr>
            <p:nvPr/>
          </p:nvSpPr>
          <p:spPr bwMode="auto">
            <a:xfrm>
              <a:off x="482"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11" name="Oval 1059"/>
            <p:cNvSpPr>
              <a:spLocks noChangeAspect="1" noChangeArrowheads="1"/>
            </p:cNvSpPr>
            <p:nvPr/>
          </p:nvSpPr>
          <p:spPr bwMode="auto">
            <a:xfrm>
              <a:off x="471" y="297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1" name="Group 1060"/>
          <p:cNvGrpSpPr>
            <a:grpSpLocks/>
          </p:cNvGrpSpPr>
          <p:nvPr/>
        </p:nvGrpSpPr>
        <p:grpSpPr bwMode="auto">
          <a:xfrm rot="1674432">
            <a:off x="1512888" y="2725738"/>
            <a:ext cx="161925" cy="207962"/>
            <a:chOff x="384" y="2976"/>
            <a:chExt cx="154" cy="202"/>
          </a:xfrm>
        </p:grpSpPr>
        <p:sp>
          <p:nvSpPr>
            <p:cNvPr id="155254" name="Oval 106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14" name="Oval 1062"/>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15" name="Oval 1063"/>
            <p:cNvSpPr>
              <a:spLocks noChangeAspect="1" noChangeArrowheads="1"/>
            </p:cNvSpPr>
            <p:nvPr/>
          </p:nvSpPr>
          <p:spPr bwMode="auto">
            <a:xfrm>
              <a:off x="470"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2" name="Group 1064"/>
          <p:cNvGrpSpPr>
            <a:grpSpLocks/>
          </p:cNvGrpSpPr>
          <p:nvPr/>
        </p:nvGrpSpPr>
        <p:grpSpPr bwMode="auto">
          <a:xfrm rot="-6963398">
            <a:off x="2766219" y="3394869"/>
            <a:ext cx="157163" cy="212725"/>
            <a:chOff x="384" y="2976"/>
            <a:chExt cx="154" cy="202"/>
          </a:xfrm>
        </p:grpSpPr>
        <p:sp>
          <p:nvSpPr>
            <p:cNvPr id="155251" name="Oval 106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18" name="Oval 1066"/>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19" name="Oval 1067"/>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3" name="Group 1068"/>
          <p:cNvGrpSpPr>
            <a:grpSpLocks/>
          </p:cNvGrpSpPr>
          <p:nvPr/>
        </p:nvGrpSpPr>
        <p:grpSpPr bwMode="auto">
          <a:xfrm rot="7916761">
            <a:off x="2475706" y="3078957"/>
            <a:ext cx="161925" cy="207962"/>
            <a:chOff x="384" y="2976"/>
            <a:chExt cx="154" cy="202"/>
          </a:xfrm>
        </p:grpSpPr>
        <p:sp>
          <p:nvSpPr>
            <p:cNvPr id="155248" name="Oval 106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22" name="Oval 1070"/>
            <p:cNvSpPr>
              <a:spLocks noChangeAspect="1" noChangeArrowheads="1"/>
            </p:cNvSpPr>
            <p:nvPr/>
          </p:nvSpPr>
          <p:spPr bwMode="auto">
            <a:xfrm>
              <a:off x="481"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23" name="Oval 1071"/>
            <p:cNvSpPr>
              <a:spLocks noChangeAspect="1" noChangeArrowheads="1"/>
            </p:cNvSpPr>
            <p:nvPr/>
          </p:nvSpPr>
          <p:spPr bwMode="auto">
            <a:xfrm>
              <a:off x="470"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4" name="Group 1072"/>
          <p:cNvGrpSpPr>
            <a:grpSpLocks/>
          </p:cNvGrpSpPr>
          <p:nvPr/>
        </p:nvGrpSpPr>
        <p:grpSpPr bwMode="auto">
          <a:xfrm rot="3650015">
            <a:off x="2888456" y="5258594"/>
            <a:ext cx="157163" cy="212725"/>
            <a:chOff x="384" y="2976"/>
            <a:chExt cx="154" cy="202"/>
          </a:xfrm>
        </p:grpSpPr>
        <p:sp>
          <p:nvSpPr>
            <p:cNvPr id="155245" name="Oval 10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26" name="Oval 1074"/>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27" name="Oval 1075"/>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5" name="Group 1076"/>
          <p:cNvGrpSpPr>
            <a:grpSpLocks/>
          </p:cNvGrpSpPr>
          <p:nvPr/>
        </p:nvGrpSpPr>
        <p:grpSpPr bwMode="auto">
          <a:xfrm rot="8765409">
            <a:off x="1670050" y="5441950"/>
            <a:ext cx="161925" cy="206375"/>
            <a:chOff x="384" y="2976"/>
            <a:chExt cx="154" cy="202"/>
          </a:xfrm>
        </p:grpSpPr>
        <p:sp>
          <p:nvSpPr>
            <p:cNvPr id="155242" name="Oval 10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30" name="Oval 1078"/>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31" name="Oval 1079"/>
            <p:cNvSpPr>
              <a:spLocks noChangeAspect="1" noChangeArrowheads="1"/>
            </p:cNvSpPr>
            <p:nvPr/>
          </p:nvSpPr>
          <p:spPr bwMode="auto">
            <a:xfrm>
              <a:off x="472"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6" name="Group 1080"/>
          <p:cNvGrpSpPr>
            <a:grpSpLocks/>
          </p:cNvGrpSpPr>
          <p:nvPr/>
        </p:nvGrpSpPr>
        <p:grpSpPr bwMode="auto">
          <a:xfrm rot="-9770376">
            <a:off x="1874838" y="4867275"/>
            <a:ext cx="161925" cy="207963"/>
            <a:chOff x="384" y="2976"/>
            <a:chExt cx="154" cy="202"/>
          </a:xfrm>
        </p:grpSpPr>
        <p:sp>
          <p:nvSpPr>
            <p:cNvPr id="155239" name="Oval 10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34" name="Oval 1082"/>
            <p:cNvSpPr>
              <a:spLocks noChangeAspect="1" noChangeArrowheads="1"/>
            </p:cNvSpPr>
            <p:nvPr/>
          </p:nvSpPr>
          <p:spPr bwMode="auto">
            <a:xfrm>
              <a:off x="483"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35" name="Oval 1083"/>
            <p:cNvSpPr>
              <a:spLocks noChangeAspect="1" noChangeArrowheads="1"/>
            </p:cNvSpPr>
            <p:nvPr/>
          </p:nvSpPr>
          <p:spPr bwMode="auto">
            <a:xfrm>
              <a:off x="471"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7" name="Group 1084"/>
          <p:cNvGrpSpPr>
            <a:grpSpLocks/>
          </p:cNvGrpSpPr>
          <p:nvPr/>
        </p:nvGrpSpPr>
        <p:grpSpPr bwMode="auto">
          <a:xfrm rot="-6295576">
            <a:off x="1597819" y="5201444"/>
            <a:ext cx="157163" cy="212725"/>
            <a:chOff x="384" y="2976"/>
            <a:chExt cx="154" cy="202"/>
          </a:xfrm>
        </p:grpSpPr>
        <p:sp>
          <p:nvSpPr>
            <p:cNvPr id="155236" name="Oval 10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38" name="Oval 1086"/>
            <p:cNvSpPr>
              <a:spLocks noChangeAspect="1" noChangeArrowheads="1"/>
            </p:cNvSpPr>
            <p:nvPr/>
          </p:nvSpPr>
          <p:spPr bwMode="auto">
            <a:xfrm>
              <a:off x="483" y="3121"/>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39" name="Oval 1087"/>
            <p:cNvSpPr>
              <a:spLocks noChangeAspect="1" noChangeArrowheads="1"/>
            </p:cNvSpPr>
            <p:nvPr/>
          </p:nvSpPr>
          <p:spPr bwMode="auto">
            <a:xfrm>
              <a:off x="467"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88" name="Group 1088"/>
          <p:cNvGrpSpPr>
            <a:grpSpLocks/>
          </p:cNvGrpSpPr>
          <p:nvPr/>
        </p:nvGrpSpPr>
        <p:grpSpPr bwMode="auto">
          <a:xfrm rot="-1128779">
            <a:off x="2047875" y="1825625"/>
            <a:ext cx="161925" cy="206375"/>
            <a:chOff x="384" y="2976"/>
            <a:chExt cx="154" cy="202"/>
          </a:xfrm>
        </p:grpSpPr>
        <p:sp>
          <p:nvSpPr>
            <p:cNvPr id="155233" name="Oval 10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42" name="Oval 1090"/>
            <p:cNvSpPr>
              <a:spLocks noChangeAspect="1" noChangeArrowheads="1"/>
            </p:cNvSpPr>
            <p:nvPr/>
          </p:nvSpPr>
          <p:spPr bwMode="auto">
            <a:xfrm>
              <a:off x="481"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43" name="Oval 1091"/>
            <p:cNvSpPr>
              <a:spLocks noChangeAspect="1" noChangeArrowheads="1"/>
            </p:cNvSpPr>
            <p:nvPr/>
          </p:nvSpPr>
          <p:spPr bwMode="auto">
            <a:xfrm>
              <a:off x="468"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381556" name="Group 1092"/>
          <p:cNvGrpSpPr>
            <a:grpSpLocks/>
          </p:cNvGrpSpPr>
          <p:nvPr/>
        </p:nvGrpSpPr>
        <p:grpSpPr bwMode="auto">
          <a:xfrm rot="10129310">
            <a:off x="1776413" y="5713413"/>
            <a:ext cx="161925" cy="206375"/>
            <a:chOff x="384" y="2976"/>
            <a:chExt cx="154" cy="202"/>
          </a:xfrm>
        </p:grpSpPr>
        <p:sp>
          <p:nvSpPr>
            <p:cNvPr id="155230" name="Oval 10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46" name="Oval 1094"/>
            <p:cNvSpPr>
              <a:spLocks noChangeAspect="1" noChangeArrowheads="1"/>
            </p:cNvSpPr>
            <p:nvPr/>
          </p:nvSpPr>
          <p:spPr bwMode="auto">
            <a:xfrm>
              <a:off x="481"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47" name="Oval 1095"/>
            <p:cNvSpPr>
              <a:spLocks noChangeAspect="1" noChangeArrowheads="1"/>
            </p:cNvSpPr>
            <p:nvPr/>
          </p:nvSpPr>
          <p:spPr bwMode="auto">
            <a:xfrm>
              <a:off x="470" y="2981"/>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0" name="Group 1096"/>
          <p:cNvGrpSpPr>
            <a:grpSpLocks/>
          </p:cNvGrpSpPr>
          <p:nvPr/>
        </p:nvGrpSpPr>
        <p:grpSpPr bwMode="auto">
          <a:xfrm rot="-3800566">
            <a:off x="1860551" y="5216525"/>
            <a:ext cx="157162" cy="211137"/>
            <a:chOff x="384" y="2976"/>
            <a:chExt cx="154" cy="202"/>
          </a:xfrm>
        </p:grpSpPr>
        <p:sp>
          <p:nvSpPr>
            <p:cNvPr id="155227" name="Oval 10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50" name="Oval 1098"/>
            <p:cNvSpPr>
              <a:spLocks noChangeAspect="1" noChangeArrowheads="1"/>
            </p:cNvSpPr>
            <p:nvPr/>
          </p:nvSpPr>
          <p:spPr bwMode="auto">
            <a:xfrm>
              <a:off x="481"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51" name="Oval 1099"/>
            <p:cNvSpPr>
              <a:spLocks noChangeAspect="1" noChangeArrowheads="1"/>
            </p:cNvSpPr>
            <p:nvPr/>
          </p:nvSpPr>
          <p:spPr bwMode="auto">
            <a:xfrm>
              <a:off x="467"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1" name="Group 1100"/>
          <p:cNvGrpSpPr>
            <a:grpSpLocks/>
          </p:cNvGrpSpPr>
          <p:nvPr/>
        </p:nvGrpSpPr>
        <p:grpSpPr bwMode="auto">
          <a:xfrm rot="-1330303">
            <a:off x="2178050" y="531813"/>
            <a:ext cx="161925" cy="207962"/>
            <a:chOff x="384" y="2976"/>
            <a:chExt cx="154" cy="202"/>
          </a:xfrm>
        </p:grpSpPr>
        <p:sp>
          <p:nvSpPr>
            <p:cNvPr id="155224" name="Oval 11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54" name="Oval 1102"/>
            <p:cNvSpPr>
              <a:spLocks noChangeAspect="1" noChangeArrowheads="1"/>
            </p:cNvSpPr>
            <p:nvPr/>
          </p:nvSpPr>
          <p:spPr bwMode="auto">
            <a:xfrm>
              <a:off x="478"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55" name="Oval 1103"/>
            <p:cNvSpPr>
              <a:spLocks noChangeAspect="1" noChangeArrowheads="1"/>
            </p:cNvSpPr>
            <p:nvPr/>
          </p:nvSpPr>
          <p:spPr bwMode="auto">
            <a:xfrm>
              <a:off x="468" y="2975"/>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2" name="Group 1104"/>
          <p:cNvGrpSpPr>
            <a:grpSpLocks/>
          </p:cNvGrpSpPr>
          <p:nvPr/>
        </p:nvGrpSpPr>
        <p:grpSpPr bwMode="auto">
          <a:xfrm rot="7805517">
            <a:off x="1651794" y="2493169"/>
            <a:ext cx="158750" cy="211138"/>
            <a:chOff x="384" y="2976"/>
            <a:chExt cx="154" cy="202"/>
          </a:xfrm>
        </p:grpSpPr>
        <p:sp>
          <p:nvSpPr>
            <p:cNvPr id="155221" name="Oval 11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58" name="Oval 1106"/>
            <p:cNvSpPr>
              <a:spLocks noChangeAspect="1" noChangeArrowheads="1"/>
            </p:cNvSpPr>
            <p:nvPr/>
          </p:nvSpPr>
          <p:spPr bwMode="auto">
            <a:xfrm>
              <a:off x="480"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59" name="Oval 1107"/>
            <p:cNvSpPr>
              <a:spLocks noChangeAspect="1" noChangeArrowheads="1"/>
            </p:cNvSpPr>
            <p:nvPr/>
          </p:nvSpPr>
          <p:spPr bwMode="auto">
            <a:xfrm>
              <a:off x="471"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3" name="Group 1108"/>
          <p:cNvGrpSpPr>
            <a:grpSpLocks/>
          </p:cNvGrpSpPr>
          <p:nvPr/>
        </p:nvGrpSpPr>
        <p:grpSpPr bwMode="auto">
          <a:xfrm rot="6086733">
            <a:off x="3004344" y="2715419"/>
            <a:ext cx="157163" cy="212725"/>
            <a:chOff x="384" y="2976"/>
            <a:chExt cx="154" cy="202"/>
          </a:xfrm>
        </p:grpSpPr>
        <p:sp>
          <p:nvSpPr>
            <p:cNvPr id="155218" name="Oval 11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62" name="Oval 1110"/>
            <p:cNvSpPr>
              <a:spLocks noChangeAspect="1" noChangeArrowheads="1"/>
            </p:cNvSpPr>
            <p:nvPr/>
          </p:nvSpPr>
          <p:spPr bwMode="auto">
            <a:xfrm>
              <a:off x="478"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63" name="Oval 1111"/>
            <p:cNvSpPr>
              <a:spLocks noChangeAspect="1" noChangeArrowheads="1"/>
            </p:cNvSpPr>
            <p:nvPr/>
          </p:nvSpPr>
          <p:spPr bwMode="auto">
            <a:xfrm>
              <a:off x="470"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4" name="Group 1112"/>
          <p:cNvGrpSpPr>
            <a:grpSpLocks/>
          </p:cNvGrpSpPr>
          <p:nvPr/>
        </p:nvGrpSpPr>
        <p:grpSpPr bwMode="auto">
          <a:xfrm rot="-4532296">
            <a:off x="3284538" y="3662362"/>
            <a:ext cx="158750" cy="212725"/>
            <a:chOff x="384" y="2976"/>
            <a:chExt cx="154" cy="202"/>
          </a:xfrm>
        </p:grpSpPr>
        <p:sp>
          <p:nvSpPr>
            <p:cNvPr id="155215" name="Oval 11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66" name="Oval 1114"/>
            <p:cNvSpPr>
              <a:spLocks noChangeAspect="1" noChangeArrowheads="1"/>
            </p:cNvSpPr>
            <p:nvPr/>
          </p:nvSpPr>
          <p:spPr bwMode="auto">
            <a:xfrm>
              <a:off x="481"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67" name="Oval 1115"/>
            <p:cNvSpPr>
              <a:spLocks noChangeAspect="1" noChangeArrowheads="1"/>
            </p:cNvSpPr>
            <p:nvPr/>
          </p:nvSpPr>
          <p:spPr bwMode="auto">
            <a:xfrm>
              <a:off x="473" y="2974"/>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5" name="Group 1116"/>
          <p:cNvGrpSpPr>
            <a:grpSpLocks/>
          </p:cNvGrpSpPr>
          <p:nvPr/>
        </p:nvGrpSpPr>
        <p:grpSpPr bwMode="auto">
          <a:xfrm rot="2173365">
            <a:off x="2254250" y="4443413"/>
            <a:ext cx="161925" cy="207962"/>
            <a:chOff x="384" y="2976"/>
            <a:chExt cx="154" cy="202"/>
          </a:xfrm>
        </p:grpSpPr>
        <p:sp>
          <p:nvSpPr>
            <p:cNvPr id="155212" name="Oval 111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70" name="Oval 1118"/>
            <p:cNvSpPr>
              <a:spLocks noChangeAspect="1" noChangeArrowheads="1"/>
            </p:cNvSpPr>
            <p:nvPr/>
          </p:nvSpPr>
          <p:spPr bwMode="auto">
            <a:xfrm>
              <a:off x="480" y="3119"/>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71" name="Oval 1119"/>
            <p:cNvSpPr>
              <a:spLocks noChangeAspect="1" noChangeArrowheads="1"/>
            </p:cNvSpPr>
            <p:nvPr/>
          </p:nvSpPr>
          <p:spPr bwMode="auto">
            <a:xfrm>
              <a:off x="469"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6" name="Group 1120"/>
          <p:cNvGrpSpPr>
            <a:grpSpLocks/>
          </p:cNvGrpSpPr>
          <p:nvPr/>
        </p:nvGrpSpPr>
        <p:grpSpPr bwMode="auto">
          <a:xfrm rot="7288759">
            <a:off x="2663032" y="4301331"/>
            <a:ext cx="157162" cy="212725"/>
            <a:chOff x="384" y="2976"/>
            <a:chExt cx="154" cy="202"/>
          </a:xfrm>
        </p:grpSpPr>
        <p:sp>
          <p:nvSpPr>
            <p:cNvPr id="155209" name="Oval 112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74" name="Oval 1122"/>
            <p:cNvSpPr>
              <a:spLocks noChangeAspect="1" noChangeArrowheads="1"/>
            </p:cNvSpPr>
            <p:nvPr/>
          </p:nvSpPr>
          <p:spPr bwMode="auto">
            <a:xfrm>
              <a:off x="479" y="312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75" name="Oval 1123"/>
            <p:cNvSpPr>
              <a:spLocks noChangeAspect="1" noChangeArrowheads="1"/>
            </p:cNvSpPr>
            <p:nvPr/>
          </p:nvSpPr>
          <p:spPr bwMode="auto">
            <a:xfrm>
              <a:off x="470"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381572" name="Group 1124"/>
          <p:cNvGrpSpPr>
            <a:grpSpLocks/>
          </p:cNvGrpSpPr>
          <p:nvPr/>
        </p:nvGrpSpPr>
        <p:grpSpPr bwMode="auto">
          <a:xfrm rot="10352974">
            <a:off x="2927350" y="4533900"/>
            <a:ext cx="161925" cy="206375"/>
            <a:chOff x="384" y="2976"/>
            <a:chExt cx="154" cy="202"/>
          </a:xfrm>
        </p:grpSpPr>
        <p:sp>
          <p:nvSpPr>
            <p:cNvPr id="155206" name="Oval 112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78" name="Oval 1126"/>
            <p:cNvSpPr>
              <a:spLocks noChangeAspect="1" noChangeArrowheads="1"/>
            </p:cNvSpPr>
            <p:nvPr/>
          </p:nvSpPr>
          <p:spPr bwMode="auto">
            <a:xfrm>
              <a:off x="481"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79" name="Oval 1127"/>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8" name="Group 1128"/>
          <p:cNvGrpSpPr>
            <a:grpSpLocks/>
          </p:cNvGrpSpPr>
          <p:nvPr/>
        </p:nvGrpSpPr>
        <p:grpSpPr bwMode="auto">
          <a:xfrm rot="-7772227">
            <a:off x="2745582" y="4839494"/>
            <a:ext cx="158750" cy="211137"/>
            <a:chOff x="384" y="2976"/>
            <a:chExt cx="154" cy="202"/>
          </a:xfrm>
        </p:grpSpPr>
        <p:sp>
          <p:nvSpPr>
            <p:cNvPr id="155203" name="Oval 112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82" name="Oval 1130"/>
            <p:cNvSpPr>
              <a:spLocks noChangeAspect="1" noChangeArrowheads="1"/>
            </p:cNvSpPr>
            <p:nvPr/>
          </p:nvSpPr>
          <p:spPr bwMode="auto">
            <a:xfrm>
              <a:off x="482" y="3120"/>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83" name="Oval 1131"/>
            <p:cNvSpPr>
              <a:spLocks noChangeAspect="1" noChangeArrowheads="1"/>
            </p:cNvSpPr>
            <p:nvPr/>
          </p:nvSpPr>
          <p:spPr bwMode="auto">
            <a:xfrm>
              <a:off x="470"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699" name="Group 1132"/>
          <p:cNvGrpSpPr>
            <a:grpSpLocks/>
          </p:cNvGrpSpPr>
          <p:nvPr/>
        </p:nvGrpSpPr>
        <p:grpSpPr bwMode="auto">
          <a:xfrm rot="-2605430">
            <a:off x="2289175" y="4821238"/>
            <a:ext cx="161925" cy="206375"/>
            <a:chOff x="384" y="2976"/>
            <a:chExt cx="154" cy="202"/>
          </a:xfrm>
        </p:grpSpPr>
        <p:sp>
          <p:nvSpPr>
            <p:cNvPr id="155200" name="Oval 11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86" name="Oval 1134"/>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87" name="Oval 1135"/>
            <p:cNvSpPr>
              <a:spLocks noChangeAspect="1" noChangeArrowheads="1"/>
            </p:cNvSpPr>
            <p:nvPr/>
          </p:nvSpPr>
          <p:spPr bwMode="auto">
            <a:xfrm>
              <a:off x="470"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381577" name="Group 1136"/>
          <p:cNvGrpSpPr>
            <a:grpSpLocks/>
          </p:cNvGrpSpPr>
          <p:nvPr/>
        </p:nvGrpSpPr>
        <p:grpSpPr bwMode="auto">
          <a:xfrm rot="118422">
            <a:off x="2984500" y="5518150"/>
            <a:ext cx="161925" cy="207963"/>
            <a:chOff x="384" y="2976"/>
            <a:chExt cx="154" cy="202"/>
          </a:xfrm>
        </p:grpSpPr>
        <p:sp>
          <p:nvSpPr>
            <p:cNvPr id="155197" name="Oval 11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90" name="Oval 1138"/>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91" name="Oval 1139"/>
            <p:cNvSpPr>
              <a:spLocks noChangeAspect="1" noChangeArrowheads="1"/>
            </p:cNvSpPr>
            <p:nvPr/>
          </p:nvSpPr>
          <p:spPr bwMode="auto">
            <a:xfrm>
              <a:off x="468"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1" name="Group 1140"/>
          <p:cNvGrpSpPr>
            <a:grpSpLocks/>
          </p:cNvGrpSpPr>
          <p:nvPr/>
        </p:nvGrpSpPr>
        <p:grpSpPr bwMode="auto">
          <a:xfrm rot="5233817">
            <a:off x="3244056" y="5179219"/>
            <a:ext cx="157163" cy="212725"/>
            <a:chOff x="384" y="2976"/>
            <a:chExt cx="154" cy="202"/>
          </a:xfrm>
        </p:grpSpPr>
        <p:sp>
          <p:nvSpPr>
            <p:cNvPr id="155194" name="Oval 114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94" name="Oval 1142"/>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95" name="Oval 1143"/>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2" name="Group 1144"/>
          <p:cNvGrpSpPr>
            <a:grpSpLocks/>
          </p:cNvGrpSpPr>
          <p:nvPr/>
        </p:nvGrpSpPr>
        <p:grpSpPr bwMode="auto">
          <a:xfrm rot="8298032">
            <a:off x="3355975" y="4784725"/>
            <a:ext cx="161925" cy="206375"/>
            <a:chOff x="384" y="2976"/>
            <a:chExt cx="154" cy="202"/>
          </a:xfrm>
        </p:grpSpPr>
        <p:sp>
          <p:nvSpPr>
            <p:cNvPr id="155191" name="Oval 114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498" name="Oval 1146"/>
            <p:cNvSpPr>
              <a:spLocks noChangeAspect="1" noChangeArrowheads="1"/>
            </p:cNvSpPr>
            <p:nvPr/>
          </p:nvSpPr>
          <p:spPr bwMode="auto">
            <a:xfrm>
              <a:off x="480"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499" name="Oval 1147"/>
            <p:cNvSpPr>
              <a:spLocks noChangeAspect="1" noChangeArrowheads="1"/>
            </p:cNvSpPr>
            <p:nvPr/>
          </p:nvSpPr>
          <p:spPr bwMode="auto">
            <a:xfrm>
              <a:off x="470"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3" name="Group 1152"/>
          <p:cNvGrpSpPr>
            <a:grpSpLocks/>
          </p:cNvGrpSpPr>
          <p:nvPr/>
        </p:nvGrpSpPr>
        <p:grpSpPr bwMode="auto">
          <a:xfrm rot="-4660373">
            <a:off x="3216276" y="5551487"/>
            <a:ext cx="158750" cy="212725"/>
            <a:chOff x="384" y="2976"/>
            <a:chExt cx="154" cy="202"/>
          </a:xfrm>
        </p:grpSpPr>
        <p:sp>
          <p:nvSpPr>
            <p:cNvPr id="155188" name="Oval 115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06" name="Oval 1154"/>
            <p:cNvSpPr>
              <a:spLocks noChangeAspect="1" noChangeArrowheads="1"/>
            </p:cNvSpPr>
            <p:nvPr/>
          </p:nvSpPr>
          <p:spPr bwMode="auto">
            <a:xfrm>
              <a:off x="482" y="311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07" name="Oval 1155"/>
            <p:cNvSpPr>
              <a:spLocks noChangeAspect="1" noChangeArrowheads="1"/>
            </p:cNvSpPr>
            <p:nvPr/>
          </p:nvSpPr>
          <p:spPr bwMode="auto">
            <a:xfrm>
              <a:off x="472" y="2973"/>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4" name="Group 1156"/>
          <p:cNvGrpSpPr>
            <a:grpSpLocks/>
          </p:cNvGrpSpPr>
          <p:nvPr/>
        </p:nvGrpSpPr>
        <p:grpSpPr bwMode="auto">
          <a:xfrm rot="-3383921">
            <a:off x="3144838" y="4918075"/>
            <a:ext cx="157162" cy="211138"/>
            <a:chOff x="384" y="2976"/>
            <a:chExt cx="154" cy="202"/>
          </a:xfrm>
        </p:grpSpPr>
        <p:sp>
          <p:nvSpPr>
            <p:cNvPr id="155185" name="Oval 115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10" name="Oval 1158"/>
            <p:cNvSpPr>
              <a:spLocks noChangeAspect="1" noChangeArrowheads="1"/>
            </p:cNvSpPr>
            <p:nvPr/>
          </p:nvSpPr>
          <p:spPr bwMode="auto">
            <a:xfrm>
              <a:off x="479" y="3120"/>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11" name="Oval 1159"/>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5" name="Group 1160"/>
          <p:cNvGrpSpPr>
            <a:grpSpLocks/>
          </p:cNvGrpSpPr>
          <p:nvPr/>
        </p:nvGrpSpPr>
        <p:grpSpPr bwMode="auto">
          <a:xfrm rot="542292">
            <a:off x="3189288" y="4046538"/>
            <a:ext cx="160337" cy="207962"/>
            <a:chOff x="384" y="2976"/>
            <a:chExt cx="154" cy="202"/>
          </a:xfrm>
        </p:grpSpPr>
        <p:sp>
          <p:nvSpPr>
            <p:cNvPr id="155182" name="Oval 116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14" name="Oval 1162"/>
            <p:cNvSpPr>
              <a:spLocks noChangeAspect="1" noChangeArrowheads="1"/>
            </p:cNvSpPr>
            <p:nvPr/>
          </p:nvSpPr>
          <p:spPr bwMode="auto">
            <a:xfrm>
              <a:off x="480" y="3119"/>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15" name="Oval 1163"/>
            <p:cNvSpPr>
              <a:spLocks noChangeAspect="1" noChangeArrowheads="1"/>
            </p:cNvSpPr>
            <p:nvPr/>
          </p:nvSpPr>
          <p:spPr bwMode="auto">
            <a:xfrm>
              <a:off x="469" y="2974"/>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6" name="Group 1164"/>
          <p:cNvGrpSpPr>
            <a:grpSpLocks/>
          </p:cNvGrpSpPr>
          <p:nvPr/>
        </p:nvGrpSpPr>
        <p:grpSpPr bwMode="auto">
          <a:xfrm rot="-8095540">
            <a:off x="2932113" y="4122737"/>
            <a:ext cx="158750" cy="212725"/>
            <a:chOff x="384" y="2976"/>
            <a:chExt cx="154" cy="202"/>
          </a:xfrm>
        </p:grpSpPr>
        <p:sp>
          <p:nvSpPr>
            <p:cNvPr id="155179" name="Oval 116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18" name="Oval 1166"/>
            <p:cNvSpPr>
              <a:spLocks noChangeAspect="1" noChangeArrowheads="1"/>
            </p:cNvSpPr>
            <p:nvPr/>
          </p:nvSpPr>
          <p:spPr bwMode="auto">
            <a:xfrm>
              <a:off x="482" y="3121"/>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19" name="Oval 1167"/>
            <p:cNvSpPr>
              <a:spLocks noChangeAspect="1" noChangeArrowheads="1"/>
            </p:cNvSpPr>
            <p:nvPr/>
          </p:nvSpPr>
          <p:spPr bwMode="auto">
            <a:xfrm>
              <a:off x="473" y="2976"/>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7" name="Group 1168"/>
          <p:cNvGrpSpPr>
            <a:grpSpLocks/>
          </p:cNvGrpSpPr>
          <p:nvPr/>
        </p:nvGrpSpPr>
        <p:grpSpPr bwMode="auto">
          <a:xfrm rot="6784622">
            <a:off x="2556669" y="4602956"/>
            <a:ext cx="158750" cy="211138"/>
            <a:chOff x="384" y="2976"/>
            <a:chExt cx="154" cy="202"/>
          </a:xfrm>
        </p:grpSpPr>
        <p:sp>
          <p:nvSpPr>
            <p:cNvPr id="155176" name="Oval 116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22" name="Oval 1170"/>
            <p:cNvSpPr>
              <a:spLocks noChangeAspect="1" noChangeArrowheads="1"/>
            </p:cNvSpPr>
            <p:nvPr/>
          </p:nvSpPr>
          <p:spPr bwMode="auto">
            <a:xfrm>
              <a:off x="479" y="3120"/>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23" name="Oval 1171"/>
            <p:cNvSpPr>
              <a:spLocks noChangeAspect="1" noChangeArrowheads="1"/>
            </p:cNvSpPr>
            <p:nvPr/>
          </p:nvSpPr>
          <p:spPr bwMode="auto">
            <a:xfrm>
              <a:off x="468" y="2976"/>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8" name="Group 1172"/>
          <p:cNvGrpSpPr>
            <a:grpSpLocks/>
          </p:cNvGrpSpPr>
          <p:nvPr/>
        </p:nvGrpSpPr>
        <p:grpSpPr bwMode="auto">
          <a:xfrm rot="-4257957">
            <a:off x="1745456" y="4207669"/>
            <a:ext cx="157163" cy="212725"/>
            <a:chOff x="384" y="2976"/>
            <a:chExt cx="154" cy="202"/>
          </a:xfrm>
        </p:grpSpPr>
        <p:sp>
          <p:nvSpPr>
            <p:cNvPr id="155173" name="Oval 11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26" name="Oval 1174"/>
            <p:cNvSpPr>
              <a:spLocks noChangeAspect="1" noChangeArrowheads="1"/>
            </p:cNvSpPr>
            <p:nvPr/>
          </p:nvSpPr>
          <p:spPr bwMode="auto">
            <a:xfrm>
              <a:off x="479"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27" name="Oval 1175"/>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09" name="Group 1176"/>
          <p:cNvGrpSpPr>
            <a:grpSpLocks/>
          </p:cNvGrpSpPr>
          <p:nvPr/>
        </p:nvGrpSpPr>
        <p:grpSpPr bwMode="auto">
          <a:xfrm rot="-331743">
            <a:off x="1966913" y="4519613"/>
            <a:ext cx="161925" cy="207962"/>
            <a:chOff x="384" y="2976"/>
            <a:chExt cx="154" cy="202"/>
          </a:xfrm>
        </p:grpSpPr>
        <p:sp>
          <p:nvSpPr>
            <p:cNvPr id="155170" name="Oval 11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30" name="Oval 1178"/>
            <p:cNvSpPr>
              <a:spLocks noChangeAspect="1" noChangeArrowheads="1"/>
            </p:cNvSpPr>
            <p:nvPr/>
          </p:nvSpPr>
          <p:spPr bwMode="auto">
            <a:xfrm>
              <a:off x="480" y="3117"/>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31" name="Oval 1179"/>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0" name="Group 1180"/>
          <p:cNvGrpSpPr>
            <a:grpSpLocks/>
          </p:cNvGrpSpPr>
          <p:nvPr/>
        </p:nvGrpSpPr>
        <p:grpSpPr bwMode="auto">
          <a:xfrm rot="-8969575">
            <a:off x="3287713" y="307975"/>
            <a:ext cx="161925" cy="206375"/>
            <a:chOff x="384" y="2976"/>
            <a:chExt cx="154" cy="202"/>
          </a:xfrm>
        </p:grpSpPr>
        <p:sp>
          <p:nvSpPr>
            <p:cNvPr id="155167" name="Oval 11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34" name="Oval 1182"/>
            <p:cNvSpPr>
              <a:spLocks noChangeAspect="1" noChangeArrowheads="1"/>
            </p:cNvSpPr>
            <p:nvPr/>
          </p:nvSpPr>
          <p:spPr bwMode="auto">
            <a:xfrm>
              <a:off x="484" y="3124"/>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35" name="Oval 1183"/>
            <p:cNvSpPr>
              <a:spLocks noChangeAspect="1" noChangeArrowheads="1"/>
            </p:cNvSpPr>
            <p:nvPr/>
          </p:nvSpPr>
          <p:spPr bwMode="auto">
            <a:xfrm>
              <a:off x="474"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1" name="Group 1184"/>
          <p:cNvGrpSpPr>
            <a:grpSpLocks/>
          </p:cNvGrpSpPr>
          <p:nvPr/>
        </p:nvGrpSpPr>
        <p:grpSpPr bwMode="auto">
          <a:xfrm rot="5910586">
            <a:off x="1688307" y="4555331"/>
            <a:ext cx="157162" cy="212725"/>
            <a:chOff x="384" y="2976"/>
            <a:chExt cx="154" cy="202"/>
          </a:xfrm>
        </p:grpSpPr>
        <p:sp>
          <p:nvSpPr>
            <p:cNvPr id="155164" name="Oval 11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38" name="Oval 1186"/>
            <p:cNvSpPr>
              <a:spLocks noChangeAspect="1" noChangeArrowheads="1"/>
            </p:cNvSpPr>
            <p:nvPr/>
          </p:nvSpPr>
          <p:spPr bwMode="auto">
            <a:xfrm>
              <a:off x="480" y="3124"/>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39" name="Oval 1187"/>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2" name="Group 1188"/>
          <p:cNvGrpSpPr>
            <a:grpSpLocks/>
          </p:cNvGrpSpPr>
          <p:nvPr/>
        </p:nvGrpSpPr>
        <p:grpSpPr bwMode="auto">
          <a:xfrm rot="1023944">
            <a:off x="2446338" y="5541963"/>
            <a:ext cx="160337" cy="206375"/>
            <a:chOff x="384" y="2976"/>
            <a:chExt cx="154" cy="202"/>
          </a:xfrm>
        </p:grpSpPr>
        <p:sp>
          <p:nvSpPr>
            <p:cNvPr id="155161" name="Oval 11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42" name="Oval 1190"/>
            <p:cNvSpPr>
              <a:spLocks noChangeAspect="1" noChangeArrowheads="1"/>
            </p:cNvSpPr>
            <p:nvPr/>
          </p:nvSpPr>
          <p:spPr bwMode="auto">
            <a:xfrm>
              <a:off x="477"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43" name="Oval 1191"/>
            <p:cNvSpPr>
              <a:spLocks noChangeAspect="1" noChangeArrowheads="1"/>
            </p:cNvSpPr>
            <p:nvPr/>
          </p:nvSpPr>
          <p:spPr bwMode="auto">
            <a:xfrm>
              <a:off x="467" y="2975"/>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3" name="Group 1192"/>
          <p:cNvGrpSpPr>
            <a:grpSpLocks/>
          </p:cNvGrpSpPr>
          <p:nvPr/>
        </p:nvGrpSpPr>
        <p:grpSpPr bwMode="auto">
          <a:xfrm rot="4950154">
            <a:off x="2006601" y="5940425"/>
            <a:ext cx="157162" cy="211137"/>
            <a:chOff x="384" y="2976"/>
            <a:chExt cx="154" cy="202"/>
          </a:xfrm>
        </p:grpSpPr>
        <p:sp>
          <p:nvSpPr>
            <p:cNvPr id="155158" name="Oval 11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46" name="Oval 1194"/>
            <p:cNvSpPr>
              <a:spLocks noChangeAspect="1" noChangeArrowheads="1"/>
            </p:cNvSpPr>
            <p:nvPr/>
          </p:nvSpPr>
          <p:spPr bwMode="auto">
            <a:xfrm>
              <a:off x="478"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47" name="Oval 1195"/>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4" name="Group 1196"/>
          <p:cNvGrpSpPr>
            <a:grpSpLocks/>
          </p:cNvGrpSpPr>
          <p:nvPr/>
        </p:nvGrpSpPr>
        <p:grpSpPr bwMode="auto">
          <a:xfrm rot="-3687675">
            <a:off x="2304257" y="5171281"/>
            <a:ext cx="157162" cy="212725"/>
            <a:chOff x="384" y="2976"/>
            <a:chExt cx="154" cy="202"/>
          </a:xfrm>
        </p:grpSpPr>
        <p:sp>
          <p:nvSpPr>
            <p:cNvPr id="155155" name="Oval 11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50" name="Oval 1198"/>
            <p:cNvSpPr>
              <a:spLocks noChangeAspect="1" noChangeArrowheads="1"/>
            </p:cNvSpPr>
            <p:nvPr/>
          </p:nvSpPr>
          <p:spPr bwMode="auto">
            <a:xfrm>
              <a:off x="479" y="3119"/>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51" name="Oval 1199"/>
            <p:cNvSpPr>
              <a:spLocks noChangeAspect="1" noChangeArrowheads="1"/>
            </p:cNvSpPr>
            <p:nvPr/>
          </p:nvSpPr>
          <p:spPr bwMode="auto">
            <a:xfrm>
              <a:off x="468"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5" name="Group 1200"/>
          <p:cNvGrpSpPr>
            <a:grpSpLocks/>
          </p:cNvGrpSpPr>
          <p:nvPr/>
        </p:nvGrpSpPr>
        <p:grpSpPr bwMode="auto">
          <a:xfrm rot="-10407517">
            <a:off x="1981200" y="5468938"/>
            <a:ext cx="161925" cy="206375"/>
            <a:chOff x="384" y="2976"/>
            <a:chExt cx="154" cy="202"/>
          </a:xfrm>
        </p:grpSpPr>
        <p:sp>
          <p:nvSpPr>
            <p:cNvPr id="155152" name="Oval 12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54" name="Oval 1202"/>
            <p:cNvSpPr>
              <a:spLocks noChangeAspect="1" noChangeArrowheads="1"/>
            </p:cNvSpPr>
            <p:nvPr/>
          </p:nvSpPr>
          <p:spPr bwMode="auto">
            <a:xfrm>
              <a:off x="483"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55" name="Oval 1203"/>
            <p:cNvSpPr>
              <a:spLocks noChangeAspect="1" noChangeArrowheads="1"/>
            </p:cNvSpPr>
            <p:nvPr/>
          </p:nvSpPr>
          <p:spPr bwMode="auto">
            <a:xfrm>
              <a:off x="472"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6" name="Group 1204"/>
          <p:cNvGrpSpPr>
            <a:grpSpLocks/>
          </p:cNvGrpSpPr>
          <p:nvPr/>
        </p:nvGrpSpPr>
        <p:grpSpPr bwMode="auto">
          <a:xfrm rot="2173365">
            <a:off x="2408238" y="5969000"/>
            <a:ext cx="161925" cy="206375"/>
            <a:chOff x="384" y="2976"/>
            <a:chExt cx="154" cy="202"/>
          </a:xfrm>
        </p:grpSpPr>
        <p:sp>
          <p:nvSpPr>
            <p:cNvPr id="155149" name="Oval 12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58" name="Oval 1206"/>
            <p:cNvSpPr>
              <a:spLocks noChangeAspect="1" noChangeArrowheads="1"/>
            </p:cNvSpPr>
            <p:nvPr/>
          </p:nvSpPr>
          <p:spPr bwMode="auto">
            <a:xfrm>
              <a:off x="478" y="3121"/>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59" name="Oval 1207"/>
            <p:cNvSpPr>
              <a:spLocks noChangeAspect="1" noChangeArrowheads="1"/>
            </p:cNvSpPr>
            <p:nvPr/>
          </p:nvSpPr>
          <p:spPr bwMode="auto">
            <a:xfrm>
              <a:off x="467" y="297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7" name="Group 1208"/>
          <p:cNvGrpSpPr>
            <a:grpSpLocks/>
          </p:cNvGrpSpPr>
          <p:nvPr/>
        </p:nvGrpSpPr>
        <p:grpSpPr bwMode="auto">
          <a:xfrm rot="7288759">
            <a:off x="2404269" y="2661444"/>
            <a:ext cx="158750" cy="211138"/>
            <a:chOff x="384" y="2976"/>
            <a:chExt cx="154" cy="202"/>
          </a:xfrm>
        </p:grpSpPr>
        <p:sp>
          <p:nvSpPr>
            <p:cNvPr id="155146" name="Oval 12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62" name="Oval 1210"/>
            <p:cNvSpPr>
              <a:spLocks noChangeAspect="1" noChangeArrowheads="1"/>
            </p:cNvSpPr>
            <p:nvPr/>
          </p:nvSpPr>
          <p:spPr bwMode="auto">
            <a:xfrm>
              <a:off x="478" y="3121"/>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63" name="Oval 1211"/>
            <p:cNvSpPr>
              <a:spLocks noChangeAspect="1" noChangeArrowheads="1"/>
            </p:cNvSpPr>
            <p:nvPr/>
          </p:nvSpPr>
          <p:spPr bwMode="auto">
            <a:xfrm>
              <a:off x="470"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8" name="Group 1212"/>
          <p:cNvGrpSpPr>
            <a:grpSpLocks/>
          </p:cNvGrpSpPr>
          <p:nvPr/>
        </p:nvGrpSpPr>
        <p:grpSpPr bwMode="auto">
          <a:xfrm rot="10352974">
            <a:off x="2463800" y="985838"/>
            <a:ext cx="161925" cy="206375"/>
            <a:chOff x="384" y="2976"/>
            <a:chExt cx="154" cy="202"/>
          </a:xfrm>
        </p:grpSpPr>
        <p:sp>
          <p:nvSpPr>
            <p:cNvPr id="155143" name="Oval 12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66" name="Oval 1214"/>
            <p:cNvSpPr>
              <a:spLocks noChangeAspect="1" noChangeArrowheads="1"/>
            </p:cNvSpPr>
            <p:nvPr/>
          </p:nvSpPr>
          <p:spPr bwMode="auto">
            <a:xfrm>
              <a:off x="481"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67" name="Oval 1215"/>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19" name="Group 1216"/>
          <p:cNvGrpSpPr>
            <a:grpSpLocks/>
          </p:cNvGrpSpPr>
          <p:nvPr/>
        </p:nvGrpSpPr>
        <p:grpSpPr bwMode="auto">
          <a:xfrm rot="-7772227">
            <a:off x="1708944" y="3163094"/>
            <a:ext cx="157163" cy="212725"/>
            <a:chOff x="384" y="2976"/>
            <a:chExt cx="154" cy="202"/>
          </a:xfrm>
        </p:grpSpPr>
        <p:sp>
          <p:nvSpPr>
            <p:cNvPr id="155140" name="Oval 121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70" name="Oval 1218"/>
            <p:cNvSpPr>
              <a:spLocks noChangeAspect="1" noChangeArrowheads="1"/>
            </p:cNvSpPr>
            <p:nvPr/>
          </p:nvSpPr>
          <p:spPr bwMode="auto">
            <a:xfrm>
              <a:off x="480" y="3120"/>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71" name="Oval 1219"/>
            <p:cNvSpPr>
              <a:spLocks noChangeAspect="1" noChangeArrowheads="1"/>
            </p:cNvSpPr>
            <p:nvPr/>
          </p:nvSpPr>
          <p:spPr bwMode="auto">
            <a:xfrm>
              <a:off x="470"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20" name="Group 1220"/>
          <p:cNvGrpSpPr>
            <a:grpSpLocks/>
          </p:cNvGrpSpPr>
          <p:nvPr/>
        </p:nvGrpSpPr>
        <p:grpSpPr bwMode="auto">
          <a:xfrm rot="-2605430">
            <a:off x="1890713" y="3756025"/>
            <a:ext cx="161925" cy="206375"/>
            <a:chOff x="384" y="2976"/>
            <a:chExt cx="154" cy="202"/>
          </a:xfrm>
        </p:grpSpPr>
        <p:sp>
          <p:nvSpPr>
            <p:cNvPr id="155137" name="Oval 122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74" name="Oval 1222"/>
            <p:cNvSpPr>
              <a:spLocks noChangeAspect="1" noChangeArrowheads="1"/>
            </p:cNvSpPr>
            <p:nvPr/>
          </p:nvSpPr>
          <p:spPr bwMode="auto">
            <a:xfrm>
              <a:off x="480" y="3119"/>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75" name="Oval 1223"/>
            <p:cNvSpPr>
              <a:spLocks noChangeAspect="1" noChangeArrowheads="1"/>
            </p:cNvSpPr>
            <p:nvPr/>
          </p:nvSpPr>
          <p:spPr bwMode="auto">
            <a:xfrm>
              <a:off x="470"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21" name="Group 1224"/>
          <p:cNvGrpSpPr>
            <a:grpSpLocks/>
          </p:cNvGrpSpPr>
          <p:nvPr/>
        </p:nvGrpSpPr>
        <p:grpSpPr bwMode="auto">
          <a:xfrm rot="-657876">
            <a:off x="1911350" y="2363788"/>
            <a:ext cx="161925" cy="206375"/>
            <a:chOff x="384" y="2976"/>
            <a:chExt cx="154" cy="202"/>
          </a:xfrm>
        </p:grpSpPr>
        <p:sp>
          <p:nvSpPr>
            <p:cNvPr id="155134" name="Oval 122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78" name="Oval 1226"/>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79" name="Oval 1227"/>
            <p:cNvSpPr>
              <a:spLocks noChangeAspect="1" noChangeArrowheads="1"/>
            </p:cNvSpPr>
            <p:nvPr/>
          </p:nvSpPr>
          <p:spPr bwMode="auto">
            <a:xfrm>
              <a:off x="468"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22" name="Group 1228"/>
          <p:cNvGrpSpPr>
            <a:grpSpLocks/>
          </p:cNvGrpSpPr>
          <p:nvPr/>
        </p:nvGrpSpPr>
        <p:grpSpPr bwMode="auto">
          <a:xfrm rot="3268334">
            <a:off x="1951831" y="908844"/>
            <a:ext cx="157163" cy="212725"/>
            <a:chOff x="384" y="2976"/>
            <a:chExt cx="154" cy="202"/>
          </a:xfrm>
        </p:grpSpPr>
        <p:sp>
          <p:nvSpPr>
            <p:cNvPr id="155131" name="Oval 122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82" name="Oval 1230"/>
            <p:cNvSpPr>
              <a:spLocks noChangeAspect="1" noChangeArrowheads="1"/>
            </p:cNvSpPr>
            <p:nvPr/>
          </p:nvSpPr>
          <p:spPr bwMode="auto">
            <a:xfrm>
              <a:off x="477" y="3122"/>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83" name="Oval 1231"/>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23" name="Group 1232"/>
          <p:cNvGrpSpPr>
            <a:grpSpLocks/>
          </p:cNvGrpSpPr>
          <p:nvPr/>
        </p:nvGrpSpPr>
        <p:grpSpPr bwMode="auto">
          <a:xfrm rot="-5369495">
            <a:off x="3331370" y="4304506"/>
            <a:ext cx="157162" cy="212725"/>
            <a:chOff x="384" y="2976"/>
            <a:chExt cx="154" cy="202"/>
          </a:xfrm>
        </p:grpSpPr>
        <p:sp>
          <p:nvSpPr>
            <p:cNvPr id="155128" name="Oval 12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86" name="Oval 1234"/>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87" name="Oval 1235"/>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24" name="Group 1236"/>
          <p:cNvGrpSpPr>
            <a:grpSpLocks/>
          </p:cNvGrpSpPr>
          <p:nvPr/>
        </p:nvGrpSpPr>
        <p:grpSpPr bwMode="auto">
          <a:xfrm rot="9510663">
            <a:off x="3197225" y="4611688"/>
            <a:ext cx="161925" cy="207962"/>
            <a:chOff x="384" y="2976"/>
            <a:chExt cx="154" cy="202"/>
          </a:xfrm>
        </p:grpSpPr>
        <p:sp>
          <p:nvSpPr>
            <p:cNvPr id="155125" name="Oval 12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81590" name="Oval 1238"/>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81591" name="Oval 1239"/>
            <p:cNvSpPr>
              <a:spLocks noChangeAspect="1" noChangeArrowheads="1"/>
            </p:cNvSpPr>
            <p:nvPr/>
          </p:nvSpPr>
          <p:spPr bwMode="auto">
            <a:xfrm>
              <a:off x="473" y="2975"/>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sp>
        <p:nvSpPr>
          <p:cNvPr id="154725" name="AutoShape 1616"/>
          <p:cNvSpPr>
            <a:spLocks noChangeArrowheads="1"/>
          </p:cNvSpPr>
          <p:nvPr/>
        </p:nvSpPr>
        <p:spPr bwMode="auto">
          <a:xfrm>
            <a:off x="1508125" y="2689225"/>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726" name="AutoShape 1617"/>
          <p:cNvSpPr>
            <a:spLocks noChangeArrowheads="1"/>
          </p:cNvSpPr>
          <p:nvPr/>
        </p:nvSpPr>
        <p:spPr bwMode="auto">
          <a:xfrm>
            <a:off x="2187575" y="2713038"/>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727" name="AutoShape 1618"/>
          <p:cNvSpPr>
            <a:spLocks noChangeArrowheads="1"/>
          </p:cNvSpPr>
          <p:nvPr/>
        </p:nvSpPr>
        <p:spPr bwMode="auto">
          <a:xfrm>
            <a:off x="2532063" y="2846388"/>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728" name="AutoShape 1619"/>
          <p:cNvSpPr>
            <a:spLocks noChangeArrowheads="1"/>
          </p:cNvSpPr>
          <p:nvPr/>
        </p:nvSpPr>
        <p:spPr bwMode="auto">
          <a:xfrm>
            <a:off x="3209925" y="2749550"/>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729" name="AutoShape 1620"/>
          <p:cNvSpPr>
            <a:spLocks noChangeArrowheads="1"/>
          </p:cNvSpPr>
          <p:nvPr/>
        </p:nvSpPr>
        <p:spPr bwMode="auto">
          <a:xfrm flipV="1">
            <a:off x="1838325" y="2822575"/>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730" name="AutoShape 1621"/>
          <p:cNvSpPr>
            <a:spLocks noChangeArrowheads="1"/>
          </p:cNvSpPr>
          <p:nvPr/>
        </p:nvSpPr>
        <p:spPr bwMode="auto">
          <a:xfrm flipV="1">
            <a:off x="2873375" y="2719388"/>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381982" name="Rectangle 1630"/>
          <p:cNvSpPr>
            <a:spLocks noChangeArrowheads="1"/>
          </p:cNvSpPr>
          <p:nvPr/>
        </p:nvSpPr>
        <p:spPr bwMode="auto">
          <a:xfrm>
            <a:off x="5651500" y="3522663"/>
            <a:ext cx="166688" cy="2347912"/>
          </a:xfrm>
          <a:prstGeom prst="rect">
            <a:avLst/>
          </a:prstGeom>
          <a:gradFill rotWithShape="1">
            <a:gsLst>
              <a:gs pos="0">
                <a:srgbClr val="C0C0C0">
                  <a:alpha val="17000"/>
                </a:srgbClr>
              </a:gs>
              <a:gs pos="50000">
                <a:schemeClr val="bg1"/>
              </a:gs>
              <a:gs pos="100000">
                <a:srgbClr val="C0C0C0">
                  <a:alpha val="17000"/>
                </a:srgbClr>
              </a:gs>
            </a:gsLst>
            <a:lin ang="5400000" scaled="1"/>
          </a:gradFill>
          <a:ln w="9525">
            <a:noFill/>
            <a:miter lim="800000"/>
            <a:headEnd/>
            <a:tailEnd/>
          </a:ln>
          <a:effectLst/>
        </p:spPr>
        <p:txBody>
          <a:bodyPr wrap="none" anchor="ctr"/>
          <a:lstStyle/>
          <a:p>
            <a:pPr>
              <a:defRPr/>
            </a:pPr>
            <a:endParaRPr lang="en-US"/>
          </a:p>
        </p:txBody>
      </p:sp>
      <p:grpSp>
        <p:nvGrpSpPr>
          <p:cNvPr id="154734" name="Group 132"/>
          <p:cNvGrpSpPr>
            <a:grpSpLocks/>
          </p:cNvGrpSpPr>
          <p:nvPr/>
        </p:nvGrpSpPr>
        <p:grpSpPr bwMode="auto">
          <a:xfrm rot="-2037623">
            <a:off x="6092825" y="2794000"/>
            <a:ext cx="161925" cy="206375"/>
            <a:chOff x="384" y="2976"/>
            <a:chExt cx="154" cy="202"/>
          </a:xfrm>
        </p:grpSpPr>
        <p:sp>
          <p:nvSpPr>
            <p:cNvPr id="155122" name="Oval 1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38" name="Oval 134"/>
            <p:cNvSpPr>
              <a:spLocks noChangeAspect="1" noChangeArrowheads="1"/>
            </p:cNvSpPr>
            <p:nvPr/>
          </p:nvSpPr>
          <p:spPr bwMode="auto">
            <a:xfrm>
              <a:off x="481"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39" name="Oval 135"/>
            <p:cNvSpPr>
              <a:spLocks noChangeAspect="1" noChangeArrowheads="1"/>
            </p:cNvSpPr>
            <p:nvPr/>
          </p:nvSpPr>
          <p:spPr bwMode="auto">
            <a:xfrm>
              <a:off x="472"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35" name="Group 136"/>
          <p:cNvGrpSpPr>
            <a:grpSpLocks/>
          </p:cNvGrpSpPr>
          <p:nvPr/>
        </p:nvGrpSpPr>
        <p:grpSpPr bwMode="auto">
          <a:xfrm rot="1888588">
            <a:off x="5464175" y="2859088"/>
            <a:ext cx="161925" cy="207962"/>
            <a:chOff x="384" y="2976"/>
            <a:chExt cx="154" cy="202"/>
          </a:xfrm>
        </p:grpSpPr>
        <p:sp>
          <p:nvSpPr>
            <p:cNvPr id="155119" name="Oval 1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42" name="Oval 138"/>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43" name="Oval 139"/>
            <p:cNvSpPr>
              <a:spLocks noChangeAspect="1" noChangeArrowheads="1"/>
            </p:cNvSpPr>
            <p:nvPr/>
          </p:nvSpPr>
          <p:spPr bwMode="auto">
            <a:xfrm>
              <a:off x="468" y="2974"/>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36" name="Group 140"/>
          <p:cNvGrpSpPr>
            <a:grpSpLocks/>
          </p:cNvGrpSpPr>
          <p:nvPr/>
        </p:nvGrpSpPr>
        <p:grpSpPr bwMode="auto">
          <a:xfrm rot="-6749241">
            <a:off x="6819106" y="3547269"/>
            <a:ext cx="157163" cy="212725"/>
            <a:chOff x="384" y="2976"/>
            <a:chExt cx="154" cy="202"/>
          </a:xfrm>
        </p:grpSpPr>
        <p:sp>
          <p:nvSpPr>
            <p:cNvPr id="155116" name="Oval 14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46" name="Oval 142"/>
            <p:cNvSpPr>
              <a:spLocks noChangeAspect="1" noChangeArrowheads="1"/>
            </p:cNvSpPr>
            <p:nvPr/>
          </p:nvSpPr>
          <p:spPr bwMode="auto">
            <a:xfrm>
              <a:off x="482"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47" name="Oval 143"/>
            <p:cNvSpPr>
              <a:spLocks noChangeAspect="1" noChangeArrowheads="1"/>
            </p:cNvSpPr>
            <p:nvPr/>
          </p:nvSpPr>
          <p:spPr bwMode="auto">
            <a:xfrm>
              <a:off x="469"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37" name="Group 144"/>
          <p:cNvGrpSpPr>
            <a:grpSpLocks/>
          </p:cNvGrpSpPr>
          <p:nvPr/>
        </p:nvGrpSpPr>
        <p:grpSpPr bwMode="auto">
          <a:xfrm rot="8130917">
            <a:off x="6550025" y="3213100"/>
            <a:ext cx="161925" cy="207963"/>
            <a:chOff x="384" y="2976"/>
            <a:chExt cx="154" cy="202"/>
          </a:xfrm>
        </p:grpSpPr>
        <p:sp>
          <p:nvSpPr>
            <p:cNvPr id="155113" name="Oval 14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50" name="Oval 146"/>
            <p:cNvSpPr>
              <a:spLocks noChangeAspect="1" noChangeArrowheads="1"/>
            </p:cNvSpPr>
            <p:nvPr/>
          </p:nvSpPr>
          <p:spPr bwMode="auto">
            <a:xfrm>
              <a:off x="482" y="3121"/>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51" name="Oval 147"/>
            <p:cNvSpPr>
              <a:spLocks noChangeAspect="1" noChangeArrowheads="1"/>
            </p:cNvSpPr>
            <p:nvPr/>
          </p:nvSpPr>
          <p:spPr bwMode="auto">
            <a:xfrm>
              <a:off x="472" y="2976"/>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38" name="Group 148"/>
          <p:cNvGrpSpPr>
            <a:grpSpLocks/>
          </p:cNvGrpSpPr>
          <p:nvPr/>
        </p:nvGrpSpPr>
        <p:grpSpPr bwMode="auto">
          <a:xfrm rot="3864172">
            <a:off x="6825456" y="5414169"/>
            <a:ext cx="157163" cy="212725"/>
            <a:chOff x="384" y="2976"/>
            <a:chExt cx="154" cy="202"/>
          </a:xfrm>
        </p:grpSpPr>
        <p:sp>
          <p:nvSpPr>
            <p:cNvPr id="155110" name="Oval 14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54" name="Oval 150"/>
            <p:cNvSpPr>
              <a:spLocks noChangeAspect="1" noChangeArrowheads="1"/>
            </p:cNvSpPr>
            <p:nvPr/>
          </p:nvSpPr>
          <p:spPr bwMode="auto">
            <a:xfrm>
              <a:off x="477" y="3123"/>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55" name="Oval 151"/>
            <p:cNvSpPr>
              <a:spLocks noChangeAspect="1" noChangeArrowheads="1"/>
            </p:cNvSpPr>
            <p:nvPr/>
          </p:nvSpPr>
          <p:spPr bwMode="auto">
            <a:xfrm>
              <a:off x="467" y="2979"/>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72" name="Group 152"/>
          <p:cNvGrpSpPr>
            <a:grpSpLocks/>
          </p:cNvGrpSpPr>
          <p:nvPr/>
        </p:nvGrpSpPr>
        <p:grpSpPr bwMode="auto">
          <a:xfrm rot="8979565">
            <a:off x="5599113" y="5521325"/>
            <a:ext cx="161925" cy="206375"/>
            <a:chOff x="384" y="2976"/>
            <a:chExt cx="154" cy="202"/>
          </a:xfrm>
        </p:grpSpPr>
        <p:sp>
          <p:nvSpPr>
            <p:cNvPr id="155107" name="Oval 15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58" name="Oval 154"/>
            <p:cNvSpPr>
              <a:spLocks noChangeAspect="1" noChangeArrowheads="1"/>
            </p:cNvSpPr>
            <p:nvPr/>
          </p:nvSpPr>
          <p:spPr bwMode="auto">
            <a:xfrm>
              <a:off x="480" y="3125"/>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59" name="Oval 155"/>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0" name="Group 156"/>
          <p:cNvGrpSpPr>
            <a:grpSpLocks/>
          </p:cNvGrpSpPr>
          <p:nvPr/>
        </p:nvGrpSpPr>
        <p:grpSpPr bwMode="auto">
          <a:xfrm rot="-9556219">
            <a:off x="5838825" y="4960938"/>
            <a:ext cx="161925" cy="207962"/>
            <a:chOff x="384" y="2976"/>
            <a:chExt cx="154" cy="202"/>
          </a:xfrm>
        </p:grpSpPr>
        <p:sp>
          <p:nvSpPr>
            <p:cNvPr id="155104" name="Oval 15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62" name="Oval 158"/>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63" name="Oval 159"/>
            <p:cNvSpPr>
              <a:spLocks noChangeAspect="1" noChangeArrowheads="1"/>
            </p:cNvSpPr>
            <p:nvPr/>
          </p:nvSpPr>
          <p:spPr bwMode="auto">
            <a:xfrm>
              <a:off x="474" y="2973"/>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1" name="Group 160"/>
          <p:cNvGrpSpPr>
            <a:grpSpLocks/>
          </p:cNvGrpSpPr>
          <p:nvPr/>
        </p:nvGrpSpPr>
        <p:grpSpPr bwMode="auto">
          <a:xfrm rot="-6081420">
            <a:off x="5541169" y="5277644"/>
            <a:ext cx="157163" cy="212725"/>
            <a:chOff x="384" y="2976"/>
            <a:chExt cx="154" cy="202"/>
          </a:xfrm>
        </p:grpSpPr>
        <p:sp>
          <p:nvSpPr>
            <p:cNvPr id="155101" name="Oval 16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66" name="Oval 162"/>
            <p:cNvSpPr>
              <a:spLocks noChangeAspect="1" noChangeArrowheads="1"/>
            </p:cNvSpPr>
            <p:nvPr/>
          </p:nvSpPr>
          <p:spPr bwMode="auto">
            <a:xfrm>
              <a:off x="480" y="3118"/>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67" name="Oval 163"/>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2" name="Group 164"/>
          <p:cNvGrpSpPr>
            <a:grpSpLocks/>
          </p:cNvGrpSpPr>
          <p:nvPr/>
        </p:nvGrpSpPr>
        <p:grpSpPr bwMode="auto">
          <a:xfrm rot="-914624">
            <a:off x="6565900" y="5260975"/>
            <a:ext cx="161925" cy="206375"/>
            <a:chOff x="384" y="2976"/>
            <a:chExt cx="154" cy="202"/>
          </a:xfrm>
        </p:grpSpPr>
        <p:sp>
          <p:nvSpPr>
            <p:cNvPr id="155098" name="Oval 16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70" name="Oval 166"/>
            <p:cNvSpPr>
              <a:spLocks noChangeAspect="1" noChangeArrowheads="1"/>
            </p:cNvSpPr>
            <p:nvPr/>
          </p:nvSpPr>
          <p:spPr bwMode="auto">
            <a:xfrm>
              <a:off x="480" y="311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71" name="Oval 167"/>
            <p:cNvSpPr>
              <a:spLocks noChangeAspect="1" noChangeArrowheads="1"/>
            </p:cNvSpPr>
            <p:nvPr/>
          </p:nvSpPr>
          <p:spPr bwMode="auto">
            <a:xfrm>
              <a:off x="470" y="2976"/>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3" name="Group 168"/>
          <p:cNvGrpSpPr>
            <a:grpSpLocks/>
          </p:cNvGrpSpPr>
          <p:nvPr/>
        </p:nvGrpSpPr>
        <p:grpSpPr bwMode="auto">
          <a:xfrm rot="10343468">
            <a:off x="5688013" y="5799138"/>
            <a:ext cx="161925" cy="206375"/>
            <a:chOff x="384" y="2976"/>
            <a:chExt cx="154" cy="202"/>
          </a:xfrm>
        </p:grpSpPr>
        <p:sp>
          <p:nvSpPr>
            <p:cNvPr id="155095" name="Oval 16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74" name="Oval 170"/>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75" name="Oval 171"/>
            <p:cNvSpPr>
              <a:spLocks noChangeAspect="1" noChangeArrowheads="1"/>
            </p:cNvSpPr>
            <p:nvPr/>
          </p:nvSpPr>
          <p:spPr bwMode="auto">
            <a:xfrm>
              <a:off x="470"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4" name="Group 172"/>
          <p:cNvGrpSpPr>
            <a:grpSpLocks/>
          </p:cNvGrpSpPr>
          <p:nvPr/>
        </p:nvGrpSpPr>
        <p:grpSpPr bwMode="auto">
          <a:xfrm rot="-3586411">
            <a:off x="5835651" y="5216525"/>
            <a:ext cx="157162" cy="211137"/>
            <a:chOff x="384" y="2976"/>
            <a:chExt cx="154" cy="202"/>
          </a:xfrm>
        </p:grpSpPr>
        <p:sp>
          <p:nvSpPr>
            <p:cNvPr id="155092" name="Oval 1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78" name="Oval 174"/>
            <p:cNvSpPr>
              <a:spLocks noChangeAspect="1" noChangeArrowheads="1"/>
            </p:cNvSpPr>
            <p:nvPr/>
          </p:nvSpPr>
          <p:spPr bwMode="auto">
            <a:xfrm>
              <a:off x="482" y="3117"/>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79" name="Oval 175"/>
            <p:cNvSpPr>
              <a:spLocks noChangeAspect="1" noChangeArrowheads="1"/>
            </p:cNvSpPr>
            <p:nvPr/>
          </p:nvSpPr>
          <p:spPr bwMode="auto">
            <a:xfrm>
              <a:off x="468"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5" name="Group 176"/>
          <p:cNvGrpSpPr>
            <a:grpSpLocks/>
          </p:cNvGrpSpPr>
          <p:nvPr/>
        </p:nvGrpSpPr>
        <p:grpSpPr bwMode="auto">
          <a:xfrm rot="-1116147">
            <a:off x="6146800" y="3078163"/>
            <a:ext cx="161925" cy="207962"/>
            <a:chOff x="384" y="2976"/>
            <a:chExt cx="154" cy="202"/>
          </a:xfrm>
        </p:grpSpPr>
        <p:sp>
          <p:nvSpPr>
            <p:cNvPr id="155089" name="Oval 1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82" name="Oval 178"/>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83" name="Oval 179"/>
            <p:cNvSpPr>
              <a:spLocks noChangeAspect="1" noChangeArrowheads="1"/>
            </p:cNvSpPr>
            <p:nvPr/>
          </p:nvSpPr>
          <p:spPr bwMode="auto">
            <a:xfrm>
              <a:off x="468"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83" name="Group 180"/>
          <p:cNvGrpSpPr>
            <a:grpSpLocks/>
          </p:cNvGrpSpPr>
          <p:nvPr/>
        </p:nvGrpSpPr>
        <p:grpSpPr bwMode="auto">
          <a:xfrm rot="8019673">
            <a:off x="5941219" y="2543969"/>
            <a:ext cx="158750" cy="211138"/>
            <a:chOff x="384" y="2976"/>
            <a:chExt cx="154" cy="202"/>
          </a:xfrm>
        </p:grpSpPr>
        <p:sp>
          <p:nvSpPr>
            <p:cNvPr id="155086" name="Oval 1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86" name="Oval 182"/>
            <p:cNvSpPr>
              <a:spLocks noChangeAspect="1" noChangeArrowheads="1"/>
            </p:cNvSpPr>
            <p:nvPr/>
          </p:nvSpPr>
          <p:spPr bwMode="auto">
            <a:xfrm>
              <a:off x="478" y="3121"/>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87" name="Oval 183"/>
            <p:cNvSpPr>
              <a:spLocks noChangeAspect="1" noChangeArrowheads="1"/>
            </p:cNvSpPr>
            <p:nvPr/>
          </p:nvSpPr>
          <p:spPr bwMode="auto">
            <a:xfrm>
              <a:off x="470"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7" name="Group 184"/>
          <p:cNvGrpSpPr>
            <a:grpSpLocks/>
          </p:cNvGrpSpPr>
          <p:nvPr/>
        </p:nvGrpSpPr>
        <p:grpSpPr bwMode="auto">
          <a:xfrm rot="6300890">
            <a:off x="5639594" y="2553494"/>
            <a:ext cx="157163" cy="212725"/>
            <a:chOff x="384" y="2976"/>
            <a:chExt cx="154" cy="202"/>
          </a:xfrm>
        </p:grpSpPr>
        <p:sp>
          <p:nvSpPr>
            <p:cNvPr id="155083" name="Oval 1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90" name="Oval 186"/>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91" name="Oval 187"/>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8" name="Group 188"/>
          <p:cNvGrpSpPr>
            <a:grpSpLocks/>
          </p:cNvGrpSpPr>
          <p:nvPr/>
        </p:nvGrpSpPr>
        <p:grpSpPr bwMode="auto">
          <a:xfrm rot="-4318140">
            <a:off x="7319963" y="3846512"/>
            <a:ext cx="158750" cy="212725"/>
            <a:chOff x="384" y="2976"/>
            <a:chExt cx="154" cy="202"/>
          </a:xfrm>
        </p:grpSpPr>
        <p:sp>
          <p:nvSpPr>
            <p:cNvPr id="155080" name="Oval 1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94" name="Oval 190"/>
            <p:cNvSpPr>
              <a:spLocks noChangeAspect="1" noChangeArrowheads="1"/>
            </p:cNvSpPr>
            <p:nvPr/>
          </p:nvSpPr>
          <p:spPr bwMode="auto">
            <a:xfrm>
              <a:off x="481" y="3120"/>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95" name="Oval 191"/>
            <p:cNvSpPr>
              <a:spLocks noChangeAspect="1" noChangeArrowheads="1"/>
            </p:cNvSpPr>
            <p:nvPr/>
          </p:nvSpPr>
          <p:spPr bwMode="auto">
            <a:xfrm>
              <a:off x="472" y="2975"/>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49" name="Group 192"/>
          <p:cNvGrpSpPr>
            <a:grpSpLocks/>
          </p:cNvGrpSpPr>
          <p:nvPr/>
        </p:nvGrpSpPr>
        <p:grpSpPr bwMode="auto">
          <a:xfrm rot="2387521">
            <a:off x="6243638" y="4560888"/>
            <a:ext cx="161925" cy="207962"/>
            <a:chOff x="384" y="2976"/>
            <a:chExt cx="154" cy="202"/>
          </a:xfrm>
        </p:grpSpPr>
        <p:sp>
          <p:nvSpPr>
            <p:cNvPr id="155077" name="Oval 1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498" name="Oval 194"/>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499" name="Oval 195"/>
            <p:cNvSpPr>
              <a:spLocks noChangeAspect="1" noChangeArrowheads="1"/>
            </p:cNvSpPr>
            <p:nvPr/>
          </p:nvSpPr>
          <p:spPr bwMode="auto">
            <a:xfrm>
              <a:off x="468"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0" name="Group 196"/>
          <p:cNvGrpSpPr>
            <a:grpSpLocks/>
          </p:cNvGrpSpPr>
          <p:nvPr/>
        </p:nvGrpSpPr>
        <p:grpSpPr bwMode="auto">
          <a:xfrm rot="7502915">
            <a:off x="6660356" y="4445794"/>
            <a:ext cx="157163" cy="212725"/>
            <a:chOff x="384" y="2976"/>
            <a:chExt cx="154" cy="202"/>
          </a:xfrm>
        </p:grpSpPr>
        <p:sp>
          <p:nvSpPr>
            <p:cNvPr id="155074" name="Oval 1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02" name="Oval 198"/>
            <p:cNvSpPr>
              <a:spLocks noChangeAspect="1" noChangeArrowheads="1"/>
            </p:cNvSpPr>
            <p:nvPr/>
          </p:nvSpPr>
          <p:spPr bwMode="auto">
            <a:xfrm>
              <a:off x="480" y="3126"/>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03" name="Oval 199"/>
            <p:cNvSpPr>
              <a:spLocks noChangeAspect="1" noChangeArrowheads="1"/>
            </p:cNvSpPr>
            <p:nvPr/>
          </p:nvSpPr>
          <p:spPr bwMode="auto">
            <a:xfrm>
              <a:off x="470"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1" name="Group 200"/>
          <p:cNvGrpSpPr>
            <a:grpSpLocks/>
          </p:cNvGrpSpPr>
          <p:nvPr/>
        </p:nvGrpSpPr>
        <p:grpSpPr bwMode="auto">
          <a:xfrm rot="10567130">
            <a:off x="6910388" y="4694238"/>
            <a:ext cx="161925" cy="206375"/>
            <a:chOff x="384" y="2976"/>
            <a:chExt cx="154" cy="202"/>
          </a:xfrm>
        </p:grpSpPr>
        <p:sp>
          <p:nvSpPr>
            <p:cNvPr id="155071" name="Oval 2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06" name="Oval 202"/>
            <p:cNvSpPr>
              <a:spLocks noChangeAspect="1" noChangeArrowheads="1"/>
            </p:cNvSpPr>
            <p:nvPr/>
          </p:nvSpPr>
          <p:spPr bwMode="auto">
            <a:xfrm>
              <a:off x="483"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07" name="Oval 203"/>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92" name="Group 204"/>
          <p:cNvGrpSpPr>
            <a:grpSpLocks/>
          </p:cNvGrpSpPr>
          <p:nvPr/>
        </p:nvGrpSpPr>
        <p:grpSpPr bwMode="auto">
          <a:xfrm rot="-7558070">
            <a:off x="6709569" y="4987131"/>
            <a:ext cx="158750" cy="211138"/>
            <a:chOff x="384" y="2976"/>
            <a:chExt cx="154" cy="202"/>
          </a:xfrm>
        </p:grpSpPr>
        <p:sp>
          <p:nvSpPr>
            <p:cNvPr id="155068" name="Oval 2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10" name="Oval 206"/>
            <p:cNvSpPr>
              <a:spLocks noChangeAspect="1" noChangeArrowheads="1"/>
            </p:cNvSpPr>
            <p:nvPr/>
          </p:nvSpPr>
          <p:spPr bwMode="auto">
            <a:xfrm>
              <a:off x="481" y="3119"/>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11" name="Oval 207"/>
            <p:cNvSpPr>
              <a:spLocks noChangeAspect="1" noChangeArrowheads="1"/>
            </p:cNvSpPr>
            <p:nvPr/>
          </p:nvSpPr>
          <p:spPr bwMode="auto">
            <a:xfrm>
              <a:off x="472" y="2975"/>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3" name="Group 208"/>
          <p:cNvGrpSpPr>
            <a:grpSpLocks/>
          </p:cNvGrpSpPr>
          <p:nvPr/>
        </p:nvGrpSpPr>
        <p:grpSpPr bwMode="auto">
          <a:xfrm rot="-2391274">
            <a:off x="6254750" y="4940300"/>
            <a:ext cx="161925" cy="206375"/>
            <a:chOff x="384" y="2976"/>
            <a:chExt cx="154" cy="202"/>
          </a:xfrm>
        </p:grpSpPr>
        <p:sp>
          <p:nvSpPr>
            <p:cNvPr id="155065" name="Oval 2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14" name="Oval 210"/>
            <p:cNvSpPr>
              <a:spLocks noChangeAspect="1" noChangeArrowheads="1"/>
            </p:cNvSpPr>
            <p:nvPr/>
          </p:nvSpPr>
          <p:spPr bwMode="auto">
            <a:xfrm>
              <a:off x="482"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15" name="Oval 211"/>
            <p:cNvSpPr>
              <a:spLocks noChangeAspect="1" noChangeArrowheads="1"/>
            </p:cNvSpPr>
            <p:nvPr/>
          </p:nvSpPr>
          <p:spPr bwMode="auto">
            <a:xfrm>
              <a:off x="471"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4" name="Group 212"/>
          <p:cNvGrpSpPr>
            <a:grpSpLocks/>
          </p:cNvGrpSpPr>
          <p:nvPr/>
        </p:nvGrpSpPr>
        <p:grpSpPr bwMode="auto">
          <a:xfrm rot="332579">
            <a:off x="6905625" y="5680075"/>
            <a:ext cx="161925" cy="207963"/>
            <a:chOff x="384" y="2976"/>
            <a:chExt cx="154" cy="202"/>
          </a:xfrm>
        </p:grpSpPr>
        <p:sp>
          <p:nvSpPr>
            <p:cNvPr id="155062" name="Oval 2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18" name="Oval 214"/>
            <p:cNvSpPr>
              <a:spLocks noChangeAspect="1" noChangeArrowheads="1"/>
            </p:cNvSpPr>
            <p:nvPr/>
          </p:nvSpPr>
          <p:spPr bwMode="auto">
            <a:xfrm>
              <a:off x="480" y="3117"/>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19" name="Oval 215"/>
            <p:cNvSpPr>
              <a:spLocks noChangeAspect="1" noChangeArrowheads="1"/>
            </p:cNvSpPr>
            <p:nvPr/>
          </p:nvSpPr>
          <p:spPr bwMode="auto">
            <a:xfrm>
              <a:off x="468" y="2974"/>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5" name="Group 216"/>
          <p:cNvGrpSpPr>
            <a:grpSpLocks/>
          </p:cNvGrpSpPr>
          <p:nvPr/>
        </p:nvGrpSpPr>
        <p:grpSpPr bwMode="auto">
          <a:xfrm rot="5447973">
            <a:off x="7271544" y="5233194"/>
            <a:ext cx="157163" cy="212725"/>
            <a:chOff x="384" y="2976"/>
            <a:chExt cx="154" cy="202"/>
          </a:xfrm>
        </p:grpSpPr>
        <p:sp>
          <p:nvSpPr>
            <p:cNvPr id="155059" name="Oval 21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22" name="Oval 218"/>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23" name="Oval 219"/>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6" name="Group 220"/>
          <p:cNvGrpSpPr>
            <a:grpSpLocks/>
          </p:cNvGrpSpPr>
          <p:nvPr/>
        </p:nvGrpSpPr>
        <p:grpSpPr bwMode="auto">
          <a:xfrm rot="8512188">
            <a:off x="7354888" y="5567363"/>
            <a:ext cx="161925" cy="206375"/>
            <a:chOff x="384" y="2976"/>
            <a:chExt cx="154" cy="202"/>
          </a:xfrm>
        </p:grpSpPr>
        <p:sp>
          <p:nvSpPr>
            <p:cNvPr id="155056" name="Oval 22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26" name="Oval 222"/>
            <p:cNvSpPr>
              <a:spLocks noChangeAspect="1" noChangeArrowheads="1"/>
            </p:cNvSpPr>
            <p:nvPr/>
          </p:nvSpPr>
          <p:spPr bwMode="auto">
            <a:xfrm>
              <a:off x="482" y="3126"/>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27" name="Oval 223"/>
            <p:cNvSpPr>
              <a:spLocks noChangeAspect="1" noChangeArrowheads="1"/>
            </p:cNvSpPr>
            <p:nvPr/>
          </p:nvSpPr>
          <p:spPr bwMode="auto">
            <a:xfrm>
              <a:off x="470" y="2981"/>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7" name="Group 224"/>
          <p:cNvGrpSpPr>
            <a:grpSpLocks/>
          </p:cNvGrpSpPr>
          <p:nvPr/>
        </p:nvGrpSpPr>
        <p:grpSpPr bwMode="auto">
          <a:xfrm rot="-9613012">
            <a:off x="6443663" y="1693863"/>
            <a:ext cx="161925" cy="207962"/>
            <a:chOff x="384" y="2976"/>
            <a:chExt cx="154" cy="202"/>
          </a:xfrm>
        </p:grpSpPr>
        <p:sp>
          <p:nvSpPr>
            <p:cNvPr id="155053" name="Oval 22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30" name="Oval 226"/>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31" name="Oval 227"/>
            <p:cNvSpPr>
              <a:spLocks noChangeAspect="1" noChangeArrowheads="1"/>
            </p:cNvSpPr>
            <p:nvPr/>
          </p:nvSpPr>
          <p:spPr bwMode="auto">
            <a:xfrm>
              <a:off x="474" y="2974"/>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8" name="Group 228"/>
          <p:cNvGrpSpPr>
            <a:grpSpLocks/>
          </p:cNvGrpSpPr>
          <p:nvPr/>
        </p:nvGrpSpPr>
        <p:grpSpPr bwMode="auto">
          <a:xfrm rot="-4446216">
            <a:off x="7134226" y="5727700"/>
            <a:ext cx="158750" cy="212725"/>
            <a:chOff x="384" y="2976"/>
            <a:chExt cx="154" cy="202"/>
          </a:xfrm>
        </p:grpSpPr>
        <p:sp>
          <p:nvSpPr>
            <p:cNvPr id="155050" name="Oval 22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34" name="Oval 230"/>
            <p:cNvSpPr>
              <a:spLocks noChangeAspect="1" noChangeArrowheads="1"/>
            </p:cNvSpPr>
            <p:nvPr/>
          </p:nvSpPr>
          <p:spPr bwMode="auto">
            <a:xfrm>
              <a:off x="481" y="3119"/>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35" name="Oval 231"/>
            <p:cNvSpPr>
              <a:spLocks noChangeAspect="1" noChangeArrowheads="1"/>
            </p:cNvSpPr>
            <p:nvPr/>
          </p:nvSpPr>
          <p:spPr bwMode="auto">
            <a:xfrm>
              <a:off x="472" y="2973"/>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59" name="Group 232"/>
          <p:cNvGrpSpPr>
            <a:grpSpLocks/>
          </p:cNvGrpSpPr>
          <p:nvPr/>
        </p:nvGrpSpPr>
        <p:grpSpPr bwMode="auto">
          <a:xfrm rot="-3169763">
            <a:off x="6959600" y="5081588"/>
            <a:ext cx="157163" cy="211137"/>
            <a:chOff x="384" y="2976"/>
            <a:chExt cx="154" cy="202"/>
          </a:xfrm>
        </p:grpSpPr>
        <p:sp>
          <p:nvSpPr>
            <p:cNvPr id="155047" name="Oval 23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38" name="Oval 234"/>
            <p:cNvSpPr>
              <a:spLocks noChangeAspect="1" noChangeArrowheads="1"/>
            </p:cNvSpPr>
            <p:nvPr/>
          </p:nvSpPr>
          <p:spPr bwMode="auto">
            <a:xfrm>
              <a:off x="482" y="3117"/>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39" name="Oval 235"/>
            <p:cNvSpPr>
              <a:spLocks noChangeAspect="1" noChangeArrowheads="1"/>
            </p:cNvSpPr>
            <p:nvPr/>
          </p:nvSpPr>
          <p:spPr bwMode="auto">
            <a:xfrm>
              <a:off x="469" y="2974"/>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0" name="Group 236"/>
          <p:cNvGrpSpPr>
            <a:grpSpLocks/>
          </p:cNvGrpSpPr>
          <p:nvPr/>
        </p:nvGrpSpPr>
        <p:grpSpPr bwMode="auto">
          <a:xfrm rot="756448">
            <a:off x="7315200" y="4230688"/>
            <a:ext cx="160338" cy="207962"/>
            <a:chOff x="384" y="2976"/>
            <a:chExt cx="154" cy="202"/>
          </a:xfrm>
        </p:grpSpPr>
        <p:sp>
          <p:nvSpPr>
            <p:cNvPr id="155044" name="Oval 23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42" name="Oval 238"/>
            <p:cNvSpPr>
              <a:spLocks noChangeAspect="1" noChangeArrowheads="1"/>
            </p:cNvSpPr>
            <p:nvPr/>
          </p:nvSpPr>
          <p:spPr bwMode="auto">
            <a:xfrm>
              <a:off x="479" y="3117"/>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43" name="Oval 239"/>
            <p:cNvSpPr>
              <a:spLocks noChangeAspect="1" noChangeArrowheads="1"/>
            </p:cNvSpPr>
            <p:nvPr/>
          </p:nvSpPr>
          <p:spPr bwMode="auto">
            <a:xfrm>
              <a:off x="467" y="2974"/>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905" name="Group 240"/>
          <p:cNvGrpSpPr>
            <a:grpSpLocks/>
          </p:cNvGrpSpPr>
          <p:nvPr/>
        </p:nvGrpSpPr>
        <p:grpSpPr bwMode="auto">
          <a:xfrm rot="-7881381">
            <a:off x="6940551" y="4283075"/>
            <a:ext cx="158750" cy="212725"/>
            <a:chOff x="384" y="2976"/>
            <a:chExt cx="154" cy="202"/>
          </a:xfrm>
        </p:grpSpPr>
        <p:sp>
          <p:nvSpPr>
            <p:cNvPr id="155041" name="Oval 24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46" name="Oval 242"/>
            <p:cNvSpPr>
              <a:spLocks noChangeAspect="1" noChangeArrowheads="1"/>
            </p:cNvSpPr>
            <p:nvPr/>
          </p:nvSpPr>
          <p:spPr bwMode="auto">
            <a:xfrm>
              <a:off x="483" y="3121"/>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47" name="Oval 243"/>
            <p:cNvSpPr>
              <a:spLocks noChangeAspect="1" noChangeArrowheads="1"/>
            </p:cNvSpPr>
            <p:nvPr/>
          </p:nvSpPr>
          <p:spPr bwMode="auto">
            <a:xfrm>
              <a:off x="473" y="2975"/>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2" name="Group 244"/>
          <p:cNvGrpSpPr>
            <a:grpSpLocks/>
          </p:cNvGrpSpPr>
          <p:nvPr/>
        </p:nvGrpSpPr>
        <p:grpSpPr bwMode="auto">
          <a:xfrm rot="6998777">
            <a:off x="6534944" y="4739481"/>
            <a:ext cx="158750" cy="211138"/>
            <a:chOff x="384" y="2976"/>
            <a:chExt cx="154" cy="202"/>
          </a:xfrm>
        </p:grpSpPr>
        <p:sp>
          <p:nvSpPr>
            <p:cNvPr id="155038" name="Oval 24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50" name="Oval 246"/>
            <p:cNvSpPr>
              <a:spLocks noChangeAspect="1" noChangeArrowheads="1"/>
            </p:cNvSpPr>
            <p:nvPr/>
          </p:nvSpPr>
          <p:spPr bwMode="auto">
            <a:xfrm>
              <a:off x="478"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51" name="Oval 247"/>
            <p:cNvSpPr>
              <a:spLocks noChangeAspect="1" noChangeArrowheads="1"/>
            </p:cNvSpPr>
            <p:nvPr/>
          </p:nvSpPr>
          <p:spPr bwMode="auto">
            <a:xfrm>
              <a:off x="468" y="2976"/>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3" name="Group 248"/>
          <p:cNvGrpSpPr>
            <a:grpSpLocks/>
          </p:cNvGrpSpPr>
          <p:nvPr/>
        </p:nvGrpSpPr>
        <p:grpSpPr bwMode="auto">
          <a:xfrm rot="-4043799">
            <a:off x="5750720" y="4294981"/>
            <a:ext cx="157162" cy="212725"/>
            <a:chOff x="384" y="2976"/>
            <a:chExt cx="154" cy="202"/>
          </a:xfrm>
        </p:grpSpPr>
        <p:sp>
          <p:nvSpPr>
            <p:cNvPr id="155035" name="Oval 24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54" name="Oval 250"/>
            <p:cNvSpPr>
              <a:spLocks noChangeAspect="1" noChangeArrowheads="1"/>
            </p:cNvSpPr>
            <p:nvPr/>
          </p:nvSpPr>
          <p:spPr bwMode="auto">
            <a:xfrm>
              <a:off x="480" y="312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55" name="Oval 251"/>
            <p:cNvSpPr>
              <a:spLocks noChangeAspect="1" noChangeArrowheads="1"/>
            </p:cNvSpPr>
            <p:nvPr/>
          </p:nvSpPr>
          <p:spPr bwMode="auto">
            <a:xfrm>
              <a:off x="467"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4" name="Group 252"/>
          <p:cNvGrpSpPr>
            <a:grpSpLocks/>
          </p:cNvGrpSpPr>
          <p:nvPr/>
        </p:nvGrpSpPr>
        <p:grpSpPr bwMode="auto">
          <a:xfrm rot="-117588">
            <a:off x="5891213" y="4511675"/>
            <a:ext cx="161925" cy="207963"/>
            <a:chOff x="384" y="2976"/>
            <a:chExt cx="154" cy="202"/>
          </a:xfrm>
        </p:grpSpPr>
        <p:sp>
          <p:nvSpPr>
            <p:cNvPr id="155032" name="Oval 25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58" name="Oval 254"/>
            <p:cNvSpPr>
              <a:spLocks noChangeAspect="1" noChangeArrowheads="1"/>
            </p:cNvSpPr>
            <p:nvPr/>
          </p:nvSpPr>
          <p:spPr bwMode="auto">
            <a:xfrm>
              <a:off x="480" y="311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59" name="Oval 255"/>
            <p:cNvSpPr>
              <a:spLocks noChangeAspect="1" noChangeArrowheads="1"/>
            </p:cNvSpPr>
            <p:nvPr/>
          </p:nvSpPr>
          <p:spPr bwMode="auto">
            <a:xfrm>
              <a:off x="468"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5" name="Group 256"/>
          <p:cNvGrpSpPr>
            <a:grpSpLocks/>
          </p:cNvGrpSpPr>
          <p:nvPr/>
        </p:nvGrpSpPr>
        <p:grpSpPr bwMode="auto">
          <a:xfrm rot="-8755417">
            <a:off x="5438775" y="4552950"/>
            <a:ext cx="161925" cy="206375"/>
            <a:chOff x="384" y="2976"/>
            <a:chExt cx="154" cy="202"/>
          </a:xfrm>
        </p:grpSpPr>
        <p:sp>
          <p:nvSpPr>
            <p:cNvPr id="155029" name="Oval 25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62" name="Oval 258"/>
            <p:cNvSpPr>
              <a:spLocks noChangeAspect="1" noChangeArrowheads="1"/>
            </p:cNvSpPr>
            <p:nvPr/>
          </p:nvSpPr>
          <p:spPr bwMode="auto">
            <a:xfrm>
              <a:off x="483" y="312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63" name="Oval 259"/>
            <p:cNvSpPr>
              <a:spLocks noChangeAspect="1" noChangeArrowheads="1"/>
            </p:cNvSpPr>
            <p:nvPr/>
          </p:nvSpPr>
          <p:spPr bwMode="auto">
            <a:xfrm>
              <a:off x="474" y="2977"/>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6" name="Group 260"/>
          <p:cNvGrpSpPr>
            <a:grpSpLocks/>
          </p:cNvGrpSpPr>
          <p:nvPr/>
        </p:nvGrpSpPr>
        <p:grpSpPr bwMode="auto">
          <a:xfrm rot="6124742">
            <a:off x="5626895" y="4739481"/>
            <a:ext cx="157162" cy="212725"/>
            <a:chOff x="384" y="2976"/>
            <a:chExt cx="154" cy="202"/>
          </a:xfrm>
        </p:grpSpPr>
        <p:sp>
          <p:nvSpPr>
            <p:cNvPr id="155026" name="Oval 26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66" name="Oval 262"/>
            <p:cNvSpPr>
              <a:spLocks noChangeAspect="1" noChangeArrowheads="1"/>
            </p:cNvSpPr>
            <p:nvPr/>
          </p:nvSpPr>
          <p:spPr bwMode="auto">
            <a:xfrm>
              <a:off x="481"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67" name="Oval 263"/>
            <p:cNvSpPr>
              <a:spLocks noChangeAspect="1" noChangeArrowheads="1"/>
            </p:cNvSpPr>
            <p:nvPr/>
          </p:nvSpPr>
          <p:spPr bwMode="auto">
            <a:xfrm>
              <a:off x="470"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7" name="Group 264"/>
          <p:cNvGrpSpPr>
            <a:grpSpLocks/>
          </p:cNvGrpSpPr>
          <p:nvPr/>
        </p:nvGrpSpPr>
        <p:grpSpPr bwMode="auto">
          <a:xfrm rot="1238100">
            <a:off x="6557963" y="5689600"/>
            <a:ext cx="160337" cy="206375"/>
            <a:chOff x="384" y="2976"/>
            <a:chExt cx="154" cy="202"/>
          </a:xfrm>
        </p:grpSpPr>
        <p:sp>
          <p:nvSpPr>
            <p:cNvPr id="155023" name="Oval 26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70" name="Oval 266"/>
            <p:cNvSpPr>
              <a:spLocks noChangeAspect="1" noChangeArrowheads="1"/>
            </p:cNvSpPr>
            <p:nvPr/>
          </p:nvSpPr>
          <p:spPr bwMode="auto">
            <a:xfrm>
              <a:off x="477" y="3118"/>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71" name="Oval 267"/>
            <p:cNvSpPr>
              <a:spLocks noChangeAspect="1" noChangeArrowheads="1"/>
            </p:cNvSpPr>
            <p:nvPr/>
          </p:nvSpPr>
          <p:spPr bwMode="auto">
            <a:xfrm>
              <a:off x="466" y="2976"/>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8" name="Group 268"/>
          <p:cNvGrpSpPr>
            <a:grpSpLocks/>
          </p:cNvGrpSpPr>
          <p:nvPr/>
        </p:nvGrpSpPr>
        <p:grpSpPr bwMode="auto">
          <a:xfrm rot="5164311">
            <a:off x="6154738" y="5816600"/>
            <a:ext cx="157162" cy="211138"/>
            <a:chOff x="384" y="2976"/>
            <a:chExt cx="154" cy="202"/>
          </a:xfrm>
        </p:grpSpPr>
        <p:sp>
          <p:nvSpPr>
            <p:cNvPr id="155020" name="Oval 26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74" name="Oval 270"/>
            <p:cNvSpPr>
              <a:spLocks noChangeAspect="1" noChangeArrowheads="1"/>
            </p:cNvSpPr>
            <p:nvPr/>
          </p:nvSpPr>
          <p:spPr bwMode="auto">
            <a:xfrm>
              <a:off x="480"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75" name="Oval 271"/>
            <p:cNvSpPr>
              <a:spLocks noChangeAspect="1" noChangeArrowheads="1"/>
            </p:cNvSpPr>
            <p:nvPr/>
          </p:nvSpPr>
          <p:spPr bwMode="auto">
            <a:xfrm>
              <a:off x="468"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69" name="Group 272"/>
          <p:cNvGrpSpPr>
            <a:grpSpLocks/>
          </p:cNvGrpSpPr>
          <p:nvPr/>
        </p:nvGrpSpPr>
        <p:grpSpPr bwMode="auto">
          <a:xfrm rot="-3473518">
            <a:off x="6185694" y="5372894"/>
            <a:ext cx="157163" cy="212725"/>
            <a:chOff x="384" y="2976"/>
            <a:chExt cx="154" cy="202"/>
          </a:xfrm>
        </p:grpSpPr>
        <p:sp>
          <p:nvSpPr>
            <p:cNvPr id="155017" name="Oval 27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78" name="Oval 274"/>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79" name="Oval 275"/>
            <p:cNvSpPr>
              <a:spLocks noChangeAspect="1" noChangeArrowheads="1"/>
            </p:cNvSpPr>
            <p:nvPr/>
          </p:nvSpPr>
          <p:spPr bwMode="auto">
            <a:xfrm>
              <a:off x="466"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0" name="Group 276"/>
          <p:cNvGrpSpPr>
            <a:grpSpLocks/>
          </p:cNvGrpSpPr>
          <p:nvPr/>
        </p:nvGrpSpPr>
        <p:grpSpPr bwMode="auto">
          <a:xfrm rot="-10193360">
            <a:off x="5907088" y="5567363"/>
            <a:ext cx="161925" cy="206375"/>
            <a:chOff x="384" y="2976"/>
            <a:chExt cx="154" cy="202"/>
          </a:xfrm>
        </p:grpSpPr>
        <p:sp>
          <p:nvSpPr>
            <p:cNvPr id="155014" name="Oval 27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82" name="Oval 278"/>
            <p:cNvSpPr>
              <a:spLocks noChangeAspect="1" noChangeArrowheads="1"/>
            </p:cNvSpPr>
            <p:nvPr/>
          </p:nvSpPr>
          <p:spPr bwMode="auto">
            <a:xfrm>
              <a:off x="484" y="312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83" name="Oval 279"/>
            <p:cNvSpPr>
              <a:spLocks noChangeAspect="1" noChangeArrowheads="1"/>
            </p:cNvSpPr>
            <p:nvPr/>
          </p:nvSpPr>
          <p:spPr bwMode="auto">
            <a:xfrm>
              <a:off x="474" y="2981"/>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1" name="Group 280"/>
          <p:cNvGrpSpPr>
            <a:grpSpLocks/>
          </p:cNvGrpSpPr>
          <p:nvPr/>
        </p:nvGrpSpPr>
        <p:grpSpPr bwMode="auto">
          <a:xfrm rot="2387521">
            <a:off x="6208713" y="3463925"/>
            <a:ext cx="161925" cy="206375"/>
            <a:chOff x="384" y="2976"/>
            <a:chExt cx="154" cy="202"/>
          </a:xfrm>
        </p:grpSpPr>
        <p:sp>
          <p:nvSpPr>
            <p:cNvPr id="155011" name="Oval 28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86" name="Oval 282"/>
            <p:cNvSpPr>
              <a:spLocks noChangeAspect="1" noChangeArrowheads="1"/>
            </p:cNvSpPr>
            <p:nvPr/>
          </p:nvSpPr>
          <p:spPr bwMode="auto">
            <a:xfrm>
              <a:off x="478" y="3121"/>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87" name="Oval 283"/>
            <p:cNvSpPr>
              <a:spLocks noChangeAspect="1" noChangeArrowheads="1"/>
            </p:cNvSpPr>
            <p:nvPr/>
          </p:nvSpPr>
          <p:spPr bwMode="auto">
            <a:xfrm>
              <a:off x="467" y="2978"/>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2" name="Group 284"/>
          <p:cNvGrpSpPr>
            <a:grpSpLocks/>
          </p:cNvGrpSpPr>
          <p:nvPr/>
        </p:nvGrpSpPr>
        <p:grpSpPr bwMode="auto">
          <a:xfrm rot="7502915">
            <a:off x="6728619" y="2863056"/>
            <a:ext cx="158750" cy="211138"/>
            <a:chOff x="384" y="2976"/>
            <a:chExt cx="154" cy="202"/>
          </a:xfrm>
        </p:grpSpPr>
        <p:sp>
          <p:nvSpPr>
            <p:cNvPr id="155008" name="Oval 28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90" name="Oval 286"/>
            <p:cNvSpPr>
              <a:spLocks noChangeAspect="1" noChangeArrowheads="1"/>
            </p:cNvSpPr>
            <p:nvPr/>
          </p:nvSpPr>
          <p:spPr bwMode="auto">
            <a:xfrm>
              <a:off x="479" y="3120"/>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91" name="Oval 287"/>
            <p:cNvSpPr>
              <a:spLocks noChangeAspect="1" noChangeArrowheads="1"/>
            </p:cNvSpPr>
            <p:nvPr/>
          </p:nvSpPr>
          <p:spPr bwMode="auto">
            <a:xfrm>
              <a:off x="469" y="2976"/>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3" name="Group 288"/>
          <p:cNvGrpSpPr>
            <a:grpSpLocks/>
          </p:cNvGrpSpPr>
          <p:nvPr/>
        </p:nvGrpSpPr>
        <p:grpSpPr bwMode="auto">
          <a:xfrm rot="10567130">
            <a:off x="5934075" y="2143125"/>
            <a:ext cx="161925" cy="206375"/>
            <a:chOff x="384" y="2976"/>
            <a:chExt cx="154" cy="202"/>
          </a:xfrm>
        </p:grpSpPr>
        <p:sp>
          <p:nvSpPr>
            <p:cNvPr id="155005" name="Oval 28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94" name="Oval 290"/>
            <p:cNvSpPr>
              <a:spLocks noChangeAspect="1" noChangeArrowheads="1"/>
            </p:cNvSpPr>
            <p:nvPr/>
          </p:nvSpPr>
          <p:spPr bwMode="auto">
            <a:xfrm>
              <a:off x="483" y="3124"/>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95" name="Oval 291"/>
            <p:cNvSpPr>
              <a:spLocks noChangeAspect="1" noChangeArrowheads="1"/>
            </p:cNvSpPr>
            <p:nvPr/>
          </p:nvSpPr>
          <p:spPr bwMode="auto">
            <a:xfrm>
              <a:off x="470"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4" name="Group 292"/>
          <p:cNvGrpSpPr>
            <a:grpSpLocks/>
          </p:cNvGrpSpPr>
          <p:nvPr/>
        </p:nvGrpSpPr>
        <p:grpSpPr bwMode="auto">
          <a:xfrm rot="-7558070">
            <a:off x="5779295" y="3250406"/>
            <a:ext cx="157162" cy="212725"/>
            <a:chOff x="384" y="2976"/>
            <a:chExt cx="154" cy="202"/>
          </a:xfrm>
        </p:grpSpPr>
        <p:sp>
          <p:nvSpPr>
            <p:cNvPr id="155002" name="Oval 29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598" name="Oval 294"/>
            <p:cNvSpPr>
              <a:spLocks noChangeAspect="1" noChangeArrowheads="1"/>
            </p:cNvSpPr>
            <p:nvPr/>
          </p:nvSpPr>
          <p:spPr bwMode="auto">
            <a:xfrm>
              <a:off x="483"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599" name="Oval 295"/>
            <p:cNvSpPr>
              <a:spLocks noChangeAspect="1" noChangeArrowheads="1"/>
            </p:cNvSpPr>
            <p:nvPr/>
          </p:nvSpPr>
          <p:spPr bwMode="auto">
            <a:xfrm>
              <a:off x="469"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926" name="Group 296"/>
          <p:cNvGrpSpPr>
            <a:grpSpLocks/>
          </p:cNvGrpSpPr>
          <p:nvPr/>
        </p:nvGrpSpPr>
        <p:grpSpPr bwMode="auto">
          <a:xfrm rot="-2391274">
            <a:off x="5922963" y="3852863"/>
            <a:ext cx="161925" cy="206375"/>
            <a:chOff x="384" y="2976"/>
            <a:chExt cx="154" cy="202"/>
          </a:xfrm>
        </p:grpSpPr>
        <p:sp>
          <p:nvSpPr>
            <p:cNvPr id="154999" name="Oval 297"/>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02" name="Oval 298"/>
            <p:cNvSpPr>
              <a:spLocks noChangeAspect="1" noChangeArrowheads="1"/>
            </p:cNvSpPr>
            <p:nvPr/>
          </p:nvSpPr>
          <p:spPr bwMode="auto">
            <a:xfrm>
              <a:off x="482" y="3118"/>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03" name="Oval 299"/>
            <p:cNvSpPr>
              <a:spLocks noChangeAspect="1" noChangeArrowheads="1"/>
            </p:cNvSpPr>
            <p:nvPr/>
          </p:nvSpPr>
          <p:spPr bwMode="auto">
            <a:xfrm>
              <a:off x="471" y="297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6" name="Group 300"/>
          <p:cNvGrpSpPr>
            <a:grpSpLocks/>
          </p:cNvGrpSpPr>
          <p:nvPr/>
        </p:nvGrpSpPr>
        <p:grpSpPr bwMode="auto">
          <a:xfrm rot="-443720">
            <a:off x="6394450" y="2770188"/>
            <a:ext cx="161925" cy="206375"/>
            <a:chOff x="384" y="2976"/>
            <a:chExt cx="154" cy="202"/>
          </a:xfrm>
        </p:grpSpPr>
        <p:sp>
          <p:nvSpPr>
            <p:cNvPr id="154996" name="Oval 301"/>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06" name="Oval 302"/>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07" name="Oval 303"/>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7" name="Group 304"/>
          <p:cNvGrpSpPr>
            <a:grpSpLocks/>
          </p:cNvGrpSpPr>
          <p:nvPr/>
        </p:nvGrpSpPr>
        <p:grpSpPr bwMode="auto">
          <a:xfrm rot="3482491">
            <a:off x="7347744" y="4918869"/>
            <a:ext cx="157163" cy="212725"/>
            <a:chOff x="384" y="2976"/>
            <a:chExt cx="154" cy="202"/>
          </a:xfrm>
        </p:grpSpPr>
        <p:sp>
          <p:nvSpPr>
            <p:cNvPr id="154993" name="Oval 305"/>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10" name="Oval 306"/>
            <p:cNvSpPr>
              <a:spLocks noChangeAspect="1" noChangeArrowheads="1"/>
            </p:cNvSpPr>
            <p:nvPr/>
          </p:nvSpPr>
          <p:spPr bwMode="auto">
            <a:xfrm>
              <a:off x="478"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11" name="Oval 307"/>
            <p:cNvSpPr>
              <a:spLocks noChangeAspect="1" noChangeArrowheads="1"/>
            </p:cNvSpPr>
            <p:nvPr/>
          </p:nvSpPr>
          <p:spPr bwMode="auto">
            <a:xfrm>
              <a:off x="467" y="2977"/>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8" name="Group 308"/>
          <p:cNvGrpSpPr>
            <a:grpSpLocks/>
          </p:cNvGrpSpPr>
          <p:nvPr/>
        </p:nvGrpSpPr>
        <p:grpSpPr bwMode="auto">
          <a:xfrm rot="-5155338">
            <a:off x="7327106" y="4490244"/>
            <a:ext cx="157163" cy="212725"/>
            <a:chOff x="384" y="2976"/>
            <a:chExt cx="154" cy="202"/>
          </a:xfrm>
        </p:grpSpPr>
        <p:sp>
          <p:nvSpPr>
            <p:cNvPr id="154990" name="Oval 309"/>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14" name="Oval 310"/>
            <p:cNvSpPr>
              <a:spLocks noChangeAspect="1" noChangeArrowheads="1"/>
            </p:cNvSpPr>
            <p:nvPr/>
          </p:nvSpPr>
          <p:spPr bwMode="auto">
            <a:xfrm>
              <a:off x="480"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15" name="Oval 311"/>
            <p:cNvSpPr>
              <a:spLocks noChangeAspect="1" noChangeArrowheads="1"/>
            </p:cNvSpPr>
            <p:nvPr/>
          </p:nvSpPr>
          <p:spPr bwMode="auto">
            <a:xfrm>
              <a:off x="469"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79" name="Group 312"/>
          <p:cNvGrpSpPr>
            <a:grpSpLocks/>
          </p:cNvGrpSpPr>
          <p:nvPr/>
        </p:nvGrpSpPr>
        <p:grpSpPr bwMode="auto">
          <a:xfrm rot="9724820">
            <a:off x="7173913" y="4787900"/>
            <a:ext cx="161925" cy="207963"/>
            <a:chOff x="384" y="2976"/>
            <a:chExt cx="154" cy="202"/>
          </a:xfrm>
        </p:grpSpPr>
        <p:sp>
          <p:nvSpPr>
            <p:cNvPr id="154987" name="Oval 313"/>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18" name="Oval 314"/>
            <p:cNvSpPr>
              <a:spLocks noChangeAspect="1" noChangeArrowheads="1"/>
            </p:cNvSpPr>
            <p:nvPr/>
          </p:nvSpPr>
          <p:spPr bwMode="auto">
            <a:xfrm>
              <a:off x="482"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19" name="Oval 315"/>
            <p:cNvSpPr>
              <a:spLocks noChangeAspect="1" noChangeArrowheads="1"/>
            </p:cNvSpPr>
            <p:nvPr/>
          </p:nvSpPr>
          <p:spPr bwMode="auto">
            <a:xfrm>
              <a:off x="474" y="2976"/>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0" name="Group 317"/>
          <p:cNvGrpSpPr>
            <a:grpSpLocks/>
          </p:cNvGrpSpPr>
          <p:nvPr/>
        </p:nvGrpSpPr>
        <p:grpSpPr bwMode="auto">
          <a:xfrm rot="8548220">
            <a:off x="6862763" y="5930900"/>
            <a:ext cx="161925" cy="206375"/>
            <a:chOff x="384" y="2976"/>
            <a:chExt cx="154" cy="202"/>
          </a:xfrm>
        </p:grpSpPr>
        <p:sp>
          <p:nvSpPr>
            <p:cNvPr id="154984" name="Oval 31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23" name="Oval 319"/>
            <p:cNvSpPr>
              <a:spLocks noChangeAspect="1" noChangeArrowheads="1"/>
            </p:cNvSpPr>
            <p:nvPr/>
          </p:nvSpPr>
          <p:spPr bwMode="auto">
            <a:xfrm>
              <a:off x="481" y="3125"/>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24" name="Oval 320"/>
            <p:cNvSpPr>
              <a:spLocks noChangeAspect="1" noChangeArrowheads="1"/>
            </p:cNvSpPr>
            <p:nvPr/>
          </p:nvSpPr>
          <p:spPr bwMode="auto">
            <a:xfrm>
              <a:off x="468"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1" name="Group 321"/>
          <p:cNvGrpSpPr>
            <a:grpSpLocks/>
          </p:cNvGrpSpPr>
          <p:nvPr/>
        </p:nvGrpSpPr>
        <p:grpSpPr bwMode="auto">
          <a:xfrm rot="-9125568">
            <a:off x="7343775" y="5891213"/>
            <a:ext cx="161925" cy="207962"/>
            <a:chOff x="384" y="2976"/>
            <a:chExt cx="154" cy="202"/>
          </a:xfrm>
        </p:grpSpPr>
        <p:sp>
          <p:nvSpPr>
            <p:cNvPr id="154981" name="Oval 32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27" name="Oval 323"/>
            <p:cNvSpPr>
              <a:spLocks noChangeAspect="1" noChangeArrowheads="1"/>
            </p:cNvSpPr>
            <p:nvPr/>
          </p:nvSpPr>
          <p:spPr bwMode="auto">
            <a:xfrm>
              <a:off x="481" y="311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28" name="Oval 324"/>
            <p:cNvSpPr>
              <a:spLocks noChangeAspect="1" noChangeArrowheads="1"/>
            </p:cNvSpPr>
            <p:nvPr/>
          </p:nvSpPr>
          <p:spPr bwMode="auto">
            <a:xfrm>
              <a:off x="472"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2" name="Group 325"/>
          <p:cNvGrpSpPr>
            <a:grpSpLocks/>
          </p:cNvGrpSpPr>
          <p:nvPr/>
        </p:nvGrpSpPr>
        <p:grpSpPr bwMode="auto">
          <a:xfrm rot="3836602">
            <a:off x="6095206" y="5217319"/>
            <a:ext cx="157163" cy="212725"/>
            <a:chOff x="384" y="2976"/>
            <a:chExt cx="154" cy="202"/>
          </a:xfrm>
        </p:grpSpPr>
        <p:sp>
          <p:nvSpPr>
            <p:cNvPr id="154978" name="Oval 32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31" name="Oval 327"/>
            <p:cNvSpPr>
              <a:spLocks noChangeAspect="1" noChangeArrowheads="1"/>
            </p:cNvSpPr>
            <p:nvPr/>
          </p:nvSpPr>
          <p:spPr bwMode="auto">
            <a:xfrm>
              <a:off x="479"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32" name="Oval 328"/>
            <p:cNvSpPr>
              <a:spLocks noChangeAspect="1" noChangeArrowheads="1"/>
            </p:cNvSpPr>
            <p:nvPr/>
          </p:nvSpPr>
          <p:spPr bwMode="auto">
            <a:xfrm>
              <a:off x="467"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3" name="Group 329"/>
          <p:cNvGrpSpPr>
            <a:grpSpLocks/>
          </p:cNvGrpSpPr>
          <p:nvPr/>
        </p:nvGrpSpPr>
        <p:grpSpPr bwMode="auto">
          <a:xfrm rot="-2883239">
            <a:off x="6379369" y="5539581"/>
            <a:ext cx="161925" cy="207963"/>
            <a:chOff x="384" y="2976"/>
            <a:chExt cx="154" cy="202"/>
          </a:xfrm>
        </p:grpSpPr>
        <p:sp>
          <p:nvSpPr>
            <p:cNvPr id="154975" name="Oval 33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35" name="Oval 331"/>
            <p:cNvSpPr>
              <a:spLocks noChangeAspect="1" noChangeArrowheads="1"/>
            </p:cNvSpPr>
            <p:nvPr/>
          </p:nvSpPr>
          <p:spPr bwMode="auto">
            <a:xfrm>
              <a:off x="483"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36" name="Oval 332"/>
            <p:cNvSpPr>
              <a:spLocks noChangeAspect="1" noChangeArrowheads="1"/>
            </p:cNvSpPr>
            <p:nvPr/>
          </p:nvSpPr>
          <p:spPr bwMode="auto">
            <a:xfrm>
              <a:off x="473" y="2972"/>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4" name="Group 333"/>
          <p:cNvGrpSpPr>
            <a:grpSpLocks/>
          </p:cNvGrpSpPr>
          <p:nvPr/>
        </p:nvGrpSpPr>
        <p:grpSpPr bwMode="auto">
          <a:xfrm rot="-7149985">
            <a:off x="5972969" y="3353594"/>
            <a:ext cx="157163" cy="212725"/>
            <a:chOff x="384" y="2976"/>
            <a:chExt cx="154" cy="202"/>
          </a:xfrm>
        </p:grpSpPr>
        <p:sp>
          <p:nvSpPr>
            <p:cNvPr id="154972" name="Oval 33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39" name="Oval 335"/>
            <p:cNvSpPr>
              <a:spLocks noChangeAspect="1" noChangeArrowheads="1"/>
            </p:cNvSpPr>
            <p:nvPr/>
          </p:nvSpPr>
          <p:spPr bwMode="auto">
            <a:xfrm>
              <a:off x="484" y="3121"/>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40" name="Oval 336"/>
            <p:cNvSpPr>
              <a:spLocks noChangeAspect="1" noChangeArrowheads="1"/>
            </p:cNvSpPr>
            <p:nvPr/>
          </p:nvSpPr>
          <p:spPr bwMode="auto">
            <a:xfrm>
              <a:off x="470"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5" name="Group 337"/>
          <p:cNvGrpSpPr>
            <a:grpSpLocks/>
          </p:cNvGrpSpPr>
          <p:nvPr/>
        </p:nvGrpSpPr>
        <p:grpSpPr bwMode="auto">
          <a:xfrm rot="-2034591">
            <a:off x="7186613" y="3178175"/>
            <a:ext cx="161925" cy="206375"/>
            <a:chOff x="384" y="2976"/>
            <a:chExt cx="154" cy="202"/>
          </a:xfrm>
        </p:grpSpPr>
        <p:sp>
          <p:nvSpPr>
            <p:cNvPr id="154969" name="Oval 33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43" name="Oval 339"/>
            <p:cNvSpPr>
              <a:spLocks noChangeAspect="1" noChangeArrowheads="1"/>
            </p:cNvSpPr>
            <p:nvPr/>
          </p:nvSpPr>
          <p:spPr bwMode="auto">
            <a:xfrm>
              <a:off x="481" y="3119"/>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44" name="Oval 340"/>
            <p:cNvSpPr>
              <a:spLocks noChangeAspect="1" noChangeArrowheads="1"/>
            </p:cNvSpPr>
            <p:nvPr/>
          </p:nvSpPr>
          <p:spPr bwMode="auto">
            <a:xfrm>
              <a:off x="472" y="2973"/>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6" name="Group 341"/>
          <p:cNvGrpSpPr>
            <a:grpSpLocks/>
          </p:cNvGrpSpPr>
          <p:nvPr/>
        </p:nvGrpSpPr>
        <p:grpSpPr bwMode="auto">
          <a:xfrm rot="1029624">
            <a:off x="6981825" y="3749675"/>
            <a:ext cx="161925" cy="207963"/>
            <a:chOff x="384" y="2976"/>
            <a:chExt cx="154" cy="202"/>
          </a:xfrm>
        </p:grpSpPr>
        <p:sp>
          <p:nvSpPr>
            <p:cNvPr id="154966" name="Oval 34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47" name="Oval 343"/>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48" name="Oval 344"/>
            <p:cNvSpPr>
              <a:spLocks noChangeAspect="1" noChangeArrowheads="1"/>
            </p:cNvSpPr>
            <p:nvPr/>
          </p:nvSpPr>
          <p:spPr bwMode="auto">
            <a:xfrm>
              <a:off x="468"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7" name="Group 345"/>
          <p:cNvGrpSpPr>
            <a:grpSpLocks/>
          </p:cNvGrpSpPr>
          <p:nvPr/>
        </p:nvGrpSpPr>
        <p:grpSpPr bwMode="auto">
          <a:xfrm rot="4504424">
            <a:off x="7263606" y="3410744"/>
            <a:ext cx="157163" cy="212725"/>
            <a:chOff x="384" y="2976"/>
            <a:chExt cx="154" cy="202"/>
          </a:xfrm>
        </p:grpSpPr>
        <p:sp>
          <p:nvSpPr>
            <p:cNvPr id="154963" name="Oval 34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51" name="Oval 347"/>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52" name="Oval 348"/>
            <p:cNvSpPr>
              <a:spLocks noChangeAspect="1" noChangeArrowheads="1"/>
            </p:cNvSpPr>
            <p:nvPr/>
          </p:nvSpPr>
          <p:spPr bwMode="auto">
            <a:xfrm>
              <a:off x="467"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8" name="Group 349"/>
          <p:cNvGrpSpPr>
            <a:grpSpLocks/>
          </p:cNvGrpSpPr>
          <p:nvPr/>
        </p:nvGrpSpPr>
        <p:grpSpPr bwMode="auto">
          <a:xfrm rot="9671220">
            <a:off x="6237288" y="3498850"/>
            <a:ext cx="161925" cy="206375"/>
            <a:chOff x="384" y="2976"/>
            <a:chExt cx="154" cy="202"/>
          </a:xfrm>
        </p:grpSpPr>
        <p:sp>
          <p:nvSpPr>
            <p:cNvPr id="154960" name="Oval 35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55" name="Oval 351"/>
            <p:cNvSpPr>
              <a:spLocks noChangeAspect="1" noChangeArrowheads="1"/>
            </p:cNvSpPr>
            <p:nvPr/>
          </p:nvSpPr>
          <p:spPr bwMode="auto">
            <a:xfrm>
              <a:off x="481" y="312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56" name="Oval 352"/>
            <p:cNvSpPr>
              <a:spLocks noChangeAspect="1" noChangeArrowheads="1"/>
            </p:cNvSpPr>
            <p:nvPr/>
          </p:nvSpPr>
          <p:spPr bwMode="auto">
            <a:xfrm>
              <a:off x="471" y="2980"/>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89" name="Group 353"/>
          <p:cNvGrpSpPr>
            <a:grpSpLocks/>
          </p:cNvGrpSpPr>
          <p:nvPr/>
        </p:nvGrpSpPr>
        <p:grpSpPr bwMode="auto">
          <a:xfrm rot="-670690">
            <a:off x="7080250" y="2906713"/>
            <a:ext cx="161925" cy="206375"/>
            <a:chOff x="384" y="2976"/>
            <a:chExt cx="154" cy="202"/>
          </a:xfrm>
        </p:grpSpPr>
        <p:sp>
          <p:nvSpPr>
            <p:cNvPr id="154957" name="Oval 35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59" name="Oval 355"/>
            <p:cNvSpPr>
              <a:spLocks noChangeAspect="1" noChangeArrowheads="1"/>
            </p:cNvSpPr>
            <p:nvPr/>
          </p:nvSpPr>
          <p:spPr bwMode="auto">
            <a:xfrm>
              <a:off x="481" y="3117"/>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60" name="Oval 356"/>
            <p:cNvSpPr>
              <a:spLocks noChangeAspect="1" noChangeArrowheads="1"/>
            </p:cNvSpPr>
            <p:nvPr/>
          </p:nvSpPr>
          <p:spPr bwMode="auto">
            <a:xfrm>
              <a:off x="468"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0" name="Group 357"/>
          <p:cNvGrpSpPr>
            <a:grpSpLocks/>
          </p:cNvGrpSpPr>
          <p:nvPr/>
        </p:nvGrpSpPr>
        <p:grpSpPr bwMode="auto">
          <a:xfrm rot="6999433">
            <a:off x="7237413" y="2673350"/>
            <a:ext cx="157162" cy="211138"/>
            <a:chOff x="384" y="2976"/>
            <a:chExt cx="154" cy="202"/>
          </a:xfrm>
        </p:grpSpPr>
        <p:sp>
          <p:nvSpPr>
            <p:cNvPr id="154954" name="Oval 35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63" name="Oval 359"/>
            <p:cNvSpPr>
              <a:spLocks noChangeAspect="1" noChangeArrowheads="1"/>
            </p:cNvSpPr>
            <p:nvPr/>
          </p:nvSpPr>
          <p:spPr bwMode="auto">
            <a:xfrm>
              <a:off x="479" y="3118"/>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64" name="Oval 360"/>
            <p:cNvSpPr>
              <a:spLocks noChangeAspect="1" noChangeArrowheads="1"/>
            </p:cNvSpPr>
            <p:nvPr/>
          </p:nvSpPr>
          <p:spPr bwMode="auto">
            <a:xfrm>
              <a:off x="468" y="2975"/>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950" name="Group 361"/>
          <p:cNvGrpSpPr>
            <a:grpSpLocks/>
          </p:cNvGrpSpPr>
          <p:nvPr/>
        </p:nvGrpSpPr>
        <p:grpSpPr bwMode="auto">
          <a:xfrm rot="9469697">
            <a:off x="6832600" y="1685925"/>
            <a:ext cx="161925" cy="207963"/>
            <a:chOff x="384" y="2976"/>
            <a:chExt cx="154" cy="202"/>
          </a:xfrm>
        </p:grpSpPr>
        <p:sp>
          <p:nvSpPr>
            <p:cNvPr id="154951" name="Oval 36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67" name="Oval 363"/>
            <p:cNvSpPr>
              <a:spLocks noChangeAspect="1" noChangeArrowheads="1"/>
            </p:cNvSpPr>
            <p:nvPr/>
          </p:nvSpPr>
          <p:spPr bwMode="auto">
            <a:xfrm>
              <a:off x="481"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68" name="Oval 364"/>
            <p:cNvSpPr>
              <a:spLocks noChangeAspect="1" noChangeArrowheads="1"/>
            </p:cNvSpPr>
            <p:nvPr/>
          </p:nvSpPr>
          <p:spPr bwMode="auto">
            <a:xfrm>
              <a:off x="474" y="2976"/>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2" name="Group 365"/>
          <p:cNvGrpSpPr>
            <a:grpSpLocks/>
          </p:cNvGrpSpPr>
          <p:nvPr/>
        </p:nvGrpSpPr>
        <p:grpSpPr bwMode="auto">
          <a:xfrm rot="-2994483">
            <a:off x="6876257" y="2166144"/>
            <a:ext cx="158750" cy="211137"/>
            <a:chOff x="384" y="2976"/>
            <a:chExt cx="154" cy="202"/>
          </a:xfrm>
        </p:grpSpPr>
        <p:sp>
          <p:nvSpPr>
            <p:cNvPr id="154948" name="Oval 36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71" name="Oval 367"/>
            <p:cNvSpPr>
              <a:spLocks noChangeAspect="1" noChangeArrowheads="1"/>
            </p:cNvSpPr>
            <p:nvPr/>
          </p:nvSpPr>
          <p:spPr bwMode="auto">
            <a:xfrm>
              <a:off x="480" y="3116"/>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72" name="Oval 368"/>
            <p:cNvSpPr>
              <a:spLocks noChangeAspect="1" noChangeArrowheads="1"/>
            </p:cNvSpPr>
            <p:nvPr/>
          </p:nvSpPr>
          <p:spPr bwMode="auto">
            <a:xfrm>
              <a:off x="472" y="2973"/>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3" name="Group 369"/>
          <p:cNvGrpSpPr>
            <a:grpSpLocks/>
          </p:cNvGrpSpPr>
          <p:nvPr/>
        </p:nvGrpSpPr>
        <p:grpSpPr bwMode="auto">
          <a:xfrm rot="-4713267">
            <a:off x="5857081" y="5896769"/>
            <a:ext cx="157163" cy="212725"/>
            <a:chOff x="384" y="2976"/>
            <a:chExt cx="154" cy="202"/>
          </a:xfrm>
        </p:grpSpPr>
        <p:sp>
          <p:nvSpPr>
            <p:cNvPr id="154945" name="Oval 37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75" name="Oval 371"/>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76" name="Oval 372"/>
            <p:cNvSpPr>
              <a:spLocks noChangeAspect="1" noChangeArrowheads="1"/>
            </p:cNvSpPr>
            <p:nvPr/>
          </p:nvSpPr>
          <p:spPr bwMode="auto">
            <a:xfrm>
              <a:off x="469"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4" name="Group 373"/>
          <p:cNvGrpSpPr>
            <a:grpSpLocks/>
          </p:cNvGrpSpPr>
          <p:nvPr/>
        </p:nvGrpSpPr>
        <p:grpSpPr bwMode="auto">
          <a:xfrm rot="6267704">
            <a:off x="5575301" y="4951412"/>
            <a:ext cx="158750" cy="212725"/>
            <a:chOff x="384" y="2976"/>
            <a:chExt cx="154" cy="202"/>
          </a:xfrm>
        </p:grpSpPr>
        <p:sp>
          <p:nvSpPr>
            <p:cNvPr id="154942" name="Oval 37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79" name="Oval 375"/>
            <p:cNvSpPr>
              <a:spLocks noChangeAspect="1" noChangeArrowheads="1"/>
            </p:cNvSpPr>
            <p:nvPr/>
          </p:nvSpPr>
          <p:spPr bwMode="auto">
            <a:xfrm>
              <a:off x="479" y="3124"/>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80" name="Oval 376"/>
            <p:cNvSpPr>
              <a:spLocks noChangeAspect="1" noChangeArrowheads="1"/>
            </p:cNvSpPr>
            <p:nvPr/>
          </p:nvSpPr>
          <p:spPr bwMode="auto">
            <a:xfrm>
              <a:off x="470" y="2976"/>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5" name="Group 377"/>
          <p:cNvGrpSpPr>
            <a:grpSpLocks/>
          </p:cNvGrpSpPr>
          <p:nvPr/>
        </p:nvGrpSpPr>
        <p:grpSpPr bwMode="auto">
          <a:xfrm rot="-8626635">
            <a:off x="6602413" y="4173538"/>
            <a:ext cx="161925" cy="207962"/>
            <a:chOff x="384" y="2976"/>
            <a:chExt cx="154" cy="202"/>
          </a:xfrm>
        </p:grpSpPr>
        <p:sp>
          <p:nvSpPr>
            <p:cNvPr id="154939" name="Oval 37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83" name="Oval 379"/>
            <p:cNvSpPr>
              <a:spLocks noChangeAspect="1" noChangeArrowheads="1"/>
            </p:cNvSpPr>
            <p:nvPr/>
          </p:nvSpPr>
          <p:spPr bwMode="auto">
            <a:xfrm>
              <a:off x="483" y="3118"/>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84" name="Oval 380"/>
            <p:cNvSpPr>
              <a:spLocks noChangeAspect="1" noChangeArrowheads="1"/>
            </p:cNvSpPr>
            <p:nvPr/>
          </p:nvSpPr>
          <p:spPr bwMode="auto">
            <a:xfrm>
              <a:off x="470" y="2975"/>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6" name="Group 381"/>
          <p:cNvGrpSpPr>
            <a:grpSpLocks/>
          </p:cNvGrpSpPr>
          <p:nvPr/>
        </p:nvGrpSpPr>
        <p:grpSpPr bwMode="auto">
          <a:xfrm rot="-3511241">
            <a:off x="6198395" y="4310856"/>
            <a:ext cx="157162" cy="212725"/>
            <a:chOff x="384" y="2976"/>
            <a:chExt cx="154" cy="202"/>
          </a:xfrm>
        </p:grpSpPr>
        <p:sp>
          <p:nvSpPr>
            <p:cNvPr id="154936" name="Oval 38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87" name="Oval 383"/>
            <p:cNvSpPr>
              <a:spLocks noChangeAspect="1" noChangeArrowheads="1"/>
            </p:cNvSpPr>
            <p:nvPr/>
          </p:nvSpPr>
          <p:spPr bwMode="auto">
            <a:xfrm>
              <a:off x="479" y="3121"/>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88" name="Oval 384"/>
            <p:cNvSpPr>
              <a:spLocks noChangeAspect="1" noChangeArrowheads="1"/>
            </p:cNvSpPr>
            <p:nvPr/>
          </p:nvSpPr>
          <p:spPr bwMode="auto">
            <a:xfrm>
              <a:off x="467" y="2974"/>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7" name="Group 385"/>
          <p:cNvGrpSpPr>
            <a:grpSpLocks/>
          </p:cNvGrpSpPr>
          <p:nvPr/>
        </p:nvGrpSpPr>
        <p:grpSpPr bwMode="auto">
          <a:xfrm rot="-447026">
            <a:off x="5929313" y="4086225"/>
            <a:ext cx="161925" cy="206375"/>
            <a:chOff x="384" y="2976"/>
            <a:chExt cx="154" cy="202"/>
          </a:xfrm>
        </p:grpSpPr>
        <p:sp>
          <p:nvSpPr>
            <p:cNvPr id="154933" name="Oval 38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91" name="Oval 387"/>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92" name="Oval 388"/>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8" name="Group 389"/>
          <p:cNvGrpSpPr>
            <a:grpSpLocks/>
          </p:cNvGrpSpPr>
          <p:nvPr/>
        </p:nvGrpSpPr>
        <p:grpSpPr bwMode="auto">
          <a:xfrm rot="3027773">
            <a:off x="6112669" y="3775869"/>
            <a:ext cx="158750" cy="211138"/>
            <a:chOff x="384" y="2976"/>
            <a:chExt cx="154" cy="202"/>
          </a:xfrm>
        </p:grpSpPr>
        <p:sp>
          <p:nvSpPr>
            <p:cNvPr id="154930" name="Oval 39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95" name="Oval 391"/>
            <p:cNvSpPr>
              <a:spLocks noChangeAspect="1" noChangeArrowheads="1"/>
            </p:cNvSpPr>
            <p:nvPr/>
          </p:nvSpPr>
          <p:spPr bwMode="auto">
            <a:xfrm>
              <a:off x="479"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696" name="Oval 392"/>
            <p:cNvSpPr>
              <a:spLocks noChangeAspect="1" noChangeArrowheads="1"/>
            </p:cNvSpPr>
            <p:nvPr/>
          </p:nvSpPr>
          <p:spPr bwMode="auto">
            <a:xfrm>
              <a:off x="467" y="2974"/>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799" name="Group 393"/>
          <p:cNvGrpSpPr>
            <a:grpSpLocks/>
          </p:cNvGrpSpPr>
          <p:nvPr/>
        </p:nvGrpSpPr>
        <p:grpSpPr bwMode="auto">
          <a:xfrm rot="8194569">
            <a:off x="6567488" y="3798888"/>
            <a:ext cx="161925" cy="206375"/>
            <a:chOff x="384" y="2976"/>
            <a:chExt cx="154" cy="202"/>
          </a:xfrm>
        </p:grpSpPr>
        <p:sp>
          <p:nvSpPr>
            <p:cNvPr id="154927" name="Oval 39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699" name="Oval 395"/>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00" name="Oval 396"/>
            <p:cNvSpPr>
              <a:spLocks noChangeAspect="1" noChangeArrowheads="1"/>
            </p:cNvSpPr>
            <p:nvPr/>
          </p:nvSpPr>
          <p:spPr bwMode="auto">
            <a:xfrm>
              <a:off x="468"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0" name="Group 397"/>
          <p:cNvGrpSpPr>
            <a:grpSpLocks/>
          </p:cNvGrpSpPr>
          <p:nvPr/>
        </p:nvGrpSpPr>
        <p:grpSpPr bwMode="auto">
          <a:xfrm rot="-10681577">
            <a:off x="5872163" y="3098800"/>
            <a:ext cx="161925" cy="207963"/>
            <a:chOff x="384" y="2976"/>
            <a:chExt cx="154" cy="202"/>
          </a:xfrm>
        </p:grpSpPr>
        <p:sp>
          <p:nvSpPr>
            <p:cNvPr id="154924" name="Oval 39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03" name="Oval 399"/>
            <p:cNvSpPr>
              <a:spLocks noChangeAspect="1" noChangeArrowheads="1"/>
            </p:cNvSpPr>
            <p:nvPr/>
          </p:nvSpPr>
          <p:spPr bwMode="auto">
            <a:xfrm>
              <a:off x="483" y="3119"/>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04" name="Oval 400"/>
            <p:cNvSpPr>
              <a:spLocks noChangeAspect="1" noChangeArrowheads="1"/>
            </p:cNvSpPr>
            <p:nvPr/>
          </p:nvSpPr>
          <p:spPr bwMode="auto">
            <a:xfrm>
              <a:off x="474" y="2975"/>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1" name="Group 401"/>
          <p:cNvGrpSpPr>
            <a:grpSpLocks/>
          </p:cNvGrpSpPr>
          <p:nvPr/>
        </p:nvGrpSpPr>
        <p:grpSpPr bwMode="auto">
          <a:xfrm rot="-5566183">
            <a:off x="5617369" y="3432969"/>
            <a:ext cx="157163" cy="212725"/>
            <a:chOff x="384" y="2976"/>
            <a:chExt cx="154" cy="202"/>
          </a:xfrm>
        </p:grpSpPr>
        <p:sp>
          <p:nvSpPr>
            <p:cNvPr id="154921" name="Oval 40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07" name="Oval 403"/>
            <p:cNvSpPr>
              <a:spLocks noChangeAspect="1" noChangeArrowheads="1"/>
            </p:cNvSpPr>
            <p:nvPr/>
          </p:nvSpPr>
          <p:spPr bwMode="auto">
            <a:xfrm>
              <a:off x="483" y="3120"/>
              <a:ext cx="58"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08" name="Oval 404"/>
            <p:cNvSpPr>
              <a:spLocks noChangeAspect="1" noChangeArrowheads="1"/>
            </p:cNvSpPr>
            <p:nvPr/>
          </p:nvSpPr>
          <p:spPr bwMode="auto">
            <a:xfrm>
              <a:off x="469" y="2973"/>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2" name="Group 405"/>
          <p:cNvGrpSpPr>
            <a:grpSpLocks/>
          </p:cNvGrpSpPr>
          <p:nvPr/>
        </p:nvGrpSpPr>
        <p:grpSpPr bwMode="auto">
          <a:xfrm rot="-2501968">
            <a:off x="6604000" y="1946275"/>
            <a:ext cx="161925" cy="206375"/>
            <a:chOff x="384" y="2976"/>
            <a:chExt cx="154" cy="202"/>
          </a:xfrm>
        </p:grpSpPr>
        <p:sp>
          <p:nvSpPr>
            <p:cNvPr id="154918" name="Oval 40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11" name="Oval 407"/>
            <p:cNvSpPr>
              <a:spLocks noChangeAspect="1" noChangeArrowheads="1"/>
            </p:cNvSpPr>
            <p:nvPr/>
          </p:nvSpPr>
          <p:spPr bwMode="auto">
            <a:xfrm>
              <a:off x="482"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12" name="Oval 408"/>
            <p:cNvSpPr>
              <a:spLocks noChangeAspect="1" noChangeArrowheads="1"/>
            </p:cNvSpPr>
            <p:nvPr/>
          </p:nvSpPr>
          <p:spPr bwMode="auto">
            <a:xfrm>
              <a:off x="472" y="2974"/>
              <a:ext cx="56"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3" name="Group 409"/>
          <p:cNvGrpSpPr>
            <a:grpSpLocks/>
          </p:cNvGrpSpPr>
          <p:nvPr/>
        </p:nvGrpSpPr>
        <p:grpSpPr bwMode="auto">
          <a:xfrm rot="972831">
            <a:off x="6092825" y="1685925"/>
            <a:ext cx="161925" cy="207963"/>
            <a:chOff x="384" y="2976"/>
            <a:chExt cx="154" cy="202"/>
          </a:xfrm>
        </p:grpSpPr>
        <p:sp>
          <p:nvSpPr>
            <p:cNvPr id="154915" name="Oval 41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15" name="Oval 411"/>
            <p:cNvSpPr>
              <a:spLocks noChangeAspect="1" noChangeArrowheads="1"/>
            </p:cNvSpPr>
            <p:nvPr/>
          </p:nvSpPr>
          <p:spPr bwMode="auto">
            <a:xfrm>
              <a:off x="480" y="3120"/>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16" name="Oval 412"/>
            <p:cNvSpPr>
              <a:spLocks noChangeAspect="1" noChangeArrowheads="1"/>
            </p:cNvSpPr>
            <p:nvPr/>
          </p:nvSpPr>
          <p:spPr bwMode="auto">
            <a:xfrm>
              <a:off x="470" y="2973"/>
              <a:ext cx="57"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4" name="Group 413"/>
          <p:cNvGrpSpPr>
            <a:grpSpLocks/>
          </p:cNvGrpSpPr>
          <p:nvPr/>
        </p:nvGrpSpPr>
        <p:grpSpPr bwMode="auto">
          <a:xfrm rot="6139627">
            <a:off x="5643563" y="3062287"/>
            <a:ext cx="158750" cy="212725"/>
            <a:chOff x="384" y="2976"/>
            <a:chExt cx="154" cy="202"/>
          </a:xfrm>
        </p:grpSpPr>
        <p:sp>
          <p:nvSpPr>
            <p:cNvPr id="154912" name="Oval 41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19" name="Oval 415"/>
            <p:cNvSpPr>
              <a:spLocks noChangeAspect="1" noChangeArrowheads="1"/>
            </p:cNvSpPr>
            <p:nvPr/>
          </p:nvSpPr>
          <p:spPr bwMode="auto">
            <a:xfrm>
              <a:off x="480" y="3121"/>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20" name="Oval 416"/>
            <p:cNvSpPr>
              <a:spLocks noChangeAspect="1" noChangeArrowheads="1"/>
            </p:cNvSpPr>
            <p:nvPr/>
          </p:nvSpPr>
          <p:spPr bwMode="auto">
            <a:xfrm>
              <a:off x="468" y="2980"/>
              <a:ext cx="60"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5" name="Group 417"/>
          <p:cNvGrpSpPr>
            <a:grpSpLocks/>
          </p:cNvGrpSpPr>
          <p:nvPr/>
        </p:nvGrpSpPr>
        <p:grpSpPr bwMode="auto">
          <a:xfrm rot="7416080">
            <a:off x="5715001" y="3695700"/>
            <a:ext cx="157162" cy="211137"/>
            <a:chOff x="384" y="2976"/>
            <a:chExt cx="154" cy="202"/>
          </a:xfrm>
        </p:grpSpPr>
        <p:sp>
          <p:nvSpPr>
            <p:cNvPr id="154909" name="Oval 41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23" name="Oval 419"/>
            <p:cNvSpPr>
              <a:spLocks noChangeAspect="1" noChangeArrowheads="1"/>
            </p:cNvSpPr>
            <p:nvPr/>
          </p:nvSpPr>
          <p:spPr bwMode="auto">
            <a:xfrm>
              <a:off x="480" y="3120"/>
              <a:ext cx="58"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24" name="Oval 420"/>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6" name="Group 425"/>
          <p:cNvGrpSpPr>
            <a:grpSpLocks/>
          </p:cNvGrpSpPr>
          <p:nvPr/>
        </p:nvGrpSpPr>
        <p:grpSpPr bwMode="auto">
          <a:xfrm rot="2704462">
            <a:off x="5927726" y="4491037"/>
            <a:ext cx="158750" cy="212725"/>
            <a:chOff x="384" y="2976"/>
            <a:chExt cx="154" cy="202"/>
          </a:xfrm>
        </p:grpSpPr>
        <p:sp>
          <p:nvSpPr>
            <p:cNvPr id="154906" name="Oval 42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31" name="Oval 427"/>
            <p:cNvSpPr>
              <a:spLocks noChangeAspect="1" noChangeArrowheads="1"/>
            </p:cNvSpPr>
            <p:nvPr/>
          </p:nvSpPr>
          <p:spPr bwMode="auto">
            <a:xfrm>
              <a:off x="478"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32" name="Oval 428"/>
            <p:cNvSpPr>
              <a:spLocks noChangeAspect="1" noChangeArrowheads="1"/>
            </p:cNvSpPr>
            <p:nvPr/>
          </p:nvSpPr>
          <p:spPr bwMode="auto">
            <a:xfrm>
              <a:off x="467" y="2975"/>
              <a:ext cx="60"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7" name="Group 429"/>
          <p:cNvGrpSpPr>
            <a:grpSpLocks/>
          </p:cNvGrpSpPr>
          <p:nvPr/>
        </p:nvGrpSpPr>
        <p:grpSpPr bwMode="auto">
          <a:xfrm rot="-4015378">
            <a:off x="6301582" y="4012406"/>
            <a:ext cx="158750" cy="211137"/>
            <a:chOff x="384" y="2976"/>
            <a:chExt cx="154" cy="202"/>
          </a:xfrm>
        </p:grpSpPr>
        <p:sp>
          <p:nvSpPr>
            <p:cNvPr id="154903" name="Oval 43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35" name="Oval 431"/>
            <p:cNvSpPr>
              <a:spLocks noChangeAspect="1" noChangeArrowheads="1"/>
            </p:cNvSpPr>
            <p:nvPr/>
          </p:nvSpPr>
          <p:spPr bwMode="auto">
            <a:xfrm>
              <a:off x="482" y="3117"/>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36" name="Oval 432"/>
            <p:cNvSpPr>
              <a:spLocks noChangeAspect="1" noChangeArrowheads="1"/>
            </p:cNvSpPr>
            <p:nvPr/>
          </p:nvSpPr>
          <p:spPr bwMode="auto">
            <a:xfrm>
              <a:off x="470" y="2973"/>
              <a:ext cx="59"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8" name="Group 433"/>
          <p:cNvGrpSpPr>
            <a:grpSpLocks/>
          </p:cNvGrpSpPr>
          <p:nvPr/>
        </p:nvGrpSpPr>
        <p:grpSpPr bwMode="auto">
          <a:xfrm rot="6542044">
            <a:off x="7115969" y="4404519"/>
            <a:ext cx="157163" cy="212725"/>
            <a:chOff x="384" y="2976"/>
            <a:chExt cx="154" cy="202"/>
          </a:xfrm>
        </p:grpSpPr>
        <p:sp>
          <p:nvSpPr>
            <p:cNvPr id="154900" name="Oval 43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39" name="Oval 435"/>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40" name="Oval 436"/>
            <p:cNvSpPr>
              <a:spLocks noChangeAspect="1" noChangeArrowheads="1"/>
            </p:cNvSpPr>
            <p:nvPr/>
          </p:nvSpPr>
          <p:spPr bwMode="auto">
            <a:xfrm>
              <a:off x="470"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09" name="Group 437"/>
          <p:cNvGrpSpPr>
            <a:grpSpLocks/>
          </p:cNvGrpSpPr>
          <p:nvPr/>
        </p:nvGrpSpPr>
        <p:grpSpPr bwMode="auto">
          <a:xfrm rot="10468256">
            <a:off x="6889750" y="4097338"/>
            <a:ext cx="161925" cy="207962"/>
            <a:chOff x="384" y="2976"/>
            <a:chExt cx="154" cy="202"/>
          </a:xfrm>
        </p:grpSpPr>
        <p:sp>
          <p:nvSpPr>
            <p:cNvPr id="154897" name="Oval 43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43" name="Oval 439"/>
            <p:cNvSpPr>
              <a:spLocks noChangeAspect="1" noChangeArrowheads="1"/>
            </p:cNvSpPr>
            <p:nvPr/>
          </p:nvSpPr>
          <p:spPr bwMode="auto">
            <a:xfrm>
              <a:off x="483" y="3117"/>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44" name="Oval 440"/>
            <p:cNvSpPr>
              <a:spLocks noChangeAspect="1" noChangeArrowheads="1"/>
            </p:cNvSpPr>
            <p:nvPr/>
          </p:nvSpPr>
          <p:spPr bwMode="auto">
            <a:xfrm>
              <a:off x="474" y="2975"/>
              <a:ext cx="56"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0" name="Group 441"/>
          <p:cNvGrpSpPr>
            <a:grpSpLocks/>
          </p:cNvGrpSpPr>
          <p:nvPr/>
        </p:nvGrpSpPr>
        <p:grpSpPr bwMode="auto">
          <a:xfrm rot="1830427">
            <a:off x="6365875" y="2125663"/>
            <a:ext cx="161925" cy="206375"/>
            <a:chOff x="384" y="2976"/>
            <a:chExt cx="154" cy="202"/>
          </a:xfrm>
        </p:grpSpPr>
        <p:sp>
          <p:nvSpPr>
            <p:cNvPr id="154894" name="Oval 44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47" name="Oval 443"/>
            <p:cNvSpPr>
              <a:spLocks noChangeAspect="1" noChangeArrowheads="1"/>
            </p:cNvSpPr>
            <p:nvPr/>
          </p:nvSpPr>
          <p:spPr bwMode="auto">
            <a:xfrm>
              <a:off x="478" y="3120"/>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48" name="Oval 444"/>
            <p:cNvSpPr>
              <a:spLocks noChangeAspect="1" noChangeArrowheads="1"/>
            </p:cNvSpPr>
            <p:nvPr/>
          </p:nvSpPr>
          <p:spPr bwMode="auto">
            <a:xfrm>
              <a:off x="468" y="2977"/>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1" name="Group 445"/>
          <p:cNvGrpSpPr>
            <a:grpSpLocks/>
          </p:cNvGrpSpPr>
          <p:nvPr/>
        </p:nvGrpSpPr>
        <p:grpSpPr bwMode="auto">
          <a:xfrm rot="-4889414">
            <a:off x="7173120" y="4056856"/>
            <a:ext cx="157162" cy="212725"/>
            <a:chOff x="384" y="2976"/>
            <a:chExt cx="154" cy="202"/>
          </a:xfrm>
        </p:grpSpPr>
        <p:sp>
          <p:nvSpPr>
            <p:cNvPr id="154891" name="Oval 44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51" name="Oval 447"/>
            <p:cNvSpPr>
              <a:spLocks noChangeAspect="1" noChangeArrowheads="1"/>
            </p:cNvSpPr>
            <p:nvPr/>
          </p:nvSpPr>
          <p:spPr bwMode="auto">
            <a:xfrm>
              <a:off x="480" y="3121"/>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52" name="Oval 448"/>
            <p:cNvSpPr>
              <a:spLocks noChangeAspect="1" noChangeArrowheads="1"/>
            </p:cNvSpPr>
            <p:nvPr/>
          </p:nvSpPr>
          <p:spPr bwMode="auto">
            <a:xfrm>
              <a:off x="466" y="2975"/>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2" name="Group 449"/>
          <p:cNvGrpSpPr>
            <a:grpSpLocks/>
          </p:cNvGrpSpPr>
          <p:nvPr/>
        </p:nvGrpSpPr>
        <p:grpSpPr bwMode="auto">
          <a:xfrm rot="-9776057">
            <a:off x="6410325" y="3078163"/>
            <a:ext cx="160338" cy="206375"/>
            <a:chOff x="384" y="2976"/>
            <a:chExt cx="154" cy="202"/>
          </a:xfrm>
        </p:grpSpPr>
        <p:sp>
          <p:nvSpPr>
            <p:cNvPr id="154888" name="Oval 45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55" name="Oval 451"/>
            <p:cNvSpPr>
              <a:spLocks noChangeAspect="1" noChangeArrowheads="1"/>
            </p:cNvSpPr>
            <p:nvPr/>
          </p:nvSpPr>
          <p:spPr bwMode="auto">
            <a:xfrm>
              <a:off x="478" y="3126"/>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56" name="Oval 452"/>
            <p:cNvSpPr>
              <a:spLocks noChangeAspect="1" noChangeArrowheads="1"/>
            </p:cNvSpPr>
            <p:nvPr/>
          </p:nvSpPr>
          <p:spPr bwMode="auto">
            <a:xfrm>
              <a:off x="468" y="298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3" name="Group 453"/>
          <p:cNvGrpSpPr>
            <a:grpSpLocks/>
          </p:cNvGrpSpPr>
          <p:nvPr/>
        </p:nvGrpSpPr>
        <p:grpSpPr bwMode="auto">
          <a:xfrm rot="-5849846">
            <a:off x="6853238" y="2673350"/>
            <a:ext cx="157162" cy="211138"/>
            <a:chOff x="384" y="2976"/>
            <a:chExt cx="154" cy="202"/>
          </a:xfrm>
        </p:grpSpPr>
        <p:sp>
          <p:nvSpPr>
            <p:cNvPr id="154885" name="Oval 45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59" name="Oval 455"/>
            <p:cNvSpPr>
              <a:spLocks noChangeAspect="1" noChangeArrowheads="1"/>
            </p:cNvSpPr>
            <p:nvPr/>
          </p:nvSpPr>
          <p:spPr bwMode="auto">
            <a:xfrm>
              <a:off x="479" y="3118"/>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60" name="Oval 456"/>
            <p:cNvSpPr>
              <a:spLocks noChangeAspect="1" noChangeArrowheads="1"/>
            </p:cNvSpPr>
            <p:nvPr/>
          </p:nvSpPr>
          <p:spPr bwMode="auto">
            <a:xfrm>
              <a:off x="469" y="2976"/>
              <a:ext cx="59"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4" name="Group 457"/>
          <p:cNvGrpSpPr>
            <a:grpSpLocks/>
          </p:cNvGrpSpPr>
          <p:nvPr/>
        </p:nvGrpSpPr>
        <p:grpSpPr bwMode="auto">
          <a:xfrm rot="7112325">
            <a:off x="6557170" y="3440906"/>
            <a:ext cx="157162" cy="212725"/>
            <a:chOff x="384" y="2976"/>
            <a:chExt cx="154" cy="202"/>
          </a:xfrm>
        </p:grpSpPr>
        <p:sp>
          <p:nvSpPr>
            <p:cNvPr id="154882" name="Oval 45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63" name="Oval 459"/>
            <p:cNvSpPr>
              <a:spLocks noChangeAspect="1" noChangeArrowheads="1"/>
            </p:cNvSpPr>
            <p:nvPr/>
          </p:nvSpPr>
          <p:spPr bwMode="auto">
            <a:xfrm>
              <a:off x="480" y="3121"/>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64" name="Oval 460"/>
            <p:cNvSpPr>
              <a:spLocks noChangeAspect="1" noChangeArrowheads="1"/>
            </p:cNvSpPr>
            <p:nvPr/>
          </p:nvSpPr>
          <p:spPr bwMode="auto">
            <a:xfrm>
              <a:off x="470"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5" name="Group 461"/>
          <p:cNvGrpSpPr>
            <a:grpSpLocks/>
          </p:cNvGrpSpPr>
          <p:nvPr/>
        </p:nvGrpSpPr>
        <p:grpSpPr bwMode="auto">
          <a:xfrm rot="392483">
            <a:off x="6875463" y="3151188"/>
            <a:ext cx="161925" cy="206375"/>
            <a:chOff x="384" y="2976"/>
            <a:chExt cx="154" cy="202"/>
          </a:xfrm>
        </p:grpSpPr>
        <p:sp>
          <p:nvSpPr>
            <p:cNvPr id="154879" name="Oval 46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67" name="Oval 463"/>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68" name="Oval 464"/>
            <p:cNvSpPr>
              <a:spLocks noChangeAspect="1" noChangeArrowheads="1"/>
            </p:cNvSpPr>
            <p:nvPr/>
          </p:nvSpPr>
          <p:spPr bwMode="auto">
            <a:xfrm>
              <a:off x="470" y="2976"/>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6" name="Group 465"/>
          <p:cNvGrpSpPr>
            <a:grpSpLocks/>
          </p:cNvGrpSpPr>
          <p:nvPr/>
        </p:nvGrpSpPr>
        <p:grpSpPr bwMode="auto">
          <a:xfrm rot="-8626635">
            <a:off x="6419850" y="2584450"/>
            <a:ext cx="161925" cy="206375"/>
            <a:chOff x="384" y="2976"/>
            <a:chExt cx="154" cy="202"/>
          </a:xfrm>
        </p:grpSpPr>
        <p:sp>
          <p:nvSpPr>
            <p:cNvPr id="154876" name="Oval 46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71" name="Oval 467"/>
            <p:cNvSpPr>
              <a:spLocks noChangeAspect="1" noChangeArrowheads="1"/>
            </p:cNvSpPr>
            <p:nvPr/>
          </p:nvSpPr>
          <p:spPr bwMode="auto">
            <a:xfrm>
              <a:off x="483" y="3123"/>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72" name="Oval 468"/>
            <p:cNvSpPr>
              <a:spLocks noChangeAspect="1" noChangeArrowheads="1"/>
            </p:cNvSpPr>
            <p:nvPr/>
          </p:nvSpPr>
          <p:spPr bwMode="auto">
            <a:xfrm>
              <a:off x="473" y="2978"/>
              <a:ext cx="57"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7" name="Group 469"/>
          <p:cNvGrpSpPr>
            <a:grpSpLocks/>
          </p:cNvGrpSpPr>
          <p:nvPr/>
        </p:nvGrpSpPr>
        <p:grpSpPr bwMode="auto">
          <a:xfrm rot="-3511241">
            <a:off x="6339682" y="5925344"/>
            <a:ext cx="158750" cy="211137"/>
            <a:chOff x="384" y="2976"/>
            <a:chExt cx="154" cy="202"/>
          </a:xfrm>
        </p:grpSpPr>
        <p:sp>
          <p:nvSpPr>
            <p:cNvPr id="154873" name="Oval 47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75" name="Oval 471"/>
            <p:cNvSpPr>
              <a:spLocks noChangeAspect="1" noChangeArrowheads="1"/>
            </p:cNvSpPr>
            <p:nvPr/>
          </p:nvSpPr>
          <p:spPr bwMode="auto">
            <a:xfrm>
              <a:off x="481" y="3119"/>
              <a:ext cx="60" cy="58"/>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76" name="Oval 472"/>
            <p:cNvSpPr>
              <a:spLocks noChangeAspect="1" noChangeArrowheads="1"/>
            </p:cNvSpPr>
            <p:nvPr/>
          </p:nvSpPr>
          <p:spPr bwMode="auto">
            <a:xfrm>
              <a:off x="472" y="2973"/>
              <a:ext cx="60"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8" name="Group 473"/>
          <p:cNvGrpSpPr>
            <a:grpSpLocks/>
          </p:cNvGrpSpPr>
          <p:nvPr/>
        </p:nvGrpSpPr>
        <p:grpSpPr bwMode="auto">
          <a:xfrm rot="-447026">
            <a:off x="6191250" y="2360613"/>
            <a:ext cx="161925" cy="206375"/>
            <a:chOff x="384" y="2976"/>
            <a:chExt cx="154" cy="202"/>
          </a:xfrm>
        </p:grpSpPr>
        <p:sp>
          <p:nvSpPr>
            <p:cNvPr id="154870" name="Oval 47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79" name="Oval 475"/>
            <p:cNvSpPr>
              <a:spLocks noChangeAspect="1" noChangeArrowheads="1"/>
            </p:cNvSpPr>
            <p:nvPr/>
          </p:nvSpPr>
          <p:spPr bwMode="auto">
            <a:xfrm>
              <a:off x="480" y="3120"/>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80" name="Oval 476"/>
            <p:cNvSpPr>
              <a:spLocks noChangeAspect="1" noChangeArrowheads="1"/>
            </p:cNvSpPr>
            <p:nvPr/>
          </p:nvSpPr>
          <p:spPr bwMode="auto">
            <a:xfrm>
              <a:off x="467" y="2975"/>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19" name="Group 477"/>
          <p:cNvGrpSpPr>
            <a:grpSpLocks/>
          </p:cNvGrpSpPr>
          <p:nvPr/>
        </p:nvGrpSpPr>
        <p:grpSpPr bwMode="auto">
          <a:xfrm rot="3027773">
            <a:off x="7152481" y="5449094"/>
            <a:ext cx="157163" cy="212725"/>
            <a:chOff x="384" y="2976"/>
            <a:chExt cx="154" cy="202"/>
          </a:xfrm>
        </p:grpSpPr>
        <p:sp>
          <p:nvSpPr>
            <p:cNvPr id="154867" name="Oval 47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83" name="Oval 479"/>
            <p:cNvSpPr>
              <a:spLocks noChangeAspect="1" noChangeArrowheads="1"/>
            </p:cNvSpPr>
            <p:nvPr/>
          </p:nvSpPr>
          <p:spPr bwMode="auto">
            <a:xfrm>
              <a:off x="478"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84" name="Oval 480"/>
            <p:cNvSpPr>
              <a:spLocks noChangeAspect="1" noChangeArrowheads="1"/>
            </p:cNvSpPr>
            <p:nvPr/>
          </p:nvSpPr>
          <p:spPr bwMode="auto">
            <a:xfrm>
              <a:off x="467" y="2977"/>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20" name="Group 481"/>
          <p:cNvGrpSpPr>
            <a:grpSpLocks/>
          </p:cNvGrpSpPr>
          <p:nvPr/>
        </p:nvGrpSpPr>
        <p:grpSpPr bwMode="auto">
          <a:xfrm rot="8194569">
            <a:off x="6965950" y="4864100"/>
            <a:ext cx="161925" cy="206375"/>
            <a:chOff x="384" y="2976"/>
            <a:chExt cx="154" cy="202"/>
          </a:xfrm>
        </p:grpSpPr>
        <p:sp>
          <p:nvSpPr>
            <p:cNvPr id="154864" name="Oval 48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87" name="Oval 483"/>
            <p:cNvSpPr>
              <a:spLocks noChangeAspect="1" noChangeArrowheads="1"/>
            </p:cNvSpPr>
            <p:nvPr/>
          </p:nvSpPr>
          <p:spPr bwMode="auto">
            <a:xfrm>
              <a:off x="483" y="3125"/>
              <a:ext cx="56"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88" name="Oval 484"/>
            <p:cNvSpPr>
              <a:spLocks noChangeAspect="1" noChangeArrowheads="1"/>
            </p:cNvSpPr>
            <p:nvPr/>
          </p:nvSpPr>
          <p:spPr bwMode="auto">
            <a:xfrm>
              <a:off x="468"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21" name="Group 485"/>
          <p:cNvGrpSpPr>
            <a:grpSpLocks/>
          </p:cNvGrpSpPr>
          <p:nvPr/>
        </p:nvGrpSpPr>
        <p:grpSpPr bwMode="auto">
          <a:xfrm rot="10142123">
            <a:off x="6921500" y="2443163"/>
            <a:ext cx="161925" cy="206375"/>
            <a:chOff x="384" y="2976"/>
            <a:chExt cx="154" cy="202"/>
          </a:xfrm>
        </p:grpSpPr>
        <p:sp>
          <p:nvSpPr>
            <p:cNvPr id="154861" name="Oval 486"/>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91" name="Oval 487"/>
            <p:cNvSpPr>
              <a:spLocks noChangeAspect="1" noChangeArrowheads="1"/>
            </p:cNvSpPr>
            <p:nvPr/>
          </p:nvSpPr>
          <p:spPr bwMode="auto">
            <a:xfrm>
              <a:off x="481" y="3127"/>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92" name="Oval 488"/>
            <p:cNvSpPr>
              <a:spLocks noChangeAspect="1" noChangeArrowheads="1"/>
            </p:cNvSpPr>
            <p:nvPr/>
          </p:nvSpPr>
          <p:spPr bwMode="auto">
            <a:xfrm>
              <a:off x="471" y="2982"/>
              <a:ext cx="57"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22" name="Group 489"/>
          <p:cNvGrpSpPr>
            <a:grpSpLocks/>
          </p:cNvGrpSpPr>
          <p:nvPr/>
        </p:nvGrpSpPr>
        <p:grpSpPr bwMode="auto">
          <a:xfrm rot="-7531665">
            <a:off x="5495131" y="3798094"/>
            <a:ext cx="157163" cy="212725"/>
            <a:chOff x="384" y="2976"/>
            <a:chExt cx="154" cy="202"/>
          </a:xfrm>
        </p:grpSpPr>
        <p:sp>
          <p:nvSpPr>
            <p:cNvPr id="154858" name="Oval 490"/>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95" name="Oval 491"/>
            <p:cNvSpPr>
              <a:spLocks noChangeAspect="1" noChangeArrowheads="1"/>
            </p:cNvSpPr>
            <p:nvPr/>
          </p:nvSpPr>
          <p:spPr bwMode="auto">
            <a:xfrm>
              <a:off x="483" y="3120"/>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96" name="Oval 492"/>
            <p:cNvSpPr>
              <a:spLocks noChangeAspect="1" noChangeArrowheads="1"/>
            </p:cNvSpPr>
            <p:nvPr/>
          </p:nvSpPr>
          <p:spPr bwMode="auto">
            <a:xfrm>
              <a:off x="469" y="2975"/>
              <a:ext cx="59"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23" name="Group 493"/>
          <p:cNvGrpSpPr>
            <a:grpSpLocks/>
          </p:cNvGrpSpPr>
          <p:nvPr/>
        </p:nvGrpSpPr>
        <p:grpSpPr bwMode="auto">
          <a:xfrm rot="5430505">
            <a:off x="5530057" y="4307681"/>
            <a:ext cx="157162" cy="212725"/>
            <a:chOff x="384" y="2976"/>
            <a:chExt cx="154" cy="202"/>
          </a:xfrm>
        </p:grpSpPr>
        <p:sp>
          <p:nvSpPr>
            <p:cNvPr id="154855" name="Oval 494"/>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99" name="Oval 495"/>
            <p:cNvSpPr>
              <a:spLocks noChangeAspect="1" noChangeArrowheads="1"/>
            </p:cNvSpPr>
            <p:nvPr/>
          </p:nvSpPr>
          <p:spPr bwMode="auto">
            <a:xfrm>
              <a:off x="480" y="3123"/>
              <a:ext cx="58" cy="57"/>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800" name="Oval 496"/>
            <p:cNvSpPr>
              <a:spLocks noChangeAspect="1" noChangeArrowheads="1"/>
            </p:cNvSpPr>
            <p:nvPr/>
          </p:nvSpPr>
          <p:spPr bwMode="auto">
            <a:xfrm>
              <a:off x="469" y="2980"/>
              <a:ext cx="59" cy="56"/>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grpSp>
        <p:nvGrpSpPr>
          <p:cNvPr id="154824" name="Group 497"/>
          <p:cNvGrpSpPr>
            <a:grpSpLocks/>
          </p:cNvGrpSpPr>
          <p:nvPr/>
        </p:nvGrpSpPr>
        <p:grpSpPr bwMode="auto">
          <a:xfrm rot="-1289337">
            <a:off x="5659438" y="4005263"/>
            <a:ext cx="161925" cy="207962"/>
            <a:chOff x="384" y="2976"/>
            <a:chExt cx="154" cy="202"/>
          </a:xfrm>
        </p:grpSpPr>
        <p:sp>
          <p:nvSpPr>
            <p:cNvPr id="154852" name="Oval 498"/>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803" name="Oval 499"/>
            <p:cNvSpPr>
              <a:spLocks noChangeAspect="1" noChangeArrowheads="1"/>
            </p:cNvSpPr>
            <p:nvPr/>
          </p:nvSpPr>
          <p:spPr bwMode="auto">
            <a:xfrm>
              <a:off x="480" y="3119"/>
              <a:ext cx="56"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804" name="Oval 500"/>
            <p:cNvSpPr>
              <a:spLocks noChangeAspect="1" noChangeArrowheads="1"/>
            </p:cNvSpPr>
            <p:nvPr/>
          </p:nvSpPr>
          <p:spPr bwMode="auto">
            <a:xfrm>
              <a:off x="470" y="2976"/>
              <a:ext cx="57"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sp>
        <p:nvSpPr>
          <p:cNvPr id="154825" name="Freeform 1631"/>
          <p:cNvSpPr>
            <a:spLocks/>
          </p:cNvSpPr>
          <p:nvPr/>
        </p:nvSpPr>
        <p:spPr bwMode="auto">
          <a:xfrm>
            <a:off x="5616575" y="2490788"/>
            <a:ext cx="387350" cy="390525"/>
          </a:xfrm>
          <a:custGeom>
            <a:avLst/>
            <a:gdLst>
              <a:gd name="T0" fmla="*/ 387350 w 244"/>
              <a:gd name="T1" fmla="*/ 9525 h 246"/>
              <a:gd name="T2" fmla="*/ 271463 w 244"/>
              <a:gd name="T3" fmla="*/ 0 h 246"/>
              <a:gd name="T4" fmla="*/ 225425 w 244"/>
              <a:gd name="T5" fmla="*/ 15875 h 246"/>
              <a:gd name="T6" fmla="*/ 120650 w 244"/>
              <a:gd name="T7" fmla="*/ 95250 h 246"/>
              <a:gd name="T8" fmla="*/ 80963 w 244"/>
              <a:gd name="T9" fmla="*/ 139700 h 246"/>
              <a:gd name="T10" fmla="*/ 47625 w 244"/>
              <a:gd name="T11" fmla="*/ 196850 h 246"/>
              <a:gd name="T12" fmla="*/ 23813 w 244"/>
              <a:gd name="T13" fmla="*/ 266700 h 246"/>
              <a:gd name="T14" fmla="*/ 14288 w 244"/>
              <a:gd name="T15" fmla="*/ 314325 h 246"/>
              <a:gd name="T16" fmla="*/ 6350 w 244"/>
              <a:gd name="T17" fmla="*/ 352425 h 246"/>
              <a:gd name="T18" fmla="*/ 0 w 244"/>
              <a:gd name="T19" fmla="*/ 376238 h 246"/>
              <a:gd name="T20" fmla="*/ 249238 w 244"/>
              <a:gd name="T21" fmla="*/ 390525 h 246"/>
              <a:gd name="T22" fmla="*/ 242888 w 244"/>
              <a:gd name="T23" fmla="*/ 338138 h 246"/>
              <a:gd name="T24" fmla="*/ 242888 w 244"/>
              <a:gd name="T25" fmla="*/ 285750 h 246"/>
              <a:gd name="T26" fmla="*/ 247650 w 244"/>
              <a:gd name="T27" fmla="*/ 230188 h 246"/>
              <a:gd name="T28" fmla="*/ 252413 w 244"/>
              <a:gd name="T29" fmla="*/ 182563 h 246"/>
              <a:gd name="T30" fmla="*/ 266700 w 244"/>
              <a:gd name="T31" fmla="*/ 138113 h 246"/>
              <a:gd name="T32" fmla="*/ 282575 w 244"/>
              <a:gd name="T33" fmla="*/ 111125 h 246"/>
              <a:gd name="T34" fmla="*/ 311150 w 244"/>
              <a:gd name="T35" fmla="*/ 80963 h 246"/>
              <a:gd name="T36" fmla="*/ 347663 w 244"/>
              <a:gd name="T37" fmla="*/ 52388 h 246"/>
              <a:gd name="T38" fmla="*/ 368300 w 244"/>
              <a:gd name="T39" fmla="*/ 25400 h 246"/>
              <a:gd name="T40" fmla="*/ 387350 w 244"/>
              <a:gd name="T41" fmla="*/ 9525 h 2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4"/>
              <a:gd name="T64" fmla="*/ 0 h 246"/>
              <a:gd name="T65" fmla="*/ 244 w 244"/>
              <a:gd name="T66" fmla="*/ 246 h 2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4" h="246">
                <a:moveTo>
                  <a:pt x="244" y="6"/>
                </a:moveTo>
                <a:lnTo>
                  <a:pt x="171" y="0"/>
                </a:lnTo>
                <a:lnTo>
                  <a:pt x="142" y="10"/>
                </a:lnTo>
                <a:lnTo>
                  <a:pt x="76" y="60"/>
                </a:lnTo>
                <a:lnTo>
                  <a:pt x="51" y="88"/>
                </a:lnTo>
                <a:lnTo>
                  <a:pt x="30" y="124"/>
                </a:lnTo>
                <a:lnTo>
                  <a:pt x="15" y="168"/>
                </a:lnTo>
                <a:lnTo>
                  <a:pt x="9" y="198"/>
                </a:lnTo>
                <a:lnTo>
                  <a:pt x="4" y="222"/>
                </a:lnTo>
                <a:lnTo>
                  <a:pt x="0" y="237"/>
                </a:lnTo>
                <a:lnTo>
                  <a:pt x="157" y="246"/>
                </a:lnTo>
                <a:lnTo>
                  <a:pt x="153" y="213"/>
                </a:lnTo>
                <a:lnTo>
                  <a:pt x="153" y="180"/>
                </a:lnTo>
                <a:lnTo>
                  <a:pt x="156" y="145"/>
                </a:lnTo>
                <a:lnTo>
                  <a:pt x="159" y="115"/>
                </a:lnTo>
                <a:lnTo>
                  <a:pt x="168" y="87"/>
                </a:lnTo>
                <a:lnTo>
                  <a:pt x="178" y="70"/>
                </a:lnTo>
                <a:lnTo>
                  <a:pt x="196" y="51"/>
                </a:lnTo>
                <a:lnTo>
                  <a:pt x="219" y="33"/>
                </a:lnTo>
                <a:lnTo>
                  <a:pt x="232" y="16"/>
                </a:lnTo>
                <a:lnTo>
                  <a:pt x="244" y="6"/>
                </a:lnTo>
                <a:close/>
              </a:path>
            </a:pathLst>
          </a:custGeom>
          <a:gradFill rotWithShape="1">
            <a:gsLst>
              <a:gs pos="0">
                <a:schemeClr val="bg1"/>
              </a:gs>
              <a:gs pos="100000">
                <a:srgbClr val="EAEAEA">
                  <a:alpha val="75998"/>
                </a:srgbClr>
              </a:gs>
            </a:gsLst>
            <a:path path="rect">
              <a:fillToRect l="50000" t="50000" r="50000" b="50000"/>
            </a:path>
          </a:gradFill>
          <a:ln w="9525">
            <a:noFill/>
            <a:miter lim="800000"/>
            <a:headEnd/>
            <a:tailEnd/>
          </a:ln>
        </p:spPr>
        <p:txBody>
          <a:bodyPr wrap="none"/>
          <a:lstStyle/>
          <a:p>
            <a:endParaRPr lang="en-US"/>
          </a:p>
        </p:txBody>
      </p:sp>
      <p:grpSp>
        <p:nvGrpSpPr>
          <p:cNvPr id="154826" name="Group 421"/>
          <p:cNvGrpSpPr>
            <a:grpSpLocks/>
          </p:cNvGrpSpPr>
          <p:nvPr/>
        </p:nvGrpSpPr>
        <p:grpSpPr bwMode="auto">
          <a:xfrm rot="-10257708">
            <a:off x="5732463" y="2713038"/>
            <a:ext cx="160337" cy="207962"/>
            <a:chOff x="384" y="2976"/>
            <a:chExt cx="154" cy="202"/>
          </a:xfrm>
        </p:grpSpPr>
        <p:sp>
          <p:nvSpPr>
            <p:cNvPr id="154849" name="Oval 422"/>
            <p:cNvSpPr>
              <a:spLocks noChangeArrowheads="1"/>
            </p:cNvSpPr>
            <p:nvPr/>
          </p:nvSpPr>
          <p:spPr bwMode="auto">
            <a:xfrm>
              <a:off x="384" y="3024"/>
              <a:ext cx="144" cy="144"/>
            </a:xfrm>
            <a:prstGeom prst="ellipse">
              <a:avLst/>
            </a:prstGeom>
            <a:gradFill rotWithShape="1">
              <a:gsLst>
                <a:gs pos="0">
                  <a:srgbClr val="FF0000"/>
                </a:gs>
                <a:gs pos="100000">
                  <a:srgbClr val="760000"/>
                </a:gs>
              </a:gsLst>
              <a:path path="shape">
                <a:fillToRect l="50000" t="50000" r="50000" b="50000"/>
              </a:path>
            </a:gradFill>
            <a:ln w="9525">
              <a:noFill/>
              <a:round/>
              <a:headEnd/>
              <a:tailEnd/>
            </a:ln>
          </p:spPr>
          <p:txBody>
            <a:bodyPr wrap="none" anchor="ctr"/>
            <a:lstStyle/>
            <a:p>
              <a:endParaRPr lang="en-US"/>
            </a:p>
          </p:txBody>
        </p:sp>
        <p:sp>
          <p:nvSpPr>
            <p:cNvPr id="1378727" name="Oval 423"/>
            <p:cNvSpPr>
              <a:spLocks noChangeAspect="1" noChangeArrowheads="1"/>
            </p:cNvSpPr>
            <p:nvPr/>
          </p:nvSpPr>
          <p:spPr bwMode="auto">
            <a:xfrm>
              <a:off x="480" y="3119"/>
              <a:ext cx="58" cy="59"/>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sp>
          <p:nvSpPr>
            <p:cNvPr id="1378728" name="Oval 424"/>
            <p:cNvSpPr>
              <a:spLocks noChangeAspect="1" noChangeArrowheads="1"/>
            </p:cNvSpPr>
            <p:nvPr/>
          </p:nvSpPr>
          <p:spPr bwMode="auto">
            <a:xfrm>
              <a:off x="469" y="2975"/>
              <a:ext cx="58" cy="60"/>
            </a:xfrm>
            <a:prstGeom prst="ellipse">
              <a:avLst/>
            </a:prstGeom>
            <a:gradFill rotWithShape="1">
              <a:gsLst>
                <a:gs pos="0">
                  <a:schemeClr val="bg1"/>
                </a:gs>
                <a:gs pos="100000">
                  <a:schemeClr val="bg1">
                    <a:gamma/>
                    <a:shade val="85882"/>
                    <a:invGamma/>
                  </a:schemeClr>
                </a:gs>
              </a:gsLst>
              <a:path path="shape">
                <a:fillToRect l="50000" t="50000" r="50000" b="50000"/>
              </a:path>
            </a:gradFill>
            <a:ln w="9525">
              <a:solidFill>
                <a:schemeClr val="bg2"/>
              </a:solidFill>
              <a:round/>
              <a:headEnd/>
              <a:tailEnd/>
            </a:ln>
            <a:effectLst/>
          </p:spPr>
          <p:txBody>
            <a:bodyPr wrap="none" anchor="ctr"/>
            <a:lstStyle/>
            <a:p>
              <a:pPr>
                <a:defRPr/>
              </a:pPr>
              <a:endParaRPr lang="en-US"/>
            </a:p>
          </p:txBody>
        </p:sp>
      </p:grpSp>
      <p:sp>
        <p:nvSpPr>
          <p:cNvPr id="154827" name="AutoShape 1632"/>
          <p:cNvSpPr>
            <a:spLocks noChangeArrowheads="1"/>
          </p:cNvSpPr>
          <p:nvPr/>
        </p:nvSpPr>
        <p:spPr bwMode="auto">
          <a:xfrm>
            <a:off x="5521325" y="2692400"/>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28" name="AutoShape 1633"/>
          <p:cNvSpPr>
            <a:spLocks noChangeArrowheads="1"/>
          </p:cNvSpPr>
          <p:nvPr/>
        </p:nvSpPr>
        <p:spPr bwMode="auto">
          <a:xfrm>
            <a:off x="6200775" y="2716213"/>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29" name="AutoShape 1634"/>
          <p:cNvSpPr>
            <a:spLocks noChangeArrowheads="1"/>
          </p:cNvSpPr>
          <p:nvPr/>
        </p:nvSpPr>
        <p:spPr bwMode="auto">
          <a:xfrm flipH="1" flipV="1">
            <a:off x="6545263" y="2849563"/>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30" name="AutoShape 1635"/>
          <p:cNvSpPr>
            <a:spLocks noChangeArrowheads="1"/>
          </p:cNvSpPr>
          <p:nvPr/>
        </p:nvSpPr>
        <p:spPr bwMode="auto">
          <a:xfrm flipH="1" flipV="1">
            <a:off x="7223125" y="2752725"/>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31" name="AutoShape 1636"/>
          <p:cNvSpPr>
            <a:spLocks noChangeArrowheads="1"/>
          </p:cNvSpPr>
          <p:nvPr/>
        </p:nvSpPr>
        <p:spPr bwMode="auto">
          <a:xfrm flipV="1">
            <a:off x="5851525" y="2825750"/>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32" name="AutoShape 1637"/>
          <p:cNvSpPr>
            <a:spLocks noChangeArrowheads="1"/>
          </p:cNvSpPr>
          <p:nvPr/>
        </p:nvSpPr>
        <p:spPr bwMode="auto">
          <a:xfrm flipH="1">
            <a:off x="6886575" y="2722563"/>
            <a:ext cx="158750" cy="768350"/>
          </a:xfrm>
          <a:prstGeom prst="upArrow">
            <a:avLst>
              <a:gd name="adj1" fmla="val 60000"/>
              <a:gd name="adj2" fmla="val 75647"/>
            </a:avLst>
          </a:prstGeom>
          <a:solidFill>
            <a:srgbClr val="FFCC66"/>
          </a:solidFill>
          <a:ln w="3175">
            <a:solidFill>
              <a:srgbClr val="800000"/>
            </a:solidFill>
            <a:miter lim="800000"/>
            <a:headEnd/>
            <a:tailEnd/>
          </a:ln>
        </p:spPr>
        <p:txBody>
          <a:bodyPr vert="eaVert" wrap="none" anchor="ctr"/>
          <a:lstStyle/>
          <a:p>
            <a:endParaRPr lang="en-US"/>
          </a:p>
        </p:txBody>
      </p:sp>
      <p:sp>
        <p:nvSpPr>
          <p:cNvPr id="154833" name="Text Box 1638"/>
          <p:cNvSpPr txBox="1">
            <a:spLocks noChangeArrowheads="1"/>
          </p:cNvSpPr>
          <p:nvPr/>
        </p:nvSpPr>
        <p:spPr bwMode="auto">
          <a:xfrm>
            <a:off x="3871913" y="2327275"/>
            <a:ext cx="1382712" cy="825500"/>
          </a:xfrm>
          <a:prstGeom prst="rect">
            <a:avLst/>
          </a:prstGeom>
          <a:noFill/>
          <a:ln w="9525">
            <a:noFill/>
            <a:miter lim="800000"/>
            <a:headEnd/>
            <a:tailEnd/>
          </a:ln>
        </p:spPr>
        <p:txBody>
          <a:bodyPr wrap="none">
            <a:spAutoFit/>
          </a:bodyPr>
          <a:lstStyle/>
          <a:p>
            <a:r>
              <a:rPr lang="en-US" sz="1600"/>
              <a:t>H</a:t>
            </a:r>
            <a:r>
              <a:rPr lang="en-US" sz="1600" baseline="-25000"/>
              <a:t>2</a:t>
            </a:r>
            <a:r>
              <a:rPr lang="en-US" sz="1600"/>
              <a:t>O(</a:t>
            </a:r>
            <a:r>
              <a:rPr lang="en-US" sz="1600" i="1"/>
              <a:t>g</a:t>
            </a:r>
            <a:r>
              <a:rPr lang="en-US" sz="1600"/>
              <a:t>)</a:t>
            </a:r>
          </a:p>
          <a:p>
            <a:r>
              <a:rPr lang="en-US" sz="1600"/>
              <a:t>molecules</a:t>
            </a:r>
          </a:p>
          <a:p>
            <a:r>
              <a:rPr lang="en-US" sz="1600"/>
              <a:t>(water vapor)</a:t>
            </a:r>
          </a:p>
        </p:txBody>
      </p:sp>
      <p:sp>
        <p:nvSpPr>
          <p:cNvPr id="154834" name="Text Box 1639"/>
          <p:cNvSpPr txBox="1">
            <a:spLocks noChangeArrowheads="1"/>
          </p:cNvSpPr>
          <p:nvPr/>
        </p:nvSpPr>
        <p:spPr bwMode="auto">
          <a:xfrm>
            <a:off x="3937000" y="4775200"/>
            <a:ext cx="1096963" cy="581025"/>
          </a:xfrm>
          <a:prstGeom prst="rect">
            <a:avLst/>
          </a:prstGeom>
          <a:noFill/>
          <a:ln w="9525">
            <a:noFill/>
            <a:miter lim="800000"/>
            <a:headEnd/>
            <a:tailEnd/>
          </a:ln>
        </p:spPr>
        <p:txBody>
          <a:bodyPr wrap="none">
            <a:spAutoFit/>
          </a:bodyPr>
          <a:lstStyle/>
          <a:p>
            <a:r>
              <a:rPr lang="en-US" sz="1600"/>
              <a:t>H</a:t>
            </a:r>
            <a:r>
              <a:rPr lang="en-US" sz="1600" baseline="-25000"/>
              <a:t>2</a:t>
            </a:r>
            <a:r>
              <a:rPr lang="en-US" sz="1600"/>
              <a:t>O(</a:t>
            </a:r>
            <a:r>
              <a:rPr lang="en-US" sz="1600" i="1"/>
              <a:t>l</a:t>
            </a:r>
            <a:r>
              <a:rPr lang="en-US" sz="1600"/>
              <a:t>)</a:t>
            </a:r>
          </a:p>
          <a:p>
            <a:r>
              <a:rPr lang="en-US" sz="1600"/>
              <a:t>molecules</a:t>
            </a:r>
          </a:p>
        </p:txBody>
      </p:sp>
      <p:sp>
        <p:nvSpPr>
          <p:cNvPr id="154835" name="Line 1640"/>
          <p:cNvSpPr>
            <a:spLocks noChangeShapeType="1"/>
          </p:cNvSpPr>
          <p:nvPr/>
        </p:nvSpPr>
        <p:spPr bwMode="auto">
          <a:xfrm flipH="1" flipV="1">
            <a:off x="2909888" y="1911350"/>
            <a:ext cx="1211262" cy="523875"/>
          </a:xfrm>
          <a:prstGeom prst="line">
            <a:avLst/>
          </a:prstGeom>
          <a:noFill/>
          <a:ln w="9525">
            <a:solidFill>
              <a:schemeClr val="tx1"/>
            </a:solidFill>
            <a:round/>
            <a:headEnd/>
            <a:tailEnd/>
          </a:ln>
        </p:spPr>
        <p:txBody>
          <a:bodyPr/>
          <a:lstStyle/>
          <a:p>
            <a:endParaRPr lang="en-US"/>
          </a:p>
        </p:txBody>
      </p:sp>
      <p:sp>
        <p:nvSpPr>
          <p:cNvPr id="154836" name="Line 1641"/>
          <p:cNvSpPr>
            <a:spLocks noChangeShapeType="1"/>
          </p:cNvSpPr>
          <p:nvPr/>
        </p:nvSpPr>
        <p:spPr bwMode="auto">
          <a:xfrm flipV="1">
            <a:off x="5083175" y="1889125"/>
            <a:ext cx="973138" cy="865188"/>
          </a:xfrm>
          <a:prstGeom prst="line">
            <a:avLst/>
          </a:prstGeom>
          <a:noFill/>
          <a:ln w="9525">
            <a:solidFill>
              <a:schemeClr val="tx1"/>
            </a:solidFill>
            <a:round/>
            <a:headEnd/>
            <a:tailEnd/>
          </a:ln>
        </p:spPr>
        <p:txBody>
          <a:bodyPr/>
          <a:lstStyle/>
          <a:p>
            <a:endParaRPr lang="en-US"/>
          </a:p>
        </p:txBody>
      </p:sp>
      <p:sp>
        <p:nvSpPr>
          <p:cNvPr id="154837" name="Line 1642"/>
          <p:cNvSpPr>
            <a:spLocks noChangeShapeType="1"/>
          </p:cNvSpPr>
          <p:nvPr/>
        </p:nvSpPr>
        <p:spPr bwMode="auto">
          <a:xfrm flipH="1">
            <a:off x="3325813" y="4940300"/>
            <a:ext cx="782637" cy="119063"/>
          </a:xfrm>
          <a:prstGeom prst="line">
            <a:avLst/>
          </a:prstGeom>
          <a:noFill/>
          <a:ln w="9525">
            <a:solidFill>
              <a:schemeClr val="tx1"/>
            </a:solidFill>
            <a:round/>
            <a:headEnd/>
            <a:tailEnd/>
          </a:ln>
        </p:spPr>
        <p:txBody>
          <a:bodyPr/>
          <a:lstStyle/>
          <a:p>
            <a:endParaRPr lang="en-US"/>
          </a:p>
        </p:txBody>
      </p:sp>
      <p:sp>
        <p:nvSpPr>
          <p:cNvPr id="154838" name="Line 1643"/>
          <p:cNvSpPr>
            <a:spLocks noChangeShapeType="1"/>
          </p:cNvSpPr>
          <p:nvPr/>
        </p:nvSpPr>
        <p:spPr bwMode="auto">
          <a:xfrm flipV="1">
            <a:off x="4833938" y="4821238"/>
            <a:ext cx="758825" cy="106362"/>
          </a:xfrm>
          <a:prstGeom prst="line">
            <a:avLst/>
          </a:prstGeom>
          <a:noFill/>
          <a:ln w="9525">
            <a:solidFill>
              <a:schemeClr val="tx1"/>
            </a:solidFill>
            <a:round/>
            <a:headEnd/>
            <a:tailEnd/>
          </a:ln>
        </p:spPr>
        <p:txBody>
          <a:bodyPr/>
          <a:lstStyle/>
          <a:p>
            <a:endParaRPr lang="en-US"/>
          </a:p>
        </p:txBody>
      </p:sp>
      <p:sp>
        <p:nvSpPr>
          <p:cNvPr id="1381996" name="Freeform 1644"/>
          <p:cNvSpPr>
            <a:spLocks/>
          </p:cNvSpPr>
          <p:nvPr/>
        </p:nvSpPr>
        <p:spPr bwMode="auto">
          <a:xfrm rot="9957586">
            <a:off x="2535238" y="1047750"/>
            <a:ext cx="206375" cy="280988"/>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1997" name="Freeform 1645"/>
          <p:cNvSpPr>
            <a:spLocks/>
          </p:cNvSpPr>
          <p:nvPr/>
        </p:nvSpPr>
        <p:spPr bwMode="auto">
          <a:xfrm rot="13955439">
            <a:off x="3215481" y="391319"/>
            <a:ext cx="206375" cy="280988"/>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1998" name="Freeform 1646"/>
          <p:cNvSpPr>
            <a:spLocks/>
          </p:cNvSpPr>
          <p:nvPr/>
        </p:nvSpPr>
        <p:spPr bwMode="auto">
          <a:xfrm rot="11965963">
            <a:off x="2054225" y="1943100"/>
            <a:ext cx="206375" cy="280988"/>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1999" name="Freeform 1647"/>
          <p:cNvSpPr>
            <a:spLocks/>
          </p:cNvSpPr>
          <p:nvPr/>
        </p:nvSpPr>
        <p:spPr bwMode="auto">
          <a:xfrm rot="33624481">
            <a:off x="2193925" y="687388"/>
            <a:ext cx="169863" cy="147637"/>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2000" name="Freeform 1648"/>
          <p:cNvSpPr>
            <a:spLocks/>
          </p:cNvSpPr>
          <p:nvPr/>
        </p:nvSpPr>
        <p:spPr bwMode="auto">
          <a:xfrm rot="12568586">
            <a:off x="2344738" y="2743200"/>
            <a:ext cx="206375" cy="280988"/>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2001" name="Freeform 1649"/>
          <p:cNvSpPr>
            <a:spLocks/>
          </p:cNvSpPr>
          <p:nvPr/>
        </p:nvSpPr>
        <p:spPr bwMode="auto">
          <a:xfrm rot="10114793">
            <a:off x="6140450" y="1766888"/>
            <a:ext cx="206375" cy="280987"/>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2002" name="Freeform 1650"/>
          <p:cNvSpPr>
            <a:spLocks/>
          </p:cNvSpPr>
          <p:nvPr/>
        </p:nvSpPr>
        <p:spPr bwMode="auto">
          <a:xfrm rot="2416273">
            <a:off x="6459538" y="2424113"/>
            <a:ext cx="206375" cy="280987"/>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2003" name="Freeform 1651"/>
          <p:cNvSpPr>
            <a:spLocks/>
          </p:cNvSpPr>
          <p:nvPr/>
        </p:nvSpPr>
        <p:spPr bwMode="auto">
          <a:xfrm>
            <a:off x="7180263" y="2530475"/>
            <a:ext cx="173037" cy="238125"/>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382004" name="Freeform 1652"/>
          <p:cNvSpPr>
            <a:spLocks/>
          </p:cNvSpPr>
          <p:nvPr/>
        </p:nvSpPr>
        <p:spPr bwMode="auto">
          <a:xfrm rot="11838169">
            <a:off x="6608763" y="2054225"/>
            <a:ext cx="206375" cy="280988"/>
          </a:xfrm>
          <a:custGeom>
            <a:avLst/>
            <a:gdLst/>
            <a:ahLst/>
            <a:cxnLst>
              <a:cxn ang="0">
                <a:pos x="51" y="22"/>
              </a:cxn>
              <a:cxn ang="0">
                <a:pos x="130" y="141"/>
              </a:cxn>
              <a:cxn ang="0">
                <a:pos x="61" y="177"/>
              </a:cxn>
              <a:cxn ang="0">
                <a:pos x="3" y="64"/>
              </a:cxn>
              <a:cxn ang="0">
                <a:pos x="0" y="0"/>
              </a:cxn>
              <a:cxn ang="0">
                <a:pos x="33" y="4"/>
              </a:cxn>
              <a:cxn ang="0">
                <a:pos x="51" y="22"/>
              </a:cxn>
            </a:cxnLst>
            <a:rect l="0" t="0" r="r" b="b"/>
            <a:pathLst>
              <a:path w="130" h="177">
                <a:moveTo>
                  <a:pt x="51" y="22"/>
                </a:moveTo>
                <a:lnTo>
                  <a:pt x="130" y="141"/>
                </a:lnTo>
                <a:lnTo>
                  <a:pt x="61" y="177"/>
                </a:lnTo>
                <a:lnTo>
                  <a:pt x="3" y="64"/>
                </a:lnTo>
                <a:lnTo>
                  <a:pt x="0" y="0"/>
                </a:lnTo>
                <a:lnTo>
                  <a:pt x="33" y="4"/>
                </a:lnTo>
                <a:lnTo>
                  <a:pt x="51" y="22"/>
                </a:lnTo>
                <a:close/>
              </a:path>
            </a:pathLst>
          </a:custGeom>
          <a:gradFill rotWithShape="1">
            <a:gsLst>
              <a:gs pos="0">
                <a:schemeClr val="accent2">
                  <a:alpha val="10001"/>
                </a:schemeClr>
              </a:gs>
              <a:gs pos="50000">
                <a:srgbClr val="FF0000">
                  <a:alpha val="10001"/>
                </a:srgbClr>
              </a:gs>
              <a:gs pos="100000">
                <a:schemeClr val="accent2">
                  <a:alpha val="10001"/>
                </a:schemeClr>
              </a:gs>
            </a:gsLst>
            <a:lin ang="0" scaled="1"/>
          </a:gradFill>
          <a:ln w="9525">
            <a:noFill/>
            <a:round/>
            <a:headEnd/>
            <a:tailEnd/>
          </a:ln>
          <a:effectLst/>
        </p:spPr>
        <p:txBody>
          <a:bodyPr/>
          <a:lstStyle/>
          <a:p>
            <a:pPr>
              <a:defRPr/>
            </a:pPr>
            <a:endParaRPr lang="en-US"/>
          </a:p>
        </p:txBody>
      </p:sp>
      <p:sp>
        <p:nvSpPr>
          <p:cNvPr id="154848" name="AutoShape 165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381536"/>
                                        </p:tgtEl>
                                        <p:attrNameLst>
                                          <p:attrName>style.opacity</p:attrName>
                                        </p:attrNameLst>
                                      </p:cBhvr>
                                      <p:to>
                                        <p:strVal val="0.5"/>
                                      </p:to>
                                    </p:set>
                                    <p:animEffect filter="image" prLst="opacity: 0.5">
                                      <p:cBhvr rctx="IE">
                                        <p:cTn id="7" dur="indefinite"/>
                                        <p:tgtEl>
                                          <p:spTgt spid="1381536"/>
                                        </p:tgtEl>
                                      </p:cBhvr>
                                    </p:animEffect>
                                  </p:childTnLst>
                                </p:cTn>
                              </p:par>
                              <p:par>
                                <p:cTn id="8" presetID="9" presetClass="emph" presetSubtype="0" nodeType="withEffect">
                                  <p:stCondLst>
                                    <p:cond delay="0"/>
                                  </p:stCondLst>
                                  <p:childTnLst>
                                    <p:set>
                                      <p:cBhvr rctx="PPT">
                                        <p:cTn id="9" dur="indefinite"/>
                                        <p:tgtEl>
                                          <p:spTgt spid="1381572"/>
                                        </p:tgtEl>
                                        <p:attrNameLst>
                                          <p:attrName>style.opacity</p:attrName>
                                        </p:attrNameLst>
                                      </p:cBhvr>
                                      <p:to>
                                        <p:strVal val="0.5"/>
                                      </p:to>
                                    </p:set>
                                    <p:animEffect filter="image" prLst="opacity: 0.5">
                                      <p:cBhvr rctx="IE">
                                        <p:cTn id="10" dur="indefinite"/>
                                        <p:tgtEl>
                                          <p:spTgt spid="1381572"/>
                                        </p:tgtEl>
                                      </p:cBhvr>
                                    </p:animEffect>
                                  </p:childTnLst>
                                </p:cTn>
                              </p:par>
                              <p:par>
                                <p:cTn id="11" presetID="9" presetClass="emph" presetSubtype="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9" presetClass="emph" presetSubtype="0" nodeType="withEffect">
                                  <p:stCondLst>
                                    <p:cond delay="0"/>
                                  </p:stCondLst>
                                  <p:childTnLst>
                                    <p:set>
                                      <p:cBhvr rctx="PPT">
                                        <p:cTn id="15" dur="indefinite"/>
                                        <p:tgtEl>
                                          <p:spTgt spid="1381577"/>
                                        </p:tgtEl>
                                        <p:attrNameLst>
                                          <p:attrName>style.opacity</p:attrName>
                                        </p:attrNameLst>
                                      </p:cBhvr>
                                      <p:to>
                                        <p:strVal val="0.5"/>
                                      </p:to>
                                    </p:set>
                                    <p:animEffect filter="image" prLst="opacity: 0.5">
                                      <p:cBhvr rctx="IE">
                                        <p:cTn id="16" dur="indefinite"/>
                                        <p:tgtEl>
                                          <p:spTgt spid="1381577"/>
                                        </p:tgtEl>
                                      </p:cBhvr>
                                    </p:animEffect>
                                  </p:childTnLst>
                                </p:cTn>
                              </p:par>
                              <p:par>
                                <p:cTn id="17" presetID="9" presetClass="emph" presetSubtype="0" nodeType="withEffect">
                                  <p:stCondLst>
                                    <p:cond delay="0"/>
                                  </p:stCondLst>
                                  <p:childTnLst>
                                    <p:set>
                                      <p:cBhvr rctx="PPT">
                                        <p:cTn id="18" dur="indefinite"/>
                                        <p:tgtEl>
                                          <p:spTgt spid="1381556"/>
                                        </p:tgtEl>
                                        <p:attrNameLst>
                                          <p:attrName>style.opacity</p:attrName>
                                        </p:attrNameLst>
                                      </p:cBhvr>
                                      <p:to>
                                        <p:strVal val="0.5"/>
                                      </p:to>
                                    </p:set>
                                    <p:animEffect filter="image" prLst="opacity: 0.5">
                                      <p:cBhvr rctx="IE">
                                        <p:cTn id="19" dur="indefinite"/>
                                        <p:tgtEl>
                                          <p:spTgt spid="1381556"/>
                                        </p:tgtEl>
                                      </p:cBhvr>
                                    </p:animEffect>
                                  </p:childTnLst>
                                </p:cTn>
                              </p:par>
                              <p:par>
                                <p:cTn id="20" presetID="9" presetClass="emph" presetSubtype="0" nodeType="withEffect">
                                  <p:stCondLst>
                                    <p:cond delay="0"/>
                                  </p:stCondLst>
                                  <p:childTnLst>
                                    <p:set>
                                      <p:cBhvr rctx="PPT">
                                        <p:cTn id="21" dur="indefinite"/>
                                        <p:tgtEl>
                                          <p:spTgt spid="30"/>
                                        </p:tgtEl>
                                        <p:attrNameLst>
                                          <p:attrName>style.opacity</p:attrName>
                                        </p:attrNameLst>
                                      </p:cBhvr>
                                      <p:to>
                                        <p:strVal val="0.5"/>
                                      </p:to>
                                    </p:set>
                                    <p:animEffect filter="image" prLst="opacity: 0.5">
                                      <p:cBhvr rctx="IE">
                                        <p:cTn id="22" dur="indefinite"/>
                                        <p:tgtEl>
                                          <p:spTgt spid="30"/>
                                        </p:tgtEl>
                                      </p:cBhvr>
                                    </p:animEffect>
                                  </p:childTnLst>
                                </p:cTn>
                              </p:par>
                              <p:par>
                                <p:cTn id="23" presetID="9" presetClass="emph" presetSubtype="0" nodeType="withEffect">
                                  <p:stCondLst>
                                    <p:cond delay="0"/>
                                  </p:stCondLst>
                                  <p:childTnLst>
                                    <p:set>
                                      <p:cBhvr rctx="PPT">
                                        <p:cTn id="24" dur="indefinite"/>
                                        <p:tgtEl>
                                          <p:spTgt spid="2"/>
                                        </p:tgtEl>
                                        <p:attrNameLst>
                                          <p:attrName>style.opacity</p:attrName>
                                        </p:attrNameLst>
                                      </p:cBhvr>
                                      <p:to>
                                        <p:strVal val="0.5"/>
                                      </p:to>
                                    </p:set>
                                    <p:animEffect filter="image" prLst="opacity: 0.5">
                                      <p:cBhvr rctx="IE">
                                        <p:cTn id="25" dur="indefinite"/>
                                        <p:tgtEl>
                                          <p:spTgt spid="2"/>
                                        </p:tgtEl>
                                      </p:cBhvr>
                                    </p:animEffect>
                                  </p:childTnLst>
                                </p:cTn>
                              </p:par>
                              <p:par>
                                <p:cTn id="26" presetID="9" presetClass="emph" presetSubtype="0" nodeType="withEffect">
                                  <p:stCondLst>
                                    <p:cond delay="0"/>
                                  </p:stCondLst>
                                  <p:childTnLst>
                                    <p:set>
                                      <p:cBhvr rctx="PPT">
                                        <p:cTn id="27" dur="indefinite"/>
                                        <p:tgtEl>
                                          <p:spTgt spid="154926"/>
                                        </p:tgtEl>
                                        <p:attrNameLst>
                                          <p:attrName>style.opacity</p:attrName>
                                        </p:attrNameLst>
                                      </p:cBhvr>
                                      <p:to>
                                        <p:strVal val="0.5"/>
                                      </p:to>
                                    </p:set>
                                    <p:animEffect filter="image" prLst="opacity: 0.5">
                                      <p:cBhvr rctx="IE">
                                        <p:cTn id="28" dur="indefinite"/>
                                        <p:tgtEl>
                                          <p:spTgt spid="154926"/>
                                        </p:tgtEl>
                                      </p:cBhvr>
                                    </p:animEffect>
                                  </p:childTnLst>
                                </p:cTn>
                              </p:par>
                              <p:par>
                                <p:cTn id="29" presetID="9" presetClass="emph" presetSubtype="0" nodeType="withEffect">
                                  <p:stCondLst>
                                    <p:cond delay="0"/>
                                  </p:stCondLst>
                                  <p:childTnLst>
                                    <p:set>
                                      <p:cBhvr rctx="PPT">
                                        <p:cTn id="30" dur="indefinite"/>
                                        <p:tgtEl>
                                          <p:spTgt spid="154905"/>
                                        </p:tgtEl>
                                        <p:attrNameLst>
                                          <p:attrName>style.opacity</p:attrName>
                                        </p:attrNameLst>
                                      </p:cBhvr>
                                      <p:to>
                                        <p:strVal val="0.5"/>
                                      </p:to>
                                    </p:set>
                                    <p:animEffect filter="image" prLst="opacity: 0.5">
                                      <p:cBhvr rctx="IE">
                                        <p:cTn id="31" dur="indefinite"/>
                                        <p:tgtEl>
                                          <p:spTgt spid="154905"/>
                                        </p:tgtEl>
                                      </p:cBhvr>
                                    </p:animEffect>
                                  </p:childTnLst>
                                </p:cTn>
                              </p:par>
                              <p:par>
                                <p:cTn id="32" presetID="9" presetClass="emph" presetSubtype="0" nodeType="withEffect">
                                  <p:stCondLst>
                                    <p:cond delay="0"/>
                                  </p:stCondLst>
                                  <p:childTnLst>
                                    <p:set>
                                      <p:cBhvr rctx="PPT">
                                        <p:cTn id="33" dur="indefinite"/>
                                        <p:tgtEl>
                                          <p:spTgt spid="154892"/>
                                        </p:tgtEl>
                                        <p:attrNameLst>
                                          <p:attrName>style.opacity</p:attrName>
                                        </p:attrNameLst>
                                      </p:cBhvr>
                                      <p:to>
                                        <p:strVal val="0.5"/>
                                      </p:to>
                                    </p:set>
                                    <p:animEffect filter="image" prLst="opacity: 0.5">
                                      <p:cBhvr rctx="IE">
                                        <p:cTn id="34" dur="indefinite"/>
                                        <p:tgtEl>
                                          <p:spTgt spid="154892"/>
                                        </p:tgtEl>
                                      </p:cBhvr>
                                    </p:animEffect>
                                  </p:childTnLst>
                                </p:cTn>
                              </p:par>
                              <p:par>
                                <p:cTn id="35" presetID="9" presetClass="emph" presetSubtype="0" nodeType="withEffect">
                                  <p:stCondLst>
                                    <p:cond delay="0"/>
                                  </p:stCondLst>
                                  <p:childTnLst>
                                    <p:set>
                                      <p:cBhvr rctx="PPT">
                                        <p:cTn id="36" dur="indefinite"/>
                                        <p:tgtEl>
                                          <p:spTgt spid="154872"/>
                                        </p:tgtEl>
                                        <p:attrNameLst>
                                          <p:attrName>style.opacity</p:attrName>
                                        </p:attrNameLst>
                                      </p:cBhvr>
                                      <p:to>
                                        <p:strVal val="0.5"/>
                                      </p:to>
                                    </p:set>
                                    <p:animEffect filter="image" prLst="opacity: 0.5">
                                      <p:cBhvr rctx="IE">
                                        <p:cTn id="37" dur="indefinite"/>
                                        <p:tgtEl>
                                          <p:spTgt spid="154872"/>
                                        </p:tgtEl>
                                      </p:cBhvr>
                                    </p:animEffect>
                                  </p:childTnLst>
                                </p:cTn>
                              </p:par>
                              <p:par>
                                <p:cTn id="38" presetID="9" presetClass="emph" presetSubtype="0" nodeType="withEffect">
                                  <p:stCondLst>
                                    <p:cond delay="0"/>
                                  </p:stCondLst>
                                  <p:childTnLst>
                                    <p:set>
                                      <p:cBhvr rctx="PPT">
                                        <p:cTn id="39" dur="indefinite"/>
                                        <p:tgtEl>
                                          <p:spTgt spid="154950"/>
                                        </p:tgtEl>
                                        <p:attrNameLst>
                                          <p:attrName>style.opacity</p:attrName>
                                        </p:attrNameLst>
                                      </p:cBhvr>
                                      <p:to>
                                        <p:strVal val="0.5"/>
                                      </p:to>
                                    </p:set>
                                    <p:animEffect filter="image" prLst="opacity: 0.5">
                                      <p:cBhvr rctx="IE">
                                        <p:cTn id="40" dur="indefinite"/>
                                        <p:tgtEl>
                                          <p:spTgt spid="154950"/>
                                        </p:tgtEl>
                                      </p:cBhvr>
                                    </p:animEffect>
                                  </p:childTnLst>
                                </p:cTn>
                              </p:par>
                              <p:par>
                                <p:cTn id="41" presetID="9" presetClass="emph" presetSubtype="0" nodeType="withEffect">
                                  <p:stCondLst>
                                    <p:cond delay="0"/>
                                  </p:stCondLst>
                                  <p:childTnLst>
                                    <p:set>
                                      <p:cBhvr rctx="PPT">
                                        <p:cTn id="42" dur="indefinite"/>
                                        <p:tgtEl>
                                          <p:spTgt spid="154883"/>
                                        </p:tgtEl>
                                        <p:attrNameLst>
                                          <p:attrName>style.opacity</p:attrName>
                                        </p:attrNameLst>
                                      </p:cBhvr>
                                      <p:to>
                                        <p:strVal val="0.5"/>
                                      </p:to>
                                    </p:set>
                                    <p:animEffect filter="image" prLst="opacity: 0.5">
                                      <p:cBhvr rctx="IE">
                                        <p:cTn id="43" dur="indefinite"/>
                                        <p:tgtEl>
                                          <p:spTgt spid="154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626" name="Freeform 58" descr="20%"/>
          <p:cNvSpPr>
            <a:spLocks/>
          </p:cNvSpPr>
          <p:nvPr/>
        </p:nvSpPr>
        <p:spPr bwMode="auto">
          <a:xfrm>
            <a:off x="6413500" y="3951288"/>
            <a:ext cx="420688" cy="1692275"/>
          </a:xfrm>
          <a:custGeom>
            <a:avLst/>
            <a:gdLst>
              <a:gd name="T0" fmla="*/ 0 w 265"/>
              <a:gd name="T1" fmla="*/ 73025 h 1066"/>
              <a:gd name="T2" fmla="*/ 223838 w 265"/>
              <a:gd name="T3" fmla="*/ 73025 h 1066"/>
              <a:gd name="T4" fmla="*/ 290513 w 265"/>
              <a:gd name="T5" fmla="*/ 95250 h 1066"/>
              <a:gd name="T6" fmla="*/ 325438 w 265"/>
              <a:gd name="T7" fmla="*/ 149225 h 1066"/>
              <a:gd name="T8" fmla="*/ 325438 w 265"/>
              <a:gd name="T9" fmla="*/ 968375 h 1066"/>
              <a:gd name="T10" fmla="*/ 330200 w 265"/>
              <a:gd name="T11" fmla="*/ 1692275 h 1066"/>
              <a:gd name="T12" fmla="*/ 420688 w 265"/>
              <a:gd name="T13" fmla="*/ 1690688 h 1066"/>
              <a:gd name="T14" fmla="*/ 404813 w 265"/>
              <a:gd name="T15" fmla="*/ 152400 h 1066"/>
              <a:gd name="T16" fmla="*/ 373063 w 265"/>
              <a:gd name="T17" fmla="*/ 52388 h 1066"/>
              <a:gd name="T18" fmla="*/ 276225 w 265"/>
              <a:gd name="T19" fmla="*/ 0 h 1066"/>
              <a:gd name="T20" fmla="*/ 0 w 265"/>
              <a:gd name="T21" fmla="*/ 0 h 1066"/>
              <a:gd name="T22" fmla="*/ 0 w 265"/>
              <a:gd name="T23" fmla="*/ 73025 h 10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1066"/>
              <a:gd name="T38" fmla="*/ 265 w 265"/>
              <a:gd name="T39" fmla="*/ 1066 h 10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1066">
                <a:moveTo>
                  <a:pt x="0" y="46"/>
                </a:moveTo>
                <a:lnTo>
                  <a:pt x="141" y="46"/>
                </a:lnTo>
                <a:lnTo>
                  <a:pt x="183" y="60"/>
                </a:lnTo>
                <a:lnTo>
                  <a:pt x="205" y="94"/>
                </a:lnTo>
                <a:lnTo>
                  <a:pt x="205" y="610"/>
                </a:lnTo>
                <a:lnTo>
                  <a:pt x="208" y="1066"/>
                </a:lnTo>
                <a:lnTo>
                  <a:pt x="265" y="1065"/>
                </a:lnTo>
                <a:lnTo>
                  <a:pt x="255" y="96"/>
                </a:lnTo>
                <a:lnTo>
                  <a:pt x="235" y="33"/>
                </a:lnTo>
                <a:lnTo>
                  <a:pt x="174" y="0"/>
                </a:lnTo>
                <a:lnTo>
                  <a:pt x="0" y="0"/>
                </a:lnTo>
                <a:lnTo>
                  <a:pt x="0" y="46"/>
                </a:lnTo>
                <a:close/>
              </a:path>
            </a:pathLst>
          </a:custGeom>
          <a:pattFill prst="pct20">
            <a:fgClr>
              <a:srgbClr val="3366FF">
                <a:alpha val="27058"/>
              </a:srgbClr>
            </a:fgClr>
            <a:bgClr>
              <a:schemeClr val="bg1">
                <a:alpha val="27058"/>
              </a:schemeClr>
            </a:bgClr>
          </a:pattFill>
          <a:ln w="9525">
            <a:noFill/>
            <a:round/>
            <a:headEnd/>
            <a:tailEnd/>
          </a:ln>
        </p:spPr>
        <p:txBody>
          <a:bodyPr/>
          <a:lstStyle/>
          <a:p>
            <a:endParaRPr lang="en-US"/>
          </a:p>
        </p:txBody>
      </p:sp>
      <p:sp>
        <p:nvSpPr>
          <p:cNvPr id="1389617" name="Freeform 49"/>
          <p:cNvSpPr>
            <a:spLocks/>
          </p:cNvSpPr>
          <p:nvPr/>
        </p:nvSpPr>
        <p:spPr bwMode="auto">
          <a:xfrm>
            <a:off x="4891088" y="5264150"/>
            <a:ext cx="1074737" cy="90488"/>
          </a:xfrm>
          <a:custGeom>
            <a:avLst/>
            <a:gdLst>
              <a:gd name="T0" fmla="*/ 352425 w 677"/>
              <a:gd name="T1" fmla="*/ 87313 h 57"/>
              <a:gd name="T2" fmla="*/ 393700 w 677"/>
              <a:gd name="T3" fmla="*/ 17463 h 57"/>
              <a:gd name="T4" fmla="*/ 500062 w 677"/>
              <a:gd name="T5" fmla="*/ 1588 h 57"/>
              <a:gd name="T6" fmla="*/ 631825 w 677"/>
              <a:gd name="T7" fmla="*/ 6350 h 57"/>
              <a:gd name="T8" fmla="*/ 700087 w 677"/>
              <a:gd name="T9" fmla="*/ 22225 h 57"/>
              <a:gd name="T10" fmla="*/ 741362 w 677"/>
              <a:gd name="T11" fmla="*/ 65088 h 57"/>
              <a:gd name="T12" fmla="*/ 817562 w 677"/>
              <a:gd name="T13" fmla="*/ 58738 h 57"/>
              <a:gd name="T14" fmla="*/ 946150 w 677"/>
              <a:gd name="T15" fmla="*/ 68263 h 57"/>
              <a:gd name="T16" fmla="*/ 989012 w 677"/>
              <a:gd name="T17" fmla="*/ 50800 h 57"/>
              <a:gd name="T18" fmla="*/ 1031875 w 677"/>
              <a:gd name="T19" fmla="*/ 50800 h 57"/>
              <a:gd name="T20" fmla="*/ 1046162 w 677"/>
              <a:gd name="T21" fmla="*/ 69850 h 57"/>
              <a:gd name="T22" fmla="*/ 860425 w 677"/>
              <a:gd name="T23" fmla="*/ 84138 h 57"/>
              <a:gd name="T24" fmla="*/ 574675 w 677"/>
              <a:gd name="T25" fmla="*/ 84138 h 57"/>
              <a:gd name="T26" fmla="*/ 266700 w 677"/>
              <a:gd name="T27" fmla="*/ 84138 h 57"/>
              <a:gd name="T28" fmla="*/ 74612 w 677"/>
              <a:gd name="T29" fmla="*/ 87313 h 57"/>
              <a:gd name="T30" fmla="*/ 26987 w 677"/>
              <a:gd name="T31" fmla="*/ 87313 h 57"/>
              <a:gd name="T32" fmla="*/ 0 w 677"/>
              <a:gd name="T33" fmla="*/ 65088 h 57"/>
              <a:gd name="T34" fmla="*/ 22225 w 677"/>
              <a:gd name="T35" fmla="*/ 50800 h 57"/>
              <a:gd name="T36" fmla="*/ 104775 w 677"/>
              <a:gd name="T37" fmla="*/ 65088 h 57"/>
              <a:gd name="T38" fmla="*/ 200025 w 677"/>
              <a:gd name="T39" fmla="*/ 69850 h 57"/>
              <a:gd name="T40" fmla="*/ 279400 w 677"/>
              <a:gd name="T41" fmla="*/ 65088 h 57"/>
              <a:gd name="T42" fmla="*/ 319087 w 677"/>
              <a:gd name="T43" fmla="*/ 69850 h 57"/>
              <a:gd name="T44" fmla="*/ 365125 w 677"/>
              <a:gd name="T45" fmla="*/ 69850 h 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7"/>
              <a:gd name="T70" fmla="*/ 0 h 57"/>
              <a:gd name="T71" fmla="*/ 677 w 677"/>
              <a:gd name="T72" fmla="*/ 57 h 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7" h="57">
                <a:moveTo>
                  <a:pt x="222" y="55"/>
                </a:moveTo>
                <a:cubicBezTo>
                  <a:pt x="227" y="37"/>
                  <a:pt x="233" y="20"/>
                  <a:pt x="248" y="11"/>
                </a:cubicBezTo>
                <a:cubicBezTo>
                  <a:pt x="263" y="2"/>
                  <a:pt x="290" y="2"/>
                  <a:pt x="315" y="1"/>
                </a:cubicBezTo>
                <a:cubicBezTo>
                  <a:pt x="340" y="0"/>
                  <a:pt x="377" y="2"/>
                  <a:pt x="398" y="4"/>
                </a:cubicBezTo>
                <a:cubicBezTo>
                  <a:pt x="419" y="6"/>
                  <a:pt x="429" y="8"/>
                  <a:pt x="441" y="14"/>
                </a:cubicBezTo>
                <a:cubicBezTo>
                  <a:pt x="453" y="20"/>
                  <a:pt x="455" y="37"/>
                  <a:pt x="467" y="41"/>
                </a:cubicBezTo>
                <a:cubicBezTo>
                  <a:pt x="479" y="45"/>
                  <a:pt x="494" y="37"/>
                  <a:pt x="515" y="37"/>
                </a:cubicBezTo>
                <a:cubicBezTo>
                  <a:pt x="536" y="37"/>
                  <a:pt x="578" y="44"/>
                  <a:pt x="596" y="43"/>
                </a:cubicBezTo>
                <a:cubicBezTo>
                  <a:pt x="614" y="42"/>
                  <a:pt x="614" y="34"/>
                  <a:pt x="623" y="32"/>
                </a:cubicBezTo>
                <a:cubicBezTo>
                  <a:pt x="632" y="30"/>
                  <a:pt x="644" y="30"/>
                  <a:pt x="650" y="32"/>
                </a:cubicBezTo>
                <a:cubicBezTo>
                  <a:pt x="656" y="34"/>
                  <a:pt x="677" y="40"/>
                  <a:pt x="659" y="44"/>
                </a:cubicBezTo>
                <a:cubicBezTo>
                  <a:pt x="641" y="48"/>
                  <a:pt x="591" y="52"/>
                  <a:pt x="542" y="53"/>
                </a:cubicBezTo>
                <a:cubicBezTo>
                  <a:pt x="493" y="54"/>
                  <a:pt x="424" y="53"/>
                  <a:pt x="362" y="53"/>
                </a:cubicBezTo>
                <a:cubicBezTo>
                  <a:pt x="300" y="53"/>
                  <a:pt x="220" y="53"/>
                  <a:pt x="168" y="53"/>
                </a:cubicBezTo>
                <a:cubicBezTo>
                  <a:pt x="116" y="53"/>
                  <a:pt x="72" y="55"/>
                  <a:pt x="47" y="55"/>
                </a:cubicBezTo>
                <a:cubicBezTo>
                  <a:pt x="22" y="55"/>
                  <a:pt x="25" y="57"/>
                  <a:pt x="17" y="55"/>
                </a:cubicBezTo>
                <a:cubicBezTo>
                  <a:pt x="9" y="53"/>
                  <a:pt x="0" y="45"/>
                  <a:pt x="0" y="41"/>
                </a:cubicBezTo>
                <a:cubicBezTo>
                  <a:pt x="0" y="37"/>
                  <a:pt x="3" y="32"/>
                  <a:pt x="14" y="32"/>
                </a:cubicBezTo>
                <a:cubicBezTo>
                  <a:pt x="25" y="32"/>
                  <a:pt x="47" y="39"/>
                  <a:pt x="66" y="41"/>
                </a:cubicBezTo>
                <a:cubicBezTo>
                  <a:pt x="85" y="43"/>
                  <a:pt x="108" y="44"/>
                  <a:pt x="126" y="44"/>
                </a:cubicBezTo>
                <a:cubicBezTo>
                  <a:pt x="144" y="44"/>
                  <a:pt x="164" y="41"/>
                  <a:pt x="176" y="41"/>
                </a:cubicBezTo>
                <a:cubicBezTo>
                  <a:pt x="188" y="41"/>
                  <a:pt x="192" y="44"/>
                  <a:pt x="201" y="44"/>
                </a:cubicBezTo>
                <a:cubicBezTo>
                  <a:pt x="210" y="44"/>
                  <a:pt x="226" y="44"/>
                  <a:pt x="230" y="44"/>
                </a:cubicBezTo>
              </a:path>
            </a:pathLst>
          </a:custGeom>
          <a:solidFill>
            <a:srgbClr val="99CCFF">
              <a:alpha val="36862"/>
            </a:srgbClr>
          </a:solidFill>
          <a:ln w="9525">
            <a:noFill/>
            <a:round/>
            <a:headEnd/>
            <a:tailEnd/>
          </a:ln>
        </p:spPr>
        <p:txBody>
          <a:bodyPr/>
          <a:lstStyle/>
          <a:p>
            <a:endParaRPr lang="en-US"/>
          </a:p>
        </p:txBody>
      </p:sp>
      <p:sp>
        <p:nvSpPr>
          <p:cNvPr id="1389615" name="Freeform 47" descr="20%"/>
          <p:cNvSpPr>
            <a:spLocks/>
          </p:cNvSpPr>
          <p:nvPr/>
        </p:nvSpPr>
        <p:spPr bwMode="auto">
          <a:xfrm>
            <a:off x="4843463" y="3741738"/>
            <a:ext cx="1174750" cy="1625600"/>
          </a:xfrm>
          <a:custGeom>
            <a:avLst/>
            <a:gdLst>
              <a:gd name="T0" fmla="*/ 403225 w 740"/>
              <a:gd name="T1" fmla="*/ 0 h 1024"/>
              <a:gd name="T2" fmla="*/ 381000 w 740"/>
              <a:gd name="T3" fmla="*/ 15875 h 1024"/>
              <a:gd name="T4" fmla="*/ 381000 w 740"/>
              <a:gd name="T5" fmla="*/ 196850 h 1024"/>
              <a:gd name="T6" fmla="*/ 371475 w 740"/>
              <a:gd name="T7" fmla="*/ 334962 h 1024"/>
              <a:gd name="T8" fmla="*/ 127000 w 740"/>
              <a:gd name="T9" fmla="*/ 1096962 h 1024"/>
              <a:gd name="T10" fmla="*/ 12700 w 740"/>
              <a:gd name="T11" fmla="*/ 1430337 h 1024"/>
              <a:gd name="T12" fmla="*/ 0 w 740"/>
              <a:gd name="T13" fmla="*/ 1514475 h 1024"/>
              <a:gd name="T14" fmla="*/ 41275 w 740"/>
              <a:gd name="T15" fmla="*/ 1595437 h 1024"/>
              <a:gd name="T16" fmla="*/ 117475 w 740"/>
              <a:gd name="T17" fmla="*/ 1625600 h 1024"/>
              <a:gd name="T18" fmla="*/ 695325 w 740"/>
              <a:gd name="T19" fmla="*/ 1606550 h 1024"/>
              <a:gd name="T20" fmla="*/ 1012825 w 740"/>
              <a:gd name="T21" fmla="*/ 1606550 h 1024"/>
              <a:gd name="T22" fmla="*/ 1127125 w 740"/>
              <a:gd name="T23" fmla="*/ 1581150 h 1024"/>
              <a:gd name="T24" fmla="*/ 1174750 w 740"/>
              <a:gd name="T25" fmla="*/ 1497012 h 1024"/>
              <a:gd name="T26" fmla="*/ 1138238 w 740"/>
              <a:gd name="T27" fmla="*/ 1363662 h 1024"/>
              <a:gd name="T28" fmla="*/ 819150 w 740"/>
              <a:gd name="T29" fmla="*/ 357187 h 1024"/>
              <a:gd name="T30" fmla="*/ 827088 w 740"/>
              <a:gd name="T31" fmla="*/ 319087 h 1024"/>
              <a:gd name="T32" fmla="*/ 884238 w 740"/>
              <a:gd name="T33" fmla="*/ 306387 h 1024"/>
              <a:gd name="T34" fmla="*/ 917575 w 740"/>
              <a:gd name="T35" fmla="*/ 301625 h 1024"/>
              <a:gd name="T36" fmla="*/ 917575 w 740"/>
              <a:gd name="T37" fmla="*/ 206375 h 1024"/>
              <a:gd name="T38" fmla="*/ 836613 w 740"/>
              <a:gd name="T39" fmla="*/ 225425 h 1024"/>
              <a:gd name="T40" fmla="*/ 798512 w 740"/>
              <a:gd name="T41" fmla="*/ 196850 h 1024"/>
              <a:gd name="T42" fmla="*/ 790575 w 740"/>
              <a:gd name="T43" fmla="*/ 44450 h 1024"/>
              <a:gd name="T44" fmla="*/ 779462 w 740"/>
              <a:gd name="T45" fmla="*/ 15875 h 1024"/>
              <a:gd name="T46" fmla="*/ 422275 w 740"/>
              <a:gd name="T47" fmla="*/ 28575 h 1024"/>
              <a:gd name="T48" fmla="*/ 403225 w 740"/>
              <a:gd name="T49" fmla="*/ 0 h 10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0"/>
              <a:gd name="T76" fmla="*/ 0 h 1024"/>
              <a:gd name="T77" fmla="*/ 740 w 740"/>
              <a:gd name="T78" fmla="*/ 1024 h 10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0" h="1024">
                <a:moveTo>
                  <a:pt x="254" y="0"/>
                </a:moveTo>
                <a:lnTo>
                  <a:pt x="240" y="10"/>
                </a:lnTo>
                <a:lnTo>
                  <a:pt x="240" y="124"/>
                </a:lnTo>
                <a:lnTo>
                  <a:pt x="234" y="211"/>
                </a:lnTo>
                <a:lnTo>
                  <a:pt x="80" y="691"/>
                </a:lnTo>
                <a:lnTo>
                  <a:pt x="8" y="901"/>
                </a:lnTo>
                <a:lnTo>
                  <a:pt x="0" y="954"/>
                </a:lnTo>
                <a:lnTo>
                  <a:pt x="26" y="1005"/>
                </a:lnTo>
                <a:lnTo>
                  <a:pt x="74" y="1024"/>
                </a:lnTo>
                <a:lnTo>
                  <a:pt x="438" y="1012"/>
                </a:lnTo>
                <a:lnTo>
                  <a:pt x="638" y="1012"/>
                </a:lnTo>
                <a:lnTo>
                  <a:pt x="710" y="996"/>
                </a:lnTo>
                <a:lnTo>
                  <a:pt x="740" y="943"/>
                </a:lnTo>
                <a:lnTo>
                  <a:pt x="717" y="859"/>
                </a:lnTo>
                <a:lnTo>
                  <a:pt x="516" y="225"/>
                </a:lnTo>
                <a:lnTo>
                  <a:pt x="521" y="201"/>
                </a:lnTo>
                <a:lnTo>
                  <a:pt x="557" y="193"/>
                </a:lnTo>
                <a:lnTo>
                  <a:pt x="578" y="190"/>
                </a:lnTo>
                <a:lnTo>
                  <a:pt x="578" y="130"/>
                </a:lnTo>
                <a:lnTo>
                  <a:pt x="527" y="142"/>
                </a:lnTo>
                <a:lnTo>
                  <a:pt x="503" y="124"/>
                </a:lnTo>
                <a:lnTo>
                  <a:pt x="498" y="28"/>
                </a:lnTo>
                <a:lnTo>
                  <a:pt x="491" y="10"/>
                </a:lnTo>
                <a:lnTo>
                  <a:pt x="266" y="18"/>
                </a:lnTo>
                <a:lnTo>
                  <a:pt x="254" y="0"/>
                </a:lnTo>
                <a:close/>
              </a:path>
            </a:pathLst>
          </a:custGeom>
          <a:pattFill prst="pct20">
            <a:fgClr>
              <a:srgbClr val="0000FF">
                <a:alpha val="27058"/>
              </a:srgbClr>
            </a:fgClr>
            <a:bgClr>
              <a:schemeClr val="bg1">
                <a:alpha val="27058"/>
              </a:schemeClr>
            </a:bgClr>
          </a:pattFill>
          <a:ln w="9525">
            <a:noFill/>
            <a:round/>
            <a:headEnd/>
            <a:tailEnd/>
          </a:ln>
        </p:spPr>
        <p:txBody>
          <a:bodyPr/>
          <a:lstStyle/>
          <a:p>
            <a:endParaRPr lang="en-US"/>
          </a:p>
        </p:txBody>
      </p:sp>
      <p:sp>
        <p:nvSpPr>
          <p:cNvPr id="155653" name="Freeform 25"/>
          <p:cNvSpPr>
            <a:spLocks/>
          </p:cNvSpPr>
          <p:nvPr/>
        </p:nvSpPr>
        <p:spPr bwMode="auto">
          <a:xfrm>
            <a:off x="3484563" y="5348288"/>
            <a:ext cx="554037" cy="1247775"/>
          </a:xfrm>
          <a:custGeom>
            <a:avLst/>
            <a:gdLst>
              <a:gd name="T0" fmla="*/ 6350 w 349"/>
              <a:gd name="T1" fmla="*/ 3175 h 786"/>
              <a:gd name="T2" fmla="*/ 39687 w 349"/>
              <a:gd name="T3" fmla="*/ 17463 h 786"/>
              <a:gd name="T4" fmla="*/ 58737 w 349"/>
              <a:gd name="T5" fmla="*/ 22225 h 786"/>
              <a:gd name="T6" fmla="*/ 92075 w 349"/>
              <a:gd name="T7" fmla="*/ 0 h 786"/>
              <a:gd name="T8" fmla="*/ 104775 w 349"/>
              <a:gd name="T9" fmla="*/ 890588 h 786"/>
              <a:gd name="T10" fmla="*/ 111125 w 349"/>
              <a:gd name="T11" fmla="*/ 989013 h 786"/>
              <a:gd name="T12" fmla="*/ 139700 w 349"/>
              <a:gd name="T13" fmla="*/ 1071563 h 786"/>
              <a:gd name="T14" fmla="*/ 180975 w 349"/>
              <a:gd name="T15" fmla="*/ 1114425 h 786"/>
              <a:gd name="T16" fmla="*/ 244475 w 349"/>
              <a:gd name="T17" fmla="*/ 1146175 h 786"/>
              <a:gd name="T18" fmla="*/ 314325 w 349"/>
              <a:gd name="T19" fmla="*/ 1141413 h 786"/>
              <a:gd name="T20" fmla="*/ 382587 w 349"/>
              <a:gd name="T21" fmla="*/ 1109663 h 786"/>
              <a:gd name="T22" fmla="*/ 433387 w 349"/>
              <a:gd name="T23" fmla="*/ 1052513 h 786"/>
              <a:gd name="T24" fmla="*/ 439737 w 349"/>
              <a:gd name="T25" fmla="*/ 941388 h 786"/>
              <a:gd name="T26" fmla="*/ 444500 w 349"/>
              <a:gd name="T27" fmla="*/ 503238 h 786"/>
              <a:gd name="T28" fmla="*/ 444500 w 349"/>
              <a:gd name="T29" fmla="*/ 28575 h 786"/>
              <a:gd name="T30" fmla="*/ 504825 w 349"/>
              <a:gd name="T31" fmla="*/ 26988 h 786"/>
              <a:gd name="T32" fmla="*/ 544512 w 349"/>
              <a:gd name="T33" fmla="*/ 26988 h 786"/>
              <a:gd name="T34" fmla="*/ 554037 w 349"/>
              <a:gd name="T35" fmla="*/ 709612 h 786"/>
              <a:gd name="T36" fmla="*/ 549275 w 349"/>
              <a:gd name="T37" fmla="*/ 979488 h 786"/>
              <a:gd name="T38" fmla="*/ 530225 w 349"/>
              <a:gd name="T39" fmla="*/ 1074738 h 786"/>
              <a:gd name="T40" fmla="*/ 485775 w 349"/>
              <a:gd name="T41" fmla="*/ 1152525 h 786"/>
              <a:gd name="T42" fmla="*/ 430212 w 349"/>
              <a:gd name="T43" fmla="*/ 1204913 h 786"/>
              <a:gd name="T44" fmla="*/ 373062 w 349"/>
              <a:gd name="T45" fmla="*/ 1236663 h 786"/>
              <a:gd name="T46" fmla="*/ 280987 w 349"/>
              <a:gd name="T47" fmla="*/ 1247775 h 786"/>
              <a:gd name="T48" fmla="*/ 195262 w 349"/>
              <a:gd name="T49" fmla="*/ 1233488 h 786"/>
              <a:gd name="T50" fmla="*/ 125412 w 349"/>
              <a:gd name="T51" fmla="*/ 1198563 h 786"/>
              <a:gd name="T52" fmla="*/ 68262 w 349"/>
              <a:gd name="T53" fmla="*/ 1150938 h 786"/>
              <a:gd name="T54" fmla="*/ 20637 w 349"/>
              <a:gd name="T55" fmla="*/ 1085850 h 786"/>
              <a:gd name="T56" fmla="*/ 9525 w 349"/>
              <a:gd name="T57" fmla="*/ 1041400 h 786"/>
              <a:gd name="T58" fmla="*/ 0 w 349"/>
              <a:gd name="T59" fmla="*/ 793750 h 786"/>
              <a:gd name="T60" fmla="*/ 4762 w 349"/>
              <a:gd name="T61" fmla="*/ 485775 h 786"/>
              <a:gd name="T62" fmla="*/ 6350 w 349"/>
              <a:gd name="T63" fmla="*/ 171450 h 786"/>
              <a:gd name="T64" fmla="*/ 6350 w 349"/>
              <a:gd name="T65" fmla="*/ 3175 h 7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9"/>
              <a:gd name="T100" fmla="*/ 0 h 786"/>
              <a:gd name="T101" fmla="*/ 349 w 349"/>
              <a:gd name="T102" fmla="*/ 786 h 7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9" h="786">
                <a:moveTo>
                  <a:pt x="4" y="2"/>
                </a:moveTo>
                <a:lnTo>
                  <a:pt x="25" y="11"/>
                </a:lnTo>
                <a:lnTo>
                  <a:pt x="37" y="14"/>
                </a:lnTo>
                <a:lnTo>
                  <a:pt x="58" y="0"/>
                </a:lnTo>
                <a:lnTo>
                  <a:pt x="66" y="561"/>
                </a:lnTo>
                <a:lnTo>
                  <a:pt x="70" y="623"/>
                </a:lnTo>
                <a:lnTo>
                  <a:pt x="88" y="675"/>
                </a:lnTo>
                <a:lnTo>
                  <a:pt x="114" y="702"/>
                </a:lnTo>
                <a:lnTo>
                  <a:pt x="154" y="722"/>
                </a:lnTo>
                <a:lnTo>
                  <a:pt x="198" y="719"/>
                </a:lnTo>
                <a:lnTo>
                  <a:pt x="241" y="699"/>
                </a:lnTo>
                <a:lnTo>
                  <a:pt x="273" y="663"/>
                </a:lnTo>
                <a:lnTo>
                  <a:pt x="277" y="593"/>
                </a:lnTo>
                <a:lnTo>
                  <a:pt x="280" y="317"/>
                </a:lnTo>
                <a:lnTo>
                  <a:pt x="280" y="18"/>
                </a:lnTo>
                <a:lnTo>
                  <a:pt x="318" y="17"/>
                </a:lnTo>
                <a:lnTo>
                  <a:pt x="343" y="17"/>
                </a:lnTo>
                <a:lnTo>
                  <a:pt x="349" y="447"/>
                </a:lnTo>
                <a:lnTo>
                  <a:pt x="346" y="617"/>
                </a:lnTo>
                <a:lnTo>
                  <a:pt x="334" y="677"/>
                </a:lnTo>
                <a:lnTo>
                  <a:pt x="306" y="726"/>
                </a:lnTo>
                <a:lnTo>
                  <a:pt x="271" y="759"/>
                </a:lnTo>
                <a:lnTo>
                  <a:pt x="235" y="779"/>
                </a:lnTo>
                <a:lnTo>
                  <a:pt x="177" y="786"/>
                </a:lnTo>
                <a:lnTo>
                  <a:pt x="123" y="777"/>
                </a:lnTo>
                <a:lnTo>
                  <a:pt x="79" y="755"/>
                </a:lnTo>
                <a:lnTo>
                  <a:pt x="43" y="725"/>
                </a:lnTo>
                <a:lnTo>
                  <a:pt x="13" y="684"/>
                </a:lnTo>
                <a:lnTo>
                  <a:pt x="6" y="656"/>
                </a:lnTo>
                <a:lnTo>
                  <a:pt x="0" y="500"/>
                </a:lnTo>
                <a:lnTo>
                  <a:pt x="3" y="306"/>
                </a:lnTo>
                <a:lnTo>
                  <a:pt x="4" y="108"/>
                </a:lnTo>
                <a:lnTo>
                  <a:pt x="4" y="2"/>
                </a:lnTo>
                <a:close/>
              </a:path>
            </a:pathLst>
          </a:custGeom>
          <a:solidFill>
            <a:srgbClr val="B2B2B2"/>
          </a:solidFill>
          <a:ln w="9525">
            <a:noFill/>
            <a:round/>
            <a:headEnd/>
            <a:tailEnd/>
          </a:ln>
        </p:spPr>
        <p:txBody>
          <a:bodyPr/>
          <a:lstStyle/>
          <a:p>
            <a:endParaRPr lang="en-US"/>
          </a:p>
        </p:txBody>
      </p:sp>
      <p:sp>
        <p:nvSpPr>
          <p:cNvPr id="155654" name="Freeform 17"/>
          <p:cNvSpPr>
            <a:spLocks/>
          </p:cNvSpPr>
          <p:nvPr/>
        </p:nvSpPr>
        <p:spPr bwMode="auto">
          <a:xfrm>
            <a:off x="2128838" y="3971925"/>
            <a:ext cx="131762" cy="327025"/>
          </a:xfrm>
          <a:custGeom>
            <a:avLst/>
            <a:gdLst>
              <a:gd name="T0" fmla="*/ 3175 w 83"/>
              <a:gd name="T1" fmla="*/ 0 h 206"/>
              <a:gd name="T2" fmla="*/ 122237 w 83"/>
              <a:gd name="T3" fmla="*/ 0 h 206"/>
              <a:gd name="T4" fmla="*/ 131762 w 83"/>
              <a:gd name="T5" fmla="*/ 71438 h 206"/>
              <a:gd name="T6" fmla="*/ 117475 w 83"/>
              <a:gd name="T7" fmla="*/ 122238 h 206"/>
              <a:gd name="T8" fmla="*/ 103187 w 83"/>
              <a:gd name="T9" fmla="*/ 157163 h 206"/>
              <a:gd name="T10" fmla="*/ 95250 w 83"/>
              <a:gd name="T11" fmla="*/ 228600 h 206"/>
              <a:gd name="T12" fmla="*/ 90487 w 83"/>
              <a:gd name="T13" fmla="*/ 323850 h 206"/>
              <a:gd name="T14" fmla="*/ 38100 w 83"/>
              <a:gd name="T15" fmla="*/ 327025 h 206"/>
              <a:gd name="T16" fmla="*/ 38100 w 83"/>
              <a:gd name="T17" fmla="*/ 231775 h 206"/>
              <a:gd name="T18" fmla="*/ 22225 w 83"/>
              <a:gd name="T19" fmla="*/ 152400 h 206"/>
              <a:gd name="T20" fmla="*/ 9525 w 83"/>
              <a:gd name="T21" fmla="*/ 98425 h 206"/>
              <a:gd name="T22" fmla="*/ 0 w 83"/>
              <a:gd name="T23" fmla="*/ 57150 h 206"/>
              <a:gd name="T24" fmla="*/ 3175 w 83"/>
              <a:gd name="T25" fmla="*/ 0 h 2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3"/>
              <a:gd name="T40" fmla="*/ 0 h 206"/>
              <a:gd name="T41" fmla="*/ 83 w 83"/>
              <a:gd name="T42" fmla="*/ 206 h 2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3" h="206">
                <a:moveTo>
                  <a:pt x="2" y="0"/>
                </a:moveTo>
                <a:lnTo>
                  <a:pt x="77" y="0"/>
                </a:lnTo>
                <a:lnTo>
                  <a:pt x="83" y="45"/>
                </a:lnTo>
                <a:lnTo>
                  <a:pt x="74" y="77"/>
                </a:lnTo>
                <a:lnTo>
                  <a:pt x="65" y="99"/>
                </a:lnTo>
                <a:lnTo>
                  <a:pt x="60" y="144"/>
                </a:lnTo>
                <a:lnTo>
                  <a:pt x="57" y="204"/>
                </a:lnTo>
                <a:lnTo>
                  <a:pt x="24" y="206"/>
                </a:lnTo>
                <a:lnTo>
                  <a:pt x="24" y="146"/>
                </a:lnTo>
                <a:lnTo>
                  <a:pt x="14" y="96"/>
                </a:lnTo>
                <a:lnTo>
                  <a:pt x="6" y="62"/>
                </a:lnTo>
                <a:lnTo>
                  <a:pt x="0" y="36"/>
                </a:lnTo>
                <a:lnTo>
                  <a:pt x="2" y="0"/>
                </a:lnTo>
                <a:close/>
              </a:path>
            </a:pathLst>
          </a:custGeom>
          <a:solidFill>
            <a:srgbClr val="3366FF"/>
          </a:solidFill>
          <a:ln w="9525">
            <a:noFill/>
            <a:round/>
            <a:headEnd/>
            <a:tailEnd/>
          </a:ln>
        </p:spPr>
        <p:txBody>
          <a:bodyPr/>
          <a:lstStyle/>
          <a:p>
            <a:endParaRPr lang="en-US"/>
          </a:p>
        </p:txBody>
      </p:sp>
      <p:sp>
        <p:nvSpPr>
          <p:cNvPr id="155655" name="Rectangle 2"/>
          <p:cNvSpPr>
            <a:spLocks noGrp="1" noChangeArrowheads="1"/>
          </p:cNvSpPr>
          <p:nvPr>
            <p:ph type="title"/>
          </p:nvPr>
        </p:nvSpPr>
        <p:spPr>
          <a:xfrm>
            <a:off x="304800" y="381000"/>
            <a:ext cx="8686800" cy="1143000"/>
          </a:xfrm>
        </p:spPr>
        <p:txBody>
          <a:bodyPr/>
          <a:lstStyle/>
          <a:p>
            <a:pPr eaLnBrk="1" hangingPunct="1"/>
            <a:r>
              <a:rPr lang="en-US" smtClean="0"/>
              <a:t>How Vapor Pressure is Measured</a:t>
            </a:r>
          </a:p>
        </p:txBody>
      </p:sp>
      <p:sp>
        <p:nvSpPr>
          <p:cNvPr id="1389572" name="Text Box 4"/>
          <p:cNvSpPr txBox="1">
            <a:spLocks noChangeArrowheads="1"/>
          </p:cNvSpPr>
          <p:nvPr/>
        </p:nvSpPr>
        <p:spPr bwMode="auto">
          <a:xfrm>
            <a:off x="6400800" y="2070100"/>
            <a:ext cx="2033588" cy="336550"/>
          </a:xfrm>
          <a:prstGeom prst="rect">
            <a:avLst/>
          </a:prstGeom>
          <a:noFill/>
          <a:ln w="9525">
            <a:noFill/>
            <a:miter lim="800000"/>
            <a:headEnd/>
            <a:tailEnd/>
          </a:ln>
        </p:spPr>
        <p:txBody>
          <a:bodyPr wrap="none">
            <a:spAutoFit/>
          </a:bodyPr>
          <a:lstStyle/>
          <a:p>
            <a:pPr algn="l"/>
            <a:r>
              <a:rPr lang="en-US" sz="1600" b="1"/>
              <a:t>1 atm = 760 mm Hg</a:t>
            </a:r>
          </a:p>
        </p:txBody>
      </p:sp>
      <p:sp>
        <p:nvSpPr>
          <p:cNvPr id="1389573" name="Text Box 5"/>
          <p:cNvSpPr txBox="1">
            <a:spLocks noChangeArrowheads="1"/>
          </p:cNvSpPr>
          <p:nvPr/>
        </p:nvSpPr>
        <p:spPr bwMode="auto">
          <a:xfrm>
            <a:off x="5562600" y="1600200"/>
            <a:ext cx="3581400" cy="336550"/>
          </a:xfrm>
          <a:prstGeom prst="rect">
            <a:avLst/>
          </a:prstGeom>
          <a:noFill/>
          <a:ln w="9525">
            <a:noFill/>
            <a:miter lim="800000"/>
            <a:headEnd/>
            <a:tailEnd/>
          </a:ln>
        </p:spPr>
        <p:txBody>
          <a:bodyPr>
            <a:spAutoFit/>
          </a:bodyPr>
          <a:lstStyle/>
          <a:p>
            <a:pPr algn="l"/>
            <a:r>
              <a:rPr lang="en-US" sz="1600" b="1"/>
              <a:t>760 mm  +  120 mm   =  880 mm Hg</a:t>
            </a:r>
          </a:p>
        </p:txBody>
      </p:sp>
      <p:sp>
        <p:nvSpPr>
          <p:cNvPr id="155658" name="AutoShape 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55659" name="Text Box 7"/>
          <p:cNvSpPr txBox="1">
            <a:spLocks noChangeArrowheads="1"/>
          </p:cNvSpPr>
          <p:nvPr/>
        </p:nvSpPr>
        <p:spPr bwMode="auto">
          <a:xfrm>
            <a:off x="7546975" y="6491288"/>
            <a:ext cx="1570038" cy="336550"/>
          </a:xfrm>
          <a:prstGeom prst="rect">
            <a:avLst/>
          </a:prstGeom>
          <a:noFill/>
          <a:ln w="9525">
            <a:noFill/>
            <a:miter lim="800000"/>
            <a:headEnd/>
            <a:tailEnd/>
          </a:ln>
        </p:spPr>
        <p:txBody>
          <a:bodyPr wrap="none">
            <a:spAutoFit/>
          </a:bodyPr>
          <a:lstStyle/>
          <a:p>
            <a:r>
              <a:rPr lang="en-US" sz="800">
                <a:hlinkClick r:id="rId6" tooltip="External Link  -  V A P O R   P R E S S U R E"/>
              </a:rPr>
              <a:t>Animation by Raymond Chang</a:t>
            </a:r>
            <a:endParaRPr lang="en-US" sz="800"/>
          </a:p>
          <a:p>
            <a:r>
              <a:rPr lang="en-US" sz="800"/>
              <a:t>All rights reserved</a:t>
            </a:r>
          </a:p>
        </p:txBody>
      </p:sp>
      <p:sp>
        <p:nvSpPr>
          <p:cNvPr id="155660" name="Freeform 8"/>
          <p:cNvSpPr>
            <a:spLocks/>
          </p:cNvSpPr>
          <p:nvPr/>
        </p:nvSpPr>
        <p:spPr bwMode="auto">
          <a:xfrm>
            <a:off x="1590675" y="3495675"/>
            <a:ext cx="1235075" cy="1874838"/>
          </a:xfrm>
          <a:custGeom>
            <a:avLst/>
            <a:gdLst>
              <a:gd name="T0" fmla="*/ 311150 w 778"/>
              <a:gd name="T1" fmla="*/ 0 h 1181"/>
              <a:gd name="T2" fmla="*/ 342900 w 778"/>
              <a:gd name="T3" fmla="*/ 28575 h 1181"/>
              <a:gd name="T4" fmla="*/ 357187 w 778"/>
              <a:gd name="T5" fmla="*/ 42863 h 1181"/>
              <a:gd name="T6" fmla="*/ 369887 w 778"/>
              <a:gd name="T7" fmla="*/ 61913 h 1181"/>
              <a:gd name="T8" fmla="*/ 381000 w 778"/>
              <a:gd name="T9" fmla="*/ 88900 h 1181"/>
              <a:gd name="T10" fmla="*/ 381000 w 778"/>
              <a:gd name="T11" fmla="*/ 127000 h 1181"/>
              <a:gd name="T12" fmla="*/ 384175 w 778"/>
              <a:gd name="T13" fmla="*/ 260350 h 1181"/>
              <a:gd name="T14" fmla="*/ 384175 w 778"/>
              <a:gd name="T15" fmla="*/ 360363 h 1181"/>
              <a:gd name="T16" fmla="*/ 385762 w 778"/>
              <a:gd name="T17" fmla="*/ 466725 h 1181"/>
              <a:gd name="T18" fmla="*/ 384175 w 778"/>
              <a:gd name="T19" fmla="*/ 523875 h 1181"/>
              <a:gd name="T20" fmla="*/ 379412 w 778"/>
              <a:gd name="T21" fmla="*/ 555625 h 1181"/>
              <a:gd name="T22" fmla="*/ 374650 w 778"/>
              <a:gd name="T23" fmla="*/ 593725 h 1181"/>
              <a:gd name="T24" fmla="*/ 15875 w 778"/>
              <a:gd name="T25" fmla="*/ 1698626 h 1181"/>
              <a:gd name="T26" fmla="*/ 7938 w 778"/>
              <a:gd name="T27" fmla="*/ 1727201 h 1181"/>
              <a:gd name="T28" fmla="*/ 0 w 778"/>
              <a:gd name="T29" fmla="*/ 1752601 h 1181"/>
              <a:gd name="T30" fmla="*/ 0 w 778"/>
              <a:gd name="T31" fmla="*/ 1770063 h 1181"/>
              <a:gd name="T32" fmla="*/ 6350 w 778"/>
              <a:gd name="T33" fmla="*/ 1793876 h 1181"/>
              <a:gd name="T34" fmla="*/ 17463 w 778"/>
              <a:gd name="T35" fmla="*/ 1819276 h 1181"/>
              <a:gd name="T36" fmla="*/ 31750 w 778"/>
              <a:gd name="T37" fmla="*/ 1838326 h 1181"/>
              <a:gd name="T38" fmla="*/ 50800 w 778"/>
              <a:gd name="T39" fmla="*/ 1855788 h 1181"/>
              <a:gd name="T40" fmla="*/ 82550 w 778"/>
              <a:gd name="T41" fmla="*/ 1866901 h 1181"/>
              <a:gd name="T42" fmla="*/ 114300 w 778"/>
              <a:gd name="T43" fmla="*/ 1874838 h 1181"/>
              <a:gd name="T44" fmla="*/ 1036638 w 778"/>
              <a:gd name="T45" fmla="*/ 1862138 h 1181"/>
              <a:gd name="T46" fmla="*/ 1085850 w 778"/>
              <a:gd name="T47" fmla="*/ 1857376 h 1181"/>
              <a:gd name="T48" fmla="*/ 1123950 w 778"/>
              <a:gd name="T49" fmla="*/ 1835151 h 1181"/>
              <a:gd name="T50" fmla="*/ 1152525 w 778"/>
              <a:gd name="T51" fmla="*/ 1809751 h 1181"/>
              <a:gd name="T52" fmla="*/ 1171575 w 778"/>
              <a:gd name="T53" fmla="*/ 1758951 h 1181"/>
              <a:gd name="T54" fmla="*/ 1162050 w 778"/>
              <a:gd name="T55" fmla="*/ 1701801 h 1181"/>
              <a:gd name="T56" fmla="*/ 838200 w 778"/>
              <a:gd name="T57" fmla="*/ 674688 h 1181"/>
              <a:gd name="T58" fmla="*/ 825500 w 778"/>
              <a:gd name="T59" fmla="*/ 641350 h 1181"/>
              <a:gd name="T60" fmla="*/ 819150 w 778"/>
              <a:gd name="T61" fmla="*/ 606425 h 1181"/>
              <a:gd name="T62" fmla="*/ 822325 w 778"/>
              <a:gd name="T63" fmla="*/ 581025 h 1181"/>
              <a:gd name="T64" fmla="*/ 847725 w 778"/>
              <a:gd name="T65" fmla="*/ 565150 h 1181"/>
              <a:gd name="T66" fmla="*/ 911225 w 778"/>
              <a:gd name="T67" fmla="*/ 561975 h 1181"/>
              <a:gd name="T68" fmla="*/ 939800 w 778"/>
              <a:gd name="T69" fmla="*/ 568325 h 1181"/>
              <a:gd name="T70" fmla="*/ 958850 w 778"/>
              <a:gd name="T71" fmla="*/ 587375 h 1181"/>
              <a:gd name="T72" fmla="*/ 984250 w 778"/>
              <a:gd name="T73" fmla="*/ 600075 h 1181"/>
              <a:gd name="T74" fmla="*/ 1003300 w 778"/>
              <a:gd name="T75" fmla="*/ 612775 h 1181"/>
              <a:gd name="T76" fmla="*/ 1028700 w 778"/>
              <a:gd name="T77" fmla="*/ 617538 h 1181"/>
              <a:gd name="T78" fmla="*/ 1055688 w 778"/>
              <a:gd name="T79" fmla="*/ 614363 h 1181"/>
              <a:gd name="T80" fmla="*/ 1079500 w 778"/>
              <a:gd name="T81" fmla="*/ 609600 h 1181"/>
              <a:gd name="T82" fmla="*/ 1095375 w 778"/>
              <a:gd name="T83" fmla="*/ 600075 h 1181"/>
              <a:gd name="T84" fmla="*/ 1117600 w 778"/>
              <a:gd name="T85" fmla="*/ 577850 h 1181"/>
              <a:gd name="T86" fmla="*/ 1136650 w 778"/>
              <a:gd name="T87" fmla="*/ 552450 h 1181"/>
              <a:gd name="T88" fmla="*/ 1160463 w 778"/>
              <a:gd name="T89" fmla="*/ 547688 h 1181"/>
              <a:gd name="T90" fmla="*/ 1235075 w 778"/>
              <a:gd name="T91" fmla="*/ 549275 h 11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8"/>
              <a:gd name="T139" fmla="*/ 0 h 1181"/>
              <a:gd name="T140" fmla="*/ 778 w 778"/>
              <a:gd name="T141" fmla="*/ 1181 h 11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8" h="1181">
                <a:moveTo>
                  <a:pt x="196" y="0"/>
                </a:moveTo>
                <a:lnTo>
                  <a:pt x="216" y="18"/>
                </a:lnTo>
                <a:lnTo>
                  <a:pt x="225" y="27"/>
                </a:lnTo>
                <a:lnTo>
                  <a:pt x="233" y="39"/>
                </a:lnTo>
                <a:lnTo>
                  <a:pt x="240" y="56"/>
                </a:lnTo>
                <a:lnTo>
                  <a:pt x="240" y="80"/>
                </a:lnTo>
                <a:lnTo>
                  <a:pt x="242" y="164"/>
                </a:lnTo>
                <a:lnTo>
                  <a:pt x="242" y="227"/>
                </a:lnTo>
                <a:lnTo>
                  <a:pt x="243" y="294"/>
                </a:lnTo>
                <a:lnTo>
                  <a:pt x="242" y="330"/>
                </a:lnTo>
                <a:lnTo>
                  <a:pt x="239" y="350"/>
                </a:lnTo>
                <a:lnTo>
                  <a:pt x="236" y="374"/>
                </a:lnTo>
                <a:lnTo>
                  <a:pt x="10" y="1070"/>
                </a:lnTo>
                <a:lnTo>
                  <a:pt x="5" y="1088"/>
                </a:lnTo>
                <a:lnTo>
                  <a:pt x="0" y="1104"/>
                </a:lnTo>
                <a:lnTo>
                  <a:pt x="0" y="1115"/>
                </a:lnTo>
                <a:lnTo>
                  <a:pt x="4" y="1130"/>
                </a:lnTo>
                <a:lnTo>
                  <a:pt x="11" y="1146"/>
                </a:lnTo>
                <a:lnTo>
                  <a:pt x="20" y="1158"/>
                </a:lnTo>
                <a:lnTo>
                  <a:pt x="32" y="1169"/>
                </a:lnTo>
                <a:lnTo>
                  <a:pt x="52" y="1176"/>
                </a:lnTo>
                <a:lnTo>
                  <a:pt x="72" y="1181"/>
                </a:lnTo>
                <a:lnTo>
                  <a:pt x="653" y="1173"/>
                </a:lnTo>
                <a:lnTo>
                  <a:pt x="684" y="1170"/>
                </a:lnTo>
                <a:lnTo>
                  <a:pt x="708" y="1156"/>
                </a:lnTo>
                <a:lnTo>
                  <a:pt x="726" y="1140"/>
                </a:lnTo>
                <a:lnTo>
                  <a:pt x="738" y="1108"/>
                </a:lnTo>
                <a:lnTo>
                  <a:pt x="732" y="1072"/>
                </a:lnTo>
                <a:lnTo>
                  <a:pt x="528" y="425"/>
                </a:lnTo>
                <a:lnTo>
                  <a:pt x="520" y="404"/>
                </a:lnTo>
                <a:lnTo>
                  <a:pt x="516" y="382"/>
                </a:lnTo>
                <a:lnTo>
                  <a:pt x="518" y="366"/>
                </a:lnTo>
                <a:lnTo>
                  <a:pt x="534" y="356"/>
                </a:lnTo>
                <a:lnTo>
                  <a:pt x="574" y="354"/>
                </a:lnTo>
                <a:lnTo>
                  <a:pt x="592" y="358"/>
                </a:lnTo>
                <a:lnTo>
                  <a:pt x="604" y="370"/>
                </a:lnTo>
                <a:lnTo>
                  <a:pt x="620" y="378"/>
                </a:lnTo>
                <a:lnTo>
                  <a:pt x="632" y="386"/>
                </a:lnTo>
                <a:lnTo>
                  <a:pt x="648" y="389"/>
                </a:lnTo>
                <a:lnTo>
                  <a:pt x="665" y="387"/>
                </a:lnTo>
                <a:lnTo>
                  <a:pt x="680" y="384"/>
                </a:lnTo>
                <a:lnTo>
                  <a:pt x="690" y="378"/>
                </a:lnTo>
                <a:lnTo>
                  <a:pt x="704" y="364"/>
                </a:lnTo>
                <a:lnTo>
                  <a:pt x="716" y="348"/>
                </a:lnTo>
                <a:lnTo>
                  <a:pt x="731" y="345"/>
                </a:lnTo>
                <a:lnTo>
                  <a:pt x="778" y="346"/>
                </a:lnTo>
              </a:path>
            </a:pathLst>
          </a:custGeom>
          <a:noFill/>
          <a:ln w="15875">
            <a:solidFill>
              <a:srgbClr val="333333"/>
            </a:solidFill>
            <a:round/>
            <a:headEnd/>
            <a:tailEnd/>
          </a:ln>
        </p:spPr>
        <p:txBody>
          <a:bodyPr/>
          <a:lstStyle/>
          <a:p>
            <a:endParaRPr lang="en-US"/>
          </a:p>
        </p:txBody>
      </p:sp>
      <p:sp>
        <p:nvSpPr>
          <p:cNvPr id="155661" name="Freeform 9"/>
          <p:cNvSpPr>
            <a:spLocks/>
          </p:cNvSpPr>
          <p:nvPr/>
        </p:nvSpPr>
        <p:spPr bwMode="auto">
          <a:xfrm>
            <a:off x="2386013" y="3489325"/>
            <a:ext cx="433387" cy="487363"/>
          </a:xfrm>
          <a:custGeom>
            <a:avLst/>
            <a:gdLst>
              <a:gd name="T0" fmla="*/ 71437 w 273"/>
              <a:gd name="T1" fmla="*/ 0 h 307"/>
              <a:gd name="T2" fmla="*/ 52387 w 273"/>
              <a:gd name="T3" fmla="*/ 9525 h 307"/>
              <a:gd name="T4" fmla="*/ 33337 w 273"/>
              <a:gd name="T5" fmla="*/ 23813 h 307"/>
              <a:gd name="T6" fmla="*/ 19050 w 273"/>
              <a:gd name="T7" fmla="*/ 39688 h 307"/>
              <a:gd name="T8" fmla="*/ 4762 w 273"/>
              <a:gd name="T9" fmla="*/ 57150 h 307"/>
              <a:gd name="T10" fmla="*/ 0 w 273"/>
              <a:gd name="T11" fmla="*/ 77788 h 307"/>
              <a:gd name="T12" fmla="*/ 3175 w 273"/>
              <a:gd name="T13" fmla="*/ 404813 h 307"/>
              <a:gd name="T14" fmla="*/ 3175 w 273"/>
              <a:gd name="T15" fmla="*/ 434975 h 307"/>
              <a:gd name="T16" fmla="*/ 4762 w 273"/>
              <a:gd name="T17" fmla="*/ 458788 h 307"/>
              <a:gd name="T18" fmla="*/ 12700 w 273"/>
              <a:gd name="T19" fmla="*/ 476250 h 307"/>
              <a:gd name="T20" fmla="*/ 33337 w 273"/>
              <a:gd name="T21" fmla="*/ 487363 h 307"/>
              <a:gd name="T22" fmla="*/ 85725 w 273"/>
              <a:gd name="T23" fmla="*/ 487363 h 307"/>
              <a:gd name="T24" fmla="*/ 114300 w 273"/>
              <a:gd name="T25" fmla="*/ 487363 h 307"/>
              <a:gd name="T26" fmla="*/ 131762 w 273"/>
              <a:gd name="T27" fmla="*/ 482600 h 307"/>
              <a:gd name="T28" fmla="*/ 138112 w 273"/>
              <a:gd name="T29" fmla="*/ 466725 h 307"/>
              <a:gd name="T30" fmla="*/ 165100 w 273"/>
              <a:gd name="T31" fmla="*/ 444500 h 307"/>
              <a:gd name="T32" fmla="*/ 185737 w 273"/>
              <a:gd name="T33" fmla="*/ 428625 h 307"/>
              <a:gd name="T34" fmla="*/ 214312 w 273"/>
              <a:gd name="T35" fmla="*/ 415925 h 307"/>
              <a:gd name="T36" fmla="*/ 241300 w 273"/>
              <a:gd name="T37" fmla="*/ 411163 h 307"/>
              <a:gd name="T38" fmla="*/ 269875 w 273"/>
              <a:gd name="T39" fmla="*/ 419100 h 307"/>
              <a:gd name="T40" fmla="*/ 298450 w 273"/>
              <a:gd name="T41" fmla="*/ 428625 h 307"/>
              <a:gd name="T42" fmla="*/ 322262 w 273"/>
              <a:gd name="T43" fmla="*/ 447675 h 307"/>
              <a:gd name="T44" fmla="*/ 338137 w 273"/>
              <a:gd name="T45" fmla="*/ 463550 h 307"/>
              <a:gd name="T46" fmla="*/ 347662 w 273"/>
              <a:gd name="T47" fmla="*/ 481013 h 307"/>
              <a:gd name="T48" fmla="*/ 433387 w 273"/>
              <a:gd name="T49" fmla="*/ 481013 h 3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307"/>
              <a:gd name="T77" fmla="*/ 273 w 273"/>
              <a:gd name="T78" fmla="*/ 307 h 30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307">
                <a:moveTo>
                  <a:pt x="45" y="0"/>
                </a:moveTo>
                <a:lnTo>
                  <a:pt x="33" y="6"/>
                </a:lnTo>
                <a:lnTo>
                  <a:pt x="21" y="15"/>
                </a:lnTo>
                <a:lnTo>
                  <a:pt x="12" y="25"/>
                </a:lnTo>
                <a:lnTo>
                  <a:pt x="3" y="36"/>
                </a:lnTo>
                <a:lnTo>
                  <a:pt x="0" y="49"/>
                </a:lnTo>
                <a:lnTo>
                  <a:pt x="2" y="255"/>
                </a:lnTo>
                <a:lnTo>
                  <a:pt x="2" y="274"/>
                </a:lnTo>
                <a:lnTo>
                  <a:pt x="3" y="289"/>
                </a:lnTo>
                <a:lnTo>
                  <a:pt x="8" y="300"/>
                </a:lnTo>
                <a:lnTo>
                  <a:pt x="21" y="307"/>
                </a:lnTo>
                <a:lnTo>
                  <a:pt x="54" y="307"/>
                </a:lnTo>
                <a:lnTo>
                  <a:pt x="72" y="307"/>
                </a:lnTo>
                <a:lnTo>
                  <a:pt x="83" y="304"/>
                </a:lnTo>
                <a:lnTo>
                  <a:pt x="87" y="294"/>
                </a:lnTo>
                <a:lnTo>
                  <a:pt x="104" y="280"/>
                </a:lnTo>
                <a:lnTo>
                  <a:pt x="117" y="270"/>
                </a:lnTo>
                <a:lnTo>
                  <a:pt x="135" y="262"/>
                </a:lnTo>
                <a:lnTo>
                  <a:pt x="152" y="259"/>
                </a:lnTo>
                <a:lnTo>
                  <a:pt x="170" y="264"/>
                </a:lnTo>
                <a:lnTo>
                  <a:pt x="188" y="270"/>
                </a:lnTo>
                <a:lnTo>
                  <a:pt x="203" y="282"/>
                </a:lnTo>
                <a:lnTo>
                  <a:pt x="213" y="292"/>
                </a:lnTo>
                <a:lnTo>
                  <a:pt x="219" y="303"/>
                </a:lnTo>
                <a:lnTo>
                  <a:pt x="273" y="303"/>
                </a:lnTo>
              </a:path>
            </a:pathLst>
          </a:custGeom>
          <a:noFill/>
          <a:ln w="15875">
            <a:solidFill>
              <a:srgbClr val="333333"/>
            </a:solidFill>
            <a:round/>
            <a:headEnd/>
            <a:tailEnd/>
          </a:ln>
        </p:spPr>
        <p:txBody>
          <a:bodyPr/>
          <a:lstStyle/>
          <a:p>
            <a:endParaRPr lang="en-US"/>
          </a:p>
        </p:txBody>
      </p:sp>
      <p:sp>
        <p:nvSpPr>
          <p:cNvPr id="155662" name="Freeform 10"/>
          <p:cNvSpPr>
            <a:spLocks/>
          </p:cNvSpPr>
          <p:nvPr/>
        </p:nvSpPr>
        <p:spPr bwMode="auto">
          <a:xfrm>
            <a:off x="1970088" y="3324225"/>
            <a:ext cx="419100" cy="455613"/>
          </a:xfrm>
          <a:custGeom>
            <a:avLst/>
            <a:gdLst>
              <a:gd name="T0" fmla="*/ 6350 w 264"/>
              <a:gd name="T1" fmla="*/ 0 h 287"/>
              <a:gd name="T2" fmla="*/ 414338 w 264"/>
              <a:gd name="T3" fmla="*/ 0 h 287"/>
              <a:gd name="T4" fmla="*/ 419100 w 264"/>
              <a:gd name="T5" fmla="*/ 19050 h 287"/>
              <a:gd name="T6" fmla="*/ 404812 w 264"/>
              <a:gd name="T7" fmla="*/ 422275 h 287"/>
              <a:gd name="T8" fmla="*/ 401637 w 264"/>
              <a:gd name="T9" fmla="*/ 447675 h 287"/>
              <a:gd name="T10" fmla="*/ 382587 w 264"/>
              <a:gd name="T11" fmla="*/ 452438 h 287"/>
              <a:gd name="T12" fmla="*/ 77787 w 264"/>
              <a:gd name="T13" fmla="*/ 455613 h 287"/>
              <a:gd name="T14" fmla="*/ 53975 w 264"/>
              <a:gd name="T15" fmla="*/ 447675 h 287"/>
              <a:gd name="T16" fmla="*/ 39687 w 264"/>
              <a:gd name="T17" fmla="*/ 441325 h 287"/>
              <a:gd name="T18" fmla="*/ 23812 w 264"/>
              <a:gd name="T19" fmla="*/ 431800 h 287"/>
              <a:gd name="T20" fmla="*/ 0 w 264"/>
              <a:gd name="T21" fmla="*/ 17463 h 287"/>
              <a:gd name="T22" fmla="*/ 6350 w 264"/>
              <a:gd name="T23" fmla="*/ 0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4"/>
              <a:gd name="T37" fmla="*/ 0 h 287"/>
              <a:gd name="T38" fmla="*/ 264 w 264"/>
              <a:gd name="T39" fmla="*/ 287 h 2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4" h="287">
                <a:moveTo>
                  <a:pt x="4" y="0"/>
                </a:moveTo>
                <a:lnTo>
                  <a:pt x="261" y="0"/>
                </a:lnTo>
                <a:lnTo>
                  <a:pt x="264" y="12"/>
                </a:lnTo>
                <a:lnTo>
                  <a:pt x="255" y="266"/>
                </a:lnTo>
                <a:lnTo>
                  <a:pt x="253" y="282"/>
                </a:lnTo>
                <a:lnTo>
                  <a:pt x="241" y="285"/>
                </a:lnTo>
                <a:lnTo>
                  <a:pt x="49" y="287"/>
                </a:lnTo>
                <a:lnTo>
                  <a:pt x="34" y="282"/>
                </a:lnTo>
                <a:lnTo>
                  <a:pt x="25" y="278"/>
                </a:lnTo>
                <a:lnTo>
                  <a:pt x="15" y="272"/>
                </a:lnTo>
                <a:lnTo>
                  <a:pt x="0" y="11"/>
                </a:lnTo>
                <a:lnTo>
                  <a:pt x="4" y="0"/>
                </a:lnTo>
                <a:close/>
              </a:path>
            </a:pathLst>
          </a:custGeom>
          <a:noFill/>
          <a:ln w="19050">
            <a:solidFill>
              <a:srgbClr val="000000"/>
            </a:solidFill>
            <a:round/>
            <a:headEnd/>
            <a:tailEnd/>
          </a:ln>
        </p:spPr>
        <p:txBody>
          <a:bodyPr/>
          <a:lstStyle/>
          <a:p>
            <a:endParaRPr lang="en-US"/>
          </a:p>
        </p:txBody>
      </p:sp>
      <p:sp>
        <p:nvSpPr>
          <p:cNvPr id="155663" name="Freeform 11"/>
          <p:cNvSpPr>
            <a:spLocks/>
          </p:cNvSpPr>
          <p:nvPr/>
        </p:nvSpPr>
        <p:spPr bwMode="auto">
          <a:xfrm>
            <a:off x="2012950" y="2574925"/>
            <a:ext cx="327025" cy="620713"/>
          </a:xfrm>
          <a:custGeom>
            <a:avLst/>
            <a:gdLst>
              <a:gd name="T0" fmla="*/ 44450 w 206"/>
              <a:gd name="T1" fmla="*/ 476250 h 391"/>
              <a:gd name="T2" fmla="*/ 33338 w 206"/>
              <a:gd name="T3" fmla="*/ 209550 h 391"/>
              <a:gd name="T4" fmla="*/ 38100 w 206"/>
              <a:gd name="T5" fmla="*/ 163513 h 391"/>
              <a:gd name="T6" fmla="*/ 53975 w 206"/>
              <a:gd name="T7" fmla="*/ 125413 h 391"/>
              <a:gd name="T8" fmla="*/ 96837 w 206"/>
              <a:gd name="T9" fmla="*/ 87313 h 391"/>
              <a:gd name="T10" fmla="*/ 100012 w 206"/>
              <a:gd name="T11" fmla="*/ 44450 h 391"/>
              <a:gd name="T12" fmla="*/ 125413 w 206"/>
              <a:gd name="T13" fmla="*/ 9525 h 391"/>
              <a:gd name="T14" fmla="*/ 173037 w 206"/>
              <a:gd name="T15" fmla="*/ 1588 h 391"/>
              <a:gd name="T16" fmla="*/ 209550 w 206"/>
              <a:gd name="T17" fmla="*/ 23813 h 391"/>
              <a:gd name="T18" fmla="*/ 223838 w 206"/>
              <a:gd name="T19" fmla="*/ 52388 h 391"/>
              <a:gd name="T20" fmla="*/ 223838 w 206"/>
              <a:gd name="T21" fmla="*/ 87313 h 391"/>
              <a:gd name="T22" fmla="*/ 249238 w 206"/>
              <a:gd name="T23" fmla="*/ 115888 h 391"/>
              <a:gd name="T24" fmla="*/ 273050 w 206"/>
              <a:gd name="T25" fmla="*/ 153988 h 391"/>
              <a:gd name="T26" fmla="*/ 282575 w 206"/>
              <a:gd name="T27" fmla="*/ 239713 h 391"/>
              <a:gd name="T28" fmla="*/ 287338 w 206"/>
              <a:gd name="T29" fmla="*/ 333375 h 391"/>
              <a:gd name="T30" fmla="*/ 287338 w 206"/>
              <a:gd name="T31" fmla="*/ 406400 h 391"/>
              <a:gd name="T32" fmla="*/ 287338 w 206"/>
              <a:gd name="T33" fmla="*/ 481013 h 391"/>
              <a:gd name="T34" fmla="*/ 287338 w 206"/>
              <a:gd name="T35" fmla="*/ 496888 h 391"/>
              <a:gd name="T36" fmla="*/ 300038 w 206"/>
              <a:gd name="T37" fmla="*/ 509588 h 391"/>
              <a:gd name="T38" fmla="*/ 323850 w 206"/>
              <a:gd name="T39" fmla="*/ 534988 h 391"/>
              <a:gd name="T40" fmla="*/ 323850 w 206"/>
              <a:gd name="T41" fmla="*/ 576263 h 391"/>
              <a:gd name="T42" fmla="*/ 306388 w 206"/>
              <a:gd name="T43" fmla="*/ 601663 h 391"/>
              <a:gd name="T44" fmla="*/ 268288 w 206"/>
              <a:gd name="T45" fmla="*/ 614363 h 391"/>
              <a:gd name="T46" fmla="*/ 190500 w 206"/>
              <a:gd name="T47" fmla="*/ 615950 h 391"/>
              <a:gd name="T48" fmla="*/ 115888 w 206"/>
              <a:gd name="T49" fmla="*/ 615950 h 391"/>
              <a:gd name="T50" fmla="*/ 63500 w 206"/>
              <a:gd name="T51" fmla="*/ 619125 h 391"/>
              <a:gd name="T52" fmla="*/ 30163 w 206"/>
              <a:gd name="T53" fmla="*/ 609600 h 391"/>
              <a:gd name="T54" fmla="*/ 4763 w 206"/>
              <a:gd name="T55" fmla="*/ 582613 h 391"/>
              <a:gd name="T56" fmla="*/ 4763 w 206"/>
              <a:gd name="T57" fmla="*/ 542925 h 391"/>
              <a:gd name="T58" fmla="*/ 20637 w 206"/>
              <a:gd name="T59" fmla="*/ 511175 h 391"/>
              <a:gd name="T60" fmla="*/ 44450 w 206"/>
              <a:gd name="T61" fmla="*/ 504825 h 391"/>
              <a:gd name="T62" fmla="*/ 44450 w 206"/>
              <a:gd name="T63" fmla="*/ 476250 h 3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6"/>
              <a:gd name="T97" fmla="*/ 0 h 391"/>
              <a:gd name="T98" fmla="*/ 206 w 206"/>
              <a:gd name="T99" fmla="*/ 391 h 3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6" h="391">
                <a:moveTo>
                  <a:pt x="28" y="300"/>
                </a:moveTo>
                <a:cubicBezTo>
                  <a:pt x="27" y="270"/>
                  <a:pt x="22" y="165"/>
                  <a:pt x="21" y="132"/>
                </a:cubicBezTo>
                <a:cubicBezTo>
                  <a:pt x="20" y="99"/>
                  <a:pt x="22" y="112"/>
                  <a:pt x="24" y="103"/>
                </a:cubicBezTo>
                <a:cubicBezTo>
                  <a:pt x="26" y="94"/>
                  <a:pt x="28" y="87"/>
                  <a:pt x="34" y="79"/>
                </a:cubicBezTo>
                <a:cubicBezTo>
                  <a:pt x="40" y="71"/>
                  <a:pt x="56" y="63"/>
                  <a:pt x="61" y="55"/>
                </a:cubicBezTo>
                <a:cubicBezTo>
                  <a:pt x="66" y="47"/>
                  <a:pt x="60" y="36"/>
                  <a:pt x="63" y="28"/>
                </a:cubicBezTo>
                <a:cubicBezTo>
                  <a:pt x="66" y="20"/>
                  <a:pt x="71" y="10"/>
                  <a:pt x="79" y="6"/>
                </a:cubicBezTo>
                <a:cubicBezTo>
                  <a:pt x="87" y="2"/>
                  <a:pt x="100" y="0"/>
                  <a:pt x="109" y="1"/>
                </a:cubicBezTo>
                <a:cubicBezTo>
                  <a:pt x="118" y="2"/>
                  <a:pt x="127" y="10"/>
                  <a:pt x="132" y="15"/>
                </a:cubicBezTo>
                <a:cubicBezTo>
                  <a:pt x="137" y="20"/>
                  <a:pt x="140" y="26"/>
                  <a:pt x="141" y="33"/>
                </a:cubicBezTo>
                <a:cubicBezTo>
                  <a:pt x="142" y="40"/>
                  <a:pt x="138" y="48"/>
                  <a:pt x="141" y="55"/>
                </a:cubicBezTo>
                <a:cubicBezTo>
                  <a:pt x="144" y="62"/>
                  <a:pt x="152" y="66"/>
                  <a:pt x="157" y="73"/>
                </a:cubicBezTo>
                <a:cubicBezTo>
                  <a:pt x="162" y="80"/>
                  <a:pt x="169" y="84"/>
                  <a:pt x="172" y="97"/>
                </a:cubicBezTo>
                <a:cubicBezTo>
                  <a:pt x="175" y="110"/>
                  <a:pt x="177" y="132"/>
                  <a:pt x="178" y="151"/>
                </a:cubicBezTo>
                <a:cubicBezTo>
                  <a:pt x="179" y="170"/>
                  <a:pt x="181" y="193"/>
                  <a:pt x="181" y="210"/>
                </a:cubicBezTo>
                <a:cubicBezTo>
                  <a:pt x="181" y="227"/>
                  <a:pt x="181" y="241"/>
                  <a:pt x="181" y="256"/>
                </a:cubicBezTo>
                <a:cubicBezTo>
                  <a:pt x="181" y="271"/>
                  <a:pt x="181" y="294"/>
                  <a:pt x="181" y="303"/>
                </a:cubicBezTo>
                <a:cubicBezTo>
                  <a:pt x="181" y="312"/>
                  <a:pt x="180" y="310"/>
                  <a:pt x="181" y="313"/>
                </a:cubicBezTo>
                <a:cubicBezTo>
                  <a:pt x="182" y="316"/>
                  <a:pt x="185" y="317"/>
                  <a:pt x="189" y="321"/>
                </a:cubicBezTo>
                <a:cubicBezTo>
                  <a:pt x="193" y="325"/>
                  <a:pt x="202" y="330"/>
                  <a:pt x="204" y="337"/>
                </a:cubicBezTo>
                <a:cubicBezTo>
                  <a:pt x="206" y="344"/>
                  <a:pt x="206" y="356"/>
                  <a:pt x="204" y="363"/>
                </a:cubicBezTo>
                <a:cubicBezTo>
                  <a:pt x="202" y="370"/>
                  <a:pt x="199" y="375"/>
                  <a:pt x="193" y="379"/>
                </a:cubicBezTo>
                <a:cubicBezTo>
                  <a:pt x="187" y="383"/>
                  <a:pt x="181" y="386"/>
                  <a:pt x="169" y="387"/>
                </a:cubicBezTo>
                <a:cubicBezTo>
                  <a:pt x="157" y="388"/>
                  <a:pt x="136" y="388"/>
                  <a:pt x="120" y="388"/>
                </a:cubicBezTo>
                <a:cubicBezTo>
                  <a:pt x="104" y="388"/>
                  <a:pt x="86" y="388"/>
                  <a:pt x="73" y="388"/>
                </a:cubicBezTo>
                <a:cubicBezTo>
                  <a:pt x="60" y="388"/>
                  <a:pt x="49" y="391"/>
                  <a:pt x="40" y="390"/>
                </a:cubicBezTo>
                <a:cubicBezTo>
                  <a:pt x="31" y="389"/>
                  <a:pt x="25" y="388"/>
                  <a:pt x="19" y="384"/>
                </a:cubicBezTo>
                <a:cubicBezTo>
                  <a:pt x="13" y="380"/>
                  <a:pt x="6" y="374"/>
                  <a:pt x="3" y="367"/>
                </a:cubicBezTo>
                <a:cubicBezTo>
                  <a:pt x="0" y="360"/>
                  <a:pt x="1" y="349"/>
                  <a:pt x="3" y="342"/>
                </a:cubicBezTo>
                <a:cubicBezTo>
                  <a:pt x="5" y="335"/>
                  <a:pt x="9" y="326"/>
                  <a:pt x="13" y="322"/>
                </a:cubicBezTo>
                <a:cubicBezTo>
                  <a:pt x="17" y="318"/>
                  <a:pt x="26" y="322"/>
                  <a:pt x="28" y="318"/>
                </a:cubicBezTo>
                <a:cubicBezTo>
                  <a:pt x="30" y="314"/>
                  <a:pt x="28" y="304"/>
                  <a:pt x="28" y="300"/>
                </a:cubicBezTo>
                <a:close/>
              </a:path>
            </a:pathLst>
          </a:custGeom>
          <a:solidFill>
            <a:srgbClr val="333333"/>
          </a:solidFill>
          <a:ln w="3175">
            <a:noFill/>
            <a:round/>
            <a:headEnd/>
            <a:tailEnd/>
          </a:ln>
        </p:spPr>
        <p:txBody>
          <a:bodyPr/>
          <a:lstStyle/>
          <a:p>
            <a:endParaRPr lang="en-US"/>
          </a:p>
        </p:txBody>
      </p:sp>
      <p:sp>
        <p:nvSpPr>
          <p:cNvPr id="155664" name="Line 12"/>
          <p:cNvSpPr>
            <a:spLocks noChangeShapeType="1"/>
          </p:cNvSpPr>
          <p:nvPr/>
        </p:nvSpPr>
        <p:spPr bwMode="auto">
          <a:xfrm>
            <a:off x="2127250" y="3189288"/>
            <a:ext cx="0" cy="133350"/>
          </a:xfrm>
          <a:prstGeom prst="line">
            <a:avLst/>
          </a:prstGeom>
          <a:noFill/>
          <a:ln w="9525">
            <a:solidFill>
              <a:schemeClr val="accent2"/>
            </a:solidFill>
            <a:round/>
            <a:headEnd/>
            <a:tailEnd/>
          </a:ln>
        </p:spPr>
        <p:txBody>
          <a:bodyPr/>
          <a:lstStyle/>
          <a:p>
            <a:endParaRPr lang="en-US"/>
          </a:p>
        </p:txBody>
      </p:sp>
      <p:sp>
        <p:nvSpPr>
          <p:cNvPr id="155665" name="Line 13"/>
          <p:cNvSpPr>
            <a:spLocks noChangeShapeType="1"/>
          </p:cNvSpPr>
          <p:nvPr/>
        </p:nvSpPr>
        <p:spPr bwMode="auto">
          <a:xfrm>
            <a:off x="2241550" y="3190875"/>
            <a:ext cx="0" cy="133350"/>
          </a:xfrm>
          <a:prstGeom prst="line">
            <a:avLst/>
          </a:prstGeom>
          <a:noFill/>
          <a:ln w="9525">
            <a:solidFill>
              <a:schemeClr val="accent2"/>
            </a:solidFill>
            <a:round/>
            <a:headEnd/>
            <a:tailEnd/>
          </a:ln>
        </p:spPr>
        <p:txBody>
          <a:bodyPr/>
          <a:lstStyle/>
          <a:p>
            <a:endParaRPr lang="en-US"/>
          </a:p>
        </p:txBody>
      </p:sp>
      <p:sp>
        <p:nvSpPr>
          <p:cNvPr id="155666" name="Line 14"/>
          <p:cNvSpPr>
            <a:spLocks noChangeShapeType="1"/>
          </p:cNvSpPr>
          <p:nvPr/>
        </p:nvSpPr>
        <p:spPr bwMode="auto">
          <a:xfrm>
            <a:off x="2133600" y="3365500"/>
            <a:ext cx="0" cy="357188"/>
          </a:xfrm>
          <a:prstGeom prst="line">
            <a:avLst/>
          </a:prstGeom>
          <a:noFill/>
          <a:ln w="9525">
            <a:solidFill>
              <a:schemeClr val="accent2"/>
            </a:solidFill>
            <a:prstDash val="lgDash"/>
            <a:round/>
            <a:headEnd/>
            <a:tailEnd/>
          </a:ln>
        </p:spPr>
        <p:txBody>
          <a:bodyPr/>
          <a:lstStyle/>
          <a:p>
            <a:endParaRPr lang="en-US"/>
          </a:p>
        </p:txBody>
      </p:sp>
      <p:sp>
        <p:nvSpPr>
          <p:cNvPr id="155667" name="Line 15"/>
          <p:cNvSpPr>
            <a:spLocks noChangeShapeType="1"/>
          </p:cNvSpPr>
          <p:nvPr/>
        </p:nvSpPr>
        <p:spPr bwMode="auto">
          <a:xfrm>
            <a:off x="2243138" y="3367088"/>
            <a:ext cx="0" cy="357187"/>
          </a:xfrm>
          <a:prstGeom prst="line">
            <a:avLst/>
          </a:prstGeom>
          <a:noFill/>
          <a:ln w="9525">
            <a:solidFill>
              <a:schemeClr val="accent2"/>
            </a:solidFill>
            <a:prstDash val="lgDash"/>
            <a:round/>
            <a:headEnd/>
            <a:tailEnd/>
          </a:ln>
        </p:spPr>
        <p:txBody>
          <a:bodyPr/>
          <a:lstStyle/>
          <a:p>
            <a:endParaRPr lang="en-US"/>
          </a:p>
        </p:txBody>
      </p:sp>
      <p:sp>
        <p:nvSpPr>
          <p:cNvPr id="155668" name="Freeform 16"/>
          <p:cNvSpPr>
            <a:spLocks/>
          </p:cNvSpPr>
          <p:nvPr/>
        </p:nvSpPr>
        <p:spPr bwMode="auto">
          <a:xfrm>
            <a:off x="2127250" y="3776663"/>
            <a:ext cx="128588" cy="522287"/>
          </a:xfrm>
          <a:custGeom>
            <a:avLst/>
            <a:gdLst>
              <a:gd name="T0" fmla="*/ 4763 w 81"/>
              <a:gd name="T1" fmla="*/ 0 h 329"/>
              <a:gd name="T2" fmla="*/ 4763 w 81"/>
              <a:gd name="T3" fmla="*/ 190500 h 329"/>
              <a:gd name="T4" fmla="*/ 1588 w 81"/>
              <a:gd name="T5" fmla="*/ 223837 h 329"/>
              <a:gd name="T6" fmla="*/ 0 w 81"/>
              <a:gd name="T7" fmla="*/ 260350 h 329"/>
              <a:gd name="T8" fmla="*/ 9525 w 81"/>
              <a:gd name="T9" fmla="*/ 298450 h 329"/>
              <a:gd name="T10" fmla="*/ 19050 w 81"/>
              <a:gd name="T11" fmla="*/ 336550 h 329"/>
              <a:gd name="T12" fmla="*/ 25400 w 81"/>
              <a:gd name="T13" fmla="*/ 376237 h 329"/>
              <a:gd name="T14" fmla="*/ 33338 w 81"/>
              <a:gd name="T15" fmla="*/ 427037 h 329"/>
              <a:gd name="T16" fmla="*/ 33338 w 81"/>
              <a:gd name="T17" fmla="*/ 484187 h 329"/>
              <a:gd name="T18" fmla="*/ 34925 w 81"/>
              <a:gd name="T19" fmla="*/ 522287 h 329"/>
              <a:gd name="T20" fmla="*/ 95250 w 81"/>
              <a:gd name="T21" fmla="*/ 522287 h 329"/>
              <a:gd name="T22" fmla="*/ 100013 w 81"/>
              <a:gd name="T23" fmla="*/ 403225 h 329"/>
              <a:gd name="T24" fmla="*/ 100013 w 81"/>
              <a:gd name="T25" fmla="*/ 379412 h 329"/>
              <a:gd name="T26" fmla="*/ 104775 w 81"/>
              <a:gd name="T27" fmla="*/ 355600 h 329"/>
              <a:gd name="T28" fmla="*/ 114300 w 81"/>
              <a:gd name="T29" fmla="*/ 328612 h 329"/>
              <a:gd name="T30" fmla="*/ 128588 w 81"/>
              <a:gd name="T31" fmla="*/ 279400 h 329"/>
              <a:gd name="T32" fmla="*/ 128588 w 81"/>
              <a:gd name="T33" fmla="*/ 7937 h 3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329"/>
              <a:gd name="T53" fmla="*/ 81 w 81"/>
              <a:gd name="T54" fmla="*/ 329 h 3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329">
                <a:moveTo>
                  <a:pt x="3" y="0"/>
                </a:moveTo>
                <a:lnTo>
                  <a:pt x="3" y="120"/>
                </a:lnTo>
                <a:lnTo>
                  <a:pt x="1" y="141"/>
                </a:lnTo>
                <a:lnTo>
                  <a:pt x="0" y="164"/>
                </a:lnTo>
                <a:lnTo>
                  <a:pt x="6" y="188"/>
                </a:lnTo>
                <a:lnTo>
                  <a:pt x="12" y="212"/>
                </a:lnTo>
                <a:lnTo>
                  <a:pt x="16" y="237"/>
                </a:lnTo>
                <a:lnTo>
                  <a:pt x="21" y="269"/>
                </a:lnTo>
                <a:lnTo>
                  <a:pt x="21" y="305"/>
                </a:lnTo>
                <a:lnTo>
                  <a:pt x="22" y="329"/>
                </a:lnTo>
                <a:lnTo>
                  <a:pt x="60" y="329"/>
                </a:lnTo>
                <a:lnTo>
                  <a:pt x="63" y="254"/>
                </a:lnTo>
                <a:lnTo>
                  <a:pt x="63" y="239"/>
                </a:lnTo>
                <a:lnTo>
                  <a:pt x="66" y="224"/>
                </a:lnTo>
                <a:lnTo>
                  <a:pt x="72" y="207"/>
                </a:lnTo>
                <a:lnTo>
                  <a:pt x="81" y="176"/>
                </a:lnTo>
                <a:lnTo>
                  <a:pt x="81" y="5"/>
                </a:lnTo>
              </a:path>
            </a:pathLst>
          </a:custGeom>
          <a:noFill/>
          <a:ln w="9525">
            <a:solidFill>
              <a:schemeClr val="accent2"/>
            </a:solidFill>
            <a:round/>
            <a:headEnd/>
            <a:tailEnd/>
          </a:ln>
        </p:spPr>
        <p:txBody>
          <a:bodyPr/>
          <a:lstStyle/>
          <a:p>
            <a:endParaRPr lang="en-US"/>
          </a:p>
        </p:txBody>
      </p:sp>
      <p:sp>
        <p:nvSpPr>
          <p:cNvPr id="155669" name="Freeform 18"/>
          <p:cNvSpPr>
            <a:spLocks/>
          </p:cNvSpPr>
          <p:nvPr/>
        </p:nvSpPr>
        <p:spPr bwMode="auto">
          <a:xfrm>
            <a:off x="3130550" y="2547938"/>
            <a:ext cx="911225" cy="4057650"/>
          </a:xfrm>
          <a:custGeom>
            <a:avLst/>
            <a:gdLst>
              <a:gd name="T0" fmla="*/ 0 w 574"/>
              <a:gd name="T1" fmla="*/ 1490662 h 2556"/>
              <a:gd name="T2" fmla="*/ 249237 w 574"/>
              <a:gd name="T3" fmla="*/ 1489075 h 2556"/>
              <a:gd name="T4" fmla="*/ 330200 w 574"/>
              <a:gd name="T5" fmla="*/ 1514475 h 2556"/>
              <a:gd name="T6" fmla="*/ 354012 w 574"/>
              <a:gd name="T7" fmla="*/ 1585912 h 2556"/>
              <a:gd name="T8" fmla="*/ 358775 w 574"/>
              <a:gd name="T9" fmla="*/ 1893888 h 2556"/>
              <a:gd name="T10" fmla="*/ 361950 w 574"/>
              <a:gd name="T11" fmla="*/ 3071812 h 2556"/>
              <a:gd name="T12" fmla="*/ 355600 w 574"/>
              <a:gd name="T13" fmla="*/ 3700463 h 2556"/>
              <a:gd name="T14" fmla="*/ 377825 w 574"/>
              <a:gd name="T15" fmla="*/ 3881438 h 2556"/>
              <a:gd name="T16" fmla="*/ 515937 w 574"/>
              <a:gd name="T17" fmla="*/ 4024313 h 2556"/>
              <a:gd name="T18" fmla="*/ 730250 w 574"/>
              <a:gd name="T19" fmla="*/ 4037013 h 2556"/>
              <a:gd name="T20" fmla="*/ 874713 w 574"/>
              <a:gd name="T21" fmla="*/ 3895725 h 2556"/>
              <a:gd name="T22" fmla="*/ 906463 w 574"/>
              <a:gd name="T23" fmla="*/ 3698875 h 2556"/>
              <a:gd name="T24" fmla="*/ 906463 w 574"/>
              <a:gd name="T25" fmla="*/ 3484563 h 2556"/>
              <a:gd name="T26" fmla="*/ 901700 w 574"/>
              <a:gd name="T27" fmla="*/ 3198812 h 2556"/>
              <a:gd name="T28" fmla="*/ 855663 w 574"/>
              <a:gd name="T29" fmla="*/ 0 h 25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4"/>
              <a:gd name="T46" fmla="*/ 0 h 2556"/>
              <a:gd name="T47" fmla="*/ 574 w 574"/>
              <a:gd name="T48" fmla="*/ 2556 h 25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4" h="2556">
                <a:moveTo>
                  <a:pt x="0" y="939"/>
                </a:moveTo>
                <a:cubicBezTo>
                  <a:pt x="26" y="939"/>
                  <a:pt x="122" y="935"/>
                  <a:pt x="157" y="938"/>
                </a:cubicBezTo>
                <a:cubicBezTo>
                  <a:pt x="192" y="941"/>
                  <a:pt x="197" y="944"/>
                  <a:pt x="208" y="954"/>
                </a:cubicBezTo>
                <a:cubicBezTo>
                  <a:pt x="219" y="964"/>
                  <a:pt x="220" y="959"/>
                  <a:pt x="223" y="999"/>
                </a:cubicBezTo>
                <a:cubicBezTo>
                  <a:pt x="226" y="1039"/>
                  <a:pt x="225" y="1037"/>
                  <a:pt x="226" y="1193"/>
                </a:cubicBezTo>
                <a:cubicBezTo>
                  <a:pt x="227" y="1349"/>
                  <a:pt x="228" y="1745"/>
                  <a:pt x="228" y="1935"/>
                </a:cubicBezTo>
                <a:cubicBezTo>
                  <a:pt x="228" y="2125"/>
                  <a:pt x="222" y="2246"/>
                  <a:pt x="224" y="2331"/>
                </a:cubicBezTo>
                <a:cubicBezTo>
                  <a:pt x="226" y="2416"/>
                  <a:pt x="221" y="2411"/>
                  <a:pt x="238" y="2445"/>
                </a:cubicBezTo>
                <a:cubicBezTo>
                  <a:pt x="255" y="2479"/>
                  <a:pt x="288" y="2519"/>
                  <a:pt x="325" y="2535"/>
                </a:cubicBezTo>
                <a:cubicBezTo>
                  <a:pt x="362" y="2551"/>
                  <a:pt x="422" y="2556"/>
                  <a:pt x="460" y="2543"/>
                </a:cubicBezTo>
                <a:cubicBezTo>
                  <a:pt x="498" y="2530"/>
                  <a:pt x="533" y="2489"/>
                  <a:pt x="551" y="2454"/>
                </a:cubicBezTo>
                <a:cubicBezTo>
                  <a:pt x="569" y="2419"/>
                  <a:pt x="568" y="2373"/>
                  <a:pt x="571" y="2330"/>
                </a:cubicBezTo>
                <a:cubicBezTo>
                  <a:pt x="574" y="2287"/>
                  <a:pt x="571" y="2247"/>
                  <a:pt x="571" y="2195"/>
                </a:cubicBezTo>
                <a:cubicBezTo>
                  <a:pt x="571" y="2143"/>
                  <a:pt x="573" y="2381"/>
                  <a:pt x="568" y="2015"/>
                </a:cubicBezTo>
                <a:cubicBezTo>
                  <a:pt x="563" y="1649"/>
                  <a:pt x="545" y="420"/>
                  <a:pt x="539" y="0"/>
                </a:cubicBezTo>
              </a:path>
            </a:pathLst>
          </a:custGeom>
          <a:noFill/>
          <a:ln w="15875">
            <a:solidFill>
              <a:srgbClr val="333333"/>
            </a:solidFill>
            <a:round/>
            <a:headEnd/>
            <a:tailEnd/>
          </a:ln>
        </p:spPr>
        <p:txBody>
          <a:bodyPr/>
          <a:lstStyle/>
          <a:p>
            <a:endParaRPr lang="en-US"/>
          </a:p>
        </p:txBody>
      </p:sp>
      <p:sp>
        <p:nvSpPr>
          <p:cNvPr id="155670" name="Freeform 19"/>
          <p:cNvSpPr>
            <a:spLocks/>
          </p:cNvSpPr>
          <p:nvPr/>
        </p:nvSpPr>
        <p:spPr bwMode="auto">
          <a:xfrm>
            <a:off x="3105150" y="2546350"/>
            <a:ext cx="828675" cy="3951288"/>
          </a:xfrm>
          <a:custGeom>
            <a:avLst/>
            <a:gdLst>
              <a:gd name="T0" fmla="*/ 0 w 522"/>
              <a:gd name="T1" fmla="*/ 1416050 h 2489"/>
              <a:gd name="T2" fmla="*/ 319087 w 522"/>
              <a:gd name="T3" fmla="*/ 1416050 h 2489"/>
              <a:gd name="T4" fmla="*/ 442912 w 522"/>
              <a:gd name="T5" fmla="*/ 1487487 h 2489"/>
              <a:gd name="T6" fmla="*/ 465137 w 522"/>
              <a:gd name="T7" fmla="*/ 1638300 h 2489"/>
              <a:gd name="T8" fmla="*/ 465137 w 522"/>
              <a:gd name="T9" fmla="*/ 1900238 h 2489"/>
              <a:gd name="T10" fmla="*/ 476250 w 522"/>
              <a:gd name="T11" fmla="*/ 2957512 h 2489"/>
              <a:gd name="T12" fmla="*/ 484187 w 522"/>
              <a:gd name="T13" fmla="*/ 3486151 h 2489"/>
              <a:gd name="T14" fmla="*/ 503237 w 522"/>
              <a:gd name="T15" fmla="*/ 3830638 h 2489"/>
              <a:gd name="T16" fmla="*/ 636587 w 522"/>
              <a:gd name="T17" fmla="*/ 3944938 h 2489"/>
              <a:gd name="T18" fmla="*/ 798512 w 522"/>
              <a:gd name="T19" fmla="*/ 3871913 h 2489"/>
              <a:gd name="T20" fmla="*/ 817563 w 522"/>
              <a:gd name="T21" fmla="*/ 3605213 h 2489"/>
              <a:gd name="T22" fmla="*/ 822325 w 522"/>
              <a:gd name="T23" fmla="*/ 3316288 h 2489"/>
              <a:gd name="T24" fmla="*/ 817563 w 522"/>
              <a:gd name="T25" fmla="*/ 1916113 h 2489"/>
              <a:gd name="T26" fmla="*/ 793750 w 522"/>
              <a:gd name="T27" fmla="*/ 0 h 24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2"/>
              <a:gd name="T43" fmla="*/ 0 h 2489"/>
              <a:gd name="T44" fmla="*/ 522 w 522"/>
              <a:gd name="T45" fmla="*/ 2489 h 24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2" h="2489">
                <a:moveTo>
                  <a:pt x="0" y="892"/>
                </a:moveTo>
                <a:cubicBezTo>
                  <a:pt x="33" y="892"/>
                  <a:pt x="155" y="885"/>
                  <a:pt x="201" y="892"/>
                </a:cubicBezTo>
                <a:cubicBezTo>
                  <a:pt x="247" y="899"/>
                  <a:pt x="264" y="914"/>
                  <a:pt x="279" y="937"/>
                </a:cubicBezTo>
                <a:cubicBezTo>
                  <a:pt x="294" y="960"/>
                  <a:pt x="291" y="989"/>
                  <a:pt x="293" y="1032"/>
                </a:cubicBezTo>
                <a:cubicBezTo>
                  <a:pt x="295" y="1075"/>
                  <a:pt x="292" y="1059"/>
                  <a:pt x="293" y="1197"/>
                </a:cubicBezTo>
                <a:cubicBezTo>
                  <a:pt x="294" y="1335"/>
                  <a:pt x="298" y="1697"/>
                  <a:pt x="300" y="1863"/>
                </a:cubicBezTo>
                <a:cubicBezTo>
                  <a:pt x="302" y="2029"/>
                  <a:pt x="302" y="2104"/>
                  <a:pt x="305" y="2196"/>
                </a:cubicBezTo>
                <a:cubicBezTo>
                  <a:pt x="308" y="2288"/>
                  <a:pt x="301" y="2365"/>
                  <a:pt x="317" y="2413"/>
                </a:cubicBezTo>
                <a:cubicBezTo>
                  <a:pt x="333" y="2461"/>
                  <a:pt x="370" y="2481"/>
                  <a:pt x="401" y="2485"/>
                </a:cubicBezTo>
                <a:cubicBezTo>
                  <a:pt x="432" y="2489"/>
                  <a:pt x="484" y="2475"/>
                  <a:pt x="503" y="2439"/>
                </a:cubicBezTo>
                <a:cubicBezTo>
                  <a:pt x="522" y="2403"/>
                  <a:pt x="512" y="2329"/>
                  <a:pt x="515" y="2271"/>
                </a:cubicBezTo>
                <a:cubicBezTo>
                  <a:pt x="518" y="2213"/>
                  <a:pt x="518" y="2266"/>
                  <a:pt x="518" y="2089"/>
                </a:cubicBezTo>
                <a:cubicBezTo>
                  <a:pt x="518" y="1912"/>
                  <a:pt x="518" y="1555"/>
                  <a:pt x="515" y="1207"/>
                </a:cubicBezTo>
                <a:cubicBezTo>
                  <a:pt x="512" y="859"/>
                  <a:pt x="503" y="251"/>
                  <a:pt x="500" y="0"/>
                </a:cubicBezTo>
              </a:path>
            </a:pathLst>
          </a:custGeom>
          <a:noFill/>
          <a:ln w="15875">
            <a:solidFill>
              <a:srgbClr val="333333"/>
            </a:solidFill>
            <a:round/>
            <a:headEnd/>
            <a:tailEnd/>
          </a:ln>
        </p:spPr>
        <p:txBody>
          <a:bodyPr/>
          <a:lstStyle/>
          <a:p>
            <a:endParaRPr lang="en-US"/>
          </a:p>
        </p:txBody>
      </p:sp>
      <p:sp>
        <p:nvSpPr>
          <p:cNvPr id="155671" name="Text Box 20"/>
          <p:cNvSpPr txBox="1">
            <a:spLocks noChangeArrowheads="1"/>
          </p:cNvSpPr>
          <p:nvPr/>
        </p:nvSpPr>
        <p:spPr bwMode="auto">
          <a:xfrm>
            <a:off x="2427288" y="2446338"/>
            <a:ext cx="1339850" cy="915987"/>
          </a:xfrm>
          <a:prstGeom prst="rect">
            <a:avLst/>
          </a:prstGeom>
          <a:noFill/>
          <a:ln w="9525">
            <a:noFill/>
            <a:miter lim="800000"/>
            <a:headEnd/>
            <a:tailEnd/>
          </a:ln>
        </p:spPr>
        <p:txBody>
          <a:bodyPr wrap="none">
            <a:spAutoFit/>
          </a:bodyPr>
          <a:lstStyle/>
          <a:p>
            <a:pPr algn="l"/>
            <a:r>
              <a:rPr lang="en-US" sz="1800" b="1"/>
              <a:t>dropper</a:t>
            </a:r>
          </a:p>
          <a:p>
            <a:pPr algn="l"/>
            <a:r>
              <a:rPr lang="en-US" sz="1800" b="1"/>
              <a:t>containing</a:t>
            </a:r>
          </a:p>
          <a:p>
            <a:pPr algn="l"/>
            <a:r>
              <a:rPr lang="en-US" sz="1800" b="1"/>
              <a:t>a liquid</a:t>
            </a:r>
          </a:p>
        </p:txBody>
      </p:sp>
      <p:sp>
        <p:nvSpPr>
          <p:cNvPr id="155672" name="Text Box 21"/>
          <p:cNvSpPr txBox="1">
            <a:spLocks noChangeArrowheads="1"/>
          </p:cNvSpPr>
          <p:nvPr/>
        </p:nvSpPr>
        <p:spPr bwMode="auto">
          <a:xfrm>
            <a:off x="2392363" y="3463925"/>
            <a:ext cx="1517650" cy="336550"/>
          </a:xfrm>
          <a:prstGeom prst="rect">
            <a:avLst/>
          </a:prstGeom>
          <a:noFill/>
          <a:ln w="9525">
            <a:noFill/>
            <a:miter lim="800000"/>
            <a:headEnd/>
            <a:tailEnd/>
          </a:ln>
        </p:spPr>
        <p:txBody>
          <a:bodyPr wrap="none">
            <a:spAutoFit/>
          </a:bodyPr>
          <a:lstStyle/>
          <a:p>
            <a:pPr algn="l"/>
            <a:r>
              <a:rPr lang="en-US" sz="1600" b="1"/>
              <a:t>atm. pressure</a:t>
            </a:r>
          </a:p>
        </p:txBody>
      </p:sp>
      <p:sp>
        <p:nvSpPr>
          <p:cNvPr id="155673" name="Text Box 22"/>
          <p:cNvSpPr txBox="1">
            <a:spLocks noChangeArrowheads="1"/>
          </p:cNvSpPr>
          <p:nvPr/>
        </p:nvSpPr>
        <p:spPr bwMode="auto">
          <a:xfrm>
            <a:off x="3252788" y="1673225"/>
            <a:ext cx="1392237" cy="581025"/>
          </a:xfrm>
          <a:prstGeom prst="rect">
            <a:avLst/>
          </a:prstGeom>
          <a:noFill/>
          <a:ln w="9525">
            <a:noFill/>
            <a:miter lim="800000"/>
            <a:headEnd/>
            <a:tailEnd/>
          </a:ln>
        </p:spPr>
        <p:txBody>
          <a:bodyPr wrap="none">
            <a:spAutoFit/>
          </a:bodyPr>
          <a:lstStyle/>
          <a:p>
            <a:r>
              <a:rPr lang="en-US" sz="1600" b="1"/>
              <a:t>atmospheric</a:t>
            </a:r>
          </a:p>
          <a:p>
            <a:r>
              <a:rPr lang="en-US" sz="1600" b="1"/>
              <a:t>pressure</a:t>
            </a:r>
          </a:p>
        </p:txBody>
      </p:sp>
      <p:sp>
        <p:nvSpPr>
          <p:cNvPr id="155674" name="Text Box 23"/>
          <p:cNvSpPr txBox="1">
            <a:spLocks noChangeArrowheads="1"/>
          </p:cNvSpPr>
          <p:nvPr/>
        </p:nvSpPr>
        <p:spPr bwMode="auto">
          <a:xfrm>
            <a:off x="2335213" y="5748338"/>
            <a:ext cx="985837" cy="336550"/>
          </a:xfrm>
          <a:prstGeom prst="rect">
            <a:avLst/>
          </a:prstGeom>
          <a:noFill/>
          <a:ln w="9525">
            <a:noFill/>
            <a:miter lim="800000"/>
            <a:headEnd/>
            <a:tailEnd/>
          </a:ln>
        </p:spPr>
        <p:txBody>
          <a:bodyPr wrap="none">
            <a:spAutoFit/>
          </a:bodyPr>
          <a:lstStyle/>
          <a:p>
            <a:r>
              <a:rPr lang="en-US" sz="1600" b="1"/>
              <a:t>mercury</a:t>
            </a:r>
          </a:p>
        </p:txBody>
      </p:sp>
      <p:sp>
        <p:nvSpPr>
          <p:cNvPr id="155675" name="Line 27"/>
          <p:cNvSpPr>
            <a:spLocks noChangeShapeType="1"/>
          </p:cNvSpPr>
          <p:nvPr/>
        </p:nvSpPr>
        <p:spPr bwMode="auto">
          <a:xfrm flipH="1">
            <a:off x="2846388" y="3817938"/>
            <a:ext cx="139700" cy="190500"/>
          </a:xfrm>
          <a:prstGeom prst="line">
            <a:avLst/>
          </a:prstGeom>
          <a:noFill/>
          <a:ln w="9525">
            <a:solidFill>
              <a:schemeClr val="tx1"/>
            </a:solidFill>
            <a:round/>
            <a:headEnd/>
            <a:tailEnd type="triangle" w="med" len="med"/>
          </a:ln>
        </p:spPr>
        <p:txBody>
          <a:bodyPr/>
          <a:lstStyle/>
          <a:p>
            <a:endParaRPr lang="en-US"/>
          </a:p>
        </p:txBody>
      </p:sp>
      <p:sp>
        <p:nvSpPr>
          <p:cNvPr id="155676" name="Line 28"/>
          <p:cNvSpPr>
            <a:spLocks noChangeShapeType="1"/>
          </p:cNvSpPr>
          <p:nvPr/>
        </p:nvSpPr>
        <p:spPr bwMode="auto">
          <a:xfrm>
            <a:off x="2986088" y="3817938"/>
            <a:ext cx="114300" cy="182562"/>
          </a:xfrm>
          <a:prstGeom prst="line">
            <a:avLst/>
          </a:prstGeom>
          <a:noFill/>
          <a:ln w="9525">
            <a:solidFill>
              <a:schemeClr val="tx1"/>
            </a:solidFill>
            <a:round/>
            <a:headEnd/>
            <a:tailEnd type="triangle" w="med" len="med"/>
          </a:ln>
        </p:spPr>
        <p:txBody>
          <a:bodyPr/>
          <a:lstStyle/>
          <a:p>
            <a:endParaRPr lang="en-US"/>
          </a:p>
        </p:txBody>
      </p:sp>
      <p:sp>
        <p:nvSpPr>
          <p:cNvPr id="155677" name="Line 29"/>
          <p:cNvSpPr>
            <a:spLocks noChangeShapeType="1"/>
          </p:cNvSpPr>
          <p:nvPr/>
        </p:nvSpPr>
        <p:spPr bwMode="auto">
          <a:xfrm>
            <a:off x="3284538" y="5915025"/>
            <a:ext cx="204787" cy="0"/>
          </a:xfrm>
          <a:prstGeom prst="line">
            <a:avLst/>
          </a:prstGeom>
          <a:noFill/>
          <a:ln w="9525">
            <a:solidFill>
              <a:schemeClr val="tx1"/>
            </a:solidFill>
            <a:round/>
            <a:headEnd/>
            <a:tailEnd/>
          </a:ln>
        </p:spPr>
        <p:txBody>
          <a:bodyPr/>
          <a:lstStyle/>
          <a:p>
            <a:endParaRPr lang="en-US"/>
          </a:p>
        </p:txBody>
      </p:sp>
      <p:sp>
        <p:nvSpPr>
          <p:cNvPr id="155678" name="Line 30"/>
          <p:cNvSpPr>
            <a:spLocks noChangeShapeType="1"/>
          </p:cNvSpPr>
          <p:nvPr/>
        </p:nvSpPr>
        <p:spPr bwMode="auto">
          <a:xfrm flipH="1">
            <a:off x="2300288" y="2909888"/>
            <a:ext cx="147637" cy="0"/>
          </a:xfrm>
          <a:prstGeom prst="line">
            <a:avLst/>
          </a:prstGeom>
          <a:noFill/>
          <a:ln w="9525">
            <a:solidFill>
              <a:schemeClr val="tx1"/>
            </a:solidFill>
            <a:round/>
            <a:headEnd/>
            <a:tailEnd/>
          </a:ln>
        </p:spPr>
        <p:txBody>
          <a:bodyPr/>
          <a:lstStyle/>
          <a:p>
            <a:endParaRPr lang="en-US"/>
          </a:p>
        </p:txBody>
      </p:sp>
      <p:sp>
        <p:nvSpPr>
          <p:cNvPr id="1389599" name="Freeform 31"/>
          <p:cNvSpPr>
            <a:spLocks/>
          </p:cNvSpPr>
          <p:nvPr/>
        </p:nvSpPr>
        <p:spPr bwMode="auto">
          <a:xfrm>
            <a:off x="6734175" y="4846638"/>
            <a:ext cx="554038" cy="1741487"/>
          </a:xfrm>
          <a:custGeom>
            <a:avLst/>
            <a:gdLst>
              <a:gd name="T0" fmla="*/ 19050 w 349"/>
              <a:gd name="T1" fmla="*/ 785812 h 1097"/>
              <a:gd name="T2" fmla="*/ 42863 w 349"/>
              <a:gd name="T3" fmla="*/ 792162 h 1097"/>
              <a:gd name="T4" fmla="*/ 61913 w 349"/>
              <a:gd name="T5" fmla="*/ 790575 h 1097"/>
              <a:gd name="T6" fmla="*/ 93663 w 349"/>
              <a:gd name="T7" fmla="*/ 781050 h 1097"/>
              <a:gd name="T8" fmla="*/ 104775 w 349"/>
              <a:gd name="T9" fmla="*/ 1384299 h 1097"/>
              <a:gd name="T10" fmla="*/ 111125 w 349"/>
              <a:gd name="T11" fmla="*/ 1482724 h 1097"/>
              <a:gd name="T12" fmla="*/ 139700 w 349"/>
              <a:gd name="T13" fmla="*/ 1565274 h 1097"/>
              <a:gd name="T14" fmla="*/ 180975 w 349"/>
              <a:gd name="T15" fmla="*/ 1608137 h 1097"/>
              <a:gd name="T16" fmla="*/ 244475 w 349"/>
              <a:gd name="T17" fmla="*/ 1639887 h 1097"/>
              <a:gd name="T18" fmla="*/ 314325 w 349"/>
              <a:gd name="T19" fmla="*/ 1635125 h 1097"/>
              <a:gd name="T20" fmla="*/ 382588 w 349"/>
              <a:gd name="T21" fmla="*/ 1603374 h 1097"/>
              <a:gd name="T22" fmla="*/ 433388 w 349"/>
              <a:gd name="T23" fmla="*/ 1546224 h 1097"/>
              <a:gd name="T24" fmla="*/ 439738 w 349"/>
              <a:gd name="T25" fmla="*/ 1435099 h 1097"/>
              <a:gd name="T26" fmla="*/ 444500 w 349"/>
              <a:gd name="T27" fmla="*/ 996950 h 1097"/>
              <a:gd name="T28" fmla="*/ 436563 w 349"/>
              <a:gd name="T29" fmla="*/ 4762 h 1097"/>
              <a:gd name="T30" fmla="*/ 485775 w 349"/>
              <a:gd name="T31" fmla="*/ 0 h 1097"/>
              <a:gd name="T32" fmla="*/ 528638 w 349"/>
              <a:gd name="T33" fmla="*/ 4762 h 1097"/>
              <a:gd name="T34" fmla="*/ 554038 w 349"/>
              <a:gd name="T35" fmla="*/ 1203325 h 1097"/>
              <a:gd name="T36" fmla="*/ 549275 w 349"/>
              <a:gd name="T37" fmla="*/ 1473199 h 1097"/>
              <a:gd name="T38" fmla="*/ 530225 w 349"/>
              <a:gd name="T39" fmla="*/ 1568449 h 1097"/>
              <a:gd name="T40" fmla="*/ 485775 w 349"/>
              <a:gd name="T41" fmla="*/ 1646237 h 1097"/>
              <a:gd name="T42" fmla="*/ 430213 w 349"/>
              <a:gd name="T43" fmla="*/ 1698625 h 1097"/>
              <a:gd name="T44" fmla="*/ 373063 w 349"/>
              <a:gd name="T45" fmla="*/ 1730375 h 1097"/>
              <a:gd name="T46" fmla="*/ 280988 w 349"/>
              <a:gd name="T47" fmla="*/ 1741487 h 1097"/>
              <a:gd name="T48" fmla="*/ 195263 w 349"/>
              <a:gd name="T49" fmla="*/ 1727200 h 1097"/>
              <a:gd name="T50" fmla="*/ 125413 w 349"/>
              <a:gd name="T51" fmla="*/ 1692275 h 1097"/>
              <a:gd name="T52" fmla="*/ 68263 w 349"/>
              <a:gd name="T53" fmla="*/ 1644650 h 1097"/>
              <a:gd name="T54" fmla="*/ 20638 w 349"/>
              <a:gd name="T55" fmla="*/ 1579562 h 1097"/>
              <a:gd name="T56" fmla="*/ 9525 w 349"/>
              <a:gd name="T57" fmla="*/ 1535112 h 1097"/>
              <a:gd name="T58" fmla="*/ 0 w 349"/>
              <a:gd name="T59" fmla="*/ 1287462 h 1097"/>
              <a:gd name="T60" fmla="*/ 4763 w 349"/>
              <a:gd name="T61" fmla="*/ 979487 h 1097"/>
              <a:gd name="T62" fmla="*/ 4763 w 349"/>
              <a:gd name="T63" fmla="*/ 785812 h 1097"/>
              <a:gd name="T64" fmla="*/ 19050 w 349"/>
              <a:gd name="T65" fmla="*/ 785812 h 10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9"/>
              <a:gd name="T100" fmla="*/ 0 h 1097"/>
              <a:gd name="T101" fmla="*/ 349 w 349"/>
              <a:gd name="T102" fmla="*/ 1097 h 10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9" h="1097">
                <a:moveTo>
                  <a:pt x="12" y="495"/>
                </a:moveTo>
                <a:lnTo>
                  <a:pt x="27" y="499"/>
                </a:lnTo>
                <a:lnTo>
                  <a:pt x="39" y="498"/>
                </a:lnTo>
                <a:lnTo>
                  <a:pt x="59" y="492"/>
                </a:lnTo>
                <a:lnTo>
                  <a:pt x="66" y="872"/>
                </a:lnTo>
                <a:lnTo>
                  <a:pt x="70" y="934"/>
                </a:lnTo>
                <a:lnTo>
                  <a:pt x="88" y="986"/>
                </a:lnTo>
                <a:lnTo>
                  <a:pt x="114" y="1013"/>
                </a:lnTo>
                <a:lnTo>
                  <a:pt x="154" y="1033"/>
                </a:lnTo>
                <a:lnTo>
                  <a:pt x="198" y="1030"/>
                </a:lnTo>
                <a:lnTo>
                  <a:pt x="241" y="1010"/>
                </a:lnTo>
                <a:lnTo>
                  <a:pt x="273" y="974"/>
                </a:lnTo>
                <a:lnTo>
                  <a:pt x="277" y="904"/>
                </a:lnTo>
                <a:lnTo>
                  <a:pt x="280" y="628"/>
                </a:lnTo>
                <a:lnTo>
                  <a:pt x="275" y="3"/>
                </a:lnTo>
                <a:lnTo>
                  <a:pt x="306" y="0"/>
                </a:lnTo>
                <a:lnTo>
                  <a:pt x="333" y="3"/>
                </a:lnTo>
                <a:lnTo>
                  <a:pt x="349" y="758"/>
                </a:lnTo>
                <a:lnTo>
                  <a:pt x="346" y="928"/>
                </a:lnTo>
                <a:lnTo>
                  <a:pt x="334" y="988"/>
                </a:lnTo>
                <a:lnTo>
                  <a:pt x="306" y="1037"/>
                </a:lnTo>
                <a:lnTo>
                  <a:pt x="271" y="1070"/>
                </a:lnTo>
                <a:lnTo>
                  <a:pt x="235" y="1090"/>
                </a:lnTo>
                <a:lnTo>
                  <a:pt x="177" y="1097"/>
                </a:lnTo>
                <a:lnTo>
                  <a:pt x="123" y="1088"/>
                </a:lnTo>
                <a:lnTo>
                  <a:pt x="79" y="1066"/>
                </a:lnTo>
                <a:lnTo>
                  <a:pt x="43" y="1036"/>
                </a:lnTo>
                <a:lnTo>
                  <a:pt x="13" y="995"/>
                </a:lnTo>
                <a:lnTo>
                  <a:pt x="6" y="967"/>
                </a:lnTo>
                <a:lnTo>
                  <a:pt x="0" y="811"/>
                </a:lnTo>
                <a:lnTo>
                  <a:pt x="3" y="617"/>
                </a:lnTo>
                <a:lnTo>
                  <a:pt x="3" y="495"/>
                </a:lnTo>
                <a:lnTo>
                  <a:pt x="12" y="495"/>
                </a:lnTo>
                <a:close/>
              </a:path>
            </a:pathLst>
          </a:custGeom>
          <a:solidFill>
            <a:srgbClr val="B2B2B2"/>
          </a:solidFill>
          <a:ln w="9525">
            <a:noFill/>
            <a:round/>
            <a:headEnd/>
            <a:tailEnd/>
          </a:ln>
        </p:spPr>
        <p:txBody>
          <a:bodyPr/>
          <a:lstStyle/>
          <a:p>
            <a:endParaRPr lang="en-US"/>
          </a:p>
        </p:txBody>
      </p:sp>
      <p:sp>
        <p:nvSpPr>
          <p:cNvPr id="1389600" name="Freeform 32"/>
          <p:cNvSpPr>
            <a:spLocks/>
          </p:cNvSpPr>
          <p:nvPr/>
        </p:nvSpPr>
        <p:spPr bwMode="auto">
          <a:xfrm>
            <a:off x="5378450" y="3963988"/>
            <a:ext cx="131763" cy="327025"/>
          </a:xfrm>
          <a:custGeom>
            <a:avLst/>
            <a:gdLst>
              <a:gd name="T0" fmla="*/ 3175 w 83"/>
              <a:gd name="T1" fmla="*/ 0 h 206"/>
              <a:gd name="T2" fmla="*/ 122238 w 83"/>
              <a:gd name="T3" fmla="*/ 0 h 206"/>
              <a:gd name="T4" fmla="*/ 131763 w 83"/>
              <a:gd name="T5" fmla="*/ 71438 h 206"/>
              <a:gd name="T6" fmla="*/ 117475 w 83"/>
              <a:gd name="T7" fmla="*/ 122238 h 206"/>
              <a:gd name="T8" fmla="*/ 103188 w 83"/>
              <a:gd name="T9" fmla="*/ 157163 h 206"/>
              <a:gd name="T10" fmla="*/ 95250 w 83"/>
              <a:gd name="T11" fmla="*/ 228600 h 206"/>
              <a:gd name="T12" fmla="*/ 90488 w 83"/>
              <a:gd name="T13" fmla="*/ 323850 h 206"/>
              <a:gd name="T14" fmla="*/ 38100 w 83"/>
              <a:gd name="T15" fmla="*/ 327025 h 206"/>
              <a:gd name="T16" fmla="*/ 38100 w 83"/>
              <a:gd name="T17" fmla="*/ 231775 h 206"/>
              <a:gd name="T18" fmla="*/ 22225 w 83"/>
              <a:gd name="T19" fmla="*/ 152400 h 206"/>
              <a:gd name="T20" fmla="*/ 9525 w 83"/>
              <a:gd name="T21" fmla="*/ 98425 h 206"/>
              <a:gd name="T22" fmla="*/ 0 w 83"/>
              <a:gd name="T23" fmla="*/ 57150 h 206"/>
              <a:gd name="T24" fmla="*/ 3175 w 83"/>
              <a:gd name="T25" fmla="*/ 0 h 2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3"/>
              <a:gd name="T40" fmla="*/ 0 h 206"/>
              <a:gd name="T41" fmla="*/ 83 w 83"/>
              <a:gd name="T42" fmla="*/ 206 h 2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3" h="206">
                <a:moveTo>
                  <a:pt x="2" y="0"/>
                </a:moveTo>
                <a:lnTo>
                  <a:pt x="77" y="0"/>
                </a:lnTo>
                <a:lnTo>
                  <a:pt x="83" y="45"/>
                </a:lnTo>
                <a:lnTo>
                  <a:pt x="74" y="77"/>
                </a:lnTo>
                <a:lnTo>
                  <a:pt x="65" y="99"/>
                </a:lnTo>
                <a:lnTo>
                  <a:pt x="60" y="144"/>
                </a:lnTo>
                <a:lnTo>
                  <a:pt x="57" y="204"/>
                </a:lnTo>
                <a:lnTo>
                  <a:pt x="24" y="206"/>
                </a:lnTo>
                <a:lnTo>
                  <a:pt x="24" y="146"/>
                </a:lnTo>
                <a:lnTo>
                  <a:pt x="14" y="96"/>
                </a:lnTo>
                <a:lnTo>
                  <a:pt x="6" y="62"/>
                </a:lnTo>
                <a:lnTo>
                  <a:pt x="0" y="36"/>
                </a:lnTo>
                <a:lnTo>
                  <a:pt x="2" y="0"/>
                </a:lnTo>
                <a:close/>
              </a:path>
            </a:pathLst>
          </a:custGeom>
          <a:solidFill>
            <a:srgbClr val="3366FF"/>
          </a:solidFill>
          <a:ln w="9525">
            <a:noFill/>
            <a:round/>
            <a:headEnd/>
            <a:tailEnd/>
          </a:ln>
        </p:spPr>
        <p:txBody>
          <a:bodyPr/>
          <a:lstStyle/>
          <a:p>
            <a:endParaRPr lang="en-US"/>
          </a:p>
        </p:txBody>
      </p:sp>
      <p:sp>
        <p:nvSpPr>
          <p:cNvPr id="1389601" name="Freeform 33"/>
          <p:cNvSpPr>
            <a:spLocks/>
          </p:cNvSpPr>
          <p:nvPr/>
        </p:nvSpPr>
        <p:spPr bwMode="auto">
          <a:xfrm>
            <a:off x="4840288" y="3487738"/>
            <a:ext cx="1235075" cy="1874837"/>
          </a:xfrm>
          <a:custGeom>
            <a:avLst/>
            <a:gdLst>
              <a:gd name="T0" fmla="*/ 311150 w 778"/>
              <a:gd name="T1" fmla="*/ 0 h 1181"/>
              <a:gd name="T2" fmla="*/ 342900 w 778"/>
              <a:gd name="T3" fmla="*/ 28575 h 1181"/>
              <a:gd name="T4" fmla="*/ 357187 w 778"/>
              <a:gd name="T5" fmla="*/ 42862 h 1181"/>
              <a:gd name="T6" fmla="*/ 369887 w 778"/>
              <a:gd name="T7" fmla="*/ 61912 h 1181"/>
              <a:gd name="T8" fmla="*/ 381000 w 778"/>
              <a:gd name="T9" fmla="*/ 88900 h 1181"/>
              <a:gd name="T10" fmla="*/ 381000 w 778"/>
              <a:gd name="T11" fmla="*/ 127000 h 1181"/>
              <a:gd name="T12" fmla="*/ 384175 w 778"/>
              <a:gd name="T13" fmla="*/ 260350 h 1181"/>
              <a:gd name="T14" fmla="*/ 384175 w 778"/>
              <a:gd name="T15" fmla="*/ 360362 h 1181"/>
              <a:gd name="T16" fmla="*/ 385762 w 778"/>
              <a:gd name="T17" fmla="*/ 466725 h 1181"/>
              <a:gd name="T18" fmla="*/ 384175 w 778"/>
              <a:gd name="T19" fmla="*/ 523875 h 1181"/>
              <a:gd name="T20" fmla="*/ 379412 w 778"/>
              <a:gd name="T21" fmla="*/ 555625 h 1181"/>
              <a:gd name="T22" fmla="*/ 374650 w 778"/>
              <a:gd name="T23" fmla="*/ 593725 h 1181"/>
              <a:gd name="T24" fmla="*/ 15875 w 778"/>
              <a:gd name="T25" fmla="*/ 1698625 h 1181"/>
              <a:gd name="T26" fmla="*/ 7938 w 778"/>
              <a:gd name="T27" fmla="*/ 1727200 h 1181"/>
              <a:gd name="T28" fmla="*/ 0 w 778"/>
              <a:gd name="T29" fmla="*/ 1752600 h 1181"/>
              <a:gd name="T30" fmla="*/ 0 w 778"/>
              <a:gd name="T31" fmla="*/ 1770062 h 1181"/>
              <a:gd name="T32" fmla="*/ 6350 w 778"/>
              <a:gd name="T33" fmla="*/ 1793875 h 1181"/>
              <a:gd name="T34" fmla="*/ 17463 w 778"/>
              <a:gd name="T35" fmla="*/ 1819275 h 1181"/>
              <a:gd name="T36" fmla="*/ 31750 w 778"/>
              <a:gd name="T37" fmla="*/ 1838325 h 1181"/>
              <a:gd name="T38" fmla="*/ 50800 w 778"/>
              <a:gd name="T39" fmla="*/ 1855787 h 1181"/>
              <a:gd name="T40" fmla="*/ 82550 w 778"/>
              <a:gd name="T41" fmla="*/ 1866900 h 1181"/>
              <a:gd name="T42" fmla="*/ 114300 w 778"/>
              <a:gd name="T43" fmla="*/ 1874837 h 1181"/>
              <a:gd name="T44" fmla="*/ 1036638 w 778"/>
              <a:gd name="T45" fmla="*/ 1862137 h 1181"/>
              <a:gd name="T46" fmla="*/ 1085850 w 778"/>
              <a:gd name="T47" fmla="*/ 1857375 h 1181"/>
              <a:gd name="T48" fmla="*/ 1123950 w 778"/>
              <a:gd name="T49" fmla="*/ 1835150 h 1181"/>
              <a:gd name="T50" fmla="*/ 1152525 w 778"/>
              <a:gd name="T51" fmla="*/ 1809750 h 1181"/>
              <a:gd name="T52" fmla="*/ 1171575 w 778"/>
              <a:gd name="T53" fmla="*/ 1758950 h 1181"/>
              <a:gd name="T54" fmla="*/ 1162050 w 778"/>
              <a:gd name="T55" fmla="*/ 1701800 h 1181"/>
              <a:gd name="T56" fmla="*/ 838200 w 778"/>
              <a:gd name="T57" fmla="*/ 674687 h 1181"/>
              <a:gd name="T58" fmla="*/ 825500 w 778"/>
              <a:gd name="T59" fmla="*/ 641350 h 1181"/>
              <a:gd name="T60" fmla="*/ 819150 w 778"/>
              <a:gd name="T61" fmla="*/ 606425 h 1181"/>
              <a:gd name="T62" fmla="*/ 822325 w 778"/>
              <a:gd name="T63" fmla="*/ 581025 h 1181"/>
              <a:gd name="T64" fmla="*/ 847725 w 778"/>
              <a:gd name="T65" fmla="*/ 565150 h 1181"/>
              <a:gd name="T66" fmla="*/ 911225 w 778"/>
              <a:gd name="T67" fmla="*/ 561975 h 1181"/>
              <a:gd name="T68" fmla="*/ 939800 w 778"/>
              <a:gd name="T69" fmla="*/ 568325 h 1181"/>
              <a:gd name="T70" fmla="*/ 958850 w 778"/>
              <a:gd name="T71" fmla="*/ 587375 h 1181"/>
              <a:gd name="T72" fmla="*/ 984250 w 778"/>
              <a:gd name="T73" fmla="*/ 600075 h 1181"/>
              <a:gd name="T74" fmla="*/ 1003300 w 778"/>
              <a:gd name="T75" fmla="*/ 612775 h 1181"/>
              <a:gd name="T76" fmla="*/ 1028700 w 778"/>
              <a:gd name="T77" fmla="*/ 617537 h 1181"/>
              <a:gd name="T78" fmla="*/ 1055688 w 778"/>
              <a:gd name="T79" fmla="*/ 614362 h 1181"/>
              <a:gd name="T80" fmla="*/ 1079500 w 778"/>
              <a:gd name="T81" fmla="*/ 609600 h 1181"/>
              <a:gd name="T82" fmla="*/ 1095375 w 778"/>
              <a:gd name="T83" fmla="*/ 600075 h 1181"/>
              <a:gd name="T84" fmla="*/ 1117600 w 778"/>
              <a:gd name="T85" fmla="*/ 577850 h 1181"/>
              <a:gd name="T86" fmla="*/ 1136650 w 778"/>
              <a:gd name="T87" fmla="*/ 552450 h 1181"/>
              <a:gd name="T88" fmla="*/ 1160463 w 778"/>
              <a:gd name="T89" fmla="*/ 547687 h 1181"/>
              <a:gd name="T90" fmla="*/ 1235075 w 778"/>
              <a:gd name="T91" fmla="*/ 549275 h 11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8"/>
              <a:gd name="T139" fmla="*/ 0 h 1181"/>
              <a:gd name="T140" fmla="*/ 778 w 778"/>
              <a:gd name="T141" fmla="*/ 1181 h 11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8" h="1181">
                <a:moveTo>
                  <a:pt x="196" y="0"/>
                </a:moveTo>
                <a:lnTo>
                  <a:pt x="216" y="18"/>
                </a:lnTo>
                <a:lnTo>
                  <a:pt x="225" y="27"/>
                </a:lnTo>
                <a:lnTo>
                  <a:pt x="233" y="39"/>
                </a:lnTo>
                <a:lnTo>
                  <a:pt x="240" y="56"/>
                </a:lnTo>
                <a:lnTo>
                  <a:pt x="240" y="80"/>
                </a:lnTo>
                <a:lnTo>
                  <a:pt x="242" y="164"/>
                </a:lnTo>
                <a:lnTo>
                  <a:pt x="242" y="227"/>
                </a:lnTo>
                <a:lnTo>
                  <a:pt x="243" y="294"/>
                </a:lnTo>
                <a:lnTo>
                  <a:pt x="242" y="330"/>
                </a:lnTo>
                <a:lnTo>
                  <a:pt x="239" y="350"/>
                </a:lnTo>
                <a:lnTo>
                  <a:pt x="236" y="374"/>
                </a:lnTo>
                <a:lnTo>
                  <a:pt x="10" y="1070"/>
                </a:lnTo>
                <a:lnTo>
                  <a:pt x="5" y="1088"/>
                </a:lnTo>
                <a:lnTo>
                  <a:pt x="0" y="1104"/>
                </a:lnTo>
                <a:lnTo>
                  <a:pt x="0" y="1115"/>
                </a:lnTo>
                <a:lnTo>
                  <a:pt x="4" y="1130"/>
                </a:lnTo>
                <a:lnTo>
                  <a:pt x="11" y="1146"/>
                </a:lnTo>
                <a:lnTo>
                  <a:pt x="20" y="1158"/>
                </a:lnTo>
                <a:lnTo>
                  <a:pt x="32" y="1169"/>
                </a:lnTo>
                <a:lnTo>
                  <a:pt x="52" y="1176"/>
                </a:lnTo>
                <a:lnTo>
                  <a:pt x="72" y="1181"/>
                </a:lnTo>
                <a:lnTo>
                  <a:pt x="653" y="1173"/>
                </a:lnTo>
                <a:lnTo>
                  <a:pt x="684" y="1170"/>
                </a:lnTo>
                <a:lnTo>
                  <a:pt x="708" y="1156"/>
                </a:lnTo>
                <a:lnTo>
                  <a:pt x="726" y="1140"/>
                </a:lnTo>
                <a:lnTo>
                  <a:pt x="738" y="1108"/>
                </a:lnTo>
                <a:lnTo>
                  <a:pt x="732" y="1072"/>
                </a:lnTo>
                <a:lnTo>
                  <a:pt x="528" y="425"/>
                </a:lnTo>
                <a:lnTo>
                  <a:pt x="520" y="404"/>
                </a:lnTo>
                <a:lnTo>
                  <a:pt x="516" y="382"/>
                </a:lnTo>
                <a:lnTo>
                  <a:pt x="518" y="366"/>
                </a:lnTo>
                <a:lnTo>
                  <a:pt x="534" y="356"/>
                </a:lnTo>
                <a:lnTo>
                  <a:pt x="574" y="354"/>
                </a:lnTo>
                <a:lnTo>
                  <a:pt x="592" y="358"/>
                </a:lnTo>
                <a:lnTo>
                  <a:pt x="604" y="370"/>
                </a:lnTo>
                <a:lnTo>
                  <a:pt x="620" y="378"/>
                </a:lnTo>
                <a:lnTo>
                  <a:pt x="632" y="386"/>
                </a:lnTo>
                <a:lnTo>
                  <a:pt x="648" y="389"/>
                </a:lnTo>
                <a:lnTo>
                  <a:pt x="665" y="387"/>
                </a:lnTo>
                <a:lnTo>
                  <a:pt x="680" y="384"/>
                </a:lnTo>
                <a:lnTo>
                  <a:pt x="690" y="378"/>
                </a:lnTo>
                <a:lnTo>
                  <a:pt x="704" y="364"/>
                </a:lnTo>
                <a:lnTo>
                  <a:pt x="716" y="348"/>
                </a:lnTo>
                <a:lnTo>
                  <a:pt x="731" y="345"/>
                </a:lnTo>
                <a:lnTo>
                  <a:pt x="778" y="346"/>
                </a:lnTo>
              </a:path>
            </a:pathLst>
          </a:custGeom>
          <a:noFill/>
          <a:ln w="15875">
            <a:solidFill>
              <a:srgbClr val="333333"/>
            </a:solidFill>
            <a:round/>
            <a:headEnd/>
            <a:tailEnd/>
          </a:ln>
        </p:spPr>
        <p:txBody>
          <a:bodyPr/>
          <a:lstStyle/>
          <a:p>
            <a:endParaRPr lang="en-US"/>
          </a:p>
        </p:txBody>
      </p:sp>
      <p:sp>
        <p:nvSpPr>
          <p:cNvPr id="1389602" name="Freeform 34"/>
          <p:cNvSpPr>
            <a:spLocks/>
          </p:cNvSpPr>
          <p:nvPr/>
        </p:nvSpPr>
        <p:spPr bwMode="auto">
          <a:xfrm>
            <a:off x="5635625" y="3481388"/>
            <a:ext cx="433388" cy="487362"/>
          </a:xfrm>
          <a:custGeom>
            <a:avLst/>
            <a:gdLst>
              <a:gd name="T0" fmla="*/ 71438 w 273"/>
              <a:gd name="T1" fmla="*/ 0 h 307"/>
              <a:gd name="T2" fmla="*/ 52388 w 273"/>
              <a:gd name="T3" fmla="*/ 9525 h 307"/>
              <a:gd name="T4" fmla="*/ 33338 w 273"/>
              <a:gd name="T5" fmla="*/ 23812 h 307"/>
              <a:gd name="T6" fmla="*/ 19050 w 273"/>
              <a:gd name="T7" fmla="*/ 39687 h 307"/>
              <a:gd name="T8" fmla="*/ 4763 w 273"/>
              <a:gd name="T9" fmla="*/ 57150 h 307"/>
              <a:gd name="T10" fmla="*/ 0 w 273"/>
              <a:gd name="T11" fmla="*/ 77787 h 307"/>
              <a:gd name="T12" fmla="*/ 3175 w 273"/>
              <a:gd name="T13" fmla="*/ 404812 h 307"/>
              <a:gd name="T14" fmla="*/ 3175 w 273"/>
              <a:gd name="T15" fmla="*/ 434975 h 307"/>
              <a:gd name="T16" fmla="*/ 4763 w 273"/>
              <a:gd name="T17" fmla="*/ 458787 h 307"/>
              <a:gd name="T18" fmla="*/ 12700 w 273"/>
              <a:gd name="T19" fmla="*/ 476250 h 307"/>
              <a:gd name="T20" fmla="*/ 33338 w 273"/>
              <a:gd name="T21" fmla="*/ 487362 h 307"/>
              <a:gd name="T22" fmla="*/ 85725 w 273"/>
              <a:gd name="T23" fmla="*/ 487362 h 307"/>
              <a:gd name="T24" fmla="*/ 114300 w 273"/>
              <a:gd name="T25" fmla="*/ 487362 h 307"/>
              <a:gd name="T26" fmla="*/ 131763 w 273"/>
              <a:gd name="T27" fmla="*/ 482600 h 307"/>
              <a:gd name="T28" fmla="*/ 138113 w 273"/>
              <a:gd name="T29" fmla="*/ 466725 h 307"/>
              <a:gd name="T30" fmla="*/ 165100 w 273"/>
              <a:gd name="T31" fmla="*/ 444500 h 307"/>
              <a:gd name="T32" fmla="*/ 185738 w 273"/>
              <a:gd name="T33" fmla="*/ 428625 h 307"/>
              <a:gd name="T34" fmla="*/ 214313 w 273"/>
              <a:gd name="T35" fmla="*/ 415925 h 307"/>
              <a:gd name="T36" fmla="*/ 241300 w 273"/>
              <a:gd name="T37" fmla="*/ 411162 h 307"/>
              <a:gd name="T38" fmla="*/ 269875 w 273"/>
              <a:gd name="T39" fmla="*/ 419100 h 307"/>
              <a:gd name="T40" fmla="*/ 298450 w 273"/>
              <a:gd name="T41" fmla="*/ 428625 h 307"/>
              <a:gd name="T42" fmla="*/ 322263 w 273"/>
              <a:gd name="T43" fmla="*/ 447675 h 307"/>
              <a:gd name="T44" fmla="*/ 338138 w 273"/>
              <a:gd name="T45" fmla="*/ 463550 h 307"/>
              <a:gd name="T46" fmla="*/ 347663 w 273"/>
              <a:gd name="T47" fmla="*/ 481012 h 307"/>
              <a:gd name="T48" fmla="*/ 433388 w 273"/>
              <a:gd name="T49" fmla="*/ 481012 h 30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307"/>
              <a:gd name="T77" fmla="*/ 273 w 273"/>
              <a:gd name="T78" fmla="*/ 307 h 30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307">
                <a:moveTo>
                  <a:pt x="45" y="0"/>
                </a:moveTo>
                <a:lnTo>
                  <a:pt x="33" y="6"/>
                </a:lnTo>
                <a:lnTo>
                  <a:pt x="21" y="15"/>
                </a:lnTo>
                <a:lnTo>
                  <a:pt x="12" y="25"/>
                </a:lnTo>
                <a:lnTo>
                  <a:pt x="3" y="36"/>
                </a:lnTo>
                <a:lnTo>
                  <a:pt x="0" y="49"/>
                </a:lnTo>
                <a:lnTo>
                  <a:pt x="2" y="255"/>
                </a:lnTo>
                <a:lnTo>
                  <a:pt x="2" y="274"/>
                </a:lnTo>
                <a:lnTo>
                  <a:pt x="3" y="289"/>
                </a:lnTo>
                <a:lnTo>
                  <a:pt x="8" y="300"/>
                </a:lnTo>
                <a:lnTo>
                  <a:pt x="21" y="307"/>
                </a:lnTo>
                <a:lnTo>
                  <a:pt x="54" y="307"/>
                </a:lnTo>
                <a:lnTo>
                  <a:pt x="72" y="307"/>
                </a:lnTo>
                <a:lnTo>
                  <a:pt x="83" y="304"/>
                </a:lnTo>
                <a:lnTo>
                  <a:pt x="87" y="294"/>
                </a:lnTo>
                <a:lnTo>
                  <a:pt x="104" y="280"/>
                </a:lnTo>
                <a:lnTo>
                  <a:pt x="117" y="270"/>
                </a:lnTo>
                <a:lnTo>
                  <a:pt x="135" y="262"/>
                </a:lnTo>
                <a:lnTo>
                  <a:pt x="152" y="259"/>
                </a:lnTo>
                <a:lnTo>
                  <a:pt x="170" y="264"/>
                </a:lnTo>
                <a:lnTo>
                  <a:pt x="188" y="270"/>
                </a:lnTo>
                <a:lnTo>
                  <a:pt x="203" y="282"/>
                </a:lnTo>
                <a:lnTo>
                  <a:pt x="213" y="292"/>
                </a:lnTo>
                <a:lnTo>
                  <a:pt x="219" y="303"/>
                </a:lnTo>
                <a:lnTo>
                  <a:pt x="273" y="303"/>
                </a:lnTo>
              </a:path>
            </a:pathLst>
          </a:custGeom>
          <a:noFill/>
          <a:ln w="15875">
            <a:solidFill>
              <a:srgbClr val="333333"/>
            </a:solidFill>
            <a:round/>
            <a:headEnd/>
            <a:tailEnd/>
          </a:ln>
        </p:spPr>
        <p:txBody>
          <a:bodyPr/>
          <a:lstStyle/>
          <a:p>
            <a:endParaRPr lang="en-US"/>
          </a:p>
        </p:txBody>
      </p:sp>
      <p:sp>
        <p:nvSpPr>
          <p:cNvPr id="1389603" name="Freeform 35"/>
          <p:cNvSpPr>
            <a:spLocks/>
          </p:cNvSpPr>
          <p:nvPr/>
        </p:nvSpPr>
        <p:spPr bwMode="auto">
          <a:xfrm>
            <a:off x="5219700" y="3316288"/>
            <a:ext cx="419100" cy="455612"/>
          </a:xfrm>
          <a:custGeom>
            <a:avLst/>
            <a:gdLst>
              <a:gd name="T0" fmla="*/ 6350 w 264"/>
              <a:gd name="T1" fmla="*/ 0 h 287"/>
              <a:gd name="T2" fmla="*/ 414338 w 264"/>
              <a:gd name="T3" fmla="*/ 0 h 287"/>
              <a:gd name="T4" fmla="*/ 419100 w 264"/>
              <a:gd name="T5" fmla="*/ 19050 h 287"/>
              <a:gd name="T6" fmla="*/ 404812 w 264"/>
              <a:gd name="T7" fmla="*/ 422275 h 287"/>
              <a:gd name="T8" fmla="*/ 401637 w 264"/>
              <a:gd name="T9" fmla="*/ 447675 h 287"/>
              <a:gd name="T10" fmla="*/ 382587 w 264"/>
              <a:gd name="T11" fmla="*/ 452437 h 287"/>
              <a:gd name="T12" fmla="*/ 77787 w 264"/>
              <a:gd name="T13" fmla="*/ 455612 h 287"/>
              <a:gd name="T14" fmla="*/ 53975 w 264"/>
              <a:gd name="T15" fmla="*/ 447675 h 287"/>
              <a:gd name="T16" fmla="*/ 39687 w 264"/>
              <a:gd name="T17" fmla="*/ 441325 h 287"/>
              <a:gd name="T18" fmla="*/ 23812 w 264"/>
              <a:gd name="T19" fmla="*/ 431800 h 287"/>
              <a:gd name="T20" fmla="*/ 0 w 264"/>
              <a:gd name="T21" fmla="*/ 17462 h 287"/>
              <a:gd name="T22" fmla="*/ 6350 w 264"/>
              <a:gd name="T23" fmla="*/ 0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4"/>
              <a:gd name="T37" fmla="*/ 0 h 287"/>
              <a:gd name="T38" fmla="*/ 264 w 264"/>
              <a:gd name="T39" fmla="*/ 287 h 2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4" h="287">
                <a:moveTo>
                  <a:pt x="4" y="0"/>
                </a:moveTo>
                <a:lnTo>
                  <a:pt x="261" y="0"/>
                </a:lnTo>
                <a:lnTo>
                  <a:pt x="264" y="12"/>
                </a:lnTo>
                <a:lnTo>
                  <a:pt x="255" y="266"/>
                </a:lnTo>
                <a:lnTo>
                  <a:pt x="253" y="282"/>
                </a:lnTo>
                <a:lnTo>
                  <a:pt x="241" y="285"/>
                </a:lnTo>
                <a:lnTo>
                  <a:pt x="49" y="287"/>
                </a:lnTo>
                <a:lnTo>
                  <a:pt x="34" y="282"/>
                </a:lnTo>
                <a:lnTo>
                  <a:pt x="25" y="278"/>
                </a:lnTo>
                <a:lnTo>
                  <a:pt x="15" y="272"/>
                </a:lnTo>
                <a:lnTo>
                  <a:pt x="0" y="11"/>
                </a:lnTo>
                <a:lnTo>
                  <a:pt x="4" y="0"/>
                </a:lnTo>
                <a:close/>
              </a:path>
            </a:pathLst>
          </a:custGeom>
          <a:noFill/>
          <a:ln w="19050">
            <a:solidFill>
              <a:srgbClr val="000000"/>
            </a:solidFill>
            <a:round/>
            <a:headEnd/>
            <a:tailEnd/>
          </a:ln>
        </p:spPr>
        <p:txBody>
          <a:bodyPr/>
          <a:lstStyle/>
          <a:p>
            <a:endParaRPr lang="en-US"/>
          </a:p>
        </p:txBody>
      </p:sp>
      <p:sp>
        <p:nvSpPr>
          <p:cNvPr id="1389604" name="Freeform 36"/>
          <p:cNvSpPr>
            <a:spLocks/>
          </p:cNvSpPr>
          <p:nvPr/>
        </p:nvSpPr>
        <p:spPr bwMode="auto">
          <a:xfrm>
            <a:off x="5262563" y="2566988"/>
            <a:ext cx="327025" cy="620712"/>
          </a:xfrm>
          <a:custGeom>
            <a:avLst/>
            <a:gdLst>
              <a:gd name="T0" fmla="*/ 44450 w 206"/>
              <a:gd name="T1" fmla="*/ 476250 h 391"/>
              <a:gd name="T2" fmla="*/ 33338 w 206"/>
              <a:gd name="T3" fmla="*/ 209550 h 391"/>
              <a:gd name="T4" fmla="*/ 38100 w 206"/>
              <a:gd name="T5" fmla="*/ 163512 h 391"/>
              <a:gd name="T6" fmla="*/ 53975 w 206"/>
              <a:gd name="T7" fmla="*/ 125412 h 391"/>
              <a:gd name="T8" fmla="*/ 96837 w 206"/>
              <a:gd name="T9" fmla="*/ 87312 h 391"/>
              <a:gd name="T10" fmla="*/ 100012 w 206"/>
              <a:gd name="T11" fmla="*/ 44450 h 391"/>
              <a:gd name="T12" fmla="*/ 125413 w 206"/>
              <a:gd name="T13" fmla="*/ 9525 h 391"/>
              <a:gd name="T14" fmla="*/ 173037 w 206"/>
              <a:gd name="T15" fmla="*/ 1587 h 391"/>
              <a:gd name="T16" fmla="*/ 209550 w 206"/>
              <a:gd name="T17" fmla="*/ 23812 h 391"/>
              <a:gd name="T18" fmla="*/ 223838 w 206"/>
              <a:gd name="T19" fmla="*/ 52387 h 391"/>
              <a:gd name="T20" fmla="*/ 223838 w 206"/>
              <a:gd name="T21" fmla="*/ 87312 h 391"/>
              <a:gd name="T22" fmla="*/ 249238 w 206"/>
              <a:gd name="T23" fmla="*/ 115887 h 391"/>
              <a:gd name="T24" fmla="*/ 273050 w 206"/>
              <a:gd name="T25" fmla="*/ 153987 h 391"/>
              <a:gd name="T26" fmla="*/ 282575 w 206"/>
              <a:gd name="T27" fmla="*/ 239712 h 391"/>
              <a:gd name="T28" fmla="*/ 287338 w 206"/>
              <a:gd name="T29" fmla="*/ 333375 h 391"/>
              <a:gd name="T30" fmla="*/ 287338 w 206"/>
              <a:gd name="T31" fmla="*/ 406400 h 391"/>
              <a:gd name="T32" fmla="*/ 287338 w 206"/>
              <a:gd name="T33" fmla="*/ 481012 h 391"/>
              <a:gd name="T34" fmla="*/ 287338 w 206"/>
              <a:gd name="T35" fmla="*/ 496887 h 391"/>
              <a:gd name="T36" fmla="*/ 300038 w 206"/>
              <a:gd name="T37" fmla="*/ 509587 h 391"/>
              <a:gd name="T38" fmla="*/ 323850 w 206"/>
              <a:gd name="T39" fmla="*/ 534987 h 391"/>
              <a:gd name="T40" fmla="*/ 323850 w 206"/>
              <a:gd name="T41" fmla="*/ 576262 h 391"/>
              <a:gd name="T42" fmla="*/ 306388 w 206"/>
              <a:gd name="T43" fmla="*/ 601662 h 391"/>
              <a:gd name="T44" fmla="*/ 268288 w 206"/>
              <a:gd name="T45" fmla="*/ 614362 h 391"/>
              <a:gd name="T46" fmla="*/ 190500 w 206"/>
              <a:gd name="T47" fmla="*/ 615950 h 391"/>
              <a:gd name="T48" fmla="*/ 115888 w 206"/>
              <a:gd name="T49" fmla="*/ 615950 h 391"/>
              <a:gd name="T50" fmla="*/ 63500 w 206"/>
              <a:gd name="T51" fmla="*/ 619125 h 391"/>
              <a:gd name="T52" fmla="*/ 30163 w 206"/>
              <a:gd name="T53" fmla="*/ 609600 h 391"/>
              <a:gd name="T54" fmla="*/ 4763 w 206"/>
              <a:gd name="T55" fmla="*/ 582612 h 391"/>
              <a:gd name="T56" fmla="*/ 4763 w 206"/>
              <a:gd name="T57" fmla="*/ 542925 h 391"/>
              <a:gd name="T58" fmla="*/ 20637 w 206"/>
              <a:gd name="T59" fmla="*/ 511175 h 391"/>
              <a:gd name="T60" fmla="*/ 44450 w 206"/>
              <a:gd name="T61" fmla="*/ 504825 h 391"/>
              <a:gd name="T62" fmla="*/ 44450 w 206"/>
              <a:gd name="T63" fmla="*/ 476250 h 3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6"/>
              <a:gd name="T97" fmla="*/ 0 h 391"/>
              <a:gd name="T98" fmla="*/ 206 w 206"/>
              <a:gd name="T99" fmla="*/ 391 h 3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6" h="391">
                <a:moveTo>
                  <a:pt x="28" y="300"/>
                </a:moveTo>
                <a:cubicBezTo>
                  <a:pt x="27" y="270"/>
                  <a:pt x="22" y="165"/>
                  <a:pt x="21" y="132"/>
                </a:cubicBezTo>
                <a:cubicBezTo>
                  <a:pt x="20" y="99"/>
                  <a:pt x="22" y="112"/>
                  <a:pt x="24" y="103"/>
                </a:cubicBezTo>
                <a:cubicBezTo>
                  <a:pt x="26" y="94"/>
                  <a:pt x="28" y="87"/>
                  <a:pt x="34" y="79"/>
                </a:cubicBezTo>
                <a:cubicBezTo>
                  <a:pt x="40" y="71"/>
                  <a:pt x="56" y="63"/>
                  <a:pt x="61" y="55"/>
                </a:cubicBezTo>
                <a:cubicBezTo>
                  <a:pt x="66" y="47"/>
                  <a:pt x="60" y="36"/>
                  <a:pt x="63" y="28"/>
                </a:cubicBezTo>
                <a:cubicBezTo>
                  <a:pt x="66" y="20"/>
                  <a:pt x="71" y="10"/>
                  <a:pt x="79" y="6"/>
                </a:cubicBezTo>
                <a:cubicBezTo>
                  <a:pt x="87" y="2"/>
                  <a:pt x="100" y="0"/>
                  <a:pt x="109" y="1"/>
                </a:cubicBezTo>
                <a:cubicBezTo>
                  <a:pt x="118" y="2"/>
                  <a:pt x="127" y="10"/>
                  <a:pt x="132" y="15"/>
                </a:cubicBezTo>
                <a:cubicBezTo>
                  <a:pt x="137" y="20"/>
                  <a:pt x="140" y="26"/>
                  <a:pt x="141" y="33"/>
                </a:cubicBezTo>
                <a:cubicBezTo>
                  <a:pt x="142" y="40"/>
                  <a:pt x="138" y="48"/>
                  <a:pt x="141" y="55"/>
                </a:cubicBezTo>
                <a:cubicBezTo>
                  <a:pt x="144" y="62"/>
                  <a:pt x="152" y="66"/>
                  <a:pt x="157" y="73"/>
                </a:cubicBezTo>
                <a:cubicBezTo>
                  <a:pt x="162" y="80"/>
                  <a:pt x="169" y="84"/>
                  <a:pt x="172" y="97"/>
                </a:cubicBezTo>
                <a:cubicBezTo>
                  <a:pt x="175" y="110"/>
                  <a:pt x="177" y="132"/>
                  <a:pt x="178" y="151"/>
                </a:cubicBezTo>
                <a:cubicBezTo>
                  <a:pt x="179" y="170"/>
                  <a:pt x="181" y="193"/>
                  <a:pt x="181" y="210"/>
                </a:cubicBezTo>
                <a:cubicBezTo>
                  <a:pt x="181" y="227"/>
                  <a:pt x="181" y="241"/>
                  <a:pt x="181" y="256"/>
                </a:cubicBezTo>
                <a:cubicBezTo>
                  <a:pt x="181" y="271"/>
                  <a:pt x="181" y="294"/>
                  <a:pt x="181" y="303"/>
                </a:cubicBezTo>
                <a:cubicBezTo>
                  <a:pt x="181" y="312"/>
                  <a:pt x="180" y="310"/>
                  <a:pt x="181" y="313"/>
                </a:cubicBezTo>
                <a:cubicBezTo>
                  <a:pt x="182" y="316"/>
                  <a:pt x="185" y="317"/>
                  <a:pt x="189" y="321"/>
                </a:cubicBezTo>
                <a:cubicBezTo>
                  <a:pt x="193" y="325"/>
                  <a:pt x="202" y="330"/>
                  <a:pt x="204" y="337"/>
                </a:cubicBezTo>
                <a:cubicBezTo>
                  <a:pt x="206" y="344"/>
                  <a:pt x="206" y="356"/>
                  <a:pt x="204" y="363"/>
                </a:cubicBezTo>
                <a:cubicBezTo>
                  <a:pt x="202" y="370"/>
                  <a:pt x="199" y="375"/>
                  <a:pt x="193" y="379"/>
                </a:cubicBezTo>
                <a:cubicBezTo>
                  <a:pt x="187" y="383"/>
                  <a:pt x="181" y="386"/>
                  <a:pt x="169" y="387"/>
                </a:cubicBezTo>
                <a:cubicBezTo>
                  <a:pt x="157" y="388"/>
                  <a:pt x="136" y="388"/>
                  <a:pt x="120" y="388"/>
                </a:cubicBezTo>
                <a:cubicBezTo>
                  <a:pt x="104" y="388"/>
                  <a:pt x="86" y="388"/>
                  <a:pt x="73" y="388"/>
                </a:cubicBezTo>
                <a:cubicBezTo>
                  <a:pt x="60" y="388"/>
                  <a:pt x="49" y="391"/>
                  <a:pt x="40" y="390"/>
                </a:cubicBezTo>
                <a:cubicBezTo>
                  <a:pt x="31" y="389"/>
                  <a:pt x="25" y="388"/>
                  <a:pt x="19" y="384"/>
                </a:cubicBezTo>
                <a:cubicBezTo>
                  <a:pt x="13" y="380"/>
                  <a:pt x="6" y="374"/>
                  <a:pt x="3" y="367"/>
                </a:cubicBezTo>
                <a:cubicBezTo>
                  <a:pt x="0" y="360"/>
                  <a:pt x="1" y="349"/>
                  <a:pt x="3" y="342"/>
                </a:cubicBezTo>
                <a:cubicBezTo>
                  <a:pt x="5" y="335"/>
                  <a:pt x="9" y="326"/>
                  <a:pt x="13" y="322"/>
                </a:cubicBezTo>
                <a:cubicBezTo>
                  <a:pt x="17" y="318"/>
                  <a:pt x="26" y="322"/>
                  <a:pt x="28" y="318"/>
                </a:cubicBezTo>
                <a:cubicBezTo>
                  <a:pt x="30" y="314"/>
                  <a:pt x="28" y="304"/>
                  <a:pt x="28" y="300"/>
                </a:cubicBezTo>
                <a:close/>
              </a:path>
            </a:pathLst>
          </a:custGeom>
          <a:solidFill>
            <a:srgbClr val="333333"/>
          </a:solidFill>
          <a:ln w="3175">
            <a:noFill/>
            <a:round/>
            <a:headEnd/>
            <a:tailEnd/>
          </a:ln>
        </p:spPr>
        <p:txBody>
          <a:bodyPr/>
          <a:lstStyle/>
          <a:p>
            <a:endParaRPr lang="en-US"/>
          </a:p>
        </p:txBody>
      </p:sp>
      <p:sp>
        <p:nvSpPr>
          <p:cNvPr id="1389605" name="Line 37"/>
          <p:cNvSpPr>
            <a:spLocks noChangeShapeType="1"/>
          </p:cNvSpPr>
          <p:nvPr/>
        </p:nvSpPr>
        <p:spPr bwMode="auto">
          <a:xfrm>
            <a:off x="5376863" y="3181350"/>
            <a:ext cx="0" cy="133350"/>
          </a:xfrm>
          <a:prstGeom prst="line">
            <a:avLst/>
          </a:prstGeom>
          <a:noFill/>
          <a:ln w="9525">
            <a:solidFill>
              <a:schemeClr val="accent2"/>
            </a:solidFill>
            <a:round/>
            <a:headEnd/>
            <a:tailEnd/>
          </a:ln>
        </p:spPr>
        <p:txBody>
          <a:bodyPr/>
          <a:lstStyle/>
          <a:p>
            <a:endParaRPr lang="en-US"/>
          </a:p>
        </p:txBody>
      </p:sp>
      <p:sp>
        <p:nvSpPr>
          <p:cNvPr id="1389606" name="Line 38"/>
          <p:cNvSpPr>
            <a:spLocks noChangeShapeType="1"/>
          </p:cNvSpPr>
          <p:nvPr/>
        </p:nvSpPr>
        <p:spPr bwMode="auto">
          <a:xfrm>
            <a:off x="5491163" y="3182938"/>
            <a:ext cx="0" cy="133350"/>
          </a:xfrm>
          <a:prstGeom prst="line">
            <a:avLst/>
          </a:prstGeom>
          <a:noFill/>
          <a:ln w="9525">
            <a:solidFill>
              <a:schemeClr val="accent2"/>
            </a:solidFill>
            <a:round/>
            <a:headEnd/>
            <a:tailEnd/>
          </a:ln>
        </p:spPr>
        <p:txBody>
          <a:bodyPr/>
          <a:lstStyle/>
          <a:p>
            <a:endParaRPr lang="en-US"/>
          </a:p>
        </p:txBody>
      </p:sp>
      <p:sp>
        <p:nvSpPr>
          <p:cNvPr id="1389607" name="Line 39"/>
          <p:cNvSpPr>
            <a:spLocks noChangeShapeType="1"/>
          </p:cNvSpPr>
          <p:nvPr/>
        </p:nvSpPr>
        <p:spPr bwMode="auto">
          <a:xfrm>
            <a:off x="5383213" y="3357563"/>
            <a:ext cx="0" cy="357187"/>
          </a:xfrm>
          <a:prstGeom prst="line">
            <a:avLst/>
          </a:prstGeom>
          <a:noFill/>
          <a:ln w="9525">
            <a:solidFill>
              <a:schemeClr val="accent2"/>
            </a:solidFill>
            <a:prstDash val="lgDash"/>
            <a:round/>
            <a:headEnd/>
            <a:tailEnd/>
          </a:ln>
        </p:spPr>
        <p:txBody>
          <a:bodyPr/>
          <a:lstStyle/>
          <a:p>
            <a:endParaRPr lang="en-US"/>
          </a:p>
        </p:txBody>
      </p:sp>
      <p:sp>
        <p:nvSpPr>
          <p:cNvPr id="1389608" name="Line 40"/>
          <p:cNvSpPr>
            <a:spLocks noChangeShapeType="1"/>
          </p:cNvSpPr>
          <p:nvPr/>
        </p:nvSpPr>
        <p:spPr bwMode="auto">
          <a:xfrm>
            <a:off x="5492750" y="3359150"/>
            <a:ext cx="0" cy="357188"/>
          </a:xfrm>
          <a:prstGeom prst="line">
            <a:avLst/>
          </a:prstGeom>
          <a:noFill/>
          <a:ln w="9525">
            <a:solidFill>
              <a:schemeClr val="accent2"/>
            </a:solidFill>
            <a:prstDash val="lgDash"/>
            <a:round/>
            <a:headEnd/>
            <a:tailEnd/>
          </a:ln>
        </p:spPr>
        <p:txBody>
          <a:bodyPr/>
          <a:lstStyle/>
          <a:p>
            <a:endParaRPr lang="en-US"/>
          </a:p>
        </p:txBody>
      </p:sp>
      <p:sp>
        <p:nvSpPr>
          <p:cNvPr id="1389609" name="Freeform 41"/>
          <p:cNvSpPr>
            <a:spLocks/>
          </p:cNvSpPr>
          <p:nvPr/>
        </p:nvSpPr>
        <p:spPr bwMode="auto">
          <a:xfrm>
            <a:off x="5376863" y="3768725"/>
            <a:ext cx="128587" cy="522288"/>
          </a:xfrm>
          <a:custGeom>
            <a:avLst/>
            <a:gdLst>
              <a:gd name="T0" fmla="*/ 4762 w 81"/>
              <a:gd name="T1" fmla="*/ 0 h 329"/>
              <a:gd name="T2" fmla="*/ 4762 w 81"/>
              <a:gd name="T3" fmla="*/ 190500 h 329"/>
              <a:gd name="T4" fmla="*/ 1587 w 81"/>
              <a:gd name="T5" fmla="*/ 223838 h 329"/>
              <a:gd name="T6" fmla="*/ 0 w 81"/>
              <a:gd name="T7" fmla="*/ 260350 h 329"/>
              <a:gd name="T8" fmla="*/ 9525 w 81"/>
              <a:gd name="T9" fmla="*/ 298450 h 329"/>
              <a:gd name="T10" fmla="*/ 19050 w 81"/>
              <a:gd name="T11" fmla="*/ 336550 h 329"/>
              <a:gd name="T12" fmla="*/ 25400 w 81"/>
              <a:gd name="T13" fmla="*/ 376238 h 329"/>
              <a:gd name="T14" fmla="*/ 33337 w 81"/>
              <a:gd name="T15" fmla="*/ 427038 h 329"/>
              <a:gd name="T16" fmla="*/ 33337 w 81"/>
              <a:gd name="T17" fmla="*/ 484188 h 329"/>
              <a:gd name="T18" fmla="*/ 34925 w 81"/>
              <a:gd name="T19" fmla="*/ 522288 h 329"/>
              <a:gd name="T20" fmla="*/ 95250 w 81"/>
              <a:gd name="T21" fmla="*/ 522288 h 329"/>
              <a:gd name="T22" fmla="*/ 100012 w 81"/>
              <a:gd name="T23" fmla="*/ 403225 h 329"/>
              <a:gd name="T24" fmla="*/ 100012 w 81"/>
              <a:gd name="T25" fmla="*/ 379413 h 329"/>
              <a:gd name="T26" fmla="*/ 104775 w 81"/>
              <a:gd name="T27" fmla="*/ 355600 h 329"/>
              <a:gd name="T28" fmla="*/ 114300 w 81"/>
              <a:gd name="T29" fmla="*/ 328613 h 329"/>
              <a:gd name="T30" fmla="*/ 128587 w 81"/>
              <a:gd name="T31" fmla="*/ 279400 h 329"/>
              <a:gd name="T32" fmla="*/ 128587 w 81"/>
              <a:gd name="T33" fmla="*/ 7938 h 3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329"/>
              <a:gd name="T53" fmla="*/ 81 w 81"/>
              <a:gd name="T54" fmla="*/ 329 h 3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329">
                <a:moveTo>
                  <a:pt x="3" y="0"/>
                </a:moveTo>
                <a:lnTo>
                  <a:pt x="3" y="120"/>
                </a:lnTo>
                <a:lnTo>
                  <a:pt x="1" y="141"/>
                </a:lnTo>
                <a:lnTo>
                  <a:pt x="0" y="164"/>
                </a:lnTo>
                <a:lnTo>
                  <a:pt x="6" y="188"/>
                </a:lnTo>
                <a:lnTo>
                  <a:pt x="12" y="212"/>
                </a:lnTo>
                <a:lnTo>
                  <a:pt x="16" y="237"/>
                </a:lnTo>
                <a:lnTo>
                  <a:pt x="21" y="269"/>
                </a:lnTo>
                <a:lnTo>
                  <a:pt x="21" y="305"/>
                </a:lnTo>
                <a:lnTo>
                  <a:pt x="22" y="329"/>
                </a:lnTo>
                <a:lnTo>
                  <a:pt x="60" y="329"/>
                </a:lnTo>
                <a:lnTo>
                  <a:pt x="63" y="254"/>
                </a:lnTo>
                <a:lnTo>
                  <a:pt x="63" y="239"/>
                </a:lnTo>
                <a:lnTo>
                  <a:pt x="66" y="224"/>
                </a:lnTo>
                <a:lnTo>
                  <a:pt x="72" y="207"/>
                </a:lnTo>
                <a:lnTo>
                  <a:pt x="81" y="176"/>
                </a:lnTo>
                <a:lnTo>
                  <a:pt x="81" y="5"/>
                </a:lnTo>
              </a:path>
            </a:pathLst>
          </a:custGeom>
          <a:noFill/>
          <a:ln w="9525">
            <a:solidFill>
              <a:schemeClr val="accent2"/>
            </a:solidFill>
            <a:round/>
            <a:headEnd/>
            <a:tailEnd/>
          </a:ln>
        </p:spPr>
        <p:txBody>
          <a:bodyPr/>
          <a:lstStyle/>
          <a:p>
            <a:endParaRPr lang="en-US"/>
          </a:p>
        </p:txBody>
      </p:sp>
      <p:sp>
        <p:nvSpPr>
          <p:cNvPr id="1389610" name="Freeform 42"/>
          <p:cNvSpPr>
            <a:spLocks/>
          </p:cNvSpPr>
          <p:nvPr/>
        </p:nvSpPr>
        <p:spPr bwMode="auto">
          <a:xfrm>
            <a:off x="6380163" y="2540000"/>
            <a:ext cx="911225" cy="4057650"/>
          </a:xfrm>
          <a:custGeom>
            <a:avLst/>
            <a:gdLst>
              <a:gd name="T0" fmla="*/ 0 w 574"/>
              <a:gd name="T1" fmla="*/ 1490662 h 2556"/>
              <a:gd name="T2" fmla="*/ 249237 w 574"/>
              <a:gd name="T3" fmla="*/ 1489075 h 2556"/>
              <a:gd name="T4" fmla="*/ 330200 w 574"/>
              <a:gd name="T5" fmla="*/ 1514475 h 2556"/>
              <a:gd name="T6" fmla="*/ 354012 w 574"/>
              <a:gd name="T7" fmla="*/ 1585912 h 2556"/>
              <a:gd name="T8" fmla="*/ 358775 w 574"/>
              <a:gd name="T9" fmla="*/ 1893888 h 2556"/>
              <a:gd name="T10" fmla="*/ 361950 w 574"/>
              <a:gd name="T11" fmla="*/ 3071812 h 2556"/>
              <a:gd name="T12" fmla="*/ 355600 w 574"/>
              <a:gd name="T13" fmla="*/ 3700463 h 2556"/>
              <a:gd name="T14" fmla="*/ 377825 w 574"/>
              <a:gd name="T15" fmla="*/ 3881438 h 2556"/>
              <a:gd name="T16" fmla="*/ 515937 w 574"/>
              <a:gd name="T17" fmla="*/ 4024313 h 2556"/>
              <a:gd name="T18" fmla="*/ 730250 w 574"/>
              <a:gd name="T19" fmla="*/ 4037013 h 2556"/>
              <a:gd name="T20" fmla="*/ 874713 w 574"/>
              <a:gd name="T21" fmla="*/ 3895725 h 2556"/>
              <a:gd name="T22" fmla="*/ 906463 w 574"/>
              <a:gd name="T23" fmla="*/ 3698875 h 2556"/>
              <a:gd name="T24" fmla="*/ 906463 w 574"/>
              <a:gd name="T25" fmla="*/ 3484563 h 2556"/>
              <a:gd name="T26" fmla="*/ 901700 w 574"/>
              <a:gd name="T27" fmla="*/ 3198812 h 2556"/>
              <a:gd name="T28" fmla="*/ 855663 w 574"/>
              <a:gd name="T29" fmla="*/ 0 h 25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4"/>
              <a:gd name="T46" fmla="*/ 0 h 2556"/>
              <a:gd name="T47" fmla="*/ 574 w 574"/>
              <a:gd name="T48" fmla="*/ 2556 h 25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4" h="2556">
                <a:moveTo>
                  <a:pt x="0" y="939"/>
                </a:moveTo>
                <a:cubicBezTo>
                  <a:pt x="26" y="939"/>
                  <a:pt x="122" y="935"/>
                  <a:pt x="157" y="938"/>
                </a:cubicBezTo>
                <a:cubicBezTo>
                  <a:pt x="192" y="941"/>
                  <a:pt x="197" y="944"/>
                  <a:pt x="208" y="954"/>
                </a:cubicBezTo>
                <a:cubicBezTo>
                  <a:pt x="219" y="964"/>
                  <a:pt x="220" y="959"/>
                  <a:pt x="223" y="999"/>
                </a:cubicBezTo>
                <a:cubicBezTo>
                  <a:pt x="226" y="1039"/>
                  <a:pt x="225" y="1037"/>
                  <a:pt x="226" y="1193"/>
                </a:cubicBezTo>
                <a:cubicBezTo>
                  <a:pt x="227" y="1349"/>
                  <a:pt x="228" y="1745"/>
                  <a:pt x="228" y="1935"/>
                </a:cubicBezTo>
                <a:cubicBezTo>
                  <a:pt x="228" y="2125"/>
                  <a:pt x="222" y="2246"/>
                  <a:pt x="224" y="2331"/>
                </a:cubicBezTo>
                <a:cubicBezTo>
                  <a:pt x="226" y="2416"/>
                  <a:pt x="221" y="2411"/>
                  <a:pt x="238" y="2445"/>
                </a:cubicBezTo>
                <a:cubicBezTo>
                  <a:pt x="255" y="2479"/>
                  <a:pt x="288" y="2519"/>
                  <a:pt x="325" y="2535"/>
                </a:cubicBezTo>
                <a:cubicBezTo>
                  <a:pt x="362" y="2551"/>
                  <a:pt x="422" y="2556"/>
                  <a:pt x="460" y="2543"/>
                </a:cubicBezTo>
                <a:cubicBezTo>
                  <a:pt x="498" y="2530"/>
                  <a:pt x="533" y="2489"/>
                  <a:pt x="551" y="2454"/>
                </a:cubicBezTo>
                <a:cubicBezTo>
                  <a:pt x="569" y="2419"/>
                  <a:pt x="568" y="2373"/>
                  <a:pt x="571" y="2330"/>
                </a:cubicBezTo>
                <a:cubicBezTo>
                  <a:pt x="574" y="2287"/>
                  <a:pt x="571" y="2247"/>
                  <a:pt x="571" y="2195"/>
                </a:cubicBezTo>
                <a:cubicBezTo>
                  <a:pt x="571" y="2143"/>
                  <a:pt x="573" y="2381"/>
                  <a:pt x="568" y="2015"/>
                </a:cubicBezTo>
                <a:cubicBezTo>
                  <a:pt x="563" y="1649"/>
                  <a:pt x="545" y="420"/>
                  <a:pt x="539" y="0"/>
                </a:cubicBezTo>
              </a:path>
            </a:pathLst>
          </a:custGeom>
          <a:noFill/>
          <a:ln w="15875">
            <a:solidFill>
              <a:srgbClr val="333333"/>
            </a:solidFill>
            <a:round/>
            <a:headEnd/>
            <a:tailEnd/>
          </a:ln>
        </p:spPr>
        <p:txBody>
          <a:bodyPr/>
          <a:lstStyle/>
          <a:p>
            <a:endParaRPr lang="en-US"/>
          </a:p>
        </p:txBody>
      </p:sp>
      <p:sp>
        <p:nvSpPr>
          <p:cNvPr id="1389611" name="Freeform 43"/>
          <p:cNvSpPr>
            <a:spLocks/>
          </p:cNvSpPr>
          <p:nvPr/>
        </p:nvSpPr>
        <p:spPr bwMode="auto">
          <a:xfrm>
            <a:off x="6354763" y="2538413"/>
            <a:ext cx="828675" cy="3951287"/>
          </a:xfrm>
          <a:custGeom>
            <a:avLst/>
            <a:gdLst>
              <a:gd name="T0" fmla="*/ 0 w 522"/>
              <a:gd name="T1" fmla="*/ 1416050 h 2489"/>
              <a:gd name="T2" fmla="*/ 319087 w 522"/>
              <a:gd name="T3" fmla="*/ 1416050 h 2489"/>
              <a:gd name="T4" fmla="*/ 442912 w 522"/>
              <a:gd name="T5" fmla="*/ 1487487 h 2489"/>
              <a:gd name="T6" fmla="*/ 465137 w 522"/>
              <a:gd name="T7" fmla="*/ 1638300 h 2489"/>
              <a:gd name="T8" fmla="*/ 465137 w 522"/>
              <a:gd name="T9" fmla="*/ 1900237 h 2489"/>
              <a:gd name="T10" fmla="*/ 476250 w 522"/>
              <a:gd name="T11" fmla="*/ 2957512 h 2489"/>
              <a:gd name="T12" fmla="*/ 484187 w 522"/>
              <a:gd name="T13" fmla="*/ 3486150 h 2489"/>
              <a:gd name="T14" fmla="*/ 503237 w 522"/>
              <a:gd name="T15" fmla="*/ 3830637 h 2489"/>
              <a:gd name="T16" fmla="*/ 636587 w 522"/>
              <a:gd name="T17" fmla="*/ 3944937 h 2489"/>
              <a:gd name="T18" fmla="*/ 798512 w 522"/>
              <a:gd name="T19" fmla="*/ 3871912 h 2489"/>
              <a:gd name="T20" fmla="*/ 817563 w 522"/>
              <a:gd name="T21" fmla="*/ 3605212 h 2489"/>
              <a:gd name="T22" fmla="*/ 822325 w 522"/>
              <a:gd name="T23" fmla="*/ 3316287 h 2489"/>
              <a:gd name="T24" fmla="*/ 817563 w 522"/>
              <a:gd name="T25" fmla="*/ 1916112 h 2489"/>
              <a:gd name="T26" fmla="*/ 793750 w 522"/>
              <a:gd name="T27" fmla="*/ 0 h 24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2"/>
              <a:gd name="T43" fmla="*/ 0 h 2489"/>
              <a:gd name="T44" fmla="*/ 522 w 522"/>
              <a:gd name="T45" fmla="*/ 2489 h 24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2" h="2489">
                <a:moveTo>
                  <a:pt x="0" y="892"/>
                </a:moveTo>
                <a:cubicBezTo>
                  <a:pt x="33" y="892"/>
                  <a:pt x="155" y="885"/>
                  <a:pt x="201" y="892"/>
                </a:cubicBezTo>
                <a:cubicBezTo>
                  <a:pt x="247" y="899"/>
                  <a:pt x="264" y="914"/>
                  <a:pt x="279" y="937"/>
                </a:cubicBezTo>
                <a:cubicBezTo>
                  <a:pt x="294" y="960"/>
                  <a:pt x="291" y="989"/>
                  <a:pt x="293" y="1032"/>
                </a:cubicBezTo>
                <a:cubicBezTo>
                  <a:pt x="295" y="1075"/>
                  <a:pt x="292" y="1059"/>
                  <a:pt x="293" y="1197"/>
                </a:cubicBezTo>
                <a:cubicBezTo>
                  <a:pt x="294" y="1335"/>
                  <a:pt x="298" y="1697"/>
                  <a:pt x="300" y="1863"/>
                </a:cubicBezTo>
                <a:cubicBezTo>
                  <a:pt x="302" y="2029"/>
                  <a:pt x="302" y="2104"/>
                  <a:pt x="305" y="2196"/>
                </a:cubicBezTo>
                <a:cubicBezTo>
                  <a:pt x="308" y="2288"/>
                  <a:pt x="301" y="2365"/>
                  <a:pt x="317" y="2413"/>
                </a:cubicBezTo>
                <a:cubicBezTo>
                  <a:pt x="333" y="2461"/>
                  <a:pt x="370" y="2481"/>
                  <a:pt x="401" y="2485"/>
                </a:cubicBezTo>
                <a:cubicBezTo>
                  <a:pt x="432" y="2489"/>
                  <a:pt x="484" y="2475"/>
                  <a:pt x="503" y="2439"/>
                </a:cubicBezTo>
                <a:cubicBezTo>
                  <a:pt x="522" y="2403"/>
                  <a:pt x="512" y="2329"/>
                  <a:pt x="515" y="2271"/>
                </a:cubicBezTo>
                <a:cubicBezTo>
                  <a:pt x="518" y="2213"/>
                  <a:pt x="518" y="2266"/>
                  <a:pt x="518" y="2089"/>
                </a:cubicBezTo>
                <a:cubicBezTo>
                  <a:pt x="518" y="1912"/>
                  <a:pt x="518" y="1555"/>
                  <a:pt x="515" y="1207"/>
                </a:cubicBezTo>
                <a:cubicBezTo>
                  <a:pt x="512" y="859"/>
                  <a:pt x="503" y="251"/>
                  <a:pt x="500" y="0"/>
                </a:cubicBezTo>
              </a:path>
            </a:pathLst>
          </a:custGeom>
          <a:noFill/>
          <a:ln w="15875">
            <a:solidFill>
              <a:srgbClr val="333333"/>
            </a:solidFill>
            <a:round/>
            <a:headEnd/>
            <a:tailEnd/>
          </a:ln>
        </p:spPr>
        <p:txBody>
          <a:bodyPr/>
          <a:lstStyle/>
          <a:p>
            <a:endParaRPr lang="en-US"/>
          </a:p>
        </p:txBody>
      </p:sp>
      <p:sp>
        <p:nvSpPr>
          <p:cNvPr id="1389614" name="Freeform 46"/>
          <p:cNvSpPr>
            <a:spLocks/>
          </p:cNvSpPr>
          <p:nvPr/>
        </p:nvSpPr>
        <p:spPr bwMode="auto">
          <a:xfrm>
            <a:off x="5737225" y="3886200"/>
            <a:ext cx="657225" cy="231775"/>
          </a:xfrm>
          <a:custGeom>
            <a:avLst/>
            <a:gdLst>
              <a:gd name="T0" fmla="*/ 0 w 414"/>
              <a:gd name="T1" fmla="*/ 39687 h 146"/>
              <a:gd name="T2" fmla="*/ 49212 w 414"/>
              <a:gd name="T3" fmla="*/ 36512 h 146"/>
              <a:gd name="T4" fmla="*/ 73025 w 414"/>
              <a:gd name="T5" fmla="*/ 22225 h 146"/>
              <a:gd name="T6" fmla="*/ 100012 w 414"/>
              <a:gd name="T7" fmla="*/ 4762 h 146"/>
              <a:gd name="T8" fmla="*/ 136525 w 414"/>
              <a:gd name="T9" fmla="*/ 0 h 146"/>
              <a:gd name="T10" fmla="*/ 173037 w 414"/>
              <a:gd name="T11" fmla="*/ 7937 h 146"/>
              <a:gd name="T12" fmla="*/ 200025 w 414"/>
              <a:gd name="T13" fmla="*/ 15875 h 146"/>
              <a:gd name="T14" fmla="*/ 238125 w 414"/>
              <a:gd name="T15" fmla="*/ 36512 h 146"/>
              <a:gd name="T16" fmla="*/ 654050 w 414"/>
              <a:gd name="T17" fmla="*/ 36512 h 146"/>
              <a:gd name="T18" fmla="*/ 657225 w 414"/>
              <a:gd name="T19" fmla="*/ 188912 h 146"/>
              <a:gd name="T20" fmla="*/ 239713 w 414"/>
              <a:gd name="T21" fmla="*/ 188912 h 146"/>
              <a:gd name="T22" fmla="*/ 219075 w 414"/>
              <a:gd name="T23" fmla="*/ 201612 h 146"/>
              <a:gd name="T24" fmla="*/ 195262 w 414"/>
              <a:gd name="T25" fmla="*/ 217488 h 146"/>
              <a:gd name="T26" fmla="*/ 152400 w 414"/>
              <a:gd name="T27" fmla="*/ 231775 h 146"/>
              <a:gd name="T28" fmla="*/ 111125 w 414"/>
              <a:gd name="T29" fmla="*/ 230188 h 146"/>
              <a:gd name="T30" fmla="*/ 85725 w 414"/>
              <a:gd name="T31" fmla="*/ 217488 h 146"/>
              <a:gd name="T32" fmla="*/ 68263 w 414"/>
              <a:gd name="T33" fmla="*/ 203200 h 146"/>
              <a:gd name="T34" fmla="*/ 47625 w 414"/>
              <a:gd name="T35" fmla="*/ 187325 h 146"/>
              <a:gd name="T36" fmla="*/ 4763 w 414"/>
              <a:gd name="T37" fmla="*/ 187325 h 146"/>
              <a:gd name="T38" fmla="*/ 0 w 414"/>
              <a:gd name="T39" fmla="*/ 39687 h 1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4"/>
              <a:gd name="T61" fmla="*/ 0 h 146"/>
              <a:gd name="T62" fmla="*/ 414 w 414"/>
              <a:gd name="T63" fmla="*/ 146 h 1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4" h="146">
                <a:moveTo>
                  <a:pt x="0" y="25"/>
                </a:moveTo>
                <a:lnTo>
                  <a:pt x="31" y="23"/>
                </a:lnTo>
                <a:lnTo>
                  <a:pt x="46" y="14"/>
                </a:lnTo>
                <a:lnTo>
                  <a:pt x="63" y="3"/>
                </a:lnTo>
                <a:lnTo>
                  <a:pt x="86" y="0"/>
                </a:lnTo>
                <a:lnTo>
                  <a:pt x="109" y="5"/>
                </a:lnTo>
                <a:lnTo>
                  <a:pt x="126" y="10"/>
                </a:lnTo>
                <a:lnTo>
                  <a:pt x="150" y="23"/>
                </a:lnTo>
                <a:lnTo>
                  <a:pt x="412" y="23"/>
                </a:lnTo>
                <a:lnTo>
                  <a:pt x="414" y="119"/>
                </a:lnTo>
                <a:lnTo>
                  <a:pt x="151" y="119"/>
                </a:lnTo>
                <a:lnTo>
                  <a:pt x="138" y="127"/>
                </a:lnTo>
                <a:lnTo>
                  <a:pt x="123" y="137"/>
                </a:lnTo>
                <a:lnTo>
                  <a:pt x="96" y="146"/>
                </a:lnTo>
                <a:lnTo>
                  <a:pt x="70" y="145"/>
                </a:lnTo>
                <a:lnTo>
                  <a:pt x="54" y="137"/>
                </a:lnTo>
                <a:lnTo>
                  <a:pt x="43" y="128"/>
                </a:lnTo>
                <a:lnTo>
                  <a:pt x="30" y="118"/>
                </a:lnTo>
                <a:lnTo>
                  <a:pt x="3" y="118"/>
                </a:lnTo>
                <a:lnTo>
                  <a:pt x="0" y="25"/>
                </a:lnTo>
                <a:close/>
              </a:path>
            </a:pathLst>
          </a:custGeom>
          <a:solidFill>
            <a:srgbClr val="FFCC66"/>
          </a:solidFill>
          <a:ln w="3175">
            <a:solidFill>
              <a:schemeClr val="tx1"/>
            </a:solidFill>
            <a:round/>
            <a:headEnd/>
            <a:tailEnd/>
          </a:ln>
        </p:spPr>
        <p:txBody>
          <a:bodyPr/>
          <a:lstStyle/>
          <a:p>
            <a:endParaRPr lang="en-US"/>
          </a:p>
        </p:txBody>
      </p:sp>
      <p:sp>
        <p:nvSpPr>
          <p:cNvPr id="1389616" name="Freeform 48"/>
          <p:cNvSpPr>
            <a:spLocks/>
          </p:cNvSpPr>
          <p:nvPr/>
        </p:nvSpPr>
        <p:spPr bwMode="auto">
          <a:xfrm>
            <a:off x="5407025" y="4330700"/>
            <a:ext cx="93663" cy="207963"/>
          </a:xfrm>
          <a:custGeom>
            <a:avLst/>
            <a:gdLst>
              <a:gd name="T0" fmla="*/ 36513 w 59"/>
              <a:gd name="T1" fmla="*/ 1588 h 131"/>
              <a:gd name="T2" fmla="*/ 30163 w 59"/>
              <a:gd name="T3" fmla="*/ 79375 h 131"/>
              <a:gd name="T4" fmla="*/ 1588 w 59"/>
              <a:gd name="T5" fmla="*/ 141288 h 131"/>
              <a:gd name="T6" fmla="*/ 20638 w 59"/>
              <a:gd name="T7" fmla="*/ 201613 h 131"/>
              <a:gd name="T8" fmla="*/ 82550 w 59"/>
              <a:gd name="T9" fmla="*/ 182563 h 131"/>
              <a:gd name="T10" fmla="*/ 87313 w 59"/>
              <a:gd name="T11" fmla="*/ 112713 h 131"/>
              <a:gd name="T12" fmla="*/ 55563 w 59"/>
              <a:gd name="T13" fmla="*/ 69850 h 131"/>
              <a:gd name="T14" fmla="*/ 36513 w 59"/>
              <a:gd name="T15" fmla="*/ 1588 h 131"/>
              <a:gd name="T16" fmla="*/ 0 60000 65536"/>
              <a:gd name="T17" fmla="*/ 0 60000 65536"/>
              <a:gd name="T18" fmla="*/ 0 60000 65536"/>
              <a:gd name="T19" fmla="*/ 0 60000 65536"/>
              <a:gd name="T20" fmla="*/ 0 60000 65536"/>
              <a:gd name="T21" fmla="*/ 0 60000 65536"/>
              <a:gd name="T22" fmla="*/ 0 60000 65536"/>
              <a:gd name="T23" fmla="*/ 0 60000 65536"/>
              <a:gd name="T24" fmla="*/ 0 w 59"/>
              <a:gd name="T25" fmla="*/ 0 h 131"/>
              <a:gd name="T26" fmla="*/ 59 w 59"/>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 h="131">
                <a:moveTo>
                  <a:pt x="23" y="1"/>
                </a:moveTo>
                <a:cubicBezTo>
                  <a:pt x="20" y="2"/>
                  <a:pt x="23" y="35"/>
                  <a:pt x="19" y="50"/>
                </a:cubicBezTo>
                <a:cubicBezTo>
                  <a:pt x="15" y="65"/>
                  <a:pt x="2" y="76"/>
                  <a:pt x="1" y="89"/>
                </a:cubicBezTo>
                <a:cubicBezTo>
                  <a:pt x="0" y="102"/>
                  <a:pt x="4" y="123"/>
                  <a:pt x="13" y="127"/>
                </a:cubicBezTo>
                <a:cubicBezTo>
                  <a:pt x="22" y="131"/>
                  <a:pt x="45" y="124"/>
                  <a:pt x="52" y="115"/>
                </a:cubicBezTo>
                <a:cubicBezTo>
                  <a:pt x="59" y="106"/>
                  <a:pt x="58" y="83"/>
                  <a:pt x="55" y="71"/>
                </a:cubicBezTo>
                <a:cubicBezTo>
                  <a:pt x="52" y="59"/>
                  <a:pt x="40" y="55"/>
                  <a:pt x="35" y="44"/>
                </a:cubicBezTo>
                <a:cubicBezTo>
                  <a:pt x="30" y="33"/>
                  <a:pt x="26" y="0"/>
                  <a:pt x="23" y="1"/>
                </a:cubicBezTo>
                <a:close/>
              </a:path>
            </a:pathLst>
          </a:custGeom>
          <a:gradFill rotWithShape="1">
            <a:gsLst>
              <a:gs pos="0">
                <a:srgbClr val="182F76"/>
              </a:gs>
              <a:gs pos="50000">
                <a:srgbClr val="3366FF"/>
              </a:gs>
              <a:gs pos="100000">
                <a:srgbClr val="182F76"/>
              </a:gs>
            </a:gsLst>
            <a:lin ang="18900000" scaled="1"/>
          </a:gradFill>
          <a:ln w="9525">
            <a:solidFill>
              <a:srgbClr val="3366FF"/>
            </a:solidFill>
            <a:round/>
            <a:headEnd/>
            <a:tailEnd/>
          </a:ln>
        </p:spPr>
        <p:txBody>
          <a:bodyPr/>
          <a:lstStyle/>
          <a:p>
            <a:endParaRPr lang="en-US"/>
          </a:p>
        </p:txBody>
      </p:sp>
      <p:sp>
        <p:nvSpPr>
          <p:cNvPr id="1389618" name="Line 50"/>
          <p:cNvSpPr>
            <a:spLocks noChangeShapeType="1"/>
          </p:cNvSpPr>
          <p:nvPr/>
        </p:nvSpPr>
        <p:spPr bwMode="auto">
          <a:xfrm>
            <a:off x="7315200" y="4848225"/>
            <a:ext cx="304800" cy="0"/>
          </a:xfrm>
          <a:prstGeom prst="line">
            <a:avLst/>
          </a:prstGeom>
          <a:noFill/>
          <a:ln w="12700">
            <a:solidFill>
              <a:schemeClr val="tx1"/>
            </a:solidFill>
            <a:prstDash val="lgDash"/>
            <a:round/>
            <a:headEnd/>
            <a:tailEnd/>
          </a:ln>
        </p:spPr>
        <p:txBody>
          <a:bodyPr/>
          <a:lstStyle/>
          <a:p>
            <a:endParaRPr lang="en-US"/>
          </a:p>
        </p:txBody>
      </p:sp>
      <p:sp>
        <p:nvSpPr>
          <p:cNvPr id="1389619" name="Line 51"/>
          <p:cNvSpPr>
            <a:spLocks noChangeShapeType="1"/>
          </p:cNvSpPr>
          <p:nvPr/>
        </p:nvSpPr>
        <p:spPr bwMode="auto">
          <a:xfrm>
            <a:off x="7288213" y="5630863"/>
            <a:ext cx="304800" cy="0"/>
          </a:xfrm>
          <a:prstGeom prst="line">
            <a:avLst/>
          </a:prstGeom>
          <a:noFill/>
          <a:ln w="12700">
            <a:solidFill>
              <a:schemeClr val="tx1"/>
            </a:solidFill>
            <a:prstDash val="lgDash"/>
            <a:round/>
            <a:headEnd/>
            <a:tailEnd/>
          </a:ln>
        </p:spPr>
        <p:txBody>
          <a:bodyPr/>
          <a:lstStyle/>
          <a:p>
            <a:endParaRPr lang="en-US"/>
          </a:p>
        </p:txBody>
      </p:sp>
      <p:sp>
        <p:nvSpPr>
          <p:cNvPr id="1389620" name="Line 52"/>
          <p:cNvSpPr>
            <a:spLocks noChangeShapeType="1"/>
          </p:cNvSpPr>
          <p:nvPr/>
        </p:nvSpPr>
        <p:spPr bwMode="auto">
          <a:xfrm>
            <a:off x="6870700" y="5632450"/>
            <a:ext cx="304800" cy="0"/>
          </a:xfrm>
          <a:prstGeom prst="line">
            <a:avLst/>
          </a:prstGeom>
          <a:noFill/>
          <a:ln w="12700">
            <a:solidFill>
              <a:schemeClr val="tx1"/>
            </a:solidFill>
            <a:prstDash val="lgDash"/>
            <a:round/>
            <a:headEnd/>
            <a:tailEnd/>
          </a:ln>
        </p:spPr>
        <p:txBody>
          <a:bodyPr/>
          <a:lstStyle/>
          <a:p>
            <a:endParaRPr lang="en-US"/>
          </a:p>
        </p:txBody>
      </p:sp>
      <p:sp>
        <p:nvSpPr>
          <p:cNvPr id="1389621" name="Text Box 53"/>
          <p:cNvSpPr txBox="1">
            <a:spLocks noChangeArrowheads="1"/>
          </p:cNvSpPr>
          <p:nvPr/>
        </p:nvSpPr>
        <p:spPr bwMode="auto">
          <a:xfrm>
            <a:off x="5284788" y="5483225"/>
            <a:ext cx="1246187" cy="581025"/>
          </a:xfrm>
          <a:prstGeom prst="rect">
            <a:avLst/>
          </a:prstGeom>
          <a:noFill/>
          <a:ln w="9525">
            <a:noFill/>
            <a:miter lim="800000"/>
            <a:headEnd/>
            <a:tailEnd/>
          </a:ln>
        </p:spPr>
        <p:txBody>
          <a:bodyPr wrap="none">
            <a:spAutoFit/>
          </a:bodyPr>
          <a:lstStyle/>
          <a:p>
            <a:pPr algn="l"/>
            <a:r>
              <a:rPr lang="en-US" sz="1600" b="1"/>
              <a:t>vapor from</a:t>
            </a:r>
          </a:p>
          <a:p>
            <a:pPr algn="l"/>
            <a:r>
              <a:rPr lang="en-US" sz="1600" b="1"/>
              <a:t>the liquid</a:t>
            </a:r>
          </a:p>
        </p:txBody>
      </p:sp>
      <p:sp>
        <p:nvSpPr>
          <p:cNvPr id="1389622" name="Line 54"/>
          <p:cNvSpPr>
            <a:spLocks noChangeShapeType="1"/>
          </p:cNvSpPr>
          <p:nvPr/>
        </p:nvSpPr>
        <p:spPr bwMode="auto">
          <a:xfrm>
            <a:off x="5676900" y="5191125"/>
            <a:ext cx="85725" cy="314325"/>
          </a:xfrm>
          <a:prstGeom prst="line">
            <a:avLst/>
          </a:prstGeom>
          <a:noFill/>
          <a:ln w="9525">
            <a:solidFill>
              <a:schemeClr val="tx1"/>
            </a:solidFill>
            <a:round/>
            <a:headEnd/>
            <a:tailEnd/>
          </a:ln>
        </p:spPr>
        <p:txBody>
          <a:bodyPr/>
          <a:lstStyle/>
          <a:p>
            <a:endParaRPr lang="en-US"/>
          </a:p>
        </p:txBody>
      </p:sp>
      <p:sp>
        <p:nvSpPr>
          <p:cNvPr id="1389624" name="Line 56"/>
          <p:cNvSpPr>
            <a:spLocks noChangeShapeType="1"/>
          </p:cNvSpPr>
          <p:nvPr/>
        </p:nvSpPr>
        <p:spPr bwMode="auto">
          <a:xfrm>
            <a:off x="7505700" y="4857750"/>
            <a:ext cx="0" cy="771525"/>
          </a:xfrm>
          <a:prstGeom prst="line">
            <a:avLst/>
          </a:prstGeom>
          <a:noFill/>
          <a:ln w="9525">
            <a:solidFill>
              <a:schemeClr val="tx1"/>
            </a:solidFill>
            <a:round/>
            <a:headEnd type="triangle" w="med" len="med"/>
            <a:tailEnd type="triangle" w="med" len="med"/>
          </a:ln>
        </p:spPr>
        <p:txBody>
          <a:bodyPr/>
          <a:lstStyle/>
          <a:p>
            <a:endParaRPr lang="en-US"/>
          </a:p>
        </p:txBody>
      </p:sp>
      <p:sp>
        <p:nvSpPr>
          <p:cNvPr id="1389625" name="Rectangle 57"/>
          <p:cNvSpPr>
            <a:spLocks noChangeArrowheads="1"/>
          </p:cNvSpPr>
          <p:nvPr/>
        </p:nvSpPr>
        <p:spPr bwMode="auto">
          <a:xfrm>
            <a:off x="7323138" y="5129213"/>
            <a:ext cx="381000" cy="195262"/>
          </a:xfrm>
          <a:prstGeom prst="rect">
            <a:avLst/>
          </a:prstGeom>
          <a:solidFill>
            <a:schemeClr val="bg1"/>
          </a:solidFill>
          <a:ln w="9525">
            <a:noFill/>
            <a:miter lim="800000"/>
            <a:headEnd/>
            <a:tailEnd/>
          </a:ln>
        </p:spPr>
        <p:txBody>
          <a:bodyPr wrap="none" anchor="ctr"/>
          <a:lstStyle/>
          <a:p>
            <a:endParaRPr lang="en-US"/>
          </a:p>
        </p:txBody>
      </p:sp>
      <p:sp>
        <p:nvSpPr>
          <p:cNvPr id="1389623" name="Text Box 55"/>
          <p:cNvSpPr txBox="1">
            <a:spLocks noChangeArrowheads="1"/>
          </p:cNvSpPr>
          <p:nvPr/>
        </p:nvSpPr>
        <p:spPr bwMode="auto">
          <a:xfrm>
            <a:off x="7237413" y="5045075"/>
            <a:ext cx="941387" cy="336550"/>
          </a:xfrm>
          <a:prstGeom prst="rect">
            <a:avLst/>
          </a:prstGeom>
          <a:noFill/>
          <a:ln w="9525">
            <a:noFill/>
            <a:miter lim="800000"/>
            <a:headEnd/>
            <a:tailEnd/>
          </a:ln>
        </p:spPr>
        <p:txBody>
          <a:bodyPr wrap="none">
            <a:spAutoFit/>
          </a:bodyPr>
          <a:lstStyle/>
          <a:p>
            <a:r>
              <a:rPr lang="en-US" sz="1600" b="1"/>
              <a:t>120 mm</a:t>
            </a:r>
          </a:p>
        </p:txBody>
      </p:sp>
    </p:spTree>
    <p:custDataLst>
      <p:tags r:id="rId2"/>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89626"/>
                                        </p:tgtEl>
                                        <p:attrNameLst>
                                          <p:attrName>style.visibility</p:attrName>
                                        </p:attrNameLst>
                                      </p:cBhvr>
                                      <p:to>
                                        <p:strVal val="visible"/>
                                      </p:to>
                                    </p:set>
                                    <p:animEffect transition="in" filter="dissolve">
                                      <p:cBhvr>
                                        <p:cTn id="7" dur="500"/>
                                        <p:tgtEl>
                                          <p:spTgt spid="13896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89617"/>
                                        </p:tgtEl>
                                        <p:attrNameLst>
                                          <p:attrName>style.visibility</p:attrName>
                                        </p:attrNameLst>
                                      </p:cBhvr>
                                      <p:to>
                                        <p:strVal val="visible"/>
                                      </p:to>
                                    </p:set>
                                    <p:animEffect transition="in" filter="dissolve">
                                      <p:cBhvr>
                                        <p:cTn id="10" dur="500"/>
                                        <p:tgtEl>
                                          <p:spTgt spid="13896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89615"/>
                                        </p:tgtEl>
                                        <p:attrNameLst>
                                          <p:attrName>style.visibility</p:attrName>
                                        </p:attrNameLst>
                                      </p:cBhvr>
                                      <p:to>
                                        <p:strVal val="visible"/>
                                      </p:to>
                                    </p:set>
                                    <p:animEffect transition="in" filter="dissolve">
                                      <p:cBhvr>
                                        <p:cTn id="13" dur="500"/>
                                        <p:tgtEl>
                                          <p:spTgt spid="13896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89599"/>
                                        </p:tgtEl>
                                        <p:attrNameLst>
                                          <p:attrName>style.visibility</p:attrName>
                                        </p:attrNameLst>
                                      </p:cBhvr>
                                      <p:to>
                                        <p:strVal val="visible"/>
                                      </p:to>
                                    </p:set>
                                    <p:animEffect transition="in" filter="dissolve">
                                      <p:cBhvr>
                                        <p:cTn id="16" dur="500"/>
                                        <p:tgtEl>
                                          <p:spTgt spid="138959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89600"/>
                                        </p:tgtEl>
                                        <p:attrNameLst>
                                          <p:attrName>style.visibility</p:attrName>
                                        </p:attrNameLst>
                                      </p:cBhvr>
                                      <p:to>
                                        <p:strVal val="visible"/>
                                      </p:to>
                                    </p:set>
                                    <p:animEffect transition="in" filter="dissolve">
                                      <p:cBhvr>
                                        <p:cTn id="19" dur="500"/>
                                        <p:tgtEl>
                                          <p:spTgt spid="138960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89601"/>
                                        </p:tgtEl>
                                        <p:attrNameLst>
                                          <p:attrName>style.visibility</p:attrName>
                                        </p:attrNameLst>
                                      </p:cBhvr>
                                      <p:to>
                                        <p:strVal val="visible"/>
                                      </p:to>
                                    </p:set>
                                    <p:animEffect transition="in" filter="dissolve">
                                      <p:cBhvr>
                                        <p:cTn id="22" dur="500"/>
                                        <p:tgtEl>
                                          <p:spTgt spid="138960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89602"/>
                                        </p:tgtEl>
                                        <p:attrNameLst>
                                          <p:attrName>style.visibility</p:attrName>
                                        </p:attrNameLst>
                                      </p:cBhvr>
                                      <p:to>
                                        <p:strVal val="visible"/>
                                      </p:to>
                                    </p:set>
                                    <p:animEffect transition="in" filter="dissolve">
                                      <p:cBhvr>
                                        <p:cTn id="25" dur="500"/>
                                        <p:tgtEl>
                                          <p:spTgt spid="138960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89603"/>
                                        </p:tgtEl>
                                        <p:attrNameLst>
                                          <p:attrName>style.visibility</p:attrName>
                                        </p:attrNameLst>
                                      </p:cBhvr>
                                      <p:to>
                                        <p:strVal val="visible"/>
                                      </p:to>
                                    </p:set>
                                    <p:animEffect transition="in" filter="dissolve">
                                      <p:cBhvr>
                                        <p:cTn id="28" dur="500"/>
                                        <p:tgtEl>
                                          <p:spTgt spid="138960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89604"/>
                                        </p:tgtEl>
                                        <p:attrNameLst>
                                          <p:attrName>style.visibility</p:attrName>
                                        </p:attrNameLst>
                                      </p:cBhvr>
                                      <p:to>
                                        <p:strVal val="visible"/>
                                      </p:to>
                                    </p:set>
                                    <p:animEffect transition="in" filter="dissolve">
                                      <p:cBhvr>
                                        <p:cTn id="31" dur="500"/>
                                        <p:tgtEl>
                                          <p:spTgt spid="138960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89605"/>
                                        </p:tgtEl>
                                        <p:attrNameLst>
                                          <p:attrName>style.visibility</p:attrName>
                                        </p:attrNameLst>
                                      </p:cBhvr>
                                      <p:to>
                                        <p:strVal val="visible"/>
                                      </p:to>
                                    </p:set>
                                    <p:animEffect transition="in" filter="dissolve">
                                      <p:cBhvr>
                                        <p:cTn id="34" dur="500"/>
                                        <p:tgtEl>
                                          <p:spTgt spid="138960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89606"/>
                                        </p:tgtEl>
                                        <p:attrNameLst>
                                          <p:attrName>style.visibility</p:attrName>
                                        </p:attrNameLst>
                                      </p:cBhvr>
                                      <p:to>
                                        <p:strVal val="visible"/>
                                      </p:to>
                                    </p:set>
                                    <p:animEffect transition="in" filter="dissolve">
                                      <p:cBhvr>
                                        <p:cTn id="37" dur="500"/>
                                        <p:tgtEl>
                                          <p:spTgt spid="138960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389607"/>
                                        </p:tgtEl>
                                        <p:attrNameLst>
                                          <p:attrName>style.visibility</p:attrName>
                                        </p:attrNameLst>
                                      </p:cBhvr>
                                      <p:to>
                                        <p:strVal val="visible"/>
                                      </p:to>
                                    </p:set>
                                    <p:animEffect transition="in" filter="dissolve">
                                      <p:cBhvr>
                                        <p:cTn id="40" dur="500"/>
                                        <p:tgtEl>
                                          <p:spTgt spid="138960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389608"/>
                                        </p:tgtEl>
                                        <p:attrNameLst>
                                          <p:attrName>style.visibility</p:attrName>
                                        </p:attrNameLst>
                                      </p:cBhvr>
                                      <p:to>
                                        <p:strVal val="visible"/>
                                      </p:to>
                                    </p:set>
                                    <p:animEffect transition="in" filter="dissolve">
                                      <p:cBhvr>
                                        <p:cTn id="43" dur="500"/>
                                        <p:tgtEl>
                                          <p:spTgt spid="1389608"/>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389609"/>
                                        </p:tgtEl>
                                        <p:attrNameLst>
                                          <p:attrName>style.visibility</p:attrName>
                                        </p:attrNameLst>
                                      </p:cBhvr>
                                      <p:to>
                                        <p:strVal val="visible"/>
                                      </p:to>
                                    </p:set>
                                    <p:animEffect transition="in" filter="dissolve">
                                      <p:cBhvr>
                                        <p:cTn id="46" dur="500"/>
                                        <p:tgtEl>
                                          <p:spTgt spid="138960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389610"/>
                                        </p:tgtEl>
                                        <p:attrNameLst>
                                          <p:attrName>style.visibility</p:attrName>
                                        </p:attrNameLst>
                                      </p:cBhvr>
                                      <p:to>
                                        <p:strVal val="visible"/>
                                      </p:to>
                                    </p:set>
                                    <p:animEffect transition="in" filter="dissolve">
                                      <p:cBhvr>
                                        <p:cTn id="49" dur="500"/>
                                        <p:tgtEl>
                                          <p:spTgt spid="138961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389611"/>
                                        </p:tgtEl>
                                        <p:attrNameLst>
                                          <p:attrName>style.visibility</p:attrName>
                                        </p:attrNameLst>
                                      </p:cBhvr>
                                      <p:to>
                                        <p:strVal val="visible"/>
                                      </p:to>
                                    </p:set>
                                    <p:animEffect transition="in" filter="dissolve">
                                      <p:cBhvr>
                                        <p:cTn id="52" dur="500"/>
                                        <p:tgtEl>
                                          <p:spTgt spid="1389611"/>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389614"/>
                                        </p:tgtEl>
                                        <p:attrNameLst>
                                          <p:attrName>style.visibility</p:attrName>
                                        </p:attrNameLst>
                                      </p:cBhvr>
                                      <p:to>
                                        <p:strVal val="visible"/>
                                      </p:to>
                                    </p:set>
                                    <p:animEffect transition="in" filter="dissolve">
                                      <p:cBhvr>
                                        <p:cTn id="55" dur="500"/>
                                        <p:tgtEl>
                                          <p:spTgt spid="1389614"/>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389616"/>
                                        </p:tgtEl>
                                        <p:attrNameLst>
                                          <p:attrName>style.visibility</p:attrName>
                                        </p:attrNameLst>
                                      </p:cBhvr>
                                      <p:to>
                                        <p:strVal val="visible"/>
                                      </p:to>
                                    </p:set>
                                    <p:animEffect transition="in" filter="dissolve">
                                      <p:cBhvr>
                                        <p:cTn id="58" dur="500"/>
                                        <p:tgtEl>
                                          <p:spTgt spid="1389616"/>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389618"/>
                                        </p:tgtEl>
                                        <p:attrNameLst>
                                          <p:attrName>style.visibility</p:attrName>
                                        </p:attrNameLst>
                                      </p:cBhvr>
                                      <p:to>
                                        <p:strVal val="visible"/>
                                      </p:to>
                                    </p:set>
                                    <p:animEffect transition="in" filter="dissolve">
                                      <p:cBhvr>
                                        <p:cTn id="61" dur="500"/>
                                        <p:tgtEl>
                                          <p:spTgt spid="1389618"/>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389619"/>
                                        </p:tgtEl>
                                        <p:attrNameLst>
                                          <p:attrName>style.visibility</p:attrName>
                                        </p:attrNameLst>
                                      </p:cBhvr>
                                      <p:to>
                                        <p:strVal val="visible"/>
                                      </p:to>
                                    </p:set>
                                    <p:animEffect transition="in" filter="dissolve">
                                      <p:cBhvr>
                                        <p:cTn id="64" dur="500"/>
                                        <p:tgtEl>
                                          <p:spTgt spid="1389619"/>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389620"/>
                                        </p:tgtEl>
                                        <p:attrNameLst>
                                          <p:attrName>style.visibility</p:attrName>
                                        </p:attrNameLst>
                                      </p:cBhvr>
                                      <p:to>
                                        <p:strVal val="visible"/>
                                      </p:to>
                                    </p:set>
                                    <p:animEffect transition="in" filter="dissolve">
                                      <p:cBhvr>
                                        <p:cTn id="67" dur="500"/>
                                        <p:tgtEl>
                                          <p:spTgt spid="1389620"/>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389621"/>
                                        </p:tgtEl>
                                        <p:attrNameLst>
                                          <p:attrName>style.visibility</p:attrName>
                                        </p:attrNameLst>
                                      </p:cBhvr>
                                      <p:to>
                                        <p:strVal val="visible"/>
                                      </p:to>
                                    </p:set>
                                    <p:animEffect transition="in" filter="dissolve">
                                      <p:cBhvr>
                                        <p:cTn id="70" dur="500"/>
                                        <p:tgtEl>
                                          <p:spTgt spid="1389621"/>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389622"/>
                                        </p:tgtEl>
                                        <p:attrNameLst>
                                          <p:attrName>style.visibility</p:attrName>
                                        </p:attrNameLst>
                                      </p:cBhvr>
                                      <p:to>
                                        <p:strVal val="visible"/>
                                      </p:to>
                                    </p:set>
                                    <p:animEffect transition="in" filter="dissolve">
                                      <p:cBhvr>
                                        <p:cTn id="73" dur="500"/>
                                        <p:tgtEl>
                                          <p:spTgt spid="1389622"/>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389624"/>
                                        </p:tgtEl>
                                        <p:attrNameLst>
                                          <p:attrName>style.visibility</p:attrName>
                                        </p:attrNameLst>
                                      </p:cBhvr>
                                      <p:to>
                                        <p:strVal val="visible"/>
                                      </p:to>
                                    </p:set>
                                    <p:animEffect transition="in" filter="dissolve">
                                      <p:cBhvr>
                                        <p:cTn id="76" dur="500"/>
                                        <p:tgtEl>
                                          <p:spTgt spid="1389624"/>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389625"/>
                                        </p:tgtEl>
                                        <p:attrNameLst>
                                          <p:attrName>style.visibility</p:attrName>
                                        </p:attrNameLst>
                                      </p:cBhvr>
                                      <p:to>
                                        <p:strVal val="visible"/>
                                      </p:to>
                                    </p:set>
                                    <p:animEffect transition="in" filter="dissolve">
                                      <p:cBhvr>
                                        <p:cTn id="79" dur="500"/>
                                        <p:tgtEl>
                                          <p:spTgt spid="1389625"/>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389623"/>
                                        </p:tgtEl>
                                        <p:attrNameLst>
                                          <p:attrName>style.visibility</p:attrName>
                                        </p:attrNameLst>
                                      </p:cBhvr>
                                      <p:to>
                                        <p:strVal val="visible"/>
                                      </p:to>
                                    </p:set>
                                    <p:animEffect transition="in" filter="dissolve">
                                      <p:cBhvr>
                                        <p:cTn id="82" dur="500"/>
                                        <p:tgtEl>
                                          <p:spTgt spid="1389623"/>
                                        </p:tgtEl>
                                      </p:cBhvr>
                                    </p:animEffect>
                                  </p:childTnLst>
                                </p:cTn>
                              </p:par>
                              <p:par>
                                <p:cTn id="83" presetID="0" presetClass="path" presetSubtype="0" accel="50000" decel="50000" fill="hold" grpId="1" nodeType="withEffect">
                                  <p:stCondLst>
                                    <p:cond delay="0"/>
                                  </p:stCondLst>
                                  <p:childTnLst>
                                    <p:animMotion origin="layout" path="M 0 0 L -0.35591 0 " pathEditMode="relative" ptsTypes="AA">
                                      <p:cBhvr>
                                        <p:cTn id="84" dur="2000" spd="-100000" fill="hold"/>
                                        <p:tgtEl>
                                          <p:spTgt spid="1389626"/>
                                        </p:tgtEl>
                                        <p:attrNameLst>
                                          <p:attrName>ppt_x</p:attrName>
                                          <p:attrName>ppt_y</p:attrName>
                                        </p:attrNameLst>
                                      </p:cBhvr>
                                    </p:animMotion>
                                  </p:childTnLst>
                                </p:cTn>
                              </p:par>
                              <p:par>
                                <p:cTn id="85" presetID="0" presetClass="path" presetSubtype="0" accel="50000" decel="50000" fill="hold" grpId="1" nodeType="withEffect">
                                  <p:stCondLst>
                                    <p:cond delay="0"/>
                                  </p:stCondLst>
                                  <p:childTnLst>
                                    <p:animMotion origin="layout" path="M 0 0 L -0.35591 0 " pathEditMode="relative" ptsTypes="AA">
                                      <p:cBhvr>
                                        <p:cTn id="86" dur="2000" spd="-100000" fill="hold"/>
                                        <p:tgtEl>
                                          <p:spTgt spid="1389617"/>
                                        </p:tgtEl>
                                        <p:attrNameLst>
                                          <p:attrName>ppt_x</p:attrName>
                                          <p:attrName>ppt_y</p:attrName>
                                        </p:attrNameLst>
                                      </p:cBhvr>
                                    </p:animMotion>
                                  </p:childTnLst>
                                </p:cTn>
                              </p:par>
                              <p:par>
                                <p:cTn id="87" presetID="0" presetClass="path" presetSubtype="0" accel="50000" decel="50000" fill="hold" grpId="1" nodeType="withEffect">
                                  <p:stCondLst>
                                    <p:cond delay="0"/>
                                  </p:stCondLst>
                                  <p:childTnLst>
                                    <p:animMotion origin="layout" path="M 0 0 L -0.35591 0 " pathEditMode="relative" ptsTypes="AA">
                                      <p:cBhvr>
                                        <p:cTn id="88" dur="2000" spd="-100000" fill="hold"/>
                                        <p:tgtEl>
                                          <p:spTgt spid="1389615"/>
                                        </p:tgtEl>
                                        <p:attrNameLst>
                                          <p:attrName>ppt_x</p:attrName>
                                          <p:attrName>ppt_y</p:attrName>
                                        </p:attrNameLst>
                                      </p:cBhvr>
                                    </p:animMotion>
                                  </p:childTnLst>
                                </p:cTn>
                              </p:par>
                              <p:par>
                                <p:cTn id="89" presetID="0" presetClass="path" presetSubtype="0" accel="50000" decel="50000" fill="hold" grpId="1" nodeType="withEffect">
                                  <p:stCondLst>
                                    <p:cond delay="0"/>
                                  </p:stCondLst>
                                  <p:childTnLst>
                                    <p:animMotion origin="layout" path="M 0 0 L -0.35591 0 " pathEditMode="relative" ptsTypes="AA">
                                      <p:cBhvr>
                                        <p:cTn id="90" dur="2000" spd="-100000" fill="hold"/>
                                        <p:tgtEl>
                                          <p:spTgt spid="1389599"/>
                                        </p:tgtEl>
                                        <p:attrNameLst>
                                          <p:attrName>ppt_x</p:attrName>
                                          <p:attrName>ppt_y</p:attrName>
                                        </p:attrNameLst>
                                      </p:cBhvr>
                                    </p:animMotion>
                                  </p:childTnLst>
                                </p:cTn>
                              </p:par>
                              <p:par>
                                <p:cTn id="91" presetID="0" presetClass="path" presetSubtype="0" accel="50000" decel="50000" fill="hold" grpId="1" nodeType="withEffect">
                                  <p:stCondLst>
                                    <p:cond delay="0"/>
                                  </p:stCondLst>
                                  <p:childTnLst>
                                    <p:animMotion origin="layout" path="M 0 0 L -0.35591 0 " pathEditMode="relative" ptsTypes="AA">
                                      <p:cBhvr>
                                        <p:cTn id="92" dur="2000" spd="-100000" fill="hold"/>
                                        <p:tgtEl>
                                          <p:spTgt spid="1389600"/>
                                        </p:tgtEl>
                                        <p:attrNameLst>
                                          <p:attrName>ppt_x</p:attrName>
                                          <p:attrName>ppt_y</p:attrName>
                                        </p:attrNameLst>
                                      </p:cBhvr>
                                    </p:animMotion>
                                  </p:childTnLst>
                                </p:cTn>
                              </p:par>
                              <p:par>
                                <p:cTn id="93" presetID="0" presetClass="path" presetSubtype="0" accel="50000" decel="50000" fill="hold" grpId="1" nodeType="withEffect">
                                  <p:stCondLst>
                                    <p:cond delay="0"/>
                                  </p:stCondLst>
                                  <p:childTnLst>
                                    <p:animMotion origin="layout" path="M 0 0 L -0.35591 0 " pathEditMode="relative" ptsTypes="AA">
                                      <p:cBhvr>
                                        <p:cTn id="94" dur="2000" spd="-100000" fill="hold"/>
                                        <p:tgtEl>
                                          <p:spTgt spid="1389601"/>
                                        </p:tgtEl>
                                        <p:attrNameLst>
                                          <p:attrName>ppt_x</p:attrName>
                                          <p:attrName>ppt_y</p:attrName>
                                        </p:attrNameLst>
                                      </p:cBhvr>
                                    </p:animMotion>
                                  </p:childTnLst>
                                </p:cTn>
                              </p:par>
                              <p:par>
                                <p:cTn id="95" presetID="0" presetClass="path" presetSubtype="0" accel="50000" decel="50000" fill="hold" grpId="1" nodeType="withEffect">
                                  <p:stCondLst>
                                    <p:cond delay="0"/>
                                  </p:stCondLst>
                                  <p:childTnLst>
                                    <p:animMotion origin="layout" path="M 0 0 L -0.35591 0 " pathEditMode="relative" ptsTypes="AA">
                                      <p:cBhvr>
                                        <p:cTn id="96" dur="2000" spd="-100000" fill="hold"/>
                                        <p:tgtEl>
                                          <p:spTgt spid="1389602"/>
                                        </p:tgtEl>
                                        <p:attrNameLst>
                                          <p:attrName>ppt_x</p:attrName>
                                          <p:attrName>ppt_y</p:attrName>
                                        </p:attrNameLst>
                                      </p:cBhvr>
                                    </p:animMotion>
                                  </p:childTnLst>
                                </p:cTn>
                              </p:par>
                              <p:par>
                                <p:cTn id="97" presetID="0" presetClass="path" presetSubtype="0" accel="50000" decel="50000" fill="hold" grpId="1" nodeType="withEffect">
                                  <p:stCondLst>
                                    <p:cond delay="0"/>
                                  </p:stCondLst>
                                  <p:childTnLst>
                                    <p:animMotion origin="layout" path="M 0 0 L -0.35591 0 " pathEditMode="relative" ptsTypes="AA">
                                      <p:cBhvr>
                                        <p:cTn id="98" dur="2000" spd="-100000" fill="hold"/>
                                        <p:tgtEl>
                                          <p:spTgt spid="1389603"/>
                                        </p:tgtEl>
                                        <p:attrNameLst>
                                          <p:attrName>ppt_x</p:attrName>
                                          <p:attrName>ppt_y</p:attrName>
                                        </p:attrNameLst>
                                      </p:cBhvr>
                                    </p:animMotion>
                                  </p:childTnLst>
                                </p:cTn>
                              </p:par>
                              <p:par>
                                <p:cTn id="99" presetID="0" presetClass="path" presetSubtype="0" accel="50000" decel="50000" fill="hold" grpId="1" nodeType="withEffect">
                                  <p:stCondLst>
                                    <p:cond delay="0"/>
                                  </p:stCondLst>
                                  <p:childTnLst>
                                    <p:animMotion origin="layout" path="M 0 0 L -0.35591 0 " pathEditMode="relative" ptsTypes="AA">
                                      <p:cBhvr>
                                        <p:cTn id="100" dur="2000" spd="-100000" fill="hold"/>
                                        <p:tgtEl>
                                          <p:spTgt spid="1389604"/>
                                        </p:tgtEl>
                                        <p:attrNameLst>
                                          <p:attrName>ppt_x</p:attrName>
                                          <p:attrName>ppt_y</p:attrName>
                                        </p:attrNameLst>
                                      </p:cBhvr>
                                    </p:animMotion>
                                  </p:childTnLst>
                                </p:cTn>
                              </p:par>
                              <p:par>
                                <p:cTn id="101" presetID="0" presetClass="path" presetSubtype="0" accel="50000" decel="50000" fill="hold" grpId="1" nodeType="withEffect">
                                  <p:stCondLst>
                                    <p:cond delay="0"/>
                                  </p:stCondLst>
                                  <p:childTnLst>
                                    <p:animMotion origin="layout" path="M 0 0 L -0.35591 0 " pathEditMode="relative" ptsTypes="AA">
                                      <p:cBhvr>
                                        <p:cTn id="102" dur="2000" spd="-100000" fill="hold"/>
                                        <p:tgtEl>
                                          <p:spTgt spid="1389605"/>
                                        </p:tgtEl>
                                        <p:attrNameLst>
                                          <p:attrName>ppt_x</p:attrName>
                                          <p:attrName>ppt_y</p:attrName>
                                        </p:attrNameLst>
                                      </p:cBhvr>
                                    </p:animMotion>
                                  </p:childTnLst>
                                </p:cTn>
                              </p:par>
                              <p:par>
                                <p:cTn id="103" presetID="0" presetClass="path" presetSubtype="0" accel="50000" decel="50000" fill="hold" grpId="1" nodeType="withEffect">
                                  <p:stCondLst>
                                    <p:cond delay="0"/>
                                  </p:stCondLst>
                                  <p:childTnLst>
                                    <p:animMotion origin="layout" path="M 0 0 L -0.35591 0 " pathEditMode="relative" ptsTypes="AA">
                                      <p:cBhvr>
                                        <p:cTn id="104" dur="2000" spd="-100000" fill="hold"/>
                                        <p:tgtEl>
                                          <p:spTgt spid="1389606"/>
                                        </p:tgtEl>
                                        <p:attrNameLst>
                                          <p:attrName>ppt_x</p:attrName>
                                          <p:attrName>ppt_y</p:attrName>
                                        </p:attrNameLst>
                                      </p:cBhvr>
                                    </p:animMotion>
                                  </p:childTnLst>
                                </p:cTn>
                              </p:par>
                              <p:par>
                                <p:cTn id="105" presetID="0" presetClass="path" presetSubtype="0" accel="50000" decel="50000" fill="hold" grpId="1" nodeType="withEffect">
                                  <p:stCondLst>
                                    <p:cond delay="0"/>
                                  </p:stCondLst>
                                  <p:childTnLst>
                                    <p:animMotion origin="layout" path="M 0 0 L -0.35591 0 " pathEditMode="relative" ptsTypes="AA">
                                      <p:cBhvr>
                                        <p:cTn id="106" dur="2000" spd="-100000" fill="hold"/>
                                        <p:tgtEl>
                                          <p:spTgt spid="1389607"/>
                                        </p:tgtEl>
                                        <p:attrNameLst>
                                          <p:attrName>ppt_x</p:attrName>
                                          <p:attrName>ppt_y</p:attrName>
                                        </p:attrNameLst>
                                      </p:cBhvr>
                                    </p:animMotion>
                                  </p:childTnLst>
                                </p:cTn>
                              </p:par>
                              <p:par>
                                <p:cTn id="107" presetID="0" presetClass="path" presetSubtype="0" accel="50000" decel="50000" fill="hold" grpId="1" nodeType="withEffect">
                                  <p:stCondLst>
                                    <p:cond delay="0"/>
                                  </p:stCondLst>
                                  <p:childTnLst>
                                    <p:animMotion origin="layout" path="M 0 0 L -0.35591 0 " pathEditMode="relative" ptsTypes="AA">
                                      <p:cBhvr>
                                        <p:cTn id="108" dur="2000" spd="-100000" fill="hold"/>
                                        <p:tgtEl>
                                          <p:spTgt spid="1389608"/>
                                        </p:tgtEl>
                                        <p:attrNameLst>
                                          <p:attrName>ppt_x</p:attrName>
                                          <p:attrName>ppt_y</p:attrName>
                                        </p:attrNameLst>
                                      </p:cBhvr>
                                    </p:animMotion>
                                  </p:childTnLst>
                                </p:cTn>
                              </p:par>
                              <p:par>
                                <p:cTn id="109" presetID="0" presetClass="path" presetSubtype="0" accel="50000" decel="50000" fill="hold" grpId="1" nodeType="withEffect">
                                  <p:stCondLst>
                                    <p:cond delay="0"/>
                                  </p:stCondLst>
                                  <p:childTnLst>
                                    <p:animMotion origin="layout" path="M 0 0 L -0.35591 0 " pathEditMode="relative" ptsTypes="AA">
                                      <p:cBhvr>
                                        <p:cTn id="110" dur="2000" spd="-100000" fill="hold"/>
                                        <p:tgtEl>
                                          <p:spTgt spid="1389609"/>
                                        </p:tgtEl>
                                        <p:attrNameLst>
                                          <p:attrName>ppt_x</p:attrName>
                                          <p:attrName>ppt_y</p:attrName>
                                        </p:attrNameLst>
                                      </p:cBhvr>
                                    </p:animMotion>
                                  </p:childTnLst>
                                </p:cTn>
                              </p:par>
                              <p:par>
                                <p:cTn id="111" presetID="0" presetClass="path" presetSubtype="0" accel="50000" decel="50000" fill="hold" grpId="1" nodeType="withEffect">
                                  <p:stCondLst>
                                    <p:cond delay="0"/>
                                  </p:stCondLst>
                                  <p:childTnLst>
                                    <p:animMotion origin="layout" path="M 0 0 L -0.35591 0 " pathEditMode="relative" ptsTypes="AA">
                                      <p:cBhvr>
                                        <p:cTn id="112" dur="2000" spd="-100000" fill="hold"/>
                                        <p:tgtEl>
                                          <p:spTgt spid="1389610"/>
                                        </p:tgtEl>
                                        <p:attrNameLst>
                                          <p:attrName>ppt_x</p:attrName>
                                          <p:attrName>ppt_y</p:attrName>
                                        </p:attrNameLst>
                                      </p:cBhvr>
                                    </p:animMotion>
                                  </p:childTnLst>
                                </p:cTn>
                              </p:par>
                              <p:par>
                                <p:cTn id="113" presetID="0" presetClass="path" presetSubtype="0" accel="50000" decel="50000" fill="hold" grpId="1" nodeType="withEffect">
                                  <p:stCondLst>
                                    <p:cond delay="0"/>
                                  </p:stCondLst>
                                  <p:childTnLst>
                                    <p:animMotion origin="layout" path="M 0 0 L -0.35591 0 " pathEditMode="relative" ptsTypes="AA">
                                      <p:cBhvr>
                                        <p:cTn id="114" dur="2000" spd="-100000" fill="hold"/>
                                        <p:tgtEl>
                                          <p:spTgt spid="1389611"/>
                                        </p:tgtEl>
                                        <p:attrNameLst>
                                          <p:attrName>ppt_x</p:attrName>
                                          <p:attrName>ppt_y</p:attrName>
                                        </p:attrNameLst>
                                      </p:cBhvr>
                                    </p:animMotion>
                                  </p:childTnLst>
                                </p:cTn>
                              </p:par>
                              <p:par>
                                <p:cTn id="115" presetID="0" presetClass="path" presetSubtype="0" accel="50000" decel="50000" fill="hold" grpId="1" nodeType="withEffect">
                                  <p:stCondLst>
                                    <p:cond delay="0"/>
                                  </p:stCondLst>
                                  <p:childTnLst>
                                    <p:animMotion origin="layout" path="M 0 0 L -0.35591 0 " pathEditMode="relative" ptsTypes="AA">
                                      <p:cBhvr>
                                        <p:cTn id="116" dur="2000" spd="-100000" fill="hold"/>
                                        <p:tgtEl>
                                          <p:spTgt spid="1389614"/>
                                        </p:tgtEl>
                                        <p:attrNameLst>
                                          <p:attrName>ppt_x</p:attrName>
                                          <p:attrName>ppt_y</p:attrName>
                                        </p:attrNameLst>
                                      </p:cBhvr>
                                    </p:animMotion>
                                  </p:childTnLst>
                                </p:cTn>
                              </p:par>
                              <p:par>
                                <p:cTn id="117" presetID="0" presetClass="path" presetSubtype="0" accel="50000" decel="50000" fill="hold" grpId="1" nodeType="withEffect">
                                  <p:stCondLst>
                                    <p:cond delay="0"/>
                                  </p:stCondLst>
                                  <p:childTnLst>
                                    <p:animMotion origin="layout" path="M 0 0 L -0.35591 0 " pathEditMode="relative" ptsTypes="AA">
                                      <p:cBhvr>
                                        <p:cTn id="118" dur="2000" spd="-100000" fill="hold"/>
                                        <p:tgtEl>
                                          <p:spTgt spid="1389616"/>
                                        </p:tgtEl>
                                        <p:attrNameLst>
                                          <p:attrName>ppt_x</p:attrName>
                                          <p:attrName>ppt_y</p:attrName>
                                        </p:attrNameLst>
                                      </p:cBhvr>
                                    </p:animMotion>
                                  </p:childTnLst>
                                </p:cTn>
                              </p:par>
                              <p:par>
                                <p:cTn id="119" presetID="0" presetClass="path" presetSubtype="0" accel="50000" decel="50000" fill="hold" grpId="1" nodeType="withEffect">
                                  <p:stCondLst>
                                    <p:cond delay="0"/>
                                  </p:stCondLst>
                                  <p:childTnLst>
                                    <p:animMotion origin="layout" path="M 0 0 L -0.35591 0 " pathEditMode="relative" ptsTypes="AA">
                                      <p:cBhvr>
                                        <p:cTn id="120" dur="2000" spd="-100000" fill="hold"/>
                                        <p:tgtEl>
                                          <p:spTgt spid="1389618"/>
                                        </p:tgtEl>
                                        <p:attrNameLst>
                                          <p:attrName>ppt_x</p:attrName>
                                          <p:attrName>ppt_y</p:attrName>
                                        </p:attrNameLst>
                                      </p:cBhvr>
                                    </p:animMotion>
                                  </p:childTnLst>
                                </p:cTn>
                              </p:par>
                              <p:par>
                                <p:cTn id="121" presetID="0" presetClass="path" presetSubtype="0" accel="50000" decel="50000" fill="hold" grpId="1" nodeType="withEffect">
                                  <p:stCondLst>
                                    <p:cond delay="0"/>
                                  </p:stCondLst>
                                  <p:childTnLst>
                                    <p:animMotion origin="layout" path="M 0 0 L -0.35591 0 " pathEditMode="relative" ptsTypes="AA">
                                      <p:cBhvr>
                                        <p:cTn id="122" dur="2000" spd="-100000" fill="hold"/>
                                        <p:tgtEl>
                                          <p:spTgt spid="1389619"/>
                                        </p:tgtEl>
                                        <p:attrNameLst>
                                          <p:attrName>ppt_x</p:attrName>
                                          <p:attrName>ppt_y</p:attrName>
                                        </p:attrNameLst>
                                      </p:cBhvr>
                                    </p:animMotion>
                                  </p:childTnLst>
                                </p:cTn>
                              </p:par>
                              <p:par>
                                <p:cTn id="123" presetID="0" presetClass="path" presetSubtype="0" accel="50000" decel="50000" fill="hold" grpId="1" nodeType="withEffect">
                                  <p:stCondLst>
                                    <p:cond delay="0"/>
                                  </p:stCondLst>
                                  <p:childTnLst>
                                    <p:animMotion origin="layout" path="M 4.44444E-6 3.7037E-6 L -0.35591 3.7037E-6 " pathEditMode="relative" rAng="0" ptsTypes="AA">
                                      <p:cBhvr>
                                        <p:cTn id="124" dur="2000" spd="-100000" fill="hold"/>
                                        <p:tgtEl>
                                          <p:spTgt spid="1389620"/>
                                        </p:tgtEl>
                                        <p:attrNameLst>
                                          <p:attrName>ppt_x</p:attrName>
                                          <p:attrName>ppt_y</p:attrName>
                                        </p:attrNameLst>
                                      </p:cBhvr>
                                      <p:rCtr x="-178" y="0"/>
                                    </p:animMotion>
                                  </p:childTnLst>
                                </p:cTn>
                              </p:par>
                              <p:par>
                                <p:cTn id="125" presetID="0" presetClass="path" presetSubtype="0" accel="50000" decel="50000" fill="hold" grpId="1" nodeType="withEffect">
                                  <p:stCondLst>
                                    <p:cond delay="0"/>
                                  </p:stCondLst>
                                  <p:childTnLst>
                                    <p:animMotion origin="layout" path="M 0 0 L -0.35591 0 " pathEditMode="relative" ptsTypes="AA">
                                      <p:cBhvr>
                                        <p:cTn id="126" dur="2000" spd="-100000" fill="hold"/>
                                        <p:tgtEl>
                                          <p:spTgt spid="1389621"/>
                                        </p:tgtEl>
                                        <p:attrNameLst>
                                          <p:attrName>ppt_x</p:attrName>
                                          <p:attrName>ppt_y</p:attrName>
                                        </p:attrNameLst>
                                      </p:cBhvr>
                                    </p:animMotion>
                                  </p:childTnLst>
                                </p:cTn>
                              </p:par>
                              <p:par>
                                <p:cTn id="127" presetID="0" presetClass="path" presetSubtype="0" accel="50000" decel="50000" fill="hold" grpId="1" nodeType="withEffect">
                                  <p:stCondLst>
                                    <p:cond delay="0"/>
                                  </p:stCondLst>
                                  <p:childTnLst>
                                    <p:animMotion origin="layout" path="M 0 0 L -0.35591 0 " pathEditMode="relative" ptsTypes="AA">
                                      <p:cBhvr>
                                        <p:cTn id="128" dur="2000" spd="-100000" fill="hold"/>
                                        <p:tgtEl>
                                          <p:spTgt spid="1389622"/>
                                        </p:tgtEl>
                                        <p:attrNameLst>
                                          <p:attrName>ppt_x</p:attrName>
                                          <p:attrName>ppt_y</p:attrName>
                                        </p:attrNameLst>
                                      </p:cBhvr>
                                    </p:animMotion>
                                  </p:childTnLst>
                                </p:cTn>
                              </p:par>
                              <p:par>
                                <p:cTn id="129" presetID="0" presetClass="path" presetSubtype="0" accel="50000" decel="50000" fill="hold" grpId="1" nodeType="withEffect">
                                  <p:stCondLst>
                                    <p:cond delay="0"/>
                                  </p:stCondLst>
                                  <p:childTnLst>
                                    <p:animMotion origin="layout" path="M 0 0 L -0.35591 0 " pathEditMode="relative" ptsTypes="AA">
                                      <p:cBhvr>
                                        <p:cTn id="130" dur="2000" spd="-100000" fill="hold"/>
                                        <p:tgtEl>
                                          <p:spTgt spid="1389624"/>
                                        </p:tgtEl>
                                        <p:attrNameLst>
                                          <p:attrName>ppt_x</p:attrName>
                                          <p:attrName>ppt_y</p:attrName>
                                        </p:attrNameLst>
                                      </p:cBhvr>
                                    </p:animMotion>
                                  </p:childTnLst>
                                </p:cTn>
                              </p:par>
                              <p:par>
                                <p:cTn id="131" presetID="0" presetClass="path" presetSubtype="0" accel="50000" decel="50000" fill="hold" grpId="1" nodeType="withEffect">
                                  <p:stCondLst>
                                    <p:cond delay="0"/>
                                  </p:stCondLst>
                                  <p:childTnLst>
                                    <p:animMotion origin="layout" path="M 0 0 L -0.35591 0 " pathEditMode="relative" ptsTypes="AA">
                                      <p:cBhvr>
                                        <p:cTn id="132" dur="2000" spd="-100000" fill="hold"/>
                                        <p:tgtEl>
                                          <p:spTgt spid="1389625"/>
                                        </p:tgtEl>
                                        <p:attrNameLst>
                                          <p:attrName>ppt_x</p:attrName>
                                          <p:attrName>ppt_y</p:attrName>
                                        </p:attrNameLst>
                                      </p:cBhvr>
                                    </p:animMotion>
                                  </p:childTnLst>
                                </p:cTn>
                              </p:par>
                              <p:par>
                                <p:cTn id="133" presetID="0" presetClass="path" presetSubtype="0" accel="50000" decel="50000" fill="hold" grpId="1" nodeType="withEffect">
                                  <p:stCondLst>
                                    <p:cond delay="0"/>
                                  </p:stCondLst>
                                  <p:childTnLst>
                                    <p:animMotion origin="layout" path="M 0 0 L -0.35591 0 " pathEditMode="relative" ptsTypes="AA">
                                      <p:cBhvr>
                                        <p:cTn id="134" dur="2000" spd="-100000" fill="hold"/>
                                        <p:tgtEl>
                                          <p:spTgt spid="1389623"/>
                                        </p:tgtEl>
                                        <p:attrNameLst>
                                          <p:attrName>ppt_x</p:attrName>
                                          <p:attrName>ppt_y</p:attrName>
                                        </p:attrNameLst>
                                      </p:cBhvr>
                                    </p:animMotion>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499"/>
                                          </p:stCondLst>
                                        </p:cTn>
                                        <p:tgtEl>
                                          <p:spTgt spid="1389572"/>
                                        </p:tgtEl>
                                        <p:attrNameLst>
                                          <p:attrName>style.visibility</p:attrName>
                                        </p:attrNameLst>
                                      </p:cBhvr>
                                      <p:to>
                                        <p:strVal val="visible"/>
                                      </p:to>
                                    </p:set>
                                  </p:childTnLst>
                                </p:cTn>
                              </p:par>
                            </p:childTnLst>
                          </p:cTn>
                        </p:par>
                        <p:par>
                          <p:cTn id="139" fill="hold">
                            <p:stCondLst>
                              <p:cond delay="500"/>
                            </p:stCondLst>
                            <p:childTnLst>
                              <p:par>
                                <p:cTn id="140" presetID="1" presetClass="entr" presetSubtype="0" fill="hold" grpId="0" nodeType="afterEffect">
                                  <p:stCondLst>
                                    <p:cond delay="6000"/>
                                  </p:stCondLst>
                                  <p:childTnLst>
                                    <p:set>
                                      <p:cBhvr>
                                        <p:cTn id="141" dur="1" fill="hold">
                                          <p:stCondLst>
                                            <p:cond delay="499"/>
                                          </p:stCondLst>
                                        </p:cTn>
                                        <p:tgtEl>
                                          <p:spTgt spid="1389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626" grpId="0" animBg="1"/>
      <p:bldP spid="1389626" grpId="1" animBg="1"/>
      <p:bldP spid="1389617" grpId="0" animBg="1"/>
      <p:bldP spid="1389617" grpId="1" animBg="1"/>
      <p:bldP spid="1389615" grpId="0" animBg="1"/>
      <p:bldP spid="1389615" grpId="1" animBg="1"/>
      <p:bldP spid="1389572" grpId="0" autoUpdateAnimBg="0"/>
      <p:bldP spid="1389573" grpId="0" autoUpdateAnimBg="0"/>
      <p:bldP spid="1389599" grpId="0" animBg="1"/>
      <p:bldP spid="1389599" grpId="1" animBg="1"/>
      <p:bldP spid="1389600" grpId="0" animBg="1"/>
      <p:bldP spid="1389600" grpId="1" animBg="1"/>
      <p:bldP spid="1389601" grpId="0" animBg="1"/>
      <p:bldP spid="1389601" grpId="1" animBg="1"/>
      <p:bldP spid="1389602" grpId="0" animBg="1"/>
      <p:bldP spid="1389602" grpId="1" animBg="1"/>
      <p:bldP spid="1389603" grpId="0" animBg="1"/>
      <p:bldP spid="1389603" grpId="1" animBg="1"/>
      <p:bldP spid="1389604" grpId="0" animBg="1"/>
      <p:bldP spid="1389604" grpId="1" animBg="1"/>
      <p:bldP spid="1389605" grpId="0" animBg="1"/>
      <p:bldP spid="1389605" grpId="1" animBg="1"/>
      <p:bldP spid="1389606" grpId="0" animBg="1"/>
      <p:bldP spid="1389606" grpId="1" animBg="1"/>
      <p:bldP spid="1389607" grpId="0" animBg="1"/>
      <p:bldP spid="1389607" grpId="1" animBg="1"/>
      <p:bldP spid="1389608" grpId="0" animBg="1"/>
      <p:bldP spid="1389608" grpId="1" animBg="1"/>
      <p:bldP spid="1389609" grpId="0" animBg="1"/>
      <p:bldP spid="1389609" grpId="1" animBg="1"/>
      <p:bldP spid="1389610" grpId="0" animBg="1"/>
      <p:bldP spid="1389610" grpId="1" animBg="1"/>
      <p:bldP spid="1389611" grpId="0" animBg="1"/>
      <p:bldP spid="1389611" grpId="1" animBg="1"/>
      <p:bldP spid="1389614" grpId="0" animBg="1"/>
      <p:bldP spid="1389614" grpId="1" animBg="1"/>
      <p:bldP spid="1389616" grpId="0" animBg="1"/>
      <p:bldP spid="1389616" grpId="1" animBg="1"/>
      <p:bldP spid="1389618" grpId="0" animBg="1"/>
      <p:bldP spid="1389618" grpId="1" animBg="1"/>
      <p:bldP spid="1389619" grpId="0" animBg="1"/>
      <p:bldP spid="1389619" grpId="1" animBg="1"/>
      <p:bldP spid="1389620" grpId="0" animBg="1"/>
      <p:bldP spid="1389620" grpId="1" animBg="1"/>
      <p:bldP spid="1389621" grpId="0"/>
      <p:bldP spid="1389621" grpId="1"/>
      <p:bldP spid="1389622" grpId="0" animBg="1"/>
      <p:bldP spid="1389622" grpId="1" animBg="1"/>
      <p:bldP spid="1389624" grpId="0" animBg="1"/>
      <p:bldP spid="1389624" grpId="1" animBg="1"/>
      <p:bldP spid="1389625" grpId="0" animBg="1"/>
      <p:bldP spid="1389625" grpId="1" animBg="1"/>
      <p:bldP spid="1389623" grpId="0"/>
      <p:bldP spid="1389623" grpId="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76200" y="228600"/>
            <a:ext cx="3581400" cy="1143000"/>
          </a:xfrm>
        </p:spPr>
        <p:txBody>
          <a:bodyPr/>
          <a:lstStyle/>
          <a:p>
            <a:pPr eaLnBrk="1" hangingPunct="1"/>
            <a:r>
              <a:rPr lang="en-US" sz="2400" smtClean="0"/>
              <a:t>Manometer</a:t>
            </a:r>
          </a:p>
        </p:txBody>
      </p:sp>
      <p:pic>
        <p:nvPicPr>
          <p:cNvPr id="156675" name="Picture 3" descr="Zumdahl13_03b"/>
          <p:cNvPicPr>
            <a:picLocks noChangeAspect="1" noChangeArrowheads="1"/>
          </p:cNvPicPr>
          <p:nvPr/>
        </p:nvPicPr>
        <p:blipFill>
          <a:blip r:embed="rId4" cstate="print"/>
          <a:srcRect t="11790" b="6850"/>
          <a:stretch>
            <a:fillRect/>
          </a:stretch>
        </p:blipFill>
        <p:spPr bwMode="auto">
          <a:xfrm>
            <a:off x="2667000" y="1447800"/>
            <a:ext cx="4184650" cy="5257800"/>
          </a:xfrm>
          <a:prstGeom prst="rect">
            <a:avLst/>
          </a:prstGeom>
          <a:noFill/>
          <a:ln w="9525">
            <a:noFill/>
            <a:miter lim="800000"/>
            <a:headEnd/>
            <a:tailEnd/>
          </a:ln>
        </p:spPr>
      </p:pic>
      <p:pic>
        <p:nvPicPr>
          <p:cNvPr id="156676" name="Picture 4" descr="Zumdahl13_03a"/>
          <p:cNvPicPr>
            <a:picLocks noChangeAspect="1" noChangeArrowheads="1"/>
          </p:cNvPicPr>
          <p:nvPr/>
        </p:nvPicPr>
        <p:blipFill>
          <a:blip r:embed="rId5" cstate="print"/>
          <a:srcRect t="11790" b="6850"/>
          <a:stretch>
            <a:fillRect/>
          </a:stretch>
        </p:blipFill>
        <p:spPr bwMode="auto">
          <a:xfrm>
            <a:off x="2632075" y="1447800"/>
            <a:ext cx="4225925" cy="5257800"/>
          </a:xfrm>
          <a:prstGeom prst="rect">
            <a:avLst/>
          </a:prstGeom>
          <a:noFill/>
          <a:ln w="9525">
            <a:noFill/>
            <a:miter lim="800000"/>
            <a:headEnd/>
            <a:tailEnd/>
          </a:ln>
        </p:spPr>
      </p:pic>
      <p:sp>
        <p:nvSpPr>
          <p:cNvPr id="156677" name="Text Box 7"/>
          <p:cNvSpPr txBox="1">
            <a:spLocks noChangeArrowheads="1"/>
          </p:cNvSpPr>
          <p:nvPr/>
        </p:nvSpPr>
        <p:spPr bwMode="auto">
          <a:xfrm>
            <a:off x="5029200" y="762000"/>
            <a:ext cx="2351088" cy="336550"/>
          </a:xfrm>
          <a:prstGeom prst="rect">
            <a:avLst/>
          </a:prstGeom>
          <a:noFill/>
          <a:ln w="9525">
            <a:noFill/>
            <a:miter lim="800000"/>
            <a:headEnd/>
            <a:tailEnd/>
          </a:ln>
        </p:spPr>
        <p:txBody>
          <a:bodyPr wrap="none">
            <a:spAutoFit/>
          </a:bodyPr>
          <a:lstStyle/>
          <a:p>
            <a:pPr algn="l"/>
            <a:r>
              <a:rPr lang="en-US" sz="1600" b="1"/>
              <a:t>Atmospheric Pressure</a:t>
            </a:r>
          </a:p>
        </p:txBody>
      </p:sp>
      <p:sp>
        <p:nvSpPr>
          <p:cNvPr id="156678" name="Line 9"/>
          <p:cNvSpPr>
            <a:spLocks noChangeShapeType="1"/>
          </p:cNvSpPr>
          <p:nvPr/>
        </p:nvSpPr>
        <p:spPr bwMode="auto">
          <a:xfrm>
            <a:off x="6019800" y="1143000"/>
            <a:ext cx="0" cy="914400"/>
          </a:xfrm>
          <a:prstGeom prst="line">
            <a:avLst/>
          </a:prstGeom>
          <a:noFill/>
          <a:ln w="38100">
            <a:solidFill>
              <a:schemeClr val="tx1"/>
            </a:solidFill>
            <a:round/>
            <a:headEnd/>
            <a:tailEnd type="triangle" w="med" len="med"/>
          </a:ln>
        </p:spPr>
        <p:txBody>
          <a:bodyPr/>
          <a:lstStyle/>
          <a:p>
            <a:endParaRPr lang="en-US"/>
          </a:p>
        </p:txBody>
      </p:sp>
      <p:sp>
        <p:nvSpPr>
          <p:cNvPr id="156679" name="Rectangle 12"/>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401</a:t>
            </a:r>
          </a:p>
        </p:txBody>
      </p:sp>
      <p:sp>
        <p:nvSpPr>
          <p:cNvPr id="156680" name="AutoShape 13">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6000"/>
                                  </p:stCondLst>
                                  <p:childTnLst>
                                    <p:set>
                                      <p:cBhvr>
                                        <p:cTn id="6" dur="1" fill="hold">
                                          <p:stCondLst>
                                            <p:cond delay="0"/>
                                          </p:stCondLst>
                                        </p:cTn>
                                        <p:tgtEl>
                                          <p:spTgt spid="156676"/>
                                        </p:tgtEl>
                                        <p:attrNameLst>
                                          <p:attrName>style.visibility</p:attrName>
                                        </p:attrNameLst>
                                      </p:cBhvr>
                                      <p:to>
                                        <p:strVal val="visible"/>
                                      </p:to>
                                    </p:set>
                                    <p:animEffect transition="in" filter="dissolve">
                                      <p:cBhvr>
                                        <p:cTn id="7" dur="500"/>
                                        <p:tgtEl>
                                          <p:spTgt spid="156676"/>
                                        </p:tgtEl>
                                      </p:cBhvr>
                                    </p:animEffect>
                                  </p:childTnLst>
                                  <p:subTnLst>
                                    <p:set>
                                      <p:cBhvr override="childStyle">
                                        <p:cTn dur="1" fill="hold" display="0" masterRel="nextClick" afterEffect="1"/>
                                        <p:tgtEl>
                                          <p:spTgt spid="156676"/>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609600"/>
            <a:ext cx="3810000" cy="1143000"/>
          </a:xfrm>
        </p:spPr>
        <p:txBody>
          <a:bodyPr/>
          <a:lstStyle/>
          <a:p>
            <a:pPr eaLnBrk="1" hangingPunct="1"/>
            <a:r>
              <a:rPr lang="en-US" smtClean="0"/>
              <a:t>Manometer A</a:t>
            </a:r>
          </a:p>
        </p:txBody>
      </p:sp>
      <p:pic>
        <p:nvPicPr>
          <p:cNvPr id="157699" name="Picture 3" descr="Zumdahl13_03a"/>
          <p:cNvPicPr>
            <a:picLocks noChangeAspect="1" noChangeArrowheads="1"/>
          </p:cNvPicPr>
          <p:nvPr/>
        </p:nvPicPr>
        <p:blipFill>
          <a:blip r:embed="rId4" cstate="print"/>
          <a:srcRect b="6850"/>
          <a:stretch>
            <a:fillRect/>
          </a:stretch>
        </p:blipFill>
        <p:spPr bwMode="auto">
          <a:xfrm>
            <a:off x="4135438" y="609600"/>
            <a:ext cx="4171950" cy="5943600"/>
          </a:xfrm>
          <a:prstGeom prst="rect">
            <a:avLst/>
          </a:prstGeom>
          <a:noFill/>
          <a:ln w="9525">
            <a:noFill/>
            <a:miter lim="800000"/>
            <a:headEnd/>
            <a:tailEnd/>
          </a:ln>
        </p:spPr>
      </p:pic>
      <p:sp>
        <p:nvSpPr>
          <p:cNvPr id="76804" name="Text Box 4"/>
          <p:cNvSpPr txBox="1">
            <a:spLocks noChangeArrowheads="1"/>
          </p:cNvSpPr>
          <p:nvPr/>
        </p:nvSpPr>
        <p:spPr bwMode="auto">
          <a:xfrm>
            <a:off x="669925" y="2362200"/>
            <a:ext cx="3171825" cy="336550"/>
          </a:xfrm>
          <a:prstGeom prst="rect">
            <a:avLst/>
          </a:prstGeom>
          <a:noFill/>
          <a:ln w="9525">
            <a:noFill/>
            <a:miter lim="800000"/>
            <a:headEnd/>
            <a:tailEnd/>
          </a:ln>
        </p:spPr>
        <p:txBody>
          <a:bodyPr wrap="none">
            <a:spAutoFit/>
          </a:bodyPr>
          <a:lstStyle/>
          <a:p>
            <a:pPr algn="l"/>
            <a:r>
              <a:rPr lang="en-US" sz="1600" b="1"/>
              <a:t>BIG       =     small     +     height</a:t>
            </a:r>
          </a:p>
        </p:txBody>
      </p:sp>
      <p:sp>
        <p:nvSpPr>
          <p:cNvPr id="76805" name="Text Box 5"/>
          <p:cNvSpPr txBox="1">
            <a:spLocks noChangeArrowheads="1"/>
          </p:cNvSpPr>
          <p:nvPr/>
        </p:nvSpPr>
        <p:spPr bwMode="auto">
          <a:xfrm>
            <a:off x="381000" y="2862263"/>
            <a:ext cx="3829050" cy="336550"/>
          </a:xfrm>
          <a:prstGeom prst="rect">
            <a:avLst/>
          </a:prstGeom>
          <a:noFill/>
          <a:ln w="9525">
            <a:noFill/>
            <a:miter lim="800000"/>
            <a:headEnd/>
            <a:tailEnd/>
          </a:ln>
        </p:spPr>
        <p:txBody>
          <a:bodyPr wrap="none">
            <a:spAutoFit/>
          </a:bodyPr>
          <a:lstStyle/>
          <a:p>
            <a:pPr algn="l"/>
            <a:r>
              <a:rPr lang="en-US" sz="1600" b="1"/>
              <a:t>________  =      small     +  __________</a:t>
            </a:r>
          </a:p>
        </p:txBody>
      </p:sp>
      <p:sp>
        <p:nvSpPr>
          <p:cNvPr id="76806" name="Text Box 6"/>
          <p:cNvSpPr txBox="1">
            <a:spLocks noChangeArrowheads="1"/>
          </p:cNvSpPr>
          <p:nvPr/>
        </p:nvSpPr>
        <p:spPr bwMode="auto">
          <a:xfrm>
            <a:off x="6934200" y="304800"/>
            <a:ext cx="1268413" cy="336550"/>
          </a:xfrm>
          <a:prstGeom prst="rect">
            <a:avLst/>
          </a:prstGeom>
          <a:noFill/>
          <a:ln w="9525">
            <a:noFill/>
            <a:miter lim="800000"/>
            <a:headEnd/>
            <a:tailEnd/>
          </a:ln>
        </p:spPr>
        <p:txBody>
          <a:bodyPr wrap="none">
            <a:spAutoFit/>
          </a:bodyPr>
          <a:lstStyle/>
          <a:p>
            <a:pPr algn="l"/>
            <a:r>
              <a:rPr lang="en-US" sz="1600" b="1"/>
              <a:t>760 mm Hg</a:t>
            </a:r>
          </a:p>
        </p:txBody>
      </p:sp>
      <p:sp>
        <p:nvSpPr>
          <p:cNvPr id="76807" name="Text Box 7"/>
          <p:cNvSpPr txBox="1">
            <a:spLocks noChangeArrowheads="1"/>
          </p:cNvSpPr>
          <p:nvPr/>
        </p:nvSpPr>
        <p:spPr bwMode="auto">
          <a:xfrm>
            <a:off x="7712075" y="3702050"/>
            <a:ext cx="1355725" cy="336550"/>
          </a:xfrm>
          <a:prstGeom prst="rect">
            <a:avLst/>
          </a:prstGeom>
          <a:noFill/>
          <a:ln w="9525">
            <a:noFill/>
            <a:miter lim="800000"/>
            <a:headEnd/>
            <a:tailEnd/>
          </a:ln>
        </p:spPr>
        <p:txBody>
          <a:bodyPr wrap="none">
            <a:spAutoFit/>
          </a:bodyPr>
          <a:lstStyle/>
          <a:p>
            <a:pPr algn="l"/>
            <a:r>
              <a:rPr lang="en-US" sz="1600" b="1" i="1"/>
              <a:t>h </a:t>
            </a:r>
            <a:r>
              <a:rPr lang="en-US" sz="1600" b="1"/>
              <a:t> = 120 mm</a:t>
            </a:r>
          </a:p>
        </p:txBody>
      </p:sp>
      <p:sp>
        <p:nvSpPr>
          <p:cNvPr id="76809" name="Text Box 9"/>
          <p:cNvSpPr txBox="1">
            <a:spLocks noChangeArrowheads="1"/>
          </p:cNvSpPr>
          <p:nvPr/>
        </p:nvSpPr>
        <p:spPr bwMode="auto">
          <a:xfrm>
            <a:off x="457200" y="2819400"/>
            <a:ext cx="3527425" cy="336550"/>
          </a:xfrm>
          <a:prstGeom prst="rect">
            <a:avLst/>
          </a:prstGeom>
          <a:noFill/>
          <a:ln w="9525">
            <a:noFill/>
            <a:miter lim="800000"/>
            <a:headEnd/>
            <a:tailEnd/>
          </a:ln>
        </p:spPr>
        <p:txBody>
          <a:bodyPr wrap="none">
            <a:spAutoFit/>
          </a:bodyPr>
          <a:lstStyle/>
          <a:p>
            <a:pPr algn="l"/>
            <a:r>
              <a:rPr lang="en-US" sz="1600" b="1"/>
              <a:t>760 mm                                120 mm</a:t>
            </a:r>
          </a:p>
        </p:txBody>
      </p:sp>
      <p:sp>
        <p:nvSpPr>
          <p:cNvPr id="76810" name="Text Box 10"/>
          <p:cNvSpPr txBox="1">
            <a:spLocks noChangeArrowheads="1"/>
          </p:cNvSpPr>
          <p:nvPr/>
        </p:nvSpPr>
        <p:spPr bwMode="auto">
          <a:xfrm>
            <a:off x="1143000" y="3581400"/>
            <a:ext cx="2168525" cy="346075"/>
          </a:xfrm>
          <a:prstGeom prst="rect">
            <a:avLst/>
          </a:prstGeom>
          <a:solidFill>
            <a:srgbClr val="EBEBFF">
              <a:alpha val="50195"/>
            </a:srgbClr>
          </a:solidFill>
          <a:ln w="9525">
            <a:solidFill>
              <a:schemeClr val="tx1"/>
            </a:solidFill>
            <a:miter lim="800000"/>
            <a:headEnd/>
            <a:tailEnd/>
          </a:ln>
        </p:spPr>
        <p:txBody>
          <a:bodyPr wrap="none">
            <a:spAutoFit/>
          </a:bodyPr>
          <a:lstStyle/>
          <a:p>
            <a:pPr algn="l"/>
            <a:r>
              <a:rPr lang="en-US" sz="1600" b="1"/>
              <a:t>Small  =  640 mm Hg</a:t>
            </a:r>
          </a:p>
        </p:txBody>
      </p:sp>
      <p:sp>
        <p:nvSpPr>
          <p:cNvPr id="76811" name="Rectangle 11"/>
          <p:cNvSpPr>
            <a:spLocks noChangeArrowheads="1"/>
          </p:cNvSpPr>
          <p:nvPr/>
        </p:nvSpPr>
        <p:spPr bwMode="auto">
          <a:xfrm>
            <a:off x="4572000" y="4572000"/>
            <a:ext cx="381000" cy="228600"/>
          </a:xfrm>
          <a:prstGeom prst="rect">
            <a:avLst/>
          </a:prstGeom>
          <a:gradFill rotWithShape="0">
            <a:gsLst>
              <a:gs pos="0">
                <a:srgbClr val="EBEBFF"/>
              </a:gs>
              <a:gs pos="50000">
                <a:srgbClr val="FFFFFF"/>
              </a:gs>
              <a:gs pos="100000">
                <a:srgbClr val="EBEBFF"/>
              </a:gs>
            </a:gsLst>
            <a:lin ang="2700000" scaled="1"/>
          </a:gradFill>
          <a:ln w="9525">
            <a:noFill/>
            <a:miter lim="800000"/>
            <a:headEnd/>
            <a:tailEnd/>
          </a:ln>
        </p:spPr>
        <p:txBody>
          <a:bodyPr wrap="none" anchor="ctr"/>
          <a:lstStyle/>
          <a:p>
            <a:r>
              <a:rPr lang="en-US" b="1"/>
              <a:t>?</a:t>
            </a:r>
          </a:p>
        </p:txBody>
      </p:sp>
      <p:sp>
        <p:nvSpPr>
          <p:cNvPr id="157707" name="Rectangle 14"/>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401</a:t>
            </a:r>
          </a:p>
        </p:txBody>
      </p:sp>
      <p:sp>
        <p:nvSpPr>
          <p:cNvPr id="157708" name="AutoShape 1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76811"/>
                                        </p:tgtEl>
                                        <p:attrNameLst>
                                          <p:attrName>style.visibility</p:attrName>
                                        </p:attrNameLst>
                                      </p:cBhvr>
                                      <p:to>
                                        <p:strVal val="visible"/>
                                      </p:to>
                                    </p:set>
                                  </p:childTnLst>
                                  <p:subTnLst>
                                    <p:set>
                                      <p:cBhvr override="childStyle">
                                        <p:cTn dur="1" fill="hold" display="0" masterRel="nextClick" afterEffect="1"/>
                                        <p:tgtEl>
                                          <p:spTgt spid="768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499"/>
                                          </p:stCondLst>
                                        </p:cTn>
                                        <p:tgtEl>
                                          <p:spTgt spid="7680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6804"/>
                                        </p:tgtEl>
                                        <p:attrNameLst>
                                          <p:attrName>style.visibility</p:attrName>
                                        </p:attrNameLst>
                                      </p:cBhvr>
                                      <p:to>
                                        <p:strVal val="visible"/>
                                      </p:to>
                                    </p:set>
                                    <p:animEffect transition="in" filter="dissolve">
                                      <p:cBhvr>
                                        <p:cTn id="18" dur="500"/>
                                        <p:tgtEl>
                                          <p:spTgt spid="7680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68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68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6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autoUpdateAnimBg="0"/>
      <p:bldP spid="76805" grpId="0" autoUpdateAnimBg="0"/>
      <p:bldP spid="76806" grpId="0" autoUpdateAnimBg="0"/>
      <p:bldP spid="76807" grpId="0" autoUpdateAnimBg="0"/>
      <p:bldP spid="76809" grpId="0" autoUpdateAnimBg="0"/>
      <p:bldP spid="76810" grpId="0" animBg="1" autoUpdateAnimBg="0"/>
      <p:bldP spid="76811"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eathValley"/>
          <p:cNvPicPr>
            <a:picLocks noChangeAspect="1" noChangeArrowheads="1"/>
          </p:cNvPicPr>
          <p:nvPr/>
        </p:nvPicPr>
        <p:blipFill>
          <a:blip r:embed="rId3" cstate="print"/>
          <a:srcRect/>
          <a:stretch>
            <a:fillRect/>
          </a:stretch>
        </p:blipFill>
        <p:spPr bwMode="auto">
          <a:xfrm>
            <a:off x="3175" y="0"/>
            <a:ext cx="9140825" cy="6854825"/>
          </a:xfrm>
          <a:prstGeom prst="rect">
            <a:avLst/>
          </a:prstGeom>
          <a:noFill/>
          <a:ln w="9525">
            <a:noFill/>
            <a:miter lim="800000"/>
            <a:headEnd/>
            <a:tailEnd/>
          </a:ln>
        </p:spPr>
      </p:pic>
      <p:sp>
        <p:nvSpPr>
          <p:cNvPr id="1133571" name="WordArt 3"/>
          <p:cNvSpPr>
            <a:spLocks noChangeArrowheads="1" noChangeShapeType="1" noTextEdit="1"/>
          </p:cNvSpPr>
          <p:nvPr/>
        </p:nvSpPr>
        <p:spPr bwMode="auto">
          <a:xfrm>
            <a:off x="1514475" y="2228850"/>
            <a:ext cx="6134100" cy="1900238"/>
          </a:xfrm>
          <a:prstGeom prst="rect">
            <a:avLst/>
          </a:prstGeom>
        </p:spPr>
        <p:txBody>
          <a:bodyPr wrap="none" fromWordArt="1">
            <a:prstTxWarp prst="textPlain">
              <a:avLst>
                <a:gd name="adj" fmla="val 50000"/>
              </a:avLst>
            </a:prstTxWarp>
          </a:bodyPr>
          <a:lstStyle/>
          <a:p>
            <a:r>
              <a:rPr lang="en-US" sz="3600" b="1" kern="10">
                <a:ln w="9525">
                  <a:noFill/>
                  <a:round/>
                  <a:headEnd/>
                  <a:tailEnd/>
                </a:ln>
                <a:gradFill rotWithShape="1">
                  <a:gsLst>
                    <a:gs pos="0">
                      <a:srgbClr val="FFCC00"/>
                    </a:gs>
                    <a:gs pos="100000">
                      <a:srgbClr val="9B582F"/>
                    </a:gs>
                  </a:gsLst>
                  <a:lin ang="2700000" scaled="1"/>
                </a:gradFill>
                <a:effectLst>
                  <a:outerShdw dist="68392" dir="4091915" algn="ctr" rotWithShape="0">
                    <a:schemeClr val="bg1">
                      <a:alpha val="79999"/>
                    </a:schemeClr>
                  </a:outerShdw>
                </a:effectLst>
                <a:latin typeface="Comic Sans MS"/>
              </a:rPr>
              <a:t>Global Warming</a:t>
            </a:r>
          </a:p>
        </p:txBody>
      </p:sp>
      <p:pic>
        <p:nvPicPr>
          <p:cNvPr id="1133575" name="Picture 7" descr="Dust_storm_CimarronCounty_OK">
            <a:hlinkClick r:id="rId4" tooltip="Wikipedia - D U S T   B O W L"/>
          </p:cNvPr>
          <p:cNvPicPr>
            <a:picLocks noChangeAspect="1" noChangeArrowheads="1"/>
          </p:cNvPicPr>
          <p:nvPr/>
        </p:nvPicPr>
        <p:blipFill>
          <a:blip r:embed="rId5" cstate="print">
            <a:grayscl/>
          </a:blip>
          <a:srcRect/>
          <a:stretch>
            <a:fillRect/>
          </a:stretch>
        </p:blipFill>
        <p:spPr bwMode="auto">
          <a:xfrm>
            <a:off x="-11113" y="-1122363"/>
            <a:ext cx="9258301" cy="90757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3571"/>
                                        </p:tgtEl>
                                        <p:attrNameLst>
                                          <p:attrName>style.visibility</p:attrName>
                                        </p:attrNameLst>
                                      </p:cBhvr>
                                      <p:to>
                                        <p:strVal val="visible"/>
                                      </p:to>
                                    </p:set>
                                    <p:animEffect transition="in" filter="fade">
                                      <p:cBhvr>
                                        <p:cTn id="7" dur="2000"/>
                                        <p:tgtEl>
                                          <p:spTgt spid="113357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33575"/>
                                        </p:tgtEl>
                                        <p:attrNameLst>
                                          <p:attrName>style.visibility</p:attrName>
                                        </p:attrNameLst>
                                      </p:cBhvr>
                                      <p:to>
                                        <p:strVal val="visible"/>
                                      </p:to>
                                    </p:set>
                                    <p:anim calcmode="lin" valueType="num">
                                      <p:cBhvr>
                                        <p:cTn id="12" dur="500" fill="hold"/>
                                        <p:tgtEl>
                                          <p:spTgt spid="1133575"/>
                                        </p:tgtEl>
                                        <p:attrNameLst>
                                          <p:attrName>ppt_w</p:attrName>
                                        </p:attrNameLst>
                                      </p:cBhvr>
                                      <p:tavLst>
                                        <p:tav tm="0">
                                          <p:val>
                                            <p:fltVal val="0"/>
                                          </p:val>
                                        </p:tav>
                                        <p:tav tm="100000">
                                          <p:val>
                                            <p:strVal val="#ppt_w"/>
                                          </p:val>
                                        </p:tav>
                                      </p:tavLst>
                                    </p:anim>
                                    <p:anim calcmode="lin" valueType="num">
                                      <p:cBhvr>
                                        <p:cTn id="13" dur="500" fill="hold"/>
                                        <p:tgtEl>
                                          <p:spTgt spid="1133575"/>
                                        </p:tgtEl>
                                        <p:attrNameLst>
                                          <p:attrName>ppt_h</p:attrName>
                                        </p:attrNameLst>
                                      </p:cBhvr>
                                      <p:tavLst>
                                        <p:tav tm="0">
                                          <p:val>
                                            <p:fltVal val="0"/>
                                          </p:val>
                                        </p:tav>
                                        <p:tav tm="100000">
                                          <p:val>
                                            <p:strVal val="#ppt_h"/>
                                          </p:val>
                                        </p:tav>
                                      </p:tavLst>
                                    </p:anim>
                                    <p:animEffect transition="in" filter="fade">
                                      <p:cBhvr>
                                        <p:cTn id="14" dur="500"/>
                                        <p:tgtEl>
                                          <p:spTgt spid="1133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57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533400" y="609600"/>
            <a:ext cx="3810000" cy="1143000"/>
          </a:xfrm>
        </p:spPr>
        <p:txBody>
          <a:bodyPr/>
          <a:lstStyle/>
          <a:p>
            <a:pPr eaLnBrk="1" hangingPunct="1"/>
            <a:r>
              <a:rPr lang="en-US" smtClean="0"/>
              <a:t>Manometer B</a:t>
            </a:r>
          </a:p>
        </p:txBody>
      </p:sp>
      <p:pic>
        <p:nvPicPr>
          <p:cNvPr id="158723" name="Picture 3" descr="Zumdahl13_03b"/>
          <p:cNvPicPr>
            <a:picLocks noChangeAspect="1" noChangeArrowheads="1"/>
          </p:cNvPicPr>
          <p:nvPr/>
        </p:nvPicPr>
        <p:blipFill>
          <a:blip r:embed="rId4" cstate="print"/>
          <a:srcRect b="6850"/>
          <a:stretch>
            <a:fillRect/>
          </a:stretch>
        </p:blipFill>
        <p:spPr bwMode="auto">
          <a:xfrm>
            <a:off x="4170363" y="609600"/>
            <a:ext cx="4078287" cy="5867400"/>
          </a:xfrm>
          <a:prstGeom prst="rect">
            <a:avLst/>
          </a:prstGeom>
          <a:noFill/>
          <a:ln w="9525">
            <a:noFill/>
            <a:miter lim="800000"/>
            <a:headEnd/>
            <a:tailEnd/>
          </a:ln>
        </p:spPr>
      </p:pic>
      <p:sp>
        <p:nvSpPr>
          <p:cNvPr id="77828" name="Text Box 4"/>
          <p:cNvSpPr txBox="1">
            <a:spLocks noChangeArrowheads="1"/>
          </p:cNvSpPr>
          <p:nvPr/>
        </p:nvSpPr>
        <p:spPr bwMode="auto">
          <a:xfrm>
            <a:off x="669925" y="2362200"/>
            <a:ext cx="3171825" cy="336550"/>
          </a:xfrm>
          <a:prstGeom prst="rect">
            <a:avLst/>
          </a:prstGeom>
          <a:noFill/>
          <a:ln w="9525">
            <a:noFill/>
            <a:miter lim="800000"/>
            <a:headEnd/>
            <a:tailEnd/>
          </a:ln>
        </p:spPr>
        <p:txBody>
          <a:bodyPr wrap="none">
            <a:spAutoFit/>
          </a:bodyPr>
          <a:lstStyle/>
          <a:p>
            <a:pPr algn="l"/>
            <a:r>
              <a:rPr lang="en-US" sz="1600" b="1"/>
              <a:t>BIG       =     small     +     height</a:t>
            </a:r>
          </a:p>
        </p:txBody>
      </p:sp>
      <p:sp>
        <p:nvSpPr>
          <p:cNvPr id="77829" name="Text Box 5"/>
          <p:cNvSpPr txBox="1">
            <a:spLocks noChangeArrowheads="1"/>
          </p:cNvSpPr>
          <p:nvPr/>
        </p:nvSpPr>
        <p:spPr bwMode="auto">
          <a:xfrm>
            <a:off x="685800" y="2862263"/>
            <a:ext cx="3386138" cy="336550"/>
          </a:xfrm>
          <a:prstGeom prst="rect">
            <a:avLst/>
          </a:prstGeom>
          <a:noFill/>
          <a:ln w="9525">
            <a:noFill/>
            <a:miter lim="800000"/>
            <a:headEnd/>
            <a:tailEnd/>
          </a:ln>
        </p:spPr>
        <p:txBody>
          <a:bodyPr wrap="none">
            <a:spAutoFit/>
          </a:bodyPr>
          <a:lstStyle/>
          <a:p>
            <a:pPr algn="l"/>
            <a:r>
              <a:rPr lang="en-US" sz="1600" b="1"/>
              <a:t>BIG      =  ________  +  _________</a:t>
            </a:r>
          </a:p>
        </p:txBody>
      </p:sp>
      <p:sp>
        <p:nvSpPr>
          <p:cNvPr id="77830" name="Text Box 6"/>
          <p:cNvSpPr txBox="1">
            <a:spLocks noChangeArrowheads="1"/>
          </p:cNvSpPr>
          <p:nvPr/>
        </p:nvSpPr>
        <p:spPr bwMode="auto">
          <a:xfrm>
            <a:off x="1600200" y="2819400"/>
            <a:ext cx="2438400" cy="336550"/>
          </a:xfrm>
          <a:prstGeom prst="rect">
            <a:avLst/>
          </a:prstGeom>
          <a:noFill/>
          <a:ln w="9525">
            <a:noFill/>
            <a:miter lim="800000"/>
            <a:headEnd/>
            <a:tailEnd/>
          </a:ln>
        </p:spPr>
        <p:txBody>
          <a:bodyPr>
            <a:spAutoFit/>
          </a:bodyPr>
          <a:lstStyle/>
          <a:p>
            <a:pPr algn="l"/>
            <a:r>
              <a:rPr lang="en-US" sz="1600" b="1"/>
              <a:t>  760 mm         120 mm</a:t>
            </a:r>
          </a:p>
        </p:txBody>
      </p:sp>
      <p:sp>
        <p:nvSpPr>
          <p:cNvPr id="77831" name="Text Box 7"/>
          <p:cNvSpPr txBox="1">
            <a:spLocks noChangeArrowheads="1"/>
          </p:cNvSpPr>
          <p:nvPr/>
        </p:nvSpPr>
        <p:spPr bwMode="auto">
          <a:xfrm>
            <a:off x="1219200" y="3505200"/>
            <a:ext cx="1987550" cy="346075"/>
          </a:xfrm>
          <a:prstGeom prst="rect">
            <a:avLst/>
          </a:prstGeom>
          <a:solidFill>
            <a:srgbClr val="EBEBFF">
              <a:alpha val="50195"/>
            </a:srgbClr>
          </a:solidFill>
          <a:ln w="9525">
            <a:solidFill>
              <a:schemeClr val="tx1"/>
            </a:solidFill>
            <a:miter lim="800000"/>
            <a:headEnd/>
            <a:tailEnd/>
          </a:ln>
        </p:spPr>
        <p:txBody>
          <a:bodyPr wrap="none">
            <a:spAutoFit/>
          </a:bodyPr>
          <a:lstStyle/>
          <a:p>
            <a:pPr algn="l"/>
            <a:r>
              <a:rPr lang="en-US" sz="1600" b="1"/>
              <a:t>BIG  =  880 mm Hg</a:t>
            </a:r>
          </a:p>
        </p:txBody>
      </p:sp>
      <p:sp>
        <p:nvSpPr>
          <p:cNvPr id="77832" name="Text Box 8"/>
          <p:cNvSpPr txBox="1">
            <a:spLocks noChangeArrowheads="1"/>
          </p:cNvSpPr>
          <p:nvPr/>
        </p:nvSpPr>
        <p:spPr bwMode="auto">
          <a:xfrm>
            <a:off x="6934200" y="304800"/>
            <a:ext cx="1268413" cy="336550"/>
          </a:xfrm>
          <a:prstGeom prst="rect">
            <a:avLst/>
          </a:prstGeom>
          <a:noFill/>
          <a:ln w="9525">
            <a:noFill/>
            <a:miter lim="800000"/>
            <a:headEnd/>
            <a:tailEnd/>
          </a:ln>
        </p:spPr>
        <p:txBody>
          <a:bodyPr wrap="none">
            <a:spAutoFit/>
          </a:bodyPr>
          <a:lstStyle/>
          <a:p>
            <a:pPr algn="l"/>
            <a:r>
              <a:rPr lang="en-US" sz="1600" b="1"/>
              <a:t>760 mm Hg</a:t>
            </a:r>
          </a:p>
        </p:txBody>
      </p:sp>
      <p:sp>
        <p:nvSpPr>
          <p:cNvPr id="77833" name="Text Box 9"/>
          <p:cNvSpPr txBox="1">
            <a:spLocks noChangeArrowheads="1"/>
          </p:cNvSpPr>
          <p:nvPr/>
        </p:nvSpPr>
        <p:spPr bwMode="auto">
          <a:xfrm>
            <a:off x="7696200" y="3625850"/>
            <a:ext cx="1355725" cy="336550"/>
          </a:xfrm>
          <a:prstGeom prst="rect">
            <a:avLst/>
          </a:prstGeom>
          <a:noFill/>
          <a:ln w="9525">
            <a:noFill/>
            <a:miter lim="800000"/>
            <a:headEnd/>
            <a:tailEnd/>
          </a:ln>
        </p:spPr>
        <p:txBody>
          <a:bodyPr wrap="none">
            <a:spAutoFit/>
          </a:bodyPr>
          <a:lstStyle/>
          <a:p>
            <a:pPr algn="l"/>
            <a:r>
              <a:rPr lang="en-US" sz="1600" b="1" i="1"/>
              <a:t>h </a:t>
            </a:r>
            <a:r>
              <a:rPr lang="en-US" sz="1600" b="1"/>
              <a:t> = 120 mm</a:t>
            </a:r>
          </a:p>
        </p:txBody>
      </p:sp>
      <p:sp>
        <p:nvSpPr>
          <p:cNvPr id="77834" name="Rectangle 10"/>
          <p:cNvSpPr>
            <a:spLocks noChangeArrowheads="1"/>
          </p:cNvSpPr>
          <p:nvPr/>
        </p:nvSpPr>
        <p:spPr bwMode="auto">
          <a:xfrm>
            <a:off x="4419600" y="4495800"/>
            <a:ext cx="762000" cy="304800"/>
          </a:xfrm>
          <a:prstGeom prst="rect">
            <a:avLst/>
          </a:prstGeom>
          <a:gradFill rotWithShape="0">
            <a:gsLst>
              <a:gs pos="0">
                <a:srgbClr val="EBEBFF"/>
              </a:gs>
              <a:gs pos="50000">
                <a:srgbClr val="FFFFFF"/>
              </a:gs>
              <a:gs pos="100000">
                <a:srgbClr val="EBEBFF"/>
              </a:gs>
            </a:gsLst>
            <a:lin ang="2700000" scaled="1"/>
          </a:gradFill>
          <a:ln w="9525">
            <a:noFill/>
            <a:miter lim="800000"/>
            <a:headEnd/>
            <a:tailEnd/>
          </a:ln>
        </p:spPr>
        <p:txBody>
          <a:bodyPr wrap="none" anchor="ctr"/>
          <a:lstStyle/>
          <a:p>
            <a:r>
              <a:rPr lang="en-US" b="1"/>
              <a:t>?</a:t>
            </a:r>
          </a:p>
        </p:txBody>
      </p:sp>
      <p:sp>
        <p:nvSpPr>
          <p:cNvPr id="158731" name="Rectangle 13"/>
          <p:cNvSpPr>
            <a:spLocks noChangeArrowheads="1"/>
          </p:cNvSpPr>
          <p:nvPr/>
        </p:nvSpPr>
        <p:spPr bwMode="auto">
          <a:xfrm>
            <a:off x="58738" y="6567488"/>
            <a:ext cx="3179762"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401</a:t>
            </a:r>
          </a:p>
        </p:txBody>
      </p:sp>
      <p:sp>
        <p:nvSpPr>
          <p:cNvPr id="158732" name="AutoShape 14">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77834"/>
                                        </p:tgtEl>
                                        <p:attrNameLst>
                                          <p:attrName>style.visibility</p:attrName>
                                        </p:attrNameLst>
                                      </p:cBhvr>
                                      <p:to>
                                        <p:strVal val="visible"/>
                                      </p:to>
                                    </p:set>
                                  </p:childTnLst>
                                  <p:subTnLst>
                                    <p:set>
                                      <p:cBhvr override="childStyle">
                                        <p:cTn dur="1" fill="hold" display="0" masterRel="nextClick" afterEffect="1"/>
                                        <p:tgtEl>
                                          <p:spTgt spid="7783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783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1000"/>
                                  </p:stCondLst>
                                  <p:childTnLst>
                                    <p:set>
                                      <p:cBhvr>
                                        <p:cTn id="13" dur="1" fill="hold">
                                          <p:stCondLst>
                                            <p:cond delay="499"/>
                                          </p:stCondLst>
                                        </p:cTn>
                                        <p:tgtEl>
                                          <p:spTgt spid="778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7828"/>
                                        </p:tgtEl>
                                        <p:attrNameLst>
                                          <p:attrName>style.visibility</p:attrName>
                                        </p:attrNameLst>
                                      </p:cBhvr>
                                      <p:to>
                                        <p:strVal val="visible"/>
                                      </p:to>
                                    </p:set>
                                    <p:animEffect transition="in" filter="dissolve">
                                      <p:cBhvr>
                                        <p:cTn id="18" dur="500"/>
                                        <p:tgtEl>
                                          <p:spTgt spid="7782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78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78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7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P spid="77829" grpId="0" autoUpdateAnimBg="0"/>
      <p:bldP spid="77830" grpId="0" autoUpdateAnimBg="0"/>
      <p:bldP spid="77831" grpId="0" animBg="1" autoUpdateAnimBg="0"/>
      <p:bldP spid="77832" grpId="0" autoUpdateAnimBg="0"/>
      <p:bldP spid="77833" grpId="0" autoUpdateAnimBg="0"/>
      <p:bldP spid="77834"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smtClean="0"/>
              <a:t>The Manometer and Vapor Pressure</a:t>
            </a:r>
          </a:p>
        </p:txBody>
      </p:sp>
      <p:pic>
        <p:nvPicPr>
          <p:cNvPr id="159747" name="Picture 4" descr="a9f"/>
          <p:cNvPicPr>
            <a:picLocks noChangeAspect="1" noChangeArrowheads="1"/>
          </p:cNvPicPr>
          <p:nvPr/>
        </p:nvPicPr>
        <p:blipFill>
          <a:blip r:embed="rId3" cstate="print">
            <a:lum contrast="10000"/>
          </a:blip>
          <a:srcRect l="4494" t="6622" r="5618" b="8934"/>
          <a:stretch>
            <a:fillRect/>
          </a:stretch>
        </p:blipFill>
        <p:spPr bwMode="auto">
          <a:xfrm>
            <a:off x="838200" y="1828800"/>
            <a:ext cx="7620000" cy="4857750"/>
          </a:xfrm>
          <a:prstGeom prst="rect">
            <a:avLst/>
          </a:prstGeom>
          <a:noFill/>
          <a:ln w="9525">
            <a:noFill/>
            <a:miter lim="800000"/>
            <a:headEnd/>
            <a:tailEnd/>
          </a:ln>
        </p:spPr>
      </p:pic>
      <p:sp>
        <p:nvSpPr>
          <p:cNvPr id="159748"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n-US" smtClean="0"/>
              <a:t>Barometer &amp; Manometer</a:t>
            </a:r>
          </a:p>
        </p:txBody>
      </p:sp>
      <p:pic>
        <p:nvPicPr>
          <p:cNvPr id="160771" name="Picture 4" descr="Barometer Manometer (BW)"/>
          <p:cNvPicPr>
            <a:picLocks noChangeAspect="1" noChangeArrowheads="1"/>
          </p:cNvPicPr>
          <p:nvPr/>
        </p:nvPicPr>
        <p:blipFill>
          <a:blip r:embed="rId3" cstate="print">
            <a:lum bright="2000" contrast="14000"/>
          </a:blip>
          <a:srcRect t="5431"/>
          <a:stretch>
            <a:fillRect/>
          </a:stretch>
        </p:blipFill>
        <p:spPr bwMode="auto">
          <a:xfrm>
            <a:off x="304800" y="2759075"/>
            <a:ext cx="8839200" cy="2930525"/>
          </a:xfrm>
          <a:prstGeom prst="rect">
            <a:avLst/>
          </a:prstGeom>
          <a:noFill/>
          <a:ln w="9525">
            <a:noFill/>
            <a:miter lim="800000"/>
            <a:headEnd/>
            <a:tailEnd/>
          </a:ln>
        </p:spPr>
      </p:pic>
      <p:sp>
        <p:nvSpPr>
          <p:cNvPr id="160772"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60773" name="Text Box 7"/>
          <p:cNvSpPr txBox="1">
            <a:spLocks noChangeArrowheads="1"/>
          </p:cNvSpPr>
          <p:nvPr/>
        </p:nvSpPr>
        <p:spPr bwMode="auto">
          <a:xfrm>
            <a:off x="2501900" y="2713038"/>
            <a:ext cx="1644650" cy="457200"/>
          </a:xfrm>
          <a:prstGeom prst="rect">
            <a:avLst/>
          </a:prstGeom>
          <a:solidFill>
            <a:schemeClr val="bg1"/>
          </a:solidFill>
          <a:ln w="9525">
            <a:noFill/>
            <a:miter lim="800000"/>
            <a:headEnd/>
            <a:tailEnd/>
          </a:ln>
        </p:spPr>
        <p:txBody>
          <a:bodyPr wrap="none">
            <a:spAutoFit/>
          </a:bodyPr>
          <a:lstStyle/>
          <a:p>
            <a:r>
              <a:rPr lang="en-US"/>
              <a:t>atmospheric pressure</a:t>
            </a:r>
          </a:p>
          <a:p>
            <a:r>
              <a:rPr lang="en-US"/>
              <a:t> =  101.3 kPa</a:t>
            </a:r>
          </a:p>
        </p:txBody>
      </p:sp>
      <p:sp>
        <p:nvSpPr>
          <p:cNvPr id="160774" name="Text Box 8"/>
          <p:cNvSpPr txBox="1">
            <a:spLocks noChangeArrowheads="1"/>
          </p:cNvSpPr>
          <p:nvPr/>
        </p:nvSpPr>
        <p:spPr bwMode="auto">
          <a:xfrm>
            <a:off x="4846638" y="2698750"/>
            <a:ext cx="1644650" cy="457200"/>
          </a:xfrm>
          <a:prstGeom prst="rect">
            <a:avLst/>
          </a:prstGeom>
          <a:solidFill>
            <a:schemeClr val="bg1"/>
          </a:solidFill>
          <a:ln w="9525">
            <a:noFill/>
            <a:miter lim="800000"/>
            <a:headEnd/>
            <a:tailEnd/>
          </a:ln>
        </p:spPr>
        <p:txBody>
          <a:bodyPr wrap="none">
            <a:spAutoFit/>
          </a:bodyPr>
          <a:lstStyle/>
          <a:p>
            <a:r>
              <a:rPr lang="en-US"/>
              <a:t>atmospheric pressure</a:t>
            </a:r>
          </a:p>
          <a:p>
            <a:r>
              <a:rPr lang="en-US"/>
              <a:t> =  100.4 kPa</a:t>
            </a:r>
          </a:p>
        </p:txBody>
      </p:sp>
      <p:sp>
        <p:nvSpPr>
          <p:cNvPr id="160775" name="Text Box 9"/>
          <p:cNvSpPr txBox="1">
            <a:spLocks noChangeArrowheads="1"/>
          </p:cNvSpPr>
          <p:nvPr/>
        </p:nvSpPr>
        <p:spPr bwMode="auto">
          <a:xfrm>
            <a:off x="7215188" y="2698750"/>
            <a:ext cx="1644650" cy="457200"/>
          </a:xfrm>
          <a:prstGeom prst="rect">
            <a:avLst/>
          </a:prstGeom>
          <a:solidFill>
            <a:schemeClr val="bg1"/>
          </a:solidFill>
          <a:ln w="9525">
            <a:noFill/>
            <a:miter lim="800000"/>
            <a:headEnd/>
            <a:tailEnd/>
          </a:ln>
        </p:spPr>
        <p:txBody>
          <a:bodyPr wrap="none">
            <a:spAutoFit/>
          </a:bodyPr>
          <a:lstStyle/>
          <a:p>
            <a:r>
              <a:rPr lang="en-US"/>
              <a:t>atmospheric pressure</a:t>
            </a:r>
          </a:p>
          <a:p>
            <a:r>
              <a:rPr lang="en-US"/>
              <a:t> =  101.7 kPa</a:t>
            </a:r>
          </a:p>
        </p:txBody>
      </p:sp>
      <p:sp>
        <p:nvSpPr>
          <p:cNvPr id="160776" name="Oval 10"/>
          <p:cNvSpPr>
            <a:spLocks noChangeArrowheads="1"/>
          </p:cNvSpPr>
          <p:nvPr/>
        </p:nvSpPr>
        <p:spPr bwMode="auto">
          <a:xfrm>
            <a:off x="2046288" y="3846513"/>
            <a:ext cx="787400" cy="787400"/>
          </a:xfrm>
          <a:prstGeom prst="ellipse">
            <a:avLst/>
          </a:prstGeom>
          <a:solidFill>
            <a:schemeClr val="bg1"/>
          </a:solidFill>
          <a:ln w="9525">
            <a:noFill/>
            <a:round/>
            <a:headEnd/>
            <a:tailEnd/>
          </a:ln>
        </p:spPr>
        <p:txBody>
          <a:bodyPr wrap="none" anchor="ctr"/>
          <a:lstStyle/>
          <a:p>
            <a:r>
              <a:rPr lang="en-US"/>
              <a:t>confined</a:t>
            </a:r>
          </a:p>
          <a:p>
            <a:r>
              <a:rPr lang="en-US"/>
              <a:t>gas</a:t>
            </a:r>
          </a:p>
        </p:txBody>
      </p:sp>
      <p:sp>
        <p:nvSpPr>
          <p:cNvPr id="160777" name="Oval 11"/>
          <p:cNvSpPr>
            <a:spLocks noChangeArrowheads="1"/>
          </p:cNvSpPr>
          <p:nvPr/>
        </p:nvSpPr>
        <p:spPr bwMode="auto">
          <a:xfrm>
            <a:off x="4410075" y="3843338"/>
            <a:ext cx="787400" cy="787400"/>
          </a:xfrm>
          <a:prstGeom prst="ellipse">
            <a:avLst/>
          </a:prstGeom>
          <a:solidFill>
            <a:schemeClr val="bg1"/>
          </a:solidFill>
          <a:ln w="9525">
            <a:noFill/>
            <a:round/>
            <a:headEnd/>
            <a:tailEnd/>
          </a:ln>
        </p:spPr>
        <p:txBody>
          <a:bodyPr wrap="none" anchor="ctr"/>
          <a:lstStyle/>
          <a:p>
            <a:r>
              <a:rPr lang="en-US"/>
              <a:t>confined</a:t>
            </a:r>
          </a:p>
          <a:p>
            <a:r>
              <a:rPr lang="en-US"/>
              <a:t>gas</a:t>
            </a:r>
          </a:p>
        </p:txBody>
      </p:sp>
      <p:sp>
        <p:nvSpPr>
          <p:cNvPr id="160778" name="Oval 12"/>
          <p:cNvSpPr>
            <a:spLocks noChangeArrowheads="1"/>
          </p:cNvSpPr>
          <p:nvPr/>
        </p:nvSpPr>
        <p:spPr bwMode="auto">
          <a:xfrm>
            <a:off x="6791325" y="3852863"/>
            <a:ext cx="787400" cy="787400"/>
          </a:xfrm>
          <a:prstGeom prst="ellipse">
            <a:avLst/>
          </a:prstGeom>
          <a:solidFill>
            <a:schemeClr val="bg1"/>
          </a:solidFill>
          <a:ln w="9525">
            <a:noFill/>
            <a:round/>
            <a:headEnd/>
            <a:tailEnd/>
          </a:ln>
        </p:spPr>
        <p:txBody>
          <a:bodyPr wrap="none" anchor="ctr"/>
          <a:lstStyle/>
          <a:p>
            <a:r>
              <a:rPr lang="en-US"/>
              <a:t>confined</a:t>
            </a:r>
          </a:p>
          <a:p>
            <a:r>
              <a:rPr lang="en-US"/>
              <a:t>gas</a:t>
            </a:r>
          </a:p>
        </p:txBody>
      </p:sp>
      <p:sp>
        <p:nvSpPr>
          <p:cNvPr id="160779" name="Rectangle 15"/>
          <p:cNvSpPr>
            <a:spLocks noChangeArrowheads="1"/>
          </p:cNvSpPr>
          <p:nvPr/>
        </p:nvSpPr>
        <p:spPr bwMode="auto">
          <a:xfrm>
            <a:off x="3633788" y="4357688"/>
            <a:ext cx="579437" cy="152400"/>
          </a:xfrm>
          <a:prstGeom prst="rect">
            <a:avLst/>
          </a:prstGeom>
          <a:solidFill>
            <a:schemeClr val="bg1"/>
          </a:solidFill>
          <a:ln w="9525">
            <a:noFill/>
            <a:miter lim="800000"/>
            <a:headEnd/>
            <a:tailEnd/>
          </a:ln>
        </p:spPr>
        <p:txBody>
          <a:bodyPr wrap="none" anchor="ctr"/>
          <a:lstStyle/>
          <a:p>
            <a:endParaRPr lang="en-US"/>
          </a:p>
        </p:txBody>
      </p:sp>
      <p:sp>
        <p:nvSpPr>
          <p:cNvPr id="160780" name="Text Box 14"/>
          <p:cNvSpPr txBox="1">
            <a:spLocks noChangeArrowheads="1"/>
          </p:cNvSpPr>
          <p:nvPr/>
        </p:nvSpPr>
        <p:spPr bwMode="auto">
          <a:xfrm>
            <a:off x="3548063" y="4292600"/>
            <a:ext cx="733425" cy="274638"/>
          </a:xfrm>
          <a:prstGeom prst="rect">
            <a:avLst/>
          </a:prstGeom>
          <a:noFill/>
          <a:ln w="9525">
            <a:noFill/>
            <a:miter lim="800000"/>
            <a:headEnd/>
            <a:tailEnd/>
          </a:ln>
        </p:spPr>
        <p:txBody>
          <a:bodyPr wrap="none">
            <a:spAutoFit/>
          </a:bodyPr>
          <a:lstStyle/>
          <a:p>
            <a:r>
              <a:rPr lang="en-US"/>
              <a:t>600 mm</a:t>
            </a:r>
          </a:p>
        </p:txBody>
      </p:sp>
      <p:sp>
        <p:nvSpPr>
          <p:cNvPr id="160781" name="Rectangle 18"/>
          <p:cNvSpPr>
            <a:spLocks noChangeArrowheads="1"/>
          </p:cNvSpPr>
          <p:nvPr/>
        </p:nvSpPr>
        <p:spPr bwMode="auto">
          <a:xfrm>
            <a:off x="2441575" y="4881563"/>
            <a:ext cx="552450" cy="152400"/>
          </a:xfrm>
          <a:prstGeom prst="rect">
            <a:avLst/>
          </a:prstGeom>
          <a:solidFill>
            <a:schemeClr val="bg1"/>
          </a:solidFill>
          <a:ln w="9525">
            <a:noFill/>
            <a:miter lim="800000"/>
            <a:headEnd/>
            <a:tailEnd/>
          </a:ln>
        </p:spPr>
        <p:txBody>
          <a:bodyPr wrap="none" anchor="ctr"/>
          <a:lstStyle/>
          <a:p>
            <a:endParaRPr lang="en-US"/>
          </a:p>
        </p:txBody>
      </p:sp>
      <p:sp>
        <p:nvSpPr>
          <p:cNvPr id="160782" name="Text Box 17"/>
          <p:cNvSpPr txBox="1">
            <a:spLocks noChangeArrowheads="1"/>
          </p:cNvSpPr>
          <p:nvPr/>
        </p:nvSpPr>
        <p:spPr bwMode="auto">
          <a:xfrm>
            <a:off x="2314575" y="4813300"/>
            <a:ext cx="733425" cy="274638"/>
          </a:xfrm>
          <a:prstGeom prst="rect">
            <a:avLst/>
          </a:prstGeom>
          <a:noFill/>
          <a:ln w="9525">
            <a:noFill/>
            <a:miter lim="800000"/>
            <a:headEnd/>
            <a:tailEnd/>
          </a:ln>
        </p:spPr>
        <p:txBody>
          <a:bodyPr wrap="none">
            <a:spAutoFit/>
          </a:bodyPr>
          <a:lstStyle/>
          <a:p>
            <a:r>
              <a:rPr lang="en-US"/>
              <a:t>200 mm</a:t>
            </a:r>
          </a:p>
        </p:txBody>
      </p:sp>
      <p:sp>
        <p:nvSpPr>
          <p:cNvPr id="160783" name="Rectangle 20"/>
          <p:cNvSpPr>
            <a:spLocks noChangeArrowheads="1"/>
          </p:cNvSpPr>
          <p:nvPr/>
        </p:nvSpPr>
        <p:spPr bwMode="auto">
          <a:xfrm>
            <a:off x="4800600" y="4746625"/>
            <a:ext cx="566738" cy="161925"/>
          </a:xfrm>
          <a:prstGeom prst="rect">
            <a:avLst/>
          </a:prstGeom>
          <a:solidFill>
            <a:schemeClr val="bg1"/>
          </a:solidFill>
          <a:ln w="9525">
            <a:noFill/>
            <a:miter lim="800000"/>
            <a:headEnd/>
            <a:tailEnd/>
          </a:ln>
        </p:spPr>
        <p:txBody>
          <a:bodyPr wrap="none" anchor="ctr"/>
          <a:lstStyle/>
          <a:p>
            <a:endParaRPr lang="en-US"/>
          </a:p>
        </p:txBody>
      </p:sp>
      <p:sp>
        <p:nvSpPr>
          <p:cNvPr id="160784" name="Text Box 19"/>
          <p:cNvSpPr txBox="1">
            <a:spLocks noChangeArrowheads="1"/>
          </p:cNvSpPr>
          <p:nvPr/>
        </p:nvSpPr>
        <p:spPr bwMode="auto">
          <a:xfrm>
            <a:off x="4664075" y="4694238"/>
            <a:ext cx="733425" cy="274637"/>
          </a:xfrm>
          <a:prstGeom prst="rect">
            <a:avLst/>
          </a:prstGeom>
          <a:noFill/>
          <a:ln w="9525">
            <a:noFill/>
            <a:miter lim="800000"/>
            <a:headEnd/>
            <a:tailEnd/>
          </a:ln>
        </p:spPr>
        <p:txBody>
          <a:bodyPr wrap="none">
            <a:spAutoFit/>
          </a:bodyPr>
          <a:lstStyle/>
          <a:p>
            <a:r>
              <a:rPr lang="en-US"/>
              <a:t>325 mm</a:t>
            </a:r>
          </a:p>
        </p:txBody>
      </p:sp>
      <p:sp>
        <p:nvSpPr>
          <p:cNvPr id="160785" name="Rectangle 21"/>
          <p:cNvSpPr>
            <a:spLocks noChangeArrowheads="1"/>
          </p:cNvSpPr>
          <p:nvPr/>
        </p:nvSpPr>
        <p:spPr bwMode="auto">
          <a:xfrm>
            <a:off x="6013450" y="4962525"/>
            <a:ext cx="566738" cy="161925"/>
          </a:xfrm>
          <a:prstGeom prst="rect">
            <a:avLst/>
          </a:prstGeom>
          <a:solidFill>
            <a:schemeClr val="bg1"/>
          </a:solidFill>
          <a:ln w="9525">
            <a:noFill/>
            <a:miter lim="800000"/>
            <a:headEnd/>
            <a:tailEnd/>
          </a:ln>
        </p:spPr>
        <p:txBody>
          <a:bodyPr wrap="none" anchor="ctr"/>
          <a:lstStyle/>
          <a:p>
            <a:endParaRPr lang="en-US"/>
          </a:p>
        </p:txBody>
      </p:sp>
      <p:sp>
        <p:nvSpPr>
          <p:cNvPr id="160786" name="Text Box 22"/>
          <p:cNvSpPr txBox="1">
            <a:spLocks noChangeArrowheads="1"/>
          </p:cNvSpPr>
          <p:nvPr/>
        </p:nvSpPr>
        <p:spPr bwMode="auto">
          <a:xfrm>
            <a:off x="5916613" y="4908550"/>
            <a:ext cx="733425" cy="274638"/>
          </a:xfrm>
          <a:prstGeom prst="rect">
            <a:avLst/>
          </a:prstGeom>
          <a:noFill/>
          <a:ln w="9525">
            <a:noFill/>
            <a:miter lim="800000"/>
            <a:headEnd/>
            <a:tailEnd/>
          </a:ln>
        </p:spPr>
        <p:txBody>
          <a:bodyPr wrap="none">
            <a:spAutoFit/>
          </a:bodyPr>
          <a:lstStyle/>
          <a:p>
            <a:r>
              <a:rPr lang="en-US"/>
              <a:t>150 mm</a:t>
            </a:r>
          </a:p>
        </p:txBody>
      </p:sp>
      <p:sp>
        <p:nvSpPr>
          <p:cNvPr id="160787" name="Rectangle 24"/>
          <p:cNvSpPr>
            <a:spLocks noChangeArrowheads="1"/>
          </p:cNvSpPr>
          <p:nvPr/>
        </p:nvSpPr>
        <p:spPr bwMode="auto">
          <a:xfrm>
            <a:off x="7205663" y="5024438"/>
            <a:ext cx="547687" cy="166687"/>
          </a:xfrm>
          <a:prstGeom prst="rect">
            <a:avLst/>
          </a:prstGeom>
          <a:solidFill>
            <a:schemeClr val="bg1"/>
          </a:solidFill>
          <a:ln w="9525">
            <a:noFill/>
            <a:miter lim="800000"/>
            <a:headEnd/>
            <a:tailEnd/>
          </a:ln>
        </p:spPr>
        <p:txBody>
          <a:bodyPr wrap="none" anchor="ctr"/>
          <a:lstStyle/>
          <a:p>
            <a:endParaRPr lang="en-US"/>
          </a:p>
        </p:txBody>
      </p:sp>
      <p:sp>
        <p:nvSpPr>
          <p:cNvPr id="160788" name="Text Box 23"/>
          <p:cNvSpPr txBox="1">
            <a:spLocks noChangeArrowheads="1"/>
          </p:cNvSpPr>
          <p:nvPr/>
        </p:nvSpPr>
        <p:spPr bwMode="auto">
          <a:xfrm>
            <a:off x="7070725" y="4979988"/>
            <a:ext cx="733425" cy="274637"/>
          </a:xfrm>
          <a:prstGeom prst="rect">
            <a:avLst/>
          </a:prstGeom>
          <a:noFill/>
          <a:ln w="9525">
            <a:noFill/>
            <a:miter lim="800000"/>
            <a:headEnd/>
            <a:tailEnd/>
          </a:ln>
        </p:spPr>
        <p:txBody>
          <a:bodyPr wrap="none">
            <a:spAutoFit/>
          </a:bodyPr>
          <a:lstStyle/>
          <a:p>
            <a:r>
              <a:rPr lang="en-US"/>
              <a:t>100 mm</a:t>
            </a:r>
          </a:p>
        </p:txBody>
      </p:sp>
      <p:sp>
        <p:nvSpPr>
          <p:cNvPr id="160789" name="Rectangle 26"/>
          <p:cNvSpPr>
            <a:spLocks noChangeArrowheads="1"/>
          </p:cNvSpPr>
          <p:nvPr/>
        </p:nvSpPr>
        <p:spPr bwMode="auto">
          <a:xfrm>
            <a:off x="8391525" y="4491038"/>
            <a:ext cx="588963" cy="160337"/>
          </a:xfrm>
          <a:prstGeom prst="rect">
            <a:avLst/>
          </a:prstGeom>
          <a:solidFill>
            <a:schemeClr val="bg1"/>
          </a:solidFill>
          <a:ln w="9525">
            <a:noFill/>
            <a:miter lim="800000"/>
            <a:headEnd/>
            <a:tailEnd/>
          </a:ln>
        </p:spPr>
        <p:txBody>
          <a:bodyPr wrap="none" anchor="ctr"/>
          <a:lstStyle/>
          <a:p>
            <a:endParaRPr lang="en-US"/>
          </a:p>
        </p:txBody>
      </p:sp>
      <p:sp>
        <p:nvSpPr>
          <p:cNvPr id="160790" name="Text Box 25"/>
          <p:cNvSpPr txBox="1">
            <a:spLocks noChangeArrowheads="1"/>
          </p:cNvSpPr>
          <p:nvPr/>
        </p:nvSpPr>
        <p:spPr bwMode="auto">
          <a:xfrm>
            <a:off x="8313738" y="4440238"/>
            <a:ext cx="733425" cy="274637"/>
          </a:xfrm>
          <a:prstGeom prst="rect">
            <a:avLst/>
          </a:prstGeom>
          <a:noFill/>
          <a:ln w="9525">
            <a:noFill/>
            <a:miter lim="800000"/>
            <a:headEnd/>
            <a:tailEnd/>
          </a:ln>
        </p:spPr>
        <p:txBody>
          <a:bodyPr wrap="none">
            <a:spAutoFit/>
          </a:bodyPr>
          <a:lstStyle/>
          <a:p>
            <a:r>
              <a:rPr lang="en-US"/>
              <a:t>500 mm</a:t>
            </a:r>
          </a:p>
        </p:txBody>
      </p:sp>
      <p:sp>
        <p:nvSpPr>
          <p:cNvPr id="160791" name="Rectangle 28"/>
          <p:cNvSpPr>
            <a:spLocks noChangeArrowheads="1"/>
          </p:cNvSpPr>
          <p:nvPr/>
        </p:nvSpPr>
        <p:spPr bwMode="auto">
          <a:xfrm>
            <a:off x="1219200" y="3867150"/>
            <a:ext cx="561975" cy="185738"/>
          </a:xfrm>
          <a:prstGeom prst="rect">
            <a:avLst/>
          </a:prstGeom>
          <a:solidFill>
            <a:schemeClr val="bg1"/>
          </a:solidFill>
          <a:ln w="9525">
            <a:noFill/>
            <a:miter lim="800000"/>
            <a:headEnd/>
            <a:tailEnd/>
          </a:ln>
        </p:spPr>
        <p:txBody>
          <a:bodyPr wrap="none" anchor="ctr"/>
          <a:lstStyle/>
          <a:p>
            <a:endParaRPr lang="en-US"/>
          </a:p>
        </p:txBody>
      </p:sp>
      <p:sp>
        <p:nvSpPr>
          <p:cNvPr id="160792" name="Text Box 27"/>
          <p:cNvSpPr txBox="1">
            <a:spLocks noChangeArrowheads="1"/>
          </p:cNvSpPr>
          <p:nvPr/>
        </p:nvSpPr>
        <p:spPr bwMode="auto">
          <a:xfrm>
            <a:off x="1173163" y="3819525"/>
            <a:ext cx="733425" cy="274638"/>
          </a:xfrm>
          <a:prstGeom prst="rect">
            <a:avLst/>
          </a:prstGeom>
          <a:noFill/>
          <a:ln w="9525">
            <a:noFill/>
            <a:miter lim="800000"/>
            <a:headEnd/>
            <a:tailEnd/>
          </a:ln>
        </p:spPr>
        <p:txBody>
          <a:bodyPr wrap="none">
            <a:spAutoFit/>
          </a:bodyPr>
          <a:lstStyle/>
          <a:p>
            <a:r>
              <a:rPr lang="en-US"/>
              <a:t>750 mm</a:t>
            </a:r>
          </a:p>
        </p:txBody>
      </p:sp>
      <p:sp>
        <p:nvSpPr>
          <p:cNvPr id="160793" name="Oval 30"/>
          <p:cNvSpPr>
            <a:spLocks noChangeArrowheads="1"/>
          </p:cNvSpPr>
          <p:nvPr/>
        </p:nvSpPr>
        <p:spPr bwMode="auto">
          <a:xfrm>
            <a:off x="1081088" y="5314950"/>
            <a:ext cx="209550" cy="209550"/>
          </a:xfrm>
          <a:prstGeom prst="ellipse">
            <a:avLst/>
          </a:prstGeom>
          <a:solidFill>
            <a:schemeClr val="bg1"/>
          </a:solidFill>
          <a:ln w="9525">
            <a:noFill/>
            <a:round/>
            <a:headEnd/>
            <a:tailEnd/>
          </a:ln>
        </p:spPr>
        <p:txBody>
          <a:bodyPr wrap="none" anchor="ctr"/>
          <a:lstStyle/>
          <a:p>
            <a:endParaRPr lang="en-US"/>
          </a:p>
        </p:txBody>
      </p:sp>
      <p:sp>
        <p:nvSpPr>
          <p:cNvPr id="160794" name="Text Box 29"/>
          <p:cNvSpPr txBox="1">
            <a:spLocks noChangeArrowheads="1"/>
          </p:cNvSpPr>
          <p:nvPr/>
        </p:nvSpPr>
        <p:spPr bwMode="auto">
          <a:xfrm>
            <a:off x="998538" y="5253038"/>
            <a:ext cx="369887" cy="274637"/>
          </a:xfrm>
          <a:prstGeom prst="rect">
            <a:avLst/>
          </a:prstGeom>
          <a:noFill/>
          <a:ln w="9525">
            <a:noFill/>
            <a:miter lim="800000"/>
            <a:headEnd/>
            <a:tailEnd/>
          </a:ln>
        </p:spPr>
        <p:txBody>
          <a:bodyPr wrap="none">
            <a:spAutoFit/>
          </a:bodyPr>
          <a:lstStyle/>
          <a:p>
            <a:r>
              <a:rPr lang="en-US"/>
              <a:t>(a)</a:t>
            </a:r>
          </a:p>
        </p:txBody>
      </p:sp>
      <p:sp>
        <p:nvSpPr>
          <p:cNvPr id="160795" name="Oval 32"/>
          <p:cNvSpPr>
            <a:spLocks noChangeArrowheads="1"/>
          </p:cNvSpPr>
          <p:nvPr/>
        </p:nvSpPr>
        <p:spPr bwMode="auto">
          <a:xfrm>
            <a:off x="2976563" y="5295900"/>
            <a:ext cx="209550" cy="209550"/>
          </a:xfrm>
          <a:prstGeom prst="ellipse">
            <a:avLst/>
          </a:prstGeom>
          <a:solidFill>
            <a:schemeClr val="bg1"/>
          </a:solidFill>
          <a:ln w="9525">
            <a:noFill/>
            <a:round/>
            <a:headEnd/>
            <a:tailEnd/>
          </a:ln>
        </p:spPr>
        <p:txBody>
          <a:bodyPr wrap="none" anchor="ctr"/>
          <a:lstStyle/>
          <a:p>
            <a:endParaRPr lang="en-US"/>
          </a:p>
        </p:txBody>
      </p:sp>
      <p:sp>
        <p:nvSpPr>
          <p:cNvPr id="160796" name="Text Box 31"/>
          <p:cNvSpPr txBox="1">
            <a:spLocks noChangeArrowheads="1"/>
          </p:cNvSpPr>
          <p:nvPr/>
        </p:nvSpPr>
        <p:spPr bwMode="auto">
          <a:xfrm>
            <a:off x="2895600" y="5249863"/>
            <a:ext cx="369888" cy="274637"/>
          </a:xfrm>
          <a:prstGeom prst="rect">
            <a:avLst/>
          </a:prstGeom>
          <a:noFill/>
          <a:ln w="9525">
            <a:noFill/>
            <a:miter lim="800000"/>
            <a:headEnd/>
            <a:tailEnd/>
          </a:ln>
        </p:spPr>
        <p:txBody>
          <a:bodyPr wrap="none">
            <a:spAutoFit/>
          </a:bodyPr>
          <a:lstStyle/>
          <a:p>
            <a:r>
              <a:rPr lang="en-US"/>
              <a:t>(b)</a:t>
            </a:r>
          </a:p>
        </p:txBody>
      </p:sp>
      <p:sp>
        <p:nvSpPr>
          <p:cNvPr id="160797" name="Oval 35"/>
          <p:cNvSpPr>
            <a:spLocks noChangeArrowheads="1"/>
          </p:cNvSpPr>
          <p:nvPr/>
        </p:nvSpPr>
        <p:spPr bwMode="auto">
          <a:xfrm>
            <a:off x="5357813" y="5300663"/>
            <a:ext cx="204787" cy="204787"/>
          </a:xfrm>
          <a:prstGeom prst="ellipse">
            <a:avLst/>
          </a:prstGeom>
          <a:solidFill>
            <a:schemeClr val="bg1"/>
          </a:solidFill>
          <a:ln w="9525">
            <a:noFill/>
            <a:round/>
            <a:headEnd/>
            <a:tailEnd/>
          </a:ln>
        </p:spPr>
        <p:txBody>
          <a:bodyPr wrap="none" anchor="ctr"/>
          <a:lstStyle/>
          <a:p>
            <a:endParaRPr lang="en-US"/>
          </a:p>
        </p:txBody>
      </p:sp>
      <p:sp>
        <p:nvSpPr>
          <p:cNvPr id="160798" name="Text Box 33"/>
          <p:cNvSpPr txBox="1">
            <a:spLocks noChangeArrowheads="1"/>
          </p:cNvSpPr>
          <p:nvPr/>
        </p:nvSpPr>
        <p:spPr bwMode="auto">
          <a:xfrm>
            <a:off x="5275263" y="5245100"/>
            <a:ext cx="361950" cy="274638"/>
          </a:xfrm>
          <a:prstGeom prst="rect">
            <a:avLst/>
          </a:prstGeom>
          <a:noFill/>
          <a:ln w="9525">
            <a:noFill/>
            <a:miter lim="800000"/>
            <a:headEnd/>
            <a:tailEnd/>
          </a:ln>
        </p:spPr>
        <p:txBody>
          <a:bodyPr wrap="none">
            <a:spAutoFit/>
          </a:bodyPr>
          <a:lstStyle/>
          <a:p>
            <a:r>
              <a:rPr lang="en-US"/>
              <a:t>(c)</a:t>
            </a:r>
          </a:p>
        </p:txBody>
      </p:sp>
      <p:sp>
        <p:nvSpPr>
          <p:cNvPr id="160799" name="Oval 36"/>
          <p:cNvSpPr>
            <a:spLocks noChangeArrowheads="1"/>
          </p:cNvSpPr>
          <p:nvPr/>
        </p:nvSpPr>
        <p:spPr bwMode="auto">
          <a:xfrm>
            <a:off x="7707313" y="5307013"/>
            <a:ext cx="204787" cy="204787"/>
          </a:xfrm>
          <a:prstGeom prst="ellipse">
            <a:avLst/>
          </a:prstGeom>
          <a:solidFill>
            <a:schemeClr val="bg1"/>
          </a:solidFill>
          <a:ln w="9525">
            <a:noFill/>
            <a:round/>
            <a:headEnd/>
            <a:tailEnd/>
          </a:ln>
        </p:spPr>
        <p:txBody>
          <a:bodyPr wrap="none" anchor="ctr"/>
          <a:lstStyle/>
          <a:p>
            <a:endParaRPr lang="en-US"/>
          </a:p>
        </p:txBody>
      </p:sp>
      <p:sp>
        <p:nvSpPr>
          <p:cNvPr id="160800" name="Text Box 34"/>
          <p:cNvSpPr txBox="1">
            <a:spLocks noChangeArrowheads="1"/>
          </p:cNvSpPr>
          <p:nvPr/>
        </p:nvSpPr>
        <p:spPr bwMode="auto">
          <a:xfrm>
            <a:off x="7626350" y="5251450"/>
            <a:ext cx="369888" cy="274638"/>
          </a:xfrm>
          <a:prstGeom prst="rect">
            <a:avLst/>
          </a:prstGeom>
          <a:noFill/>
          <a:ln w="9525">
            <a:noFill/>
            <a:miter lim="800000"/>
            <a:headEnd/>
            <a:tailEnd/>
          </a:ln>
        </p:spPr>
        <p:txBody>
          <a:bodyPr wrap="none">
            <a:spAutoFit/>
          </a:bodyPr>
          <a:lstStyle/>
          <a:p>
            <a:r>
              <a:rPr lang="en-US"/>
              <a:t>(d)</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sz="4000" i="1" smtClean="0"/>
              <a:t>Pressure and Temperature</a:t>
            </a:r>
          </a:p>
        </p:txBody>
      </p:sp>
      <p:sp>
        <p:nvSpPr>
          <p:cNvPr id="893955" name="Rectangle 3"/>
          <p:cNvSpPr>
            <a:spLocks noChangeArrowheads="1"/>
          </p:cNvSpPr>
          <p:nvPr/>
        </p:nvSpPr>
        <p:spPr bwMode="auto">
          <a:xfrm>
            <a:off x="1309688" y="1498600"/>
            <a:ext cx="1219200" cy="457200"/>
          </a:xfrm>
          <a:prstGeom prst="rect">
            <a:avLst/>
          </a:prstGeom>
          <a:noFill/>
          <a:ln w="9525">
            <a:noFill/>
            <a:miter lim="800000"/>
            <a:headEnd/>
            <a:tailEnd/>
          </a:ln>
          <a:effectLst/>
        </p:spPr>
        <p:txBody>
          <a:bodyPr wrap="none" anchor="ctr">
            <a:spAutoFit/>
          </a:bodyPr>
          <a:lstStyle/>
          <a:p>
            <a:pPr indent="274638" algn="l" eaLnBrk="0" hangingPunct="0">
              <a:defRPr/>
            </a:pPr>
            <a:r>
              <a:rPr lang="en-US" sz="2400" b="1">
                <a:solidFill>
                  <a:schemeClr val="accent2"/>
                </a:solidFill>
                <a:effectLst>
                  <a:outerShdw blurRad="38100" dist="38100" dir="2700000" algn="tl">
                    <a:srgbClr val="C0C0C0"/>
                  </a:outerShdw>
                </a:effectLst>
              </a:rPr>
              <a:t>STP</a:t>
            </a:r>
            <a:r>
              <a:rPr lang="en-US" sz="2400">
                <a:solidFill>
                  <a:schemeClr val="accent2"/>
                </a:solidFill>
              </a:rPr>
              <a:t>  </a:t>
            </a:r>
            <a:endParaRPr lang="en-US" sz="2800"/>
          </a:p>
        </p:txBody>
      </p:sp>
      <p:sp>
        <p:nvSpPr>
          <p:cNvPr id="893957" name="Rectangle 5"/>
          <p:cNvSpPr>
            <a:spLocks noChangeArrowheads="1"/>
          </p:cNvSpPr>
          <p:nvPr/>
        </p:nvSpPr>
        <p:spPr bwMode="auto">
          <a:xfrm>
            <a:off x="2306638" y="1489075"/>
            <a:ext cx="5354637" cy="457200"/>
          </a:xfrm>
          <a:prstGeom prst="rect">
            <a:avLst/>
          </a:prstGeom>
          <a:noFill/>
          <a:ln w="9525">
            <a:noFill/>
            <a:miter lim="800000"/>
            <a:headEnd/>
            <a:tailEnd/>
          </a:ln>
        </p:spPr>
        <p:txBody>
          <a:bodyPr wrap="none">
            <a:spAutoFit/>
          </a:bodyPr>
          <a:lstStyle/>
          <a:p>
            <a:pPr algn="l" eaLnBrk="0" hangingPunct="0"/>
            <a:r>
              <a:rPr lang="en-US" sz="2400">
                <a:solidFill>
                  <a:schemeClr val="accent2"/>
                </a:solidFill>
              </a:rPr>
              <a:t>(Standard Temperature and Pressure)</a:t>
            </a:r>
          </a:p>
        </p:txBody>
      </p:sp>
      <p:sp>
        <p:nvSpPr>
          <p:cNvPr id="893959" name="Rectangle 7"/>
          <p:cNvSpPr>
            <a:spLocks noChangeArrowheads="1"/>
          </p:cNvSpPr>
          <p:nvPr/>
        </p:nvSpPr>
        <p:spPr bwMode="auto">
          <a:xfrm>
            <a:off x="1663700" y="2220913"/>
            <a:ext cx="3100388" cy="457200"/>
          </a:xfrm>
          <a:prstGeom prst="rect">
            <a:avLst/>
          </a:prstGeom>
          <a:noFill/>
          <a:ln w="9525">
            <a:noFill/>
            <a:miter lim="800000"/>
            <a:headEnd/>
            <a:tailEnd/>
          </a:ln>
        </p:spPr>
        <p:txBody>
          <a:bodyPr wrap="none">
            <a:spAutoFit/>
          </a:bodyPr>
          <a:lstStyle/>
          <a:p>
            <a:pPr algn="l"/>
            <a:r>
              <a:rPr lang="en-US" sz="2400">
                <a:solidFill>
                  <a:schemeClr val="accent2"/>
                </a:solidFill>
              </a:rPr>
              <a:t>standard temperature</a:t>
            </a:r>
          </a:p>
        </p:txBody>
      </p:sp>
      <p:sp>
        <p:nvSpPr>
          <p:cNvPr id="893961" name="Rectangle 9"/>
          <p:cNvSpPr>
            <a:spLocks noChangeArrowheads="1"/>
          </p:cNvSpPr>
          <p:nvPr/>
        </p:nvSpPr>
        <p:spPr bwMode="auto">
          <a:xfrm>
            <a:off x="5041900" y="2220913"/>
            <a:ext cx="2643188" cy="457200"/>
          </a:xfrm>
          <a:prstGeom prst="rect">
            <a:avLst/>
          </a:prstGeom>
          <a:noFill/>
          <a:ln w="9525">
            <a:noFill/>
            <a:miter lim="800000"/>
            <a:headEnd/>
            <a:tailEnd/>
          </a:ln>
        </p:spPr>
        <p:txBody>
          <a:bodyPr wrap="none">
            <a:spAutoFit/>
          </a:bodyPr>
          <a:lstStyle/>
          <a:p>
            <a:pPr algn="l"/>
            <a:r>
              <a:rPr lang="en-US" sz="2400">
                <a:solidFill>
                  <a:schemeClr val="accent2"/>
                </a:solidFill>
              </a:rPr>
              <a:t>standard pressure</a:t>
            </a:r>
          </a:p>
        </p:txBody>
      </p:sp>
      <p:sp>
        <p:nvSpPr>
          <p:cNvPr id="893963" name="Rectangle 11"/>
          <p:cNvSpPr>
            <a:spLocks noChangeArrowheads="1"/>
          </p:cNvSpPr>
          <p:nvPr/>
        </p:nvSpPr>
        <p:spPr bwMode="auto">
          <a:xfrm>
            <a:off x="5043488" y="2579688"/>
            <a:ext cx="1074737" cy="519112"/>
          </a:xfrm>
          <a:prstGeom prst="rect">
            <a:avLst/>
          </a:prstGeom>
          <a:noFill/>
          <a:ln w="9525">
            <a:noFill/>
            <a:miter lim="800000"/>
            <a:headEnd/>
            <a:tailEnd/>
          </a:ln>
        </p:spPr>
        <p:txBody>
          <a:bodyPr wrap="none">
            <a:spAutoFit/>
          </a:bodyPr>
          <a:lstStyle/>
          <a:p>
            <a:pPr algn="l"/>
            <a:r>
              <a:rPr lang="en-US" sz="2800"/>
              <a:t>1 atm</a:t>
            </a:r>
          </a:p>
        </p:txBody>
      </p:sp>
      <p:sp>
        <p:nvSpPr>
          <p:cNvPr id="893965" name="Rectangle 13"/>
          <p:cNvSpPr>
            <a:spLocks noChangeArrowheads="1"/>
          </p:cNvSpPr>
          <p:nvPr/>
        </p:nvSpPr>
        <p:spPr bwMode="auto">
          <a:xfrm>
            <a:off x="5043488" y="3013075"/>
            <a:ext cx="1787525" cy="519113"/>
          </a:xfrm>
          <a:prstGeom prst="rect">
            <a:avLst/>
          </a:prstGeom>
          <a:noFill/>
          <a:ln w="9525">
            <a:noFill/>
            <a:miter lim="800000"/>
            <a:headEnd/>
            <a:tailEnd/>
          </a:ln>
        </p:spPr>
        <p:txBody>
          <a:bodyPr wrap="none">
            <a:spAutoFit/>
          </a:bodyPr>
          <a:lstStyle/>
          <a:p>
            <a:pPr algn="l"/>
            <a:r>
              <a:rPr lang="en-US" sz="2800"/>
              <a:t>101.3 kPa</a:t>
            </a:r>
          </a:p>
        </p:txBody>
      </p:sp>
      <p:sp>
        <p:nvSpPr>
          <p:cNvPr id="893967" name="Rectangle 15"/>
          <p:cNvSpPr>
            <a:spLocks noChangeArrowheads="1"/>
          </p:cNvSpPr>
          <p:nvPr/>
        </p:nvSpPr>
        <p:spPr bwMode="auto">
          <a:xfrm>
            <a:off x="5038725" y="3446463"/>
            <a:ext cx="2025650" cy="519112"/>
          </a:xfrm>
          <a:prstGeom prst="rect">
            <a:avLst/>
          </a:prstGeom>
          <a:noFill/>
          <a:ln w="9525">
            <a:noFill/>
            <a:miter lim="800000"/>
            <a:headEnd/>
            <a:tailEnd/>
          </a:ln>
        </p:spPr>
        <p:txBody>
          <a:bodyPr wrap="none">
            <a:spAutoFit/>
          </a:bodyPr>
          <a:lstStyle/>
          <a:p>
            <a:pPr algn="l"/>
            <a:r>
              <a:rPr lang="en-US" sz="2800"/>
              <a:t>760 mm Hg</a:t>
            </a:r>
          </a:p>
        </p:txBody>
      </p:sp>
      <p:sp>
        <p:nvSpPr>
          <p:cNvPr id="893969" name="Rectangle 17"/>
          <p:cNvSpPr>
            <a:spLocks noChangeArrowheads="1"/>
          </p:cNvSpPr>
          <p:nvPr/>
        </p:nvSpPr>
        <p:spPr bwMode="auto">
          <a:xfrm>
            <a:off x="2295525" y="3011488"/>
            <a:ext cx="1114425" cy="519112"/>
          </a:xfrm>
          <a:prstGeom prst="rect">
            <a:avLst/>
          </a:prstGeom>
          <a:noFill/>
          <a:ln w="9525">
            <a:noFill/>
            <a:miter lim="800000"/>
            <a:headEnd/>
            <a:tailEnd/>
          </a:ln>
        </p:spPr>
        <p:txBody>
          <a:bodyPr wrap="none">
            <a:spAutoFit/>
          </a:bodyPr>
          <a:lstStyle/>
          <a:p>
            <a:pPr algn="l"/>
            <a:r>
              <a:rPr lang="en-US" sz="2800"/>
              <a:t>273 K</a:t>
            </a:r>
          </a:p>
        </p:txBody>
      </p:sp>
      <p:sp>
        <p:nvSpPr>
          <p:cNvPr id="893971" name="Rectangle 19"/>
          <p:cNvSpPr>
            <a:spLocks noChangeArrowheads="1"/>
          </p:cNvSpPr>
          <p:nvPr/>
        </p:nvSpPr>
        <p:spPr bwMode="auto">
          <a:xfrm>
            <a:off x="2300288" y="2587625"/>
            <a:ext cx="774700" cy="519113"/>
          </a:xfrm>
          <a:prstGeom prst="rect">
            <a:avLst/>
          </a:prstGeom>
          <a:noFill/>
          <a:ln w="9525">
            <a:noFill/>
            <a:miter lim="800000"/>
            <a:headEnd/>
            <a:tailEnd/>
          </a:ln>
        </p:spPr>
        <p:txBody>
          <a:bodyPr wrap="none">
            <a:spAutoFit/>
          </a:bodyPr>
          <a:lstStyle/>
          <a:p>
            <a:pPr algn="l"/>
            <a:r>
              <a:rPr lang="en-US" sz="2800"/>
              <a:t>0</a:t>
            </a:r>
            <a:r>
              <a:rPr lang="en-US" sz="2800" baseline="30000"/>
              <a:t>o</a:t>
            </a:r>
            <a:r>
              <a:rPr lang="en-US" sz="2800"/>
              <a:t>C</a:t>
            </a:r>
          </a:p>
        </p:txBody>
      </p:sp>
      <p:sp>
        <p:nvSpPr>
          <p:cNvPr id="893973" name="Rectangle 21"/>
          <p:cNvSpPr>
            <a:spLocks noChangeArrowheads="1"/>
          </p:cNvSpPr>
          <p:nvPr/>
        </p:nvSpPr>
        <p:spPr bwMode="auto">
          <a:xfrm>
            <a:off x="2163763" y="4291013"/>
            <a:ext cx="4797425" cy="457200"/>
          </a:xfrm>
          <a:prstGeom prst="rect">
            <a:avLst/>
          </a:prstGeom>
          <a:noFill/>
          <a:ln w="9525">
            <a:noFill/>
            <a:miter lim="800000"/>
            <a:headEnd/>
            <a:tailEnd/>
          </a:ln>
        </p:spPr>
        <p:txBody>
          <a:bodyPr wrap="none">
            <a:spAutoFit/>
          </a:bodyPr>
          <a:lstStyle/>
          <a:p>
            <a:pPr algn="l" eaLnBrk="0" hangingPunct="0"/>
            <a:r>
              <a:rPr lang="en-US" sz="2400">
                <a:solidFill>
                  <a:schemeClr val="accent2"/>
                </a:solidFill>
              </a:rPr>
              <a:t>Equations / Conversion Factors:</a:t>
            </a:r>
          </a:p>
        </p:txBody>
      </p:sp>
      <p:sp>
        <p:nvSpPr>
          <p:cNvPr id="893975" name="Rectangle 23"/>
          <p:cNvSpPr>
            <a:spLocks noChangeArrowheads="1"/>
          </p:cNvSpPr>
          <p:nvPr/>
        </p:nvSpPr>
        <p:spPr bwMode="auto">
          <a:xfrm>
            <a:off x="3454400" y="4665663"/>
            <a:ext cx="2217738" cy="519112"/>
          </a:xfrm>
          <a:prstGeom prst="rect">
            <a:avLst/>
          </a:prstGeom>
          <a:noFill/>
          <a:ln w="9525">
            <a:noFill/>
            <a:miter lim="800000"/>
            <a:headEnd/>
            <a:tailEnd/>
          </a:ln>
        </p:spPr>
        <p:txBody>
          <a:bodyPr wrap="none">
            <a:spAutoFit/>
          </a:bodyPr>
          <a:lstStyle/>
          <a:p>
            <a:pPr algn="l"/>
            <a:r>
              <a:rPr lang="en-US" sz="2800"/>
              <a:t>K = </a:t>
            </a:r>
            <a:r>
              <a:rPr lang="en-US" sz="2800" baseline="30000"/>
              <a:t>o</a:t>
            </a:r>
            <a:r>
              <a:rPr lang="en-US" sz="2800"/>
              <a:t>C + 273</a:t>
            </a:r>
          </a:p>
        </p:txBody>
      </p:sp>
      <p:sp>
        <p:nvSpPr>
          <p:cNvPr id="893977" name="Rectangle 25"/>
          <p:cNvSpPr>
            <a:spLocks noChangeArrowheads="1"/>
          </p:cNvSpPr>
          <p:nvPr/>
        </p:nvSpPr>
        <p:spPr bwMode="auto">
          <a:xfrm>
            <a:off x="3449638" y="5091113"/>
            <a:ext cx="2208212" cy="519112"/>
          </a:xfrm>
          <a:prstGeom prst="rect">
            <a:avLst/>
          </a:prstGeom>
          <a:noFill/>
          <a:ln w="9525">
            <a:noFill/>
            <a:miter lim="800000"/>
            <a:headEnd/>
            <a:tailEnd/>
          </a:ln>
        </p:spPr>
        <p:txBody>
          <a:bodyPr wrap="none">
            <a:spAutoFit/>
          </a:bodyPr>
          <a:lstStyle/>
          <a:p>
            <a:pPr algn="l"/>
            <a:r>
              <a:rPr lang="en-US" sz="2800" baseline="30000"/>
              <a:t>o</a:t>
            </a:r>
            <a:r>
              <a:rPr lang="en-US" sz="2800"/>
              <a:t>C = K – 273</a:t>
            </a:r>
          </a:p>
        </p:txBody>
      </p:sp>
      <p:sp>
        <p:nvSpPr>
          <p:cNvPr id="893979" name="Rectangle 27"/>
          <p:cNvSpPr>
            <a:spLocks noChangeArrowheads="1"/>
          </p:cNvSpPr>
          <p:nvPr/>
        </p:nvSpPr>
        <p:spPr bwMode="auto">
          <a:xfrm>
            <a:off x="1757363" y="5932488"/>
            <a:ext cx="5603875" cy="519112"/>
          </a:xfrm>
          <a:prstGeom prst="rect">
            <a:avLst/>
          </a:prstGeom>
          <a:noFill/>
          <a:ln w="9525">
            <a:noFill/>
            <a:miter lim="800000"/>
            <a:headEnd/>
            <a:tailEnd/>
          </a:ln>
        </p:spPr>
        <p:txBody>
          <a:bodyPr wrap="none">
            <a:spAutoFit/>
          </a:bodyPr>
          <a:lstStyle/>
          <a:p>
            <a:pPr algn="l" eaLnBrk="0" hangingPunct="0"/>
            <a:r>
              <a:rPr lang="en-US" sz="2800"/>
              <a:t>1 atm = 101.3 kPa = 760 mm Hg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93955"/>
                                        </p:tgtEl>
                                        <p:attrNameLst>
                                          <p:attrName>style.visibility</p:attrName>
                                        </p:attrNameLst>
                                      </p:cBhvr>
                                      <p:to>
                                        <p:strVal val="visible"/>
                                      </p:to>
                                    </p:set>
                                    <p:anim calcmode="lin" valueType="num">
                                      <p:cBhvr>
                                        <p:cTn id="7" dur="500" fill="hold"/>
                                        <p:tgtEl>
                                          <p:spTgt spid="893955"/>
                                        </p:tgtEl>
                                        <p:attrNameLst>
                                          <p:attrName>ppt_w</p:attrName>
                                        </p:attrNameLst>
                                      </p:cBhvr>
                                      <p:tavLst>
                                        <p:tav tm="0">
                                          <p:val>
                                            <p:fltVal val="0"/>
                                          </p:val>
                                        </p:tav>
                                        <p:tav tm="100000">
                                          <p:val>
                                            <p:strVal val="#ppt_w"/>
                                          </p:val>
                                        </p:tav>
                                      </p:tavLst>
                                    </p:anim>
                                    <p:anim calcmode="lin" valueType="num">
                                      <p:cBhvr>
                                        <p:cTn id="8" dur="500" fill="hold"/>
                                        <p:tgtEl>
                                          <p:spTgt spid="893955"/>
                                        </p:tgtEl>
                                        <p:attrNameLst>
                                          <p:attrName>ppt_h</p:attrName>
                                        </p:attrNameLst>
                                      </p:cBhvr>
                                      <p:tavLst>
                                        <p:tav tm="0">
                                          <p:val>
                                            <p:fltVal val="0"/>
                                          </p:val>
                                        </p:tav>
                                        <p:tav tm="100000">
                                          <p:val>
                                            <p:strVal val="#ppt_h"/>
                                          </p:val>
                                        </p:tav>
                                      </p:tavLst>
                                    </p:anim>
                                    <p:animEffect transition="in" filter="fade">
                                      <p:cBhvr>
                                        <p:cTn id="9" dur="500"/>
                                        <p:tgtEl>
                                          <p:spTgt spid="89395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93957"/>
                                        </p:tgtEl>
                                        <p:attrNameLst>
                                          <p:attrName>style.visibility</p:attrName>
                                        </p:attrNameLst>
                                      </p:cBhvr>
                                      <p:to>
                                        <p:strVal val="visible"/>
                                      </p:to>
                                    </p:set>
                                    <p:animEffect transition="in" filter="fade">
                                      <p:cBhvr>
                                        <p:cTn id="14" dur="2000"/>
                                        <p:tgtEl>
                                          <p:spTgt spid="89395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893959"/>
                                        </p:tgtEl>
                                        <p:attrNameLst>
                                          <p:attrName>style.visibility</p:attrName>
                                        </p:attrNameLst>
                                      </p:cBhvr>
                                      <p:to>
                                        <p:strVal val="visible"/>
                                      </p:to>
                                    </p:set>
                                    <p:anim calcmode="lin" valueType="num">
                                      <p:cBhvr>
                                        <p:cTn id="19" dur="1000" fill="hold"/>
                                        <p:tgtEl>
                                          <p:spTgt spid="893959"/>
                                        </p:tgtEl>
                                        <p:attrNameLst>
                                          <p:attrName>ppt_x</p:attrName>
                                        </p:attrNameLst>
                                      </p:cBhvr>
                                      <p:tavLst>
                                        <p:tav tm="0">
                                          <p:val>
                                            <p:strVal val="#ppt_x-.2"/>
                                          </p:val>
                                        </p:tav>
                                        <p:tav tm="100000">
                                          <p:val>
                                            <p:strVal val="#ppt_x"/>
                                          </p:val>
                                        </p:tav>
                                      </p:tavLst>
                                    </p:anim>
                                    <p:anim calcmode="lin" valueType="num">
                                      <p:cBhvr>
                                        <p:cTn id="20" dur="1000" fill="hold"/>
                                        <p:tgtEl>
                                          <p:spTgt spid="89395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93959"/>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93971"/>
                                        </p:tgtEl>
                                        <p:attrNameLst>
                                          <p:attrName>style.visibility</p:attrName>
                                        </p:attrNameLst>
                                      </p:cBhvr>
                                      <p:to>
                                        <p:strVal val="visible"/>
                                      </p:to>
                                    </p:set>
                                    <p:animEffect transition="in" filter="fade">
                                      <p:cBhvr>
                                        <p:cTn id="26" dur="1000"/>
                                        <p:tgtEl>
                                          <p:spTgt spid="893971"/>
                                        </p:tgtEl>
                                      </p:cBhvr>
                                    </p:animEffect>
                                    <p:anim calcmode="lin" valueType="num">
                                      <p:cBhvr>
                                        <p:cTn id="27" dur="1000" fill="hold"/>
                                        <p:tgtEl>
                                          <p:spTgt spid="893971"/>
                                        </p:tgtEl>
                                        <p:attrNameLst>
                                          <p:attrName>ppt_x</p:attrName>
                                        </p:attrNameLst>
                                      </p:cBhvr>
                                      <p:tavLst>
                                        <p:tav tm="0">
                                          <p:val>
                                            <p:strVal val="#ppt_x"/>
                                          </p:val>
                                        </p:tav>
                                        <p:tav tm="100000">
                                          <p:val>
                                            <p:strVal val="#ppt_x"/>
                                          </p:val>
                                        </p:tav>
                                      </p:tavLst>
                                    </p:anim>
                                    <p:anim calcmode="lin" valueType="num">
                                      <p:cBhvr>
                                        <p:cTn id="28" dur="1000" fill="hold"/>
                                        <p:tgtEl>
                                          <p:spTgt spid="89397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93969"/>
                                        </p:tgtEl>
                                        <p:attrNameLst>
                                          <p:attrName>style.visibility</p:attrName>
                                        </p:attrNameLst>
                                      </p:cBhvr>
                                      <p:to>
                                        <p:strVal val="visible"/>
                                      </p:to>
                                    </p:set>
                                    <p:animEffect transition="in" filter="fade">
                                      <p:cBhvr>
                                        <p:cTn id="33" dur="1000"/>
                                        <p:tgtEl>
                                          <p:spTgt spid="893969"/>
                                        </p:tgtEl>
                                      </p:cBhvr>
                                    </p:animEffect>
                                    <p:anim calcmode="lin" valueType="num">
                                      <p:cBhvr>
                                        <p:cTn id="34" dur="1000" fill="hold"/>
                                        <p:tgtEl>
                                          <p:spTgt spid="893969"/>
                                        </p:tgtEl>
                                        <p:attrNameLst>
                                          <p:attrName>ppt_x</p:attrName>
                                        </p:attrNameLst>
                                      </p:cBhvr>
                                      <p:tavLst>
                                        <p:tav tm="0">
                                          <p:val>
                                            <p:strVal val="#ppt_x"/>
                                          </p:val>
                                        </p:tav>
                                        <p:tav tm="100000">
                                          <p:val>
                                            <p:strVal val="#ppt_x"/>
                                          </p:val>
                                        </p:tav>
                                      </p:tavLst>
                                    </p:anim>
                                    <p:anim calcmode="lin" valueType="num">
                                      <p:cBhvr>
                                        <p:cTn id="35" dur="1000" fill="hold"/>
                                        <p:tgtEl>
                                          <p:spTgt spid="89396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893961"/>
                                        </p:tgtEl>
                                        <p:attrNameLst>
                                          <p:attrName>style.visibility</p:attrName>
                                        </p:attrNameLst>
                                      </p:cBhvr>
                                      <p:to>
                                        <p:strVal val="visible"/>
                                      </p:to>
                                    </p:set>
                                    <p:anim calcmode="lin" valueType="num">
                                      <p:cBhvr>
                                        <p:cTn id="40" dur="1000" fill="hold"/>
                                        <p:tgtEl>
                                          <p:spTgt spid="893961"/>
                                        </p:tgtEl>
                                        <p:attrNameLst>
                                          <p:attrName>ppt_x</p:attrName>
                                        </p:attrNameLst>
                                      </p:cBhvr>
                                      <p:tavLst>
                                        <p:tav tm="0">
                                          <p:val>
                                            <p:strVal val="#ppt_x-.2"/>
                                          </p:val>
                                        </p:tav>
                                        <p:tav tm="100000">
                                          <p:val>
                                            <p:strVal val="#ppt_x"/>
                                          </p:val>
                                        </p:tav>
                                      </p:tavLst>
                                    </p:anim>
                                    <p:anim calcmode="lin" valueType="num">
                                      <p:cBhvr>
                                        <p:cTn id="41" dur="1000" fill="hold"/>
                                        <p:tgtEl>
                                          <p:spTgt spid="893961"/>
                                        </p:tgtEl>
                                        <p:attrNameLst>
                                          <p:attrName>ppt_y</p:attrName>
                                        </p:attrNameLst>
                                      </p:cBhvr>
                                      <p:tavLst>
                                        <p:tav tm="0">
                                          <p:val>
                                            <p:strVal val="#ppt_y"/>
                                          </p:val>
                                        </p:tav>
                                        <p:tav tm="100000">
                                          <p:val>
                                            <p:strVal val="#ppt_y"/>
                                          </p:val>
                                        </p:tav>
                                      </p:tavLst>
                                    </p:anim>
                                    <p:animEffect transition="in" filter="wipe(right)" prLst="gradientSize: 0.1">
                                      <p:cBhvr>
                                        <p:cTn id="42" dur="1000"/>
                                        <p:tgtEl>
                                          <p:spTgt spid="893961"/>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93963"/>
                                        </p:tgtEl>
                                        <p:attrNameLst>
                                          <p:attrName>style.visibility</p:attrName>
                                        </p:attrNameLst>
                                      </p:cBhvr>
                                      <p:to>
                                        <p:strVal val="visible"/>
                                      </p:to>
                                    </p:set>
                                    <p:animEffect transition="in" filter="fade">
                                      <p:cBhvr>
                                        <p:cTn id="47" dur="1000"/>
                                        <p:tgtEl>
                                          <p:spTgt spid="893963"/>
                                        </p:tgtEl>
                                      </p:cBhvr>
                                    </p:animEffect>
                                    <p:anim calcmode="lin" valueType="num">
                                      <p:cBhvr>
                                        <p:cTn id="48" dur="1000" fill="hold"/>
                                        <p:tgtEl>
                                          <p:spTgt spid="893963"/>
                                        </p:tgtEl>
                                        <p:attrNameLst>
                                          <p:attrName>ppt_x</p:attrName>
                                        </p:attrNameLst>
                                      </p:cBhvr>
                                      <p:tavLst>
                                        <p:tav tm="0">
                                          <p:val>
                                            <p:strVal val="#ppt_x"/>
                                          </p:val>
                                        </p:tav>
                                        <p:tav tm="100000">
                                          <p:val>
                                            <p:strVal val="#ppt_x"/>
                                          </p:val>
                                        </p:tav>
                                      </p:tavLst>
                                    </p:anim>
                                    <p:anim calcmode="lin" valueType="num">
                                      <p:cBhvr>
                                        <p:cTn id="49" dur="1000" fill="hold"/>
                                        <p:tgtEl>
                                          <p:spTgt spid="89396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893965"/>
                                        </p:tgtEl>
                                        <p:attrNameLst>
                                          <p:attrName>style.visibility</p:attrName>
                                        </p:attrNameLst>
                                      </p:cBhvr>
                                      <p:to>
                                        <p:strVal val="visible"/>
                                      </p:to>
                                    </p:set>
                                    <p:animEffect transition="in" filter="fade">
                                      <p:cBhvr>
                                        <p:cTn id="54" dur="1000"/>
                                        <p:tgtEl>
                                          <p:spTgt spid="893965"/>
                                        </p:tgtEl>
                                      </p:cBhvr>
                                    </p:animEffect>
                                    <p:anim calcmode="lin" valueType="num">
                                      <p:cBhvr>
                                        <p:cTn id="55" dur="1000" fill="hold"/>
                                        <p:tgtEl>
                                          <p:spTgt spid="893965"/>
                                        </p:tgtEl>
                                        <p:attrNameLst>
                                          <p:attrName>ppt_x</p:attrName>
                                        </p:attrNameLst>
                                      </p:cBhvr>
                                      <p:tavLst>
                                        <p:tav tm="0">
                                          <p:val>
                                            <p:strVal val="#ppt_x"/>
                                          </p:val>
                                        </p:tav>
                                        <p:tav tm="100000">
                                          <p:val>
                                            <p:strVal val="#ppt_x"/>
                                          </p:val>
                                        </p:tav>
                                      </p:tavLst>
                                    </p:anim>
                                    <p:anim calcmode="lin" valueType="num">
                                      <p:cBhvr>
                                        <p:cTn id="56" dur="1000" fill="hold"/>
                                        <p:tgtEl>
                                          <p:spTgt spid="89396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893967"/>
                                        </p:tgtEl>
                                        <p:attrNameLst>
                                          <p:attrName>style.visibility</p:attrName>
                                        </p:attrNameLst>
                                      </p:cBhvr>
                                      <p:to>
                                        <p:strVal val="visible"/>
                                      </p:to>
                                    </p:set>
                                    <p:animEffect transition="in" filter="fade">
                                      <p:cBhvr>
                                        <p:cTn id="61" dur="1000"/>
                                        <p:tgtEl>
                                          <p:spTgt spid="893967"/>
                                        </p:tgtEl>
                                      </p:cBhvr>
                                    </p:animEffect>
                                    <p:anim calcmode="lin" valueType="num">
                                      <p:cBhvr>
                                        <p:cTn id="62" dur="1000" fill="hold"/>
                                        <p:tgtEl>
                                          <p:spTgt spid="893967"/>
                                        </p:tgtEl>
                                        <p:attrNameLst>
                                          <p:attrName>ppt_x</p:attrName>
                                        </p:attrNameLst>
                                      </p:cBhvr>
                                      <p:tavLst>
                                        <p:tav tm="0">
                                          <p:val>
                                            <p:strVal val="#ppt_x"/>
                                          </p:val>
                                        </p:tav>
                                        <p:tav tm="100000">
                                          <p:val>
                                            <p:strVal val="#ppt_x"/>
                                          </p:val>
                                        </p:tav>
                                      </p:tavLst>
                                    </p:anim>
                                    <p:anim calcmode="lin" valueType="num">
                                      <p:cBhvr>
                                        <p:cTn id="63" dur="1000" fill="hold"/>
                                        <p:tgtEl>
                                          <p:spTgt spid="89396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893973"/>
                                        </p:tgtEl>
                                        <p:attrNameLst>
                                          <p:attrName>style.visibility</p:attrName>
                                        </p:attrNameLst>
                                      </p:cBhvr>
                                      <p:to>
                                        <p:strVal val="visible"/>
                                      </p:to>
                                    </p:set>
                                    <p:animEffect transition="in" filter="fade">
                                      <p:cBhvr>
                                        <p:cTn id="68" dur="1000"/>
                                        <p:tgtEl>
                                          <p:spTgt spid="893973"/>
                                        </p:tgtEl>
                                      </p:cBhvr>
                                    </p:animEffect>
                                    <p:anim calcmode="lin" valueType="num">
                                      <p:cBhvr>
                                        <p:cTn id="69" dur="1000" fill="hold"/>
                                        <p:tgtEl>
                                          <p:spTgt spid="893973"/>
                                        </p:tgtEl>
                                        <p:attrNameLst>
                                          <p:attrName>ppt_x</p:attrName>
                                        </p:attrNameLst>
                                      </p:cBhvr>
                                      <p:tavLst>
                                        <p:tav tm="0">
                                          <p:val>
                                            <p:strVal val="#ppt_x"/>
                                          </p:val>
                                        </p:tav>
                                        <p:tav tm="100000">
                                          <p:val>
                                            <p:strVal val="#ppt_x"/>
                                          </p:val>
                                        </p:tav>
                                      </p:tavLst>
                                    </p:anim>
                                    <p:anim calcmode="lin" valueType="num">
                                      <p:cBhvr>
                                        <p:cTn id="70" dur="1000" fill="hold"/>
                                        <p:tgtEl>
                                          <p:spTgt spid="89397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8" presetClass="entr" presetSubtype="12" fill="hold" grpId="0" nodeType="clickEffect">
                                  <p:stCondLst>
                                    <p:cond delay="0"/>
                                  </p:stCondLst>
                                  <p:childTnLst>
                                    <p:set>
                                      <p:cBhvr>
                                        <p:cTn id="74" dur="1" fill="hold">
                                          <p:stCondLst>
                                            <p:cond delay="0"/>
                                          </p:stCondLst>
                                        </p:cTn>
                                        <p:tgtEl>
                                          <p:spTgt spid="893975"/>
                                        </p:tgtEl>
                                        <p:attrNameLst>
                                          <p:attrName>style.visibility</p:attrName>
                                        </p:attrNameLst>
                                      </p:cBhvr>
                                      <p:to>
                                        <p:strVal val="visible"/>
                                      </p:to>
                                    </p:set>
                                    <p:animEffect transition="in" filter="strips(downLeft)">
                                      <p:cBhvr>
                                        <p:cTn id="75" dur="500"/>
                                        <p:tgtEl>
                                          <p:spTgt spid="893975"/>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ntr" presetSubtype="3" fill="hold" grpId="0" nodeType="clickEffect">
                                  <p:stCondLst>
                                    <p:cond delay="0"/>
                                  </p:stCondLst>
                                  <p:childTnLst>
                                    <p:set>
                                      <p:cBhvr>
                                        <p:cTn id="79" dur="1" fill="hold">
                                          <p:stCondLst>
                                            <p:cond delay="0"/>
                                          </p:stCondLst>
                                        </p:cTn>
                                        <p:tgtEl>
                                          <p:spTgt spid="893977"/>
                                        </p:tgtEl>
                                        <p:attrNameLst>
                                          <p:attrName>style.visibility</p:attrName>
                                        </p:attrNameLst>
                                      </p:cBhvr>
                                      <p:to>
                                        <p:strVal val="visible"/>
                                      </p:to>
                                    </p:set>
                                    <p:animEffect transition="in" filter="strips(upRight)">
                                      <p:cBhvr>
                                        <p:cTn id="80" dur="500"/>
                                        <p:tgtEl>
                                          <p:spTgt spid="893977"/>
                                        </p:tgtEl>
                                      </p:cBhvr>
                                    </p:animEffect>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grpId="0" nodeType="clickEffect">
                                  <p:stCondLst>
                                    <p:cond delay="0"/>
                                  </p:stCondLst>
                                  <p:childTnLst>
                                    <p:set>
                                      <p:cBhvr>
                                        <p:cTn id="84" dur="1" fill="hold">
                                          <p:stCondLst>
                                            <p:cond delay="0"/>
                                          </p:stCondLst>
                                        </p:cTn>
                                        <p:tgtEl>
                                          <p:spTgt spid="893979"/>
                                        </p:tgtEl>
                                        <p:attrNameLst>
                                          <p:attrName>style.visibility</p:attrName>
                                        </p:attrNameLst>
                                      </p:cBhvr>
                                      <p:to>
                                        <p:strVal val="visible"/>
                                      </p:to>
                                    </p:set>
                                    <p:anim calcmode="lin" valueType="num">
                                      <p:cBhvr>
                                        <p:cTn id="85" dur="500" fill="hold"/>
                                        <p:tgtEl>
                                          <p:spTgt spid="893979"/>
                                        </p:tgtEl>
                                        <p:attrNameLst>
                                          <p:attrName>ppt_w</p:attrName>
                                        </p:attrNameLst>
                                      </p:cBhvr>
                                      <p:tavLst>
                                        <p:tav tm="0">
                                          <p:val>
                                            <p:fltVal val="0"/>
                                          </p:val>
                                        </p:tav>
                                        <p:tav tm="100000">
                                          <p:val>
                                            <p:strVal val="#ppt_w"/>
                                          </p:val>
                                        </p:tav>
                                      </p:tavLst>
                                    </p:anim>
                                    <p:anim calcmode="lin" valueType="num">
                                      <p:cBhvr>
                                        <p:cTn id="86" dur="500" fill="hold"/>
                                        <p:tgtEl>
                                          <p:spTgt spid="893979"/>
                                        </p:tgtEl>
                                        <p:attrNameLst>
                                          <p:attrName>ppt_h</p:attrName>
                                        </p:attrNameLst>
                                      </p:cBhvr>
                                      <p:tavLst>
                                        <p:tav tm="0">
                                          <p:val>
                                            <p:fltVal val="0"/>
                                          </p:val>
                                        </p:tav>
                                        <p:tav tm="100000">
                                          <p:val>
                                            <p:strVal val="#ppt_h"/>
                                          </p:val>
                                        </p:tav>
                                      </p:tavLst>
                                    </p:anim>
                                    <p:anim calcmode="lin" valueType="num">
                                      <p:cBhvr>
                                        <p:cTn id="87" dur="500" fill="hold"/>
                                        <p:tgtEl>
                                          <p:spTgt spid="893979"/>
                                        </p:tgtEl>
                                        <p:attrNameLst>
                                          <p:attrName>style.rotation</p:attrName>
                                        </p:attrNameLst>
                                      </p:cBhvr>
                                      <p:tavLst>
                                        <p:tav tm="0">
                                          <p:val>
                                            <p:fltVal val="360"/>
                                          </p:val>
                                        </p:tav>
                                        <p:tav tm="100000">
                                          <p:val>
                                            <p:fltVal val="0"/>
                                          </p:val>
                                        </p:tav>
                                      </p:tavLst>
                                    </p:anim>
                                    <p:animEffect transition="in" filter="fade">
                                      <p:cBhvr>
                                        <p:cTn id="88" dur="500"/>
                                        <p:tgtEl>
                                          <p:spTgt spid="893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p:bldP spid="893957" grpId="0"/>
      <p:bldP spid="893959" grpId="0"/>
      <p:bldP spid="893961" grpId="0"/>
      <p:bldP spid="893963" grpId="0"/>
      <p:bldP spid="893965" grpId="0"/>
      <p:bldP spid="893967" grpId="0"/>
      <p:bldP spid="893969" grpId="0"/>
      <p:bldP spid="893971" grpId="0"/>
      <p:bldP spid="893973" grpId="0"/>
      <p:bldP spid="893975" grpId="0"/>
      <p:bldP spid="893977" grpId="0"/>
      <p:bldP spid="893979"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endParaRPr lang="en-US" smtClean="0"/>
          </a:p>
        </p:txBody>
      </p:sp>
      <p:sp>
        <p:nvSpPr>
          <p:cNvPr id="894981" name="Rectangle 5"/>
          <p:cNvSpPr>
            <a:spLocks noChangeArrowheads="1"/>
          </p:cNvSpPr>
          <p:nvPr/>
        </p:nvSpPr>
        <p:spPr bwMode="auto">
          <a:xfrm>
            <a:off x="5230813" y="2451100"/>
            <a:ext cx="914400" cy="342900"/>
          </a:xfrm>
          <a:prstGeom prst="rect">
            <a:avLst/>
          </a:prstGeom>
          <a:noFill/>
          <a:ln w="9525">
            <a:solidFill>
              <a:srgbClr val="000000"/>
            </a:solidFill>
            <a:miter lim="800000"/>
            <a:headEnd/>
            <a:tailEnd/>
          </a:ln>
        </p:spPr>
        <p:txBody>
          <a:bodyPr/>
          <a:lstStyle/>
          <a:p>
            <a:endParaRPr lang="en-US"/>
          </a:p>
        </p:txBody>
      </p:sp>
      <p:sp>
        <p:nvSpPr>
          <p:cNvPr id="894982" name="Rectangle 6"/>
          <p:cNvSpPr>
            <a:spLocks noChangeArrowheads="1"/>
          </p:cNvSpPr>
          <p:nvPr/>
        </p:nvSpPr>
        <p:spPr bwMode="auto">
          <a:xfrm>
            <a:off x="5094288" y="3729038"/>
            <a:ext cx="1143000" cy="457200"/>
          </a:xfrm>
          <a:prstGeom prst="rect">
            <a:avLst/>
          </a:prstGeom>
          <a:noFill/>
          <a:ln w="9525">
            <a:solidFill>
              <a:srgbClr val="000000"/>
            </a:solidFill>
            <a:miter lim="800000"/>
            <a:headEnd/>
            <a:tailEnd/>
          </a:ln>
        </p:spPr>
        <p:txBody>
          <a:bodyPr/>
          <a:lstStyle/>
          <a:p>
            <a:endParaRPr lang="en-US"/>
          </a:p>
        </p:txBody>
      </p:sp>
      <p:sp>
        <p:nvSpPr>
          <p:cNvPr id="894983" name="Rectangle 7"/>
          <p:cNvSpPr>
            <a:spLocks noChangeArrowheads="1"/>
          </p:cNvSpPr>
          <p:nvPr/>
        </p:nvSpPr>
        <p:spPr bwMode="auto">
          <a:xfrm>
            <a:off x="5754688" y="5341938"/>
            <a:ext cx="1485900" cy="457200"/>
          </a:xfrm>
          <a:prstGeom prst="rect">
            <a:avLst/>
          </a:prstGeom>
          <a:noFill/>
          <a:ln w="9525">
            <a:solidFill>
              <a:srgbClr val="000000"/>
            </a:solidFill>
            <a:miter lim="800000"/>
            <a:headEnd/>
            <a:tailEnd/>
          </a:ln>
        </p:spPr>
        <p:txBody>
          <a:bodyPr/>
          <a:lstStyle/>
          <a:p>
            <a:endParaRPr lang="en-US"/>
          </a:p>
        </p:txBody>
      </p:sp>
      <p:sp>
        <p:nvSpPr>
          <p:cNvPr id="894984" name="Rectangle 8"/>
          <p:cNvSpPr>
            <a:spLocks noChangeArrowheads="1"/>
          </p:cNvSpPr>
          <p:nvPr/>
        </p:nvSpPr>
        <p:spPr bwMode="auto">
          <a:xfrm>
            <a:off x="1481138" y="1954213"/>
            <a:ext cx="2617787" cy="366712"/>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Convert 25</a:t>
            </a:r>
            <a:r>
              <a:rPr lang="en-US" sz="1800" baseline="30000">
                <a:solidFill>
                  <a:schemeClr val="accent2"/>
                </a:solidFill>
                <a:ea typeface="Times New Roman" pitchFamily="18" charset="0"/>
                <a:cs typeface="Arial" charset="0"/>
              </a:rPr>
              <a:t>o</a:t>
            </a:r>
            <a:r>
              <a:rPr lang="en-US" sz="1800">
                <a:solidFill>
                  <a:schemeClr val="accent2"/>
                </a:solidFill>
                <a:ea typeface="Times New Roman" pitchFamily="18" charset="0"/>
                <a:cs typeface="Arial" charset="0"/>
              </a:rPr>
              <a:t>C to Kelvin.</a:t>
            </a:r>
            <a:r>
              <a:rPr lang="en-US" sz="1800">
                <a:ea typeface="Times New Roman" pitchFamily="18" charset="0"/>
                <a:cs typeface="Arial" charset="0"/>
              </a:rPr>
              <a:t> </a:t>
            </a:r>
          </a:p>
        </p:txBody>
      </p:sp>
      <p:sp>
        <p:nvSpPr>
          <p:cNvPr id="894985" name="Rectangle 9"/>
          <p:cNvSpPr>
            <a:spLocks noChangeArrowheads="1"/>
          </p:cNvSpPr>
          <p:nvPr/>
        </p:nvSpPr>
        <p:spPr bwMode="auto">
          <a:xfrm>
            <a:off x="1481138" y="2451100"/>
            <a:ext cx="1614487"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K = </a:t>
            </a:r>
            <a:r>
              <a:rPr lang="en-US" sz="1800" baseline="30000">
                <a:ea typeface="Times New Roman" pitchFamily="18" charset="0"/>
                <a:cs typeface="Arial" charset="0"/>
              </a:rPr>
              <a:t>o</a:t>
            </a:r>
            <a:r>
              <a:rPr lang="en-US" sz="1800">
                <a:ea typeface="Times New Roman" pitchFamily="18" charset="0"/>
                <a:cs typeface="Arial" charset="0"/>
              </a:rPr>
              <a:t>C + 273  </a:t>
            </a:r>
          </a:p>
        </p:txBody>
      </p:sp>
      <p:sp>
        <p:nvSpPr>
          <p:cNvPr id="162824" name="Rectangle 10"/>
          <p:cNvSpPr>
            <a:spLocks noChangeArrowheads="1"/>
          </p:cNvSpPr>
          <p:nvPr/>
        </p:nvSpPr>
        <p:spPr bwMode="auto">
          <a:xfrm>
            <a:off x="138113" y="3543300"/>
            <a:ext cx="9144000" cy="0"/>
          </a:xfrm>
          <a:prstGeom prst="rect">
            <a:avLst/>
          </a:prstGeom>
          <a:noFill/>
          <a:ln w="9525">
            <a:noFill/>
            <a:miter lim="800000"/>
            <a:headEnd/>
            <a:tailEnd/>
          </a:ln>
        </p:spPr>
        <p:txBody>
          <a:bodyPr wrap="none" anchor="ctr">
            <a:spAutoFit/>
          </a:bodyPr>
          <a:lstStyle/>
          <a:p>
            <a:endParaRPr lang="en-US"/>
          </a:p>
        </p:txBody>
      </p:sp>
      <p:sp>
        <p:nvSpPr>
          <p:cNvPr id="894987" name="Rectangle 11"/>
          <p:cNvSpPr>
            <a:spLocks noChangeArrowheads="1"/>
          </p:cNvSpPr>
          <p:nvPr/>
        </p:nvSpPr>
        <p:spPr bwMode="auto">
          <a:xfrm>
            <a:off x="1481138" y="4743450"/>
            <a:ext cx="3511550" cy="366713"/>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How many mm Hg is 231.5 kPa?</a:t>
            </a:r>
          </a:p>
        </p:txBody>
      </p:sp>
      <p:sp>
        <p:nvSpPr>
          <p:cNvPr id="894989" name="Rectangle 13"/>
          <p:cNvSpPr>
            <a:spLocks noChangeArrowheads="1"/>
          </p:cNvSpPr>
          <p:nvPr/>
        </p:nvSpPr>
        <p:spPr bwMode="auto">
          <a:xfrm>
            <a:off x="1481138" y="3213100"/>
            <a:ext cx="3028950" cy="366713"/>
          </a:xfrm>
          <a:prstGeom prst="rect">
            <a:avLst/>
          </a:prstGeom>
          <a:noFill/>
          <a:ln w="9525">
            <a:noFill/>
            <a:miter lim="800000"/>
            <a:headEnd/>
            <a:tailEnd/>
          </a:ln>
        </p:spPr>
        <p:txBody>
          <a:bodyPr wrap="none">
            <a:spAutoFit/>
          </a:bodyPr>
          <a:lstStyle/>
          <a:p>
            <a:pPr algn="l" eaLnBrk="0" hangingPunct="0"/>
            <a:r>
              <a:rPr lang="en-US" sz="1800">
                <a:solidFill>
                  <a:schemeClr val="accent2"/>
                </a:solidFill>
              </a:rPr>
              <a:t>How many kPa is 1.37 atm?</a:t>
            </a:r>
          </a:p>
        </p:txBody>
      </p:sp>
      <p:sp>
        <p:nvSpPr>
          <p:cNvPr id="894991" name="Rectangle 15"/>
          <p:cNvSpPr>
            <a:spLocks noChangeArrowheads="1"/>
          </p:cNvSpPr>
          <p:nvPr/>
        </p:nvSpPr>
        <p:spPr bwMode="auto">
          <a:xfrm>
            <a:off x="3378200" y="2454275"/>
            <a:ext cx="1519238"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 25</a:t>
            </a:r>
            <a:r>
              <a:rPr lang="en-US" sz="1800" baseline="30000">
                <a:ea typeface="Times New Roman" pitchFamily="18" charset="0"/>
                <a:cs typeface="Arial" charset="0"/>
              </a:rPr>
              <a:t>o</a:t>
            </a:r>
            <a:r>
              <a:rPr lang="en-US" sz="1800">
                <a:ea typeface="Times New Roman" pitchFamily="18" charset="0"/>
                <a:cs typeface="Arial" charset="0"/>
              </a:rPr>
              <a:t>C  +  273</a:t>
            </a:r>
          </a:p>
        </p:txBody>
      </p:sp>
      <p:sp>
        <p:nvSpPr>
          <p:cNvPr id="894993" name="Rectangle 17"/>
          <p:cNvSpPr>
            <a:spLocks noChangeArrowheads="1"/>
          </p:cNvSpPr>
          <p:nvPr/>
        </p:nvSpPr>
        <p:spPr bwMode="auto">
          <a:xfrm>
            <a:off x="5295900" y="2457450"/>
            <a:ext cx="78105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298 K</a:t>
            </a:r>
          </a:p>
        </p:txBody>
      </p:sp>
      <p:sp>
        <p:nvSpPr>
          <p:cNvPr id="894995" name="Rectangle 19"/>
          <p:cNvSpPr>
            <a:spLocks noChangeArrowheads="1"/>
          </p:cNvSpPr>
          <p:nvPr/>
        </p:nvSpPr>
        <p:spPr bwMode="auto">
          <a:xfrm>
            <a:off x="4846638" y="2455863"/>
            <a:ext cx="317500" cy="366712"/>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a:t>
            </a:r>
          </a:p>
        </p:txBody>
      </p:sp>
      <p:sp>
        <p:nvSpPr>
          <p:cNvPr id="894996" name="Line 20"/>
          <p:cNvSpPr>
            <a:spLocks noChangeShapeType="1"/>
          </p:cNvSpPr>
          <p:nvPr/>
        </p:nvSpPr>
        <p:spPr bwMode="auto">
          <a:xfrm>
            <a:off x="3013075" y="2636838"/>
            <a:ext cx="430213" cy="0"/>
          </a:xfrm>
          <a:prstGeom prst="line">
            <a:avLst/>
          </a:prstGeom>
          <a:noFill/>
          <a:ln w="9525">
            <a:solidFill>
              <a:schemeClr val="tx1"/>
            </a:solidFill>
            <a:round/>
            <a:headEnd/>
            <a:tailEnd type="triangle" w="med" len="med"/>
          </a:ln>
        </p:spPr>
        <p:txBody>
          <a:bodyPr/>
          <a:lstStyle/>
          <a:p>
            <a:endParaRPr lang="en-US"/>
          </a:p>
        </p:txBody>
      </p:sp>
      <p:sp>
        <p:nvSpPr>
          <p:cNvPr id="894997" name="Text Box 21"/>
          <p:cNvSpPr txBox="1">
            <a:spLocks noChangeArrowheads="1"/>
          </p:cNvSpPr>
          <p:nvPr/>
        </p:nvSpPr>
        <p:spPr bwMode="auto">
          <a:xfrm>
            <a:off x="1482725" y="3787775"/>
            <a:ext cx="2070100" cy="366713"/>
          </a:xfrm>
          <a:prstGeom prst="rect">
            <a:avLst/>
          </a:prstGeom>
          <a:noFill/>
          <a:ln w="9525">
            <a:noFill/>
            <a:miter lim="800000"/>
            <a:headEnd/>
            <a:tailEnd/>
          </a:ln>
        </p:spPr>
        <p:txBody>
          <a:bodyPr wrap="none">
            <a:spAutoFit/>
          </a:bodyPr>
          <a:lstStyle/>
          <a:p>
            <a:pPr algn="l"/>
            <a:r>
              <a:rPr lang="en-US" sz="1800"/>
              <a:t>X kPa  =  1.37 atm</a:t>
            </a:r>
          </a:p>
        </p:txBody>
      </p:sp>
      <p:sp>
        <p:nvSpPr>
          <p:cNvPr id="894998" name="Text Box 22"/>
          <p:cNvSpPr txBox="1">
            <a:spLocks noChangeArrowheads="1"/>
          </p:cNvSpPr>
          <p:nvPr/>
        </p:nvSpPr>
        <p:spPr bwMode="auto">
          <a:xfrm>
            <a:off x="3535363" y="3633788"/>
            <a:ext cx="1212850" cy="366712"/>
          </a:xfrm>
          <a:prstGeom prst="rect">
            <a:avLst/>
          </a:prstGeom>
          <a:noFill/>
          <a:ln w="9525">
            <a:noFill/>
            <a:miter lim="800000"/>
            <a:headEnd/>
            <a:tailEnd/>
          </a:ln>
        </p:spPr>
        <p:txBody>
          <a:bodyPr wrap="none">
            <a:spAutoFit/>
          </a:bodyPr>
          <a:lstStyle/>
          <a:p>
            <a:pPr algn="l"/>
            <a:r>
              <a:rPr lang="en-US" sz="1800"/>
              <a:t>101.3 kPa</a:t>
            </a:r>
          </a:p>
        </p:txBody>
      </p:sp>
      <p:grpSp>
        <p:nvGrpSpPr>
          <p:cNvPr id="2" name="Group 23"/>
          <p:cNvGrpSpPr>
            <a:grpSpLocks/>
          </p:cNvGrpSpPr>
          <p:nvPr/>
        </p:nvGrpSpPr>
        <p:grpSpPr bwMode="auto">
          <a:xfrm>
            <a:off x="3563938" y="3667125"/>
            <a:ext cx="1206500" cy="646113"/>
            <a:chOff x="1065" y="1467"/>
            <a:chExt cx="755" cy="440"/>
          </a:xfrm>
        </p:grpSpPr>
        <p:sp>
          <p:nvSpPr>
            <p:cNvPr id="162847" name="AutoShape 24"/>
            <p:cNvSpPr>
              <a:spLocks noChangeArrowheads="1"/>
            </p:cNvSpPr>
            <p:nvPr/>
          </p:nvSpPr>
          <p:spPr bwMode="auto">
            <a:xfrm>
              <a:off x="1065" y="1467"/>
              <a:ext cx="755" cy="440"/>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62848" name="Line 25"/>
            <p:cNvSpPr>
              <a:spLocks noChangeShapeType="1"/>
            </p:cNvSpPr>
            <p:nvPr/>
          </p:nvSpPr>
          <p:spPr bwMode="auto">
            <a:xfrm>
              <a:off x="1092" y="1685"/>
              <a:ext cx="690" cy="0"/>
            </a:xfrm>
            <a:prstGeom prst="line">
              <a:avLst/>
            </a:prstGeom>
            <a:noFill/>
            <a:ln w="9525">
              <a:solidFill>
                <a:schemeClr val="tx1"/>
              </a:solidFill>
              <a:round/>
              <a:headEnd/>
              <a:tailEnd/>
            </a:ln>
          </p:spPr>
          <p:txBody>
            <a:bodyPr/>
            <a:lstStyle/>
            <a:p>
              <a:endParaRPr lang="en-US"/>
            </a:p>
          </p:txBody>
        </p:sp>
      </p:grpSp>
      <p:sp>
        <p:nvSpPr>
          <p:cNvPr id="895002" name="Text Box 26"/>
          <p:cNvSpPr txBox="1">
            <a:spLocks noChangeArrowheads="1"/>
          </p:cNvSpPr>
          <p:nvPr/>
        </p:nvSpPr>
        <p:spPr bwMode="auto">
          <a:xfrm>
            <a:off x="3751263" y="3967163"/>
            <a:ext cx="755650" cy="366712"/>
          </a:xfrm>
          <a:prstGeom prst="rect">
            <a:avLst/>
          </a:prstGeom>
          <a:noFill/>
          <a:ln w="9525">
            <a:noFill/>
            <a:miter lim="800000"/>
            <a:headEnd/>
            <a:tailEnd/>
          </a:ln>
        </p:spPr>
        <p:txBody>
          <a:bodyPr wrap="none">
            <a:spAutoFit/>
          </a:bodyPr>
          <a:lstStyle/>
          <a:p>
            <a:pPr algn="l"/>
            <a:r>
              <a:rPr lang="en-US" sz="1800"/>
              <a:t>1 atm</a:t>
            </a:r>
          </a:p>
        </p:txBody>
      </p:sp>
      <p:sp>
        <p:nvSpPr>
          <p:cNvPr id="895004" name="Text Box 28"/>
          <p:cNvSpPr txBox="1">
            <a:spLocks noChangeArrowheads="1"/>
          </p:cNvSpPr>
          <p:nvPr/>
        </p:nvSpPr>
        <p:spPr bwMode="auto">
          <a:xfrm>
            <a:off x="4770438" y="3789363"/>
            <a:ext cx="1473200" cy="366712"/>
          </a:xfrm>
          <a:prstGeom prst="rect">
            <a:avLst/>
          </a:prstGeom>
          <a:noFill/>
          <a:ln w="9525">
            <a:noFill/>
            <a:miter lim="800000"/>
            <a:headEnd/>
            <a:tailEnd/>
          </a:ln>
        </p:spPr>
        <p:txBody>
          <a:bodyPr wrap="none">
            <a:spAutoFit/>
          </a:bodyPr>
          <a:lstStyle/>
          <a:p>
            <a:pPr algn="l"/>
            <a:r>
              <a:rPr lang="en-US" sz="1800"/>
              <a:t>=  138.8 kPa</a:t>
            </a:r>
          </a:p>
        </p:txBody>
      </p:sp>
      <p:sp>
        <p:nvSpPr>
          <p:cNvPr id="895005" name="Line 29"/>
          <p:cNvSpPr>
            <a:spLocks noChangeShapeType="1"/>
          </p:cNvSpPr>
          <p:nvPr/>
        </p:nvSpPr>
        <p:spPr bwMode="auto">
          <a:xfrm flipV="1">
            <a:off x="3063875" y="3913188"/>
            <a:ext cx="388938" cy="155575"/>
          </a:xfrm>
          <a:prstGeom prst="line">
            <a:avLst/>
          </a:prstGeom>
          <a:noFill/>
          <a:ln w="9525">
            <a:solidFill>
              <a:srgbClr val="FF0000"/>
            </a:solidFill>
            <a:round/>
            <a:headEnd/>
            <a:tailEnd/>
          </a:ln>
        </p:spPr>
        <p:txBody>
          <a:bodyPr/>
          <a:lstStyle/>
          <a:p>
            <a:endParaRPr lang="en-US"/>
          </a:p>
        </p:txBody>
      </p:sp>
      <p:sp>
        <p:nvSpPr>
          <p:cNvPr id="895006" name="Line 30"/>
          <p:cNvSpPr>
            <a:spLocks noChangeShapeType="1"/>
          </p:cNvSpPr>
          <p:nvPr/>
        </p:nvSpPr>
        <p:spPr bwMode="auto">
          <a:xfrm flipV="1">
            <a:off x="4010025" y="4089400"/>
            <a:ext cx="388938" cy="155575"/>
          </a:xfrm>
          <a:prstGeom prst="line">
            <a:avLst/>
          </a:prstGeom>
          <a:noFill/>
          <a:ln w="9525">
            <a:solidFill>
              <a:srgbClr val="FF0000"/>
            </a:solidFill>
            <a:round/>
            <a:headEnd/>
            <a:tailEnd/>
          </a:ln>
        </p:spPr>
        <p:txBody>
          <a:bodyPr/>
          <a:lstStyle/>
          <a:p>
            <a:endParaRPr lang="en-US"/>
          </a:p>
        </p:txBody>
      </p:sp>
      <p:sp>
        <p:nvSpPr>
          <p:cNvPr id="895008" name="Text Box 32"/>
          <p:cNvSpPr txBox="1">
            <a:spLocks noChangeArrowheads="1"/>
          </p:cNvSpPr>
          <p:nvPr/>
        </p:nvSpPr>
        <p:spPr bwMode="auto">
          <a:xfrm>
            <a:off x="1484313" y="5400675"/>
            <a:ext cx="2552700" cy="366713"/>
          </a:xfrm>
          <a:prstGeom prst="rect">
            <a:avLst/>
          </a:prstGeom>
          <a:noFill/>
          <a:ln w="9525">
            <a:noFill/>
            <a:miter lim="800000"/>
            <a:headEnd/>
            <a:tailEnd/>
          </a:ln>
        </p:spPr>
        <p:txBody>
          <a:bodyPr wrap="none">
            <a:spAutoFit/>
          </a:bodyPr>
          <a:lstStyle/>
          <a:p>
            <a:pPr algn="l"/>
            <a:r>
              <a:rPr lang="en-US" sz="1800"/>
              <a:t>X mm Hg  =  231.5 kPa</a:t>
            </a:r>
          </a:p>
        </p:txBody>
      </p:sp>
      <p:sp>
        <p:nvSpPr>
          <p:cNvPr id="895009" name="Text Box 33"/>
          <p:cNvSpPr txBox="1">
            <a:spLocks noChangeArrowheads="1"/>
          </p:cNvSpPr>
          <p:nvPr/>
        </p:nvSpPr>
        <p:spPr bwMode="auto">
          <a:xfrm>
            <a:off x="4060825" y="5246688"/>
            <a:ext cx="1365250" cy="366712"/>
          </a:xfrm>
          <a:prstGeom prst="rect">
            <a:avLst/>
          </a:prstGeom>
          <a:noFill/>
          <a:ln w="9525">
            <a:noFill/>
            <a:miter lim="800000"/>
            <a:headEnd/>
            <a:tailEnd/>
          </a:ln>
        </p:spPr>
        <p:txBody>
          <a:bodyPr wrap="none">
            <a:spAutoFit/>
          </a:bodyPr>
          <a:lstStyle/>
          <a:p>
            <a:pPr algn="l"/>
            <a:r>
              <a:rPr lang="en-US" sz="1800"/>
              <a:t>760 mm Hg</a:t>
            </a:r>
          </a:p>
        </p:txBody>
      </p:sp>
      <p:grpSp>
        <p:nvGrpSpPr>
          <p:cNvPr id="3" name="Group 34"/>
          <p:cNvGrpSpPr>
            <a:grpSpLocks/>
          </p:cNvGrpSpPr>
          <p:nvPr/>
        </p:nvGrpSpPr>
        <p:grpSpPr bwMode="auto">
          <a:xfrm>
            <a:off x="4049713" y="5280025"/>
            <a:ext cx="1414462" cy="646113"/>
            <a:chOff x="1065" y="1467"/>
            <a:chExt cx="755" cy="440"/>
          </a:xfrm>
        </p:grpSpPr>
        <p:sp>
          <p:nvSpPr>
            <p:cNvPr id="162845" name="AutoShape 35"/>
            <p:cNvSpPr>
              <a:spLocks noChangeArrowheads="1"/>
            </p:cNvSpPr>
            <p:nvPr/>
          </p:nvSpPr>
          <p:spPr bwMode="auto">
            <a:xfrm>
              <a:off x="1065" y="1467"/>
              <a:ext cx="755" cy="440"/>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62846" name="Line 36"/>
            <p:cNvSpPr>
              <a:spLocks noChangeShapeType="1"/>
            </p:cNvSpPr>
            <p:nvPr/>
          </p:nvSpPr>
          <p:spPr bwMode="auto">
            <a:xfrm>
              <a:off x="1092" y="1685"/>
              <a:ext cx="690" cy="0"/>
            </a:xfrm>
            <a:prstGeom prst="line">
              <a:avLst/>
            </a:prstGeom>
            <a:noFill/>
            <a:ln w="9525">
              <a:solidFill>
                <a:schemeClr val="tx1"/>
              </a:solidFill>
              <a:round/>
              <a:headEnd/>
              <a:tailEnd/>
            </a:ln>
          </p:spPr>
          <p:txBody>
            <a:bodyPr/>
            <a:lstStyle/>
            <a:p>
              <a:endParaRPr lang="en-US"/>
            </a:p>
          </p:txBody>
        </p:sp>
      </p:grpSp>
      <p:sp>
        <p:nvSpPr>
          <p:cNvPr id="895013" name="Text Box 37"/>
          <p:cNvSpPr txBox="1">
            <a:spLocks noChangeArrowheads="1"/>
          </p:cNvSpPr>
          <p:nvPr/>
        </p:nvSpPr>
        <p:spPr bwMode="auto">
          <a:xfrm>
            <a:off x="4141788" y="5580063"/>
            <a:ext cx="1212850" cy="366712"/>
          </a:xfrm>
          <a:prstGeom prst="rect">
            <a:avLst/>
          </a:prstGeom>
          <a:noFill/>
          <a:ln w="9525">
            <a:noFill/>
            <a:miter lim="800000"/>
            <a:headEnd/>
            <a:tailEnd/>
          </a:ln>
        </p:spPr>
        <p:txBody>
          <a:bodyPr wrap="none">
            <a:spAutoFit/>
          </a:bodyPr>
          <a:lstStyle/>
          <a:p>
            <a:pPr algn="l"/>
            <a:r>
              <a:rPr lang="en-US" sz="1800"/>
              <a:t>101.3 kPa</a:t>
            </a:r>
          </a:p>
        </p:txBody>
      </p:sp>
      <p:sp>
        <p:nvSpPr>
          <p:cNvPr id="895014" name="Text Box 38"/>
          <p:cNvSpPr txBox="1">
            <a:spLocks noChangeArrowheads="1"/>
          </p:cNvSpPr>
          <p:nvPr/>
        </p:nvSpPr>
        <p:spPr bwMode="auto">
          <a:xfrm>
            <a:off x="5462588" y="5402263"/>
            <a:ext cx="1752600" cy="366712"/>
          </a:xfrm>
          <a:prstGeom prst="rect">
            <a:avLst/>
          </a:prstGeom>
          <a:noFill/>
          <a:ln w="9525">
            <a:noFill/>
            <a:miter lim="800000"/>
            <a:headEnd/>
            <a:tailEnd/>
          </a:ln>
        </p:spPr>
        <p:txBody>
          <a:bodyPr wrap="none">
            <a:spAutoFit/>
          </a:bodyPr>
          <a:lstStyle/>
          <a:p>
            <a:pPr algn="l"/>
            <a:r>
              <a:rPr lang="en-US" sz="1800"/>
              <a:t>=  1737 mm Hg</a:t>
            </a:r>
          </a:p>
        </p:txBody>
      </p:sp>
      <p:sp>
        <p:nvSpPr>
          <p:cNvPr id="895015" name="Line 39"/>
          <p:cNvSpPr>
            <a:spLocks noChangeShapeType="1"/>
          </p:cNvSpPr>
          <p:nvPr/>
        </p:nvSpPr>
        <p:spPr bwMode="auto">
          <a:xfrm flipV="1">
            <a:off x="3549650" y="5526088"/>
            <a:ext cx="388938" cy="155575"/>
          </a:xfrm>
          <a:prstGeom prst="line">
            <a:avLst/>
          </a:prstGeom>
          <a:noFill/>
          <a:ln w="9525">
            <a:solidFill>
              <a:srgbClr val="FF0000"/>
            </a:solidFill>
            <a:round/>
            <a:headEnd/>
            <a:tailEnd/>
          </a:ln>
        </p:spPr>
        <p:txBody>
          <a:bodyPr/>
          <a:lstStyle/>
          <a:p>
            <a:endParaRPr lang="en-US"/>
          </a:p>
        </p:txBody>
      </p:sp>
      <p:sp>
        <p:nvSpPr>
          <p:cNvPr id="895016" name="Line 40"/>
          <p:cNvSpPr>
            <a:spLocks noChangeShapeType="1"/>
          </p:cNvSpPr>
          <p:nvPr/>
        </p:nvSpPr>
        <p:spPr bwMode="auto">
          <a:xfrm flipV="1">
            <a:off x="4852988" y="5702300"/>
            <a:ext cx="388937" cy="155575"/>
          </a:xfrm>
          <a:prstGeom prst="line">
            <a:avLst/>
          </a:prstGeom>
          <a:noFill/>
          <a:ln w="9525">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94984"/>
                                        </p:tgtEl>
                                        <p:attrNameLst>
                                          <p:attrName>style.visibility</p:attrName>
                                        </p:attrNameLst>
                                      </p:cBhvr>
                                      <p:to>
                                        <p:strVal val="visible"/>
                                      </p:to>
                                    </p:set>
                                    <p:anim calcmode="lin" valueType="num">
                                      <p:cBhvr>
                                        <p:cTn id="7" dur="500" fill="hold"/>
                                        <p:tgtEl>
                                          <p:spTgt spid="894984"/>
                                        </p:tgtEl>
                                        <p:attrNameLst>
                                          <p:attrName>ppt_w</p:attrName>
                                        </p:attrNameLst>
                                      </p:cBhvr>
                                      <p:tavLst>
                                        <p:tav tm="0">
                                          <p:val>
                                            <p:fltVal val="0"/>
                                          </p:val>
                                        </p:tav>
                                        <p:tav tm="100000">
                                          <p:val>
                                            <p:strVal val="#ppt_w"/>
                                          </p:val>
                                        </p:tav>
                                      </p:tavLst>
                                    </p:anim>
                                    <p:anim calcmode="lin" valueType="num">
                                      <p:cBhvr>
                                        <p:cTn id="8" dur="500" fill="hold"/>
                                        <p:tgtEl>
                                          <p:spTgt spid="894984"/>
                                        </p:tgtEl>
                                        <p:attrNameLst>
                                          <p:attrName>ppt_h</p:attrName>
                                        </p:attrNameLst>
                                      </p:cBhvr>
                                      <p:tavLst>
                                        <p:tav tm="0">
                                          <p:val>
                                            <p:fltVal val="0"/>
                                          </p:val>
                                        </p:tav>
                                        <p:tav tm="100000">
                                          <p:val>
                                            <p:strVal val="#ppt_h"/>
                                          </p:val>
                                        </p:tav>
                                      </p:tavLst>
                                    </p:anim>
                                    <p:animEffect transition="in" filter="fade">
                                      <p:cBhvr>
                                        <p:cTn id="9" dur="500"/>
                                        <p:tgtEl>
                                          <p:spTgt spid="89498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94985"/>
                                        </p:tgtEl>
                                        <p:attrNameLst>
                                          <p:attrName>style.visibility</p:attrName>
                                        </p:attrNameLst>
                                      </p:cBhvr>
                                      <p:to>
                                        <p:strVal val="visible"/>
                                      </p:to>
                                    </p:set>
                                    <p:animEffect transition="in" filter="fade">
                                      <p:cBhvr>
                                        <p:cTn id="14" dur="1000"/>
                                        <p:tgtEl>
                                          <p:spTgt spid="894985"/>
                                        </p:tgtEl>
                                      </p:cBhvr>
                                    </p:animEffect>
                                    <p:anim calcmode="lin" valueType="num">
                                      <p:cBhvr>
                                        <p:cTn id="15" dur="1000" fill="hold"/>
                                        <p:tgtEl>
                                          <p:spTgt spid="894985"/>
                                        </p:tgtEl>
                                        <p:attrNameLst>
                                          <p:attrName>ppt_x</p:attrName>
                                        </p:attrNameLst>
                                      </p:cBhvr>
                                      <p:tavLst>
                                        <p:tav tm="0">
                                          <p:val>
                                            <p:strVal val="#ppt_x"/>
                                          </p:val>
                                        </p:tav>
                                        <p:tav tm="100000">
                                          <p:val>
                                            <p:strVal val="#ppt_x"/>
                                          </p:val>
                                        </p:tav>
                                      </p:tavLst>
                                    </p:anim>
                                    <p:anim calcmode="lin" valueType="num">
                                      <p:cBhvr>
                                        <p:cTn id="16" dur="1000" fill="hold"/>
                                        <p:tgtEl>
                                          <p:spTgt spid="89498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94996"/>
                                        </p:tgtEl>
                                        <p:attrNameLst>
                                          <p:attrName>style.visibility</p:attrName>
                                        </p:attrNameLst>
                                      </p:cBhvr>
                                      <p:to>
                                        <p:strVal val="visible"/>
                                      </p:to>
                                    </p:set>
                                    <p:animEffect transition="in" filter="wipe(left)">
                                      <p:cBhvr>
                                        <p:cTn id="21" dur="500"/>
                                        <p:tgtEl>
                                          <p:spTgt spid="89499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94991"/>
                                        </p:tgtEl>
                                        <p:attrNameLst>
                                          <p:attrName>style.visibility</p:attrName>
                                        </p:attrNameLst>
                                      </p:cBhvr>
                                      <p:to>
                                        <p:strVal val="visible"/>
                                      </p:to>
                                    </p:set>
                                    <p:animEffect transition="in" filter="dissolve">
                                      <p:cBhvr>
                                        <p:cTn id="26" dur="500"/>
                                        <p:tgtEl>
                                          <p:spTgt spid="89499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894995"/>
                                        </p:tgtEl>
                                        <p:attrNameLst>
                                          <p:attrName>style.visibility</p:attrName>
                                        </p:attrNameLst>
                                      </p:cBhvr>
                                      <p:to>
                                        <p:strVal val="visible"/>
                                      </p:to>
                                    </p:set>
                                    <p:animEffect transition="in" filter="fade">
                                      <p:cBhvr>
                                        <p:cTn id="30" dur="2000"/>
                                        <p:tgtEl>
                                          <p:spTgt spid="89499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894993"/>
                                        </p:tgtEl>
                                        <p:attrNameLst>
                                          <p:attrName>style.visibility</p:attrName>
                                        </p:attrNameLst>
                                      </p:cBhvr>
                                      <p:to>
                                        <p:strVal val="visible"/>
                                      </p:to>
                                    </p:set>
                                    <p:anim calcmode="lin" valueType="num">
                                      <p:cBhvr>
                                        <p:cTn id="35" dur="500" fill="hold"/>
                                        <p:tgtEl>
                                          <p:spTgt spid="894993"/>
                                        </p:tgtEl>
                                        <p:attrNameLst>
                                          <p:attrName>ppt_w</p:attrName>
                                        </p:attrNameLst>
                                      </p:cBhvr>
                                      <p:tavLst>
                                        <p:tav tm="0">
                                          <p:val>
                                            <p:fltVal val="0"/>
                                          </p:val>
                                        </p:tav>
                                        <p:tav tm="100000">
                                          <p:val>
                                            <p:strVal val="#ppt_w"/>
                                          </p:val>
                                        </p:tav>
                                      </p:tavLst>
                                    </p:anim>
                                    <p:anim calcmode="lin" valueType="num">
                                      <p:cBhvr>
                                        <p:cTn id="36" dur="500" fill="hold"/>
                                        <p:tgtEl>
                                          <p:spTgt spid="894993"/>
                                        </p:tgtEl>
                                        <p:attrNameLst>
                                          <p:attrName>ppt_h</p:attrName>
                                        </p:attrNameLst>
                                      </p:cBhvr>
                                      <p:tavLst>
                                        <p:tav tm="0">
                                          <p:val>
                                            <p:fltVal val="0"/>
                                          </p:val>
                                        </p:tav>
                                        <p:tav tm="100000">
                                          <p:val>
                                            <p:strVal val="#ppt_h"/>
                                          </p:val>
                                        </p:tav>
                                      </p:tavLst>
                                    </p:anim>
                                    <p:animEffect transition="in" filter="fade">
                                      <p:cBhvr>
                                        <p:cTn id="37" dur="500"/>
                                        <p:tgtEl>
                                          <p:spTgt spid="89499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894981"/>
                                        </p:tgtEl>
                                        <p:attrNameLst>
                                          <p:attrName>style.visibility</p:attrName>
                                        </p:attrNameLst>
                                      </p:cBhvr>
                                      <p:to>
                                        <p:strVal val="visible"/>
                                      </p:to>
                                    </p:set>
                                    <p:animEffect transition="in" filter="fade">
                                      <p:cBhvr>
                                        <p:cTn id="41" dur="2000"/>
                                        <p:tgtEl>
                                          <p:spTgt spid="89498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1" nodeType="clickEffect">
                                  <p:stCondLst>
                                    <p:cond delay="0"/>
                                  </p:stCondLst>
                                  <p:childTnLst>
                                    <p:set>
                                      <p:cBhvr rctx="PPT">
                                        <p:cTn id="45" dur="indefinite"/>
                                        <p:tgtEl>
                                          <p:spTgt spid="894981"/>
                                        </p:tgtEl>
                                        <p:attrNameLst>
                                          <p:attrName>style.opacity</p:attrName>
                                        </p:attrNameLst>
                                      </p:cBhvr>
                                      <p:to>
                                        <p:strVal val="0.5"/>
                                      </p:to>
                                    </p:set>
                                    <p:animEffect filter="image" prLst="opacity: 0.5">
                                      <p:cBhvr rctx="IE">
                                        <p:cTn id="46" dur="indefinite"/>
                                        <p:tgtEl>
                                          <p:spTgt spid="894981"/>
                                        </p:tgtEl>
                                      </p:cBhvr>
                                    </p:animEffect>
                                  </p:childTnLst>
                                </p:cTn>
                              </p:par>
                              <p:par>
                                <p:cTn id="47" presetID="9" presetClass="emph" presetSubtype="0" grpId="1" nodeType="withEffect">
                                  <p:stCondLst>
                                    <p:cond delay="0"/>
                                  </p:stCondLst>
                                  <p:childTnLst>
                                    <p:set>
                                      <p:cBhvr rctx="PPT">
                                        <p:cTn id="48" dur="indefinite"/>
                                        <p:tgtEl>
                                          <p:spTgt spid="894985"/>
                                        </p:tgtEl>
                                        <p:attrNameLst>
                                          <p:attrName>style.opacity</p:attrName>
                                        </p:attrNameLst>
                                      </p:cBhvr>
                                      <p:to>
                                        <p:strVal val="0.5"/>
                                      </p:to>
                                    </p:set>
                                    <p:animEffect filter="image" prLst="opacity: 0.5">
                                      <p:cBhvr rctx="IE">
                                        <p:cTn id="49" dur="indefinite"/>
                                        <p:tgtEl>
                                          <p:spTgt spid="894985"/>
                                        </p:tgtEl>
                                      </p:cBhvr>
                                    </p:animEffect>
                                  </p:childTnLst>
                                </p:cTn>
                              </p:par>
                              <p:par>
                                <p:cTn id="50" presetID="9" presetClass="emph" presetSubtype="0" grpId="1" nodeType="withEffect">
                                  <p:stCondLst>
                                    <p:cond delay="0"/>
                                  </p:stCondLst>
                                  <p:childTnLst>
                                    <p:set>
                                      <p:cBhvr rctx="PPT">
                                        <p:cTn id="51" dur="indefinite"/>
                                        <p:tgtEl>
                                          <p:spTgt spid="894991"/>
                                        </p:tgtEl>
                                        <p:attrNameLst>
                                          <p:attrName>style.opacity</p:attrName>
                                        </p:attrNameLst>
                                      </p:cBhvr>
                                      <p:to>
                                        <p:strVal val="0.5"/>
                                      </p:to>
                                    </p:set>
                                    <p:animEffect filter="image" prLst="opacity: 0.5">
                                      <p:cBhvr rctx="IE">
                                        <p:cTn id="52" dur="indefinite"/>
                                        <p:tgtEl>
                                          <p:spTgt spid="894991"/>
                                        </p:tgtEl>
                                      </p:cBhvr>
                                    </p:animEffect>
                                  </p:childTnLst>
                                </p:cTn>
                              </p:par>
                              <p:par>
                                <p:cTn id="53" presetID="9" presetClass="emph" presetSubtype="0" grpId="1" nodeType="withEffect">
                                  <p:stCondLst>
                                    <p:cond delay="0"/>
                                  </p:stCondLst>
                                  <p:childTnLst>
                                    <p:set>
                                      <p:cBhvr rctx="PPT">
                                        <p:cTn id="54" dur="indefinite"/>
                                        <p:tgtEl>
                                          <p:spTgt spid="894993"/>
                                        </p:tgtEl>
                                        <p:attrNameLst>
                                          <p:attrName>style.opacity</p:attrName>
                                        </p:attrNameLst>
                                      </p:cBhvr>
                                      <p:to>
                                        <p:strVal val="0.5"/>
                                      </p:to>
                                    </p:set>
                                    <p:animEffect filter="image" prLst="opacity: 0.5">
                                      <p:cBhvr rctx="IE">
                                        <p:cTn id="55" dur="indefinite"/>
                                        <p:tgtEl>
                                          <p:spTgt spid="894993"/>
                                        </p:tgtEl>
                                      </p:cBhvr>
                                    </p:animEffect>
                                  </p:childTnLst>
                                </p:cTn>
                              </p:par>
                              <p:par>
                                <p:cTn id="56" presetID="9" presetClass="emph" presetSubtype="0" grpId="1" nodeType="withEffect">
                                  <p:stCondLst>
                                    <p:cond delay="0"/>
                                  </p:stCondLst>
                                  <p:childTnLst>
                                    <p:set>
                                      <p:cBhvr rctx="PPT">
                                        <p:cTn id="57" dur="indefinite"/>
                                        <p:tgtEl>
                                          <p:spTgt spid="894995"/>
                                        </p:tgtEl>
                                        <p:attrNameLst>
                                          <p:attrName>style.opacity</p:attrName>
                                        </p:attrNameLst>
                                      </p:cBhvr>
                                      <p:to>
                                        <p:strVal val="0.5"/>
                                      </p:to>
                                    </p:set>
                                    <p:animEffect filter="image" prLst="opacity: 0.5">
                                      <p:cBhvr rctx="IE">
                                        <p:cTn id="58" dur="indefinite"/>
                                        <p:tgtEl>
                                          <p:spTgt spid="894995"/>
                                        </p:tgtEl>
                                      </p:cBhvr>
                                    </p:animEffect>
                                  </p:childTnLst>
                                </p:cTn>
                              </p:par>
                              <p:par>
                                <p:cTn id="59" presetID="9" presetClass="emph" presetSubtype="0" grpId="1" nodeType="withEffect">
                                  <p:stCondLst>
                                    <p:cond delay="0"/>
                                  </p:stCondLst>
                                  <p:childTnLst>
                                    <p:set>
                                      <p:cBhvr rctx="PPT">
                                        <p:cTn id="60" dur="indefinite"/>
                                        <p:tgtEl>
                                          <p:spTgt spid="894996"/>
                                        </p:tgtEl>
                                        <p:attrNameLst>
                                          <p:attrName>style.opacity</p:attrName>
                                        </p:attrNameLst>
                                      </p:cBhvr>
                                      <p:to>
                                        <p:strVal val="0.5"/>
                                      </p:to>
                                    </p:set>
                                    <p:animEffect filter="image" prLst="opacity: 0.5">
                                      <p:cBhvr rctx="IE">
                                        <p:cTn id="61" dur="indefinite"/>
                                        <p:tgtEl>
                                          <p:spTgt spid="894996"/>
                                        </p:tgtEl>
                                      </p:cBhvr>
                                    </p:animEffect>
                                  </p:childTnLst>
                                </p:cTn>
                              </p:par>
                              <p:par>
                                <p:cTn id="62" presetID="9" presetClass="emph" presetSubtype="0" grpId="1" nodeType="withEffect">
                                  <p:stCondLst>
                                    <p:cond delay="0"/>
                                  </p:stCondLst>
                                  <p:childTnLst>
                                    <p:set>
                                      <p:cBhvr rctx="PPT">
                                        <p:cTn id="63" dur="indefinite"/>
                                        <p:tgtEl>
                                          <p:spTgt spid="894984"/>
                                        </p:tgtEl>
                                        <p:attrNameLst>
                                          <p:attrName>style.opacity</p:attrName>
                                        </p:attrNameLst>
                                      </p:cBhvr>
                                      <p:to>
                                        <p:strVal val="0.75"/>
                                      </p:to>
                                    </p:set>
                                    <p:animEffect filter="image" prLst="opacity: 0.75">
                                      <p:cBhvr rctx="IE">
                                        <p:cTn id="64" dur="indefinite"/>
                                        <p:tgtEl>
                                          <p:spTgt spid="894984"/>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894989"/>
                                        </p:tgtEl>
                                        <p:attrNameLst>
                                          <p:attrName>style.visibility</p:attrName>
                                        </p:attrNameLst>
                                      </p:cBhvr>
                                      <p:to>
                                        <p:strVal val="visible"/>
                                      </p:to>
                                    </p:set>
                                    <p:anim calcmode="lin" valueType="num">
                                      <p:cBhvr>
                                        <p:cTn id="67" dur="500" fill="hold"/>
                                        <p:tgtEl>
                                          <p:spTgt spid="894989"/>
                                        </p:tgtEl>
                                        <p:attrNameLst>
                                          <p:attrName>ppt_w</p:attrName>
                                        </p:attrNameLst>
                                      </p:cBhvr>
                                      <p:tavLst>
                                        <p:tav tm="0">
                                          <p:val>
                                            <p:fltVal val="0"/>
                                          </p:val>
                                        </p:tav>
                                        <p:tav tm="100000">
                                          <p:val>
                                            <p:strVal val="#ppt_w"/>
                                          </p:val>
                                        </p:tav>
                                      </p:tavLst>
                                    </p:anim>
                                    <p:anim calcmode="lin" valueType="num">
                                      <p:cBhvr>
                                        <p:cTn id="68" dur="500" fill="hold"/>
                                        <p:tgtEl>
                                          <p:spTgt spid="894989"/>
                                        </p:tgtEl>
                                        <p:attrNameLst>
                                          <p:attrName>ppt_h</p:attrName>
                                        </p:attrNameLst>
                                      </p:cBhvr>
                                      <p:tavLst>
                                        <p:tav tm="0">
                                          <p:val>
                                            <p:fltVal val="0"/>
                                          </p:val>
                                        </p:tav>
                                        <p:tav tm="100000">
                                          <p:val>
                                            <p:strVal val="#ppt_h"/>
                                          </p:val>
                                        </p:tav>
                                      </p:tavLst>
                                    </p:anim>
                                    <p:animEffect transition="in" filter="fade">
                                      <p:cBhvr>
                                        <p:cTn id="69" dur="500"/>
                                        <p:tgtEl>
                                          <p:spTgt spid="894989"/>
                                        </p:tgtEl>
                                      </p:cBhvr>
                                    </p:animEffect>
                                  </p:childTnLst>
                                </p:cTn>
                              </p:par>
                            </p:childTnLst>
                          </p:cTn>
                        </p:par>
                      </p:childTnLst>
                    </p:cTn>
                  </p:par>
                  <p:par>
                    <p:cTn id="70" fill="hold">
                      <p:stCondLst>
                        <p:cond delay="indefinite"/>
                      </p:stCondLst>
                      <p:childTnLst>
                        <p:par>
                          <p:cTn id="71" fill="hold">
                            <p:stCondLst>
                              <p:cond delay="0"/>
                            </p:stCondLst>
                            <p:childTnLst>
                              <p:par>
                                <p:cTn id="72" presetID="40" presetClass="entr" presetSubtype="0" fill="hold" grpId="0" nodeType="clickEffect">
                                  <p:stCondLst>
                                    <p:cond delay="0"/>
                                  </p:stCondLst>
                                  <p:iterate type="lt">
                                    <p:tmPct val="10000"/>
                                  </p:iterate>
                                  <p:childTnLst>
                                    <p:set>
                                      <p:cBhvr>
                                        <p:cTn id="73" dur="1" fill="hold">
                                          <p:stCondLst>
                                            <p:cond delay="0"/>
                                          </p:stCondLst>
                                        </p:cTn>
                                        <p:tgtEl>
                                          <p:spTgt spid="894997"/>
                                        </p:tgtEl>
                                        <p:attrNameLst>
                                          <p:attrName>style.visibility</p:attrName>
                                        </p:attrNameLst>
                                      </p:cBhvr>
                                      <p:to>
                                        <p:strVal val="visible"/>
                                      </p:to>
                                    </p:set>
                                    <p:animEffect transition="in" filter="fade">
                                      <p:cBhvr>
                                        <p:cTn id="74" dur="1000"/>
                                        <p:tgtEl>
                                          <p:spTgt spid="894997"/>
                                        </p:tgtEl>
                                      </p:cBhvr>
                                    </p:animEffect>
                                    <p:anim calcmode="lin" valueType="num">
                                      <p:cBhvr>
                                        <p:cTn id="75" dur="1000" fill="hold"/>
                                        <p:tgtEl>
                                          <p:spTgt spid="894997"/>
                                        </p:tgtEl>
                                        <p:attrNameLst>
                                          <p:attrName>ppt_x</p:attrName>
                                        </p:attrNameLst>
                                      </p:cBhvr>
                                      <p:tavLst>
                                        <p:tav tm="0">
                                          <p:val>
                                            <p:strVal val="#ppt_x-.1"/>
                                          </p:val>
                                        </p:tav>
                                        <p:tav tm="100000">
                                          <p:val>
                                            <p:strVal val="#ppt_x"/>
                                          </p:val>
                                        </p:tav>
                                      </p:tavLst>
                                    </p:anim>
                                    <p:anim calcmode="lin" valueType="num">
                                      <p:cBhvr>
                                        <p:cTn id="76" dur="1000" fill="hold"/>
                                        <p:tgtEl>
                                          <p:spTgt spid="894997"/>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fade">
                                      <p:cBhvr>
                                        <p:cTn id="81" dur="2000"/>
                                        <p:tgtEl>
                                          <p:spTgt spid="2"/>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895002"/>
                                        </p:tgtEl>
                                        <p:attrNameLst>
                                          <p:attrName>style.visibility</p:attrName>
                                        </p:attrNameLst>
                                      </p:cBhvr>
                                      <p:to>
                                        <p:strVal val="visible"/>
                                      </p:to>
                                    </p:set>
                                    <p:animEffect transition="in" filter="dissolve">
                                      <p:cBhvr>
                                        <p:cTn id="86" dur="500"/>
                                        <p:tgtEl>
                                          <p:spTgt spid="895002"/>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894998"/>
                                        </p:tgtEl>
                                        <p:attrNameLst>
                                          <p:attrName>style.visibility</p:attrName>
                                        </p:attrNameLst>
                                      </p:cBhvr>
                                      <p:to>
                                        <p:strVal val="visible"/>
                                      </p:to>
                                    </p:set>
                                    <p:animEffect transition="in" filter="dissolve">
                                      <p:cBhvr>
                                        <p:cTn id="91" dur="500"/>
                                        <p:tgtEl>
                                          <p:spTgt spid="89499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895005"/>
                                        </p:tgtEl>
                                        <p:attrNameLst>
                                          <p:attrName>style.visibility</p:attrName>
                                        </p:attrNameLst>
                                      </p:cBhvr>
                                      <p:to>
                                        <p:strVal val="visible"/>
                                      </p:to>
                                    </p:set>
                                    <p:animEffect transition="in" filter="wipe(down)">
                                      <p:cBhvr>
                                        <p:cTn id="96" dur="500"/>
                                        <p:tgtEl>
                                          <p:spTgt spid="895005"/>
                                        </p:tgtEl>
                                      </p:cBhvr>
                                    </p:animEffect>
                                  </p:childTnLst>
                                </p:cTn>
                              </p:par>
                            </p:childTnLst>
                          </p:cTn>
                        </p:par>
                        <p:par>
                          <p:cTn id="97" fill="hold">
                            <p:stCondLst>
                              <p:cond delay="500"/>
                            </p:stCondLst>
                            <p:childTnLst>
                              <p:par>
                                <p:cTn id="98" presetID="22" presetClass="entr" presetSubtype="4" fill="hold" grpId="0" nodeType="afterEffect">
                                  <p:stCondLst>
                                    <p:cond delay="0"/>
                                  </p:stCondLst>
                                  <p:childTnLst>
                                    <p:set>
                                      <p:cBhvr>
                                        <p:cTn id="99" dur="1" fill="hold">
                                          <p:stCondLst>
                                            <p:cond delay="0"/>
                                          </p:stCondLst>
                                        </p:cTn>
                                        <p:tgtEl>
                                          <p:spTgt spid="895006"/>
                                        </p:tgtEl>
                                        <p:attrNameLst>
                                          <p:attrName>style.visibility</p:attrName>
                                        </p:attrNameLst>
                                      </p:cBhvr>
                                      <p:to>
                                        <p:strVal val="visible"/>
                                      </p:to>
                                    </p:set>
                                    <p:animEffect transition="in" filter="wipe(down)">
                                      <p:cBhvr>
                                        <p:cTn id="100" dur="500"/>
                                        <p:tgtEl>
                                          <p:spTgt spid="895006"/>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895004"/>
                                        </p:tgtEl>
                                        <p:attrNameLst>
                                          <p:attrName>style.visibility</p:attrName>
                                        </p:attrNameLst>
                                      </p:cBhvr>
                                      <p:to>
                                        <p:strVal val="visible"/>
                                      </p:to>
                                    </p:set>
                                    <p:animEffect transition="in" filter="wipe(left)">
                                      <p:cBhvr>
                                        <p:cTn id="105" dur="5000"/>
                                        <p:tgtEl>
                                          <p:spTgt spid="895004"/>
                                        </p:tgtEl>
                                      </p:cBhvr>
                                    </p:animEffect>
                                  </p:childTnLst>
                                </p:cTn>
                              </p:par>
                            </p:childTnLst>
                          </p:cTn>
                        </p:par>
                        <p:par>
                          <p:cTn id="106" fill="hold">
                            <p:stCondLst>
                              <p:cond delay="5000"/>
                            </p:stCondLst>
                            <p:childTnLst>
                              <p:par>
                                <p:cTn id="107" presetID="10" presetClass="entr" presetSubtype="0" fill="hold" grpId="0" nodeType="afterEffect">
                                  <p:stCondLst>
                                    <p:cond delay="0"/>
                                  </p:stCondLst>
                                  <p:childTnLst>
                                    <p:set>
                                      <p:cBhvr>
                                        <p:cTn id="108" dur="1" fill="hold">
                                          <p:stCondLst>
                                            <p:cond delay="0"/>
                                          </p:stCondLst>
                                        </p:cTn>
                                        <p:tgtEl>
                                          <p:spTgt spid="894982"/>
                                        </p:tgtEl>
                                        <p:attrNameLst>
                                          <p:attrName>style.visibility</p:attrName>
                                        </p:attrNameLst>
                                      </p:cBhvr>
                                      <p:to>
                                        <p:strVal val="visible"/>
                                      </p:to>
                                    </p:set>
                                    <p:animEffect transition="in" filter="fade">
                                      <p:cBhvr>
                                        <p:cTn id="109" dur="2000"/>
                                        <p:tgtEl>
                                          <p:spTgt spid="894982"/>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mph" presetSubtype="0" grpId="1" nodeType="clickEffect">
                                  <p:stCondLst>
                                    <p:cond delay="0"/>
                                  </p:stCondLst>
                                  <p:childTnLst>
                                    <p:set>
                                      <p:cBhvr rctx="PPT">
                                        <p:cTn id="113" dur="indefinite"/>
                                        <p:tgtEl>
                                          <p:spTgt spid="894982"/>
                                        </p:tgtEl>
                                        <p:attrNameLst>
                                          <p:attrName>style.opacity</p:attrName>
                                        </p:attrNameLst>
                                      </p:cBhvr>
                                      <p:to>
                                        <p:strVal val="0.5"/>
                                      </p:to>
                                    </p:set>
                                    <p:animEffect filter="image" prLst="opacity: 0.5">
                                      <p:cBhvr rctx="IE">
                                        <p:cTn id="114" dur="indefinite"/>
                                        <p:tgtEl>
                                          <p:spTgt spid="894982"/>
                                        </p:tgtEl>
                                      </p:cBhvr>
                                    </p:animEffect>
                                  </p:childTnLst>
                                </p:cTn>
                              </p:par>
                              <p:par>
                                <p:cTn id="115" presetID="9" presetClass="emph" presetSubtype="0" grpId="1" nodeType="withEffect">
                                  <p:stCondLst>
                                    <p:cond delay="0"/>
                                  </p:stCondLst>
                                  <p:iterate type="lt">
                                    <p:tmAbs val="0"/>
                                  </p:iterate>
                                  <p:childTnLst>
                                    <p:set>
                                      <p:cBhvr rctx="PPT">
                                        <p:cTn id="116" dur="indefinite"/>
                                        <p:tgtEl>
                                          <p:spTgt spid="894997"/>
                                        </p:tgtEl>
                                        <p:attrNameLst>
                                          <p:attrName>style.opacity</p:attrName>
                                        </p:attrNameLst>
                                      </p:cBhvr>
                                      <p:to>
                                        <p:strVal val="0.5"/>
                                      </p:to>
                                    </p:set>
                                    <p:animEffect filter="image" prLst="opacity: 0.5">
                                      <p:cBhvr rctx="IE">
                                        <p:cTn id="117" dur="indefinite"/>
                                        <p:tgtEl>
                                          <p:spTgt spid="894997"/>
                                        </p:tgtEl>
                                      </p:cBhvr>
                                    </p:animEffect>
                                  </p:childTnLst>
                                </p:cTn>
                              </p:par>
                              <p:par>
                                <p:cTn id="118" presetID="9" presetClass="emph" presetSubtype="0" grpId="1" nodeType="withEffect">
                                  <p:stCondLst>
                                    <p:cond delay="0"/>
                                  </p:stCondLst>
                                  <p:childTnLst>
                                    <p:set>
                                      <p:cBhvr rctx="PPT">
                                        <p:cTn id="119" dur="indefinite"/>
                                        <p:tgtEl>
                                          <p:spTgt spid="894998"/>
                                        </p:tgtEl>
                                        <p:attrNameLst>
                                          <p:attrName>style.opacity</p:attrName>
                                        </p:attrNameLst>
                                      </p:cBhvr>
                                      <p:to>
                                        <p:strVal val="0.5"/>
                                      </p:to>
                                    </p:set>
                                    <p:animEffect filter="image" prLst="opacity: 0.5">
                                      <p:cBhvr rctx="IE">
                                        <p:cTn id="120" dur="indefinite"/>
                                        <p:tgtEl>
                                          <p:spTgt spid="894998"/>
                                        </p:tgtEl>
                                      </p:cBhvr>
                                    </p:animEffect>
                                  </p:childTnLst>
                                </p:cTn>
                              </p:par>
                              <p:par>
                                <p:cTn id="121" presetID="9" presetClass="emph" presetSubtype="0" nodeType="withEffect">
                                  <p:stCondLst>
                                    <p:cond delay="0"/>
                                  </p:stCondLst>
                                  <p:childTnLst>
                                    <p:set>
                                      <p:cBhvr rctx="PPT">
                                        <p:cTn id="122" dur="indefinite"/>
                                        <p:tgtEl>
                                          <p:spTgt spid="2"/>
                                        </p:tgtEl>
                                        <p:attrNameLst>
                                          <p:attrName>style.opacity</p:attrName>
                                        </p:attrNameLst>
                                      </p:cBhvr>
                                      <p:to>
                                        <p:strVal val="0.5"/>
                                      </p:to>
                                    </p:set>
                                    <p:animEffect filter="image" prLst="opacity: 0.5">
                                      <p:cBhvr rctx="IE">
                                        <p:cTn id="123" dur="indefinite"/>
                                        <p:tgtEl>
                                          <p:spTgt spid="2"/>
                                        </p:tgtEl>
                                      </p:cBhvr>
                                    </p:animEffect>
                                  </p:childTnLst>
                                </p:cTn>
                              </p:par>
                              <p:par>
                                <p:cTn id="124" presetID="9" presetClass="emph" presetSubtype="0" grpId="1" nodeType="withEffect">
                                  <p:stCondLst>
                                    <p:cond delay="0"/>
                                  </p:stCondLst>
                                  <p:childTnLst>
                                    <p:set>
                                      <p:cBhvr rctx="PPT">
                                        <p:cTn id="125" dur="indefinite"/>
                                        <p:tgtEl>
                                          <p:spTgt spid="895002"/>
                                        </p:tgtEl>
                                        <p:attrNameLst>
                                          <p:attrName>style.opacity</p:attrName>
                                        </p:attrNameLst>
                                      </p:cBhvr>
                                      <p:to>
                                        <p:strVal val="0.5"/>
                                      </p:to>
                                    </p:set>
                                    <p:animEffect filter="image" prLst="opacity: 0.5">
                                      <p:cBhvr rctx="IE">
                                        <p:cTn id="126" dur="indefinite"/>
                                        <p:tgtEl>
                                          <p:spTgt spid="895002"/>
                                        </p:tgtEl>
                                      </p:cBhvr>
                                    </p:animEffect>
                                  </p:childTnLst>
                                </p:cTn>
                              </p:par>
                              <p:par>
                                <p:cTn id="127" presetID="9" presetClass="emph" presetSubtype="0" grpId="1" nodeType="withEffect">
                                  <p:stCondLst>
                                    <p:cond delay="0"/>
                                  </p:stCondLst>
                                  <p:childTnLst>
                                    <p:set>
                                      <p:cBhvr rctx="PPT">
                                        <p:cTn id="128" dur="indefinite"/>
                                        <p:tgtEl>
                                          <p:spTgt spid="895004"/>
                                        </p:tgtEl>
                                        <p:attrNameLst>
                                          <p:attrName>style.opacity</p:attrName>
                                        </p:attrNameLst>
                                      </p:cBhvr>
                                      <p:to>
                                        <p:strVal val="0.5"/>
                                      </p:to>
                                    </p:set>
                                    <p:animEffect filter="image" prLst="opacity: 0.5">
                                      <p:cBhvr rctx="IE">
                                        <p:cTn id="129" dur="indefinite"/>
                                        <p:tgtEl>
                                          <p:spTgt spid="895004"/>
                                        </p:tgtEl>
                                      </p:cBhvr>
                                    </p:animEffect>
                                  </p:childTnLst>
                                </p:cTn>
                              </p:par>
                              <p:par>
                                <p:cTn id="130" presetID="9" presetClass="emph" presetSubtype="0" grpId="1" nodeType="withEffect">
                                  <p:stCondLst>
                                    <p:cond delay="0"/>
                                  </p:stCondLst>
                                  <p:childTnLst>
                                    <p:set>
                                      <p:cBhvr rctx="PPT">
                                        <p:cTn id="131" dur="indefinite"/>
                                        <p:tgtEl>
                                          <p:spTgt spid="895005"/>
                                        </p:tgtEl>
                                        <p:attrNameLst>
                                          <p:attrName>style.opacity</p:attrName>
                                        </p:attrNameLst>
                                      </p:cBhvr>
                                      <p:to>
                                        <p:strVal val="0.5"/>
                                      </p:to>
                                    </p:set>
                                    <p:animEffect filter="image" prLst="opacity: 0.5">
                                      <p:cBhvr rctx="IE">
                                        <p:cTn id="132" dur="indefinite"/>
                                        <p:tgtEl>
                                          <p:spTgt spid="895005"/>
                                        </p:tgtEl>
                                      </p:cBhvr>
                                    </p:animEffect>
                                  </p:childTnLst>
                                </p:cTn>
                              </p:par>
                              <p:par>
                                <p:cTn id="133" presetID="9" presetClass="emph" presetSubtype="0" grpId="1" nodeType="withEffect">
                                  <p:stCondLst>
                                    <p:cond delay="0"/>
                                  </p:stCondLst>
                                  <p:childTnLst>
                                    <p:set>
                                      <p:cBhvr rctx="PPT">
                                        <p:cTn id="134" dur="indefinite"/>
                                        <p:tgtEl>
                                          <p:spTgt spid="895006"/>
                                        </p:tgtEl>
                                        <p:attrNameLst>
                                          <p:attrName>style.opacity</p:attrName>
                                        </p:attrNameLst>
                                      </p:cBhvr>
                                      <p:to>
                                        <p:strVal val="0.5"/>
                                      </p:to>
                                    </p:set>
                                    <p:animEffect filter="image" prLst="opacity: 0.5">
                                      <p:cBhvr rctx="IE">
                                        <p:cTn id="135" dur="indefinite"/>
                                        <p:tgtEl>
                                          <p:spTgt spid="895006"/>
                                        </p:tgtEl>
                                      </p:cBhvr>
                                    </p:animEffect>
                                  </p:childTnLst>
                                </p:cTn>
                              </p:par>
                            </p:childTnLst>
                          </p:cTn>
                        </p:par>
                        <p:par>
                          <p:cTn id="136" fill="hold">
                            <p:stCondLst>
                              <p:cond delay="0"/>
                            </p:stCondLst>
                            <p:childTnLst>
                              <p:par>
                                <p:cTn id="137" presetID="9" presetClass="emph" presetSubtype="0" grpId="1" nodeType="afterEffect">
                                  <p:stCondLst>
                                    <p:cond delay="0"/>
                                  </p:stCondLst>
                                  <p:childTnLst>
                                    <p:set>
                                      <p:cBhvr rctx="PPT">
                                        <p:cTn id="138" dur="indefinite"/>
                                        <p:tgtEl>
                                          <p:spTgt spid="894989"/>
                                        </p:tgtEl>
                                        <p:attrNameLst>
                                          <p:attrName>style.opacity</p:attrName>
                                        </p:attrNameLst>
                                      </p:cBhvr>
                                      <p:to>
                                        <p:strVal val="0.75"/>
                                      </p:to>
                                    </p:set>
                                    <p:animEffect filter="image" prLst="opacity: 0.75">
                                      <p:cBhvr rctx="IE">
                                        <p:cTn id="139" dur="indefinite"/>
                                        <p:tgtEl>
                                          <p:spTgt spid="894989"/>
                                        </p:tgtEl>
                                      </p:cBhvr>
                                    </p:animEffect>
                                  </p:childTnLst>
                                </p:cTn>
                              </p:par>
                              <p:par>
                                <p:cTn id="140" presetID="53" presetClass="entr" presetSubtype="0" fill="hold" grpId="0" nodeType="withEffect">
                                  <p:stCondLst>
                                    <p:cond delay="0"/>
                                  </p:stCondLst>
                                  <p:childTnLst>
                                    <p:set>
                                      <p:cBhvr>
                                        <p:cTn id="141" dur="1" fill="hold">
                                          <p:stCondLst>
                                            <p:cond delay="0"/>
                                          </p:stCondLst>
                                        </p:cTn>
                                        <p:tgtEl>
                                          <p:spTgt spid="894987"/>
                                        </p:tgtEl>
                                        <p:attrNameLst>
                                          <p:attrName>style.visibility</p:attrName>
                                        </p:attrNameLst>
                                      </p:cBhvr>
                                      <p:to>
                                        <p:strVal val="visible"/>
                                      </p:to>
                                    </p:set>
                                    <p:anim calcmode="lin" valueType="num">
                                      <p:cBhvr>
                                        <p:cTn id="142" dur="500" fill="hold"/>
                                        <p:tgtEl>
                                          <p:spTgt spid="894987"/>
                                        </p:tgtEl>
                                        <p:attrNameLst>
                                          <p:attrName>ppt_w</p:attrName>
                                        </p:attrNameLst>
                                      </p:cBhvr>
                                      <p:tavLst>
                                        <p:tav tm="0">
                                          <p:val>
                                            <p:fltVal val="0"/>
                                          </p:val>
                                        </p:tav>
                                        <p:tav tm="100000">
                                          <p:val>
                                            <p:strVal val="#ppt_w"/>
                                          </p:val>
                                        </p:tav>
                                      </p:tavLst>
                                    </p:anim>
                                    <p:anim calcmode="lin" valueType="num">
                                      <p:cBhvr>
                                        <p:cTn id="143" dur="500" fill="hold"/>
                                        <p:tgtEl>
                                          <p:spTgt spid="894987"/>
                                        </p:tgtEl>
                                        <p:attrNameLst>
                                          <p:attrName>ppt_h</p:attrName>
                                        </p:attrNameLst>
                                      </p:cBhvr>
                                      <p:tavLst>
                                        <p:tav tm="0">
                                          <p:val>
                                            <p:fltVal val="0"/>
                                          </p:val>
                                        </p:tav>
                                        <p:tav tm="100000">
                                          <p:val>
                                            <p:strVal val="#ppt_h"/>
                                          </p:val>
                                        </p:tav>
                                      </p:tavLst>
                                    </p:anim>
                                    <p:animEffect transition="in" filter="fade">
                                      <p:cBhvr>
                                        <p:cTn id="144" dur="500"/>
                                        <p:tgtEl>
                                          <p:spTgt spid="89498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895008"/>
                                        </p:tgtEl>
                                        <p:attrNameLst>
                                          <p:attrName>style.visibility</p:attrName>
                                        </p:attrNameLst>
                                      </p:cBhvr>
                                      <p:to>
                                        <p:strVal val="visible"/>
                                      </p:to>
                                    </p:set>
                                    <p:animEffect transition="in" filter="wipe(left)">
                                      <p:cBhvr>
                                        <p:cTn id="149" dur="5000"/>
                                        <p:tgtEl>
                                          <p:spTgt spid="895008"/>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3"/>
                                        </p:tgtEl>
                                        <p:attrNameLst>
                                          <p:attrName>style.visibility</p:attrName>
                                        </p:attrNameLst>
                                      </p:cBhvr>
                                      <p:to>
                                        <p:strVal val="visible"/>
                                      </p:to>
                                    </p:set>
                                    <p:animEffect transition="in" filter="fade">
                                      <p:cBhvr>
                                        <p:cTn id="154" dur="2000"/>
                                        <p:tgtEl>
                                          <p:spTgt spid="3"/>
                                        </p:tgtEl>
                                      </p:cBhvr>
                                    </p:animEffect>
                                  </p:childTnLst>
                                </p:cTn>
                              </p:par>
                            </p:childTnLst>
                          </p:cTn>
                        </p:par>
                      </p:childTnLst>
                    </p:cTn>
                  </p:par>
                  <p:par>
                    <p:cTn id="155" fill="hold">
                      <p:stCondLst>
                        <p:cond delay="indefinite"/>
                      </p:stCondLst>
                      <p:childTnLst>
                        <p:par>
                          <p:cTn id="156" fill="hold">
                            <p:stCondLst>
                              <p:cond delay="0"/>
                            </p:stCondLst>
                            <p:childTnLst>
                              <p:par>
                                <p:cTn id="157" presetID="9" presetClass="entr" presetSubtype="0" fill="hold" grpId="0" nodeType="clickEffect">
                                  <p:stCondLst>
                                    <p:cond delay="0"/>
                                  </p:stCondLst>
                                  <p:childTnLst>
                                    <p:set>
                                      <p:cBhvr>
                                        <p:cTn id="158" dur="1" fill="hold">
                                          <p:stCondLst>
                                            <p:cond delay="0"/>
                                          </p:stCondLst>
                                        </p:cTn>
                                        <p:tgtEl>
                                          <p:spTgt spid="895013"/>
                                        </p:tgtEl>
                                        <p:attrNameLst>
                                          <p:attrName>style.visibility</p:attrName>
                                        </p:attrNameLst>
                                      </p:cBhvr>
                                      <p:to>
                                        <p:strVal val="visible"/>
                                      </p:to>
                                    </p:set>
                                    <p:animEffect transition="in" filter="dissolve">
                                      <p:cBhvr>
                                        <p:cTn id="159" dur="500"/>
                                        <p:tgtEl>
                                          <p:spTgt spid="895013"/>
                                        </p:tgtEl>
                                      </p:cBhvr>
                                    </p:animEffect>
                                  </p:childTnLst>
                                </p:cTn>
                              </p:par>
                            </p:childTnLst>
                          </p:cTn>
                        </p:par>
                      </p:childTnLst>
                    </p:cTn>
                  </p:par>
                  <p:par>
                    <p:cTn id="160" fill="hold">
                      <p:stCondLst>
                        <p:cond delay="indefinite"/>
                      </p:stCondLst>
                      <p:childTnLst>
                        <p:par>
                          <p:cTn id="161" fill="hold">
                            <p:stCondLst>
                              <p:cond delay="0"/>
                            </p:stCondLst>
                            <p:childTnLst>
                              <p:par>
                                <p:cTn id="162" presetID="9" presetClass="entr" presetSubtype="0" fill="hold" grpId="0" nodeType="clickEffect">
                                  <p:stCondLst>
                                    <p:cond delay="0"/>
                                  </p:stCondLst>
                                  <p:childTnLst>
                                    <p:set>
                                      <p:cBhvr>
                                        <p:cTn id="163" dur="1" fill="hold">
                                          <p:stCondLst>
                                            <p:cond delay="0"/>
                                          </p:stCondLst>
                                        </p:cTn>
                                        <p:tgtEl>
                                          <p:spTgt spid="895009"/>
                                        </p:tgtEl>
                                        <p:attrNameLst>
                                          <p:attrName>style.visibility</p:attrName>
                                        </p:attrNameLst>
                                      </p:cBhvr>
                                      <p:to>
                                        <p:strVal val="visible"/>
                                      </p:to>
                                    </p:set>
                                    <p:animEffect transition="in" filter="dissolve">
                                      <p:cBhvr>
                                        <p:cTn id="164" dur="500"/>
                                        <p:tgtEl>
                                          <p:spTgt spid="895009"/>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4" fill="hold" grpId="0" nodeType="clickEffect">
                                  <p:stCondLst>
                                    <p:cond delay="0"/>
                                  </p:stCondLst>
                                  <p:childTnLst>
                                    <p:set>
                                      <p:cBhvr>
                                        <p:cTn id="168" dur="1" fill="hold">
                                          <p:stCondLst>
                                            <p:cond delay="0"/>
                                          </p:stCondLst>
                                        </p:cTn>
                                        <p:tgtEl>
                                          <p:spTgt spid="895015"/>
                                        </p:tgtEl>
                                        <p:attrNameLst>
                                          <p:attrName>style.visibility</p:attrName>
                                        </p:attrNameLst>
                                      </p:cBhvr>
                                      <p:to>
                                        <p:strVal val="visible"/>
                                      </p:to>
                                    </p:set>
                                    <p:animEffect transition="in" filter="wipe(down)">
                                      <p:cBhvr>
                                        <p:cTn id="169" dur="500"/>
                                        <p:tgtEl>
                                          <p:spTgt spid="895015"/>
                                        </p:tgtEl>
                                      </p:cBhvr>
                                    </p:animEffect>
                                  </p:childTnLst>
                                </p:cTn>
                              </p:par>
                            </p:childTnLst>
                          </p:cTn>
                        </p:par>
                        <p:par>
                          <p:cTn id="170" fill="hold">
                            <p:stCondLst>
                              <p:cond delay="500"/>
                            </p:stCondLst>
                            <p:childTnLst>
                              <p:par>
                                <p:cTn id="171" presetID="22" presetClass="entr" presetSubtype="4" fill="hold" grpId="0" nodeType="afterEffect">
                                  <p:stCondLst>
                                    <p:cond delay="0"/>
                                  </p:stCondLst>
                                  <p:childTnLst>
                                    <p:set>
                                      <p:cBhvr>
                                        <p:cTn id="172" dur="1" fill="hold">
                                          <p:stCondLst>
                                            <p:cond delay="0"/>
                                          </p:stCondLst>
                                        </p:cTn>
                                        <p:tgtEl>
                                          <p:spTgt spid="895016"/>
                                        </p:tgtEl>
                                        <p:attrNameLst>
                                          <p:attrName>style.visibility</p:attrName>
                                        </p:attrNameLst>
                                      </p:cBhvr>
                                      <p:to>
                                        <p:strVal val="visible"/>
                                      </p:to>
                                    </p:set>
                                    <p:animEffect transition="in" filter="wipe(down)">
                                      <p:cBhvr>
                                        <p:cTn id="173" dur="500"/>
                                        <p:tgtEl>
                                          <p:spTgt spid="895016"/>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95014"/>
                                        </p:tgtEl>
                                        <p:attrNameLst>
                                          <p:attrName>style.visibility</p:attrName>
                                        </p:attrNameLst>
                                      </p:cBhvr>
                                      <p:to>
                                        <p:strVal val="visible"/>
                                      </p:to>
                                    </p:set>
                                    <p:animEffect transition="in" filter="wipe(left)">
                                      <p:cBhvr>
                                        <p:cTn id="178" dur="2000"/>
                                        <p:tgtEl>
                                          <p:spTgt spid="895014"/>
                                        </p:tgtEl>
                                      </p:cBhvr>
                                    </p:animEffect>
                                  </p:childTnLst>
                                </p:cTn>
                              </p:par>
                            </p:childTnLst>
                          </p:cTn>
                        </p:par>
                        <p:par>
                          <p:cTn id="179" fill="hold">
                            <p:stCondLst>
                              <p:cond delay="2000"/>
                            </p:stCondLst>
                            <p:childTnLst>
                              <p:par>
                                <p:cTn id="180" presetID="10" presetClass="entr" presetSubtype="0" fill="hold" grpId="0" nodeType="afterEffect">
                                  <p:stCondLst>
                                    <p:cond delay="0"/>
                                  </p:stCondLst>
                                  <p:childTnLst>
                                    <p:set>
                                      <p:cBhvr>
                                        <p:cTn id="181" dur="1" fill="hold">
                                          <p:stCondLst>
                                            <p:cond delay="0"/>
                                          </p:stCondLst>
                                        </p:cTn>
                                        <p:tgtEl>
                                          <p:spTgt spid="894983"/>
                                        </p:tgtEl>
                                        <p:attrNameLst>
                                          <p:attrName>style.visibility</p:attrName>
                                        </p:attrNameLst>
                                      </p:cBhvr>
                                      <p:to>
                                        <p:strVal val="visible"/>
                                      </p:to>
                                    </p:set>
                                    <p:animEffect transition="in" filter="fade">
                                      <p:cBhvr>
                                        <p:cTn id="182" dur="2000"/>
                                        <p:tgtEl>
                                          <p:spTgt spid="894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1" grpId="0" animBg="1"/>
      <p:bldP spid="894981" grpId="1" animBg="1"/>
      <p:bldP spid="894982" grpId="0" animBg="1"/>
      <p:bldP spid="894982" grpId="1" animBg="1"/>
      <p:bldP spid="894983" grpId="0" animBg="1"/>
      <p:bldP spid="894984" grpId="0"/>
      <p:bldP spid="894984" grpId="1"/>
      <p:bldP spid="894985" grpId="0"/>
      <p:bldP spid="894985" grpId="1"/>
      <p:bldP spid="894987" grpId="0"/>
      <p:bldP spid="894989" grpId="0"/>
      <p:bldP spid="894989" grpId="1"/>
      <p:bldP spid="894991" grpId="0"/>
      <p:bldP spid="894991" grpId="1"/>
      <p:bldP spid="894993" grpId="0"/>
      <p:bldP spid="894993" grpId="1"/>
      <p:bldP spid="894995" grpId="0"/>
      <p:bldP spid="894995" grpId="1"/>
      <p:bldP spid="894996" grpId="0" animBg="1"/>
      <p:bldP spid="894996" grpId="1" animBg="1"/>
      <p:bldP spid="894997" grpId="0"/>
      <p:bldP spid="894997" grpId="1"/>
      <p:bldP spid="894998" grpId="0"/>
      <p:bldP spid="894998" grpId="1"/>
      <p:bldP spid="895002" grpId="0"/>
      <p:bldP spid="895002" grpId="1"/>
      <p:bldP spid="895004" grpId="0"/>
      <p:bldP spid="895004" grpId="1"/>
      <p:bldP spid="895005" grpId="0" animBg="1"/>
      <p:bldP spid="895005" grpId="1" animBg="1"/>
      <p:bldP spid="895006" grpId="0" animBg="1"/>
      <p:bldP spid="895006" grpId="1" animBg="1"/>
      <p:bldP spid="895008" grpId="0"/>
      <p:bldP spid="895009" grpId="0"/>
      <p:bldP spid="895013" grpId="0"/>
      <p:bldP spid="895014" grpId="0"/>
      <p:bldP spid="895015" grpId="0" animBg="1"/>
      <p:bldP spid="89501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232" name="Text Box 56"/>
          <p:cNvSpPr txBox="1">
            <a:spLocks noChangeArrowheads="1"/>
          </p:cNvSpPr>
          <p:nvPr/>
        </p:nvSpPr>
        <p:spPr bwMode="auto">
          <a:xfrm>
            <a:off x="7081838" y="3594100"/>
            <a:ext cx="500062" cy="457200"/>
          </a:xfrm>
          <a:prstGeom prst="rect">
            <a:avLst/>
          </a:prstGeom>
          <a:noFill/>
          <a:ln w="9525">
            <a:noFill/>
            <a:miter lim="800000"/>
            <a:headEnd/>
            <a:tailEnd/>
          </a:ln>
        </p:spPr>
        <p:txBody>
          <a:bodyPr wrap="none">
            <a:spAutoFit/>
          </a:bodyPr>
          <a:lstStyle/>
          <a:p>
            <a:pPr algn="l"/>
            <a:r>
              <a:rPr lang="en-US" sz="2400">
                <a:solidFill>
                  <a:srgbClr val="FF0000"/>
                </a:solidFill>
              </a:rPr>
              <a:t>P</a:t>
            </a:r>
            <a:r>
              <a:rPr lang="en-US" sz="2400" baseline="-25000">
                <a:solidFill>
                  <a:srgbClr val="FF0000"/>
                </a:solidFill>
              </a:rPr>
              <a:t>a</a:t>
            </a:r>
          </a:p>
        </p:txBody>
      </p:sp>
      <p:sp>
        <p:nvSpPr>
          <p:cNvPr id="163843" name="Rectangle 2"/>
          <p:cNvSpPr>
            <a:spLocks noGrp="1" noChangeArrowheads="1"/>
          </p:cNvSpPr>
          <p:nvPr>
            <p:ph type="title"/>
          </p:nvPr>
        </p:nvSpPr>
        <p:spPr/>
        <p:txBody>
          <a:bodyPr/>
          <a:lstStyle/>
          <a:p>
            <a:pPr eaLnBrk="1" hangingPunct="1"/>
            <a:endParaRPr lang="en-US" smtClean="0"/>
          </a:p>
        </p:txBody>
      </p:sp>
      <p:sp>
        <p:nvSpPr>
          <p:cNvPr id="163844" name="Rectangle 3"/>
          <p:cNvSpPr>
            <a:spLocks noChangeArrowheads="1"/>
          </p:cNvSpPr>
          <p:nvPr/>
        </p:nvSpPr>
        <p:spPr bwMode="auto">
          <a:xfrm>
            <a:off x="114300" y="2057400"/>
            <a:ext cx="9144000" cy="0"/>
          </a:xfrm>
          <a:prstGeom prst="rect">
            <a:avLst/>
          </a:prstGeom>
          <a:noFill/>
          <a:ln w="9525">
            <a:noFill/>
            <a:miter lim="800000"/>
            <a:headEnd/>
            <a:tailEnd/>
          </a:ln>
        </p:spPr>
        <p:txBody>
          <a:bodyPr wrap="none" anchor="ctr">
            <a:spAutoFit/>
          </a:bodyPr>
          <a:lstStyle/>
          <a:p>
            <a:endParaRPr lang="en-US"/>
          </a:p>
        </p:txBody>
      </p:sp>
      <p:sp>
        <p:nvSpPr>
          <p:cNvPr id="163845" name="Text Box 36"/>
          <p:cNvSpPr txBox="1">
            <a:spLocks noChangeArrowheads="1"/>
          </p:cNvSpPr>
          <p:nvPr/>
        </p:nvSpPr>
        <p:spPr bwMode="auto">
          <a:xfrm>
            <a:off x="36513" y="2679700"/>
            <a:ext cx="1600200" cy="571500"/>
          </a:xfrm>
          <a:prstGeom prst="rect">
            <a:avLst/>
          </a:prstGeom>
          <a:noFill/>
          <a:ln w="9525">
            <a:noFill/>
            <a:miter lim="800000"/>
            <a:headEnd/>
            <a:tailEnd/>
          </a:ln>
        </p:spPr>
        <p:txBody>
          <a:bodyPr/>
          <a:lstStyle/>
          <a:p>
            <a:r>
              <a:rPr lang="en-US" sz="1400">
                <a:ea typeface="Times New Roman" pitchFamily="18" charset="0"/>
                <a:cs typeface="Arial" charset="0"/>
              </a:rPr>
              <a:t>CONFINED</a:t>
            </a:r>
            <a:endParaRPr lang="en-US" sz="900">
              <a:ea typeface="Times New Roman" pitchFamily="18" charset="0"/>
              <a:cs typeface="Arial" charset="0"/>
            </a:endParaRPr>
          </a:p>
          <a:p>
            <a:pPr eaLnBrk="0" hangingPunct="0"/>
            <a:r>
              <a:rPr lang="en-US" sz="1400">
                <a:ea typeface="Times New Roman" pitchFamily="18" charset="0"/>
                <a:cs typeface="Arial" charset="0"/>
              </a:rPr>
              <a:t>GAS</a:t>
            </a:r>
            <a:endParaRPr lang="en-US" sz="1800">
              <a:ea typeface="Times New Roman" pitchFamily="18" charset="0"/>
              <a:cs typeface="Arial" charset="0"/>
            </a:endParaRPr>
          </a:p>
        </p:txBody>
      </p:sp>
      <p:sp>
        <p:nvSpPr>
          <p:cNvPr id="163846" name="Freeform 37"/>
          <p:cNvSpPr>
            <a:spLocks/>
          </p:cNvSpPr>
          <p:nvPr/>
        </p:nvSpPr>
        <p:spPr bwMode="auto">
          <a:xfrm>
            <a:off x="1390650" y="2847975"/>
            <a:ext cx="1274763" cy="3175"/>
          </a:xfrm>
          <a:custGeom>
            <a:avLst/>
            <a:gdLst>
              <a:gd name="T0" fmla="*/ 0 w 2008"/>
              <a:gd name="T1" fmla="*/ 3175 h 3"/>
              <a:gd name="T2" fmla="*/ 1274763 w 2008"/>
              <a:gd name="T3" fmla="*/ 0 h 3"/>
              <a:gd name="T4" fmla="*/ 0 60000 65536"/>
              <a:gd name="T5" fmla="*/ 0 60000 65536"/>
              <a:gd name="T6" fmla="*/ 0 w 2008"/>
              <a:gd name="T7" fmla="*/ 0 h 3"/>
              <a:gd name="T8" fmla="*/ 2008 w 2008"/>
              <a:gd name="T9" fmla="*/ 3 h 3"/>
            </a:gdLst>
            <a:ahLst/>
            <a:cxnLst>
              <a:cxn ang="T4">
                <a:pos x="T0" y="T1"/>
              </a:cxn>
              <a:cxn ang="T5">
                <a:pos x="T2" y="T3"/>
              </a:cxn>
            </a:cxnLst>
            <a:rect l="T6" t="T7" r="T8" b="T9"/>
            <a:pathLst>
              <a:path w="2008" h="3">
                <a:moveTo>
                  <a:pt x="0" y="3"/>
                </a:moveTo>
                <a:lnTo>
                  <a:pt x="2008" y="0"/>
                </a:lnTo>
              </a:path>
            </a:pathLst>
          </a:custGeom>
          <a:noFill/>
          <a:ln w="9525">
            <a:solidFill>
              <a:srgbClr val="000000"/>
            </a:solidFill>
            <a:round/>
            <a:headEnd/>
            <a:tailEnd type="triangle" w="med" len="med"/>
          </a:ln>
        </p:spPr>
        <p:txBody>
          <a:bodyPr/>
          <a:lstStyle/>
          <a:p>
            <a:endParaRPr lang="en-US"/>
          </a:p>
        </p:txBody>
      </p:sp>
      <p:sp>
        <p:nvSpPr>
          <p:cNvPr id="946214" name="Freeform 38"/>
          <p:cNvSpPr>
            <a:spLocks/>
          </p:cNvSpPr>
          <p:nvPr/>
        </p:nvSpPr>
        <p:spPr bwMode="auto">
          <a:xfrm>
            <a:off x="7156450" y="3544888"/>
            <a:ext cx="446088" cy="0"/>
          </a:xfrm>
          <a:custGeom>
            <a:avLst/>
            <a:gdLst>
              <a:gd name="T0" fmla="*/ 0 w 702"/>
              <a:gd name="T1" fmla="*/ 0 h 1"/>
              <a:gd name="T2" fmla="*/ 446088 w 702"/>
              <a:gd name="T3" fmla="*/ 0 h 1"/>
              <a:gd name="T4" fmla="*/ 0 60000 65536"/>
              <a:gd name="T5" fmla="*/ 0 60000 65536"/>
              <a:gd name="T6" fmla="*/ 0 w 702"/>
              <a:gd name="T7" fmla="*/ 0 h 1"/>
              <a:gd name="T8" fmla="*/ 702 w 702"/>
              <a:gd name="T9" fmla="*/ 0 h 1"/>
            </a:gdLst>
            <a:ahLst/>
            <a:cxnLst>
              <a:cxn ang="T4">
                <a:pos x="T0" y="T1"/>
              </a:cxn>
              <a:cxn ang="T5">
                <a:pos x="T2" y="T3"/>
              </a:cxn>
            </a:cxnLst>
            <a:rect l="T6" t="T7" r="T8" b="T9"/>
            <a:pathLst>
              <a:path w="702" h="1">
                <a:moveTo>
                  <a:pt x="0" y="0"/>
                </a:moveTo>
                <a:lnTo>
                  <a:pt x="702" y="0"/>
                </a:lnTo>
              </a:path>
            </a:pathLst>
          </a:custGeom>
          <a:noFill/>
          <a:ln w="9525">
            <a:solidFill>
              <a:srgbClr val="000000"/>
            </a:solidFill>
            <a:round/>
            <a:headEnd/>
            <a:tailEnd/>
          </a:ln>
        </p:spPr>
        <p:txBody>
          <a:bodyPr/>
          <a:lstStyle/>
          <a:p>
            <a:endParaRPr lang="en-US"/>
          </a:p>
        </p:txBody>
      </p:sp>
      <p:sp>
        <p:nvSpPr>
          <p:cNvPr id="946216" name="Freeform 40"/>
          <p:cNvSpPr>
            <a:spLocks/>
          </p:cNvSpPr>
          <p:nvPr/>
        </p:nvSpPr>
        <p:spPr bwMode="auto">
          <a:xfrm>
            <a:off x="7585075" y="3543300"/>
            <a:ext cx="0" cy="573088"/>
          </a:xfrm>
          <a:custGeom>
            <a:avLst/>
            <a:gdLst>
              <a:gd name="T0" fmla="*/ 0 w 1"/>
              <a:gd name="T1" fmla="*/ 0 h 902"/>
              <a:gd name="T2" fmla="*/ 0 w 1"/>
              <a:gd name="T3" fmla="*/ 573088 h 902"/>
              <a:gd name="T4" fmla="*/ 0 60000 65536"/>
              <a:gd name="T5" fmla="*/ 0 60000 65536"/>
              <a:gd name="T6" fmla="*/ 0 w 1"/>
              <a:gd name="T7" fmla="*/ 0 h 902"/>
              <a:gd name="T8" fmla="*/ 0 w 1"/>
              <a:gd name="T9" fmla="*/ 902 h 902"/>
            </a:gdLst>
            <a:ahLst/>
            <a:cxnLst>
              <a:cxn ang="T4">
                <a:pos x="T0" y="T1"/>
              </a:cxn>
              <a:cxn ang="T5">
                <a:pos x="T2" y="T3"/>
              </a:cxn>
            </a:cxnLst>
            <a:rect l="T6" t="T7" r="T8" b="T9"/>
            <a:pathLst>
              <a:path w="1" h="902">
                <a:moveTo>
                  <a:pt x="0" y="0"/>
                </a:moveTo>
                <a:lnTo>
                  <a:pt x="0" y="902"/>
                </a:lnTo>
              </a:path>
            </a:pathLst>
          </a:custGeom>
          <a:noFill/>
          <a:ln w="9525">
            <a:solidFill>
              <a:srgbClr val="000000"/>
            </a:solidFill>
            <a:round/>
            <a:headEnd type="triangle" w="med" len="med"/>
            <a:tailEnd type="triangle" w="med" len="med"/>
          </a:ln>
        </p:spPr>
        <p:txBody>
          <a:bodyPr/>
          <a:lstStyle/>
          <a:p>
            <a:endParaRPr lang="en-US"/>
          </a:p>
        </p:txBody>
      </p:sp>
      <p:sp>
        <p:nvSpPr>
          <p:cNvPr id="163849" name="Text Box 41"/>
          <p:cNvSpPr txBox="1">
            <a:spLocks noChangeArrowheads="1"/>
          </p:cNvSpPr>
          <p:nvPr/>
        </p:nvSpPr>
        <p:spPr bwMode="auto">
          <a:xfrm>
            <a:off x="6091238" y="1731963"/>
            <a:ext cx="1600200" cy="571500"/>
          </a:xfrm>
          <a:prstGeom prst="rect">
            <a:avLst/>
          </a:prstGeom>
          <a:noFill/>
          <a:ln w="9525">
            <a:noFill/>
            <a:miter lim="800000"/>
            <a:headEnd/>
            <a:tailEnd/>
          </a:ln>
        </p:spPr>
        <p:txBody>
          <a:bodyPr/>
          <a:lstStyle/>
          <a:p>
            <a:r>
              <a:rPr lang="en-US" sz="1400">
                <a:ea typeface="Times New Roman" pitchFamily="18" charset="0"/>
                <a:cs typeface="Arial" charset="0"/>
              </a:rPr>
              <a:t>AIR</a:t>
            </a:r>
            <a:endParaRPr lang="en-US" sz="900">
              <a:ea typeface="Times New Roman" pitchFamily="18" charset="0"/>
              <a:cs typeface="Arial" charset="0"/>
            </a:endParaRPr>
          </a:p>
          <a:p>
            <a:pPr eaLnBrk="0" hangingPunct="0"/>
            <a:r>
              <a:rPr lang="en-US" sz="1400">
                <a:ea typeface="Times New Roman" pitchFamily="18" charset="0"/>
                <a:cs typeface="Arial" charset="0"/>
              </a:rPr>
              <a:t>PRESSURE</a:t>
            </a:r>
            <a:endParaRPr lang="en-US" sz="1800">
              <a:ea typeface="Times New Roman" pitchFamily="18" charset="0"/>
              <a:cs typeface="Arial" charset="0"/>
            </a:endParaRPr>
          </a:p>
        </p:txBody>
      </p:sp>
      <p:sp>
        <p:nvSpPr>
          <p:cNvPr id="946218" name="Text Box 42"/>
          <p:cNvSpPr txBox="1">
            <a:spLocks noChangeArrowheads="1"/>
          </p:cNvSpPr>
          <p:nvPr/>
        </p:nvSpPr>
        <p:spPr bwMode="auto">
          <a:xfrm>
            <a:off x="7521575" y="3584575"/>
            <a:ext cx="1600200" cy="571500"/>
          </a:xfrm>
          <a:prstGeom prst="rect">
            <a:avLst/>
          </a:prstGeom>
          <a:noFill/>
          <a:ln w="9525">
            <a:noFill/>
            <a:miter lim="800000"/>
            <a:headEnd/>
            <a:tailEnd/>
          </a:ln>
        </p:spPr>
        <p:txBody>
          <a:bodyPr/>
          <a:lstStyle/>
          <a:p>
            <a:r>
              <a:rPr lang="en-US" sz="1400">
                <a:ea typeface="Times New Roman" pitchFamily="18" charset="0"/>
                <a:cs typeface="Arial" charset="0"/>
              </a:rPr>
              <a:t>Hg HEIGHT</a:t>
            </a:r>
            <a:endParaRPr lang="en-US" sz="900">
              <a:ea typeface="Times New Roman" pitchFamily="18" charset="0"/>
              <a:cs typeface="Arial" charset="0"/>
            </a:endParaRPr>
          </a:p>
          <a:p>
            <a:pPr eaLnBrk="0" hangingPunct="0"/>
            <a:r>
              <a:rPr lang="en-US" sz="1400">
                <a:ea typeface="Times New Roman" pitchFamily="18" charset="0"/>
                <a:cs typeface="Arial" charset="0"/>
              </a:rPr>
              <a:t>DIFFERENCE</a:t>
            </a:r>
            <a:endParaRPr lang="en-US" sz="1800">
              <a:ea typeface="Times New Roman" pitchFamily="18" charset="0"/>
              <a:cs typeface="Arial" charset="0"/>
            </a:endParaRPr>
          </a:p>
        </p:txBody>
      </p:sp>
      <p:sp>
        <p:nvSpPr>
          <p:cNvPr id="946219" name="Rectangle 43"/>
          <p:cNvSpPr>
            <a:spLocks noChangeArrowheads="1"/>
          </p:cNvSpPr>
          <p:nvPr/>
        </p:nvSpPr>
        <p:spPr bwMode="auto">
          <a:xfrm>
            <a:off x="574675" y="4135438"/>
            <a:ext cx="3201988" cy="1190625"/>
          </a:xfrm>
          <a:prstGeom prst="rect">
            <a:avLst/>
          </a:prstGeom>
          <a:noFill/>
          <a:ln w="9525">
            <a:noFill/>
            <a:miter lim="800000"/>
            <a:headEnd/>
            <a:tailEnd/>
          </a:ln>
          <a:effectLst/>
        </p:spPr>
        <p:txBody>
          <a:bodyPr wrap="none" anchor="ctr">
            <a:spAutoFit/>
          </a:bodyPr>
          <a:lstStyle/>
          <a:p>
            <a:pPr indent="274638" algn="l">
              <a:defRPr/>
            </a:pPr>
            <a:endParaRPr lang="en-US" sz="1800" u="sng">
              <a:ea typeface="Times New Roman" pitchFamily="18" charset="0"/>
              <a:cs typeface="Arial" charset="0"/>
            </a:endParaRPr>
          </a:p>
          <a:p>
            <a:pPr indent="274638" algn="l" eaLnBrk="0" hangingPunct="0">
              <a:defRPr/>
            </a:pPr>
            <a:r>
              <a:rPr lang="en-US" sz="1800" b="1">
                <a:solidFill>
                  <a:schemeClr val="accent2"/>
                </a:solidFill>
                <a:effectLst>
                  <a:outerShdw blurRad="38100" dist="38100" dir="2700000" algn="tl">
                    <a:srgbClr val="C0C0C0"/>
                  </a:outerShdw>
                </a:effectLst>
                <a:ea typeface="Times New Roman" pitchFamily="18" charset="0"/>
                <a:cs typeface="Arial" charset="0"/>
              </a:rPr>
              <a:t>manometer</a:t>
            </a:r>
            <a:r>
              <a:rPr lang="en-US" sz="1800">
                <a:solidFill>
                  <a:schemeClr val="accent2"/>
                </a:solidFill>
                <a:effectLst>
                  <a:outerShdw blurRad="38100" dist="38100" dir="2700000" algn="tl">
                    <a:srgbClr val="C0C0C0"/>
                  </a:outerShdw>
                </a:effectLst>
                <a:ea typeface="Times New Roman" pitchFamily="18" charset="0"/>
                <a:cs typeface="Arial" charset="0"/>
              </a:rPr>
              <a:t>:</a:t>
            </a:r>
            <a:r>
              <a:rPr lang="en-US" sz="1800">
                <a:solidFill>
                  <a:schemeClr val="accent2"/>
                </a:solidFill>
                <a:ea typeface="Times New Roman" pitchFamily="18" charset="0"/>
                <a:cs typeface="Arial" charset="0"/>
              </a:rPr>
              <a:t> measures the</a:t>
            </a:r>
            <a:endParaRPr lang="en-US" sz="900">
              <a:solidFill>
                <a:schemeClr val="accent2"/>
              </a:solidFill>
              <a:ea typeface="Times New Roman" pitchFamily="18" charset="0"/>
              <a:cs typeface="Arial" charset="0"/>
            </a:endParaRPr>
          </a:p>
          <a:p>
            <a:pPr indent="274638" algn="l" eaLnBrk="0" hangingPunct="0">
              <a:defRPr/>
            </a:pPr>
            <a:r>
              <a:rPr lang="en-US" sz="1800">
                <a:solidFill>
                  <a:schemeClr val="accent2"/>
                </a:solidFill>
                <a:ea typeface="Times New Roman" pitchFamily="18" charset="0"/>
                <a:cs typeface="Arial" charset="0"/>
              </a:rPr>
              <a:t>pressure of a confined gas</a:t>
            </a:r>
            <a:endParaRPr lang="en-US" sz="900">
              <a:solidFill>
                <a:schemeClr val="accent2"/>
              </a:solidFill>
              <a:ea typeface="Times New Roman" pitchFamily="18" charset="0"/>
              <a:cs typeface="Arial" charset="0"/>
            </a:endParaRPr>
          </a:p>
          <a:p>
            <a:pPr indent="274638" algn="l" eaLnBrk="0" hangingPunct="0">
              <a:defRPr/>
            </a:pPr>
            <a:endParaRPr lang="en-US" sz="1800">
              <a:ea typeface="Times New Roman" pitchFamily="18" charset="0"/>
              <a:cs typeface="Arial" charset="0"/>
            </a:endParaRPr>
          </a:p>
        </p:txBody>
      </p:sp>
      <p:sp>
        <p:nvSpPr>
          <p:cNvPr id="163852" name="Oval 44"/>
          <p:cNvSpPr>
            <a:spLocks noChangeArrowheads="1"/>
          </p:cNvSpPr>
          <p:nvPr/>
        </p:nvSpPr>
        <p:spPr bwMode="auto">
          <a:xfrm>
            <a:off x="2344738" y="2027238"/>
            <a:ext cx="1646237" cy="1655762"/>
          </a:xfrm>
          <a:prstGeom prst="ellipse">
            <a:avLst/>
          </a:prstGeom>
          <a:noFill/>
          <a:ln w="19050">
            <a:solidFill>
              <a:schemeClr val="tx1"/>
            </a:solidFill>
            <a:round/>
            <a:headEnd/>
            <a:tailEnd/>
          </a:ln>
        </p:spPr>
        <p:txBody>
          <a:bodyPr wrap="none" anchor="ctr"/>
          <a:lstStyle/>
          <a:p>
            <a:endParaRPr lang="en-US"/>
          </a:p>
        </p:txBody>
      </p:sp>
      <p:sp>
        <p:nvSpPr>
          <p:cNvPr id="946221" name="Rectangle 45"/>
          <p:cNvSpPr>
            <a:spLocks noChangeArrowheads="1"/>
          </p:cNvSpPr>
          <p:nvPr/>
        </p:nvSpPr>
        <p:spPr bwMode="auto">
          <a:xfrm>
            <a:off x="5199063" y="4106863"/>
            <a:ext cx="323850" cy="1371600"/>
          </a:xfrm>
          <a:prstGeom prst="rect">
            <a:avLst/>
          </a:prstGeom>
          <a:solidFill>
            <a:srgbClr val="C0C0C0"/>
          </a:solidFill>
          <a:ln w="9525">
            <a:noFill/>
            <a:miter lim="800000"/>
            <a:headEnd/>
            <a:tailEnd/>
          </a:ln>
        </p:spPr>
        <p:txBody>
          <a:bodyPr wrap="none" anchor="ctr"/>
          <a:lstStyle/>
          <a:p>
            <a:endParaRPr lang="en-US"/>
          </a:p>
        </p:txBody>
      </p:sp>
      <p:sp>
        <p:nvSpPr>
          <p:cNvPr id="946222" name="Text Box 46"/>
          <p:cNvSpPr txBox="1">
            <a:spLocks noChangeArrowheads="1"/>
          </p:cNvSpPr>
          <p:nvPr/>
        </p:nvSpPr>
        <p:spPr bwMode="auto">
          <a:xfrm>
            <a:off x="2611438" y="2527300"/>
            <a:ext cx="1073150" cy="641350"/>
          </a:xfrm>
          <a:prstGeom prst="rect">
            <a:avLst/>
          </a:prstGeom>
          <a:noFill/>
          <a:ln w="9525">
            <a:noFill/>
            <a:miter lim="800000"/>
            <a:headEnd/>
            <a:tailEnd/>
          </a:ln>
        </p:spPr>
        <p:txBody>
          <a:bodyPr wrap="none">
            <a:spAutoFit/>
          </a:bodyPr>
          <a:lstStyle/>
          <a:p>
            <a:r>
              <a:rPr lang="en-US" sz="1800">
                <a:solidFill>
                  <a:srgbClr val="FF0000"/>
                </a:solidFill>
              </a:rPr>
              <a:t>higher</a:t>
            </a:r>
          </a:p>
          <a:p>
            <a:r>
              <a:rPr lang="en-US" sz="1800">
                <a:solidFill>
                  <a:srgbClr val="FF0000"/>
                </a:solidFill>
              </a:rPr>
              <a:t>pressure</a:t>
            </a:r>
          </a:p>
        </p:txBody>
      </p:sp>
      <p:sp>
        <p:nvSpPr>
          <p:cNvPr id="946223" name="Rectangle 47"/>
          <p:cNvSpPr>
            <a:spLocks noChangeArrowheads="1"/>
          </p:cNvSpPr>
          <p:nvPr/>
        </p:nvSpPr>
        <p:spPr bwMode="auto">
          <a:xfrm>
            <a:off x="6737350" y="3529013"/>
            <a:ext cx="323850" cy="1482725"/>
          </a:xfrm>
          <a:prstGeom prst="rect">
            <a:avLst/>
          </a:prstGeom>
          <a:solidFill>
            <a:srgbClr val="C0C0C0"/>
          </a:solidFill>
          <a:ln w="9525">
            <a:noFill/>
            <a:miter lim="800000"/>
            <a:headEnd/>
            <a:tailEnd/>
          </a:ln>
        </p:spPr>
        <p:txBody>
          <a:bodyPr wrap="none" anchor="ctr"/>
          <a:lstStyle/>
          <a:p>
            <a:endParaRPr lang="en-US"/>
          </a:p>
        </p:txBody>
      </p:sp>
      <p:sp>
        <p:nvSpPr>
          <p:cNvPr id="163856" name="Rectangle 48"/>
          <p:cNvSpPr>
            <a:spLocks noChangeArrowheads="1"/>
          </p:cNvSpPr>
          <p:nvPr/>
        </p:nvSpPr>
        <p:spPr bwMode="auto">
          <a:xfrm>
            <a:off x="5199063" y="4103688"/>
            <a:ext cx="323850" cy="1381125"/>
          </a:xfrm>
          <a:prstGeom prst="rect">
            <a:avLst/>
          </a:prstGeom>
          <a:solidFill>
            <a:srgbClr val="C0C0C0"/>
          </a:solidFill>
          <a:ln w="9525">
            <a:noFill/>
            <a:miter lim="800000"/>
            <a:headEnd/>
            <a:tailEnd/>
          </a:ln>
        </p:spPr>
        <p:txBody>
          <a:bodyPr wrap="none" anchor="ctr"/>
          <a:lstStyle/>
          <a:p>
            <a:endParaRPr lang="en-US"/>
          </a:p>
        </p:txBody>
      </p:sp>
      <p:sp>
        <p:nvSpPr>
          <p:cNvPr id="163857" name="Rectangle 49"/>
          <p:cNvSpPr>
            <a:spLocks noChangeArrowheads="1"/>
          </p:cNvSpPr>
          <p:nvPr/>
        </p:nvSpPr>
        <p:spPr bwMode="auto">
          <a:xfrm>
            <a:off x="6727825" y="4511675"/>
            <a:ext cx="323850" cy="965200"/>
          </a:xfrm>
          <a:prstGeom prst="rect">
            <a:avLst/>
          </a:prstGeom>
          <a:solidFill>
            <a:srgbClr val="C0C0C0"/>
          </a:solidFill>
          <a:ln w="9525">
            <a:noFill/>
            <a:miter lim="800000"/>
            <a:headEnd/>
            <a:tailEnd/>
          </a:ln>
        </p:spPr>
        <p:txBody>
          <a:bodyPr wrap="none" anchor="ctr"/>
          <a:lstStyle/>
          <a:p>
            <a:endParaRPr lang="en-US"/>
          </a:p>
        </p:txBody>
      </p:sp>
      <p:sp>
        <p:nvSpPr>
          <p:cNvPr id="163858" name="Rectangle 50"/>
          <p:cNvSpPr>
            <a:spLocks noChangeArrowheads="1"/>
          </p:cNvSpPr>
          <p:nvPr/>
        </p:nvSpPr>
        <p:spPr bwMode="auto">
          <a:xfrm>
            <a:off x="6727825" y="4105275"/>
            <a:ext cx="323850" cy="1363663"/>
          </a:xfrm>
          <a:prstGeom prst="rect">
            <a:avLst/>
          </a:prstGeom>
          <a:solidFill>
            <a:srgbClr val="C0C0C0"/>
          </a:solidFill>
          <a:ln w="9525">
            <a:noFill/>
            <a:miter lim="800000"/>
            <a:headEnd/>
            <a:tailEnd/>
          </a:ln>
        </p:spPr>
        <p:txBody>
          <a:bodyPr wrap="none" anchor="ctr"/>
          <a:lstStyle/>
          <a:p>
            <a:endParaRPr lang="en-US"/>
          </a:p>
        </p:txBody>
      </p:sp>
      <p:sp>
        <p:nvSpPr>
          <p:cNvPr id="163859" name="Freeform 51"/>
          <p:cNvSpPr>
            <a:spLocks/>
          </p:cNvSpPr>
          <p:nvPr/>
        </p:nvSpPr>
        <p:spPr bwMode="auto">
          <a:xfrm>
            <a:off x="5170488" y="5411788"/>
            <a:ext cx="1892300" cy="1006475"/>
          </a:xfrm>
          <a:custGeom>
            <a:avLst/>
            <a:gdLst>
              <a:gd name="T0" fmla="*/ 346075 w 1192"/>
              <a:gd name="T1" fmla="*/ 66675 h 634"/>
              <a:gd name="T2" fmla="*/ 385762 w 1192"/>
              <a:gd name="T3" fmla="*/ 293687 h 634"/>
              <a:gd name="T4" fmla="*/ 495300 w 1192"/>
              <a:gd name="T5" fmla="*/ 514350 h 634"/>
              <a:gd name="T6" fmla="*/ 666750 w 1192"/>
              <a:gd name="T7" fmla="*/ 641350 h 634"/>
              <a:gd name="T8" fmla="*/ 912813 w 1192"/>
              <a:gd name="T9" fmla="*/ 704850 h 634"/>
              <a:gd name="T10" fmla="*/ 1160462 w 1192"/>
              <a:gd name="T11" fmla="*/ 671512 h 634"/>
              <a:gd name="T12" fmla="*/ 1338262 w 1192"/>
              <a:gd name="T13" fmla="*/ 574675 h 634"/>
              <a:gd name="T14" fmla="*/ 1471612 w 1192"/>
              <a:gd name="T15" fmla="*/ 422275 h 634"/>
              <a:gd name="T16" fmla="*/ 1528762 w 1192"/>
              <a:gd name="T17" fmla="*/ 238125 h 634"/>
              <a:gd name="T18" fmla="*/ 1560512 w 1192"/>
              <a:gd name="T19" fmla="*/ 55563 h 634"/>
              <a:gd name="T20" fmla="*/ 1590675 w 1192"/>
              <a:gd name="T21" fmla="*/ 52388 h 634"/>
              <a:gd name="T22" fmla="*/ 1852613 w 1192"/>
              <a:gd name="T23" fmla="*/ 50800 h 634"/>
              <a:gd name="T24" fmla="*/ 1824038 w 1192"/>
              <a:gd name="T25" fmla="*/ 355600 h 634"/>
              <a:gd name="T26" fmla="*/ 1741488 w 1192"/>
              <a:gd name="T27" fmla="*/ 571500 h 634"/>
              <a:gd name="T28" fmla="*/ 1617662 w 1192"/>
              <a:gd name="T29" fmla="*/ 719137 h 634"/>
              <a:gd name="T30" fmla="*/ 1474787 w 1192"/>
              <a:gd name="T31" fmla="*/ 846138 h 634"/>
              <a:gd name="T32" fmla="*/ 1243012 w 1192"/>
              <a:gd name="T33" fmla="*/ 952500 h 634"/>
              <a:gd name="T34" fmla="*/ 914400 w 1192"/>
              <a:gd name="T35" fmla="*/ 1004888 h 634"/>
              <a:gd name="T36" fmla="*/ 661987 w 1192"/>
              <a:gd name="T37" fmla="*/ 946150 h 634"/>
              <a:gd name="T38" fmla="*/ 452438 w 1192"/>
              <a:gd name="T39" fmla="*/ 860425 h 634"/>
              <a:gd name="T40" fmla="*/ 276225 w 1192"/>
              <a:gd name="T41" fmla="*/ 723900 h 634"/>
              <a:gd name="T42" fmla="*/ 138112 w 1192"/>
              <a:gd name="T43" fmla="*/ 533400 h 634"/>
              <a:gd name="T44" fmla="*/ 55563 w 1192"/>
              <a:gd name="T45" fmla="*/ 219075 h 634"/>
              <a:gd name="T46" fmla="*/ 47625 w 1192"/>
              <a:gd name="T47" fmla="*/ 69850 h 634"/>
              <a:gd name="T48" fmla="*/ 47625 w 1192"/>
              <a:gd name="T49" fmla="*/ 50800 h 634"/>
              <a:gd name="T50" fmla="*/ 346075 w 1192"/>
              <a:gd name="T51" fmla="*/ 66675 h 6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2"/>
              <a:gd name="T79" fmla="*/ 0 h 634"/>
              <a:gd name="T80" fmla="*/ 1192 w 1192"/>
              <a:gd name="T81" fmla="*/ 634 h 6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2" h="634">
                <a:moveTo>
                  <a:pt x="218" y="42"/>
                </a:moveTo>
                <a:cubicBezTo>
                  <a:pt x="254" y="67"/>
                  <a:pt x="227" y="138"/>
                  <a:pt x="243" y="185"/>
                </a:cubicBezTo>
                <a:cubicBezTo>
                  <a:pt x="259" y="232"/>
                  <a:pt x="283" y="288"/>
                  <a:pt x="312" y="324"/>
                </a:cubicBezTo>
                <a:cubicBezTo>
                  <a:pt x="341" y="360"/>
                  <a:pt x="376" y="384"/>
                  <a:pt x="420" y="404"/>
                </a:cubicBezTo>
                <a:cubicBezTo>
                  <a:pt x="464" y="424"/>
                  <a:pt x="523" y="441"/>
                  <a:pt x="575" y="444"/>
                </a:cubicBezTo>
                <a:cubicBezTo>
                  <a:pt x="627" y="447"/>
                  <a:pt x="686" y="437"/>
                  <a:pt x="731" y="423"/>
                </a:cubicBezTo>
                <a:cubicBezTo>
                  <a:pt x="776" y="409"/>
                  <a:pt x="810" y="388"/>
                  <a:pt x="843" y="362"/>
                </a:cubicBezTo>
                <a:cubicBezTo>
                  <a:pt x="876" y="336"/>
                  <a:pt x="907" y="301"/>
                  <a:pt x="927" y="266"/>
                </a:cubicBezTo>
                <a:cubicBezTo>
                  <a:pt x="947" y="231"/>
                  <a:pt x="954" y="188"/>
                  <a:pt x="963" y="150"/>
                </a:cubicBezTo>
                <a:cubicBezTo>
                  <a:pt x="972" y="112"/>
                  <a:pt x="977" y="54"/>
                  <a:pt x="983" y="35"/>
                </a:cubicBezTo>
                <a:cubicBezTo>
                  <a:pt x="989" y="16"/>
                  <a:pt x="971" y="33"/>
                  <a:pt x="1002" y="33"/>
                </a:cubicBezTo>
                <a:cubicBezTo>
                  <a:pt x="1033" y="33"/>
                  <a:pt x="1142" y="0"/>
                  <a:pt x="1167" y="32"/>
                </a:cubicBezTo>
                <a:cubicBezTo>
                  <a:pt x="1192" y="64"/>
                  <a:pt x="1161" y="169"/>
                  <a:pt x="1149" y="224"/>
                </a:cubicBezTo>
                <a:cubicBezTo>
                  <a:pt x="1137" y="279"/>
                  <a:pt x="1119" y="322"/>
                  <a:pt x="1097" y="360"/>
                </a:cubicBezTo>
                <a:cubicBezTo>
                  <a:pt x="1075" y="398"/>
                  <a:pt x="1047" y="424"/>
                  <a:pt x="1019" y="453"/>
                </a:cubicBezTo>
                <a:cubicBezTo>
                  <a:pt x="991" y="482"/>
                  <a:pt x="968" y="509"/>
                  <a:pt x="929" y="533"/>
                </a:cubicBezTo>
                <a:cubicBezTo>
                  <a:pt x="890" y="557"/>
                  <a:pt x="842" y="583"/>
                  <a:pt x="783" y="600"/>
                </a:cubicBezTo>
                <a:cubicBezTo>
                  <a:pt x="724" y="617"/>
                  <a:pt x="637" y="634"/>
                  <a:pt x="576" y="633"/>
                </a:cubicBezTo>
                <a:cubicBezTo>
                  <a:pt x="515" y="632"/>
                  <a:pt x="465" y="611"/>
                  <a:pt x="417" y="596"/>
                </a:cubicBezTo>
                <a:cubicBezTo>
                  <a:pt x="369" y="581"/>
                  <a:pt x="326" y="565"/>
                  <a:pt x="285" y="542"/>
                </a:cubicBezTo>
                <a:cubicBezTo>
                  <a:pt x="244" y="519"/>
                  <a:pt x="207" y="490"/>
                  <a:pt x="174" y="456"/>
                </a:cubicBezTo>
                <a:cubicBezTo>
                  <a:pt x="141" y="422"/>
                  <a:pt x="110" y="389"/>
                  <a:pt x="87" y="336"/>
                </a:cubicBezTo>
                <a:cubicBezTo>
                  <a:pt x="64" y="283"/>
                  <a:pt x="44" y="187"/>
                  <a:pt x="35" y="138"/>
                </a:cubicBezTo>
                <a:cubicBezTo>
                  <a:pt x="26" y="89"/>
                  <a:pt x="31" y="62"/>
                  <a:pt x="30" y="44"/>
                </a:cubicBezTo>
                <a:cubicBezTo>
                  <a:pt x="29" y="26"/>
                  <a:pt x="0" y="32"/>
                  <a:pt x="30" y="32"/>
                </a:cubicBezTo>
                <a:cubicBezTo>
                  <a:pt x="60" y="32"/>
                  <a:pt x="182" y="17"/>
                  <a:pt x="218" y="42"/>
                </a:cubicBezTo>
                <a:close/>
              </a:path>
            </a:pathLst>
          </a:custGeom>
          <a:solidFill>
            <a:srgbClr val="C0C0C0"/>
          </a:solidFill>
          <a:ln w="9525">
            <a:noFill/>
            <a:round/>
            <a:headEnd/>
            <a:tailEnd/>
          </a:ln>
        </p:spPr>
        <p:txBody>
          <a:bodyPr/>
          <a:lstStyle/>
          <a:p>
            <a:endParaRPr lang="en-US"/>
          </a:p>
        </p:txBody>
      </p:sp>
      <p:sp>
        <p:nvSpPr>
          <p:cNvPr id="163860" name="Freeform 52"/>
          <p:cNvSpPr>
            <a:spLocks/>
          </p:cNvSpPr>
          <p:nvPr/>
        </p:nvSpPr>
        <p:spPr bwMode="auto">
          <a:xfrm>
            <a:off x="5481638" y="2668588"/>
            <a:ext cx="1290637" cy="3443287"/>
          </a:xfrm>
          <a:custGeom>
            <a:avLst/>
            <a:gdLst>
              <a:gd name="T0" fmla="*/ 41275 w 813"/>
              <a:gd name="T1" fmla="*/ 14287 h 2169"/>
              <a:gd name="T2" fmla="*/ 41275 w 813"/>
              <a:gd name="T3" fmla="*/ 1762125 h 2169"/>
              <a:gd name="T4" fmla="*/ 103187 w 813"/>
              <a:gd name="T5" fmla="*/ 3105149 h 2169"/>
              <a:gd name="T6" fmla="*/ 665162 w 813"/>
              <a:gd name="T7" fmla="*/ 3438525 h 2169"/>
              <a:gd name="T8" fmla="*/ 1193800 w 813"/>
              <a:gd name="T9" fmla="*/ 3071811 h 2169"/>
              <a:gd name="T10" fmla="*/ 1246187 w 813"/>
              <a:gd name="T11" fmla="*/ 1747837 h 2169"/>
              <a:gd name="T12" fmla="*/ 1246187 w 813"/>
              <a:gd name="T13" fmla="*/ 0 h 2169"/>
              <a:gd name="T14" fmla="*/ 0 60000 65536"/>
              <a:gd name="T15" fmla="*/ 0 60000 65536"/>
              <a:gd name="T16" fmla="*/ 0 60000 65536"/>
              <a:gd name="T17" fmla="*/ 0 60000 65536"/>
              <a:gd name="T18" fmla="*/ 0 60000 65536"/>
              <a:gd name="T19" fmla="*/ 0 60000 65536"/>
              <a:gd name="T20" fmla="*/ 0 60000 65536"/>
              <a:gd name="T21" fmla="*/ 0 w 813"/>
              <a:gd name="T22" fmla="*/ 0 h 2169"/>
              <a:gd name="T23" fmla="*/ 813 w 813"/>
              <a:gd name="T24" fmla="*/ 2169 h 2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3" h="2169">
                <a:moveTo>
                  <a:pt x="26" y="9"/>
                </a:moveTo>
                <a:cubicBezTo>
                  <a:pt x="26" y="192"/>
                  <a:pt x="20" y="786"/>
                  <a:pt x="26" y="1110"/>
                </a:cubicBezTo>
                <a:cubicBezTo>
                  <a:pt x="32" y="1434"/>
                  <a:pt x="0" y="1780"/>
                  <a:pt x="65" y="1956"/>
                </a:cubicBezTo>
                <a:cubicBezTo>
                  <a:pt x="130" y="2132"/>
                  <a:pt x="305" y="2169"/>
                  <a:pt x="419" y="2166"/>
                </a:cubicBezTo>
                <a:cubicBezTo>
                  <a:pt x="533" y="2163"/>
                  <a:pt x="691" y="2112"/>
                  <a:pt x="752" y="1935"/>
                </a:cubicBezTo>
                <a:cubicBezTo>
                  <a:pt x="813" y="1758"/>
                  <a:pt x="780" y="1423"/>
                  <a:pt x="785" y="1101"/>
                </a:cubicBezTo>
                <a:cubicBezTo>
                  <a:pt x="790" y="779"/>
                  <a:pt x="785" y="229"/>
                  <a:pt x="785" y="0"/>
                </a:cubicBezTo>
              </a:path>
            </a:pathLst>
          </a:custGeom>
          <a:noFill/>
          <a:ln w="19050">
            <a:solidFill>
              <a:schemeClr val="tx1"/>
            </a:solidFill>
            <a:round/>
            <a:headEnd/>
            <a:tailEnd/>
          </a:ln>
        </p:spPr>
        <p:txBody>
          <a:bodyPr/>
          <a:lstStyle/>
          <a:p>
            <a:endParaRPr lang="en-US"/>
          </a:p>
        </p:txBody>
      </p:sp>
      <p:sp>
        <p:nvSpPr>
          <p:cNvPr id="163861" name="Line 53"/>
          <p:cNvSpPr>
            <a:spLocks noChangeShapeType="1"/>
          </p:cNvSpPr>
          <p:nvPr/>
        </p:nvSpPr>
        <p:spPr bwMode="auto">
          <a:xfrm flipH="1">
            <a:off x="3965575" y="2678113"/>
            <a:ext cx="1566863" cy="0"/>
          </a:xfrm>
          <a:prstGeom prst="line">
            <a:avLst/>
          </a:prstGeom>
          <a:noFill/>
          <a:ln w="19050">
            <a:solidFill>
              <a:schemeClr val="tx1"/>
            </a:solidFill>
            <a:round/>
            <a:headEnd/>
            <a:tailEnd/>
          </a:ln>
        </p:spPr>
        <p:txBody>
          <a:bodyPr/>
          <a:lstStyle/>
          <a:p>
            <a:endParaRPr lang="en-US"/>
          </a:p>
        </p:txBody>
      </p:sp>
      <p:sp>
        <p:nvSpPr>
          <p:cNvPr id="163862" name="Freeform 54"/>
          <p:cNvSpPr>
            <a:spLocks/>
          </p:cNvSpPr>
          <p:nvPr/>
        </p:nvSpPr>
        <p:spPr bwMode="auto">
          <a:xfrm>
            <a:off x="5151438" y="2678113"/>
            <a:ext cx="1943100" cy="3738562"/>
          </a:xfrm>
          <a:custGeom>
            <a:avLst/>
            <a:gdLst>
              <a:gd name="T0" fmla="*/ 52388 w 1224"/>
              <a:gd name="T1" fmla="*/ 333375 h 2355"/>
              <a:gd name="T2" fmla="*/ 47625 w 1224"/>
              <a:gd name="T3" fmla="*/ 1681162 h 2355"/>
              <a:gd name="T4" fmla="*/ 157162 w 1224"/>
              <a:gd name="T5" fmla="*/ 3257550 h 2355"/>
              <a:gd name="T6" fmla="*/ 985837 w 1224"/>
              <a:gd name="T7" fmla="*/ 3738562 h 2355"/>
              <a:gd name="T8" fmla="*/ 1790700 w 1224"/>
              <a:gd name="T9" fmla="*/ 3252787 h 2355"/>
              <a:gd name="T10" fmla="*/ 1900238 w 1224"/>
              <a:gd name="T11" fmla="*/ 1781175 h 2355"/>
              <a:gd name="T12" fmla="*/ 1895475 w 1224"/>
              <a:gd name="T13" fmla="*/ 0 h 2355"/>
              <a:gd name="T14" fmla="*/ 0 60000 65536"/>
              <a:gd name="T15" fmla="*/ 0 60000 65536"/>
              <a:gd name="T16" fmla="*/ 0 60000 65536"/>
              <a:gd name="T17" fmla="*/ 0 60000 65536"/>
              <a:gd name="T18" fmla="*/ 0 60000 65536"/>
              <a:gd name="T19" fmla="*/ 0 60000 65536"/>
              <a:gd name="T20" fmla="*/ 0 60000 65536"/>
              <a:gd name="T21" fmla="*/ 0 w 1224"/>
              <a:gd name="T22" fmla="*/ 0 h 2355"/>
              <a:gd name="T23" fmla="*/ 1224 w 1224"/>
              <a:gd name="T24" fmla="*/ 2355 h 2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2355">
                <a:moveTo>
                  <a:pt x="33" y="210"/>
                </a:moveTo>
                <a:cubicBezTo>
                  <a:pt x="33" y="351"/>
                  <a:pt x="19" y="752"/>
                  <a:pt x="30" y="1059"/>
                </a:cubicBezTo>
                <a:cubicBezTo>
                  <a:pt x="41" y="1366"/>
                  <a:pt x="0" y="1836"/>
                  <a:pt x="99" y="2052"/>
                </a:cubicBezTo>
                <a:cubicBezTo>
                  <a:pt x="198" y="2268"/>
                  <a:pt x="450" y="2355"/>
                  <a:pt x="621" y="2355"/>
                </a:cubicBezTo>
                <a:cubicBezTo>
                  <a:pt x="792" y="2355"/>
                  <a:pt x="1032" y="2255"/>
                  <a:pt x="1128" y="2049"/>
                </a:cubicBezTo>
                <a:cubicBezTo>
                  <a:pt x="1224" y="1843"/>
                  <a:pt x="1186" y="1463"/>
                  <a:pt x="1197" y="1122"/>
                </a:cubicBezTo>
                <a:cubicBezTo>
                  <a:pt x="1208" y="781"/>
                  <a:pt x="1195" y="234"/>
                  <a:pt x="1194" y="0"/>
                </a:cubicBezTo>
              </a:path>
            </a:pathLst>
          </a:custGeom>
          <a:noFill/>
          <a:ln w="19050">
            <a:solidFill>
              <a:schemeClr val="tx1"/>
            </a:solidFill>
            <a:round/>
            <a:headEnd/>
            <a:tailEnd/>
          </a:ln>
        </p:spPr>
        <p:txBody>
          <a:bodyPr/>
          <a:lstStyle/>
          <a:p>
            <a:endParaRPr lang="en-US"/>
          </a:p>
        </p:txBody>
      </p:sp>
      <p:sp>
        <p:nvSpPr>
          <p:cNvPr id="163863" name="Line 55"/>
          <p:cNvSpPr>
            <a:spLocks noChangeShapeType="1"/>
          </p:cNvSpPr>
          <p:nvPr/>
        </p:nvSpPr>
        <p:spPr bwMode="auto">
          <a:xfrm flipH="1">
            <a:off x="3965575" y="3006725"/>
            <a:ext cx="1247775" cy="0"/>
          </a:xfrm>
          <a:prstGeom prst="line">
            <a:avLst/>
          </a:prstGeom>
          <a:noFill/>
          <a:ln w="19050">
            <a:solidFill>
              <a:schemeClr val="tx1"/>
            </a:solidFill>
            <a:round/>
            <a:headEnd/>
            <a:tailEnd/>
          </a:ln>
        </p:spPr>
        <p:txBody>
          <a:bodyPr/>
          <a:lstStyle/>
          <a:p>
            <a:endParaRPr lang="en-US"/>
          </a:p>
        </p:txBody>
      </p:sp>
      <p:sp>
        <p:nvSpPr>
          <p:cNvPr id="163864" name="Oval 57"/>
          <p:cNvSpPr>
            <a:spLocks noChangeArrowheads="1"/>
          </p:cNvSpPr>
          <p:nvPr/>
        </p:nvSpPr>
        <p:spPr bwMode="auto">
          <a:xfrm>
            <a:off x="6726238" y="2633663"/>
            <a:ext cx="320675" cy="88900"/>
          </a:xfrm>
          <a:prstGeom prst="ellipse">
            <a:avLst/>
          </a:prstGeom>
          <a:noFill/>
          <a:ln w="15875">
            <a:solidFill>
              <a:schemeClr val="tx1"/>
            </a:solidFill>
            <a:round/>
            <a:headEnd/>
            <a:tailEnd/>
          </a:ln>
        </p:spPr>
        <p:txBody>
          <a:bodyPr wrap="none" anchor="ctr"/>
          <a:lstStyle/>
          <a:p>
            <a:endParaRPr lang="en-US"/>
          </a:p>
        </p:txBody>
      </p:sp>
      <p:sp>
        <p:nvSpPr>
          <p:cNvPr id="163865" name="Line 58"/>
          <p:cNvSpPr>
            <a:spLocks noChangeShapeType="1"/>
          </p:cNvSpPr>
          <p:nvPr/>
        </p:nvSpPr>
        <p:spPr bwMode="auto">
          <a:xfrm>
            <a:off x="6889750" y="2328863"/>
            <a:ext cx="0" cy="542925"/>
          </a:xfrm>
          <a:prstGeom prst="line">
            <a:avLst/>
          </a:prstGeom>
          <a:noFill/>
          <a:ln w="19050">
            <a:solidFill>
              <a:srgbClr val="FF0000"/>
            </a:solidFill>
            <a:round/>
            <a:headEnd/>
            <a:tailEnd type="triangle" w="med" len="med"/>
          </a:ln>
        </p:spPr>
        <p:txBody>
          <a:bodyPr/>
          <a:lstStyle/>
          <a:p>
            <a:endParaRPr lang="en-US"/>
          </a:p>
        </p:txBody>
      </p:sp>
      <p:sp>
        <p:nvSpPr>
          <p:cNvPr id="163866" name="Rectangle 65"/>
          <p:cNvSpPr>
            <a:spLocks noChangeArrowheads="1"/>
          </p:cNvSpPr>
          <p:nvPr/>
        </p:nvSpPr>
        <p:spPr bwMode="auto">
          <a:xfrm>
            <a:off x="3946525" y="2687638"/>
            <a:ext cx="88900" cy="307975"/>
          </a:xfrm>
          <a:prstGeom prst="rect">
            <a:avLst/>
          </a:prstGeom>
          <a:solidFill>
            <a:schemeClr val="bg1"/>
          </a:solidFill>
          <a:ln w="9525">
            <a:noFill/>
            <a:miter lim="800000"/>
            <a:headEnd/>
            <a:tailEnd/>
          </a:ln>
        </p:spPr>
        <p:txBody>
          <a:bodyPr wrap="none" anchor="ctr"/>
          <a:lstStyle/>
          <a:p>
            <a:endParaRPr lang="en-US"/>
          </a:p>
        </p:txBody>
      </p:sp>
      <p:sp>
        <p:nvSpPr>
          <p:cNvPr id="946242" name="Line 66"/>
          <p:cNvSpPr>
            <a:spLocks noChangeShapeType="1"/>
          </p:cNvSpPr>
          <p:nvPr/>
        </p:nvSpPr>
        <p:spPr bwMode="auto">
          <a:xfrm>
            <a:off x="3690938" y="2847975"/>
            <a:ext cx="974725" cy="0"/>
          </a:xfrm>
          <a:prstGeom prst="line">
            <a:avLst/>
          </a:prstGeom>
          <a:noFill/>
          <a:ln w="19050">
            <a:solidFill>
              <a:srgbClr val="FF0000"/>
            </a:solidFill>
            <a:round/>
            <a:headEnd/>
            <a:tailEnd type="triangle" w="med" len="med"/>
          </a:ln>
        </p:spPr>
        <p:txBody>
          <a:bodyPr/>
          <a:lstStyle/>
          <a:p>
            <a:endParaRPr lang="en-US"/>
          </a:p>
        </p:txBody>
      </p:sp>
      <p:sp>
        <p:nvSpPr>
          <p:cNvPr id="163868" name="Line 67"/>
          <p:cNvSpPr>
            <a:spLocks noChangeShapeType="1"/>
          </p:cNvSpPr>
          <p:nvPr/>
        </p:nvSpPr>
        <p:spPr bwMode="auto">
          <a:xfrm>
            <a:off x="5651500" y="4119563"/>
            <a:ext cx="2005013"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6222"/>
                                        </p:tgtEl>
                                        <p:attrNameLst>
                                          <p:attrName>style.visibility</p:attrName>
                                        </p:attrNameLst>
                                      </p:cBhvr>
                                      <p:to>
                                        <p:strVal val="visible"/>
                                      </p:to>
                                    </p:set>
                                    <p:animEffect transition="in" filter="dissolve">
                                      <p:cBhvr>
                                        <p:cTn id="7" dur="500"/>
                                        <p:tgtEl>
                                          <p:spTgt spid="94622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46223"/>
                                        </p:tgtEl>
                                        <p:attrNameLst>
                                          <p:attrName>style.visibility</p:attrName>
                                        </p:attrNameLst>
                                      </p:cBhvr>
                                      <p:to>
                                        <p:strVal val="visible"/>
                                      </p:to>
                                    </p:set>
                                    <p:animEffect transition="in" filter="fade">
                                      <p:cBhvr>
                                        <p:cTn id="10" dur="1000"/>
                                        <p:tgtEl>
                                          <p:spTgt spid="946223"/>
                                        </p:tgtEl>
                                      </p:cBhvr>
                                    </p:animEffect>
                                    <p:anim calcmode="lin" valueType="num">
                                      <p:cBhvr>
                                        <p:cTn id="11" dur="1000" fill="hold"/>
                                        <p:tgtEl>
                                          <p:spTgt spid="946223"/>
                                        </p:tgtEl>
                                        <p:attrNameLst>
                                          <p:attrName>ppt_x</p:attrName>
                                        </p:attrNameLst>
                                      </p:cBhvr>
                                      <p:tavLst>
                                        <p:tav tm="0">
                                          <p:val>
                                            <p:strVal val="#ppt_x"/>
                                          </p:val>
                                        </p:tav>
                                        <p:tav tm="100000">
                                          <p:val>
                                            <p:strVal val="#ppt_x"/>
                                          </p:val>
                                        </p:tav>
                                      </p:tavLst>
                                    </p:anim>
                                    <p:anim calcmode="lin" valueType="num">
                                      <p:cBhvr>
                                        <p:cTn id="12" dur="1000" fill="hold"/>
                                        <p:tgtEl>
                                          <p:spTgt spid="946223"/>
                                        </p:tgtEl>
                                        <p:attrNameLst>
                                          <p:attrName>ppt_y</p:attrName>
                                        </p:attrNameLst>
                                      </p:cBhvr>
                                      <p:tavLst>
                                        <p:tav tm="0">
                                          <p:val>
                                            <p:strVal val="#ppt_y+.1"/>
                                          </p:val>
                                        </p:tav>
                                        <p:tav tm="100000">
                                          <p:val>
                                            <p:strVal val="#ppt_y"/>
                                          </p:val>
                                        </p:tav>
                                      </p:tavLst>
                                    </p:anim>
                                  </p:childTnLst>
                                </p:cTn>
                              </p:par>
                              <p:par>
                                <p:cTn id="13" presetID="42" presetClass="exit" presetSubtype="0" fill="hold" grpId="0" nodeType="withEffect">
                                  <p:stCondLst>
                                    <p:cond delay="0"/>
                                  </p:stCondLst>
                                  <p:childTnLst>
                                    <p:animEffect transition="out" filter="fade">
                                      <p:cBhvr>
                                        <p:cTn id="14" dur="1000"/>
                                        <p:tgtEl>
                                          <p:spTgt spid="946221"/>
                                        </p:tgtEl>
                                      </p:cBhvr>
                                    </p:animEffect>
                                    <p:anim calcmode="lin" valueType="num">
                                      <p:cBhvr>
                                        <p:cTn id="15" dur="1000"/>
                                        <p:tgtEl>
                                          <p:spTgt spid="946221"/>
                                        </p:tgtEl>
                                        <p:attrNameLst>
                                          <p:attrName>ppt_x</p:attrName>
                                        </p:attrNameLst>
                                      </p:cBhvr>
                                      <p:tavLst>
                                        <p:tav tm="0">
                                          <p:val>
                                            <p:strVal val="ppt_x"/>
                                          </p:val>
                                        </p:tav>
                                        <p:tav tm="100000">
                                          <p:val>
                                            <p:strVal val="ppt_x"/>
                                          </p:val>
                                        </p:tav>
                                      </p:tavLst>
                                    </p:anim>
                                    <p:anim calcmode="lin" valueType="num">
                                      <p:cBhvr>
                                        <p:cTn id="16" dur="1000"/>
                                        <p:tgtEl>
                                          <p:spTgt spid="946221"/>
                                        </p:tgtEl>
                                        <p:attrNameLst>
                                          <p:attrName>ppt_y</p:attrName>
                                        </p:attrNameLst>
                                      </p:cBhvr>
                                      <p:tavLst>
                                        <p:tav tm="0">
                                          <p:val>
                                            <p:strVal val="ppt_y"/>
                                          </p:val>
                                        </p:tav>
                                        <p:tav tm="100000">
                                          <p:val>
                                            <p:strVal val="ppt_y+.1"/>
                                          </p:val>
                                        </p:tav>
                                      </p:tavLst>
                                    </p:anim>
                                    <p:set>
                                      <p:cBhvr>
                                        <p:cTn id="17" dur="1" fill="hold">
                                          <p:stCondLst>
                                            <p:cond delay="999"/>
                                          </p:stCondLst>
                                        </p:cTn>
                                        <p:tgtEl>
                                          <p:spTgt spid="946221"/>
                                        </p:tgtEl>
                                        <p:attrNameLst>
                                          <p:attrName>style.visibility</p:attrName>
                                        </p:attrNameLst>
                                      </p:cBhvr>
                                      <p:to>
                                        <p:strVal val="hidden"/>
                                      </p:to>
                                    </p:set>
                                  </p:childTnLst>
                                </p:cTn>
                              </p:par>
                              <p:par>
                                <p:cTn id="18" presetID="22" presetClass="entr" presetSubtype="8" fill="hold" grpId="0" nodeType="withEffect">
                                  <p:stCondLst>
                                    <p:cond delay="0"/>
                                  </p:stCondLst>
                                  <p:childTnLst>
                                    <p:set>
                                      <p:cBhvr>
                                        <p:cTn id="19" dur="1" fill="hold">
                                          <p:stCondLst>
                                            <p:cond delay="0"/>
                                          </p:stCondLst>
                                        </p:cTn>
                                        <p:tgtEl>
                                          <p:spTgt spid="946242"/>
                                        </p:tgtEl>
                                        <p:attrNameLst>
                                          <p:attrName>style.visibility</p:attrName>
                                        </p:attrNameLst>
                                      </p:cBhvr>
                                      <p:to>
                                        <p:strVal val="visible"/>
                                      </p:to>
                                    </p:set>
                                    <p:animEffect transition="in" filter="wipe(left)">
                                      <p:cBhvr>
                                        <p:cTn id="20" dur="500"/>
                                        <p:tgtEl>
                                          <p:spTgt spid="94624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46216"/>
                                        </p:tgtEl>
                                        <p:attrNameLst>
                                          <p:attrName>style.visibility</p:attrName>
                                        </p:attrNameLst>
                                      </p:cBhvr>
                                      <p:to>
                                        <p:strVal val="visible"/>
                                      </p:to>
                                    </p:set>
                                    <p:animEffect transition="in" filter="dissolve">
                                      <p:cBhvr>
                                        <p:cTn id="25" dur="500"/>
                                        <p:tgtEl>
                                          <p:spTgt spid="946216"/>
                                        </p:tgtEl>
                                      </p:cBhvr>
                                    </p:animEffect>
                                  </p:childTnLst>
                                </p:cTn>
                              </p:par>
                            </p:childTnLst>
                          </p:cTn>
                        </p:par>
                        <p:par>
                          <p:cTn id="26" fill="hold">
                            <p:stCondLst>
                              <p:cond delay="500"/>
                            </p:stCondLst>
                            <p:childTnLst>
                              <p:par>
                                <p:cTn id="27" presetID="55" presetClass="entr" presetSubtype="0" fill="hold" grpId="0" nodeType="afterEffect">
                                  <p:stCondLst>
                                    <p:cond delay="0"/>
                                  </p:stCondLst>
                                  <p:childTnLst>
                                    <p:set>
                                      <p:cBhvr>
                                        <p:cTn id="28" dur="1" fill="hold">
                                          <p:stCondLst>
                                            <p:cond delay="0"/>
                                          </p:stCondLst>
                                        </p:cTn>
                                        <p:tgtEl>
                                          <p:spTgt spid="946214"/>
                                        </p:tgtEl>
                                        <p:attrNameLst>
                                          <p:attrName>style.visibility</p:attrName>
                                        </p:attrNameLst>
                                      </p:cBhvr>
                                      <p:to>
                                        <p:strVal val="visible"/>
                                      </p:to>
                                    </p:set>
                                    <p:anim calcmode="lin" valueType="num">
                                      <p:cBhvr>
                                        <p:cTn id="29" dur="1000" fill="hold"/>
                                        <p:tgtEl>
                                          <p:spTgt spid="946214"/>
                                        </p:tgtEl>
                                        <p:attrNameLst>
                                          <p:attrName>ppt_w</p:attrName>
                                        </p:attrNameLst>
                                      </p:cBhvr>
                                      <p:tavLst>
                                        <p:tav tm="0">
                                          <p:val>
                                            <p:strVal val="#ppt_w*0.70"/>
                                          </p:val>
                                        </p:tav>
                                        <p:tav tm="100000">
                                          <p:val>
                                            <p:strVal val="#ppt_w"/>
                                          </p:val>
                                        </p:tav>
                                      </p:tavLst>
                                    </p:anim>
                                    <p:anim calcmode="lin" valueType="num">
                                      <p:cBhvr>
                                        <p:cTn id="30" dur="1000" fill="hold"/>
                                        <p:tgtEl>
                                          <p:spTgt spid="946214"/>
                                        </p:tgtEl>
                                        <p:attrNameLst>
                                          <p:attrName>ppt_h</p:attrName>
                                        </p:attrNameLst>
                                      </p:cBhvr>
                                      <p:tavLst>
                                        <p:tav tm="0">
                                          <p:val>
                                            <p:strVal val="#ppt_h"/>
                                          </p:val>
                                        </p:tav>
                                        <p:tav tm="100000">
                                          <p:val>
                                            <p:strVal val="#ppt_h"/>
                                          </p:val>
                                        </p:tav>
                                      </p:tavLst>
                                    </p:anim>
                                    <p:animEffect transition="in" filter="fade">
                                      <p:cBhvr>
                                        <p:cTn id="31" dur="1000"/>
                                        <p:tgtEl>
                                          <p:spTgt spid="946214"/>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946218"/>
                                        </p:tgtEl>
                                        <p:attrNameLst>
                                          <p:attrName>style.visibility</p:attrName>
                                        </p:attrNameLst>
                                      </p:cBhvr>
                                      <p:to>
                                        <p:strVal val="visible"/>
                                      </p:to>
                                    </p:set>
                                    <p:anim calcmode="lin" valueType="num">
                                      <p:cBhvr>
                                        <p:cTn id="36" dur="1000" fill="hold"/>
                                        <p:tgtEl>
                                          <p:spTgt spid="946218"/>
                                        </p:tgtEl>
                                        <p:attrNameLst>
                                          <p:attrName>ppt_x</p:attrName>
                                        </p:attrNameLst>
                                      </p:cBhvr>
                                      <p:tavLst>
                                        <p:tav tm="0">
                                          <p:val>
                                            <p:strVal val="#ppt_x-.2"/>
                                          </p:val>
                                        </p:tav>
                                        <p:tav tm="100000">
                                          <p:val>
                                            <p:strVal val="#ppt_x"/>
                                          </p:val>
                                        </p:tav>
                                      </p:tavLst>
                                    </p:anim>
                                    <p:anim calcmode="lin" valueType="num">
                                      <p:cBhvr>
                                        <p:cTn id="37" dur="1000" fill="hold"/>
                                        <p:tgtEl>
                                          <p:spTgt spid="94621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946218"/>
                                        </p:tgtEl>
                                      </p:cBhvr>
                                    </p:animEffect>
                                  </p:childTnLst>
                                </p:cTn>
                              </p:par>
                            </p:childTnLst>
                          </p:cTn>
                        </p:par>
                        <p:par>
                          <p:cTn id="39" fill="hold">
                            <p:stCondLst>
                              <p:cond delay="1000"/>
                            </p:stCondLst>
                            <p:childTnLst>
                              <p:par>
                                <p:cTn id="40" presetID="53" presetClass="entr" presetSubtype="0" fill="hold" grpId="0" nodeType="afterEffect">
                                  <p:stCondLst>
                                    <p:cond delay="0"/>
                                  </p:stCondLst>
                                  <p:childTnLst>
                                    <p:set>
                                      <p:cBhvr>
                                        <p:cTn id="41" dur="1" fill="hold">
                                          <p:stCondLst>
                                            <p:cond delay="0"/>
                                          </p:stCondLst>
                                        </p:cTn>
                                        <p:tgtEl>
                                          <p:spTgt spid="946232"/>
                                        </p:tgtEl>
                                        <p:attrNameLst>
                                          <p:attrName>style.visibility</p:attrName>
                                        </p:attrNameLst>
                                      </p:cBhvr>
                                      <p:to>
                                        <p:strVal val="visible"/>
                                      </p:to>
                                    </p:set>
                                    <p:anim calcmode="lin" valueType="num">
                                      <p:cBhvr>
                                        <p:cTn id="42" dur="500" fill="hold"/>
                                        <p:tgtEl>
                                          <p:spTgt spid="946232"/>
                                        </p:tgtEl>
                                        <p:attrNameLst>
                                          <p:attrName>ppt_w</p:attrName>
                                        </p:attrNameLst>
                                      </p:cBhvr>
                                      <p:tavLst>
                                        <p:tav tm="0">
                                          <p:val>
                                            <p:fltVal val="0"/>
                                          </p:val>
                                        </p:tav>
                                        <p:tav tm="100000">
                                          <p:val>
                                            <p:strVal val="#ppt_w"/>
                                          </p:val>
                                        </p:tav>
                                      </p:tavLst>
                                    </p:anim>
                                    <p:anim calcmode="lin" valueType="num">
                                      <p:cBhvr>
                                        <p:cTn id="43" dur="500" fill="hold"/>
                                        <p:tgtEl>
                                          <p:spTgt spid="946232"/>
                                        </p:tgtEl>
                                        <p:attrNameLst>
                                          <p:attrName>ppt_h</p:attrName>
                                        </p:attrNameLst>
                                      </p:cBhvr>
                                      <p:tavLst>
                                        <p:tav tm="0">
                                          <p:val>
                                            <p:fltVal val="0"/>
                                          </p:val>
                                        </p:tav>
                                        <p:tav tm="100000">
                                          <p:val>
                                            <p:strVal val="#ppt_h"/>
                                          </p:val>
                                        </p:tav>
                                      </p:tavLst>
                                    </p:anim>
                                    <p:animEffect transition="in" filter="fade">
                                      <p:cBhvr>
                                        <p:cTn id="44" dur="500"/>
                                        <p:tgtEl>
                                          <p:spTgt spid="946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232" grpId="0"/>
      <p:bldP spid="946214" grpId="0" animBg="1"/>
      <p:bldP spid="946216" grpId="0" animBg="1"/>
      <p:bldP spid="946218" grpId="0"/>
      <p:bldP spid="946221" grpId="0" animBg="1"/>
      <p:bldP spid="946222" grpId="0"/>
      <p:bldP spid="946223" grpId="0" animBg="1"/>
      <p:bldP spid="946242"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endParaRPr lang="en-US" smtClean="0"/>
          </a:p>
        </p:txBody>
      </p:sp>
      <p:sp>
        <p:nvSpPr>
          <p:cNvPr id="164867" name="Rectangle 3"/>
          <p:cNvSpPr>
            <a:spLocks noChangeArrowheads="1"/>
          </p:cNvSpPr>
          <p:nvPr/>
        </p:nvSpPr>
        <p:spPr bwMode="auto">
          <a:xfrm>
            <a:off x="114300" y="2057400"/>
            <a:ext cx="9144000" cy="0"/>
          </a:xfrm>
          <a:prstGeom prst="rect">
            <a:avLst/>
          </a:prstGeom>
          <a:noFill/>
          <a:ln w="9525">
            <a:noFill/>
            <a:miter lim="800000"/>
            <a:headEnd/>
            <a:tailEnd/>
          </a:ln>
        </p:spPr>
        <p:txBody>
          <a:bodyPr wrap="none" anchor="ctr">
            <a:spAutoFit/>
          </a:bodyPr>
          <a:lstStyle/>
          <a:p>
            <a:endParaRPr lang="en-US"/>
          </a:p>
        </p:txBody>
      </p:sp>
      <p:grpSp>
        <p:nvGrpSpPr>
          <p:cNvPr id="164868" name="Group 4"/>
          <p:cNvGrpSpPr>
            <a:grpSpLocks/>
          </p:cNvGrpSpPr>
          <p:nvPr/>
        </p:nvGrpSpPr>
        <p:grpSpPr bwMode="auto">
          <a:xfrm>
            <a:off x="1409700" y="2400300"/>
            <a:ext cx="6286500" cy="2628900"/>
            <a:chOff x="1080" y="1152"/>
            <a:chExt cx="9900" cy="4140"/>
          </a:xfrm>
        </p:grpSpPr>
        <p:sp>
          <p:nvSpPr>
            <p:cNvPr id="164870" name="Oval 5"/>
            <p:cNvSpPr>
              <a:spLocks noChangeArrowheads="1"/>
            </p:cNvSpPr>
            <p:nvPr/>
          </p:nvSpPr>
          <p:spPr bwMode="auto">
            <a:xfrm>
              <a:off x="4500" y="2592"/>
              <a:ext cx="1800" cy="1800"/>
            </a:xfrm>
            <a:prstGeom prst="ellipse">
              <a:avLst/>
            </a:prstGeom>
            <a:noFill/>
            <a:ln w="15875">
              <a:solidFill>
                <a:srgbClr val="000000"/>
              </a:solidFill>
              <a:round/>
              <a:headEnd/>
              <a:tailEnd/>
            </a:ln>
          </p:spPr>
          <p:txBody>
            <a:bodyPr/>
            <a:lstStyle/>
            <a:p>
              <a:endParaRPr lang="en-US"/>
            </a:p>
          </p:txBody>
        </p:sp>
        <p:sp>
          <p:nvSpPr>
            <p:cNvPr id="164871" name="Rectangle 6"/>
            <p:cNvSpPr>
              <a:spLocks noChangeArrowheads="1"/>
            </p:cNvSpPr>
            <p:nvPr/>
          </p:nvSpPr>
          <p:spPr bwMode="auto">
            <a:xfrm>
              <a:off x="5940" y="3398"/>
              <a:ext cx="720" cy="180"/>
            </a:xfrm>
            <a:prstGeom prst="rect">
              <a:avLst/>
            </a:prstGeom>
            <a:solidFill>
              <a:srgbClr val="FFFFFF"/>
            </a:solidFill>
            <a:ln w="15875">
              <a:noFill/>
              <a:miter lim="800000"/>
              <a:headEnd/>
              <a:tailEnd/>
            </a:ln>
          </p:spPr>
          <p:txBody>
            <a:bodyPr/>
            <a:lstStyle/>
            <a:p>
              <a:endParaRPr lang="en-US"/>
            </a:p>
          </p:txBody>
        </p:sp>
        <p:sp>
          <p:nvSpPr>
            <p:cNvPr id="164872" name="Line 7"/>
            <p:cNvSpPr>
              <a:spLocks noChangeShapeType="1"/>
            </p:cNvSpPr>
            <p:nvPr/>
          </p:nvSpPr>
          <p:spPr bwMode="auto">
            <a:xfrm flipH="1">
              <a:off x="6300" y="3578"/>
              <a:ext cx="360" cy="0"/>
            </a:xfrm>
            <a:prstGeom prst="line">
              <a:avLst/>
            </a:prstGeom>
            <a:noFill/>
            <a:ln w="15875">
              <a:solidFill>
                <a:srgbClr val="000000"/>
              </a:solidFill>
              <a:round/>
              <a:headEnd/>
              <a:tailEnd/>
            </a:ln>
          </p:spPr>
          <p:txBody>
            <a:bodyPr/>
            <a:lstStyle/>
            <a:p>
              <a:endParaRPr lang="en-US"/>
            </a:p>
          </p:txBody>
        </p:sp>
        <p:sp>
          <p:nvSpPr>
            <p:cNvPr id="164873" name="Line 8"/>
            <p:cNvSpPr>
              <a:spLocks noChangeShapeType="1"/>
            </p:cNvSpPr>
            <p:nvPr/>
          </p:nvSpPr>
          <p:spPr bwMode="auto">
            <a:xfrm flipH="1">
              <a:off x="6300" y="3398"/>
              <a:ext cx="540" cy="0"/>
            </a:xfrm>
            <a:prstGeom prst="line">
              <a:avLst/>
            </a:prstGeom>
            <a:noFill/>
            <a:ln w="15875">
              <a:solidFill>
                <a:srgbClr val="000000"/>
              </a:solidFill>
              <a:round/>
              <a:headEnd/>
              <a:tailEnd/>
            </a:ln>
          </p:spPr>
          <p:txBody>
            <a:bodyPr/>
            <a:lstStyle/>
            <a:p>
              <a:endParaRPr lang="en-US"/>
            </a:p>
          </p:txBody>
        </p:sp>
        <p:sp>
          <p:nvSpPr>
            <p:cNvPr id="164874" name="Freeform 9"/>
            <p:cNvSpPr>
              <a:spLocks/>
            </p:cNvSpPr>
            <p:nvPr/>
          </p:nvSpPr>
          <p:spPr bwMode="auto">
            <a:xfrm>
              <a:off x="6660" y="3568"/>
              <a:ext cx="553" cy="915"/>
            </a:xfrm>
            <a:custGeom>
              <a:avLst/>
              <a:gdLst>
                <a:gd name="T0" fmla="*/ 0 w 553"/>
                <a:gd name="T1" fmla="*/ 10 h 915"/>
                <a:gd name="T2" fmla="*/ 463 w 553"/>
                <a:gd name="T3" fmla="*/ 151 h 915"/>
                <a:gd name="T4" fmla="*/ 538 w 553"/>
                <a:gd name="T5" fmla="*/ 915 h 915"/>
                <a:gd name="T6" fmla="*/ 0 60000 65536"/>
                <a:gd name="T7" fmla="*/ 0 60000 65536"/>
                <a:gd name="T8" fmla="*/ 0 60000 65536"/>
                <a:gd name="T9" fmla="*/ 0 w 553"/>
                <a:gd name="T10" fmla="*/ 0 h 915"/>
                <a:gd name="T11" fmla="*/ 553 w 553"/>
                <a:gd name="T12" fmla="*/ 915 h 915"/>
              </a:gdLst>
              <a:ahLst/>
              <a:cxnLst>
                <a:cxn ang="T6">
                  <a:pos x="T0" y="T1"/>
                </a:cxn>
                <a:cxn ang="T7">
                  <a:pos x="T2" y="T3"/>
                </a:cxn>
                <a:cxn ang="T8">
                  <a:pos x="T4" y="T5"/>
                </a:cxn>
              </a:cxnLst>
              <a:rect l="T9" t="T10" r="T11" b="T12"/>
              <a:pathLst>
                <a:path w="553" h="915">
                  <a:moveTo>
                    <a:pt x="0" y="10"/>
                  </a:moveTo>
                  <a:cubicBezTo>
                    <a:pt x="77" y="33"/>
                    <a:pt x="373" y="0"/>
                    <a:pt x="463" y="151"/>
                  </a:cubicBezTo>
                  <a:cubicBezTo>
                    <a:pt x="553" y="302"/>
                    <a:pt x="523" y="756"/>
                    <a:pt x="538" y="915"/>
                  </a:cubicBezTo>
                </a:path>
              </a:pathLst>
            </a:custGeom>
            <a:noFill/>
            <a:ln w="15875">
              <a:solidFill>
                <a:srgbClr val="000000"/>
              </a:solidFill>
              <a:round/>
              <a:headEnd/>
              <a:tailEnd/>
            </a:ln>
          </p:spPr>
          <p:txBody>
            <a:bodyPr/>
            <a:lstStyle/>
            <a:p>
              <a:endParaRPr lang="en-US"/>
            </a:p>
          </p:txBody>
        </p:sp>
        <p:sp>
          <p:nvSpPr>
            <p:cNvPr id="164875" name="Freeform 10"/>
            <p:cNvSpPr>
              <a:spLocks/>
            </p:cNvSpPr>
            <p:nvPr/>
          </p:nvSpPr>
          <p:spPr bwMode="auto">
            <a:xfrm>
              <a:off x="6840" y="3398"/>
              <a:ext cx="534" cy="1072"/>
            </a:xfrm>
            <a:custGeom>
              <a:avLst/>
              <a:gdLst>
                <a:gd name="T0" fmla="*/ 0 w 534"/>
                <a:gd name="T1" fmla="*/ 0 h 1072"/>
                <a:gd name="T2" fmla="*/ 321 w 534"/>
                <a:gd name="T3" fmla="*/ 95 h 1072"/>
                <a:gd name="T4" fmla="*/ 496 w 534"/>
                <a:gd name="T5" fmla="*/ 409 h 1072"/>
                <a:gd name="T6" fmla="*/ 534 w 534"/>
                <a:gd name="T7" fmla="*/ 1072 h 1072"/>
                <a:gd name="T8" fmla="*/ 0 60000 65536"/>
                <a:gd name="T9" fmla="*/ 0 60000 65536"/>
                <a:gd name="T10" fmla="*/ 0 60000 65536"/>
                <a:gd name="T11" fmla="*/ 0 60000 65536"/>
                <a:gd name="T12" fmla="*/ 0 w 534"/>
                <a:gd name="T13" fmla="*/ 0 h 1072"/>
                <a:gd name="T14" fmla="*/ 534 w 534"/>
                <a:gd name="T15" fmla="*/ 1072 h 1072"/>
              </a:gdLst>
              <a:ahLst/>
              <a:cxnLst>
                <a:cxn ang="T8">
                  <a:pos x="T0" y="T1"/>
                </a:cxn>
                <a:cxn ang="T9">
                  <a:pos x="T2" y="T3"/>
                </a:cxn>
                <a:cxn ang="T10">
                  <a:pos x="T4" y="T5"/>
                </a:cxn>
                <a:cxn ang="T11">
                  <a:pos x="T6" y="T7"/>
                </a:cxn>
              </a:cxnLst>
              <a:rect l="T12" t="T13" r="T14" b="T15"/>
              <a:pathLst>
                <a:path w="534" h="1072">
                  <a:moveTo>
                    <a:pt x="0" y="0"/>
                  </a:moveTo>
                  <a:cubicBezTo>
                    <a:pt x="53" y="16"/>
                    <a:pt x="238" y="27"/>
                    <a:pt x="321" y="95"/>
                  </a:cubicBezTo>
                  <a:cubicBezTo>
                    <a:pt x="404" y="163"/>
                    <a:pt x="461" y="246"/>
                    <a:pt x="496" y="409"/>
                  </a:cubicBezTo>
                  <a:cubicBezTo>
                    <a:pt x="531" y="572"/>
                    <a:pt x="526" y="934"/>
                    <a:pt x="534" y="1072"/>
                  </a:cubicBezTo>
                </a:path>
              </a:pathLst>
            </a:custGeom>
            <a:noFill/>
            <a:ln w="15875">
              <a:solidFill>
                <a:srgbClr val="000000"/>
              </a:solidFill>
              <a:round/>
              <a:headEnd/>
              <a:tailEnd/>
            </a:ln>
          </p:spPr>
          <p:txBody>
            <a:bodyPr/>
            <a:lstStyle/>
            <a:p>
              <a:endParaRPr lang="en-US"/>
            </a:p>
          </p:txBody>
        </p:sp>
        <p:sp>
          <p:nvSpPr>
            <p:cNvPr id="164876" name="Line 11"/>
            <p:cNvSpPr>
              <a:spLocks noChangeShapeType="1"/>
            </p:cNvSpPr>
            <p:nvPr/>
          </p:nvSpPr>
          <p:spPr bwMode="auto">
            <a:xfrm>
              <a:off x="7200" y="4478"/>
              <a:ext cx="0" cy="360"/>
            </a:xfrm>
            <a:prstGeom prst="line">
              <a:avLst/>
            </a:prstGeom>
            <a:noFill/>
            <a:ln w="15875">
              <a:solidFill>
                <a:srgbClr val="000000"/>
              </a:solidFill>
              <a:round/>
              <a:headEnd/>
              <a:tailEnd/>
            </a:ln>
          </p:spPr>
          <p:txBody>
            <a:bodyPr/>
            <a:lstStyle/>
            <a:p>
              <a:endParaRPr lang="en-US"/>
            </a:p>
          </p:txBody>
        </p:sp>
        <p:sp>
          <p:nvSpPr>
            <p:cNvPr id="164877" name="Line 12"/>
            <p:cNvSpPr>
              <a:spLocks noChangeShapeType="1"/>
            </p:cNvSpPr>
            <p:nvPr/>
          </p:nvSpPr>
          <p:spPr bwMode="auto">
            <a:xfrm>
              <a:off x="7380" y="4478"/>
              <a:ext cx="0" cy="360"/>
            </a:xfrm>
            <a:prstGeom prst="line">
              <a:avLst/>
            </a:prstGeom>
            <a:noFill/>
            <a:ln w="15875">
              <a:solidFill>
                <a:srgbClr val="000000"/>
              </a:solidFill>
              <a:round/>
              <a:headEnd/>
              <a:tailEnd/>
            </a:ln>
          </p:spPr>
          <p:txBody>
            <a:bodyPr/>
            <a:lstStyle/>
            <a:p>
              <a:endParaRPr lang="en-US"/>
            </a:p>
          </p:txBody>
        </p:sp>
        <p:sp>
          <p:nvSpPr>
            <p:cNvPr id="164878" name="Line 13"/>
            <p:cNvSpPr>
              <a:spLocks noChangeShapeType="1"/>
            </p:cNvSpPr>
            <p:nvPr/>
          </p:nvSpPr>
          <p:spPr bwMode="auto">
            <a:xfrm>
              <a:off x="7740" y="2318"/>
              <a:ext cx="0" cy="2520"/>
            </a:xfrm>
            <a:prstGeom prst="line">
              <a:avLst/>
            </a:prstGeom>
            <a:noFill/>
            <a:ln w="15875">
              <a:solidFill>
                <a:srgbClr val="000000"/>
              </a:solidFill>
              <a:round/>
              <a:headEnd/>
              <a:tailEnd/>
            </a:ln>
          </p:spPr>
          <p:txBody>
            <a:bodyPr/>
            <a:lstStyle/>
            <a:p>
              <a:endParaRPr lang="en-US"/>
            </a:p>
          </p:txBody>
        </p:sp>
        <p:sp>
          <p:nvSpPr>
            <p:cNvPr id="164879" name="Line 14"/>
            <p:cNvSpPr>
              <a:spLocks noChangeShapeType="1"/>
            </p:cNvSpPr>
            <p:nvPr/>
          </p:nvSpPr>
          <p:spPr bwMode="auto">
            <a:xfrm>
              <a:off x="7920" y="2318"/>
              <a:ext cx="0" cy="2520"/>
            </a:xfrm>
            <a:prstGeom prst="line">
              <a:avLst/>
            </a:prstGeom>
            <a:noFill/>
            <a:ln w="15875">
              <a:solidFill>
                <a:srgbClr val="000000"/>
              </a:solidFill>
              <a:round/>
              <a:headEnd/>
              <a:tailEnd/>
            </a:ln>
          </p:spPr>
          <p:txBody>
            <a:bodyPr/>
            <a:lstStyle/>
            <a:p>
              <a:endParaRPr lang="en-US"/>
            </a:p>
          </p:txBody>
        </p:sp>
        <p:sp>
          <p:nvSpPr>
            <p:cNvPr id="164880" name="Freeform 15"/>
            <p:cNvSpPr>
              <a:spLocks/>
            </p:cNvSpPr>
            <p:nvPr/>
          </p:nvSpPr>
          <p:spPr bwMode="auto">
            <a:xfrm>
              <a:off x="7200" y="4838"/>
              <a:ext cx="724" cy="454"/>
            </a:xfrm>
            <a:custGeom>
              <a:avLst/>
              <a:gdLst>
                <a:gd name="T0" fmla="*/ 0 w 724"/>
                <a:gd name="T1" fmla="*/ 0 h 454"/>
                <a:gd name="T2" fmla="*/ 65 w 724"/>
                <a:gd name="T3" fmla="*/ 343 h 454"/>
                <a:gd name="T4" fmla="*/ 365 w 724"/>
                <a:gd name="T5" fmla="*/ 453 h 454"/>
                <a:gd name="T6" fmla="*/ 665 w 724"/>
                <a:gd name="T7" fmla="*/ 348 h 454"/>
                <a:gd name="T8" fmla="*/ 720 w 724"/>
                <a:gd name="T9" fmla="*/ 0 h 454"/>
                <a:gd name="T10" fmla="*/ 0 60000 65536"/>
                <a:gd name="T11" fmla="*/ 0 60000 65536"/>
                <a:gd name="T12" fmla="*/ 0 60000 65536"/>
                <a:gd name="T13" fmla="*/ 0 60000 65536"/>
                <a:gd name="T14" fmla="*/ 0 60000 65536"/>
                <a:gd name="T15" fmla="*/ 0 w 724"/>
                <a:gd name="T16" fmla="*/ 0 h 454"/>
                <a:gd name="T17" fmla="*/ 724 w 724"/>
                <a:gd name="T18" fmla="*/ 454 h 454"/>
              </a:gdLst>
              <a:ahLst/>
              <a:cxnLst>
                <a:cxn ang="T10">
                  <a:pos x="T0" y="T1"/>
                </a:cxn>
                <a:cxn ang="T11">
                  <a:pos x="T2" y="T3"/>
                </a:cxn>
                <a:cxn ang="T12">
                  <a:pos x="T4" y="T5"/>
                </a:cxn>
                <a:cxn ang="T13">
                  <a:pos x="T6" y="T7"/>
                </a:cxn>
                <a:cxn ang="T14">
                  <a:pos x="T8" y="T9"/>
                </a:cxn>
              </a:cxnLst>
              <a:rect l="T15" t="T16" r="T17" b="T18"/>
              <a:pathLst>
                <a:path w="724" h="454">
                  <a:moveTo>
                    <a:pt x="0" y="0"/>
                  </a:moveTo>
                  <a:cubicBezTo>
                    <a:pt x="11" y="57"/>
                    <a:pt x="4" y="268"/>
                    <a:pt x="65" y="343"/>
                  </a:cubicBezTo>
                  <a:cubicBezTo>
                    <a:pt x="126" y="418"/>
                    <a:pt x="265" y="452"/>
                    <a:pt x="365" y="453"/>
                  </a:cubicBezTo>
                  <a:cubicBezTo>
                    <a:pt x="465" y="454"/>
                    <a:pt x="606" y="423"/>
                    <a:pt x="665" y="348"/>
                  </a:cubicBezTo>
                  <a:cubicBezTo>
                    <a:pt x="724" y="273"/>
                    <a:pt x="709" y="72"/>
                    <a:pt x="720" y="0"/>
                  </a:cubicBezTo>
                </a:path>
              </a:pathLst>
            </a:custGeom>
            <a:noFill/>
            <a:ln w="15875">
              <a:solidFill>
                <a:srgbClr val="000000"/>
              </a:solidFill>
              <a:round/>
              <a:headEnd/>
              <a:tailEnd/>
            </a:ln>
          </p:spPr>
          <p:txBody>
            <a:bodyPr/>
            <a:lstStyle/>
            <a:p>
              <a:endParaRPr lang="en-US"/>
            </a:p>
          </p:txBody>
        </p:sp>
        <p:sp>
          <p:nvSpPr>
            <p:cNvPr id="164881" name="Freeform 16"/>
            <p:cNvSpPr>
              <a:spLocks/>
            </p:cNvSpPr>
            <p:nvPr/>
          </p:nvSpPr>
          <p:spPr bwMode="auto">
            <a:xfrm>
              <a:off x="7379" y="4821"/>
              <a:ext cx="365" cy="297"/>
            </a:xfrm>
            <a:custGeom>
              <a:avLst/>
              <a:gdLst>
                <a:gd name="T0" fmla="*/ 1 w 365"/>
                <a:gd name="T1" fmla="*/ 0 h 297"/>
                <a:gd name="T2" fmla="*/ 31 w 365"/>
                <a:gd name="T3" fmla="*/ 235 h 297"/>
                <a:gd name="T4" fmla="*/ 186 w 365"/>
                <a:gd name="T5" fmla="*/ 295 h 297"/>
                <a:gd name="T6" fmla="*/ 336 w 365"/>
                <a:gd name="T7" fmla="*/ 245 h 297"/>
                <a:gd name="T8" fmla="*/ 361 w 365"/>
                <a:gd name="T9" fmla="*/ 10 h 297"/>
                <a:gd name="T10" fmla="*/ 0 60000 65536"/>
                <a:gd name="T11" fmla="*/ 0 60000 65536"/>
                <a:gd name="T12" fmla="*/ 0 60000 65536"/>
                <a:gd name="T13" fmla="*/ 0 60000 65536"/>
                <a:gd name="T14" fmla="*/ 0 60000 65536"/>
                <a:gd name="T15" fmla="*/ 0 w 365"/>
                <a:gd name="T16" fmla="*/ 0 h 297"/>
                <a:gd name="T17" fmla="*/ 365 w 365"/>
                <a:gd name="T18" fmla="*/ 297 h 297"/>
              </a:gdLst>
              <a:ahLst/>
              <a:cxnLst>
                <a:cxn ang="T10">
                  <a:pos x="T0" y="T1"/>
                </a:cxn>
                <a:cxn ang="T11">
                  <a:pos x="T2" y="T3"/>
                </a:cxn>
                <a:cxn ang="T12">
                  <a:pos x="T4" y="T5"/>
                </a:cxn>
                <a:cxn ang="T13">
                  <a:pos x="T6" y="T7"/>
                </a:cxn>
                <a:cxn ang="T14">
                  <a:pos x="T8" y="T9"/>
                </a:cxn>
              </a:cxnLst>
              <a:rect l="T15" t="T16" r="T17" b="T18"/>
              <a:pathLst>
                <a:path w="365" h="297">
                  <a:moveTo>
                    <a:pt x="1" y="0"/>
                  </a:moveTo>
                  <a:cubicBezTo>
                    <a:pt x="7" y="39"/>
                    <a:pt x="0" y="186"/>
                    <a:pt x="31" y="235"/>
                  </a:cubicBezTo>
                  <a:cubicBezTo>
                    <a:pt x="62" y="284"/>
                    <a:pt x="135" y="293"/>
                    <a:pt x="186" y="295"/>
                  </a:cubicBezTo>
                  <a:cubicBezTo>
                    <a:pt x="237" y="297"/>
                    <a:pt x="307" y="292"/>
                    <a:pt x="336" y="245"/>
                  </a:cubicBezTo>
                  <a:cubicBezTo>
                    <a:pt x="365" y="198"/>
                    <a:pt x="356" y="59"/>
                    <a:pt x="361" y="10"/>
                  </a:cubicBezTo>
                </a:path>
              </a:pathLst>
            </a:custGeom>
            <a:noFill/>
            <a:ln w="15875">
              <a:solidFill>
                <a:srgbClr val="000000"/>
              </a:solidFill>
              <a:round/>
              <a:headEnd/>
              <a:tailEnd/>
            </a:ln>
          </p:spPr>
          <p:txBody>
            <a:bodyPr/>
            <a:lstStyle/>
            <a:p>
              <a:endParaRPr lang="en-US"/>
            </a:p>
          </p:txBody>
        </p:sp>
        <p:sp>
          <p:nvSpPr>
            <p:cNvPr id="164882" name="Line 17"/>
            <p:cNvSpPr>
              <a:spLocks noChangeShapeType="1"/>
            </p:cNvSpPr>
            <p:nvPr/>
          </p:nvSpPr>
          <p:spPr bwMode="auto">
            <a:xfrm>
              <a:off x="7740" y="2318"/>
              <a:ext cx="180" cy="0"/>
            </a:xfrm>
            <a:prstGeom prst="line">
              <a:avLst/>
            </a:prstGeom>
            <a:noFill/>
            <a:ln w="15875">
              <a:solidFill>
                <a:srgbClr val="000000"/>
              </a:solidFill>
              <a:round/>
              <a:headEnd/>
              <a:tailEnd/>
            </a:ln>
          </p:spPr>
          <p:txBody>
            <a:bodyPr/>
            <a:lstStyle/>
            <a:p>
              <a:endParaRPr lang="en-US"/>
            </a:p>
          </p:txBody>
        </p:sp>
        <p:sp>
          <p:nvSpPr>
            <p:cNvPr id="164883" name="Freeform 18"/>
            <p:cNvSpPr>
              <a:spLocks/>
            </p:cNvSpPr>
            <p:nvPr/>
          </p:nvSpPr>
          <p:spPr bwMode="auto">
            <a:xfrm>
              <a:off x="7825" y="1590"/>
              <a:ext cx="1" cy="601"/>
            </a:xfrm>
            <a:custGeom>
              <a:avLst/>
              <a:gdLst>
                <a:gd name="T0" fmla="*/ 0 w 1"/>
                <a:gd name="T1" fmla="*/ 0 h 601"/>
                <a:gd name="T2" fmla="*/ 0 w 1"/>
                <a:gd name="T3" fmla="*/ 601 h 601"/>
                <a:gd name="T4" fmla="*/ 0 60000 65536"/>
                <a:gd name="T5" fmla="*/ 0 60000 65536"/>
                <a:gd name="T6" fmla="*/ 0 w 1"/>
                <a:gd name="T7" fmla="*/ 0 h 601"/>
                <a:gd name="T8" fmla="*/ 1 w 1"/>
                <a:gd name="T9" fmla="*/ 601 h 601"/>
              </a:gdLst>
              <a:ahLst/>
              <a:cxnLst>
                <a:cxn ang="T4">
                  <a:pos x="T0" y="T1"/>
                </a:cxn>
                <a:cxn ang="T5">
                  <a:pos x="T2" y="T3"/>
                </a:cxn>
              </a:cxnLst>
              <a:rect l="T6" t="T7" r="T8" b="T9"/>
              <a:pathLst>
                <a:path w="1" h="601">
                  <a:moveTo>
                    <a:pt x="0" y="0"/>
                  </a:moveTo>
                  <a:lnTo>
                    <a:pt x="0" y="601"/>
                  </a:lnTo>
                </a:path>
              </a:pathLst>
            </a:custGeom>
            <a:noFill/>
            <a:ln w="9525">
              <a:solidFill>
                <a:srgbClr val="000000"/>
              </a:solidFill>
              <a:round/>
              <a:headEnd/>
              <a:tailEnd type="triangle" w="med" len="med"/>
            </a:ln>
          </p:spPr>
          <p:txBody>
            <a:bodyPr/>
            <a:lstStyle/>
            <a:p>
              <a:endParaRPr lang="en-US"/>
            </a:p>
          </p:txBody>
        </p:sp>
        <p:sp>
          <p:nvSpPr>
            <p:cNvPr id="164884" name="Line 19"/>
            <p:cNvSpPr>
              <a:spLocks noChangeShapeType="1"/>
            </p:cNvSpPr>
            <p:nvPr/>
          </p:nvSpPr>
          <p:spPr bwMode="auto">
            <a:xfrm>
              <a:off x="7740" y="3578"/>
              <a:ext cx="180" cy="0"/>
            </a:xfrm>
            <a:prstGeom prst="line">
              <a:avLst/>
            </a:prstGeom>
            <a:noFill/>
            <a:ln w="15875">
              <a:solidFill>
                <a:srgbClr val="000000"/>
              </a:solidFill>
              <a:round/>
              <a:headEnd/>
              <a:tailEnd/>
            </a:ln>
          </p:spPr>
          <p:txBody>
            <a:bodyPr/>
            <a:lstStyle/>
            <a:p>
              <a:endParaRPr lang="en-US"/>
            </a:p>
          </p:txBody>
        </p:sp>
        <p:sp>
          <p:nvSpPr>
            <p:cNvPr id="164885" name="Line 20"/>
            <p:cNvSpPr>
              <a:spLocks noChangeShapeType="1"/>
            </p:cNvSpPr>
            <p:nvPr/>
          </p:nvSpPr>
          <p:spPr bwMode="auto">
            <a:xfrm>
              <a:off x="7200" y="4478"/>
              <a:ext cx="180" cy="0"/>
            </a:xfrm>
            <a:prstGeom prst="line">
              <a:avLst/>
            </a:prstGeom>
            <a:noFill/>
            <a:ln w="15875">
              <a:solidFill>
                <a:srgbClr val="000000"/>
              </a:solidFill>
              <a:round/>
              <a:headEnd/>
              <a:tailEnd/>
            </a:ln>
          </p:spPr>
          <p:txBody>
            <a:bodyPr/>
            <a:lstStyle/>
            <a:p>
              <a:endParaRPr lang="en-US"/>
            </a:p>
          </p:txBody>
        </p:sp>
        <p:sp>
          <p:nvSpPr>
            <p:cNvPr id="164886" name="Freeform 21"/>
            <p:cNvSpPr>
              <a:spLocks/>
            </p:cNvSpPr>
            <p:nvPr/>
          </p:nvSpPr>
          <p:spPr bwMode="auto">
            <a:xfrm>
              <a:off x="7190" y="4658"/>
              <a:ext cx="190" cy="168"/>
            </a:xfrm>
            <a:custGeom>
              <a:avLst/>
              <a:gdLst>
                <a:gd name="T0" fmla="*/ 0 w 190"/>
                <a:gd name="T1" fmla="*/ 168 h 168"/>
                <a:gd name="T2" fmla="*/ 190 w 190"/>
                <a:gd name="T3" fmla="*/ 0 h 168"/>
                <a:gd name="T4" fmla="*/ 0 60000 65536"/>
                <a:gd name="T5" fmla="*/ 0 60000 65536"/>
                <a:gd name="T6" fmla="*/ 0 w 190"/>
                <a:gd name="T7" fmla="*/ 0 h 168"/>
                <a:gd name="T8" fmla="*/ 190 w 190"/>
                <a:gd name="T9" fmla="*/ 168 h 168"/>
              </a:gdLst>
              <a:ahLst/>
              <a:cxnLst>
                <a:cxn ang="T4">
                  <a:pos x="T0" y="T1"/>
                </a:cxn>
                <a:cxn ang="T5">
                  <a:pos x="T2" y="T3"/>
                </a:cxn>
              </a:cxnLst>
              <a:rect l="T6" t="T7" r="T8" b="T9"/>
              <a:pathLst>
                <a:path w="190" h="168">
                  <a:moveTo>
                    <a:pt x="0" y="168"/>
                  </a:moveTo>
                  <a:lnTo>
                    <a:pt x="190" y="0"/>
                  </a:lnTo>
                </a:path>
              </a:pathLst>
            </a:custGeom>
            <a:noFill/>
            <a:ln w="15875">
              <a:solidFill>
                <a:srgbClr val="000000"/>
              </a:solidFill>
              <a:round/>
              <a:headEnd/>
              <a:tailEnd/>
            </a:ln>
          </p:spPr>
          <p:txBody>
            <a:bodyPr/>
            <a:lstStyle/>
            <a:p>
              <a:endParaRPr lang="en-US"/>
            </a:p>
          </p:txBody>
        </p:sp>
        <p:sp>
          <p:nvSpPr>
            <p:cNvPr id="164887" name="Freeform 22"/>
            <p:cNvSpPr>
              <a:spLocks/>
            </p:cNvSpPr>
            <p:nvPr/>
          </p:nvSpPr>
          <p:spPr bwMode="auto">
            <a:xfrm>
              <a:off x="7210" y="4838"/>
              <a:ext cx="170" cy="163"/>
            </a:xfrm>
            <a:custGeom>
              <a:avLst/>
              <a:gdLst>
                <a:gd name="T0" fmla="*/ 0 w 170"/>
                <a:gd name="T1" fmla="*/ 163 h 163"/>
                <a:gd name="T2" fmla="*/ 170 w 170"/>
                <a:gd name="T3" fmla="*/ 0 h 163"/>
                <a:gd name="T4" fmla="*/ 0 60000 65536"/>
                <a:gd name="T5" fmla="*/ 0 60000 65536"/>
                <a:gd name="T6" fmla="*/ 0 w 170"/>
                <a:gd name="T7" fmla="*/ 0 h 163"/>
                <a:gd name="T8" fmla="*/ 170 w 170"/>
                <a:gd name="T9" fmla="*/ 163 h 163"/>
              </a:gdLst>
              <a:ahLst/>
              <a:cxnLst>
                <a:cxn ang="T4">
                  <a:pos x="T0" y="T1"/>
                </a:cxn>
                <a:cxn ang="T5">
                  <a:pos x="T2" y="T3"/>
                </a:cxn>
              </a:cxnLst>
              <a:rect l="T6" t="T7" r="T8" b="T9"/>
              <a:pathLst>
                <a:path w="170" h="163">
                  <a:moveTo>
                    <a:pt x="0" y="163"/>
                  </a:moveTo>
                  <a:lnTo>
                    <a:pt x="170" y="0"/>
                  </a:lnTo>
                </a:path>
              </a:pathLst>
            </a:custGeom>
            <a:noFill/>
            <a:ln w="15875">
              <a:solidFill>
                <a:srgbClr val="000000"/>
              </a:solidFill>
              <a:round/>
              <a:headEnd/>
              <a:tailEnd/>
            </a:ln>
          </p:spPr>
          <p:txBody>
            <a:bodyPr/>
            <a:lstStyle/>
            <a:p>
              <a:endParaRPr lang="en-US"/>
            </a:p>
          </p:txBody>
        </p:sp>
        <p:sp>
          <p:nvSpPr>
            <p:cNvPr id="164888" name="Freeform 23"/>
            <p:cNvSpPr>
              <a:spLocks/>
            </p:cNvSpPr>
            <p:nvPr/>
          </p:nvSpPr>
          <p:spPr bwMode="auto">
            <a:xfrm>
              <a:off x="7245" y="4996"/>
              <a:ext cx="145" cy="155"/>
            </a:xfrm>
            <a:custGeom>
              <a:avLst/>
              <a:gdLst>
                <a:gd name="T0" fmla="*/ 0 w 145"/>
                <a:gd name="T1" fmla="*/ 155 h 155"/>
                <a:gd name="T2" fmla="*/ 145 w 145"/>
                <a:gd name="T3" fmla="*/ 0 h 155"/>
                <a:gd name="T4" fmla="*/ 0 60000 65536"/>
                <a:gd name="T5" fmla="*/ 0 60000 65536"/>
                <a:gd name="T6" fmla="*/ 0 w 145"/>
                <a:gd name="T7" fmla="*/ 0 h 155"/>
                <a:gd name="T8" fmla="*/ 145 w 145"/>
                <a:gd name="T9" fmla="*/ 155 h 155"/>
              </a:gdLst>
              <a:ahLst/>
              <a:cxnLst>
                <a:cxn ang="T4">
                  <a:pos x="T0" y="T1"/>
                </a:cxn>
                <a:cxn ang="T5">
                  <a:pos x="T2" y="T3"/>
                </a:cxn>
              </a:cxnLst>
              <a:rect l="T6" t="T7" r="T8" b="T9"/>
              <a:pathLst>
                <a:path w="145" h="155">
                  <a:moveTo>
                    <a:pt x="0" y="155"/>
                  </a:moveTo>
                  <a:lnTo>
                    <a:pt x="145" y="0"/>
                  </a:lnTo>
                </a:path>
              </a:pathLst>
            </a:custGeom>
            <a:noFill/>
            <a:ln w="15875">
              <a:solidFill>
                <a:srgbClr val="000000"/>
              </a:solidFill>
              <a:round/>
              <a:headEnd/>
              <a:tailEnd/>
            </a:ln>
          </p:spPr>
          <p:txBody>
            <a:bodyPr/>
            <a:lstStyle/>
            <a:p>
              <a:endParaRPr lang="en-US"/>
            </a:p>
          </p:txBody>
        </p:sp>
        <p:sp>
          <p:nvSpPr>
            <p:cNvPr id="164889" name="Freeform 24"/>
            <p:cNvSpPr>
              <a:spLocks/>
            </p:cNvSpPr>
            <p:nvPr/>
          </p:nvSpPr>
          <p:spPr bwMode="auto">
            <a:xfrm>
              <a:off x="7335" y="5101"/>
              <a:ext cx="130" cy="135"/>
            </a:xfrm>
            <a:custGeom>
              <a:avLst/>
              <a:gdLst>
                <a:gd name="T0" fmla="*/ 0 w 130"/>
                <a:gd name="T1" fmla="*/ 135 h 135"/>
                <a:gd name="T2" fmla="*/ 130 w 130"/>
                <a:gd name="T3" fmla="*/ 0 h 135"/>
                <a:gd name="T4" fmla="*/ 0 60000 65536"/>
                <a:gd name="T5" fmla="*/ 0 60000 65536"/>
                <a:gd name="T6" fmla="*/ 0 w 130"/>
                <a:gd name="T7" fmla="*/ 0 h 135"/>
                <a:gd name="T8" fmla="*/ 130 w 130"/>
                <a:gd name="T9" fmla="*/ 135 h 135"/>
              </a:gdLst>
              <a:ahLst/>
              <a:cxnLst>
                <a:cxn ang="T4">
                  <a:pos x="T0" y="T1"/>
                </a:cxn>
                <a:cxn ang="T5">
                  <a:pos x="T2" y="T3"/>
                </a:cxn>
              </a:cxnLst>
              <a:rect l="T6" t="T7" r="T8" b="T9"/>
              <a:pathLst>
                <a:path w="130" h="135">
                  <a:moveTo>
                    <a:pt x="0" y="135"/>
                  </a:moveTo>
                  <a:lnTo>
                    <a:pt x="130" y="0"/>
                  </a:lnTo>
                </a:path>
              </a:pathLst>
            </a:custGeom>
            <a:noFill/>
            <a:ln w="15875">
              <a:solidFill>
                <a:srgbClr val="000000"/>
              </a:solidFill>
              <a:round/>
              <a:headEnd/>
              <a:tailEnd/>
            </a:ln>
          </p:spPr>
          <p:txBody>
            <a:bodyPr/>
            <a:lstStyle/>
            <a:p>
              <a:endParaRPr lang="en-US"/>
            </a:p>
          </p:txBody>
        </p:sp>
        <p:sp>
          <p:nvSpPr>
            <p:cNvPr id="164890" name="Freeform 25"/>
            <p:cNvSpPr>
              <a:spLocks/>
            </p:cNvSpPr>
            <p:nvPr/>
          </p:nvSpPr>
          <p:spPr bwMode="auto">
            <a:xfrm>
              <a:off x="7465" y="5111"/>
              <a:ext cx="175" cy="170"/>
            </a:xfrm>
            <a:custGeom>
              <a:avLst/>
              <a:gdLst>
                <a:gd name="T0" fmla="*/ 0 w 175"/>
                <a:gd name="T1" fmla="*/ 170 h 170"/>
                <a:gd name="T2" fmla="*/ 175 w 175"/>
                <a:gd name="T3" fmla="*/ 0 h 170"/>
                <a:gd name="T4" fmla="*/ 0 60000 65536"/>
                <a:gd name="T5" fmla="*/ 0 60000 65536"/>
                <a:gd name="T6" fmla="*/ 0 w 175"/>
                <a:gd name="T7" fmla="*/ 0 h 170"/>
                <a:gd name="T8" fmla="*/ 175 w 175"/>
                <a:gd name="T9" fmla="*/ 170 h 170"/>
              </a:gdLst>
              <a:ahLst/>
              <a:cxnLst>
                <a:cxn ang="T4">
                  <a:pos x="T0" y="T1"/>
                </a:cxn>
                <a:cxn ang="T5">
                  <a:pos x="T2" y="T3"/>
                </a:cxn>
              </a:cxnLst>
              <a:rect l="T6" t="T7" r="T8" b="T9"/>
              <a:pathLst>
                <a:path w="175" h="170">
                  <a:moveTo>
                    <a:pt x="0" y="170"/>
                  </a:moveTo>
                  <a:lnTo>
                    <a:pt x="175" y="0"/>
                  </a:lnTo>
                </a:path>
              </a:pathLst>
            </a:custGeom>
            <a:noFill/>
            <a:ln w="15875">
              <a:solidFill>
                <a:srgbClr val="000000"/>
              </a:solidFill>
              <a:round/>
              <a:headEnd/>
              <a:tailEnd/>
            </a:ln>
          </p:spPr>
          <p:txBody>
            <a:bodyPr/>
            <a:lstStyle/>
            <a:p>
              <a:endParaRPr lang="en-US"/>
            </a:p>
          </p:txBody>
        </p:sp>
        <p:sp>
          <p:nvSpPr>
            <p:cNvPr id="164891" name="Freeform 26"/>
            <p:cNvSpPr>
              <a:spLocks/>
            </p:cNvSpPr>
            <p:nvPr/>
          </p:nvSpPr>
          <p:spPr bwMode="auto">
            <a:xfrm>
              <a:off x="7650" y="5018"/>
              <a:ext cx="270" cy="263"/>
            </a:xfrm>
            <a:custGeom>
              <a:avLst/>
              <a:gdLst>
                <a:gd name="T0" fmla="*/ 0 w 270"/>
                <a:gd name="T1" fmla="*/ 263 h 263"/>
                <a:gd name="T2" fmla="*/ 270 w 270"/>
                <a:gd name="T3" fmla="*/ 0 h 263"/>
                <a:gd name="T4" fmla="*/ 0 60000 65536"/>
                <a:gd name="T5" fmla="*/ 0 60000 65536"/>
                <a:gd name="T6" fmla="*/ 0 w 270"/>
                <a:gd name="T7" fmla="*/ 0 h 263"/>
                <a:gd name="T8" fmla="*/ 270 w 270"/>
                <a:gd name="T9" fmla="*/ 263 h 263"/>
              </a:gdLst>
              <a:ahLst/>
              <a:cxnLst>
                <a:cxn ang="T4">
                  <a:pos x="T0" y="T1"/>
                </a:cxn>
                <a:cxn ang="T5">
                  <a:pos x="T2" y="T3"/>
                </a:cxn>
              </a:cxnLst>
              <a:rect l="T6" t="T7" r="T8" b="T9"/>
              <a:pathLst>
                <a:path w="270" h="263">
                  <a:moveTo>
                    <a:pt x="0" y="263"/>
                  </a:moveTo>
                  <a:lnTo>
                    <a:pt x="270" y="0"/>
                  </a:lnTo>
                </a:path>
              </a:pathLst>
            </a:custGeom>
            <a:noFill/>
            <a:ln w="15875">
              <a:solidFill>
                <a:srgbClr val="000000"/>
              </a:solidFill>
              <a:round/>
              <a:headEnd/>
              <a:tailEnd/>
            </a:ln>
          </p:spPr>
          <p:txBody>
            <a:bodyPr/>
            <a:lstStyle/>
            <a:p>
              <a:endParaRPr lang="en-US"/>
            </a:p>
          </p:txBody>
        </p:sp>
        <p:sp>
          <p:nvSpPr>
            <p:cNvPr id="164892" name="Freeform 27"/>
            <p:cNvSpPr>
              <a:spLocks/>
            </p:cNvSpPr>
            <p:nvPr/>
          </p:nvSpPr>
          <p:spPr bwMode="auto">
            <a:xfrm>
              <a:off x="7740" y="4836"/>
              <a:ext cx="175" cy="182"/>
            </a:xfrm>
            <a:custGeom>
              <a:avLst/>
              <a:gdLst>
                <a:gd name="T0" fmla="*/ 0 w 175"/>
                <a:gd name="T1" fmla="*/ 182 h 182"/>
                <a:gd name="T2" fmla="*/ 175 w 175"/>
                <a:gd name="T3" fmla="*/ 0 h 182"/>
                <a:gd name="T4" fmla="*/ 0 60000 65536"/>
                <a:gd name="T5" fmla="*/ 0 60000 65536"/>
                <a:gd name="T6" fmla="*/ 0 w 175"/>
                <a:gd name="T7" fmla="*/ 0 h 182"/>
                <a:gd name="T8" fmla="*/ 175 w 175"/>
                <a:gd name="T9" fmla="*/ 182 h 182"/>
              </a:gdLst>
              <a:ahLst/>
              <a:cxnLst>
                <a:cxn ang="T4">
                  <a:pos x="T0" y="T1"/>
                </a:cxn>
                <a:cxn ang="T5">
                  <a:pos x="T2" y="T3"/>
                </a:cxn>
              </a:cxnLst>
              <a:rect l="T6" t="T7" r="T8" b="T9"/>
              <a:pathLst>
                <a:path w="175" h="182">
                  <a:moveTo>
                    <a:pt x="0" y="182"/>
                  </a:moveTo>
                  <a:lnTo>
                    <a:pt x="175" y="0"/>
                  </a:lnTo>
                </a:path>
              </a:pathLst>
            </a:custGeom>
            <a:noFill/>
            <a:ln w="15875">
              <a:solidFill>
                <a:srgbClr val="000000"/>
              </a:solidFill>
              <a:round/>
              <a:headEnd/>
              <a:tailEnd/>
            </a:ln>
          </p:spPr>
          <p:txBody>
            <a:bodyPr/>
            <a:lstStyle/>
            <a:p>
              <a:endParaRPr lang="en-US"/>
            </a:p>
          </p:txBody>
        </p:sp>
        <p:sp>
          <p:nvSpPr>
            <p:cNvPr id="164893" name="Freeform 28"/>
            <p:cNvSpPr>
              <a:spLocks/>
            </p:cNvSpPr>
            <p:nvPr/>
          </p:nvSpPr>
          <p:spPr bwMode="auto">
            <a:xfrm>
              <a:off x="7740" y="4661"/>
              <a:ext cx="175" cy="177"/>
            </a:xfrm>
            <a:custGeom>
              <a:avLst/>
              <a:gdLst>
                <a:gd name="T0" fmla="*/ 0 w 175"/>
                <a:gd name="T1" fmla="*/ 177 h 177"/>
                <a:gd name="T2" fmla="*/ 175 w 175"/>
                <a:gd name="T3" fmla="*/ 0 h 177"/>
                <a:gd name="T4" fmla="*/ 0 60000 65536"/>
                <a:gd name="T5" fmla="*/ 0 60000 65536"/>
                <a:gd name="T6" fmla="*/ 0 w 175"/>
                <a:gd name="T7" fmla="*/ 0 h 177"/>
                <a:gd name="T8" fmla="*/ 175 w 175"/>
                <a:gd name="T9" fmla="*/ 177 h 177"/>
              </a:gdLst>
              <a:ahLst/>
              <a:cxnLst>
                <a:cxn ang="T4">
                  <a:pos x="T0" y="T1"/>
                </a:cxn>
                <a:cxn ang="T5">
                  <a:pos x="T2" y="T3"/>
                </a:cxn>
              </a:cxnLst>
              <a:rect l="T6" t="T7" r="T8" b="T9"/>
              <a:pathLst>
                <a:path w="175" h="177">
                  <a:moveTo>
                    <a:pt x="0" y="177"/>
                  </a:moveTo>
                  <a:lnTo>
                    <a:pt x="175" y="0"/>
                  </a:lnTo>
                </a:path>
              </a:pathLst>
            </a:custGeom>
            <a:noFill/>
            <a:ln w="15875">
              <a:solidFill>
                <a:srgbClr val="000000"/>
              </a:solidFill>
              <a:round/>
              <a:headEnd/>
              <a:tailEnd/>
            </a:ln>
          </p:spPr>
          <p:txBody>
            <a:bodyPr/>
            <a:lstStyle/>
            <a:p>
              <a:endParaRPr lang="en-US"/>
            </a:p>
          </p:txBody>
        </p:sp>
        <p:sp>
          <p:nvSpPr>
            <p:cNvPr id="164894" name="Freeform 29"/>
            <p:cNvSpPr>
              <a:spLocks/>
            </p:cNvSpPr>
            <p:nvPr/>
          </p:nvSpPr>
          <p:spPr bwMode="auto">
            <a:xfrm>
              <a:off x="7740" y="4476"/>
              <a:ext cx="175" cy="182"/>
            </a:xfrm>
            <a:custGeom>
              <a:avLst/>
              <a:gdLst>
                <a:gd name="T0" fmla="*/ 0 w 175"/>
                <a:gd name="T1" fmla="*/ 182 h 182"/>
                <a:gd name="T2" fmla="*/ 175 w 175"/>
                <a:gd name="T3" fmla="*/ 0 h 182"/>
                <a:gd name="T4" fmla="*/ 0 60000 65536"/>
                <a:gd name="T5" fmla="*/ 0 60000 65536"/>
                <a:gd name="T6" fmla="*/ 0 w 175"/>
                <a:gd name="T7" fmla="*/ 0 h 182"/>
                <a:gd name="T8" fmla="*/ 175 w 175"/>
                <a:gd name="T9" fmla="*/ 182 h 182"/>
              </a:gdLst>
              <a:ahLst/>
              <a:cxnLst>
                <a:cxn ang="T4">
                  <a:pos x="T0" y="T1"/>
                </a:cxn>
                <a:cxn ang="T5">
                  <a:pos x="T2" y="T3"/>
                </a:cxn>
              </a:cxnLst>
              <a:rect l="T6" t="T7" r="T8" b="T9"/>
              <a:pathLst>
                <a:path w="175" h="182">
                  <a:moveTo>
                    <a:pt x="0" y="182"/>
                  </a:moveTo>
                  <a:lnTo>
                    <a:pt x="175" y="0"/>
                  </a:lnTo>
                </a:path>
              </a:pathLst>
            </a:custGeom>
            <a:noFill/>
            <a:ln w="15875">
              <a:solidFill>
                <a:srgbClr val="000000"/>
              </a:solidFill>
              <a:round/>
              <a:headEnd/>
              <a:tailEnd/>
            </a:ln>
          </p:spPr>
          <p:txBody>
            <a:bodyPr/>
            <a:lstStyle/>
            <a:p>
              <a:endParaRPr lang="en-US"/>
            </a:p>
          </p:txBody>
        </p:sp>
        <p:sp>
          <p:nvSpPr>
            <p:cNvPr id="164895" name="Freeform 30"/>
            <p:cNvSpPr>
              <a:spLocks/>
            </p:cNvSpPr>
            <p:nvPr/>
          </p:nvSpPr>
          <p:spPr bwMode="auto">
            <a:xfrm>
              <a:off x="7740" y="4296"/>
              <a:ext cx="180" cy="182"/>
            </a:xfrm>
            <a:custGeom>
              <a:avLst/>
              <a:gdLst>
                <a:gd name="T0" fmla="*/ 0 w 180"/>
                <a:gd name="T1" fmla="*/ 182 h 182"/>
                <a:gd name="T2" fmla="*/ 180 w 180"/>
                <a:gd name="T3" fmla="*/ 0 h 182"/>
                <a:gd name="T4" fmla="*/ 0 60000 65536"/>
                <a:gd name="T5" fmla="*/ 0 60000 65536"/>
                <a:gd name="T6" fmla="*/ 0 w 180"/>
                <a:gd name="T7" fmla="*/ 0 h 182"/>
                <a:gd name="T8" fmla="*/ 180 w 180"/>
                <a:gd name="T9" fmla="*/ 182 h 182"/>
              </a:gdLst>
              <a:ahLst/>
              <a:cxnLst>
                <a:cxn ang="T4">
                  <a:pos x="T0" y="T1"/>
                </a:cxn>
                <a:cxn ang="T5">
                  <a:pos x="T2" y="T3"/>
                </a:cxn>
              </a:cxnLst>
              <a:rect l="T6" t="T7" r="T8" b="T9"/>
              <a:pathLst>
                <a:path w="180" h="182">
                  <a:moveTo>
                    <a:pt x="0" y="182"/>
                  </a:moveTo>
                  <a:lnTo>
                    <a:pt x="180" y="0"/>
                  </a:lnTo>
                </a:path>
              </a:pathLst>
            </a:custGeom>
            <a:noFill/>
            <a:ln w="15875">
              <a:solidFill>
                <a:srgbClr val="000000"/>
              </a:solidFill>
              <a:round/>
              <a:headEnd/>
              <a:tailEnd/>
            </a:ln>
          </p:spPr>
          <p:txBody>
            <a:bodyPr/>
            <a:lstStyle/>
            <a:p>
              <a:endParaRPr lang="en-US"/>
            </a:p>
          </p:txBody>
        </p:sp>
        <p:sp>
          <p:nvSpPr>
            <p:cNvPr id="164896" name="Freeform 31"/>
            <p:cNvSpPr>
              <a:spLocks/>
            </p:cNvSpPr>
            <p:nvPr/>
          </p:nvSpPr>
          <p:spPr bwMode="auto">
            <a:xfrm>
              <a:off x="7740" y="4111"/>
              <a:ext cx="180" cy="187"/>
            </a:xfrm>
            <a:custGeom>
              <a:avLst/>
              <a:gdLst>
                <a:gd name="T0" fmla="*/ 0 w 180"/>
                <a:gd name="T1" fmla="*/ 187 h 187"/>
                <a:gd name="T2" fmla="*/ 180 w 180"/>
                <a:gd name="T3" fmla="*/ 0 h 187"/>
                <a:gd name="T4" fmla="*/ 0 60000 65536"/>
                <a:gd name="T5" fmla="*/ 0 60000 65536"/>
                <a:gd name="T6" fmla="*/ 0 w 180"/>
                <a:gd name="T7" fmla="*/ 0 h 187"/>
                <a:gd name="T8" fmla="*/ 180 w 180"/>
                <a:gd name="T9" fmla="*/ 187 h 187"/>
              </a:gdLst>
              <a:ahLst/>
              <a:cxnLst>
                <a:cxn ang="T4">
                  <a:pos x="T0" y="T1"/>
                </a:cxn>
                <a:cxn ang="T5">
                  <a:pos x="T2" y="T3"/>
                </a:cxn>
              </a:cxnLst>
              <a:rect l="T6" t="T7" r="T8" b="T9"/>
              <a:pathLst>
                <a:path w="180" h="187">
                  <a:moveTo>
                    <a:pt x="0" y="187"/>
                  </a:moveTo>
                  <a:lnTo>
                    <a:pt x="180" y="0"/>
                  </a:lnTo>
                </a:path>
              </a:pathLst>
            </a:custGeom>
            <a:noFill/>
            <a:ln w="15875">
              <a:solidFill>
                <a:srgbClr val="000000"/>
              </a:solidFill>
              <a:round/>
              <a:headEnd/>
              <a:tailEnd/>
            </a:ln>
          </p:spPr>
          <p:txBody>
            <a:bodyPr/>
            <a:lstStyle/>
            <a:p>
              <a:endParaRPr lang="en-US"/>
            </a:p>
          </p:txBody>
        </p:sp>
        <p:sp>
          <p:nvSpPr>
            <p:cNvPr id="164897" name="Freeform 32"/>
            <p:cNvSpPr>
              <a:spLocks/>
            </p:cNvSpPr>
            <p:nvPr/>
          </p:nvSpPr>
          <p:spPr bwMode="auto">
            <a:xfrm>
              <a:off x="7740" y="3941"/>
              <a:ext cx="180" cy="177"/>
            </a:xfrm>
            <a:custGeom>
              <a:avLst/>
              <a:gdLst>
                <a:gd name="T0" fmla="*/ 0 w 180"/>
                <a:gd name="T1" fmla="*/ 177 h 177"/>
                <a:gd name="T2" fmla="*/ 180 w 180"/>
                <a:gd name="T3" fmla="*/ 0 h 177"/>
                <a:gd name="T4" fmla="*/ 0 60000 65536"/>
                <a:gd name="T5" fmla="*/ 0 60000 65536"/>
                <a:gd name="T6" fmla="*/ 0 w 180"/>
                <a:gd name="T7" fmla="*/ 0 h 177"/>
                <a:gd name="T8" fmla="*/ 180 w 180"/>
                <a:gd name="T9" fmla="*/ 177 h 177"/>
              </a:gdLst>
              <a:ahLst/>
              <a:cxnLst>
                <a:cxn ang="T4">
                  <a:pos x="T0" y="T1"/>
                </a:cxn>
                <a:cxn ang="T5">
                  <a:pos x="T2" y="T3"/>
                </a:cxn>
              </a:cxnLst>
              <a:rect l="T6" t="T7" r="T8" b="T9"/>
              <a:pathLst>
                <a:path w="180" h="177">
                  <a:moveTo>
                    <a:pt x="0" y="177"/>
                  </a:moveTo>
                  <a:lnTo>
                    <a:pt x="180" y="0"/>
                  </a:lnTo>
                </a:path>
              </a:pathLst>
            </a:custGeom>
            <a:noFill/>
            <a:ln w="15875">
              <a:solidFill>
                <a:srgbClr val="000000"/>
              </a:solidFill>
              <a:round/>
              <a:headEnd/>
              <a:tailEnd/>
            </a:ln>
          </p:spPr>
          <p:txBody>
            <a:bodyPr/>
            <a:lstStyle/>
            <a:p>
              <a:endParaRPr lang="en-US"/>
            </a:p>
          </p:txBody>
        </p:sp>
        <p:sp>
          <p:nvSpPr>
            <p:cNvPr id="164898" name="Freeform 33"/>
            <p:cNvSpPr>
              <a:spLocks/>
            </p:cNvSpPr>
            <p:nvPr/>
          </p:nvSpPr>
          <p:spPr bwMode="auto">
            <a:xfrm>
              <a:off x="7740" y="3758"/>
              <a:ext cx="180" cy="173"/>
            </a:xfrm>
            <a:custGeom>
              <a:avLst/>
              <a:gdLst>
                <a:gd name="T0" fmla="*/ 0 w 180"/>
                <a:gd name="T1" fmla="*/ 173 h 173"/>
                <a:gd name="T2" fmla="*/ 180 w 180"/>
                <a:gd name="T3" fmla="*/ 0 h 173"/>
                <a:gd name="T4" fmla="*/ 0 60000 65536"/>
                <a:gd name="T5" fmla="*/ 0 60000 65536"/>
                <a:gd name="T6" fmla="*/ 0 w 180"/>
                <a:gd name="T7" fmla="*/ 0 h 173"/>
                <a:gd name="T8" fmla="*/ 180 w 180"/>
                <a:gd name="T9" fmla="*/ 173 h 173"/>
              </a:gdLst>
              <a:ahLst/>
              <a:cxnLst>
                <a:cxn ang="T4">
                  <a:pos x="T0" y="T1"/>
                </a:cxn>
                <a:cxn ang="T5">
                  <a:pos x="T2" y="T3"/>
                </a:cxn>
              </a:cxnLst>
              <a:rect l="T6" t="T7" r="T8" b="T9"/>
              <a:pathLst>
                <a:path w="180" h="173">
                  <a:moveTo>
                    <a:pt x="0" y="173"/>
                  </a:moveTo>
                  <a:lnTo>
                    <a:pt x="180" y="0"/>
                  </a:lnTo>
                </a:path>
              </a:pathLst>
            </a:custGeom>
            <a:noFill/>
            <a:ln w="15875">
              <a:solidFill>
                <a:srgbClr val="000000"/>
              </a:solidFill>
              <a:round/>
              <a:headEnd/>
              <a:tailEnd/>
            </a:ln>
          </p:spPr>
          <p:txBody>
            <a:bodyPr/>
            <a:lstStyle/>
            <a:p>
              <a:endParaRPr lang="en-US"/>
            </a:p>
          </p:txBody>
        </p:sp>
        <p:sp>
          <p:nvSpPr>
            <p:cNvPr id="164899" name="Freeform 34"/>
            <p:cNvSpPr>
              <a:spLocks/>
            </p:cNvSpPr>
            <p:nvPr/>
          </p:nvSpPr>
          <p:spPr bwMode="auto">
            <a:xfrm>
              <a:off x="7735" y="3578"/>
              <a:ext cx="185" cy="173"/>
            </a:xfrm>
            <a:custGeom>
              <a:avLst/>
              <a:gdLst>
                <a:gd name="T0" fmla="*/ 0 w 185"/>
                <a:gd name="T1" fmla="*/ 173 h 173"/>
                <a:gd name="T2" fmla="*/ 185 w 185"/>
                <a:gd name="T3" fmla="*/ 0 h 173"/>
                <a:gd name="T4" fmla="*/ 0 60000 65536"/>
                <a:gd name="T5" fmla="*/ 0 60000 65536"/>
                <a:gd name="T6" fmla="*/ 0 w 185"/>
                <a:gd name="T7" fmla="*/ 0 h 173"/>
                <a:gd name="T8" fmla="*/ 185 w 185"/>
                <a:gd name="T9" fmla="*/ 173 h 173"/>
              </a:gdLst>
              <a:ahLst/>
              <a:cxnLst>
                <a:cxn ang="T4">
                  <a:pos x="T0" y="T1"/>
                </a:cxn>
                <a:cxn ang="T5">
                  <a:pos x="T2" y="T3"/>
                </a:cxn>
              </a:cxnLst>
              <a:rect l="T6" t="T7" r="T8" b="T9"/>
              <a:pathLst>
                <a:path w="185" h="173">
                  <a:moveTo>
                    <a:pt x="0" y="173"/>
                  </a:moveTo>
                  <a:lnTo>
                    <a:pt x="185" y="0"/>
                  </a:lnTo>
                </a:path>
              </a:pathLst>
            </a:custGeom>
            <a:noFill/>
            <a:ln w="15875">
              <a:solidFill>
                <a:srgbClr val="000000"/>
              </a:solidFill>
              <a:round/>
              <a:headEnd/>
              <a:tailEnd/>
            </a:ln>
          </p:spPr>
          <p:txBody>
            <a:bodyPr/>
            <a:lstStyle/>
            <a:p>
              <a:endParaRPr lang="en-US"/>
            </a:p>
          </p:txBody>
        </p:sp>
        <p:sp>
          <p:nvSpPr>
            <p:cNvPr id="164900" name="Freeform 35"/>
            <p:cNvSpPr>
              <a:spLocks/>
            </p:cNvSpPr>
            <p:nvPr/>
          </p:nvSpPr>
          <p:spPr bwMode="auto">
            <a:xfrm>
              <a:off x="7200" y="4478"/>
              <a:ext cx="180" cy="173"/>
            </a:xfrm>
            <a:custGeom>
              <a:avLst/>
              <a:gdLst>
                <a:gd name="T0" fmla="*/ 0 w 180"/>
                <a:gd name="T1" fmla="*/ 173 h 173"/>
                <a:gd name="T2" fmla="*/ 180 w 180"/>
                <a:gd name="T3" fmla="*/ 0 h 173"/>
                <a:gd name="T4" fmla="*/ 0 60000 65536"/>
                <a:gd name="T5" fmla="*/ 0 60000 65536"/>
                <a:gd name="T6" fmla="*/ 0 w 180"/>
                <a:gd name="T7" fmla="*/ 0 h 173"/>
                <a:gd name="T8" fmla="*/ 180 w 180"/>
                <a:gd name="T9" fmla="*/ 173 h 173"/>
              </a:gdLst>
              <a:ahLst/>
              <a:cxnLst>
                <a:cxn ang="T4">
                  <a:pos x="T0" y="T1"/>
                </a:cxn>
                <a:cxn ang="T5">
                  <a:pos x="T2" y="T3"/>
                </a:cxn>
              </a:cxnLst>
              <a:rect l="T6" t="T7" r="T8" b="T9"/>
              <a:pathLst>
                <a:path w="180" h="173">
                  <a:moveTo>
                    <a:pt x="0" y="173"/>
                  </a:moveTo>
                  <a:lnTo>
                    <a:pt x="180" y="0"/>
                  </a:lnTo>
                </a:path>
              </a:pathLst>
            </a:custGeom>
            <a:noFill/>
            <a:ln w="15875">
              <a:solidFill>
                <a:srgbClr val="000000"/>
              </a:solidFill>
              <a:round/>
              <a:headEnd/>
              <a:tailEnd/>
            </a:ln>
          </p:spPr>
          <p:txBody>
            <a:bodyPr/>
            <a:lstStyle/>
            <a:p>
              <a:endParaRPr lang="en-US"/>
            </a:p>
          </p:txBody>
        </p:sp>
        <p:sp>
          <p:nvSpPr>
            <p:cNvPr id="164901" name="Text Box 36"/>
            <p:cNvSpPr txBox="1">
              <a:spLocks noChangeArrowheads="1"/>
            </p:cNvSpPr>
            <p:nvPr/>
          </p:nvSpPr>
          <p:spPr bwMode="auto">
            <a:xfrm>
              <a:off x="1080" y="3132"/>
              <a:ext cx="2520" cy="900"/>
            </a:xfrm>
            <a:prstGeom prst="rect">
              <a:avLst/>
            </a:prstGeom>
            <a:noFill/>
            <a:ln w="9525">
              <a:noFill/>
              <a:miter lim="800000"/>
              <a:headEnd/>
              <a:tailEnd/>
            </a:ln>
          </p:spPr>
          <p:txBody>
            <a:bodyPr/>
            <a:lstStyle/>
            <a:p>
              <a:r>
                <a:rPr lang="en-US" sz="1400">
                  <a:ea typeface="Times New Roman" pitchFamily="18" charset="0"/>
                  <a:cs typeface="Arial" charset="0"/>
                </a:rPr>
                <a:t>CONFINED</a:t>
              </a:r>
              <a:endParaRPr lang="en-US" sz="900">
                <a:ea typeface="Times New Roman" pitchFamily="18" charset="0"/>
                <a:cs typeface="Arial" charset="0"/>
              </a:endParaRPr>
            </a:p>
            <a:p>
              <a:pPr eaLnBrk="0" hangingPunct="0"/>
              <a:r>
                <a:rPr lang="en-US" sz="1400">
                  <a:ea typeface="Times New Roman" pitchFamily="18" charset="0"/>
                  <a:cs typeface="Arial" charset="0"/>
                </a:rPr>
                <a:t>GAS</a:t>
              </a:r>
              <a:endParaRPr lang="en-US" sz="1800">
                <a:ea typeface="Times New Roman" pitchFamily="18" charset="0"/>
                <a:cs typeface="Arial" charset="0"/>
              </a:endParaRPr>
            </a:p>
          </p:txBody>
        </p:sp>
        <p:sp>
          <p:nvSpPr>
            <p:cNvPr id="164902" name="Freeform 37"/>
            <p:cNvSpPr>
              <a:spLocks/>
            </p:cNvSpPr>
            <p:nvPr/>
          </p:nvSpPr>
          <p:spPr bwMode="auto">
            <a:xfrm>
              <a:off x="3212" y="3398"/>
              <a:ext cx="2008" cy="3"/>
            </a:xfrm>
            <a:custGeom>
              <a:avLst/>
              <a:gdLst>
                <a:gd name="T0" fmla="*/ 0 w 2008"/>
                <a:gd name="T1" fmla="*/ 3 h 3"/>
                <a:gd name="T2" fmla="*/ 2008 w 2008"/>
                <a:gd name="T3" fmla="*/ 0 h 3"/>
                <a:gd name="T4" fmla="*/ 0 60000 65536"/>
                <a:gd name="T5" fmla="*/ 0 60000 65536"/>
                <a:gd name="T6" fmla="*/ 0 w 2008"/>
                <a:gd name="T7" fmla="*/ 0 h 3"/>
                <a:gd name="T8" fmla="*/ 2008 w 2008"/>
                <a:gd name="T9" fmla="*/ 3 h 3"/>
              </a:gdLst>
              <a:ahLst/>
              <a:cxnLst>
                <a:cxn ang="T4">
                  <a:pos x="T0" y="T1"/>
                </a:cxn>
                <a:cxn ang="T5">
                  <a:pos x="T2" y="T3"/>
                </a:cxn>
              </a:cxnLst>
              <a:rect l="T6" t="T7" r="T8" b="T9"/>
              <a:pathLst>
                <a:path w="2008" h="3">
                  <a:moveTo>
                    <a:pt x="0" y="3"/>
                  </a:moveTo>
                  <a:lnTo>
                    <a:pt x="2008" y="0"/>
                  </a:lnTo>
                </a:path>
              </a:pathLst>
            </a:custGeom>
            <a:noFill/>
            <a:ln w="9525">
              <a:solidFill>
                <a:srgbClr val="000000"/>
              </a:solidFill>
              <a:round/>
              <a:headEnd/>
              <a:tailEnd type="triangle" w="med" len="med"/>
            </a:ln>
          </p:spPr>
          <p:txBody>
            <a:bodyPr/>
            <a:lstStyle/>
            <a:p>
              <a:endParaRPr lang="en-US"/>
            </a:p>
          </p:txBody>
        </p:sp>
        <p:sp>
          <p:nvSpPr>
            <p:cNvPr id="164903" name="Freeform 38"/>
            <p:cNvSpPr>
              <a:spLocks/>
            </p:cNvSpPr>
            <p:nvPr/>
          </p:nvSpPr>
          <p:spPr bwMode="auto">
            <a:xfrm>
              <a:off x="8095" y="3564"/>
              <a:ext cx="702" cy="1"/>
            </a:xfrm>
            <a:custGeom>
              <a:avLst/>
              <a:gdLst>
                <a:gd name="T0" fmla="*/ 0 w 702"/>
                <a:gd name="T1" fmla="*/ 0 h 1"/>
                <a:gd name="T2" fmla="*/ 702 w 702"/>
                <a:gd name="T3" fmla="*/ 0 h 1"/>
                <a:gd name="T4" fmla="*/ 0 60000 65536"/>
                <a:gd name="T5" fmla="*/ 0 60000 65536"/>
                <a:gd name="T6" fmla="*/ 0 w 702"/>
                <a:gd name="T7" fmla="*/ 0 h 1"/>
                <a:gd name="T8" fmla="*/ 702 w 702"/>
                <a:gd name="T9" fmla="*/ 1 h 1"/>
              </a:gdLst>
              <a:ahLst/>
              <a:cxnLst>
                <a:cxn ang="T4">
                  <a:pos x="T0" y="T1"/>
                </a:cxn>
                <a:cxn ang="T5">
                  <a:pos x="T2" y="T3"/>
                </a:cxn>
              </a:cxnLst>
              <a:rect l="T6" t="T7" r="T8" b="T9"/>
              <a:pathLst>
                <a:path w="702" h="1">
                  <a:moveTo>
                    <a:pt x="0" y="0"/>
                  </a:moveTo>
                  <a:lnTo>
                    <a:pt x="702" y="0"/>
                  </a:lnTo>
                </a:path>
              </a:pathLst>
            </a:custGeom>
            <a:noFill/>
            <a:ln w="9525">
              <a:solidFill>
                <a:srgbClr val="000000"/>
              </a:solidFill>
              <a:round/>
              <a:headEnd/>
              <a:tailEnd/>
            </a:ln>
          </p:spPr>
          <p:txBody>
            <a:bodyPr/>
            <a:lstStyle/>
            <a:p>
              <a:endParaRPr lang="en-US"/>
            </a:p>
          </p:txBody>
        </p:sp>
        <p:sp>
          <p:nvSpPr>
            <p:cNvPr id="164904" name="Freeform 39"/>
            <p:cNvSpPr>
              <a:spLocks/>
            </p:cNvSpPr>
            <p:nvPr/>
          </p:nvSpPr>
          <p:spPr bwMode="auto">
            <a:xfrm>
              <a:off x="7532" y="4466"/>
              <a:ext cx="1239" cy="1"/>
            </a:xfrm>
            <a:custGeom>
              <a:avLst/>
              <a:gdLst>
                <a:gd name="T0" fmla="*/ 0 w 1239"/>
                <a:gd name="T1" fmla="*/ 0 h 1"/>
                <a:gd name="T2" fmla="*/ 1239 w 1239"/>
                <a:gd name="T3" fmla="*/ 0 h 1"/>
                <a:gd name="T4" fmla="*/ 0 60000 65536"/>
                <a:gd name="T5" fmla="*/ 0 60000 65536"/>
                <a:gd name="T6" fmla="*/ 0 w 1239"/>
                <a:gd name="T7" fmla="*/ 0 h 1"/>
                <a:gd name="T8" fmla="*/ 1239 w 1239"/>
                <a:gd name="T9" fmla="*/ 1 h 1"/>
              </a:gdLst>
              <a:ahLst/>
              <a:cxnLst>
                <a:cxn ang="T4">
                  <a:pos x="T0" y="T1"/>
                </a:cxn>
                <a:cxn ang="T5">
                  <a:pos x="T2" y="T3"/>
                </a:cxn>
              </a:cxnLst>
              <a:rect l="T6" t="T7" r="T8" b="T9"/>
              <a:pathLst>
                <a:path w="1239" h="1">
                  <a:moveTo>
                    <a:pt x="0" y="0"/>
                  </a:moveTo>
                  <a:lnTo>
                    <a:pt x="1239" y="0"/>
                  </a:lnTo>
                </a:path>
              </a:pathLst>
            </a:custGeom>
            <a:noFill/>
            <a:ln w="9525">
              <a:solidFill>
                <a:srgbClr val="000000"/>
              </a:solidFill>
              <a:round/>
              <a:headEnd/>
              <a:tailEnd/>
            </a:ln>
          </p:spPr>
          <p:txBody>
            <a:bodyPr/>
            <a:lstStyle/>
            <a:p>
              <a:endParaRPr lang="en-US"/>
            </a:p>
          </p:txBody>
        </p:sp>
        <p:sp>
          <p:nvSpPr>
            <p:cNvPr id="164905" name="Freeform 40"/>
            <p:cNvSpPr>
              <a:spLocks/>
            </p:cNvSpPr>
            <p:nvPr/>
          </p:nvSpPr>
          <p:spPr bwMode="auto">
            <a:xfrm>
              <a:off x="8640" y="3564"/>
              <a:ext cx="1" cy="902"/>
            </a:xfrm>
            <a:custGeom>
              <a:avLst/>
              <a:gdLst>
                <a:gd name="T0" fmla="*/ 0 w 1"/>
                <a:gd name="T1" fmla="*/ 0 h 902"/>
                <a:gd name="T2" fmla="*/ 0 w 1"/>
                <a:gd name="T3" fmla="*/ 902 h 902"/>
                <a:gd name="T4" fmla="*/ 0 60000 65536"/>
                <a:gd name="T5" fmla="*/ 0 60000 65536"/>
                <a:gd name="T6" fmla="*/ 0 w 1"/>
                <a:gd name="T7" fmla="*/ 0 h 902"/>
                <a:gd name="T8" fmla="*/ 1 w 1"/>
                <a:gd name="T9" fmla="*/ 902 h 902"/>
              </a:gdLst>
              <a:ahLst/>
              <a:cxnLst>
                <a:cxn ang="T4">
                  <a:pos x="T0" y="T1"/>
                </a:cxn>
                <a:cxn ang="T5">
                  <a:pos x="T2" y="T3"/>
                </a:cxn>
              </a:cxnLst>
              <a:rect l="T6" t="T7" r="T8" b="T9"/>
              <a:pathLst>
                <a:path w="1" h="902">
                  <a:moveTo>
                    <a:pt x="0" y="0"/>
                  </a:moveTo>
                  <a:lnTo>
                    <a:pt x="0" y="902"/>
                  </a:lnTo>
                </a:path>
              </a:pathLst>
            </a:custGeom>
            <a:noFill/>
            <a:ln w="9525">
              <a:solidFill>
                <a:srgbClr val="000000"/>
              </a:solidFill>
              <a:round/>
              <a:headEnd type="triangle" w="med" len="med"/>
              <a:tailEnd type="triangle" w="med" len="med"/>
            </a:ln>
          </p:spPr>
          <p:txBody>
            <a:bodyPr/>
            <a:lstStyle/>
            <a:p>
              <a:endParaRPr lang="en-US"/>
            </a:p>
          </p:txBody>
        </p:sp>
        <p:sp>
          <p:nvSpPr>
            <p:cNvPr id="164906" name="Text Box 41"/>
            <p:cNvSpPr txBox="1">
              <a:spLocks noChangeArrowheads="1"/>
            </p:cNvSpPr>
            <p:nvPr/>
          </p:nvSpPr>
          <p:spPr bwMode="auto">
            <a:xfrm>
              <a:off x="7560" y="1152"/>
              <a:ext cx="2520" cy="900"/>
            </a:xfrm>
            <a:prstGeom prst="rect">
              <a:avLst/>
            </a:prstGeom>
            <a:noFill/>
            <a:ln w="9525">
              <a:noFill/>
              <a:miter lim="800000"/>
              <a:headEnd/>
              <a:tailEnd/>
            </a:ln>
          </p:spPr>
          <p:txBody>
            <a:bodyPr/>
            <a:lstStyle/>
            <a:p>
              <a:r>
                <a:rPr lang="en-US" sz="1400">
                  <a:ea typeface="Times New Roman" pitchFamily="18" charset="0"/>
                  <a:cs typeface="Arial" charset="0"/>
                </a:rPr>
                <a:t>AIR</a:t>
              </a:r>
              <a:endParaRPr lang="en-US" sz="900">
                <a:ea typeface="Times New Roman" pitchFamily="18" charset="0"/>
                <a:cs typeface="Arial" charset="0"/>
              </a:endParaRPr>
            </a:p>
            <a:p>
              <a:pPr eaLnBrk="0" hangingPunct="0"/>
              <a:r>
                <a:rPr lang="en-US" sz="1400">
                  <a:ea typeface="Times New Roman" pitchFamily="18" charset="0"/>
                  <a:cs typeface="Arial" charset="0"/>
                </a:rPr>
                <a:t>PRESSURE</a:t>
              </a:r>
              <a:endParaRPr lang="en-US" sz="1800">
                <a:ea typeface="Times New Roman" pitchFamily="18" charset="0"/>
                <a:cs typeface="Arial" charset="0"/>
              </a:endParaRPr>
            </a:p>
          </p:txBody>
        </p:sp>
        <p:sp>
          <p:nvSpPr>
            <p:cNvPr id="164907" name="Text Box 42"/>
            <p:cNvSpPr txBox="1">
              <a:spLocks noChangeArrowheads="1"/>
            </p:cNvSpPr>
            <p:nvPr/>
          </p:nvSpPr>
          <p:spPr bwMode="auto">
            <a:xfrm>
              <a:off x="8460" y="3672"/>
              <a:ext cx="2520" cy="900"/>
            </a:xfrm>
            <a:prstGeom prst="rect">
              <a:avLst/>
            </a:prstGeom>
            <a:noFill/>
            <a:ln w="9525">
              <a:noFill/>
              <a:miter lim="800000"/>
              <a:headEnd/>
              <a:tailEnd/>
            </a:ln>
          </p:spPr>
          <p:txBody>
            <a:bodyPr/>
            <a:lstStyle/>
            <a:p>
              <a:r>
                <a:rPr lang="en-US" sz="1400">
                  <a:ea typeface="Times New Roman" pitchFamily="18" charset="0"/>
                  <a:cs typeface="Arial" charset="0"/>
                </a:rPr>
                <a:t>Hg HEIGHT</a:t>
              </a:r>
              <a:endParaRPr lang="en-US" sz="900">
                <a:ea typeface="Times New Roman" pitchFamily="18" charset="0"/>
                <a:cs typeface="Arial" charset="0"/>
              </a:endParaRPr>
            </a:p>
            <a:p>
              <a:pPr eaLnBrk="0" hangingPunct="0"/>
              <a:r>
                <a:rPr lang="en-US" sz="1400">
                  <a:ea typeface="Times New Roman" pitchFamily="18" charset="0"/>
                  <a:cs typeface="Arial" charset="0"/>
                </a:rPr>
                <a:t>DIFFERENCE</a:t>
              </a:r>
              <a:endParaRPr lang="en-US" sz="1800">
                <a:ea typeface="Times New Roman" pitchFamily="18" charset="0"/>
                <a:cs typeface="Arial" charset="0"/>
              </a:endParaRPr>
            </a:p>
          </p:txBody>
        </p:sp>
      </p:grpSp>
      <p:sp>
        <p:nvSpPr>
          <p:cNvPr id="896043" name="Rectangle 43"/>
          <p:cNvSpPr>
            <a:spLocks noChangeArrowheads="1"/>
          </p:cNvSpPr>
          <p:nvPr/>
        </p:nvSpPr>
        <p:spPr bwMode="auto">
          <a:xfrm>
            <a:off x="1258888" y="1673225"/>
            <a:ext cx="3201987" cy="1190625"/>
          </a:xfrm>
          <a:prstGeom prst="rect">
            <a:avLst/>
          </a:prstGeom>
          <a:noFill/>
          <a:ln w="9525">
            <a:noFill/>
            <a:miter lim="800000"/>
            <a:headEnd/>
            <a:tailEnd/>
          </a:ln>
          <a:effectLst/>
        </p:spPr>
        <p:txBody>
          <a:bodyPr wrap="none" anchor="ctr">
            <a:spAutoFit/>
          </a:bodyPr>
          <a:lstStyle/>
          <a:p>
            <a:pPr indent="274638" algn="l">
              <a:defRPr/>
            </a:pPr>
            <a:endParaRPr lang="en-US" sz="1800" u="sng">
              <a:ea typeface="Times New Roman" pitchFamily="18" charset="0"/>
              <a:cs typeface="Arial" charset="0"/>
            </a:endParaRPr>
          </a:p>
          <a:p>
            <a:pPr indent="274638" algn="l" eaLnBrk="0" hangingPunct="0">
              <a:defRPr/>
            </a:pPr>
            <a:r>
              <a:rPr lang="en-US" sz="1800" b="1">
                <a:solidFill>
                  <a:schemeClr val="accent2"/>
                </a:solidFill>
                <a:effectLst>
                  <a:outerShdw blurRad="38100" dist="38100" dir="2700000" algn="tl">
                    <a:srgbClr val="C0C0C0"/>
                  </a:outerShdw>
                </a:effectLst>
                <a:ea typeface="Times New Roman" pitchFamily="18" charset="0"/>
                <a:cs typeface="Arial" charset="0"/>
              </a:rPr>
              <a:t>manometer</a:t>
            </a:r>
            <a:r>
              <a:rPr lang="en-US" sz="1800">
                <a:solidFill>
                  <a:schemeClr val="accent2"/>
                </a:solidFill>
                <a:effectLst>
                  <a:outerShdw blurRad="38100" dist="38100" dir="2700000" algn="tl">
                    <a:srgbClr val="C0C0C0"/>
                  </a:outerShdw>
                </a:effectLst>
                <a:ea typeface="Times New Roman" pitchFamily="18" charset="0"/>
                <a:cs typeface="Arial" charset="0"/>
              </a:rPr>
              <a:t>:</a:t>
            </a:r>
            <a:r>
              <a:rPr lang="en-US" sz="1800">
                <a:solidFill>
                  <a:schemeClr val="accent2"/>
                </a:solidFill>
                <a:ea typeface="Times New Roman" pitchFamily="18" charset="0"/>
                <a:cs typeface="Arial" charset="0"/>
              </a:rPr>
              <a:t> measures the</a:t>
            </a:r>
            <a:endParaRPr lang="en-US" sz="900">
              <a:solidFill>
                <a:schemeClr val="accent2"/>
              </a:solidFill>
              <a:ea typeface="Times New Roman" pitchFamily="18" charset="0"/>
              <a:cs typeface="Arial" charset="0"/>
            </a:endParaRPr>
          </a:p>
          <a:p>
            <a:pPr indent="274638" algn="l" eaLnBrk="0" hangingPunct="0">
              <a:defRPr/>
            </a:pPr>
            <a:r>
              <a:rPr lang="en-US" sz="1800">
                <a:solidFill>
                  <a:schemeClr val="accent2"/>
                </a:solidFill>
                <a:ea typeface="Times New Roman" pitchFamily="18" charset="0"/>
                <a:cs typeface="Arial" charset="0"/>
              </a:rPr>
              <a:t>pressure of a confined gas</a:t>
            </a:r>
            <a:endParaRPr lang="en-US" sz="900">
              <a:solidFill>
                <a:schemeClr val="accent2"/>
              </a:solidFill>
              <a:ea typeface="Times New Roman" pitchFamily="18" charset="0"/>
              <a:cs typeface="Arial" charset="0"/>
            </a:endParaRPr>
          </a:p>
          <a:p>
            <a:pPr indent="274638" algn="l" eaLnBrk="0" hangingPunct="0">
              <a:defRPr/>
            </a:pPr>
            <a:endParaRPr lang="en-US" sz="1800">
              <a:ea typeface="Times New Roman" pitchFamily="18" charset="0"/>
              <a:cs typeface="Arial" charset="0"/>
            </a:endParaRP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79" name="Text Box 55"/>
          <p:cNvSpPr txBox="1">
            <a:spLocks noChangeArrowheads="1"/>
          </p:cNvSpPr>
          <p:nvPr/>
        </p:nvSpPr>
        <p:spPr bwMode="auto">
          <a:xfrm>
            <a:off x="2106613" y="4946650"/>
            <a:ext cx="1212850" cy="366713"/>
          </a:xfrm>
          <a:prstGeom prst="rect">
            <a:avLst/>
          </a:prstGeom>
          <a:noFill/>
          <a:ln w="9525">
            <a:noFill/>
            <a:miter lim="800000"/>
            <a:headEnd/>
            <a:tailEnd/>
          </a:ln>
        </p:spPr>
        <p:txBody>
          <a:bodyPr wrap="none">
            <a:spAutoFit/>
          </a:bodyPr>
          <a:lstStyle/>
          <a:p>
            <a:pPr algn="l"/>
            <a:r>
              <a:rPr lang="en-US" sz="1800"/>
              <a:t>101.3 kPa</a:t>
            </a:r>
          </a:p>
        </p:txBody>
      </p:sp>
      <p:sp>
        <p:nvSpPr>
          <p:cNvPr id="165891" name="Rectangle 2"/>
          <p:cNvSpPr>
            <a:spLocks noGrp="1" noChangeArrowheads="1"/>
          </p:cNvSpPr>
          <p:nvPr>
            <p:ph type="title"/>
          </p:nvPr>
        </p:nvSpPr>
        <p:spPr/>
        <p:txBody>
          <a:bodyPr/>
          <a:lstStyle/>
          <a:p>
            <a:pPr eaLnBrk="1" hangingPunct="1"/>
            <a:endParaRPr lang="en-US" smtClean="0"/>
          </a:p>
        </p:txBody>
      </p:sp>
      <p:sp>
        <p:nvSpPr>
          <p:cNvPr id="897069" name="Rectangle 45"/>
          <p:cNvSpPr>
            <a:spLocks noChangeArrowheads="1"/>
          </p:cNvSpPr>
          <p:nvPr/>
        </p:nvSpPr>
        <p:spPr bwMode="auto">
          <a:xfrm>
            <a:off x="685800" y="1524000"/>
            <a:ext cx="3663950" cy="366713"/>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Atmospheric pressure is 96.5 kPa;</a:t>
            </a:r>
          </a:p>
        </p:txBody>
      </p:sp>
      <p:sp>
        <p:nvSpPr>
          <p:cNvPr id="897070" name="Rectangle 46"/>
          <p:cNvSpPr>
            <a:spLocks noChangeArrowheads="1"/>
          </p:cNvSpPr>
          <p:nvPr/>
        </p:nvSpPr>
        <p:spPr bwMode="auto">
          <a:xfrm>
            <a:off x="704850" y="1828800"/>
            <a:ext cx="3943350" cy="366713"/>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mercury height difference is 233 mm.</a:t>
            </a:r>
          </a:p>
        </p:txBody>
      </p:sp>
      <p:sp>
        <p:nvSpPr>
          <p:cNvPr id="897071" name="Rectangle 47"/>
          <p:cNvSpPr>
            <a:spLocks noChangeArrowheads="1"/>
          </p:cNvSpPr>
          <p:nvPr/>
        </p:nvSpPr>
        <p:spPr bwMode="auto">
          <a:xfrm>
            <a:off x="674688" y="2424113"/>
            <a:ext cx="3752850" cy="366712"/>
          </a:xfrm>
          <a:prstGeom prst="rect">
            <a:avLst/>
          </a:prstGeom>
          <a:noFill/>
          <a:ln w="9525">
            <a:noFill/>
            <a:miter lim="800000"/>
            <a:headEnd/>
            <a:tailEnd/>
          </a:ln>
        </p:spPr>
        <p:txBody>
          <a:bodyPr wrap="none" anchor="ctr">
            <a:spAutoFit/>
          </a:bodyPr>
          <a:lstStyle/>
          <a:p>
            <a:pPr algn="l"/>
            <a:r>
              <a:rPr lang="en-US" sz="1800">
                <a:solidFill>
                  <a:schemeClr val="accent2"/>
                </a:solidFill>
                <a:ea typeface="Times New Roman" pitchFamily="18" charset="0"/>
                <a:cs typeface="Arial" charset="0"/>
              </a:rPr>
              <a:t>Find confined gas pressure, in atm.</a:t>
            </a:r>
          </a:p>
        </p:txBody>
      </p:sp>
      <p:sp>
        <p:nvSpPr>
          <p:cNvPr id="165895" name="Rectangle 48"/>
          <p:cNvSpPr>
            <a:spLocks noChangeArrowheads="1"/>
          </p:cNvSpPr>
          <p:nvPr/>
        </p:nvSpPr>
        <p:spPr bwMode="auto">
          <a:xfrm>
            <a:off x="1257300" y="2900363"/>
            <a:ext cx="458788" cy="777875"/>
          </a:xfrm>
          <a:prstGeom prst="rect">
            <a:avLst/>
          </a:prstGeom>
          <a:noFill/>
          <a:ln w="9525">
            <a:noFill/>
            <a:miter lim="800000"/>
            <a:headEnd/>
            <a:tailEnd/>
          </a:ln>
        </p:spPr>
        <p:txBody>
          <a:bodyPr wrap="none" anchor="ctr">
            <a:spAutoFit/>
          </a:bodyPr>
          <a:lstStyle/>
          <a:p>
            <a:pPr indent="274638" algn="l"/>
            <a:r>
              <a:rPr lang="en-US" sz="900"/>
              <a:t/>
            </a:r>
            <a:br>
              <a:rPr lang="en-US" sz="900"/>
            </a:br>
            <a:endParaRPr lang="en-US" sz="1800"/>
          </a:p>
          <a:p>
            <a:pPr indent="274638" algn="l" eaLnBrk="0" hangingPunct="0"/>
            <a:endParaRPr lang="en-US" sz="1800"/>
          </a:p>
        </p:txBody>
      </p:sp>
      <p:sp>
        <p:nvSpPr>
          <p:cNvPr id="897073" name="Rectangle 49"/>
          <p:cNvSpPr>
            <a:spLocks noChangeArrowheads="1"/>
          </p:cNvSpPr>
          <p:nvPr/>
        </p:nvSpPr>
        <p:spPr bwMode="auto">
          <a:xfrm>
            <a:off x="1050925" y="3373438"/>
            <a:ext cx="2974975" cy="376237"/>
          </a:xfrm>
          <a:prstGeom prst="rect">
            <a:avLst/>
          </a:prstGeom>
          <a:noFill/>
          <a:ln w="9525">
            <a:solidFill>
              <a:srgbClr val="FF0000"/>
            </a:solidFill>
            <a:miter lim="800000"/>
            <a:headEnd/>
            <a:tailEnd/>
          </a:ln>
          <a:effectLst/>
        </p:spPr>
        <p:txBody>
          <a:bodyPr wrap="none" anchor="ctr">
            <a:spAutoFit/>
          </a:bodyPr>
          <a:lstStyle/>
          <a:p>
            <a:pPr algn="l">
              <a:defRPr/>
            </a:pPr>
            <a:r>
              <a:rPr lang="en-US" sz="1800">
                <a:solidFill>
                  <a:srgbClr val="FF0000"/>
                </a:solidFill>
                <a:effectLst>
                  <a:outerShdw blurRad="38100" dist="38100" dir="2700000" algn="tl">
                    <a:srgbClr val="C0C0C0"/>
                  </a:outerShdw>
                </a:effectLst>
                <a:ea typeface="Times New Roman" pitchFamily="18" charset="0"/>
                <a:cs typeface="Arial" charset="0"/>
              </a:rPr>
              <a:t>SMALL  +  HEIGHT  =  BIG</a:t>
            </a:r>
          </a:p>
        </p:txBody>
      </p:sp>
      <p:sp>
        <p:nvSpPr>
          <p:cNvPr id="897074" name="Rectangle 50"/>
          <p:cNvSpPr>
            <a:spLocks noChangeArrowheads="1"/>
          </p:cNvSpPr>
          <p:nvPr/>
        </p:nvSpPr>
        <p:spPr bwMode="auto">
          <a:xfrm>
            <a:off x="1257300" y="5562600"/>
            <a:ext cx="35877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0.953 atm  +  0.307 atm  =  X atm</a:t>
            </a:r>
          </a:p>
        </p:txBody>
      </p:sp>
      <p:sp>
        <p:nvSpPr>
          <p:cNvPr id="897075" name="Rectangle 51"/>
          <p:cNvSpPr>
            <a:spLocks noChangeArrowheads="1"/>
          </p:cNvSpPr>
          <p:nvPr/>
        </p:nvSpPr>
        <p:spPr bwMode="auto">
          <a:xfrm>
            <a:off x="3505200" y="6019800"/>
            <a:ext cx="1511300" cy="366713"/>
          </a:xfrm>
          <a:prstGeom prst="rect">
            <a:avLst/>
          </a:prstGeom>
          <a:noFill/>
          <a:ln w="9525">
            <a:noFill/>
            <a:miter lim="800000"/>
            <a:headEnd/>
            <a:tailEnd/>
          </a:ln>
        </p:spPr>
        <p:txBody>
          <a:bodyPr wrap="none" anchor="ctr">
            <a:spAutoFit/>
          </a:bodyPr>
          <a:lstStyle/>
          <a:p>
            <a:pPr algn="l"/>
            <a:r>
              <a:rPr lang="en-US" sz="1800" b="1">
                <a:ea typeface="Times New Roman" pitchFamily="18" charset="0"/>
                <a:cs typeface="Arial" charset="0"/>
              </a:rPr>
              <a:t>X = 1.26 atm</a:t>
            </a:r>
          </a:p>
        </p:txBody>
      </p:sp>
      <p:sp>
        <p:nvSpPr>
          <p:cNvPr id="897076" name="Text Box 52"/>
          <p:cNvSpPr txBox="1">
            <a:spLocks noChangeArrowheads="1"/>
          </p:cNvSpPr>
          <p:nvPr/>
        </p:nvSpPr>
        <p:spPr bwMode="auto">
          <a:xfrm>
            <a:off x="1046163" y="4770438"/>
            <a:ext cx="1085850" cy="366712"/>
          </a:xfrm>
          <a:prstGeom prst="rect">
            <a:avLst/>
          </a:prstGeom>
          <a:noFill/>
          <a:ln w="9525">
            <a:noFill/>
            <a:miter lim="800000"/>
            <a:headEnd/>
            <a:tailEnd/>
          </a:ln>
        </p:spPr>
        <p:txBody>
          <a:bodyPr wrap="none">
            <a:spAutoFit/>
          </a:bodyPr>
          <a:lstStyle/>
          <a:p>
            <a:pPr algn="l"/>
            <a:r>
              <a:rPr lang="en-US" sz="1800"/>
              <a:t>96.5 kPa</a:t>
            </a:r>
          </a:p>
        </p:txBody>
      </p:sp>
      <p:grpSp>
        <p:nvGrpSpPr>
          <p:cNvPr id="2" name="Group 58"/>
          <p:cNvGrpSpPr>
            <a:grpSpLocks/>
          </p:cNvGrpSpPr>
          <p:nvPr/>
        </p:nvGrpSpPr>
        <p:grpSpPr bwMode="auto">
          <a:xfrm>
            <a:off x="2119313" y="4614863"/>
            <a:ext cx="1198562" cy="698500"/>
            <a:chOff x="1065" y="1467"/>
            <a:chExt cx="755" cy="440"/>
          </a:xfrm>
        </p:grpSpPr>
        <p:sp>
          <p:nvSpPr>
            <p:cNvPr id="165930" name="AutoShape 53"/>
            <p:cNvSpPr>
              <a:spLocks noChangeArrowheads="1"/>
            </p:cNvSpPr>
            <p:nvPr/>
          </p:nvSpPr>
          <p:spPr bwMode="auto">
            <a:xfrm>
              <a:off x="1065" y="1467"/>
              <a:ext cx="755" cy="440"/>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65931" name="Line 54"/>
            <p:cNvSpPr>
              <a:spLocks noChangeShapeType="1"/>
            </p:cNvSpPr>
            <p:nvPr/>
          </p:nvSpPr>
          <p:spPr bwMode="auto">
            <a:xfrm>
              <a:off x="1092" y="1685"/>
              <a:ext cx="690" cy="0"/>
            </a:xfrm>
            <a:prstGeom prst="line">
              <a:avLst/>
            </a:prstGeom>
            <a:noFill/>
            <a:ln w="9525">
              <a:solidFill>
                <a:schemeClr val="tx1"/>
              </a:solidFill>
              <a:round/>
              <a:headEnd/>
              <a:tailEnd/>
            </a:ln>
          </p:spPr>
          <p:txBody>
            <a:bodyPr/>
            <a:lstStyle/>
            <a:p>
              <a:endParaRPr lang="en-US"/>
            </a:p>
          </p:txBody>
        </p:sp>
      </p:grpSp>
      <p:sp>
        <p:nvSpPr>
          <p:cNvPr id="897080" name="Text Box 56"/>
          <p:cNvSpPr txBox="1">
            <a:spLocks noChangeArrowheads="1"/>
          </p:cNvSpPr>
          <p:nvPr/>
        </p:nvSpPr>
        <p:spPr bwMode="auto">
          <a:xfrm>
            <a:off x="2298700" y="4614863"/>
            <a:ext cx="755650" cy="366712"/>
          </a:xfrm>
          <a:prstGeom prst="rect">
            <a:avLst/>
          </a:prstGeom>
          <a:noFill/>
          <a:ln w="9525">
            <a:noFill/>
            <a:miter lim="800000"/>
            <a:headEnd/>
            <a:tailEnd/>
          </a:ln>
        </p:spPr>
        <p:txBody>
          <a:bodyPr wrap="none">
            <a:spAutoFit/>
          </a:bodyPr>
          <a:lstStyle/>
          <a:p>
            <a:pPr algn="l"/>
            <a:r>
              <a:rPr lang="en-US" sz="1800"/>
              <a:t>1 atm</a:t>
            </a:r>
          </a:p>
        </p:txBody>
      </p:sp>
      <p:sp>
        <p:nvSpPr>
          <p:cNvPr id="897081" name="Text Box 57"/>
          <p:cNvSpPr txBox="1">
            <a:spLocks noChangeArrowheads="1"/>
          </p:cNvSpPr>
          <p:nvPr/>
        </p:nvSpPr>
        <p:spPr bwMode="auto">
          <a:xfrm>
            <a:off x="3381375" y="4772025"/>
            <a:ext cx="1625600" cy="366713"/>
          </a:xfrm>
          <a:prstGeom prst="rect">
            <a:avLst/>
          </a:prstGeom>
          <a:noFill/>
          <a:ln w="9525">
            <a:noFill/>
            <a:miter lim="800000"/>
            <a:headEnd/>
            <a:tailEnd/>
          </a:ln>
        </p:spPr>
        <p:txBody>
          <a:bodyPr wrap="none">
            <a:spAutoFit/>
          </a:bodyPr>
          <a:lstStyle/>
          <a:p>
            <a:pPr algn="l"/>
            <a:r>
              <a:rPr lang="en-US" sz="1800"/>
              <a:t>+  233 mm Hg</a:t>
            </a:r>
          </a:p>
        </p:txBody>
      </p:sp>
      <p:sp>
        <p:nvSpPr>
          <p:cNvPr id="897083" name="Text Box 59"/>
          <p:cNvSpPr txBox="1">
            <a:spLocks noChangeArrowheads="1"/>
          </p:cNvSpPr>
          <p:nvPr/>
        </p:nvSpPr>
        <p:spPr bwMode="auto">
          <a:xfrm>
            <a:off x="4957763" y="4948238"/>
            <a:ext cx="1365250" cy="366712"/>
          </a:xfrm>
          <a:prstGeom prst="rect">
            <a:avLst/>
          </a:prstGeom>
          <a:noFill/>
          <a:ln w="9525">
            <a:noFill/>
            <a:miter lim="800000"/>
            <a:headEnd/>
            <a:tailEnd/>
          </a:ln>
        </p:spPr>
        <p:txBody>
          <a:bodyPr wrap="none">
            <a:spAutoFit/>
          </a:bodyPr>
          <a:lstStyle/>
          <a:p>
            <a:pPr algn="l"/>
            <a:r>
              <a:rPr lang="en-US" sz="1800"/>
              <a:t>760 mm Hg</a:t>
            </a:r>
          </a:p>
        </p:txBody>
      </p:sp>
      <p:grpSp>
        <p:nvGrpSpPr>
          <p:cNvPr id="3" name="Group 60"/>
          <p:cNvGrpSpPr>
            <a:grpSpLocks/>
          </p:cNvGrpSpPr>
          <p:nvPr/>
        </p:nvGrpSpPr>
        <p:grpSpPr bwMode="auto">
          <a:xfrm>
            <a:off x="4970463" y="4616450"/>
            <a:ext cx="1346200" cy="698500"/>
            <a:chOff x="1065" y="1467"/>
            <a:chExt cx="755" cy="440"/>
          </a:xfrm>
        </p:grpSpPr>
        <p:sp>
          <p:nvSpPr>
            <p:cNvPr id="165928" name="AutoShape 61"/>
            <p:cNvSpPr>
              <a:spLocks noChangeArrowheads="1"/>
            </p:cNvSpPr>
            <p:nvPr/>
          </p:nvSpPr>
          <p:spPr bwMode="auto">
            <a:xfrm>
              <a:off x="1065" y="1467"/>
              <a:ext cx="755" cy="440"/>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65929" name="Line 62"/>
            <p:cNvSpPr>
              <a:spLocks noChangeShapeType="1"/>
            </p:cNvSpPr>
            <p:nvPr/>
          </p:nvSpPr>
          <p:spPr bwMode="auto">
            <a:xfrm>
              <a:off x="1092" y="1685"/>
              <a:ext cx="690" cy="0"/>
            </a:xfrm>
            <a:prstGeom prst="line">
              <a:avLst/>
            </a:prstGeom>
            <a:noFill/>
            <a:ln w="9525">
              <a:solidFill>
                <a:schemeClr val="tx1"/>
              </a:solidFill>
              <a:round/>
              <a:headEnd/>
              <a:tailEnd/>
            </a:ln>
          </p:spPr>
          <p:txBody>
            <a:bodyPr/>
            <a:lstStyle/>
            <a:p>
              <a:endParaRPr lang="en-US"/>
            </a:p>
          </p:txBody>
        </p:sp>
      </p:grpSp>
      <p:sp>
        <p:nvSpPr>
          <p:cNvPr id="897087" name="Text Box 63"/>
          <p:cNvSpPr txBox="1">
            <a:spLocks noChangeArrowheads="1"/>
          </p:cNvSpPr>
          <p:nvPr/>
        </p:nvSpPr>
        <p:spPr bwMode="auto">
          <a:xfrm>
            <a:off x="5253038" y="4616450"/>
            <a:ext cx="755650" cy="366713"/>
          </a:xfrm>
          <a:prstGeom prst="rect">
            <a:avLst/>
          </a:prstGeom>
          <a:noFill/>
          <a:ln w="9525">
            <a:noFill/>
            <a:miter lim="800000"/>
            <a:headEnd/>
            <a:tailEnd/>
          </a:ln>
        </p:spPr>
        <p:txBody>
          <a:bodyPr wrap="none">
            <a:spAutoFit/>
          </a:bodyPr>
          <a:lstStyle/>
          <a:p>
            <a:pPr algn="l"/>
            <a:r>
              <a:rPr lang="en-US" sz="1800"/>
              <a:t>1 atm</a:t>
            </a:r>
          </a:p>
        </p:txBody>
      </p:sp>
      <p:sp>
        <p:nvSpPr>
          <p:cNvPr id="897088" name="Text Box 64"/>
          <p:cNvSpPr txBox="1">
            <a:spLocks noChangeArrowheads="1"/>
          </p:cNvSpPr>
          <p:nvPr/>
        </p:nvSpPr>
        <p:spPr bwMode="auto">
          <a:xfrm>
            <a:off x="6365875" y="4770438"/>
            <a:ext cx="1041400" cy="366712"/>
          </a:xfrm>
          <a:prstGeom prst="rect">
            <a:avLst/>
          </a:prstGeom>
          <a:noFill/>
          <a:ln w="9525">
            <a:noFill/>
            <a:miter lim="800000"/>
            <a:headEnd/>
            <a:tailEnd/>
          </a:ln>
        </p:spPr>
        <p:txBody>
          <a:bodyPr wrap="none">
            <a:spAutoFit/>
          </a:bodyPr>
          <a:lstStyle/>
          <a:p>
            <a:pPr algn="l"/>
            <a:r>
              <a:rPr lang="en-US" sz="1800"/>
              <a:t>=  X atm</a:t>
            </a:r>
          </a:p>
        </p:txBody>
      </p:sp>
      <p:sp>
        <p:nvSpPr>
          <p:cNvPr id="897090" name="Rectangle 66"/>
          <p:cNvSpPr>
            <a:spLocks noChangeArrowheads="1"/>
          </p:cNvSpPr>
          <p:nvPr/>
        </p:nvSpPr>
        <p:spPr bwMode="auto">
          <a:xfrm>
            <a:off x="1052513" y="3797300"/>
            <a:ext cx="363855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96.5 kPa  +  233 mm Hg  =  X atm</a:t>
            </a:r>
          </a:p>
        </p:txBody>
      </p:sp>
      <p:sp>
        <p:nvSpPr>
          <p:cNvPr id="897091" name="Line 67"/>
          <p:cNvSpPr>
            <a:spLocks noChangeShapeType="1"/>
          </p:cNvSpPr>
          <p:nvPr/>
        </p:nvSpPr>
        <p:spPr bwMode="auto">
          <a:xfrm flipV="1">
            <a:off x="1644650" y="4903788"/>
            <a:ext cx="406400" cy="130175"/>
          </a:xfrm>
          <a:prstGeom prst="line">
            <a:avLst/>
          </a:prstGeom>
          <a:noFill/>
          <a:ln w="9525">
            <a:solidFill>
              <a:srgbClr val="FF0000"/>
            </a:solidFill>
            <a:round/>
            <a:headEnd/>
            <a:tailEnd/>
          </a:ln>
        </p:spPr>
        <p:txBody>
          <a:bodyPr/>
          <a:lstStyle/>
          <a:p>
            <a:endParaRPr lang="en-US"/>
          </a:p>
        </p:txBody>
      </p:sp>
      <p:sp>
        <p:nvSpPr>
          <p:cNvPr id="897092" name="Line 68"/>
          <p:cNvSpPr>
            <a:spLocks noChangeShapeType="1"/>
          </p:cNvSpPr>
          <p:nvPr/>
        </p:nvSpPr>
        <p:spPr bwMode="auto">
          <a:xfrm flipV="1">
            <a:off x="2806700" y="5084763"/>
            <a:ext cx="406400" cy="130175"/>
          </a:xfrm>
          <a:prstGeom prst="line">
            <a:avLst/>
          </a:prstGeom>
          <a:noFill/>
          <a:ln w="9525">
            <a:solidFill>
              <a:srgbClr val="FF0000"/>
            </a:solidFill>
            <a:round/>
            <a:headEnd/>
            <a:tailEnd/>
          </a:ln>
        </p:spPr>
        <p:txBody>
          <a:bodyPr/>
          <a:lstStyle/>
          <a:p>
            <a:endParaRPr lang="en-US"/>
          </a:p>
        </p:txBody>
      </p:sp>
      <p:sp>
        <p:nvSpPr>
          <p:cNvPr id="897093" name="Line 69"/>
          <p:cNvSpPr>
            <a:spLocks noChangeShapeType="1"/>
          </p:cNvSpPr>
          <p:nvPr/>
        </p:nvSpPr>
        <p:spPr bwMode="auto">
          <a:xfrm flipV="1">
            <a:off x="4175125" y="4932363"/>
            <a:ext cx="757238" cy="111125"/>
          </a:xfrm>
          <a:prstGeom prst="line">
            <a:avLst/>
          </a:prstGeom>
          <a:noFill/>
          <a:ln w="9525">
            <a:solidFill>
              <a:srgbClr val="FF0000"/>
            </a:solidFill>
            <a:round/>
            <a:headEnd/>
            <a:tailEnd/>
          </a:ln>
        </p:spPr>
        <p:txBody>
          <a:bodyPr/>
          <a:lstStyle/>
          <a:p>
            <a:endParaRPr lang="en-US"/>
          </a:p>
        </p:txBody>
      </p:sp>
      <p:sp>
        <p:nvSpPr>
          <p:cNvPr id="897094" name="Line 70"/>
          <p:cNvSpPr>
            <a:spLocks noChangeShapeType="1"/>
          </p:cNvSpPr>
          <p:nvPr/>
        </p:nvSpPr>
        <p:spPr bwMode="auto">
          <a:xfrm flipV="1">
            <a:off x="5480050" y="5103813"/>
            <a:ext cx="757238" cy="111125"/>
          </a:xfrm>
          <a:prstGeom prst="line">
            <a:avLst/>
          </a:prstGeom>
          <a:noFill/>
          <a:ln w="9525">
            <a:solidFill>
              <a:srgbClr val="FF0000"/>
            </a:solidFill>
            <a:round/>
            <a:headEnd/>
            <a:tailEnd/>
          </a:ln>
        </p:spPr>
        <p:txBody>
          <a:bodyPr/>
          <a:lstStyle/>
          <a:p>
            <a:endParaRPr lang="en-US"/>
          </a:p>
        </p:txBody>
      </p:sp>
      <p:grpSp>
        <p:nvGrpSpPr>
          <p:cNvPr id="165912" name="Group 98"/>
          <p:cNvGrpSpPr>
            <a:grpSpLocks/>
          </p:cNvGrpSpPr>
          <p:nvPr/>
        </p:nvGrpSpPr>
        <p:grpSpPr bwMode="auto">
          <a:xfrm>
            <a:off x="5245100" y="1941513"/>
            <a:ext cx="1935163" cy="2438400"/>
            <a:chOff x="3532" y="1175"/>
            <a:chExt cx="1219" cy="1536"/>
          </a:xfrm>
        </p:grpSpPr>
        <p:sp>
          <p:nvSpPr>
            <p:cNvPr id="165922" name="Freeform 96"/>
            <p:cNvSpPr>
              <a:spLocks/>
            </p:cNvSpPr>
            <p:nvPr/>
          </p:nvSpPr>
          <p:spPr bwMode="auto">
            <a:xfrm>
              <a:off x="4469" y="2145"/>
              <a:ext cx="282" cy="566"/>
            </a:xfrm>
            <a:custGeom>
              <a:avLst/>
              <a:gdLst>
                <a:gd name="T0" fmla="*/ 232 w 282"/>
                <a:gd name="T1" fmla="*/ 0 h 566"/>
                <a:gd name="T2" fmla="*/ 280 w 282"/>
                <a:gd name="T3" fmla="*/ 0 h 566"/>
                <a:gd name="T4" fmla="*/ 282 w 282"/>
                <a:gd name="T5" fmla="*/ 452 h 566"/>
                <a:gd name="T6" fmla="*/ 279 w 282"/>
                <a:gd name="T7" fmla="*/ 479 h 566"/>
                <a:gd name="T8" fmla="*/ 265 w 282"/>
                <a:gd name="T9" fmla="*/ 500 h 566"/>
                <a:gd name="T10" fmla="*/ 244 w 282"/>
                <a:gd name="T11" fmla="*/ 528 h 566"/>
                <a:gd name="T12" fmla="*/ 217 w 282"/>
                <a:gd name="T13" fmla="*/ 554 h 566"/>
                <a:gd name="T14" fmla="*/ 177 w 282"/>
                <a:gd name="T15" fmla="*/ 564 h 566"/>
                <a:gd name="T16" fmla="*/ 124 w 282"/>
                <a:gd name="T17" fmla="*/ 566 h 566"/>
                <a:gd name="T18" fmla="*/ 82 w 282"/>
                <a:gd name="T19" fmla="*/ 564 h 566"/>
                <a:gd name="T20" fmla="*/ 55 w 282"/>
                <a:gd name="T21" fmla="*/ 554 h 566"/>
                <a:gd name="T22" fmla="*/ 30 w 282"/>
                <a:gd name="T23" fmla="*/ 533 h 566"/>
                <a:gd name="T24" fmla="*/ 7 w 282"/>
                <a:gd name="T25" fmla="*/ 504 h 566"/>
                <a:gd name="T26" fmla="*/ 0 w 282"/>
                <a:gd name="T27" fmla="*/ 482 h 566"/>
                <a:gd name="T28" fmla="*/ 1 w 282"/>
                <a:gd name="T29" fmla="*/ 374 h 566"/>
                <a:gd name="T30" fmla="*/ 0 w 282"/>
                <a:gd name="T31" fmla="*/ 246 h 566"/>
                <a:gd name="T32" fmla="*/ 0 w 282"/>
                <a:gd name="T33" fmla="*/ 215 h 566"/>
                <a:gd name="T34" fmla="*/ 48 w 282"/>
                <a:gd name="T35" fmla="*/ 215 h 566"/>
                <a:gd name="T36" fmla="*/ 49 w 282"/>
                <a:gd name="T37" fmla="*/ 336 h 566"/>
                <a:gd name="T38" fmla="*/ 48 w 282"/>
                <a:gd name="T39" fmla="*/ 438 h 566"/>
                <a:gd name="T40" fmla="*/ 51 w 282"/>
                <a:gd name="T41" fmla="*/ 477 h 566"/>
                <a:gd name="T42" fmla="*/ 61 w 282"/>
                <a:gd name="T43" fmla="*/ 497 h 566"/>
                <a:gd name="T44" fmla="*/ 73 w 282"/>
                <a:gd name="T45" fmla="*/ 509 h 566"/>
                <a:gd name="T46" fmla="*/ 100 w 282"/>
                <a:gd name="T47" fmla="*/ 519 h 566"/>
                <a:gd name="T48" fmla="*/ 151 w 282"/>
                <a:gd name="T49" fmla="*/ 519 h 566"/>
                <a:gd name="T50" fmla="*/ 205 w 282"/>
                <a:gd name="T51" fmla="*/ 510 h 566"/>
                <a:gd name="T52" fmla="*/ 225 w 282"/>
                <a:gd name="T53" fmla="*/ 497 h 566"/>
                <a:gd name="T54" fmla="*/ 231 w 282"/>
                <a:gd name="T55" fmla="*/ 474 h 566"/>
                <a:gd name="T56" fmla="*/ 231 w 282"/>
                <a:gd name="T57" fmla="*/ 390 h 566"/>
                <a:gd name="T58" fmla="*/ 232 w 282"/>
                <a:gd name="T59" fmla="*/ 0 h 5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2"/>
                <a:gd name="T91" fmla="*/ 0 h 566"/>
                <a:gd name="T92" fmla="*/ 282 w 282"/>
                <a:gd name="T93" fmla="*/ 566 h 5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2" h="566">
                  <a:moveTo>
                    <a:pt x="232" y="0"/>
                  </a:moveTo>
                  <a:lnTo>
                    <a:pt x="280" y="0"/>
                  </a:lnTo>
                  <a:lnTo>
                    <a:pt x="282" y="452"/>
                  </a:lnTo>
                  <a:lnTo>
                    <a:pt x="279" y="479"/>
                  </a:lnTo>
                  <a:lnTo>
                    <a:pt x="265" y="500"/>
                  </a:lnTo>
                  <a:lnTo>
                    <a:pt x="244" y="528"/>
                  </a:lnTo>
                  <a:lnTo>
                    <a:pt x="217" y="554"/>
                  </a:lnTo>
                  <a:lnTo>
                    <a:pt x="177" y="564"/>
                  </a:lnTo>
                  <a:lnTo>
                    <a:pt x="124" y="566"/>
                  </a:lnTo>
                  <a:lnTo>
                    <a:pt x="82" y="564"/>
                  </a:lnTo>
                  <a:lnTo>
                    <a:pt x="55" y="554"/>
                  </a:lnTo>
                  <a:lnTo>
                    <a:pt x="30" y="533"/>
                  </a:lnTo>
                  <a:lnTo>
                    <a:pt x="7" y="504"/>
                  </a:lnTo>
                  <a:lnTo>
                    <a:pt x="0" y="482"/>
                  </a:lnTo>
                  <a:lnTo>
                    <a:pt x="1" y="374"/>
                  </a:lnTo>
                  <a:lnTo>
                    <a:pt x="0" y="246"/>
                  </a:lnTo>
                  <a:lnTo>
                    <a:pt x="0" y="215"/>
                  </a:lnTo>
                  <a:lnTo>
                    <a:pt x="48" y="215"/>
                  </a:lnTo>
                  <a:lnTo>
                    <a:pt x="49" y="336"/>
                  </a:lnTo>
                  <a:lnTo>
                    <a:pt x="48" y="438"/>
                  </a:lnTo>
                  <a:lnTo>
                    <a:pt x="51" y="477"/>
                  </a:lnTo>
                  <a:lnTo>
                    <a:pt x="61" y="497"/>
                  </a:lnTo>
                  <a:lnTo>
                    <a:pt x="73" y="509"/>
                  </a:lnTo>
                  <a:lnTo>
                    <a:pt x="100" y="519"/>
                  </a:lnTo>
                  <a:lnTo>
                    <a:pt x="151" y="519"/>
                  </a:lnTo>
                  <a:lnTo>
                    <a:pt x="205" y="510"/>
                  </a:lnTo>
                  <a:lnTo>
                    <a:pt x="225" y="497"/>
                  </a:lnTo>
                  <a:lnTo>
                    <a:pt x="231" y="474"/>
                  </a:lnTo>
                  <a:lnTo>
                    <a:pt x="231" y="390"/>
                  </a:lnTo>
                  <a:lnTo>
                    <a:pt x="232" y="0"/>
                  </a:lnTo>
                  <a:close/>
                </a:path>
              </a:pathLst>
            </a:custGeom>
            <a:solidFill>
              <a:srgbClr val="C0C0C0"/>
            </a:solidFill>
            <a:ln w="9525">
              <a:noFill/>
              <a:round/>
              <a:headEnd/>
              <a:tailEnd/>
            </a:ln>
          </p:spPr>
          <p:txBody>
            <a:bodyPr/>
            <a:lstStyle/>
            <a:p>
              <a:endParaRPr lang="en-US"/>
            </a:p>
          </p:txBody>
        </p:sp>
        <p:sp>
          <p:nvSpPr>
            <p:cNvPr id="165923" name="Oval 74"/>
            <p:cNvSpPr>
              <a:spLocks noChangeAspect="1" noChangeArrowheads="1"/>
            </p:cNvSpPr>
            <p:nvPr/>
          </p:nvSpPr>
          <p:spPr bwMode="auto">
            <a:xfrm>
              <a:off x="3532" y="1519"/>
              <a:ext cx="703" cy="703"/>
            </a:xfrm>
            <a:prstGeom prst="ellipse">
              <a:avLst/>
            </a:prstGeom>
            <a:noFill/>
            <a:ln w="15875">
              <a:solidFill>
                <a:schemeClr val="tx1"/>
              </a:solidFill>
              <a:round/>
              <a:headEnd/>
              <a:tailEnd/>
            </a:ln>
          </p:spPr>
          <p:txBody>
            <a:bodyPr wrap="none" anchor="ctr"/>
            <a:lstStyle/>
            <a:p>
              <a:endParaRPr lang="en-US"/>
            </a:p>
          </p:txBody>
        </p:sp>
        <p:sp>
          <p:nvSpPr>
            <p:cNvPr id="165924" name="Freeform 75"/>
            <p:cNvSpPr>
              <a:spLocks noChangeAspect="1"/>
            </p:cNvSpPr>
            <p:nvPr/>
          </p:nvSpPr>
          <p:spPr bwMode="auto">
            <a:xfrm>
              <a:off x="4230" y="1184"/>
              <a:ext cx="521" cy="1527"/>
            </a:xfrm>
            <a:custGeom>
              <a:avLst/>
              <a:gdLst>
                <a:gd name="T0" fmla="*/ 521 w 924"/>
                <a:gd name="T1" fmla="*/ 0 h 2714"/>
                <a:gd name="T2" fmla="*/ 521 w 924"/>
                <a:gd name="T3" fmla="*/ 1420 h 2714"/>
                <a:gd name="T4" fmla="*/ 518 w 924"/>
                <a:gd name="T5" fmla="*/ 1441 h 2714"/>
                <a:gd name="T6" fmla="*/ 510 w 924"/>
                <a:gd name="T7" fmla="*/ 1458 h 2714"/>
                <a:gd name="T8" fmla="*/ 493 w 924"/>
                <a:gd name="T9" fmla="*/ 1481 h 2714"/>
                <a:gd name="T10" fmla="*/ 478 w 924"/>
                <a:gd name="T11" fmla="*/ 1498 h 2714"/>
                <a:gd name="T12" fmla="*/ 456 w 924"/>
                <a:gd name="T13" fmla="*/ 1516 h 2714"/>
                <a:gd name="T14" fmla="*/ 425 w 924"/>
                <a:gd name="T15" fmla="*/ 1525 h 2714"/>
                <a:gd name="T16" fmla="*/ 387 w 924"/>
                <a:gd name="T17" fmla="*/ 1527 h 2714"/>
                <a:gd name="T18" fmla="*/ 345 w 924"/>
                <a:gd name="T19" fmla="*/ 1527 h 2714"/>
                <a:gd name="T20" fmla="*/ 313 w 924"/>
                <a:gd name="T21" fmla="*/ 1524 h 2714"/>
                <a:gd name="T22" fmla="*/ 291 w 924"/>
                <a:gd name="T23" fmla="*/ 1512 h 2714"/>
                <a:gd name="T24" fmla="*/ 266 w 924"/>
                <a:gd name="T25" fmla="*/ 1492 h 2714"/>
                <a:gd name="T26" fmla="*/ 249 w 924"/>
                <a:gd name="T27" fmla="*/ 1467 h 2714"/>
                <a:gd name="T28" fmla="*/ 239 w 924"/>
                <a:gd name="T29" fmla="*/ 1445 h 2714"/>
                <a:gd name="T30" fmla="*/ 239 w 924"/>
                <a:gd name="T31" fmla="*/ 775 h 2714"/>
                <a:gd name="T32" fmla="*/ 237 w 924"/>
                <a:gd name="T33" fmla="*/ 764 h 2714"/>
                <a:gd name="T34" fmla="*/ 232 w 924"/>
                <a:gd name="T35" fmla="*/ 756 h 2714"/>
                <a:gd name="T36" fmla="*/ 228 w 924"/>
                <a:gd name="T37" fmla="*/ 743 h 2714"/>
                <a:gd name="T38" fmla="*/ 220 w 924"/>
                <a:gd name="T39" fmla="*/ 728 h 2714"/>
                <a:gd name="T40" fmla="*/ 210 w 924"/>
                <a:gd name="T41" fmla="*/ 716 h 2714"/>
                <a:gd name="T42" fmla="*/ 196 w 924"/>
                <a:gd name="T43" fmla="*/ 702 h 2714"/>
                <a:gd name="T44" fmla="*/ 178 w 924"/>
                <a:gd name="T45" fmla="*/ 695 h 2714"/>
                <a:gd name="T46" fmla="*/ 158 w 924"/>
                <a:gd name="T47" fmla="*/ 691 h 2714"/>
                <a:gd name="T48" fmla="*/ 130 w 924"/>
                <a:gd name="T49" fmla="*/ 689 h 2714"/>
                <a:gd name="T50" fmla="*/ 97 w 924"/>
                <a:gd name="T51" fmla="*/ 691 h 2714"/>
                <a:gd name="T52" fmla="*/ 69 w 924"/>
                <a:gd name="T53" fmla="*/ 695 h 2714"/>
                <a:gd name="T54" fmla="*/ 53 w 924"/>
                <a:gd name="T55" fmla="*/ 711 h 2714"/>
                <a:gd name="T56" fmla="*/ 42 w 924"/>
                <a:gd name="T57" fmla="*/ 727 h 2714"/>
                <a:gd name="T58" fmla="*/ 19 w 924"/>
                <a:gd name="T59" fmla="*/ 740 h 2714"/>
                <a:gd name="T60" fmla="*/ 0 w 924"/>
                <a:gd name="T61" fmla="*/ 745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165925" name="Freeform 76"/>
            <p:cNvSpPr>
              <a:spLocks noChangeAspect="1"/>
            </p:cNvSpPr>
            <p:nvPr/>
          </p:nvSpPr>
          <p:spPr bwMode="auto">
            <a:xfrm>
              <a:off x="4227" y="1183"/>
              <a:ext cx="474" cy="1483"/>
            </a:xfrm>
            <a:custGeom>
              <a:avLst/>
              <a:gdLst>
                <a:gd name="T0" fmla="*/ 474 w 843"/>
                <a:gd name="T1" fmla="*/ 0 h 2638"/>
                <a:gd name="T2" fmla="*/ 474 w 843"/>
                <a:gd name="T3" fmla="*/ 1434 h 2638"/>
                <a:gd name="T4" fmla="*/ 470 w 843"/>
                <a:gd name="T5" fmla="*/ 1449 h 2638"/>
                <a:gd name="T6" fmla="*/ 455 w 843"/>
                <a:gd name="T7" fmla="*/ 1468 h 2638"/>
                <a:gd name="T8" fmla="*/ 435 w 843"/>
                <a:gd name="T9" fmla="*/ 1475 h 2638"/>
                <a:gd name="T10" fmla="*/ 413 w 843"/>
                <a:gd name="T11" fmla="*/ 1480 h 2638"/>
                <a:gd name="T12" fmla="*/ 391 w 843"/>
                <a:gd name="T13" fmla="*/ 1483 h 2638"/>
                <a:gd name="T14" fmla="*/ 355 w 843"/>
                <a:gd name="T15" fmla="*/ 1482 h 2638"/>
                <a:gd name="T16" fmla="*/ 330 w 843"/>
                <a:gd name="T17" fmla="*/ 1480 h 2638"/>
                <a:gd name="T18" fmla="*/ 308 w 843"/>
                <a:gd name="T19" fmla="*/ 1466 h 2638"/>
                <a:gd name="T20" fmla="*/ 296 w 843"/>
                <a:gd name="T21" fmla="*/ 1453 h 2638"/>
                <a:gd name="T22" fmla="*/ 291 w 843"/>
                <a:gd name="T23" fmla="*/ 1434 h 2638"/>
                <a:gd name="T24" fmla="*/ 291 w 843"/>
                <a:gd name="T25" fmla="*/ 767 h 2638"/>
                <a:gd name="T26" fmla="*/ 289 w 843"/>
                <a:gd name="T27" fmla="*/ 746 h 2638"/>
                <a:gd name="T28" fmla="*/ 285 w 843"/>
                <a:gd name="T29" fmla="*/ 729 h 2638"/>
                <a:gd name="T30" fmla="*/ 274 w 843"/>
                <a:gd name="T31" fmla="*/ 711 h 2638"/>
                <a:gd name="T32" fmla="*/ 264 w 843"/>
                <a:gd name="T33" fmla="*/ 696 h 2638"/>
                <a:gd name="T34" fmla="*/ 249 w 843"/>
                <a:gd name="T35" fmla="*/ 676 h 2638"/>
                <a:gd name="T36" fmla="*/ 231 w 843"/>
                <a:gd name="T37" fmla="*/ 661 h 2638"/>
                <a:gd name="T38" fmla="*/ 198 w 843"/>
                <a:gd name="T39" fmla="*/ 651 h 2638"/>
                <a:gd name="T40" fmla="*/ 163 w 843"/>
                <a:gd name="T41" fmla="*/ 645 h 2638"/>
                <a:gd name="T42" fmla="*/ 119 w 843"/>
                <a:gd name="T43" fmla="*/ 645 h 2638"/>
                <a:gd name="T44" fmla="*/ 82 w 843"/>
                <a:gd name="T45" fmla="*/ 644 h 2638"/>
                <a:gd name="T46" fmla="*/ 60 w 843"/>
                <a:gd name="T47" fmla="*/ 640 h 2638"/>
                <a:gd name="T48" fmla="*/ 37 w 843"/>
                <a:gd name="T49" fmla="*/ 629 h 2638"/>
                <a:gd name="T50" fmla="*/ 8 w 843"/>
                <a:gd name="T51" fmla="*/ 621 h 2638"/>
                <a:gd name="T52" fmla="*/ 0 w 843"/>
                <a:gd name="T53" fmla="*/ 614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165926" name="Freeform 77"/>
            <p:cNvSpPr>
              <a:spLocks noChangeAspect="1"/>
            </p:cNvSpPr>
            <p:nvPr/>
          </p:nvSpPr>
          <p:spPr bwMode="auto">
            <a:xfrm>
              <a:off x="4217" y="1799"/>
              <a:ext cx="30" cy="131"/>
            </a:xfrm>
            <a:custGeom>
              <a:avLst/>
              <a:gdLst>
                <a:gd name="T0" fmla="*/ 0 w 42"/>
                <a:gd name="T1" fmla="*/ 0 h 230"/>
                <a:gd name="T2" fmla="*/ 26 w 42"/>
                <a:gd name="T3" fmla="*/ 10 h 230"/>
                <a:gd name="T4" fmla="*/ 30 w 42"/>
                <a:gd name="T5" fmla="*/ 123 h 230"/>
                <a:gd name="T6" fmla="*/ 5 w 42"/>
                <a:gd name="T7" fmla="*/ 131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bg1"/>
            </a:solidFill>
            <a:ln w="9525">
              <a:noFill/>
              <a:round/>
              <a:headEnd/>
              <a:tailEnd/>
            </a:ln>
          </p:spPr>
          <p:txBody>
            <a:bodyPr/>
            <a:lstStyle/>
            <a:p>
              <a:endParaRPr lang="en-US"/>
            </a:p>
          </p:txBody>
        </p:sp>
        <p:sp>
          <p:nvSpPr>
            <p:cNvPr id="165927" name="Oval 78"/>
            <p:cNvSpPr>
              <a:spLocks noChangeAspect="1" noChangeArrowheads="1"/>
            </p:cNvSpPr>
            <p:nvPr/>
          </p:nvSpPr>
          <p:spPr bwMode="auto">
            <a:xfrm>
              <a:off x="4700" y="1175"/>
              <a:ext cx="51" cy="20"/>
            </a:xfrm>
            <a:prstGeom prst="ellipse">
              <a:avLst/>
            </a:prstGeom>
            <a:noFill/>
            <a:ln w="15875">
              <a:solidFill>
                <a:schemeClr val="tx1"/>
              </a:solidFill>
              <a:round/>
              <a:headEnd/>
              <a:tailEnd/>
            </a:ln>
          </p:spPr>
          <p:txBody>
            <a:bodyPr wrap="none" anchor="ctr"/>
            <a:lstStyle/>
            <a:p>
              <a:endParaRPr lang="en-US"/>
            </a:p>
          </p:txBody>
        </p:sp>
      </p:grpSp>
      <p:sp>
        <p:nvSpPr>
          <p:cNvPr id="897103" name="Line 79"/>
          <p:cNvSpPr>
            <a:spLocks noChangeAspect="1" noChangeShapeType="1"/>
          </p:cNvSpPr>
          <p:nvPr/>
        </p:nvSpPr>
        <p:spPr bwMode="auto">
          <a:xfrm>
            <a:off x="7232650" y="3476625"/>
            <a:ext cx="374650" cy="0"/>
          </a:xfrm>
          <a:prstGeom prst="line">
            <a:avLst/>
          </a:prstGeom>
          <a:noFill/>
          <a:ln w="9525">
            <a:solidFill>
              <a:schemeClr val="tx1"/>
            </a:solidFill>
            <a:round/>
            <a:headEnd/>
            <a:tailEnd/>
          </a:ln>
        </p:spPr>
        <p:txBody>
          <a:bodyPr/>
          <a:lstStyle/>
          <a:p>
            <a:endParaRPr lang="en-US"/>
          </a:p>
        </p:txBody>
      </p:sp>
      <p:sp>
        <p:nvSpPr>
          <p:cNvPr id="897105" name="Line 81"/>
          <p:cNvSpPr>
            <a:spLocks noChangeAspect="1" noChangeShapeType="1"/>
          </p:cNvSpPr>
          <p:nvPr/>
        </p:nvSpPr>
        <p:spPr bwMode="auto">
          <a:xfrm>
            <a:off x="7413625" y="3481388"/>
            <a:ext cx="0" cy="341312"/>
          </a:xfrm>
          <a:prstGeom prst="line">
            <a:avLst/>
          </a:prstGeom>
          <a:noFill/>
          <a:ln w="9525">
            <a:solidFill>
              <a:schemeClr val="tx1"/>
            </a:solidFill>
            <a:round/>
            <a:headEnd type="triangle" w="sm" len="sm"/>
            <a:tailEnd type="triangle" w="sm" len="sm"/>
          </a:ln>
        </p:spPr>
        <p:txBody>
          <a:bodyPr/>
          <a:lstStyle/>
          <a:p>
            <a:endParaRPr lang="en-US"/>
          </a:p>
        </p:txBody>
      </p:sp>
      <p:sp>
        <p:nvSpPr>
          <p:cNvPr id="897106" name="Text Box 82"/>
          <p:cNvSpPr txBox="1">
            <a:spLocks noChangeAspect="1" noChangeArrowheads="1"/>
          </p:cNvSpPr>
          <p:nvPr/>
        </p:nvSpPr>
        <p:spPr bwMode="auto">
          <a:xfrm>
            <a:off x="7585075" y="3513138"/>
            <a:ext cx="1131888" cy="304800"/>
          </a:xfrm>
          <a:prstGeom prst="rect">
            <a:avLst/>
          </a:prstGeom>
          <a:noFill/>
          <a:ln w="9525">
            <a:noFill/>
            <a:miter lim="800000"/>
            <a:headEnd/>
            <a:tailEnd/>
          </a:ln>
        </p:spPr>
        <p:txBody>
          <a:bodyPr wrap="none">
            <a:spAutoFit/>
          </a:bodyPr>
          <a:lstStyle/>
          <a:p>
            <a:pPr algn="l"/>
            <a:r>
              <a:rPr lang="en-US" sz="1400" b="1"/>
              <a:t>233 mm Hg</a:t>
            </a:r>
          </a:p>
        </p:txBody>
      </p:sp>
      <p:sp>
        <p:nvSpPr>
          <p:cNvPr id="897107" name="Text Box 83">
            <a:hlinkClick r:id="rId3" action="ppaction://hlinksldjump" tooltip="1.24 atm"/>
          </p:cNvPr>
          <p:cNvSpPr txBox="1">
            <a:spLocks noChangeAspect="1" noChangeArrowheads="1"/>
          </p:cNvSpPr>
          <p:nvPr/>
        </p:nvSpPr>
        <p:spPr bwMode="auto">
          <a:xfrm>
            <a:off x="6700838" y="1506538"/>
            <a:ext cx="893762" cy="304800"/>
          </a:xfrm>
          <a:prstGeom prst="rect">
            <a:avLst/>
          </a:prstGeom>
          <a:noFill/>
          <a:ln w="9525">
            <a:noFill/>
            <a:miter lim="800000"/>
            <a:headEnd/>
            <a:tailEnd/>
          </a:ln>
        </p:spPr>
        <p:txBody>
          <a:bodyPr wrap="none">
            <a:spAutoFit/>
          </a:bodyPr>
          <a:lstStyle/>
          <a:p>
            <a:pPr algn="l"/>
            <a:r>
              <a:rPr lang="en-US" sz="1400" b="1"/>
              <a:t>96.5 kPa</a:t>
            </a:r>
          </a:p>
        </p:txBody>
      </p:sp>
      <p:sp>
        <p:nvSpPr>
          <p:cNvPr id="897108" name="Text Box 84"/>
          <p:cNvSpPr txBox="1">
            <a:spLocks noChangeAspect="1" noChangeArrowheads="1"/>
          </p:cNvSpPr>
          <p:nvPr/>
        </p:nvSpPr>
        <p:spPr bwMode="auto">
          <a:xfrm>
            <a:off x="5487988" y="2881313"/>
            <a:ext cx="668337" cy="304800"/>
          </a:xfrm>
          <a:prstGeom prst="rect">
            <a:avLst/>
          </a:prstGeom>
          <a:noFill/>
          <a:ln w="9525">
            <a:noFill/>
            <a:miter lim="800000"/>
            <a:headEnd/>
            <a:tailEnd/>
          </a:ln>
        </p:spPr>
        <p:txBody>
          <a:bodyPr wrap="none">
            <a:spAutoFit/>
          </a:bodyPr>
          <a:lstStyle/>
          <a:p>
            <a:pPr algn="l"/>
            <a:r>
              <a:rPr lang="en-US" sz="1400" b="1"/>
              <a:t>X atm</a:t>
            </a:r>
          </a:p>
        </p:txBody>
      </p:sp>
      <p:sp>
        <p:nvSpPr>
          <p:cNvPr id="897121" name="Line 97"/>
          <p:cNvSpPr>
            <a:spLocks noChangeAspect="1" noChangeShapeType="1"/>
          </p:cNvSpPr>
          <p:nvPr/>
        </p:nvSpPr>
        <p:spPr bwMode="auto">
          <a:xfrm>
            <a:off x="6826250" y="3824288"/>
            <a:ext cx="779463" cy="0"/>
          </a:xfrm>
          <a:prstGeom prst="line">
            <a:avLst/>
          </a:prstGeom>
          <a:noFill/>
          <a:ln w="9525">
            <a:solidFill>
              <a:schemeClr val="tx1"/>
            </a:solidFill>
            <a:round/>
            <a:headEnd/>
            <a:tailEnd/>
          </a:ln>
        </p:spPr>
        <p:txBody>
          <a:bodyPr/>
          <a:lstStyle/>
          <a:p>
            <a:endParaRPr lang="en-US"/>
          </a:p>
        </p:txBody>
      </p:sp>
      <p:sp>
        <p:nvSpPr>
          <p:cNvPr id="897123" name="Text Box 99"/>
          <p:cNvSpPr txBox="1">
            <a:spLocks noChangeArrowheads="1"/>
          </p:cNvSpPr>
          <p:nvPr/>
        </p:nvSpPr>
        <p:spPr bwMode="auto">
          <a:xfrm>
            <a:off x="5572125" y="2614613"/>
            <a:ext cx="455613" cy="274637"/>
          </a:xfrm>
          <a:prstGeom prst="rect">
            <a:avLst/>
          </a:prstGeom>
          <a:noFill/>
          <a:ln w="9525">
            <a:noFill/>
            <a:miter lim="800000"/>
            <a:headEnd/>
            <a:tailEnd/>
          </a:ln>
        </p:spPr>
        <p:txBody>
          <a:bodyPr wrap="none">
            <a:spAutoFit/>
          </a:bodyPr>
          <a:lstStyle/>
          <a:p>
            <a:r>
              <a:rPr lang="en-US" b="1">
                <a:solidFill>
                  <a:srgbClr val="FF0000"/>
                </a:solidFill>
              </a:rPr>
              <a:t>BIG</a:t>
            </a:r>
          </a:p>
        </p:txBody>
      </p:sp>
      <p:sp>
        <p:nvSpPr>
          <p:cNvPr id="897124" name="Text Box 100"/>
          <p:cNvSpPr txBox="1">
            <a:spLocks noChangeArrowheads="1"/>
          </p:cNvSpPr>
          <p:nvPr/>
        </p:nvSpPr>
        <p:spPr bwMode="auto">
          <a:xfrm>
            <a:off x="6862763" y="1258888"/>
            <a:ext cx="538162" cy="274637"/>
          </a:xfrm>
          <a:prstGeom prst="rect">
            <a:avLst/>
          </a:prstGeom>
          <a:noFill/>
          <a:ln w="9525">
            <a:noFill/>
            <a:miter lim="800000"/>
            <a:headEnd/>
            <a:tailEnd/>
          </a:ln>
        </p:spPr>
        <p:txBody>
          <a:bodyPr wrap="none">
            <a:spAutoFit/>
          </a:bodyPr>
          <a:lstStyle/>
          <a:p>
            <a:r>
              <a:rPr lang="en-US">
                <a:solidFill>
                  <a:srgbClr val="FF0000"/>
                </a:solidFill>
              </a:rPr>
              <a:t>small</a:t>
            </a:r>
          </a:p>
        </p:txBody>
      </p:sp>
      <p:sp>
        <p:nvSpPr>
          <p:cNvPr id="897125" name="Text Box 101"/>
          <p:cNvSpPr txBox="1">
            <a:spLocks noChangeAspect="1" noChangeArrowheads="1"/>
          </p:cNvSpPr>
          <p:nvPr/>
        </p:nvSpPr>
        <p:spPr bwMode="auto">
          <a:xfrm>
            <a:off x="5267325" y="2881313"/>
            <a:ext cx="893763" cy="304800"/>
          </a:xfrm>
          <a:prstGeom prst="rect">
            <a:avLst/>
          </a:prstGeom>
          <a:noFill/>
          <a:ln w="9525">
            <a:noFill/>
            <a:miter lim="800000"/>
            <a:headEnd/>
            <a:tailEnd/>
          </a:ln>
        </p:spPr>
        <p:txBody>
          <a:bodyPr wrap="none">
            <a:spAutoFit/>
          </a:bodyPr>
          <a:lstStyle/>
          <a:p>
            <a:pPr algn="l"/>
            <a:r>
              <a:rPr lang="en-US" sz="1400" b="1"/>
              <a:t>1.26 atm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7069"/>
                                        </p:tgtEl>
                                        <p:attrNameLst>
                                          <p:attrName>style.visibility</p:attrName>
                                        </p:attrNameLst>
                                      </p:cBhvr>
                                      <p:to>
                                        <p:strVal val="visible"/>
                                      </p:to>
                                    </p:set>
                                    <p:animEffect transition="in" filter="fade">
                                      <p:cBhvr>
                                        <p:cTn id="7" dur="2000"/>
                                        <p:tgtEl>
                                          <p:spTgt spid="89706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97107"/>
                                        </p:tgtEl>
                                        <p:attrNameLst>
                                          <p:attrName>style.visibility</p:attrName>
                                        </p:attrNameLst>
                                      </p:cBhvr>
                                      <p:to>
                                        <p:strVal val="visible"/>
                                      </p:to>
                                    </p:set>
                                    <p:animEffect transition="in" filter="fade">
                                      <p:cBhvr>
                                        <p:cTn id="12" dur="1000"/>
                                        <p:tgtEl>
                                          <p:spTgt spid="897107"/>
                                        </p:tgtEl>
                                      </p:cBhvr>
                                    </p:animEffect>
                                    <p:anim calcmode="lin" valueType="num">
                                      <p:cBhvr>
                                        <p:cTn id="13" dur="1000" fill="hold"/>
                                        <p:tgtEl>
                                          <p:spTgt spid="897107"/>
                                        </p:tgtEl>
                                        <p:attrNameLst>
                                          <p:attrName>ppt_x</p:attrName>
                                        </p:attrNameLst>
                                      </p:cBhvr>
                                      <p:tavLst>
                                        <p:tav tm="0">
                                          <p:val>
                                            <p:strVal val="#ppt_x"/>
                                          </p:val>
                                        </p:tav>
                                        <p:tav tm="100000">
                                          <p:val>
                                            <p:strVal val="#ppt_x"/>
                                          </p:val>
                                        </p:tav>
                                      </p:tavLst>
                                    </p:anim>
                                    <p:anim calcmode="lin" valueType="num">
                                      <p:cBhvr>
                                        <p:cTn id="14" dur="1000" fill="hold"/>
                                        <p:tgtEl>
                                          <p:spTgt spid="89710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97070"/>
                                        </p:tgtEl>
                                        <p:attrNameLst>
                                          <p:attrName>style.visibility</p:attrName>
                                        </p:attrNameLst>
                                      </p:cBhvr>
                                      <p:to>
                                        <p:strVal val="visible"/>
                                      </p:to>
                                    </p:set>
                                    <p:animEffect transition="in" filter="fade">
                                      <p:cBhvr>
                                        <p:cTn id="19" dur="2000"/>
                                        <p:tgtEl>
                                          <p:spTgt spid="897070"/>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97103"/>
                                        </p:tgtEl>
                                        <p:attrNameLst>
                                          <p:attrName>style.visibility</p:attrName>
                                        </p:attrNameLst>
                                      </p:cBhvr>
                                      <p:to>
                                        <p:strVal val="visible"/>
                                      </p:to>
                                    </p:set>
                                    <p:anim calcmode="lin" valueType="num">
                                      <p:cBhvr>
                                        <p:cTn id="24" dur="500" fill="hold"/>
                                        <p:tgtEl>
                                          <p:spTgt spid="897103"/>
                                        </p:tgtEl>
                                        <p:attrNameLst>
                                          <p:attrName>ppt_w</p:attrName>
                                        </p:attrNameLst>
                                      </p:cBhvr>
                                      <p:tavLst>
                                        <p:tav tm="0">
                                          <p:val>
                                            <p:fltVal val="0"/>
                                          </p:val>
                                        </p:tav>
                                        <p:tav tm="100000">
                                          <p:val>
                                            <p:strVal val="#ppt_w"/>
                                          </p:val>
                                        </p:tav>
                                      </p:tavLst>
                                    </p:anim>
                                    <p:anim calcmode="lin" valueType="num">
                                      <p:cBhvr>
                                        <p:cTn id="25" dur="500" fill="hold"/>
                                        <p:tgtEl>
                                          <p:spTgt spid="897103"/>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897121"/>
                                        </p:tgtEl>
                                        <p:attrNameLst>
                                          <p:attrName>style.visibility</p:attrName>
                                        </p:attrNameLst>
                                      </p:cBhvr>
                                      <p:to>
                                        <p:strVal val="visible"/>
                                      </p:to>
                                    </p:set>
                                    <p:anim calcmode="lin" valueType="num">
                                      <p:cBhvr>
                                        <p:cTn id="28" dur="500" fill="hold"/>
                                        <p:tgtEl>
                                          <p:spTgt spid="897121"/>
                                        </p:tgtEl>
                                        <p:attrNameLst>
                                          <p:attrName>ppt_w</p:attrName>
                                        </p:attrNameLst>
                                      </p:cBhvr>
                                      <p:tavLst>
                                        <p:tav tm="0">
                                          <p:val>
                                            <p:fltVal val="0"/>
                                          </p:val>
                                        </p:tav>
                                        <p:tav tm="100000">
                                          <p:val>
                                            <p:strVal val="#ppt_w"/>
                                          </p:val>
                                        </p:tav>
                                      </p:tavLst>
                                    </p:anim>
                                    <p:anim calcmode="lin" valueType="num">
                                      <p:cBhvr>
                                        <p:cTn id="29" dur="500" fill="hold"/>
                                        <p:tgtEl>
                                          <p:spTgt spid="897121"/>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17" presetClass="entr" presetSubtype="1" fill="hold" grpId="0" nodeType="afterEffect">
                                  <p:stCondLst>
                                    <p:cond delay="0"/>
                                  </p:stCondLst>
                                  <p:childTnLst>
                                    <p:set>
                                      <p:cBhvr>
                                        <p:cTn id="32" dur="1" fill="hold">
                                          <p:stCondLst>
                                            <p:cond delay="0"/>
                                          </p:stCondLst>
                                        </p:cTn>
                                        <p:tgtEl>
                                          <p:spTgt spid="897105"/>
                                        </p:tgtEl>
                                        <p:attrNameLst>
                                          <p:attrName>style.visibility</p:attrName>
                                        </p:attrNameLst>
                                      </p:cBhvr>
                                      <p:to>
                                        <p:strVal val="visible"/>
                                      </p:to>
                                    </p:set>
                                    <p:anim calcmode="lin" valueType="num">
                                      <p:cBhvr>
                                        <p:cTn id="33" dur="500" fill="hold"/>
                                        <p:tgtEl>
                                          <p:spTgt spid="897105"/>
                                        </p:tgtEl>
                                        <p:attrNameLst>
                                          <p:attrName>ppt_x</p:attrName>
                                        </p:attrNameLst>
                                      </p:cBhvr>
                                      <p:tavLst>
                                        <p:tav tm="0">
                                          <p:val>
                                            <p:strVal val="#ppt_x"/>
                                          </p:val>
                                        </p:tav>
                                        <p:tav tm="100000">
                                          <p:val>
                                            <p:strVal val="#ppt_x"/>
                                          </p:val>
                                        </p:tav>
                                      </p:tavLst>
                                    </p:anim>
                                    <p:anim calcmode="lin" valueType="num">
                                      <p:cBhvr>
                                        <p:cTn id="34" dur="500" fill="hold"/>
                                        <p:tgtEl>
                                          <p:spTgt spid="897105"/>
                                        </p:tgtEl>
                                        <p:attrNameLst>
                                          <p:attrName>ppt_y</p:attrName>
                                        </p:attrNameLst>
                                      </p:cBhvr>
                                      <p:tavLst>
                                        <p:tav tm="0">
                                          <p:val>
                                            <p:strVal val="#ppt_y-#ppt_h/2"/>
                                          </p:val>
                                        </p:tav>
                                        <p:tav tm="100000">
                                          <p:val>
                                            <p:strVal val="#ppt_y"/>
                                          </p:val>
                                        </p:tav>
                                      </p:tavLst>
                                    </p:anim>
                                    <p:anim calcmode="lin" valueType="num">
                                      <p:cBhvr>
                                        <p:cTn id="35" dur="500" fill="hold"/>
                                        <p:tgtEl>
                                          <p:spTgt spid="897105"/>
                                        </p:tgtEl>
                                        <p:attrNameLst>
                                          <p:attrName>ppt_w</p:attrName>
                                        </p:attrNameLst>
                                      </p:cBhvr>
                                      <p:tavLst>
                                        <p:tav tm="0">
                                          <p:val>
                                            <p:strVal val="#ppt_w"/>
                                          </p:val>
                                        </p:tav>
                                        <p:tav tm="100000">
                                          <p:val>
                                            <p:strVal val="#ppt_w"/>
                                          </p:val>
                                        </p:tav>
                                      </p:tavLst>
                                    </p:anim>
                                    <p:anim calcmode="lin" valueType="num">
                                      <p:cBhvr>
                                        <p:cTn id="36" dur="500" fill="hold"/>
                                        <p:tgtEl>
                                          <p:spTgt spid="897105"/>
                                        </p:tgtEl>
                                        <p:attrNameLst>
                                          <p:attrName>ppt_h</p:attrName>
                                        </p:attrNameLst>
                                      </p:cBhvr>
                                      <p:tavLst>
                                        <p:tav tm="0">
                                          <p:val>
                                            <p:fltVal val="0"/>
                                          </p:val>
                                        </p:tav>
                                        <p:tav tm="100000">
                                          <p:val>
                                            <p:strVal val="#ppt_h"/>
                                          </p:val>
                                        </p:tav>
                                      </p:tavLst>
                                    </p:anim>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897106"/>
                                        </p:tgtEl>
                                        <p:attrNameLst>
                                          <p:attrName>style.visibility</p:attrName>
                                        </p:attrNameLst>
                                      </p:cBhvr>
                                      <p:to>
                                        <p:strVal val="visible"/>
                                      </p:to>
                                    </p:set>
                                    <p:animEffect transition="in" filter="dissolve">
                                      <p:cBhvr>
                                        <p:cTn id="40" dur="500"/>
                                        <p:tgtEl>
                                          <p:spTgt spid="89710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897071"/>
                                        </p:tgtEl>
                                        <p:attrNameLst>
                                          <p:attrName>style.visibility</p:attrName>
                                        </p:attrNameLst>
                                      </p:cBhvr>
                                      <p:to>
                                        <p:strVal val="visible"/>
                                      </p:to>
                                    </p:set>
                                    <p:anim calcmode="lin" valueType="num">
                                      <p:cBhvr>
                                        <p:cTn id="45" dur="500" fill="hold"/>
                                        <p:tgtEl>
                                          <p:spTgt spid="897071"/>
                                        </p:tgtEl>
                                        <p:attrNameLst>
                                          <p:attrName>ppt_w</p:attrName>
                                        </p:attrNameLst>
                                      </p:cBhvr>
                                      <p:tavLst>
                                        <p:tav tm="0">
                                          <p:val>
                                            <p:fltVal val="0"/>
                                          </p:val>
                                        </p:tav>
                                        <p:tav tm="100000">
                                          <p:val>
                                            <p:strVal val="#ppt_w"/>
                                          </p:val>
                                        </p:tav>
                                      </p:tavLst>
                                    </p:anim>
                                    <p:anim calcmode="lin" valueType="num">
                                      <p:cBhvr>
                                        <p:cTn id="46" dur="500" fill="hold"/>
                                        <p:tgtEl>
                                          <p:spTgt spid="897071"/>
                                        </p:tgtEl>
                                        <p:attrNameLst>
                                          <p:attrName>ppt_h</p:attrName>
                                        </p:attrNameLst>
                                      </p:cBhvr>
                                      <p:tavLst>
                                        <p:tav tm="0">
                                          <p:val>
                                            <p:fltVal val="0"/>
                                          </p:val>
                                        </p:tav>
                                        <p:tav tm="100000">
                                          <p:val>
                                            <p:strVal val="#ppt_h"/>
                                          </p:val>
                                        </p:tav>
                                      </p:tavLst>
                                    </p:anim>
                                    <p:animEffect transition="in" filter="fade">
                                      <p:cBhvr>
                                        <p:cTn id="47" dur="500"/>
                                        <p:tgtEl>
                                          <p:spTgt spid="89707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97108"/>
                                        </p:tgtEl>
                                        <p:attrNameLst>
                                          <p:attrName>style.visibility</p:attrName>
                                        </p:attrNameLst>
                                      </p:cBhvr>
                                      <p:to>
                                        <p:strVal val="visible"/>
                                      </p:to>
                                    </p:set>
                                    <p:animEffect transition="in" filter="dissolve">
                                      <p:cBhvr>
                                        <p:cTn id="52" dur="500"/>
                                        <p:tgtEl>
                                          <p:spTgt spid="897108"/>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3" fill="hold" grpId="0" nodeType="clickEffect">
                                  <p:stCondLst>
                                    <p:cond delay="0"/>
                                  </p:stCondLst>
                                  <p:childTnLst>
                                    <p:set>
                                      <p:cBhvr>
                                        <p:cTn id="56" dur="1" fill="hold">
                                          <p:stCondLst>
                                            <p:cond delay="0"/>
                                          </p:stCondLst>
                                        </p:cTn>
                                        <p:tgtEl>
                                          <p:spTgt spid="897073"/>
                                        </p:tgtEl>
                                        <p:attrNameLst>
                                          <p:attrName>style.visibility</p:attrName>
                                        </p:attrNameLst>
                                      </p:cBhvr>
                                      <p:to>
                                        <p:strVal val="visible"/>
                                      </p:to>
                                    </p:set>
                                    <p:animEffect transition="in" filter="strips(upRight)">
                                      <p:cBhvr>
                                        <p:cTn id="57" dur="500"/>
                                        <p:tgtEl>
                                          <p:spTgt spid="897073"/>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97123"/>
                                        </p:tgtEl>
                                        <p:attrNameLst>
                                          <p:attrName>style.visibility</p:attrName>
                                        </p:attrNameLst>
                                      </p:cBhvr>
                                      <p:to>
                                        <p:strVal val="visible"/>
                                      </p:to>
                                    </p:set>
                                    <p:animEffect transition="in" filter="dissolve">
                                      <p:cBhvr>
                                        <p:cTn id="62" dur="500"/>
                                        <p:tgtEl>
                                          <p:spTgt spid="897123"/>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97124"/>
                                        </p:tgtEl>
                                        <p:attrNameLst>
                                          <p:attrName>style.visibility</p:attrName>
                                        </p:attrNameLst>
                                      </p:cBhvr>
                                      <p:to>
                                        <p:strVal val="visible"/>
                                      </p:to>
                                    </p:set>
                                    <p:animEffect transition="in" filter="dissolve">
                                      <p:cBhvr>
                                        <p:cTn id="67" dur="500"/>
                                        <p:tgtEl>
                                          <p:spTgt spid="897124"/>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97090"/>
                                        </p:tgtEl>
                                        <p:attrNameLst>
                                          <p:attrName>style.visibility</p:attrName>
                                        </p:attrNameLst>
                                      </p:cBhvr>
                                      <p:to>
                                        <p:strVal val="visible"/>
                                      </p:to>
                                    </p:set>
                                    <p:animEffect transition="in" filter="fade">
                                      <p:cBhvr>
                                        <p:cTn id="72" dur="1000"/>
                                        <p:tgtEl>
                                          <p:spTgt spid="897090"/>
                                        </p:tgtEl>
                                      </p:cBhvr>
                                    </p:animEffect>
                                    <p:anim calcmode="lin" valueType="num">
                                      <p:cBhvr>
                                        <p:cTn id="73" dur="1000" fill="hold"/>
                                        <p:tgtEl>
                                          <p:spTgt spid="897090"/>
                                        </p:tgtEl>
                                        <p:attrNameLst>
                                          <p:attrName>ppt_x</p:attrName>
                                        </p:attrNameLst>
                                      </p:cBhvr>
                                      <p:tavLst>
                                        <p:tav tm="0">
                                          <p:val>
                                            <p:strVal val="#ppt_x"/>
                                          </p:val>
                                        </p:tav>
                                        <p:tav tm="100000">
                                          <p:val>
                                            <p:strVal val="#ppt_x"/>
                                          </p:val>
                                        </p:tav>
                                      </p:tavLst>
                                    </p:anim>
                                    <p:anim calcmode="lin" valueType="num">
                                      <p:cBhvr>
                                        <p:cTn id="74" dur="1000" fill="hold"/>
                                        <p:tgtEl>
                                          <p:spTgt spid="89709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897076"/>
                                        </p:tgtEl>
                                        <p:attrNameLst>
                                          <p:attrName>style.visibility</p:attrName>
                                        </p:attrNameLst>
                                      </p:cBhvr>
                                      <p:to>
                                        <p:strVal val="visible"/>
                                      </p:to>
                                    </p:set>
                                    <p:animEffect transition="in" filter="fade">
                                      <p:cBhvr>
                                        <p:cTn id="79" dur="1000"/>
                                        <p:tgtEl>
                                          <p:spTgt spid="897076"/>
                                        </p:tgtEl>
                                      </p:cBhvr>
                                    </p:animEffect>
                                    <p:anim calcmode="lin" valueType="num">
                                      <p:cBhvr>
                                        <p:cTn id="80" dur="1000" fill="hold"/>
                                        <p:tgtEl>
                                          <p:spTgt spid="897076"/>
                                        </p:tgtEl>
                                        <p:attrNameLst>
                                          <p:attrName>ppt_x</p:attrName>
                                        </p:attrNameLst>
                                      </p:cBhvr>
                                      <p:tavLst>
                                        <p:tav tm="0">
                                          <p:val>
                                            <p:strVal val="#ppt_x"/>
                                          </p:val>
                                        </p:tav>
                                        <p:tav tm="100000">
                                          <p:val>
                                            <p:strVal val="#ppt_x"/>
                                          </p:val>
                                        </p:tav>
                                      </p:tavLst>
                                    </p:anim>
                                    <p:anim calcmode="lin" valueType="num">
                                      <p:cBhvr>
                                        <p:cTn id="81" dur="1000" fill="hold"/>
                                        <p:tgtEl>
                                          <p:spTgt spid="89707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2000"/>
                                        <p:tgtEl>
                                          <p:spTgt spid="2"/>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897079"/>
                                        </p:tgtEl>
                                        <p:attrNameLst>
                                          <p:attrName>style.visibility</p:attrName>
                                        </p:attrNameLst>
                                      </p:cBhvr>
                                      <p:to>
                                        <p:strVal val="visible"/>
                                      </p:to>
                                    </p:set>
                                    <p:animEffect transition="in" filter="dissolve">
                                      <p:cBhvr>
                                        <p:cTn id="91" dur="500"/>
                                        <p:tgtEl>
                                          <p:spTgt spid="897079"/>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897080"/>
                                        </p:tgtEl>
                                        <p:attrNameLst>
                                          <p:attrName>style.visibility</p:attrName>
                                        </p:attrNameLst>
                                      </p:cBhvr>
                                      <p:to>
                                        <p:strVal val="visible"/>
                                      </p:to>
                                    </p:set>
                                    <p:animEffect transition="in" filter="dissolve">
                                      <p:cBhvr>
                                        <p:cTn id="96" dur="500"/>
                                        <p:tgtEl>
                                          <p:spTgt spid="89708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897091"/>
                                        </p:tgtEl>
                                        <p:attrNameLst>
                                          <p:attrName>style.visibility</p:attrName>
                                        </p:attrNameLst>
                                      </p:cBhvr>
                                      <p:to>
                                        <p:strVal val="visible"/>
                                      </p:to>
                                    </p:set>
                                    <p:animEffect transition="in" filter="wipe(down)">
                                      <p:cBhvr>
                                        <p:cTn id="101" dur="500"/>
                                        <p:tgtEl>
                                          <p:spTgt spid="897091"/>
                                        </p:tgtEl>
                                      </p:cBhvr>
                                    </p:animEffect>
                                  </p:childTnLst>
                                </p:cTn>
                              </p:par>
                            </p:childTnLst>
                          </p:cTn>
                        </p:par>
                        <p:par>
                          <p:cTn id="102" fill="hold">
                            <p:stCondLst>
                              <p:cond delay="500"/>
                            </p:stCondLst>
                            <p:childTnLst>
                              <p:par>
                                <p:cTn id="103" presetID="22" presetClass="entr" presetSubtype="4" fill="hold" grpId="0" nodeType="afterEffect">
                                  <p:stCondLst>
                                    <p:cond delay="0"/>
                                  </p:stCondLst>
                                  <p:childTnLst>
                                    <p:set>
                                      <p:cBhvr>
                                        <p:cTn id="104" dur="1" fill="hold">
                                          <p:stCondLst>
                                            <p:cond delay="0"/>
                                          </p:stCondLst>
                                        </p:cTn>
                                        <p:tgtEl>
                                          <p:spTgt spid="897092"/>
                                        </p:tgtEl>
                                        <p:attrNameLst>
                                          <p:attrName>style.visibility</p:attrName>
                                        </p:attrNameLst>
                                      </p:cBhvr>
                                      <p:to>
                                        <p:strVal val="visible"/>
                                      </p:to>
                                    </p:set>
                                    <p:animEffect transition="in" filter="wipe(down)">
                                      <p:cBhvr>
                                        <p:cTn id="105" dur="500"/>
                                        <p:tgtEl>
                                          <p:spTgt spid="897092"/>
                                        </p:tgtEl>
                                      </p:cBhvr>
                                    </p:animEffect>
                                  </p:childTnLst>
                                </p:cTn>
                              </p:par>
                            </p:childTnLst>
                          </p:cTn>
                        </p:par>
                      </p:childTnLst>
                    </p:cTn>
                  </p:par>
                  <p:par>
                    <p:cTn id="106" fill="hold">
                      <p:stCondLst>
                        <p:cond delay="indefinite"/>
                      </p:stCondLst>
                      <p:childTnLst>
                        <p:par>
                          <p:cTn id="107" fill="hold">
                            <p:stCondLst>
                              <p:cond delay="0"/>
                            </p:stCondLst>
                            <p:childTnLst>
                              <p:par>
                                <p:cTn id="108" presetID="29" presetClass="entr" presetSubtype="0" fill="hold" grpId="0" nodeType="clickEffect">
                                  <p:stCondLst>
                                    <p:cond delay="0"/>
                                  </p:stCondLst>
                                  <p:childTnLst>
                                    <p:set>
                                      <p:cBhvr>
                                        <p:cTn id="109" dur="1" fill="hold">
                                          <p:stCondLst>
                                            <p:cond delay="0"/>
                                          </p:stCondLst>
                                        </p:cTn>
                                        <p:tgtEl>
                                          <p:spTgt spid="897081"/>
                                        </p:tgtEl>
                                        <p:attrNameLst>
                                          <p:attrName>style.visibility</p:attrName>
                                        </p:attrNameLst>
                                      </p:cBhvr>
                                      <p:to>
                                        <p:strVal val="visible"/>
                                      </p:to>
                                    </p:set>
                                    <p:anim calcmode="lin" valueType="num">
                                      <p:cBhvr>
                                        <p:cTn id="110" dur="1000" fill="hold"/>
                                        <p:tgtEl>
                                          <p:spTgt spid="897081"/>
                                        </p:tgtEl>
                                        <p:attrNameLst>
                                          <p:attrName>ppt_x</p:attrName>
                                        </p:attrNameLst>
                                      </p:cBhvr>
                                      <p:tavLst>
                                        <p:tav tm="0">
                                          <p:val>
                                            <p:strVal val="#ppt_x-.2"/>
                                          </p:val>
                                        </p:tav>
                                        <p:tav tm="100000">
                                          <p:val>
                                            <p:strVal val="#ppt_x"/>
                                          </p:val>
                                        </p:tav>
                                      </p:tavLst>
                                    </p:anim>
                                    <p:anim calcmode="lin" valueType="num">
                                      <p:cBhvr>
                                        <p:cTn id="111" dur="1000" fill="hold"/>
                                        <p:tgtEl>
                                          <p:spTgt spid="897081"/>
                                        </p:tgtEl>
                                        <p:attrNameLst>
                                          <p:attrName>ppt_y</p:attrName>
                                        </p:attrNameLst>
                                      </p:cBhvr>
                                      <p:tavLst>
                                        <p:tav tm="0">
                                          <p:val>
                                            <p:strVal val="#ppt_y"/>
                                          </p:val>
                                        </p:tav>
                                        <p:tav tm="100000">
                                          <p:val>
                                            <p:strVal val="#ppt_y"/>
                                          </p:val>
                                        </p:tav>
                                      </p:tavLst>
                                    </p:anim>
                                    <p:animEffect transition="in" filter="wipe(right)" prLst="gradientSize: 0.1">
                                      <p:cBhvr>
                                        <p:cTn id="112" dur="1000"/>
                                        <p:tgtEl>
                                          <p:spTgt spid="89708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fade">
                                      <p:cBhvr>
                                        <p:cTn id="117" dur="2000"/>
                                        <p:tgtEl>
                                          <p:spTgt spid="3"/>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897083"/>
                                        </p:tgtEl>
                                        <p:attrNameLst>
                                          <p:attrName>style.visibility</p:attrName>
                                        </p:attrNameLst>
                                      </p:cBhvr>
                                      <p:to>
                                        <p:strVal val="visible"/>
                                      </p:to>
                                    </p:set>
                                    <p:animEffect transition="in" filter="dissolve">
                                      <p:cBhvr>
                                        <p:cTn id="122" dur="500"/>
                                        <p:tgtEl>
                                          <p:spTgt spid="897083"/>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ntr" presetSubtype="0" fill="hold" grpId="0" nodeType="clickEffect">
                                  <p:stCondLst>
                                    <p:cond delay="0"/>
                                  </p:stCondLst>
                                  <p:childTnLst>
                                    <p:set>
                                      <p:cBhvr>
                                        <p:cTn id="126" dur="1" fill="hold">
                                          <p:stCondLst>
                                            <p:cond delay="0"/>
                                          </p:stCondLst>
                                        </p:cTn>
                                        <p:tgtEl>
                                          <p:spTgt spid="897087"/>
                                        </p:tgtEl>
                                        <p:attrNameLst>
                                          <p:attrName>style.visibility</p:attrName>
                                        </p:attrNameLst>
                                      </p:cBhvr>
                                      <p:to>
                                        <p:strVal val="visible"/>
                                      </p:to>
                                    </p:set>
                                    <p:animEffect transition="in" filter="dissolve">
                                      <p:cBhvr>
                                        <p:cTn id="127" dur="500"/>
                                        <p:tgtEl>
                                          <p:spTgt spid="897087"/>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897093"/>
                                        </p:tgtEl>
                                        <p:attrNameLst>
                                          <p:attrName>style.visibility</p:attrName>
                                        </p:attrNameLst>
                                      </p:cBhvr>
                                      <p:to>
                                        <p:strVal val="visible"/>
                                      </p:to>
                                    </p:set>
                                    <p:animEffect transition="in" filter="wipe(down)">
                                      <p:cBhvr>
                                        <p:cTn id="132" dur="500"/>
                                        <p:tgtEl>
                                          <p:spTgt spid="897093"/>
                                        </p:tgtEl>
                                      </p:cBhvr>
                                    </p:animEffect>
                                  </p:childTnLst>
                                </p:cTn>
                              </p:par>
                            </p:childTnLst>
                          </p:cTn>
                        </p:par>
                        <p:par>
                          <p:cTn id="133" fill="hold">
                            <p:stCondLst>
                              <p:cond delay="500"/>
                            </p:stCondLst>
                            <p:childTnLst>
                              <p:par>
                                <p:cTn id="134" presetID="22" presetClass="entr" presetSubtype="4" fill="hold" grpId="0" nodeType="afterEffect">
                                  <p:stCondLst>
                                    <p:cond delay="0"/>
                                  </p:stCondLst>
                                  <p:childTnLst>
                                    <p:set>
                                      <p:cBhvr>
                                        <p:cTn id="135" dur="1" fill="hold">
                                          <p:stCondLst>
                                            <p:cond delay="0"/>
                                          </p:stCondLst>
                                        </p:cTn>
                                        <p:tgtEl>
                                          <p:spTgt spid="897094"/>
                                        </p:tgtEl>
                                        <p:attrNameLst>
                                          <p:attrName>style.visibility</p:attrName>
                                        </p:attrNameLst>
                                      </p:cBhvr>
                                      <p:to>
                                        <p:strVal val="visible"/>
                                      </p:to>
                                    </p:set>
                                    <p:animEffect transition="in" filter="wipe(down)">
                                      <p:cBhvr>
                                        <p:cTn id="136" dur="500"/>
                                        <p:tgtEl>
                                          <p:spTgt spid="897094"/>
                                        </p:tgtEl>
                                      </p:cBhvr>
                                    </p:animEffect>
                                  </p:childTnLst>
                                </p:cTn>
                              </p:par>
                            </p:childTnLst>
                          </p:cTn>
                        </p:par>
                      </p:childTnLst>
                    </p:cTn>
                  </p:par>
                  <p:par>
                    <p:cTn id="137" fill="hold">
                      <p:stCondLst>
                        <p:cond delay="indefinite"/>
                      </p:stCondLst>
                      <p:childTnLst>
                        <p:par>
                          <p:cTn id="138" fill="hold">
                            <p:stCondLst>
                              <p:cond delay="0"/>
                            </p:stCondLst>
                            <p:childTnLst>
                              <p:par>
                                <p:cTn id="139" presetID="40" presetClass="entr" presetSubtype="0" fill="hold" grpId="0" nodeType="clickEffect">
                                  <p:stCondLst>
                                    <p:cond delay="0"/>
                                  </p:stCondLst>
                                  <p:iterate type="lt">
                                    <p:tmPct val="10000"/>
                                  </p:iterate>
                                  <p:childTnLst>
                                    <p:set>
                                      <p:cBhvr>
                                        <p:cTn id="140" dur="1" fill="hold">
                                          <p:stCondLst>
                                            <p:cond delay="0"/>
                                          </p:stCondLst>
                                        </p:cTn>
                                        <p:tgtEl>
                                          <p:spTgt spid="897088"/>
                                        </p:tgtEl>
                                        <p:attrNameLst>
                                          <p:attrName>style.visibility</p:attrName>
                                        </p:attrNameLst>
                                      </p:cBhvr>
                                      <p:to>
                                        <p:strVal val="visible"/>
                                      </p:to>
                                    </p:set>
                                    <p:animEffect transition="in" filter="fade">
                                      <p:cBhvr>
                                        <p:cTn id="141" dur="1000"/>
                                        <p:tgtEl>
                                          <p:spTgt spid="897088"/>
                                        </p:tgtEl>
                                      </p:cBhvr>
                                    </p:animEffect>
                                    <p:anim calcmode="lin" valueType="num">
                                      <p:cBhvr>
                                        <p:cTn id="142" dur="1000" fill="hold"/>
                                        <p:tgtEl>
                                          <p:spTgt spid="897088"/>
                                        </p:tgtEl>
                                        <p:attrNameLst>
                                          <p:attrName>ppt_x</p:attrName>
                                        </p:attrNameLst>
                                      </p:cBhvr>
                                      <p:tavLst>
                                        <p:tav tm="0">
                                          <p:val>
                                            <p:strVal val="#ppt_x-.1"/>
                                          </p:val>
                                        </p:tav>
                                        <p:tav tm="100000">
                                          <p:val>
                                            <p:strVal val="#ppt_x"/>
                                          </p:val>
                                        </p:tav>
                                      </p:tavLst>
                                    </p:anim>
                                    <p:anim calcmode="lin" valueType="num">
                                      <p:cBhvr>
                                        <p:cTn id="143" dur="1000" fill="hold"/>
                                        <p:tgtEl>
                                          <p:spTgt spid="897088"/>
                                        </p:tgtEl>
                                        <p:attrNameLst>
                                          <p:attrName>ppt_y</p:attrName>
                                        </p:attrNameLst>
                                      </p:cBhvr>
                                      <p:tavLst>
                                        <p:tav tm="0">
                                          <p:val>
                                            <p:strVal val="#ppt_y"/>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grpId="0" nodeType="clickEffect">
                                  <p:stCondLst>
                                    <p:cond delay="0"/>
                                  </p:stCondLst>
                                  <p:childTnLst>
                                    <p:set>
                                      <p:cBhvr>
                                        <p:cTn id="147" dur="1" fill="hold">
                                          <p:stCondLst>
                                            <p:cond delay="0"/>
                                          </p:stCondLst>
                                        </p:cTn>
                                        <p:tgtEl>
                                          <p:spTgt spid="897074"/>
                                        </p:tgtEl>
                                        <p:attrNameLst>
                                          <p:attrName>style.visibility</p:attrName>
                                        </p:attrNameLst>
                                      </p:cBhvr>
                                      <p:to>
                                        <p:strVal val="visible"/>
                                      </p:to>
                                    </p:set>
                                    <p:animEffect transition="in" filter="dissolve">
                                      <p:cBhvr>
                                        <p:cTn id="148" dur="500"/>
                                        <p:tgtEl>
                                          <p:spTgt spid="897074"/>
                                        </p:tgtEl>
                                      </p:cBhvr>
                                    </p:animEffect>
                                  </p:childTnLst>
                                </p:cTn>
                              </p:par>
                            </p:childTnLst>
                          </p:cTn>
                        </p:par>
                      </p:childTnLst>
                    </p:cTn>
                  </p:par>
                  <p:par>
                    <p:cTn id="149" fill="hold">
                      <p:stCondLst>
                        <p:cond delay="indefinite"/>
                      </p:stCondLst>
                      <p:childTnLst>
                        <p:par>
                          <p:cTn id="150" fill="hold">
                            <p:stCondLst>
                              <p:cond delay="0"/>
                            </p:stCondLst>
                            <p:childTnLst>
                              <p:par>
                                <p:cTn id="151" presetID="56" presetClass="entr" presetSubtype="0" fill="hold" grpId="0" nodeType="clickEffect">
                                  <p:stCondLst>
                                    <p:cond delay="0"/>
                                  </p:stCondLst>
                                  <p:iterate type="lt">
                                    <p:tmPct val="10000"/>
                                  </p:iterate>
                                  <p:childTnLst>
                                    <p:set>
                                      <p:cBhvr>
                                        <p:cTn id="152" dur="1" fill="hold">
                                          <p:stCondLst>
                                            <p:cond delay="0"/>
                                          </p:stCondLst>
                                        </p:cTn>
                                        <p:tgtEl>
                                          <p:spTgt spid="897075"/>
                                        </p:tgtEl>
                                        <p:attrNameLst>
                                          <p:attrName>style.visibility</p:attrName>
                                        </p:attrNameLst>
                                      </p:cBhvr>
                                      <p:to>
                                        <p:strVal val="visible"/>
                                      </p:to>
                                    </p:set>
                                    <p:anim by="(-#ppt_w*2)" calcmode="lin" valueType="num">
                                      <p:cBhvr rctx="PPT">
                                        <p:cTn id="153" dur="500" autoRev="1" fill="hold">
                                          <p:stCondLst>
                                            <p:cond delay="0"/>
                                          </p:stCondLst>
                                        </p:cTn>
                                        <p:tgtEl>
                                          <p:spTgt spid="897075"/>
                                        </p:tgtEl>
                                        <p:attrNameLst>
                                          <p:attrName>ppt_w</p:attrName>
                                        </p:attrNameLst>
                                      </p:cBhvr>
                                    </p:anim>
                                    <p:anim by="(#ppt_w*0.50)" calcmode="lin" valueType="num">
                                      <p:cBhvr>
                                        <p:cTn id="154" dur="500" decel="50000" autoRev="1" fill="hold">
                                          <p:stCondLst>
                                            <p:cond delay="0"/>
                                          </p:stCondLst>
                                        </p:cTn>
                                        <p:tgtEl>
                                          <p:spTgt spid="897075"/>
                                        </p:tgtEl>
                                        <p:attrNameLst>
                                          <p:attrName>ppt_x</p:attrName>
                                        </p:attrNameLst>
                                      </p:cBhvr>
                                    </p:anim>
                                    <p:anim from="(-#ppt_h/2)" to="(#ppt_y)" calcmode="lin" valueType="num">
                                      <p:cBhvr>
                                        <p:cTn id="155" dur="1000" fill="hold">
                                          <p:stCondLst>
                                            <p:cond delay="0"/>
                                          </p:stCondLst>
                                        </p:cTn>
                                        <p:tgtEl>
                                          <p:spTgt spid="897075"/>
                                        </p:tgtEl>
                                        <p:attrNameLst>
                                          <p:attrName>ppt_y</p:attrName>
                                        </p:attrNameLst>
                                      </p:cBhvr>
                                    </p:anim>
                                    <p:animRot by="21600000">
                                      <p:cBhvr>
                                        <p:cTn id="156" dur="1000" fill="hold">
                                          <p:stCondLst>
                                            <p:cond delay="0"/>
                                          </p:stCondLst>
                                        </p:cTn>
                                        <p:tgtEl>
                                          <p:spTgt spid="897075"/>
                                        </p:tgtEl>
                                        <p:attrNameLst>
                                          <p:attrName>r</p:attrName>
                                        </p:attrNameLst>
                                      </p:cBhvr>
                                    </p:animRot>
                                  </p:childTnLst>
                                </p:cTn>
                              </p:par>
                            </p:childTnLst>
                          </p:cTn>
                        </p:par>
                      </p:childTnLst>
                    </p:cTn>
                  </p:par>
                  <p:par>
                    <p:cTn id="157" fill="hold">
                      <p:stCondLst>
                        <p:cond delay="indefinite"/>
                      </p:stCondLst>
                      <p:childTnLst>
                        <p:par>
                          <p:cTn id="158" fill="hold">
                            <p:stCondLst>
                              <p:cond delay="0"/>
                            </p:stCondLst>
                            <p:childTnLst>
                              <p:par>
                                <p:cTn id="159" presetID="9" presetClass="exit" presetSubtype="0" fill="hold" grpId="1" nodeType="clickEffect">
                                  <p:stCondLst>
                                    <p:cond delay="0"/>
                                  </p:stCondLst>
                                  <p:childTnLst>
                                    <p:animEffect transition="out" filter="dissolve">
                                      <p:cBhvr>
                                        <p:cTn id="160" dur="500"/>
                                        <p:tgtEl>
                                          <p:spTgt spid="897108"/>
                                        </p:tgtEl>
                                      </p:cBhvr>
                                    </p:animEffect>
                                    <p:set>
                                      <p:cBhvr>
                                        <p:cTn id="161" dur="1" fill="hold">
                                          <p:stCondLst>
                                            <p:cond delay="499"/>
                                          </p:stCondLst>
                                        </p:cTn>
                                        <p:tgtEl>
                                          <p:spTgt spid="897108"/>
                                        </p:tgtEl>
                                        <p:attrNameLst>
                                          <p:attrName>style.visibility</p:attrName>
                                        </p:attrNameLst>
                                      </p:cBhvr>
                                      <p:to>
                                        <p:strVal val="hidden"/>
                                      </p:to>
                                    </p:set>
                                  </p:childTnLst>
                                </p:cTn>
                              </p:par>
                              <p:par>
                                <p:cTn id="162" presetID="9" presetClass="entr" presetSubtype="0" fill="hold" grpId="0" nodeType="withEffect">
                                  <p:stCondLst>
                                    <p:cond delay="0"/>
                                  </p:stCondLst>
                                  <p:childTnLst>
                                    <p:set>
                                      <p:cBhvr>
                                        <p:cTn id="163" dur="1" fill="hold">
                                          <p:stCondLst>
                                            <p:cond delay="0"/>
                                          </p:stCondLst>
                                        </p:cTn>
                                        <p:tgtEl>
                                          <p:spTgt spid="897125"/>
                                        </p:tgtEl>
                                        <p:attrNameLst>
                                          <p:attrName>style.visibility</p:attrName>
                                        </p:attrNameLst>
                                      </p:cBhvr>
                                      <p:to>
                                        <p:strVal val="visible"/>
                                      </p:to>
                                    </p:set>
                                    <p:animEffect transition="in" filter="dissolve">
                                      <p:cBhvr>
                                        <p:cTn id="164" dur="500"/>
                                        <p:tgtEl>
                                          <p:spTgt spid="897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79" grpId="0"/>
      <p:bldP spid="897069" grpId="0"/>
      <p:bldP spid="897070" grpId="0"/>
      <p:bldP spid="897071" grpId="0"/>
      <p:bldP spid="897073" grpId="0" animBg="1"/>
      <p:bldP spid="897074" grpId="0"/>
      <p:bldP spid="897075" grpId="0"/>
      <p:bldP spid="897076" grpId="0"/>
      <p:bldP spid="897080" grpId="0"/>
      <p:bldP spid="897081" grpId="0"/>
      <p:bldP spid="897083" grpId="0"/>
      <p:bldP spid="897087" grpId="0"/>
      <p:bldP spid="897088" grpId="0"/>
      <p:bldP spid="897090" grpId="0"/>
      <p:bldP spid="897091" grpId="0" animBg="1"/>
      <p:bldP spid="897092" grpId="0" animBg="1"/>
      <p:bldP spid="897093" grpId="0" animBg="1"/>
      <p:bldP spid="897094" grpId="0" animBg="1"/>
      <p:bldP spid="897103" grpId="0" animBg="1"/>
      <p:bldP spid="897105" grpId="0" animBg="1"/>
      <p:bldP spid="897106" grpId="0"/>
      <p:bldP spid="897107" grpId="0"/>
      <p:bldP spid="897108" grpId="0"/>
      <p:bldP spid="897108" grpId="1"/>
      <p:bldP spid="897121" grpId="0" animBg="1"/>
      <p:bldP spid="897123" grpId="0"/>
      <p:bldP spid="897124" grpId="0"/>
      <p:bldP spid="89712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sz="4000" i="1" smtClean="0"/>
              <a:t>Vapor Pressure</a:t>
            </a:r>
          </a:p>
        </p:txBody>
      </p:sp>
      <p:grpSp>
        <p:nvGrpSpPr>
          <p:cNvPr id="2" name="Group 3"/>
          <p:cNvGrpSpPr>
            <a:grpSpLocks/>
          </p:cNvGrpSpPr>
          <p:nvPr/>
        </p:nvGrpSpPr>
        <p:grpSpPr bwMode="auto">
          <a:xfrm>
            <a:off x="1409700" y="3367088"/>
            <a:ext cx="6057900" cy="1600200"/>
            <a:chOff x="1440" y="4476"/>
            <a:chExt cx="9540" cy="2520"/>
          </a:xfrm>
        </p:grpSpPr>
        <p:sp>
          <p:nvSpPr>
            <p:cNvPr id="166919" name="Text Box 4"/>
            <p:cNvSpPr txBox="1">
              <a:spLocks noChangeArrowheads="1"/>
            </p:cNvSpPr>
            <p:nvPr/>
          </p:nvSpPr>
          <p:spPr bwMode="auto">
            <a:xfrm>
              <a:off x="1440" y="4476"/>
              <a:ext cx="1620" cy="1080"/>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more</a:t>
              </a:r>
              <a:endParaRPr lang="en-US" sz="900">
                <a:ea typeface="Times New Roman" pitchFamily="18" charset="0"/>
                <a:cs typeface="Arial" charset="0"/>
              </a:endParaRPr>
            </a:p>
            <a:p>
              <a:pPr eaLnBrk="0" hangingPunct="0"/>
              <a:r>
                <a:rPr lang="en-US" sz="1800">
                  <a:ea typeface="Times New Roman" pitchFamily="18" charset="0"/>
                  <a:cs typeface="Arial" charset="0"/>
                </a:rPr>
                <a:t>“sticky”</a:t>
              </a:r>
            </a:p>
          </p:txBody>
        </p:sp>
        <p:sp>
          <p:nvSpPr>
            <p:cNvPr id="166920" name="Text Box 5"/>
            <p:cNvSpPr txBox="1">
              <a:spLocks noChangeArrowheads="1"/>
            </p:cNvSpPr>
            <p:nvPr/>
          </p:nvSpPr>
          <p:spPr bwMode="auto">
            <a:xfrm>
              <a:off x="4500" y="4476"/>
              <a:ext cx="2520" cy="1080"/>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less likely to</a:t>
              </a:r>
              <a:endParaRPr lang="en-US" sz="900">
                <a:ea typeface="Times New Roman" pitchFamily="18" charset="0"/>
                <a:cs typeface="Arial" charset="0"/>
              </a:endParaRPr>
            </a:p>
            <a:p>
              <a:pPr eaLnBrk="0" hangingPunct="0"/>
              <a:r>
                <a:rPr lang="en-US" sz="1800">
                  <a:ea typeface="Times New Roman" pitchFamily="18" charset="0"/>
                  <a:cs typeface="Arial" charset="0"/>
                </a:rPr>
                <a:t>vaporize</a:t>
              </a:r>
            </a:p>
          </p:txBody>
        </p:sp>
        <p:sp>
          <p:nvSpPr>
            <p:cNvPr id="166921" name="Text Box 6"/>
            <p:cNvSpPr txBox="1">
              <a:spLocks noChangeArrowheads="1"/>
            </p:cNvSpPr>
            <p:nvPr/>
          </p:nvSpPr>
          <p:spPr bwMode="auto">
            <a:xfrm>
              <a:off x="8460" y="4476"/>
              <a:ext cx="2520" cy="1080"/>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In general:</a:t>
              </a:r>
              <a:endParaRPr lang="en-US" sz="900">
                <a:ea typeface="Times New Roman" pitchFamily="18" charset="0"/>
                <a:cs typeface="Arial" charset="0"/>
              </a:endParaRPr>
            </a:p>
            <a:p>
              <a:pPr eaLnBrk="0" hangingPunct="0"/>
              <a:r>
                <a:rPr lang="en-US" sz="1800">
                  <a:ea typeface="Times New Roman" pitchFamily="18" charset="0"/>
                  <a:cs typeface="Arial" charset="0"/>
                </a:rPr>
                <a:t>LOW v.p.</a:t>
              </a:r>
            </a:p>
          </p:txBody>
        </p:sp>
        <p:sp>
          <p:nvSpPr>
            <p:cNvPr id="166922" name="AutoShape 7"/>
            <p:cNvSpPr>
              <a:spLocks noChangeArrowheads="1"/>
            </p:cNvSpPr>
            <p:nvPr/>
          </p:nvSpPr>
          <p:spPr bwMode="auto">
            <a:xfrm>
              <a:off x="3420" y="4836"/>
              <a:ext cx="720" cy="360"/>
            </a:xfrm>
            <a:prstGeom prst="rightArrow">
              <a:avLst>
                <a:gd name="adj1" fmla="val 50000"/>
                <a:gd name="adj2" fmla="val 50000"/>
              </a:avLst>
            </a:prstGeom>
            <a:noFill/>
            <a:ln w="9525">
              <a:solidFill>
                <a:srgbClr val="000000"/>
              </a:solidFill>
              <a:miter lim="800000"/>
              <a:headEnd/>
              <a:tailEnd/>
            </a:ln>
          </p:spPr>
          <p:txBody>
            <a:bodyPr/>
            <a:lstStyle/>
            <a:p>
              <a:endParaRPr lang="en-US"/>
            </a:p>
          </p:txBody>
        </p:sp>
        <p:sp>
          <p:nvSpPr>
            <p:cNvPr id="166923" name="AutoShape 8"/>
            <p:cNvSpPr>
              <a:spLocks noChangeArrowheads="1"/>
            </p:cNvSpPr>
            <p:nvPr/>
          </p:nvSpPr>
          <p:spPr bwMode="auto">
            <a:xfrm>
              <a:off x="7380" y="4836"/>
              <a:ext cx="720" cy="360"/>
            </a:xfrm>
            <a:prstGeom prst="rightArrow">
              <a:avLst>
                <a:gd name="adj1" fmla="val 50000"/>
                <a:gd name="adj2" fmla="val 50000"/>
              </a:avLst>
            </a:prstGeom>
            <a:noFill/>
            <a:ln w="9525">
              <a:solidFill>
                <a:srgbClr val="000000"/>
              </a:solidFill>
              <a:miter lim="800000"/>
              <a:headEnd/>
              <a:tailEnd/>
            </a:ln>
          </p:spPr>
          <p:txBody>
            <a:bodyPr/>
            <a:lstStyle/>
            <a:p>
              <a:endParaRPr lang="en-US"/>
            </a:p>
          </p:txBody>
        </p:sp>
        <p:sp>
          <p:nvSpPr>
            <p:cNvPr id="166924" name="Text Box 9"/>
            <p:cNvSpPr txBox="1">
              <a:spLocks noChangeArrowheads="1"/>
            </p:cNvSpPr>
            <p:nvPr/>
          </p:nvSpPr>
          <p:spPr bwMode="auto">
            <a:xfrm>
              <a:off x="1440" y="5916"/>
              <a:ext cx="1620" cy="1080"/>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not very</a:t>
              </a:r>
              <a:endParaRPr lang="en-US" sz="900">
                <a:ea typeface="Times New Roman" pitchFamily="18" charset="0"/>
                <a:cs typeface="Arial" charset="0"/>
              </a:endParaRPr>
            </a:p>
            <a:p>
              <a:pPr eaLnBrk="0" hangingPunct="0"/>
              <a:r>
                <a:rPr lang="en-US" sz="1800">
                  <a:ea typeface="Times New Roman" pitchFamily="18" charset="0"/>
                  <a:cs typeface="Arial" charset="0"/>
                </a:rPr>
                <a:t>“sticky”</a:t>
              </a:r>
            </a:p>
          </p:txBody>
        </p:sp>
        <p:sp>
          <p:nvSpPr>
            <p:cNvPr id="166925" name="Text Box 10"/>
            <p:cNvSpPr txBox="1">
              <a:spLocks noChangeArrowheads="1"/>
            </p:cNvSpPr>
            <p:nvPr/>
          </p:nvSpPr>
          <p:spPr bwMode="auto">
            <a:xfrm>
              <a:off x="4500" y="5916"/>
              <a:ext cx="2520" cy="1080"/>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more likely to</a:t>
              </a:r>
              <a:endParaRPr lang="en-US" sz="900">
                <a:ea typeface="Times New Roman" pitchFamily="18" charset="0"/>
                <a:cs typeface="Arial" charset="0"/>
              </a:endParaRPr>
            </a:p>
            <a:p>
              <a:pPr eaLnBrk="0" hangingPunct="0"/>
              <a:r>
                <a:rPr lang="en-US" sz="1800">
                  <a:ea typeface="Times New Roman" pitchFamily="18" charset="0"/>
                  <a:cs typeface="Arial" charset="0"/>
                </a:rPr>
                <a:t>vaporize</a:t>
              </a:r>
            </a:p>
          </p:txBody>
        </p:sp>
        <p:sp>
          <p:nvSpPr>
            <p:cNvPr id="166926" name="Text Box 11"/>
            <p:cNvSpPr txBox="1">
              <a:spLocks noChangeArrowheads="1"/>
            </p:cNvSpPr>
            <p:nvPr/>
          </p:nvSpPr>
          <p:spPr bwMode="auto">
            <a:xfrm>
              <a:off x="8460" y="5916"/>
              <a:ext cx="2520" cy="1080"/>
            </a:xfrm>
            <a:prstGeom prst="rect">
              <a:avLst/>
            </a:prstGeom>
            <a:noFill/>
            <a:ln w="9525">
              <a:solidFill>
                <a:srgbClr val="000000"/>
              </a:solidFill>
              <a:miter lim="800000"/>
              <a:headEnd/>
              <a:tailEnd/>
            </a:ln>
          </p:spPr>
          <p:txBody>
            <a:bodyPr/>
            <a:lstStyle/>
            <a:p>
              <a:r>
                <a:rPr lang="en-US" sz="1800">
                  <a:ea typeface="Times New Roman" pitchFamily="18" charset="0"/>
                  <a:cs typeface="Arial" charset="0"/>
                </a:rPr>
                <a:t>In general:</a:t>
              </a:r>
              <a:endParaRPr lang="en-US" sz="900">
                <a:ea typeface="Times New Roman" pitchFamily="18" charset="0"/>
                <a:cs typeface="Arial" charset="0"/>
              </a:endParaRPr>
            </a:p>
            <a:p>
              <a:pPr eaLnBrk="0" hangingPunct="0"/>
              <a:r>
                <a:rPr lang="en-US" sz="1800">
                  <a:ea typeface="Times New Roman" pitchFamily="18" charset="0"/>
                  <a:cs typeface="Arial" charset="0"/>
                </a:rPr>
                <a:t>HIGH v.p.</a:t>
              </a:r>
            </a:p>
          </p:txBody>
        </p:sp>
        <p:sp>
          <p:nvSpPr>
            <p:cNvPr id="166927" name="AutoShape 12"/>
            <p:cNvSpPr>
              <a:spLocks noChangeArrowheads="1"/>
            </p:cNvSpPr>
            <p:nvPr/>
          </p:nvSpPr>
          <p:spPr bwMode="auto">
            <a:xfrm>
              <a:off x="3420" y="6276"/>
              <a:ext cx="720" cy="360"/>
            </a:xfrm>
            <a:prstGeom prst="rightArrow">
              <a:avLst>
                <a:gd name="adj1" fmla="val 50000"/>
                <a:gd name="adj2" fmla="val 50000"/>
              </a:avLst>
            </a:prstGeom>
            <a:noFill/>
            <a:ln w="9525">
              <a:solidFill>
                <a:srgbClr val="000000"/>
              </a:solidFill>
              <a:miter lim="800000"/>
              <a:headEnd/>
              <a:tailEnd/>
            </a:ln>
          </p:spPr>
          <p:txBody>
            <a:bodyPr/>
            <a:lstStyle/>
            <a:p>
              <a:endParaRPr lang="en-US"/>
            </a:p>
          </p:txBody>
        </p:sp>
        <p:sp>
          <p:nvSpPr>
            <p:cNvPr id="166928" name="AutoShape 13"/>
            <p:cNvSpPr>
              <a:spLocks noChangeArrowheads="1"/>
            </p:cNvSpPr>
            <p:nvPr/>
          </p:nvSpPr>
          <p:spPr bwMode="auto">
            <a:xfrm>
              <a:off x="7380" y="6276"/>
              <a:ext cx="720" cy="360"/>
            </a:xfrm>
            <a:prstGeom prst="rightArrow">
              <a:avLst>
                <a:gd name="adj1" fmla="val 50000"/>
                <a:gd name="adj2" fmla="val 50000"/>
              </a:avLst>
            </a:prstGeom>
            <a:noFill/>
            <a:ln w="9525">
              <a:solidFill>
                <a:srgbClr val="000000"/>
              </a:solidFill>
              <a:miter lim="800000"/>
              <a:headEnd/>
              <a:tailEnd/>
            </a:ln>
          </p:spPr>
          <p:txBody>
            <a:bodyPr/>
            <a:lstStyle/>
            <a:p>
              <a:endParaRPr lang="en-US"/>
            </a:p>
          </p:txBody>
        </p:sp>
      </p:grpSp>
      <p:sp>
        <p:nvSpPr>
          <p:cNvPr id="916494" name="Rectangle 14"/>
          <p:cNvSpPr>
            <a:spLocks noChangeArrowheads="1"/>
          </p:cNvSpPr>
          <p:nvPr/>
        </p:nvSpPr>
        <p:spPr bwMode="auto">
          <a:xfrm>
            <a:off x="1212850" y="1787525"/>
            <a:ext cx="6257925" cy="1327150"/>
          </a:xfrm>
          <a:prstGeom prst="rect">
            <a:avLst/>
          </a:prstGeom>
          <a:noFill/>
          <a:ln w="9525">
            <a:noFill/>
            <a:miter lim="800000"/>
            <a:headEnd/>
            <a:tailEnd/>
          </a:ln>
        </p:spPr>
        <p:txBody>
          <a:bodyPr wrap="none" anchor="ctr">
            <a:spAutoFit/>
          </a:bodyPr>
          <a:lstStyle/>
          <a:p>
            <a:pPr algn="l">
              <a:buFont typeface="Wingdings" pitchFamily="2" charset="2"/>
              <a:buChar char="Ø"/>
            </a:pPr>
            <a:r>
              <a:rPr lang="en-US" sz="1800">
                <a:ea typeface="Times New Roman" pitchFamily="18" charset="0"/>
                <a:cs typeface="Arial" charset="0"/>
              </a:rPr>
              <a:t>   measure of the tendency for liquid particles to enter</a:t>
            </a:r>
            <a:endParaRPr lang="en-US" sz="900">
              <a:ea typeface="Times New Roman" pitchFamily="18" charset="0"/>
              <a:cs typeface="Arial" charset="0"/>
            </a:endParaRPr>
          </a:p>
          <a:p>
            <a:pPr algn="l" eaLnBrk="0" hangingPunct="0"/>
            <a:r>
              <a:rPr lang="en-US" sz="1800">
                <a:ea typeface="Times New Roman" pitchFamily="18" charset="0"/>
                <a:cs typeface="Arial" charset="0"/>
              </a:rPr>
              <a:t>      gas phase at a given temp.</a:t>
            </a:r>
            <a:endParaRPr lang="en-US" sz="800">
              <a:ea typeface="Times New Roman" pitchFamily="18" charset="0"/>
              <a:cs typeface="Arial" charset="0"/>
            </a:endParaRPr>
          </a:p>
          <a:p>
            <a:pPr algn="l" eaLnBrk="0" hangingPunct="0"/>
            <a:endParaRPr lang="en-US" sz="900">
              <a:ea typeface="Times New Roman" pitchFamily="18" charset="0"/>
              <a:cs typeface="Arial" charset="0"/>
            </a:endParaRPr>
          </a:p>
          <a:p>
            <a:pPr algn="l" eaLnBrk="0" hangingPunct="0">
              <a:buFont typeface="Wingdings" pitchFamily="2" charset="2"/>
              <a:buChar char="Ø"/>
            </a:pPr>
            <a:r>
              <a:rPr lang="en-US" sz="1800">
                <a:ea typeface="Times New Roman" pitchFamily="18" charset="0"/>
                <a:cs typeface="Arial" charset="0"/>
              </a:rPr>
              <a:t>   a measure of “stickiness” of liquid particles to each other</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p:txBody>
      </p:sp>
      <p:sp>
        <p:nvSpPr>
          <p:cNvPr id="916495" name="Rectangle 15"/>
          <p:cNvSpPr>
            <a:spLocks noChangeArrowheads="1"/>
          </p:cNvSpPr>
          <p:nvPr/>
        </p:nvSpPr>
        <p:spPr bwMode="auto">
          <a:xfrm>
            <a:off x="1981200" y="5424488"/>
            <a:ext cx="4794250" cy="366712"/>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NOT all liquids have same v.p. at same temp.</a:t>
            </a:r>
          </a:p>
        </p:txBody>
      </p:sp>
      <p:sp>
        <p:nvSpPr>
          <p:cNvPr id="166918" name="Rectangle 16"/>
          <p:cNvSpPr>
            <a:spLocks noChangeArrowheads="1"/>
          </p:cNvSpPr>
          <p:nvPr/>
        </p:nvSpPr>
        <p:spPr bwMode="auto">
          <a:xfrm>
            <a:off x="342900" y="3216275"/>
            <a:ext cx="9144000" cy="0"/>
          </a:xfrm>
          <a:prstGeom prst="rect">
            <a:avLst/>
          </a:prstGeom>
          <a:noFill/>
          <a:ln w="9525">
            <a:noFill/>
            <a:miter lim="800000"/>
            <a:headEnd/>
            <a:tailEnd/>
          </a:ln>
        </p:spPr>
        <p:txBody>
          <a:bodyPr wrap="none" anchor="ctr">
            <a:spAutoFit/>
          </a:bodyPr>
          <a:lstStyle/>
          <a:p>
            <a:pPr algn="l"/>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16494">
                                            <p:txEl>
                                              <p:pRg st="0" end="0"/>
                                            </p:txEl>
                                          </p:spTgt>
                                        </p:tgtEl>
                                        <p:attrNameLst>
                                          <p:attrName>style.visibility</p:attrName>
                                        </p:attrNameLst>
                                      </p:cBhvr>
                                      <p:to>
                                        <p:strVal val="visible"/>
                                      </p:to>
                                    </p:set>
                                    <p:animEffect transition="in" filter="randombar(horizontal)">
                                      <p:cBhvr>
                                        <p:cTn id="7" dur="500"/>
                                        <p:tgtEl>
                                          <p:spTgt spid="91649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16494">
                                            <p:txEl>
                                              <p:pRg st="1" end="1"/>
                                            </p:txEl>
                                          </p:spTgt>
                                        </p:tgtEl>
                                        <p:attrNameLst>
                                          <p:attrName>style.visibility</p:attrName>
                                        </p:attrNameLst>
                                      </p:cBhvr>
                                      <p:to>
                                        <p:strVal val="visible"/>
                                      </p:to>
                                    </p:set>
                                    <p:animEffect transition="in" filter="randombar(horizontal)">
                                      <p:cBhvr>
                                        <p:cTn id="10" dur="500"/>
                                        <p:tgtEl>
                                          <p:spTgt spid="91649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nodeType="clickEffect">
                                  <p:stCondLst>
                                    <p:cond delay="0"/>
                                  </p:stCondLst>
                                  <p:childTnLst>
                                    <p:set>
                                      <p:cBhvr>
                                        <p:cTn id="14" dur="1" fill="hold">
                                          <p:stCondLst>
                                            <p:cond delay="0"/>
                                          </p:stCondLst>
                                        </p:cTn>
                                        <p:tgtEl>
                                          <p:spTgt spid="916494">
                                            <p:txEl>
                                              <p:pRg st="3" end="3"/>
                                            </p:txEl>
                                          </p:spTgt>
                                        </p:tgtEl>
                                        <p:attrNameLst>
                                          <p:attrName>style.visibility</p:attrName>
                                        </p:attrNameLst>
                                      </p:cBhvr>
                                      <p:to>
                                        <p:strVal val="visible"/>
                                      </p:to>
                                    </p:set>
                                    <p:animEffect transition="in" filter="randombar(vertical)">
                                      <p:cBhvr>
                                        <p:cTn id="15" dur="500"/>
                                        <p:tgtEl>
                                          <p:spTgt spid="91649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916495"/>
                                        </p:tgtEl>
                                        <p:attrNameLst>
                                          <p:attrName>style.visibility</p:attrName>
                                        </p:attrNameLst>
                                      </p:cBhvr>
                                      <p:to>
                                        <p:strVal val="visible"/>
                                      </p:to>
                                    </p:set>
                                    <p:animEffect transition="in" filter="fade">
                                      <p:cBhvr>
                                        <p:cTn id="27" dur="1000"/>
                                        <p:tgtEl>
                                          <p:spTgt spid="916495"/>
                                        </p:tgtEl>
                                      </p:cBhvr>
                                    </p:animEffect>
                                    <p:anim calcmode="lin" valueType="num">
                                      <p:cBhvr>
                                        <p:cTn id="28" dur="1000" fill="hold"/>
                                        <p:tgtEl>
                                          <p:spTgt spid="916495"/>
                                        </p:tgtEl>
                                        <p:attrNameLst>
                                          <p:attrName>ppt_x</p:attrName>
                                        </p:attrNameLst>
                                      </p:cBhvr>
                                      <p:tavLst>
                                        <p:tav tm="0">
                                          <p:val>
                                            <p:strVal val="#ppt_x"/>
                                          </p:val>
                                        </p:tav>
                                        <p:tav tm="100000">
                                          <p:val>
                                            <p:strVal val="#ppt_x"/>
                                          </p:val>
                                        </p:tav>
                                      </p:tavLst>
                                    </p:anim>
                                    <p:anim calcmode="lin" valueType="num">
                                      <p:cBhvr>
                                        <p:cTn id="29" dur="1000" fill="hold"/>
                                        <p:tgtEl>
                                          <p:spTgt spid="9164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9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endParaRPr lang="en-US" smtClean="0"/>
          </a:p>
        </p:txBody>
      </p:sp>
      <p:sp>
        <p:nvSpPr>
          <p:cNvPr id="167939" name="Line 4"/>
          <p:cNvSpPr>
            <a:spLocks noChangeShapeType="1"/>
          </p:cNvSpPr>
          <p:nvPr/>
        </p:nvSpPr>
        <p:spPr bwMode="auto">
          <a:xfrm>
            <a:off x="2552700" y="1828800"/>
            <a:ext cx="0" cy="2057400"/>
          </a:xfrm>
          <a:prstGeom prst="line">
            <a:avLst/>
          </a:prstGeom>
          <a:noFill/>
          <a:ln w="19050">
            <a:solidFill>
              <a:srgbClr val="000000"/>
            </a:solidFill>
            <a:round/>
            <a:headEnd type="triangle" w="med" len="med"/>
            <a:tailEnd/>
          </a:ln>
        </p:spPr>
        <p:txBody>
          <a:bodyPr/>
          <a:lstStyle/>
          <a:p>
            <a:endParaRPr lang="en-US"/>
          </a:p>
        </p:txBody>
      </p:sp>
      <p:sp>
        <p:nvSpPr>
          <p:cNvPr id="167940" name="Line 5"/>
          <p:cNvSpPr>
            <a:spLocks noChangeShapeType="1"/>
          </p:cNvSpPr>
          <p:nvPr/>
        </p:nvSpPr>
        <p:spPr bwMode="auto">
          <a:xfrm>
            <a:off x="2552700" y="3886200"/>
            <a:ext cx="3657600" cy="0"/>
          </a:xfrm>
          <a:prstGeom prst="line">
            <a:avLst/>
          </a:prstGeom>
          <a:noFill/>
          <a:ln w="19050">
            <a:solidFill>
              <a:srgbClr val="000000"/>
            </a:solidFill>
            <a:round/>
            <a:headEnd/>
            <a:tailEnd type="triangle" w="med" len="med"/>
          </a:ln>
        </p:spPr>
        <p:txBody>
          <a:bodyPr/>
          <a:lstStyle/>
          <a:p>
            <a:endParaRPr lang="en-US"/>
          </a:p>
        </p:txBody>
      </p:sp>
      <p:sp>
        <p:nvSpPr>
          <p:cNvPr id="167941" name="Line 6"/>
          <p:cNvSpPr>
            <a:spLocks noChangeShapeType="1"/>
          </p:cNvSpPr>
          <p:nvPr/>
        </p:nvSpPr>
        <p:spPr bwMode="auto">
          <a:xfrm>
            <a:off x="2895600" y="2057400"/>
            <a:ext cx="0" cy="1828800"/>
          </a:xfrm>
          <a:prstGeom prst="line">
            <a:avLst/>
          </a:prstGeom>
          <a:noFill/>
          <a:ln w="9525">
            <a:solidFill>
              <a:srgbClr val="000000"/>
            </a:solidFill>
            <a:round/>
            <a:headEnd/>
            <a:tailEnd/>
          </a:ln>
        </p:spPr>
        <p:txBody>
          <a:bodyPr/>
          <a:lstStyle/>
          <a:p>
            <a:endParaRPr lang="en-US"/>
          </a:p>
        </p:txBody>
      </p:sp>
      <p:sp>
        <p:nvSpPr>
          <p:cNvPr id="167942" name="Line 7"/>
          <p:cNvSpPr>
            <a:spLocks noChangeShapeType="1"/>
          </p:cNvSpPr>
          <p:nvPr/>
        </p:nvSpPr>
        <p:spPr bwMode="auto">
          <a:xfrm>
            <a:off x="5981700" y="2057400"/>
            <a:ext cx="0" cy="1828800"/>
          </a:xfrm>
          <a:prstGeom prst="line">
            <a:avLst/>
          </a:prstGeom>
          <a:noFill/>
          <a:ln w="9525">
            <a:solidFill>
              <a:srgbClr val="000000"/>
            </a:solidFill>
            <a:round/>
            <a:headEnd/>
            <a:tailEnd/>
          </a:ln>
        </p:spPr>
        <p:txBody>
          <a:bodyPr/>
          <a:lstStyle/>
          <a:p>
            <a:endParaRPr lang="en-US"/>
          </a:p>
        </p:txBody>
      </p:sp>
      <p:sp>
        <p:nvSpPr>
          <p:cNvPr id="167943" name="Line 8"/>
          <p:cNvSpPr>
            <a:spLocks noChangeShapeType="1"/>
          </p:cNvSpPr>
          <p:nvPr/>
        </p:nvSpPr>
        <p:spPr bwMode="auto">
          <a:xfrm>
            <a:off x="3238500" y="2057400"/>
            <a:ext cx="0" cy="1828800"/>
          </a:xfrm>
          <a:prstGeom prst="line">
            <a:avLst/>
          </a:prstGeom>
          <a:noFill/>
          <a:ln w="9525">
            <a:solidFill>
              <a:srgbClr val="000000"/>
            </a:solidFill>
            <a:round/>
            <a:headEnd/>
            <a:tailEnd/>
          </a:ln>
        </p:spPr>
        <p:txBody>
          <a:bodyPr/>
          <a:lstStyle/>
          <a:p>
            <a:endParaRPr lang="en-US"/>
          </a:p>
        </p:txBody>
      </p:sp>
      <p:sp>
        <p:nvSpPr>
          <p:cNvPr id="167944" name="Line 9"/>
          <p:cNvSpPr>
            <a:spLocks noChangeShapeType="1"/>
          </p:cNvSpPr>
          <p:nvPr/>
        </p:nvSpPr>
        <p:spPr bwMode="auto">
          <a:xfrm>
            <a:off x="3581400" y="2057400"/>
            <a:ext cx="0" cy="1828800"/>
          </a:xfrm>
          <a:prstGeom prst="line">
            <a:avLst/>
          </a:prstGeom>
          <a:noFill/>
          <a:ln w="9525">
            <a:solidFill>
              <a:srgbClr val="000000"/>
            </a:solidFill>
            <a:round/>
            <a:headEnd/>
            <a:tailEnd/>
          </a:ln>
        </p:spPr>
        <p:txBody>
          <a:bodyPr/>
          <a:lstStyle/>
          <a:p>
            <a:endParaRPr lang="en-US"/>
          </a:p>
        </p:txBody>
      </p:sp>
      <p:sp>
        <p:nvSpPr>
          <p:cNvPr id="167945" name="Line 10"/>
          <p:cNvSpPr>
            <a:spLocks noChangeShapeType="1"/>
          </p:cNvSpPr>
          <p:nvPr/>
        </p:nvSpPr>
        <p:spPr bwMode="auto">
          <a:xfrm>
            <a:off x="5638800" y="2057400"/>
            <a:ext cx="0" cy="1828800"/>
          </a:xfrm>
          <a:prstGeom prst="line">
            <a:avLst/>
          </a:prstGeom>
          <a:noFill/>
          <a:ln w="9525">
            <a:solidFill>
              <a:srgbClr val="000000"/>
            </a:solidFill>
            <a:round/>
            <a:headEnd/>
            <a:tailEnd/>
          </a:ln>
        </p:spPr>
        <p:txBody>
          <a:bodyPr/>
          <a:lstStyle/>
          <a:p>
            <a:endParaRPr lang="en-US"/>
          </a:p>
        </p:txBody>
      </p:sp>
      <p:sp>
        <p:nvSpPr>
          <p:cNvPr id="167946" name="Line 11"/>
          <p:cNvSpPr>
            <a:spLocks noChangeShapeType="1"/>
          </p:cNvSpPr>
          <p:nvPr/>
        </p:nvSpPr>
        <p:spPr bwMode="auto">
          <a:xfrm>
            <a:off x="3924300" y="2057400"/>
            <a:ext cx="0" cy="1828800"/>
          </a:xfrm>
          <a:prstGeom prst="line">
            <a:avLst/>
          </a:prstGeom>
          <a:noFill/>
          <a:ln w="9525">
            <a:solidFill>
              <a:srgbClr val="000000"/>
            </a:solidFill>
            <a:round/>
            <a:headEnd/>
            <a:tailEnd/>
          </a:ln>
        </p:spPr>
        <p:txBody>
          <a:bodyPr/>
          <a:lstStyle/>
          <a:p>
            <a:endParaRPr lang="en-US"/>
          </a:p>
        </p:txBody>
      </p:sp>
      <p:sp>
        <p:nvSpPr>
          <p:cNvPr id="167947" name="Line 12"/>
          <p:cNvSpPr>
            <a:spLocks noChangeShapeType="1"/>
          </p:cNvSpPr>
          <p:nvPr/>
        </p:nvSpPr>
        <p:spPr bwMode="auto">
          <a:xfrm>
            <a:off x="4267200" y="2057400"/>
            <a:ext cx="0" cy="1828800"/>
          </a:xfrm>
          <a:prstGeom prst="line">
            <a:avLst/>
          </a:prstGeom>
          <a:noFill/>
          <a:ln w="9525">
            <a:solidFill>
              <a:srgbClr val="000000"/>
            </a:solidFill>
            <a:round/>
            <a:headEnd/>
            <a:tailEnd/>
          </a:ln>
        </p:spPr>
        <p:txBody>
          <a:bodyPr/>
          <a:lstStyle/>
          <a:p>
            <a:endParaRPr lang="en-US"/>
          </a:p>
        </p:txBody>
      </p:sp>
      <p:sp>
        <p:nvSpPr>
          <p:cNvPr id="167948" name="Line 13"/>
          <p:cNvSpPr>
            <a:spLocks noChangeShapeType="1"/>
          </p:cNvSpPr>
          <p:nvPr/>
        </p:nvSpPr>
        <p:spPr bwMode="auto">
          <a:xfrm>
            <a:off x="5295900" y="2057400"/>
            <a:ext cx="0" cy="1828800"/>
          </a:xfrm>
          <a:prstGeom prst="line">
            <a:avLst/>
          </a:prstGeom>
          <a:noFill/>
          <a:ln w="9525">
            <a:solidFill>
              <a:srgbClr val="000000"/>
            </a:solidFill>
            <a:round/>
            <a:headEnd/>
            <a:tailEnd/>
          </a:ln>
        </p:spPr>
        <p:txBody>
          <a:bodyPr/>
          <a:lstStyle/>
          <a:p>
            <a:endParaRPr lang="en-US"/>
          </a:p>
        </p:txBody>
      </p:sp>
      <p:sp>
        <p:nvSpPr>
          <p:cNvPr id="167949" name="Line 14"/>
          <p:cNvSpPr>
            <a:spLocks noChangeShapeType="1"/>
          </p:cNvSpPr>
          <p:nvPr/>
        </p:nvSpPr>
        <p:spPr bwMode="auto">
          <a:xfrm>
            <a:off x="4610100" y="2057400"/>
            <a:ext cx="0" cy="1828800"/>
          </a:xfrm>
          <a:prstGeom prst="line">
            <a:avLst/>
          </a:prstGeom>
          <a:noFill/>
          <a:ln w="9525">
            <a:solidFill>
              <a:srgbClr val="000000"/>
            </a:solidFill>
            <a:round/>
            <a:headEnd/>
            <a:tailEnd/>
          </a:ln>
        </p:spPr>
        <p:txBody>
          <a:bodyPr/>
          <a:lstStyle/>
          <a:p>
            <a:endParaRPr lang="en-US"/>
          </a:p>
        </p:txBody>
      </p:sp>
      <p:sp>
        <p:nvSpPr>
          <p:cNvPr id="167950" name="Line 15"/>
          <p:cNvSpPr>
            <a:spLocks noChangeShapeType="1"/>
          </p:cNvSpPr>
          <p:nvPr/>
        </p:nvSpPr>
        <p:spPr bwMode="auto">
          <a:xfrm>
            <a:off x="4953000" y="2057400"/>
            <a:ext cx="0" cy="1828800"/>
          </a:xfrm>
          <a:prstGeom prst="line">
            <a:avLst/>
          </a:prstGeom>
          <a:noFill/>
          <a:ln w="9525">
            <a:solidFill>
              <a:srgbClr val="000000"/>
            </a:solidFill>
            <a:round/>
            <a:headEnd/>
            <a:tailEnd/>
          </a:ln>
        </p:spPr>
        <p:txBody>
          <a:bodyPr/>
          <a:lstStyle/>
          <a:p>
            <a:endParaRPr lang="en-US"/>
          </a:p>
        </p:txBody>
      </p:sp>
      <p:sp>
        <p:nvSpPr>
          <p:cNvPr id="167951" name="Line 16"/>
          <p:cNvSpPr>
            <a:spLocks noChangeShapeType="1"/>
          </p:cNvSpPr>
          <p:nvPr/>
        </p:nvSpPr>
        <p:spPr bwMode="auto">
          <a:xfrm>
            <a:off x="2552700" y="3543300"/>
            <a:ext cx="3543300" cy="0"/>
          </a:xfrm>
          <a:prstGeom prst="line">
            <a:avLst/>
          </a:prstGeom>
          <a:noFill/>
          <a:ln w="9525">
            <a:solidFill>
              <a:srgbClr val="000000"/>
            </a:solidFill>
            <a:round/>
            <a:headEnd/>
            <a:tailEnd/>
          </a:ln>
        </p:spPr>
        <p:txBody>
          <a:bodyPr/>
          <a:lstStyle/>
          <a:p>
            <a:endParaRPr lang="en-US"/>
          </a:p>
        </p:txBody>
      </p:sp>
      <p:sp>
        <p:nvSpPr>
          <p:cNvPr id="167952" name="Line 17"/>
          <p:cNvSpPr>
            <a:spLocks noChangeShapeType="1"/>
          </p:cNvSpPr>
          <p:nvPr/>
        </p:nvSpPr>
        <p:spPr bwMode="auto">
          <a:xfrm>
            <a:off x="2552700" y="3200400"/>
            <a:ext cx="3543300" cy="0"/>
          </a:xfrm>
          <a:prstGeom prst="line">
            <a:avLst/>
          </a:prstGeom>
          <a:noFill/>
          <a:ln w="9525">
            <a:solidFill>
              <a:srgbClr val="000000"/>
            </a:solidFill>
            <a:round/>
            <a:headEnd/>
            <a:tailEnd/>
          </a:ln>
        </p:spPr>
        <p:txBody>
          <a:bodyPr/>
          <a:lstStyle/>
          <a:p>
            <a:endParaRPr lang="en-US"/>
          </a:p>
        </p:txBody>
      </p:sp>
      <p:sp>
        <p:nvSpPr>
          <p:cNvPr id="167953" name="Line 18"/>
          <p:cNvSpPr>
            <a:spLocks noChangeShapeType="1"/>
          </p:cNvSpPr>
          <p:nvPr/>
        </p:nvSpPr>
        <p:spPr bwMode="auto">
          <a:xfrm>
            <a:off x="2552700" y="2857500"/>
            <a:ext cx="3543300" cy="0"/>
          </a:xfrm>
          <a:prstGeom prst="line">
            <a:avLst/>
          </a:prstGeom>
          <a:noFill/>
          <a:ln w="9525">
            <a:solidFill>
              <a:srgbClr val="000000"/>
            </a:solidFill>
            <a:round/>
            <a:headEnd/>
            <a:tailEnd/>
          </a:ln>
        </p:spPr>
        <p:txBody>
          <a:bodyPr/>
          <a:lstStyle/>
          <a:p>
            <a:endParaRPr lang="en-US"/>
          </a:p>
        </p:txBody>
      </p:sp>
      <p:sp>
        <p:nvSpPr>
          <p:cNvPr id="167954" name="Line 19"/>
          <p:cNvSpPr>
            <a:spLocks noChangeShapeType="1"/>
          </p:cNvSpPr>
          <p:nvPr/>
        </p:nvSpPr>
        <p:spPr bwMode="auto">
          <a:xfrm>
            <a:off x="2552700" y="2514600"/>
            <a:ext cx="3543300" cy="0"/>
          </a:xfrm>
          <a:prstGeom prst="line">
            <a:avLst/>
          </a:prstGeom>
          <a:noFill/>
          <a:ln w="9525">
            <a:solidFill>
              <a:srgbClr val="000000"/>
            </a:solidFill>
            <a:round/>
            <a:headEnd/>
            <a:tailEnd/>
          </a:ln>
        </p:spPr>
        <p:txBody>
          <a:bodyPr/>
          <a:lstStyle/>
          <a:p>
            <a:endParaRPr lang="en-US"/>
          </a:p>
        </p:txBody>
      </p:sp>
      <p:sp>
        <p:nvSpPr>
          <p:cNvPr id="167955" name="Line 20"/>
          <p:cNvSpPr>
            <a:spLocks noChangeShapeType="1"/>
          </p:cNvSpPr>
          <p:nvPr/>
        </p:nvSpPr>
        <p:spPr bwMode="auto">
          <a:xfrm>
            <a:off x="2552700" y="2171700"/>
            <a:ext cx="3543300" cy="0"/>
          </a:xfrm>
          <a:prstGeom prst="line">
            <a:avLst/>
          </a:prstGeom>
          <a:noFill/>
          <a:ln w="9525">
            <a:solidFill>
              <a:srgbClr val="000000"/>
            </a:solidFill>
            <a:round/>
            <a:headEnd/>
            <a:tailEnd/>
          </a:ln>
        </p:spPr>
        <p:txBody>
          <a:bodyPr/>
          <a:lstStyle/>
          <a:p>
            <a:endParaRPr lang="en-US"/>
          </a:p>
        </p:txBody>
      </p:sp>
      <p:sp>
        <p:nvSpPr>
          <p:cNvPr id="167956" name="Text Box 21"/>
          <p:cNvSpPr txBox="1">
            <a:spLocks noChangeArrowheads="1"/>
          </p:cNvSpPr>
          <p:nvPr/>
        </p:nvSpPr>
        <p:spPr bwMode="auto">
          <a:xfrm>
            <a:off x="2324100" y="3886200"/>
            <a:ext cx="457200" cy="342900"/>
          </a:xfrm>
          <a:prstGeom prst="rect">
            <a:avLst/>
          </a:prstGeom>
          <a:noFill/>
          <a:ln w="9525">
            <a:noFill/>
            <a:miter lim="800000"/>
            <a:headEnd/>
            <a:tailEnd/>
          </a:ln>
        </p:spPr>
        <p:txBody>
          <a:bodyPr/>
          <a:lstStyle/>
          <a:p>
            <a:r>
              <a:rPr lang="en-US" sz="1600">
                <a:ea typeface="Times New Roman" pitchFamily="18" charset="0"/>
                <a:cs typeface="Arial" charset="0"/>
              </a:rPr>
              <a:t>0</a:t>
            </a:r>
            <a:endParaRPr lang="en-US" sz="1800">
              <a:ea typeface="Times New Roman" pitchFamily="18" charset="0"/>
              <a:cs typeface="Arial" charset="0"/>
            </a:endParaRPr>
          </a:p>
        </p:txBody>
      </p:sp>
      <p:sp>
        <p:nvSpPr>
          <p:cNvPr id="167957" name="Text Box 22"/>
          <p:cNvSpPr txBox="1">
            <a:spLocks noChangeArrowheads="1"/>
          </p:cNvSpPr>
          <p:nvPr/>
        </p:nvSpPr>
        <p:spPr bwMode="auto">
          <a:xfrm>
            <a:off x="3009900" y="3886200"/>
            <a:ext cx="457200" cy="342900"/>
          </a:xfrm>
          <a:prstGeom prst="rect">
            <a:avLst/>
          </a:prstGeom>
          <a:noFill/>
          <a:ln w="9525">
            <a:noFill/>
            <a:miter lim="800000"/>
            <a:headEnd/>
            <a:tailEnd/>
          </a:ln>
        </p:spPr>
        <p:txBody>
          <a:bodyPr/>
          <a:lstStyle/>
          <a:p>
            <a:r>
              <a:rPr lang="en-US" sz="1600">
                <a:ea typeface="Times New Roman" pitchFamily="18" charset="0"/>
                <a:cs typeface="Arial" charset="0"/>
              </a:rPr>
              <a:t>20</a:t>
            </a:r>
            <a:endParaRPr lang="en-US" sz="1800">
              <a:ea typeface="Times New Roman" pitchFamily="18" charset="0"/>
              <a:cs typeface="Arial" charset="0"/>
            </a:endParaRPr>
          </a:p>
        </p:txBody>
      </p:sp>
      <p:sp>
        <p:nvSpPr>
          <p:cNvPr id="167958" name="Text Box 23"/>
          <p:cNvSpPr txBox="1">
            <a:spLocks noChangeArrowheads="1"/>
          </p:cNvSpPr>
          <p:nvPr/>
        </p:nvSpPr>
        <p:spPr bwMode="auto">
          <a:xfrm>
            <a:off x="3695700" y="3886200"/>
            <a:ext cx="457200" cy="342900"/>
          </a:xfrm>
          <a:prstGeom prst="rect">
            <a:avLst/>
          </a:prstGeom>
          <a:noFill/>
          <a:ln w="9525">
            <a:noFill/>
            <a:miter lim="800000"/>
            <a:headEnd/>
            <a:tailEnd/>
          </a:ln>
        </p:spPr>
        <p:txBody>
          <a:bodyPr/>
          <a:lstStyle/>
          <a:p>
            <a:r>
              <a:rPr lang="en-US" sz="1600">
                <a:ea typeface="Times New Roman" pitchFamily="18" charset="0"/>
                <a:cs typeface="Arial" charset="0"/>
              </a:rPr>
              <a:t>40</a:t>
            </a:r>
            <a:endParaRPr lang="en-US" sz="1800">
              <a:ea typeface="Times New Roman" pitchFamily="18" charset="0"/>
              <a:cs typeface="Arial" charset="0"/>
            </a:endParaRPr>
          </a:p>
        </p:txBody>
      </p:sp>
      <p:sp>
        <p:nvSpPr>
          <p:cNvPr id="167959" name="Text Box 24"/>
          <p:cNvSpPr txBox="1">
            <a:spLocks noChangeArrowheads="1"/>
          </p:cNvSpPr>
          <p:nvPr/>
        </p:nvSpPr>
        <p:spPr bwMode="auto">
          <a:xfrm>
            <a:off x="4381500" y="3886200"/>
            <a:ext cx="457200" cy="342900"/>
          </a:xfrm>
          <a:prstGeom prst="rect">
            <a:avLst/>
          </a:prstGeom>
          <a:noFill/>
          <a:ln w="9525">
            <a:noFill/>
            <a:miter lim="800000"/>
            <a:headEnd/>
            <a:tailEnd/>
          </a:ln>
        </p:spPr>
        <p:txBody>
          <a:bodyPr/>
          <a:lstStyle/>
          <a:p>
            <a:r>
              <a:rPr lang="en-US" sz="1600">
                <a:ea typeface="Times New Roman" pitchFamily="18" charset="0"/>
                <a:cs typeface="Arial" charset="0"/>
              </a:rPr>
              <a:t>60</a:t>
            </a:r>
            <a:endParaRPr lang="en-US" sz="1800">
              <a:ea typeface="Times New Roman" pitchFamily="18" charset="0"/>
              <a:cs typeface="Arial" charset="0"/>
            </a:endParaRPr>
          </a:p>
        </p:txBody>
      </p:sp>
      <p:sp>
        <p:nvSpPr>
          <p:cNvPr id="167960" name="Text Box 25"/>
          <p:cNvSpPr txBox="1">
            <a:spLocks noChangeArrowheads="1"/>
          </p:cNvSpPr>
          <p:nvPr/>
        </p:nvSpPr>
        <p:spPr bwMode="auto">
          <a:xfrm>
            <a:off x="5067300" y="3886200"/>
            <a:ext cx="457200" cy="342900"/>
          </a:xfrm>
          <a:prstGeom prst="rect">
            <a:avLst/>
          </a:prstGeom>
          <a:noFill/>
          <a:ln w="9525">
            <a:noFill/>
            <a:miter lim="800000"/>
            <a:headEnd/>
            <a:tailEnd/>
          </a:ln>
        </p:spPr>
        <p:txBody>
          <a:bodyPr/>
          <a:lstStyle/>
          <a:p>
            <a:r>
              <a:rPr lang="en-US" sz="1600">
                <a:ea typeface="Times New Roman" pitchFamily="18" charset="0"/>
                <a:cs typeface="Arial" charset="0"/>
              </a:rPr>
              <a:t>80</a:t>
            </a:r>
            <a:endParaRPr lang="en-US" sz="1800">
              <a:ea typeface="Times New Roman" pitchFamily="18" charset="0"/>
              <a:cs typeface="Arial" charset="0"/>
            </a:endParaRPr>
          </a:p>
        </p:txBody>
      </p:sp>
      <p:sp>
        <p:nvSpPr>
          <p:cNvPr id="167961" name="Text Box 26"/>
          <p:cNvSpPr txBox="1">
            <a:spLocks noChangeArrowheads="1"/>
          </p:cNvSpPr>
          <p:nvPr/>
        </p:nvSpPr>
        <p:spPr bwMode="auto">
          <a:xfrm>
            <a:off x="5638800" y="3886200"/>
            <a:ext cx="685800" cy="342900"/>
          </a:xfrm>
          <a:prstGeom prst="rect">
            <a:avLst/>
          </a:prstGeom>
          <a:noFill/>
          <a:ln w="9525">
            <a:noFill/>
            <a:miter lim="800000"/>
            <a:headEnd/>
            <a:tailEnd/>
          </a:ln>
        </p:spPr>
        <p:txBody>
          <a:bodyPr/>
          <a:lstStyle/>
          <a:p>
            <a:r>
              <a:rPr lang="en-US" sz="1600">
                <a:ea typeface="Times New Roman" pitchFamily="18" charset="0"/>
                <a:cs typeface="Arial" charset="0"/>
              </a:rPr>
              <a:t> 100</a:t>
            </a:r>
            <a:endParaRPr lang="en-US" sz="1800">
              <a:ea typeface="Times New Roman" pitchFamily="18" charset="0"/>
              <a:cs typeface="Arial" charset="0"/>
            </a:endParaRPr>
          </a:p>
        </p:txBody>
      </p:sp>
      <p:sp>
        <p:nvSpPr>
          <p:cNvPr id="167962" name="Text Box 27"/>
          <p:cNvSpPr txBox="1">
            <a:spLocks noChangeArrowheads="1"/>
          </p:cNvSpPr>
          <p:nvPr/>
        </p:nvSpPr>
        <p:spPr bwMode="auto">
          <a:xfrm>
            <a:off x="2095500" y="3657600"/>
            <a:ext cx="457200" cy="342900"/>
          </a:xfrm>
          <a:prstGeom prst="rect">
            <a:avLst/>
          </a:prstGeom>
          <a:noFill/>
          <a:ln w="9525">
            <a:noFill/>
            <a:miter lim="800000"/>
            <a:headEnd/>
            <a:tailEnd/>
          </a:ln>
        </p:spPr>
        <p:txBody>
          <a:bodyPr/>
          <a:lstStyle/>
          <a:p>
            <a:r>
              <a:rPr lang="en-US" sz="1600">
                <a:ea typeface="Times New Roman" pitchFamily="18" charset="0"/>
                <a:cs typeface="Arial" charset="0"/>
              </a:rPr>
              <a:t>0</a:t>
            </a:r>
            <a:endParaRPr lang="en-US" sz="1800">
              <a:ea typeface="Times New Roman" pitchFamily="18" charset="0"/>
              <a:cs typeface="Arial" charset="0"/>
            </a:endParaRPr>
          </a:p>
        </p:txBody>
      </p:sp>
      <p:sp>
        <p:nvSpPr>
          <p:cNvPr id="167963" name="Text Box 28"/>
          <p:cNvSpPr txBox="1">
            <a:spLocks noChangeArrowheads="1"/>
          </p:cNvSpPr>
          <p:nvPr/>
        </p:nvSpPr>
        <p:spPr bwMode="auto">
          <a:xfrm>
            <a:off x="1981200" y="3314700"/>
            <a:ext cx="571500" cy="342900"/>
          </a:xfrm>
          <a:prstGeom prst="rect">
            <a:avLst/>
          </a:prstGeom>
          <a:noFill/>
          <a:ln w="9525">
            <a:noFill/>
            <a:miter lim="800000"/>
            <a:headEnd/>
            <a:tailEnd/>
          </a:ln>
        </p:spPr>
        <p:txBody>
          <a:bodyPr/>
          <a:lstStyle/>
          <a:p>
            <a:r>
              <a:rPr lang="en-US" sz="1600">
                <a:ea typeface="Times New Roman" pitchFamily="18" charset="0"/>
                <a:cs typeface="Arial" charset="0"/>
              </a:rPr>
              <a:t> 20</a:t>
            </a:r>
            <a:endParaRPr lang="en-US" sz="1800">
              <a:ea typeface="Times New Roman" pitchFamily="18" charset="0"/>
              <a:cs typeface="Arial" charset="0"/>
            </a:endParaRPr>
          </a:p>
        </p:txBody>
      </p:sp>
      <p:sp>
        <p:nvSpPr>
          <p:cNvPr id="167964" name="Text Box 29"/>
          <p:cNvSpPr txBox="1">
            <a:spLocks noChangeArrowheads="1"/>
          </p:cNvSpPr>
          <p:nvPr/>
        </p:nvSpPr>
        <p:spPr bwMode="auto">
          <a:xfrm>
            <a:off x="1981200" y="2971800"/>
            <a:ext cx="571500" cy="342900"/>
          </a:xfrm>
          <a:prstGeom prst="rect">
            <a:avLst/>
          </a:prstGeom>
          <a:noFill/>
          <a:ln w="9525">
            <a:noFill/>
            <a:miter lim="800000"/>
            <a:headEnd/>
            <a:tailEnd/>
          </a:ln>
        </p:spPr>
        <p:txBody>
          <a:bodyPr/>
          <a:lstStyle/>
          <a:p>
            <a:r>
              <a:rPr lang="en-US" sz="1600">
                <a:ea typeface="Times New Roman" pitchFamily="18" charset="0"/>
                <a:cs typeface="Arial" charset="0"/>
              </a:rPr>
              <a:t> 40</a:t>
            </a:r>
            <a:endParaRPr lang="en-US" sz="1800">
              <a:ea typeface="Times New Roman" pitchFamily="18" charset="0"/>
              <a:cs typeface="Arial" charset="0"/>
            </a:endParaRPr>
          </a:p>
        </p:txBody>
      </p:sp>
      <p:sp>
        <p:nvSpPr>
          <p:cNvPr id="167965" name="Text Box 30"/>
          <p:cNvSpPr txBox="1">
            <a:spLocks noChangeArrowheads="1"/>
          </p:cNvSpPr>
          <p:nvPr/>
        </p:nvSpPr>
        <p:spPr bwMode="auto">
          <a:xfrm>
            <a:off x="1981200" y="2628900"/>
            <a:ext cx="571500" cy="342900"/>
          </a:xfrm>
          <a:prstGeom prst="rect">
            <a:avLst/>
          </a:prstGeom>
          <a:noFill/>
          <a:ln w="9525">
            <a:noFill/>
            <a:miter lim="800000"/>
            <a:headEnd/>
            <a:tailEnd/>
          </a:ln>
        </p:spPr>
        <p:txBody>
          <a:bodyPr/>
          <a:lstStyle/>
          <a:p>
            <a:r>
              <a:rPr lang="en-US" sz="1600">
                <a:ea typeface="Times New Roman" pitchFamily="18" charset="0"/>
                <a:cs typeface="Arial" charset="0"/>
              </a:rPr>
              <a:t> 60</a:t>
            </a:r>
            <a:endParaRPr lang="en-US" sz="1800">
              <a:ea typeface="Times New Roman" pitchFamily="18" charset="0"/>
              <a:cs typeface="Arial" charset="0"/>
            </a:endParaRPr>
          </a:p>
        </p:txBody>
      </p:sp>
      <p:sp>
        <p:nvSpPr>
          <p:cNvPr id="167966" name="Text Box 31"/>
          <p:cNvSpPr txBox="1">
            <a:spLocks noChangeArrowheads="1"/>
          </p:cNvSpPr>
          <p:nvPr/>
        </p:nvSpPr>
        <p:spPr bwMode="auto">
          <a:xfrm>
            <a:off x="1981200" y="2286000"/>
            <a:ext cx="571500" cy="342900"/>
          </a:xfrm>
          <a:prstGeom prst="rect">
            <a:avLst/>
          </a:prstGeom>
          <a:noFill/>
          <a:ln w="9525">
            <a:noFill/>
            <a:miter lim="800000"/>
            <a:headEnd/>
            <a:tailEnd/>
          </a:ln>
        </p:spPr>
        <p:txBody>
          <a:bodyPr/>
          <a:lstStyle/>
          <a:p>
            <a:r>
              <a:rPr lang="en-US" sz="1600">
                <a:ea typeface="Times New Roman" pitchFamily="18" charset="0"/>
                <a:cs typeface="Arial" charset="0"/>
              </a:rPr>
              <a:t> 80</a:t>
            </a:r>
            <a:endParaRPr lang="en-US" sz="1800">
              <a:ea typeface="Times New Roman" pitchFamily="18" charset="0"/>
              <a:cs typeface="Arial" charset="0"/>
            </a:endParaRPr>
          </a:p>
        </p:txBody>
      </p:sp>
      <p:sp>
        <p:nvSpPr>
          <p:cNvPr id="167967" name="Text Box 32"/>
          <p:cNvSpPr txBox="1">
            <a:spLocks noChangeArrowheads="1"/>
          </p:cNvSpPr>
          <p:nvPr/>
        </p:nvSpPr>
        <p:spPr bwMode="auto">
          <a:xfrm>
            <a:off x="1866900" y="1943100"/>
            <a:ext cx="685800" cy="342900"/>
          </a:xfrm>
          <a:prstGeom prst="rect">
            <a:avLst/>
          </a:prstGeom>
          <a:noFill/>
          <a:ln w="9525">
            <a:noFill/>
            <a:miter lim="800000"/>
            <a:headEnd/>
            <a:tailEnd/>
          </a:ln>
        </p:spPr>
        <p:txBody>
          <a:bodyPr/>
          <a:lstStyle/>
          <a:p>
            <a:r>
              <a:rPr lang="en-US" sz="1600">
                <a:ea typeface="Times New Roman" pitchFamily="18" charset="0"/>
                <a:cs typeface="Arial" charset="0"/>
              </a:rPr>
              <a:t> 100</a:t>
            </a:r>
            <a:endParaRPr lang="en-US" sz="1800">
              <a:ea typeface="Times New Roman" pitchFamily="18" charset="0"/>
              <a:cs typeface="Arial" charset="0"/>
            </a:endParaRPr>
          </a:p>
        </p:txBody>
      </p:sp>
      <p:sp>
        <p:nvSpPr>
          <p:cNvPr id="917537" name="Freeform 33"/>
          <p:cNvSpPr>
            <a:spLocks/>
          </p:cNvSpPr>
          <p:nvPr/>
        </p:nvSpPr>
        <p:spPr bwMode="auto">
          <a:xfrm>
            <a:off x="2552700" y="2120900"/>
            <a:ext cx="2087563" cy="1536700"/>
          </a:xfrm>
          <a:custGeom>
            <a:avLst/>
            <a:gdLst>
              <a:gd name="T0" fmla="*/ 0 w 3287"/>
              <a:gd name="T1" fmla="*/ 1536700 h 2421"/>
              <a:gd name="T2" fmla="*/ 685905 w 3287"/>
              <a:gd name="T3" fmla="*/ 1422447 h 2421"/>
              <a:gd name="T4" fmla="*/ 1371809 w 3287"/>
              <a:gd name="T5" fmla="*/ 965436 h 2421"/>
              <a:gd name="T6" fmla="*/ 2087563 w 3287"/>
              <a:gd name="T7" fmla="*/ 0 h 2421"/>
              <a:gd name="T8" fmla="*/ 0 60000 65536"/>
              <a:gd name="T9" fmla="*/ 0 60000 65536"/>
              <a:gd name="T10" fmla="*/ 0 60000 65536"/>
              <a:gd name="T11" fmla="*/ 0 60000 65536"/>
              <a:gd name="T12" fmla="*/ 0 w 3287"/>
              <a:gd name="T13" fmla="*/ 0 h 2421"/>
              <a:gd name="T14" fmla="*/ 3287 w 3287"/>
              <a:gd name="T15" fmla="*/ 2421 h 2421"/>
            </a:gdLst>
            <a:ahLst/>
            <a:cxnLst>
              <a:cxn ang="T8">
                <a:pos x="T0" y="T1"/>
              </a:cxn>
              <a:cxn ang="T9">
                <a:pos x="T2" y="T3"/>
              </a:cxn>
              <a:cxn ang="T10">
                <a:pos x="T4" y="T5"/>
              </a:cxn>
              <a:cxn ang="T11">
                <a:pos x="T6" y="T7"/>
              </a:cxn>
            </a:cxnLst>
            <a:rect l="T12" t="T13" r="T14" b="T15"/>
            <a:pathLst>
              <a:path w="3287" h="2421">
                <a:moveTo>
                  <a:pt x="0" y="2421"/>
                </a:moveTo>
                <a:cubicBezTo>
                  <a:pt x="360" y="2406"/>
                  <a:pt x="720" y="2391"/>
                  <a:pt x="1080" y="2241"/>
                </a:cubicBezTo>
                <a:cubicBezTo>
                  <a:pt x="1440" y="2091"/>
                  <a:pt x="1792" y="1894"/>
                  <a:pt x="2160" y="1521"/>
                </a:cubicBezTo>
                <a:cubicBezTo>
                  <a:pt x="2528" y="1148"/>
                  <a:pt x="3052" y="317"/>
                  <a:pt x="3287" y="0"/>
                </a:cubicBezTo>
              </a:path>
            </a:pathLst>
          </a:custGeom>
          <a:noFill/>
          <a:ln w="15875">
            <a:solidFill>
              <a:srgbClr val="003300"/>
            </a:solidFill>
            <a:round/>
            <a:headEnd/>
            <a:tailEnd/>
          </a:ln>
        </p:spPr>
        <p:txBody>
          <a:bodyPr/>
          <a:lstStyle/>
          <a:p>
            <a:endParaRPr lang="en-US"/>
          </a:p>
        </p:txBody>
      </p:sp>
      <p:sp>
        <p:nvSpPr>
          <p:cNvPr id="917538" name="Freeform 34"/>
          <p:cNvSpPr>
            <a:spLocks/>
          </p:cNvSpPr>
          <p:nvPr/>
        </p:nvSpPr>
        <p:spPr bwMode="auto">
          <a:xfrm>
            <a:off x="2549525" y="2111375"/>
            <a:ext cx="2670175" cy="1633538"/>
          </a:xfrm>
          <a:custGeom>
            <a:avLst/>
            <a:gdLst>
              <a:gd name="T0" fmla="*/ 0 w 4207"/>
              <a:gd name="T1" fmla="*/ 1606228 h 2572"/>
              <a:gd name="T2" fmla="*/ 1032019 w 4207"/>
              <a:gd name="T3" fmla="*/ 1545891 h 2572"/>
              <a:gd name="T4" fmla="*/ 1891400 w 4207"/>
              <a:gd name="T5" fmla="*/ 1081615 h 2572"/>
              <a:gd name="T6" fmla="*/ 2670175 w 4207"/>
              <a:gd name="T7" fmla="*/ 0 h 2572"/>
              <a:gd name="T8" fmla="*/ 0 60000 65536"/>
              <a:gd name="T9" fmla="*/ 0 60000 65536"/>
              <a:gd name="T10" fmla="*/ 0 60000 65536"/>
              <a:gd name="T11" fmla="*/ 0 60000 65536"/>
              <a:gd name="T12" fmla="*/ 0 w 4207"/>
              <a:gd name="T13" fmla="*/ 0 h 2572"/>
              <a:gd name="T14" fmla="*/ 4207 w 4207"/>
              <a:gd name="T15" fmla="*/ 2572 h 2572"/>
            </a:gdLst>
            <a:ahLst/>
            <a:cxnLst>
              <a:cxn ang="T8">
                <a:pos x="T0" y="T1"/>
              </a:cxn>
              <a:cxn ang="T9">
                <a:pos x="T2" y="T3"/>
              </a:cxn>
              <a:cxn ang="T10">
                <a:pos x="T4" y="T5"/>
              </a:cxn>
              <a:cxn ang="T11">
                <a:pos x="T6" y="T7"/>
              </a:cxn>
            </a:cxnLst>
            <a:rect l="T12" t="T13" r="T14" b="T15"/>
            <a:pathLst>
              <a:path w="4207" h="2572">
                <a:moveTo>
                  <a:pt x="0" y="2529"/>
                </a:moveTo>
                <a:cubicBezTo>
                  <a:pt x="273" y="2511"/>
                  <a:pt x="1129" y="2572"/>
                  <a:pt x="1626" y="2434"/>
                </a:cubicBezTo>
                <a:cubicBezTo>
                  <a:pt x="2123" y="2296"/>
                  <a:pt x="2550" y="2109"/>
                  <a:pt x="2980" y="1703"/>
                </a:cubicBezTo>
                <a:cubicBezTo>
                  <a:pt x="3410" y="1297"/>
                  <a:pt x="3952" y="355"/>
                  <a:pt x="4207" y="0"/>
                </a:cubicBezTo>
              </a:path>
            </a:pathLst>
          </a:custGeom>
          <a:noFill/>
          <a:ln w="15875">
            <a:solidFill>
              <a:srgbClr val="800000"/>
            </a:solidFill>
            <a:prstDash val="lgDash"/>
            <a:round/>
            <a:headEnd/>
            <a:tailEnd/>
          </a:ln>
        </p:spPr>
        <p:txBody>
          <a:bodyPr/>
          <a:lstStyle/>
          <a:p>
            <a:endParaRPr lang="en-US"/>
          </a:p>
        </p:txBody>
      </p:sp>
      <p:sp>
        <p:nvSpPr>
          <p:cNvPr id="917539" name="Freeform 35"/>
          <p:cNvSpPr>
            <a:spLocks/>
          </p:cNvSpPr>
          <p:nvPr/>
        </p:nvSpPr>
        <p:spPr bwMode="auto">
          <a:xfrm>
            <a:off x="2552700" y="2120900"/>
            <a:ext cx="3430588" cy="1671638"/>
          </a:xfrm>
          <a:custGeom>
            <a:avLst/>
            <a:gdLst>
              <a:gd name="T0" fmla="*/ 0 w 5403"/>
              <a:gd name="T1" fmla="*/ 1650695 h 2634"/>
              <a:gd name="T2" fmla="*/ 1077495 w 5403"/>
              <a:gd name="T3" fmla="*/ 1652599 h 2634"/>
              <a:gd name="T4" fmla="*/ 1714342 w 5403"/>
              <a:gd name="T5" fmla="*/ 1536460 h 2634"/>
              <a:gd name="T6" fmla="*/ 2492779 w 5403"/>
              <a:gd name="T7" fmla="*/ 1160119 h 2634"/>
              <a:gd name="T8" fmla="*/ 3085815 w 5403"/>
              <a:gd name="T9" fmla="*/ 508345 h 2634"/>
              <a:gd name="T10" fmla="*/ 3430588 w 5403"/>
              <a:gd name="T11" fmla="*/ 0 h 2634"/>
              <a:gd name="T12" fmla="*/ 0 60000 65536"/>
              <a:gd name="T13" fmla="*/ 0 60000 65536"/>
              <a:gd name="T14" fmla="*/ 0 60000 65536"/>
              <a:gd name="T15" fmla="*/ 0 60000 65536"/>
              <a:gd name="T16" fmla="*/ 0 60000 65536"/>
              <a:gd name="T17" fmla="*/ 0 60000 65536"/>
              <a:gd name="T18" fmla="*/ 0 w 5403"/>
              <a:gd name="T19" fmla="*/ 0 h 2634"/>
              <a:gd name="T20" fmla="*/ 5403 w 5403"/>
              <a:gd name="T21" fmla="*/ 2634 h 2634"/>
            </a:gdLst>
            <a:ahLst/>
            <a:cxnLst>
              <a:cxn ang="T12">
                <a:pos x="T0" y="T1"/>
              </a:cxn>
              <a:cxn ang="T13">
                <a:pos x="T2" y="T3"/>
              </a:cxn>
              <a:cxn ang="T14">
                <a:pos x="T4" y="T5"/>
              </a:cxn>
              <a:cxn ang="T15">
                <a:pos x="T6" y="T7"/>
              </a:cxn>
              <a:cxn ang="T16">
                <a:pos x="T8" y="T9"/>
              </a:cxn>
              <a:cxn ang="T17">
                <a:pos x="T10" y="T11"/>
              </a:cxn>
            </a:cxnLst>
            <a:rect l="T18" t="T19" r="T20" b="T21"/>
            <a:pathLst>
              <a:path w="5403" h="2634">
                <a:moveTo>
                  <a:pt x="0" y="2601"/>
                </a:moveTo>
                <a:cubicBezTo>
                  <a:pt x="283" y="2601"/>
                  <a:pt x="1247" y="2634"/>
                  <a:pt x="1697" y="2604"/>
                </a:cubicBezTo>
                <a:cubicBezTo>
                  <a:pt x="2147" y="2574"/>
                  <a:pt x="2329" y="2550"/>
                  <a:pt x="2700" y="2421"/>
                </a:cubicBezTo>
                <a:cubicBezTo>
                  <a:pt x="3071" y="2292"/>
                  <a:pt x="3566" y="2098"/>
                  <a:pt x="3926" y="1828"/>
                </a:cubicBezTo>
                <a:cubicBezTo>
                  <a:pt x="4286" y="1558"/>
                  <a:pt x="4614" y="1106"/>
                  <a:pt x="4860" y="801"/>
                </a:cubicBezTo>
                <a:cubicBezTo>
                  <a:pt x="5106" y="496"/>
                  <a:pt x="5290" y="167"/>
                  <a:pt x="5403" y="0"/>
                </a:cubicBezTo>
              </a:path>
            </a:pathLst>
          </a:custGeom>
          <a:noFill/>
          <a:ln w="15875">
            <a:solidFill>
              <a:schemeClr val="accent2"/>
            </a:solidFill>
            <a:prstDash val="sysDot"/>
            <a:round/>
            <a:headEnd/>
            <a:tailEnd/>
          </a:ln>
        </p:spPr>
        <p:txBody>
          <a:bodyPr/>
          <a:lstStyle/>
          <a:p>
            <a:endParaRPr lang="en-US"/>
          </a:p>
        </p:txBody>
      </p:sp>
      <p:sp>
        <p:nvSpPr>
          <p:cNvPr id="167971" name="Text Box 36"/>
          <p:cNvSpPr txBox="1">
            <a:spLocks noChangeArrowheads="1"/>
          </p:cNvSpPr>
          <p:nvPr/>
        </p:nvSpPr>
        <p:spPr bwMode="auto">
          <a:xfrm>
            <a:off x="3009900" y="4229100"/>
            <a:ext cx="2971800" cy="342900"/>
          </a:xfrm>
          <a:prstGeom prst="rect">
            <a:avLst/>
          </a:prstGeom>
          <a:noFill/>
          <a:ln w="9525">
            <a:noFill/>
            <a:miter lim="800000"/>
            <a:headEnd/>
            <a:tailEnd/>
          </a:ln>
        </p:spPr>
        <p:txBody>
          <a:bodyPr/>
          <a:lstStyle/>
          <a:p>
            <a:r>
              <a:rPr lang="en-US" sz="1600">
                <a:ea typeface="Times New Roman" pitchFamily="18" charset="0"/>
                <a:cs typeface="Arial" charset="0"/>
              </a:rPr>
              <a:t>TEMPERATURE (</a:t>
            </a:r>
            <a:r>
              <a:rPr lang="en-US" sz="1600" baseline="30000">
                <a:ea typeface="Times New Roman" pitchFamily="18" charset="0"/>
                <a:cs typeface="Arial" charset="0"/>
              </a:rPr>
              <a:t>o</a:t>
            </a:r>
            <a:r>
              <a:rPr lang="en-US" sz="1600">
                <a:ea typeface="Times New Roman" pitchFamily="18" charset="0"/>
                <a:cs typeface="Arial" charset="0"/>
              </a:rPr>
              <a:t>C)</a:t>
            </a:r>
            <a:endParaRPr lang="en-US" sz="1800">
              <a:ea typeface="Times New Roman" pitchFamily="18" charset="0"/>
              <a:cs typeface="Arial" charset="0"/>
            </a:endParaRPr>
          </a:p>
        </p:txBody>
      </p:sp>
      <p:sp>
        <p:nvSpPr>
          <p:cNvPr id="167972" name="Text Box 37"/>
          <p:cNvSpPr txBox="1">
            <a:spLocks noChangeArrowheads="1"/>
          </p:cNvSpPr>
          <p:nvPr/>
        </p:nvSpPr>
        <p:spPr bwMode="auto">
          <a:xfrm>
            <a:off x="838200" y="2628900"/>
            <a:ext cx="1371600" cy="571500"/>
          </a:xfrm>
          <a:prstGeom prst="rect">
            <a:avLst/>
          </a:prstGeom>
          <a:noFill/>
          <a:ln w="9525">
            <a:noFill/>
            <a:miter lim="800000"/>
            <a:headEnd/>
            <a:tailEnd/>
          </a:ln>
        </p:spPr>
        <p:txBody>
          <a:bodyPr/>
          <a:lstStyle/>
          <a:p>
            <a:r>
              <a:rPr lang="en-US" sz="1600">
                <a:ea typeface="Times New Roman" pitchFamily="18" charset="0"/>
                <a:cs typeface="Arial" charset="0"/>
              </a:rPr>
              <a:t>PRESSURE</a:t>
            </a:r>
            <a:endParaRPr lang="en-US" sz="900">
              <a:ea typeface="Times New Roman" pitchFamily="18" charset="0"/>
              <a:cs typeface="Arial" charset="0"/>
            </a:endParaRPr>
          </a:p>
          <a:p>
            <a:pPr eaLnBrk="0" hangingPunct="0"/>
            <a:r>
              <a:rPr lang="en-US" sz="1600">
                <a:ea typeface="Times New Roman" pitchFamily="18" charset="0"/>
                <a:cs typeface="Arial" charset="0"/>
              </a:rPr>
              <a:t> (kPa)</a:t>
            </a:r>
            <a:endParaRPr lang="en-US" sz="1800">
              <a:ea typeface="Times New Roman" pitchFamily="18" charset="0"/>
              <a:cs typeface="Arial" charset="0"/>
            </a:endParaRPr>
          </a:p>
        </p:txBody>
      </p:sp>
      <p:sp>
        <p:nvSpPr>
          <p:cNvPr id="917542" name="Text Box 38"/>
          <p:cNvSpPr txBox="1">
            <a:spLocks noChangeArrowheads="1"/>
          </p:cNvSpPr>
          <p:nvPr/>
        </p:nvSpPr>
        <p:spPr bwMode="auto">
          <a:xfrm>
            <a:off x="6505575" y="2238375"/>
            <a:ext cx="1485900" cy="457200"/>
          </a:xfrm>
          <a:prstGeom prst="rect">
            <a:avLst/>
          </a:prstGeom>
          <a:noFill/>
          <a:ln w="9525">
            <a:noFill/>
            <a:miter lim="800000"/>
            <a:headEnd/>
            <a:tailEnd/>
          </a:ln>
        </p:spPr>
        <p:txBody>
          <a:bodyPr/>
          <a:lstStyle/>
          <a:p>
            <a:r>
              <a:rPr lang="en-US" sz="1400">
                <a:ea typeface="Times New Roman" pitchFamily="18" charset="0"/>
                <a:cs typeface="Arial" charset="0"/>
              </a:rPr>
              <a:t>CHLOROFORM</a:t>
            </a:r>
            <a:endParaRPr lang="en-US" sz="1800">
              <a:ea typeface="Times New Roman" pitchFamily="18" charset="0"/>
              <a:cs typeface="Arial" charset="0"/>
            </a:endParaRPr>
          </a:p>
        </p:txBody>
      </p:sp>
      <p:sp>
        <p:nvSpPr>
          <p:cNvPr id="917543" name="Line 39"/>
          <p:cNvSpPr>
            <a:spLocks noChangeShapeType="1"/>
          </p:cNvSpPr>
          <p:nvPr/>
        </p:nvSpPr>
        <p:spPr bwMode="auto">
          <a:xfrm>
            <a:off x="6619875" y="2581275"/>
            <a:ext cx="1257300" cy="0"/>
          </a:xfrm>
          <a:prstGeom prst="line">
            <a:avLst/>
          </a:prstGeom>
          <a:noFill/>
          <a:ln w="15875">
            <a:solidFill>
              <a:srgbClr val="003300"/>
            </a:solidFill>
            <a:round/>
            <a:headEnd/>
            <a:tailEnd/>
          </a:ln>
        </p:spPr>
        <p:txBody>
          <a:bodyPr/>
          <a:lstStyle/>
          <a:p>
            <a:endParaRPr lang="en-US"/>
          </a:p>
        </p:txBody>
      </p:sp>
      <p:sp>
        <p:nvSpPr>
          <p:cNvPr id="917544" name="Text Box 40"/>
          <p:cNvSpPr txBox="1">
            <a:spLocks noChangeArrowheads="1"/>
          </p:cNvSpPr>
          <p:nvPr/>
        </p:nvSpPr>
        <p:spPr bwMode="auto">
          <a:xfrm>
            <a:off x="6505575" y="2809875"/>
            <a:ext cx="1485900" cy="457200"/>
          </a:xfrm>
          <a:prstGeom prst="rect">
            <a:avLst/>
          </a:prstGeom>
          <a:noFill/>
          <a:ln w="9525">
            <a:noFill/>
            <a:miter lim="800000"/>
            <a:headEnd/>
            <a:tailEnd/>
          </a:ln>
        </p:spPr>
        <p:txBody>
          <a:bodyPr/>
          <a:lstStyle/>
          <a:p>
            <a:r>
              <a:rPr lang="en-US" sz="1400">
                <a:ea typeface="Times New Roman" pitchFamily="18" charset="0"/>
                <a:cs typeface="Arial" charset="0"/>
              </a:rPr>
              <a:t>ETHANOL</a:t>
            </a:r>
            <a:endParaRPr lang="en-US" sz="1800">
              <a:ea typeface="Times New Roman" pitchFamily="18" charset="0"/>
              <a:cs typeface="Arial" charset="0"/>
            </a:endParaRPr>
          </a:p>
        </p:txBody>
      </p:sp>
      <p:sp>
        <p:nvSpPr>
          <p:cNvPr id="917545" name="Line 41"/>
          <p:cNvSpPr>
            <a:spLocks noChangeShapeType="1"/>
          </p:cNvSpPr>
          <p:nvPr/>
        </p:nvSpPr>
        <p:spPr bwMode="auto">
          <a:xfrm>
            <a:off x="6619875" y="3152775"/>
            <a:ext cx="1257300" cy="0"/>
          </a:xfrm>
          <a:prstGeom prst="line">
            <a:avLst/>
          </a:prstGeom>
          <a:noFill/>
          <a:ln w="15875">
            <a:solidFill>
              <a:srgbClr val="800000"/>
            </a:solidFill>
            <a:prstDash val="lgDash"/>
            <a:round/>
            <a:headEnd/>
            <a:tailEnd/>
          </a:ln>
        </p:spPr>
        <p:txBody>
          <a:bodyPr/>
          <a:lstStyle/>
          <a:p>
            <a:endParaRPr lang="en-US"/>
          </a:p>
        </p:txBody>
      </p:sp>
      <p:sp>
        <p:nvSpPr>
          <p:cNvPr id="917546" name="Text Box 42"/>
          <p:cNvSpPr txBox="1">
            <a:spLocks noChangeArrowheads="1"/>
          </p:cNvSpPr>
          <p:nvPr/>
        </p:nvSpPr>
        <p:spPr bwMode="auto">
          <a:xfrm>
            <a:off x="6505575" y="3381375"/>
            <a:ext cx="1485900" cy="457200"/>
          </a:xfrm>
          <a:prstGeom prst="rect">
            <a:avLst/>
          </a:prstGeom>
          <a:noFill/>
          <a:ln w="9525">
            <a:noFill/>
            <a:miter lim="800000"/>
            <a:headEnd/>
            <a:tailEnd/>
          </a:ln>
        </p:spPr>
        <p:txBody>
          <a:bodyPr/>
          <a:lstStyle/>
          <a:p>
            <a:r>
              <a:rPr lang="en-US" sz="1400">
                <a:ea typeface="Times New Roman" pitchFamily="18" charset="0"/>
                <a:cs typeface="Arial" charset="0"/>
              </a:rPr>
              <a:t>WATER</a:t>
            </a:r>
            <a:endParaRPr lang="en-US" sz="1800">
              <a:ea typeface="Times New Roman" pitchFamily="18" charset="0"/>
              <a:cs typeface="Arial" charset="0"/>
            </a:endParaRPr>
          </a:p>
        </p:txBody>
      </p:sp>
      <p:sp>
        <p:nvSpPr>
          <p:cNvPr id="917547" name="Line 43"/>
          <p:cNvSpPr>
            <a:spLocks noChangeShapeType="1"/>
          </p:cNvSpPr>
          <p:nvPr/>
        </p:nvSpPr>
        <p:spPr bwMode="auto">
          <a:xfrm>
            <a:off x="6619875" y="3724275"/>
            <a:ext cx="1257300" cy="0"/>
          </a:xfrm>
          <a:prstGeom prst="line">
            <a:avLst/>
          </a:prstGeom>
          <a:noFill/>
          <a:ln w="15875">
            <a:solidFill>
              <a:schemeClr val="accent2"/>
            </a:solidFill>
            <a:prstDash val="sysDot"/>
            <a:round/>
            <a:headEnd/>
            <a:tailEnd/>
          </a:ln>
        </p:spPr>
        <p:txBody>
          <a:bodyPr/>
          <a:lstStyle/>
          <a:p>
            <a:endParaRPr lang="en-US"/>
          </a:p>
        </p:txBody>
      </p:sp>
      <p:sp>
        <p:nvSpPr>
          <p:cNvPr id="917548" name="Rectangle 44"/>
          <p:cNvSpPr>
            <a:spLocks noChangeArrowheads="1"/>
          </p:cNvSpPr>
          <p:nvPr/>
        </p:nvSpPr>
        <p:spPr bwMode="auto">
          <a:xfrm>
            <a:off x="1295400" y="4816475"/>
            <a:ext cx="6661150" cy="1190625"/>
          </a:xfrm>
          <a:prstGeom prst="rect">
            <a:avLst/>
          </a:prstGeom>
          <a:noFill/>
          <a:ln w="9525">
            <a:noFill/>
            <a:miter lim="800000"/>
            <a:headEnd/>
            <a:tailEnd/>
          </a:ln>
        </p:spPr>
        <p:txBody>
          <a:bodyPr wrap="none" anchor="ctr">
            <a:spAutoFit/>
          </a:bodyPr>
          <a:lstStyle/>
          <a:p>
            <a:pPr algn="l"/>
            <a:r>
              <a:rPr lang="en-US" sz="1800" b="1">
                <a:ea typeface="Times New Roman" pitchFamily="18" charset="0"/>
                <a:cs typeface="Arial" charset="0"/>
              </a:rPr>
              <a:t>Volatile </a:t>
            </a:r>
            <a:r>
              <a:rPr lang="en-US" sz="1800">
                <a:ea typeface="Times New Roman" pitchFamily="18" charset="0"/>
                <a:cs typeface="Arial" charset="0"/>
              </a:rPr>
              <a:t>substances evaporate easily (have high v.p.’s).</a:t>
            </a:r>
          </a:p>
          <a:p>
            <a:pPr algn="l"/>
            <a:endParaRPr lang="en-US" sz="1800">
              <a:ea typeface="Times New Roman" pitchFamily="18" charset="0"/>
              <a:cs typeface="Arial" charset="0"/>
            </a:endParaRPr>
          </a:p>
          <a:p>
            <a:pPr algn="l" eaLnBrk="0" hangingPunct="0"/>
            <a:r>
              <a:rPr lang="en-US" sz="1800">
                <a:ea typeface="Times New Roman" pitchFamily="18" charset="0"/>
                <a:cs typeface="Arial" charset="0"/>
              </a:rPr>
              <a:t>BOILING  </a:t>
            </a:r>
            <a:r>
              <a:rPr lang="en-US" sz="1800">
                <a:ea typeface="Times New Roman" pitchFamily="18" charset="0"/>
                <a:cs typeface="Arial" charset="0"/>
                <a:sym typeface="Wingdings" pitchFamily="2" charset="2"/>
              </a:rPr>
              <a:t></a:t>
            </a:r>
            <a:r>
              <a:rPr lang="en-US" sz="1800">
                <a:ea typeface="Times New Roman" pitchFamily="18" charset="0"/>
                <a:cs typeface="Arial" charset="0"/>
              </a:rPr>
              <a:t>  </a:t>
            </a:r>
            <a:r>
              <a:rPr lang="en-US" sz="1800">
                <a:ea typeface="Times New Roman" pitchFamily="18" charset="0"/>
                <a:cs typeface="Arial" charset="0"/>
                <a:sym typeface="Wingdings" pitchFamily="2" charset="2"/>
              </a:rPr>
              <a:t>when vapor pressure = confining pressure</a:t>
            </a:r>
          </a:p>
          <a:p>
            <a:pPr algn="l" eaLnBrk="0" hangingPunct="0"/>
            <a:r>
              <a:rPr lang="en-US" sz="1800">
                <a:ea typeface="Times New Roman" pitchFamily="18" charset="0"/>
                <a:cs typeface="Arial" charset="0"/>
                <a:sym typeface="Wingdings" pitchFamily="2" charset="2"/>
              </a:rPr>
              <a:t>			                 (usually from atmosphere)</a:t>
            </a:r>
          </a:p>
        </p:txBody>
      </p:sp>
      <p:sp>
        <p:nvSpPr>
          <p:cNvPr id="917549" name="Rectangle 45"/>
          <p:cNvSpPr>
            <a:spLocks noChangeArrowheads="1"/>
          </p:cNvSpPr>
          <p:nvPr/>
        </p:nvSpPr>
        <p:spPr bwMode="auto">
          <a:xfrm>
            <a:off x="6535738" y="2138363"/>
            <a:ext cx="1431925" cy="1727200"/>
          </a:xfrm>
          <a:prstGeom prst="rect">
            <a:avLst/>
          </a:prstGeom>
          <a:noFill/>
          <a:ln w="9525">
            <a:solidFill>
              <a:schemeClr val="tx1"/>
            </a:solidFill>
            <a:miter lim="800000"/>
            <a:headEnd/>
            <a:tailEnd/>
          </a:ln>
        </p:spPr>
        <p:txBody>
          <a:bodyPr wrap="none" anchor="ctr"/>
          <a:lstStyle/>
          <a:p>
            <a:endParaRPr lang="en-US"/>
          </a:p>
        </p:txBody>
      </p:sp>
      <p:sp>
        <p:nvSpPr>
          <p:cNvPr id="917551" name="Line 47"/>
          <p:cNvSpPr>
            <a:spLocks noChangeShapeType="1"/>
          </p:cNvSpPr>
          <p:nvPr/>
        </p:nvSpPr>
        <p:spPr bwMode="auto">
          <a:xfrm>
            <a:off x="2544763" y="2122488"/>
            <a:ext cx="3441700" cy="0"/>
          </a:xfrm>
          <a:prstGeom prst="line">
            <a:avLst/>
          </a:prstGeom>
          <a:noFill/>
          <a:ln w="19050">
            <a:solidFill>
              <a:srgbClr val="FF0000"/>
            </a:solidFill>
            <a:prstDash val="lgDash"/>
            <a:round/>
            <a:headEnd/>
            <a:tailEnd/>
          </a:ln>
        </p:spPr>
        <p:txBody>
          <a:bodyPr/>
          <a:lstStyle/>
          <a:p>
            <a:endParaRPr lang="en-US"/>
          </a:p>
        </p:txBody>
      </p:sp>
      <p:sp>
        <p:nvSpPr>
          <p:cNvPr id="917552" name="Line 48"/>
          <p:cNvSpPr>
            <a:spLocks noChangeShapeType="1"/>
          </p:cNvSpPr>
          <p:nvPr/>
        </p:nvSpPr>
        <p:spPr bwMode="auto">
          <a:xfrm>
            <a:off x="5200650" y="2124075"/>
            <a:ext cx="7938" cy="1736725"/>
          </a:xfrm>
          <a:prstGeom prst="line">
            <a:avLst/>
          </a:prstGeom>
          <a:noFill/>
          <a:ln w="15875">
            <a:solidFill>
              <a:srgbClr val="FF0000"/>
            </a:solidFill>
            <a:prstDash val="lgDash"/>
            <a:round/>
            <a:headEnd/>
            <a:tailEnd type="triangle" w="med" len="med"/>
          </a:ln>
        </p:spPr>
        <p:txBody>
          <a:bodyPr/>
          <a:lstStyle/>
          <a:p>
            <a:endParaRPr lang="en-US"/>
          </a:p>
        </p:txBody>
      </p:sp>
      <p:sp>
        <p:nvSpPr>
          <p:cNvPr id="917553" name="Text Box 49"/>
          <p:cNvSpPr txBox="1">
            <a:spLocks noChangeArrowheads="1"/>
          </p:cNvSpPr>
          <p:nvPr/>
        </p:nvSpPr>
        <p:spPr bwMode="auto">
          <a:xfrm>
            <a:off x="7986713" y="2889250"/>
            <a:ext cx="947737" cy="274638"/>
          </a:xfrm>
          <a:prstGeom prst="rect">
            <a:avLst/>
          </a:prstGeom>
          <a:noFill/>
          <a:ln w="9525">
            <a:noFill/>
            <a:miter lim="800000"/>
            <a:headEnd/>
            <a:tailEnd/>
          </a:ln>
        </p:spPr>
        <p:txBody>
          <a:bodyPr wrap="none">
            <a:spAutoFit/>
          </a:bodyPr>
          <a:lstStyle/>
          <a:p>
            <a:pPr algn="l"/>
            <a:r>
              <a:rPr lang="en-US"/>
              <a:t>b.p. = 78</a:t>
            </a:r>
            <a:r>
              <a:rPr lang="en-US" baseline="30000"/>
              <a:t>o</a:t>
            </a:r>
            <a:r>
              <a:rPr lang="en-US"/>
              <a:t>C</a:t>
            </a:r>
          </a:p>
        </p:txBody>
      </p:sp>
      <p:sp>
        <p:nvSpPr>
          <p:cNvPr id="917554" name="Line 50"/>
          <p:cNvSpPr>
            <a:spLocks noChangeShapeType="1"/>
          </p:cNvSpPr>
          <p:nvPr/>
        </p:nvSpPr>
        <p:spPr bwMode="auto">
          <a:xfrm>
            <a:off x="5972175" y="2133600"/>
            <a:ext cx="7938" cy="1736725"/>
          </a:xfrm>
          <a:prstGeom prst="line">
            <a:avLst/>
          </a:prstGeom>
          <a:noFill/>
          <a:ln w="15875">
            <a:solidFill>
              <a:srgbClr val="FF0000"/>
            </a:solidFill>
            <a:prstDash val="lgDash"/>
            <a:round/>
            <a:headEnd/>
            <a:tailEnd type="triangle" w="med" len="med"/>
          </a:ln>
        </p:spPr>
        <p:txBody>
          <a:bodyPr/>
          <a:lstStyle/>
          <a:p>
            <a:endParaRPr lang="en-US"/>
          </a:p>
        </p:txBody>
      </p:sp>
      <p:sp>
        <p:nvSpPr>
          <p:cNvPr id="917555" name="Text Box 51"/>
          <p:cNvSpPr txBox="1">
            <a:spLocks noChangeArrowheads="1"/>
          </p:cNvSpPr>
          <p:nvPr/>
        </p:nvSpPr>
        <p:spPr bwMode="auto">
          <a:xfrm>
            <a:off x="7996238" y="3479800"/>
            <a:ext cx="1031875" cy="274638"/>
          </a:xfrm>
          <a:prstGeom prst="rect">
            <a:avLst/>
          </a:prstGeom>
          <a:noFill/>
          <a:ln w="9525">
            <a:noFill/>
            <a:miter lim="800000"/>
            <a:headEnd/>
            <a:tailEnd/>
          </a:ln>
        </p:spPr>
        <p:txBody>
          <a:bodyPr wrap="none">
            <a:spAutoFit/>
          </a:bodyPr>
          <a:lstStyle/>
          <a:p>
            <a:pPr algn="l"/>
            <a:r>
              <a:rPr lang="en-US"/>
              <a:t>b.p. = 100</a:t>
            </a:r>
            <a:r>
              <a:rPr lang="en-US" baseline="30000"/>
              <a:t>o</a:t>
            </a:r>
            <a:r>
              <a:rPr lang="en-US"/>
              <a:t>C</a:t>
            </a:r>
          </a:p>
        </p:txBody>
      </p:sp>
      <p:sp>
        <p:nvSpPr>
          <p:cNvPr id="917556" name="Text Box 52"/>
          <p:cNvSpPr txBox="1">
            <a:spLocks noChangeArrowheads="1"/>
          </p:cNvSpPr>
          <p:nvPr/>
        </p:nvSpPr>
        <p:spPr bwMode="auto">
          <a:xfrm>
            <a:off x="5265738" y="6038850"/>
            <a:ext cx="2524125" cy="274638"/>
          </a:xfrm>
          <a:prstGeom prst="rect">
            <a:avLst/>
          </a:prstGeom>
          <a:noFill/>
          <a:ln w="9525">
            <a:noFill/>
            <a:miter lim="800000"/>
            <a:headEnd/>
            <a:tailEnd/>
          </a:ln>
        </p:spPr>
        <p:txBody>
          <a:bodyPr wrap="none">
            <a:spAutoFit/>
          </a:bodyPr>
          <a:lstStyle/>
          <a:p>
            <a:pPr algn="l"/>
            <a:r>
              <a:rPr lang="en-US"/>
              <a:t>atmospheric pressure is 101.3 kPa</a:t>
            </a:r>
          </a:p>
        </p:txBody>
      </p:sp>
      <p:pic>
        <p:nvPicPr>
          <p:cNvPr id="917557" name="Picture 53" descr="Image:Red pog2.svg">
            <a:hlinkClick r:id="rId3"/>
          </p:cNvPr>
          <p:cNvPicPr>
            <a:picLocks noChangeAspect="1" noChangeArrowheads="1"/>
          </p:cNvPicPr>
          <p:nvPr/>
        </p:nvPicPr>
        <p:blipFill>
          <a:blip r:embed="rId4" cstate="print"/>
          <a:srcRect/>
          <a:stretch>
            <a:fillRect/>
          </a:stretch>
        </p:blipFill>
        <p:spPr bwMode="auto">
          <a:xfrm>
            <a:off x="5168900" y="3844925"/>
            <a:ext cx="73025" cy="73025"/>
          </a:xfrm>
          <a:prstGeom prst="rect">
            <a:avLst/>
          </a:prstGeom>
          <a:noFill/>
          <a:ln w="9525">
            <a:noFill/>
            <a:miter lim="800000"/>
            <a:headEnd/>
            <a:tailEnd/>
          </a:ln>
        </p:spPr>
      </p:pic>
      <p:pic>
        <p:nvPicPr>
          <p:cNvPr id="917558" name="Picture 54" descr="Image:Red pog2.svg">
            <a:hlinkClick r:id="rId3"/>
          </p:cNvPr>
          <p:cNvPicPr>
            <a:picLocks noChangeAspect="1" noChangeArrowheads="1"/>
          </p:cNvPicPr>
          <p:nvPr/>
        </p:nvPicPr>
        <p:blipFill>
          <a:blip r:embed="rId4" cstate="print"/>
          <a:srcRect/>
          <a:stretch>
            <a:fillRect/>
          </a:stretch>
        </p:blipFill>
        <p:spPr bwMode="auto">
          <a:xfrm>
            <a:off x="5942013" y="3849688"/>
            <a:ext cx="73025" cy="73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17539"/>
                                        </p:tgtEl>
                                        <p:attrNameLst>
                                          <p:attrName>style.visibility</p:attrName>
                                        </p:attrNameLst>
                                      </p:cBhvr>
                                      <p:to>
                                        <p:strVal val="visible"/>
                                      </p:to>
                                    </p:set>
                                    <p:animEffect transition="in" filter="wipe(down)">
                                      <p:cBhvr>
                                        <p:cTn id="7" dur="500"/>
                                        <p:tgtEl>
                                          <p:spTgt spid="917539"/>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917546"/>
                                        </p:tgtEl>
                                        <p:attrNameLst>
                                          <p:attrName>style.visibility</p:attrName>
                                        </p:attrNameLst>
                                      </p:cBhvr>
                                      <p:to>
                                        <p:strVal val="visible"/>
                                      </p:to>
                                    </p:set>
                                    <p:anim calcmode="lin" valueType="num">
                                      <p:cBhvr>
                                        <p:cTn id="11" dur="500" fill="hold"/>
                                        <p:tgtEl>
                                          <p:spTgt spid="917546"/>
                                        </p:tgtEl>
                                        <p:attrNameLst>
                                          <p:attrName>ppt_w</p:attrName>
                                        </p:attrNameLst>
                                      </p:cBhvr>
                                      <p:tavLst>
                                        <p:tav tm="0">
                                          <p:val>
                                            <p:fltVal val="0"/>
                                          </p:val>
                                        </p:tav>
                                        <p:tav tm="100000">
                                          <p:val>
                                            <p:strVal val="#ppt_w"/>
                                          </p:val>
                                        </p:tav>
                                      </p:tavLst>
                                    </p:anim>
                                    <p:anim calcmode="lin" valueType="num">
                                      <p:cBhvr>
                                        <p:cTn id="12" dur="500" fill="hold"/>
                                        <p:tgtEl>
                                          <p:spTgt spid="917546"/>
                                        </p:tgtEl>
                                        <p:attrNameLst>
                                          <p:attrName>ppt_h</p:attrName>
                                        </p:attrNameLst>
                                      </p:cBhvr>
                                      <p:tavLst>
                                        <p:tav tm="0">
                                          <p:val>
                                            <p:fltVal val="0"/>
                                          </p:val>
                                        </p:tav>
                                        <p:tav tm="100000">
                                          <p:val>
                                            <p:strVal val="#ppt_h"/>
                                          </p:val>
                                        </p:tav>
                                      </p:tavLst>
                                    </p:anim>
                                    <p:animEffect transition="in" filter="fade">
                                      <p:cBhvr>
                                        <p:cTn id="13" dur="500"/>
                                        <p:tgtEl>
                                          <p:spTgt spid="91754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17547"/>
                                        </p:tgtEl>
                                        <p:attrNameLst>
                                          <p:attrName>style.visibility</p:attrName>
                                        </p:attrNameLst>
                                      </p:cBhvr>
                                      <p:to>
                                        <p:strVal val="visible"/>
                                      </p:to>
                                    </p:set>
                                    <p:animEffect transition="in" filter="dissolve">
                                      <p:cBhvr>
                                        <p:cTn id="16" dur="500"/>
                                        <p:tgtEl>
                                          <p:spTgt spid="91754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17549"/>
                                        </p:tgtEl>
                                        <p:attrNameLst>
                                          <p:attrName>style.visibility</p:attrName>
                                        </p:attrNameLst>
                                      </p:cBhvr>
                                      <p:to>
                                        <p:strVal val="visible"/>
                                      </p:to>
                                    </p:set>
                                    <p:animEffect transition="in" filter="fade">
                                      <p:cBhvr>
                                        <p:cTn id="20" dur="2000"/>
                                        <p:tgtEl>
                                          <p:spTgt spid="9175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17538"/>
                                        </p:tgtEl>
                                        <p:attrNameLst>
                                          <p:attrName>style.visibility</p:attrName>
                                        </p:attrNameLst>
                                      </p:cBhvr>
                                      <p:to>
                                        <p:strVal val="visible"/>
                                      </p:to>
                                    </p:set>
                                    <p:animEffect transition="in" filter="wipe(down)">
                                      <p:cBhvr>
                                        <p:cTn id="25" dur="500"/>
                                        <p:tgtEl>
                                          <p:spTgt spid="917538"/>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917544"/>
                                        </p:tgtEl>
                                        <p:attrNameLst>
                                          <p:attrName>style.visibility</p:attrName>
                                        </p:attrNameLst>
                                      </p:cBhvr>
                                      <p:to>
                                        <p:strVal val="visible"/>
                                      </p:to>
                                    </p:set>
                                    <p:animEffect transition="in" filter="dissolve">
                                      <p:cBhvr>
                                        <p:cTn id="29" dur="500"/>
                                        <p:tgtEl>
                                          <p:spTgt spid="9175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17545"/>
                                        </p:tgtEl>
                                        <p:attrNameLst>
                                          <p:attrName>style.visibility</p:attrName>
                                        </p:attrNameLst>
                                      </p:cBhvr>
                                      <p:to>
                                        <p:strVal val="visible"/>
                                      </p:to>
                                    </p:set>
                                    <p:animEffect transition="in" filter="fade">
                                      <p:cBhvr>
                                        <p:cTn id="32" dur="2000"/>
                                        <p:tgtEl>
                                          <p:spTgt spid="9175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17537"/>
                                        </p:tgtEl>
                                        <p:attrNameLst>
                                          <p:attrName>style.visibility</p:attrName>
                                        </p:attrNameLst>
                                      </p:cBhvr>
                                      <p:to>
                                        <p:strVal val="visible"/>
                                      </p:to>
                                    </p:set>
                                    <p:animEffect transition="in" filter="wipe(down)">
                                      <p:cBhvr>
                                        <p:cTn id="37" dur="500"/>
                                        <p:tgtEl>
                                          <p:spTgt spid="917537"/>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917542"/>
                                        </p:tgtEl>
                                        <p:attrNameLst>
                                          <p:attrName>style.visibility</p:attrName>
                                        </p:attrNameLst>
                                      </p:cBhvr>
                                      <p:to>
                                        <p:strVal val="visible"/>
                                      </p:to>
                                    </p:set>
                                    <p:animEffect transition="in" filter="dissolve">
                                      <p:cBhvr>
                                        <p:cTn id="41" dur="500"/>
                                        <p:tgtEl>
                                          <p:spTgt spid="91754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17543"/>
                                        </p:tgtEl>
                                        <p:attrNameLst>
                                          <p:attrName>style.visibility</p:attrName>
                                        </p:attrNameLst>
                                      </p:cBhvr>
                                      <p:to>
                                        <p:strVal val="visible"/>
                                      </p:to>
                                    </p:set>
                                    <p:animEffect transition="in" filter="fade">
                                      <p:cBhvr>
                                        <p:cTn id="44" dur="2000"/>
                                        <p:tgtEl>
                                          <p:spTgt spid="9175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17548">
                                            <p:txEl>
                                              <p:pRg st="0" end="0"/>
                                            </p:txEl>
                                          </p:spTgt>
                                        </p:tgtEl>
                                        <p:attrNameLst>
                                          <p:attrName>style.visibility</p:attrName>
                                        </p:attrNameLst>
                                      </p:cBhvr>
                                      <p:to>
                                        <p:strVal val="visible"/>
                                      </p:to>
                                    </p:set>
                                    <p:animEffect transition="in" filter="wipe(left)">
                                      <p:cBhvr>
                                        <p:cTn id="49" dur="5000"/>
                                        <p:tgtEl>
                                          <p:spTgt spid="917548">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917548">
                                            <p:txEl>
                                              <p:pRg st="2" end="2"/>
                                            </p:txEl>
                                          </p:spTgt>
                                        </p:tgtEl>
                                        <p:attrNameLst>
                                          <p:attrName>style.visibility</p:attrName>
                                        </p:attrNameLst>
                                      </p:cBhvr>
                                      <p:to>
                                        <p:strVal val="visible"/>
                                      </p:to>
                                    </p:set>
                                    <p:anim calcmode="lin" valueType="num">
                                      <p:cBhvr>
                                        <p:cTn id="54" dur="1000" fill="hold"/>
                                        <p:tgtEl>
                                          <p:spTgt spid="917548">
                                            <p:txEl>
                                              <p:pRg st="2" end="2"/>
                                            </p:txEl>
                                          </p:spTgt>
                                        </p:tgtEl>
                                        <p:attrNameLst>
                                          <p:attrName>ppt_x</p:attrName>
                                        </p:attrNameLst>
                                      </p:cBhvr>
                                      <p:tavLst>
                                        <p:tav tm="0">
                                          <p:val>
                                            <p:strVal val="#ppt_x-.2"/>
                                          </p:val>
                                        </p:tav>
                                        <p:tav tm="100000">
                                          <p:val>
                                            <p:strVal val="#ppt_x"/>
                                          </p:val>
                                        </p:tav>
                                      </p:tavLst>
                                    </p:anim>
                                    <p:anim calcmode="lin" valueType="num">
                                      <p:cBhvr>
                                        <p:cTn id="55" dur="1000" fill="hold"/>
                                        <p:tgtEl>
                                          <p:spTgt spid="91754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6" dur="1000"/>
                                        <p:tgtEl>
                                          <p:spTgt spid="917548">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917548">
                                            <p:txEl>
                                              <p:pRg st="3" end="3"/>
                                            </p:txEl>
                                          </p:spTgt>
                                        </p:tgtEl>
                                        <p:attrNameLst>
                                          <p:attrName>style.visibility</p:attrName>
                                        </p:attrNameLst>
                                      </p:cBhvr>
                                      <p:to>
                                        <p:strVal val="visible"/>
                                      </p:to>
                                    </p:set>
                                    <p:animEffect transition="in" filter="fade">
                                      <p:cBhvr>
                                        <p:cTn id="61" dur="1000"/>
                                        <p:tgtEl>
                                          <p:spTgt spid="917548">
                                            <p:txEl>
                                              <p:pRg st="3" end="3"/>
                                            </p:txEl>
                                          </p:spTgt>
                                        </p:tgtEl>
                                      </p:cBhvr>
                                    </p:animEffect>
                                    <p:anim calcmode="lin" valueType="num">
                                      <p:cBhvr>
                                        <p:cTn id="62" dur="1000" fill="hold"/>
                                        <p:tgtEl>
                                          <p:spTgt spid="917548">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91754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917556"/>
                                        </p:tgtEl>
                                        <p:attrNameLst>
                                          <p:attrName>style.visibility</p:attrName>
                                        </p:attrNameLst>
                                      </p:cBhvr>
                                      <p:to>
                                        <p:strVal val="visible"/>
                                      </p:to>
                                    </p:set>
                                    <p:animEffect transition="in" filter="fade">
                                      <p:cBhvr>
                                        <p:cTn id="68" dur="1000"/>
                                        <p:tgtEl>
                                          <p:spTgt spid="917556"/>
                                        </p:tgtEl>
                                      </p:cBhvr>
                                    </p:animEffect>
                                    <p:anim calcmode="lin" valueType="num">
                                      <p:cBhvr>
                                        <p:cTn id="69" dur="1000" fill="hold"/>
                                        <p:tgtEl>
                                          <p:spTgt spid="917556"/>
                                        </p:tgtEl>
                                        <p:attrNameLst>
                                          <p:attrName>ppt_x</p:attrName>
                                        </p:attrNameLst>
                                      </p:cBhvr>
                                      <p:tavLst>
                                        <p:tav tm="0">
                                          <p:val>
                                            <p:strVal val="#ppt_x"/>
                                          </p:val>
                                        </p:tav>
                                        <p:tav tm="100000">
                                          <p:val>
                                            <p:strVal val="#ppt_x"/>
                                          </p:val>
                                        </p:tav>
                                      </p:tavLst>
                                    </p:anim>
                                    <p:anim calcmode="lin" valueType="num">
                                      <p:cBhvr>
                                        <p:cTn id="70" dur="1000" fill="hold"/>
                                        <p:tgtEl>
                                          <p:spTgt spid="917556"/>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23" presetClass="entr" presetSubtype="16" fill="hold" grpId="0" nodeType="afterEffect">
                                  <p:stCondLst>
                                    <p:cond delay="0"/>
                                  </p:stCondLst>
                                  <p:childTnLst>
                                    <p:set>
                                      <p:cBhvr>
                                        <p:cTn id="73" dur="1" fill="hold">
                                          <p:stCondLst>
                                            <p:cond delay="0"/>
                                          </p:stCondLst>
                                        </p:cTn>
                                        <p:tgtEl>
                                          <p:spTgt spid="917551"/>
                                        </p:tgtEl>
                                        <p:attrNameLst>
                                          <p:attrName>style.visibility</p:attrName>
                                        </p:attrNameLst>
                                      </p:cBhvr>
                                      <p:to>
                                        <p:strVal val="visible"/>
                                      </p:to>
                                    </p:set>
                                    <p:anim calcmode="lin" valueType="num">
                                      <p:cBhvr>
                                        <p:cTn id="74" dur="500" fill="hold"/>
                                        <p:tgtEl>
                                          <p:spTgt spid="917551"/>
                                        </p:tgtEl>
                                        <p:attrNameLst>
                                          <p:attrName>ppt_w</p:attrName>
                                        </p:attrNameLst>
                                      </p:cBhvr>
                                      <p:tavLst>
                                        <p:tav tm="0">
                                          <p:val>
                                            <p:fltVal val="0"/>
                                          </p:val>
                                        </p:tav>
                                        <p:tav tm="100000">
                                          <p:val>
                                            <p:strVal val="#ppt_w"/>
                                          </p:val>
                                        </p:tav>
                                      </p:tavLst>
                                    </p:anim>
                                    <p:anim calcmode="lin" valueType="num">
                                      <p:cBhvr>
                                        <p:cTn id="75" dur="500" fill="hold"/>
                                        <p:tgtEl>
                                          <p:spTgt spid="917551"/>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17552"/>
                                        </p:tgtEl>
                                        <p:attrNameLst>
                                          <p:attrName>style.visibility</p:attrName>
                                        </p:attrNameLst>
                                      </p:cBhvr>
                                      <p:to>
                                        <p:strVal val="visible"/>
                                      </p:to>
                                    </p:set>
                                    <p:animEffect transition="in" filter="wipe(up)">
                                      <p:cBhvr>
                                        <p:cTn id="80" dur="500"/>
                                        <p:tgtEl>
                                          <p:spTgt spid="917552"/>
                                        </p:tgtEl>
                                      </p:cBhvr>
                                    </p:animEffect>
                                  </p:childTnLst>
                                </p:cTn>
                              </p:par>
                            </p:childTnLst>
                          </p:cTn>
                        </p:par>
                        <p:par>
                          <p:cTn id="81" fill="hold">
                            <p:stCondLst>
                              <p:cond delay="500"/>
                            </p:stCondLst>
                            <p:childTnLst>
                              <p:par>
                                <p:cTn id="82" presetID="47" presetClass="entr" presetSubtype="0" fill="hold" nodeType="afterEffect">
                                  <p:stCondLst>
                                    <p:cond delay="0"/>
                                  </p:stCondLst>
                                  <p:childTnLst>
                                    <p:set>
                                      <p:cBhvr>
                                        <p:cTn id="83" dur="1" fill="hold">
                                          <p:stCondLst>
                                            <p:cond delay="0"/>
                                          </p:stCondLst>
                                        </p:cTn>
                                        <p:tgtEl>
                                          <p:spTgt spid="917557"/>
                                        </p:tgtEl>
                                        <p:attrNameLst>
                                          <p:attrName>style.visibility</p:attrName>
                                        </p:attrNameLst>
                                      </p:cBhvr>
                                      <p:to>
                                        <p:strVal val="visible"/>
                                      </p:to>
                                    </p:set>
                                    <p:animEffect transition="in" filter="fade">
                                      <p:cBhvr>
                                        <p:cTn id="84" dur="1000"/>
                                        <p:tgtEl>
                                          <p:spTgt spid="917557"/>
                                        </p:tgtEl>
                                      </p:cBhvr>
                                    </p:animEffect>
                                    <p:anim calcmode="lin" valueType="num">
                                      <p:cBhvr>
                                        <p:cTn id="85" dur="1000" fill="hold"/>
                                        <p:tgtEl>
                                          <p:spTgt spid="917557"/>
                                        </p:tgtEl>
                                        <p:attrNameLst>
                                          <p:attrName>ppt_x</p:attrName>
                                        </p:attrNameLst>
                                      </p:cBhvr>
                                      <p:tavLst>
                                        <p:tav tm="0">
                                          <p:val>
                                            <p:strVal val="#ppt_x"/>
                                          </p:val>
                                        </p:tav>
                                        <p:tav tm="100000">
                                          <p:val>
                                            <p:strVal val="#ppt_x"/>
                                          </p:val>
                                        </p:tav>
                                      </p:tavLst>
                                    </p:anim>
                                    <p:anim calcmode="lin" valueType="num">
                                      <p:cBhvr>
                                        <p:cTn id="86" dur="1000" fill="hold"/>
                                        <p:tgtEl>
                                          <p:spTgt spid="91755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917553"/>
                                        </p:tgtEl>
                                        <p:attrNameLst>
                                          <p:attrName>style.visibility</p:attrName>
                                        </p:attrNameLst>
                                      </p:cBhvr>
                                      <p:to>
                                        <p:strVal val="visible"/>
                                      </p:to>
                                    </p:set>
                                    <p:animEffect transition="in" filter="dissolve">
                                      <p:cBhvr>
                                        <p:cTn id="91" dur="500"/>
                                        <p:tgtEl>
                                          <p:spTgt spid="91755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grpId="0" nodeType="clickEffect">
                                  <p:stCondLst>
                                    <p:cond delay="0"/>
                                  </p:stCondLst>
                                  <p:childTnLst>
                                    <p:set>
                                      <p:cBhvr>
                                        <p:cTn id="95" dur="1" fill="hold">
                                          <p:stCondLst>
                                            <p:cond delay="0"/>
                                          </p:stCondLst>
                                        </p:cTn>
                                        <p:tgtEl>
                                          <p:spTgt spid="917554"/>
                                        </p:tgtEl>
                                        <p:attrNameLst>
                                          <p:attrName>style.visibility</p:attrName>
                                        </p:attrNameLst>
                                      </p:cBhvr>
                                      <p:to>
                                        <p:strVal val="visible"/>
                                      </p:to>
                                    </p:set>
                                    <p:animEffect transition="in" filter="wipe(up)">
                                      <p:cBhvr>
                                        <p:cTn id="96" dur="500"/>
                                        <p:tgtEl>
                                          <p:spTgt spid="917554"/>
                                        </p:tgtEl>
                                      </p:cBhvr>
                                    </p:animEffect>
                                  </p:childTnLst>
                                </p:cTn>
                              </p:par>
                              <p:par>
                                <p:cTn id="97" presetID="47" presetClass="entr" presetSubtype="0" fill="hold" nodeType="withEffect">
                                  <p:stCondLst>
                                    <p:cond delay="0"/>
                                  </p:stCondLst>
                                  <p:childTnLst>
                                    <p:set>
                                      <p:cBhvr>
                                        <p:cTn id="98" dur="1" fill="hold">
                                          <p:stCondLst>
                                            <p:cond delay="0"/>
                                          </p:stCondLst>
                                        </p:cTn>
                                        <p:tgtEl>
                                          <p:spTgt spid="917558"/>
                                        </p:tgtEl>
                                        <p:attrNameLst>
                                          <p:attrName>style.visibility</p:attrName>
                                        </p:attrNameLst>
                                      </p:cBhvr>
                                      <p:to>
                                        <p:strVal val="visible"/>
                                      </p:to>
                                    </p:set>
                                    <p:animEffect transition="in" filter="fade">
                                      <p:cBhvr>
                                        <p:cTn id="99" dur="1000"/>
                                        <p:tgtEl>
                                          <p:spTgt spid="917558"/>
                                        </p:tgtEl>
                                      </p:cBhvr>
                                    </p:animEffect>
                                    <p:anim calcmode="lin" valueType="num">
                                      <p:cBhvr>
                                        <p:cTn id="100" dur="1000" fill="hold"/>
                                        <p:tgtEl>
                                          <p:spTgt spid="917558"/>
                                        </p:tgtEl>
                                        <p:attrNameLst>
                                          <p:attrName>ppt_x</p:attrName>
                                        </p:attrNameLst>
                                      </p:cBhvr>
                                      <p:tavLst>
                                        <p:tav tm="0">
                                          <p:val>
                                            <p:strVal val="#ppt_x"/>
                                          </p:val>
                                        </p:tav>
                                        <p:tav tm="100000">
                                          <p:val>
                                            <p:strVal val="#ppt_x"/>
                                          </p:val>
                                        </p:tav>
                                      </p:tavLst>
                                    </p:anim>
                                    <p:anim calcmode="lin" valueType="num">
                                      <p:cBhvr>
                                        <p:cTn id="101" dur="1000" fill="hold"/>
                                        <p:tgtEl>
                                          <p:spTgt spid="917558"/>
                                        </p:tgtEl>
                                        <p:attrNameLst>
                                          <p:attrName>ppt_y</p:attrName>
                                        </p:attrNameLst>
                                      </p:cBhvr>
                                      <p:tavLst>
                                        <p:tav tm="0">
                                          <p:val>
                                            <p:strVal val="#ppt_y-.1"/>
                                          </p:val>
                                        </p:tav>
                                        <p:tav tm="100000">
                                          <p:val>
                                            <p:strVal val="#ppt_y"/>
                                          </p:val>
                                        </p:tav>
                                      </p:tavLst>
                                    </p:anim>
                                  </p:childTnLst>
                                </p:cTn>
                              </p:par>
                              <p:par>
                                <p:cTn id="102" presetID="9" presetClass="exit" presetSubtype="0" fill="hold" grpId="1" nodeType="withEffect">
                                  <p:stCondLst>
                                    <p:cond delay="0"/>
                                  </p:stCondLst>
                                  <p:childTnLst>
                                    <p:animEffect transition="out" filter="dissolve">
                                      <p:cBhvr>
                                        <p:cTn id="103" dur="500"/>
                                        <p:tgtEl>
                                          <p:spTgt spid="917552"/>
                                        </p:tgtEl>
                                      </p:cBhvr>
                                    </p:animEffect>
                                    <p:set>
                                      <p:cBhvr>
                                        <p:cTn id="104" dur="1" fill="hold">
                                          <p:stCondLst>
                                            <p:cond delay="499"/>
                                          </p:stCondLst>
                                        </p:cTn>
                                        <p:tgtEl>
                                          <p:spTgt spid="917552"/>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917555"/>
                                        </p:tgtEl>
                                        <p:attrNameLst>
                                          <p:attrName>style.visibility</p:attrName>
                                        </p:attrNameLst>
                                      </p:cBhvr>
                                      <p:to>
                                        <p:strVal val="visible"/>
                                      </p:to>
                                    </p:set>
                                    <p:animEffect transition="in" filter="dissolve">
                                      <p:cBhvr>
                                        <p:cTn id="109" dur="500"/>
                                        <p:tgtEl>
                                          <p:spTgt spid="917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37" grpId="0" animBg="1"/>
      <p:bldP spid="917538" grpId="0" animBg="1"/>
      <p:bldP spid="917539" grpId="0" animBg="1"/>
      <p:bldP spid="917542" grpId="0"/>
      <p:bldP spid="917543" grpId="0" animBg="1"/>
      <p:bldP spid="917544" grpId="0"/>
      <p:bldP spid="917545" grpId="0" animBg="1"/>
      <p:bldP spid="917546" grpId="0"/>
      <p:bldP spid="917547" grpId="0" animBg="1"/>
      <p:bldP spid="917549" grpId="0" animBg="1"/>
      <p:bldP spid="917551" grpId="0" animBg="1"/>
      <p:bldP spid="917552" grpId="0" animBg="1"/>
      <p:bldP spid="917552" grpId="1" animBg="1"/>
      <p:bldP spid="917553" grpId="0"/>
      <p:bldP spid="917554" grpId="0" animBg="1"/>
      <p:bldP spid="917555" grpId="0"/>
      <p:bldP spid="9175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026"/>
          <p:cNvSpPr>
            <a:spLocks noGrp="1" noChangeArrowheads="1"/>
          </p:cNvSpPr>
          <p:nvPr>
            <p:ph type="title"/>
          </p:nvPr>
        </p:nvSpPr>
        <p:spPr>
          <a:xfrm>
            <a:off x="381000" y="2971800"/>
            <a:ext cx="3200400" cy="1143000"/>
          </a:xfrm>
        </p:spPr>
        <p:txBody>
          <a:bodyPr/>
          <a:lstStyle/>
          <a:p>
            <a:pPr eaLnBrk="1" hangingPunct="1"/>
            <a:r>
              <a:rPr lang="en-US" sz="4000" smtClean="0"/>
              <a:t>Greenhouse Gases</a:t>
            </a:r>
          </a:p>
        </p:txBody>
      </p:sp>
      <p:pic>
        <p:nvPicPr>
          <p:cNvPr id="5124" name="Picture 1029" descr="Global warming (TIME magazine)"/>
          <p:cNvPicPr>
            <a:picLocks noChangeAspect="1" noChangeArrowheads="1"/>
          </p:cNvPicPr>
          <p:nvPr/>
        </p:nvPicPr>
        <p:blipFill>
          <a:blip r:embed="rId4" cstate="print">
            <a:lum contrast="12000"/>
          </a:blip>
          <a:srcRect/>
          <a:stretch>
            <a:fillRect/>
          </a:stretch>
        </p:blipFill>
        <p:spPr bwMode="auto">
          <a:xfrm>
            <a:off x="3810000" y="0"/>
            <a:ext cx="4891088" cy="6858000"/>
          </a:xfrm>
          <a:prstGeom prst="rect">
            <a:avLst/>
          </a:prstGeom>
          <a:noFill/>
          <a:ln w="9525">
            <a:noFill/>
            <a:miter lim="800000"/>
            <a:headEnd/>
            <a:tailEnd/>
          </a:ln>
        </p:spPr>
      </p:pic>
      <p:pic>
        <p:nvPicPr>
          <p:cNvPr id="38918" name="Picture 1030"/>
          <p:cNvPicPr>
            <a:picLocks noChangeAspect="1" noChangeArrowheads="1"/>
          </p:cNvPicPr>
          <p:nvPr/>
        </p:nvPicPr>
        <p:blipFill>
          <a:blip r:embed="rId5" cstate="print"/>
          <a:srcRect/>
          <a:stretch>
            <a:fillRect/>
          </a:stretch>
        </p:blipFill>
        <p:spPr bwMode="auto">
          <a:xfrm>
            <a:off x="992188" y="4724400"/>
            <a:ext cx="1827212" cy="1685925"/>
          </a:xfrm>
          <a:prstGeom prst="rect">
            <a:avLst/>
          </a:prstGeom>
          <a:noFill/>
          <a:ln w="9525">
            <a:noFill/>
            <a:miter lim="800000"/>
            <a:headEnd/>
            <a:tailEnd/>
          </a:ln>
        </p:spPr>
      </p:pic>
      <p:sp>
        <p:nvSpPr>
          <p:cNvPr id="5126" name="AutoShape 1034">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5122" name="Object 1035">
            <a:hlinkClick r:id="" action="ppaction://ole?verb=0"/>
          </p:cNvPr>
          <p:cNvGraphicFramePr>
            <a:graphicFrameLocks noChangeAspect="1"/>
          </p:cNvGraphicFramePr>
          <p:nvPr/>
        </p:nvGraphicFramePr>
        <p:xfrm>
          <a:off x="8839200" y="6553200"/>
          <a:ext cx="304800" cy="304800"/>
        </p:xfrm>
        <a:graphic>
          <a:graphicData uri="http://schemas.openxmlformats.org/presentationml/2006/ole">
            <mc:AlternateContent xmlns:mc="http://schemas.openxmlformats.org/markup-compatibility/2006">
              <mc:Choice xmlns:v="urn:schemas-microsoft-com:vml" Requires="v">
                <p:oleObj spid="_x0000_s5123" name="Sound Recorder Document" r:id="rId7" imgW="304520" imgH="304520" progId="SoundRec">
                  <p:embed/>
                </p:oleObj>
              </mc:Choice>
              <mc:Fallback>
                <p:oleObj name="Sound Recorder Document" r:id="rId7" imgW="304520" imgH="304520" progId="SoundRec">
                  <p:embed/>
                  <p:pic>
                    <p:nvPicPr>
                      <p:cNvPr id="0" name="Object 10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924" name="Picture 1036" descr="j0423812[1]"/>
          <p:cNvPicPr>
            <a:picLocks noChangeAspect="1" noChangeArrowheads="1"/>
          </p:cNvPicPr>
          <p:nvPr/>
        </p:nvPicPr>
        <p:blipFill>
          <a:blip r:embed="rId9" cstate="print"/>
          <a:srcRect/>
          <a:stretch>
            <a:fillRect/>
          </a:stretch>
        </p:blipFill>
        <p:spPr bwMode="auto">
          <a:xfrm>
            <a:off x="381000" y="381000"/>
            <a:ext cx="1803400" cy="2016125"/>
          </a:xfrm>
          <a:prstGeom prst="rect">
            <a:avLst/>
          </a:prstGeom>
          <a:noFill/>
          <a:ln w="9525">
            <a:noFill/>
            <a:miter lim="800000"/>
            <a:headEnd/>
            <a:tailEnd/>
          </a:ln>
        </p:spPr>
      </p:pic>
      <p:grpSp>
        <p:nvGrpSpPr>
          <p:cNvPr id="2" name="Group 1038"/>
          <p:cNvGrpSpPr>
            <a:grpSpLocks/>
          </p:cNvGrpSpPr>
          <p:nvPr/>
        </p:nvGrpSpPr>
        <p:grpSpPr bwMode="auto">
          <a:xfrm>
            <a:off x="420688" y="558800"/>
            <a:ext cx="1741487" cy="1700213"/>
            <a:chOff x="3337" y="2326"/>
            <a:chExt cx="719" cy="702"/>
          </a:xfrm>
        </p:grpSpPr>
        <p:sp>
          <p:nvSpPr>
            <p:cNvPr id="5129" name="Freeform 1039"/>
            <p:cNvSpPr>
              <a:spLocks/>
            </p:cNvSpPr>
            <p:nvPr/>
          </p:nvSpPr>
          <p:spPr bwMode="auto">
            <a:xfrm>
              <a:off x="3337" y="2326"/>
              <a:ext cx="714" cy="702"/>
            </a:xfrm>
            <a:custGeom>
              <a:avLst/>
              <a:gdLst>
                <a:gd name="T0" fmla="*/ 503 w 3260"/>
                <a:gd name="T1" fmla="*/ 672 h 3206"/>
                <a:gd name="T2" fmla="*/ 565 w 3260"/>
                <a:gd name="T3" fmla="*/ 637 h 3206"/>
                <a:gd name="T4" fmla="*/ 617 w 3260"/>
                <a:gd name="T5" fmla="*/ 592 h 3206"/>
                <a:gd name="T6" fmla="*/ 659 w 3260"/>
                <a:gd name="T7" fmla="*/ 538 h 3206"/>
                <a:gd name="T8" fmla="*/ 690 w 3260"/>
                <a:gd name="T9" fmla="*/ 478 h 3206"/>
                <a:gd name="T10" fmla="*/ 709 w 3260"/>
                <a:gd name="T11" fmla="*/ 413 h 3206"/>
                <a:gd name="T12" fmla="*/ 714 w 3260"/>
                <a:gd name="T13" fmla="*/ 345 h 3206"/>
                <a:gd name="T14" fmla="*/ 706 w 3260"/>
                <a:gd name="T15" fmla="*/ 276 h 3206"/>
                <a:gd name="T16" fmla="*/ 683 w 3260"/>
                <a:gd name="T17" fmla="*/ 207 h 3206"/>
                <a:gd name="T18" fmla="*/ 648 w 3260"/>
                <a:gd name="T19" fmla="*/ 147 h 3206"/>
                <a:gd name="T20" fmla="*/ 602 w 3260"/>
                <a:gd name="T21" fmla="*/ 96 h 3206"/>
                <a:gd name="T22" fmla="*/ 548 w 3260"/>
                <a:gd name="T23" fmla="*/ 54 h 3206"/>
                <a:gd name="T24" fmla="*/ 486 w 3260"/>
                <a:gd name="T25" fmla="*/ 24 h 3206"/>
                <a:gd name="T26" fmla="*/ 420 w 3260"/>
                <a:gd name="T27" fmla="*/ 5 h 3206"/>
                <a:gd name="T28" fmla="*/ 351 w 3260"/>
                <a:gd name="T29" fmla="*/ 0 h 3206"/>
                <a:gd name="T30" fmla="*/ 280 w 3260"/>
                <a:gd name="T31" fmla="*/ 8 h 3206"/>
                <a:gd name="T32" fmla="*/ 211 w 3260"/>
                <a:gd name="T33" fmla="*/ 31 h 3206"/>
                <a:gd name="T34" fmla="*/ 149 w 3260"/>
                <a:gd name="T35" fmla="*/ 65 h 3206"/>
                <a:gd name="T36" fmla="*/ 97 w 3260"/>
                <a:gd name="T37" fmla="*/ 110 h 3206"/>
                <a:gd name="T38" fmla="*/ 55 w 3260"/>
                <a:gd name="T39" fmla="*/ 164 h 3206"/>
                <a:gd name="T40" fmla="*/ 24 w 3260"/>
                <a:gd name="T41" fmla="*/ 224 h 3206"/>
                <a:gd name="T42" fmla="*/ 5 w 3260"/>
                <a:gd name="T43" fmla="*/ 289 h 3206"/>
                <a:gd name="T44" fmla="*/ 0 w 3260"/>
                <a:gd name="T45" fmla="*/ 357 h 3206"/>
                <a:gd name="T46" fmla="*/ 8 w 3260"/>
                <a:gd name="T47" fmla="*/ 426 h 3206"/>
                <a:gd name="T48" fmla="*/ 30 w 3260"/>
                <a:gd name="T49" fmla="*/ 494 h 3206"/>
                <a:gd name="T50" fmla="*/ 66 w 3260"/>
                <a:gd name="T51" fmla="*/ 556 h 3206"/>
                <a:gd name="T52" fmla="*/ 112 w 3260"/>
                <a:gd name="T53" fmla="*/ 607 h 3206"/>
                <a:gd name="T54" fmla="*/ 166 w 3260"/>
                <a:gd name="T55" fmla="*/ 648 h 3206"/>
                <a:gd name="T56" fmla="*/ 228 w 3260"/>
                <a:gd name="T57" fmla="*/ 678 h 3206"/>
                <a:gd name="T58" fmla="*/ 293 w 3260"/>
                <a:gd name="T59" fmla="*/ 697 h 3206"/>
                <a:gd name="T60" fmla="*/ 363 w 3260"/>
                <a:gd name="T61" fmla="*/ 702 h 3206"/>
                <a:gd name="T62" fmla="*/ 434 w 3260"/>
                <a:gd name="T63" fmla="*/ 694 h 3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60"/>
                <a:gd name="T97" fmla="*/ 0 h 3206"/>
                <a:gd name="T98" fmla="*/ 3260 w 3260"/>
                <a:gd name="T99" fmla="*/ 3206 h 32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60" h="3206">
                  <a:moveTo>
                    <a:pt x="2141" y="3127"/>
                  </a:moveTo>
                  <a:lnTo>
                    <a:pt x="2296" y="3067"/>
                  </a:lnTo>
                  <a:lnTo>
                    <a:pt x="2441" y="2994"/>
                  </a:lnTo>
                  <a:lnTo>
                    <a:pt x="2579" y="2909"/>
                  </a:lnTo>
                  <a:lnTo>
                    <a:pt x="2703" y="2812"/>
                  </a:lnTo>
                  <a:lnTo>
                    <a:pt x="2818" y="2703"/>
                  </a:lnTo>
                  <a:lnTo>
                    <a:pt x="2919" y="2586"/>
                  </a:lnTo>
                  <a:lnTo>
                    <a:pt x="3009" y="2459"/>
                  </a:lnTo>
                  <a:lnTo>
                    <a:pt x="3086" y="2324"/>
                  </a:lnTo>
                  <a:lnTo>
                    <a:pt x="3149" y="2184"/>
                  </a:lnTo>
                  <a:lnTo>
                    <a:pt x="3199" y="2038"/>
                  </a:lnTo>
                  <a:lnTo>
                    <a:pt x="3235" y="1887"/>
                  </a:lnTo>
                  <a:lnTo>
                    <a:pt x="3255" y="1734"/>
                  </a:lnTo>
                  <a:lnTo>
                    <a:pt x="3260" y="1577"/>
                  </a:lnTo>
                  <a:lnTo>
                    <a:pt x="3249" y="1419"/>
                  </a:lnTo>
                  <a:lnTo>
                    <a:pt x="3222" y="1259"/>
                  </a:lnTo>
                  <a:lnTo>
                    <a:pt x="3179" y="1102"/>
                  </a:lnTo>
                  <a:lnTo>
                    <a:pt x="3118" y="947"/>
                  </a:lnTo>
                  <a:lnTo>
                    <a:pt x="3043" y="803"/>
                  </a:lnTo>
                  <a:lnTo>
                    <a:pt x="2958" y="672"/>
                  </a:lnTo>
                  <a:lnTo>
                    <a:pt x="2858" y="548"/>
                  </a:lnTo>
                  <a:lnTo>
                    <a:pt x="2748" y="437"/>
                  </a:lnTo>
                  <a:lnTo>
                    <a:pt x="2628" y="335"/>
                  </a:lnTo>
                  <a:lnTo>
                    <a:pt x="2500" y="248"/>
                  </a:lnTo>
                  <a:lnTo>
                    <a:pt x="2362" y="173"/>
                  </a:lnTo>
                  <a:lnTo>
                    <a:pt x="2220" y="109"/>
                  </a:lnTo>
                  <a:lnTo>
                    <a:pt x="2073" y="60"/>
                  </a:lnTo>
                  <a:lnTo>
                    <a:pt x="1917" y="24"/>
                  </a:lnTo>
                  <a:lnTo>
                    <a:pt x="1762" y="4"/>
                  </a:lnTo>
                  <a:lnTo>
                    <a:pt x="1604" y="0"/>
                  </a:lnTo>
                  <a:lnTo>
                    <a:pt x="1441" y="11"/>
                  </a:lnTo>
                  <a:lnTo>
                    <a:pt x="1279" y="38"/>
                  </a:lnTo>
                  <a:lnTo>
                    <a:pt x="1119" y="82"/>
                  </a:lnTo>
                  <a:lnTo>
                    <a:pt x="963" y="140"/>
                  </a:lnTo>
                  <a:lnTo>
                    <a:pt x="816" y="213"/>
                  </a:lnTo>
                  <a:lnTo>
                    <a:pt x="681" y="299"/>
                  </a:lnTo>
                  <a:lnTo>
                    <a:pt x="555" y="397"/>
                  </a:lnTo>
                  <a:lnTo>
                    <a:pt x="442" y="503"/>
                  </a:lnTo>
                  <a:lnTo>
                    <a:pt x="340" y="621"/>
                  </a:lnTo>
                  <a:lnTo>
                    <a:pt x="250" y="747"/>
                  </a:lnTo>
                  <a:lnTo>
                    <a:pt x="173" y="880"/>
                  </a:lnTo>
                  <a:lnTo>
                    <a:pt x="108" y="1022"/>
                  </a:lnTo>
                  <a:lnTo>
                    <a:pt x="58" y="1169"/>
                  </a:lnTo>
                  <a:lnTo>
                    <a:pt x="24" y="1319"/>
                  </a:lnTo>
                  <a:lnTo>
                    <a:pt x="4" y="1475"/>
                  </a:lnTo>
                  <a:lnTo>
                    <a:pt x="0" y="1630"/>
                  </a:lnTo>
                  <a:lnTo>
                    <a:pt x="11" y="1789"/>
                  </a:lnTo>
                  <a:lnTo>
                    <a:pt x="36" y="1947"/>
                  </a:lnTo>
                  <a:lnTo>
                    <a:pt x="81" y="2104"/>
                  </a:lnTo>
                  <a:lnTo>
                    <a:pt x="139" y="2257"/>
                  </a:lnTo>
                  <a:lnTo>
                    <a:pt x="216" y="2401"/>
                  </a:lnTo>
                  <a:lnTo>
                    <a:pt x="302" y="2537"/>
                  </a:lnTo>
                  <a:lnTo>
                    <a:pt x="401" y="2659"/>
                  </a:lnTo>
                  <a:lnTo>
                    <a:pt x="512" y="2772"/>
                  </a:lnTo>
                  <a:lnTo>
                    <a:pt x="631" y="2872"/>
                  </a:lnTo>
                  <a:lnTo>
                    <a:pt x="760" y="2960"/>
                  </a:lnTo>
                  <a:lnTo>
                    <a:pt x="895" y="3036"/>
                  </a:lnTo>
                  <a:lnTo>
                    <a:pt x="1040" y="3098"/>
                  </a:lnTo>
                  <a:lnTo>
                    <a:pt x="1186" y="3147"/>
                  </a:lnTo>
                  <a:lnTo>
                    <a:pt x="1340" y="3182"/>
                  </a:lnTo>
                  <a:lnTo>
                    <a:pt x="1498" y="3202"/>
                  </a:lnTo>
                  <a:lnTo>
                    <a:pt x="1656" y="3206"/>
                  </a:lnTo>
                  <a:lnTo>
                    <a:pt x="1818" y="3195"/>
                  </a:lnTo>
                  <a:lnTo>
                    <a:pt x="1981" y="3169"/>
                  </a:lnTo>
                  <a:lnTo>
                    <a:pt x="2141" y="3127"/>
                  </a:lnTo>
                  <a:close/>
                </a:path>
              </a:pathLst>
            </a:custGeom>
            <a:solidFill>
              <a:srgbClr val="99CCFF"/>
            </a:solidFill>
            <a:ln w="9525">
              <a:solidFill>
                <a:srgbClr val="3366FF"/>
              </a:solidFill>
              <a:round/>
              <a:headEnd/>
              <a:tailEnd/>
            </a:ln>
          </p:spPr>
          <p:txBody>
            <a:bodyPr/>
            <a:lstStyle/>
            <a:p>
              <a:endParaRPr lang="en-US"/>
            </a:p>
          </p:txBody>
        </p:sp>
        <p:sp>
          <p:nvSpPr>
            <p:cNvPr id="5130" name="Freeform 1040"/>
            <p:cNvSpPr>
              <a:spLocks/>
            </p:cNvSpPr>
            <p:nvPr/>
          </p:nvSpPr>
          <p:spPr bwMode="auto">
            <a:xfrm>
              <a:off x="3440" y="2444"/>
              <a:ext cx="613" cy="476"/>
            </a:xfrm>
            <a:custGeom>
              <a:avLst/>
              <a:gdLst>
                <a:gd name="T0" fmla="*/ 254 w 2800"/>
                <a:gd name="T1" fmla="*/ 0 h 2175"/>
                <a:gd name="T2" fmla="*/ 127 w 2800"/>
                <a:gd name="T3" fmla="*/ 21 h 2175"/>
                <a:gd name="T4" fmla="*/ 81 w 2800"/>
                <a:gd name="T5" fmla="*/ 3 h 2175"/>
                <a:gd name="T6" fmla="*/ 35 w 2800"/>
                <a:gd name="T7" fmla="*/ 43 h 2175"/>
                <a:gd name="T8" fmla="*/ 18 w 2800"/>
                <a:gd name="T9" fmla="*/ 59 h 2175"/>
                <a:gd name="T10" fmla="*/ 0 w 2800"/>
                <a:gd name="T11" fmla="*/ 103 h 2175"/>
                <a:gd name="T12" fmla="*/ 76 w 2800"/>
                <a:gd name="T13" fmla="*/ 79 h 2175"/>
                <a:gd name="T14" fmla="*/ 111 w 2800"/>
                <a:gd name="T15" fmla="*/ 139 h 2175"/>
                <a:gd name="T16" fmla="*/ 131 w 2800"/>
                <a:gd name="T17" fmla="*/ 171 h 2175"/>
                <a:gd name="T18" fmla="*/ 134 w 2800"/>
                <a:gd name="T19" fmla="*/ 228 h 2175"/>
                <a:gd name="T20" fmla="*/ 177 w 2800"/>
                <a:gd name="T21" fmla="*/ 292 h 2175"/>
                <a:gd name="T22" fmla="*/ 245 w 2800"/>
                <a:gd name="T23" fmla="*/ 354 h 2175"/>
                <a:gd name="T24" fmla="*/ 215 w 2800"/>
                <a:gd name="T25" fmla="*/ 311 h 2175"/>
                <a:gd name="T26" fmla="*/ 275 w 2800"/>
                <a:gd name="T27" fmla="*/ 351 h 2175"/>
                <a:gd name="T28" fmla="*/ 301 w 2800"/>
                <a:gd name="T29" fmla="*/ 377 h 2175"/>
                <a:gd name="T30" fmla="*/ 384 w 2800"/>
                <a:gd name="T31" fmla="*/ 366 h 2175"/>
                <a:gd name="T32" fmla="*/ 424 w 2800"/>
                <a:gd name="T33" fmla="*/ 366 h 2175"/>
                <a:gd name="T34" fmla="*/ 471 w 2800"/>
                <a:gd name="T35" fmla="*/ 378 h 2175"/>
                <a:gd name="T36" fmla="*/ 493 w 2800"/>
                <a:gd name="T37" fmla="*/ 388 h 2175"/>
                <a:gd name="T38" fmla="*/ 499 w 2800"/>
                <a:gd name="T39" fmla="*/ 444 h 2175"/>
                <a:gd name="T40" fmla="*/ 506 w 2800"/>
                <a:gd name="T41" fmla="*/ 476 h 2175"/>
                <a:gd name="T42" fmla="*/ 514 w 2800"/>
                <a:gd name="T43" fmla="*/ 472 h 2175"/>
                <a:gd name="T44" fmla="*/ 526 w 2800"/>
                <a:gd name="T45" fmla="*/ 464 h 2175"/>
                <a:gd name="T46" fmla="*/ 541 w 2800"/>
                <a:gd name="T47" fmla="*/ 450 h 2175"/>
                <a:gd name="T48" fmla="*/ 559 w 2800"/>
                <a:gd name="T49" fmla="*/ 428 h 2175"/>
                <a:gd name="T50" fmla="*/ 578 w 2800"/>
                <a:gd name="T51" fmla="*/ 396 h 2175"/>
                <a:gd name="T52" fmla="*/ 594 w 2800"/>
                <a:gd name="T53" fmla="*/ 353 h 2175"/>
                <a:gd name="T54" fmla="*/ 608 w 2800"/>
                <a:gd name="T55" fmla="*/ 297 h 2175"/>
                <a:gd name="T56" fmla="*/ 565 w 2800"/>
                <a:gd name="T57" fmla="*/ 264 h 2175"/>
                <a:gd name="T58" fmla="*/ 492 w 2800"/>
                <a:gd name="T59" fmla="*/ 331 h 2175"/>
                <a:gd name="T60" fmla="*/ 454 w 2800"/>
                <a:gd name="T61" fmla="*/ 363 h 2175"/>
                <a:gd name="T62" fmla="*/ 416 w 2800"/>
                <a:gd name="T63" fmla="*/ 345 h 2175"/>
                <a:gd name="T64" fmla="*/ 416 w 2800"/>
                <a:gd name="T65" fmla="*/ 309 h 2175"/>
                <a:gd name="T66" fmla="*/ 378 w 2800"/>
                <a:gd name="T67" fmla="*/ 344 h 2175"/>
                <a:gd name="T68" fmla="*/ 333 w 2800"/>
                <a:gd name="T69" fmla="*/ 315 h 2175"/>
                <a:gd name="T70" fmla="*/ 403 w 2800"/>
                <a:gd name="T71" fmla="*/ 242 h 2175"/>
                <a:gd name="T72" fmla="*/ 437 w 2800"/>
                <a:gd name="T73" fmla="*/ 266 h 2175"/>
                <a:gd name="T74" fmla="*/ 416 w 2800"/>
                <a:gd name="T75" fmla="*/ 204 h 2175"/>
                <a:gd name="T76" fmla="*/ 419 w 2800"/>
                <a:gd name="T77" fmla="*/ 148 h 2175"/>
                <a:gd name="T78" fmla="*/ 418 w 2800"/>
                <a:gd name="T79" fmla="*/ 96 h 2175"/>
                <a:gd name="T80" fmla="*/ 438 w 2800"/>
                <a:gd name="T81" fmla="*/ 62 h 2175"/>
                <a:gd name="T82" fmla="*/ 416 w 2800"/>
                <a:gd name="T83" fmla="*/ 82 h 2175"/>
                <a:gd name="T84" fmla="*/ 408 w 2800"/>
                <a:gd name="T85" fmla="*/ 54 h 2175"/>
                <a:gd name="T86" fmla="*/ 377 w 2800"/>
                <a:gd name="T87" fmla="*/ 13 h 2175"/>
                <a:gd name="T88" fmla="*/ 337 w 2800"/>
                <a:gd name="T89" fmla="*/ 17 h 2175"/>
                <a:gd name="T90" fmla="*/ 302 w 2800"/>
                <a:gd name="T91" fmla="*/ 25 h 2175"/>
                <a:gd name="T92" fmla="*/ 339 w 2800"/>
                <a:gd name="T93" fmla="*/ 86 h 2175"/>
                <a:gd name="T94" fmla="*/ 312 w 2800"/>
                <a:gd name="T95" fmla="*/ 71 h 2175"/>
                <a:gd name="T96" fmla="*/ 258 w 2800"/>
                <a:gd name="T97" fmla="*/ 69 h 2175"/>
                <a:gd name="T98" fmla="*/ 274 w 2800"/>
                <a:gd name="T99" fmla="*/ 24 h 2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00"/>
                <a:gd name="T151" fmla="*/ 0 h 2175"/>
                <a:gd name="T152" fmla="*/ 2800 w 2800"/>
                <a:gd name="T153" fmla="*/ 2175 h 21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00" h="2175">
                  <a:moveTo>
                    <a:pt x="1250" y="110"/>
                  </a:moveTo>
                  <a:lnTo>
                    <a:pt x="1162" y="0"/>
                  </a:lnTo>
                  <a:lnTo>
                    <a:pt x="918" y="104"/>
                  </a:lnTo>
                  <a:lnTo>
                    <a:pt x="578" y="95"/>
                  </a:lnTo>
                  <a:lnTo>
                    <a:pt x="506" y="102"/>
                  </a:lnTo>
                  <a:lnTo>
                    <a:pt x="372" y="15"/>
                  </a:lnTo>
                  <a:lnTo>
                    <a:pt x="230" y="164"/>
                  </a:lnTo>
                  <a:lnTo>
                    <a:pt x="160" y="195"/>
                  </a:lnTo>
                  <a:lnTo>
                    <a:pt x="144" y="241"/>
                  </a:lnTo>
                  <a:lnTo>
                    <a:pt x="81" y="268"/>
                  </a:lnTo>
                  <a:lnTo>
                    <a:pt x="81" y="363"/>
                  </a:lnTo>
                  <a:lnTo>
                    <a:pt x="0" y="472"/>
                  </a:lnTo>
                  <a:lnTo>
                    <a:pt x="68" y="483"/>
                  </a:lnTo>
                  <a:lnTo>
                    <a:pt x="345" y="363"/>
                  </a:lnTo>
                  <a:lnTo>
                    <a:pt x="454" y="481"/>
                  </a:lnTo>
                  <a:lnTo>
                    <a:pt x="506" y="636"/>
                  </a:lnTo>
                  <a:lnTo>
                    <a:pt x="625" y="754"/>
                  </a:lnTo>
                  <a:lnTo>
                    <a:pt x="600" y="780"/>
                  </a:lnTo>
                  <a:lnTo>
                    <a:pt x="557" y="780"/>
                  </a:lnTo>
                  <a:lnTo>
                    <a:pt x="612" y="1044"/>
                  </a:lnTo>
                  <a:lnTo>
                    <a:pt x="612" y="1135"/>
                  </a:lnTo>
                  <a:lnTo>
                    <a:pt x="810" y="1332"/>
                  </a:lnTo>
                  <a:lnTo>
                    <a:pt x="950" y="1499"/>
                  </a:lnTo>
                  <a:lnTo>
                    <a:pt x="1119" y="1618"/>
                  </a:lnTo>
                  <a:lnTo>
                    <a:pt x="1110" y="1561"/>
                  </a:lnTo>
                  <a:lnTo>
                    <a:pt x="982" y="1421"/>
                  </a:lnTo>
                  <a:lnTo>
                    <a:pt x="1022" y="1412"/>
                  </a:lnTo>
                  <a:lnTo>
                    <a:pt x="1257" y="1605"/>
                  </a:lnTo>
                  <a:lnTo>
                    <a:pt x="1288" y="1669"/>
                  </a:lnTo>
                  <a:lnTo>
                    <a:pt x="1374" y="1723"/>
                  </a:lnTo>
                  <a:lnTo>
                    <a:pt x="1627" y="1727"/>
                  </a:lnTo>
                  <a:lnTo>
                    <a:pt x="1756" y="1674"/>
                  </a:lnTo>
                  <a:lnTo>
                    <a:pt x="1821" y="1709"/>
                  </a:lnTo>
                  <a:lnTo>
                    <a:pt x="1938" y="1674"/>
                  </a:lnTo>
                  <a:lnTo>
                    <a:pt x="2074" y="1740"/>
                  </a:lnTo>
                  <a:lnTo>
                    <a:pt x="2153" y="1729"/>
                  </a:lnTo>
                  <a:lnTo>
                    <a:pt x="2254" y="1680"/>
                  </a:lnTo>
                  <a:lnTo>
                    <a:pt x="2254" y="1774"/>
                  </a:lnTo>
                  <a:lnTo>
                    <a:pt x="2227" y="1966"/>
                  </a:lnTo>
                  <a:lnTo>
                    <a:pt x="2279" y="2031"/>
                  </a:lnTo>
                  <a:lnTo>
                    <a:pt x="2311" y="2175"/>
                  </a:lnTo>
                  <a:lnTo>
                    <a:pt x="2313" y="2173"/>
                  </a:lnTo>
                  <a:lnTo>
                    <a:pt x="2326" y="2168"/>
                  </a:lnTo>
                  <a:lnTo>
                    <a:pt x="2347" y="2157"/>
                  </a:lnTo>
                  <a:lnTo>
                    <a:pt x="2372" y="2142"/>
                  </a:lnTo>
                  <a:lnTo>
                    <a:pt x="2401" y="2122"/>
                  </a:lnTo>
                  <a:lnTo>
                    <a:pt x="2435" y="2093"/>
                  </a:lnTo>
                  <a:lnTo>
                    <a:pt x="2473" y="2055"/>
                  </a:lnTo>
                  <a:lnTo>
                    <a:pt x="2514" y="2011"/>
                  </a:lnTo>
                  <a:lnTo>
                    <a:pt x="2554" y="1955"/>
                  </a:lnTo>
                  <a:lnTo>
                    <a:pt x="2597" y="1889"/>
                  </a:lnTo>
                  <a:lnTo>
                    <a:pt x="2638" y="1809"/>
                  </a:lnTo>
                  <a:lnTo>
                    <a:pt x="2678" y="1718"/>
                  </a:lnTo>
                  <a:lnTo>
                    <a:pt x="2714" y="1614"/>
                  </a:lnTo>
                  <a:lnTo>
                    <a:pt x="2748" y="1494"/>
                  </a:lnTo>
                  <a:lnTo>
                    <a:pt x="2775" y="1359"/>
                  </a:lnTo>
                  <a:lnTo>
                    <a:pt x="2800" y="1208"/>
                  </a:lnTo>
                  <a:lnTo>
                    <a:pt x="2579" y="1206"/>
                  </a:lnTo>
                  <a:lnTo>
                    <a:pt x="2392" y="1368"/>
                  </a:lnTo>
                  <a:lnTo>
                    <a:pt x="2247" y="1512"/>
                  </a:lnTo>
                  <a:lnTo>
                    <a:pt x="2214" y="1596"/>
                  </a:lnTo>
                  <a:lnTo>
                    <a:pt x="2076" y="1660"/>
                  </a:lnTo>
                  <a:lnTo>
                    <a:pt x="2067" y="1527"/>
                  </a:lnTo>
                  <a:lnTo>
                    <a:pt x="1902" y="1576"/>
                  </a:lnTo>
                  <a:lnTo>
                    <a:pt x="1882" y="1510"/>
                  </a:lnTo>
                  <a:lnTo>
                    <a:pt x="1898" y="1412"/>
                  </a:lnTo>
                  <a:lnTo>
                    <a:pt x="1756" y="1470"/>
                  </a:lnTo>
                  <a:lnTo>
                    <a:pt x="1726" y="1574"/>
                  </a:lnTo>
                  <a:lnTo>
                    <a:pt x="1593" y="1552"/>
                  </a:lnTo>
                  <a:lnTo>
                    <a:pt x="1523" y="1439"/>
                  </a:lnTo>
                  <a:lnTo>
                    <a:pt x="1555" y="1272"/>
                  </a:lnTo>
                  <a:lnTo>
                    <a:pt x="1841" y="1106"/>
                  </a:lnTo>
                  <a:lnTo>
                    <a:pt x="1943" y="1219"/>
                  </a:lnTo>
                  <a:lnTo>
                    <a:pt x="1995" y="1215"/>
                  </a:lnTo>
                  <a:lnTo>
                    <a:pt x="1925" y="1053"/>
                  </a:lnTo>
                  <a:lnTo>
                    <a:pt x="1900" y="933"/>
                  </a:lnTo>
                  <a:lnTo>
                    <a:pt x="1988" y="802"/>
                  </a:lnTo>
                  <a:lnTo>
                    <a:pt x="1913" y="676"/>
                  </a:lnTo>
                  <a:lnTo>
                    <a:pt x="1927" y="561"/>
                  </a:lnTo>
                  <a:lnTo>
                    <a:pt x="1909" y="439"/>
                  </a:lnTo>
                  <a:lnTo>
                    <a:pt x="1972" y="439"/>
                  </a:lnTo>
                  <a:lnTo>
                    <a:pt x="2001" y="283"/>
                  </a:lnTo>
                  <a:lnTo>
                    <a:pt x="1943" y="292"/>
                  </a:lnTo>
                  <a:lnTo>
                    <a:pt x="1902" y="374"/>
                  </a:lnTo>
                  <a:lnTo>
                    <a:pt x="1814" y="339"/>
                  </a:lnTo>
                  <a:lnTo>
                    <a:pt x="1862" y="246"/>
                  </a:lnTo>
                  <a:lnTo>
                    <a:pt x="1875" y="93"/>
                  </a:lnTo>
                  <a:lnTo>
                    <a:pt x="1722" y="59"/>
                  </a:lnTo>
                  <a:lnTo>
                    <a:pt x="1591" y="26"/>
                  </a:lnTo>
                  <a:lnTo>
                    <a:pt x="1539" y="79"/>
                  </a:lnTo>
                  <a:lnTo>
                    <a:pt x="1446" y="64"/>
                  </a:lnTo>
                  <a:lnTo>
                    <a:pt x="1379" y="113"/>
                  </a:lnTo>
                  <a:lnTo>
                    <a:pt x="1320" y="115"/>
                  </a:lnTo>
                  <a:lnTo>
                    <a:pt x="1548" y="394"/>
                  </a:lnTo>
                  <a:lnTo>
                    <a:pt x="1483" y="394"/>
                  </a:lnTo>
                  <a:lnTo>
                    <a:pt x="1426" y="326"/>
                  </a:lnTo>
                  <a:lnTo>
                    <a:pt x="1250" y="297"/>
                  </a:lnTo>
                  <a:lnTo>
                    <a:pt x="1178" y="314"/>
                  </a:lnTo>
                  <a:lnTo>
                    <a:pt x="1160" y="168"/>
                  </a:lnTo>
                  <a:lnTo>
                    <a:pt x="1250" y="110"/>
                  </a:lnTo>
                  <a:close/>
                </a:path>
              </a:pathLst>
            </a:custGeom>
            <a:solidFill>
              <a:srgbClr val="339966"/>
            </a:solidFill>
            <a:ln w="9525">
              <a:solidFill>
                <a:srgbClr val="3366FF"/>
              </a:solidFill>
              <a:round/>
              <a:headEnd/>
              <a:tailEnd/>
            </a:ln>
          </p:spPr>
          <p:txBody>
            <a:bodyPr/>
            <a:lstStyle/>
            <a:p>
              <a:endParaRPr lang="en-US"/>
            </a:p>
          </p:txBody>
        </p:sp>
        <p:sp>
          <p:nvSpPr>
            <p:cNvPr id="5131" name="Freeform 1041"/>
            <p:cNvSpPr>
              <a:spLocks/>
            </p:cNvSpPr>
            <p:nvPr/>
          </p:nvSpPr>
          <p:spPr bwMode="auto">
            <a:xfrm>
              <a:off x="3692" y="2441"/>
              <a:ext cx="24" cy="28"/>
            </a:xfrm>
            <a:custGeom>
              <a:avLst/>
              <a:gdLst>
                <a:gd name="T0" fmla="*/ 3 w 106"/>
                <a:gd name="T1" fmla="*/ 5 h 131"/>
                <a:gd name="T2" fmla="*/ 0 w 106"/>
                <a:gd name="T3" fmla="*/ 4 h 131"/>
                <a:gd name="T4" fmla="*/ 20 w 106"/>
                <a:gd name="T5" fmla="*/ 28 h 131"/>
                <a:gd name="T6" fmla="*/ 24 w 106"/>
                <a:gd name="T7" fmla="*/ 25 h 131"/>
                <a:gd name="T8" fmla="*/ 4 w 106"/>
                <a:gd name="T9" fmla="*/ 1 h 131"/>
                <a:gd name="T10" fmla="*/ 1 w 106"/>
                <a:gd name="T11" fmla="*/ 0 h 131"/>
                <a:gd name="T12" fmla="*/ 4 w 106"/>
                <a:gd name="T13" fmla="*/ 1 h 131"/>
                <a:gd name="T14" fmla="*/ 2 w 106"/>
                <a:gd name="T15" fmla="*/ 0 h 131"/>
                <a:gd name="T16" fmla="*/ 1 w 106"/>
                <a:gd name="T17" fmla="*/ 0 h 131"/>
                <a:gd name="T18" fmla="*/ 3 w 106"/>
                <a:gd name="T19" fmla="*/ 5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131"/>
                <a:gd name="T32" fmla="*/ 106 w 106"/>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131">
                  <a:moveTo>
                    <a:pt x="14" y="25"/>
                  </a:moveTo>
                  <a:lnTo>
                    <a:pt x="0" y="20"/>
                  </a:lnTo>
                  <a:lnTo>
                    <a:pt x="88" y="131"/>
                  </a:lnTo>
                  <a:lnTo>
                    <a:pt x="106" y="118"/>
                  </a:lnTo>
                  <a:lnTo>
                    <a:pt x="18" y="7"/>
                  </a:lnTo>
                  <a:lnTo>
                    <a:pt x="5" y="2"/>
                  </a:lnTo>
                  <a:lnTo>
                    <a:pt x="18" y="7"/>
                  </a:lnTo>
                  <a:lnTo>
                    <a:pt x="11" y="0"/>
                  </a:lnTo>
                  <a:lnTo>
                    <a:pt x="5" y="2"/>
                  </a:lnTo>
                  <a:lnTo>
                    <a:pt x="14" y="25"/>
                  </a:lnTo>
                  <a:close/>
                </a:path>
              </a:pathLst>
            </a:custGeom>
            <a:solidFill>
              <a:srgbClr val="333333"/>
            </a:solidFill>
            <a:ln w="9525">
              <a:solidFill>
                <a:srgbClr val="3366FF"/>
              </a:solidFill>
              <a:round/>
              <a:headEnd/>
              <a:tailEnd/>
            </a:ln>
          </p:spPr>
          <p:txBody>
            <a:bodyPr/>
            <a:lstStyle/>
            <a:p>
              <a:endParaRPr lang="en-US"/>
            </a:p>
          </p:txBody>
        </p:sp>
        <p:sp>
          <p:nvSpPr>
            <p:cNvPr id="5132" name="Freeform 1042"/>
            <p:cNvSpPr>
              <a:spLocks/>
            </p:cNvSpPr>
            <p:nvPr/>
          </p:nvSpPr>
          <p:spPr bwMode="auto">
            <a:xfrm>
              <a:off x="3640" y="2441"/>
              <a:ext cx="56" cy="28"/>
            </a:xfrm>
            <a:custGeom>
              <a:avLst/>
              <a:gdLst>
                <a:gd name="T0" fmla="*/ 1 w 253"/>
                <a:gd name="T1" fmla="*/ 28 h 127"/>
                <a:gd name="T2" fmla="*/ 2 w 253"/>
                <a:gd name="T3" fmla="*/ 28 h 127"/>
                <a:gd name="T4" fmla="*/ 56 w 253"/>
                <a:gd name="T5" fmla="*/ 5 h 127"/>
                <a:gd name="T6" fmla="*/ 54 w 253"/>
                <a:gd name="T7" fmla="*/ 0 h 127"/>
                <a:gd name="T8" fmla="*/ 0 w 253"/>
                <a:gd name="T9" fmla="*/ 23 h 127"/>
                <a:gd name="T10" fmla="*/ 1 w 253"/>
                <a:gd name="T11" fmla="*/ 23 h 127"/>
                <a:gd name="T12" fmla="*/ 1 w 253"/>
                <a:gd name="T13" fmla="*/ 28 h 127"/>
                <a:gd name="T14" fmla="*/ 2 w 253"/>
                <a:gd name="T15" fmla="*/ 28 h 127"/>
                <a:gd name="T16" fmla="*/ 2 w 253"/>
                <a:gd name="T17" fmla="*/ 28 h 127"/>
                <a:gd name="T18" fmla="*/ 1 w 253"/>
                <a:gd name="T19" fmla="*/ 28 h 1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127"/>
                <a:gd name="T32" fmla="*/ 253 w 253"/>
                <a:gd name="T33" fmla="*/ 127 h 1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127">
                  <a:moveTo>
                    <a:pt x="4" y="127"/>
                  </a:moveTo>
                  <a:lnTo>
                    <a:pt x="9" y="127"/>
                  </a:lnTo>
                  <a:lnTo>
                    <a:pt x="253" y="23"/>
                  </a:lnTo>
                  <a:lnTo>
                    <a:pt x="244" y="0"/>
                  </a:lnTo>
                  <a:lnTo>
                    <a:pt x="0" y="105"/>
                  </a:lnTo>
                  <a:lnTo>
                    <a:pt x="4" y="105"/>
                  </a:lnTo>
                  <a:lnTo>
                    <a:pt x="4" y="127"/>
                  </a:lnTo>
                  <a:lnTo>
                    <a:pt x="7" y="127"/>
                  </a:lnTo>
                  <a:lnTo>
                    <a:pt x="9" y="127"/>
                  </a:lnTo>
                  <a:lnTo>
                    <a:pt x="4" y="127"/>
                  </a:lnTo>
                  <a:close/>
                </a:path>
              </a:pathLst>
            </a:custGeom>
            <a:solidFill>
              <a:srgbClr val="333333"/>
            </a:solidFill>
            <a:ln w="9525">
              <a:solidFill>
                <a:srgbClr val="3366FF"/>
              </a:solidFill>
              <a:round/>
              <a:headEnd/>
              <a:tailEnd/>
            </a:ln>
          </p:spPr>
          <p:txBody>
            <a:bodyPr/>
            <a:lstStyle/>
            <a:p>
              <a:endParaRPr lang="en-US"/>
            </a:p>
          </p:txBody>
        </p:sp>
        <p:sp>
          <p:nvSpPr>
            <p:cNvPr id="5133" name="Freeform 1043"/>
            <p:cNvSpPr>
              <a:spLocks/>
            </p:cNvSpPr>
            <p:nvPr/>
          </p:nvSpPr>
          <p:spPr bwMode="auto">
            <a:xfrm>
              <a:off x="3567" y="2462"/>
              <a:ext cx="74" cy="7"/>
            </a:xfrm>
            <a:custGeom>
              <a:avLst/>
              <a:gdLst>
                <a:gd name="T0" fmla="*/ 0 w 340"/>
                <a:gd name="T1" fmla="*/ 5 h 31"/>
                <a:gd name="T2" fmla="*/ 0 w 340"/>
                <a:gd name="T3" fmla="*/ 5 h 31"/>
                <a:gd name="T4" fmla="*/ 74 w 340"/>
                <a:gd name="T5" fmla="*/ 7 h 31"/>
                <a:gd name="T6" fmla="*/ 74 w 340"/>
                <a:gd name="T7" fmla="*/ 2 h 31"/>
                <a:gd name="T8" fmla="*/ 0 w 340"/>
                <a:gd name="T9" fmla="*/ 0 h 31"/>
                <a:gd name="T10" fmla="*/ 0 w 340"/>
                <a:gd name="T11" fmla="*/ 0 h 31"/>
                <a:gd name="T12" fmla="*/ 0 w 340"/>
                <a:gd name="T13" fmla="*/ 5 h 31"/>
                <a:gd name="T14" fmla="*/ 0 60000 65536"/>
                <a:gd name="T15" fmla="*/ 0 60000 65536"/>
                <a:gd name="T16" fmla="*/ 0 60000 65536"/>
                <a:gd name="T17" fmla="*/ 0 60000 65536"/>
                <a:gd name="T18" fmla="*/ 0 60000 65536"/>
                <a:gd name="T19" fmla="*/ 0 60000 65536"/>
                <a:gd name="T20" fmla="*/ 0 60000 65536"/>
                <a:gd name="T21" fmla="*/ 0 w 340"/>
                <a:gd name="T22" fmla="*/ 0 h 31"/>
                <a:gd name="T23" fmla="*/ 340 w 34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0" h="31">
                  <a:moveTo>
                    <a:pt x="0" y="22"/>
                  </a:moveTo>
                  <a:lnTo>
                    <a:pt x="0" y="22"/>
                  </a:lnTo>
                  <a:lnTo>
                    <a:pt x="340" y="31"/>
                  </a:lnTo>
                  <a:lnTo>
                    <a:pt x="340" y="9"/>
                  </a:lnTo>
                  <a:lnTo>
                    <a:pt x="0" y="0"/>
                  </a:lnTo>
                  <a:lnTo>
                    <a:pt x="0" y="22"/>
                  </a:lnTo>
                  <a:close/>
                </a:path>
              </a:pathLst>
            </a:custGeom>
            <a:solidFill>
              <a:srgbClr val="333333"/>
            </a:solidFill>
            <a:ln w="9525">
              <a:solidFill>
                <a:srgbClr val="3366FF"/>
              </a:solidFill>
              <a:round/>
              <a:headEnd/>
              <a:tailEnd/>
            </a:ln>
          </p:spPr>
          <p:txBody>
            <a:bodyPr/>
            <a:lstStyle/>
            <a:p>
              <a:endParaRPr lang="en-US"/>
            </a:p>
          </p:txBody>
        </p:sp>
        <p:sp>
          <p:nvSpPr>
            <p:cNvPr id="5134" name="Freeform 1044"/>
            <p:cNvSpPr>
              <a:spLocks/>
            </p:cNvSpPr>
            <p:nvPr/>
          </p:nvSpPr>
          <p:spPr bwMode="auto">
            <a:xfrm>
              <a:off x="3549" y="2462"/>
              <a:ext cx="18" cy="6"/>
            </a:xfrm>
            <a:custGeom>
              <a:avLst/>
              <a:gdLst>
                <a:gd name="T0" fmla="*/ 0 w 79"/>
                <a:gd name="T1" fmla="*/ 5 h 29"/>
                <a:gd name="T2" fmla="*/ 2 w 79"/>
                <a:gd name="T3" fmla="*/ 6 h 29"/>
                <a:gd name="T4" fmla="*/ 18 w 79"/>
                <a:gd name="T5" fmla="*/ 5 h 29"/>
                <a:gd name="T6" fmla="*/ 18 w 79"/>
                <a:gd name="T7" fmla="*/ 0 h 29"/>
                <a:gd name="T8" fmla="*/ 2 w 79"/>
                <a:gd name="T9" fmla="*/ 1 h 29"/>
                <a:gd name="T10" fmla="*/ 3 w 79"/>
                <a:gd name="T11" fmla="*/ 2 h 29"/>
                <a:gd name="T12" fmla="*/ 0 w 79"/>
                <a:gd name="T13" fmla="*/ 5 h 29"/>
                <a:gd name="T14" fmla="*/ 1 w 79"/>
                <a:gd name="T15" fmla="*/ 6 h 29"/>
                <a:gd name="T16" fmla="*/ 2 w 79"/>
                <a:gd name="T17" fmla="*/ 6 h 29"/>
                <a:gd name="T18" fmla="*/ 0 w 79"/>
                <a:gd name="T19" fmla="*/ 5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29"/>
                <a:gd name="T32" fmla="*/ 79 w 79"/>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29">
                  <a:moveTo>
                    <a:pt x="0" y="26"/>
                  </a:moveTo>
                  <a:lnTo>
                    <a:pt x="7" y="29"/>
                  </a:lnTo>
                  <a:lnTo>
                    <a:pt x="79" y="22"/>
                  </a:lnTo>
                  <a:lnTo>
                    <a:pt x="79" y="0"/>
                  </a:lnTo>
                  <a:lnTo>
                    <a:pt x="7" y="6"/>
                  </a:lnTo>
                  <a:lnTo>
                    <a:pt x="13" y="9"/>
                  </a:lnTo>
                  <a:lnTo>
                    <a:pt x="0" y="26"/>
                  </a:lnTo>
                  <a:lnTo>
                    <a:pt x="4" y="29"/>
                  </a:lnTo>
                  <a:lnTo>
                    <a:pt x="7" y="29"/>
                  </a:lnTo>
                  <a:lnTo>
                    <a:pt x="0" y="26"/>
                  </a:lnTo>
                  <a:close/>
                </a:path>
              </a:pathLst>
            </a:custGeom>
            <a:solidFill>
              <a:srgbClr val="333333"/>
            </a:solidFill>
            <a:ln w="9525">
              <a:solidFill>
                <a:srgbClr val="3366FF"/>
              </a:solidFill>
              <a:round/>
              <a:headEnd/>
              <a:tailEnd/>
            </a:ln>
          </p:spPr>
          <p:txBody>
            <a:bodyPr/>
            <a:lstStyle/>
            <a:p>
              <a:endParaRPr lang="en-US"/>
            </a:p>
          </p:txBody>
        </p:sp>
        <p:sp>
          <p:nvSpPr>
            <p:cNvPr id="5135" name="Freeform 1045"/>
            <p:cNvSpPr>
              <a:spLocks/>
            </p:cNvSpPr>
            <p:nvPr/>
          </p:nvSpPr>
          <p:spPr bwMode="auto">
            <a:xfrm>
              <a:off x="3520" y="2444"/>
              <a:ext cx="32" cy="24"/>
            </a:xfrm>
            <a:custGeom>
              <a:avLst/>
              <a:gdLst>
                <a:gd name="T0" fmla="*/ 4 w 149"/>
                <a:gd name="T1" fmla="*/ 5 h 110"/>
                <a:gd name="T2" fmla="*/ 1 w 149"/>
                <a:gd name="T3" fmla="*/ 5 h 110"/>
                <a:gd name="T4" fmla="*/ 29 w 149"/>
                <a:gd name="T5" fmla="*/ 24 h 110"/>
                <a:gd name="T6" fmla="*/ 32 w 149"/>
                <a:gd name="T7" fmla="*/ 20 h 110"/>
                <a:gd name="T8" fmla="*/ 3 w 149"/>
                <a:gd name="T9" fmla="*/ 1 h 110"/>
                <a:gd name="T10" fmla="*/ 0 w 149"/>
                <a:gd name="T11" fmla="*/ 2 h 110"/>
                <a:gd name="T12" fmla="*/ 3 w 149"/>
                <a:gd name="T13" fmla="*/ 1 h 110"/>
                <a:gd name="T14" fmla="*/ 2 w 149"/>
                <a:gd name="T15" fmla="*/ 0 h 110"/>
                <a:gd name="T16" fmla="*/ 0 w 149"/>
                <a:gd name="T17" fmla="*/ 2 h 110"/>
                <a:gd name="T18" fmla="*/ 4 w 149"/>
                <a:gd name="T19" fmla="*/ 5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110"/>
                <a:gd name="T32" fmla="*/ 149 w 149"/>
                <a:gd name="T33" fmla="*/ 110 h 1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110">
                  <a:moveTo>
                    <a:pt x="18" y="22"/>
                  </a:moveTo>
                  <a:lnTo>
                    <a:pt x="3" y="24"/>
                  </a:lnTo>
                  <a:lnTo>
                    <a:pt x="136" y="110"/>
                  </a:lnTo>
                  <a:lnTo>
                    <a:pt x="149" y="93"/>
                  </a:lnTo>
                  <a:lnTo>
                    <a:pt x="16" y="6"/>
                  </a:lnTo>
                  <a:lnTo>
                    <a:pt x="0" y="8"/>
                  </a:lnTo>
                  <a:lnTo>
                    <a:pt x="16" y="6"/>
                  </a:lnTo>
                  <a:lnTo>
                    <a:pt x="9" y="0"/>
                  </a:lnTo>
                  <a:lnTo>
                    <a:pt x="0" y="8"/>
                  </a:lnTo>
                  <a:lnTo>
                    <a:pt x="18" y="22"/>
                  </a:lnTo>
                  <a:close/>
                </a:path>
              </a:pathLst>
            </a:custGeom>
            <a:solidFill>
              <a:srgbClr val="333333"/>
            </a:solidFill>
            <a:ln w="9525">
              <a:solidFill>
                <a:srgbClr val="3366FF"/>
              </a:solidFill>
              <a:round/>
              <a:headEnd/>
              <a:tailEnd/>
            </a:ln>
          </p:spPr>
          <p:txBody>
            <a:bodyPr/>
            <a:lstStyle/>
            <a:p>
              <a:endParaRPr lang="en-US"/>
            </a:p>
          </p:txBody>
        </p:sp>
        <p:sp>
          <p:nvSpPr>
            <p:cNvPr id="5136" name="Freeform 1046"/>
            <p:cNvSpPr>
              <a:spLocks/>
            </p:cNvSpPr>
            <p:nvPr/>
          </p:nvSpPr>
          <p:spPr bwMode="auto">
            <a:xfrm>
              <a:off x="3488" y="2445"/>
              <a:ext cx="35" cy="37"/>
            </a:xfrm>
            <a:custGeom>
              <a:avLst/>
              <a:gdLst>
                <a:gd name="T0" fmla="*/ 3 w 160"/>
                <a:gd name="T1" fmla="*/ 37 h 167"/>
                <a:gd name="T2" fmla="*/ 4 w 160"/>
                <a:gd name="T3" fmla="*/ 36 h 167"/>
                <a:gd name="T4" fmla="*/ 35 w 160"/>
                <a:gd name="T5" fmla="*/ 3 h 167"/>
                <a:gd name="T6" fmla="*/ 31 w 160"/>
                <a:gd name="T7" fmla="*/ 0 h 167"/>
                <a:gd name="T8" fmla="*/ 0 w 160"/>
                <a:gd name="T9" fmla="*/ 33 h 167"/>
                <a:gd name="T10" fmla="*/ 1 w 160"/>
                <a:gd name="T11" fmla="*/ 32 h 167"/>
                <a:gd name="T12" fmla="*/ 3 w 160"/>
                <a:gd name="T13" fmla="*/ 37 h 167"/>
                <a:gd name="T14" fmla="*/ 4 w 160"/>
                <a:gd name="T15" fmla="*/ 37 h 167"/>
                <a:gd name="T16" fmla="*/ 4 w 160"/>
                <a:gd name="T17" fmla="*/ 36 h 167"/>
                <a:gd name="T18" fmla="*/ 3 w 160"/>
                <a:gd name="T19" fmla="*/ 37 h 1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167"/>
                <a:gd name="T32" fmla="*/ 160 w 160"/>
                <a:gd name="T33" fmla="*/ 167 h 1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167">
                  <a:moveTo>
                    <a:pt x="14" y="167"/>
                  </a:moveTo>
                  <a:lnTo>
                    <a:pt x="18" y="162"/>
                  </a:lnTo>
                  <a:lnTo>
                    <a:pt x="160" y="14"/>
                  </a:lnTo>
                  <a:lnTo>
                    <a:pt x="142" y="0"/>
                  </a:lnTo>
                  <a:lnTo>
                    <a:pt x="0" y="149"/>
                  </a:lnTo>
                  <a:lnTo>
                    <a:pt x="5" y="145"/>
                  </a:lnTo>
                  <a:lnTo>
                    <a:pt x="14" y="167"/>
                  </a:lnTo>
                  <a:lnTo>
                    <a:pt x="16" y="165"/>
                  </a:lnTo>
                  <a:lnTo>
                    <a:pt x="18" y="162"/>
                  </a:lnTo>
                  <a:lnTo>
                    <a:pt x="14" y="167"/>
                  </a:lnTo>
                  <a:close/>
                </a:path>
              </a:pathLst>
            </a:custGeom>
            <a:solidFill>
              <a:srgbClr val="333333"/>
            </a:solidFill>
            <a:ln w="9525">
              <a:solidFill>
                <a:srgbClr val="3366FF"/>
              </a:solidFill>
              <a:round/>
              <a:headEnd/>
              <a:tailEnd/>
            </a:ln>
          </p:spPr>
          <p:txBody>
            <a:bodyPr/>
            <a:lstStyle/>
            <a:p>
              <a:endParaRPr lang="en-US"/>
            </a:p>
          </p:txBody>
        </p:sp>
        <p:sp>
          <p:nvSpPr>
            <p:cNvPr id="5137" name="Freeform 1047"/>
            <p:cNvSpPr>
              <a:spLocks/>
            </p:cNvSpPr>
            <p:nvPr/>
          </p:nvSpPr>
          <p:spPr bwMode="auto">
            <a:xfrm>
              <a:off x="3473" y="2477"/>
              <a:ext cx="19" cy="12"/>
            </a:xfrm>
            <a:custGeom>
              <a:avLst/>
              <a:gdLst>
                <a:gd name="T0" fmla="*/ 5 w 86"/>
                <a:gd name="T1" fmla="*/ 10 h 53"/>
                <a:gd name="T2" fmla="*/ 4 w 86"/>
                <a:gd name="T3" fmla="*/ 12 h 53"/>
                <a:gd name="T4" fmla="*/ 19 w 86"/>
                <a:gd name="T5" fmla="*/ 5 h 53"/>
                <a:gd name="T6" fmla="*/ 17 w 86"/>
                <a:gd name="T7" fmla="*/ 0 h 53"/>
                <a:gd name="T8" fmla="*/ 2 w 86"/>
                <a:gd name="T9" fmla="*/ 7 h 53"/>
                <a:gd name="T10" fmla="*/ 0 w 86"/>
                <a:gd name="T11" fmla="*/ 9 h 53"/>
                <a:gd name="T12" fmla="*/ 2 w 86"/>
                <a:gd name="T13" fmla="*/ 7 h 53"/>
                <a:gd name="T14" fmla="*/ 0 w 86"/>
                <a:gd name="T15" fmla="*/ 7 h 53"/>
                <a:gd name="T16" fmla="*/ 0 w 86"/>
                <a:gd name="T17" fmla="*/ 9 h 53"/>
                <a:gd name="T18" fmla="*/ 5 w 86"/>
                <a:gd name="T19" fmla="*/ 1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53"/>
                <a:gd name="T32" fmla="*/ 86 w 86"/>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53">
                  <a:moveTo>
                    <a:pt x="23" y="44"/>
                  </a:moveTo>
                  <a:lnTo>
                    <a:pt x="16" y="53"/>
                  </a:lnTo>
                  <a:lnTo>
                    <a:pt x="86" y="22"/>
                  </a:lnTo>
                  <a:lnTo>
                    <a:pt x="77" y="0"/>
                  </a:lnTo>
                  <a:lnTo>
                    <a:pt x="7" y="31"/>
                  </a:lnTo>
                  <a:lnTo>
                    <a:pt x="0" y="39"/>
                  </a:lnTo>
                  <a:lnTo>
                    <a:pt x="7" y="31"/>
                  </a:lnTo>
                  <a:lnTo>
                    <a:pt x="2" y="33"/>
                  </a:lnTo>
                  <a:lnTo>
                    <a:pt x="0" y="39"/>
                  </a:lnTo>
                  <a:lnTo>
                    <a:pt x="23" y="44"/>
                  </a:lnTo>
                  <a:close/>
                </a:path>
              </a:pathLst>
            </a:custGeom>
            <a:solidFill>
              <a:srgbClr val="333333"/>
            </a:solidFill>
            <a:ln w="9525">
              <a:solidFill>
                <a:srgbClr val="3366FF"/>
              </a:solidFill>
              <a:round/>
              <a:headEnd/>
              <a:tailEnd/>
            </a:ln>
          </p:spPr>
          <p:txBody>
            <a:bodyPr/>
            <a:lstStyle/>
            <a:p>
              <a:endParaRPr lang="en-US"/>
            </a:p>
          </p:txBody>
        </p:sp>
        <p:sp>
          <p:nvSpPr>
            <p:cNvPr id="5138" name="Freeform 1048"/>
            <p:cNvSpPr>
              <a:spLocks/>
            </p:cNvSpPr>
            <p:nvPr/>
          </p:nvSpPr>
          <p:spPr bwMode="auto">
            <a:xfrm>
              <a:off x="3469" y="2486"/>
              <a:ext cx="9" cy="13"/>
            </a:xfrm>
            <a:custGeom>
              <a:avLst/>
              <a:gdLst>
                <a:gd name="T0" fmla="*/ 4 w 39"/>
                <a:gd name="T1" fmla="*/ 13 h 60"/>
                <a:gd name="T2" fmla="*/ 5 w 39"/>
                <a:gd name="T3" fmla="*/ 11 h 60"/>
                <a:gd name="T4" fmla="*/ 9 w 39"/>
                <a:gd name="T5" fmla="*/ 1 h 60"/>
                <a:gd name="T6" fmla="*/ 4 w 39"/>
                <a:gd name="T7" fmla="*/ 0 h 60"/>
                <a:gd name="T8" fmla="*/ 0 w 39"/>
                <a:gd name="T9" fmla="*/ 10 h 60"/>
                <a:gd name="T10" fmla="*/ 2 w 39"/>
                <a:gd name="T11" fmla="*/ 8 h 60"/>
                <a:gd name="T12" fmla="*/ 4 w 39"/>
                <a:gd name="T13" fmla="*/ 13 h 60"/>
                <a:gd name="T14" fmla="*/ 5 w 39"/>
                <a:gd name="T15" fmla="*/ 13 h 60"/>
                <a:gd name="T16" fmla="*/ 5 w 39"/>
                <a:gd name="T17" fmla="*/ 11 h 60"/>
                <a:gd name="T18" fmla="*/ 4 w 39"/>
                <a:gd name="T19" fmla="*/ 13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60"/>
                <a:gd name="T32" fmla="*/ 39 w 39"/>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60">
                  <a:moveTo>
                    <a:pt x="16" y="60"/>
                  </a:moveTo>
                  <a:lnTo>
                    <a:pt x="23" y="51"/>
                  </a:lnTo>
                  <a:lnTo>
                    <a:pt x="39" y="5"/>
                  </a:lnTo>
                  <a:lnTo>
                    <a:pt x="16" y="0"/>
                  </a:lnTo>
                  <a:lnTo>
                    <a:pt x="0" y="47"/>
                  </a:lnTo>
                  <a:lnTo>
                    <a:pt x="7" y="38"/>
                  </a:lnTo>
                  <a:lnTo>
                    <a:pt x="16" y="60"/>
                  </a:lnTo>
                  <a:lnTo>
                    <a:pt x="21" y="58"/>
                  </a:lnTo>
                  <a:lnTo>
                    <a:pt x="23" y="51"/>
                  </a:lnTo>
                  <a:lnTo>
                    <a:pt x="16" y="60"/>
                  </a:lnTo>
                  <a:close/>
                </a:path>
              </a:pathLst>
            </a:custGeom>
            <a:solidFill>
              <a:srgbClr val="333333"/>
            </a:solidFill>
            <a:ln w="9525">
              <a:solidFill>
                <a:srgbClr val="3366FF"/>
              </a:solidFill>
              <a:round/>
              <a:headEnd/>
              <a:tailEnd/>
            </a:ln>
          </p:spPr>
          <p:txBody>
            <a:bodyPr/>
            <a:lstStyle/>
            <a:p>
              <a:endParaRPr lang="en-US"/>
            </a:p>
          </p:txBody>
        </p:sp>
        <p:sp>
          <p:nvSpPr>
            <p:cNvPr id="5139" name="Freeform 1049"/>
            <p:cNvSpPr>
              <a:spLocks/>
            </p:cNvSpPr>
            <p:nvPr/>
          </p:nvSpPr>
          <p:spPr bwMode="auto">
            <a:xfrm>
              <a:off x="3455" y="2494"/>
              <a:ext cx="18" cy="11"/>
            </a:xfrm>
            <a:custGeom>
              <a:avLst/>
              <a:gdLst>
                <a:gd name="T0" fmla="*/ 5 w 79"/>
                <a:gd name="T1" fmla="*/ 9 h 49"/>
                <a:gd name="T2" fmla="*/ 4 w 79"/>
                <a:gd name="T3" fmla="*/ 11 h 49"/>
                <a:gd name="T4" fmla="*/ 18 w 79"/>
                <a:gd name="T5" fmla="*/ 5 h 49"/>
                <a:gd name="T6" fmla="*/ 16 w 79"/>
                <a:gd name="T7" fmla="*/ 0 h 49"/>
                <a:gd name="T8" fmla="*/ 2 w 79"/>
                <a:gd name="T9" fmla="*/ 6 h 49"/>
                <a:gd name="T10" fmla="*/ 0 w 79"/>
                <a:gd name="T11" fmla="*/ 9 h 49"/>
                <a:gd name="T12" fmla="*/ 2 w 79"/>
                <a:gd name="T13" fmla="*/ 6 h 49"/>
                <a:gd name="T14" fmla="*/ 0 w 79"/>
                <a:gd name="T15" fmla="*/ 7 h 49"/>
                <a:gd name="T16" fmla="*/ 0 w 79"/>
                <a:gd name="T17" fmla="*/ 9 h 49"/>
                <a:gd name="T18" fmla="*/ 5 w 79"/>
                <a:gd name="T19" fmla="*/ 9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49"/>
                <a:gd name="T32" fmla="*/ 79 w 79"/>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49">
                  <a:moveTo>
                    <a:pt x="23" y="38"/>
                  </a:moveTo>
                  <a:lnTo>
                    <a:pt x="16" y="49"/>
                  </a:lnTo>
                  <a:lnTo>
                    <a:pt x="79" y="22"/>
                  </a:lnTo>
                  <a:lnTo>
                    <a:pt x="70" y="0"/>
                  </a:lnTo>
                  <a:lnTo>
                    <a:pt x="7" y="27"/>
                  </a:lnTo>
                  <a:lnTo>
                    <a:pt x="0" y="38"/>
                  </a:lnTo>
                  <a:lnTo>
                    <a:pt x="7" y="27"/>
                  </a:lnTo>
                  <a:lnTo>
                    <a:pt x="0" y="31"/>
                  </a:lnTo>
                  <a:lnTo>
                    <a:pt x="0" y="38"/>
                  </a:lnTo>
                  <a:lnTo>
                    <a:pt x="23" y="38"/>
                  </a:lnTo>
                  <a:close/>
                </a:path>
              </a:pathLst>
            </a:custGeom>
            <a:solidFill>
              <a:srgbClr val="333333"/>
            </a:solidFill>
            <a:ln w="9525">
              <a:solidFill>
                <a:srgbClr val="3366FF"/>
              </a:solidFill>
              <a:round/>
              <a:headEnd/>
              <a:tailEnd/>
            </a:ln>
          </p:spPr>
          <p:txBody>
            <a:bodyPr/>
            <a:lstStyle/>
            <a:p>
              <a:endParaRPr lang="en-US"/>
            </a:p>
          </p:txBody>
        </p:sp>
        <p:sp>
          <p:nvSpPr>
            <p:cNvPr id="5140" name="Freeform 1050"/>
            <p:cNvSpPr>
              <a:spLocks/>
            </p:cNvSpPr>
            <p:nvPr/>
          </p:nvSpPr>
          <p:spPr bwMode="auto">
            <a:xfrm>
              <a:off x="3455" y="2502"/>
              <a:ext cx="5" cy="23"/>
            </a:xfrm>
            <a:custGeom>
              <a:avLst/>
              <a:gdLst>
                <a:gd name="T0" fmla="*/ 4 w 23"/>
                <a:gd name="T1" fmla="*/ 23 h 102"/>
                <a:gd name="T2" fmla="*/ 5 w 23"/>
                <a:gd name="T3" fmla="*/ 21 h 102"/>
                <a:gd name="T4" fmla="*/ 5 w 23"/>
                <a:gd name="T5" fmla="*/ 0 h 102"/>
                <a:gd name="T6" fmla="*/ 0 w 23"/>
                <a:gd name="T7" fmla="*/ 0 h 102"/>
                <a:gd name="T8" fmla="*/ 0 w 23"/>
                <a:gd name="T9" fmla="*/ 21 h 102"/>
                <a:gd name="T10" fmla="*/ 0 w 23"/>
                <a:gd name="T11" fmla="*/ 20 h 102"/>
                <a:gd name="T12" fmla="*/ 4 w 23"/>
                <a:gd name="T13" fmla="*/ 23 h 102"/>
                <a:gd name="T14" fmla="*/ 5 w 23"/>
                <a:gd name="T15" fmla="*/ 22 h 102"/>
                <a:gd name="T16" fmla="*/ 5 w 23"/>
                <a:gd name="T17" fmla="*/ 21 h 102"/>
                <a:gd name="T18" fmla="*/ 4 w 23"/>
                <a:gd name="T19" fmla="*/ 23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02"/>
                <a:gd name="T32" fmla="*/ 23 w 23"/>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02">
                  <a:moveTo>
                    <a:pt x="20" y="102"/>
                  </a:moveTo>
                  <a:lnTo>
                    <a:pt x="23" y="95"/>
                  </a:lnTo>
                  <a:lnTo>
                    <a:pt x="23" y="0"/>
                  </a:lnTo>
                  <a:lnTo>
                    <a:pt x="0" y="0"/>
                  </a:lnTo>
                  <a:lnTo>
                    <a:pt x="0" y="95"/>
                  </a:lnTo>
                  <a:lnTo>
                    <a:pt x="2" y="89"/>
                  </a:lnTo>
                  <a:lnTo>
                    <a:pt x="20" y="102"/>
                  </a:lnTo>
                  <a:lnTo>
                    <a:pt x="23" y="97"/>
                  </a:lnTo>
                  <a:lnTo>
                    <a:pt x="23" y="95"/>
                  </a:lnTo>
                  <a:lnTo>
                    <a:pt x="20" y="102"/>
                  </a:lnTo>
                  <a:close/>
                </a:path>
              </a:pathLst>
            </a:custGeom>
            <a:solidFill>
              <a:srgbClr val="333333"/>
            </a:solidFill>
            <a:ln w="9525">
              <a:solidFill>
                <a:srgbClr val="3366FF"/>
              </a:solidFill>
              <a:round/>
              <a:headEnd/>
              <a:tailEnd/>
            </a:ln>
          </p:spPr>
          <p:txBody>
            <a:bodyPr/>
            <a:lstStyle/>
            <a:p>
              <a:endParaRPr lang="en-US"/>
            </a:p>
          </p:txBody>
        </p:sp>
        <p:sp>
          <p:nvSpPr>
            <p:cNvPr id="5141" name="Freeform 1051"/>
            <p:cNvSpPr>
              <a:spLocks/>
            </p:cNvSpPr>
            <p:nvPr/>
          </p:nvSpPr>
          <p:spPr bwMode="auto">
            <a:xfrm>
              <a:off x="3436" y="2522"/>
              <a:ext cx="24" cy="27"/>
            </a:xfrm>
            <a:custGeom>
              <a:avLst/>
              <a:gdLst>
                <a:gd name="T0" fmla="*/ 4 w 110"/>
                <a:gd name="T1" fmla="*/ 22 h 126"/>
                <a:gd name="T2" fmla="*/ 6 w 110"/>
                <a:gd name="T3" fmla="*/ 26 h 126"/>
                <a:gd name="T4" fmla="*/ 24 w 110"/>
                <a:gd name="T5" fmla="*/ 3 h 126"/>
                <a:gd name="T6" fmla="*/ 20 w 110"/>
                <a:gd name="T7" fmla="*/ 0 h 126"/>
                <a:gd name="T8" fmla="*/ 2 w 110"/>
                <a:gd name="T9" fmla="*/ 23 h 126"/>
                <a:gd name="T10" fmla="*/ 4 w 110"/>
                <a:gd name="T11" fmla="*/ 27 h 126"/>
                <a:gd name="T12" fmla="*/ 2 w 110"/>
                <a:gd name="T13" fmla="*/ 23 h 126"/>
                <a:gd name="T14" fmla="*/ 0 w 110"/>
                <a:gd name="T15" fmla="*/ 27 h 126"/>
                <a:gd name="T16" fmla="*/ 4 w 110"/>
                <a:gd name="T17" fmla="*/ 27 h 126"/>
                <a:gd name="T18" fmla="*/ 4 w 110"/>
                <a:gd name="T19" fmla="*/ 22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26"/>
                <a:gd name="T32" fmla="*/ 110 w 110"/>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26">
                  <a:moveTo>
                    <a:pt x="20" y="104"/>
                  </a:moveTo>
                  <a:lnTo>
                    <a:pt x="29" y="122"/>
                  </a:lnTo>
                  <a:lnTo>
                    <a:pt x="110" y="13"/>
                  </a:lnTo>
                  <a:lnTo>
                    <a:pt x="92" y="0"/>
                  </a:lnTo>
                  <a:lnTo>
                    <a:pt x="11" y="108"/>
                  </a:lnTo>
                  <a:lnTo>
                    <a:pt x="20" y="126"/>
                  </a:lnTo>
                  <a:lnTo>
                    <a:pt x="11" y="108"/>
                  </a:lnTo>
                  <a:lnTo>
                    <a:pt x="0" y="124"/>
                  </a:lnTo>
                  <a:lnTo>
                    <a:pt x="20" y="126"/>
                  </a:lnTo>
                  <a:lnTo>
                    <a:pt x="20" y="104"/>
                  </a:lnTo>
                  <a:close/>
                </a:path>
              </a:pathLst>
            </a:custGeom>
            <a:solidFill>
              <a:srgbClr val="333333"/>
            </a:solidFill>
            <a:ln w="9525">
              <a:solidFill>
                <a:srgbClr val="3366FF"/>
              </a:solidFill>
              <a:round/>
              <a:headEnd/>
              <a:tailEnd/>
            </a:ln>
          </p:spPr>
          <p:txBody>
            <a:bodyPr/>
            <a:lstStyle/>
            <a:p>
              <a:endParaRPr lang="en-US"/>
            </a:p>
          </p:txBody>
        </p:sp>
        <p:sp>
          <p:nvSpPr>
            <p:cNvPr id="5142" name="Freeform 1052"/>
            <p:cNvSpPr>
              <a:spLocks/>
            </p:cNvSpPr>
            <p:nvPr/>
          </p:nvSpPr>
          <p:spPr bwMode="auto">
            <a:xfrm>
              <a:off x="3440" y="2545"/>
              <a:ext cx="16" cy="7"/>
            </a:xfrm>
            <a:custGeom>
              <a:avLst/>
              <a:gdLst>
                <a:gd name="T0" fmla="*/ 14 w 72"/>
                <a:gd name="T1" fmla="*/ 2 h 33"/>
                <a:gd name="T2" fmla="*/ 15 w 72"/>
                <a:gd name="T3" fmla="*/ 2 h 33"/>
                <a:gd name="T4" fmla="*/ 0 w 72"/>
                <a:gd name="T5" fmla="*/ 0 h 33"/>
                <a:gd name="T6" fmla="*/ 0 w 72"/>
                <a:gd name="T7" fmla="*/ 5 h 33"/>
                <a:gd name="T8" fmla="*/ 15 w 72"/>
                <a:gd name="T9" fmla="*/ 7 h 33"/>
                <a:gd name="T10" fmla="*/ 16 w 72"/>
                <a:gd name="T11" fmla="*/ 7 h 33"/>
                <a:gd name="T12" fmla="*/ 15 w 72"/>
                <a:gd name="T13" fmla="*/ 7 h 33"/>
                <a:gd name="T14" fmla="*/ 15 w 72"/>
                <a:gd name="T15" fmla="*/ 7 h 33"/>
                <a:gd name="T16" fmla="*/ 16 w 72"/>
                <a:gd name="T17" fmla="*/ 7 h 33"/>
                <a:gd name="T18" fmla="*/ 14 w 72"/>
                <a:gd name="T19" fmla="*/ 2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33"/>
                <a:gd name="T32" fmla="*/ 72 w 72"/>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33">
                  <a:moveTo>
                    <a:pt x="63" y="11"/>
                  </a:moveTo>
                  <a:lnTo>
                    <a:pt x="68" y="11"/>
                  </a:lnTo>
                  <a:lnTo>
                    <a:pt x="0" y="0"/>
                  </a:lnTo>
                  <a:lnTo>
                    <a:pt x="0" y="22"/>
                  </a:lnTo>
                  <a:lnTo>
                    <a:pt x="68" y="33"/>
                  </a:lnTo>
                  <a:lnTo>
                    <a:pt x="72" y="33"/>
                  </a:lnTo>
                  <a:lnTo>
                    <a:pt x="68" y="33"/>
                  </a:lnTo>
                  <a:lnTo>
                    <a:pt x="72" y="33"/>
                  </a:lnTo>
                  <a:lnTo>
                    <a:pt x="63" y="11"/>
                  </a:lnTo>
                  <a:close/>
                </a:path>
              </a:pathLst>
            </a:custGeom>
            <a:solidFill>
              <a:srgbClr val="333333"/>
            </a:solidFill>
            <a:ln w="9525">
              <a:solidFill>
                <a:srgbClr val="3366FF"/>
              </a:solidFill>
              <a:round/>
              <a:headEnd/>
              <a:tailEnd/>
            </a:ln>
          </p:spPr>
          <p:txBody>
            <a:bodyPr/>
            <a:lstStyle/>
            <a:p>
              <a:endParaRPr lang="en-US"/>
            </a:p>
          </p:txBody>
        </p:sp>
        <p:sp>
          <p:nvSpPr>
            <p:cNvPr id="5143" name="Freeform 1053"/>
            <p:cNvSpPr>
              <a:spLocks/>
            </p:cNvSpPr>
            <p:nvPr/>
          </p:nvSpPr>
          <p:spPr bwMode="auto">
            <a:xfrm>
              <a:off x="3454" y="2520"/>
              <a:ext cx="64" cy="32"/>
            </a:xfrm>
            <a:custGeom>
              <a:avLst/>
              <a:gdLst>
                <a:gd name="T0" fmla="*/ 64 w 291"/>
                <a:gd name="T1" fmla="*/ 2 h 144"/>
                <a:gd name="T2" fmla="*/ 61 w 291"/>
                <a:gd name="T3" fmla="*/ 0 h 144"/>
                <a:gd name="T4" fmla="*/ 0 w 291"/>
                <a:gd name="T5" fmla="*/ 27 h 144"/>
                <a:gd name="T6" fmla="*/ 2 w 291"/>
                <a:gd name="T7" fmla="*/ 32 h 144"/>
                <a:gd name="T8" fmla="*/ 63 w 291"/>
                <a:gd name="T9" fmla="*/ 5 h 144"/>
                <a:gd name="T10" fmla="*/ 60 w 291"/>
                <a:gd name="T11" fmla="*/ 4 h 144"/>
                <a:gd name="T12" fmla="*/ 64 w 291"/>
                <a:gd name="T13" fmla="*/ 2 h 144"/>
                <a:gd name="T14" fmla="*/ 63 w 291"/>
                <a:gd name="T15" fmla="*/ 0 h 144"/>
                <a:gd name="T16" fmla="*/ 61 w 291"/>
                <a:gd name="T17" fmla="*/ 0 h 144"/>
                <a:gd name="T18" fmla="*/ 64 w 291"/>
                <a:gd name="T19" fmla="*/ 2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144"/>
                <a:gd name="T32" fmla="*/ 291 w 291"/>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144">
                  <a:moveTo>
                    <a:pt x="291" y="7"/>
                  </a:moveTo>
                  <a:lnTo>
                    <a:pt x="278" y="2"/>
                  </a:lnTo>
                  <a:lnTo>
                    <a:pt x="0" y="122"/>
                  </a:lnTo>
                  <a:lnTo>
                    <a:pt x="9" y="144"/>
                  </a:lnTo>
                  <a:lnTo>
                    <a:pt x="287" y="24"/>
                  </a:lnTo>
                  <a:lnTo>
                    <a:pt x="273" y="20"/>
                  </a:lnTo>
                  <a:lnTo>
                    <a:pt x="291" y="7"/>
                  </a:lnTo>
                  <a:lnTo>
                    <a:pt x="285" y="0"/>
                  </a:lnTo>
                  <a:lnTo>
                    <a:pt x="278" y="2"/>
                  </a:lnTo>
                  <a:lnTo>
                    <a:pt x="291" y="7"/>
                  </a:lnTo>
                  <a:close/>
                </a:path>
              </a:pathLst>
            </a:custGeom>
            <a:solidFill>
              <a:srgbClr val="333333"/>
            </a:solidFill>
            <a:ln w="9525">
              <a:solidFill>
                <a:srgbClr val="3366FF"/>
              </a:solidFill>
              <a:round/>
              <a:headEnd/>
              <a:tailEnd/>
            </a:ln>
          </p:spPr>
          <p:txBody>
            <a:bodyPr/>
            <a:lstStyle/>
            <a:p>
              <a:endParaRPr lang="en-US"/>
            </a:p>
          </p:txBody>
        </p:sp>
        <p:sp>
          <p:nvSpPr>
            <p:cNvPr id="5144" name="Freeform 1054"/>
            <p:cNvSpPr>
              <a:spLocks/>
            </p:cNvSpPr>
            <p:nvPr/>
          </p:nvSpPr>
          <p:spPr bwMode="auto">
            <a:xfrm>
              <a:off x="3514" y="2522"/>
              <a:ext cx="28" cy="28"/>
            </a:xfrm>
            <a:custGeom>
              <a:avLst/>
              <a:gdLst>
                <a:gd name="T0" fmla="*/ 28 w 129"/>
                <a:gd name="T1" fmla="*/ 26 h 130"/>
                <a:gd name="T2" fmla="*/ 28 w 129"/>
                <a:gd name="T3" fmla="*/ 25 h 130"/>
                <a:gd name="T4" fmla="*/ 4 w 129"/>
                <a:gd name="T5" fmla="*/ 0 h 130"/>
                <a:gd name="T6" fmla="*/ 0 w 129"/>
                <a:gd name="T7" fmla="*/ 3 h 130"/>
                <a:gd name="T8" fmla="*/ 24 w 129"/>
                <a:gd name="T9" fmla="*/ 28 h 130"/>
                <a:gd name="T10" fmla="*/ 23 w 129"/>
                <a:gd name="T11" fmla="*/ 27 h 130"/>
                <a:gd name="T12" fmla="*/ 28 w 129"/>
                <a:gd name="T13" fmla="*/ 26 h 130"/>
                <a:gd name="T14" fmla="*/ 28 w 129"/>
                <a:gd name="T15" fmla="*/ 26 h 130"/>
                <a:gd name="T16" fmla="*/ 28 w 129"/>
                <a:gd name="T17" fmla="*/ 25 h 130"/>
                <a:gd name="T18" fmla="*/ 28 w 129"/>
                <a:gd name="T19" fmla="*/ 26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9"/>
                <a:gd name="T31" fmla="*/ 0 h 130"/>
                <a:gd name="T32" fmla="*/ 129 w 129"/>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9" h="130">
                  <a:moveTo>
                    <a:pt x="129" y="122"/>
                  </a:moveTo>
                  <a:lnTo>
                    <a:pt x="127" y="117"/>
                  </a:lnTo>
                  <a:lnTo>
                    <a:pt x="18" y="0"/>
                  </a:lnTo>
                  <a:lnTo>
                    <a:pt x="0" y="13"/>
                  </a:lnTo>
                  <a:lnTo>
                    <a:pt x="109" y="130"/>
                  </a:lnTo>
                  <a:lnTo>
                    <a:pt x="106" y="126"/>
                  </a:lnTo>
                  <a:lnTo>
                    <a:pt x="129" y="122"/>
                  </a:lnTo>
                  <a:lnTo>
                    <a:pt x="127" y="119"/>
                  </a:lnTo>
                  <a:lnTo>
                    <a:pt x="127" y="117"/>
                  </a:lnTo>
                  <a:lnTo>
                    <a:pt x="129" y="122"/>
                  </a:lnTo>
                  <a:close/>
                </a:path>
              </a:pathLst>
            </a:custGeom>
            <a:solidFill>
              <a:srgbClr val="333333"/>
            </a:solidFill>
            <a:ln w="9525">
              <a:solidFill>
                <a:srgbClr val="3366FF"/>
              </a:solidFill>
              <a:round/>
              <a:headEnd/>
              <a:tailEnd/>
            </a:ln>
          </p:spPr>
          <p:txBody>
            <a:bodyPr/>
            <a:lstStyle/>
            <a:p>
              <a:endParaRPr lang="en-US"/>
            </a:p>
          </p:txBody>
        </p:sp>
        <p:sp>
          <p:nvSpPr>
            <p:cNvPr id="5145" name="Freeform 1055"/>
            <p:cNvSpPr>
              <a:spLocks/>
            </p:cNvSpPr>
            <p:nvPr/>
          </p:nvSpPr>
          <p:spPr bwMode="auto">
            <a:xfrm>
              <a:off x="3537" y="2548"/>
              <a:ext cx="16" cy="36"/>
            </a:xfrm>
            <a:custGeom>
              <a:avLst/>
              <a:gdLst>
                <a:gd name="T0" fmla="*/ 15 w 75"/>
                <a:gd name="T1" fmla="*/ 33 h 164"/>
                <a:gd name="T2" fmla="*/ 16 w 75"/>
                <a:gd name="T3" fmla="*/ 34 h 164"/>
                <a:gd name="T4" fmla="*/ 5 w 75"/>
                <a:gd name="T5" fmla="*/ 0 h 164"/>
                <a:gd name="T6" fmla="*/ 0 w 75"/>
                <a:gd name="T7" fmla="*/ 1 h 164"/>
                <a:gd name="T8" fmla="*/ 11 w 75"/>
                <a:gd name="T9" fmla="*/ 35 h 164"/>
                <a:gd name="T10" fmla="*/ 12 w 75"/>
                <a:gd name="T11" fmla="*/ 36 h 164"/>
                <a:gd name="T12" fmla="*/ 11 w 75"/>
                <a:gd name="T13" fmla="*/ 35 h 164"/>
                <a:gd name="T14" fmla="*/ 12 w 75"/>
                <a:gd name="T15" fmla="*/ 35 h 164"/>
                <a:gd name="T16" fmla="*/ 12 w 75"/>
                <a:gd name="T17" fmla="*/ 36 h 164"/>
                <a:gd name="T18" fmla="*/ 15 w 75"/>
                <a:gd name="T19" fmla="*/ 33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164"/>
                <a:gd name="T32" fmla="*/ 75 w 75"/>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164">
                  <a:moveTo>
                    <a:pt x="70" y="150"/>
                  </a:moveTo>
                  <a:lnTo>
                    <a:pt x="75" y="155"/>
                  </a:lnTo>
                  <a:lnTo>
                    <a:pt x="23" y="0"/>
                  </a:lnTo>
                  <a:lnTo>
                    <a:pt x="0" y="4"/>
                  </a:lnTo>
                  <a:lnTo>
                    <a:pt x="52" y="159"/>
                  </a:lnTo>
                  <a:lnTo>
                    <a:pt x="57" y="164"/>
                  </a:lnTo>
                  <a:lnTo>
                    <a:pt x="52" y="159"/>
                  </a:lnTo>
                  <a:lnTo>
                    <a:pt x="54" y="161"/>
                  </a:lnTo>
                  <a:lnTo>
                    <a:pt x="57" y="164"/>
                  </a:lnTo>
                  <a:lnTo>
                    <a:pt x="70" y="150"/>
                  </a:lnTo>
                  <a:close/>
                </a:path>
              </a:pathLst>
            </a:custGeom>
            <a:solidFill>
              <a:srgbClr val="333333"/>
            </a:solidFill>
            <a:ln w="9525">
              <a:solidFill>
                <a:srgbClr val="3366FF"/>
              </a:solidFill>
              <a:round/>
              <a:headEnd/>
              <a:tailEnd/>
            </a:ln>
          </p:spPr>
          <p:txBody>
            <a:bodyPr/>
            <a:lstStyle/>
            <a:p>
              <a:endParaRPr lang="en-US"/>
            </a:p>
          </p:txBody>
        </p:sp>
        <p:sp>
          <p:nvSpPr>
            <p:cNvPr id="5146" name="Freeform 1056"/>
            <p:cNvSpPr>
              <a:spLocks/>
            </p:cNvSpPr>
            <p:nvPr/>
          </p:nvSpPr>
          <p:spPr bwMode="auto">
            <a:xfrm>
              <a:off x="3549" y="2581"/>
              <a:ext cx="31" cy="29"/>
            </a:xfrm>
            <a:custGeom>
              <a:avLst/>
              <a:gdLst>
                <a:gd name="T0" fmla="*/ 29 w 142"/>
                <a:gd name="T1" fmla="*/ 29 h 131"/>
                <a:gd name="T2" fmla="*/ 29 w 142"/>
                <a:gd name="T3" fmla="*/ 26 h 131"/>
                <a:gd name="T4" fmla="*/ 3 w 142"/>
                <a:gd name="T5" fmla="*/ 0 h 131"/>
                <a:gd name="T6" fmla="*/ 0 w 142"/>
                <a:gd name="T7" fmla="*/ 3 h 131"/>
                <a:gd name="T8" fmla="*/ 26 w 142"/>
                <a:gd name="T9" fmla="*/ 29 h 131"/>
                <a:gd name="T10" fmla="*/ 26 w 142"/>
                <a:gd name="T11" fmla="*/ 26 h 131"/>
                <a:gd name="T12" fmla="*/ 29 w 142"/>
                <a:gd name="T13" fmla="*/ 29 h 131"/>
                <a:gd name="T14" fmla="*/ 31 w 142"/>
                <a:gd name="T15" fmla="*/ 28 h 131"/>
                <a:gd name="T16" fmla="*/ 29 w 142"/>
                <a:gd name="T17" fmla="*/ 26 h 131"/>
                <a:gd name="T18" fmla="*/ 29 w 142"/>
                <a:gd name="T19" fmla="*/ 29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131"/>
                <a:gd name="T32" fmla="*/ 142 w 142"/>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131">
                  <a:moveTo>
                    <a:pt x="135" y="131"/>
                  </a:moveTo>
                  <a:lnTo>
                    <a:pt x="133" y="118"/>
                  </a:lnTo>
                  <a:lnTo>
                    <a:pt x="13" y="0"/>
                  </a:lnTo>
                  <a:lnTo>
                    <a:pt x="0" y="14"/>
                  </a:lnTo>
                  <a:lnTo>
                    <a:pt x="119" y="131"/>
                  </a:lnTo>
                  <a:lnTo>
                    <a:pt x="117" y="118"/>
                  </a:lnTo>
                  <a:lnTo>
                    <a:pt x="135" y="131"/>
                  </a:lnTo>
                  <a:lnTo>
                    <a:pt x="142" y="125"/>
                  </a:lnTo>
                  <a:lnTo>
                    <a:pt x="133" y="118"/>
                  </a:lnTo>
                  <a:lnTo>
                    <a:pt x="135" y="131"/>
                  </a:lnTo>
                  <a:close/>
                </a:path>
              </a:pathLst>
            </a:custGeom>
            <a:solidFill>
              <a:srgbClr val="333333"/>
            </a:solidFill>
            <a:ln w="9525">
              <a:solidFill>
                <a:srgbClr val="3366FF"/>
              </a:solidFill>
              <a:round/>
              <a:headEnd/>
              <a:tailEnd/>
            </a:ln>
          </p:spPr>
          <p:txBody>
            <a:bodyPr/>
            <a:lstStyle/>
            <a:p>
              <a:endParaRPr lang="en-US"/>
            </a:p>
          </p:txBody>
        </p:sp>
        <p:sp>
          <p:nvSpPr>
            <p:cNvPr id="5147" name="Freeform 1057"/>
            <p:cNvSpPr>
              <a:spLocks/>
            </p:cNvSpPr>
            <p:nvPr/>
          </p:nvSpPr>
          <p:spPr bwMode="auto">
            <a:xfrm>
              <a:off x="3569" y="2607"/>
              <a:ext cx="10" cy="10"/>
            </a:xfrm>
            <a:custGeom>
              <a:avLst/>
              <a:gdLst>
                <a:gd name="T0" fmla="*/ 2 w 43"/>
                <a:gd name="T1" fmla="*/ 10 h 44"/>
                <a:gd name="T2" fmla="*/ 4 w 43"/>
                <a:gd name="T3" fmla="*/ 9 h 44"/>
                <a:gd name="T4" fmla="*/ 10 w 43"/>
                <a:gd name="T5" fmla="*/ 3 h 44"/>
                <a:gd name="T6" fmla="*/ 6 w 43"/>
                <a:gd name="T7" fmla="*/ 0 h 44"/>
                <a:gd name="T8" fmla="*/ 0 w 43"/>
                <a:gd name="T9" fmla="*/ 6 h 44"/>
                <a:gd name="T10" fmla="*/ 2 w 43"/>
                <a:gd name="T11" fmla="*/ 5 h 44"/>
                <a:gd name="T12" fmla="*/ 2 w 43"/>
                <a:gd name="T13" fmla="*/ 10 h 44"/>
                <a:gd name="T14" fmla="*/ 3 w 43"/>
                <a:gd name="T15" fmla="*/ 10 h 44"/>
                <a:gd name="T16" fmla="*/ 4 w 43"/>
                <a:gd name="T17" fmla="*/ 9 h 44"/>
                <a:gd name="T18" fmla="*/ 2 w 43"/>
                <a:gd name="T19" fmla="*/ 1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44"/>
                <a:gd name="T32" fmla="*/ 43 w 43"/>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44">
                  <a:moveTo>
                    <a:pt x="9" y="44"/>
                  </a:moveTo>
                  <a:lnTo>
                    <a:pt x="18" y="40"/>
                  </a:lnTo>
                  <a:lnTo>
                    <a:pt x="43" y="13"/>
                  </a:lnTo>
                  <a:lnTo>
                    <a:pt x="25" y="0"/>
                  </a:lnTo>
                  <a:lnTo>
                    <a:pt x="0" y="26"/>
                  </a:lnTo>
                  <a:lnTo>
                    <a:pt x="9" y="22"/>
                  </a:lnTo>
                  <a:lnTo>
                    <a:pt x="9" y="44"/>
                  </a:lnTo>
                  <a:lnTo>
                    <a:pt x="14" y="44"/>
                  </a:lnTo>
                  <a:lnTo>
                    <a:pt x="18" y="40"/>
                  </a:lnTo>
                  <a:lnTo>
                    <a:pt x="9" y="44"/>
                  </a:lnTo>
                  <a:close/>
                </a:path>
              </a:pathLst>
            </a:custGeom>
            <a:solidFill>
              <a:srgbClr val="333333"/>
            </a:solidFill>
            <a:ln w="9525">
              <a:solidFill>
                <a:srgbClr val="3366FF"/>
              </a:solidFill>
              <a:round/>
              <a:headEnd/>
              <a:tailEnd/>
            </a:ln>
          </p:spPr>
          <p:txBody>
            <a:bodyPr/>
            <a:lstStyle/>
            <a:p>
              <a:endParaRPr lang="en-US"/>
            </a:p>
          </p:txBody>
        </p:sp>
        <p:sp>
          <p:nvSpPr>
            <p:cNvPr id="5148" name="Freeform 1058"/>
            <p:cNvSpPr>
              <a:spLocks/>
            </p:cNvSpPr>
            <p:nvPr/>
          </p:nvSpPr>
          <p:spPr bwMode="auto">
            <a:xfrm>
              <a:off x="3559" y="2612"/>
              <a:ext cx="12" cy="5"/>
            </a:xfrm>
            <a:custGeom>
              <a:avLst/>
              <a:gdLst>
                <a:gd name="T0" fmla="*/ 5 w 56"/>
                <a:gd name="T1" fmla="*/ 2 h 22"/>
                <a:gd name="T2" fmla="*/ 3 w 56"/>
                <a:gd name="T3" fmla="*/ 5 h 22"/>
                <a:gd name="T4" fmla="*/ 12 w 56"/>
                <a:gd name="T5" fmla="*/ 5 h 22"/>
                <a:gd name="T6" fmla="*/ 12 w 56"/>
                <a:gd name="T7" fmla="*/ 0 h 22"/>
                <a:gd name="T8" fmla="*/ 3 w 56"/>
                <a:gd name="T9" fmla="*/ 0 h 22"/>
                <a:gd name="T10" fmla="*/ 0 w 56"/>
                <a:gd name="T11" fmla="*/ 3 h 22"/>
                <a:gd name="T12" fmla="*/ 3 w 56"/>
                <a:gd name="T13" fmla="*/ 0 h 22"/>
                <a:gd name="T14" fmla="*/ 0 w 56"/>
                <a:gd name="T15" fmla="*/ 0 h 22"/>
                <a:gd name="T16" fmla="*/ 0 w 56"/>
                <a:gd name="T17" fmla="*/ 3 h 22"/>
                <a:gd name="T18" fmla="*/ 5 w 56"/>
                <a:gd name="T19" fmla="*/ 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22"/>
                <a:gd name="T32" fmla="*/ 56 w 56"/>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22">
                  <a:moveTo>
                    <a:pt x="25" y="9"/>
                  </a:moveTo>
                  <a:lnTo>
                    <a:pt x="13" y="22"/>
                  </a:lnTo>
                  <a:lnTo>
                    <a:pt x="56" y="22"/>
                  </a:lnTo>
                  <a:lnTo>
                    <a:pt x="56" y="0"/>
                  </a:lnTo>
                  <a:lnTo>
                    <a:pt x="13" y="0"/>
                  </a:lnTo>
                  <a:lnTo>
                    <a:pt x="2" y="13"/>
                  </a:lnTo>
                  <a:lnTo>
                    <a:pt x="13" y="0"/>
                  </a:lnTo>
                  <a:lnTo>
                    <a:pt x="0" y="0"/>
                  </a:lnTo>
                  <a:lnTo>
                    <a:pt x="2" y="13"/>
                  </a:lnTo>
                  <a:lnTo>
                    <a:pt x="25" y="9"/>
                  </a:lnTo>
                  <a:close/>
                </a:path>
              </a:pathLst>
            </a:custGeom>
            <a:solidFill>
              <a:srgbClr val="333333"/>
            </a:solidFill>
            <a:ln w="9525">
              <a:solidFill>
                <a:srgbClr val="3366FF"/>
              </a:solidFill>
              <a:round/>
              <a:headEnd/>
              <a:tailEnd/>
            </a:ln>
          </p:spPr>
          <p:txBody>
            <a:bodyPr/>
            <a:lstStyle/>
            <a:p>
              <a:endParaRPr lang="en-US"/>
            </a:p>
          </p:txBody>
        </p:sp>
        <p:sp>
          <p:nvSpPr>
            <p:cNvPr id="5149" name="Freeform 1059"/>
            <p:cNvSpPr>
              <a:spLocks/>
            </p:cNvSpPr>
            <p:nvPr/>
          </p:nvSpPr>
          <p:spPr bwMode="auto">
            <a:xfrm>
              <a:off x="3560" y="2614"/>
              <a:ext cx="16" cy="59"/>
            </a:xfrm>
            <a:custGeom>
              <a:avLst/>
              <a:gdLst>
                <a:gd name="T0" fmla="*/ 16 w 77"/>
                <a:gd name="T1" fmla="*/ 59 h 268"/>
                <a:gd name="T2" fmla="*/ 16 w 77"/>
                <a:gd name="T3" fmla="*/ 58 h 268"/>
                <a:gd name="T4" fmla="*/ 5 w 77"/>
                <a:gd name="T5" fmla="*/ 0 h 268"/>
                <a:gd name="T6" fmla="*/ 0 w 77"/>
                <a:gd name="T7" fmla="*/ 1 h 268"/>
                <a:gd name="T8" fmla="*/ 11 w 77"/>
                <a:gd name="T9" fmla="*/ 59 h 268"/>
                <a:gd name="T10" fmla="*/ 11 w 77"/>
                <a:gd name="T11" fmla="*/ 59 h 268"/>
                <a:gd name="T12" fmla="*/ 16 w 77"/>
                <a:gd name="T13" fmla="*/ 59 h 268"/>
                <a:gd name="T14" fmla="*/ 16 w 77"/>
                <a:gd name="T15" fmla="*/ 59 h 268"/>
                <a:gd name="T16" fmla="*/ 16 w 77"/>
                <a:gd name="T17" fmla="*/ 58 h 268"/>
                <a:gd name="T18" fmla="*/ 16 w 77"/>
                <a:gd name="T19" fmla="*/ 59 h 2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268"/>
                <a:gd name="T32" fmla="*/ 77 w 77"/>
                <a:gd name="T33" fmla="*/ 268 h 2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268">
                  <a:moveTo>
                    <a:pt x="77" y="266"/>
                  </a:moveTo>
                  <a:lnTo>
                    <a:pt x="77" y="264"/>
                  </a:lnTo>
                  <a:lnTo>
                    <a:pt x="23" y="0"/>
                  </a:lnTo>
                  <a:lnTo>
                    <a:pt x="0" y="4"/>
                  </a:lnTo>
                  <a:lnTo>
                    <a:pt x="54" y="268"/>
                  </a:lnTo>
                  <a:lnTo>
                    <a:pt x="54" y="266"/>
                  </a:lnTo>
                  <a:lnTo>
                    <a:pt x="77" y="266"/>
                  </a:lnTo>
                  <a:lnTo>
                    <a:pt x="77" y="264"/>
                  </a:lnTo>
                  <a:lnTo>
                    <a:pt x="77" y="266"/>
                  </a:lnTo>
                  <a:close/>
                </a:path>
              </a:pathLst>
            </a:custGeom>
            <a:solidFill>
              <a:srgbClr val="333333"/>
            </a:solidFill>
            <a:ln w="9525">
              <a:solidFill>
                <a:srgbClr val="3366FF"/>
              </a:solidFill>
              <a:round/>
              <a:headEnd/>
              <a:tailEnd/>
            </a:ln>
          </p:spPr>
          <p:txBody>
            <a:bodyPr/>
            <a:lstStyle/>
            <a:p>
              <a:endParaRPr lang="en-US"/>
            </a:p>
          </p:txBody>
        </p:sp>
        <p:sp>
          <p:nvSpPr>
            <p:cNvPr id="5150" name="Freeform 1060"/>
            <p:cNvSpPr>
              <a:spLocks/>
            </p:cNvSpPr>
            <p:nvPr/>
          </p:nvSpPr>
          <p:spPr bwMode="auto">
            <a:xfrm>
              <a:off x="3571" y="2672"/>
              <a:ext cx="5" cy="22"/>
            </a:xfrm>
            <a:custGeom>
              <a:avLst/>
              <a:gdLst>
                <a:gd name="T0" fmla="*/ 4 w 23"/>
                <a:gd name="T1" fmla="*/ 19 h 98"/>
                <a:gd name="T2" fmla="*/ 5 w 23"/>
                <a:gd name="T3" fmla="*/ 20 h 98"/>
                <a:gd name="T4" fmla="*/ 5 w 23"/>
                <a:gd name="T5" fmla="*/ 0 h 98"/>
                <a:gd name="T6" fmla="*/ 0 w 23"/>
                <a:gd name="T7" fmla="*/ 0 h 98"/>
                <a:gd name="T8" fmla="*/ 0 w 23"/>
                <a:gd name="T9" fmla="*/ 20 h 98"/>
                <a:gd name="T10" fmla="*/ 1 w 23"/>
                <a:gd name="T11" fmla="*/ 22 h 98"/>
                <a:gd name="T12" fmla="*/ 0 w 23"/>
                <a:gd name="T13" fmla="*/ 20 h 98"/>
                <a:gd name="T14" fmla="*/ 0 w 23"/>
                <a:gd name="T15" fmla="*/ 21 h 98"/>
                <a:gd name="T16" fmla="*/ 1 w 23"/>
                <a:gd name="T17" fmla="*/ 22 h 98"/>
                <a:gd name="T18" fmla="*/ 4 w 23"/>
                <a:gd name="T19" fmla="*/ 19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98"/>
                <a:gd name="T32" fmla="*/ 23 w 23"/>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98">
                  <a:moveTo>
                    <a:pt x="18" y="84"/>
                  </a:moveTo>
                  <a:lnTo>
                    <a:pt x="23" y="91"/>
                  </a:lnTo>
                  <a:lnTo>
                    <a:pt x="23" y="0"/>
                  </a:lnTo>
                  <a:lnTo>
                    <a:pt x="0" y="0"/>
                  </a:lnTo>
                  <a:lnTo>
                    <a:pt x="0" y="91"/>
                  </a:lnTo>
                  <a:lnTo>
                    <a:pt x="5" y="98"/>
                  </a:lnTo>
                  <a:lnTo>
                    <a:pt x="0" y="91"/>
                  </a:lnTo>
                  <a:lnTo>
                    <a:pt x="0" y="95"/>
                  </a:lnTo>
                  <a:lnTo>
                    <a:pt x="5" y="98"/>
                  </a:lnTo>
                  <a:lnTo>
                    <a:pt x="18" y="84"/>
                  </a:lnTo>
                  <a:close/>
                </a:path>
              </a:pathLst>
            </a:custGeom>
            <a:solidFill>
              <a:srgbClr val="333333"/>
            </a:solidFill>
            <a:ln w="9525">
              <a:solidFill>
                <a:srgbClr val="3366FF"/>
              </a:solidFill>
              <a:round/>
              <a:headEnd/>
              <a:tailEnd/>
            </a:ln>
          </p:spPr>
          <p:txBody>
            <a:bodyPr/>
            <a:lstStyle/>
            <a:p>
              <a:endParaRPr lang="en-US"/>
            </a:p>
          </p:txBody>
        </p:sp>
        <p:sp>
          <p:nvSpPr>
            <p:cNvPr id="5151" name="Freeform 1061"/>
            <p:cNvSpPr>
              <a:spLocks/>
            </p:cNvSpPr>
            <p:nvPr/>
          </p:nvSpPr>
          <p:spPr bwMode="auto">
            <a:xfrm>
              <a:off x="3573" y="2691"/>
              <a:ext cx="46" cy="46"/>
            </a:xfrm>
            <a:custGeom>
              <a:avLst/>
              <a:gdLst>
                <a:gd name="T0" fmla="*/ 46 w 214"/>
                <a:gd name="T1" fmla="*/ 43 h 211"/>
                <a:gd name="T2" fmla="*/ 46 w 214"/>
                <a:gd name="T3" fmla="*/ 43 h 211"/>
                <a:gd name="T4" fmla="*/ 3 w 214"/>
                <a:gd name="T5" fmla="*/ 0 h 211"/>
                <a:gd name="T6" fmla="*/ 0 w 214"/>
                <a:gd name="T7" fmla="*/ 3 h 211"/>
                <a:gd name="T8" fmla="*/ 43 w 214"/>
                <a:gd name="T9" fmla="*/ 46 h 211"/>
                <a:gd name="T10" fmla="*/ 42 w 214"/>
                <a:gd name="T11" fmla="*/ 46 h 211"/>
                <a:gd name="T12" fmla="*/ 46 w 214"/>
                <a:gd name="T13" fmla="*/ 43 h 211"/>
                <a:gd name="T14" fmla="*/ 0 60000 65536"/>
                <a:gd name="T15" fmla="*/ 0 60000 65536"/>
                <a:gd name="T16" fmla="*/ 0 60000 65536"/>
                <a:gd name="T17" fmla="*/ 0 60000 65536"/>
                <a:gd name="T18" fmla="*/ 0 60000 65536"/>
                <a:gd name="T19" fmla="*/ 0 60000 65536"/>
                <a:gd name="T20" fmla="*/ 0 60000 65536"/>
                <a:gd name="T21" fmla="*/ 0 w 214"/>
                <a:gd name="T22" fmla="*/ 0 h 211"/>
                <a:gd name="T23" fmla="*/ 214 w 214"/>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211">
                  <a:moveTo>
                    <a:pt x="214" y="198"/>
                  </a:moveTo>
                  <a:lnTo>
                    <a:pt x="212" y="198"/>
                  </a:lnTo>
                  <a:lnTo>
                    <a:pt x="13" y="0"/>
                  </a:lnTo>
                  <a:lnTo>
                    <a:pt x="0" y="14"/>
                  </a:lnTo>
                  <a:lnTo>
                    <a:pt x="198" y="211"/>
                  </a:lnTo>
                  <a:lnTo>
                    <a:pt x="196" y="211"/>
                  </a:lnTo>
                  <a:lnTo>
                    <a:pt x="214" y="198"/>
                  </a:lnTo>
                  <a:close/>
                </a:path>
              </a:pathLst>
            </a:custGeom>
            <a:solidFill>
              <a:srgbClr val="333333"/>
            </a:solidFill>
            <a:ln w="9525">
              <a:solidFill>
                <a:srgbClr val="3366FF"/>
              </a:solidFill>
              <a:round/>
              <a:headEnd/>
              <a:tailEnd/>
            </a:ln>
          </p:spPr>
          <p:txBody>
            <a:bodyPr/>
            <a:lstStyle/>
            <a:p>
              <a:endParaRPr lang="en-US"/>
            </a:p>
          </p:txBody>
        </p:sp>
        <p:sp>
          <p:nvSpPr>
            <p:cNvPr id="5152" name="Freeform 1062"/>
            <p:cNvSpPr>
              <a:spLocks/>
            </p:cNvSpPr>
            <p:nvPr/>
          </p:nvSpPr>
          <p:spPr bwMode="auto">
            <a:xfrm>
              <a:off x="3615" y="2734"/>
              <a:ext cx="35" cy="40"/>
            </a:xfrm>
            <a:custGeom>
              <a:avLst/>
              <a:gdLst>
                <a:gd name="T0" fmla="*/ 35 w 158"/>
                <a:gd name="T1" fmla="*/ 36 h 181"/>
                <a:gd name="T2" fmla="*/ 35 w 158"/>
                <a:gd name="T3" fmla="*/ 37 h 181"/>
                <a:gd name="T4" fmla="*/ 4 w 158"/>
                <a:gd name="T5" fmla="*/ 0 h 181"/>
                <a:gd name="T6" fmla="*/ 0 w 158"/>
                <a:gd name="T7" fmla="*/ 3 h 181"/>
                <a:gd name="T8" fmla="*/ 31 w 158"/>
                <a:gd name="T9" fmla="*/ 40 h 181"/>
                <a:gd name="T10" fmla="*/ 31 w 158"/>
                <a:gd name="T11" fmla="*/ 40 h 181"/>
                <a:gd name="T12" fmla="*/ 31 w 158"/>
                <a:gd name="T13" fmla="*/ 40 h 181"/>
                <a:gd name="T14" fmla="*/ 31 w 158"/>
                <a:gd name="T15" fmla="*/ 40 h 181"/>
                <a:gd name="T16" fmla="*/ 31 w 158"/>
                <a:gd name="T17" fmla="*/ 40 h 181"/>
                <a:gd name="T18" fmla="*/ 35 w 158"/>
                <a:gd name="T19" fmla="*/ 36 h 1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181"/>
                <a:gd name="T32" fmla="*/ 158 w 158"/>
                <a:gd name="T33" fmla="*/ 181 h 1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181">
                  <a:moveTo>
                    <a:pt x="156" y="164"/>
                  </a:moveTo>
                  <a:lnTo>
                    <a:pt x="158" y="166"/>
                  </a:lnTo>
                  <a:lnTo>
                    <a:pt x="18" y="0"/>
                  </a:lnTo>
                  <a:lnTo>
                    <a:pt x="0" y="13"/>
                  </a:lnTo>
                  <a:lnTo>
                    <a:pt x="140" y="179"/>
                  </a:lnTo>
                  <a:lnTo>
                    <a:pt x="142" y="181"/>
                  </a:lnTo>
                  <a:lnTo>
                    <a:pt x="140" y="179"/>
                  </a:lnTo>
                  <a:lnTo>
                    <a:pt x="142" y="181"/>
                  </a:lnTo>
                  <a:lnTo>
                    <a:pt x="156" y="164"/>
                  </a:lnTo>
                  <a:close/>
                </a:path>
              </a:pathLst>
            </a:custGeom>
            <a:solidFill>
              <a:srgbClr val="333333"/>
            </a:solidFill>
            <a:ln w="9525">
              <a:solidFill>
                <a:srgbClr val="3366FF"/>
              </a:solidFill>
              <a:round/>
              <a:headEnd/>
              <a:tailEnd/>
            </a:ln>
          </p:spPr>
          <p:txBody>
            <a:bodyPr/>
            <a:lstStyle/>
            <a:p>
              <a:endParaRPr lang="en-US"/>
            </a:p>
          </p:txBody>
        </p:sp>
        <p:sp>
          <p:nvSpPr>
            <p:cNvPr id="5153" name="Freeform 1063"/>
            <p:cNvSpPr>
              <a:spLocks/>
            </p:cNvSpPr>
            <p:nvPr/>
          </p:nvSpPr>
          <p:spPr bwMode="auto">
            <a:xfrm>
              <a:off x="3646" y="2770"/>
              <a:ext cx="43" cy="33"/>
            </a:xfrm>
            <a:custGeom>
              <a:avLst/>
              <a:gdLst>
                <a:gd name="T0" fmla="*/ 37 w 192"/>
                <a:gd name="T1" fmla="*/ 28 h 153"/>
                <a:gd name="T2" fmla="*/ 41 w 192"/>
                <a:gd name="T3" fmla="*/ 26 h 153"/>
                <a:gd name="T4" fmla="*/ 3 w 192"/>
                <a:gd name="T5" fmla="*/ 0 h 153"/>
                <a:gd name="T6" fmla="*/ 0 w 192"/>
                <a:gd name="T7" fmla="*/ 4 h 153"/>
                <a:gd name="T8" fmla="*/ 38 w 192"/>
                <a:gd name="T9" fmla="*/ 30 h 153"/>
                <a:gd name="T10" fmla="*/ 42 w 192"/>
                <a:gd name="T11" fmla="*/ 28 h 153"/>
                <a:gd name="T12" fmla="*/ 38 w 192"/>
                <a:gd name="T13" fmla="*/ 30 h 153"/>
                <a:gd name="T14" fmla="*/ 43 w 192"/>
                <a:gd name="T15" fmla="*/ 33 h 153"/>
                <a:gd name="T16" fmla="*/ 42 w 192"/>
                <a:gd name="T17" fmla="*/ 28 h 153"/>
                <a:gd name="T18" fmla="*/ 37 w 192"/>
                <a:gd name="T19" fmla="*/ 28 h 1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153"/>
                <a:gd name="T32" fmla="*/ 192 w 192"/>
                <a:gd name="T33" fmla="*/ 153 h 1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153">
                  <a:moveTo>
                    <a:pt x="165" y="128"/>
                  </a:moveTo>
                  <a:lnTo>
                    <a:pt x="183" y="119"/>
                  </a:lnTo>
                  <a:lnTo>
                    <a:pt x="14" y="0"/>
                  </a:lnTo>
                  <a:lnTo>
                    <a:pt x="0" y="17"/>
                  </a:lnTo>
                  <a:lnTo>
                    <a:pt x="169" y="137"/>
                  </a:lnTo>
                  <a:lnTo>
                    <a:pt x="188" y="128"/>
                  </a:lnTo>
                  <a:lnTo>
                    <a:pt x="169" y="137"/>
                  </a:lnTo>
                  <a:lnTo>
                    <a:pt x="192" y="153"/>
                  </a:lnTo>
                  <a:lnTo>
                    <a:pt x="188" y="128"/>
                  </a:lnTo>
                  <a:lnTo>
                    <a:pt x="165" y="128"/>
                  </a:lnTo>
                  <a:close/>
                </a:path>
              </a:pathLst>
            </a:custGeom>
            <a:solidFill>
              <a:srgbClr val="333333"/>
            </a:solidFill>
            <a:ln w="9525">
              <a:solidFill>
                <a:srgbClr val="3366FF"/>
              </a:solidFill>
              <a:round/>
              <a:headEnd/>
              <a:tailEnd/>
            </a:ln>
          </p:spPr>
          <p:txBody>
            <a:bodyPr/>
            <a:lstStyle/>
            <a:p>
              <a:endParaRPr lang="en-US"/>
            </a:p>
          </p:txBody>
        </p:sp>
        <p:sp>
          <p:nvSpPr>
            <p:cNvPr id="5154" name="Freeform 1064"/>
            <p:cNvSpPr>
              <a:spLocks/>
            </p:cNvSpPr>
            <p:nvPr/>
          </p:nvSpPr>
          <p:spPr bwMode="auto">
            <a:xfrm>
              <a:off x="3681" y="2784"/>
              <a:ext cx="7" cy="14"/>
            </a:xfrm>
            <a:custGeom>
              <a:avLst/>
              <a:gdLst>
                <a:gd name="T0" fmla="*/ 0 w 32"/>
                <a:gd name="T1" fmla="*/ 3 h 64"/>
                <a:gd name="T2" fmla="*/ 0 w 32"/>
                <a:gd name="T3" fmla="*/ 2 h 64"/>
                <a:gd name="T4" fmla="*/ 2 w 32"/>
                <a:gd name="T5" fmla="*/ 14 h 64"/>
                <a:gd name="T6" fmla="*/ 7 w 32"/>
                <a:gd name="T7" fmla="*/ 14 h 64"/>
                <a:gd name="T8" fmla="*/ 5 w 32"/>
                <a:gd name="T9" fmla="*/ 2 h 64"/>
                <a:gd name="T10" fmla="*/ 4 w 32"/>
                <a:gd name="T11" fmla="*/ 0 h 64"/>
                <a:gd name="T12" fmla="*/ 5 w 32"/>
                <a:gd name="T13" fmla="*/ 2 h 64"/>
                <a:gd name="T14" fmla="*/ 5 w 32"/>
                <a:gd name="T15" fmla="*/ 0 h 64"/>
                <a:gd name="T16" fmla="*/ 4 w 32"/>
                <a:gd name="T17" fmla="*/ 0 h 64"/>
                <a:gd name="T18" fmla="*/ 0 w 32"/>
                <a:gd name="T19" fmla="*/ 3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64"/>
                <a:gd name="T32" fmla="*/ 32 w 3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64">
                  <a:moveTo>
                    <a:pt x="2" y="13"/>
                  </a:moveTo>
                  <a:lnTo>
                    <a:pt x="0" y="7"/>
                  </a:lnTo>
                  <a:lnTo>
                    <a:pt x="9" y="64"/>
                  </a:lnTo>
                  <a:lnTo>
                    <a:pt x="32" y="64"/>
                  </a:lnTo>
                  <a:lnTo>
                    <a:pt x="22" y="7"/>
                  </a:lnTo>
                  <a:lnTo>
                    <a:pt x="20" y="0"/>
                  </a:lnTo>
                  <a:lnTo>
                    <a:pt x="22" y="7"/>
                  </a:lnTo>
                  <a:lnTo>
                    <a:pt x="22" y="2"/>
                  </a:lnTo>
                  <a:lnTo>
                    <a:pt x="20" y="0"/>
                  </a:lnTo>
                  <a:lnTo>
                    <a:pt x="2" y="13"/>
                  </a:lnTo>
                  <a:close/>
                </a:path>
              </a:pathLst>
            </a:custGeom>
            <a:solidFill>
              <a:srgbClr val="333333"/>
            </a:solidFill>
            <a:ln w="9525">
              <a:solidFill>
                <a:srgbClr val="3366FF"/>
              </a:solidFill>
              <a:round/>
              <a:headEnd/>
              <a:tailEnd/>
            </a:ln>
          </p:spPr>
          <p:txBody>
            <a:bodyPr/>
            <a:lstStyle/>
            <a:p>
              <a:endParaRPr lang="en-US"/>
            </a:p>
          </p:txBody>
        </p:sp>
        <p:sp>
          <p:nvSpPr>
            <p:cNvPr id="5155" name="Freeform 1065"/>
            <p:cNvSpPr>
              <a:spLocks/>
            </p:cNvSpPr>
            <p:nvPr/>
          </p:nvSpPr>
          <p:spPr bwMode="auto">
            <a:xfrm>
              <a:off x="3650" y="2752"/>
              <a:ext cx="35" cy="35"/>
            </a:xfrm>
            <a:custGeom>
              <a:avLst/>
              <a:gdLst>
                <a:gd name="T0" fmla="*/ 4 w 160"/>
                <a:gd name="T1" fmla="*/ 0 h 157"/>
                <a:gd name="T2" fmla="*/ 3 w 160"/>
                <a:gd name="T3" fmla="*/ 4 h 157"/>
                <a:gd name="T4" fmla="*/ 31 w 160"/>
                <a:gd name="T5" fmla="*/ 35 h 157"/>
                <a:gd name="T6" fmla="*/ 35 w 160"/>
                <a:gd name="T7" fmla="*/ 32 h 157"/>
                <a:gd name="T8" fmla="*/ 7 w 160"/>
                <a:gd name="T9" fmla="*/ 1 h 157"/>
                <a:gd name="T10" fmla="*/ 5 w 160"/>
                <a:gd name="T11" fmla="*/ 5 h 157"/>
                <a:gd name="T12" fmla="*/ 4 w 160"/>
                <a:gd name="T13" fmla="*/ 0 h 157"/>
                <a:gd name="T14" fmla="*/ 0 w 160"/>
                <a:gd name="T15" fmla="*/ 1 h 157"/>
                <a:gd name="T16" fmla="*/ 3 w 160"/>
                <a:gd name="T17" fmla="*/ 4 h 157"/>
                <a:gd name="T18" fmla="*/ 4 w 160"/>
                <a:gd name="T19" fmla="*/ 0 h 1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157"/>
                <a:gd name="T32" fmla="*/ 160 w 160"/>
                <a:gd name="T33" fmla="*/ 157 h 1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157">
                  <a:moveTo>
                    <a:pt x="20" y="0"/>
                  </a:moveTo>
                  <a:lnTo>
                    <a:pt x="14" y="18"/>
                  </a:lnTo>
                  <a:lnTo>
                    <a:pt x="142" y="157"/>
                  </a:lnTo>
                  <a:lnTo>
                    <a:pt x="160" y="144"/>
                  </a:lnTo>
                  <a:lnTo>
                    <a:pt x="32" y="4"/>
                  </a:lnTo>
                  <a:lnTo>
                    <a:pt x="25" y="22"/>
                  </a:lnTo>
                  <a:lnTo>
                    <a:pt x="20" y="0"/>
                  </a:lnTo>
                  <a:lnTo>
                    <a:pt x="0" y="4"/>
                  </a:lnTo>
                  <a:lnTo>
                    <a:pt x="14" y="18"/>
                  </a:lnTo>
                  <a:lnTo>
                    <a:pt x="20" y="0"/>
                  </a:lnTo>
                  <a:close/>
                </a:path>
              </a:pathLst>
            </a:custGeom>
            <a:solidFill>
              <a:srgbClr val="333333"/>
            </a:solidFill>
            <a:ln w="9525">
              <a:solidFill>
                <a:srgbClr val="3366FF"/>
              </a:solidFill>
              <a:round/>
              <a:headEnd/>
              <a:tailEnd/>
            </a:ln>
          </p:spPr>
          <p:txBody>
            <a:bodyPr/>
            <a:lstStyle/>
            <a:p>
              <a:endParaRPr lang="en-US"/>
            </a:p>
          </p:txBody>
        </p:sp>
        <p:sp>
          <p:nvSpPr>
            <p:cNvPr id="5156" name="Freeform 1066"/>
            <p:cNvSpPr>
              <a:spLocks/>
            </p:cNvSpPr>
            <p:nvPr/>
          </p:nvSpPr>
          <p:spPr bwMode="auto">
            <a:xfrm>
              <a:off x="3654" y="2750"/>
              <a:ext cx="11" cy="7"/>
            </a:xfrm>
            <a:custGeom>
              <a:avLst/>
              <a:gdLst>
                <a:gd name="T0" fmla="*/ 11 w 50"/>
                <a:gd name="T1" fmla="*/ 0 h 31"/>
                <a:gd name="T2" fmla="*/ 9 w 50"/>
                <a:gd name="T3" fmla="*/ 0 h 31"/>
                <a:gd name="T4" fmla="*/ 0 w 50"/>
                <a:gd name="T5" fmla="*/ 2 h 31"/>
                <a:gd name="T6" fmla="*/ 1 w 50"/>
                <a:gd name="T7" fmla="*/ 7 h 31"/>
                <a:gd name="T8" fmla="*/ 10 w 50"/>
                <a:gd name="T9" fmla="*/ 5 h 31"/>
                <a:gd name="T10" fmla="*/ 8 w 50"/>
                <a:gd name="T11" fmla="*/ 5 h 31"/>
                <a:gd name="T12" fmla="*/ 11 w 50"/>
                <a:gd name="T13" fmla="*/ 0 h 31"/>
                <a:gd name="T14" fmla="*/ 10 w 50"/>
                <a:gd name="T15" fmla="*/ 0 h 31"/>
                <a:gd name="T16" fmla="*/ 9 w 50"/>
                <a:gd name="T17" fmla="*/ 0 h 31"/>
                <a:gd name="T18" fmla="*/ 11 w 50"/>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31"/>
                <a:gd name="T32" fmla="*/ 50 w 50"/>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31">
                  <a:moveTo>
                    <a:pt x="50" y="2"/>
                  </a:moveTo>
                  <a:lnTo>
                    <a:pt x="41" y="0"/>
                  </a:lnTo>
                  <a:lnTo>
                    <a:pt x="0" y="9"/>
                  </a:lnTo>
                  <a:lnTo>
                    <a:pt x="5" y="31"/>
                  </a:lnTo>
                  <a:lnTo>
                    <a:pt x="45" y="22"/>
                  </a:lnTo>
                  <a:lnTo>
                    <a:pt x="36" y="20"/>
                  </a:lnTo>
                  <a:lnTo>
                    <a:pt x="50" y="2"/>
                  </a:lnTo>
                  <a:lnTo>
                    <a:pt x="45" y="0"/>
                  </a:lnTo>
                  <a:lnTo>
                    <a:pt x="41" y="0"/>
                  </a:lnTo>
                  <a:lnTo>
                    <a:pt x="50" y="2"/>
                  </a:lnTo>
                  <a:close/>
                </a:path>
              </a:pathLst>
            </a:custGeom>
            <a:solidFill>
              <a:srgbClr val="333333"/>
            </a:solidFill>
            <a:ln w="9525">
              <a:solidFill>
                <a:srgbClr val="3366FF"/>
              </a:solidFill>
              <a:round/>
              <a:headEnd/>
              <a:tailEnd/>
            </a:ln>
          </p:spPr>
          <p:txBody>
            <a:bodyPr/>
            <a:lstStyle/>
            <a:p>
              <a:endParaRPr lang="en-US"/>
            </a:p>
          </p:txBody>
        </p:sp>
        <p:sp>
          <p:nvSpPr>
            <p:cNvPr id="5157" name="Freeform 1067"/>
            <p:cNvSpPr>
              <a:spLocks/>
            </p:cNvSpPr>
            <p:nvPr/>
          </p:nvSpPr>
          <p:spPr bwMode="auto">
            <a:xfrm>
              <a:off x="3662" y="2751"/>
              <a:ext cx="56" cy="46"/>
            </a:xfrm>
            <a:custGeom>
              <a:avLst/>
              <a:gdLst>
                <a:gd name="T0" fmla="*/ 56 w 253"/>
                <a:gd name="T1" fmla="*/ 43 h 211"/>
                <a:gd name="T2" fmla="*/ 55 w 253"/>
                <a:gd name="T3" fmla="*/ 42 h 211"/>
                <a:gd name="T4" fmla="*/ 3 w 253"/>
                <a:gd name="T5" fmla="*/ 0 h 211"/>
                <a:gd name="T6" fmla="*/ 0 w 253"/>
                <a:gd name="T7" fmla="*/ 4 h 211"/>
                <a:gd name="T8" fmla="*/ 52 w 253"/>
                <a:gd name="T9" fmla="*/ 46 h 211"/>
                <a:gd name="T10" fmla="*/ 51 w 253"/>
                <a:gd name="T11" fmla="*/ 45 h 211"/>
                <a:gd name="T12" fmla="*/ 56 w 253"/>
                <a:gd name="T13" fmla="*/ 43 h 211"/>
                <a:gd name="T14" fmla="*/ 56 w 253"/>
                <a:gd name="T15" fmla="*/ 43 h 211"/>
                <a:gd name="T16" fmla="*/ 55 w 253"/>
                <a:gd name="T17" fmla="*/ 42 h 211"/>
                <a:gd name="T18" fmla="*/ 56 w 253"/>
                <a:gd name="T19" fmla="*/ 43 h 2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11"/>
                <a:gd name="T32" fmla="*/ 253 w 253"/>
                <a:gd name="T33" fmla="*/ 211 h 2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11">
                  <a:moveTo>
                    <a:pt x="253" y="198"/>
                  </a:moveTo>
                  <a:lnTo>
                    <a:pt x="249" y="193"/>
                  </a:lnTo>
                  <a:lnTo>
                    <a:pt x="14" y="0"/>
                  </a:lnTo>
                  <a:lnTo>
                    <a:pt x="0" y="18"/>
                  </a:lnTo>
                  <a:lnTo>
                    <a:pt x="235" y="211"/>
                  </a:lnTo>
                  <a:lnTo>
                    <a:pt x="231" y="206"/>
                  </a:lnTo>
                  <a:lnTo>
                    <a:pt x="253" y="198"/>
                  </a:lnTo>
                  <a:lnTo>
                    <a:pt x="251" y="195"/>
                  </a:lnTo>
                  <a:lnTo>
                    <a:pt x="249" y="193"/>
                  </a:lnTo>
                  <a:lnTo>
                    <a:pt x="253" y="198"/>
                  </a:lnTo>
                  <a:close/>
                </a:path>
              </a:pathLst>
            </a:custGeom>
            <a:solidFill>
              <a:srgbClr val="333333"/>
            </a:solidFill>
            <a:ln w="9525">
              <a:solidFill>
                <a:srgbClr val="3366FF"/>
              </a:solidFill>
              <a:round/>
              <a:headEnd/>
              <a:tailEnd/>
            </a:ln>
          </p:spPr>
          <p:txBody>
            <a:bodyPr/>
            <a:lstStyle/>
            <a:p>
              <a:endParaRPr lang="en-US"/>
            </a:p>
          </p:txBody>
        </p:sp>
        <p:sp>
          <p:nvSpPr>
            <p:cNvPr id="5158" name="Freeform 1068"/>
            <p:cNvSpPr>
              <a:spLocks/>
            </p:cNvSpPr>
            <p:nvPr/>
          </p:nvSpPr>
          <p:spPr bwMode="auto">
            <a:xfrm>
              <a:off x="3713" y="2794"/>
              <a:ext cx="12" cy="17"/>
            </a:xfrm>
            <a:custGeom>
              <a:avLst/>
              <a:gdLst>
                <a:gd name="T0" fmla="*/ 10 w 54"/>
                <a:gd name="T1" fmla="*/ 13 h 77"/>
                <a:gd name="T2" fmla="*/ 12 w 54"/>
                <a:gd name="T3" fmla="*/ 14 h 77"/>
                <a:gd name="T4" fmla="*/ 5 w 54"/>
                <a:gd name="T5" fmla="*/ 0 h 77"/>
                <a:gd name="T6" fmla="*/ 0 w 54"/>
                <a:gd name="T7" fmla="*/ 2 h 77"/>
                <a:gd name="T8" fmla="*/ 7 w 54"/>
                <a:gd name="T9" fmla="*/ 16 h 77"/>
                <a:gd name="T10" fmla="*/ 8 w 54"/>
                <a:gd name="T11" fmla="*/ 17 h 77"/>
                <a:gd name="T12" fmla="*/ 7 w 54"/>
                <a:gd name="T13" fmla="*/ 16 h 77"/>
                <a:gd name="T14" fmla="*/ 7 w 54"/>
                <a:gd name="T15" fmla="*/ 17 h 77"/>
                <a:gd name="T16" fmla="*/ 8 w 54"/>
                <a:gd name="T17" fmla="*/ 17 h 77"/>
                <a:gd name="T18" fmla="*/ 10 w 54"/>
                <a:gd name="T19" fmla="*/ 13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77"/>
                <a:gd name="T32" fmla="*/ 54 w 54"/>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77">
                  <a:moveTo>
                    <a:pt x="47" y="59"/>
                  </a:moveTo>
                  <a:lnTo>
                    <a:pt x="54" y="64"/>
                  </a:lnTo>
                  <a:lnTo>
                    <a:pt x="22" y="0"/>
                  </a:lnTo>
                  <a:lnTo>
                    <a:pt x="0" y="8"/>
                  </a:lnTo>
                  <a:lnTo>
                    <a:pt x="31" y="73"/>
                  </a:lnTo>
                  <a:lnTo>
                    <a:pt x="38" y="77"/>
                  </a:lnTo>
                  <a:lnTo>
                    <a:pt x="31" y="73"/>
                  </a:lnTo>
                  <a:lnTo>
                    <a:pt x="33" y="75"/>
                  </a:lnTo>
                  <a:lnTo>
                    <a:pt x="38" y="77"/>
                  </a:lnTo>
                  <a:lnTo>
                    <a:pt x="47" y="59"/>
                  </a:lnTo>
                  <a:close/>
                </a:path>
              </a:pathLst>
            </a:custGeom>
            <a:solidFill>
              <a:srgbClr val="333333"/>
            </a:solidFill>
            <a:ln w="9525">
              <a:solidFill>
                <a:srgbClr val="3366FF"/>
              </a:solidFill>
              <a:round/>
              <a:headEnd/>
              <a:tailEnd/>
            </a:ln>
          </p:spPr>
          <p:txBody>
            <a:bodyPr/>
            <a:lstStyle/>
            <a:p>
              <a:endParaRPr lang="en-US"/>
            </a:p>
          </p:txBody>
        </p:sp>
        <p:sp>
          <p:nvSpPr>
            <p:cNvPr id="5159" name="Freeform 1069"/>
            <p:cNvSpPr>
              <a:spLocks/>
            </p:cNvSpPr>
            <p:nvPr/>
          </p:nvSpPr>
          <p:spPr bwMode="auto">
            <a:xfrm>
              <a:off x="3721" y="2807"/>
              <a:ext cx="21" cy="16"/>
            </a:xfrm>
            <a:custGeom>
              <a:avLst/>
              <a:gdLst>
                <a:gd name="T0" fmla="*/ 20 w 95"/>
                <a:gd name="T1" fmla="*/ 11 h 74"/>
                <a:gd name="T2" fmla="*/ 21 w 95"/>
                <a:gd name="T3" fmla="*/ 12 h 74"/>
                <a:gd name="T4" fmla="*/ 2 w 95"/>
                <a:gd name="T5" fmla="*/ 0 h 74"/>
                <a:gd name="T6" fmla="*/ 0 w 95"/>
                <a:gd name="T7" fmla="*/ 4 h 74"/>
                <a:gd name="T8" fmla="*/ 19 w 95"/>
                <a:gd name="T9" fmla="*/ 15 h 74"/>
                <a:gd name="T10" fmla="*/ 20 w 95"/>
                <a:gd name="T11" fmla="*/ 16 h 74"/>
                <a:gd name="T12" fmla="*/ 19 w 95"/>
                <a:gd name="T13" fmla="*/ 15 h 74"/>
                <a:gd name="T14" fmla="*/ 19 w 95"/>
                <a:gd name="T15" fmla="*/ 16 h 74"/>
                <a:gd name="T16" fmla="*/ 20 w 95"/>
                <a:gd name="T17" fmla="*/ 16 h 74"/>
                <a:gd name="T18" fmla="*/ 20 w 95"/>
                <a:gd name="T19" fmla="*/ 11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74"/>
                <a:gd name="T32" fmla="*/ 95 w 95"/>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74">
                  <a:moveTo>
                    <a:pt x="90" y="51"/>
                  </a:moveTo>
                  <a:lnTo>
                    <a:pt x="95" y="54"/>
                  </a:lnTo>
                  <a:lnTo>
                    <a:pt x="9" y="0"/>
                  </a:lnTo>
                  <a:lnTo>
                    <a:pt x="0" y="18"/>
                  </a:lnTo>
                  <a:lnTo>
                    <a:pt x="86" y="71"/>
                  </a:lnTo>
                  <a:lnTo>
                    <a:pt x="90" y="74"/>
                  </a:lnTo>
                  <a:lnTo>
                    <a:pt x="86" y="71"/>
                  </a:lnTo>
                  <a:lnTo>
                    <a:pt x="88" y="74"/>
                  </a:lnTo>
                  <a:lnTo>
                    <a:pt x="90" y="74"/>
                  </a:lnTo>
                  <a:lnTo>
                    <a:pt x="90" y="51"/>
                  </a:lnTo>
                  <a:close/>
                </a:path>
              </a:pathLst>
            </a:custGeom>
            <a:solidFill>
              <a:srgbClr val="333333"/>
            </a:solidFill>
            <a:ln w="9525">
              <a:solidFill>
                <a:srgbClr val="3366FF"/>
              </a:solidFill>
              <a:round/>
              <a:headEnd/>
              <a:tailEnd/>
            </a:ln>
          </p:spPr>
          <p:txBody>
            <a:bodyPr/>
            <a:lstStyle/>
            <a:p>
              <a:endParaRPr lang="en-US"/>
            </a:p>
          </p:txBody>
        </p:sp>
        <p:sp>
          <p:nvSpPr>
            <p:cNvPr id="5160" name="Freeform 1070"/>
            <p:cNvSpPr>
              <a:spLocks/>
            </p:cNvSpPr>
            <p:nvPr/>
          </p:nvSpPr>
          <p:spPr bwMode="auto">
            <a:xfrm>
              <a:off x="3741" y="2818"/>
              <a:ext cx="56" cy="6"/>
            </a:xfrm>
            <a:custGeom>
              <a:avLst/>
              <a:gdLst>
                <a:gd name="T0" fmla="*/ 54 w 257"/>
                <a:gd name="T1" fmla="*/ 1 h 27"/>
                <a:gd name="T2" fmla="*/ 55 w 257"/>
                <a:gd name="T3" fmla="*/ 1 h 27"/>
                <a:gd name="T4" fmla="*/ 0 w 257"/>
                <a:gd name="T5" fmla="*/ 0 h 27"/>
                <a:gd name="T6" fmla="*/ 0 w 257"/>
                <a:gd name="T7" fmla="*/ 5 h 27"/>
                <a:gd name="T8" fmla="*/ 55 w 257"/>
                <a:gd name="T9" fmla="*/ 6 h 27"/>
                <a:gd name="T10" fmla="*/ 56 w 257"/>
                <a:gd name="T11" fmla="*/ 6 h 27"/>
                <a:gd name="T12" fmla="*/ 55 w 257"/>
                <a:gd name="T13" fmla="*/ 6 h 27"/>
                <a:gd name="T14" fmla="*/ 56 w 257"/>
                <a:gd name="T15" fmla="*/ 6 h 27"/>
                <a:gd name="T16" fmla="*/ 56 w 257"/>
                <a:gd name="T17" fmla="*/ 6 h 27"/>
                <a:gd name="T18" fmla="*/ 54 w 257"/>
                <a:gd name="T19" fmla="*/ 1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7"/>
                <a:gd name="T31" fmla="*/ 0 h 27"/>
                <a:gd name="T32" fmla="*/ 257 w 25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7" h="27">
                  <a:moveTo>
                    <a:pt x="248" y="5"/>
                  </a:moveTo>
                  <a:lnTo>
                    <a:pt x="253" y="5"/>
                  </a:lnTo>
                  <a:lnTo>
                    <a:pt x="0" y="0"/>
                  </a:lnTo>
                  <a:lnTo>
                    <a:pt x="0" y="23"/>
                  </a:lnTo>
                  <a:lnTo>
                    <a:pt x="253" y="27"/>
                  </a:lnTo>
                  <a:lnTo>
                    <a:pt x="257" y="27"/>
                  </a:lnTo>
                  <a:lnTo>
                    <a:pt x="253" y="27"/>
                  </a:lnTo>
                  <a:lnTo>
                    <a:pt x="255" y="27"/>
                  </a:lnTo>
                  <a:lnTo>
                    <a:pt x="257" y="27"/>
                  </a:lnTo>
                  <a:lnTo>
                    <a:pt x="248" y="5"/>
                  </a:lnTo>
                  <a:close/>
                </a:path>
              </a:pathLst>
            </a:custGeom>
            <a:solidFill>
              <a:srgbClr val="333333"/>
            </a:solidFill>
            <a:ln w="9525">
              <a:solidFill>
                <a:srgbClr val="3366FF"/>
              </a:solidFill>
              <a:round/>
              <a:headEnd/>
              <a:tailEnd/>
            </a:ln>
          </p:spPr>
          <p:txBody>
            <a:bodyPr/>
            <a:lstStyle/>
            <a:p>
              <a:endParaRPr lang="en-US"/>
            </a:p>
          </p:txBody>
        </p:sp>
        <p:sp>
          <p:nvSpPr>
            <p:cNvPr id="5161" name="Freeform 1071"/>
            <p:cNvSpPr>
              <a:spLocks/>
            </p:cNvSpPr>
            <p:nvPr/>
          </p:nvSpPr>
          <p:spPr bwMode="auto">
            <a:xfrm>
              <a:off x="3795" y="2807"/>
              <a:ext cx="30" cy="17"/>
            </a:xfrm>
            <a:custGeom>
              <a:avLst/>
              <a:gdLst>
                <a:gd name="T0" fmla="*/ 30 w 138"/>
                <a:gd name="T1" fmla="*/ 1 h 78"/>
                <a:gd name="T2" fmla="*/ 28 w 138"/>
                <a:gd name="T3" fmla="*/ 1 h 78"/>
                <a:gd name="T4" fmla="*/ 0 w 138"/>
                <a:gd name="T5" fmla="*/ 12 h 78"/>
                <a:gd name="T6" fmla="*/ 2 w 138"/>
                <a:gd name="T7" fmla="*/ 17 h 78"/>
                <a:gd name="T8" fmla="*/ 30 w 138"/>
                <a:gd name="T9" fmla="*/ 5 h 78"/>
                <a:gd name="T10" fmla="*/ 28 w 138"/>
                <a:gd name="T11" fmla="*/ 5 h 78"/>
                <a:gd name="T12" fmla="*/ 30 w 138"/>
                <a:gd name="T13" fmla="*/ 1 h 78"/>
                <a:gd name="T14" fmla="*/ 29 w 138"/>
                <a:gd name="T15" fmla="*/ 0 h 78"/>
                <a:gd name="T16" fmla="*/ 28 w 138"/>
                <a:gd name="T17" fmla="*/ 1 h 78"/>
                <a:gd name="T18" fmla="*/ 30 w 138"/>
                <a:gd name="T19" fmla="*/ 1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78"/>
                <a:gd name="T32" fmla="*/ 138 w 138"/>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78">
                  <a:moveTo>
                    <a:pt x="138" y="5"/>
                  </a:moveTo>
                  <a:lnTo>
                    <a:pt x="129" y="3"/>
                  </a:lnTo>
                  <a:lnTo>
                    <a:pt x="0" y="56"/>
                  </a:lnTo>
                  <a:lnTo>
                    <a:pt x="9" y="78"/>
                  </a:lnTo>
                  <a:lnTo>
                    <a:pt x="138" y="25"/>
                  </a:lnTo>
                  <a:lnTo>
                    <a:pt x="129" y="23"/>
                  </a:lnTo>
                  <a:lnTo>
                    <a:pt x="138" y="5"/>
                  </a:lnTo>
                  <a:lnTo>
                    <a:pt x="134" y="0"/>
                  </a:lnTo>
                  <a:lnTo>
                    <a:pt x="129" y="3"/>
                  </a:lnTo>
                  <a:lnTo>
                    <a:pt x="138" y="5"/>
                  </a:lnTo>
                  <a:close/>
                </a:path>
              </a:pathLst>
            </a:custGeom>
            <a:solidFill>
              <a:srgbClr val="333333"/>
            </a:solidFill>
            <a:ln w="9525">
              <a:solidFill>
                <a:srgbClr val="3366FF"/>
              </a:solidFill>
              <a:round/>
              <a:headEnd/>
              <a:tailEnd/>
            </a:ln>
          </p:spPr>
          <p:txBody>
            <a:bodyPr/>
            <a:lstStyle/>
            <a:p>
              <a:endParaRPr lang="en-US"/>
            </a:p>
          </p:txBody>
        </p:sp>
        <p:sp>
          <p:nvSpPr>
            <p:cNvPr id="5162" name="Freeform 1072"/>
            <p:cNvSpPr>
              <a:spLocks/>
            </p:cNvSpPr>
            <p:nvPr/>
          </p:nvSpPr>
          <p:spPr bwMode="auto">
            <a:xfrm>
              <a:off x="3823" y="2808"/>
              <a:ext cx="17" cy="12"/>
            </a:xfrm>
            <a:custGeom>
              <a:avLst/>
              <a:gdLst>
                <a:gd name="T0" fmla="*/ 16 w 74"/>
                <a:gd name="T1" fmla="*/ 7 h 55"/>
                <a:gd name="T2" fmla="*/ 17 w 74"/>
                <a:gd name="T3" fmla="*/ 8 h 55"/>
                <a:gd name="T4" fmla="*/ 2 w 74"/>
                <a:gd name="T5" fmla="*/ 0 h 55"/>
                <a:gd name="T6" fmla="*/ 0 w 74"/>
                <a:gd name="T7" fmla="*/ 4 h 55"/>
                <a:gd name="T8" fmla="*/ 15 w 74"/>
                <a:gd name="T9" fmla="*/ 12 h 55"/>
                <a:gd name="T10" fmla="*/ 17 w 74"/>
                <a:gd name="T11" fmla="*/ 12 h 55"/>
                <a:gd name="T12" fmla="*/ 15 w 74"/>
                <a:gd name="T13" fmla="*/ 12 h 55"/>
                <a:gd name="T14" fmla="*/ 16 w 74"/>
                <a:gd name="T15" fmla="*/ 12 h 55"/>
                <a:gd name="T16" fmla="*/ 17 w 74"/>
                <a:gd name="T17" fmla="*/ 12 h 55"/>
                <a:gd name="T18" fmla="*/ 16 w 74"/>
                <a:gd name="T19" fmla="*/ 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55"/>
                <a:gd name="T32" fmla="*/ 74 w 74"/>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55">
                  <a:moveTo>
                    <a:pt x="68" y="33"/>
                  </a:moveTo>
                  <a:lnTo>
                    <a:pt x="74" y="35"/>
                  </a:lnTo>
                  <a:lnTo>
                    <a:pt x="9" y="0"/>
                  </a:lnTo>
                  <a:lnTo>
                    <a:pt x="0" y="18"/>
                  </a:lnTo>
                  <a:lnTo>
                    <a:pt x="65" y="53"/>
                  </a:lnTo>
                  <a:lnTo>
                    <a:pt x="72" y="55"/>
                  </a:lnTo>
                  <a:lnTo>
                    <a:pt x="65" y="53"/>
                  </a:lnTo>
                  <a:lnTo>
                    <a:pt x="70" y="55"/>
                  </a:lnTo>
                  <a:lnTo>
                    <a:pt x="72" y="55"/>
                  </a:lnTo>
                  <a:lnTo>
                    <a:pt x="68" y="33"/>
                  </a:lnTo>
                  <a:close/>
                </a:path>
              </a:pathLst>
            </a:custGeom>
            <a:solidFill>
              <a:srgbClr val="333333"/>
            </a:solidFill>
            <a:ln w="9525">
              <a:solidFill>
                <a:srgbClr val="3366FF"/>
              </a:solidFill>
              <a:round/>
              <a:headEnd/>
              <a:tailEnd/>
            </a:ln>
          </p:spPr>
          <p:txBody>
            <a:bodyPr/>
            <a:lstStyle/>
            <a:p>
              <a:endParaRPr lang="en-US"/>
            </a:p>
          </p:txBody>
        </p:sp>
        <p:sp>
          <p:nvSpPr>
            <p:cNvPr id="5163" name="Freeform 1073"/>
            <p:cNvSpPr>
              <a:spLocks/>
            </p:cNvSpPr>
            <p:nvPr/>
          </p:nvSpPr>
          <p:spPr bwMode="auto">
            <a:xfrm>
              <a:off x="3838" y="2808"/>
              <a:ext cx="27" cy="12"/>
            </a:xfrm>
            <a:custGeom>
              <a:avLst/>
              <a:gdLst>
                <a:gd name="T0" fmla="*/ 27 w 124"/>
                <a:gd name="T1" fmla="*/ 0 h 57"/>
                <a:gd name="T2" fmla="*/ 25 w 124"/>
                <a:gd name="T3" fmla="*/ 0 h 57"/>
                <a:gd name="T4" fmla="*/ 0 w 124"/>
                <a:gd name="T5" fmla="*/ 7 h 57"/>
                <a:gd name="T6" fmla="*/ 1 w 124"/>
                <a:gd name="T7" fmla="*/ 12 h 57"/>
                <a:gd name="T8" fmla="*/ 27 w 124"/>
                <a:gd name="T9" fmla="*/ 5 h 57"/>
                <a:gd name="T10" fmla="*/ 25 w 124"/>
                <a:gd name="T11" fmla="*/ 4 h 57"/>
                <a:gd name="T12" fmla="*/ 27 w 124"/>
                <a:gd name="T13" fmla="*/ 0 h 57"/>
                <a:gd name="T14" fmla="*/ 26 w 124"/>
                <a:gd name="T15" fmla="*/ 0 h 57"/>
                <a:gd name="T16" fmla="*/ 25 w 124"/>
                <a:gd name="T17" fmla="*/ 0 h 57"/>
                <a:gd name="T18" fmla="*/ 27 w 124"/>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7"/>
                <a:gd name="T32" fmla="*/ 124 w 12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7">
                  <a:moveTo>
                    <a:pt x="124" y="2"/>
                  </a:moveTo>
                  <a:lnTo>
                    <a:pt x="117" y="0"/>
                  </a:lnTo>
                  <a:lnTo>
                    <a:pt x="0" y="35"/>
                  </a:lnTo>
                  <a:lnTo>
                    <a:pt x="4" y="57"/>
                  </a:lnTo>
                  <a:lnTo>
                    <a:pt x="122" y="22"/>
                  </a:lnTo>
                  <a:lnTo>
                    <a:pt x="115" y="20"/>
                  </a:lnTo>
                  <a:lnTo>
                    <a:pt x="124" y="2"/>
                  </a:lnTo>
                  <a:lnTo>
                    <a:pt x="119" y="0"/>
                  </a:lnTo>
                  <a:lnTo>
                    <a:pt x="117" y="0"/>
                  </a:lnTo>
                  <a:lnTo>
                    <a:pt x="124" y="2"/>
                  </a:lnTo>
                  <a:close/>
                </a:path>
              </a:pathLst>
            </a:custGeom>
            <a:solidFill>
              <a:srgbClr val="333333"/>
            </a:solidFill>
            <a:ln w="9525">
              <a:solidFill>
                <a:srgbClr val="3366FF"/>
              </a:solidFill>
              <a:round/>
              <a:headEnd/>
              <a:tailEnd/>
            </a:ln>
          </p:spPr>
          <p:txBody>
            <a:bodyPr/>
            <a:lstStyle/>
            <a:p>
              <a:endParaRPr lang="en-US"/>
            </a:p>
          </p:txBody>
        </p:sp>
        <p:sp>
          <p:nvSpPr>
            <p:cNvPr id="5164" name="Freeform 1074"/>
            <p:cNvSpPr>
              <a:spLocks/>
            </p:cNvSpPr>
            <p:nvPr/>
          </p:nvSpPr>
          <p:spPr bwMode="auto">
            <a:xfrm>
              <a:off x="3863" y="2808"/>
              <a:ext cx="32" cy="19"/>
            </a:xfrm>
            <a:custGeom>
              <a:avLst/>
              <a:gdLst>
                <a:gd name="T0" fmla="*/ 31 w 144"/>
                <a:gd name="T1" fmla="*/ 14 h 86"/>
                <a:gd name="T2" fmla="*/ 32 w 144"/>
                <a:gd name="T3" fmla="*/ 15 h 86"/>
                <a:gd name="T4" fmla="*/ 2 w 144"/>
                <a:gd name="T5" fmla="*/ 0 h 86"/>
                <a:gd name="T6" fmla="*/ 0 w 144"/>
                <a:gd name="T7" fmla="*/ 4 h 86"/>
                <a:gd name="T8" fmla="*/ 30 w 144"/>
                <a:gd name="T9" fmla="*/ 19 h 86"/>
                <a:gd name="T10" fmla="*/ 31 w 144"/>
                <a:gd name="T11" fmla="*/ 19 h 86"/>
                <a:gd name="T12" fmla="*/ 30 w 144"/>
                <a:gd name="T13" fmla="*/ 19 h 86"/>
                <a:gd name="T14" fmla="*/ 31 w 144"/>
                <a:gd name="T15" fmla="*/ 19 h 86"/>
                <a:gd name="T16" fmla="*/ 31 w 144"/>
                <a:gd name="T17" fmla="*/ 19 h 86"/>
                <a:gd name="T18" fmla="*/ 31 w 144"/>
                <a:gd name="T19" fmla="*/ 14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4"/>
                <a:gd name="T31" fmla="*/ 0 h 86"/>
                <a:gd name="T32" fmla="*/ 144 w 144"/>
                <a:gd name="T33" fmla="*/ 86 h 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4" h="86">
                  <a:moveTo>
                    <a:pt x="140" y="64"/>
                  </a:moveTo>
                  <a:lnTo>
                    <a:pt x="144" y="66"/>
                  </a:lnTo>
                  <a:lnTo>
                    <a:pt x="9" y="0"/>
                  </a:lnTo>
                  <a:lnTo>
                    <a:pt x="0" y="18"/>
                  </a:lnTo>
                  <a:lnTo>
                    <a:pt x="135" y="84"/>
                  </a:lnTo>
                  <a:lnTo>
                    <a:pt x="140" y="86"/>
                  </a:lnTo>
                  <a:lnTo>
                    <a:pt x="135" y="84"/>
                  </a:lnTo>
                  <a:lnTo>
                    <a:pt x="140" y="86"/>
                  </a:lnTo>
                  <a:lnTo>
                    <a:pt x="140" y="64"/>
                  </a:lnTo>
                  <a:close/>
                </a:path>
              </a:pathLst>
            </a:custGeom>
            <a:solidFill>
              <a:srgbClr val="333333"/>
            </a:solidFill>
            <a:ln w="9525">
              <a:solidFill>
                <a:srgbClr val="3366FF"/>
              </a:solidFill>
              <a:round/>
              <a:headEnd/>
              <a:tailEnd/>
            </a:ln>
          </p:spPr>
          <p:txBody>
            <a:bodyPr/>
            <a:lstStyle/>
            <a:p>
              <a:endParaRPr lang="en-US"/>
            </a:p>
          </p:txBody>
        </p:sp>
        <p:sp>
          <p:nvSpPr>
            <p:cNvPr id="5165" name="Freeform 1075"/>
            <p:cNvSpPr>
              <a:spLocks/>
            </p:cNvSpPr>
            <p:nvPr/>
          </p:nvSpPr>
          <p:spPr bwMode="auto">
            <a:xfrm>
              <a:off x="3894" y="2820"/>
              <a:ext cx="18" cy="7"/>
            </a:xfrm>
            <a:custGeom>
              <a:avLst/>
              <a:gdLst>
                <a:gd name="T0" fmla="*/ 16 w 83"/>
                <a:gd name="T1" fmla="*/ 0 h 33"/>
                <a:gd name="T2" fmla="*/ 17 w 83"/>
                <a:gd name="T3" fmla="*/ 0 h 33"/>
                <a:gd name="T4" fmla="*/ 0 w 83"/>
                <a:gd name="T5" fmla="*/ 2 h 33"/>
                <a:gd name="T6" fmla="*/ 0 w 83"/>
                <a:gd name="T7" fmla="*/ 7 h 33"/>
                <a:gd name="T8" fmla="*/ 17 w 83"/>
                <a:gd name="T9" fmla="*/ 5 h 33"/>
                <a:gd name="T10" fmla="*/ 18 w 83"/>
                <a:gd name="T11" fmla="*/ 5 h 33"/>
                <a:gd name="T12" fmla="*/ 17 w 83"/>
                <a:gd name="T13" fmla="*/ 5 h 33"/>
                <a:gd name="T14" fmla="*/ 18 w 83"/>
                <a:gd name="T15" fmla="*/ 5 h 33"/>
                <a:gd name="T16" fmla="*/ 18 w 83"/>
                <a:gd name="T17" fmla="*/ 5 h 33"/>
                <a:gd name="T18" fmla="*/ 16 w 83"/>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3"/>
                <a:gd name="T31" fmla="*/ 0 h 33"/>
                <a:gd name="T32" fmla="*/ 83 w 83"/>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3" h="33">
                  <a:moveTo>
                    <a:pt x="74" y="0"/>
                  </a:moveTo>
                  <a:lnTo>
                    <a:pt x="79" y="0"/>
                  </a:lnTo>
                  <a:lnTo>
                    <a:pt x="0" y="11"/>
                  </a:lnTo>
                  <a:lnTo>
                    <a:pt x="0" y="33"/>
                  </a:lnTo>
                  <a:lnTo>
                    <a:pt x="79" y="22"/>
                  </a:lnTo>
                  <a:lnTo>
                    <a:pt x="83" y="22"/>
                  </a:lnTo>
                  <a:lnTo>
                    <a:pt x="79" y="22"/>
                  </a:lnTo>
                  <a:lnTo>
                    <a:pt x="81" y="22"/>
                  </a:lnTo>
                  <a:lnTo>
                    <a:pt x="83" y="22"/>
                  </a:lnTo>
                  <a:lnTo>
                    <a:pt x="74" y="0"/>
                  </a:lnTo>
                  <a:close/>
                </a:path>
              </a:pathLst>
            </a:custGeom>
            <a:solidFill>
              <a:srgbClr val="333333"/>
            </a:solidFill>
            <a:ln w="9525">
              <a:solidFill>
                <a:srgbClr val="3366FF"/>
              </a:solidFill>
              <a:round/>
              <a:headEnd/>
              <a:tailEnd/>
            </a:ln>
          </p:spPr>
          <p:txBody>
            <a:bodyPr/>
            <a:lstStyle/>
            <a:p>
              <a:endParaRPr lang="en-US"/>
            </a:p>
          </p:txBody>
        </p:sp>
        <p:sp>
          <p:nvSpPr>
            <p:cNvPr id="5166" name="Freeform 1076"/>
            <p:cNvSpPr>
              <a:spLocks/>
            </p:cNvSpPr>
            <p:nvPr/>
          </p:nvSpPr>
          <p:spPr bwMode="auto">
            <a:xfrm>
              <a:off x="3910" y="2808"/>
              <a:ext cx="26" cy="17"/>
            </a:xfrm>
            <a:custGeom>
              <a:avLst/>
              <a:gdLst>
                <a:gd name="T0" fmla="*/ 26 w 117"/>
                <a:gd name="T1" fmla="*/ 4 h 77"/>
                <a:gd name="T2" fmla="*/ 23 w 117"/>
                <a:gd name="T3" fmla="*/ 1 h 77"/>
                <a:gd name="T4" fmla="*/ 0 w 117"/>
                <a:gd name="T5" fmla="*/ 12 h 77"/>
                <a:gd name="T6" fmla="*/ 2 w 117"/>
                <a:gd name="T7" fmla="*/ 17 h 77"/>
                <a:gd name="T8" fmla="*/ 25 w 117"/>
                <a:gd name="T9" fmla="*/ 6 h 77"/>
                <a:gd name="T10" fmla="*/ 21 w 117"/>
                <a:gd name="T11" fmla="*/ 4 h 77"/>
                <a:gd name="T12" fmla="*/ 26 w 117"/>
                <a:gd name="T13" fmla="*/ 4 h 77"/>
                <a:gd name="T14" fmla="*/ 26 w 117"/>
                <a:gd name="T15" fmla="*/ 0 h 77"/>
                <a:gd name="T16" fmla="*/ 23 w 117"/>
                <a:gd name="T17" fmla="*/ 1 h 77"/>
                <a:gd name="T18" fmla="*/ 26 w 117"/>
                <a:gd name="T19" fmla="*/ 4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
                <a:gd name="T31" fmla="*/ 0 h 77"/>
                <a:gd name="T32" fmla="*/ 117 w 117"/>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 h="77">
                  <a:moveTo>
                    <a:pt x="117" y="17"/>
                  </a:moveTo>
                  <a:lnTo>
                    <a:pt x="102" y="6"/>
                  </a:lnTo>
                  <a:lnTo>
                    <a:pt x="0" y="55"/>
                  </a:lnTo>
                  <a:lnTo>
                    <a:pt x="9" y="77"/>
                  </a:lnTo>
                  <a:lnTo>
                    <a:pt x="111" y="28"/>
                  </a:lnTo>
                  <a:lnTo>
                    <a:pt x="95" y="17"/>
                  </a:lnTo>
                  <a:lnTo>
                    <a:pt x="117" y="17"/>
                  </a:lnTo>
                  <a:lnTo>
                    <a:pt x="117" y="0"/>
                  </a:lnTo>
                  <a:lnTo>
                    <a:pt x="102" y="6"/>
                  </a:lnTo>
                  <a:lnTo>
                    <a:pt x="117" y="17"/>
                  </a:lnTo>
                  <a:close/>
                </a:path>
              </a:pathLst>
            </a:custGeom>
            <a:solidFill>
              <a:srgbClr val="333333"/>
            </a:solidFill>
            <a:ln w="9525">
              <a:solidFill>
                <a:srgbClr val="3366FF"/>
              </a:solidFill>
              <a:round/>
              <a:headEnd/>
              <a:tailEnd/>
            </a:ln>
          </p:spPr>
          <p:txBody>
            <a:bodyPr/>
            <a:lstStyle/>
            <a:p>
              <a:endParaRPr lang="en-US"/>
            </a:p>
          </p:txBody>
        </p:sp>
        <p:sp>
          <p:nvSpPr>
            <p:cNvPr id="5167" name="Freeform 1077"/>
            <p:cNvSpPr>
              <a:spLocks/>
            </p:cNvSpPr>
            <p:nvPr/>
          </p:nvSpPr>
          <p:spPr bwMode="auto">
            <a:xfrm>
              <a:off x="3931" y="2811"/>
              <a:ext cx="5" cy="21"/>
            </a:xfrm>
            <a:custGeom>
              <a:avLst/>
              <a:gdLst>
                <a:gd name="T0" fmla="*/ 5 w 22"/>
                <a:gd name="T1" fmla="*/ 21 h 94"/>
                <a:gd name="T2" fmla="*/ 5 w 22"/>
                <a:gd name="T3" fmla="*/ 21 h 94"/>
                <a:gd name="T4" fmla="*/ 5 w 22"/>
                <a:gd name="T5" fmla="*/ 0 h 94"/>
                <a:gd name="T6" fmla="*/ 0 w 22"/>
                <a:gd name="T7" fmla="*/ 0 h 94"/>
                <a:gd name="T8" fmla="*/ 0 w 22"/>
                <a:gd name="T9" fmla="*/ 21 h 94"/>
                <a:gd name="T10" fmla="*/ 0 w 22"/>
                <a:gd name="T11" fmla="*/ 21 h 94"/>
                <a:gd name="T12" fmla="*/ 5 w 22"/>
                <a:gd name="T13" fmla="*/ 21 h 94"/>
                <a:gd name="T14" fmla="*/ 0 60000 65536"/>
                <a:gd name="T15" fmla="*/ 0 60000 65536"/>
                <a:gd name="T16" fmla="*/ 0 60000 65536"/>
                <a:gd name="T17" fmla="*/ 0 60000 65536"/>
                <a:gd name="T18" fmla="*/ 0 60000 65536"/>
                <a:gd name="T19" fmla="*/ 0 60000 65536"/>
                <a:gd name="T20" fmla="*/ 0 60000 65536"/>
                <a:gd name="T21" fmla="*/ 0 w 22"/>
                <a:gd name="T22" fmla="*/ 0 h 94"/>
                <a:gd name="T23" fmla="*/ 22 w 2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94">
                  <a:moveTo>
                    <a:pt x="22" y="94"/>
                  </a:moveTo>
                  <a:lnTo>
                    <a:pt x="22" y="94"/>
                  </a:lnTo>
                  <a:lnTo>
                    <a:pt x="22" y="0"/>
                  </a:lnTo>
                  <a:lnTo>
                    <a:pt x="0" y="0"/>
                  </a:lnTo>
                  <a:lnTo>
                    <a:pt x="0" y="94"/>
                  </a:lnTo>
                  <a:lnTo>
                    <a:pt x="22" y="94"/>
                  </a:lnTo>
                  <a:close/>
                </a:path>
              </a:pathLst>
            </a:custGeom>
            <a:solidFill>
              <a:srgbClr val="333333"/>
            </a:solidFill>
            <a:ln w="9525">
              <a:solidFill>
                <a:srgbClr val="3366FF"/>
              </a:solidFill>
              <a:round/>
              <a:headEnd/>
              <a:tailEnd/>
            </a:ln>
          </p:spPr>
          <p:txBody>
            <a:bodyPr/>
            <a:lstStyle/>
            <a:p>
              <a:endParaRPr lang="en-US"/>
            </a:p>
          </p:txBody>
        </p:sp>
        <p:sp>
          <p:nvSpPr>
            <p:cNvPr id="5168" name="Freeform 1078"/>
            <p:cNvSpPr>
              <a:spLocks/>
            </p:cNvSpPr>
            <p:nvPr/>
          </p:nvSpPr>
          <p:spPr bwMode="auto">
            <a:xfrm>
              <a:off x="3925" y="2832"/>
              <a:ext cx="11" cy="44"/>
            </a:xfrm>
            <a:custGeom>
              <a:avLst/>
              <a:gdLst>
                <a:gd name="T0" fmla="*/ 4 w 49"/>
                <a:gd name="T1" fmla="*/ 41 h 199"/>
                <a:gd name="T2" fmla="*/ 5 w 49"/>
                <a:gd name="T3" fmla="*/ 42 h 199"/>
                <a:gd name="T4" fmla="*/ 11 w 49"/>
                <a:gd name="T5" fmla="*/ 0 h 199"/>
                <a:gd name="T6" fmla="*/ 6 w 49"/>
                <a:gd name="T7" fmla="*/ 0 h 199"/>
                <a:gd name="T8" fmla="*/ 0 w 49"/>
                <a:gd name="T9" fmla="*/ 42 h 199"/>
                <a:gd name="T10" fmla="*/ 0 w 49"/>
                <a:gd name="T11" fmla="*/ 44 h 199"/>
                <a:gd name="T12" fmla="*/ 0 w 49"/>
                <a:gd name="T13" fmla="*/ 42 h 199"/>
                <a:gd name="T14" fmla="*/ 0 w 49"/>
                <a:gd name="T15" fmla="*/ 43 h 199"/>
                <a:gd name="T16" fmla="*/ 0 w 49"/>
                <a:gd name="T17" fmla="*/ 44 h 199"/>
                <a:gd name="T18" fmla="*/ 4 w 49"/>
                <a:gd name="T19" fmla="*/ 41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199"/>
                <a:gd name="T32" fmla="*/ 49 w 49"/>
                <a:gd name="T33" fmla="*/ 199 h 1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199">
                  <a:moveTo>
                    <a:pt x="20" y="186"/>
                  </a:moveTo>
                  <a:lnTo>
                    <a:pt x="22" y="192"/>
                  </a:lnTo>
                  <a:lnTo>
                    <a:pt x="49" y="0"/>
                  </a:lnTo>
                  <a:lnTo>
                    <a:pt x="27" y="0"/>
                  </a:lnTo>
                  <a:lnTo>
                    <a:pt x="0" y="192"/>
                  </a:lnTo>
                  <a:lnTo>
                    <a:pt x="2" y="199"/>
                  </a:lnTo>
                  <a:lnTo>
                    <a:pt x="0" y="192"/>
                  </a:lnTo>
                  <a:lnTo>
                    <a:pt x="0" y="195"/>
                  </a:lnTo>
                  <a:lnTo>
                    <a:pt x="2" y="199"/>
                  </a:lnTo>
                  <a:lnTo>
                    <a:pt x="20" y="186"/>
                  </a:lnTo>
                  <a:close/>
                </a:path>
              </a:pathLst>
            </a:custGeom>
            <a:solidFill>
              <a:srgbClr val="333333"/>
            </a:solidFill>
            <a:ln w="9525">
              <a:solidFill>
                <a:srgbClr val="3366FF"/>
              </a:solidFill>
              <a:round/>
              <a:headEnd/>
              <a:tailEnd/>
            </a:ln>
          </p:spPr>
          <p:txBody>
            <a:bodyPr/>
            <a:lstStyle/>
            <a:p>
              <a:endParaRPr lang="en-US"/>
            </a:p>
          </p:txBody>
        </p:sp>
        <p:sp>
          <p:nvSpPr>
            <p:cNvPr id="5169" name="Freeform 1079"/>
            <p:cNvSpPr>
              <a:spLocks/>
            </p:cNvSpPr>
            <p:nvPr/>
          </p:nvSpPr>
          <p:spPr bwMode="auto">
            <a:xfrm>
              <a:off x="3926" y="2873"/>
              <a:ext cx="15" cy="17"/>
            </a:xfrm>
            <a:custGeom>
              <a:avLst/>
              <a:gdLst>
                <a:gd name="T0" fmla="*/ 15 w 72"/>
                <a:gd name="T1" fmla="*/ 15 h 77"/>
                <a:gd name="T2" fmla="*/ 15 w 72"/>
                <a:gd name="T3" fmla="*/ 14 h 77"/>
                <a:gd name="T4" fmla="*/ 4 w 72"/>
                <a:gd name="T5" fmla="*/ 0 h 77"/>
                <a:gd name="T6" fmla="*/ 0 w 72"/>
                <a:gd name="T7" fmla="*/ 3 h 77"/>
                <a:gd name="T8" fmla="*/ 11 w 72"/>
                <a:gd name="T9" fmla="*/ 17 h 77"/>
                <a:gd name="T10" fmla="*/ 10 w 72"/>
                <a:gd name="T11" fmla="*/ 16 h 77"/>
                <a:gd name="T12" fmla="*/ 15 w 72"/>
                <a:gd name="T13" fmla="*/ 15 h 77"/>
                <a:gd name="T14" fmla="*/ 15 w 72"/>
                <a:gd name="T15" fmla="*/ 15 h 77"/>
                <a:gd name="T16" fmla="*/ 15 w 72"/>
                <a:gd name="T17" fmla="*/ 14 h 77"/>
                <a:gd name="T18" fmla="*/ 15 w 72"/>
                <a:gd name="T19" fmla="*/ 15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77"/>
                <a:gd name="T32" fmla="*/ 72 w 72"/>
                <a:gd name="T33" fmla="*/ 77 h 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77">
                  <a:moveTo>
                    <a:pt x="72" y="69"/>
                  </a:moveTo>
                  <a:lnTo>
                    <a:pt x="70" y="64"/>
                  </a:lnTo>
                  <a:lnTo>
                    <a:pt x="18" y="0"/>
                  </a:lnTo>
                  <a:lnTo>
                    <a:pt x="0" y="13"/>
                  </a:lnTo>
                  <a:lnTo>
                    <a:pt x="52" y="77"/>
                  </a:lnTo>
                  <a:lnTo>
                    <a:pt x="50" y="73"/>
                  </a:lnTo>
                  <a:lnTo>
                    <a:pt x="72" y="69"/>
                  </a:lnTo>
                  <a:lnTo>
                    <a:pt x="72" y="66"/>
                  </a:lnTo>
                  <a:lnTo>
                    <a:pt x="70" y="64"/>
                  </a:lnTo>
                  <a:lnTo>
                    <a:pt x="72" y="69"/>
                  </a:lnTo>
                  <a:close/>
                </a:path>
              </a:pathLst>
            </a:custGeom>
            <a:solidFill>
              <a:srgbClr val="333333"/>
            </a:solidFill>
            <a:ln w="9525">
              <a:solidFill>
                <a:srgbClr val="3366FF"/>
              </a:solidFill>
              <a:round/>
              <a:headEnd/>
              <a:tailEnd/>
            </a:ln>
          </p:spPr>
          <p:txBody>
            <a:bodyPr/>
            <a:lstStyle/>
            <a:p>
              <a:endParaRPr lang="en-US"/>
            </a:p>
          </p:txBody>
        </p:sp>
        <p:sp>
          <p:nvSpPr>
            <p:cNvPr id="5170" name="Freeform 1080"/>
            <p:cNvSpPr>
              <a:spLocks/>
            </p:cNvSpPr>
            <p:nvPr/>
          </p:nvSpPr>
          <p:spPr bwMode="auto">
            <a:xfrm>
              <a:off x="3936" y="2888"/>
              <a:ext cx="12" cy="37"/>
            </a:xfrm>
            <a:custGeom>
              <a:avLst/>
              <a:gdLst>
                <a:gd name="T0" fmla="*/ 8 w 54"/>
                <a:gd name="T1" fmla="*/ 31 h 168"/>
                <a:gd name="T2" fmla="*/ 12 w 54"/>
                <a:gd name="T3" fmla="*/ 32 h 168"/>
                <a:gd name="T4" fmla="*/ 5 w 54"/>
                <a:gd name="T5" fmla="*/ 0 h 168"/>
                <a:gd name="T6" fmla="*/ 0 w 54"/>
                <a:gd name="T7" fmla="*/ 1 h 168"/>
                <a:gd name="T8" fmla="*/ 7 w 54"/>
                <a:gd name="T9" fmla="*/ 33 h 168"/>
                <a:gd name="T10" fmla="*/ 11 w 54"/>
                <a:gd name="T11" fmla="*/ 34 h 168"/>
                <a:gd name="T12" fmla="*/ 7 w 54"/>
                <a:gd name="T13" fmla="*/ 33 h 168"/>
                <a:gd name="T14" fmla="*/ 8 w 54"/>
                <a:gd name="T15" fmla="*/ 37 h 168"/>
                <a:gd name="T16" fmla="*/ 11 w 54"/>
                <a:gd name="T17" fmla="*/ 34 h 168"/>
                <a:gd name="T18" fmla="*/ 8 w 54"/>
                <a:gd name="T19" fmla="*/ 31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68"/>
                <a:gd name="T32" fmla="*/ 54 w 54"/>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68">
                  <a:moveTo>
                    <a:pt x="36" y="139"/>
                  </a:moveTo>
                  <a:lnTo>
                    <a:pt x="54" y="144"/>
                  </a:lnTo>
                  <a:lnTo>
                    <a:pt x="22" y="0"/>
                  </a:lnTo>
                  <a:lnTo>
                    <a:pt x="0" y="4"/>
                  </a:lnTo>
                  <a:lnTo>
                    <a:pt x="31" y="148"/>
                  </a:lnTo>
                  <a:lnTo>
                    <a:pt x="49" y="153"/>
                  </a:lnTo>
                  <a:lnTo>
                    <a:pt x="31" y="148"/>
                  </a:lnTo>
                  <a:lnTo>
                    <a:pt x="36" y="168"/>
                  </a:lnTo>
                  <a:lnTo>
                    <a:pt x="49" y="153"/>
                  </a:lnTo>
                  <a:lnTo>
                    <a:pt x="36" y="139"/>
                  </a:lnTo>
                  <a:close/>
                </a:path>
              </a:pathLst>
            </a:custGeom>
            <a:solidFill>
              <a:srgbClr val="333333"/>
            </a:solidFill>
            <a:ln w="9525">
              <a:solidFill>
                <a:srgbClr val="3366FF"/>
              </a:solidFill>
              <a:round/>
              <a:headEnd/>
              <a:tailEnd/>
            </a:ln>
          </p:spPr>
          <p:txBody>
            <a:bodyPr/>
            <a:lstStyle/>
            <a:p>
              <a:endParaRPr lang="en-US"/>
            </a:p>
          </p:txBody>
        </p:sp>
        <p:sp>
          <p:nvSpPr>
            <p:cNvPr id="5171" name="Freeform 1081"/>
            <p:cNvSpPr>
              <a:spLocks/>
            </p:cNvSpPr>
            <p:nvPr/>
          </p:nvSpPr>
          <p:spPr bwMode="auto">
            <a:xfrm>
              <a:off x="3944" y="2917"/>
              <a:ext cx="4" cy="5"/>
            </a:xfrm>
            <a:custGeom>
              <a:avLst/>
              <a:gdLst>
                <a:gd name="T0" fmla="*/ 2 w 16"/>
                <a:gd name="T1" fmla="*/ 0 h 22"/>
                <a:gd name="T2" fmla="*/ 1 w 16"/>
                <a:gd name="T3" fmla="*/ 1 h 22"/>
                <a:gd name="T4" fmla="*/ 0 w 16"/>
                <a:gd name="T5" fmla="*/ 1 h 22"/>
                <a:gd name="T6" fmla="*/ 3 w 16"/>
                <a:gd name="T7" fmla="*/ 5 h 22"/>
                <a:gd name="T8" fmla="*/ 4 w 16"/>
                <a:gd name="T9" fmla="*/ 4 h 22"/>
                <a:gd name="T10" fmla="*/ 3 w 16"/>
                <a:gd name="T11" fmla="*/ 5 h 22"/>
                <a:gd name="T12" fmla="*/ 2 w 16"/>
                <a:gd name="T13" fmla="*/ 0 h 22"/>
                <a:gd name="T14" fmla="*/ 1 w 16"/>
                <a:gd name="T15" fmla="*/ 0 h 22"/>
                <a:gd name="T16" fmla="*/ 1 w 16"/>
                <a:gd name="T17" fmla="*/ 1 h 22"/>
                <a:gd name="T18" fmla="*/ 2 w 16"/>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22"/>
                <a:gd name="T32" fmla="*/ 16 w 16"/>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22">
                  <a:moveTo>
                    <a:pt x="7" y="0"/>
                  </a:moveTo>
                  <a:lnTo>
                    <a:pt x="2" y="4"/>
                  </a:lnTo>
                  <a:lnTo>
                    <a:pt x="0" y="6"/>
                  </a:lnTo>
                  <a:lnTo>
                    <a:pt x="13" y="20"/>
                  </a:lnTo>
                  <a:lnTo>
                    <a:pt x="16" y="17"/>
                  </a:lnTo>
                  <a:lnTo>
                    <a:pt x="11" y="22"/>
                  </a:lnTo>
                  <a:lnTo>
                    <a:pt x="7" y="0"/>
                  </a:lnTo>
                  <a:lnTo>
                    <a:pt x="4" y="0"/>
                  </a:lnTo>
                  <a:lnTo>
                    <a:pt x="2" y="4"/>
                  </a:lnTo>
                  <a:lnTo>
                    <a:pt x="7" y="0"/>
                  </a:lnTo>
                  <a:close/>
                </a:path>
              </a:pathLst>
            </a:custGeom>
            <a:solidFill>
              <a:srgbClr val="333333"/>
            </a:solidFill>
            <a:ln w="9525">
              <a:solidFill>
                <a:srgbClr val="3366FF"/>
              </a:solidFill>
              <a:round/>
              <a:headEnd/>
              <a:tailEnd/>
            </a:ln>
          </p:spPr>
          <p:txBody>
            <a:bodyPr/>
            <a:lstStyle/>
            <a:p>
              <a:endParaRPr lang="en-US"/>
            </a:p>
          </p:txBody>
        </p:sp>
        <p:sp>
          <p:nvSpPr>
            <p:cNvPr id="5172" name="Freeform 1082"/>
            <p:cNvSpPr>
              <a:spLocks/>
            </p:cNvSpPr>
            <p:nvPr/>
          </p:nvSpPr>
          <p:spPr bwMode="auto">
            <a:xfrm>
              <a:off x="3946" y="2916"/>
              <a:ext cx="4" cy="6"/>
            </a:xfrm>
            <a:custGeom>
              <a:avLst/>
              <a:gdLst>
                <a:gd name="T0" fmla="*/ 2 w 20"/>
                <a:gd name="T1" fmla="*/ 0 h 27"/>
                <a:gd name="T2" fmla="*/ 3 w 20"/>
                <a:gd name="T3" fmla="*/ 0 h 27"/>
                <a:gd name="T4" fmla="*/ 0 w 20"/>
                <a:gd name="T5" fmla="*/ 1 h 27"/>
                <a:gd name="T6" fmla="*/ 1 w 20"/>
                <a:gd name="T7" fmla="*/ 6 h 27"/>
                <a:gd name="T8" fmla="*/ 4 w 20"/>
                <a:gd name="T9" fmla="*/ 5 h 27"/>
                <a:gd name="T10" fmla="*/ 4 w 20"/>
                <a:gd name="T11" fmla="*/ 4 h 27"/>
                <a:gd name="T12" fmla="*/ 4 w 20"/>
                <a:gd name="T13" fmla="*/ 5 h 27"/>
                <a:gd name="T14" fmla="*/ 4 w 20"/>
                <a:gd name="T15" fmla="*/ 5 h 27"/>
                <a:gd name="T16" fmla="*/ 4 w 20"/>
                <a:gd name="T17" fmla="*/ 4 h 27"/>
                <a:gd name="T18" fmla="*/ 2 w 20"/>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7"/>
                <a:gd name="T32" fmla="*/ 20 w 2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7">
                  <a:moveTo>
                    <a:pt x="11" y="2"/>
                  </a:moveTo>
                  <a:lnTo>
                    <a:pt x="13" y="0"/>
                  </a:lnTo>
                  <a:lnTo>
                    <a:pt x="0" y="5"/>
                  </a:lnTo>
                  <a:lnTo>
                    <a:pt x="4" y="27"/>
                  </a:lnTo>
                  <a:lnTo>
                    <a:pt x="18" y="22"/>
                  </a:lnTo>
                  <a:lnTo>
                    <a:pt x="20" y="20"/>
                  </a:lnTo>
                  <a:lnTo>
                    <a:pt x="18" y="22"/>
                  </a:lnTo>
                  <a:lnTo>
                    <a:pt x="20" y="22"/>
                  </a:lnTo>
                  <a:lnTo>
                    <a:pt x="20" y="20"/>
                  </a:lnTo>
                  <a:lnTo>
                    <a:pt x="11" y="2"/>
                  </a:lnTo>
                  <a:close/>
                </a:path>
              </a:pathLst>
            </a:custGeom>
            <a:solidFill>
              <a:srgbClr val="333333"/>
            </a:solidFill>
            <a:ln w="9525">
              <a:solidFill>
                <a:srgbClr val="3366FF"/>
              </a:solidFill>
              <a:round/>
              <a:headEnd/>
              <a:tailEnd/>
            </a:ln>
          </p:spPr>
          <p:txBody>
            <a:bodyPr/>
            <a:lstStyle/>
            <a:p>
              <a:endParaRPr lang="en-US"/>
            </a:p>
          </p:txBody>
        </p:sp>
        <p:sp>
          <p:nvSpPr>
            <p:cNvPr id="5173" name="Freeform 1083"/>
            <p:cNvSpPr>
              <a:spLocks/>
            </p:cNvSpPr>
            <p:nvPr/>
          </p:nvSpPr>
          <p:spPr bwMode="auto">
            <a:xfrm>
              <a:off x="3948" y="2914"/>
              <a:ext cx="7" cy="6"/>
            </a:xfrm>
            <a:custGeom>
              <a:avLst/>
              <a:gdLst>
                <a:gd name="T0" fmla="*/ 5 w 29"/>
                <a:gd name="T1" fmla="*/ 0 h 29"/>
                <a:gd name="T2" fmla="*/ 5 w 29"/>
                <a:gd name="T3" fmla="*/ 0 h 29"/>
                <a:gd name="T4" fmla="*/ 0 w 29"/>
                <a:gd name="T5" fmla="*/ 2 h 29"/>
                <a:gd name="T6" fmla="*/ 2 w 29"/>
                <a:gd name="T7" fmla="*/ 6 h 29"/>
                <a:gd name="T8" fmla="*/ 7 w 29"/>
                <a:gd name="T9" fmla="*/ 4 h 29"/>
                <a:gd name="T10" fmla="*/ 7 w 29"/>
                <a:gd name="T11" fmla="*/ 4 h 29"/>
                <a:gd name="T12" fmla="*/ 5 w 29"/>
                <a:gd name="T13" fmla="*/ 0 h 29"/>
                <a:gd name="T14" fmla="*/ 0 60000 65536"/>
                <a:gd name="T15" fmla="*/ 0 60000 65536"/>
                <a:gd name="T16" fmla="*/ 0 60000 65536"/>
                <a:gd name="T17" fmla="*/ 0 60000 65536"/>
                <a:gd name="T18" fmla="*/ 0 60000 65536"/>
                <a:gd name="T19" fmla="*/ 0 60000 65536"/>
                <a:gd name="T20" fmla="*/ 0 60000 65536"/>
                <a:gd name="T21" fmla="*/ 0 w 29"/>
                <a:gd name="T22" fmla="*/ 0 h 29"/>
                <a:gd name="T23" fmla="*/ 29 w 29"/>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9">
                  <a:moveTo>
                    <a:pt x="20" y="0"/>
                  </a:moveTo>
                  <a:lnTo>
                    <a:pt x="20" y="0"/>
                  </a:lnTo>
                  <a:lnTo>
                    <a:pt x="0" y="11"/>
                  </a:lnTo>
                  <a:lnTo>
                    <a:pt x="9" y="29"/>
                  </a:lnTo>
                  <a:lnTo>
                    <a:pt x="29" y="18"/>
                  </a:lnTo>
                  <a:lnTo>
                    <a:pt x="20" y="0"/>
                  </a:lnTo>
                  <a:close/>
                </a:path>
              </a:pathLst>
            </a:custGeom>
            <a:solidFill>
              <a:srgbClr val="333333"/>
            </a:solidFill>
            <a:ln w="9525">
              <a:solidFill>
                <a:srgbClr val="3366FF"/>
              </a:solidFill>
              <a:round/>
              <a:headEnd/>
              <a:tailEnd/>
            </a:ln>
          </p:spPr>
          <p:txBody>
            <a:bodyPr/>
            <a:lstStyle/>
            <a:p>
              <a:endParaRPr lang="en-US"/>
            </a:p>
          </p:txBody>
        </p:sp>
        <p:sp>
          <p:nvSpPr>
            <p:cNvPr id="5174" name="Freeform 1084"/>
            <p:cNvSpPr>
              <a:spLocks/>
            </p:cNvSpPr>
            <p:nvPr/>
          </p:nvSpPr>
          <p:spPr bwMode="auto">
            <a:xfrm>
              <a:off x="3953" y="2911"/>
              <a:ext cx="8" cy="7"/>
            </a:xfrm>
            <a:custGeom>
              <a:avLst/>
              <a:gdLst>
                <a:gd name="T0" fmla="*/ 5 w 36"/>
                <a:gd name="T1" fmla="*/ 0 h 33"/>
                <a:gd name="T2" fmla="*/ 6 w 36"/>
                <a:gd name="T3" fmla="*/ 0 h 33"/>
                <a:gd name="T4" fmla="*/ 0 w 36"/>
                <a:gd name="T5" fmla="*/ 3 h 33"/>
                <a:gd name="T6" fmla="*/ 2 w 36"/>
                <a:gd name="T7" fmla="*/ 7 h 33"/>
                <a:gd name="T8" fmla="*/ 8 w 36"/>
                <a:gd name="T9" fmla="*/ 4 h 33"/>
                <a:gd name="T10" fmla="*/ 8 w 36"/>
                <a:gd name="T11" fmla="*/ 4 h 33"/>
                <a:gd name="T12" fmla="*/ 5 w 36"/>
                <a:gd name="T13" fmla="*/ 0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23" y="0"/>
                  </a:moveTo>
                  <a:lnTo>
                    <a:pt x="25" y="0"/>
                  </a:lnTo>
                  <a:lnTo>
                    <a:pt x="0" y="15"/>
                  </a:lnTo>
                  <a:lnTo>
                    <a:pt x="9" y="33"/>
                  </a:lnTo>
                  <a:lnTo>
                    <a:pt x="34" y="18"/>
                  </a:lnTo>
                  <a:lnTo>
                    <a:pt x="36" y="18"/>
                  </a:lnTo>
                  <a:lnTo>
                    <a:pt x="23" y="0"/>
                  </a:lnTo>
                  <a:close/>
                </a:path>
              </a:pathLst>
            </a:custGeom>
            <a:solidFill>
              <a:srgbClr val="333333"/>
            </a:solidFill>
            <a:ln w="9525">
              <a:solidFill>
                <a:srgbClr val="3366FF"/>
              </a:solidFill>
              <a:round/>
              <a:headEnd/>
              <a:tailEnd/>
            </a:ln>
          </p:spPr>
          <p:txBody>
            <a:bodyPr/>
            <a:lstStyle/>
            <a:p>
              <a:endParaRPr lang="en-US"/>
            </a:p>
          </p:txBody>
        </p:sp>
        <p:sp>
          <p:nvSpPr>
            <p:cNvPr id="5175" name="Freeform 1085"/>
            <p:cNvSpPr>
              <a:spLocks/>
            </p:cNvSpPr>
            <p:nvPr/>
          </p:nvSpPr>
          <p:spPr bwMode="auto">
            <a:xfrm>
              <a:off x="3958" y="2906"/>
              <a:ext cx="9" cy="9"/>
            </a:xfrm>
            <a:custGeom>
              <a:avLst/>
              <a:gdLst>
                <a:gd name="T0" fmla="*/ 6 w 43"/>
                <a:gd name="T1" fmla="*/ 0 h 38"/>
                <a:gd name="T2" fmla="*/ 6 w 43"/>
                <a:gd name="T3" fmla="*/ 0 h 38"/>
                <a:gd name="T4" fmla="*/ 0 w 43"/>
                <a:gd name="T5" fmla="*/ 5 h 38"/>
                <a:gd name="T6" fmla="*/ 3 w 43"/>
                <a:gd name="T7" fmla="*/ 9 h 38"/>
                <a:gd name="T8" fmla="*/ 9 w 43"/>
                <a:gd name="T9" fmla="*/ 4 h 38"/>
                <a:gd name="T10" fmla="*/ 9 w 43"/>
                <a:gd name="T11" fmla="*/ 4 h 38"/>
                <a:gd name="T12" fmla="*/ 6 w 43"/>
                <a:gd name="T13" fmla="*/ 0 h 38"/>
                <a:gd name="T14" fmla="*/ 0 60000 65536"/>
                <a:gd name="T15" fmla="*/ 0 60000 65536"/>
                <a:gd name="T16" fmla="*/ 0 60000 65536"/>
                <a:gd name="T17" fmla="*/ 0 60000 65536"/>
                <a:gd name="T18" fmla="*/ 0 60000 65536"/>
                <a:gd name="T19" fmla="*/ 0 60000 65536"/>
                <a:gd name="T20" fmla="*/ 0 60000 65536"/>
                <a:gd name="T21" fmla="*/ 0 w 43"/>
                <a:gd name="T22" fmla="*/ 0 h 38"/>
                <a:gd name="T23" fmla="*/ 43 w 4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8">
                  <a:moveTo>
                    <a:pt x="29" y="0"/>
                  </a:moveTo>
                  <a:lnTo>
                    <a:pt x="29" y="0"/>
                  </a:lnTo>
                  <a:lnTo>
                    <a:pt x="0" y="20"/>
                  </a:lnTo>
                  <a:lnTo>
                    <a:pt x="13" y="38"/>
                  </a:lnTo>
                  <a:lnTo>
                    <a:pt x="43" y="18"/>
                  </a:lnTo>
                  <a:lnTo>
                    <a:pt x="29" y="0"/>
                  </a:lnTo>
                  <a:close/>
                </a:path>
              </a:pathLst>
            </a:custGeom>
            <a:solidFill>
              <a:srgbClr val="333333"/>
            </a:solidFill>
            <a:ln w="9525">
              <a:solidFill>
                <a:srgbClr val="3366FF"/>
              </a:solidFill>
              <a:round/>
              <a:headEnd/>
              <a:tailEnd/>
            </a:ln>
          </p:spPr>
          <p:txBody>
            <a:bodyPr/>
            <a:lstStyle/>
            <a:p>
              <a:endParaRPr lang="en-US"/>
            </a:p>
          </p:txBody>
        </p:sp>
        <p:sp>
          <p:nvSpPr>
            <p:cNvPr id="5176" name="Freeform 1086"/>
            <p:cNvSpPr>
              <a:spLocks/>
            </p:cNvSpPr>
            <p:nvPr/>
          </p:nvSpPr>
          <p:spPr bwMode="auto">
            <a:xfrm>
              <a:off x="3964" y="2900"/>
              <a:ext cx="10" cy="10"/>
            </a:xfrm>
            <a:custGeom>
              <a:avLst/>
              <a:gdLst>
                <a:gd name="T0" fmla="*/ 7 w 47"/>
                <a:gd name="T1" fmla="*/ 0 h 47"/>
                <a:gd name="T2" fmla="*/ 7 w 47"/>
                <a:gd name="T3" fmla="*/ 0 h 47"/>
                <a:gd name="T4" fmla="*/ 0 w 47"/>
                <a:gd name="T5" fmla="*/ 6 h 47"/>
                <a:gd name="T6" fmla="*/ 3 w 47"/>
                <a:gd name="T7" fmla="*/ 10 h 47"/>
                <a:gd name="T8" fmla="*/ 10 w 47"/>
                <a:gd name="T9" fmla="*/ 4 h 47"/>
                <a:gd name="T10" fmla="*/ 10 w 47"/>
                <a:gd name="T11" fmla="*/ 3 h 47"/>
                <a:gd name="T12" fmla="*/ 7 w 47"/>
                <a:gd name="T13" fmla="*/ 0 h 47"/>
                <a:gd name="T14" fmla="*/ 0 60000 65536"/>
                <a:gd name="T15" fmla="*/ 0 60000 65536"/>
                <a:gd name="T16" fmla="*/ 0 60000 65536"/>
                <a:gd name="T17" fmla="*/ 0 60000 65536"/>
                <a:gd name="T18" fmla="*/ 0 60000 65536"/>
                <a:gd name="T19" fmla="*/ 0 60000 65536"/>
                <a:gd name="T20" fmla="*/ 0 60000 65536"/>
                <a:gd name="T21" fmla="*/ 0 w 47"/>
                <a:gd name="T22" fmla="*/ 0 h 47"/>
                <a:gd name="T23" fmla="*/ 47 w 4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7">
                  <a:moveTo>
                    <a:pt x="34" y="2"/>
                  </a:moveTo>
                  <a:lnTo>
                    <a:pt x="34" y="0"/>
                  </a:lnTo>
                  <a:lnTo>
                    <a:pt x="0" y="29"/>
                  </a:lnTo>
                  <a:lnTo>
                    <a:pt x="14" y="47"/>
                  </a:lnTo>
                  <a:lnTo>
                    <a:pt x="47" y="18"/>
                  </a:lnTo>
                  <a:lnTo>
                    <a:pt x="47" y="16"/>
                  </a:lnTo>
                  <a:lnTo>
                    <a:pt x="34" y="2"/>
                  </a:lnTo>
                  <a:close/>
                </a:path>
              </a:pathLst>
            </a:custGeom>
            <a:solidFill>
              <a:srgbClr val="333333"/>
            </a:solidFill>
            <a:ln w="9525">
              <a:solidFill>
                <a:srgbClr val="3366FF"/>
              </a:solidFill>
              <a:round/>
              <a:headEnd/>
              <a:tailEnd/>
            </a:ln>
          </p:spPr>
          <p:txBody>
            <a:bodyPr/>
            <a:lstStyle/>
            <a:p>
              <a:endParaRPr lang="en-US"/>
            </a:p>
          </p:txBody>
        </p:sp>
        <p:sp>
          <p:nvSpPr>
            <p:cNvPr id="5177" name="Freeform 1087"/>
            <p:cNvSpPr>
              <a:spLocks/>
            </p:cNvSpPr>
            <p:nvPr/>
          </p:nvSpPr>
          <p:spPr bwMode="auto">
            <a:xfrm>
              <a:off x="3972" y="2892"/>
              <a:ext cx="11" cy="11"/>
            </a:xfrm>
            <a:custGeom>
              <a:avLst/>
              <a:gdLst>
                <a:gd name="T0" fmla="*/ 7 w 54"/>
                <a:gd name="T1" fmla="*/ 0 h 51"/>
                <a:gd name="T2" fmla="*/ 8 w 54"/>
                <a:gd name="T3" fmla="*/ 0 h 51"/>
                <a:gd name="T4" fmla="*/ 0 w 54"/>
                <a:gd name="T5" fmla="*/ 8 h 51"/>
                <a:gd name="T6" fmla="*/ 3 w 54"/>
                <a:gd name="T7" fmla="*/ 11 h 51"/>
                <a:gd name="T8" fmla="*/ 11 w 54"/>
                <a:gd name="T9" fmla="*/ 3 h 51"/>
                <a:gd name="T10" fmla="*/ 11 w 54"/>
                <a:gd name="T11" fmla="*/ 3 h 51"/>
                <a:gd name="T12" fmla="*/ 7 w 54"/>
                <a:gd name="T13" fmla="*/ 0 h 51"/>
                <a:gd name="T14" fmla="*/ 0 60000 65536"/>
                <a:gd name="T15" fmla="*/ 0 60000 65536"/>
                <a:gd name="T16" fmla="*/ 0 60000 65536"/>
                <a:gd name="T17" fmla="*/ 0 60000 65536"/>
                <a:gd name="T18" fmla="*/ 0 60000 65536"/>
                <a:gd name="T19" fmla="*/ 0 60000 65536"/>
                <a:gd name="T20" fmla="*/ 0 60000 65536"/>
                <a:gd name="T21" fmla="*/ 0 w 54"/>
                <a:gd name="T22" fmla="*/ 0 h 51"/>
                <a:gd name="T23" fmla="*/ 54 w 54"/>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1">
                  <a:moveTo>
                    <a:pt x="36" y="0"/>
                  </a:moveTo>
                  <a:lnTo>
                    <a:pt x="38" y="0"/>
                  </a:lnTo>
                  <a:lnTo>
                    <a:pt x="0" y="37"/>
                  </a:lnTo>
                  <a:lnTo>
                    <a:pt x="13" y="51"/>
                  </a:lnTo>
                  <a:lnTo>
                    <a:pt x="52" y="13"/>
                  </a:lnTo>
                  <a:lnTo>
                    <a:pt x="54" y="13"/>
                  </a:lnTo>
                  <a:lnTo>
                    <a:pt x="36" y="0"/>
                  </a:lnTo>
                  <a:close/>
                </a:path>
              </a:pathLst>
            </a:custGeom>
            <a:solidFill>
              <a:srgbClr val="333333"/>
            </a:solidFill>
            <a:ln w="9525">
              <a:solidFill>
                <a:srgbClr val="3366FF"/>
              </a:solidFill>
              <a:round/>
              <a:headEnd/>
              <a:tailEnd/>
            </a:ln>
          </p:spPr>
          <p:txBody>
            <a:bodyPr/>
            <a:lstStyle/>
            <a:p>
              <a:endParaRPr lang="en-US"/>
            </a:p>
          </p:txBody>
        </p:sp>
        <p:sp>
          <p:nvSpPr>
            <p:cNvPr id="5178" name="Freeform 1088"/>
            <p:cNvSpPr>
              <a:spLocks/>
            </p:cNvSpPr>
            <p:nvPr/>
          </p:nvSpPr>
          <p:spPr bwMode="auto">
            <a:xfrm>
              <a:off x="3979" y="2882"/>
              <a:ext cx="13" cy="13"/>
            </a:xfrm>
            <a:custGeom>
              <a:avLst/>
              <a:gdLst>
                <a:gd name="T0" fmla="*/ 9 w 59"/>
                <a:gd name="T1" fmla="*/ 0 h 58"/>
                <a:gd name="T2" fmla="*/ 9 w 59"/>
                <a:gd name="T3" fmla="*/ 0 h 58"/>
                <a:gd name="T4" fmla="*/ 0 w 59"/>
                <a:gd name="T5" fmla="*/ 10 h 58"/>
                <a:gd name="T6" fmla="*/ 4 w 59"/>
                <a:gd name="T7" fmla="*/ 13 h 58"/>
                <a:gd name="T8" fmla="*/ 13 w 59"/>
                <a:gd name="T9" fmla="*/ 3 h 58"/>
                <a:gd name="T10" fmla="*/ 13 w 59"/>
                <a:gd name="T11" fmla="*/ 3 h 58"/>
                <a:gd name="T12" fmla="*/ 9 w 59"/>
                <a:gd name="T13" fmla="*/ 0 h 58"/>
                <a:gd name="T14" fmla="*/ 0 60000 65536"/>
                <a:gd name="T15" fmla="*/ 0 60000 65536"/>
                <a:gd name="T16" fmla="*/ 0 60000 65536"/>
                <a:gd name="T17" fmla="*/ 0 60000 65536"/>
                <a:gd name="T18" fmla="*/ 0 60000 65536"/>
                <a:gd name="T19" fmla="*/ 0 60000 65536"/>
                <a:gd name="T20" fmla="*/ 0 60000 65536"/>
                <a:gd name="T21" fmla="*/ 0 w 59"/>
                <a:gd name="T22" fmla="*/ 0 h 58"/>
                <a:gd name="T23" fmla="*/ 59 w 5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8">
                  <a:moveTo>
                    <a:pt x="41" y="0"/>
                  </a:moveTo>
                  <a:lnTo>
                    <a:pt x="41" y="0"/>
                  </a:lnTo>
                  <a:lnTo>
                    <a:pt x="0" y="45"/>
                  </a:lnTo>
                  <a:lnTo>
                    <a:pt x="18" y="58"/>
                  </a:lnTo>
                  <a:lnTo>
                    <a:pt x="59" y="13"/>
                  </a:lnTo>
                  <a:lnTo>
                    <a:pt x="41" y="0"/>
                  </a:lnTo>
                  <a:close/>
                </a:path>
              </a:pathLst>
            </a:custGeom>
            <a:solidFill>
              <a:srgbClr val="333333"/>
            </a:solidFill>
            <a:ln w="9525">
              <a:solidFill>
                <a:srgbClr val="3366FF"/>
              </a:solidFill>
              <a:round/>
              <a:headEnd/>
              <a:tailEnd/>
            </a:ln>
          </p:spPr>
          <p:txBody>
            <a:bodyPr/>
            <a:lstStyle/>
            <a:p>
              <a:endParaRPr lang="en-US"/>
            </a:p>
          </p:txBody>
        </p:sp>
        <p:sp>
          <p:nvSpPr>
            <p:cNvPr id="5179" name="Freeform 1089"/>
            <p:cNvSpPr>
              <a:spLocks/>
            </p:cNvSpPr>
            <p:nvPr/>
          </p:nvSpPr>
          <p:spPr bwMode="auto">
            <a:xfrm>
              <a:off x="3988" y="2870"/>
              <a:ext cx="13" cy="15"/>
            </a:xfrm>
            <a:custGeom>
              <a:avLst/>
              <a:gdLst>
                <a:gd name="T0" fmla="*/ 9 w 58"/>
                <a:gd name="T1" fmla="*/ 0 h 68"/>
                <a:gd name="T2" fmla="*/ 9 w 58"/>
                <a:gd name="T3" fmla="*/ 0 h 68"/>
                <a:gd name="T4" fmla="*/ 0 w 58"/>
                <a:gd name="T5" fmla="*/ 12 h 68"/>
                <a:gd name="T6" fmla="*/ 4 w 58"/>
                <a:gd name="T7" fmla="*/ 15 h 68"/>
                <a:gd name="T8" fmla="*/ 13 w 58"/>
                <a:gd name="T9" fmla="*/ 3 h 68"/>
                <a:gd name="T10" fmla="*/ 13 w 58"/>
                <a:gd name="T11" fmla="*/ 2 h 68"/>
                <a:gd name="T12" fmla="*/ 9 w 58"/>
                <a:gd name="T13" fmla="*/ 0 h 68"/>
                <a:gd name="T14" fmla="*/ 0 60000 65536"/>
                <a:gd name="T15" fmla="*/ 0 60000 65536"/>
                <a:gd name="T16" fmla="*/ 0 60000 65536"/>
                <a:gd name="T17" fmla="*/ 0 60000 65536"/>
                <a:gd name="T18" fmla="*/ 0 60000 65536"/>
                <a:gd name="T19" fmla="*/ 0 60000 65536"/>
                <a:gd name="T20" fmla="*/ 0 60000 65536"/>
                <a:gd name="T21" fmla="*/ 0 w 58"/>
                <a:gd name="T22" fmla="*/ 0 h 68"/>
                <a:gd name="T23" fmla="*/ 58 w 58"/>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68">
                  <a:moveTo>
                    <a:pt x="40" y="2"/>
                  </a:moveTo>
                  <a:lnTo>
                    <a:pt x="40" y="0"/>
                  </a:lnTo>
                  <a:lnTo>
                    <a:pt x="0" y="55"/>
                  </a:lnTo>
                  <a:lnTo>
                    <a:pt x="18" y="68"/>
                  </a:lnTo>
                  <a:lnTo>
                    <a:pt x="58" y="13"/>
                  </a:lnTo>
                  <a:lnTo>
                    <a:pt x="58" y="11"/>
                  </a:lnTo>
                  <a:lnTo>
                    <a:pt x="40" y="2"/>
                  </a:lnTo>
                  <a:close/>
                </a:path>
              </a:pathLst>
            </a:custGeom>
            <a:solidFill>
              <a:srgbClr val="333333"/>
            </a:solidFill>
            <a:ln w="9525">
              <a:solidFill>
                <a:srgbClr val="3366FF"/>
              </a:solidFill>
              <a:round/>
              <a:headEnd/>
              <a:tailEnd/>
            </a:ln>
          </p:spPr>
          <p:txBody>
            <a:bodyPr/>
            <a:lstStyle/>
            <a:p>
              <a:endParaRPr lang="en-US"/>
            </a:p>
          </p:txBody>
        </p:sp>
        <p:sp>
          <p:nvSpPr>
            <p:cNvPr id="5180" name="Freeform 1090"/>
            <p:cNvSpPr>
              <a:spLocks/>
            </p:cNvSpPr>
            <p:nvPr/>
          </p:nvSpPr>
          <p:spPr bwMode="auto">
            <a:xfrm>
              <a:off x="3997" y="2856"/>
              <a:ext cx="13" cy="17"/>
            </a:xfrm>
            <a:custGeom>
              <a:avLst/>
              <a:gdLst>
                <a:gd name="T0" fmla="*/ 9 w 61"/>
                <a:gd name="T1" fmla="*/ 0 h 76"/>
                <a:gd name="T2" fmla="*/ 9 w 61"/>
                <a:gd name="T3" fmla="*/ 0 h 76"/>
                <a:gd name="T4" fmla="*/ 0 w 61"/>
                <a:gd name="T5" fmla="*/ 15 h 76"/>
                <a:gd name="T6" fmla="*/ 4 w 61"/>
                <a:gd name="T7" fmla="*/ 17 h 76"/>
                <a:gd name="T8" fmla="*/ 13 w 61"/>
                <a:gd name="T9" fmla="*/ 2 h 76"/>
                <a:gd name="T10" fmla="*/ 13 w 61"/>
                <a:gd name="T11" fmla="*/ 2 h 76"/>
                <a:gd name="T12" fmla="*/ 9 w 61"/>
                <a:gd name="T13" fmla="*/ 0 h 76"/>
                <a:gd name="T14" fmla="*/ 0 60000 65536"/>
                <a:gd name="T15" fmla="*/ 0 60000 65536"/>
                <a:gd name="T16" fmla="*/ 0 60000 65536"/>
                <a:gd name="T17" fmla="*/ 0 60000 65536"/>
                <a:gd name="T18" fmla="*/ 0 60000 65536"/>
                <a:gd name="T19" fmla="*/ 0 60000 65536"/>
                <a:gd name="T20" fmla="*/ 0 60000 65536"/>
                <a:gd name="T21" fmla="*/ 0 w 61"/>
                <a:gd name="T22" fmla="*/ 0 h 76"/>
                <a:gd name="T23" fmla="*/ 61 w 61"/>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6">
                  <a:moveTo>
                    <a:pt x="43" y="0"/>
                  </a:moveTo>
                  <a:lnTo>
                    <a:pt x="43" y="0"/>
                  </a:lnTo>
                  <a:lnTo>
                    <a:pt x="0" y="67"/>
                  </a:lnTo>
                  <a:lnTo>
                    <a:pt x="18" y="76"/>
                  </a:lnTo>
                  <a:lnTo>
                    <a:pt x="61" y="9"/>
                  </a:lnTo>
                  <a:lnTo>
                    <a:pt x="43" y="0"/>
                  </a:lnTo>
                  <a:close/>
                </a:path>
              </a:pathLst>
            </a:custGeom>
            <a:solidFill>
              <a:srgbClr val="333333"/>
            </a:solidFill>
            <a:ln w="9525">
              <a:solidFill>
                <a:srgbClr val="3366FF"/>
              </a:solidFill>
              <a:round/>
              <a:headEnd/>
              <a:tailEnd/>
            </a:ln>
          </p:spPr>
          <p:txBody>
            <a:bodyPr/>
            <a:lstStyle/>
            <a:p>
              <a:endParaRPr lang="en-US"/>
            </a:p>
          </p:txBody>
        </p:sp>
        <p:sp>
          <p:nvSpPr>
            <p:cNvPr id="5181" name="Freeform 1091"/>
            <p:cNvSpPr>
              <a:spLocks/>
            </p:cNvSpPr>
            <p:nvPr/>
          </p:nvSpPr>
          <p:spPr bwMode="auto">
            <a:xfrm>
              <a:off x="4007" y="2839"/>
              <a:ext cx="13" cy="19"/>
            </a:xfrm>
            <a:custGeom>
              <a:avLst/>
              <a:gdLst>
                <a:gd name="T0" fmla="*/ 8 w 61"/>
                <a:gd name="T1" fmla="*/ 0 h 88"/>
                <a:gd name="T2" fmla="*/ 9 w 61"/>
                <a:gd name="T3" fmla="*/ 0 h 88"/>
                <a:gd name="T4" fmla="*/ 0 w 61"/>
                <a:gd name="T5" fmla="*/ 17 h 88"/>
                <a:gd name="T6" fmla="*/ 4 w 61"/>
                <a:gd name="T7" fmla="*/ 19 h 88"/>
                <a:gd name="T8" fmla="*/ 13 w 61"/>
                <a:gd name="T9" fmla="*/ 2 h 88"/>
                <a:gd name="T10" fmla="*/ 13 w 61"/>
                <a:gd name="T11" fmla="*/ 2 h 88"/>
                <a:gd name="T12" fmla="*/ 8 w 61"/>
                <a:gd name="T13" fmla="*/ 0 h 88"/>
                <a:gd name="T14" fmla="*/ 0 60000 65536"/>
                <a:gd name="T15" fmla="*/ 0 60000 65536"/>
                <a:gd name="T16" fmla="*/ 0 60000 65536"/>
                <a:gd name="T17" fmla="*/ 0 60000 65536"/>
                <a:gd name="T18" fmla="*/ 0 60000 65536"/>
                <a:gd name="T19" fmla="*/ 0 60000 65536"/>
                <a:gd name="T20" fmla="*/ 0 60000 65536"/>
                <a:gd name="T21" fmla="*/ 0 w 61"/>
                <a:gd name="T22" fmla="*/ 0 h 88"/>
                <a:gd name="T23" fmla="*/ 61 w 61"/>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88">
                  <a:moveTo>
                    <a:pt x="38" y="0"/>
                  </a:moveTo>
                  <a:lnTo>
                    <a:pt x="41" y="0"/>
                  </a:lnTo>
                  <a:lnTo>
                    <a:pt x="0" y="79"/>
                  </a:lnTo>
                  <a:lnTo>
                    <a:pt x="18" y="88"/>
                  </a:lnTo>
                  <a:lnTo>
                    <a:pt x="59" y="8"/>
                  </a:lnTo>
                  <a:lnTo>
                    <a:pt x="61" y="8"/>
                  </a:lnTo>
                  <a:lnTo>
                    <a:pt x="38" y="0"/>
                  </a:lnTo>
                  <a:close/>
                </a:path>
              </a:pathLst>
            </a:custGeom>
            <a:solidFill>
              <a:srgbClr val="333333"/>
            </a:solidFill>
            <a:ln w="9525">
              <a:solidFill>
                <a:srgbClr val="3366FF"/>
              </a:solidFill>
              <a:round/>
              <a:headEnd/>
              <a:tailEnd/>
            </a:ln>
          </p:spPr>
          <p:txBody>
            <a:bodyPr/>
            <a:lstStyle/>
            <a:p>
              <a:endParaRPr lang="en-US"/>
            </a:p>
          </p:txBody>
        </p:sp>
        <p:sp>
          <p:nvSpPr>
            <p:cNvPr id="5182" name="Freeform 1092"/>
            <p:cNvSpPr>
              <a:spLocks/>
            </p:cNvSpPr>
            <p:nvPr/>
          </p:nvSpPr>
          <p:spPr bwMode="auto">
            <a:xfrm>
              <a:off x="4015" y="2819"/>
              <a:ext cx="14" cy="22"/>
            </a:xfrm>
            <a:custGeom>
              <a:avLst/>
              <a:gdLst>
                <a:gd name="T0" fmla="*/ 9 w 64"/>
                <a:gd name="T1" fmla="*/ 0 h 99"/>
                <a:gd name="T2" fmla="*/ 9 w 64"/>
                <a:gd name="T3" fmla="*/ 0 h 99"/>
                <a:gd name="T4" fmla="*/ 0 w 64"/>
                <a:gd name="T5" fmla="*/ 20 h 99"/>
                <a:gd name="T6" fmla="*/ 5 w 64"/>
                <a:gd name="T7" fmla="*/ 22 h 99"/>
                <a:gd name="T8" fmla="*/ 14 w 64"/>
                <a:gd name="T9" fmla="*/ 2 h 99"/>
                <a:gd name="T10" fmla="*/ 14 w 64"/>
                <a:gd name="T11" fmla="*/ 1 h 99"/>
                <a:gd name="T12" fmla="*/ 9 w 64"/>
                <a:gd name="T13" fmla="*/ 0 h 99"/>
                <a:gd name="T14" fmla="*/ 0 60000 65536"/>
                <a:gd name="T15" fmla="*/ 0 60000 65536"/>
                <a:gd name="T16" fmla="*/ 0 60000 65536"/>
                <a:gd name="T17" fmla="*/ 0 60000 65536"/>
                <a:gd name="T18" fmla="*/ 0 60000 65536"/>
                <a:gd name="T19" fmla="*/ 0 60000 65536"/>
                <a:gd name="T20" fmla="*/ 0 60000 65536"/>
                <a:gd name="T21" fmla="*/ 0 w 64"/>
                <a:gd name="T22" fmla="*/ 0 h 99"/>
                <a:gd name="T23" fmla="*/ 64 w 64"/>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99">
                  <a:moveTo>
                    <a:pt x="41" y="2"/>
                  </a:moveTo>
                  <a:lnTo>
                    <a:pt x="41" y="0"/>
                  </a:lnTo>
                  <a:lnTo>
                    <a:pt x="0" y="91"/>
                  </a:lnTo>
                  <a:lnTo>
                    <a:pt x="23" y="99"/>
                  </a:lnTo>
                  <a:lnTo>
                    <a:pt x="64" y="9"/>
                  </a:lnTo>
                  <a:lnTo>
                    <a:pt x="64" y="6"/>
                  </a:lnTo>
                  <a:lnTo>
                    <a:pt x="41" y="2"/>
                  </a:lnTo>
                  <a:close/>
                </a:path>
              </a:pathLst>
            </a:custGeom>
            <a:solidFill>
              <a:srgbClr val="333333"/>
            </a:solidFill>
            <a:ln w="9525">
              <a:solidFill>
                <a:srgbClr val="3366FF"/>
              </a:solidFill>
              <a:round/>
              <a:headEnd/>
              <a:tailEnd/>
            </a:ln>
          </p:spPr>
          <p:txBody>
            <a:bodyPr/>
            <a:lstStyle/>
            <a:p>
              <a:endParaRPr lang="en-US"/>
            </a:p>
          </p:txBody>
        </p:sp>
        <p:sp>
          <p:nvSpPr>
            <p:cNvPr id="5183" name="Freeform 1093"/>
            <p:cNvSpPr>
              <a:spLocks/>
            </p:cNvSpPr>
            <p:nvPr/>
          </p:nvSpPr>
          <p:spPr bwMode="auto">
            <a:xfrm>
              <a:off x="4024" y="2797"/>
              <a:ext cx="13" cy="23"/>
            </a:xfrm>
            <a:custGeom>
              <a:avLst/>
              <a:gdLst>
                <a:gd name="T0" fmla="*/ 8 w 59"/>
                <a:gd name="T1" fmla="*/ 0 h 108"/>
                <a:gd name="T2" fmla="*/ 8 w 59"/>
                <a:gd name="T3" fmla="*/ 0 h 108"/>
                <a:gd name="T4" fmla="*/ 0 w 59"/>
                <a:gd name="T5" fmla="*/ 22 h 108"/>
                <a:gd name="T6" fmla="*/ 5 w 59"/>
                <a:gd name="T7" fmla="*/ 23 h 108"/>
                <a:gd name="T8" fmla="*/ 13 w 59"/>
                <a:gd name="T9" fmla="*/ 1 h 108"/>
                <a:gd name="T10" fmla="*/ 13 w 59"/>
                <a:gd name="T11" fmla="*/ 1 h 108"/>
                <a:gd name="T12" fmla="*/ 8 w 59"/>
                <a:gd name="T13" fmla="*/ 0 h 108"/>
                <a:gd name="T14" fmla="*/ 0 60000 65536"/>
                <a:gd name="T15" fmla="*/ 0 60000 65536"/>
                <a:gd name="T16" fmla="*/ 0 60000 65536"/>
                <a:gd name="T17" fmla="*/ 0 60000 65536"/>
                <a:gd name="T18" fmla="*/ 0 60000 65536"/>
                <a:gd name="T19" fmla="*/ 0 60000 65536"/>
                <a:gd name="T20" fmla="*/ 0 60000 65536"/>
                <a:gd name="T21" fmla="*/ 0 w 59"/>
                <a:gd name="T22" fmla="*/ 0 h 108"/>
                <a:gd name="T23" fmla="*/ 59 w 59"/>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08">
                  <a:moveTo>
                    <a:pt x="36" y="0"/>
                  </a:moveTo>
                  <a:lnTo>
                    <a:pt x="36" y="0"/>
                  </a:lnTo>
                  <a:lnTo>
                    <a:pt x="0" y="104"/>
                  </a:lnTo>
                  <a:lnTo>
                    <a:pt x="23" y="108"/>
                  </a:lnTo>
                  <a:lnTo>
                    <a:pt x="59" y="4"/>
                  </a:lnTo>
                  <a:lnTo>
                    <a:pt x="36" y="0"/>
                  </a:lnTo>
                  <a:close/>
                </a:path>
              </a:pathLst>
            </a:custGeom>
            <a:solidFill>
              <a:srgbClr val="333333"/>
            </a:solidFill>
            <a:ln w="9525">
              <a:solidFill>
                <a:srgbClr val="3366FF"/>
              </a:solidFill>
              <a:round/>
              <a:headEnd/>
              <a:tailEnd/>
            </a:ln>
          </p:spPr>
          <p:txBody>
            <a:bodyPr/>
            <a:lstStyle/>
            <a:p>
              <a:endParaRPr lang="en-US"/>
            </a:p>
          </p:txBody>
        </p:sp>
        <p:sp>
          <p:nvSpPr>
            <p:cNvPr id="5184" name="Freeform 1094"/>
            <p:cNvSpPr>
              <a:spLocks/>
            </p:cNvSpPr>
            <p:nvPr/>
          </p:nvSpPr>
          <p:spPr bwMode="auto">
            <a:xfrm>
              <a:off x="4032" y="2770"/>
              <a:ext cx="12" cy="27"/>
            </a:xfrm>
            <a:custGeom>
              <a:avLst/>
              <a:gdLst>
                <a:gd name="T0" fmla="*/ 7 w 57"/>
                <a:gd name="T1" fmla="*/ 0 h 124"/>
                <a:gd name="T2" fmla="*/ 7 w 57"/>
                <a:gd name="T3" fmla="*/ 0 h 124"/>
                <a:gd name="T4" fmla="*/ 0 w 57"/>
                <a:gd name="T5" fmla="*/ 26 h 124"/>
                <a:gd name="T6" fmla="*/ 5 w 57"/>
                <a:gd name="T7" fmla="*/ 27 h 124"/>
                <a:gd name="T8" fmla="*/ 12 w 57"/>
                <a:gd name="T9" fmla="*/ 1 h 124"/>
                <a:gd name="T10" fmla="*/ 12 w 57"/>
                <a:gd name="T11" fmla="*/ 1 h 124"/>
                <a:gd name="T12" fmla="*/ 7 w 57"/>
                <a:gd name="T13" fmla="*/ 0 h 124"/>
                <a:gd name="T14" fmla="*/ 0 60000 65536"/>
                <a:gd name="T15" fmla="*/ 0 60000 65536"/>
                <a:gd name="T16" fmla="*/ 0 60000 65536"/>
                <a:gd name="T17" fmla="*/ 0 60000 65536"/>
                <a:gd name="T18" fmla="*/ 0 60000 65536"/>
                <a:gd name="T19" fmla="*/ 0 60000 65536"/>
                <a:gd name="T20" fmla="*/ 0 60000 65536"/>
                <a:gd name="T21" fmla="*/ 0 w 57"/>
                <a:gd name="T22" fmla="*/ 0 h 124"/>
                <a:gd name="T23" fmla="*/ 57 w 57"/>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24">
                  <a:moveTo>
                    <a:pt x="34" y="0"/>
                  </a:moveTo>
                  <a:lnTo>
                    <a:pt x="34" y="0"/>
                  </a:lnTo>
                  <a:lnTo>
                    <a:pt x="0" y="120"/>
                  </a:lnTo>
                  <a:lnTo>
                    <a:pt x="23" y="124"/>
                  </a:lnTo>
                  <a:lnTo>
                    <a:pt x="57" y="4"/>
                  </a:lnTo>
                  <a:lnTo>
                    <a:pt x="34" y="0"/>
                  </a:lnTo>
                  <a:close/>
                </a:path>
              </a:pathLst>
            </a:custGeom>
            <a:solidFill>
              <a:srgbClr val="333333"/>
            </a:solidFill>
            <a:ln w="9525">
              <a:solidFill>
                <a:srgbClr val="3366FF"/>
              </a:solidFill>
              <a:round/>
              <a:headEnd/>
              <a:tailEnd/>
            </a:ln>
          </p:spPr>
          <p:txBody>
            <a:bodyPr/>
            <a:lstStyle/>
            <a:p>
              <a:endParaRPr lang="en-US"/>
            </a:p>
          </p:txBody>
        </p:sp>
        <p:sp>
          <p:nvSpPr>
            <p:cNvPr id="5185" name="Freeform 1095"/>
            <p:cNvSpPr>
              <a:spLocks/>
            </p:cNvSpPr>
            <p:nvPr/>
          </p:nvSpPr>
          <p:spPr bwMode="auto">
            <a:xfrm>
              <a:off x="4039" y="2741"/>
              <a:ext cx="11" cy="30"/>
            </a:xfrm>
            <a:custGeom>
              <a:avLst/>
              <a:gdLst>
                <a:gd name="T0" fmla="*/ 6 w 50"/>
                <a:gd name="T1" fmla="*/ 0 h 139"/>
                <a:gd name="T2" fmla="*/ 6 w 50"/>
                <a:gd name="T3" fmla="*/ 0 h 139"/>
                <a:gd name="T4" fmla="*/ 0 w 50"/>
                <a:gd name="T5" fmla="*/ 29 h 139"/>
                <a:gd name="T6" fmla="*/ 5 w 50"/>
                <a:gd name="T7" fmla="*/ 30 h 139"/>
                <a:gd name="T8" fmla="*/ 11 w 50"/>
                <a:gd name="T9" fmla="*/ 1 h 139"/>
                <a:gd name="T10" fmla="*/ 11 w 50"/>
                <a:gd name="T11" fmla="*/ 0 h 139"/>
                <a:gd name="T12" fmla="*/ 6 w 50"/>
                <a:gd name="T13" fmla="*/ 0 h 139"/>
                <a:gd name="T14" fmla="*/ 0 60000 65536"/>
                <a:gd name="T15" fmla="*/ 0 60000 65536"/>
                <a:gd name="T16" fmla="*/ 0 60000 65536"/>
                <a:gd name="T17" fmla="*/ 0 60000 65536"/>
                <a:gd name="T18" fmla="*/ 0 60000 65536"/>
                <a:gd name="T19" fmla="*/ 0 60000 65536"/>
                <a:gd name="T20" fmla="*/ 0 60000 65536"/>
                <a:gd name="T21" fmla="*/ 0 w 50"/>
                <a:gd name="T22" fmla="*/ 0 h 139"/>
                <a:gd name="T23" fmla="*/ 50 w 50"/>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39">
                  <a:moveTo>
                    <a:pt x="27" y="2"/>
                  </a:moveTo>
                  <a:lnTo>
                    <a:pt x="27" y="0"/>
                  </a:lnTo>
                  <a:lnTo>
                    <a:pt x="0" y="135"/>
                  </a:lnTo>
                  <a:lnTo>
                    <a:pt x="23" y="139"/>
                  </a:lnTo>
                  <a:lnTo>
                    <a:pt x="50" y="4"/>
                  </a:lnTo>
                  <a:lnTo>
                    <a:pt x="50" y="2"/>
                  </a:lnTo>
                  <a:lnTo>
                    <a:pt x="27" y="2"/>
                  </a:lnTo>
                  <a:close/>
                </a:path>
              </a:pathLst>
            </a:custGeom>
            <a:solidFill>
              <a:srgbClr val="333333"/>
            </a:solidFill>
            <a:ln w="9525">
              <a:solidFill>
                <a:srgbClr val="3366FF"/>
              </a:solidFill>
              <a:round/>
              <a:headEnd/>
              <a:tailEnd/>
            </a:ln>
          </p:spPr>
          <p:txBody>
            <a:bodyPr/>
            <a:lstStyle/>
            <a:p>
              <a:endParaRPr lang="en-US"/>
            </a:p>
          </p:txBody>
        </p:sp>
        <p:sp>
          <p:nvSpPr>
            <p:cNvPr id="5186" name="Freeform 1096"/>
            <p:cNvSpPr>
              <a:spLocks/>
            </p:cNvSpPr>
            <p:nvPr/>
          </p:nvSpPr>
          <p:spPr bwMode="auto">
            <a:xfrm>
              <a:off x="4045" y="2706"/>
              <a:ext cx="11" cy="35"/>
            </a:xfrm>
            <a:custGeom>
              <a:avLst/>
              <a:gdLst>
                <a:gd name="T0" fmla="*/ 8 w 50"/>
                <a:gd name="T1" fmla="*/ 5 h 162"/>
                <a:gd name="T2" fmla="*/ 6 w 50"/>
                <a:gd name="T3" fmla="*/ 2 h 162"/>
                <a:gd name="T4" fmla="*/ 0 w 50"/>
                <a:gd name="T5" fmla="*/ 35 h 162"/>
                <a:gd name="T6" fmla="*/ 5 w 50"/>
                <a:gd name="T7" fmla="*/ 35 h 162"/>
                <a:gd name="T8" fmla="*/ 10 w 50"/>
                <a:gd name="T9" fmla="*/ 2 h 162"/>
                <a:gd name="T10" fmla="*/ 8 w 50"/>
                <a:gd name="T11" fmla="*/ 0 h 162"/>
                <a:gd name="T12" fmla="*/ 10 w 50"/>
                <a:gd name="T13" fmla="*/ 2 h 162"/>
                <a:gd name="T14" fmla="*/ 11 w 50"/>
                <a:gd name="T15" fmla="*/ 0 h 162"/>
                <a:gd name="T16" fmla="*/ 8 w 50"/>
                <a:gd name="T17" fmla="*/ 0 h 162"/>
                <a:gd name="T18" fmla="*/ 8 w 50"/>
                <a:gd name="T19" fmla="*/ 5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162"/>
                <a:gd name="T32" fmla="*/ 50 w 5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162">
                  <a:moveTo>
                    <a:pt x="36" y="22"/>
                  </a:moveTo>
                  <a:lnTo>
                    <a:pt x="25" y="11"/>
                  </a:lnTo>
                  <a:lnTo>
                    <a:pt x="0" y="162"/>
                  </a:lnTo>
                  <a:lnTo>
                    <a:pt x="23" y="162"/>
                  </a:lnTo>
                  <a:lnTo>
                    <a:pt x="47" y="11"/>
                  </a:lnTo>
                  <a:lnTo>
                    <a:pt x="36" y="0"/>
                  </a:lnTo>
                  <a:lnTo>
                    <a:pt x="47" y="11"/>
                  </a:lnTo>
                  <a:lnTo>
                    <a:pt x="50" y="0"/>
                  </a:lnTo>
                  <a:lnTo>
                    <a:pt x="36" y="0"/>
                  </a:lnTo>
                  <a:lnTo>
                    <a:pt x="36" y="22"/>
                  </a:lnTo>
                  <a:close/>
                </a:path>
              </a:pathLst>
            </a:custGeom>
            <a:solidFill>
              <a:srgbClr val="333333"/>
            </a:solidFill>
            <a:ln w="9525">
              <a:solidFill>
                <a:srgbClr val="3366FF"/>
              </a:solidFill>
              <a:round/>
              <a:headEnd/>
              <a:tailEnd/>
            </a:ln>
          </p:spPr>
          <p:txBody>
            <a:bodyPr/>
            <a:lstStyle/>
            <a:p>
              <a:endParaRPr lang="en-US"/>
            </a:p>
          </p:txBody>
        </p:sp>
        <p:sp>
          <p:nvSpPr>
            <p:cNvPr id="5187" name="Freeform 1097"/>
            <p:cNvSpPr>
              <a:spLocks/>
            </p:cNvSpPr>
            <p:nvPr/>
          </p:nvSpPr>
          <p:spPr bwMode="auto">
            <a:xfrm>
              <a:off x="4003" y="2705"/>
              <a:ext cx="50" cy="6"/>
            </a:xfrm>
            <a:custGeom>
              <a:avLst/>
              <a:gdLst>
                <a:gd name="T0" fmla="*/ 3 w 228"/>
                <a:gd name="T1" fmla="*/ 5 h 24"/>
                <a:gd name="T2" fmla="*/ 2 w 228"/>
                <a:gd name="T3" fmla="*/ 6 h 24"/>
                <a:gd name="T4" fmla="*/ 50 w 228"/>
                <a:gd name="T5" fmla="*/ 6 h 24"/>
                <a:gd name="T6" fmla="*/ 50 w 228"/>
                <a:gd name="T7" fmla="*/ 1 h 24"/>
                <a:gd name="T8" fmla="*/ 2 w 228"/>
                <a:gd name="T9" fmla="*/ 0 h 24"/>
                <a:gd name="T10" fmla="*/ 0 w 228"/>
                <a:gd name="T11" fmla="*/ 1 h 24"/>
                <a:gd name="T12" fmla="*/ 2 w 228"/>
                <a:gd name="T13" fmla="*/ 0 h 24"/>
                <a:gd name="T14" fmla="*/ 1 w 228"/>
                <a:gd name="T15" fmla="*/ 0 h 24"/>
                <a:gd name="T16" fmla="*/ 0 w 228"/>
                <a:gd name="T17" fmla="*/ 1 h 24"/>
                <a:gd name="T18" fmla="*/ 3 w 228"/>
                <a:gd name="T19" fmla="*/ 5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8"/>
                <a:gd name="T31" fmla="*/ 0 h 24"/>
                <a:gd name="T32" fmla="*/ 228 w 228"/>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8" h="24">
                  <a:moveTo>
                    <a:pt x="14" y="20"/>
                  </a:moveTo>
                  <a:lnTo>
                    <a:pt x="7" y="22"/>
                  </a:lnTo>
                  <a:lnTo>
                    <a:pt x="228" y="24"/>
                  </a:lnTo>
                  <a:lnTo>
                    <a:pt x="228" y="2"/>
                  </a:lnTo>
                  <a:lnTo>
                    <a:pt x="7" y="0"/>
                  </a:lnTo>
                  <a:lnTo>
                    <a:pt x="0" y="2"/>
                  </a:lnTo>
                  <a:lnTo>
                    <a:pt x="7" y="0"/>
                  </a:lnTo>
                  <a:lnTo>
                    <a:pt x="3" y="0"/>
                  </a:lnTo>
                  <a:lnTo>
                    <a:pt x="0" y="2"/>
                  </a:lnTo>
                  <a:lnTo>
                    <a:pt x="14" y="20"/>
                  </a:lnTo>
                  <a:close/>
                </a:path>
              </a:pathLst>
            </a:custGeom>
            <a:solidFill>
              <a:srgbClr val="333333"/>
            </a:solidFill>
            <a:ln w="9525">
              <a:solidFill>
                <a:srgbClr val="3366FF"/>
              </a:solidFill>
              <a:round/>
              <a:headEnd/>
              <a:tailEnd/>
            </a:ln>
          </p:spPr>
          <p:txBody>
            <a:bodyPr/>
            <a:lstStyle/>
            <a:p>
              <a:endParaRPr lang="en-US"/>
            </a:p>
          </p:txBody>
        </p:sp>
        <p:sp>
          <p:nvSpPr>
            <p:cNvPr id="5188" name="Freeform 1098"/>
            <p:cNvSpPr>
              <a:spLocks/>
            </p:cNvSpPr>
            <p:nvPr/>
          </p:nvSpPr>
          <p:spPr bwMode="auto">
            <a:xfrm>
              <a:off x="3962" y="2706"/>
              <a:ext cx="44" cy="39"/>
            </a:xfrm>
            <a:custGeom>
              <a:avLst/>
              <a:gdLst>
                <a:gd name="T0" fmla="*/ 3 w 201"/>
                <a:gd name="T1" fmla="*/ 38 h 180"/>
                <a:gd name="T2" fmla="*/ 3 w 201"/>
                <a:gd name="T3" fmla="*/ 39 h 180"/>
                <a:gd name="T4" fmla="*/ 44 w 201"/>
                <a:gd name="T5" fmla="*/ 4 h 180"/>
                <a:gd name="T6" fmla="*/ 41 w 201"/>
                <a:gd name="T7" fmla="*/ 0 h 180"/>
                <a:gd name="T8" fmla="*/ 0 w 201"/>
                <a:gd name="T9" fmla="*/ 35 h 180"/>
                <a:gd name="T10" fmla="*/ 0 w 201"/>
                <a:gd name="T11" fmla="*/ 36 h 180"/>
                <a:gd name="T12" fmla="*/ 3 w 201"/>
                <a:gd name="T13" fmla="*/ 38 h 180"/>
                <a:gd name="T14" fmla="*/ 0 60000 65536"/>
                <a:gd name="T15" fmla="*/ 0 60000 65536"/>
                <a:gd name="T16" fmla="*/ 0 60000 65536"/>
                <a:gd name="T17" fmla="*/ 0 60000 65536"/>
                <a:gd name="T18" fmla="*/ 0 60000 65536"/>
                <a:gd name="T19" fmla="*/ 0 60000 65536"/>
                <a:gd name="T20" fmla="*/ 0 60000 65536"/>
                <a:gd name="T21" fmla="*/ 0 w 201"/>
                <a:gd name="T22" fmla="*/ 0 h 180"/>
                <a:gd name="T23" fmla="*/ 201 w 201"/>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 h="180">
                  <a:moveTo>
                    <a:pt x="14" y="177"/>
                  </a:moveTo>
                  <a:lnTo>
                    <a:pt x="14" y="180"/>
                  </a:lnTo>
                  <a:lnTo>
                    <a:pt x="201" y="18"/>
                  </a:lnTo>
                  <a:lnTo>
                    <a:pt x="187" y="0"/>
                  </a:lnTo>
                  <a:lnTo>
                    <a:pt x="0" y="162"/>
                  </a:lnTo>
                  <a:lnTo>
                    <a:pt x="0" y="164"/>
                  </a:lnTo>
                  <a:lnTo>
                    <a:pt x="14" y="177"/>
                  </a:lnTo>
                  <a:close/>
                </a:path>
              </a:pathLst>
            </a:custGeom>
            <a:solidFill>
              <a:srgbClr val="333333"/>
            </a:solidFill>
            <a:ln w="9525">
              <a:solidFill>
                <a:srgbClr val="3366FF"/>
              </a:solidFill>
              <a:round/>
              <a:headEnd/>
              <a:tailEnd/>
            </a:ln>
          </p:spPr>
          <p:txBody>
            <a:bodyPr/>
            <a:lstStyle/>
            <a:p>
              <a:endParaRPr lang="en-US"/>
            </a:p>
          </p:txBody>
        </p:sp>
        <p:sp>
          <p:nvSpPr>
            <p:cNvPr id="5189" name="Freeform 1099"/>
            <p:cNvSpPr>
              <a:spLocks/>
            </p:cNvSpPr>
            <p:nvPr/>
          </p:nvSpPr>
          <p:spPr bwMode="auto">
            <a:xfrm>
              <a:off x="3929" y="2742"/>
              <a:ext cx="36" cy="34"/>
            </a:xfrm>
            <a:custGeom>
              <a:avLst/>
              <a:gdLst>
                <a:gd name="T0" fmla="*/ 5 w 163"/>
                <a:gd name="T1" fmla="*/ 33 h 158"/>
                <a:gd name="T2" fmla="*/ 4 w 163"/>
                <a:gd name="T3" fmla="*/ 34 h 158"/>
                <a:gd name="T4" fmla="*/ 36 w 163"/>
                <a:gd name="T5" fmla="*/ 3 h 158"/>
                <a:gd name="T6" fmla="*/ 33 w 163"/>
                <a:gd name="T7" fmla="*/ 0 h 158"/>
                <a:gd name="T8" fmla="*/ 1 w 163"/>
                <a:gd name="T9" fmla="*/ 31 h 158"/>
                <a:gd name="T10" fmla="*/ 0 w 163"/>
                <a:gd name="T11" fmla="*/ 31 h 158"/>
                <a:gd name="T12" fmla="*/ 1 w 163"/>
                <a:gd name="T13" fmla="*/ 31 h 158"/>
                <a:gd name="T14" fmla="*/ 0 w 163"/>
                <a:gd name="T15" fmla="*/ 31 h 158"/>
                <a:gd name="T16" fmla="*/ 0 w 163"/>
                <a:gd name="T17" fmla="*/ 31 h 158"/>
                <a:gd name="T18" fmla="*/ 5 w 163"/>
                <a:gd name="T19" fmla="*/ 33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3"/>
                <a:gd name="T31" fmla="*/ 0 h 158"/>
                <a:gd name="T32" fmla="*/ 163 w 163"/>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3" h="158">
                  <a:moveTo>
                    <a:pt x="23" y="155"/>
                  </a:moveTo>
                  <a:lnTo>
                    <a:pt x="18" y="158"/>
                  </a:lnTo>
                  <a:lnTo>
                    <a:pt x="163" y="13"/>
                  </a:lnTo>
                  <a:lnTo>
                    <a:pt x="149" y="0"/>
                  </a:lnTo>
                  <a:lnTo>
                    <a:pt x="5" y="144"/>
                  </a:lnTo>
                  <a:lnTo>
                    <a:pt x="0" y="146"/>
                  </a:lnTo>
                  <a:lnTo>
                    <a:pt x="5" y="144"/>
                  </a:lnTo>
                  <a:lnTo>
                    <a:pt x="2" y="144"/>
                  </a:lnTo>
                  <a:lnTo>
                    <a:pt x="0" y="146"/>
                  </a:lnTo>
                  <a:lnTo>
                    <a:pt x="23" y="155"/>
                  </a:lnTo>
                  <a:close/>
                </a:path>
              </a:pathLst>
            </a:custGeom>
            <a:solidFill>
              <a:srgbClr val="333333"/>
            </a:solidFill>
            <a:ln w="9525">
              <a:solidFill>
                <a:srgbClr val="3366FF"/>
              </a:solidFill>
              <a:round/>
              <a:headEnd/>
              <a:tailEnd/>
            </a:ln>
          </p:spPr>
          <p:txBody>
            <a:bodyPr/>
            <a:lstStyle/>
            <a:p>
              <a:endParaRPr lang="en-US"/>
            </a:p>
          </p:txBody>
        </p:sp>
        <p:sp>
          <p:nvSpPr>
            <p:cNvPr id="5190" name="Freeform 1100"/>
            <p:cNvSpPr>
              <a:spLocks/>
            </p:cNvSpPr>
            <p:nvPr/>
          </p:nvSpPr>
          <p:spPr bwMode="auto">
            <a:xfrm>
              <a:off x="3922" y="2774"/>
              <a:ext cx="13" cy="21"/>
            </a:xfrm>
            <a:custGeom>
              <a:avLst/>
              <a:gdLst>
                <a:gd name="T0" fmla="*/ 4 w 57"/>
                <a:gd name="T1" fmla="*/ 21 h 100"/>
                <a:gd name="T2" fmla="*/ 5 w 57"/>
                <a:gd name="T3" fmla="*/ 20 h 100"/>
                <a:gd name="T4" fmla="*/ 13 w 57"/>
                <a:gd name="T5" fmla="*/ 2 h 100"/>
                <a:gd name="T6" fmla="*/ 8 w 57"/>
                <a:gd name="T7" fmla="*/ 0 h 100"/>
                <a:gd name="T8" fmla="*/ 0 w 57"/>
                <a:gd name="T9" fmla="*/ 18 h 100"/>
                <a:gd name="T10" fmla="*/ 2 w 57"/>
                <a:gd name="T11" fmla="*/ 16 h 100"/>
                <a:gd name="T12" fmla="*/ 4 w 57"/>
                <a:gd name="T13" fmla="*/ 21 h 100"/>
                <a:gd name="T14" fmla="*/ 5 w 57"/>
                <a:gd name="T15" fmla="*/ 21 h 100"/>
                <a:gd name="T16" fmla="*/ 5 w 57"/>
                <a:gd name="T17" fmla="*/ 20 h 100"/>
                <a:gd name="T18" fmla="*/ 4 w 57"/>
                <a:gd name="T19" fmla="*/ 2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00"/>
                <a:gd name="T32" fmla="*/ 57 w 57"/>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00">
                  <a:moveTo>
                    <a:pt x="16" y="100"/>
                  </a:moveTo>
                  <a:lnTo>
                    <a:pt x="23" y="94"/>
                  </a:lnTo>
                  <a:lnTo>
                    <a:pt x="57" y="9"/>
                  </a:lnTo>
                  <a:lnTo>
                    <a:pt x="34" y="0"/>
                  </a:lnTo>
                  <a:lnTo>
                    <a:pt x="0" y="85"/>
                  </a:lnTo>
                  <a:lnTo>
                    <a:pt x="7" y="78"/>
                  </a:lnTo>
                  <a:lnTo>
                    <a:pt x="16" y="100"/>
                  </a:lnTo>
                  <a:lnTo>
                    <a:pt x="21" y="98"/>
                  </a:lnTo>
                  <a:lnTo>
                    <a:pt x="23" y="94"/>
                  </a:lnTo>
                  <a:lnTo>
                    <a:pt x="16" y="100"/>
                  </a:lnTo>
                  <a:close/>
                </a:path>
              </a:pathLst>
            </a:custGeom>
            <a:solidFill>
              <a:srgbClr val="333333"/>
            </a:solidFill>
            <a:ln w="9525">
              <a:solidFill>
                <a:srgbClr val="3366FF"/>
              </a:solidFill>
              <a:round/>
              <a:headEnd/>
              <a:tailEnd/>
            </a:ln>
          </p:spPr>
          <p:txBody>
            <a:bodyPr/>
            <a:lstStyle/>
            <a:p>
              <a:endParaRPr lang="en-US"/>
            </a:p>
          </p:txBody>
        </p:sp>
        <p:sp>
          <p:nvSpPr>
            <p:cNvPr id="5191" name="Freeform 1101"/>
            <p:cNvSpPr>
              <a:spLocks/>
            </p:cNvSpPr>
            <p:nvPr/>
          </p:nvSpPr>
          <p:spPr bwMode="auto">
            <a:xfrm>
              <a:off x="3892" y="2791"/>
              <a:ext cx="34" cy="20"/>
            </a:xfrm>
            <a:custGeom>
              <a:avLst/>
              <a:gdLst>
                <a:gd name="T0" fmla="*/ 0 w 153"/>
                <a:gd name="T1" fmla="*/ 16 h 93"/>
                <a:gd name="T2" fmla="*/ 3 w 153"/>
                <a:gd name="T3" fmla="*/ 19 h 93"/>
                <a:gd name="T4" fmla="*/ 34 w 153"/>
                <a:gd name="T5" fmla="*/ 5 h 93"/>
                <a:gd name="T6" fmla="*/ 32 w 153"/>
                <a:gd name="T7" fmla="*/ 0 h 93"/>
                <a:gd name="T8" fmla="*/ 1 w 153"/>
                <a:gd name="T9" fmla="*/ 14 h 93"/>
                <a:gd name="T10" fmla="*/ 5 w 153"/>
                <a:gd name="T11" fmla="*/ 16 h 93"/>
                <a:gd name="T12" fmla="*/ 0 w 153"/>
                <a:gd name="T13" fmla="*/ 16 h 93"/>
                <a:gd name="T14" fmla="*/ 0 w 153"/>
                <a:gd name="T15" fmla="*/ 20 h 93"/>
                <a:gd name="T16" fmla="*/ 3 w 153"/>
                <a:gd name="T17" fmla="*/ 19 h 93"/>
                <a:gd name="T18" fmla="*/ 0 w 153"/>
                <a:gd name="T19" fmla="*/ 16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93"/>
                <a:gd name="T32" fmla="*/ 153 w 153"/>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93">
                  <a:moveTo>
                    <a:pt x="0" y="75"/>
                  </a:moveTo>
                  <a:lnTo>
                    <a:pt x="15" y="87"/>
                  </a:lnTo>
                  <a:lnTo>
                    <a:pt x="153" y="22"/>
                  </a:lnTo>
                  <a:lnTo>
                    <a:pt x="144" y="0"/>
                  </a:lnTo>
                  <a:lnTo>
                    <a:pt x="6" y="64"/>
                  </a:lnTo>
                  <a:lnTo>
                    <a:pt x="22" y="75"/>
                  </a:lnTo>
                  <a:lnTo>
                    <a:pt x="0" y="75"/>
                  </a:lnTo>
                  <a:lnTo>
                    <a:pt x="0" y="93"/>
                  </a:lnTo>
                  <a:lnTo>
                    <a:pt x="15" y="87"/>
                  </a:lnTo>
                  <a:lnTo>
                    <a:pt x="0" y="75"/>
                  </a:lnTo>
                  <a:close/>
                </a:path>
              </a:pathLst>
            </a:custGeom>
            <a:solidFill>
              <a:srgbClr val="333333"/>
            </a:solidFill>
            <a:ln w="9525">
              <a:solidFill>
                <a:srgbClr val="3366FF"/>
              </a:solidFill>
              <a:round/>
              <a:headEnd/>
              <a:tailEnd/>
            </a:ln>
          </p:spPr>
          <p:txBody>
            <a:bodyPr/>
            <a:lstStyle/>
            <a:p>
              <a:endParaRPr lang="en-US"/>
            </a:p>
          </p:txBody>
        </p:sp>
        <p:sp>
          <p:nvSpPr>
            <p:cNvPr id="5192" name="Freeform 1102"/>
            <p:cNvSpPr>
              <a:spLocks/>
            </p:cNvSpPr>
            <p:nvPr/>
          </p:nvSpPr>
          <p:spPr bwMode="auto">
            <a:xfrm>
              <a:off x="3890" y="2775"/>
              <a:ext cx="7" cy="32"/>
            </a:xfrm>
            <a:custGeom>
              <a:avLst/>
              <a:gdLst>
                <a:gd name="T0" fmla="*/ 3 w 31"/>
                <a:gd name="T1" fmla="*/ 6 h 148"/>
                <a:gd name="T2" fmla="*/ 0 w 31"/>
                <a:gd name="T3" fmla="*/ 3 h 148"/>
                <a:gd name="T4" fmla="*/ 2 w 31"/>
                <a:gd name="T5" fmla="*/ 32 h 148"/>
                <a:gd name="T6" fmla="*/ 7 w 31"/>
                <a:gd name="T7" fmla="*/ 32 h 148"/>
                <a:gd name="T8" fmla="*/ 5 w 31"/>
                <a:gd name="T9" fmla="*/ 3 h 148"/>
                <a:gd name="T10" fmla="*/ 2 w 31"/>
                <a:gd name="T11" fmla="*/ 1 h 148"/>
                <a:gd name="T12" fmla="*/ 5 w 31"/>
                <a:gd name="T13" fmla="*/ 3 h 148"/>
                <a:gd name="T14" fmla="*/ 5 w 31"/>
                <a:gd name="T15" fmla="*/ 0 h 148"/>
                <a:gd name="T16" fmla="*/ 2 w 31"/>
                <a:gd name="T17" fmla="*/ 1 h 148"/>
                <a:gd name="T18" fmla="*/ 3 w 31"/>
                <a:gd name="T19" fmla="*/ 6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48"/>
                <a:gd name="T32" fmla="*/ 31 w 31"/>
                <a:gd name="T33" fmla="*/ 148 h 1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48">
                  <a:moveTo>
                    <a:pt x="13" y="26"/>
                  </a:moveTo>
                  <a:lnTo>
                    <a:pt x="0" y="15"/>
                  </a:lnTo>
                  <a:lnTo>
                    <a:pt x="9" y="148"/>
                  </a:lnTo>
                  <a:lnTo>
                    <a:pt x="31" y="148"/>
                  </a:lnTo>
                  <a:lnTo>
                    <a:pt x="22" y="15"/>
                  </a:lnTo>
                  <a:lnTo>
                    <a:pt x="9" y="4"/>
                  </a:lnTo>
                  <a:lnTo>
                    <a:pt x="22" y="15"/>
                  </a:lnTo>
                  <a:lnTo>
                    <a:pt x="22" y="0"/>
                  </a:lnTo>
                  <a:lnTo>
                    <a:pt x="9" y="4"/>
                  </a:lnTo>
                  <a:lnTo>
                    <a:pt x="13" y="26"/>
                  </a:lnTo>
                  <a:close/>
                </a:path>
              </a:pathLst>
            </a:custGeom>
            <a:solidFill>
              <a:srgbClr val="333333"/>
            </a:solidFill>
            <a:ln w="9525">
              <a:solidFill>
                <a:srgbClr val="3366FF"/>
              </a:solidFill>
              <a:round/>
              <a:headEnd/>
              <a:tailEnd/>
            </a:ln>
          </p:spPr>
          <p:txBody>
            <a:bodyPr/>
            <a:lstStyle/>
            <a:p>
              <a:endParaRPr lang="en-US"/>
            </a:p>
          </p:txBody>
        </p:sp>
        <p:sp>
          <p:nvSpPr>
            <p:cNvPr id="5193" name="Freeform 1103"/>
            <p:cNvSpPr>
              <a:spLocks/>
            </p:cNvSpPr>
            <p:nvPr/>
          </p:nvSpPr>
          <p:spPr bwMode="auto">
            <a:xfrm>
              <a:off x="3854" y="2776"/>
              <a:ext cx="39" cy="16"/>
            </a:xfrm>
            <a:custGeom>
              <a:avLst/>
              <a:gdLst>
                <a:gd name="T0" fmla="*/ 0 w 178"/>
                <a:gd name="T1" fmla="*/ 14 h 73"/>
                <a:gd name="T2" fmla="*/ 3 w 178"/>
                <a:gd name="T3" fmla="*/ 16 h 73"/>
                <a:gd name="T4" fmla="*/ 39 w 178"/>
                <a:gd name="T5" fmla="*/ 5 h 73"/>
                <a:gd name="T6" fmla="*/ 38 w 178"/>
                <a:gd name="T7" fmla="*/ 0 h 73"/>
                <a:gd name="T8" fmla="*/ 2 w 178"/>
                <a:gd name="T9" fmla="*/ 11 h 73"/>
                <a:gd name="T10" fmla="*/ 5 w 178"/>
                <a:gd name="T11" fmla="*/ 13 h 73"/>
                <a:gd name="T12" fmla="*/ 0 w 178"/>
                <a:gd name="T13" fmla="*/ 14 h 73"/>
                <a:gd name="T14" fmla="*/ 1 w 178"/>
                <a:gd name="T15" fmla="*/ 16 h 73"/>
                <a:gd name="T16" fmla="*/ 3 w 178"/>
                <a:gd name="T17" fmla="*/ 16 h 73"/>
                <a:gd name="T18" fmla="*/ 0 w 178"/>
                <a:gd name="T19" fmla="*/ 14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73"/>
                <a:gd name="T32" fmla="*/ 178 w 178"/>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73">
                  <a:moveTo>
                    <a:pt x="0" y="62"/>
                  </a:moveTo>
                  <a:lnTo>
                    <a:pt x="13" y="71"/>
                  </a:lnTo>
                  <a:lnTo>
                    <a:pt x="178" y="22"/>
                  </a:lnTo>
                  <a:lnTo>
                    <a:pt x="174" y="0"/>
                  </a:lnTo>
                  <a:lnTo>
                    <a:pt x="9" y="49"/>
                  </a:lnTo>
                  <a:lnTo>
                    <a:pt x="22" y="58"/>
                  </a:lnTo>
                  <a:lnTo>
                    <a:pt x="0" y="62"/>
                  </a:lnTo>
                  <a:lnTo>
                    <a:pt x="4" y="73"/>
                  </a:lnTo>
                  <a:lnTo>
                    <a:pt x="13" y="71"/>
                  </a:lnTo>
                  <a:lnTo>
                    <a:pt x="0" y="62"/>
                  </a:lnTo>
                  <a:close/>
                </a:path>
              </a:pathLst>
            </a:custGeom>
            <a:solidFill>
              <a:srgbClr val="333333"/>
            </a:solidFill>
            <a:ln w="9525">
              <a:solidFill>
                <a:srgbClr val="3366FF"/>
              </a:solidFill>
              <a:round/>
              <a:headEnd/>
              <a:tailEnd/>
            </a:ln>
          </p:spPr>
          <p:txBody>
            <a:bodyPr/>
            <a:lstStyle/>
            <a:p>
              <a:endParaRPr lang="en-US"/>
            </a:p>
          </p:txBody>
        </p:sp>
        <p:sp>
          <p:nvSpPr>
            <p:cNvPr id="5194" name="Freeform 1104"/>
            <p:cNvSpPr>
              <a:spLocks/>
            </p:cNvSpPr>
            <p:nvPr/>
          </p:nvSpPr>
          <p:spPr bwMode="auto">
            <a:xfrm>
              <a:off x="3850" y="2774"/>
              <a:ext cx="9" cy="15"/>
            </a:xfrm>
            <a:custGeom>
              <a:avLst/>
              <a:gdLst>
                <a:gd name="T0" fmla="*/ 0 w 42"/>
                <a:gd name="T1" fmla="*/ 1 h 71"/>
                <a:gd name="T2" fmla="*/ 0 w 42"/>
                <a:gd name="T3" fmla="*/ 1 h 71"/>
                <a:gd name="T4" fmla="*/ 4 w 42"/>
                <a:gd name="T5" fmla="*/ 15 h 71"/>
                <a:gd name="T6" fmla="*/ 9 w 42"/>
                <a:gd name="T7" fmla="*/ 14 h 71"/>
                <a:gd name="T8" fmla="*/ 5 w 42"/>
                <a:gd name="T9" fmla="*/ 0 h 71"/>
                <a:gd name="T10" fmla="*/ 5 w 42"/>
                <a:gd name="T11" fmla="*/ 1 h 71"/>
                <a:gd name="T12" fmla="*/ 0 w 42"/>
                <a:gd name="T13" fmla="*/ 1 h 71"/>
                <a:gd name="T14" fmla="*/ 0 w 42"/>
                <a:gd name="T15" fmla="*/ 1 h 71"/>
                <a:gd name="T16" fmla="*/ 0 w 42"/>
                <a:gd name="T17" fmla="*/ 1 h 71"/>
                <a:gd name="T18" fmla="*/ 0 w 42"/>
                <a:gd name="T19" fmla="*/ 1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71"/>
                <a:gd name="T32" fmla="*/ 42 w 42"/>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71">
                  <a:moveTo>
                    <a:pt x="0" y="3"/>
                  </a:moveTo>
                  <a:lnTo>
                    <a:pt x="0" y="5"/>
                  </a:lnTo>
                  <a:lnTo>
                    <a:pt x="20" y="71"/>
                  </a:lnTo>
                  <a:lnTo>
                    <a:pt x="42" y="67"/>
                  </a:lnTo>
                  <a:lnTo>
                    <a:pt x="22" y="0"/>
                  </a:lnTo>
                  <a:lnTo>
                    <a:pt x="22" y="3"/>
                  </a:lnTo>
                  <a:lnTo>
                    <a:pt x="0" y="3"/>
                  </a:lnTo>
                  <a:lnTo>
                    <a:pt x="0" y="5"/>
                  </a:lnTo>
                  <a:lnTo>
                    <a:pt x="0" y="3"/>
                  </a:lnTo>
                  <a:close/>
                </a:path>
              </a:pathLst>
            </a:custGeom>
            <a:solidFill>
              <a:srgbClr val="333333"/>
            </a:solidFill>
            <a:ln w="9525">
              <a:solidFill>
                <a:srgbClr val="3366FF"/>
              </a:solidFill>
              <a:round/>
              <a:headEnd/>
              <a:tailEnd/>
            </a:ln>
          </p:spPr>
          <p:txBody>
            <a:bodyPr/>
            <a:lstStyle/>
            <a:p>
              <a:endParaRPr lang="en-US"/>
            </a:p>
          </p:txBody>
        </p:sp>
        <p:sp>
          <p:nvSpPr>
            <p:cNvPr id="5195" name="Freeform 1105"/>
            <p:cNvSpPr>
              <a:spLocks/>
            </p:cNvSpPr>
            <p:nvPr/>
          </p:nvSpPr>
          <p:spPr bwMode="auto">
            <a:xfrm>
              <a:off x="3850" y="2749"/>
              <a:ext cx="8" cy="25"/>
            </a:xfrm>
            <a:custGeom>
              <a:avLst/>
              <a:gdLst>
                <a:gd name="T0" fmla="*/ 6 w 40"/>
                <a:gd name="T1" fmla="*/ 6 h 116"/>
                <a:gd name="T2" fmla="*/ 3 w 40"/>
                <a:gd name="T3" fmla="*/ 4 h 116"/>
                <a:gd name="T4" fmla="*/ 0 w 40"/>
                <a:gd name="T5" fmla="*/ 25 h 116"/>
                <a:gd name="T6" fmla="*/ 4 w 40"/>
                <a:gd name="T7" fmla="*/ 25 h 116"/>
                <a:gd name="T8" fmla="*/ 8 w 40"/>
                <a:gd name="T9" fmla="*/ 4 h 116"/>
                <a:gd name="T10" fmla="*/ 4 w 40"/>
                <a:gd name="T11" fmla="*/ 2 h 116"/>
                <a:gd name="T12" fmla="*/ 8 w 40"/>
                <a:gd name="T13" fmla="*/ 4 h 116"/>
                <a:gd name="T14" fmla="*/ 8 w 40"/>
                <a:gd name="T15" fmla="*/ 0 h 116"/>
                <a:gd name="T16" fmla="*/ 4 w 40"/>
                <a:gd name="T17" fmla="*/ 2 h 116"/>
                <a:gd name="T18" fmla="*/ 6 w 40"/>
                <a:gd name="T19" fmla="*/ 6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16"/>
                <a:gd name="T32" fmla="*/ 40 w 40"/>
                <a:gd name="T33" fmla="*/ 116 h 1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16">
                  <a:moveTo>
                    <a:pt x="31" y="29"/>
                  </a:moveTo>
                  <a:lnTo>
                    <a:pt x="15" y="18"/>
                  </a:lnTo>
                  <a:lnTo>
                    <a:pt x="0" y="116"/>
                  </a:lnTo>
                  <a:lnTo>
                    <a:pt x="22" y="116"/>
                  </a:lnTo>
                  <a:lnTo>
                    <a:pt x="38" y="18"/>
                  </a:lnTo>
                  <a:lnTo>
                    <a:pt x="22" y="7"/>
                  </a:lnTo>
                  <a:lnTo>
                    <a:pt x="38" y="18"/>
                  </a:lnTo>
                  <a:lnTo>
                    <a:pt x="40" y="0"/>
                  </a:lnTo>
                  <a:lnTo>
                    <a:pt x="22" y="7"/>
                  </a:lnTo>
                  <a:lnTo>
                    <a:pt x="31" y="29"/>
                  </a:lnTo>
                  <a:close/>
                </a:path>
              </a:pathLst>
            </a:custGeom>
            <a:solidFill>
              <a:srgbClr val="333333"/>
            </a:solidFill>
            <a:ln w="9525">
              <a:solidFill>
                <a:srgbClr val="3366FF"/>
              </a:solidFill>
              <a:round/>
              <a:headEnd/>
              <a:tailEnd/>
            </a:ln>
          </p:spPr>
          <p:txBody>
            <a:bodyPr/>
            <a:lstStyle/>
            <a:p>
              <a:endParaRPr lang="en-US"/>
            </a:p>
          </p:txBody>
        </p:sp>
        <p:sp>
          <p:nvSpPr>
            <p:cNvPr id="5196" name="Freeform 1106"/>
            <p:cNvSpPr>
              <a:spLocks/>
            </p:cNvSpPr>
            <p:nvPr/>
          </p:nvSpPr>
          <p:spPr bwMode="auto">
            <a:xfrm>
              <a:off x="3822" y="2750"/>
              <a:ext cx="34" cy="18"/>
            </a:xfrm>
            <a:custGeom>
              <a:avLst/>
              <a:gdLst>
                <a:gd name="T0" fmla="*/ 5 w 158"/>
                <a:gd name="T1" fmla="*/ 16 h 80"/>
                <a:gd name="T2" fmla="*/ 3 w 158"/>
                <a:gd name="T3" fmla="*/ 18 h 80"/>
                <a:gd name="T4" fmla="*/ 34 w 158"/>
                <a:gd name="T5" fmla="*/ 5 h 80"/>
                <a:gd name="T6" fmla="*/ 32 w 158"/>
                <a:gd name="T7" fmla="*/ 0 h 80"/>
                <a:gd name="T8" fmla="*/ 2 w 158"/>
                <a:gd name="T9" fmla="*/ 13 h 80"/>
                <a:gd name="T10" fmla="*/ 0 w 158"/>
                <a:gd name="T11" fmla="*/ 15 h 80"/>
                <a:gd name="T12" fmla="*/ 2 w 158"/>
                <a:gd name="T13" fmla="*/ 13 h 80"/>
                <a:gd name="T14" fmla="*/ 0 w 158"/>
                <a:gd name="T15" fmla="*/ 13 h 80"/>
                <a:gd name="T16" fmla="*/ 0 w 158"/>
                <a:gd name="T17" fmla="*/ 15 h 80"/>
                <a:gd name="T18" fmla="*/ 5 w 158"/>
                <a:gd name="T19" fmla="*/ 16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80"/>
                <a:gd name="T32" fmla="*/ 158 w 158"/>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80">
                  <a:moveTo>
                    <a:pt x="23" y="71"/>
                  </a:moveTo>
                  <a:lnTo>
                    <a:pt x="16" y="80"/>
                  </a:lnTo>
                  <a:lnTo>
                    <a:pt x="158" y="22"/>
                  </a:lnTo>
                  <a:lnTo>
                    <a:pt x="149" y="0"/>
                  </a:lnTo>
                  <a:lnTo>
                    <a:pt x="7" y="58"/>
                  </a:lnTo>
                  <a:lnTo>
                    <a:pt x="0" y="67"/>
                  </a:lnTo>
                  <a:lnTo>
                    <a:pt x="7" y="58"/>
                  </a:lnTo>
                  <a:lnTo>
                    <a:pt x="2" y="60"/>
                  </a:lnTo>
                  <a:lnTo>
                    <a:pt x="0" y="67"/>
                  </a:lnTo>
                  <a:lnTo>
                    <a:pt x="23" y="71"/>
                  </a:lnTo>
                  <a:close/>
                </a:path>
              </a:pathLst>
            </a:custGeom>
            <a:solidFill>
              <a:srgbClr val="333333"/>
            </a:solidFill>
            <a:ln w="9525">
              <a:solidFill>
                <a:srgbClr val="3366FF"/>
              </a:solidFill>
              <a:round/>
              <a:headEnd/>
              <a:tailEnd/>
            </a:ln>
          </p:spPr>
          <p:txBody>
            <a:bodyPr/>
            <a:lstStyle/>
            <a:p>
              <a:endParaRPr lang="en-US"/>
            </a:p>
          </p:txBody>
        </p:sp>
        <p:sp>
          <p:nvSpPr>
            <p:cNvPr id="5197" name="Freeform 1107"/>
            <p:cNvSpPr>
              <a:spLocks/>
            </p:cNvSpPr>
            <p:nvPr/>
          </p:nvSpPr>
          <p:spPr bwMode="auto">
            <a:xfrm>
              <a:off x="3815" y="2765"/>
              <a:ext cx="12" cy="26"/>
            </a:xfrm>
            <a:custGeom>
              <a:avLst/>
              <a:gdLst>
                <a:gd name="T0" fmla="*/ 3 w 52"/>
                <a:gd name="T1" fmla="*/ 26 h 119"/>
                <a:gd name="T2" fmla="*/ 5 w 52"/>
                <a:gd name="T3" fmla="*/ 24 h 119"/>
                <a:gd name="T4" fmla="*/ 12 w 52"/>
                <a:gd name="T5" fmla="*/ 1 h 119"/>
                <a:gd name="T6" fmla="*/ 7 w 52"/>
                <a:gd name="T7" fmla="*/ 0 h 119"/>
                <a:gd name="T8" fmla="*/ 0 w 52"/>
                <a:gd name="T9" fmla="*/ 23 h 119"/>
                <a:gd name="T10" fmla="*/ 3 w 52"/>
                <a:gd name="T11" fmla="*/ 21 h 119"/>
                <a:gd name="T12" fmla="*/ 3 w 52"/>
                <a:gd name="T13" fmla="*/ 26 h 119"/>
                <a:gd name="T14" fmla="*/ 5 w 52"/>
                <a:gd name="T15" fmla="*/ 26 h 119"/>
                <a:gd name="T16" fmla="*/ 5 w 52"/>
                <a:gd name="T17" fmla="*/ 24 h 119"/>
                <a:gd name="T18" fmla="*/ 3 w 52"/>
                <a:gd name="T19" fmla="*/ 26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19"/>
                <a:gd name="T32" fmla="*/ 52 w 52"/>
                <a:gd name="T33" fmla="*/ 119 h 1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19">
                  <a:moveTo>
                    <a:pt x="11" y="117"/>
                  </a:moveTo>
                  <a:lnTo>
                    <a:pt x="22" y="108"/>
                  </a:lnTo>
                  <a:lnTo>
                    <a:pt x="52" y="4"/>
                  </a:lnTo>
                  <a:lnTo>
                    <a:pt x="29" y="0"/>
                  </a:lnTo>
                  <a:lnTo>
                    <a:pt x="0" y="104"/>
                  </a:lnTo>
                  <a:lnTo>
                    <a:pt x="11" y="95"/>
                  </a:lnTo>
                  <a:lnTo>
                    <a:pt x="11" y="117"/>
                  </a:lnTo>
                  <a:lnTo>
                    <a:pt x="20" y="119"/>
                  </a:lnTo>
                  <a:lnTo>
                    <a:pt x="22" y="108"/>
                  </a:lnTo>
                  <a:lnTo>
                    <a:pt x="11" y="117"/>
                  </a:lnTo>
                  <a:close/>
                </a:path>
              </a:pathLst>
            </a:custGeom>
            <a:solidFill>
              <a:srgbClr val="333333"/>
            </a:solidFill>
            <a:ln w="9525">
              <a:solidFill>
                <a:srgbClr val="3366FF"/>
              </a:solidFill>
              <a:round/>
              <a:headEnd/>
              <a:tailEnd/>
            </a:ln>
          </p:spPr>
          <p:txBody>
            <a:bodyPr/>
            <a:lstStyle/>
            <a:p>
              <a:endParaRPr lang="en-US"/>
            </a:p>
          </p:txBody>
        </p:sp>
        <p:sp>
          <p:nvSpPr>
            <p:cNvPr id="5198" name="Freeform 1108"/>
            <p:cNvSpPr>
              <a:spLocks/>
            </p:cNvSpPr>
            <p:nvPr/>
          </p:nvSpPr>
          <p:spPr bwMode="auto">
            <a:xfrm>
              <a:off x="3787" y="2781"/>
              <a:ext cx="31" cy="10"/>
            </a:xfrm>
            <a:custGeom>
              <a:avLst/>
              <a:gdLst>
                <a:gd name="T0" fmla="*/ 0 w 142"/>
                <a:gd name="T1" fmla="*/ 3 h 44"/>
                <a:gd name="T2" fmla="*/ 2 w 142"/>
                <a:gd name="T3" fmla="*/ 5 h 44"/>
                <a:gd name="T4" fmla="*/ 31 w 142"/>
                <a:gd name="T5" fmla="*/ 10 h 44"/>
                <a:gd name="T6" fmla="*/ 31 w 142"/>
                <a:gd name="T7" fmla="*/ 5 h 44"/>
                <a:gd name="T8" fmla="*/ 2 w 142"/>
                <a:gd name="T9" fmla="*/ 0 h 44"/>
                <a:gd name="T10" fmla="*/ 4 w 142"/>
                <a:gd name="T11" fmla="*/ 1 h 44"/>
                <a:gd name="T12" fmla="*/ 0 w 142"/>
                <a:gd name="T13" fmla="*/ 3 h 44"/>
                <a:gd name="T14" fmla="*/ 0 w 142"/>
                <a:gd name="T15" fmla="*/ 5 h 44"/>
                <a:gd name="T16" fmla="*/ 2 w 142"/>
                <a:gd name="T17" fmla="*/ 5 h 44"/>
                <a:gd name="T18" fmla="*/ 0 w 142"/>
                <a:gd name="T19" fmla="*/ 3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44"/>
                <a:gd name="T32" fmla="*/ 142 w 14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44">
                  <a:moveTo>
                    <a:pt x="0" y="15"/>
                  </a:moveTo>
                  <a:lnTo>
                    <a:pt x="9" y="22"/>
                  </a:lnTo>
                  <a:lnTo>
                    <a:pt x="142" y="44"/>
                  </a:lnTo>
                  <a:lnTo>
                    <a:pt x="142" y="22"/>
                  </a:lnTo>
                  <a:lnTo>
                    <a:pt x="9" y="0"/>
                  </a:lnTo>
                  <a:lnTo>
                    <a:pt x="18" y="6"/>
                  </a:lnTo>
                  <a:lnTo>
                    <a:pt x="0" y="15"/>
                  </a:lnTo>
                  <a:lnTo>
                    <a:pt x="2" y="22"/>
                  </a:lnTo>
                  <a:lnTo>
                    <a:pt x="9" y="22"/>
                  </a:lnTo>
                  <a:lnTo>
                    <a:pt x="0" y="15"/>
                  </a:lnTo>
                  <a:close/>
                </a:path>
              </a:pathLst>
            </a:custGeom>
            <a:solidFill>
              <a:srgbClr val="333333"/>
            </a:solidFill>
            <a:ln w="9525">
              <a:solidFill>
                <a:srgbClr val="3366FF"/>
              </a:solidFill>
              <a:round/>
              <a:headEnd/>
              <a:tailEnd/>
            </a:ln>
          </p:spPr>
          <p:txBody>
            <a:bodyPr/>
            <a:lstStyle/>
            <a:p>
              <a:endParaRPr lang="en-US"/>
            </a:p>
          </p:txBody>
        </p:sp>
        <p:sp>
          <p:nvSpPr>
            <p:cNvPr id="5199" name="Freeform 1109"/>
            <p:cNvSpPr>
              <a:spLocks/>
            </p:cNvSpPr>
            <p:nvPr/>
          </p:nvSpPr>
          <p:spPr bwMode="auto">
            <a:xfrm>
              <a:off x="3771" y="2758"/>
              <a:ext cx="20" cy="26"/>
            </a:xfrm>
            <a:custGeom>
              <a:avLst/>
              <a:gdLst>
                <a:gd name="T0" fmla="*/ 0 w 90"/>
                <a:gd name="T1" fmla="*/ 0 h 122"/>
                <a:gd name="T2" fmla="*/ 0 w 90"/>
                <a:gd name="T3" fmla="*/ 2 h 122"/>
                <a:gd name="T4" fmla="*/ 16 w 90"/>
                <a:gd name="T5" fmla="*/ 26 h 122"/>
                <a:gd name="T6" fmla="*/ 20 w 90"/>
                <a:gd name="T7" fmla="*/ 24 h 122"/>
                <a:gd name="T8" fmla="*/ 4 w 90"/>
                <a:gd name="T9" fmla="*/ 0 h 122"/>
                <a:gd name="T10" fmla="*/ 5 w 90"/>
                <a:gd name="T11" fmla="*/ 1 h 122"/>
                <a:gd name="T12" fmla="*/ 0 w 90"/>
                <a:gd name="T13" fmla="*/ 0 h 122"/>
                <a:gd name="T14" fmla="*/ 0 w 90"/>
                <a:gd name="T15" fmla="*/ 1 h 122"/>
                <a:gd name="T16" fmla="*/ 0 w 90"/>
                <a:gd name="T17" fmla="*/ 2 h 122"/>
                <a:gd name="T18" fmla="*/ 0 w 90"/>
                <a:gd name="T19" fmla="*/ 0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2"/>
                <a:gd name="T32" fmla="*/ 90 w 90"/>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2">
                  <a:moveTo>
                    <a:pt x="0" y="2"/>
                  </a:moveTo>
                  <a:lnTo>
                    <a:pt x="2" y="9"/>
                  </a:lnTo>
                  <a:lnTo>
                    <a:pt x="72" y="122"/>
                  </a:lnTo>
                  <a:lnTo>
                    <a:pt x="90" y="113"/>
                  </a:lnTo>
                  <a:lnTo>
                    <a:pt x="20" y="0"/>
                  </a:lnTo>
                  <a:lnTo>
                    <a:pt x="22" y="7"/>
                  </a:lnTo>
                  <a:lnTo>
                    <a:pt x="0" y="2"/>
                  </a:lnTo>
                  <a:lnTo>
                    <a:pt x="0" y="7"/>
                  </a:lnTo>
                  <a:lnTo>
                    <a:pt x="2" y="9"/>
                  </a:lnTo>
                  <a:lnTo>
                    <a:pt x="0" y="2"/>
                  </a:lnTo>
                  <a:close/>
                </a:path>
              </a:pathLst>
            </a:custGeom>
            <a:solidFill>
              <a:srgbClr val="333333"/>
            </a:solidFill>
            <a:ln w="9525">
              <a:solidFill>
                <a:srgbClr val="3366FF"/>
              </a:solidFill>
              <a:round/>
              <a:headEnd/>
              <a:tailEnd/>
            </a:ln>
          </p:spPr>
          <p:txBody>
            <a:bodyPr/>
            <a:lstStyle/>
            <a:p>
              <a:endParaRPr lang="en-US"/>
            </a:p>
          </p:txBody>
        </p:sp>
        <p:sp>
          <p:nvSpPr>
            <p:cNvPr id="5200" name="Freeform 1110"/>
            <p:cNvSpPr>
              <a:spLocks/>
            </p:cNvSpPr>
            <p:nvPr/>
          </p:nvSpPr>
          <p:spPr bwMode="auto">
            <a:xfrm>
              <a:off x="3771" y="2720"/>
              <a:ext cx="12" cy="39"/>
            </a:xfrm>
            <a:custGeom>
              <a:avLst/>
              <a:gdLst>
                <a:gd name="T0" fmla="*/ 8 w 54"/>
                <a:gd name="T1" fmla="*/ 0 h 177"/>
                <a:gd name="T2" fmla="*/ 7 w 54"/>
                <a:gd name="T3" fmla="*/ 1 h 177"/>
                <a:gd name="T4" fmla="*/ 0 w 54"/>
                <a:gd name="T5" fmla="*/ 38 h 177"/>
                <a:gd name="T6" fmla="*/ 5 w 54"/>
                <a:gd name="T7" fmla="*/ 39 h 177"/>
                <a:gd name="T8" fmla="*/ 12 w 54"/>
                <a:gd name="T9" fmla="*/ 2 h 177"/>
                <a:gd name="T10" fmla="*/ 10 w 54"/>
                <a:gd name="T11" fmla="*/ 4 h 177"/>
                <a:gd name="T12" fmla="*/ 8 w 54"/>
                <a:gd name="T13" fmla="*/ 0 h 177"/>
                <a:gd name="T14" fmla="*/ 7 w 54"/>
                <a:gd name="T15" fmla="*/ 0 h 177"/>
                <a:gd name="T16" fmla="*/ 7 w 54"/>
                <a:gd name="T17" fmla="*/ 1 h 177"/>
                <a:gd name="T18" fmla="*/ 8 w 54"/>
                <a:gd name="T19" fmla="*/ 0 h 1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77"/>
                <a:gd name="T32" fmla="*/ 54 w 54"/>
                <a:gd name="T33" fmla="*/ 177 h 1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77">
                  <a:moveTo>
                    <a:pt x="38" y="0"/>
                  </a:moveTo>
                  <a:lnTo>
                    <a:pt x="31" y="6"/>
                  </a:lnTo>
                  <a:lnTo>
                    <a:pt x="0" y="172"/>
                  </a:lnTo>
                  <a:lnTo>
                    <a:pt x="22" y="177"/>
                  </a:lnTo>
                  <a:lnTo>
                    <a:pt x="54" y="11"/>
                  </a:lnTo>
                  <a:lnTo>
                    <a:pt x="47" y="17"/>
                  </a:lnTo>
                  <a:lnTo>
                    <a:pt x="38" y="0"/>
                  </a:lnTo>
                  <a:lnTo>
                    <a:pt x="31" y="2"/>
                  </a:lnTo>
                  <a:lnTo>
                    <a:pt x="31" y="6"/>
                  </a:lnTo>
                  <a:lnTo>
                    <a:pt x="38" y="0"/>
                  </a:lnTo>
                  <a:close/>
                </a:path>
              </a:pathLst>
            </a:custGeom>
            <a:solidFill>
              <a:srgbClr val="333333"/>
            </a:solidFill>
            <a:ln w="9525">
              <a:solidFill>
                <a:srgbClr val="3366FF"/>
              </a:solidFill>
              <a:round/>
              <a:headEnd/>
              <a:tailEnd/>
            </a:ln>
          </p:spPr>
          <p:txBody>
            <a:bodyPr/>
            <a:lstStyle/>
            <a:p>
              <a:endParaRPr lang="en-US"/>
            </a:p>
          </p:txBody>
        </p:sp>
        <p:sp>
          <p:nvSpPr>
            <p:cNvPr id="5201" name="Freeform 1111"/>
            <p:cNvSpPr>
              <a:spLocks/>
            </p:cNvSpPr>
            <p:nvPr/>
          </p:nvSpPr>
          <p:spPr bwMode="auto">
            <a:xfrm>
              <a:off x="3779" y="2682"/>
              <a:ext cx="66" cy="42"/>
            </a:xfrm>
            <a:custGeom>
              <a:avLst/>
              <a:gdLst>
                <a:gd name="T0" fmla="*/ 66 w 300"/>
                <a:gd name="T1" fmla="*/ 2 h 190"/>
                <a:gd name="T2" fmla="*/ 63 w 300"/>
                <a:gd name="T3" fmla="*/ 1 h 190"/>
                <a:gd name="T4" fmla="*/ 0 w 300"/>
                <a:gd name="T5" fmla="*/ 38 h 190"/>
                <a:gd name="T6" fmla="*/ 2 w 300"/>
                <a:gd name="T7" fmla="*/ 42 h 190"/>
                <a:gd name="T8" fmla="*/ 65 w 300"/>
                <a:gd name="T9" fmla="*/ 5 h 190"/>
                <a:gd name="T10" fmla="*/ 62 w 300"/>
                <a:gd name="T11" fmla="*/ 5 h 190"/>
                <a:gd name="T12" fmla="*/ 66 w 300"/>
                <a:gd name="T13" fmla="*/ 2 h 190"/>
                <a:gd name="T14" fmla="*/ 65 w 300"/>
                <a:gd name="T15" fmla="*/ 0 h 190"/>
                <a:gd name="T16" fmla="*/ 63 w 300"/>
                <a:gd name="T17" fmla="*/ 1 h 190"/>
                <a:gd name="T18" fmla="*/ 66 w 300"/>
                <a:gd name="T19" fmla="*/ 2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0"/>
                <a:gd name="T31" fmla="*/ 0 h 190"/>
                <a:gd name="T32" fmla="*/ 300 w 300"/>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0" h="190">
                  <a:moveTo>
                    <a:pt x="300" y="8"/>
                  </a:moveTo>
                  <a:lnTo>
                    <a:pt x="287" y="6"/>
                  </a:lnTo>
                  <a:lnTo>
                    <a:pt x="0" y="173"/>
                  </a:lnTo>
                  <a:lnTo>
                    <a:pt x="9" y="190"/>
                  </a:lnTo>
                  <a:lnTo>
                    <a:pt x="296" y="24"/>
                  </a:lnTo>
                  <a:lnTo>
                    <a:pt x="282" y="22"/>
                  </a:lnTo>
                  <a:lnTo>
                    <a:pt x="300" y="8"/>
                  </a:lnTo>
                  <a:lnTo>
                    <a:pt x="294" y="0"/>
                  </a:lnTo>
                  <a:lnTo>
                    <a:pt x="287" y="6"/>
                  </a:lnTo>
                  <a:lnTo>
                    <a:pt x="300" y="8"/>
                  </a:lnTo>
                  <a:close/>
                </a:path>
              </a:pathLst>
            </a:custGeom>
            <a:solidFill>
              <a:srgbClr val="333333"/>
            </a:solidFill>
            <a:ln w="9525">
              <a:solidFill>
                <a:srgbClr val="3366FF"/>
              </a:solidFill>
              <a:round/>
              <a:headEnd/>
              <a:tailEnd/>
            </a:ln>
          </p:spPr>
          <p:txBody>
            <a:bodyPr/>
            <a:lstStyle/>
            <a:p>
              <a:endParaRPr lang="en-US"/>
            </a:p>
          </p:txBody>
        </p:sp>
        <p:sp>
          <p:nvSpPr>
            <p:cNvPr id="5202" name="Freeform 1112"/>
            <p:cNvSpPr>
              <a:spLocks/>
            </p:cNvSpPr>
            <p:nvPr/>
          </p:nvSpPr>
          <p:spPr bwMode="auto">
            <a:xfrm>
              <a:off x="3841" y="2684"/>
              <a:ext cx="26" cy="29"/>
            </a:xfrm>
            <a:custGeom>
              <a:avLst/>
              <a:gdLst>
                <a:gd name="T0" fmla="*/ 24 w 120"/>
                <a:gd name="T1" fmla="*/ 24 h 131"/>
                <a:gd name="T2" fmla="*/ 26 w 120"/>
                <a:gd name="T3" fmla="*/ 25 h 131"/>
                <a:gd name="T4" fmla="*/ 4 w 120"/>
                <a:gd name="T5" fmla="*/ 0 h 131"/>
                <a:gd name="T6" fmla="*/ 0 w 120"/>
                <a:gd name="T7" fmla="*/ 3 h 131"/>
                <a:gd name="T8" fmla="*/ 22 w 120"/>
                <a:gd name="T9" fmla="*/ 28 h 131"/>
                <a:gd name="T10" fmla="*/ 24 w 120"/>
                <a:gd name="T11" fmla="*/ 29 h 131"/>
                <a:gd name="T12" fmla="*/ 22 w 120"/>
                <a:gd name="T13" fmla="*/ 28 h 131"/>
                <a:gd name="T14" fmla="*/ 23 w 120"/>
                <a:gd name="T15" fmla="*/ 29 h 131"/>
                <a:gd name="T16" fmla="*/ 24 w 120"/>
                <a:gd name="T17" fmla="*/ 29 h 131"/>
                <a:gd name="T18" fmla="*/ 24 w 120"/>
                <a:gd name="T19" fmla="*/ 24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
                <a:gd name="T31" fmla="*/ 0 h 131"/>
                <a:gd name="T32" fmla="*/ 120 w 120"/>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 h="131">
                  <a:moveTo>
                    <a:pt x="111" y="109"/>
                  </a:moveTo>
                  <a:lnTo>
                    <a:pt x="120" y="114"/>
                  </a:lnTo>
                  <a:lnTo>
                    <a:pt x="18" y="0"/>
                  </a:lnTo>
                  <a:lnTo>
                    <a:pt x="0" y="14"/>
                  </a:lnTo>
                  <a:lnTo>
                    <a:pt x="102" y="127"/>
                  </a:lnTo>
                  <a:lnTo>
                    <a:pt x="111" y="131"/>
                  </a:lnTo>
                  <a:lnTo>
                    <a:pt x="102" y="127"/>
                  </a:lnTo>
                  <a:lnTo>
                    <a:pt x="106" y="131"/>
                  </a:lnTo>
                  <a:lnTo>
                    <a:pt x="111" y="131"/>
                  </a:lnTo>
                  <a:lnTo>
                    <a:pt x="111" y="109"/>
                  </a:lnTo>
                  <a:close/>
                </a:path>
              </a:pathLst>
            </a:custGeom>
            <a:solidFill>
              <a:srgbClr val="333333"/>
            </a:solidFill>
            <a:ln w="9525">
              <a:solidFill>
                <a:srgbClr val="3366FF"/>
              </a:solidFill>
              <a:round/>
              <a:headEnd/>
              <a:tailEnd/>
            </a:ln>
          </p:spPr>
          <p:txBody>
            <a:bodyPr/>
            <a:lstStyle/>
            <a:p>
              <a:endParaRPr lang="en-US"/>
            </a:p>
          </p:txBody>
        </p:sp>
        <p:sp>
          <p:nvSpPr>
            <p:cNvPr id="5203" name="Freeform 1113"/>
            <p:cNvSpPr>
              <a:spLocks/>
            </p:cNvSpPr>
            <p:nvPr/>
          </p:nvSpPr>
          <p:spPr bwMode="auto">
            <a:xfrm>
              <a:off x="3865" y="2707"/>
              <a:ext cx="16" cy="6"/>
            </a:xfrm>
            <a:custGeom>
              <a:avLst/>
              <a:gdLst>
                <a:gd name="T0" fmla="*/ 9 w 70"/>
                <a:gd name="T1" fmla="*/ 3 h 26"/>
                <a:gd name="T2" fmla="*/ 12 w 70"/>
                <a:gd name="T3" fmla="*/ 0 h 26"/>
                <a:gd name="T4" fmla="*/ 0 w 70"/>
                <a:gd name="T5" fmla="*/ 1 h 26"/>
                <a:gd name="T6" fmla="*/ 0 w 70"/>
                <a:gd name="T7" fmla="*/ 6 h 26"/>
                <a:gd name="T8" fmla="*/ 12 w 70"/>
                <a:gd name="T9" fmla="*/ 5 h 26"/>
                <a:gd name="T10" fmla="*/ 14 w 70"/>
                <a:gd name="T11" fmla="*/ 1 h 26"/>
                <a:gd name="T12" fmla="*/ 12 w 70"/>
                <a:gd name="T13" fmla="*/ 5 h 26"/>
                <a:gd name="T14" fmla="*/ 16 w 70"/>
                <a:gd name="T15" fmla="*/ 5 h 26"/>
                <a:gd name="T16" fmla="*/ 14 w 70"/>
                <a:gd name="T17" fmla="*/ 1 h 26"/>
                <a:gd name="T18" fmla="*/ 9 w 70"/>
                <a:gd name="T19" fmla="*/ 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26"/>
                <a:gd name="T32" fmla="*/ 70 w 7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26">
                  <a:moveTo>
                    <a:pt x="40" y="15"/>
                  </a:moveTo>
                  <a:lnTo>
                    <a:pt x="52" y="0"/>
                  </a:lnTo>
                  <a:lnTo>
                    <a:pt x="0" y="4"/>
                  </a:lnTo>
                  <a:lnTo>
                    <a:pt x="0" y="26"/>
                  </a:lnTo>
                  <a:lnTo>
                    <a:pt x="52" y="22"/>
                  </a:lnTo>
                  <a:lnTo>
                    <a:pt x="63" y="6"/>
                  </a:lnTo>
                  <a:lnTo>
                    <a:pt x="52" y="22"/>
                  </a:lnTo>
                  <a:lnTo>
                    <a:pt x="70" y="22"/>
                  </a:lnTo>
                  <a:lnTo>
                    <a:pt x="63" y="6"/>
                  </a:lnTo>
                  <a:lnTo>
                    <a:pt x="40" y="15"/>
                  </a:lnTo>
                  <a:close/>
                </a:path>
              </a:pathLst>
            </a:custGeom>
            <a:solidFill>
              <a:srgbClr val="333333"/>
            </a:solidFill>
            <a:ln w="9525">
              <a:solidFill>
                <a:srgbClr val="3366FF"/>
              </a:solidFill>
              <a:round/>
              <a:headEnd/>
              <a:tailEnd/>
            </a:ln>
          </p:spPr>
          <p:txBody>
            <a:bodyPr/>
            <a:lstStyle/>
            <a:p>
              <a:endParaRPr lang="en-US"/>
            </a:p>
          </p:txBody>
        </p:sp>
        <p:sp>
          <p:nvSpPr>
            <p:cNvPr id="5204" name="Freeform 1114"/>
            <p:cNvSpPr>
              <a:spLocks/>
            </p:cNvSpPr>
            <p:nvPr/>
          </p:nvSpPr>
          <p:spPr bwMode="auto">
            <a:xfrm>
              <a:off x="3859" y="2673"/>
              <a:ext cx="20" cy="38"/>
            </a:xfrm>
            <a:custGeom>
              <a:avLst/>
              <a:gdLst>
                <a:gd name="T0" fmla="*/ 0 w 93"/>
                <a:gd name="T1" fmla="*/ 2 h 171"/>
                <a:gd name="T2" fmla="*/ 0 w 93"/>
                <a:gd name="T3" fmla="*/ 2 h 171"/>
                <a:gd name="T4" fmla="*/ 15 w 93"/>
                <a:gd name="T5" fmla="*/ 38 h 171"/>
                <a:gd name="T6" fmla="*/ 20 w 93"/>
                <a:gd name="T7" fmla="*/ 36 h 171"/>
                <a:gd name="T8" fmla="*/ 5 w 93"/>
                <a:gd name="T9" fmla="*/ 0 h 171"/>
                <a:gd name="T10" fmla="*/ 5 w 93"/>
                <a:gd name="T11" fmla="*/ 1 h 171"/>
                <a:gd name="T12" fmla="*/ 0 w 93"/>
                <a:gd name="T13" fmla="*/ 2 h 171"/>
                <a:gd name="T14" fmla="*/ 0 w 93"/>
                <a:gd name="T15" fmla="*/ 2 h 171"/>
                <a:gd name="T16" fmla="*/ 0 w 93"/>
                <a:gd name="T17" fmla="*/ 2 h 171"/>
                <a:gd name="T18" fmla="*/ 0 w 93"/>
                <a:gd name="T19" fmla="*/ 2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71"/>
                <a:gd name="T32" fmla="*/ 93 w 93"/>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71">
                  <a:moveTo>
                    <a:pt x="0" y="7"/>
                  </a:moveTo>
                  <a:lnTo>
                    <a:pt x="0" y="9"/>
                  </a:lnTo>
                  <a:lnTo>
                    <a:pt x="70" y="171"/>
                  </a:lnTo>
                  <a:lnTo>
                    <a:pt x="93" y="162"/>
                  </a:lnTo>
                  <a:lnTo>
                    <a:pt x="23" y="0"/>
                  </a:lnTo>
                  <a:lnTo>
                    <a:pt x="23" y="3"/>
                  </a:lnTo>
                  <a:lnTo>
                    <a:pt x="0" y="7"/>
                  </a:lnTo>
                  <a:lnTo>
                    <a:pt x="0" y="9"/>
                  </a:lnTo>
                  <a:lnTo>
                    <a:pt x="0" y="7"/>
                  </a:lnTo>
                  <a:close/>
                </a:path>
              </a:pathLst>
            </a:custGeom>
            <a:solidFill>
              <a:srgbClr val="333333"/>
            </a:solidFill>
            <a:ln w="9525">
              <a:solidFill>
                <a:srgbClr val="3366FF"/>
              </a:solidFill>
              <a:round/>
              <a:headEnd/>
              <a:tailEnd/>
            </a:ln>
          </p:spPr>
          <p:txBody>
            <a:bodyPr/>
            <a:lstStyle/>
            <a:p>
              <a:endParaRPr lang="en-US"/>
            </a:p>
          </p:txBody>
        </p:sp>
        <p:sp>
          <p:nvSpPr>
            <p:cNvPr id="5205" name="Freeform 1115"/>
            <p:cNvSpPr>
              <a:spLocks/>
            </p:cNvSpPr>
            <p:nvPr/>
          </p:nvSpPr>
          <p:spPr bwMode="auto">
            <a:xfrm>
              <a:off x="3854" y="2646"/>
              <a:ext cx="10" cy="29"/>
            </a:xfrm>
            <a:custGeom>
              <a:avLst/>
              <a:gdLst>
                <a:gd name="T0" fmla="*/ 0 w 47"/>
                <a:gd name="T1" fmla="*/ 0 h 129"/>
                <a:gd name="T2" fmla="*/ 0 w 47"/>
                <a:gd name="T3" fmla="*/ 2 h 129"/>
                <a:gd name="T4" fmla="*/ 5 w 47"/>
                <a:gd name="T5" fmla="*/ 29 h 129"/>
                <a:gd name="T6" fmla="*/ 10 w 47"/>
                <a:gd name="T7" fmla="*/ 28 h 129"/>
                <a:gd name="T8" fmla="*/ 5 w 47"/>
                <a:gd name="T9" fmla="*/ 1 h 129"/>
                <a:gd name="T10" fmla="*/ 4 w 47"/>
                <a:gd name="T11" fmla="*/ 3 h 129"/>
                <a:gd name="T12" fmla="*/ 0 w 47"/>
                <a:gd name="T13" fmla="*/ 0 h 129"/>
                <a:gd name="T14" fmla="*/ 0 w 47"/>
                <a:gd name="T15" fmla="*/ 1 h 129"/>
                <a:gd name="T16" fmla="*/ 0 w 47"/>
                <a:gd name="T17" fmla="*/ 2 h 129"/>
                <a:gd name="T18" fmla="*/ 0 w 47"/>
                <a:gd name="T19" fmla="*/ 0 h 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29"/>
                <a:gd name="T32" fmla="*/ 47 w 47"/>
                <a:gd name="T33" fmla="*/ 129 h 1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29">
                  <a:moveTo>
                    <a:pt x="2" y="0"/>
                  </a:moveTo>
                  <a:lnTo>
                    <a:pt x="0" y="9"/>
                  </a:lnTo>
                  <a:lnTo>
                    <a:pt x="24" y="129"/>
                  </a:lnTo>
                  <a:lnTo>
                    <a:pt x="47" y="125"/>
                  </a:lnTo>
                  <a:lnTo>
                    <a:pt x="22" y="5"/>
                  </a:lnTo>
                  <a:lnTo>
                    <a:pt x="20" y="14"/>
                  </a:lnTo>
                  <a:lnTo>
                    <a:pt x="2" y="0"/>
                  </a:lnTo>
                  <a:lnTo>
                    <a:pt x="0" y="5"/>
                  </a:lnTo>
                  <a:lnTo>
                    <a:pt x="0" y="9"/>
                  </a:lnTo>
                  <a:lnTo>
                    <a:pt x="2" y="0"/>
                  </a:lnTo>
                  <a:close/>
                </a:path>
              </a:pathLst>
            </a:custGeom>
            <a:solidFill>
              <a:srgbClr val="333333"/>
            </a:solidFill>
            <a:ln w="9525">
              <a:solidFill>
                <a:srgbClr val="3366FF"/>
              </a:solidFill>
              <a:round/>
              <a:headEnd/>
              <a:tailEnd/>
            </a:ln>
          </p:spPr>
          <p:txBody>
            <a:bodyPr/>
            <a:lstStyle/>
            <a:p>
              <a:endParaRPr lang="en-US"/>
            </a:p>
          </p:txBody>
        </p:sp>
        <p:sp>
          <p:nvSpPr>
            <p:cNvPr id="5206" name="Freeform 1116"/>
            <p:cNvSpPr>
              <a:spLocks/>
            </p:cNvSpPr>
            <p:nvPr/>
          </p:nvSpPr>
          <p:spPr bwMode="auto">
            <a:xfrm>
              <a:off x="3854" y="2618"/>
              <a:ext cx="24" cy="31"/>
            </a:xfrm>
            <a:custGeom>
              <a:avLst/>
              <a:gdLst>
                <a:gd name="T0" fmla="*/ 19 w 110"/>
                <a:gd name="T1" fmla="*/ 2 h 144"/>
                <a:gd name="T2" fmla="*/ 19 w 110"/>
                <a:gd name="T3" fmla="*/ 0 h 144"/>
                <a:gd name="T4" fmla="*/ 0 w 110"/>
                <a:gd name="T5" fmla="*/ 28 h 144"/>
                <a:gd name="T6" fmla="*/ 4 w 110"/>
                <a:gd name="T7" fmla="*/ 31 h 144"/>
                <a:gd name="T8" fmla="*/ 23 w 110"/>
                <a:gd name="T9" fmla="*/ 3 h 144"/>
                <a:gd name="T10" fmla="*/ 23 w 110"/>
                <a:gd name="T11" fmla="*/ 0 h 144"/>
                <a:gd name="T12" fmla="*/ 23 w 110"/>
                <a:gd name="T13" fmla="*/ 3 h 144"/>
                <a:gd name="T14" fmla="*/ 24 w 110"/>
                <a:gd name="T15" fmla="*/ 1 h 144"/>
                <a:gd name="T16" fmla="*/ 23 w 110"/>
                <a:gd name="T17" fmla="*/ 0 h 144"/>
                <a:gd name="T18" fmla="*/ 19 w 110"/>
                <a:gd name="T19" fmla="*/ 2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44"/>
                <a:gd name="T32" fmla="*/ 110 w 110"/>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44">
                  <a:moveTo>
                    <a:pt x="88" y="11"/>
                  </a:moveTo>
                  <a:lnTo>
                    <a:pt x="88" y="0"/>
                  </a:lnTo>
                  <a:lnTo>
                    <a:pt x="0" y="130"/>
                  </a:lnTo>
                  <a:lnTo>
                    <a:pt x="18" y="144"/>
                  </a:lnTo>
                  <a:lnTo>
                    <a:pt x="106" y="13"/>
                  </a:lnTo>
                  <a:lnTo>
                    <a:pt x="106" y="2"/>
                  </a:lnTo>
                  <a:lnTo>
                    <a:pt x="106" y="13"/>
                  </a:lnTo>
                  <a:lnTo>
                    <a:pt x="110" y="6"/>
                  </a:lnTo>
                  <a:lnTo>
                    <a:pt x="106" y="2"/>
                  </a:lnTo>
                  <a:lnTo>
                    <a:pt x="88" y="11"/>
                  </a:lnTo>
                  <a:close/>
                </a:path>
              </a:pathLst>
            </a:custGeom>
            <a:solidFill>
              <a:srgbClr val="333333"/>
            </a:solidFill>
            <a:ln w="9525">
              <a:solidFill>
                <a:srgbClr val="3366FF"/>
              </a:solidFill>
              <a:round/>
              <a:headEnd/>
              <a:tailEnd/>
            </a:ln>
          </p:spPr>
          <p:txBody>
            <a:bodyPr/>
            <a:lstStyle/>
            <a:p>
              <a:endParaRPr lang="en-US"/>
            </a:p>
          </p:txBody>
        </p:sp>
        <p:sp>
          <p:nvSpPr>
            <p:cNvPr id="5207" name="Freeform 1117"/>
            <p:cNvSpPr>
              <a:spLocks/>
            </p:cNvSpPr>
            <p:nvPr/>
          </p:nvSpPr>
          <p:spPr bwMode="auto">
            <a:xfrm>
              <a:off x="3856" y="2591"/>
              <a:ext cx="21" cy="29"/>
            </a:xfrm>
            <a:custGeom>
              <a:avLst/>
              <a:gdLst>
                <a:gd name="T0" fmla="*/ 0 w 95"/>
                <a:gd name="T1" fmla="*/ 1 h 136"/>
                <a:gd name="T2" fmla="*/ 0 w 95"/>
                <a:gd name="T3" fmla="*/ 2 h 136"/>
                <a:gd name="T4" fmla="*/ 17 w 95"/>
                <a:gd name="T5" fmla="*/ 29 h 136"/>
                <a:gd name="T6" fmla="*/ 21 w 95"/>
                <a:gd name="T7" fmla="*/ 27 h 136"/>
                <a:gd name="T8" fmla="*/ 4 w 95"/>
                <a:gd name="T9" fmla="*/ 0 h 136"/>
                <a:gd name="T10" fmla="*/ 5 w 95"/>
                <a:gd name="T11" fmla="*/ 1 h 136"/>
                <a:gd name="T12" fmla="*/ 0 w 95"/>
                <a:gd name="T13" fmla="*/ 1 h 136"/>
                <a:gd name="T14" fmla="*/ 0 w 95"/>
                <a:gd name="T15" fmla="*/ 1 h 136"/>
                <a:gd name="T16" fmla="*/ 0 w 95"/>
                <a:gd name="T17" fmla="*/ 2 h 136"/>
                <a:gd name="T18" fmla="*/ 0 w 95"/>
                <a:gd name="T19" fmla="*/ 1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136"/>
                <a:gd name="T32" fmla="*/ 95 w 95"/>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136">
                  <a:moveTo>
                    <a:pt x="0" y="5"/>
                  </a:moveTo>
                  <a:lnTo>
                    <a:pt x="2" y="9"/>
                  </a:lnTo>
                  <a:lnTo>
                    <a:pt x="77" y="136"/>
                  </a:lnTo>
                  <a:lnTo>
                    <a:pt x="95" y="127"/>
                  </a:lnTo>
                  <a:lnTo>
                    <a:pt x="20" y="0"/>
                  </a:lnTo>
                  <a:lnTo>
                    <a:pt x="23" y="5"/>
                  </a:lnTo>
                  <a:lnTo>
                    <a:pt x="0" y="5"/>
                  </a:lnTo>
                  <a:lnTo>
                    <a:pt x="0" y="7"/>
                  </a:lnTo>
                  <a:lnTo>
                    <a:pt x="2" y="9"/>
                  </a:lnTo>
                  <a:lnTo>
                    <a:pt x="0" y="5"/>
                  </a:lnTo>
                  <a:close/>
                </a:path>
              </a:pathLst>
            </a:custGeom>
            <a:solidFill>
              <a:srgbClr val="333333"/>
            </a:solidFill>
            <a:ln w="9525">
              <a:solidFill>
                <a:srgbClr val="3366FF"/>
              </a:solidFill>
              <a:round/>
              <a:headEnd/>
              <a:tailEnd/>
            </a:ln>
          </p:spPr>
          <p:txBody>
            <a:bodyPr/>
            <a:lstStyle/>
            <a:p>
              <a:endParaRPr lang="en-US"/>
            </a:p>
          </p:txBody>
        </p:sp>
        <p:sp>
          <p:nvSpPr>
            <p:cNvPr id="5208" name="Freeform 1118"/>
            <p:cNvSpPr>
              <a:spLocks/>
            </p:cNvSpPr>
            <p:nvPr/>
          </p:nvSpPr>
          <p:spPr bwMode="auto">
            <a:xfrm>
              <a:off x="3856" y="2566"/>
              <a:ext cx="8" cy="26"/>
            </a:xfrm>
            <a:custGeom>
              <a:avLst/>
              <a:gdLst>
                <a:gd name="T0" fmla="*/ 3 w 36"/>
                <a:gd name="T1" fmla="*/ 0 h 115"/>
                <a:gd name="T2" fmla="*/ 3 w 36"/>
                <a:gd name="T3" fmla="*/ 0 h 115"/>
                <a:gd name="T4" fmla="*/ 0 w 36"/>
                <a:gd name="T5" fmla="*/ 26 h 115"/>
                <a:gd name="T6" fmla="*/ 5 w 36"/>
                <a:gd name="T7" fmla="*/ 26 h 115"/>
                <a:gd name="T8" fmla="*/ 8 w 36"/>
                <a:gd name="T9" fmla="*/ 0 h 115"/>
                <a:gd name="T10" fmla="*/ 8 w 36"/>
                <a:gd name="T11" fmla="*/ 0 h 115"/>
                <a:gd name="T12" fmla="*/ 8 w 36"/>
                <a:gd name="T13" fmla="*/ 0 h 115"/>
                <a:gd name="T14" fmla="*/ 8 w 36"/>
                <a:gd name="T15" fmla="*/ 0 h 115"/>
                <a:gd name="T16" fmla="*/ 8 w 36"/>
                <a:gd name="T17" fmla="*/ 0 h 115"/>
                <a:gd name="T18" fmla="*/ 3 w 36"/>
                <a:gd name="T19" fmla="*/ 0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15"/>
                <a:gd name="T32" fmla="*/ 36 w 36"/>
                <a:gd name="T33" fmla="*/ 115 h 1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15">
                  <a:moveTo>
                    <a:pt x="14" y="0"/>
                  </a:moveTo>
                  <a:lnTo>
                    <a:pt x="14" y="0"/>
                  </a:lnTo>
                  <a:lnTo>
                    <a:pt x="0" y="115"/>
                  </a:lnTo>
                  <a:lnTo>
                    <a:pt x="23" y="115"/>
                  </a:lnTo>
                  <a:lnTo>
                    <a:pt x="36" y="0"/>
                  </a:lnTo>
                  <a:lnTo>
                    <a:pt x="14" y="0"/>
                  </a:lnTo>
                  <a:close/>
                </a:path>
              </a:pathLst>
            </a:custGeom>
            <a:solidFill>
              <a:srgbClr val="333333"/>
            </a:solidFill>
            <a:ln w="9525">
              <a:solidFill>
                <a:srgbClr val="3366FF"/>
              </a:solidFill>
              <a:round/>
              <a:headEnd/>
              <a:tailEnd/>
            </a:ln>
          </p:spPr>
          <p:txBody>
            <a:bodyPr/>
            <a:lstStyle/>
            <a:p>
              <a:endParaRPr lang="en-US"/>
            </a:p>
          </p:txBody>
        </p:sp>
        <p:sp>
          <p:nvSpPr>
            <p:cNvPr id="5209" name="Freeform 1119"/>
            <p:cNvSpPr>
              <a:spLocks/>
            </p:cNvSpPr>
            <p:nvPr/>
          </p:nvSpPr>
          <p:spPr bwMode="auto">
            <a:xfrm>
              <a:off x="3855" y="2537"/>
              <a:ext cx="9" cy="29"/>
            </a:xfrm>
            <a:custGeom>
              <a:avLst/>
              <a:gdLst>
                <a:gd name="T0" fmla="*/ 3 w 43"/>
                <a:gd name="T1" fmla="*/ 0 h 133"/>
                <a:gd name="T2" fmla="*/ 1 w 43"/>
                <a:gd name="T3" fmla="*/ 2 h 133"/>
                <a:gd name="T4" fmla="*/ 4 w 43"/>
                <a:gd name="T5" fmla="*/ 29 h 133"/>
                <a:gd name="T6" fmla="*/ 9 w 43"/>
                <a:gd name="T7" fmla="*/ 29 h 133"/>
                <a:gd name="T8" fmla="*/ 5 w 43"/>
                <a:gd name="T9" fmla="*/ 2 h 133"/>
                <a:gd name="T10" fmla="*/ 3 w 43"/>
                <a:gd name="T11" fmla="*/ 5 h 133"/>
                <a:gd name="T12" fmla="*/ 3 w 43"/>
                <a:gd name="T13" fmla="*/ 0 h 133"/>
                <a:gd name="T14" fmla="*/ 0 w 43"/>
                <a:gd name="T15" fmla="*/ 0 h 133"/>
                <a:gd name="T16" fmla="*/ 1 w 43"/>
                <a:gd name="T17" fmla="*/ 2 h 133"/>
                <a:gd name="T18" fmla="*/ 3 w 43"/>
                <a:gd name="T19" fmla="*/ 0 h 1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33"/>
                <a:gd name="T32" fmla="*/ 43 w 43"/>
                <a:gd name="T33" fmla="*/ 133 h 1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33">
                  <a:moveTo>
                    <a:pt x="14" y="0"/>
                  </a:moveTo>
                  <a:lnTo>
                    <a:pt x="3" y="11"/>
                  </a:lnTo>
                  <a:lnTo>
                    <a:pt x="21" y="133"/>
                  </a:lnTo>
                  <a:lnTo>
                    <a:pt x="43" y="133"/>
                  </a:lnTo>
                  <a:lnTo>
                    <a:pt x="25" y="11"/>
                  </a:lnTo>
                  <a:lnTo>
                    <a:pt x="14" y="22"/>
                  </a:lnTo>
                  <a:lnTo>
                    <a:pt x="14" y="0"/>
                  </a:lnTo>
                  <a:lnTo>
                    <a:pt x="0" y="0"/>
                  </a:lnTo>
                  <a:lnTo>
                    <a:pt x="3" y="11"/>
                  </a:lnTo>
                  <a:lnTo>
                    <a:pt x="14" y="0"/>
                  </a:lnTo>
                  <a:close/>
                </a:path>
              </a:pathLst>
            </a:custGeom>
            <a:solidFill>
              <a:srgbClr val="333333"/>
            </a:solidFill>
            <a:ln w="9525">
              <a:solidFill>
                <a:srgbClr val="3366FF"/>
              </a:solidFill>
              <a:round/>
              <a:headEnd/>
              <a:tailEnd/>
            </a:ln>
          </p:spPr>
          <p:txBody>
            <a:bodyPr/>
            <a:lstStyle/>
            <a:p>
              <a:endParaRPr lang="en-US"/>
            </a:p>
          </p:txBody>
        </p:sp>
        <p:sp>
          <p:nvSpPr>
            <p:cNvPr id="5210" name="Freeform 1120"/>
            <p:cNvSpPr>
              <a:spLocks/>
            </p:cNvSpPr>
            <p:nvPr/>
          </p:nvSpPr>
          <p:spPr bwMode="auto">
            <a:xfrm>
              <a:off x="3858" y="2537"/>
              <a:ext cx="16" cy="5"/>
            </a:xfrm>
            <a:custGeom>
              <a:avLst/>
              <a:gdLst>
                <a:gd name="T0" fmla="*/ 11 w 74"/>
                <a:gd name="T1" fmla="*/ 2 h 22"/>
                <a:gd name="T2" fmla="*/ 14 w 74"/>
                <a:gd name="T3" fmla="*/ 0 h 22"/>
                <a:gd name="T4" fmla="*/ 0 w 74"/>
                <a:gd name="T5" fmla="*/ 0 h 22"/>
                <a:gd name="T6" fmla="*/ 0 w 74"/>
                <a:gd name="T7" fmla="*/ 5 h 22"/>
                <a:gd name="T8" fmla="*/ 14 w 74"/>
                <a:gd name="T9" fmla="*/ 5 h 22"/>
                <a:gd name="T10" fmla="*/ 16 w 74"/>
                <a:gd name="T11" fmla="*/ 3 h 22"/>
                <a:gd name="T12" fmla="*/ 14 w 74"/>
                <a:gd name="T13" fmla="*/ 5 h 22"/>
                <a:gd name="T14" fmla="*/ 16 w 74"/>
                <a:gd name="T15" fmla="*/ 5 h 22"/>
                <a:gd name="T16" fmla="*/ 16 w 74"/>
                <a:gd name="T17" fmla="*/ 3 h 22"/>
                <a:gd name="T18" fmla="*/ 11 w 74"/>
                <a:gd name="T19" fmla="*/ 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22"/>
                <a:gd name="T32" fmla="*/ 74 w 74"/>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22">
                  <a:moveTo>
                    <a:pt x="52" y="8"/>
                  </a:moveTo>
                  <a:lnTo>
                    <a:pt x="63" y="0"/>
                  </a:lnTo>
                  <a:lnTo>
                    <a:pt x="0" y="0"/>
                  </a:lnTo>
                  <a:lnTo>
                    <a:pt x="0" y="22"/>
                  </a:lnTo>
                  <a:lnTo>
                    <a:pt x="63" y="22"/>
                  </a:lnTo>
                  <a:lnTo>
                    <a:pt x="74" y="13"/>
                  </a:lnTo>
                  <a:lnTo>
                    <a:pt x="63" y="22"/>
                  </a:lnTo>
                  <a:lnTo>
                    <a:pt x="72" y="22"/>
                  </a:lnTo>
                  <a:lnTo>
                    <a:pt x="74" y="11"/>
                  </a:lnTo>
                  <a:lnTo>
                    <a:pt x="52" y="8"/>
                  </a:lnTo>
                  <a:close/>
                </a:path>
              </a:pathLst>
            </a:custGeom>
            <a:solidFill>
              <a:srgbClr val="333333"/>
            </a:solidFill>
            <a:ln w="9525">
              <a:solidFill>
                <a:srgbClr val="3366FF"/>
              </a:solidFill>
              <a:round/>
              <a:headEnd/>
              <a:tailEnd/>
            </a:ln>
          </p:spPr>
          <p:txBody>
            <a:bodyPr/>
            <a:lstStyle/>
            <a:p>
              <a:endParaRPr lang="en-US"/>
            </a:p>
          </p:txBody>
        </p:sp>
        <p:sp>
          <p:nvSpPr>
            <p:cNvPr id="5211" name="Freeform 1121"/>
            <p:cNvSpPr>
              <a:spLocks/>
            </p:cNvSpPr>
            <p:nvPr/>
          </p:nvSpPr>
          <p:spPr bwMode="auto">
            <a:xfrm>
              <a:off x="3869" y="2503"/>
              <a:ext cx="12" cy="37"/>
            </a:xfrm>
            <a:custGeom>
              <a:avLst/>
              <a:gdLst>
                <a:gd name="T0" fmla="*/ 9 w 54"/>
                <a:gd name="T1" fmla="*/ 5 h 171"/>
                <a:gd name="T2" fmla="*/ 6 w 54"/>
                <a:gd name="T3" fmla="*/ 2 h 171"/>
                <a:gd name="T4" fmla="*/ 0 w 54"/>
                <a:gd name="T5" fmla="*/ 36 h 171"/>
                <a:gd name="T6" fmla="*/ 5 w 54"/>
                <a:gd name="T7" fmla="*/ 37 h 171"/>
                <a:gd name="T8" fmla="*/ 12 w 54"/>
                <a:gd name="T9" fmla="*/ 3 h 171"/>
                <a:gd name="T10" fmla="*/ 9 w 54"/>
                <a:gd name="T11" fmla="*/ 0 h 171"/>
                <a:gd name="T12" fmla="*/ 12 w 54"/>
                <a:gd name="T13" fmla="*/ 3 h 171"/>
                <a:gd name="T14" fmla="*/ 12 w 54"/>
                <a:gd name="T15" fmla="*/ 0 h 171"/>
                <a:gd name="T16" fmla="*/ 9 w 54"/>
                <a:gd name="T17" fmla="*/ 0 h 171"/>
                <a:gd name="T18" fmla="*/ 9 w 54"/>
                <a:gd name="T19" fmla="*/ 5 h 1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71"/>
                <a:gd name="T32" fmla="*/ 54 w 54"/>
                <a:gd name="T33" fmla="*/ 171 h 1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71">
                  <a:moveTo>
                    <a:pt x="40" y="24"/>
                  </a:moveTo>
                  <a:lnTo>
                    <a:pt x="29" y="11"/>
                  </a:lnTo>
                  <a:lnTo>
                    <a:pt x="0" y="166"/>
                  </a:lnTo>
                  <a:lnTo>
                    <a:pt x="22" y="171"/>
                  </a:lnTo>
                  <a:lnTo>
                    <a:pt x="52" y="16"/>
                  </a:lnTo>
                  <a:lnTo>
                    <a:pt x="40" y="2"/>
                  </a:lnTo>
                  <a:lnTo>
                    <a:pt x="52" y="13"/>
                  </a:lnTo>
                  <a:lnTo>
                    <a:pt x="54" y="0"/>
                  </a:lnTo>
                  <a:lnTo>
                    <a:pt x="40" y="2"/>
                  </a:lnTo>
                  <a:lnTo>
                    <a:pt x="40" y="24"/>
                  </a:lnTo>
                  <a:close/>
                </a:path>
              </a:pathLst>
            </a:custGeom>
            <a:solidFill>
              <a:srgbClr val="333333"/>
            </a:solidFill>
            <a:ln w="9525">
              <a:solidFill>
                <a:srgbClr val="3366FF"/>
              </a:solidFill>
              <a:round/>
              <a:headEnd/>
              <a:tailEnd/>
            </a:ln>
          </p:spPr>
          <p:txBody>
            <a:bodyPr/>
            <a:lstStyle/>
            <a:p>
              <a:endParaRPr lang="en-US"/>
            </a:p>
          </p:txBody>
        </p:sp>
        <p:sp>
          <p:nvSpPr>
            <p:cNvPr id="5212" name="Freeform 1122"/>
            <p:cNvSpPr>
              <a:spLocks/>
            </p:cNvSpPr>
            <p:nvPr/>
          </p:nvSpPr>
          <p:spPr bwMode="auto">
            <a:xfrm>
              <a:off x="3863" y="2503"/>
              <a:ext cx="15" cy="7"/>
            </a:xfrm>
            <a:custGeom>
              <a:avLst/>
              <a:gdLst>
                <a:gd name="T0" fmla="*/ 5 w 69"/>
                <a:gd name="T1" fmla="*/ 6 h 31"/>
                <a:gd name="T2" fmla="*/ 2 w 69"/>
                <a:gd name="T3" fmla="*/ 7 h 31"/>
                <a:gd name="T4" fmla="*/ 15 w 69"/>
                <a:gd name="T5" fmla="*/ 5 h 31"/>
                <a:gd name="T6" fmla="*/ 15 w 69"/>
                <a:gd name="T7" fmla="*/ 0 h 31"/>
                <a:gd name="T8" fmla="*/ 2 w 69"/>
                <a:gd name="T9" fmla="*/ 2 h 31"/>
                <a:gd name="T10" fmla="*/ 0 w 69"/>
                <a:gd name="T11" fmla="*/ 4 h 31"/>
                <a:gd name="T12" fmla="*/ 2 w 69"/>
                <a:gd name="T13" fmla="*/ 2 h 31"/>
                <a:gd name="T14" fmla="*/ 1 w 69"/>
                <a:gd name="T15" fmla="*/ 2 h 31"/>
                <a:gd name="T16" fmla="*/ 0 w 69"/>
                <a:gd name="T17" fmla="*/ 4 h 31"/>
                <a:gd name="T18" fmla="*/ 5 w 69"/>
                <a:gd name="T19" fmla="*/ 6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31"/>
                <a:gd name="T32" fmla="*/ 69 w 69"/>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31">
                  <a:moveTo>
                    <a:pt x="22" y="25"/>
                  </a:moveTo>
                  <a:lnTo>
                    <a:pt x="11" y="31"/>
                  </a:lnTo>
                  <a:lnTo>
                    <a:pt x="69" y="22"/>
                  </a:lnTo>
                  <a:lnTo>
                    <a:pt x="69" y="0"/>
                  </a:lnTo>
                  <a:lnTo>
                    <a:pt x="11" y="9"/>
                  </a:lnTo>
                  <a:lnTo>
                    <a:pt x="0" y="16"/>
                  </a:lnTo>
                  <a:lnTo>
                    <a:pt x="11" y="9"/>
                  </a:lnTo>
                  <a:lnTo>
                    <a:pt x="4" y="9"/>
                  </a:lnTo>
                  <a:lnTo>
                    <a:pt x="0" y="16"/>
                  </a:lnTo>
                  <a:lnTo>
                    <a:pt x="22" y="25"/>
                  </a:lnTo>
                  <a:close/>
                </a:path>
              </a:pathLst>
            </a:custGeom>
            <a:solidFill>
              <a:srgbClr val="333333"/>
            </a:solidFill>
            <a:ln w="9525">
              <a:solidFill>
                <a:srgbClr val="3366FF"/>
              </a:solidFill>
              <a:round/>
              <a:headEnd/>
              <a:tailEnd/>
            </a:ln>
          </p:spPr>
          <p:txBody>
            <a:bodyPr/>
            <a:lstStyle/>
            <a:p>
              <a:endParaRPr lang="en-US"/>
            </a:p>
          </p:txBody>
        </p:sp>
        <p:sp>
          <p:nvSpPr>
            <p:cNvPr id="5213" name="Freeform 1123"/>
            <p:cNvSpPr>
              <a:spLocks/>
            </p:cNvSpPr>
            <p:nvPr/>
          </p:nvSpPr>
          <p:spPr bwMode="auto">
            <a:xfrm>
              <a:off x="3854" y="2507"/>
              <a:ext cx="14" cy="22"/>
            </a:xfrm>
            <a:custGeom>
              <a:avLst/>
              <a:gdLst>
                <a:gd name="T0" fmla="*/ 2 w 63"/>
                <a:gd name="T1" fmla="*/ 21 h 102"/>
                <a:gd name="T2" fmla="*/ 5 w 63"/>
                <a:gd name="T3" fmla="*/ 20 h 102"/>
                <a:gd name="T4" fmla="*/ 14 w 63"/>
                <a:gd name="T5" fmla="*/ 2 h 102"/>
                <a:gd name="T6" fmla="*/ 9 w 63"/>
                <a:gd name="T7" fmla="*/ 0 h 102"/>
                <a:gd name="T8" fmla="*/ 0 w 63"/>
                <a:gd name="T9" fmla="*/ 18 h 102"/>
                <a:gd name="T10" fmla="*/ 4 w 63"/>
                <a:gd name="T11" fmla="*/ 16 h 102"/>
                <a:gd name="T12" fmla="*/ 2 w 63"/>
                <a:gd name="T13" fmla="*/ 21 h 102"/>
                <a:gd name="T14" fmla="*/ 4 w 63"/>
                <a:gd name="T15" fmla="*/ 22 h 102"/>
                <a:gd name="T16" fmla="*/ 5 w 63"/>
                <a:gd name="T17" fmla="*/ 20 h 102"/>
                <a:gd name="T18" fmla="*/ 2 w 63"/>
                <a:gd name="T19" fmla="*/ 21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102"/>
                <a:gd name="T32" fmla="*/ 63 w 63"/>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102">
                  <a:moveTo>
                    <a:pt x="7" y="97"/>
                  </a:moveTo>
                  <a:lnTo>
                    <a:pt x="22" y="91"/>
                  </a:lnTo>
                  <a:lnTo>
                    <a:pt x="63" y="9"/>
                  </a:lnTo>
                  <a:lnTo>
                    <a:pt x="41" y="0"/>
                  </a:lnTo>
                  <a:lnTo>
                    <a:pt x="0" y="82"/>
                  </a:lnTo>
                  <a:lnTo>
                    <a:pt x="16" y="75"/>
                  </a:lnTo>
                  <a:lnTo>
                    <a:pt x="7" y="97"/>
                  </a:lnTo>
                  <a:lnTo>
                    <a:pt x="16" y="102"/>
                  </a:lnTo>
                  <a:lnTo>
                    <a:pt x="22" y="91"/>
                  </a:lnTo>
                  <a:lnTo>
                    <a:pt x="7" y="97"/>
                  </a:lnTo>
                  <a:close/>
                </a:path>
              </a:pathLst>
            </a:custGeom>
            <a:solidFill>
              <a:srgbClr val="333333"/>
            </a:solidFill>
            <a:ln w="9525">
              <a:solidFill>
                <a:srgbClr val="3366FF"/>
              </a:solidFill>
              <a:round/>
              <a:headEnd/>
              <a:tailEnd/>
            </a:ln>
          </p:spPr>
          <p:txBody>
            <a:bodyPr/>
            <a:lstStyle/>
            <a:p>
              <a:endParaRPr lang="en-US"/>
            </a:p>
          </p:txBody>
        </p:sp>
        <p:sp>
          <p:nvSpPr>
            <p:cNvPr id="5214" name="Freeform 1124"/>
            <p:cNvSpPr>
              <a:spLocks/>
            </p:cNvSpPr>
            <p:nvPr/>
          </p:nvSpPr>
          <p:spPr bwMode="auto">
            <a:xfrm>
              <a:off x="3834" y="2515"/>
              <a:ext cx="23" cy="13"/>
            </a:xfrm>
            <a:custGeom>
              <a:avLst/>
              <a:gdLst>
                <a:gd name="T0" fmla="*/ 1 w 109"/>
                <a:gd name="T1" fmla="*/ 1 h 57"/>
                <a:gd name="T2" fmla="*/ 3 w 109"/>
                <a:gd name="T3" fmla="*/ 5 h 57"/>
                <a:gd name="T4" fmla="*/ 21 w 109"/>
                <a:gd name="T5" fmla="*/ 13 h 57"/>
                <a:gd name="T6" fmla="*/ 23 w 109"/>
                <a:gd name="T7" fmla="*/ 8 h 57"/>
                <a:gd name="T8" fmla="*/ 4 w 109"/>
                <a:gd name="T9" fmla="*/ 0 h 57"/>
                <a:gd name="T10" fmla="*/ 5 w 109"/>
                <a:gd name="T11" fmla="*/ 3 h 57"/>
                <a:gd name="T12" fmla="*/ 1 w 109"/>
                <a:gd name="T13" fmla="*/ 1 h 57"/>
                <a:gd name="T14" fmla="*/ 0 w 109"/>
                <a:gd name="T15" fmla="*/ 3 h 57"/>
                <a:gd name="T16" fmla="*/ 3 w 109"/>
                <a:gd name="T17" fmla="*/ 5 h 57"/>
                <a:gd name="T18" fmla="*/ 1 w 109"/>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9"/>
                <a:gd name="T31" fmla="*/ 0 h 57"/>
                <a:gd name="T32" fmla="*/ 109 w 109"/>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9" h="57">
                  <a:moveTo>
                    <a:pt x="7" y="6"/>
                  </a:moveTo>
                  <a:lnTo>
                    <a:pt x="12" y="22"/>
                  </a:lnTo>
                  <a:lnTo>
                    <a:pt x="100" y="57"/>
                  </a:lnTo>
                  <a:lnTo>
                    <a:pt x="109" y="35"/>
                  </a:lnTo>
                  <a:lnTo>
                    <a:pt x="21" y="0"/>
                  </a:lnTo>
                  <a:lnTo>
                    <a:pt x="25" y="15"/>
                  </a:lnTo>
                  <a:lnTo>
                    <a:pt x="7" y="6"/>
                  </a:lnTo>
                  <a:lnTo>
                    <a:pt x="0" y="15"/>
                  </a:lnTo>
                  <a:lnTo>
                    <a:pt x="12" y="22"/>
                  </a:lnTo>
                  <a:lnTo>
                    <a:pt x="7" y="6"/>
                  </a:lnTo>
                  <a:close/>
                </a:path>
              </a:pathLst>
            </a:custGeom>
            <a:solidFill>
              <a:srgbClr val="333333"/>
            </a:solidFill>
            <a:ln w="9525">
              <a:solidFill>
                <a:srgbClr val="3366FF"/>
              </a:solidFill>
              <a:round/>
              <a:headEnd/>
              <a:tailEnd/>
            </a:ln>
          </p:spPr>
          <p:txBody>
            <a:bodyPr/>
            <a:lstStyle/>
            <a:p>
              <a:endParaRPr lang="en-US"/>
            </a:p>
          </p:txBody>
        </p:sp>
        <p:sp>
          <p:nvSpPr>
            <p:cNvPr id="5215" name="Freeform 1125"/>
            <p:cNvSpPr>
              <a:spLocks/>
            </p:cNvSpPr>
            <p:nvPr/>
          </p:nvSpPr>
          <p:spPr bwMode="auto">
            <a:xfrm>
              <a:off x="3835" y="2496"/>
              <a:ext cx="15" cy="23"/>
            </a:xfrm>
            <a:custGeom>
              <a:avLst/>
              <a:gdLst>
                <a:gd name="T0" fmla="*/ 10 w 68"/>
                <a:gd name="T1" fmla="*/ 1 h 102"/>
                <a:gd name="T2" fmla="*/ 11 w 68"/>
                <a:gd name="T3" fmla="*/ 0 h 102"/>
                <a:gd name="T4" fmla="*/ 0 w 68"/>
                <a:gd name="T5" fmla="*/ 21 h 102"/>
                <a:gd name="T6" fmla="*/ 4 w 68"/>
                <a:gd name="T7" fmla="*/ 23 h 102"/>
                <a:gd name="T8" fmla="*/ 15 w 68"/>
                <a:gd name="T9" fmla="*/ 2 h 102"/>
                <a:gd name="T10" fmla="*/ 15 w 68"/>
                <a:gd name="T11" fmla="*/ 1 h 102"/>
                <a:gd name="T12" fmla="*/ 15 w 68"/>
                <a:gd name="T13" fmla="*/ 2 h 102"/>
                <a:gd name="T14" fmla="*/ 15 w 68"/>
                <a:gd name="T15" fmla="*/ 2 h 102"/>
                <a:gd name="T16" fmla="*/ 15 w 68"/>
                <a:gd name="T17" fmla="*/ 1 h 102"/>
                <a:gd name="T18" fmla="*/ 10 w 68"/>
                <a:gd name="T19" fmla="*/ 1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102"/>
                <a:gd name="T32" fmla="*/ 68 w 6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102">
                  <a:moveTo>
                    <a:pt x="45" y="5"/>
                  </a:moveTo>
                  <a:lnTo>
                    <a:pt x="48" y="0"/>
                  </a:lnTo>
                  <a:lnTo>
                    <a:pt x="0" y="93"/>
                  </a:lnTo>
                  <a:lnTo>
                    <a:pt x="18" y="102"/>
                  </a:lnTo>
                  <a:lnTo>
                    <a:pt x="66" y="9"/>
                  </a:lnTo>
                  <a:lnTo>
                    <a:pt x="68" y="5"/>
                  </a:lnTo>
                  <a:lnTo>
                    <a:pt x="66" y="9"/>
                  </a:lnTo>
                  <a:lnTo>
                    <a:pt x="68" y="7"/>
                  </a:lnTo>
                  <a:lnTo>
                    <a:pt x="68" y="5"/>
                  </a:lnTo>
                  <a:lnTo>
                    <a:pt x="45" y="5"/>
                  </a:lnTo>
                  <a:close/>
                </a:path>
              </a:pathLst>
            </a:custGeom>
            <a:solidFill>
              <a:srgbClr val="333333"/>
            </a:solidFill>
            <a:ln w="9525">
              <a:solidFill>
                <a:srgbClr val="3366FF"/>
              </a:solidFill>
              <a:round/>
              <a:headEnd/>
              <a:tailEnd/>
            </a:ln>
          </p:spPr>
          <p:txBody>
            <a:bodyPr/>
            <a:lstStyle/>
            <a:p>
              <a:endParaRPr lang="en-US"/>
            </a:p>
          </p:txBody>
        </p:sp>
        <p:sp>
          <p:nvSpPr>
            <p:cNvPr id="5216" name="Freeform 1126"/>
            <p:cNvSpPr>
              <a:spLocks/>
            </p:cNvSpPr>
            <p:nvPr/>
          </p:nvSpPr>
          <p:spPr bwMode="auto">
            <a:xfrm>
              <a:off x="3845" y="2462"/>
              <a:ext cx="8" cy="35"/>
            </a:xfrm>
            <a:custGeom>
              <a:avLst/>
              <a:gdLst>
                <a:gd name="T0" fmla="*/ 5 w 36"/>
                <a:gd name="T1" fmla="*/ 5 h 164"/>
                <a:gd name="T2" fmla="*/ 3 w 36"/>
                <a:gd name="T3" fmla="*/ 2 h 164"/>
                <a:gd name="T4" fmla="*/ 0 w 36"/>
                <a:gd name="T5" fmla="*/ 35 h 164"/>
                <a:gd name="T6" fmla="*/ 5 w 36"/>
                <a:gd name="T7" fmla="*/ 35 h 164"/>
                <a:gd name="T8" fmla="*/ 8 w 36"/>
                <a:gd name="T9" fmla="*/ 2 h 164"/>
                <a:gd name="T10" fmla="*/ 6 w 36"/>
                <a:gd name="T11" fmla="*/ 0 h 164"/>
                <a:gd name="T12" fmla="*/ 8 w 36"/>
                <a:gd name="T13" fmla="*/ 2 h 164"/>
                <a:gd name="T14" fmla="*/ 8 w 36"/>
                <a:gd name="T15" fmla="*/ 0 h 164"/>
                <a:gd name="T16" fmla="*/ 6 w 36"/>
                <a:gd name="T17" fmla="*/ 0 h 164"/>
                <a:gd name="T18" fmla="*/ 5 w 36"/>
                <a:gd name="T19" fmla="*/ 5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64"/>
                <a:gd name="T32" fmla="*/ 36 w 36"/>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64">
                  <a:moveTo>
                    <a:pt x="23" y="22"/>
                  </a:moveTo>
                  <a:lnTo>
                    <a:pt x="14" y="11"/>
                  </a:lnTo>
                  <a:lnTo>
                    <a:pt x="0" y="164"/>
                  </a:lnTo>
                  <a:lnTo>
                    <a:pt x="23" y="164"/>
                  </a:lnTo>
                  <a:lnTo>
                    <a:pt x="36" y="11"/>
                  </a:lnTo>
                  <a:lnTo>
                    <a:pt x="27" y="0"/>
                  </a:lnTo>
                  <a:lnTo>
                    <a:pt x="36" y="11"/>
                  </a:lnTo>
                  <a:lnTo>
                    <a:pt x="36" y="2"/>
                  </a:lnTo>
                  <a:lnTo>
                    <a:pt x="27" y="0"/>
                  </a:lnTo>
                  <a:lnTo>
                    <a:pt x="23" y="22"/>
                  </a:lnTo>
                  <a:close/>
                </a:path>
              </a:pathLst>
            </a:custGeom>
            <a:solidFill>
              <a:srgbClr val="333333"/>
            </a:solidFill>
            <a:ln w="9525">
              <a:solidFill>
                <a:srgbClr val="3366FF"/>
              </a:solidFill>
              <a:round/>
              <a:headEnd/>
              <a:tailEnd/>
            </a:ln>
          </p:spPr>
          <p:txBody>
            <a:bodyPr/>
            <a:lstStyle/>
            <a:p>
              <a:endParaRPr lang="en-US"/>
            </a:p>
          </p:txBody>
        </p:sp>
        <p:sp>
          <p:nvSpPr>
            <p:cNvPr id="5217" name="Freeform 1127"/>
            <p:cNvSpPr>
              <a:spLocks/>
            </p:cNvSpPr>
            <p:nvPr/>
          </p:nvSpPr>
          <p:spPr bwMode="auto">
            <a:xfrm>
              <a:off x="3816" y="2454"/>
              <a:ext cx="35" cy="12"/>
            </a:xfrm>
            <a:custGeom>
              <a:avLst/>
              <a:gdLst>
                <a:gd name="T0" fmla="*/ 0 w 158"/>
                <a:gd name="T1" fmla="*/ 5 h 56"/>
                <a:gd name="T2" fmla="*/ 0 w 158"/>
                <a:gd name="T3" fmla="*/ 5 h 56"/>
                <a:gd name="T4" fmla="*/ 34 w 158"/>
                <a:gd name="T5" fmla="*/ 12 h 56"/>
                <a:gd name="T6" fmla="*/ 35 w 158"/>
                <a:gd name="T7" fmla="*/ 7 h 56"/>
                <a:gd name="T8" fmla="*/ 1 w 158"/>
                <a:gd name="T9" fmla="*/ 0 h 56"/>
                <a:gd name="T10" fmla="*/ 1 w 158"/>
                <a:gd name="T11" fmla="*/ 0 h 56"/>
                <a:gd name="T12" fmla="*/ 0 w 158"/>
                <a:gd name="T13" fmla="*/ 5 h 56"/>
                <a:gd name="T14" fmla="*/ 0 60000 65536"/>
                <a:gd name="T15" fmla="*/ 0 60000 65536"/>
                <a:gd name="T16" fmla="*/ 0 60000 65536"/>
                <a:gd name="T17" fmla="*/ 0 60000 65536"/>
                <a:gd name="T18" fmla="*/ 0 60000 65536"/>
                <a:gd name="T19" fmla="*/ 0 60000 65536"/>
                <a:gd name="T20" fmla="*/ 0 60000 65536"/>
                <a:gd name="T21" fmla="*/ 0 w 158"/>
                <a:gd name="T22" fmla="*/ 0 h 56"/>
                <a:gd name="T23" fmla="*/ 158 w 15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56">
                  <a:moveTo>
                    <a:pt x="0" y="23"/>
                  </a:moveTo>
                  <a:lnTo>
                    <a:pt x="0" y="23"/>
                  </a:lnTo>
                  <a:lnTo>
                    <a:pt x="154" y="56"/>
                  </a:lnTo>
                  <a:lnTo>
                    <a:pt x="158" y="34"/>
                  </a:lnTo>
                  <a:lnTo>
                    <a:pt x="5" y="0"/>
                  </a:lnTo>
                  <a:lnTo>
                    <a:pt x="0" y="23"/>
                  </a:lnTo>
                  <a:close/>
                </a:path>
              </a:pathLst>
            </a:custGeom>
            <a:solidFill>
              <a:srgbClr val="333333"/>
            </a:solidFill>
            <a:ln w="9525">
              <a:solidFill>
                <a:srgbClr val="3366FF"/>
              </a:solidFill>
              <a:round/>
              <a:headEnd/>
              <a:tailEnd/>
            </a:ln>
          </p:spPr>
          <p:txBody>
            <a:bodyPr/>
            <a:lstStyle/>
            <a:p>
              <a:endParaRPr lang="en-US"/>
            </a:p>
          </p:txBody>
        </p:sp>
        <p:sp>
          <p:nvSpPr>
            <p:cNvPr id="5218" name="Freeform 1128"/>
            <p:cNvSpPr>
              <a:spLocks/>
            </p:cNvSpPr>
            <p:nvPr/>
          </p:nvSpPr>
          <p:spPr bwMode="auto">
            <a:xfrm>
              <a:off x="3786" y="2446"/>
              <a:ext cx="31" cy="13"/>
            </a:xfrm>
            <a:custGeom>
              <a:avLst/>
              <a:gdLst>
                <a:gd name="T0" fmla="*/ 4 w 142"/>
                <a:gd name="T1" fmla="*/ 4 h 58"/>
                <a:gd name="T2" fmla="*/ 2 w 142"/>
                <a:gd name="T3" fmla="*/ 5 h 58"/>
                <a:gd name="T4" fmla="*/ 30 w 142"/>
                <a:gd name="T5" fmla="*/ 13 h 58"/>
                <a:gd name="T6" fmla="*/ 31 w 142"/>
                <a:gd name="T7" fmla="*/ 8 h 58"/>
                <a:gd name="T8" fmla="*/ 2 w 142"/>
                <a:gd name="T9" fmla="*/ 0 h 58"/>
                <a:gd name="T10" fmla="*/ 0 w 142"/>
                <a:gd name="T11" fmla="*/ 2 h 58"/>
                <a:gd name="T12" fmla="*/ 2 w 142"/>
                <a:gd name="T13" fmla="*/ 0 h 58"/>
                <a:gd name="T14" fmla="*/ 2 w 142"/>
                <a:gd name="T15" fmla="*/ 0 h 58"/>
                <a:gd name="T16" fmla="*/ 0 w 142"/>
                <a:gd name="T17" fmla="*/ 2 h 58"/>
                <a:gd name="T18" fmla="*/ 4 w 142"/>
                <a:gd name="T19" fmla="*/ 4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
                <a:gd name="T31" fmla="*/ 0 h 58"/>
                <a:gd name="T32" fmla="*/ 142 w 142"/>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 h="58">
                  <a:moveTo>
                    <a:pt x="18" y="20"/>
                  </a:moveTo>
                  <a:lnTo>
                    <a:pt x="7" y="24"/>
                  </a:lnTo>
                  <a:lnTo>
                    <a:pt x="137" y="58"/>
                  </a:lnTo>
                  <a:lnTo>
                    <a:pt x="142" y="35"/>
                  </a:lnTo>
                  <a:lnTo>
                    <a:pt x="11" y="2"/>
                  </a:lnTo>
                  <a:lnTo>
                    <a:pt x="0" y="7"/>
                  </a:lnTo>
                  <a:lnTo>
                    <a:pt x="11" y="2"/>
                  </a:lnTo>
                  <a:lnTo>
                    <a:pt x="7" y="0"/>
                  </a:lnTo>
                  <a:lnTo>
                    <a:pt x="2" y="7"/>
                  </a:lnTo>
                  <a:lnTo>
                    <a:pt x="18" y="20"/>
                  </a:lnTo>
                  <a:close/>
                </a:path>
              </a:pathLst>
            </a:custGeom>
            <a:solidFill>
              <a:srgbClr val="333333"/>
            </a:solidFill>
            <a:ln w="9525">
              <a:solidFill>
                <a:srgbClr val="3366FF"/>
              </a:solidFill>
              <a:round/>
              <a:headEnd/>
              <a:tailEnd/>
            </a:ln>
          </p:spPr>
          <p:txBody>
            <a:bodyPr/>
            <a:lstStyle/>
            <a:p>
              <a:endParaRPr lang="en-US"/>
            </a:p>
          </p:txBody>
        </p:sp>
        <p:sp>
          <p:nvSpPr>
            <p:cNvPr id="5219" name="Freeform 1129"/>
            <p:cNvSpPr>
              <a:spLocks/>
            </p:cNvSpPr>
            <p:nvPr/>
          </p:nvSpPr>
          <p:spPr bwMode="auto">
            <a:xfrm>
              <a:off x="3775" y="2448"/>
              <a:ext cx="15" cy="15"/>
            </a:xfrm>
            <a:custGeom>
              <a:avLst/>
              <a:gdLst>
                <a:gd name="T0" fmla="*/ 2 w 70"/>
                <a:gd name="T1" fmla="*/ 15 h 70"/>
                <a:gd name="T2" fmla="*/ 4 w 70"/>
                <a:gd name="T3" fmla="*/ 14 h 70"/>
                <a:gd name="T4" fmla="*/ 15 w 70"/>
                <a:gd name="T5" fmla="*/ 3 h 70"/>
                <a:gd name="T6" fmla="*/ 11 w 70"/>
                <a:gd name="T7" fmla="*/ 0 h 70"/>
                <a:gd name="T8" fmla="*/ 0 w 70"/>
                <a:gd name="T9" fmla="*/ 11 h 70"/>
                <a:gd name="T10" fmla="*/ 2 w 70"/>
                <a:gd name="T11" fmla="*/ 10 h 70"/>
                <a:gd name="T12" fmla="*/ 2 w 70"/>
                <a:gd name="T13" fmla="*/ 15 h 70"/>
                <a:gd name="T14" fmla="*/ 2 w 70"/>
                <a:gd name="T15" fmla="*/ 15 h 70"/>
                <a:gd name="T16" fmla="*/ 3 w 70"/>
                <a:gd name="T17" fmla="*/ 14 h 70"/>
                <a:gd name="T18" fmla="*/ 2 w 70"/>
                <a:gd name="T19" fmla="*/ 15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70"/>
                <a:gd name="T32" fmla="*/ 70 w 70"/>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70">
                  <a:moveTo>
                    <a:pt x="9" y="70"/>
                  </a:moveTo>
                  <a:lnTo>
                    <a:pt x="18" y="66"/>
                  </a:lnTo>
                  <a:lnTo>
                    <a:pt x="70" y="13"/>
                  </a:lnTo>
                  <a:lnTo>
                    <a:pt x="52" y="0"/>
                  </a:lnTo>
                  <a:lnTo>
                    <a:pt x="0" y="53"/>
                  </a:lnTo>
                  <a:lnTo>
                    <a:pt x="9" y="48"/>
                  </a:lnTo>
                  <a:lnTo>
                    <a:pt x="9" y="70"/>
                  </a:lnTo>
                  <a:lnTo>
                    <a:pt x="11" y="70"/>
                  </a:lnTo>
                  <a:lnTo>
                    <a:pt x="16" y="66"/>
                  </a:lnTo>
                  <a:lnTo>
                    <a:pt x="9" y="70"/>
                  </a:lnTo>
                  <a:close/>
                </a:path>
              </a:pathLst>
            </a:custGeom>
            <a:solidFill>
              <a:srgbClr val="333333"/>
            </a:solidFill>
            <a:ln w="9525">
              <a:solidFill>
                <a:srgbClr val="3366FF"/>
              </a:solidFill>
              <a:round/>
              <a:headEnd/>
              <a:tailEnd/>
            </a:ln>
          </p:spPr>
          <p:txBody>
            <a:bodyPr/>
            <a:lstStyle/>
            <a:p>
              <a:endParaRPr lang="en-US"/>
            </a:p>
          </p:txBody>
        </p:sp>
        <p:sp>
          <p:nvSpPr>
            <p:cNvPr id="5220" name="Freeform 1130"/>
            <p:cNvSpPr>
              <a:spLocks/>
            </p:cNvSpPr>
            <p:nvPr/>
          </p:nvSpPr>
          <p:spPr bwMode="auto">
            <a:xfrm>
              <a:off x="3755" y="2455"/>
              <a:ext cx="22" cy="8"/>
            </a:xfrm>
            <a:custGeom>
              <a:avLst/>
              <a:gdLst>
                <a:gd name="T0" fmla="*/ 3 w 99"/>
                <a:gd name="T1" fmla="*/ 4 h 37"/>
                <a:gd name="T2" fmla="*/ 1 w 99"/>
                <a:gd name="T3" fmla="*/ 5 h 37"/>
                <a:gd name="T4" fmla="*/ 22 w 99"/>
                <a:gd name="T5" fmla="*/ 8 h 37"/>
                <a:gd name="T6" fmla="*/ 22 w 99"/>
                <a:gd name="T7" fmla="*/ 3 h 37"/>
                <a:gd name="T8" fmla="*/ 1 w 99"/>
                <a:gd name="T9" fmla="*/ 0 h 37"/>
                <a:gd name="T10" fmla="*/ 0 w 99"/>
                <a:gd name="T11" fmla="*/ 0 h 37"/>
                <a:gd name="T12" fmla="*/ 1 w 99"/>
                <a:gd name="T13" fmla="*/ 0 h 37"/>
                <a:gd name="T14" fmla="*/ 1 w 99"/>
                <a:gd name="T15" fmla="*/ 0 h 37"/>
                <a:gd name="T16" fmla="*/ 0 w 99"/>
                <a:gd name="T17" fmla="*/ 0 h 37"/>
                <a:gd name="T18" fmla="*/ 3 w 99"/>
                <a:gd name="T19" fmla="*/ 4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37"/>
                <a:gd name="T32" fmla="*/ 99 w 99"/>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37">
                  <a:moveTo>
                    <a:pt x="13" y="20"/>
                  </a:moveTo>
                  <a:lnTo>
                    <a:pt x="6" y="22"/>
                  </a:lnTo>
                  <a:lnTo>
                    <a:pt x="99" y="37"/>
                  </a:lnTo>
                  <a:lnTo>
                    <a:pt x="99" y="15"/>
                  </a:lnTo>
                  <a:lnTo>
                    <a:pt x="6" y="0"/>
                  </a:lnTo>
                  <a:lnTo>
                    <a:pt x="0" y="2"/>
                  </a:lnTo>
                  <a:lnTo>
                    <a:pt x="6" y="0"/>
                  </a:lnTo>
                  <a:lnTo>
                    <a:pt x="4" y="0"/>
                  </a:lnTo>
                  <a:lnTo>
                    <a:pt x="0" y="2"/>
                  </a:lnTo>
                  <a:lnTo>
                    <a:pt x="13" y="20"/>
                  </a:lnTo>
                  <a:close/>
                </a:path>
              </a:pathLst>
            </a:custGeom>
            <a:solidFill>
              <a:srgbClr val="333333"/>
            </a:solidFill>
            <a:ln w="9525">
              <a:solidFill>
                <a:srgbClr val="3366FF"/>
              </a:solidFill>
              <a:round/>
              <a:headEnd/>
              <a:tailEnd/>
            </a:ln>
          </p:spPr>
          <p:txBody>
            <a:bodyPr/>
            <a:lstStyle/>
            <a:p>
              <a:endParaRPr lang="en-US"/>
            </a:p>
          </p:txBody>
        </p:sp>
        <p:sp>
          <p:nvSpPr>
            <p:cNvPr id="5221" name="Freeform 1131"/>
            <p:cNvSpPr>
              <a:spLocks/>
            </p:cNvSpPr>
            <p:nvPr/>
          </p:nvSpPr>
          <p:spPr bwMode="auto">
            <a:xfrm>
              <a:off x="3740" y="2456"/>
              <a:ext cx="18" cy="15"/>
            </a:xfrm>
            <a:custGeom>
              <a:avLst/>
              <a:gdLst>
                <a:gd name="T0" fmla="*/ 2 w 81"/>
                <a:gd name="T1" fmla="*/ 15 h 69"/>
                <a:gd name="T2" fmla="*/ 3 w 81"/>
                <a:gd name="T3" fmla="*/ 15 h 69"/>
                <a:gd name="T4" fmla="*/ 18 w 81"/>
                <a:gd name="T5" fmla="*/ 4 h 69"/>
                <a:gd name="T6" fmla="*/ 15 w 81"/>
                <a:gd name="T7" fmla="*/ 0 h 69"/>
                <a:gd name="T8" fmla="*/ 0 w 81"/>
                <a:gd name="T9" fmla="*/ 11 h 69"/>
                <a:gd name="T10" fmla="*/ 2 w 81"/>
                <a:gd name="T11" fmla="*/ 10 h 69"/>
                <a:gd name="T12" fmla="*/ 2 w 81"/>
                <a:gd name="T13" fmla="*/ 15 h 69"/>
                <a:gd name="T14" fmla="*/ 2 w 81"/>
                <a:gd name="T15" fmla="*/ 15 h 69"/>
                <a:gd name="T16" fmla="*/ 3 w 81"/>
                <a:gd name="T17" fmla="*/ 15 h 69"/>
                <a:gd name="T18" fmla="*/ 2 w 81"/>
                <a:gd name="T19" fmla="*/ 15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69"/>
                <a:gd name="T32" fmla="*/ 81 w 81"/>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69">
                  <a:moveTo>
                    <a:pt x="7" y="69"/>
                  </a:moveTo>
                  <a:lnTo>
                    <a:pt x="13" y="67"/>
                  </a:lnTo>
                  <a:lnTo>
                    <a:pt x="81" y="18"/>
                  </a:lnTo>
                  <a:lnTo>
                    <a:pt x="68" y="0"/>
                  </a:lnTo>
                  <a:lnTo>
                    <a:pt x="0" y="49"/>
                  </a:lnTo>
                  <a:lnTo>
                    <a:pt x="7" y="47"/>
                  </a:lnTo>
                  <a:lnTo>
                    <a:pt x="7" y="69"/>
                  </a:lnTo>
                  <a:lnTo>
                    <a:pt x="9" y="69"/>
                  </a:lnTo>
                  <a:lnTo>
                    <a:pt x="13" y="67"/>
                  </a:lnTo>
                  <a:lnTo>
                    <a:pt x="7" y="69"/>
                  </a:lnTo>
                  <a:close/>
                </a:path>
              </a:pathLst>
            </a:custGeom>
            <a:solidFill>
              <a:srgbClr val="333333"/>
            </a:solidFill>
            <a:ln w="9525">
              <a:solidFill>
                <a:srgbClr val="3366FF"/>
              </a:solidFill>
              <a:round/>
              <a:headEnd/>
              <a:tailEnd/>
            </a:ln>
          </p:spPr>
          <p:txBody>
            <a:bodyPr/>
            <a:lstStyle/>
            <a:p>
              <a:endParaRPr lang="en-US"/>
            </a:p>
          </p:txBody>
        </p:sp>
        <p:sp>
          <p:nvSpPr>
            <p:cNvPr id="5222" name="Freeform 1132"/>
            <p:cNvSpPr>
              <a:spLocks/>
            </p:cNvSpPr>
            <p:nvPr/>
          </p:nvSpPr>
          <p:spPr bwMode="auto">
            <a:xfrm>
              <a:off x="3724" y="2466"/>
              <a:ext cx="18" cy="5"/>
            </a:xfrm>
            <a:custGeom>
              <a:avLst/>
              <a:gdLst>
                <a:gd name="T0" fmla="*/ 7 w 84"/>
                <a:gd name="T1" fmla="*/ 1 h 24"/>
                <a:gd name="T2" fmla="*/ 5 w 84"/>
                <a:gd name="T3" fmla="*/ 5 h 24"/>
                <a:gd name="T4" fmla="*/ 18 w 84"/>
                <a:gd name="T5" fmla="*/ 5 h 24"/>
                <a:gd name="T6" fmla="*/ 18 w 84"/>
                <a:gd name="T7" fmla="*/ 0 h 24"/>
                <a:gd name="T8" fmla="*/ 5 w 84"/>
                <a:gd name="T9" fmla="*/ 0 h 24"/>
                <a:gd name="T10" fmla="*/ 3 w 84"/>
                <a:gd name="T11" fmla="*/ 4 h 24"/>
                <a:gd name="T12" fmla="*/ 5 w 84"/>
                <a:gd name="T13" fmla="*/ 0 h 24"/>
                <a:gd name="T14" fmla="*/ 0 w 84"/>
                <a:gd name="T15" fmla="*/ 0 h 24"/>
                <a:gd name="T16" fmla="*/ 3 w 84"/>
                <a:gd name="T17" fmla="*/ 4 h 24"/>
                <a:gd name="T18" fmla="*/ 7 w 84"/>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24"/>
                <a:gd name="T32" fmla="*/ 84 w 84"/>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24">
                  <a:moveTo>
                    <a:pt x="34" y="6"/>
                  </a:moveTo>
                  <a:lnTo>
                    <a:pt x="25" y="24"/>
                  </a:lnTo>
                  <a:lnTo>
                    <a:pt x="84" y="22"/>
                  </a:lnTo>
                  <a:lnTo>
                    <a:pt x="84" y="0"/>
                  </a:lnTo>
                  <a:lnTo>
                    <a:pt x="25" y="2"/>
                  </a:lnTo>
                  <a:lnTo>
                    <a:pt x="16" y="20"/>
                  </a:lnTo>
                  <a:lnTo>
                    <a:pt x="25" y="2"/>
                  </a:lnTo>
                  <a:lnTo>
                    <a:pt x="0" y="2"/>
                  </a:lnTo>
                  <a:lnTo>
                    <a:pt x="16" y="20"/>
                  </a:lnTo>
                  <a:lnTo>
                    <a:pt x="34" y="6"/>
                  </a:lnTo>
                  <a:close/>
                </a:path>
              </a:pathLst>
            </a:custGeom>
            <a:solidFill>
              <a:srgbClr val="333333"/>
            </a:solidFill>
            <a:ln w="9525">
              <a:solidFill>
                <a:srgbClr val="3366FF"/>
              </a:solidFill>
              <a:round/>
              <a:headEnd/>
              <a:tailEnd/>
            </a:ln>
          </p:spPr>
          <p:txBody>
            <a:bodyPr/>
            <a:lstStyle/>
            <a:p>
              <a:endParaRPr lang="en-US"/>
            </a:p>
          </p:txBody>
        </p:sp>
        <p:sp>
          <p:nvSpPr>
            <p:cNvPr id="5223" name="Freeform 1133"/>
            <p:cNvSpPr>
              <a:spLocks/>
            </p:cNvSpPr>
            <p:nvPr/>
          </p:nvSpPr>
          <p:spPr bwMode="auto">
            <a:xfrm>
              <a:off x="3727" y="2467"/>
              <a:ext cx="57" cy="65"/>
            </a:xfrm>
            <a:custGeom>
              <a:avLst/>
              <a:gdLst>
                <a:gd name="T0" fmla="*/ 52 w 262"/>
                <a:gd name="T1" fmla="*/ 65 h 297"/>
                <a:gd name="T2" fmla="*/ 54 w 262"/>
                <a:gd name="T3" fmla="*/ 61 h 297"/>
                <a:gd name="T4" fmla="*/ 4 w 262"/>
                <a:gd name="T5" fmla="*/ 0 h 297"/>
                <a:gd name="T6" fmla="*/ 0 w 262"/>
                <a:gd name="T7" fmla="*/ 3 h 297"/>
                <a:gd name="T8" fmla="*/ 50 w 262"/>
                <a:gd name="T9" fmla="*/ 64 h 297"/>
                <a:gd name="T10" fmla="*/ 52 w 262"/>
                <a:gd name="T11" fmla="*/ 60 h 297"/>
                <a:gd name="T12" fmla="*/ 52 w 262"/>
                <a:gd name="T13" fmla="*/ 65 h 297"/>
                <a:gd name="T14" fmla="*/ 57 w 262"/>
                <a:gd name="T15" fmla="*/ 65 h 297"/>
                <a:gd name="T16" fmla="*/ 54 w 262"/>
                <a:gd name="T17" fmla="*/ 61 h 297"/>
                <a:gd name="T18" fmla="*/ 52 w 262"/>
                <a:gd name="T19" fmla="*/ 65 h 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297"/>
                <a:gd name="T32" fmla="*/ 262 w 262"/>
                <a:gd name="T33" fmla="*/ 297 h 2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297">
                  <a:moveTo>
                    <a:pt x="237" y="297"/>
                  </a:moveTo>
                  <a:lnTo>
                    <a:pt x="246" y="280"/>
                  </a:lnTo>
                  <a:lnTo>
                    <a:pt x="18" y="0"/>
                  </a:lnTo>
                  <a:lnTo>
                    <a:pt x="0" y="14"/>
                  </a:lnTo>
                  <a:lnTo>
                    <a:pt x="228" y="293"/>
                  </a:lnTo>
                  <a:lnTo>
                    <a:pt x="237" y="275"/>
                  </a:lnTo>
                  <a:lnTo>
                    <a:pt x="237" y="297"/>
                  </a:lnTo>
                  <a:lnTo>
                    <a:pt x="262" y="297"/>
                  </a:lnTo>
                  <a:lnTo>
                    <a:pt x="246" y="280"/>
                  </a:lnTo>
                  <a:lnTo>
                    <a:pt x="237" y="297"/>
                  </a:lnTo>
                  <a:close/>
                </a:path>
              </a:pathLst>
            </a:custGeom>
            <a:solidFill>
              <a:srgbClr val="333333"/>
            </a:solidFill>
            <a:ln w="9525">
              <a:solidFill>
                <a:srgbClr val="3366FF"/>
              </a:solidFill>
              <a:round/>
              <a:headEnd/>
              <a:tailEnd/>
            </a:ln>
          </p:spPr>
          <p:txBody>
            <a:bodyPr/>
            <a:lstStyle/>
            <a:p>
              <a:endParaRPr lang="en-US"/>
            </a:p>
          </p:txBody>
        </p:sp>
        <p:sp>
          <p:nvSpPr>
            <p:cNvPr id="5224" name="Freeform 1134"/>
            <p:cNvSpPr>
              <a:spLocks/>
            </p:cNvSpPr>
            <p:nvPr/>
          </p:nvSpPr>
          <p:spPr bwMode="auto">
            <a:xfrm>
              <a:off x="3762" y="2527"/>
              <a:ext cx="17" cy="5"/>
            </a:xfrm>
            <a:custGeom>
              <a:avLst/>
              <a:gdLst>
                <a:gd name="T0" fmla="*/ 0 w 75"/>
                <a:gd name="T1" fmla="*/ 4 h 22"/>
                <a:gd name="T2" fmla="*/ 2 w 75"/>
                <a:gd name="T3" fmla="*/ 5 h 22"/>
                <a:gd name="T4" fmla="*/ 17 w 75"/>
                <a:gd name="T5" fmla="*/ 5 h 22"/>
                <a:gd name="T6" fmla="*/ 17 w 75"/>
                <a:gd name="T7" fmla="*/ 0 h 22"/>
                <a:gd name="T8" fmla="*/ 2 w 75"/>
                <a:gd name="T9" fmla="*/ 0 h 22"/>
                <a:gd name="T10" fmla="*/ 4 w 75"/>
                <a:gd name="T11" fmla="*/ 1 h 22"/>
                <a:gd name="T12" fmla="*/ 0 w 75"/>
                <a:gd name="T13" fmla="*/ 4 h 22"/>
                <a:gd name="T14" fmla="*/ 1 w 75"/>
                <a:gd name="T15" fmla="*/ 5 h 22"/>
                <a:gd name="T16" fmla="*/ 2 w 75"/>
                <a:gd name="T17" fmla="*/ 5 h 22"/>
                <a:gd name="T18" fmla="*/ 0 w 75"/>
                <a:gd name="T19" fmla="*/ 4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2"/>
                <a:gd name="T32" fmla="*/ 75 w 75"/>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2">
                  <a:moveTo>
                    <a:pt x="0" y="18"/>
                  </a:moveTo>
                  <a:lnTo>
                    <a:pt x="10" y="22"/>
                  </a:lnTo>
                  <a:lnTo>
                    <a:pt x="75" y="22"/>
                  </a:lnTo>
                  <a:lnTo>
                    <a:pt x="75" y="0"/>
                  </a:lnTo>
                  <a:lnTo>
                    <a:pt x="10" y="0"/>
                  </a:lnTo>
                  <a:lnTo>
                    <a:pt x="19" y="5"/>
                  </a:lnTo>
                  <a:lnTo>
                    <a:pt x="0" y="18"/>
                  </a:lnTo>
                  <a:lnTo>
                    <a:pt x="5" y="22"/>
                  </a:lnTo>
                  <a:lnTo>
                    <a:pt x="10" y="22"/>
                  </a:lnTo>
                  <a:lnTo>
                    <a:pt x="0" y="18"/>
                  </a:lnTo>
                  <a:close/>
                </a:path>
              </a:pathLst>
            </a:custGeom>
            <a:solidFill>
              <a:srgbClr val="333333"/>
            </a:solidFill>
            <a:ln w="9525">
              <a:solidFill>
                <a:srgbClr val="3366FF"/>
              </a:solidFill>
              <a:round/>
              <a:headEnd/>
              <a:tailEnd/>
            </a:ln>
          </p:spPr>
          <p:txBody>
            <a:bodyPr/>
            <a:lstStyle/>
            <a:p>
              <a:endParaRPr lang="en-US"/>
            </a:p>
          </p:txBody>
        </p:sp>
        <p:sp>
          <p:nvSpPr>
            <p:cNvPr id="5225" name="Freeform 1135"/>
            <p:cNvSpPr>
              <a:spLocks/>
            </p:cNvSpPr>
            <p:nvPr/>
          </p:nvSpPr>
          <p:spPr bwMode="auto">
            <a:xfrm>
              <a:off x="3750" y="2512"/>
              <a:ext cx="17" cy="19"/>
            </a:xfrm>
            <a:custGeom>
              <a:avLst/>
              <a:gdLst>
                <a:gd name="T0" fmla="*/ 2 w 75"/>
                <a:gd name="T1" fmla="*/ 5 h 87"/>
                <a:gd name="T2" fmla="*/ 0 w 75"/>
                <a:gd name="T3" fmla="*/ 4 h 87"/>
                <a:gd name="T4" fmla="*/ 13 w 75"/>
                <a:gd name="T5" fmla="*/ 19 h 87"/>
                <a:gd name="T6" fmla="*/ 17 w 75"/>
                <a:gd name="T7" fmla="*/ 16 h 87"/>
                <a:gd name="T8" fmla="*/ 4 w 75"/>
                <a:gd name="T9" fmla="*/ 1 h 87"/>
                <a:gd name="T10" fmla="*/ 2 w 75"/>
                <a:gd name="T11" fmla="*/ 0 h 87"/>
                <a:gd name="T12" fmla="*/ 4 w 75"/>
                <a:gd name="T13" fmla="*/ 1 h 87"/>
                <a:gd name="T14" fmla="*/ 4 w 75"/>
                <a:gd name="T15" fmla="*/ 0 h 87"/>
                <a:gd name="T16" fmla="*/ 2 w 75"/>
                <a:gd name="T17" fmla="*/ 0 h 87"/>
                <a:gd name="T18" fmla="*/ 2 w 75"/>
                <a:gd name="T19" fmla="*/ 5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87"/>
                <a:gd name="T32" fmla="*/ 75 w 75"/>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87">
                  <a:moveTo>
                    <a:pt x="9" y="23"/>
                  </a:moveTo>
                  <a:lnTo>
                    <a:pt x="0" y="18"/>
                  </a:lnTo>
                  <a:lnTo>
                    <a:pt x="56" y="87"/>
                  </a:lnTo>
                  <a:lnTo>
                    <a:pt x="75" y="74"/>
                  </a:lnTo>
                  <a:lnTo>
                    <a:pt x="18" y="5"/>
                  </a:lnTo>
                  <a:lnTo>
                    <a:pt x="9" y="0"/>
                  </a:lnTo>
                  <a:lnTo>
                    <a:pt x="18" y="5"/>
                  </a:lnTo>
                  <a:lnTo>
                    <a:pt x="16" y="0"/>
                  </a:lnTo>
                  <a:lnTo>
                    <a:pt x="9" y="0"/>
                  </a:lnTo>
                  <a:lnTo>
                    <a:pt x="9" y="23"/>
                  </a:lnTo>
                  <a:close/>
                </a:path>
              </a:pathLst>
            </a:custGeom>
            <a:solidFill>
              <a:srgbClr val="333333"/>
            </a:solidFill>
            <a:ln w="9525">
              <a:solidFill>
                <a:srgbClr val="3366FF"/>
              </a:solidFill>
              <a:round/>
              <a:headEnd/>
              <a:tailEnd/>
            </a:ln>
          </p:spPr>
          <p:txBody>
            <a:bodyPr/>
            <a:lstStyle/>
            <a:p>
              <a:endParaRPr lang="en-US"/>
            </a:p>
          </p:txBody>
        </p:sp>
        <p:sp>
          <p:nvSpPr>
            <p:cNvPr id="5226" name="Freeform 1136"/>
            <p:cNvSpPr>
              <a:spLocks/>
            </p:cNvSpPr>
            <p:nvPr/>
          </p:nvSpPr>
          <p:spPr bwMode="auto">
            <a:xfrm>
              <a:off x="3713" y="2506"/>
              <a:ext cx="39" cy="11"/>
            </a:xfrm>
            <a:custGeom>
              <a:avLst/>
              <a:gdLst>
                <a:gd name="T0" fmla="*/ 1 w 178"/>
                <a:gd name="T1" fmla="*/ 5 h 51"/>
                <a:gd name="T2" fmla="*/ 0 w 178"/>
                <a:gd name="T3" fmla="*/ 5 h 51"/>
                <a:gd name="T4" fmla="*/ 39 w 178"/>
                <a:gd name="T5" fmla="*/ 11 h 51"/>
                <a:gd name="T6" fmla="*/ 39 w 178"/>
                <a:gd name="T7" fmla="*/ 6 h 51"/>
                <a:gd name="T8" fmla="*/ 0 w 178"/>
                <a:gd name="T9" fmla="*/ 0 h 51"/>
                <a:gd name="T10" fmla="*/ 0 w 178"/>
                <a:gd name="T11" fmla="*/ 0 h 51"/>
                <a:gd name="T12" fmla="*/ 0 w 178"/>
                <a:gd name="T13" fmla="*/ 0 h 51"/>
                <a:gd name="T14" fmla="*/ 0 w 178"/>
                <a:gd name="T15" fmla="*/ 0 h 51"/>
                <a:gd name="T16" fmla="*/ 0 w 178"/>
                <a:gd name="T17" fmla="*/ 0 h 51"/>
                <a:gd name="T18" fmla="*/ 1 w 178"/>
                <a:gd name="T19" fmla="*/ 5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51"/>
                <a:gd name="T32" fmla="*/ 178 w 178"/>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51">
                  <a:moveTo>
                    <a:pt x="4" y="22"/>
                  </a:moveTo>
                  <a:lnTo>
                    <a:pt x="2" y="22"/>
                  </a:lnTo>
                  <a:lnTo>
                    <a:pt x="178" y="51"/>
                  </a:lnTo>
                  <a:lnTo>
                    <a:pt x="178" y="28"/>
                  </a:lnTo>
                  <a:lnTo>
                    <a:pt x="2" y="0"/>
                  </a:lnTo>
                  <a:lnTo>
                    <a:pt x="0" y="0"/>
                  </a:lnTo>
                  <a:lnTo>
                    <a:pt x="2" y="0"/>
                  </a:lnTo>
                  <a:lnTo>
                    <a:pt x="0" y="0"/>
                  </a:lnTo>
                  <a:lnTo>
                    <a:pt x="4" y="22"/>
                  </a:lnTo>
                  <a:close/>
                </a:path>
              </a:pathLst>
            </a:custGeom>
            <a:solidFill>
              <a:srgbClr val="333333"/>
            </a:solidFill>
            <a:ln w="9525">
              <a:solidFill>
                <a:srgbClr val="3366FF"/>
              </a:solidFill>
              <a:round/>
              <a:headEnd/>
              <a:tailEnd/>
            </a:ln>
          </p:spPr>
          <p:txBody>
            <a:bodyPr/>
            <a:lstStyle/>
            <a:p>
              <a:endParaRPr lang="en-US"/>
            </a:p>
          </p:txBody>
        </p:sp>
        <p:sp>
          <p:nvSpPr>
            <p:cNvPr id="5227" name="Freeform 1137"/>
            <p:cNvSpPr>
              <a:spLocks/>
            </p:cNvSpPr>
            <p:nvPr/>
          </p:nvSpPr>
          <p:spPr bwMode="auto">
            <a:xfrm>
              <a:off x="3696" y="2506"/>
              <a:ext cx="18" cy="9"/>
            </a:xfrm>
            <a:custGeom>
              <a:avLst/>
              <a:gdLst>
                <a:gd name="T0" fmla="*/ 0 w 85"/>
                <a:gd name="T1" fmla="*/ 6 h 42"/>
                <a:gd name="T2" fmla="*/ 3 w 85"/>
                <a:gd name="T3" fmla="*/ 9 h 42"/>
                <a:gd name="T4" fmla="*/ 18 w 85"/>
                <a:gd name="T5" fmla="*/ 5 h 42"/>
                <a:gd name="T6" fmla="*/ 17 w 85"/>
                <a:gd name="T7" fmla="*/ 0 h 42"/>
                <a:gd name="T8" fmla="*/ 2 w 85"/>
                <a:gd name="T9" fmla="*/ 4 h 42"/>
                <a:gd name="T10" fmla="*/ 5 w 85"/>
                <a:gd name="T11" fmla="*/ 6 h 42"/>
                <a:gd name="T12" fmla="*/ 0 w 85"/>
                <a:gd name="T13" fmla="*/ 6 h 42"/>
                <a:gd name="T14" fmla="*/ 0 w 85"/>
                <a:gd name="T15" fmla="*/ 9 h 42"/>
                <a:gd name="T16" fmla="*/ 3 w 85"/>
                <a:gd name="T17" fmla="*/ 9 h 42"/>
                <a:gd name="T18" fmla="*/ 0 w 85"/>
                <a:gd name="T19" fmla="*/ 6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42"/>
                <a:gd name="T32" fmla="*/ 85 w 8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42">
                  <a:moveTo>
                    <a:pt x="0" y="28"/>
                  </a:moveTo>
                  <a:lnTo>
                    <a:pt x="13" y="40"/>
                  </a:lnTo>
                  <a:lnTo>
                    <a:pt x="85" y="22"/>
                  </a:lnTo>
                  <a:lnTo>
                    <a:pt x="81" y="0"/>
                  </a:lnTo>
                  <a:lnTo>
                    <a:pt x="9" y="17"/>
                  </a:lnTo>
                  <a:lnTo>
                    <a:pt x="22" y="28"/>
                  </a:lnTo>
                  <a:lnTo>
                    <a:pt x="0" y="28"/>
                  </a:lnTo>
                  <a:lnTo>
                    <a:pt x="2" y="42"/>
                  </a:lnTo>
                  <a:lnTo>
                    <a:pt x="13" y="40"/>
                  </a:lnTo>
                  <a:lnTo>
                    <a:pt x="0" y="28"/>
                  </a:lnTo>
                  <a:close/>
                </a:path>
              </a:pathLst>
            </a:custGeom>
            <a:solidFill>
              <a:srgbClr val="333333"/>
            </a:solidFill>
            <a:ln w="9525">
              <a:solidFill>
                <a:srgbClr val="3366FF"/>
              </a:solidFill>
              <a:round/>
              <a:headEnd/>
              <a:tailEnd/>
            </a:ln>
          </p:spPr>
          <p:txBody>
            <a:bodyPr/>
            <a:lstStyle/>
            <a:p>
              <a:endParaRPr lang="en-US"/>
            </a:p>
          </p:txBody>
        </p:sp>
        <p:sp>
          <p:nvSpPr>
            <p:cNvPr id="5228" name="Freeform 1138"/>
            <p:cNvSpPr>
              <a:spLocks/>
            </p:cNvSpPr>
            <p:nvPr/>
          </p:nvSpPr>
          <p:spPr bwMode="auto">
            <a:xfrm>
              <a:off x="3692" y="2478"/>
              <a:ext cx="8" cy="34"/>
            </a:xfrm>
            <a:custGeom>
              <a:avLst/>
              <a:gdLst>
                <a:gd name="T0" fmla="*/ 1 w 40"/>
                <a:gd name="T1" fmla="*/ 0 h 155"/>
                <a:gd name="T2" fmla="*/ 0 w 40"/>
                <a:gd name="T3" fmla="*/ 2 h 155"/>
                <a:gd name="T4" fmla="*/ 4 w 40"/>
                <a:gd name="T5" fmla="*/ 34 h 155"/>
                <a:gd name="T6" fmla="*/ 8 w 40"/>
                <a:gd name="T7" fmla="*/ 34 h 155"/>
                <a:gd name="T8" fmla="*/ 4 w 40"/>
                <a:gd name="T9" fmla="*/ 2 h 155"/>
                <a:gd name="T10" fmla="*/ 4 w 40"/>
                <a:gd name="T11" fmla="*/ 4 h 155"/>
                <a:gd name="T12" fmla="*/ 1 w 40"/>
                <a:gd name="T13" fmla="*/ 0 h 155"/>
                <a:gd name="T14" fmla="*/ 0 w 40"/>
                <a:gd name="T15" fmla="*/ 1 h 155"/>
                <a:gd name="T16" fmla="*/ 0 w 40"/>
                <a:gd name="T17" fmla="*/ 2 h 155"/>
                <a:gd name="T18" fmla="*/ 1 w 40"/>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55"/>
                <a:gd name="T32" fmla="*/ 40 w 40"/>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55">
                  <a:moveTo>
                    <a:pt x="4" y="0"/>
                  </a:moveTo>
                  <a:lnTo>
                    <a:pt x="0" y="9"/>
                  </a:lnTo>
                  <a:lnTo>
                    <a:pt x="18" y="155"/>
                  </a:lnTo>
                  <a:lnTo>
                    <a:pt x="40" y="155"/>
                  </a:lnTo>
                  <a:lnTo>
                    <a:pt x="22" y="9"/>
                  </a:lnTo>
                  <a:lnTo>
                    <a:pt x="18" y="18"/>
                  </a:lnTo>
                  <a:lnTo>
                    <a:pt x="4" y="0"/>
                  </a:lnTo>
                  <a:lnTo>
                    <a:pt x="0" y="5"/>
                  </a:lnTo>
                  <a:lnTo>
                    <a:pt x="0" y="9"/>
                  </a:lnTo>
                  <a:lnTo>
                    <a:pt x="4" y="0"/>
                  </a:lnTo>
                  <a:close/>
                </a:path>
              </a:pathLst>
            </a:custGeom>
            <a:solidFill>
              <a:srgbClr val="333333"/>
            </a:solidFill>
            <a:ln w="9525">
              <a:solidFill>
                <a:srgbClr val="3366FF"/>
              </a:solidFill>
              <a:round/>
              <a:headEnd/>
              <a:tailEnd/>
            </a:ln>
          </p:spPr>
          <p:txBody>
            <a:bodyPr/>
            <a:lstStyle/>
            <a:p>
              <a:endParaRPr lang="en-US"/>
            </a:p>
          </p:txBody>
        </p:sp>
        <p:sp>
          <p:nvSpPr>
            <p:cNvPr id="5229" name="Freeform 1139"/>
            <p:cNvSpPr>
              <a:spLocks/>
            </p:cNvSpPr>
            <p:nvPr/>
          </p:nvSpPr>
          <p:spPr bwMode="auto">
            <a:xfrm>
              <a:off x="3692" y="2466"/>
              <a:ext cx="26" cy="16"/>
            </a:xfrm>
            <a:custGeom>
              <a:avLst/>
              <a:gdLst>
                <a:gd name="T0" fmla="*/ 20 w 115"/>
                <a:gd name="T1" fmla="*/ 3 h 75"/>
                <a:gd name="T2" fmla="*/ 20 w 115"/>
                <a:gd name="T3" fmla="*/ 0 h 75"/>
                <a:gd name="T4" fmla="*/ 0 w 115"/>
                <a:gd name="T5" fmla="*/ 12 h 75"/>
                <a:gd name="T6" fmla="*/ 3 w 115"/>
                <a:gd name="T7" fmla="*/ 16 h 75"/>
                <a:gd name="T8" fmla="*/ 24 w 115"/>
                <a:gd name="T9" fmla="*/ 4 h 75"/>
                <a:gd name="T10" fmla="*/ 24 w 115"/>
                <a:gd name="T11" fmla="*/ 0 h 75"/>
                <a:gd name="T12" fmla="*/ 24 w 115"/>
                <a:gd name="T13" fmla="*/ 4 h 75"/>
                <a:gd name="T14" fmla="*/ 26 w 115"/>
                <a:gd name="T15" fmla="*/ 2 h 75"/>
                <a:gd name="T16" fmla="*/ 24 w 115"/>
                <a:gd name="T17" fmla="*/ 0 h 75"/>
                <a:gd name="T18" fmla="*/ 20 w 115"/>
                <a:gd name="T19" fmla="*/ 3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75"/>
                <a:gd name="T32" fmla="*/ 115 w 115"/>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75">
                  <a:moveTo>
                    <a:pt x="88" y="15"/>
                  </a:moveTo>
                  <a:lnTo>
                    <a:pt x="90" y="0"/>
                  </a:lnTo>
                  <a:lnTo>
                    <a:pt x="0" y="57"/>
                  </a:lnTo>
                  <a:lnTo>
                    <a:pt x="14" y="75"/>
                  </a:lnTo>
                  <a:lnTo>
                    <a:pt x="104" y="17"/>
                  </a:lnTo>
                  <a:lnTo>
                    <a:pt x="106" y="2"/>
                  </a:lnTo>
                  <a:lnTo>
                    <a:pt x="104" y="17"/>
                  </a:lnTo>
                  <a:lnTo>
                    <a:pt x="115" y="11"/>
                  </a:lnTo>
                  <a:lnTo>
                    <a:pt x="106" y="2"/>
                  </a:lnTo>
                  <a:lnTo>
                    <a:pt x="88" y="15"/>
                  </a:lnTo>
                  <a:close/>
                </a:path>
              </a:pathLst>
            </a:custGeom>
            <a:solidFill>
              <a:srgbClr val="333333"/>
            </a:solidFill>
            <a:ln w="9525">
              <a:solidFill>
                <a:srgbClr val="3366FF"/>
              </a:solidFill>
              <a:round/>
              <a:headEnd/>
              <a:tailEnd/>
            </a:ln>
          </p:spPr>
          <p:txBody>
            <a:bodyPr/>
            <a:lstStyle/>
            <a:p>
              <a:endParaRPr lang="en-US"/>
            </a:p>
          </p:txBody>
        </p:sp>
        <p:sp>
          <p:nvSpPr>
            <p:cNvPr id="5230" name="Freeform 1140"/>
            <p:cNvSpPr>
              <a:spLocks/>
            </p:cNvSpPr>
            <p:nvPr/>
          </p:nvSpPr>
          <p:spPr bwMode="auto">
            <a:xfrm>
              <a:off x="3670" y="2344"/>
              <a:ext cx="147" cy="84"/>
            </a:xfrm>
            <a:custGeom>
              <a:avLst/>
              <a:gdLst>
                <a:gd name="T0" fmla="*/ 0 w 670"/>
                <a:gd name="T1" fmla="*/ 5 h 386"/>
                <a:gd name="T2" fmla="*/ 9 w 670"/>
                <a:gd name="T3" fmla="*/ 54 h 386"/>
                <a:gd name="T4" fmla="*/ 52 w 670"/>
                <a:gd name="T5" fmla="*/ 52 h 386"/>
                <a:gd name="T6" fmla="*/ 108 w 670"/>
                <a:gd name="T7" fmla="*/ 70 h 386"/>
                <a:gd name="T8" fmla="*/ 125 w 670"/>
                <a:gd name="T9" fmla="*/ 84 h 386"/>
                <a:gd name="T10" fmla="*/ 130 w 670"/>
                <a:gd name="T11" fmla="*/ 73 h 386"/>
                <a:gd name="T12" fmla="*/ 147 w 670"/>
                <a:gd name="T13" fmla="*/ 72 h 386"/>
                <a:gd name="T14" fmla="*/ 140 w 670"/>
                <a:gd name="T15" fmla="*/ 56 h 386"/>
                <a:gd name="T16" fmla="*/ 86 w 670"/>
                <a:gd name="T17" fmla="*/ 12 h 386"/>
                <a:gd name="T18" fmla="*/ 38 w 670"/>
                <a:gd name="T19" fmla="*/ 0 h 386"/>
                <a:gd name="T20" fmla="*/ 0 w 670"/>
                <a:gd name="T21" fmla="*/ 5 h 3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0"/>
                <a:gd name="T34" fmla="*/ 0 h 386"/>
                <a:gd name="T35" fmla="*/ 670 w 670"/>
                <a:gd name="T36" fmla="*/ 386 h 3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0" h="386">
                  <a:moveTo>
                    <a:pt x="0" y="22"/>
                  </a:moveTo>
                  <a:lnTo>
                    <a:pt x="40" y="246"/>
                  </a:lnTo>
                  <a:lnTo>
                    <a:pt x="239" y="241"/>
                  </a:lnTo>
                  <a:lnTo>
                    <a:pt x="494" y="321"/>
                  </a:lnTo>
                  <a:lnTo>
                    <a:pt x="570" y="386"/>
                  </a:lnTo>
                  <a:lnTo>
                    <a:pt x="591" y="335"/>
                  </a:lnTo>
                  <a:lnTo>
                    <a:pt x="670" y="330"/>
                  </a:lnTo>
                  <a:lnTo>
                    <a:pt x="638" y="259"/>
                  </a:lnTo>
                  <a:lnTo>
                    <a:pt x="390" y="53"/>
                  </a:lnTo>
                  <a:lnTo>
                    <a:pt x="171" y="0"/>
                  </a:lnTo>
                  <a:lnTo>
                    <a:pt x="0" y="22"/>
                  </a:lnTo>
                  <a:close/>
                </a:path>
              </a:pathLst>
            </a:custGeom>
            <a:solidFill>
              <a:srgbClr val="C0C0C0"/>
            </a:solidFill>
            <a:ln w="9525">
              <a:solidFill>
                <a:srgbClr val="3366FF"/>
              </a:solidFill>
              <a:round/>
              <a:headEnd/>
              <a:tailEnd/>
            </a:ln>
          </p:spPr>
          <p:txBody>
            <a:bodyPr/>
            <a:lstStyle/>
            <a:p>
              <a:endParaRPr lang="en-US"/>
            </a:p>
          </p:txBody>
        </p:sp>
        <p:sp>
          <p:nvSpPr>
            <p:cNvPr id="5231" name="Freeform 1141"/>
            <p:cNvSpPr>
              <a:spLocks/>
            </p:cNvSpPr>
            <p:nvPr/>
          </p:nvSpPr>
          <p:spPr bwMode="auto">
            <a:xfrm>
              <a:off x="3668" y="2348"/>
              <a:ext cx="14" cy="52"/>
            </a:xfrm>
            <a:custGeom>
              <a:avLst/>
              <a:gdLst>
                <a:gd name="T0" fmla="*/ 12 w 63"/>
                <a:gd name="T1" fmla="*/ 47 h 235"/>
                <a:gd name="T2" fmla="*/ 14 w 63"/>
                <a:gd name="T3" fmla="*/ 50 h 235"/>
                <a:gd name="T4" fmla="*/ 5 w 63"/>
                <a:gd name="T5" fmla="*/ 0 h 235"/>
                <a:gd name="T6" fmla="*/ 0 w 63"/>
                <a:gd name="T7" fmla="*/ 0 h 235"/>
                <a:gd name="T8" fmla="*/ 9 w 63"/>
                <a:gd name="T9" fmla="*/ 50 h 235"/>
                <a:gd name="T10" fmla="*/ 12 w 63"/>
                <a:gd name="T11" fmla="*/ 52 h 235"/>
                <a:gd name="T12" fmla="*/ 9 w 63"/>
                <a:gd name="T13" fmla="*/ 50 h 235"/>
                <a:gd name="T14" fmla="*/ 10 w 63"/>
                <a:gd name="T15" fmla="*/ 52 h 235"/>
                <a:gd name="T16" fmla="*/ 12 w 63"/>
                <a:gd name="T17" fmla="*/ 52 h 235"/>
                <a:gd name="T18" fmla="*/ 12 w 63"/>
                <a:gd name="T19" fmla="*/ 47 h 2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235"/>
                <a:gd name="T32" fmla="*/ 63 w 63"/>
                <a:gd name="T33" fmla="*/ 235 h 2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235">
                  <a:moveTo>
                    <a:pt x="52" y="213"/>
                  </a:moveTo>
                  <a:lnTo>
                    <a:pt x="63" y="224"/>
                  </a:lnTo>
                  <a:lnTo>
                    <a:pt x="23" y="0"/>
                  </a:lnTo>
                  <a:lnTo>
                    <a:pt x="0" y="0"/>
                  </a:lnTo>
                  <a:lnTo>
                    <a:pt x="41" y="224"/>
                  </a:lnTo>
                  <a:lnTo>
                    <a:pt x="52" y="235"/>
                  </a:lnTo>
                  <a:lnTo>
                    <a:pt x="41" y="224"/>
                  </a:lnTo>
                  <a:lnTo>
                    <a:pt x="43" y="235"/>
                  </a:lnTo>
                  <a:lnTo>
                    <a:pt x="52" y="235"/>
                  </a:lnTo>
                  <a:lnTo>
                    <a:pt x="52" y="213"/>
                  </a:lnTo>
                  <a:close/>
                </a:path>
              </a:pathLst>
            </a:custGeom>
            <a:solidFill>
              <a:srgbClr val="333333"/>
            </a:solidFill>
            <a:ln w="9525">
              <a:solidFill>
                <a:srgbClr val="3366FF"/>
              </a:solidFill>
              <a:round/>
              <a:headEnd/>
              <a:tailEnd/>
            </a:ln>
          </p:spPr>
          <p:txBody>
            <a:bodyPr/>
            <a:lstStyle/>
            <a:p>
              <a:endParaRPr lang="en-US"/>
            </a:p>
          </p:txBody>
        </p:sp>
        <p:sp>
          <p:nvSpPr>
            <p:cNvPr id="5232" name="Freeform 1142"/>
            <p:cNvSpPr>
              <a:spLocks/>
            </p:cNvSpPr>
            <p:nvPr/>
          </p:nvSpPr>
          <p:spPr bwMode="auto">
            <a:xfrm>
              <a:off x="3679" y="2394"/>
              <a:ext cx="44" cy="6"/>
            </a:xfrm>
            <a:custGeom>
              <a:avLst/>
              <a:gdLst>
                <a:gd name="T0" fmla="*/ 44 w 201"/>
                <a:gd name="T1" fmla="*/ 0 h 27"/>
                <a:gd name="T2" fmla="*/ 44 w 201"/>
                <a:gd name="T3" fmla="*/ 0 h 27"/>
                <a:gd name="T4" fmla="*/ 0 w 201"/>
                <a:gd name="T5" fmla="*/ 1 h 27"/>
                <a:gd name="T6" fmla="*/ 0 w 201"/>
                <a:gd name="T7" fmla="*/ 6 h 27"/>
                <a:gd name="T8" fmla="*/ 44 w 201"/>
                <a:gd name="T9" fmla="*/ 5 h 27"/>
                <a:gd name="T10" fmla="*/ 43 w 201"/>
                <a:gd name="T11" fmla="*/ 5 h 27"/>
                <a:gd name="T12" fmla="*/ 44 w 201"/>
                <a:gd name="T13" fmla="*/ 0 h 27"/>
                <a:gd name="T14" fmla="*/ 44 w 201"/>
                <a:gd name="T15" fmla="*/ 0 h 27"/>
                <a:gd name="T16" fmla="*/ 44 w 201"/>
                <a:gd name="T17" fmla="*/ 0 h 27"/>
                <a:gd name="T18" fmla="*/ 44 w 201"/>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1"/>
                <a:gd name="T31" fmla="*/ 0 h 27"/>
                <a:gd name="T32" fmla="*/ 201 w 20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1" h="27">
                  <a:moveTo>
                    <a:pt x="201" y="0"/>
                  </a:moveTo>
                  <a:lnTo>
                    <a:pt x="199" y="0"/>
                  </a:lnTo>
                  <a:lnTo>
                    <a:pt x="0" y="5"/>
                  </a:lnTo>
                  <a:lnTo>
                    <a:pt x="0" y="27"/>
                  </a:lnTo>
                  <a:lnTo>
                    <a:pt x="199" y="23"/>
                  </a:lnTo>
                  <a:lnTo>
                    <a:pt x="196" y="23"/>
                  </a:lnTo>
                  <a:lnTo>
                    <a:pt x="201" y="0"/>
                  </a:lnTo>
                  <a:lnTo>
                    <a:pt x="199" y="0"/>
                  </a:lnTo>
                  <a:lnTo>
                    <a:pt x="201" y="0"/>
                  </a:lnTo>
                  <a:close/>
                </a:path>
              </a:pathLst>
            </a:custGeom>
            <a:solidFill>
              <a:srgbClr val="333333"/>
            </a:solidFill>
            <a:ln w="9525">
              <a:solidFill>
                <a:srgbClr val="3366FF"/>
              </a:solidFill>
              <a:round/>
              <a:headEnd/>
              <a:tailEnd/>
            </a:ln>
          </p:spPr>
          <p:txBody>
            <a:bodyPr/>
            <a:lstStyle/>
            <a:p>
              <a:endParaRPr lang="en-US"/>
            </a:p>
          </p:txBody>
        </p:sp>
        <p:sp>
          <p:nvSpPr>
            <p:cNvPr id="5233" name="Freeform 1143"/>
            <p:cNvSpPr>
              <a:spLocks/>
            </p:cNvSpPr>
            <p:nvPr/>
          </p:nvSpPr>
          <p:spPr bwMode="auto">
            <a:xfrm>
              <a:off x="3722" y="2394"/>
              <a:ext cx="58" cy="22"/>
            </a:xfrm>
            <a:custGeom>
              <a:avLst/>
              <a:gdLst>
                <a:gd name="T0" fmla="*/ 58 w 264"/>
                <a:gd name="T1" fmla="*/ 18 h 102"/>
                <a:gd name="T2" fmla="*/ 57 w 264"/>
                <a:gd name="T3" fmla="*/ 17 h 102"/>
                <a:gd name="T4" fmla="*/ 1 w 264"/>
                <a:gd name="T5" fmla="*/ 0 h 102"/>
                <a:gd name="T6" fmla="*/ 0 w 264"/>
                <a:gd name="T7" fmla="*/ 5 h 102"/>
                <a:gd name="T8" fmla="*/ 56 w 264"/>
                <a:gd name="T9" fmla="*/ 22 h 102"/>
                <a:gd name="T10" fmla="*/ 55 w 264"/>
                <a:gd name="T11" fmla="*/ 22 h 102"/>
                <a:gd name="T12" fmla="*/ 58 w 264"/>
                <a:gd name="T13" fmla="*/ 18 h 102"/>
                <a:gd name="T14" fmla="*/ 58 w 264"/>
                <a:gd name="T15" fmla="*/ 18 h 102"/>
                <a:gd name="T16" fmla="*/ 57 w 264"/>
                <a:gd name="T17" fmla="*/ 17 h 102"/>
                <a:gd name="T18" fmla="*/ 58 w 264"/>
                <a:gd name="T19" fmla="*/ 18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4"/>
                <a:gd name="T31" fmla="*/ 0 h 102"/>
                <a:gd name="T32" fmla="*/ 264 w 26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4" h="102">
                  <a:moveTo>
                    <a:pt x="264" y="82"/>
                  </a:moveTo>
                  <a:lnTo>
                    <a:pt x="260" y="80"/>
                  </a:lnTo>
                  <a:lnTo>
                    <a:pt x="5" y="0"/>
                  </a:lnTo>
                  <a:lnTo>
                    <a:pt x="0" y="23"/>
                  </a:lnTo>
                  <a:lnTo>
                    <a:pt x="255" y="102"/>
                  </a:lnTo>
                  <a:lnTo>
                    <a:pt x="251" y="100"/>
                  </a:lnTo>
                  <a:lnTo>
                    <a:pt x="264" y="82"/>
                  </a:lnTo>
                  <a:lnTo>
                    <a:pt x="262" y="82"/>
                  </a:lnTo>
                  <a:lnTo>
                    <a:pt x="260" y="80"/>
                  </a:lnTo>
                  <a:lnTo>
                    <a:pt x="264" y="82"/>
                  </a:lnTo>
                  <a:close/>
                </a:path>
              </a:pathLst>
            </a:custGeom>
            <a:solidFill>
              <a:srgbClr val="3366FF"/>
            </a:solidFill>
            <a:ln w="9525">
              <a:solidFill>
                <a:srgbClr val="3366FF"/>
              </a:solidFill>
              <a:round/>
              <a:headEnd/>
              <a:tailEnd/>
            </a:ln>
          </p:spPr>
          <p:txBody>
            <a:bodyPr/>
            <a:lstStyle/>
            <a:p>
              <a:endParaRPr lang="en-US"/>
            </a:p>
          </p:txBody>
        </p:sp>
        <p:sp>
          <p:nvSpPr>
            <p:cNvPr id="5234" name="Freeform 1144"/>
            <p:cNvSpPr>
              <a:spLocks/>
            </p:cNvSpPr>
            <p:nvPr/>
          </p:nvSpPr>
          <p:spPr bwMode="auto">
            <a:xfrm>
              <a:off x="3777" y="2412"/>
              <a:ext cx="21" cy="20"/>
            </a:xfrm>
            <a:custGeom>
              <a:avLst/>
              <a:gdLst>
                <a:gd name="T0" fmla="*/ 16 w 95"/>
                <a:gd name="T1" fmla="*/ 15 h 94"/>
                <a:gd name="T2" fmla="*/ 20 w 95"/>
                <a:gd name="T3" fmla="*/ 14 h 94"/>
                <a:gd name="T4" fmla="*/ 3 w 95"/>
                <a:gd name="T5" fmla="*/ 0 h 94"/>
                <a:gd name="T6" fmla="*/ 0 w 95"/>
                <a:gd name="T7" fmla="*/ 4 h 94"/>
                <a:gd name="T8" fmla="*/ 17 w 95"/>
                <a:gd name="T9" fmla="*/ 17 h 94"/>
                <a:gd name="T10" fmla="*/ 21 w 95"/>
                <a:gd name="T11" fmla="*/ 17 h 94"/>
                <a:gd name="T12" fmla="*/ 17 w 95"/>
                <a:gd name="T13" fmla="*/ 17 h 94"/>
                <a:gd name="T14" fmla="*/ 19 w 95"/>
                <a:gd name="T15" fmla="*/ 20 h 94"/>
                <a:gd name="T16" fmla="*/ 21 w 95"/>
                <a:gd name="T17" fmla="*/ 16 h 94"/>
                <a:gd name="T18" fmla="*/ 16 w 95"/>
                <a:gd name="T19" fmla="*/ 15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94"/>
                <a:gd name="T32" fmla="*/ 95 w 95"/>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94">
                  <a:moveTo>
                    <a:pt x="72" y="69"/>
                  </a:moveTo>
                  <a:lnTo>
                    <a:pt x="90" y="65"/>
                  </a:lnTo>
                  <a:lnTo>
                    <a:pt x="13" y="0"/>
                  </a:lnTo>
                  <a:lnTo>
                    <a:pt x="0" y="18"/>
                  </a:lnTo>
                  <a:lnTo>
                    <a:pt x="77" y="82"/>
                  </a:lnTo>
                  <a:lnTo>
                    <a:pt x="95" y="78"/>
                  </a:lnTo>
                  <a:lnTo>
                    <a:pt x="77" y="82"/>
                  </a:lnTo>
                  <a:lnTo>
                    <a:pt x="88" y="94"/>
                  </a:lnTo>
                  <a:lnTo>
                    <a:pt x="95" y="76"/>
                  </a:lnTo>
                  <a:lnTo>
                    <a:pt x="72" y="69"/>
                  </a:lnTo>
                  <a:close/>
                </a:path>
              </a:pathLst>
            </a:custGeom>
            <a:solidFill>
              <a:srgbClr val="333333"/>
            </a:solidFill>
            <a:ln w="9525">
              <a:solidFill>
                <a:srgbClr val="3366FF"/>
              </a:solidFill>
              <a:round/>
              <a:headEnd/>
              <a:tailEnd/>
            </a:ln>
          </p:spPr>
          <p:txBody>
            <a:bodyPr/>
            <a:lstStyle/>
            <a:p>
              <a:endParaRPr lang="en-US"/>
            </a:p>
          </p:txBody>
        </p:sp>
        <p:sp>
          <p:nvSpPr>
            <p:cNvPr id="5235" name="Freeform 1145"/>
            <p:cNvSpPr>
              <a:spLocks/>
            </p:cNvSpPr>
            <p:nvPr/>
          </p:nvSpPr>
          <p:spPr bwMode="auto">
            <a:xfrm>
              <a:off x="3793" y="2414"/>
              <a:ext cx="9" cy="15"/>
            </a:xfrm>
            <a:custGeom>
              <a:avLst/>
              <a:gdLst>
                <a:gd name="T0" fmla="*/ 7 w 43"/>
                <a:gd name="T1" fmla="*/ 0 h 66"/>
                <a:gd name="T2" fmla="*/ 4 w 43"/>
                <a:gd name="T3" fmla="*/ 1 h 66"/>
                <a:gd name="T4" fmla="*/ 0 w 43"/>
                <a:gd name="T5" fmla="*/ 13 h 66"/>
                <a:gd name="T6" fmla="*/ 5 w 43"/>
                <a:gd name="T7" fmla="*/ 15 h 66"/>
                <a:gd name="T8" fmla="*/ 9 w 43"/>
                <a:gd name="T9" fmla="*/ 3 h 66"/>
                <a:gd name="T10" fmla="*/ 7 w 43"/>
                <a:gd name="T11" fmla="*/ 5 h 66"/>
                <a:gd name="T12" fmla="*/ 7 w 43"/>
                <a:gd name="T13" fmla="*/ 0 h 66"/>
                <a:gd name="T14" fmla="*/ 5 w 43"/>
                <a:gd name="T15" fmla="*/ 0 h 66"/>
                <a:gd name="T16" fmla="*/ 4 w 43"/>
                <a:gd name="T17" fmla="*/ 2 h 66"/>
                <a:gd name="T18" fmla="*/ 7 w 43"/>
                <a:gd name="T19" fmla="*/ 0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66"/>
                <a:gd name="T32" fmla="*/ 43 w 43"/>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66">
                  <a:moveTo>
                    <a:pt x="32" y="0"/>
                  </a:moveTo>
                  <a:lnTo>
                    <a:pt x="20" y="6"/>
                  </a:lnTo>
                  <a:lnTo>
                    <a:pt x="0" y="57"/>
                  </a:lnTo>
                  <a:lnTo>
                    <a:pt x="23" y="66"/>
                  </a:lnTo>
                  <a:lnTo>
                    <a:pt x="43" y="15"/>
                  </a:lnTo>
                  <a:lnTo>
                    <a:pt x="32" y="22"/>
                  </a:lnTo>
                  <a:lnTo>
                    <a:pt x="32" y="0"/>
                  </a:lnTo>
                  <a:lnTo>
                    <a:pt x="25" y="0"/>
                  </a:lnTo>
                  <a:lnTo>
                    <a:pt x="20" y="8"/>
                  </a:lnTo>
                  <a:lnTo>
                    <a:pt x="32" y="0"/>
                  </a:lnTo>
                  <a:close/>
                </a:path>
              </a:pathLst>
            </a:custGeom>
            <a:solidFill>
              <a:srgbClr val="333333"/>
            </a:solidFill>
            <a:ln w="9525">
              <a:solidFill>
                <a:srgbClr val="3366FF"/>
              </a:solidFill>
              <a:round/>
              <a:headEnd/>
              <a:tailEnd/>
            </a:ln>
          </p:spPr>
          <p:txBody>
            <a:bodyPr/>
            <a:lstStyle/>
            <a:p>
              <a:endParaRPr lang="en-US"/>
            </a:p>
          </p:txBody>
        </p:sp>
        <p:sp>
          <p:nvSpPr>
            <p:cNvPr id="5236" name="Freeform 1146"/>
            <p:cNvSpPr>
              <a:spLocks/>
            </p:cNvSpPr>
            <p:nvPr/>
          </p:nvSpPr>
          <p:spPr bwMode="auto">
            <a:xfrm>
              <a:off x="3800" y="2413"/>
              <a:ext cx="21" cy="6"/>
            </a:xfrm>
            <a:custGeom>
              <a:avLst/>
              <a:gdLst>
                <a:gd name="T0" fmla="*/ 15 w 97"/>
                <a:gd name="T1" fmla="*/ 4 h 27"/>
                <a:gd name="T2" fmla="*/ 17 w 97"/>
                <a:gd name="T3" fmla="*/ 0 h 27"/>
                <a:gd name="T4" fmla="*/ 0 w 97"/>
                <a:gd name="T5" fmla="*/ 1 h 27"/>
                <a:gd name="T6" fmla="*/ 0 w 97"/>
                <a:gd name="T7" fmla="*/ 6 h 27"/>
                <a:gd name="T8" fmla="*/ 17 w 97"/>
                <a:gd name="T9" fmla="*/ 5 h 27"/>
                <a:gd name="T10" fmla="*/ 19 w 97"/>
                <a:gd name="T11" fmla="*/ 2 h 27"/>
                <a:gd name="T12" fmla="*/ 17 w 97"/>
                <a:gd name="T13" fmla="*/ 5 h 27"/>
                <a:gd name="T14" fmla="*/ 21 w 97"/>
                <a:gd name="T15" fmla="*/ 5 h 27"/>
                <a:gd name="T16" fmla="*/ 19 w 97"/>
                <a:gd name="T17" fmla="*/ 2 h 27"/>
                <a:gd name="T18" fmla="*/ 15 w 97"/>
                <a:gd name="T19" fmla="*/ 4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27"/>
                <a:gd name="T32" fmla="*/ 97 w 97"/>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27">
                  <a:moveTo>
                    <a:pt x="67" y="16"/>
                  </a:moveTo>
                  <a:lnTo>
                    <a:pt x="79" y="0"/>
                  </a:lnTo>
                  <a:lnTo>
                    <a:pt x="0" y="5"/>
                  </a:lnTo>
                  <a:lnTo>
                    <a:pt x="0" y="27"/>
                  </a:lnTo>
                  <a:lnTo>
                    <a:pt x="79" y="22"/>
                  </a:lnTo>
                  <a:lnTo>
                    <a:pt x="90" y="7"/>
                  </a:lnTo>
                  <a:lnTo>
                    <a:pt x="79" y="22"/>
                  </a:lnTo>
                  <a:lnTo>
                    <a:pt x="97" y="22"/>
                  </a:lnTo>
                  <a:lnTo>
                    <a:pt x="90" y="7"/>
                  </a:lnTo>
                  <a:lnTo>
                    <a:pt x="67" y="16"/>
                  </a:lnTo>
                  <a:close/>
                </a:path>
              </a:pathLst>
            </a:custGeom>
            <a:solidFill>
              <a:srgbClr val="333333"/>
            </a:solidFill>
            <a:ln w="9525">
              <a:solidFill>
                <a:srgbClr val="3366FF"/>
              </a:solidFill>
              <a:round/>
              <a:headEnd/>
              <a:tailEnd/>
            </a:ln>
          </p:spPr>
          <p:txBody>
            <a:bodyPr/>
            <a:lstStyle/>
            <a:p>
              <a:endParaRPr lang="en-US"/>
            </a:p>
          </p:txBody>
        </p:sp>
        <p:sp>
          <p:nvSpPr>
            <p:cNvPr id="5237" name="Freeform 1147"/>
            <p:cNvSpPr>
              <a:spLocks/>
            </p:cNvSpPr>
            <p:nvPr/>
          </p:nvSpPr>
          <p:spPr bwMode="auto">
            <a:xfrm>
              <a:off x="3808" y="2398"/>
              <a:ext cx="11" cy="19"/>
            </a:xfrm>
            <a:custGeom>
              <a:avLst/>
              <a:gdLst>
                <a:gd name="T0" fmla="*/ 1 w 54"/>
                <a:gd name="T1" fmla="*/ 4 h 85"/>
                <a:gd name="T2" fmla="*/ 0 w 54"/>
                <a:gd name="T3" fmla="*/ 3 h 85"/>
                <a:gd name="T4" fmla="*/ 6 w 54"/>
                <a:gd name="T5" fmla="*/ 19 h 85"/>
                <a:gd name="T6" fmla="*/ 11 w 54"/>
                <a:gd name="T7" fmla="*/ 17 h 85"/>
                <a:gd name="T8" fmla="*/ 4 w 54"/>
                <a:gd name="T9" fmla="*/ 1 h 85"/>
                <a:gd name="T10" fmla="*/ 4 w 54"/>
                <a:gd name="T11" fmla="*/ 0 h 85"/>
                <a:gd name="T12" fmla="*/ 4 w 54"/>
                <a:gd name="T13" fmla="*/ 1 h 85"/>
                <a:gd name="T14" fmla="*/ 4 w 54"/>
                <a:gd name="T15" fmla="*/ 1 h 85"/>
                <a:gd name="T16" fmla="*/ 4 w 54"/>
                <a:gd name="T17" fmla="*/ 0 h 85"/>
                <a:gd name="T18" fmla="*/ 1 w 54"/>
                <a:gd name="T19" fmla="*/ 4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85"/>
                <a:gd name="T32" fmla="*/ 54 w 54"/>
                <a:gd name="T33" fmla="*/ 85 h 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85">
                  <a:moveTo>
                    <a:pt x="4" y="18"/>
                  </a:moveTo>
                  <a:lnTo>
                    <a:pt x="0" y="14"/>
                  </a:lnTo>
                  <a:lnTo>
                    <a:pt x="31" y="85"/>
                  </a:lnTo>
                  <a:lnTo>
                    <a:pt x="54" y="76"/>
                  </a:lnTo>
                  <a:lnTo>
                    <a:pt x="22" y="5"/>
                  </a:lnTo>
                  <a:lnTo>
                    <a:pt x="18" y="0"/>
                  </a:lnTo>
                  <a:lnTo>
                    <a:pt x="22" y="5"/>
                  </a:lnTo>
                  <a:lnTo>
                    <a:pt x="20" y="3"/>
                  </a:lnTo>
                  <a:lnTo>
                    <a:pt x="18" y="0"/>
                  </a:lnTo>
                  <a:lnTo>
                    <a:pt x="4" y="18"/>
                  </a:lnTo>
                  <a:close/>
                </a:path>
              </a:pathLst>
            </a:custGeom>
            <a:solidFill>
              <a:srgbClr val="333333"/>
            </a:solidFill>
            <a:ln w="9525">
              <a:solidFill>
                <a:srgbClr val="3366FF"/>
              </a:solidFill>
              <a:round/>
              <a:headEnd/>
              <a:tailEnd/>
            </a:ln>
          </p:spPr>
          <p:txBody>
            <a:bodyPr/>
            <a:lstStyle/>
            <a:p>
              <a:endParaRPr lang="en-US"/>
            </a:p>
          </p:txBody>
        </p:sp>
        <p:sp>
          <p:nvSpPr>
            <p:cNvPr id="5238" name="Freeform 1148"/>
            <p:cNvSpPr>
              <a:spLocks/>
            </p:cNvSpPr>
            <p:nvPr/>
          </p:nvSpPr>
          <p:spPr bwMode="auto">
            <a:xfrm>
              <a:off x="3754" y="2353"/>
              <a:ext cx="58" cy="49"/>
            </a:xfrm>
            <a:custGeom>
              <a:avLst/>
              <a:gdLst>
                <a:gd name="T0" fmla="*/ 1 w 262"/>
                <a:gd name="T1" fmla="*/ 5 h 226"/>
                <a:gd name="T2" fmla="*/ 0 w 262"/>
                <a:gd name="T3" fmla="*/ 4 h 226"/>
                <a:gd name="T4" fmla="*/ 55 w 262"/>
                <a:gd name="T5" fmla="*/ 49 h 226"/>
                <a:gd name="T6" fmla="*/ 58 w 262"/>
                <a:gd name="T7" fmla="*/ 45 h 226"/>
                <a:gd name="T8" fmla="*/ 3 w 262"/>
                <a:gd name="T9" fmla="*/ 0 h 226"/>
                <a:gd name="T10" fmla="*/ 2 w 262"/>
                <a:gd name="T11" fmla="*/ 0 h 226"/>
                <a:gd name="T12" fmla="*/ 3 w 262"/>
                <a:gd name="T13" fmla="*/ 0 h 226"/>
                <a:gd name="T14" fmla="*/ 2 w 262"/>
                <a:gd name="T15" fmla="*/ 0 h 226"/>
                <a:gd name="T16" fmla="*/ 2 w 262"/>
                <a:gd name="T17" fmla="*/ 0 h 226"/>
                <a:gd name="T18" fmla="*/ 1 w 262"/>
                <a:gd name="T19" fmla="*/ 5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226"/>
                <a:gd name="T32" fmla="*/ 262 w 262"/>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226">
                  <a:moveTo>
                    <a:pt x="5" y="22"/>
                  </a:moveTo>
                  <a:lnTo>
                    <a:pt x="0" y="20"/>
                  </a:lnTo>
                  <a:lnTo>
                    <a:pt x="248" y="226"/>
                  </a:lnTo>
                  <a:lnTo>
                    <a:pt x="262" y="208"/>
                  </a:lnTo>
                  <a:lnTo>
                    <a:pt x="14" y="2"/>
                  </a:lnTo>
                  <a:lnTo>
                    <a:pt x="9" y="0"/>
                  </a:lnTo>
                  <a:lnTo>
                    <a:pt x="14" y="2"/>
                  </a:lnTo>
                  <a:lnTo>
                    <a:pt x="11" y="0"/>
                  </a:lnTo>
                  <a:lnTo>
                    <a:pt x="9" y="0"/>
                  </a:lnTo>
                  <a:lnTo>
                    <a:pt x="5" y="22"/>
                  </a:lnTo>
                  <a:close/>
                </a:path>
              </a:pathLst>
            </a:custGeom>
            <a:solidFill>
              <a:srgbClr val="333333"/>
            </a:solidFill>
            <a:ln w="9525">
              <a:solidFill>
                <a:srgbClr val="3366FF"/>
              </a:solidFill>
              <a:round/>
              <a:headEnd/>
              <a:tailEnd/>
            </a:ln>
          </p:spPr>
          <p:txBody>
            <a:bodyPr/>
            <a:lstStyle/>
            <a:p>
              <a:endParaRPr lang="en-US"/>
            </a:p>
          </p:txBody>
        </p:sp>
        <p:sp>
          <p:nvSpPr>
            <p:cNvPr id="5239" name="Freeform 1149"/>
            <p:cNvSpPr>
              <a:spLocks/>
            </p:cNvSpPr>
            <p:nvPr/>
          </p:nvSpPr>
          <p:spPr bwMode="auto">
            <a:xfrm>
              <a:off x="3707" y="2341"/>
              <a:ext cx="49" cy="17"/>
            </a:xfrm>
            <a:custGeom>
              <a:avLst/>
              <a:gdLst>
                <a:gd name="T0" fmla="*/ 0 w 223"/>
                <a:gd name="T1" fmla="*/ 5 h 75"/>
                <a:gd name="T2" fmla="*/ 0 w 223"/>
                <a:gd name="T3" fmla="*/ 5 h 75"/>
                <a:gd name="T4" fmla="*/ 48 w 223"/>
                <a:gd name="T5" fmla="*/ 17 h 75"/>
                <a:gd name="T6" fmla="*/ 49 w 223"/>
                <a:gd name="T7" fmla="*/ 12 h 75"/>
                <a:gd name="T8" fmla="*/ 1 w 223"/>
                <a:gd name="T9" fmla="*/ 0 h 75"/>
                <a:gd name="T10" fmla="*/ 0 w 223"/>
                <a:gd name="T11" fmla="*/ 0 h 75"/>
                <a:gd name="T12" fmla="*/ 1 w 223"/>
                <a:gd name="T13" fmla="*/ 0 h 75"/>
                <a:gd name="T14" fmla="*/ 0 w 223"/>
                <a:gd name="T15" fmla="*/ 0 h 75"/>
                <a:gd name="T16" fmla="*/ 0 w 223"/>
                <a:gd name="T17" fmla="*/ 0 h 75"/>
                <a:gd name="T18" fmla="*/ 0 w 223"/>
                <a:gd name="T19" fmla="*/ 5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3"/>
                <a:gd name="T31" fmla="*/ 0 h 75"/>
                <a:gd name="T32" fmla="*/ 223 w 223"/>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3" h="75">
                  <a:moveTo>
                    <a:pt x="2" y="22"/>
                  </a:moveTo>
                  <a:lnTo>
                    <a:pt x="0" y="22"/>
                  </a:lnTo>
                  <a:lnTo>
                    <a:pt x="219" y="75"/>
                  </a:lnTo>
                  <a:lnTo>
                    <a:pt x="223" y="53"/>
                  </a:lnTo>
                  <a:lnTo>
                    <a:pt x="4" y="0"/>
                  </a:lnTo>
                  <a:lnTo>
                    <a:pt x="2" y="0"/>
                  </a:lnTo>
                  <a:lnTo>
                    <a:pt x="4" y="0"/>
                  </a:lnTo>
                  <a:lnTo>
                    <a:pt x="2" y="0"/>
                  </a:lnTo>
                  <a:lnTo>
                    <a:pt x="2" y="22"/>
                  </a:lnTo>
                  <a:close/>
                </a:path>
              </a:pathLst>
            </a:custGeom>
            <a:solidFill>
              <a:srgbClr val="333333"/>
            </a:solidFill>
            <a:ln w="9525">
              <a:solidFill>
                <a:srgbClr val="3366FF"/>
              </a:solidFill>
              <a:round/>
              <a:headEnd/>
              <a:tailEnd/>
            </a:ln>
          </p:spPr>
          <p:txBody>
            <a:bodyPr/>
            <a:lstStyle/>
            <a:p>
              <a:endParaRPr lang="en-US"/>
            </a:p>
          </p:txBody>
        </p:sp>
        <p:sp>
          <p:nvSpPr>
            <p:cNvPr id="5240" name="Freeform 1150"/>
            <p:cNvSpPr>
              <a:spLocks/>
            </p:cNvSpPr>
            <p:nvPr/>
          </p:nvSpPr>
          <p:spPr bwMode="auto">
            <a:xfrm>
              <a:off x="3667" y="2341"/>
              <a:ext cx="41" cy="10"/>
            </a:xfrm>
            <a:custGeom>
              <a:avLst/>
              <a:gdLst>
                <a:gd name="T0" fmla="*/ 6 w 185"/>
                <a:gd name="T1" fmla="*/ 8 h 44"/>
                <a:gd name="T2" fmla="*/ 3 w 185"/>
                <a:gd name="T3" fmla="*/ 10 h 44"/>
                <a:gd name="T4" fmla="*/ 41 w 185"/>
                <a:gd name="T5" fmla="*/ 5 h 44"/>
                <a:gd name="T6" fmla="*/ 41 w 185"/>
                <a:gd name="T7" fmla="*/ 0 h 44"/>
                <a:gd name="T8" fmla="*/ 3 w 185"/>
                <a:gd name="T9" fmla="*/ 5 h 44"/>
                <a:gd name="T10" fmla="*/ 0 w 185"/>
                <a:gd name="T11" fmla="*/ 8 h 44"/>
                <a:gd name="T12" fmla="*/ 3 w 185"/>
                <a:gd name="T13" fmla="*/ 5 h 44"/>
                <a:gd name="T14" fmla="*/ 0 w 185"/>
                <a:gd name="T15" fmla="*/ 5 h 44"/>
                <a:gd name="T16" fmla="*/ 0 w 185"/>
                <a:gd name="T17" fmla="*/ 8 h 44"/>
                <a:gd name="T18" fmla="*/ 6 w 185"/>
                <a:gd name="T19" fmla="*/ 8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5"/>
                <a:gd name="T31" fmla="*/ 0 h 44"/>
                <a:gd name="T32" fmla="*/ 185 w 18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5" h="44">
                  <a:moveTo>
                    <a:pt x="25" y="33"/>
                  </a:moveTo>
                  <a:lnTo>
                    <a:pt x="14" y="44"/>
                  </a:lnTo>
                  <a:lnTo>
                    <a:pt x="185" y="22"/>
                  </a:lnTo>
                  <a:lnTo>
                    <a:pt x="185" y="0"/>
                  </a:lnTo>
                  <a:lnTo>
                    <a:pt x="14" y="22"/>
                  </a:lnTo>
                  <a:lnTo>
                    <a:pt x="2" y="33"/>
                  </a:lnTo>
                  <a:lnTo>
                    <a:pt x="14" y="22"/>
                  </a:lnTo>
                  <a:lnTo>
                    <a:pt x="0" y="24"/>
                  </a:lnTo>
                  <a:lnTo>
                    <a:pt x="2" y="33"/>
                  </a:lnTo>
                  <a:lnTo>
                    <a:pt x="25" y="33"/>
                  </a:lnTo>
                  <a:close/>
                </a:path>
              </a:pathLst>
            </a:custGeom>
            <a:solidFill>
              <a:srgbClr val="333333"/>
            </a:solidFill>
            <a:ln w="9525">
              <a:solidFill>
                <a:srgbClr val="3366FF"/>
              </a:solidFill>
              <a:round/>
              <a:headEnd/>
              <a:tailEnd/>
            </a:ln>
          </p:spPr>
          <p:txBody>
            <a:bodyPr/>
            <a:lstStyle/>
            <a:p>
              <a:endParaRPr lang="en-US"/>
            </a:p>
          </p:txBody>
        </p:sp>
        <p:sp>
          <p:nvSpPr>
            <p:cNvPr id="5241" name="Freeform 1151"/>
            <p:cNvSpPr>
              <a:spLocks/>
            </p:cNvSpPr>
            <p:nvPr/>
          </p:nvSpPr>
          <p:spPr bwMode="auto">
            <a:xfrm>
              <a:off x="3402" y="2341"/>
              <a:ext cx="183" cy="144"/>
            </a:xfrm>
            <a:custGeom>
              <a:avLst/>
              <a:gdLst>
                <a:gd name="T0" fmla="*/ 172 w 839"/>
                <a:gd name="T1" fmla="*/ 0 h 656"/>
                <a:gd name="T2" fmla="*/ 183 w 839"/>
                <a:gd name="T3" fmla="*/ 14 h 656"/>
                <a:gd name="T4" fmla="*/ 114 w 839"/>
                <a:gd name="T5" fmla="*/ 46 h 656"/>
                <a:gd name="T6" fmla="*/ 106 w 839"/>
                <a:gd name="T7" fmla="*/ 71 h 656"/>
                <a:gd name="T8" fmla="*/ 83 w 839"/>
                <a:gd name="T9" fmla="*/ 88 h 656"/>
                <a:gd name="T10" fmla="*/ 86 w 839"/>
                <a:gd name="T11" fmla="*/ 122 h 656"/>
                <a:gd name="T12" fmla="*/ 63 w 839"/>
                <a:gd name="T13" fmla="*/ 135 h 656"/>
                <a:gd name="T14" fmla="*/ 57 w 839"/>
                <a:gd name="T15" fmla="*/ 118 h 656"/>
                <a:gd name="T16" fmla="*/ 0 w 839"/>
                <a:gd name="T17" fmla="*/ 144 h 656"/>
                <a:gd name="T18" fmla="*/ 0 w 839"/>
                <a:gd name="T19" fmla="*/ 124 h 656"/>
                <a:gd name="T20" fmla="*/ 1 w 839"/>
                <a:gd name="T21" fmla="*/ 122 h 656"/>
                <a:gd name="T22" fmla="*/ 3 w 839"/>
                <a:gd name="T23" fmla="*/ 120 h 656"/>
                <a:gd name="T24" fmla="*/ 6 w 839"/>
                <a:gd name="T25" fmla="*/ 115 h 656"/>
                <a:gd name="T26" fmla="*/ 11 w 839"/>
                <a:gd name="T27" fmla="*/ 110 h 656"/>
                <a:gd name="T28" fmla="*/ 17 w 839"/>
                <a:gd name="T29" fmla="*/ 103 h 656"/>
                <a:gd name="T30" fmla="*/ 24 w 839"/>
                <a:gd name="T31" fmla="*/ 95 h 656"/>
                <a:gd name="T32" fmla="*/ 32 w 839"/>
                <a:gd name="T33" fmla="*/ 86 h 656"/>
                <a:gd name="T34" fmla="*/ 43 w 839"/>
                <a:gd name="T35" fmla="*/ 76 h 656"/>
                <a:gd name="T36" fmla="*/ 54 w 839"/>
                <a:gd name="T37" fmla="*/ 66 h 656"/>
                <a:gd name="T38" fmla="*/ 67 w 839"/>
                <a:gd name="T39" fmla="*/ 56 h 656"/>
                <a:gd name="T40" fmla="*/ 81 w 839"/>
                <a:gd name="T41" fmla="*/ 46 h 656"/>
                <a:gd name="T42" fmla="*/ 96 w 839"/>
                <a:gd name="T43" fmla="*/ 36 h 656"/>
                <a:gd name="T44" fmla="*/ 113 w 839"/>
                <a:gd name="T45" fmla="*/ 26 h 656"/>
                <a:gd name="T46" fmla="*/ 132 w 839"/>
                <a:gd name="T47" fmla="*/ 16 h 656"/>
                <a:gd name="T48" fmla="*/ 151 w 839"/>
                <a:gd name="T49" fmla="*/ 8 h 656"/>
                <a:gd name="T50" fmla="*/ 172 w 839"/>
                <a:gd name="T51" fmla="*/ 0 h 6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39"/>
                <a:gd name="T79" fmla="*/ 0 h 656"/>
                <a:gd name="T80" fmla="*/ 839 w 839"/>
                <a:gd name="T81" fmla="*/ 656 h 6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39" h="656">
                  <a:moveTo>
                    <a:pt x="788" y="0"/>
                  </a:moveTo>
                  <a:lnTo>
                    <a:pt x="839" y="64"/>
                  </a:lnTo>
                  <a:lnTo>
                    <a:pt x="521" y="210"/>
                  </a:lnTo>
                  <a:lnTo>
                    <a:pt x="485" y="323"/>
                  </a:lnTo>
                  <a:lnTo>
                    <a:pt x="381" y="403"/>
                  </a:lnTo>
                  <a:lnTo>
                    <a:pt x="395" y="556"/>
                  </a:lnTo>
                  <a:lnTo>
                    <a:pt x="291" y="616"/>
                  </a:lnTo>
                  <a:lnTo>
                    <a:pt x="262" y="539"/>
                  </a:lnTo>
                  <a:lnTo>
                    <a:pt x="0" y="656"/>
                  </a:lnTo>
                  <a:lnTo>
                    <a:pt x="0" y="563"/>
                  </a:lnTo>
                  <a:lnTo>
                    <a:pt x="5" y="558"/>
                  </a:lnTo>
                  <a:lnTo>
                    <a:pt x="14" y="545"/>
                  </a:lnTo>
                  <a:lnTo>
                    <a:pt x="27" y="525"/>
                  </a:lnTo>
                  <a:lnTo>
                    <a:pt x="50" y="501"/>
                  </a:lnTo>
                  <a:lnTo>
                    <a:pt x="77" y="470"/>
                  </a:lnTo>
                  <a:lnTo>
                    <a:pt x="108" y="432"/>
                  </a:lnTo>
                  <a:lnTo>
                    <a:pt x="149" y="392"/>
                  </a:lnTo>
                  <a:lnTo>
                    <a:pt x="196" y="348"/>
                  </a:lnTo>
                  <a:lnTo>
                    <a:pt x="248" y="301"/>
                  </a:lnTo>
                  <a:lnTo>
                    <a:pt x="305" y="257"/>
                  </a:lnTo>
                  <a:lnTo>
                    <a:pt x="370" y="208"/>
                  </a:lnTo>
                  <a:lnTo>
                    <a:pt x="442" y="162"/>
                  </a:lnTo>
                  <a:lnTo>
                    <a:pt x="519" y="117"/>
                  </a:lnTo>
                  <a:lnTo>
                    <a:pt x="603" y="73"/>
                  </a:lnTo>
                  <a:lnTo>
                    <a:pt x="693" y="35"/>
                  </a:lnTo>
                  <a:lnTo>
                    <a:pt x="788" y="0"/>
                  </a:lnTo>
                  <a:close/>
                </a:path>
              </a:pathLst>
            </a:custGeom>
            <a:solidFill>
              <a:srgbClr val="333333"/>
            </a:solidFill>
            <a:ln w="9525">
              <a:solidFill>
                <a:srgbClr val="3366FF"/>
              </a:solidFill>
              <a:round/>
              <a:headEnd/>
              <a:tailEnd/>
            </a:ln>
          </p:spPr>
          <p:txBody>
            <a:bodyPr/>
            <a:lstStyle/>
            <a:p>
              <a:endParaRPr lang="en-US"/>
            </a:p>
          </p:txBody>
        </p:sp>
        <p:sp>
          <p:nvSpPr>
            <p:cNvPr id="5242" name="Freeform 1152"/>
            <p:cNvSpPr>
              <a:spLocks/>
            </p:cNvSpPr>
            <p:nvPr/>
          </p:nvSpPr>
          <p:spPr bwMode="auto">
            <a:xfrm>
              <a:off x="3572" y="2340"/>
              <a:ext cx="17" cy="18"/>
            </a:xfrm>
            <a:custGeom>
              <a:avLst/>
              <a:gdLst>
                <a:gd name="T0" fmla="*/ 14 w 79"/>
                <a:gd name="T1" fmla="*/ 18 h 82"/>
                <a:gd name="T2" fmla="*/ 15 w 79"/>
                <a:gd name="T3" fmla="*/ 14 h 82"/>
                <a:gd name="T4" fmla="*/ 4 w 79"/>
                <a:gd name="T5" fmla="*/ 0 h 82"/>
                <a:gd name="T6" fmla="*/ 0 w 79"/>
                <a:gd name="T7" fmla="*/ 3 h 82"/>
                <a:gd name="T8" fmla="*/ 11 w 79"/>
                <a:gd name="T9" fmla="*/ 17 h 82"/>
                <a:gd name="T10" fmla="*/ 12 w 79"/>
                <a:gd name="T11" fmla="*/ 13 h 82"/>
                <a:gd name="T12" fmla="*/ 14 w 79"/>
                <a:gd name="T13" fmla="*/ 18 h 82"/>
                <a:gd name="T14" fmla="*/ 17 w 79"/>
                <a:gd name="T15" fmla="*/ 16 h 82"/>
                <a:gd name="T16" fmla="*/ 15 w 79"/>
                <a:gd name="T17" fmla="*/ 14 h 82"/>
                <a:gd name="T18" fmla="*/ 14 w 79"/>
                <a:gd name="T19" fmla="*/ 18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
                <a:gd name="T31" fmla="*/ 0 h 82"/>
                <a:gd name="T32" fmla="*/ 79 w 79"/>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 h="82">
                  <a:moveTo>
                    <a:pt x="65" y="82"/>
                  </a:moveTo>
                  <a:lnTo>
                    <a:pt x="69" y="64"/>
                  </a:lnTo>
                  <a:lnTo>
                    <a:pt x="18" y="0"/>
                  </a:lnTo>
                  <a:lnTo>
                    <a:pt x="0" y="13"/>
                  </a:lnTo>
                  <a:lnTo>
                    <a:pt x="51" y="78"/>
                  </a:lnTo>
                  <a:lnTo>
                    <a:pt x="56" y="60"/>
                  </a:lnTo>
                  <a:lnTo>
                    <a:pt x="65" y="82"/>
                  </a:lnTo>
                  <a:lnTo>
                    <a:pt x="79" y="75"/>
                  </a:lnTo>
                  <a:lnTo>
                    <a:pt x="69" y="64"/>
                  </a:lnTo>
                  <a:lnTo>
                    <a:pt x="65" y="82"/>
                  </a:lnTo>
                  <a:close/>
                </a:path>
              </a:pathLst>
            </a:custGeom>
            <a:solidFill>
              <a:srgbClr val="333333"/>
            </a:solidFill>
            <a:ln w="9525">
              <a:solidFill>
                <a:srgbClr val="3366FF"/>
              </a:solidFill>
              <a:round/>
              <a:headEnd/>
              <a:tailEnd/>
            </a:ln>
          </p:spPr>
          <p:txBody>
            <a:bodyPr/>
            <a:lstStyle/>
            <a:p>
              <a:endParaRPr lang="en-US"/>
            </a:p>
          </p:txBody>
        </p:sp>
        <p:sp>
          <p:nvSpPr>
            <p:cNvPr id="5243" name="Freeform 1153"/>
            <p:cNvSpPr>
              <a:spLocks/>
            </p:cNvSpPr>
            <p:nvPr/>
          </p:nvSpPr>
          <p:spPr bwMode="auto">
            <a:xfrm>
              <a:off x="3513" y="2353"/>
              <a:ext cx="73" cy="36"/>
            </a:xfrm>
            <a:custGeom>
              <a:avLst/>
              <a:gdLst>
                <a:gd name="T0" fmla="*/ 5 w 334"/>
                <a:gd name="T1" fmla="*/ 34 h 168"/>
                <a:gd name="T2" fmla="*/ 3 w 334"/>
                <a:gd name="T3" fmla="*/ 36 h 168"/>
                <a:gd name="T4" fmla="*/ 73 w 334"/>
                <a:gd name="T5" fmla="*/ 5 h 168"/>
                <a:gd name="T6" fmla="*/ 71 w 334"/>
                <a:gd name="T7" fmla="*/ 0 h 168"/>
                <a:gd name="T8" fmla="*/ 2 w 334"/>
                <a:gd name="T9" fmla="*/ 31 h 168"/>
                <a:gd name="T10" fmla="*/ 0 w 334"/>
                <a:gd name="T11" fmla="*/ 33 h 168"/>
                <a:gd name="T12" fmla="*/ 2 w 334"/>
                <a:gd name="T13" fmla="*/ 31 h 168"/>
                <a:gd name="T14" fmla="*/ 0 w 334"/>
                <a:gd name="T15" fmla="*/ 32 h 168"/>
                <a:gd name="T16" fmla="*/ 0 w 334"/>
                <a:gd name="T17" fmla="*/ 33 h 168"/>
                <a:gd name="T18" fmla="*/ 5 w 334"/>
                <a:gd name="T19" fmla="*/ 34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4"/>
                <a:gd name="T31" fmla="*/ 0 h 168"/>
                <a:gd name="T32" fmla="*/ 334 w 334"/>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4" h="168">
                  <a:moveTo>
                    <a:pt x="23" y="160"/>
                  </a:moveTo>
                  <a:lnTo>
                    <a:pt x="16" y="168"/>
                  </a:lnTo>
                  <a:lnTo>
                    <a:pt x="334" y="22"/>
                  </a:lnTo>
                  <a:lnTo>
                    <a:pt x="325" y="0"/>
                  </a:lnTo>
                  <a:lnTo>
                    <a:pt x="7" y="146"/>
                  </a:lnTo>
                  <a:lnTo>
                    <a:pt x="0" y="155"/>
                  </a:lnTo>
                  <a:lnTo>
                    <a:pt x="7" y="146"/>
                  </a:lnTo>
                  <a:lnTo>
                    <a:pt x="2" y="151"/>
                  </a:lnTo>
                  <a:lnTo>
                    <a:pt x="0" y="155"/>
                  </a:lnTo>
                  <a:lnTo>
                    <a:pt x="23" y="160"/>
                  </a:lnTo>
                  <a:close/>
                </a:path>
              </a:pathLst>
            </a:custGeom>
            <a:solidFill>
              <a:srgbClr val="333333"/>
            </a:solidFill>
            <a:ln w="9525">
              <a:solidFill>
                <a:srgbClr val="3366FF"/>
              </a:solidFill>
              <a:round/>
              <a:headEnd/>
              <a:tailEnd/>
            </a:ln>
          </p:spPr>
          <p:txBody>
            <a:bodyPr/>
            <a:lstStyle/>
            <a:p>
              <a:endParaRPr lang="en-US"/>
            </a:p>
          </p:txBody>
        </p:sp>
        <p:sp>
          <p:nvSpPr>
            <p:cNvPr id="5244" name="Freeform 1154"/>
            <p:cNvSpPr>
              <a:spLocks/>
            </p:cNvSpPr>
            <p:nvPr/>
          </p:nvSpPr>
          <p:spPr bwMode="auto">
            <a:xfrm>
              <a:off x="3505" y="2387"/>
              <a:ext cx="13" cy="27"/>
            </a:xfrm>
            <a:custGeom>
              <a:avLst/>
              <a:gdLst>
                <a:gd name="T0" fmla="*/ 4 w 59"/>
                <a:gd name="T1" fmla="*/ 27 h 124"/>
                <a:gd name="T2" fmla="*/ 5 w 59"/>
                <a:gd name="T3" fmla="*/ 26 h 124"/>
                <a:gd name="T4" fmla="*/ 13 w 59"/>
                <a:gd name="T5" fmla="*/ 1 h 124"/>
                <a:gd name="T6" fmla="*/ 8 w 59"/>
                <a:gd name="T7" fmla="*/ 0 h 124"/>
                <a:gd name="T8" fmla="*/ 0 w 59"/>
                <a:gd name="T9" fmla="*/ 25 h 124"/>
                <a:gd name="T10" fmla="*/ 1 w 59"/>
                <a:gd name="T11" fmla="*/ 23 h 124"/>
                <a:gd name="T12" fmla="*/ 4 w 59"/>
                <a:gd name="T13" fmla="*/ 27 h 124"/>
                <a:gd name="T14" fmla="*/ 4 w 59"/>
                <a:gd name="T15" fmla="*/ 27 h 124"/>
                <a:gd name="T16" fmla="*/ 5 w 59"/>
                <a:gd name="T17" fmla="*/ 26 h 124"/>
                <a:gd name="T18" fmla="*/ 4 w 59"/>
                <a:gd name="T19" fmla="*/ 27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124"/>
                <a:gd name="T32" fmla="*/ 59 w 59"/>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124">
                  <a:moveTo>
                    <a:pt x="18" y="124"/>
                  </a:moveTo>
                  <a:lnTo>
                    <a:pt x="22" y="118"/>
                  </a:lnTo>
                  <a:lnTo>
                    <a:pt x="59" y="5"/>
                  </a:lnTo>
                  <a:lnTo>
                    <a:pt x="36" y="0"/>
                  </a:lnTo>
                  <a:lnTo>
                    <a:pt x="0" y="113"/>
                  </a:lnTo>
                  <a:lnTo>
                    <a:pt x="4" y="107"/>
                  </a:lnTo>
                  <a:lnTo>
                    <a:pt x="18" y="124"/>
                  </a:lnTo>
                  <a:lnTo>
                    <a:pt x="20" y="122"/>
                  </a:lnTo>
                  <a:lnTo>
                    <a:pt x="22" y="118"/>
                  </a:lnTo>
                  <a:lnTo>
                    <a:pt x="18" y="124"/>
                  </a:lnTo>
                  <a:close/>
                </a:path>
              </a:pathLst>
            </a:custGeom>
            <a:solidFill>
              <a:srgbClr val="333333"/>
            </a:solidFill>
            <a:ln w="9525">
              <a:solidFill>
                <a:srgbClr val="3366FF"/>
              </a:solidFill>
              <a:round/>
              <a:headEnd/>
              <a:tailEnd/>
            </a:ln>
          </p:spPr>
          <p:txBody>
            <a:bodyPr/>
            <a:lstStyle/>
            <a:p>
              <a:endParaRPr lang="en-US"/>
            </a:p>
          </p:txBody>
        </p:sp>
        <p:sp>
          <p:nvSpPr>
            <p:cNvPr id="5245" name="Freeform 1155"/>
            <p:cNvSpPr>
              <a:spLocks/>
            </p:cNvSpPr>
            <p:nvPr/>
          </p:nvSpPr>
          <p:spPr bwMode="auto">
            <a:xfrm>
              <a:off x="3483" y="2410"/>
              <a:ext cx="26" cy="21"/>
            </a:xfrm>
            <a:custGeom>
              <a:avLst/>
              <a:gdLst>
                <a:gd name="T0" fmla="*/ 5 w 122"/>
                <a:gd name="T1" fmla="*/ 19 h 97"/>
                <a:gd name="T2" fmla="*/ 4 w 122"/>
                <a:gd name="T3" fmla="*/ 21 h 97"/>
                <a:gd name="T4" fmla="*/ 26 w 122"/>
                <a:gd name="T5" fmla="*/ 4 h 97"/>
                <a:gd name="T6" fmla="*/ 23 w 122"/>
                <a:gd name="T7" fmla="*/ 0 h 97"/>
                <a:gd name="T8" fmla="*/ 1 w 122"/>
                <a:gd name="T9" fmla="*/ 17 h 97"/>
                <a:gd name="T10" fmla="*/ 0 w 122"/>
                <a:gd name="T11" fmla="*/ 19 h 97"/>
                <a:gd name="T12" fmla="*/ 1 w 122"/>
                <a:gd name="T13" fmla="*/ 17 h 97"/>
                <a:gd name="T14" fmla="*/ 0 w 122"/>
                <a:gd name="T15" fmla="*/ 18 h 97"/>
                <a:gd name="T16" fmla="*/ 0 w 122"/>
                <a:gd name="T17" fmla="*/ 19 h 97"/>
                <a:gd name="T18" fmla="*/ 5 w 122"/>
                <a:gd name="T19" fmla="*/ 19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2"/>
                <a:gd name="T31" fmla="*/ 0 h 97"/>
                <a:gd name="T32" fmla="*/ 122 w 12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2" h="97">
                  <a:moveTo>
                    <a:pt x="23" y="88"/>
                  </a:moveTo>
                  <a:lnTo>
                    <a:pt x="18" y="97"/>
                  </a:lnTo>
                  <a:lnTo>
                    <a:pt x="122" y="17"/>
                  </a:lnTo>
                  <a:lnTo>
                    <a:pt x="108" y="0"/>
                  </a:lnTo>
                  <a:lnTo>
                    <a:pt x="5" y="79"/>
                  </a:lnTo>
                  <a:lnTo>
                    <a:pt x="0" y="88"/>
                  </a:lnTo>
                  <a:lnTo>
                    <a:pt x="5" y="79"/>
                  </a:lnTo>
                  <a:lnTo>
                    <a:pt x="0" y="84"/>
                  </a:lnTo>
                  <a:lnTo>
                    <a:pt x="0" y="88"/>
                  </a:lnTo>
                  <a:lnTo>
                    <a:pt x="23" y="88"/>
                  </a:lnTo>
                  <a:close/>
                </a:path>
              </a:pathLst>
            </a:custGeom>
            <a:solidFill>
              <a:srgbClr val="333333"/>
            </a:solidFill>
            <a:ln w="9525">
              <a:solidFill>
                <a:srgbClr val="3366FF"/>
              </a:solidFill>
              <a:round/>
              <a:headEnd/>
              <a:tailEnd/>
            </a:ln>
          </p:spPr>
          <p:txBody>
            <a:bodyPr/>
            <a:lstStyle/>
            <a:p>
              <a:endParaRPr lang="en-US"/>
            </a:p>
          </p:txBody>
        </p:sp>
        <p:sp>
          <p:nvSpPr>
            <p:cNvPr id="5246" name="Freeform 1156"/>
            <p:cNvSpPr>
              <a:spLocks/>
            </p:cNvSpPr>
            <p:nvPr/>
          </p:nvSpPr>
          <p:spPr bwMode="auto">
            <a:xfrm>
              <a:off x="3483" y="2429"/>
              <a:ext cx="7" cy="36"/>
            </a:xfrm>
            <a:custGeom>
              <a:avLst/>
              <a:gdLst>
                <a:gd name="T0" fmla="*/ 6 w 36"/>
                <a:gd name="T1" fmla="*/ 36 h 162"/>
                <a:gd name="T2" fmla="*/ 7 w 36"/>
                <a:gd name="T3" fmla="*/ 34 h 162"/>
                <a:gd name="T4" fmla="*/ 4 w 36"/>
                <a:gd name="T5" fmla="*/ 0 h 162"/>
                <a:gd name="T6" fmla="*/ 0 w 36"/>
                <a:gd name="T7" fmla="*/ 0 h 162"/>
                <a:gd name="T8" fmla="*/ 3 w 36"/>
                <a:gd name="T9" fmla="*/ 34 h 162"/>
                <a:gd name="T10" fmla="*/ 4 w 36"/>
                <a:gd name="T11" fmla="*/ 32 h 162"/>
                <a:gd name="T12" fmla="*/ 6 w 36"/>
                <a:gd name="T13" fmla="*/ 36 h 162"/>
                <a:gd name="T14" fmla="*/ 7 w 36"/>
                <a:gd name="T15" fmla="*/ 36 h 162"/>
                <a:gd name="T16" fmla="*/ 7 w 36"/>
                <a:gd name="T17" fmla="*/ 34 h 162"/>
                <a:gd name="T18" fmla="*/ 6 w 36"/>
                <a:gd name="T19" fmla="*/ 36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162"/>
                <a:gd name="T32" fmla="*/ 36 w 36"/>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162">
                  <a:moveTo>
                    <a:pt x="29" y="162"/>
                  </a:moveTo>
                  <a:lnTo>
                    <a:pt x="36" y="153"/>
                  </a:lnTo>
                  <a:lnTo>
                    <a:pt x="23" y="0"/>
                  </a:lnTo>
                  <a:lnTo>
                    <a:pt x="0" y="0"/>
                  </a:lnTo>
                  <a:lnTo>
                    <a:pt x="14" y="153"/>
                  </a:lnTo>
                  <a:lnTo>
                    <a:pt x="20" y="144"/>
                  </a:lnTo>
                  <a:lnTo>
                    <a:pt x="29" y="162"/>
                  </a:lnTo>
                  <a:lnTo>
                    <a:pt x="36" y="160"/>
                  </a:lnTo>
                  <a:lnTo>
                    <a:pt x="36" y="153"/>
                  </a:lnTo>
                  <a:lnTo>
                    <a:pt x="29" y="162"/>
                  </a:lnTo>
                  <a:close/>
                </a:path>
              </a:pathLst>
            </a:custGeom>
            <a:solidFill>
              <a:srgbClr val="333333"/>
            </a:solidFill>
            <a:ln w="9525">
              <a:solidFill>
                <a:srgbClr val="3366FF"/>
              </a:solidFill>
              <a:round/>
              <a:headEnd/>
              <a:tailEnd/>
            </a:ln>
          </p:spPr>
          <p:txBody>
            <a:bodyPr/>
            <a:lstStyle/>
            <a:p>
              <a:endParaRPr lang="en-US"/>
            </a:p>
          </p:txBody>
        </p:sp>
        <p:sp>
          <p:nvSpPr>
            <p:cNvPr id="5247" name="Freeform 1157"/>
            <p:cNvSpPr>
              <a:spLocks/>
            </p:cNvSpPr>
            <p:nvPr/>
          </p:nvSpPr>
          <p:spPr bwMode="auto">
            <a:xfrm>
              <a:off x="3463" y="2461"/>
              <a:ext cx="26" cy="19"/>
            </a:xfrm>
            <a:custGeom>
              <a:avLst/>
              <a:gdLst>
                <a:gd name="T0" fmla="*/ 0 w 119"/>
                <a:gd name="T1" fmla="*/ 16 h 87"/>
                <a:gd name="T2" fmla="*/ 3 w 119"/>
                <a:gd name="T3" fmla="*/ 17 h 87"/>
                <a:gd name="T4" fmla="*/ 26 w 119"/>
                <a:gd name="T5" fmla="*/ 4 h 87"/>
                <a:gd name="T6" fmla="*/ 24 w 119"/>
                <a:gd name="T7" fmla="*/ 0 h 87"/>
                <a:gd name="T8" fmla="*/ 2 w 119"/>
                <a:gd name="T9" fmla="*/ 13 h 87"/>
                <a:gd name="T10" fmla="*/ 5 w 119"/>
                <a:gd name="T11" fmla="*/ 15 h 87"/>
                <a:gd name="T12" fmla="*/ 0 w 119"/>
                <a:gd name="T13" fmla="*/ 16 h 87"/>
                <a:gd name="T14" fmla="*/ 2 w 119"/>
                <a:gd name="T15" fmla="*/ 19 h 87"/>
                <a:gd name="T16" fmla="*/ 3 w 119"/>
                <a:gd name="T17" fmla="*/ 17 h 87"/>
                <a:gd name="T18" fmla="*/ 0 w 119"/>
                <a:gd name="T19" fmla="*/ 16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87"/>
                <a:gd name="T32" fmla="*/ 119 w 119"/>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87">
                  <a:moveTo>
                    <a:pt x="0" y="71"/>
                  </a:moveTo>
                  <a:lnTo>
                    <a:pt x="16" y="78"/>
                  </a:lnTo>
                  <a:lnTo>
                    <a:pt x="119" y="18"/>
                  </a:lnTo>
                  <a:lnTo>
                    <a:pt x="110" y="0"/>
                  </a:lnTo>
                  <a:lnTo>
                    <a:pt x="7" y="60"/>
                  </a:lnTo>
                  <a:lnTo>
                    <a:pt x="22" y="67"/>
                  </a:lnTo>
                  <a:lnTo>
                    <a:pt x="0" y="71"/>
                  </a:lnTo>
                  <a:lnTo>
                    <a:pt x="7" y="87"/>
                  </a:lnTo>
                  <a:lnTo>
                    <a:pt x="16" y="78"/>
                  </a:lnTo>
                  <a:lnTo>
                    <a:pt x="0" y="71"/>
                  </a:lnTo>
                  <a:close/>
                </a:path>
              </a:pathLst>
            </a:custGeom>
            <a:solidFill>
              <a:srgbClr val="333333"/>
            </a:solidFill>
            <a:ln w="9525">
              <a:solidFill>
                <a:srgbClr val="3366FF"/>
              </a:solidFill>
              <a:round/>
              <a:headEnd/>
              <a:tailEnd/>
            </a:ln>
          </p:spPr>
          <p:txBody>
            <a:bodyPr/>
            <a:lstStyle/>
            <a:p>
              <a:endParaRPr lang="en-US"/>
            </a:p>
          </p:txBody>
        </p:sp>
        <p:sp>
          <p:nvSpPr>
            <p:cNvPr id="5248" name="Freeform 1158"/>
            <p:cNvSpPr>
              <a:spLocks/>
            </p:cNvSpPr>
            <p:nvPr/>
          </p:nvSpPr>
          <p:spPr bwMode="auto">
            <a:xfrm>
              <a:off x="3457" y="2456"/>
              <a:ext cx="11" cy="20"/>
            </a:xfrm>
            <a:custGeom>
              <a:avLst/>
              <a:gdLst>
                <a:gd name="T0" fmla="*/ 3 w 51"/>
                <a:gd name="T1" fmla="*/ 6 h 95"/>
                <a:gd name="T2" fmla="*/ 0 w 51"/>
                <a:gd name="T3" fmla="*/ 4 h 95"/>
                <a:gd name="T4" fmla="*/ 6 w 51"/>
                <a:gd name="T5" fmla="*/ 20 h 95"/>
                <a:gd name="T6" fmla="*/ 11 w 51"/>
                <a:gd name="T7" fmla="*/ 19 h 95"/>
                <a:gd name="T8" fmla="*/ 5 w 51"/>
                <a:gd name="T9" fmla="*/ 3 h 95"/>
                <a:gd name="T10" fmla="*/ 1 w 51"/>
                <a:gd name="T11" fmla="*/ 1 h 95"/>
                <a:gd name="T12" fmla="*/ 5 w 51"/>
                <a:gd name="T13" fmla="*/ 3 h 95"/>
                <a:gd name="T14" fmla="*/ 4 w 51"/>
                <a:gd name="T15" fmla="*/ 0 h 95"/>
                <a:gd name="T16" fmla="*/ 1 w 51"/>
                <a:gd name="T17" fmla="*/ 1 h 95"/>
                <a:gd name="T18" fmla="*/ 3 w 51"/>
                <a:gd name="T19" fmla="*/ 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95"/>
                <a:gd name="T32" fmla="*/ 51 w 51"/>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95">
                  <a:moveTo>
                    <a:pt x="15" y="27"/>
                  </a:moveTo>
                  <a:lnTo>
                    <a:pt x="0" y="18"/>
                  </a:lnTo>
                  <a:lnTo>
                    <a:pt x="29" y="95"/>
                  </a:lnTo>
                  <a:lnTo>
                    <a:pt x="51" y="91"/>
                  </a:lnTo>
                  <a:lnTo>
                    <a:pt x="22" y="13"/>
                  </a:lnTo>
                  <a:lnTo>
                    <a:pt x="6" y="4"/>
                  </a:lnTo>
                  <a:lnTo>
                    <a:pt x="22" y="13"/>
                  </a:lnTo>
                  <a:lnTo>
                    <a:pt x="18" y="0"/>
                  </a:lnTo>
                  <a:lnTo>
                    <a:pt x="6" y="4"/>
                  </a:lnTo>
                  <a:lnTo>
                    <a:pt x="15" y="27"/>
                  </a:lnTo>
                  <a:close/>
                </a:path>
              </a:pathLst>
            </a:custGeom>
            <a:solidFill>
              <a:srgbClr val="333333"/>
            </a:solidFill>
            <a:ln w="9525">
              <a:solidFill>
                <a:srgbClr val="3366FF"/>
              </a:solidFill>
              <a:round/>
              <a:headEnd/>
              <a:tailEnd/>
            </a:ln>
          </p:spPr>
          <p:txBody>
            <a:bodyPr/>
            <a:lstStyle/>
            <a:p>
              <a:endParaRPr lang="en-US"/>
            </a:p>
          </p:txBody>
        </p:sp>
        <p:sp>
          <p:nvSpPr>
            <p:cNvPr id="5249" name="Freeform 1159"/>
            <p:cNvSpPr>
              <a:spLocks/>
            </p:cNvSpPr>
            <p:nvPr/>
          </p:nvSpPr>
          <p:spPr bwMode="auto">
            <a:xfrm>
              <a:off x="3399" y="2457"/>
              <a:ext cx="61" cy="32"/>
            </a:xfrm>
            <a:custGeom>
              <a:avLst/>
              <a:gdLst>
                <a:gd name="T0" fmla="*/ 0 w 277"/>
                <a:gd name="T1" fmla="*/ 28 h 147"/>
                <a:gd name="T2" fmla="*/ 4 w 277"/>
                <a:gd name="T3" fmla="*/ 30 h 147"/>
                <a:gd name="T4" fmla="*/ 61 w 277"/>
                <a:gd name="T5" fmla="*/ 5 h 147"/>
                <a:gd name="T6" fmla="*/ 59 w 277"/>
                <a:gd name="T7" fmla="*/ 0 h 147"/>
                <a:gd name="T8" fmla="*/ 2 w 277"/>
                <a:gd name="T9" fmla="*/ 26 h 147"/>
                <a:gd name="T10" fmla="*/ 5 w 277"/>
                <a:gd name="T11" fmla="*/ 28 h 147"/>
                <a:gd name="T12" fmla="*/ 0 w 277"/>
                <a:gd name="T13" fmla="*/ 28 h 147"/>
                <a:gd name="T14" fmla="*/ 0 w 277"/>
                <a:gd name="T15" fmla="*/ 32 h 147"/>
                <a:gd name="T16" fmla="*/ 4 w 277"/>
                <a:gd name="T17" fmla="*/ 30 h 147"/>
                <a:gd name="T18" fmla="*/ 0 w 277"/>
                <a:gd name="T19" fmla="*/ 28 h 1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7"/>
                <a:gd name="T31" fmla="*/ 0 h 147"/>
                <a:gd name="T32" fmla="*/ 277 w 277"/>
                <a:gd name="T33" fmla="*/ 147 h 1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7" h="147">
                  <a:moveTo>
                    <a:pt x="0" y="129"/>
                  </a:moveTo>
                  <a:lnTo>
                    <a:pt x="16" y="140"/>
                  </a:lnTo>
                  <a:lnTo>
                    <a:pt x="277" y="23"/>
                  </a:lnTo>
                  <a:lnTo>
                    <a:pt x="268" y="0"/>
                  </a:lnTo>
                  <a:lnTo>
                    <a:pt x="7" y="118"/>
                  </a:lnTo>
                  <a:lnTo>
                    <a:pt x="22" y="129"/>
                  </a:lnTo>
                  <a:lnTo>
                    <a:pt x="0" y="129"/>
                  </a:lnTo>
                  <a:lnTo>
                    <a:pt x="0" y="147"/>
                  </a:lnTo>
                  <a:lnTo>
                    <a:pt x="16" y="140"/>
                  </a:lnTo>
                  <a:lnTo>
                    <a:pt x="0" y="129"/>
                  </a:lnTo>
                  <a:close/>
                </a:path>
              </a:pathLst>
            </a:custGeom>
            <a:solidFill>
              <a:srgbClr val="333333"/>
            </a:solidFill>
            <a:ln w="9525">
              <a:solidFill>
                <a:srgbClr val="3366FF"/>
              </a:solidFill>
              <a:round/>
              <a:headEnd/>
              <a:tailEnd/>
            </a:ln>
          </p:spPr>
          <p:txBody>
            <a:bodyPr/>
            <a:lstStyle/>
            <a:p>
              <a:endParaRPr lang="en-US"/>
            </a:p>
          </p:txBody>
        </p:sp>
        <p:sp>
          <p:nvSpPr>
            <p:cNvPr id="5250" name="Freeform 1160"/>
            <p:cNvSpPr>
              <a:spLocks/>
            </p:cNvSpPr>
            <p:nvPr/>
          </p:nvSpPr>
          <p:spPr bwMode="auto">
            <a:xfrm>
              <a:off x="3399" y="2463"/>
              <a:ext cx="5" cy="22"/>
            </a:xfrm>
            <a:custGeom>
              <a:avLst/>
              <a:gdLst>
                <a:gd name="T0" fmla="*/ 1 w 22"/>
                <a:gd name="T1" fmla="*/ 0 h 100"/>
                <a:gd name="T2" fmla="*/ 0 w 22"/>
                <a:gd name="T3" fmla="*/ 2 h 100"/>
                <a:gd name="T4" fmla="*/ 0 w 22"/>
                <a:gd name="T5" fmla="*/ 22 h 100"/>
                <a:gd name="T6" fmla="*/ 5 w 22"/>
                <a:gd name="T7" fmla="*/ 22 h 100"/>
                <a:gd name="T8" fmla="*/ 5 w 22"/>
                <a:gd name="T9" fmla="*/ 2 h 100"/>
                <a:gd name="T10" fmla="*/ 4 w 22"/>
                <a:gd name="T11" fmla="*/ 3 h 100"/>
                <a:gd name="T12" fmla="*/ 1 w 22"/>
                <a:gd name="T13" fmla="*/ 0 h 100"/>
                <a:gd name="T14" fmla="*/ 0 w 22"/>
                <a:gd name="T15" fmla="*/ 0 h 100"/>
                <a:gd name="T16" fmla="*/ 0 w 22"/>
                <a:gd name="T17" fmla="*/ 2 h 100"/>
                <a:gd name="T18" fmla="*/ 1 w 22"/>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00"/>
                <a:gd name="T32" fmla="*/ 22 w 22"/>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00">
                  <a:moveTo>
                    <a:pt x="4" y="0"/>
                  </a:moveTo>
                  <a:lnTo>
                    <a:pt x="0" y="7"/>
                  </a:lnTo>
                  <a:lnTo>
                    <a:pt x="0" y="100"/>
                  </a:lnTo>
                  <a:lnTo>
                    <a:pt x="22" y="100"/>
                  </a:lnTo>
                  <a:lnTo>
                    <a:pt x="22" y="7"/>
                  </a:lnTo>
                  <a:lnTo>
                    <a:pt x="18" y="14"/>
                  </a:lnTo>
                  <a:lnTo>
                    <a:pt x="4" y="0"/>
                  </a:lnTo>
                  <a:lnTo>
                    <a:pt x="0" y="2"/>
                  </a:lnTo>
                  <a:lnTo>
                    <a:pt x="0" y="7"/>
                  </a:lnTo>
                  <a:lnTo>
                    <a:pt x="4" y="0"/>
                  </a:lnTo>
                  <a:close/>
                </a:path>
              </a:pathLst>
            </a:custGeom>
            <a:solidFill>
              <a:srgbClr val="333333"/>
            </a:solidFill>
            <a:ln w="9525">
              <a:solidFill>
                <a:srgbClr val="3366FF"/>
              </a:solidFill>
              <a:round/>
              <a:headEnd/>
              <a:tailEnd/>
            </a:ln>
          </p:spPr>
          <p:txBody>
            <a:bodyPr/>
            <a:lstStyle/>
            <a:p>
              <a:endParaRPr lang="en-US"/>
            </a:p>
          </p:txBody>
        </p:sp>
        <p:sp>
          <p:nvSpPr>
            <p:cNvPr id="5251" name="Freeform 1161"/>
            <p:cNvSpPr>
              <a:spLocks/>
            </p:cNvSpPr>
            <p:nvPr/>
          </p:nvSpPr>
          <p:spPr bwMode="auto">
            <a:xfrm>
              <a:off x="3400" y="2462"/>
              <a:ext cx="5" cy="4"/>
            </a:xfrm>
            <a:custGeom>
              <a:avLst/>
              <a:gdLst>
                <a:gd name="T0" fmla="*/ 1 w 21"/>
                <a:gd name="T1" fmla="*/ 0 h 18"/>
                <a:gd name="T2" fmla="*/ 1 w 21"/>
                <a:gd name="T3" fmla="*/ 0 h 18"/>
                <a:gd name="T4" fmla="*/ 0 w 21"/>
                <a:gd name="T5" fmla="*/ 1 h 18"/>
                <a:gd name="T6" fmla="*/ 3 w 21"/>
                <a:gd name="T7" fmla="*/ 4 h 18"/>
                <a:gd name="T8" fmla="*/ 4 w 21"/>
                <a:gd name="T9" fmla="*/ 3 h 18"/>
                <a:gd name="T10" fmla="*/ 5 w 21"/>
                <a:gd name="T11" fmla="*/ 3 h 18"/>
                <a:gd name="T12" fmla="*/ 4 w 21"/>
                <a:gd name="T13" fmla="*/ 3 h 18"/>
                <a:gd name="T14" fmla="*/ 5 w 21"/>
                <a:gd name="T15" fmla="*/ 3 h 18"/>
                <a:gd name="T16" fmla="*/ 5 w 21"/>
                <a:gd name="T17" fmla="*/ 2 h 18"/>
                <a:gd name="T18" fmla="*/ 1 w 21"/>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8"/>
                <a:gd name="T32" fmla="*/ 21 w 21"/>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8">
                  <a:moveTo>
                    <a:pt x="3" y="0"/>
                  </a:moveTo>
                  <a:lnTo>
                    <a:pt x="5" y="0"/>
                  </a:lnTo>
                  <a:lnTo>
                    <a:pt x="0" y="4"/>
                  </a:lnTo>
                  <a:lnTo>
                    <a:pt x="14" y="18"/>
                  </a:lnTo>
                  <a:lnTo>
                    <a:pt x="18" y="13"/>
                  </a:lnTo>
                  <a:lnTo>
                    <a:pt x="21" y="13"/>
                  </a:lnTo>
                  <a:lnTo>
                    <a:pt x="18" y="13"/>
                  </a:lnTo>
                  <a:lnTo>
                    <a:pt x="21" y="13"/>
                  </a:lnTo>
                  <a:lnTo>
                    <a:pt x="21" y="11"/>
                  </a:lnTo>
                  <a:lnTo>
                    <a:pt x="3" y="0"/>
                  </a:lnTo>
                  <a:close/>
                </a:path>
              </a:pathLst>
            </a:custGeom>
            <a:solidFill>
              <a:srgbClr val="333333"/>
            </a:solidFill>
            <a:ln w="9525">
              <a:solidFill>
                <a:srgbClr val="3366FF"/>
              </a:solidFill>
              <a:round/>
              <a:headEnd/>
              <a:tailEnd/>
            </a:ln>
          </p:spPr>
          <p:txBody>
            <a:bodyPr/>
            <a:lstStyle/>
            <a:p>
              <a:endParaRPr lang="en-US"/>
            </a:p>
          </p:txBody>
        </p:sp>
        <p:sp>
          <p:nvSpPr>
            <p:cNvPr id="5252" name="Freeform 1162"/>
            <p:cNvSpPr>
              <a:spLocks/>
            </p:cNvSpPr>
            <p:nvPr/>
          </p:nvSpPr>
          <p:spPr bwMode="auto">
            <a:xfrm>
              <a:off x="3401" y="2459"/>
              <a:ext cx="6" cy="6"/>
            </a:xfrm>
            <a:custGeom>
              <a:avLst/>
              <a:gdLst>
                <a:gd name="T0" fmla="*/ 2 w 27"/>
                <a:gd name="T1" fmla="*/ 0 h 26"/>
                <a:gd name="T2" fmla="*/ 2 w 27"/>
                <a:gd name="T3" fmla="*/ 0 h 26"/>
                <a:gd name="T4" fmla="*/ 0 w 27"/>
                <a:gd name="T5" fmla="*/ 3 h 26"/>
                <a:gd name="T6" fmla="*/ 4 w 27"/>
                <a:gd name="T7" fmla="*/ 6 h 26"/>
                <a:gd name="T8" fmla="*/ 6 w 27"/>
                <a:gd name="T9" fmla="*/ 3 h 26"/>
                <a:gd name="T10" fmla="*/ 6 w 27"/>
                <a:gd name="T11" fmla="*/ 3 h 26"/>
                <a:gd name="T12" fmla="*/ 2 w 27"/>
                <a:gd name="T13" fmla="*/ 0 h 26"/>
                <a:gd name="T14" fmla="*/ 0 60000 65536"/>
                <a:gd name="T15" fmla="*/ 0 60000 65536"/>
                <a:gd name="T16" fmla="*/ 0 60000 65536"/>
                <a:gd name="T17" fmla="*/ 0 60000 65536"/>
                <a:gd name="T18" fmla="*/ 0 60000 65536"/>
                <a:gd name="T19" fmla="*/ 0 60000 65536"/>
                <a:gd name="T20" fmla="*/ 0 60000 65536"/>
                <a:gd name="T21" fmla="*/ 0 w 27"/>
                <a:gd name="T22" fmla="*/ 0 h 26"/>
                <a:gd name="T23" fmla="*/ 27 w 27"/>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6">
                  <a:moveTo>
                    <a:pt x="9" y="0"/>
                  </a:moveTo>
                  <a:lnTo>
                    <a:pt x="9" y="0"/>
                  </a:lnTo>
                  <a:lnTo>
                    <a:pt x="0" y="13"/>
                  </a:lnTo>
                  <a:lnTo>
                    <a:pt x="18" y="26"/>
                  </a:lnTo>
                  <a:lnTo>
                    <a:pt x="27" y="13"/>
                  </a:lnTo>
                  <a:lnTo>
                    <a:pt x="9" y="0"/>
                  </a:lnTo>
                  <a:close/>
                </a:path>
              </a:pathLst>
            </a:custGeom>
            <a:solidFill>
              <a:srgbClr val="333333"/>
            </a:solidFill>
            <a:ln w="9525">
              <a:solidFill>
                <a:srgbClr val="3366FF"/>
              </a:solidFill>
              <a:round/>
              <a:headEnd/>
              <a:tailEnd/>
            </a:ln>
          </p:spPr>
          <p:txBody>
            <a:bodyPr/>
            <a:lstStyle/>
            <a:p>
              <a:endParaRPr lang="en-US"/>
            </a:p>
          </p:txBody>
        </p:sp>
        <p:sp>
          <p:nvSpPr>
            <p:cNvPr id="5253" name="Freeform 1163"/>
            <p:cNvSpPr>
              <a:spLocks/>
            </p:cNvSpPr>
            <p:nvPr/>
          </p:nvSpPr>
          <p:spPr bwMode="auto">
            <a:xfrm>
              <a:off x="3403" y="2455"/>
              <a:ext cx="6" cy="7"/>
            </a:xfrm>
            <a:custGeom>
              <a:avLst/>
              <a:gdLst>
                <a:gd name="T0" fmla="*/ 3 w 31"/>
                <a:gd name="T1" fmla="*/ 0 h 33"/>
                <a:gd name="T2" fmla="*/ 3 w 31"/>
                <a:gd name="T3" fmla="*/ 0 h 33"/>
                <a:gd name="T4" fmla="*/ 0 w 31"/>
                <a:gd name="T5" fmla="*/ 4 h 33"/>
                <a:gd name="T6" fmla="*/ 3 w 31"/>
                <a:gd name="T7" fmla="*/ 7 h 33"/>
                <a:gd name="T8" fmla="*/ 6 w 31"/>
                <a:gd name="T9" fmla="*/ 3 h 33"/>
                <a:gd name="T10" fmla="*/ 6 w 31"/>
                <a:gd name="T11" fmla="*/ 3 h 33"/>
                <a:gd name="T12" fmla="*/ 3 w 31"/>
                <a:gd name="T13" fmla="*/ 0 h 33"/>
                <a:gd name="T14" fmla="*/ 0 60000 65536"/>
                <a:gd name="T15" fmla="*/ 0 60000 65536"/>
                <a:gd name="T16" fmla="*/ 0 60000 65536"/>
                <a:gd name="T17" fmla="*/ 0 60000 65536"/>
                <a:gd name="T18" fmla="*/ 0 60000 65536"/>
                <a:gd name="T19" fmla="*/ 0 60000 65536"/>
                <a:gd name="T20" fmla="*/ 0 60000 65536"/>
                <a:gd name="T21" fmla="*/ 0 w 31"/>
                <a:gd name="T22" fmla="*/ 0 h 33"/>
                <a:gd name="T23" fmla="*/ 31 w 3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3">
                  <a:moveTo>
                    <a:pt x="13" y="0"/>
                  </a:moveTo>
                  <a:lnTo>
                    <a:pt x="13" y="0"/>
                  </a:lnTo>
                  <a:lnTo>
                    <a:pt x="0" y="20"/>
                  </a:lnTo>
                  <a:lnTo>
                    <a:pt x="18" y="33"/>
                  </a:lnTo>
                  <a:lnTo>
                    <a:pt x="31" y="13"/>
                  </a:lnTo>
                  <a:lnTo>
                    <a:pt x="13" y="0"/>
                  </a:lnTo>
                  <a:close/>
                </a:path>
              </a:pathLst>
            </a:custGeom>
            <a:solidFill>
              <a:srgbClr val="333333"/>
            </a:solidFill>
            <a:ln w="9525">
              <a:solidFill>
                <a:srgbClr val="3366FF"/>
              </a:solidFill>
              <a:round/>
              <a:headEnd/>
              <a:tailEnd/>
            </a:ln>
          </p:spPr>
          <p:txBody>
            <a:bodyPr/>
            <a:lstStyle/>
            <a:p>
              <a:endParaRPr lang="en-US"/>
            </a:p>
          </p:txBody>
        </p:sp>
        <p:sp>
          <p:nvSpPr>
            <p:cNvPr id="5254" name="Freeform 1164"/>
            <p:cNvSpPr>
              <a:spLocks/>
            </p:cNvSpPr>
            <p:nvPr/>
          </p:nvSpPr>
          <p:spPr bwMode="auto">
            <a:xfrm>
              <a:off x="3406" y="2449"/>
              <a:ext cx="8" cy="9"/>
            </a:xfrm>
            <a:custGeom>
              <a:avLst/>
              <a:gdLst>
                <a:gd name="T0" fmla="*/ 4 w 41"/>
                <a:gd name="T1" fmla="*/ 0 h 38"/>
                <a:gd name="T2" fmla="*/ 4 w 41"/>
                <a:gd name="T3" fmla="*/ 0 h 38"/>
                <a:gd name="T4" fmla="*/ 0 w 41"/>
                <a:gd name="T5" fmla="*/ 6 h 38"/>
                <a:gd name="T6" fmla="*/ 4 w 41"/>
                <a:gd name="T7" fmla="*/ 9 h 38"/>
                <a:gd name="T8" fmla="*/ 8 w 41"/>
                <a:gd name="T9" fmla="*/ 3 h 38"/>
                <a:gd name="T10" fmla="*/ 8 w 41"/>
                <a:gd name="T11" fmla="*/ 3 h 38"/>
                <a:gd name="T12" fmla="*/ 4 w 41"/>
                <a:gd name="T13" fmla="*/ 0 h 38"/>
                <a:gd name="T14" fmla="*/ 0 60000 65536"/>
                <a:gd name="T15" fmla="*/ 0 60000 65536"/>
                <a:gd name="T16" fmla="*/ 0 60000 65536"/>
                <a:gd name="T17" fmla="*/ 0 60000 65536"/>
                <a:gd name="T18" fmla="*/ 0 60000 65536"/>
                <a:gd name="T19" fmla="*/ 0 60000 65536"/>
                <a:gd name="T20" fmla="*/ 0 60000 65536"/>
                <a:gd name="T21" fmla="*/ 0 w 41"/>
                <a:gd name="T22" fmla="*/ 0 h 38"/>
                <a:gd name="T23" fmla="*/ 41 w 41"/>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8">
                  <a:moveTo>
                    <a:pt x="23" y="0"/>
                  </a:moveTo>
                  <a:lnTo>
                    <a:pt x="23" y="0"/>
                  </a:lnTo>
                  <a:lnTo>
                    <a:pt x="0" y="25"/>
                  </a:lnTo>
                  <a:lnTo>
                    <a:pt x="18" y="38"/>
                  </a:lnTo>
                  <a:lnTo>
                    <a:pt x="41" y="13"/>
                  </a:lnTo>
                  <a:lnTo>
                    <a:pt x="23" y="0"/>
                  </a:lnTo>
                  <a:close/>
                </a:path>
              </a:pathLst>
            </a:custGeom>
            <a:solidFill>
              <a:srgbClr val="333333"/>
            </a:solidFill>
            <a:ln w="9525">
              <a:solidFill>
                <a:srgbClr val="3366FF"/>
              </a:solidFill>
              <a:round/>
              <a:headEnd/>
              <a:tailEnd/>
            </a:ln>
          </p:spPr>
          <p:txBody>
            <a:bodyPr/>
            <a:lstStyle/>
            <a:p>
              <a:endParaRPr lang="en-US"/>
            </a:p>
          </p:txBody>
        </p:sp>
        <p:sp>
          <p:nvSpPr>
            <p:cNvPr id="5255" name="Freeform 1165"/>
            <p:cNvSpPr>
              <a:spLocks/>
            </p:cNvSpPr>
            <p:nvPr/>
          </p:nvSpPr>
          <p:spPr bwMode="auto">
            <a:xfrm>
              <a:off x="3411" y="2442"/>
              <a:ext cx="9" cy="10"/>
            </a:xfrm>
            <a:custGeom>
              <a:avLst/>
              <a:gdLst>
                <a:gd name="T0" fmla="*/ 5 w 45"/>
                <a:gd name="T1" fmla="*/ 0 h 44"/>
                <a:gd name="T2" fmla="*/ 5 w 45"/>
                <a:gd name="T3" fmla="*/ 0 h 44"/>
                <a:gd name="T4" fmla="*/ 0 w 45"/>
                <a:gd name="T5" fmla="*/ 7 h 44"/>
                <a:gd name="T6" fmla="*/ 4 w 45"/>
                <a:gd name="T7" fmla="*/ 10 h 44"/>
                <a:gd name="T8" fmla="*/ 9 w 45"/>
                <a:gd name="T9" fmla="*/ 3 h 44"/>
                <a:gd name="T10" fmla="*/ 9 w 45"/>
                <a:gd name="T11" fmla="*/ 3 h 44"/>
                <a:gd name="T12" fmla="*/ 5 w 45"/>
                <a:gd name="T13" fmla="*/ 0 h 44"/>
                <a:gd name="T14" fmla="*/ 0 60000 65536"/>
                <a:gd name="T15" fmla="*/ 0 60000 65536"/>
                <a:gd name="T16" fmla="*/ 0 60000 65536"/>
                <a:gd name="T17" fmla="*/ 0 60000 65536"/>
                <a:gd name="T18" fmla="*/ 0 60000 65536"/>
                <a:gd name="T19" fmla="*/ 0 60000 65536"/>
                <a:gd name="T20" fmla="*/ 0 60000 65536"/>
                <a:gd name="T21" fmla="*/ 0 w 45"/>
                <a:gd name="T22" fmla="*/ 0 h 44"/>
                <a:gd name="T23" fmla="*/ 45 w 4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4">
                  <a:moveTo>
                    <a:pt x="27" y="0"/>
                  </a:moveTo>
                  <a:lnTo>
                    <a:pt x="27" y="0"/>
                  </a:lnTo>
                  <a:lnTo>
                    <a:pt x="0" y="31"/>
                  </a:lnTo>
                  <a:lnTo>
                    <a:pt x="18" y="44"/>
                  </a:lnTo>
                  <a:lnTo>
                    <a:pt x="45" y="13"/>
                  </a:lnTo>
                  <a:lnTo>
                    <a:pt x="27" y="0"/>
                  </a:lnTo>
                  <a:close/>
                </a:path>
              </a:pathLst>
            </a:custGeom>
            <a:solidFill>
              <a:srgbClr val="333333"/>
            </a:solidFill>
            <a:ln w="9525">
              <a:solidFill>
                <a:srgbClr val="3366FF"/>
              </a:solidFill>
              <a:round/>
              <a:headEnd/>
              <a:tailEnd/>
            </a:ln>
          </p:spPr>
          <p:txBody>
            <a:bodyPr/>
            <a:lstStyle/>
            <a:p>
              <a:endParaRPr lang="en-US"/>
            </a:p>
          </p:txBody>
        </p:sp>
        <p:sp>
          <p:nvSpPr>
            <p:cNvPr id="5256" name="Freeform 1166"/>
            <p:cNvSpPr>
              <a:spLocks/>
            </p:cNvSpPr>
            <p:nvPr/>
          </p:nvSpPr>
          <p:spPr bwMode="auto">
            <a:xfrm>
              <a:off x="3416" y="2434"/>
              <a:ext cx="11" cy="11"/>
            </a:xfrm>
            <a:custGeom>
              <a:avLst/>
              <a:gdLst>
                <a:gd name="T0" fmla="*/ 8 w 49"/>
                <a:gd name="T1" fmla="*/ 0 h 51"/>
                <a:gd name="T2" fmla="*/ 7 w 49"/>
                <a:gd name="T3" fmla="*/ 0 h 51"/>
                <a:gd name="T4" fmla="*/ 0 w 49"/>
                <a:gd name="T5" fmla="*/ 8 h 51"/>
                <a:gd name="T6" fmla="*/ 4 w 49"/>
                <a:gd name="T7" fmla="*/ 11 h 51"/>
                <a:gd name="T8" fmla="*/ 11 w 49"/>
                <a:gd name="T9" fmla="*/ 3 h 51"/>
                <a:gd name="T10" fmla="*/ 11 w 49"/>
                <a:gd name="T11" fmla="*/ 3 h 51"/>
                <a:gd name="T12" fmla="*/ 8 w 49"/>
                <a:gd name="T13" fmla="*/ 0 h 51"/>
                <a:gd name="T14" fmla="*/ 0 60000 65536"/>
                <a:gd name="T15" fmla="*/ 0 60000 65536"/>
                <a:gd name="T16" fmla="*/ 0 60000 65536"/>
                <a:gd name="T17" fmla="*/ 0 60000 65536"/>
                <a:gd name="T18" fmla="*/ 0 60000 65536"/>
                <a:gd name="T19" fmla="*/ 0 60000 65536"/>
                <a:gd name="T20" fmla="*/ 0 60000 65536"/>
                <a:gd name="T21" fmla="*/ 0 w 49"/>
                <a:gd name="T22" fmla="*/ 0 h 51"/>
                <a:gd name="T23" fmla="*/ 49 w 49"/>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1">
                  <a:moveTo>
                    <a:pt x="34" y="0"/>
                  </a:moveTo>
                  <a:lnTo>
                    <a:pt x="31" y="0"/>
                  </a:lnTo>
                  <a:lnTo>
                    <a:pt x="0" y="38"/>
                  </a:lnTo>
                  <a:lnTo>
                    <a:pt x="18" y="51"/>
                  </a:lnTo>
                  <a:lnTo>
                    <a:pt x="49" y="14"/>
                  </a:lnTo>
                  <a:lnTo>
                    <a:pt x="47" y="14"/>
                  </a:lnTo>
                  <a:lnTo>
                    <a:pt x="34" y="0"/>
                  </a:lnTo>
                  <a:close/>
                </a:path>
              </a:pathLst>
            </a:custGeom>
            <a:solidFill>
              <a:srgbClr val="333333"/>
            </a:solidFill>
            <a:ln w="9525">
              <a:solidFill>
                <a:srgbClr val="3366FF"/>
              </a:solidFill>
              <a:round/>
              <a:headEnd/>
              <a:tailEnd/>
            </a:ln>
          </p:spPr>
          <p:txBody>
            <a:bodyPr/>
            <a:lstStyle/>
            <a:p>
              <a:endParaRPr lang="en-US"/>
            </a:p>
          </p:txBody>
        </p:sp>
        <p:sp>
          <p:nvSpPr>
            <p:cNvPr id="5257" name="Freeform 1167"/>
            <p:cNvSpPr>
              <a:spLocks/>
            </p:cNvSpPr>
            <p:nvPr/>
          </p:nvSpPr>
          <p:spPr bwMode="auto">
            <a:xfrm>
              <a:off x="3424" y="2425"/>
              <a:ext cx="12" cy="12"/>
            </a:xfrm>
            <a:custGeom>
              <a:avLst/>
              <a:gdLst>
                <a:gd name="T0" fmla="*/ 9 w 54"/>
                <a:gd name="T1" fmla="*/ 0 h 56"/>
                <a:gd name="T2" fmla="*/ 9 w 54"/>
                <a:gd name="T3" fmla="*/ 1 h 56"/>
                <a:gd name="T4" fmla="*/ 0 w 54"/>
                <a:gd name="T5" fmla="*/ 9 h 56"/>
                <a:gd name="T6" fmla="*/ 3 w 54"/>
                <a:gd name="T7" fmla="*/ 12 h 56"/>
                <a:gd name="T8" fmla="*/ 12 w 54"/>
                <a:gd name="T9" fmla="*/ 3 h 56"/>
                <a:gd name="T10" fmla="*/ 12 w 54"/>
                <a:gd name="T11" fmla="*/ 4 h 56"/>
                <a:gd name="T12" fmla="*/ 9 w 54"/>
                <a:gd name="T13" fmla="*/ 0 h 56"/>
                <a:gd name="T14" fmla="*/ 0 60000 65536"/>
                <a:gd name="T15" fmla="*/ 0 60000 65536"/>
                <a:gd name="T16" fmla="*/ 0 60000 65536"/>
                <a:gd name="T17" fmla="*/ 0 60000 65536"/>
                <a:gd name="T18" fmla="*/ 0 60000 65536"/>
                <a:gd name="T19" fmla="*/ 0 60000 65536"/>
                <a:gd name="T20" fmla="*/ 0 60000 65536"/>
                <a:gd name="T21" fmla="*/ 0 w 54"/>
                <a:gd name="T22" fmla="*/ 0 h 56"/>
                <a:gd name="T23" fmla="*/ 54 w 5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6">
                  <a:moveTo>
                    <a:pt x="40" y="0"/>
                  </a:moveTo>
                  <a:lnTo>
                    <a:pt x="40" y="3"/>
                  </a:lnTo>
                  <a:lnTo>
                    <a:pt x="0" y="42"/>
                  </a:lnTo>
                  <a:lnTo>
                    <a:pt x="13" y="56"/>
                  </a:lnTo>
                  <a:lnTo>
                    <a:pt x="54" y="16"/>
                  </a:lnTo>
                  <a:lnTo>
                    <a:pt x="54" y="18"/>
                  </a:lnTo>
                  <a:lnTo>
                    <a:pt x="40" y="0"/>
                  </a:lnTo>
                  <a:close/>
                </a:path>
              </a:pathLst>
            </a:custGeom>
            <a:solidFill>
              <a:srgbClr val="333333"/>
            </a:solidFill>
            <a:ln w="9525">
              <a:solidFill>
                <a:srgbClr val="3366FF"/>
              </a:solidFill>
              <a:round/>
              <a:headEnd/>
              <a:tailEnd/>
            </a:ln>
          </p:spPr>
          <p:txBody>
            <a:bodyPr/>
            <a:lstStyle/>
            <a:p>
              <a:endParaRPr lang="en-US"/>
            </a:p>
          </p:txBody>
        </p:sp>
        <p:sp>
          <p:nvSpPr>
            <p:cNvPr id="5258" name="Freeform 1168"/>
            <p:cNvSpPr>
              <a:spLocks/>
            </p:cNvSpPr>
            <p:nvPr/>
          </p:nvSpPr>
          <p:spPr bwMode="auto">
            <a:xfrm>
              <a:off x="3433" y="2415"/>
              <a:ext cx="13" cy="14"/>
            </a:xfrm>
            <a:custGeom>
              <a:avLst/>
              <a:gdLst>
                <a:gd name="T0" fmla="*/ 10 w 61"/>
                <a:gd name="T1" fmla="*/ 0 h 62"/>
                <a:gd name="T2" fmla="*/ 10 w 61"/>
                <a:gd name="T3" fmla="*/ 0 h 62"/>
                <a:gd name="T4" fmla="*/ 0 w 61"/>
                <a:gd name="T5" fmla="*/ 10 h 62"/>
                <a:gd name="T6" fmla="*/ 3 w 61"/>
                <a:gd name="T7" fmla="*/ 14 h 62"/>
                <a:gd name="T8" fmla="*/ 13 w 61"/>
                <a:gd name="T9" fmla="*/ 4 h 62"/>
                <a:gd name="T10" fmla="*/ 13 w 61"/>
                <a:gd name="T11" fmla="*/ 4 h 62"/>
                <a:gd name="T12" fmla="*/ 10 w 61"/>
                <a:gd name="T13" fmla="*/ 0 h 62"/>
                <a:gd name="T14" fmla="*/ 0 60000 65536"/>
                <a:gd name="T15" fmla="*/ 0 60000 65536"/>
                <a:gd name="T16" fmla="*/ 0 60000 65536"/>
                <a:gd name="T17" fmla="*/ 0 60000 65536"/>
                <a:gd name="T18" fmla="*/ 0 60000 65536"/>
                <a:gd name="T19" fmla="*/ 0 60000 65536"/>
                <a:gd name="T20" fmla="*/ 0 60000 65536"/>
                <a:gd name="T21" fmla="*/ 0 w 61"/>
                <a:gd name="T22" fmla="*/ 0 h 62"/>
                <a:gd name="T23" fmla="*/ 61 w 61"/>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2">
                  <a:moveTo>
                    <a:pt x="48" y="0"/>
                  </a:moveTo>
                  <a:lnTo>
                    <a:pt x="48" y="0"/>
                  </a:lnTo>
                  <a:lnTo>
                    <a:pt x="0" y="44"/>
                  </a:lnTo>
                  <a:lnTo>
                    <a:pt x="14" y="62"/>
                  </a:lnTo>
                  <a:lnTo>
                    <a:pt x="61" y="18"/>
                  </a:lnTo>
                  <a:lnTo>
                    <a:pt x="48" y="0"/>
                  </a:lnTo>
                  <a:close/>
                </a:path>
              </a:pathLst>
            </a:custGeom>
            <a:solidFill>
              <a:srgbClr val="333333"/>
            </a:solidFill>
            <a:ln w="9525">
              <a:solidFill>
                <a:srgbClr val="3366FF"/>
              </a:solidFill>
              <a:round/>
              <a:headEnd/>
              <a:tailEnd/>
            </a:ln>
          </p:spPr>
          <p:txBody>
            <a:bodyPr/>
            <a:lstStyle/>
            <a:p>
              <a:endParaRPr lang="en-US"/>
            </a:p>
          </p:txBody>
        </p:sp>
        <p:sp>
          <p:nvSpPr>
            <p:cNvPr id="5259" name="Freeform 1169"/>
            <p:cNvSpPr>
              <a:spLocks/>
            </p:cNvSpPr>
            <p:nvPr/>
          </p:nvSpPr>
          <p:spPr bwMode="auto">
            <a:xfrm>
              <a:off x="3443" y="2405"/>
              <a:ext cx="14" cy="14"/>
            </a:xfrm>
            <a:custGeom>
              <a:avLst/>
              <a:gdLst>
                <a:gd name="T0" fmla="*/ 11 w 65"/>
                <a:gd name="T1" fmla="*/ 0 h 65"/>
                <a:gd name="T2" fmla="*/ 11 w 65"/>
                <a:gd name="T3" fmla="*/ 0 h 65"/>
                <a:gd name="T4" fmla="*/ 0 w 65"/>
                <a:gd name="T5" fmla="*/ 10 h 65"/>
                <a:gd name="T6" fmla="*/ 3 w 65"/>
                <a:gd name="T7" fmla="*/ 14 h 65"/>
                <a:gd name="T8" fmla="*/ 14 w 65"/>
                <a:gd name="T9" fmla="*/ 4 h 65"/>
                <a:gd name="T10" fmla="*/ 14 w 65"/>
                <a:gd name="T11" fmla="*/ 4 h 65"/>
                <a:gd name="T12" fmla="*/ 11 w 65"/>
                <a:gd name="T13" fmla="*/ 0 h 65"/>
                <a:gd name="T14" fmla="*/ 0 60000 65536"/>
                <a:gd name="T15" fmla="*/ 0 60000 65536"/>
                <a:gd name="T16" fmla="*/ 0 60000 65536"/>
                <a:gd name="T17" fmla="*/ 0 60000 65536"/>
                <a:gd name="T18" fmla="*/ 0 60000 65536"/>
                <a:gd name="T19" fmla="*/ 0 60000 65536"/>
                <a:gd name="T20" fmla="*/ 0 60000 65536"/>
                <a:gd name="T21" fmla="*/ 0 w 65"/>
                <a:gd name="T22" fmla="*/ 0 h 65"/>
                <a:gd name="T23" fmla="*/ 65 w 65"/>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5">
                  <a:moveTo>
                    <a:pt x="52" y="0"/>
                  </a:moveTo>
                  <a:lnTo>
                    <a:pt x="52" y="0"/>
                  </a:lnTo>
                  <a:lnTo>
                    <a:pt x="0" y="47"/>
                  </a:lnTo>
                  <a:lnTo>
                    <a:pt x="13" y="65"/>
                  </a:lnTo>
                  <a:lnTo>
                    <a:pt x="65" y="18"/>
                  </a:lnTo>
                  <a:lnTo>
                    <a:pt x="52" y="0"/>
                  </a:lnTo>
                  <a:close/>
                </a:path>
              </a:pathLst>
            </a:custGeom>
            <a:solidFill>
              <a:srgbClr val="333333"/>
            </a:solidFill>
            <a:ln w="9525">
              <a:solidFill>
                <a:srgbClr val="3366FF"/>
              </a:solidFill>
              <a:round/>
              <a:headEnd/>
              <a:tailEnd/>
            </a:ln>
          </p:spPr>
          <p:txBody>
            <a:bodyPr/>
            <a:lstStyle/>
            <a:p>
              <a:endParaRPr lang="en-US"/>
            </a:p>
          </p:txBody>
        </p:sp>
        <p:sp>
          <p:nvSpPr>
            <p:cNvPr id="5260" name="Freeform 1170"/>
            <p:cNvSpPr>
              <a:spLocks/>
            </p:cNvSpPr>
            <p:nvPr/>
          </p:nvSpPr>
          <p:spPr bwMode="auto">
            <a:xfrm>
              <a:off x="3455" y="2395"/>
              <a:ext cx="15" cy="14"/>
            </a:xfrm>
            <a:custGeom>
              <a:avLst/>
              <a:gdLst>
                <a:gd name="T0" fmla="*/ 12 w 69"/>
                <a:gd name="T1" fmla="*/ 0 h 62"/>
                <a:gd name="T2" fmla="*/ 12 w 69"/>
                <a:gd name="T3" fmla="*/ 0 h 62"/>
                <a:gd name="T4" fmla="*/ 0 w 69"/>
                <a:gd name="T5" fmla="*/ 10 h 62"/>
                <a:gd name="T6" fmla="*/ 3 w 69"/>
                <a:gd name="T7" fmla="*/ 14 h 62"/>
                <a:gd name="T8" fmla="*/ 15 w 69"/>
                <a:gd name="T9" fmla="*/ 4 h 62"/>
                <a:gd name="T10" fmla="*/ 15 w 69"/>
                <a:gd name="T11" fmla="*/ 4 h 62"/>
                <a:gd name="T12" fmla="*/ 12 w 69"/>
                <a:gd name="T13" fmla="*/ 0 h 62"/>
                <a:gd name="T14" fmla="*/ 0 60000 65536"/>
                <a:gd name="T15" fmla="*/ 0 60000 65536"/>
                <a:gd name="T16" fmla="*/ 0 60000 65536"/>
                <a:gd name="T17" fmla="*/ 0 60000 65536"/>
                <a:gd name="T18" fmla="*/ 0 60000 65536"/>
                <a:gd name="T19" fmla="*/ 0 60000 65536"/>
                <a:gd name="T20" fmla="*/ 0 60000 65536"/>
                <a:gd name="T21" fmla="*/ 0 w 69"/>
                <a:gd name="T22" fmla="*/ 0 h 62"/>
                <a:gd name="T23" fmla="*/ 69 w 69"/>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2">
                  <a:moveTo>
                    <a:pt x="56" y="0"/>
                  </a:moveTo>
                  <a:lnTo>
                    <a:pt x="56" y="0"/>
                  </a:lnTo>
                  <a:lnTo>
                    <a:pt x="0" y="44"/>
                  </a:lnTo>
                  <a:lnTo>
                    <a:pt x="13" y="62"/>
                  </a:lnTo>
                  <a:lnTo>
                    <a:pt x="69" y="18"/>
                  </a:lnTo>
                  <a:lnTo>
                    <a:pt x="56" y="0"/>
                  </a:lnTo>
                  <a:close/>
                </a:path>
              </a:pathLst>
            </a:custGeom>
            <a:solidFill>
              <a:srgbClr val="333333"/>
            </a:solidFill>
            <a:ln w="9525">
              <a:solidFill>
                <a:srgbClr val="3366FF"/>
              </a:solidFill>
              <a:round/>
              <a:headEnd/>
              <a:tailEnd/>
            </a:ln>
          </p:spPr>
          <p:txBody>
            <a:bodyPr/>
            <a:lstStyle/>
            <a:p>
              <a:endParaRPr lang="en-US"/>
            </a:p>
          </p:txBody>
        </p:sp>
        <p:sp>
          <p:nvSpPr>
            <p:cNvPr id="5261" name="Freeform 1171"/>
            <p:cNvSpPr>
              <a:spLocks/>
            </p:cNvSpPr>
            <p:nvPr/>
          </p:nvSpPr>
          <p:spPr bwMode="auto">
            <a:xfrm>
              <a:off x="3467" y="2385"/>
              <a:ext cx="17" cy="14"/>
            </a:xfrm>
            <a:custGeom>
              <a:avLst/>
              <a:gdLst>
                <a:gd name="T0" fmla="*/ 14 w 79"/>
                <a:gd name="T1" fmla="*/ 0 h 67"/>
                <a:gd name="T2" fmla="*/ 14 w 79"/>
                <a:gd name="T3" fmla="*/ 0 h 67"/>
                <a:gd name="T4" fmla="*/ 0 w 79"/>
                <a:gd name="T5" fmla="*/ 10 h 67"/>
                <a:gd name="T6" fmla="*/ 3 w 79"/>
                <a:gd name="T7" fmla="*/ 14 h 67"/>
                <a:gd name="T8" fmla="*/ 17 w 79"/>
                <a:gd name="T9" fmla="*/ 4 h 67"/>
                <a:gd name="T10" fmla="*/ 17 w 79"/>
                <a:gd name="T11" fmla="*/ 4 h 67"/>
                <a:gd name="T12" fmla="*/ 14 w 79"/>
                <a:gd name="T13" fmla="*/ 0 h 67"/>
                <a:gd name="T14" fmla="*/ 0 60000 65536"/>
                <a:gd name="T15" fmla="*/ 0 60000 65536"/>
                <a:gd name="T16" fmla="*/ 0 60000 65536"/>
                <a:gd name="T17" fmla="*/ 0 60000 65536"/>
                <a:gd name="T18" fmla="*/ 0 60000 65536"/>
                <a:gd name="T19" fmla="*/ 0 60000 65536"/>
                <a:gd name="T20" fmla="*/ 0 60000 65536"/>
                <a:gd name="T21" fmla="*/ 0 w 79"/>
                <a:gd name="T22" fmla="*/ 0 h 67"/>
                <a:gd name="T23" fmla="*/ 79 w 79"/>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67">
                  <a:moveTo>
                    <a:pt x="65" y="0"/>
                  </a:moveTo>
                  <a:lnTo>
                    <a:pt x="65" y="0"/>
                  </a:lnTo>
                  <a:lnTo>
                    <a:pt x="0" y="49"/>
                  </a:lnTo>
                  <a:lnTo>
                    <a:pt x="13" y="67"/>
                  </a:lnTo>
                  <a:lnTo>
                    <a:pt x="79" y="18"/>
                  </a:lnTo>
                  <a:lnTo>
                    <a:pt x="65" y="0"/>
                  </a:lnTo>
                  <a:close/>
                </a:path>
              </a:pathLst>
            </a:custGeom>
            <a:solidFill>
              <a:srgbClr val="333333"/>
            </a:solidFill>
            <a:ln w="9525">
              <a:solidFill>
                <a:srgbClr val="3366FF"/>
              </a:solidFill>
              <a:round/>
              <a:headEnd/>
              <a:tailEnd/>
            </a:ln>
          </p:spPr>
          <p:txBody>
            <a:bodyPr/>
            <a:lstStyle/>
            <a:p>
              <a:endParaRPr lang="en-US"/>
            </a:p>
          </p:txBody>
        </p:sp>
        <p:sp>
          <p:nvSpPr>
            <p:cNvPr id="5262" name="Freeform 1172"/>
            <p:cNvSpPr>
              <a:spLocks/>
            </p:cNvSpPr>
            <p:nvPr/>
          </p:nvSpPr>
          <p:spPr bwMode="auto">
            <a:xfrm>
              <a:off x="3481" y="2375"/>
              <a:ext cx="19" cy="14"/>
            </a:xfrm>
            <a:custGeom>
              <a:avLst/>
              <a:gdLst>
                <a:gd name="T0" fmla="*/ 17 w 86"/>
                <a:gd name="T1" fmla="*/ 0 h 64"/>
                <a:gd name="T2" fmla="*/ 16 w 86"/>
                <a:gd name="T3" fmla="*/ 0 h 64"/>
                <a:gd name="T4" fmla="*/ 0 w 86"/>
                <a:gd name="T5" fmla="*/ 10 h 64"/>
                <a:gd name="T6" fmla="*/ 3 w 86"/>
                <a:gd name="T7" fmla="*/ 14 h 64"/>
                <a:gd name="T8" fmla="*/ 19 w 86"/>
                <a:gd name="T9" fmla="*/ 4 h 64"/>
                <a:gd name="T10" fmla="*/ 19 w 86"/>
                <a:gd name="T11" fmla="*/ 4 h 64"/>
                <a:gd name="T12" fmla="*/ 17 w 86"/>
                <a:gd name="T13" fmla="*/ 0 h 64"/>
                <a:gd name="T14" fmla="*/ 0 60000 65536"/>
                <a:gd name="T15" fmla="*/ 0 60000 65536"/>
                <a:gd name="T16" fmla="*/ 0 60000 65536"/>
                <a:gd name="T17" fmla="*/ 0 60000 65536"/>
                <a:gd name="T18" fmla="*/ 0 60000 65536"/>
                <a:gd name="T19" fmla="*/ 0 60000 65536"/>
                <a:gd name="T20" fmla="*/ 0 60000 65536"/>
                <a:gd name="T21" fmla="*/ 0 w 86"/>
                <a:gd name="T22" fmla="*/ 0 h 64"/>
                <a:gd name="T23" fmla="*/ 86 w 8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64">
                  <a:moveTo>
                    <a:pt x="75" y="0"/>
                  </a:moveTo>
                  <a:lnTo>
                    <a:pt x="73" y="0"/>
                  </a:lnTo>
                  <a:lnTo>
                    <a:pt x="0" y="46"/>
                  </a:lnTo>
                  <a:lnTo>
                    <a:pt x="14" y="64"/>
                  </a:lnTo>
                  <a:lnTo>
                    <a:pt x="86" y="17"/>
                  </a:lnTo>
                  <a:lnTo>
                    <a:pt x="84" y="17"/>
                  </a:lnTo>
                  <a:lnTo>
                    <a:pt x="75" y="0"/>
                  </a:lnTo>
                  <a:close/>
                </a:path>
              </a:pathLst>
            </a:custGeom>
            <a:solidFill>
              <a:srgbClr val="333333"/>
            </a:solidFill>
            <a:ln w="9525">
              <a:solidFill>
                <a:srgbClr val="3366FF"/>
              </a:solidFill>
              <a:round/>
              <a:headEnd/>
              <a:tailEnd/>
            </a:ln>
          </p:spPr>
          <p:txBody>
            <a:bodyPr/>
            <a:lstStyle/>
            <a:p>
              <a:endParaRPr lang="en-US"/>
            </a:p>
          </p:txBody>
        </p:sp>
        <p:sp>
          <p:nvSpPr>
            <p:cNvPr id="5263" name="Freeform 1173"/>
            <p:cNvSpPr>
              <a:spLocks/>
            </p:cNvSpPr>
            <p:nvPr/>
          </p:nvSpPr>
          <p:spPr bwMode="auto">
            <a:xfrm>
              <a:off x="3497" y="2365"/>
              <a:ext cx="19" cy="13"/>
            </a:xfrm>
            <a:custGeom>
              <a:avLst/>
              <a:gdLst>
                <a:gd name="T0" fmla="*/ 17 w 86"/>
                <a:gd name="T1" fmla="*/ 0 h 62"/>
                <a:gd name="T2" fmla="*/ 17 w 86"/>
                <a:gd name="T3" fmla="*/ 0 h 62"/>
                <a:gd name="T4" fmla="*/ 0 w 86"/>
                <a:gd name="T5" fmla="*/ 9 h 62"/>
                <a:gd name="T6" fmla="*/ 2 w 86"/>
                <a:gd name="T7" fmla="*/ 13 h 62"/>
                <a:gd name="T8" fmla="*/ 19 w 86"/>
                <a:gd name="T9" fmla="*/ 4 h 62"/>
                <a:gd name="T10" fmla="*/ 19 w 86"/>
                <a:gd name="T11" fmla="*/ 4 h 62"/>
                <a:gd name="T12" fmla="*/ 17 w 86"/>
                <a:gd name="T13" fmla="*/ 0 h 62"/>
                <a:gd name="T14" fmla="*/ 0 60000 65536"/>
                <a:gd name="T15" fmla="*/ 0 60000 65536"/>
                <a:gd name="T16" fmla="*/ 0 60000 65536"/>
                <a:gd name="T17" fmla="*/ 0 60000 65536"/>
                <a:gd name="T18" fmla="*/ 0 60000 65536"/>
                <a:gd name="T19" fmla="*/ 0 60000 65536"/>
                <a:gd name="T20" fmla="*/ 0 60000 65536"/>
                <a:gd name="T21" fmla="*/ 0 w 86"/>
                <a:gd name="T22" fmla="*/ 0 h 62"/>
                <a:gd name="T23" fmla="*/ 86 w 8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62">
                  <a:moveTo>
                    <a:pt x="77" y="0"/>
                  </a:moveTo>
                  <a:lnTo>
                    <a:pt x="77" y="0"/>
                  </a:lnTo>
                  <a:lnTo>
                    <a:pt x="0" y="45"/>
                  </a:lnTo>
                  <a:lnTo>
                    <a:pt x="9" y="62"/>
                  </a:lnTo>
                  <a:lnTo>
                    <a:pt x="86" y="18"/>
                  </a:lnTo>
                  <a:lnTo>
                    <a:pt x="77" y="0"/>
                  </a:lnTo>
                  <a:close/>
                </a:path>
              </a:pathLst>
            </a:custGeom>
            <a:solidFill>
              <a:srgbClr val="333333"/>
            </a:solidFill>
            <a:ln w="9525">
              <a:solidFill>
                <a:srgbClr val="3366FF"/>
              </a:solidFill>
              <a:round/>
              <a:headEnd/>
              <a:tailEnd/>
            </a:ln>
          </p:spPr>
          <p:txBody>
            <a:bodyPr/>
            <a:lstStyle/>
            <a:p>
              <a:endParaRPr lang="en-US"/>
            </a:p>
          </p:txBody>
        </p:sp>
        <p:sp>
          <p:nvSpPr>
            <p:cNvPr id="5264" name="Freeform 1174"/>
            <p:cNvSpPr>
              <a:spLocks/>
            </p:cNvSpPr>
            <p:nvPr/>
          </p:nvSpPr>
          <p:spPr bwMode="auto">
            <a:xfrm>
              <a:off x="3514" y="2355"/>
              <a:ext cx="20" cy="14"/>
            </a:xfrm>
            <a:custGeom>
              <a:avLst/>
              <a:gdLst>
                <a:gd name="T0" fmla="*/ 18 w 92"/>
                <a:gd name="T1" fmla="*/ 0 h 64"/>
                <a:gd name="T2" fmla="*/ 18 w 92"/>
                <a:gd name="T3" fmla="*/ 0 h 64"/>
                <a:gd name="T4" fmla="*/ 0 w 92"/>
                <a:gd name="T5" fmla="*/ 10 h 64"/>
                <a:gd name="T6" fmla="*/ 2 w 92"/>
                <a:gd name="T7" fmla="*/ 14 h 64"/>
                <a:gd name="T8" fmla="*/ 20 w 92"/>
                <a:gd name="T9" fmla="*/ 4 h 64"/>
                <a:gd name="T10" fmla="*/ 20 w 92"/>
                <a:gd name="T11" fmla="*/ 5 h 64"/>
                <a:gd name="T12" fmla="*/ 18 w 92"/>
                <a:gd name="T13" fmla="*/ 0 h 64"/>
                <a:gd name="T14" fmla="*/ 0 60000 65536"/>
                <a:gd name="T15" fmla="*/ 0 60000 65536"/>
                <a:gd name="T16" fmla="*/ 0 60000 65536"/>
                <a:gd name="T17" fmla="*/ 0 60000 65536"/>
                <a:gd name="T18" fmla="*/ 0 60000 65536"/>
                <a:gd name="T19" fmla="*/ 0 60000 65536"/>
                <a:gd name="T20" fmla="*/ 0 60000 65536"/>
                <a:gd name="T21" fmla="*/ 0 w 92"/>
                <a:gd name="T22" fmla="*/ 0 h 64"/>
                <a:gd name="T23" fmla="*/ 92 w 92"/>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64">
                  <a:moveTo>
                    <a:pt x="83" y="0"/>
                  </a:moveTo>
                  <a:lnTo>
                    <a:pt x="83" y="2"/>
                  </a:lnTo>
                  <a:lnTo>
                    <a:pt x="0" y="46"/>
                  </a:lnTo>
                  <a:lnTo>
                    <a:pt x="9" y="64"/>
                  </a:lnTo>
                  <a:lnTo>
                    <a:pt x="92" y="20"/>
                  </a:lnTo>
                  <a:lnTo>
                    <a:pt x="92" y="22"/>
                  </a:lnTo>
                  <a:lnTo>
                    <a:pt x="83" y="0"/>
                  </a:lnTo>
                  <a:close/>
                </a:path>
              </a:pathLst>
            </a:custGeom>
            <a:solidFill>
              <a:srgbClr val="333333"/>
            </a:solidFill>
            <a:ln w="9525">
              <a:solidFill>
                <a:srgbClr val="3366FF"/>
              </a:solidFill>
              <a:round/>
              <a:headEnd/>
              <a:tailEnd/>
            </a:ln>
          </p:spPr>
          <p:txBody>
            <a:bodyPr/>
            <a:lstStyle/>
            <a:p>
              <a:endParaRPr lang="en-US"/>
            </a:p>
          </p:txBody>
        </p:sp>
        <p:sp>
          <p:nvSpPr>
            <p:cNvPr id="5265" name="Freeform 1175"/>
            <p:cNvSpPr>
              <a:spLocks/>
            </p:cNvSpPr>
            <p:nvPr/>
          </p:nvSpPr>
          <p:spPr bwMode="auto">
            <a:xfrm>
              <a:off x="3532" y="2346"/>
              <a:ext cx="22" cy="14"/>
            </a:xfrm>
            <a:custGeom>
              <a:avLst/>
              <a:gdLst>
                <a:gd name="T0" fmla="*/ 21 w 99"/>
                <a:gd name="T1" fmla="*/ 0 h 60"/>
                <a:gd name="T2" fmla="*/ 20 w 99"/>
                <a:gd name="T3" fmla="*/ 0 h 60"/>
                <a:gd name="T4" fmla="*/ 0 w 99"/>
                <a:gd name="T5" fmla="*/ 9 h 60"/>
                <a:gd name="T6" fmla="*/ 2 w 99"/>
                <a:gd name="T7" fmla="*/ 14 h 60"/>
                <a:gd name="T8" fmla="*/ 22 w 99"/>
                <a:gd name="T9" fmla="*/ 5 h 60"/>
                <a:gd name="T10" fmla="*/ 22 w 99"/>
                <a:gd name="T11" fmla="*/ 5 h 60"/>
                <a:gd name="T12" fmla="*/ 21 w 99"/>
                <a:gd name="T13" fmla="*/ 0 h 60"/>
                <a:gd name="T14" fmla="*/ 0 60000 65536"/>
                <a:gd name="T15" fmla="*/ 0 60000 65536"/>
                <a:gd name="T16" fmla="*/ 0 60000 65536"/>
                <a:gd name="T17" fmla="*/ 0 60000 65536"/>
                <a:gd name="T18" fmla="*/ 0 60000 65536"/>
                <a:gd name="T19" fmla="*/ 0 60000 65536"/>
                <a:gd name="T20" fmla="*/ 0 60000 65536"/>
                <a:gd name="T21" fmla="*/ 0 w 99"/>
                <a:gd name="T22" fmla="*/ 0 h 60"/>
                <a:gd name="T23" fmla="*/ 99 w 99"/>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60">
                  <a:moveTo>
                    <a:pt x="93" y="0"/>
                  </a:moveTo>
                  <a:lnTo>
                    <a:pt x="90" y="0"/>
                  </a:lnTo>
                  <a:lnTo>
                    <a:pt x="0" y="38"/>
                  </a:lnTo>
                  <a:lnTo>
                    <a:pt x="9" y="60"/>
                  </a:lnTo>
                  <a:lnTo>
                    <a:pt x="99" y="22"/>
                  </a:lnTo>
                  <a:lnTo>
                    <a:pt x="97" y="22"/>
                  </a:lnTo>
                  <a:lnTo>
                    <a:pt x="93" y="0"/>
                  </a:lnTo>
                  <a:close/>
                </a:path>
              </a:pathLst>
            </a:custGeom>
            <a:solidFill>
              <a:srgbClr val="333333"/>
            </a:solidFill>
            <a:ln w="9525">
              <a:solidFill>
                <a:srgbClr val="3366FF"/>
              </a:solidFill>
              <a:round/>
              <a:headEnd/>
              <a:tailEnd/>
            </a:ln>
          </p:spPr>
          <p:txBody>
            <a:bodyPr/>
            <a:lstStyle/>
            <a:p>
              <a:endParaRPr lang="en-US"/>
            </a:p>
          </p:txBody>
        </p:sp>
        <p:sp>
          <p:nvSpPr>
            <p:cNvPr id="5266" name="Freeform 1176"/>
            <p:cNvSpPr>
              <a:spLocks/>
            </p:cNvSpPr>
            <p:nvPr/>
          </p:nvSpPr>
          <p:spPr bwMode="auto">
            <a:xfrm>
              <a:off x="3553" y="2338"/>
              <a:ext cx="23" cy="13"/>
            </a:xfrm>
            <a:custGeom>
              <a:avLst/>
              <a:gdLst>
                <a:gd name="T0" fmla="*/ 23 w 106"/>
                <a:gd name="T1" fmla="*/ 2 h 60"/>
                <a:gd name="T2" fmla="*/ 20 w 106"/>
                <a:gd name="T3" fmla="*/ 1 h 60"/>
                <a:gd name="T4" fmla="*/ 0 w 106"/>
                <a:gd name="T5" fmla="*/ 8 h 60"/>
                <a:gd name="T6" fmla="*/ 1 w 106"/>
                <a:gd name="T7" fmla="*/ 13 h 60"/>
                <a:gd name="T8" fmla="*/ 21 w 106"/>
                <a:gd name="T9" fmla="*/ 5 h 60"/>
                <a:gd name="T10" fmla="*/ 19 w 106"/>
                <a:gd name="T11" fmla="*/ 4 h 60"/>
                <a:gd name="T12" fmla="*/ 23 w 106"/>
                <a:gd name="T13" fmla="*/ 2 h 60"/>
                <a:gd name="T14" fmla="*/ 21 w 106"/>
                <a:gd name="T15" fmla="*/ 0 h 60"/>
                <a:gd name="T16" fmla="*/ 20 w 106"/>
                <a:gd name="T17" fmla="*/ 1 h 60"/>
                <a:gd name="T18" fmla="*/ 23 w 106"/>
                <a:gd name="T19" fmla="*/ 2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60"/>
                <a:gd name="T32" fmla="*/ 106 w 106"/>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60">
                  <a:moveTo>
                    <a:pt x="106" y="7"/>
                  </a:moveTo>
                  <a:lnTo>
                    <a:pt x="94" y="3"/>
                  </a:lnTo>
                  <a:lnTo>
                    <a:pt x="0" y="38"/>
                  </a:lnTo>
                  <a:lnTo>
                    <a:pt x="4" y="60"/>
                  </a:lnTo>
                  <a:lnTo>
                    <a:pt x="99" y="25"/>
                  </a:lnTo>
                  <a:lnTo>
                    <a:pt x="88" y="20"/>
                  </a:lnTo>
                  <a:lnTo>
                    <a:pt x="106" y="7"/>
                  </a:lnTo>
                  <a:lnTo>
                    <a:pt x="99" y="0"/>
                  </a:lnTo>
                  <a:lnTo>
                    <a:pt x="94" y="3"/>
                  </a:lnTo>
                  <a:lnTo>
                    <a:pt x="106" y="7"/>
                  </a:lnTo>
                  <a:close/>
                </a:path>
              </a:pathLst>
            </a:custGeom>
            <a:solidFill>
              <a:srgbClr val="333333"/>
            </a:solidFill>
            <a:ln w="9525">
              <a:solidFill>
                <a:srgbClr val="3366FF"/>
              </a:solidFill>
              <a:round/>
              <a:headEnd/>
              <a:tailEnd/>
            </a:ln>
          </p:spPr>
          <p:txBody>
            <a:bodyPr/>
            <a:lstStyle/>
            <a:p>
              <a:endParaRPr lang="en-US"/>
            </a:p>
          </p:txBody>
        </p:sp>
      </p:gr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924"/>
                                        </p:tgtEl>
                                        <p:attrNameLst>
                                          <p:attrName>style.visibility</p:attrName>
                                        </p:attrNameLst>
                                      </p:cBhvr>
                                      <p:to>
                                        <p:strVal val="visible"/>
                                      </p:to>
                                    </p:set>
                                    <p:anim calcmode="lin" valueType="num">
                                      <p:cBhvr>
                                        <p:cTn id="7" dur="500" fill="hold"/>
                                        <p:tgtEl>
                                          <p:spTgt spid="38924"/>
                                        </p:tgtEl>
                                        <p:attrNameLst>
                                          <p:attrName>ppt_w</p:attrName>
                                        </p:attrNameLst>
                                      </p:cBhvr>
                                      <p:tavLst>
                                        <p:tav tm="0">
                                          <p:val>
                                            <p:fltVal val="0"/>
                                          </p:val>
                                        </p:tav>
                                        <p:tav tm="100000">
                                          <p:val>
                                            <p:strVal val="#ppt_w"/>
                                          </p:val>
                                        </p:tav>
                                      </p:tavLst>
                                    </p:anim>
                                    <p:anim calcmode="lin" valueType="num">
                                      <p:cBhvr>
                                        <p:cTn id="8" dur="500" fill="hold"/>
                                        <p:tgtEl>
                                          <p:spTgt spid="38924"/>
                                        </p:tgtEl>
                                        <p:attrNameLst>
                                          <p:attrName>ppt_h</p:attrName>
                                        </p:attrNameLst>
                                      </p:cBhvr>
                                      <p:tavLst>
                                        <p:tav tm="0">
                                          <p:val>
                                            <p:fltVal val="0"/>
                                          </p:val>
                                        </p:tav>
                                        <p:tav tm="100000">
                                          <p:val>
                                            <p:strVal val="#ppt_h"/>
                                          </p:val>
                                        </p:tav>
                                      </p:tavLst>
                                    </p:anim>
                                    <p:animEffect transition="in" filter="fade">
                                      <p:cBhvr>
                                        <p:cTn id="9" dur="500"/>
                                        <p:tgtEl>
                                          <p:spTgt spid="38924"/>
                                        </p:tgtEl>
                                      </p:cBhvr>
                                    </p:animEffect>
                                  </p:childTnLst>
                                </p:cTn>
                              </p:par>
                              <p:par>
                                <p:cTn id="10" presetID="9" presetClass="exit" presetSubtype="0" fill="hold" nodeType="with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918"/>
                                        </p:tgtEl>
                                        <p:attrNameLst>
                                          <p:attrName>style.visibility</p:attrName>
                                        </p:attrNameLst>
                                      </p:cBhvr>
                                      <p:to>
                                        <p:strVal val="visible"/>
                                      </p:to>
                                    </p:set>
                                    <p:animEffect transition="in" filter="dissolve">
                                      <p:cBhvr>
                                        <p:cTn id="17" dur="500"/>
                                        <p:tgtEl>
                                          <p:spTgt spid="38918"/>
                                        </p:tgtEl>
                                      </p:cBhvr>
                                    </p:animEffect>
                                  </p:childTnLst>
                                </p:cTn>
                              </p:par>
                            </p:childTnLst>
                          </p:cTn>
                        </p:par>
                        <p:par>
                          <p:cTn id="18" fill="hold">
                            <p:stCondLst>
                              <p:cond delay="500"/>
                            </p:stCondLst>
                            <p:childTnLst>
                              <p:par>
                                <p:cTn id="19" presetID="9" presetClass="exit" presetSubtype="0" fill="hold" nodeType="afterEffect">
                                  <p:stCondLst>
                                    <p:cond delay="0"/>
                                  </p:stCondLst>
                                  <p:childTnLst>
                                    <p:animEffect transition="out" filter="dissolve">
                                      <p:cBhvr>
                                        <p:cTn id="20" dur="500"/>
                                        <p:tgtEl>
                                          <p:spTgt spid="38924"/>
                                        </p:tgtEl>
                                      </p:cBhvr>
                                    </p:animEffect>
                                    <p:set>
                                      <p:cBhvr>
                                        <p:cTn id="21" dur="1" fill="hold">
                                          <p:stCondLst>
                                            <p:cond delay="499"/>
                                          </p:stCondLst>
                                        </p:cTn>
                                        <p:tgtEl>
                                          <p:spTgt spid="389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2286000" y="1447800"/>
            <a:ext cx="5791200" cy="4572000"/>
          </a:xfrm>
          <a:prstGeom prst="rect">
            <a:avLst/>
          </a:prstGeom>
          <a:solidFill>
            <a:srgbClr val="FFFF99">
              <a:alpha val="16078"/>
            </a:srgbClr>
          </a:solidFill>
          <a:ln w="9525">
            <a:solidFill>
              <a:schemeClr val="tx1"/>
            </a:solidFill>
            <a:miter lim="800000"/>
            <a:headEnd/>
            <a:tailEnd/>
          </a:ln>
        </p:spPr>
        <p:txBody>
          <a:bodyPr wrap="none" anchor="ctr"/>
          <a:lstStyle/>
          <a:p>
            <a:endParaRPr lang="en-US"/>
          </a:p>
        </p:txBody>
      </p:sp>
      <p:sp>
        <p:nvSpPr>
          <p:cNvPr id="168963" name="Rectangle 3"/>
          <p:cNvSpPr>
            <a:spLocks noGrp="1" noChangeArrowheads="1"/>
          </p:cNvSpPr>
          <p:nvPr>
            <p:ph type="title"/>
          </p:nvPr>
        </p:nvSpPr>
        <p:spPr>
          <a:xfrm>
            <a:off x="2133600" y="76200"/>
            <a:ext cx="4648200" cy="1143000"/>
          </a:xfrm>
        </p:spPr>
        <p:txBody>
          <a:bodyPr/>
          <a:lstStyle/>
          <a:p>
            <a:pPr eaLnBrk="1" hangingPunct="1"/>
            <a:r>
              <a:rPr lang="en-US" smtClean="0"/>
              <a:t>Vapor Pressure</a:t>
            </a:r>
          </a:p>
        </p:txBody>
      </p:sp>
      <p:sp>
        <p:nvSpPr>
          <p:cNvPr id="168964"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68965" name="Line 6"/>
          <p:cNvSpPr>
            <a:spLocks noChangeAspect="1" noChangeShapeType="1"/>
          </p:cNvSpPr>
          <p:nvPr/>
        </p:nvSpPr>
        <p:spPr bwMode="auto">
          <a:xfrm>
            <a:off x="2298700" y="1438275"/>
            <a:ext cx="0" cy="4600575"/>
          </a:xfrm>
          <a:prstGeom prst="line">
            <a:avLst/>
          </a:prstGeom>
          <a:noFill/>
          <a:ln w="9525">
            <a:solidFill>
              <a:schemeClr val="tx1"/>
            </a:solidFill>
            <a:round/>
            <a:headEnd/>
            <a:tailEnd/>
          </a:ln>
        </p:spPr>
        <p:txBody>
          <a:bodyPr/>
          <a:lstStyle/>
          <a:p>
            <a:endParaRPr lang="en-US"/>
          </a:p>
        </p:txBody>
      </p:sp>
      <p:sp>
        <p:nvSpPr>
          <p:cNvPr id="168966" name="Line 7"/>
          <p:cNvSpPr>
            <a:spLocks noChangeAspect="1" noChangeShapeType="1"/>
          </p:cNvSpPr>
          <p:nvPr/>
        </p:nvSpPr>
        <p:spPr bwMode="auto">
          <a:xfrm>
            <a:off x="2874963" y="1438275"/>
            <a:ext cx="0" cy="4600575"/>
          </a:xfrm>
          <a:prstGeom prst="line">
            <a:avLst/>
          </a:prstGeom>
          <a:noFill/>
          <a:ln w="9525">
            <a:solidFill>
              <a:schemeClr val="tx1"/>
            </a:solidFill>
            <a:round/>
            <a:headEnd/>
            <a:tailEnd/>
          </a:ln>
        </p:spPr>
        <p:txBody>
          <a:bodyPr/>
          <a:lstStyle/>
          <a:p>
            <a:endParaRPr lang="en-US"/>
          </a:p>
        </p:txBody>
      </p:sp>
      <p:sp>
        <p:nvSpPr>
          <p:cNvPr id="168967" name="Line 8"/>
          <p:cNvSpPr>
            <a:spLocks noChangeAspect="1" noChangeShapeType="1"/>
          </p:cNvSpPr>
          <p:nvPr/>
        </p:nvSpPr>
        <p:spPr bwMode="auto">
          <a:xfrm>
            <a:off x="3449638" y="1438275"/>
            <a:ext cx="0" cy="4600575"/>
          </a:xfrm>
          <a:prstGeom prst="line">
            <a:avLst/>
          </a:prstGeom>
          <a:noFill/>
          <a:ln w="9525">
            <a:solidFill>
              <a:schemeClr val="tx1"/>
            </a:solidFill>
            <a:round/>
            <a:headEnd/>
            <a:tailEnd/>
          </a:ln>
        </p:spPr>
        <p:txBody>
          <a:bodyPr/>
          <a:lstStyle/>
          <a:p>
            <a:endParaRPr lang="en-US"/>
          </a:p>
        </p:txBody>
      </p:sp>
      <p:sp>
        <p:nvSpPr>
          <p:cNvPr id="168968" name="Line 9"/>
          <p:cNvSpPr>
            <a:spLocks noChangeAspect="1" noChangeShapeType="1"/>
          </p:cNvSpPr>
          <p:nvPr/>
        </p:nvSpPr>
        <p:spPr bwMode="auto">
          <a:xfrm>
            <a:off x="4024313" y="1438275"/>
            <a:ext cx="0" cy="4600575"/>
          </a:xfrm>
          <a:prstGeom prst="line">
            <a:avLst/>
          </a:prstGeom>
          <a:noFill/>
          <a:ln w="9525">
            <a:solidFill>
              <a:schemeClr val="tx1"/>
            </a:solidFill>
            <a:round/>
            <a:headEnd/>
            <a:tailEnd/>
          </a:ln>
        </p:spPr>
        <p:txBody>
          <a:bodyPr/>
          <a:lstStyle/>
          <a:p>
            <a:endParaRPr lang="en-US"/>
          </a:p>
        </p:txBody>
      </p:sp>
      <p:sp>
        <p:nvSpPr>
          <p:cNvPr id="168969" name="Line 10"/>
          <p:cNvSpPr>
            <a:spLocks noChangeAspect="1" noChangeShapeType="1"/>
          </p:cNvSpPr>
          <p:nvPr/>
        </p:nvSpPr>
        <p:spPr bwMode="auto">
          <a:xfrm>
            <a:off x="4598988" y="1438275"/>
            <a:ext cx="0" cy="4600575"/>
          </a:xfrm>
          <a:prstGeom prst="line">
            <a:avLst/>
          </a:prstGeom>
          <a:noFill/>
          <a:ln w="9525">
            <a:solidFill>
              <a:schemeClr val="tx1"/>
            </a:solidFill>
            <a:round/>
            <a:headEnd/>
            <a:tailEnd/>
          </a:ln>
        </p:spPr>
        <p:txBody>
          <a:bodyPr/>
          <a:lstStyle/>
          <a:p>
            <a:endParaRPr lang="en-US"/>
          </a:p>
        </p:txBody>
      </p:sp>
      <p:sp>
        <p:nvSpPr>
          <p:cNvPr id="168970" name="Line 11"/>
          <p:cNvSpPr>
            <a:spLocks noChangeAspect="1" noChangeShapeType="1"/>
          </p:cNvSpPr>
          <p:nvPr/>
        </p:nvSpPr>
        <p:spPr bwMode="auto">
          <a:xfrm>
            <a:off x="5175250" y="1438275"/>
            <a:ext cx="0" cy="4600575"/>
          </a:xfrm>
          <a:prstGeom prst="line">
            <a:avLst/>
          </a:prstGeom>
          <a:noFill/>
          <a:ln w="9525">
            <a:solidFill>
              <a:schemeClr val="tx1"/>
            </a:solidFill>
            <a:round/>
            <a:headEnd/>
            <a:tailEnd/>
          </a:ln>
        </p:spPr>
        <p:txBody>
          <a:bodyPr/>
          <a:lstStyle/>
          <a:p>
            <a:endParaRPr lang="en-US"/>
          </a:p>
        </p:txBody>
      </p:sp>
      <p:sp>
        <p:nvSpPr>
          <p:cNvPr id="168971" name="Line 12"/>
          <p:cNvSpPr>
            <a:spLocks noChangeAspect="1" noChangeShapeType="1"/>
          </p:cNvSpPr>
          <p:nvPr/>
        </p:nvSpPr>
        <p:spPr bwMode="auto">
          <a:xfrm>
            <a:off x="5749925" y="1438275"/>
            <a:ext cx="0" cy="4600575"/>
          </a:xfrm>
          <a:prstGeom prst="line">
            <a:avLst/>
          </a:prstGeom>
          <a:noFill/>
          <a:ln w="9525">
            <a:solidFill>
              <a:schemeClr val="tx1"/>
            </a:solidFill>
            <a:round/>
            <a:headEnd/>
            <a:tailEnd/>
          </a:ln>
        </p:spPr>
        <p:txBody>
          <a:bodyPr/>
          <a:lstStyle/>
          <a:p>
            <a:endParaRPr lang="en-US"/>
          </a:p>
        </p:txBody>
      </p:sp>
      <p:sp>
        <p:nvSpPr>
          <p:cNvPr id="168972" name="Line 13"/>
          <p:cNvSpPr>
            <a:spLocks noChangeAspect="1" noChangeShapeType="1"/>
          </p:cNvSpPr>
          <p:nvPr/>
        </p:nvSpPr>
        <p:spPr bwMode="auto">
          <a:xfrm>
            <a:off x="6324600" y="1438275"/>
            <a:ext cx="0" cy="4600575"/>
          </a:xfrm>
          <a:prstGeom prst="line">
            <a:avLst/>
          </a:prstGeom>
          <a:noFill/>
          <a:ln w="9525">
            <a:solidFill>
              <a:schemeClr val="tx1"/>
            </a:solidFill>
            <a:round/>
            <a:headEnd/>
            <a:tailEnd/>
          </a:ln>
        </p:spPr>
        <p:txBody>
          <a:bodyPr/>
          <a:lstStyle/>
          <a:p>
            <a:endParaRPr lang="en-US"/>
          </a:p>
        </p:txBody>
      </p:sp>
      <p:sp>
        <p:nvSpPr>
          <p:cNvPr id="168973" name="Line 14"/>
          <p:cNvSpPr>
            <a:spLocks noChangeAspect="1" noChangeShapeType="1"/>
          </p:cNvSpPr>
          <p:nvPr/>
        </p:nvSpPr>
        <p:spPr bwMode="auto">
          <a:xfrm>
            <a:off x="6899275" y="1438275"/>
            <a:ext cx="0" cy="4600575"/>
          </a:xfrm>
          <a:prstGeom prst="line">
            <a:avLst/>
          </a:prstGeom>
          <a:noFill/>
          <a:ln w="9525">
            <a:solidFill>
              <a:schemeClr val="tx1"/>
            </a:solidFill>
            <a:round/>
            <a:headEnd/>
            <a:tailEnd/>
          </a:ln>
        </p:spPr>
        <p:txBody>
          <a:bodyPr/>
          <a:lstStyle/>
          <a:p>
            <a:endParaRPr lang="en-US"/>
          </a:p>
        </p:txBody>
      </p:sp>
      <p:sp>
        <p:nvSpPr>
          <p:cNvPr id="168974" name="Line 15"/>
          <p:cNvSpPr>
            <a:spLocks noChangeAspect="1" noChangeShapeType="1"/>
          </p:cNvSpPr>
          <p:nvPr/>
        </p:nvSpPr>
        <p:spPr bwMode="auto">
          <a:xfrm>
            <a:off x="7473950" y="1438275"/>
            <a:ext cx="0" cy="4600575"/>
          </a:xfrm>
          <a:prstGeom prst="line">
            <a:avLst/>
          </a:prstGeom>
          <a:noFill/>
          <a:ln w="9525">
            <a:solidFill>
              <a:schemeClr val="tx1"/>
            </a:solidFill>
            <a:round/>
            <a:headEnd/>
            <a:tailEnd/>
          </a:ln>
        </p:spPr>
        <p:txBody>
          <a:bodyPr/>
          <a:lstStyle/>
          <a:p>
            <a:endParaRPr lang="en-US"/>
          </a:p>
        </p:txBody>
      </p:sp>
      <p:sp>
        <p:nvSpPr>
          <p:cNvPr id="168975" name="Line 16"/>
          <p:cNvSpPr>
            <a:spLocks noChangeAspect="1" noChangeShapeType="1"/>
          </p:cNvSpPr>
          <p:nvPr/>
        </p:nvSpPr>
        <p:spPr bwMode="auto">
          <a:xfrm>
            <a:off x="2298700" y="5464175"/>
            <a:ext cx="5751513" cy="0"/>
          </a:xfrm>
          <a:prstGeom prst="line">
            <a:avLst/>
          </a:prstGeom>
          <a:noFill/>
          <a:ln w="9525">
            <a:solidFill>
              <a:schemeClr val="tx1"/>
            </a:solidFill>
            <a:round/>
            <a:headEnd/>
            <a:tailEnd/>
          </a:ln>
        </p:spPr>
        <p:txBody>
          <a:bodyPr/>
          <a:lstStyle/>
          <a:p>
            <a:endParaRPr lang="en-US"/>
          </a:p>
        </p:txBody>
      </p:sp>
      <p:sp>
        <p:nvSpPr>
          <p:cNvPr id="168976" name="Line 17"/>
          <p:cNvSpPr>
            <a:spLocks noChangeAspect="1" noChangeShapeType="1"/>
          </p:cNvSpPr>
          <p:nvPr/>
        </p:nvSpPr>
        <p:spPr bwMode="auto">
          <a:xfrm>
            <a:off x="2274888" y="6035675"/>
            <a:ext cx="5751512" cy="0"/>
          </a:xfrm>
          <a:prstGeom prst="line">
            <a:avLst/>
          </a:prstGeom>
          <a:noFill/>
          <a:ln w="9525">
            <a:solidFill>
              <a:schemeClr val="tx1"/>
            </a:solidFill>
            <a:round/>
            <a:headEnd/>
            <a:tailEnd/>
          </a:ln>
        </p:spPr>
        <p:txBody>
          <a:bodyPr/>
          <a:lstStyle/>
          <a:p>
            <a:endParaRPr lang="en-US"/>
          </a:p>
        </p:txBody>
      </p:sp>
      <p:sp>
        <p:nvSpPr>
          <p:cNvPr id="168977" name="Line 18"/>
          <p:cNvSpPr>
            <a:spLocks noChangeAspect="1" noChangeShapeType="1"/>
          </p:cNvSpPr>
          <p:nvPr/>
        </p:nvSpPr>
        <p:spPr bwMode="auto">
          <a:xfrm>
            <a:off x="2298700" y="4887913"/>
            <a:ext cx="5751513" cy="0"/>
          </a:xfrm>
          <a:prstGeom prst="line">
            <a:avLst/>
          </a:prstGeom>
          <a:noFill/>
          <a:ln w="9525">
            <a:solidFill>
              <a:schemeClr val="tx1"/>
            </a:solidFill>
            <a:round/>
            <a:headEnd/>
            <a:tailEnd/>
          </a:ln>
        </p:spPr>
        <p:txBody>
          <a:bodyPr/>
          <a:lstStyle/>
          <a:p>
            <a:endParaRPr lang="en-US"/>
          </a:p>
        </p:txBody>
      </p:sp>
      <p:sp>
        <p:nvSpPr>
          <p:cNvPr id="168978" name="Line 19"/>
          <p:cNvSpPr>
            <a:spLocks noChangeAspect="1" noChangeShapeType="1"/>
          </p:cNvSpPr>
          <p:nvPr/>
        </p:nvSpPr>
        <p:spPr bwMode="auto">
          <a:xfrm>
            <a:off x="2298700" y="4313238"/>
            <a:ext cx="5751513" cy="0"/>
          </a:xfrm>
          <a:prstGeom prst="line">
            <a:avLst/>
          </a:prstGeom>
          <a:noFill/>
          <a:ln w="9525">
            <a:solidFill>
              <a:schemeClr val="tx1"/>
            </a:solidFill>
            <a:round/>
            <a:headEnd/>
            <a:tailEnd/>
          </a:ln>
        </p:spPr>
        <p:txBody>
          <a:bodyPr/>
          <a:lstStyle/>
          <a:p>
            <a:endParaRPr lang="en-US"/>
          </a:p>
        </p:txBody>
      </p:sp>
      <p:sp>
        <p:nvSpPr>
          <p:cNvPr id="168979" name="Line 20"/>
          <p:cNvSpPr>
            <a:spLocks noChangeAspect="1" noChangeShapeType="1"/>
          </p:cNvSpPr>
          <p:nvPr/>
        </p:nvSpPr>
        <p:spPr bwMode="auto">
          <a:xfrm>
            <a:off x="2298700" y="3738563"/>
            <a:ext cx="5751513" cy="0"/>
          </a:xfrm>
          <a:prstGeom prst="line">
            <a:avLst/>
          </a:prstGeom>
          <a:noFill/>
          <a:ln w="9525">
            <a:solidFill>
              <a:schemeClr val="tx1"/>
            </a:solidFill>
            <a:round/>
            <a:headEnd/>
            <a:tailEnd/>
          </a:ln>
        </p:spPr>
        <p:txBody>
          <a:bodyPr/>
          <a:lstStyle/>
          <a:p>
            <a:endParaRPr lang="en-US"/>
          </a:p>
        </p:txBody>
      </p:sp>
      <p:sp>
        <p:nvSpPr>
          <p:cNvPr id="168980" name="Line 21"/>
          <p:cNvSpPr>
            <a:spLocks noChangeAspect="1" noChangeShapeType="1"/>
          </p:cNvSpPr>
          <p:nvPr/>
        </p:nvSpPr>
        <p:spPr bwMode="auto">
          <a:xfrm>
            <a:off x="2298700" y="3163888"/>
            <a:ext cx="5751513" cy="0"/>
          </a:xfrm>
          <a:prstGeom prst="line">
            <a:avLst/>
          </a:prstGeom>
          <a:noFill/>
          <a:ln w="9525">
            <a:solidFill>
              <a:schemeClr val="tx1"/>
            </a:solidFill>
            <a:round/>
            <a:headEnd/>
            <a:tailEnd/>
          </a:ln>
        </p:spPr>
        <p:txBody>
          <a:bodyPr/>
          <a:lstStyle/>
          <a:p>
            <a:endParaRPr lang="en-US"/>
          </a:p>
        </p:txBody>
      </p:sp>
      <p:sp>
        <p:nvSpPr>
          <p:cNvPr id="168981" name="Line 22"/>
          <p:cNvSpPr>
            <a:spLocks noChangeAspect="1" noChangeShapeType="1"/>
          </p:cNvSpPr>
          <p:nvPr/>
        </p:nvSpPr>
        <p:spPr bwMode="auto">
          <a:xfrm>
            <a:off x="2298700" y="2587625"/>
            <a:ext cx="5751513" cy="0"/>
          </a:xfrm>
          <a:prstGeom prst="line">
            <a:avLst/>
          </a:prstGeom>
          <a:noFill/>
          <a:ln w="9525">
            <a:solidFill>
              <a:schemeClr val="tx1"/>
            </a:solidFill>
            <a:round/>
            <a:headEnd/>
            <a:tailEnd/>
          </a:ln>
        </p:spPr>
        <p:txBody>
          <a:bodyPr/>
          <a:lstStyle/>
          <a:p>
            <a:endParaRPr lang="en-US"/>
          </a:p>
        </p:txBody>
      </p:sp>
      <p:sp>
        <p:nvSpPr>
          <p:cNvPr id="168982" name="Line 23"/>
          <p:cNvSpPr>
            <a:spLocks noChangeAspect="1" noChangeShapeType="1"/>
          </p:cNvSpPr>
          <p:nvPr/>
        </p:nvSpPr>
        <p:spPr bwMode="auto">
          <a:xfrm>
            <a:off x="2298700" y="2012950"/>
            <a:ext cx="5751513" cy="0"/>
          </a:xfrm>
          <a:prstGeom prst="line">
            <a:avLst/>
          </a:prstGeom>
          <a:noFill/>
          <a:ln w="9525">
            <a:solidFill>
              <a:schemeClr val="tx1"/>
            </a:solidFill>
            <a:round/>
            <a:headEnd/>
            <a:tailEnd/>
          </a:ln>
        </p:spPr>
        <p:txBody>
          <a:bodyPr/>
          <a:lstStyle/>
          <a:p>
            <a:endParaRPr lang="en-US"/>
          </a:p>
        </p:txBody>
      </p:sp>
      <p:sp>
        <p:nvSpPr>
          <p:cNvPr id="168983" name="Freeform 24"/>
          <p:cNvSpPr>
            <a:spLocks noChangeAspect="1"/>
          </p:cNvSpPr>
          <p:nvPr/>
        </p:nvSpPr>
        <p:spPr bwMode="auto">
          <a:xfrm>
            <a:off x="2298700" y="1443038"/>
            <a:ext cx="3516313" cy="4164012"/>
          </a:xfrm>
          <a:custGeom>
            <a:avLst/>
            <a:gdLst>
              <a:gd name="T0" fmla="*/ 0 w 2215"/>
              <a:gd name="T1" fmla="*/ 4164012 h 2623"/>
              <a:gd name="T2" fmla="*/ 682625 w 2215"/>
              <a:gd name="T3" fmla="*/ 3921125 h 2623"/>
              <a:gd name="T4" fmla="*/ 1320800 w 2215"/>
              <a:gd name="T5" fmla="*/ 3541712 h 2623"/>
              <a:gd name="T6" fmla="*/ 2159000 w 2215"/>
              <a:gd name="T7" fmla="*/ 2833687 h 2623"/>
              <a:gd name="T8" fmla="*/ 2932112 w 2215"/>
              <a:gd name="T9" fmla="*/ 1612900 h 2623"/>
              <a:gd name="T10" fmla="*/ 3516313 w 2215"/>
              <a:gd name="T11" fmla="*/ 0 h 2623"/>
              <a:gd name="T12" fmla="*/ 0 60000 65536"/>
              <a:gd name="T13" fmla="*/ 0 60000 65536"/>
              <a:gd name="T14" fmla="*/ 0 60000 65536"/>
              <a:gd name="T15" fmla="*/ 0 60000 65536"/>
              <a:gd name="T16" fmla="*/ 0 60000 65536"/>
              <a:gd name="T17" fmla="*/ 0 60000 65536"/>
              <a:gd name="T18" fmla="*/ 0 w 2215"/>
              <a:gd name="T19" fmla="*/ 0 h 2623"/>
              <a:gd name="T20" fmla="*/ 2215 w 2215"/>
              <a:gd name="T21" fmla="*/ 2623 h 2623"/>
            </a:gdLst>
            <a:ahLst/>
            <a:cxnLst>
              <a:cxn ang="T12">
                <a:pos x="T0" y="T1"/>
              </a:cxn>
              <a:cxn ang="T13">
                <a:pos x="T2" y="T3"/>
              </a:cxn>
              <a:cxn ang="T14">
                <a:pos x="T4" y="T5"/>
              </a:cxn>
              <a:cxn ang="T15">
                <a:pos x="T6" y="T7"/>
              </a:cxn>
              <a:cxn ang="T16">
                <a:pos x="T8" y="T9"/>
              </a:cxn>
              <a:cxn ang="T17">
                <a:pos x="T10" y="T11"/>
              </a:cxn>
            </a:cxnLst>
            <a:rect l="T18" t="T19" r="T20" b="T21"/>
            <a:pathLst>
              <a:path w="2215" h="2623">
                <a:moveTo>
                  <a:pt x="0" y="2623"/>
                </a:moveTo>
                <a:cubicBezTo>
                  <a:pt x="72" y="2598"/>
                  <a:pt x="292" y="2536"/>
                  <a:pt x="430" y="2470"/>
                </a:cubicBezTo>
                <a:cubicBezTo>
                  <a:pt x="568" y="2404"/>
                  <a:pt x="677" y="2344"/>
                  <a:pt x="832" y="2231"/>
                </a:cubicBezTo>
                <a:cubicBezTo>
                  <a:pt x="987" y="2117"/>
                  <a:pt x="1190" y="1987"/>
                  <a:pt x="1360" y="1785"/>
                </a:cubicBezTo>
                <a:cubicBezTo>
                  <a:pt x="1530" y="1584"/>
                  <a:pt x="1704" y="1314"/>
                  <a:pt x="1847" y="1016"/>
                </a:cubicBezTo>
                <a:cubicBezTo>
                  <a:pt x="1990" y="718"/>
                  <a:pt x="2138" y="212"/>
                  <a:pt x="2215" y="0"/>
                </a:cubicBezTo>
              </a:path>
            </a:pathLst>
          </a:custGeom>
          <a:noFill/>
          <a:ln w="31750">
            <a:solidFill>
              <a:schemeClr val="tx1"/>
            </a:solidFill>
            <a:round/>
            <a:headEnd/>
            <a:tailEnd/>
          </a:ln>
        </p:spPr>
        <p:txBody>
          <a:bodyPr/>
          <a:lstStyle/>
          <a:p>
            <a:endParaRPr lang="en-US"/>
          </a:p>
        </p:txBody>
      </p:sp>
      <p:sp>
        <p:nvSpPr>
          <p:cNvPr id="168984" name="Freeform 25"/>
          <p:cNvSpPr>
            <a:spLocks noChangeAspect="1"/>
          </p:cNvSpPr>
          <p:nvPr/>
        </p:nvSpPr>
        <p:spPr bwMode="auto">
          <a:xfrm>
            <a:off x="2298700" y="1443038"/>
            <a:ext cx="4530725" cy="4308475"/>
          </a:xfrm>
          <a:custGeom>
            <a:avLst/>
            <a:gdLst>
              <a:gd name="T0" fmla="*/ 0 w 2854"/>
              <a:gd name="T1" fmla="*/ 4308475 h 2714"/>
              <a:gd name="T2" fmla="*/ 1398587 w 2854"/>
              <a:gd name="T3" fmla="*/ 4113213 h 2714"/>
              <a:gd name="T4" fmla="*/ 2441575 w 2854"/>
              <a:gd name="T5" fmla="*/ 3709988 h 2714"/>
              <a:gd name="T6" fmla="*/ 3313113 w 2854"/>
              <a:gd name="T7" fmla="*/ 2924175 h 2714"/>
              <a:gd name="T8" fmla="*/ 4025900 w 2854"/>
              <a:gd name="T9" fmla="*/ 1719263 h 2714"/>
              <a:gd name="T10" fmla="*/ 4530725 w 2854"/>
              <a:gd name="T11" fmla="*/ 0 h 2714"/>
              <a:gd name="T12" fmla="*/ 0 60000 65536"/>
              <a:gd name="T13" fmla="*/ 0 60000 65536"/>
              <a:gd name="T14" fmla="*/ 0 60000 65536"/>
              <a:gd name="T15" fmla="*/ 0 60000 65536"/>
              <a:gd name="T16" fmla="*/ 0 60000 65536"/>
              <a:gd name="T17" fmla="*/ 0 60000 65536"/>
              <a:gd name="T18" fmla="*/ 0 w 2854"/>
              <a:gd name="T19" fmla="*/ 0 h 2714"/>
              <a:gd name="T20" fmla="*/ 2854 w 2854"/>
              <a:gd name="T21" fmla="*/ 2714 h 2714"/>
            </a:gdLst>
            <a:ahLst/>
            <a:cxnLst>
              <a:cxn ang="T12">
                <a:pos x="T0" y="T1"/>
              </a:cxn>
              <a:cxn ang="T13">
                <a:pos x="T2" y="T3"/>
              </a:cxn>
              <a:cxn ang="T14">
                <a:pos x="T4" y="T5"/>
              </a:cxn>
              <a:cxn ang="T15">
                <a:pos x="T6" y="T7"/>
              </a:cxn>
              <a:cxn ang="T16">
                <a:pos x="T8" y="T9"/>
              </a:cxn>
              <a:cxn ang="T17">
                <a:pos x="T10" y="T11"/>
              </a:cxn>
            </a:cxnLst>
            <a:rect l="T18" t="T19" r="T20" b="T21"/>
            <a:pathLst>
              <a:path w="2854" h="2714">
                <a:moveTo>
                  <a:pt x="0" y="2714"/>
                </a:moveTo>
                <a:cubicBezTo>
                  <a:pt x="147" y="2693"/>
                  <a:pt x="625" y="2654"/>
                  <a:pt x="881" y="2591"/>
                </a:cubicBezTo>
                <a:cubicBezTo>
                  <a:pt x="1138" y="2529"/>
                  <a:pt x="1338" y="2461"/>
                  <a:pt x="1538" y="2337"/>
                </a:cubicBezTo>
                <a:cubicBezTo>
                  <a:pt x="1738" y="2212"/>
                  <a:pt x="1921" y="2052"/>
                  <a:pt x="2087" y="1842"/>
                </a:cubicBezTo>
                <a:cubicBezTo>
                  <a:pt x="2253" y="1633"/>
                  <a:pt x="2408" y="1390"/>
                  <a:pt x="2536" y="1083"/>
                </a:cubicBezTo>
                <a:cubicBezTo>
                  <a:pt x="2664" y="776"/>
                  <a:pt x="2788" y="226"/>
                  <a:pt x="2854" y="0"/>
                </a:cubicBezTo>
              </a:path>
            </a:pathLst>
          </a:custGeom>
          <a:noFill/>
          <a:ln w="31750">
            <a:solidFill>
              <a:schemeClr val="tx1"/>
            </a:solidFill>
            <a:round/>
            <a:headEnd/>
            <a:tailEnd/>
          </a:ln>
        </p:spPr>
        <p:txBody>
          <a:bodyPr/>
          <a:lstStyle/>
          <a:p>
            <a:endParaRPr lang="en-US"/>
          </a:p>
        </p:txBody>
      </p:sp>
      <p:sp>
        <p:nvSpPr>
          <p:cNvPr id="168985" name="Freeform 26"/>
          <p:cNvSpPr>
            <a:spLocks noChangeAspect="1"/>
          </p:cNvSpPr>
          <p:nvPr/>
        </p:nvSpPr>
        <p:spPr bwMode="auto">
          <a:xfrm>
            <a:off x="2298700" y="1455738"/>
            <a:ext cx="5741988" cy="4438650"/>
          </a:xfrm>
          <a:custGeom>
            <a:avLst/>
            <a:gdLst>
              <a:gd name="T0" fmla="*/ 0 w 1917"/>
              <a:gd name="T1" fmla="*/ 4438650 h 1482"/>
              <a:gd name="T2" fmla="*/ 994439 w 1917"/>
              <a:gd name="T3" fmla="*/ 4378749 h 1482"/>
              <a:gd name="T4" fmla="*/ 2444164 w 1917"/>
              <a:gd name="T5" fmla="*/ 4151126 h 1482"/>
              <a:gd name="T6" fmla="*/ 3786058 w 1917"/>
              <a:gd name="T7" fmla="*/ 3438307 h 1482"/>
              <a:gd name="T8" fmla="*/ 4735568 w 1917"/>
              <a:gd name="T9" fmla="*/ 2470908 h 1482"/>
              <a:gd name="T10" fmla="*/ 5319651 w 1917"/>
              <a:gd name="T11" fmla="*/ 1392694 h 1482"/>
              <a:gd name="T12" fmla="*/ 5616185 w 1917"/>
              <a:gd name="T13" fmla="*/ 593018 h 1482"/>
              <a:gd name="T14" fmla="*/ 5741988 w 1917"/>
              <a:gd name="T15" fmla="*/ 0 h 1482"/>
              <a:gd name="T16" fmla="*/ 0 60000 65536"/>
              <a:gd name="T17" fmla="*/ 0 60000 65536"/>
              <a:gd name="T18" fmla="*/ 0 60000 65536"/>
              <a:gd name="T19" fmla="*/ 0 60000 65536"/>
              <a:gd name="T20" fmla="*/ 0 60000 65536"/>
              <a:gd name="T21" fmla="*/ 0 60000 65536"/>
              <a:gd name="T22" fmla="*/ 0 60000 65536"/>
              <a:gd name="T23" fmla="*/ 0 60000 65536"/>
              <a:gd name="T24" fmla="*/ 0 w 1917"/>
              <a:gd name="T25" fmla="*/ 0 h 1482"/>
              <a:gd name="T26" fmla="*/ 1917 w 1917"/>
              <a:gd name="T27" fmla="*/ 1482 h 14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17" h="1482">
                <a:moveTo>
                  <a:pt x="0" y="1482"/>
                </a:moveTo>
                <a:cubicBezTo>
                  <a:pt x="55" y="1479"/>
                  <a:pt x="196" y="1478"/>
                  <a:pt x="332" y="1462"/>
                </a:cubicBezTo>
                <a:cubicBezTo>
                  <a:pt x="468" y="1446"/>
                  <a:pt x="661" y="1438"/>
                  <a:pt x="816" y="1386"/>
                </a:cubicBezTo>
                <a:cubicBezTo>
                  <a:pt x="971" y="1334"/>
                  <a:pt x="1137" y="1241"/>
                  <a:pt x="1264" y="1148"/>
                </a:cubicBezTo>
                <a:cubicBezTo>
                  <a:pt x="1391" y="1055"/>
                  <a:pt x="1496" y="939"/>
                  <a:pt x="1581" y="825"/>
                </a:cubicBezTo>
                <a:cubicBezTo>
                  <a:pt x="1666" y="711"/>
                  <a:pt x="1727" y="569"/>
                  <a:pt x="1776" y="465"/>
                </a:cubicBezTo>
                <a:cubicBezTo>
                  <a:pt x="1825" y="361"/>
                  <a:pt x="1852" y="275"/>
                  <a:pt x="1875" y="198"/>
                </a:cubicBezTo>
                <a:cubicBezTo>
                  <a:pt x="1898" y="121"/>
                  <a:pt x="1908" y="41"/>
                  <a:pt x="1917" y="0"/>
                </a:cubicBezTo>
              </a:path>
            </a:pathLst>
          </a:custGeom>
          <a:noFill/>
          <a:ln w="31750">
            <a:solidFill>
              <a:schemeClr val="tx1"/>
            </a:solidFill>
            <a:round/>
            <a:headEnd/>
            <a:tailEnd/>
          </a:ln>
        </p:spPr>
        <p:txBody>
          <a:bodyPr/>
          <a:lstStyle/>
          <a:p>
            <a:endParaRPr lang="en-US"/>
          </a:p>
        </p:txBody>
      </p:sp>
      <p:sp>
        <p:nvSpPr>
          <p:cNvPr id="168986" name="Text Box 27"/>
          <p:cNvSpPr txBox="1">
            <a:spLocks noChangeAspect="1" noChangeArrowheads="1"/>
          </p:cNvSpPr>
          <p:nvPr/>
        </p:nvSpPr>
        <p:spPr bwMode="auto">
          <a:xfrm>
            <a:off x="1520825" y="1768475"/>
            <a:ext cx="677863" cy="396875"/>
          </a:xfrm>
          <a:prstGeom prst="rect">
            <a:avLst/>
          </a:prstGeom>
          <a:noFill/>
          <a:ln w="9525">
            <a:noFill/>
            <a:miter lim="800000"/>
            <a:headEnd/>
            <a:tailEnd/>
          </a:ln>
        </p:spPr>
        <p:txBody>
          <a:bodyPr wrap="none">
            <a:spAutoFit/>
          </a:bodyPr>
          <a:lstStyle/>
          <a:p>
            <a:pPr algn="l"/>
            <a:r>
              <a:rPr lang="en-US" sz="2000" b="1"/>
              <a:t>93.3</a:t>
            </a:r>
          </a:p>
        </p:txBody>
      </p:sp>
      <p:sp>
        <p:nvSpPr>
          <p:cNvPr id="168987" name="Text Box 28"/>
          <p:cNvSpPr txBox="1">
            <a:spLocks noChangeAspect="1" noChangeArrowheads="1"/>
          </p:cNvSpPr>
          <p:nvPr/>
        </p:nvSpPr>
        <p:spPr bwMode="auto">
          <a:xfrm>
            <a:off x="1538288" y="2378075"/>
            <a:ext cx="677862" cy="396875"/>
          </a:xfrm>
          <a:prstGeom prst="rect">
            <a:avLst/>
          </a:prstGeom>
          <a:noFill/>
          <a:ln w="9525">
            <a:noFill/>
            <a:miter lim="800000"/>
            <a:headEnd/>
            <a:tailEnd/>
          </a:ln>
        </p:spPr>
        <p:txBody>
          <a:bodyPr wrap="none">
            <a:spAutoFit/>
          </a:bodyPr>
          <a:lstStyle/>
          <a:p>
            <a:pPr algn="l"/>
            <a:r>
              <a:rPr lang="en-US" sz="2000" b="1"/>
              <a:t>80.0</a:t>
            </a:r>
          </a:p>
        </p:txBody>
      </p:sp>
      <p:sp>
        <p:nvSpPr>
          <p:cNvPr id="168988" name="Text Box 29"/>
          <p:cNvSpPr txBox="1">
            <a:spLocks noChangeAspect="1" noChangeArrowheads="1"/>
          </p:cNvSpPr>
          <p:nvPr/>
        </p:nvSpPr>
        <p:spPr bwMode="auto">
          <a:xfrm>
            <a:off x="1538288" y="2971800"/>
            <a:ext cx="677862" cy="396875"/>
          </a:xfrm>
          <a:prstGeom prst="rect">
            <a:avLst/>
          </a:prstGeom>
          <a:noFill/>
          <a:ln w="9525">
            <a:noFill/>
            <a:miter lim="800000"/>
            <a:headEnd/>
            <a:tailEnd/>
          </a:ln>
        </p:spPr>
        <p:txBody>
          <a:bodyPr wrap="none">
            <a:spAutoFit/>
          </a:bodyPr>
          <a:lstStyle/>
          <a:p>
            <a:pPr algn="l"/>
            <a:r>
              <a:rPr lang="en-US" sz="2000" b="1"/>
              <a:t>66.6</a:t>
            </a:r>
          </a:p>
        </p:txBody>
      </p:sp>
      <p:sp>
        <p:nvSpPr>
          <p:cNvPr id="168989" name="Text Box 30"/>
          <p:cNvSpPr txBox="1">
            <a:spLocks noChangeAspect="1" noChangeArrowheads="1"/>
          </p:cNvSpPr>
          <p:nvPr/>
        </p:nvSpPr>
        <p:spPr bwMode="auto">
          <a:xfrm>
            <a:off x="1538288" y="3521075"/>
            <a:ext cx="677862" cy="396875"/>
          </a:xfrm>
          <a:prstGeom prst="rect">
            <a:avLst/>
          </a:prstGeom>
          <a:noFill/>
          <a:ln w="9525">
            <a:noFill/>
            <a:miter lim="800000"/>
            <a:headEnd/>
            <a:tailEnd/>
          </a:ln>
        </p:spPr>
        <p:txBody>
          <a:bodyPr wrap="none">
            <a:spAutoFit/>
          </a:bodyPr>
          <a:lstStyle/>
          <a:p>
            <a:pPr algn="l"/>
            <a:r>
              <a:rPr lang="en-US" sz="2000" b="1"/>
              <a:t>53.3</a:t>
            </a:r>
          </a:p>
        </p:txBody>
      </p:sp>
      <p:sp>
        <p:nvSpPr>
          <p:cNvPr id="168990" name="Text Box 31"/>
          <p:cNvSpPr txBox="1">
            <a:spLocks noChangeAspect="1" noChangeArrowheads="1"/>
          </p:cNvSpPr>
          <p:nvPr/>
        </p:nvSpPr>
        <p:spPr bwMode="auto">
          <a:xfrm>
            <a:off x="1538288" y="4114800"/>
            <a:ext cx="677862" cy="396875"/>
          </a:xfrm>
          <a:prstGeom prst="rect">
            <a:avLst/>
          </a:prstGeom>
          <a:noFill/>
          <a:ln w="9525">
            <a:noFill/>
            <a:miter lim="800000"/>
            <a:headEnd/>
            <a:tailEnd/>
          </a:ln>
        </p:spPr>
        <p:txBody>
          <a:bodyPr wrap="none">
            <a:spAutoFit/>
          </a:bodyPr>
          <a:lstStyle/>
          <a:p>
            <a:pPr algn="l"/>
            <a:r>
              <a:rPr lang="en-US" sz="2000" b="1"/>
              <a:t>40.0</a:t>
            </a:r>
          </a:p>
        </p:txBody>
      </p:sp>
      <p:sp>
        <p:nvSpPr>
          <p:cNvPr id="168991" name="Text Box 32"/>
          <p:cNvSpPr txBox="1">
            <a:spLocks noChangeAspect="1" noChangeArrowheads="1"/>
          </p:cNvSpPr>
          <p:nvPr/>
        </p:nvSpPr>
        <p:spPr bwMode="auto">
          <a:xfrm>
            <a:off x="1538288" y="4664075"/>
            <a:ext cx="677862" cy="396875"/>
          </a:xfrm>
          <a:prstGeom prst="rect">
            <a:avLst/>
          </a:prstGeom>
          <a:noFill/>
          <a:ln w="9525">
            <a:noFill/>
            <a:miter lim="800000"/>
            <a:headEnd/>
            <a:tailEnd/>
          </a:ln>
        </p:spPr>
        <p:txBody>
          <a:bodyPr wrap="none">
            <a:spAutoFit/>
          </a:bodyPr>
          <a:lstStyle/>
          <a:p>
            <a:pPr algn="l"/>
            <a:r>
              <a:rPr lang="en-US" sz="2000" b="1"/>
              <a:t>26.7</a:t>
            </a:r>
          </a:p>
        </p:txBody>
      </p:sp>
      <p:sp>
        <p:nvSpPr>
          <p:cNvPr id="168992" name="Text Box 33"/>
          <p:cNvSpPr txBox="1">
            <a:spLocks noChangeAspect="1" noChangeArrowheads="1"/>
          </p:cNvSpPr>
          <p:nvPr/>
        </p:nvSpPr>
        <p:spPr bwMode="auto">
          <a:xfrm>
            <a:off x="1538288" y="5257800"/>
            <a:ext cx="677862" cy="396875"/>
          </a:xfrm>
          <a:prstGeom prst="rect">
            <a:avLst/>
          </a:prstGeom>
          <a:noFill/>
          <a:ln w="9525">
            <a:noFill/>
            <a:miter lim="800000"/>
            <a:headEnd/>
            <a:tailEnd/>
          </a:ln>
        </p:spPr>
        <p:txBody>
          <a:bodyPr wrap="none">
            <a:spAutoFit/>
          </a:bodyPr>
          <a:lstStyle/>
          <a:p>
            <a:pPr algn="l"/>
            <a:r>
              <a:rPr lang="en-US" sz="2000" b="1"/>
              <a:t>13.3</a:t>
            </a:r>
          </a:p>
        </p:txBody>
      </p:sp>
      <p:sp>
        <p:nvSpPr>
          <p:cNvPr id="168993" name="Text Box 34"/>
          <p:cNvSpPr txBox="1">
            <a:spLocks noChangeAspect="1" noChangeArrowheads="1"/>
          </p:cNvSpPr>
          <p:nvPr/>
        </p:nvSpPr>
        <p:spPr bwMode="auto">
          <a:xfrm>
            <a:off x="2122488" y="6035675"/>
            <a:ext cx="311150" cy="366713"/>
          </a:xfrm>
          <a:prstGeom prst="rect">
            <a:avLst/>
          </a:prstGeom>
          <a:noFill/>
          <a:ln w="9525">
            <a:noFill/>
            <a:miter lim="800000"/>
            <a:headEnd/>
            <a:tailEnd/>
          </a:ln>
        </p:spPr>
        <p:txBody>
          <a:bodyPr wrap="none">
            <a:spAutoFit/>
          </a:bodyPr>
          <a:lstStyle/>
          <a:p>
            <a:pPr algn="l"/>
            <a:r>
              <a:rPr lang="en-US" sz="1800" b="1"/>
              <a:t>0</a:t>
            </a:r>
          </a:p>
        </p:txBody>
      </p:sp>
      <p:sp>
        <p:nvSpPr>
          <p:cNvPr id="168994" name="Text Box 35"/>
          <p:cNvSpPr txBox="1">
            <a:spLocks noChangeAspect="1" noChangeArrowheads="1"/>
          </p:cNvSpPr>
          <p:nvPr/>
        </p:nvSpPr>
        <p:spPr bwMode="auto">
          <a:xfrm>
            <a:off x="2627313" y="6049963"/>
            <a:ext cx="438150" cy="366712"/>
          </a:xfrm>
          <a:prstGeom prst="rect">
            <a:avLst/>
          </a:prstGeom>
          <a:noFill/>
          <a:ln w="9525">
            <a:noFill/>
            <a:miter lim="800000"/>
            <a:headEnd/>
            <a:tailEnd/>
          </a:ln>
        </p:spPr>
        <p:txBody>
          <a:bodyPr wrap="none">
            <a:spAutoFit/>
          </a:bodyPr>
          <a:lstStyle/>
          <a:p>
            <a:pPr algn="l"/>
            <a:r>
              <a:rPr lang="en-US" sz="1800" b="1"/>
              <a:t>10</a:t>
            </a:r>
          </a:p>
        </p:txBody>
      </p:sp>
      <p:sp>
        <p:nvSpPr>
          <p:cNvPr id="168995" name="Text Box 36"/>
          <p:cNvSpPr txBox="1">
            <a:spLocks noChangeAspect="1" noChangeArrowheads="1"/>
          </p:cNvSpPr>
          <p:nvPr/>
        </p:nvSpPr>
        <p:spPr bwMode="auto">
          <a:xfrm>
            <a:off x="3257550" y="6049963"/>
            <a:ext cx="438150" cy="366712"/>
          </a:xfrm>
          <a:prstGeom prst="rect">
            <a:avLst/>
          </a:prstGeom>
          <a:noFill/>
          <a:ln w="9525">
            <a:noFill/>
            <a:miter lim="800000"/>
            <a:headEnd/>
            <a:tailEnd/>
          </a:ln>
        </p:spPr>
        <p:txBody>
          <a:bodyPr wrap="none">
            <a:spAutoFit/>
          </a:bodyPr>
          <a:lstStyle/>
          <a:p>
            <a:pPr algn="l"/>
            <a:r>
              <a:rPr lang="en-US" sz="1800" b="1"/>
              <a:t>20</a:t>
            </a:r>
          </a:p>
        </p:txBody>
      </p:sp>
      <p:sp>
        <p:nvSpPr>
          <p:cNvPr id="168996" name="Text Box 37"/>
          <p:cNvSpPr txBox="1">
            <a:spLocks noChangeAspect="1" noChangeArrowheads="1"/>
          </p:cNvSpPr>
          <p:nvPr/>
        </p:nvSpPr>
        <p:spPr bwMode="auto">
          <a:xfrm>
            <a:off x="3778250" y="6049963"/>
            <a:ext cx="438150" cy="366712"/>
          </a:xfrm>
          <a:prstGeom prst="rect">
            <a:avLst/>
          </a:prstGeom>
          <a:noFill/>
          <a:ln w="9525">
            <a:noFill/>
            <a:miter lim="800000"/>
            <a:headEnd/>
            <a:tailEnd/>
          </a:ln>
        </p:spPr>
        <p:txBody>
          <a:bodyPr wrap="none">
            <a:spAutoFit/>
          </a:bodyPr>
          <a:lstStyle/>
          <a:p>
            <a:pPr algn="l"/>
            <a:r>
              <a:rPr lang="en-US" sz="1800" b="1"/>
              <a:t>30</a:t>
            </a:r>
          </a:p>
        </p:txBody>
      </p:sp>
      <p:sp>
        <p:nvSpPr>
          <p:cNvPr id="168997" name="Text Box 38"/>
          <p:cNvSpPr txBox="1">
            <a:spLocks noChangeAspect="1" noChangeArrowheads="1"/>
          </p:cNvSpPr>
          <p:nvPr/>
        </p:nvSpPr>
        <p:spPr bwMode="auto">
          <a:xfrm>
            <a:off x="4352925" y="6049963"/>
            <a:ext cx="438150" cy="366712"/>
          </a:xfrm>
          <a:prstGeom prst="rect">
            <a:avLst/>
          </a:prstGeom>
          <a:noFill/>
          <a:ln w="9525">
            <a:noFill/>
            <a:miter lim="800000"/>
            <a:headEnd/>
            <a:tailEnd/>
          </a:ln>
        </p:spPr>
        <p:txBody>
          <a:bodyPr wrap="none">
            <a:spAutoFit/>
          </a:bodyPr>
          <a:lstStyle/>
          <a:p>
            <a:pPr algn="l"/>
            <a:r>
              <a:rPr lang="en-US" sz="1800" b="1"/>
              <a:t>40</a:t>
            </a:r>
          </a:p>
        </p:txBody>
      </p:sp>
      <p:sp>
        <p:nvSpPr>
          <p:cNvPr id="168998" name="Text Box 39"/>
          <p:cNvSpPr txBox="1">
            <a:spLocks noChangeAspect="1" noChangeArrowheads="1"/>
          </p:cNvSpPr>
          <p:nvPr/>
        </p:nvSpPr>
        <p:spPr bwMode="auto">
          <a:xfrm>
            <a:off x="4927600" y="6049963"/>
            <a:ext cx="438150" cy="366712"/>
          </a:xfrm>
          <a:prstGeom prst="rect">
            <a:avLst/>
          </a:prstGeom>
          <a:noFill/>
          <a:ln w="9525">
            <a:noFill/>
            <a:miter lim="800000"/>
            <a:headEnd/>
            <a:tailEnd/>
          </a:ln>
        </p:spPr>
        <p:txBody>
          <a:bodyPr wrap="none">
            <a:spAutoFit/>
          </a:bodyPr>
          <a:lstStyle/>
          <a:p>
            <a:pPr algn="l"/>
            <a:r>
              <a:rPr lang="en-US" sz="1800" b="1"/>
              <a:t>50</a:t>
            </a:r>
          </a:p>
        </p:txBody>
      </p:sp>
      <p:sp>
        <p:nvSpPr>
          <p:cNvPr id="168999" name="Text Box 40"/>
          <p:cNvSpPr txBox="1">
            <a:spLocks noChangeAspect="1" noChangeArrowheads="1"/>
          </p:cNvSpPr>
          <p:nvPr/>
        </p:nvSpPr>
        <p:spPr bwMode="auto">
          <a:xfrm>
            <a:off x="5503863" y="6049963"/>
            <a:ext cx="438150" cy="366712"/>
          </a:xfrm>
          <a:prstGeom prst="rect">
            <a:avLst/>
          </a:prstGeom>
          <a:noFill/>
          <a:ln w="9525">
            <a:noFill/>
            <a:miter lim="800000"/>
            <a:headEnd/>
            <a:tailEnd/>
          </a:ln>
        </p:spPr>
        <p:txBody>
          <a:bodyPr wrap="none">
            <a:spAutoFit/>
          </a:bodyPr>
          <a:lstStyle/>
          <a:p>
            <a:pPr algn="l"/>
            <a:r>
              <a:rPr lang="en-US" sz="1800" b="1"/>
              <a:t>60</a:t>
            </a:r>
          </a:p>
        </p:txBody>
      </p:sp>
      <p:sp>
        <p:nvSpPr>
          <p:cNvPr id="169000" name="Text Box 41"/>
          <p:cNvSpPr txBox="1">
            <a:spLocks noChangeAspect="1" noChangeArrowheads="1"/>
          </p:cNvSpPr>
          <p:nvPr/>
        </p:nvSpPr>
        <p:spPr bwMode="auto">
          <a:xfrm>
            <a:off x="6132513" y="6049963"/>
            <a:ext cx="438150" cy="366712"/>
          </a:xfrm>
          <a:prstGeom prst="rect">
            <a:avLst/>
          </a:prstGeom>
          <a:noFill/>
          <a:ln w="9525">
            <a:noFill/>
            <a:miter lim="800000"/>
            <a:headEnd/>
            <a:tailEnd/>
          </a:ln>
        </p:spPr>
        <p:txBody>
          <a:bodyPr wrap="none">
            <a:spAutoFit/>
          </a:bodyPr>
          <a:lstStyle/>
          <a:p>
            <a:pPr algn="l"/>
            <a:r>
              <a:rPr lang="en-US" sz="1800" b="1"/>
              <a:t>70</a:t>
            </a:r>
          </a:p>
        </p:txBody>
      </p:sp>
      <p:sp>
        <p:nvSpPr>
          <p:cNvPr id="169001" name="Text Box 42"/>
          <p:cNvSpPr txBox="1">
            <a:spLocks noChangeAspect="1" noChangeArrowheads="1"/>
          </p:cNvSpPr>
          <p:nvPr/>
        </p:nvSpPr>
        <p:spPr bwMode="auto">
          <a:xfrm>
            <a:off x="6653213" y="6049963"/>
            <a:ext cx="438150" cy="366712"/>
          </a:xfrm>
          <a:prstGeom prst="rect">
            <a:avLst/>
          </a:prstGeom>
          <a:noFill/>
          <a:ln w="9525">
            <a:noFill/>
            <a:miter lim="800000"/>
            <a:headEnd/>
            <a:tailEnd/>
          </a:ln>
        </p:spPr>
        <p:txBody>
          <a:bodyPr wrap="none">
            <a:spAutoFit/>
          </a:bodyPr>
          <a:lstStyle/>
          <a:p>
            <a:pPr algn="l"/>
            <a:r>
              <a:rPr lang="en-US" sz="1800" b="1"/>
              <a:t>80</a:t>
            </a:r>
          </a:p>
        </p:txBody>
      </p:sp>
      <p:sp>
        <p:nvSpPr>
          <p:cNvPr id="169002" name="Text Box 43"/>
          <p:cNvSpPr txBox="1">
            <a:spLocks noChangeAspect="1" noChangeArrowheads="1"/>
          </p:cNvSpPr>
          <p:nvPr/>
        </p:nvSpPr>
        <p:spPr bwMode="auto">
          <a:xfrm>
            <a:off x="7227888" y="6049963"/>
            <a:ext cx="438150" cy="366712"/>
          </a:xfrm>
          <a:prstGeom prst="rect">
            <a:avLst/>
          </a:prstGeom>
          <a:noFill/>
          <a:ln w="9525">
            <a:noFill/>
            <a:miter lim="800000"/>
            <a:headEnd/>
            <a:tailEnd/>
          </a:ln>
        </p:spPr>
        <p:txBody>
          <a:bodyPr wrap="none">
            <a:spAutoFit/>
          </a:bodyPr>
          <a:lstStyle/>
          <a:p>
            <a:pPr algn="l"/>
            <a:r>
              <a:rPr lang="en-US" sz="1800" b="1"/>
              <a:t>90</a:t>
            </a:r>
          </a:p>
        </p:txBody>
      </p:sp>
      <p:sp>
        <p:nvSpPr>
          <p:cNvPr id="169003" name="Text Box 44"/>
          <p:cNvSpPr txBox="1">
            <a:spLocks noChangeAspect="1" noChangeArrowheads="1"/>
          </p:cNvSpPr>
          <p:nvPr/>
        </p:nvSpPr>
        <p:spPr bwMode="auto">
          <a:xfrm>
            <a:off x="7659688" y="6049963"/>
            <a:ext cx="565150" cy="366712"/>
          </a:xfrm>
          <a:prstGeom prst="rect">
            <a:avLst/>
          </a:prstGeom>
          <a:noFill/>
          <a:ln w="9525">
            <a:noFill/>
            <a:miter lim="800000"/>
            <a:headEnd/>
            <a:tailEnd/>
          </a:ln>
        </p:spPr>
        <p:txBody>
          <a:bodyPr wrap="none">
            <a:spAutoFit/>
          </a:bodyPr>
          <a:lstStyle/>
          <a:p>
            <a:pPr algn="l"/>
            <a:r>
              <a:rPr lang="en-US" sz="1800" b="1"/>
              <a:t>100</a:t>
            </a:r>
          </a:p>
        </p:txBody>
      </p:sp>
      <p:sp>
        <p:nvSpPr>
          <p:cNvPr id="169004" name="Text Box 45"/>
          <p:cNvSpPr txBox="1">
            <a:spLocks noChangeAspect="1" noChangeArrowheads="1"/>
          </p:cNvSpPr>
          <p:nvPr/>
        </p:nvSpPr>
        <p:spPr bwMode="auto">
          <a:xfrm>
            <a:off x="5192713" y="1066800"/>
            <a:ext cx="963612" cy="396875"/>
          </a:xfrm>
          <a:prstGeom prst="rect">
            <a:avLst/>
          </a:prstGeom>
          <a:noFill/>
          <a:ln w="9525">
            <a:noFill/>
            <a:miter lim="800000"/>
            <a:headEnd/>
            <a:tailEnd/>
          </a:ln>
        </p:spPr>
        <p:txBody>
          <a:bodyPr wrap="none">
            <a:spAutoFit/>
          </a:bodyPr>
          <a:lstStyle/>
          <a:p>
            <a:pPr algn="l"/>
            <a:r>
              <a:rPr lang="en-US" sz="2000" b="1"/>
              <a:t>61.3</a:t>
            </a:r>
            <a:r>
              <a:rPr lang="en-US" sz="2000" b="1" baseline="30000"/>
              <a:t>o</a:t>
            </a:r>
            <a:r>
              <a:rPr lang="en-US" sz="2000" b="1"/>
              <a:t>C</a:t>
            </a:r>
          </a:p>
        </p:txBody>
      </p:sp>
      <p:sp>
        <p:nvSpPr>
          <p:cNvPr id="169005" name="Text Box 46"/>
          <p:cNvSpPr txBox="1">
            <a:spLocks noChangeAspect="1" noChangeArrowheads="1"/>
          </p:cNvSpPr>
          <p:nvPr/>
        </p:nvSpPr>
        <p:spPr bwMode="auto">
          <a:xfrm>
            <a:off x="6486525" y="1066800"/>
            <a:ext cx="963613" cy="396875"/>
          </a:xfrm>
          <a:prstGeom prst="rect">
            <a:avLst/>
          </a:prstGeom>
          <a:noFill/>
          <a:ln w="9525">
            <a:noFill/>
            <a:miter lim="800000"/>
            <a:headEnd/>
            <a:tailEnd/>
          </a:ln>
        </p:spPr>
        <p:txBody>
          <a:bodyPr wrap="none">
            <a:spAutoFit/>
          </a:bodyPr>
          <a:lstStyle/>
          <a:p>
            <a:pPr algn="l"/>
            <a:r>
              <a:rPr lang="en-US" sz="2000" b="1"/>
              <a:t>78.4</a:t>
            </a:r>
            <a:r>
              <a:rPr lang="en-US" sz="2000" b="1" baseline="30000"/>
              <a:t>o</a:t>
            </a:r>
            <a:r>
              <a:rPr lang="en-US" sz="2000" b="1"/>
              <a:t>C</a:t>
            </a:r>
          </a:p>
        </p:txBody>
      </p:sp>
      <p:sp>
        <p:nvSpPr>
          <p:cNvPr id="169006" name="Text Box 47"/>
          <p:cNvSpPr txBox="1">
            <a:spLocks noChangeAspect="1" noChangeArrowheads="1"/>
          </p:cNvSpPr>
          <p:nvPr/>
        </p:nvSpPr>
        <p:spPr bwMode="auto">
          <a:xfrm>
            <a:off x="7635875" y="1066800"/>
            <a:ext cx="893763" cy="396875"/>
          </a:xfrm>
          <a:prstGeom prst="rect">
            <a:avLst/>
          </a:prstGeom>
          <a:noFill/>
          <a:ln w="9525">
            <a:noFill/>
            <a:miter lim="800000"/>
            <a:headEnd/>
            <a:tailEnd/>
          </a:ln>
        </p:spPr>
        <p:txBody>
          <a:bodyPr wrap="none">
            <a:spAutoFit/>
          </a:bodyPr>
          <a:lstStyle/>
          <a:p>
            <a:pPr algn="l"/>
            <a:r>
              <a:rPr lang="en-US" sz="2000" b="1"/>
              <a:t>100</a:t>
            </a:r>
            <a:r>
              <a:rPr lang="en-US" sz="2000" b="1" baseline="30000"/>
              <a:t>o</a:t>
            </a:r>
            <a:r>
              <a:rPr lang="en-US" sz="2000" b="1"/>
              <a:t>C</a:t>
            </a:r>
          </a:p>
        </p:txBody>
      </p:sp>
      <p:sp>
        <p:nvSpPr>
          <p:cNvPr id="169007" name="Text Box 48"/>
          <p:cNvSpPr txBox="1">
            <a:spLocks noChangeAspect="1" noChangeArrowheads="1"/>
          </p:cNvSpPr>
          <p:nvPr/>
        </p:nvSpPr>
        <p:spPr bwMode="auto">
          <a:xfrm rot="-3360992">
            <a:off x="3724276" y="3222625"/>
            <a:ext cx="1524000" cy="396875"/>
          </a:xfrm>
          <a:prstGeom prst="rect">
            <a:avLst/>
          </a:prstGeom>
          <a:noFill/>
          <a:ln w="9525">
            <a:noFill/>
            <a:miter lim="800000"/>
            <a:headEnd/>
            <a:tailEnd/>
          </a:ln>
        </p:spPr>
        <p:txBody>
          <a:bodyPr wrap="none">
            <a:spAutoFit/>
          </a:bodyPr>
          <a:lstStyle/>
          <a:p>
            <a:pPr algn="l"/>
            <a:r>
              <a:rPr lang="en-US" sz="2000" b="1"/>
              <a:t>chloroform</a:t>
            </a:r>
          </a:p>
        </p:txBody>
      </p:sp>
      <p:sp>
        <p:nvSpPr>
          <p:cNvPr id="169008" name="Text Box 49"/>
          <p:cNvSpPr txBox="1">
            <a:spLocks noChangeAspect="1" noChangeArrowheads="1"/>
          </p:cNvSpPr>
          <p:nvPr/>
        </p:nvSpPr>
        <p:spPr bwMode="auto">
          <a:xfrm rot="-3521323">
            <a:off x="4761707" y="3369469"/>
            <a:ext cx="1735137" cy="396875"/>
          </a:xfrm>
          <a:prstGeom prst="rect">
            <a:avLst/>
          </a:prstGeom>
          <a:noFill/>
          <a:ln w="9525">
            <a:noFill/>
            <a:miter lim="800000"/>
            <a:headEnd/>
            <a:tailEnd/>
          </a:ln>
        </p:spPr>
        <p:txBody>
          <a:bodyPr wrap="none">
            <a:spAutoFit/>
          </a:bodyPr>
          <a:lstStyle/>
          <a:p>
            <a:pPr algn="l"/>
            <a:r>
              <a:rPr lang="en-US" sz="2000" b="1"/>
              <a:t>ethyl alcohol</a:t>
            </a:r>
          </a:p>
        </p:txBody>
      </p:sp>
      <p:sp>
        <p:nvSpPr>
          <p:cNvPr id="169009" name="Text Box 50"/>
          <p:cNvSpPr txBox="1">
            <a:spLocks noChangeAspect="1" noChangeArrowheads="1"/>
          </p:cNvSpPr>
          <p:nvPr/>
        </p:nvSpPr>
        <p:spPr bwMode="auto">
          <a:xfrm rot="-2446097">
            <a:off x="5386388" y="4332288"/>
            <a:ext cx="846137" cy="396875"/>
          </a:xfrm>
          <a:prstGeom prst="rect">
            <a:avLst/>
          </a:prstGeom>
          <a:noFill/>
          <a:ln w="9525">
            <a:noFill/>
            <a:miter lim="800000"/>
            <a:headEnd/>
            <a:tailEnd/>
          </a:ln>
        </p:spPr>
        <p:txBody>
          <a:bodyPr wrap="none">
            <a:spAutoFit/>
          </a:bodyPr>
          <a:lstStyle/>
          <a:p>
            <a:pPr algn="l"/>
            <a:r>
              <a:rPr lang="en-US" sz="2000" b="1"/>
              <a:t>water</a:t>
            </a:r>
          </a:p>
        </p:txBody>
      </p:sp>
      <p:sp>
        <p:nvSpPr>
          <p:cNvPr id="169010" name="Freeform 51"/>
          <p:cNvSpPr>
            <a:spLocks noChangeAspect="1"/>
          </p:cNvSpPr>
          <p:nvPr/>
        </p:nvSpPr>
        <p:spPr bwMode="auto">
          <a:xfrm>
            <a:off x="8067675" y="1457325"/>
            <a:ext cx="19050" cy="4606925"/>
          </a:xfrm>
          <a:custGeom>
            <a:avLst/>
            <a:gdLst>
              <a:gd name="T0" fmla="*/ 19050 w 12"/>
              <a:gd name="T1" fmla="*/ 0 h 2902"/>
              <a:gd name="T2" fmla="*/ 0 w 12"/>
              <a:gd name="T3" fmla="*/ 4606925 h 2902"/>
              <a:gd name="T4" fmla="*/ 0 60000 65536"/>
              <a:gd name="T5" fmla="*/ 0 60000 65536"/>
              <a:gd name="T6" fmla="*/ 0 w 12"/>
              <a:gd name="T7" fmla="*/ 0 h 2902"/>
              <a:gd name="T8" fmla="*/ 12 w 12"/>
              <a:gd name="T9" fmla="*/ 2902 h 2902"/>
            </a:gdLst>
            <a:ahLst/>
            <a:cxnLst>
              <a:cxn ang="T4">
                <a:pos x="T0" y="T1"/>
              </a:cxn>
              <a:cxn ang="T5">
                <a:pos x="T2" y="T3"/>
              </a:cxn>
            </a:cxnLst>
            <a:rect l="T6" t="T7" r="T8" b="T9"/>
            <a:pathLst>
              <a:path w="12" h="2902">
                <a:moveTo>
                  <a:pt x="12" y="0"/>
                </a:moveTo>
                <a:lnTo>
                  <a:pt x="0" y="2902"/>
                </a:lnTo>
              </a:path>
            </a:pathLst>
          </a:custGeom>
          <a:noFill/>
          <a:ln w="9525">
            <a:solidFill>
              <a:schemeClr val="tx1"/>
            </a:solidFill>
            <a:round/>
            <a:headEnd/>
            <a:tailEnd/>
          </a:ln>
        </p:spPr>
        <p:txBody>
          <a:bodyPr/>
          <a:lstStyle/>
          <a:p>
            <a:endParaRPr lang="en-US"/>
          </a:p>
        </p:txBody>
      </p:sp>
      <p:sp>
        <p:nvSpPr>
          <p:cNvPr id="169011" name="Line 52"/>
          <p:cNvSpPr>
            <a:spLocks noChangeAspect="1" noChangeShapeType="1"/>
          </p:cNvSpPr>
          <p:nvPr/>
        </p:nvSpPr>
        <p:spPr bwMode="auto">
          <a:xfrm>
            <a:off x="2314575" y="1463675"/>
            <a:ext cx="5751513" cy="0"/>
          </a:xfrm>
          <a:prstGeom prst="line">
            <a:avLst/>
          </a:prstGeom>
          <a:noFill/>
          <a:ln w="9525">
            <a:solidFill>
              <a:schemeClr val="tx1"/>
            </a:solidFill>
            <a:round/>
            <a:headEnd/>
            <a:tailEnd/>
          </a:ln>
        </p:spPr>
        <p:txBody>
          <a:bodyPr/>
          <a:lstStyle/>
          <a:p>
            <a:endParaRPr lang="en-US"/>
          </a:p>
        </p:txBody>
      </p:sp>
      <p:sp>
        <p:nvSpPr>
          <p:cNvPr id="169012" name="Text Box 53"/>
          <p:cNvSpPr txBox="1">
            <a:spLocks noChangeArrowheads="1"/>
          </p:cNvSpPr>
          <p:nvPr/>
        </p:nvSpPr>
        <p:spPr bwMode="auto">
          <a:xfrm rot="16200000" flipH="1">
            <a:off x="8731" y="3437732"/>
            <a:ext cx="2268537" cy="457200"/>
          </a:xfrm>
          <a:prstGeom prst="rect">
            <a:avLst/>
          </a:prstGeom>
          <a:noFill/>
          <a:ln w="9525">
            <a:noFill/>
            <a:miter lim="800000"/>
            <a:headEnd/>
            <a:tailEnd/>
          </a:ln>
        </p:spPr>
        <p:txBody>
          <a:bodyPr wrap="none">
            <a:spAutoFit/>
          </a:bodyPr>
          <a:lstStyle/>
          <a:p>
            <a:pPr algn="l"/>
            <a:r>
              <a:rPr lang="en-US" sz="2400"/>
              <a:t>Pressure (KPa)</a:t>
            </a:r>
          </a:p>
        </p:txBody>
      </p:sp>
      <p:sp>
        <p:nvSpPr>
          <p:cNvPr id="169013" name="Text Box 54"/>
          <p:cNvSpPr txBox="1">
            <a:spLocks noChangeArrowheads="1"/>
          </p:cNvSpPr>
          <p:nvPr/>
        </p:nvSpPr>
        <p:spPr bwMode="auto">
          <a:xfrm flipH="1">
            <a:off x="3881438" y="6340475"/>
            <a:ext cx="2551112" cy="457200"/>
          </a:xfrm>
          <a:prstGeom prst="rect">
            <a:avLst/>
          </a:prstGeom>
          <a:noFill/>
          <a:ln w="9525">
            <a:noFill/>
            <a:miter lim="800000"/>
            <a:headEnd/>
            <a:tailEnd/>
          </a:ln>
        </p:spPr>
        <p:txBody>
          <a:bodyPr wrap="none">
            <a:spAutoFit/>
          </a:bodyPr>
          <a:lstStyle/>
          <a:p>
            <a:pPr algn="l"/>
            <a:r>
              <a:rPr lang="en-US" sz="2400"/>
              <a:t>Temperature (</a:t>
            </a:r>
            <a:r>
              <a:rPr lang="en-US" sz="2400" baseline="30000"/>
              <a:t>o</a:t>
            </a:r>
            <a:r>
              <a:rPr lang="en-US" sz="2400"/>
              <a:t>C)</a:t>
            </a:r>
          </a:p>
        </p:txBody>
      </p:sp>
      <p:sp>
        <p:nvSpPr>
          <p:cNvPr id="169014" name="Text Box 55"/>
          <p:cNvSpPr txBox="1">
            <a:spLocks noChangeAspect="1" noChangeArrowheads="1"/>
          </p:cNvSpPr>
          <p:nvPr/>
        </p:nvSpPr>
        <p:spPr bwMode="auto">
          <a:xfrm>
            <a:off x="1390650" y="1295400"/>
            <a:ext cx="819150" cy="396875"/>
          </a:xfrm>
          <a:prstGeom prst="rect">
            <a:avLst/>
          </a:prstGeom>
          <a:noFill/>
          <a:ln w="9525">
            <a:noFill/>
            <a:miter lim="800000"/>
            <a:headEnd/>
            <a:tailEnd/>
          </a:ln>
        </p:spPr>
        <p:txBody>
          <a:bodyPr wrap="none">
            <a:spAutoFit/>
          </a:bodyPr>
          <a:lstStyle/>
          <a:p>
            <a:pPr algn="l"/>
            <a:r>
              <a:rPr lang="en-US" sz="2000" b="1"/>
              <a:t>101.3</a:t>
            </a:r>
          </a:p>
        </p:txBody>
      </p:sp>
      <p:pic>
        <p:nvPicPr>
          <p:cNvPr id="169015" name="Picture 57" descr="bullet"/>
          <p:cNvPicPr>
            <a:picLocks noChangeAspect="1" noChangeArrowheads="1"/>
          </p:cNvPicPr>
          <p:nvPr/>
        </p:nvPicPr>
        <p:blipFill>
          <a:blip r:embed="rId4" cstate="print"/>
          <a:srcRect/>
          <a:stretch>
            <a:fillRect/>
          </a:stretch>
        </p:blipFill>
        <p:spPr bwMode="auto">
          <a:xfrm>
            <a:off x="5772150" y="1408113"/>
            <a:ext cx="82550" cy="82550"/>
          </a:xfrm>
          <a:prstGeom prst="rect">
            <a:avLst/>
          </a:prstGeom>
          <a:noFill/>
          <a:ln w="9525">
            <a:noFill/>
            <a:miter lim="800000"/>
            <a:headEnd/>
            <a:tailEnd/>
          </a:ln>
        </p:spPr>
      </p:pic>
      <p:pic>
        <p:nvPicPr>
          <p:cNvPr id="169016" name="Picture 58" descr="bullet"/>
          <p:cNvPicPr>
            <a:picLocks noChangeAspect="1" noChangeArrowheads="1"/>
          </p:cNvPicPr>
          <p:nvPr/>
        </p:nvPicPr>
        <p:blipFill>
          <a:blip r:embed="rId4" cstate="print"/>
          <a:srcRect/>
          <a:stretch>
            <a:fillRect/>
          </a:stretch>
        </p:blipFill>
        <p:spPr bwMode="auto">
          <a:xfrm>
            <a:off x="6777038" y="1411288"/>
            <a:ext cx="82550" cy="82550"/>
          </a:xfrm>
          <a:prstGeom prst="rect">
            <a:avLst/>
          </a:prstGeom>
          <a:noFill/>
          <a:ln w="9525">
            <a:noFill/>
            <a:miter lim="800000"/>
            <a:headEnd/>
            <a:tailEnd/>
          </a:ln>
        </p:spPr>
      </p:pic>
      <p:pic>
        <p:nvPicPr>
          <p:cNvPr id="169017" name="Picture 59" descr="bullet"/>
          <p:cNvPicPr>
            <a:picLocks noChangeAspect="1" noChangeArrowheads="1"/>
          </p:cNvPicPr>
          <p:nvPr/>
        </p:nvPicPr>
        <p:blipFill>
          <a:blip r:embed="rId4" cstate="print"/>
          <a:srcRect/>
          <a:stretch>
            <a:fillRect/>
          </a:stretch>
        </p:blipFill>
        <p:spPr bwMode="auto">
          <a:xfrm>
            <a:off x="8001000" y="1412875"/>
            <a:ext cx="82550" cy="8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endParaRPr lang="en-US" smtClean="0"/>
          </a:p>
        </p:txBody>
      </p:sp>
      <p:grpSp>
        <p:nvGrpSpPr>
          <p:cNvPr id="169987" name="Group 3"/>
          <p:cNvGrpSpPr>
            <a:grpSpLocks/>
          </p:cNvGrpSpPr>
          <p:nvPr/>
        </p:nvGrpSpPr>
        <p:grpSpPr bwMode="auto">
          <a:xfrm>
            <a:off x="914400" y="1905000"/>
            <a:ext cx="6858000" cy="3941763"/>
            <a:chOff x="720" y="1512"/>
            <a:chExt cx="10800" cy="6208"/>
          </a:xfrm>
        </p:grpSpPr>
        <p:sp>
          <p:nvSpPr>
            <p:cNvPr id="169991" name="Text Box 4"/>
            <p:cNvSpPr txBox="1">
              <a:spLocks noChangeArrowheads="1"/>
            </p:cNvSpPr>
            <p:nvPr/>
          </p:nvSpPr>
          <p:spPr bwMode="auto">
            <a:xfrm>
              <a:off x="9000" y="4572"/>
              <a:ext cx="2520" cy="720"/>
            </a:xfrm>
            <a:prstGeom prst="rect">
              <a:avLst/>
            </a:prstGeom>
            <a:noFill/>
            <a:ln w="9525">
              <a:noFill/>
              <a:miter lim="800000"/>
              <a:headEnd/>
              <a:tailEnd/>
            </a:ln>
          </p:spPr>
          <p:txBody>
            <a:bodyPr/>
            <a:lstStyle/>
            <a:p>
              <a:r>
                <a:rPr lang="en-US" sz="1600">
                  <a:ea typeface="Times New Roman" pitchFamily="18" charset="0"/>
                  <a:cs typeface="Arial" charset="0"/>
                </a:rPr>
                <a:t>ETHANOL</a:t>
              </a:r>
              <a:endParaRPr lang="en-US" sz="1800">
                <a:ea typeface="Times New Roman" pitchFamily="18" charset="0"/>
                <a:cs typeface="Arial" charset="0"/>
              </a:endParaRPr>
            </a:p>
          </p:txBody>
        </p:sp>
        <p:sp>
          <p:nvSpPr>
            <p:cNvPr id="169992" name="Text Box 5"/>
            <p:cNvSpPr txBox="1">
              <a:spLocks noChangeArrowheads="1"/>
            </p:cNvSpPr>
            <p:nvPr/>
          </p:nvSpPr>
          <p:spPr bwMode="auto">
            <a:xfrm>
              <a:off x="720" y="5292"/>
              <a:ext cx="2520" cy="720"/>
            </a:xfrm>
            <a:prstGeom prst="rect">
              <a:avLst/>
            </a:prstGeom>
            <a:noFill/>
            <a:ln w="9525">
              <a:noFill/>
              <a:miter lim="800000"/>
              <a:headEnd/>
              <a:tailEnd/>
            </a:ln>
          </p:spPr>
          <p:txBody>
            <a:bodyPr/>
            <a:lstStyle/>
            <a:p>
              <a:r>
                <a:rPr lang="en-US" sz="1600">
                  <a:ea typeface="Times New Roman" pitchFamily="18" charset="0"/>
                  <a:cs typeface="Arial" charset="0"/>
                </a:rPr>
                <a:t>WATER</a:t>
              </a:r>
              <a:endParaRPr lang="en-US" sz="1800">
                <a:ea typeface="Times New Roman" pitchFamily="18" charset="0"/>
                <a:cs typeface="Arial" charset="0"/>
              </a:endParaRPr>
            </a:p>
          </p:txBody>
        </p:sp>
        <p:sp>
          <p:nvSpPr>
            <p:cNvPr id="169993" name="AutoShape 6"/>
            <p:cNvSpPr>
              <a:spLocks noChangeArrowheads="1"/>
            </p:cNvSpPr>
            <p:nvPr/>
          </p:nvSpPr>
          <p:spPr bwMode="auto">
            <a:xfrm>
              <a:off x="7560" y="1692"/>
              <a:ext cx="900" cy="900"/>
            </a:xfrm>
            <a:prstGeom prst="downArrow">
              <a:avLst>
                <a:gd name="adj1" fmla="val 50000"/>
                <a:gd name="adj2" fmla="val 25000"/>
              </a:avLst>
            </a:prstGeom>
            <a:solidFill>
              <a:srgbClr val="C0C0C0"/>
            </a:solidFill>
            <a:ln w="19050">
              <a:solidFill>
                <a:srgbClr val="000000"/>
              </a:solidFill>
              <a:miter lim="800000"/>
              <a:headEnd/>
              <a:tailEnd/>
            </a:ln>
          </p:spPr>
          <p:txBody>
            <a:bodyPr/>
            <a:lstStyle/>
            <a:p>
              <a:endParaRPr lang="en-US"/>
            </a:p>
          </p:txBody>
        </p:sp>
        <p:sp>
          <p:nvSpPr>
            <p:cNvPr id="169994" name="AutoShape 7"/>
            <p:cNvSpPr>
              <a:spLocks noChangeArrowheads="1"/>
            </p:cNvSpPr>
            <p:nvPr/>
          </p:nvSpPr>
          <p:spPr bwMode="auto">
            <a:xfrm>
              <a:off x="3600" y="1692"/>
              <a:ext cx="900" cy="900"/>
            </a:xfrm>
            <a:prstGeom prst="downArrow">
              <a:avLst>
                <a:gd name="adj1" fmla="val 50000"/>
                <a:gd name="adj2" fmla="val 25000"/>
              </a:avLst>
            </a:prstGeom>
            <a:solidFill>
              <a:srgbClr val="C0C0C0"/>
            </a:solidFill>
            <a:ln w="19050">
              <a:solidFill>
                <a:srgbClr val="000000"/>
              </a:solidFill>
              <a:miter lim="800000"/>
              <a:headEnd/>
              <a:tailEnd/>
            </a:ln>
          </p:spPr>
          <p:txBody>
            <a:bodyPr/>
            <a:lstStyle/>
            <a:p>
              <a:endParaRPr lang="en-US"/>
            </a:p>
          </p:txBody>
        </p:sp>
        <p:sp>
          <p:nvSpPr>
            <p:cNvPr id="169995" name="Text Box 8"/>
            <p:cNvSpPr txBox="1">
              <a:spLocks noChangeArrowheads="1"/>
            </p:cNvSpPr>
            <p:nvPr/>
          </p:nvSpPr>
          <p:spPr bwMode="auto">
            <a:xfrm>
              <a:off x="4500" y="1512"/>
              <a:ext cx="2880" cy="900"/>
            </a:xfrm>
            <a:prstGeom prst="rect">
              <a:avLst/>
            </a:prstGeom>
            <a:noFill/>
            <a:ln w="9525">
              <a:noFill/>
              <a:miter lim="800000"/>
              <a:headEnd/>
              <a:tailEnd/>
            </a:ln>
          </p:spPr>
          <p:txBody>
            <a:bodyPr/>
            <a:lstStyle/>
            <a:p>
              <a:r>
                <a:rPr lang="en-US" sz="1600">
                  <a:ea typeface="Times New Roman" pitchFamily="18" charset="0"/>
                  <a:cs typeface="Arial" charset="0"/>
                </a:rPr>
                <a:t>AIR PRESSURE</a:t>
              </a:r>
              <a:endParaRPr lang="en-US" sz="900">
                <a:ea typeface="Times New Roman" pitchFamily="18" charset="0"/>
                <a:cs typeface="Arial" charset="0"/>
              </a:endParaRPr>
            </a:p>
            <a:p>
              <a:pPr eaLnBrk="0" hangingPunct="0"/>
              <a:r>
                <a:rPr lang="en-US" sz="1600">
                  <a:ea typeface="Times New Roman" pitchFamily="18" charset="0"/>
                  <a:cs typeface="Arial" charset="0"/>
                </a:rPr>
                <a:t>(~100 kPa)</a:t>
              </a:r>
              <a:endParaRPr lang="en-US" sz="1800">
                <a:ea typeface="Times New Roman" pitchFamily="18" charset="0"/>
                <a:cs typeface="Arial" charset="0"/>
              </a:endParaRPr>
            </a:p>
          </p:txBody>
        </p:sp>
        <p:grpSp>
          <p:nvGrpSpPr>
            <p:cNvPr id="169996" name="Group 9"/>
            <p:cNvGrpSpPr>
              <a:grpSpLocks/>
            </p:cNvGrpSpPr>
            <p:nvPr/>
          </p:nvGrpSpPr>
          <p:grpSpPr bwMode="auto">
            <a:xfrm>
              <a:off x="3595" y="2853"/>
              <a:ext cx="4870" cy="4867"/>
              <a:chOff x="3595" y="2853"/>
              <a:chExt cx="4870" cy="4867"/>
            </a:xfrm>
          </p:grpSpPr>
          <p:sp>
            <p:nvSpPr>
              <p:cNvPr id="170001" name="Line 10"/>
              <p:cNvSpPr>
                <a:spLocks noChangeShapeType="1"/>
              </p:cNvSpPr>
              <p:nvPr/>
            </p:nvSpPr>
            <p:spPr bwMode="auto">
              <a:xfrm>
                <a:off x="3600" y="2853"/>
                <a:ext cx="0" cy="2700"/>
              </a:xfrm>
              <a:prstGeom prst="line">
                <a:avLst/>
              </a:prstGeom>
              <a:noFill/>
              <a:ln w="15875">
                <a:solidFill>
                  <a:srgbClr val="000000"/>
                </a:solidFill>
                <a:round/>
                <a:headEnd/>
                <a:tailEnd/>
              </a:ln>
            </p:spPr>
            <p:txBody>
              <a:bodyPr/>
              <a:lstStyle/>
              <a:p>
                <a:endParaRPr lang="en-US"/>
              </a:p>
            </p:txBody>
          </p:sp>
          <p:sp>
            <p:nvSpPr>
              <p:cNvPr id="170002" name="Line 11"/>
              <p:cNvSpPr>
                <a:spLocks noChangeShapeType="1"/>
              </p:cNvSpPr>
              <p:nvPr/>
            </p:nvSpPr>
            <p:spPr bwMode="auto">
              <a:xfrm>
                <a:off x="4500" y="2853"/>
                <a:ext cx="0" cy="2700"/>
              </a:xfrm>
              <a:prstGeom prst="line">
                <a:avLst/>
              </a:prstGeom>
              <a:noFill/>
              <a:ln w="15875">
                <a:solidFill>
                  <a:srgbClr val="000000"/>
                </a:solidFill>
                <a:round/>
                <a:headEnd/>
                <a:tailEnd/>
              </a:ln>
            </p:spPr>
            <p:txBody>
              <a:bodyPr/>
              <a:lstStyle/>
              <a:p>
                <a:endParaRPr lang="en-US"/>
              </a:p>
            </p:txBody>
          </p:sp>
          <p:sp>
            <p:nvSpPr>
              <p:cNvPr id="170003" name="Line 12"/>
              <p:cNvSpPr>
                <a:spLocks noChangeShapeType="1"/>
              </p:cNvSpPr>
              <p:nvPr/>
            </p:nvSpPr>
            <p:spPr bwMode="auto">
              <a:xfrm>
                <a:off x="7560" y="2853"/>
                <a:ext cx="0" cy="2700"/>
              </a:xfrm>
              <a:prstGeom prst="line">
                <a:avLst/>
              </a:prstGeom>
              <a:noFill/>
              <a:ln w="15875">
                <a:solidFill>
                  <a:srgbClr val="000000"/>
                </a:solidFill>
                <a:round/>
                <a:headEnd/>
                <a:tailEnd/>
              </a:ln>
            </p:spPr>
            <p:txBody>
              <a:bodyPr/>
              <a:lstStyle/>
              <a:p>
                <a:endParaRPr lang="en-US"/>
              </a:p>
            </p:txBody>
          </p:sp>
          <p:sp>
            <p:nvSpPr>
              <p:cNvPr id="170004" name="Line 13"/>
              <p:cNvSpPr>
                <a:spLocks noChangeShapeType="1"/>
              </p:cNvSpPr>
              <p:nvPr/>
            </p:nvSpPr>
            <p:spPr bwMode="auto">
              <a:xfrm>
                <a:off x="8460" y="2853"/>
                <a:ext cx="0" cy="2700"/>
              </a:xfrm>
              <a:prstGeom prst="line">
                <a:avLst/>
              </a:prstGeom>
              <a:noFill/>
              <a:ln w="15875">
                <a:solidFill>
                  <a:srgbClr val="000000"/>
                </a:solidFill>
                <a:round/>
                <a:headEnd/>
                <a:tailEnd/>
              </a:ln>
            </p:spPr>
            <p:txBody>
              <a:bodyPr/>
              <a:lstStyle/>
              <a:p>
                <a:endParaRPr lang="en-US"/>
              </a:p>
            </p:txBody>
          </p:sp>
          <p:sp>
            <p:nvSpPr>
              <p:cNvPr id="170005" name="Line 14"/>
              <p:cNvSpPr>
                <a:spLocks noChangeShapeType="1"/>
              </p:cNvSpPr>
              <p:nvPr/>
            </p:nvSpPr>
            <p:spPr bwMode="auto">
              <a:xfrm>
                <a:off x="3600" y="2853"/>
                <a:ext cx="900" cy="0"/>
              </a:xfrm>
              <a:prstGeom prst="line">
                <a:avLst/>
              </a:prstGeom>
              <a:noFill/>
              <a:ln w="15875">
                <a:solidFill>
                  <a:srgbClr val="000000"/>
                </a:solidFill>
                <a:round/>
                <a:headEnd/>
                <a:tailEnd/>
              </a:ln>
            </p:spPr>
            <p:txBody>
              <a:bodyPr/>
              <a:lstStyle/>
              <a:p>
                <a:endParaRPr lang="en-US"/>
              </a:p>
            </p:txBody>
          </p:sp>
          <p:sp>
            <p:nvSpPr>
              <p:cNvPr id="170006" name="Line 15"/>
              <p:cNvSpPr>
                <a:spLocks noChangeShapeType="1"/>
              </p:cNvSpPr>
              <p:nvPr/>
            </p:nvSpPr>
            <p:spPr bwMode="auto">
              <a:xfrm>
                <a:off x="7560" y="2853"/>
                <a:ext cx="900" cy="0"/>
              </a:xfrm>
              <a:prstGeom prst="line">
                <a:avLst/>
              </a:prstGeom>
              <a:noFill/>
              <a:ln w="15875">
                <a:solidFill>
                  <a:srgbClr val="000000"/>
                </a:solidFill>
                <a:round/>
                <a:headEnd/>
                <a:tailEnd/>
              </a:ln>
            </p:spPr>
            <p:txBody>
              <a:bodyPr/>
              <a:lstStyle/>
              <a:p>
                <a:endParaRPr lang="en-US"/>
              </a:p>
            </p:txBody>
          </p:sp>
          <p:sp>
            <p:nvSpPr>
              <p:cNvPr id="170007" name="Freeform 16"/>
              <p:cNvSpPr>
                <a:spLocks/>
              </p:cNvSpPr>
              <p:nvPr/>
            </p:nvSpPr>
            <p:spPr bwMode="auto">
              <a:xfrm>
                <a:off x="4479" y="5553"/>
                <a:ext cx="3091" cy="1270"/>
              </a:xfrm>
              <a:custGeom>
                <a:avLst/>
                <a:gdLst>
                  <a:gd name="T0" fmla="*/ 21 w 3091"/>
                  <a:gd name="T1" fmla="*/ 0 h 1270"/>
                  <a:gd name="T2" fmla="*/ 257 w 3091"/>
                  <a:gd name="T3" fmla="*/ 989 h 1270"/>
                  <a:gd name="T4" fmla="*/ 1566 w 3091"/>
                  <a:gd name="T5" fmla="*/ 1270 h 1270"/>
                  <a:gd name="T6" fmla="*/ 2838 w 3091"/>
                  <a:gd name="T7" fmla="*/ 989 h 1270"/>
                  <a:gd name="T8" fmla="*/ 3081 w 3091"/>
                  <a:gd name="T9" fmla="*/ 0 h 1270"/>
                  <a:gd name="T10" fmla="*/ 0 60000 65536"/>
                  <a:gd name="T11" fmla="*/ 0 60000 65536"/>
                  <a:gd name="T12" fmla="*/ 0 60000 65536"/>
                  <a:gd name="T13" fmla="*/ 0 60000 65536"/>
                  <a:gd name="T14" fmla="*/ 0 60000 65536"/>
                  <a:gd name="T15" fmla="*/ 0 w 3091"/>
                  <a:gd name="T16" fmla="*/ 0 h 1270"/>
                  <a:gd name="T17" fmla="*/ 3091 w 3091"/>
                  <a:gd name="T18" fmla="*/ 1270 h 1270"/>
                </a:gdLst>
                <a:ahLst/>
                <a:cxnLst>
                  <a:cxn ang="T10">
                    <a:pos x="T0" y="T1"/>
                  </a:cxn>
                  <a:cxn ang="T11">
                    <a:pos x="T2" y="T3"/>
                  </a:cxn>
                  <a:cxn ang="T12">
                    <a:pos x="T4" y="T5"/>
                  </a:cxn>
                  <a:cxn ang="T13">
                    <a:pos x="T6" y="T7"/>
                  </a:cxn>
                  <a:cxn ang="T14">
                    <a:pos x="T8" y="T9"/>
                  </a:cxn>
                </a:cxnLst>
                <a:rect l="T15" t="T16" r="T17" b="T18"/>
                <a:pathLst>
                  <a:path w="3091" h="1270">
                    <a:moveTo>
                      <a:pt x="21" y="0"/>
                    </a:moveTo>
                    <a:cubicBezTo>
                      <a:pt x="60" y="165"/>
                      <a:pt x="0" y="777"/>
                      <a:pt x="257" y="989"/>
                    </a:cubicBezTo>
                    <a:cubicBezTo>
                      <a:pt x="514" y="1201"/>
                      <a:pt x="1136" y="1270"/>
                      <a:pt x="1566" y="1270"/>
                    </a:cubicBezTo>
                    <a:cubicBezTo>
                      <a:pt x="1996" y="1270"/>
                      <a:pt x="2585" y="1201"/>
                      <a:pt x="2838" y="989"/>
                    </a:cubicBezTo>
                    <a:cubicBezTo>
                      <a:pt x="3091" y="777"/>
                      <a:pt x="3031" y="206"/>
                      <a:pt x="3081" y="0"/>
                    </a:cubicBezTo>
                  </a:path>
                </a:pathLst>
              </a:custGeom>
              <a:noFill/>
              <a:ln w="15875">
                <a:solidFill>
                  <a:srgbClr val="000000"/>
                </a:solidFill>
                <a:round/>
                <a:headEnd/>
                <a:tailEnd/>
              </a:ln>
            </p:spPr>
            <p:txBody>
              <a:bodyPr/>
              <a:lstStyle/>
              <a:p>
                <a:endParaRPr lang="en-US"/>
              </a:p>
            </p:txBody>
          </p:sp>
          <p:sp>
            <p:nvSpPr>
              <p:cNvPr id="170008" name="Freeform 17"/>
              <p:cNvSpPr>
                <a:spLocks/>
              </p:cNvSpPr>
              <p:nvPr/>
            </p:nvSpPr>
            <p:spPr bwMode="auto">
              <a:xfrm>
                <a:off x="3600" y="5553"/>
                <a:ext cx="4860" cy="2167"/>
              </a:xfrm>
              <a:custGeom>
                <a:avLst/>
                <a:gdLst>
                  <a:gd name="T0" fmla="*/ 0 w 4860"/>
                  <a:gd name="T1" fmla="*/ 0 h 2167"/>
                  <a:gd name="T2" fmla="*/ 164 w 4860"/>
                  <a:gd name="T3" fmla="*/ 1270 h 2167"/>
                  <a:gd name="T4" fmla="*/ 874 w 4860"/>
                  <a:gd name="T5" fmla="*/ 1906 h 2167"/>
                  <a:gd name="T6" fmla="*/ 2464 w 4860"/>
                  <a:gd name="T7" fmla="*/ 2167 h 2167"/>
                  <a:gd name="T8" fmla="*/ 3866 w 4860"/>
                  <a:gd name="T9" fmla="*/ 1906 h 2167"/>
                  <a:gd name="T10" fmla="*/ 4671 w 4860"/>
                  <a:gd name="T11" fmla="*/ 1176 h 2167"/>
                  <a:gd name="T12" fmla="*/ 4860 w 4860"/>
                  <a:gd name="T13" fmla="*/ 0 h 2167"/>
                  <a:gd name="T14" fmla="*/ 0 60000 65536"/>
                  <a:gd name="T15" fmla="*/ 0 60000 65536"/>
                  <a:gd name="T16" fmla="*/ 0 60000 65536"/>
                  <a:gd name="T17" fmla="*/ 0 60000 65536"/>
                  <a:gd name="T18" fmla="*/ 0 60000 65536"/>
                  <a:gd name="T19" fmla="*/ 0 60000 65536"/>
                  <a:gd name="T20" fmla="*/ 0 60000 65536"/>
                  <a:gd name="T21" fmla="*/ 0 w 4860"/>
                  <a:gd name="T22" fmla="*/ 0 h 2167"/>
                  <a:gd name="T23" fmla="*/ 4860 w 4860"/>
                  <a:gd name="T24" fmla="*/ 2167 h 2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60" h="2167">
                    <a:moveTo>
                      <a:pt x="0" y="0"/>
                    </a:moveTo>
                    <a:cubicBezTo>
                      <a:pt x="27" y="212"/>
                      <a:pt x="18" y="952"/>
                      <a:pt x="164" y="1270"/>
                    </a:cubicBezTo>
                    <a:cubicBezTo>
                      <a:pt x="310" y="1588"/>
                      <a:pt x="491" y="1757"/>
                      <a:pt x="874" y="1906"/>
                    </a:cubicBezTo>
                    <a:cubicBezTo>
                      <a:pt x="1257" y="2055"/>
                      <a:pt x="1965" y="2167"/>
                      <a:pt x="2464" y="2167"/>
                    </a:cubicBezTo>
                    <a:cubicBezTo>
                      <a:pt x="2963" y="2167"/>
                      <a:pt x="3498" y="2071"/>
                      <a:pt x="3866" y="1906"/>
                    </a:cubicBezTo>
                    <a:cubicBezTo>
                      <a:pt x="4234" y="1741"/>
                      <a:pt x="4505" y="1494"/>
                      <a:pt x="4671" y="1176"/>
                    </a:cubicBezTo>
                    <a:cubicBezTo>
                      <a:pt x="4837" y="858"/>
                      <a:pt x="4821" y="245"/>
                      <a:pt x="4860" y="0"/>
                    </a:cubicBezTo>
                  </a:path>
                </a:pathLst>
              </a:custGeom>
              <a:noFill/>
              <a:ln w="15875">
                <a:solidFill>
                  <a:srgbClr val="000000"/>
                </a:solidFill>
                <a:round/>
                <a:headEnd/>
                <a:tailEnd/>
              </a:ln>
            </p:spPr>
            <p:txBody>
              <a:bodyPr/>
              <a:lstStyle/>
              <a:p>
                <a:endParaRPr lang="en-US"/>
              </a:p>
            </p:txBody>
          </p:sp>
          <p:sp>
            <p:nvSpPr>
              <p:cNvPr id="170009" name="Line 18"/>
              <p:cNvSpPr>
                <a:spLocks noChangeShapeType="1"/>
              </p:cNvSpPr>
              <p:nvPr/>
            </p:nvSpPr>
            <p:spPr bwMode="auto">
              <a:xfrm>
                <a:off x="3600" y="4293"/>
                <a:ext cx="900" cy="0"/>
              </a:xfrm>
              <a:prstGeom prst="line">
                <a:avLst/>
              </a:prstGeom>
              <a:noFill/>
              <a:ln w="15875">
                <a:solidFill>
                  <a:srgbClr val="000000"/>
                </a:solidFill>
                <a:round/>
                <a:headEnd/>
                <a:tailEnd/>
              </a:ln>
            </p:spPr>
            <p:txBody>
              <a:bodyPr/>
              <a:lstStyle/>
              <a:p>
                <a:endParaRPr lang="en-US"/>
              </a:p>
            </p:txBody>
          </p:sp>
          <p:sp>
            <p:nvSpPr>
              <p:cNvPr id="170010" name="Line 19"/>
              <p:cNvSpPr>
                <a:spLocks noChangeShapeType="1"/>
              </p:cNvSpPr>
              <p:nvPr/>
            </p:nvSpPr>
            <p:spPr bwMode="auto">
              <a:xfrm>
                <a:off x="7560" y="3753"/>
                <a:ext cx="900" cy="0"/>
              </a:xfrm>
              <a:prstGeom prst="line">
                <a:avLst/>
              </a:prstGeom>
              <a:noFill/>
              <a:ln w="15875">
                <a:solidFill>
                  <a:srgbClr val="000000"/>
                </a:solidFill>
                <a:round/>
                <a:headEnd/>
                <a:tailEnd/>
              </a:ln>
            </p:spPr>
            <p:txBody>
              <a:bodyPr/>
              <a:lstStyle/>
              <a:p>
                <a:endParaRPr lang="en-US"/>
              </a:p>
            </p:txBody>
          </p:sp>
          <p:sp>
            <p:nvSpPr>
              <p:cNvPr id="170011" name="AutoShape 20"/>
              <p:cNvSpPr>
                <a:spLocks noChangeArrowheads="1"/>
              </p:cNvSpPr>
              <p:nvPr/>
            </p:nvSpPr>
            <p:spPr bwMode="auto">
              <a:xfrm>
                <a:off x="7740" y="2952"/>
                <a:ext cx="540" cy="720"/>
              </a:xfrm>
              <a:prstGeom prst="upArrow">
                <a:avLst>
                  <a:gd name="adj1" fmla="val 50000"/>
                  <a:gd name="adj2" fmla="val 33333"/>
                </a:avLst>
              </a:prstGeom>
              <a:solidFill>
                <a:srgbClr val="000000"/>
              </a:solidFill>
              <a:ln w="15875">
                <a:solidFill>
                  <a:srgbClr val="000000"/>
                </a:solidFill>
                <a:miter lim="800000"/>
                <a:headEnd/>
                <a:tailEnd/>
              </a:ln>
            </p:spPr>
            <p:txBody>
              <a:bodyPr/>
              <a:lstStyle/>
              <a:p>
                <a:endParaRPr lang="en-US"/>
              </a:p>
            </p:txBody>
          </p:sp>
          <p:sp>
            <p:nvSpPr>
              <p:cNvPr id="170012" name="AutoShape 21"/>
              <p:cNvSpPr>
                <a:spLocks noChangeArrowheads="1"/>
              </p:cNvSpPr>
              <p:nvPr/>
            </p:nvSpPr>
            <p:spPr bwMode="auto">
              <a:xfrm>
                <a:off x="3870" y="3492"/>
                <a:ext cx="360" cy="720"/>
              </a:xfrm>
              <a:prstGeom prst="upArrow">
                <a:avLst>
                  <a:gd name="adj1" fmla="val 50000"/>
                  <a:gd name="adj2" fmla="val 50000"/>
                </a:avLst>
              </a:prstGeom>
              <a:solidFill>
                <a:srgbClr val="000000"/>
              </a:solidFill>
              <a:ln w="15875">
                <a:solidFill>
                  <a:srgbClr val="000000"/>
                </a:solidFill>
                <a:miter lim="800000"/>
                <a:headEnd/>
                <a:tailEnd/>
              </a:ln>
            </p:spPr>
            <p:txBody>
              <a:bodyPr/>
              <a:lstStyle/>
              <a:p>
                <a:endParaRPr lang="en-US"/>
              </a:p>
            </p:txBody>
          </p:sp>
          <p:sp>
            <p:nvSpPr>
              <p:cNvPr id="170013" name="Freeform 22"/>
              <p:cNvSpPr>
                <a:spLocks/>
              </p:cNvSpPr>
              <p:nvPr/>
            </p:nvSpPr>
            <p:spPr bwMode="auto">
              <a:xfrm>
                <a:off x="3755" y="6085"/>
                <a:ext cx="790" cy="720"/>
              </a:xfrm>
              <a:custGeom>
                <a:avLst/>
                <a:gdLst>
                  <a:gd name="T0" fmla="*/ 0 w 790"/>
                  <a:gd name="T1" fmla="*/ 720 h 720"/>
                  <a:gd name="T2" fmla="*/ 790 w 790"/>
                  <a:gd name="T3" fmla="*/ 0 h 720"/>
                  <a:gd name="T4" fmla="*/ 0 60000 65536"/>
                  <a:gd name="T5" fmla="*/ 0 60000 65536"/>
                  <a:gd name="T6" fmla="*/ 0 w 790"/>
                  <a:gd name="T7" fmla="*/ 0 h 720"/>
                  <a:gd name="T8" fmla="*/ 790 w 790"/>
                  <a:gd name="T9" fmla="*/ 720 h 720"/>
                </a:gdLst>
                <a:ahLst/>
                <a:cxnLst>
                  <a:cxn ang="T4">
                    <a:pos x="T0" y="T1"/>
                  </a:cxn>
                  <a:cxn ang="T5">
                    <a:pos x="T2" y="T3"/>
                  </a:cxn>
                </a:cxnLst>
                <a:rect l="T6" t="T7" r="T8" b="T9"/>
                <a:pathLst>
                  <a:path w="790" h="720">
                    <a:moveTo>
                      <a:pt x="0" y="720"/>
                    </a:moveTo>
                    <a:lnTo>
                      <a:pt x="790" y="0"/>
                    </a:lnTo>
                  </a:path>
                </a:pathLst>
              </a:custGeom>
              <a:noFill/>
              <a:ln w="15875">
                <a:solidFill>
                  <a:srgbClr val="000000"/>
                </a:solidFill>
                <a:round/>
                <a:headEnd/>
                <a:tailEnd/>
              </a:ln>
            </p:spPr>
            <p:txBody>
              <a:bodyPr/>
              <a:lstStyle/>
              <a:p>
                <a:endParaRPr lang="en-US"/>
              </a:p>
            </p:txBody>
          </p:sp>
          <p:sp>
            <p:nvSpPr>
              <p:cNvPr id="170014" name="Freeform 23"/>
              <p:cNvSpPr>
                <a:spLocks/>
              </p:cNvSpPr>
              <p:nvPr/>
            </p:nvSpPr>
            <p:spPr bwMode="auto">
              <a:xfrm>
                <a:off x="3675" y="5750"/>
                <a:ext cx="840" cy="760"/>
              </a:xfrm>
              <a:custGeom>
                <a:avLst/>
                <a:gdLst>
                  <a:gd name="T0" fmla="*/ 0 w 840"/>
                  <a:gd name="T1" fmla="*/ 760 h 760"/>
                  <a:gd name="T2" fmla="*/ 840 w 840"/>
                  <a:gd name="T3" fmla="*/ 0 h 760"/>
                  <a:gd name="T4" fmla="*/ 0 60000 65536"/>
                  <a:gd name="T5" fmla="*/ 0 60000 65536"/>
                  <a:gd name="T6" fmla="*/ 0 w 840"/>
                  <a:gd name="T7" fmla="*/ 0 h 760"/>
                  <a:gd name="T8" fmla="*/ 840 w 840"/>
                  <a:gd name="T9" fmla="*/ 760 h 760"/>
                </a:gdLst>
                <a:ahLst/>
                <a:cxnLst>
                  <a:cxn ang="T4">
                    <a:pos x="T0" y="T1"/>
                  </a:cxn>
                  <a:cxn ang="T5">
                    <a:pos x="T2" y="T3"/>
                  </a:cxn>
                </a:cxnLst>
                <a:rect l="T6" t="T7" r="T8" b="T9"/>
                <a:pathLst>
                  <a:path w="840" h="760">
                    <a:moveTo>
                      <a:pt x="0" y="760"/>
                    </a:moveTo>
                    <a:lnTo>
                      <a:pt x="840" y="0"/>
                    </a:lnTo>
                  </a:path>
                </a:pathLst>
              </a:custGeom>
              <a:noFill/>
              <a:ln w="15875">
                <a:solidFill>
                  <a:srgbClr val="000000"/>
                </a:solidFill>
                <a:round/>
                <a:headEnd/>
                <a:tailEnd/>
              </a:ln>
            </p:spPr>
            <p:txBody>
              <a:bodyPr/>
              <a:lstStyle/>
              <a:p>
                <a:endParaRPr lang="en-US"/>
              </a:p>
            </p:txBody>
          </p:sp>
          <p:sp>
            <p:nvSpPr>
              <p:cNvPr id="170015" name="Freeform 24"/>
              <p:cNvSpPr>
                <a:spLocks/>
              </p:cNvSpPr>
              <p:nvPr/>
            </p:nvSpPr>
            <p:spPr bwMode="auto">
              <a:xfrm>
                <a:off x="3640" y="5425"/>
                <a:ext cx="860" cy="785"/>
              </a:xfrm>
              <a:custGeom>
                <a:avLst/>
                <a:gdLst>
                  <a:gd name="T0" fmla="*/ 0 w 860"/>
                  <a:gd name="T1" fmla="*/ 785 h 785"/>
                  <a:gd name="T2" fmla="*/ 860 w 860"/>
                  <a:gd name="T3" fmla="*/ 0 h 785"/>
                  <a:gd name="T4" fmla="*/ 0 60000 65536"/>
                  <a:gd name="T5" fmla="*/ 0 60000 65536"/>
                  <a:gd name="T6" fmla="*/ 0 w 860"/>
                  <a:gd name="T7" fmla="*/ 0 h 785"/>
                  <a:gd name="T8" fmla="*/ 860 w 860"/>
                  <a:gd name="T9" fmla="*/ 785 h 785"/>
                </a:gdLst>
                <a:ahLst/>
                <a:cxnLst>
                  <a:cxn ang="T4">
                    <a:pos x="T0" y="T1"/>
                  </a:cxn>
                  <a:cxn ang="T5">
                    <a:pos x="T2" y="T3"/>
                  </a:cxn>
                </a:cxnLst>
                <a:rect l="T6" t="T7" r="T8" b="T9"/>
                <a:pathLst>
                  <a:path w="860" h="785">
                    <a:moveTo>
                      <a:pt x="0" y="785"/>
                    </a:moveTo>
                    <a:lnTo>
                      <a:pt x="860" y="0"/>
                    </a:lnTo>
                  </a:path>
                </a:pathLst>
              </a:custGeom>
              <a:noFill/>
              <a:ln w="15875">
                <a:solidFill>
                  <a:srgbClr val="000000"/>
                </a:solidFill>
                <a:round/>
                <a:headEnd/>
                <a:tailEnd/>
              </a:ln>
            </p:spPr>
            <p:txBody>
              <a:bodyPr/>
              <a:lstStyle/>
              <a:p>
                <a:endParaRPr lang="en-US"/>
              </a:p>
            </p:txBody>
          </p:sp>
          <p:sp>
            <p:nvSpPr>
              <p:cNvPr id="170016" name="Freeform 25"/>
              <p:cNvSpPr>
                <a:spLocks/>
              </p:cNvSpPr>
              <p:nvPr/>
            </p:nvSpPr>
            <p:spPr bwMode="auto">
              <a:xfrm>
                <a:off x="3885" y="6375"/>
                <a:ext cx="735" cy="665"/>
              </a:xfrm>
              <a:custGeom>
                <a:avLst/>
                <a:gdLst>
                  <a:gd name="T0" fmla="*/ 0 w 735"/>
                  <a:gd name="T1" fmla="*/ 665 h 665"/>
                  <a:gd name="T2" fmla="*/ 735 w 735"/>
                  <a:gd name="T3" fmla="*/ 0 h 665"/>
                  <a:gd name="T4" fmla="*/ 0 60000 65536"/>
                  <a:gd name="T5" fmla="*/ 0 60000 65536"/>
                  <a:gd name="T6" fmla="*/ 0 w 735"/>
                  <a:gd name="T7" fmla="*/ 0 h 665"/>
                  <a:gd name="T8" fmla="*/ 735 w 735"/>
                  <a:gd name="T9" fmla="*/ 665 h 665"/>
                </a:gdLst>
                <a:ahLst/>
                <a:cxnLst>
                  <a:cxn ang="T4">
                    <a:pos x="T0" y="T1"/>
                  </a:cxn>
                  <a:cxn ang="T5">
                    <a:pos x="T2" y="T3"/>
                  </a:cxn>
                </a:cxnLst>
                <a:rect l="T6" t="T7" r="T8" b="T9"/>
                <a:pathLst>
                  <a:path w="735" h="665">
                    <a:moveTo>
                      <a:pt x="0" y="665"/>
                    </a:moveTo>
                    <a:lnTo>
                      <a:pt x="735" y="0"/>
                    </a:lnTo>
                  </a:path>
                </a:pathLst>
              </a:custGeom>
              <a:noFill/>
              <a:ln w="15875">
                <a:solidFill>
                  <a:srgbClr val="000000"/>
                </a:solidFill>
                <a:round/>
                <a:headEnd/>
                <a:tailEnd/>
              </a:ln>
            </p:spPr>
            <p:txBody>
              <a:bodyPr/>
              <a:lstStyle/>
              <a:p>
                <a:endParaRPr lang="en-US"/>
              </a:p>
            </p:txBody>
          </p:sp>
          <p:sp>
            <p:nvSpPr>
              <p:cNvPr id="170017" name="Freeform 26"/>
              <p:cNvSpPr>
                <a:spLocks/>
              </p:cNvSpPr>
              <p:nvPr/>
            </p:nvSpPr>
            <p:spPr bwMode="auto">
              <a:xfrm>
                <a:off x="4045" y="6570"/>
                <a:ext cx="725" cy="650"/>
              </a:xfrm>
              <a:custGeom>
                <a:avLst/>
                <a:gdLst>
                  <a:gd name="T0" fmla="*/ 0 w 725"/>
                  <a:gd name="T1" fmla="*/ 650 h 650"/>
                  <a:gd name="T2" fmla="*/ 725 w 725"/>
                  <a:gd name="T3" fmla="*/ 0 h 650"/>
                  <a:gd name="T4" fmla="*/ 0 60000 65536"/>
                  <a:gd name="T5" fmla="*/ 0 60000 65536"/>
                  <a:gd name="T6" fmla="*/ 0 w 725"/>
                  <a:gd name="T7" fmla="*/ 0 h 650"/>
                  <a:gd name="T8" fmla="*/ 725 w 725"/>
                  <a:gd name="T9" fmla="*/ 650 h 650"/>
                </a:gdLst>
                <a:ahLst/>
                <a:cxnLst>
                  <a:cxn ang="T4">
                    <a:pos x="T0" y="T1"/>
                  </a:cxn>
                  <a:cxn ang="T5">
                    <a:pos x="T2" y="T3"/>
                  </a:cxn>
                </a:cxnLst>
                <a:rect l="T6" t="T7" r="T8" b="T9"/>
                <a:pathLst>
                  <a:path w="725" h="650">
                    <a:moveTo>
                      <a:pt x="0" y="650"/>
                    </a:moveTo>
                    <a:lnTo>
                      <a:pt x="725" y="0"/>
                    </a:lnTo>
                  </a:path>
                </a:pathLst>
              </a:custGeom>
              <a:noFill/>
              <a:ln w="15875">
                <a:solidFill>
                  <a:srgbClr val="000000"/>
                </a:solidFill>
                <a:round/>
                <a:headEnd/>
                <a:tailEnd/>
              </a:ln>
            </p:spPr>
            <p:txBody>
              <a:bodyPr/>
              <a:lstStyle/>
              <a:p>
                <a:endParaRPr lang="en-US"/>
              </a:p>
            </p:txBody>
          </p:sp>
          <p:sp>
            <p:nvSpPr>
              <p:cNvPr id="170018" name="Freeform 27"/>
              <p:cNvSpPr>
                <a:spLocks/>
              </p:cNvSpPr>
              <p:nvPr/>
            </p:nvSpPr>
            <p:spPr bwMode="auto">
              <a:xfrm>
                <a:off x="3615" y="5050"/>
                <a:ext cx="885" cy="800"/>
              </a:xfrm>
              <a:custGeom>
                <a:avLst/>
                <a:gdLst>
                  <a:gd name="T0" fmla="*/ 0 w 885"/>
                  <a:gd name="T1" fmla="*/ 800 h 800"/>
                  <a:gd name="T2" fmla="*/ 885 w 885"/>
                  <a:gd name="T3" fmla="*/ 0 h 800"/>
                  <a:gd name="T4" fmla="*/ 0 60000 65536"/>
                  <a:gd name="T5" fmla="*/ 0 60000 65536"/>
                  <a:gd name="T6" fmla="*/ 0 w 885"/>
                  <a:gd name="T7" fmla="*/ 0 h 800"/>
                  <a:gd name="T8" fmla="*/ 885 w 885"/>
                  <a:gd name="T9" fmla="*/ 800 h 800"/>
                </a:gdLst>
                <a:ahLst/>
                <a:cxnLst>
                  <a:cxn ang="T4">
                    <a:pos x="T0" y="T1"/>
                  </a:cxn>
                  <a:cxn ang="T5">
                    <a:pos x="T2" y="T3"/>
                  </a:cxn>
                </a:cxnLst>
                <a:rect l="T6" t="T7" r="T8" b="T9"/>
                <a:pathLst>
                  <a:path w="885" h="800">
                    <a:moveTo>
                      <a:pt x="0" y="800"/>
                    </a:moveTo>
                    <a:lnTo>
                      <a:pt x="885" y="0"/>
                    </a:lnTo>
                  </a:path>
                </a:pathLst>
              </a:custGeom>
              <a:noFill/>
              <a:ln w="15875">
                <a:solidFill>
                  <a:srgbClr val="000000"/>
                </a:solidFill>
                <a:round/>
                <a:headEnd/>
                <a:tailEnd/>
              </a:ln>
            </p:spPr>
            <p:txBody>
              <a:bodyPr/>
              <a:lstStyle/>
              <a:p>
                <a:endParaRPr lang="en-US"/>
              </a:p>
            </p:txBody>
          </p:sp>
          <p:sp>
            <p:nvSpPr>
              <p:cNvPr id="170019" name="Freeform 28"/>
              <p:cNvSpPr>
                <a:spLocks/>
              </p:cNvSpPr>
              <p:nvPr/>
            </p:nvSpPr>
            <p:spPr bwMode="auto">
              <a:xfrm>
                <a:off x="3595" y="4685"/>
                <a:ext cx="905" cy="815"/>
              </a:xfrm>
              <a:custGeom>
                <a:avLst/>
                <a:gdLst>
                  <a:gd name="T0" fmla="*/ 0 w 905"/>
                  <a:gd name="T1" fmla="*/ 815 h 815"/>
                  <a:gd name="T2" fmla="*/ 905 w 905"/>
                  <a:gd name="T3" fmla="*/ 0 h 815"/>
                  <a:gd name="T4" fmla="*/ 0 60000 65536"/>
                  <a:gd name="T5" fmla="*/ 0 60000 65536"/>
                  <a:gd name="T6" fmla="*/ 0 w 905"/>
                  <a:gd name="T7" fmla="*/ 0 h 815"/>
                  <a:gd name="T8" fmla="*/ 905 w 905"/>
                  <a:gd name="T9" fmla="*/ 815 h 815"/>
                </a:gdLst>
                <a:ahLst/>
                <a:cxnLst>
                  <a:cxn ang="T4">
                    <a:pos x="T0" y="T1"/>
                  </a:cxn>
                  <a:cxn ang="T5">
                    <a:pos x="T2" y="T3"/>
                  </a:cxn>
                </a:cxnLst>
                <a:rect l="T6" t="T7" r="T8" b="T9"/>
                <a:pathLst>
                  <a:path w="905" h="815">
                    <a:moveTo>
                      <a:pt x="0" y="815"/>
                    </a:moveTo>
                    <a:lnTo>
                      <a:pt x="905" y="0"/>
                    </a:lnTo>
                  </a:path>
                </a:pathLst>
              </a:custGeom>
              <a:noFill/>
              <a:ln w="15875">
                <a:solidFill>
                  <a:srgbClr val="000000"/>
                </a:solidFill>
                <a:round/>
                <a:headEnd/>
                <a:tailEnd/>
              </a:ln>
            </p:spPr>
            <p:txBody>
              <a:bodyPr/>
              <a:lstStyle/>
              <a:p>
                <a:endParaRPr lang="en-US"/>
              </a:p>
            </p:txBody>
          </p:sp>
          <p:sp>
            <p:nvSpPr>
              <p:cNvPr id="170020" name="Freeform 29"/>
              <p:cNvSpPr>
                <a:spLocks/>
              </p:cNvSpPr>
              <p:nvPr/>
            </p:nvSpPr>
            <p:spPr bwMode="auto">
              <a:xfrm>
                <a:off x="3600" y="4335"/>
                <a:ext cx="900" cy="810"/>
              </a:xfrm>
              <a:custGeom>
                <a:avLst/>
                <a:gdLst>
                  <a:gd name="T0" fmla="*/ 0 w 900"/>
                  <a:gd name="T1" fmla="*/ 810 h 810"/>
                  <a:gd name="T2" fmla="*/ 900 w 900"/>
                  <a:gd name="T3" fmla="*/ 0 h 810"/>
                  <a:gd name="T4" fmla="*/ 0 60000 65536"/>
                  <a:gd name="T5" fmla="*/ 0 60000 65536"/>
                  <a:gd name="T6" fmla="*/ 0 w 900"/>
                  <a:gd name="T7" fmla="*/ 0 h 810"/>
                  <a:gd name="T8" fmla="*/ 900 w 900"/>
                  <a:gd name="T9" fmla="*/ 810 h 810"/>
                </a:gdLst>
                <a:ahLst/>
                <a:cxnLst>
                  <a:cxn ang="T4">
                    <a:pos x="T0" y="T1"/>
                  </a:cxn>
                  <a:cxn ang="T5">
                    <a:pos x="T2" y="T3"/>
                  </a:cxn>
                </a:cxnLst>
                <a:rect l="T6" t="T7" r="T8" b="T9"/>
                <a:pathLst>
                  <a:path w="900" h="810">
                    <a:moveTo>
                      <a:pt x="0" y="810"/>
                    </a:moveTo>
                    <a:lnTo>
                      <a:pt x="900" y="0"/>
                    </a:lnTo>
                  </a:path>
                </a:pathLst>
              </a:custGeom>
              <a:noFill/>
              <a:ln w="15875">
                <a:solidFill>
                  <a:srgbClr val="000000"/>
                </a:solidFill>
                <a:round/>
                <a:headEnd/>
                <a:tailEnd/>
              </a:ln>
            </p:spPr>
            <p:txBody>
              <a:bodyPr/>
              <a:lstStyle/>
              <a:p>
                <a:endParaRPr lang="en-US"/>
              </a:p>
            </p:txBody>
          </p:sp>
          <p:sp>
            <p:nvSpPr>
              <p:cNvPr id="170021" name="Freeform 30"/>
              <p:cNvSpPr>
                <a:spLocks/>
              </p:cNvSpPr>
              <p:nvPr/>
            </p:nvSpPr>
            <p:spPr bwMode="auto">
              <a:xfrm>
                <a:off x="3600" y="4300"/>
                <a:ext cx="535" cy="480"/>
              </a:xfrm>
              <a:custGeom>
                <a:avLst/>
                <a:gdLst>
                  <a:gd name="T0" fmla="*/ 0 w 535"/>
                  <a:gd name="T1" fmla="*/ 480 h 480"/>
                  <a:gd name="T2" fmla="*/ 535 w 535"/>
                  <a:gd name="T3" fmla="*/ 0 h 480"/>
                  <a:gd name="T4" fmla="*/ 0 60000 65536"/>
                  <a:gd name="T5" fmla="*/ 0 60000 65536"/>
                  <a:gd name="T6" fmla="*/ 0 w 535"/>
                  <a:gd name="T7" fmla="*/ 0 h 480"/>
                  <a:gd name="T8" fmla="*/ 535 w 535"/>
                  <a:gd name="T9" fmla="*/ 480 h 480"/>
                </a:gdLst>
                <a:ahLst/>
                <a:cxnLst>
                  <a:cxn ang="T4">
                    <a:pos x="T0" y="T1"/>
                  </a:cxn>
                  <a:cxn ang="T5">
                    <a:pos x="T2" y="T3"/>
                  </a:cxn>
                </a:cxnLst>
                <a:rect l="T6" t="T7" r="T8" b="T9"/>
                <a:pathLst>
                  <a:path w="535" h="480">
                    <a:moveTo>
                      <a:pt x="0" y="480"/>
                    </a:moveTo>
                    <a:lnTo>
                      <a:pt x="535" y="0"/>
                    </a:lnTo>
                  </a:path>
                </a:pathLst>
              </a:custGeom>
              <a:noFill/>
              <a:ln w="15875">
                <a:solidFill>
                  <a:srgbClr val="000000"/>
                </a:solidFill>
                <a:round/>
                <a:headEnd/>
                <a:tailEnd/>
              </a:ln>
            </p:spPr>
            <p:txBody>
              <a:bodyPr/>
              <a:lstStyle/>
              <a:p>
                <a:endParaRPr lang="en-US"/>
              </a:p>
            </p:txBody>
          </p:sp>
          <p:sp>
            <p:nvSpPr>
              <p:cNvPr id="170022" name="Freeform 31"/>
              <p:cNvSpPr>
                <a:spLocks/>
              </p:cNvSpPr>
              <p:nvPr/>
            </p:nvSpPr>
            <p:spPr bwMode="auto">
              <a:xfrm>
                <a:off x="3600" y="4295"/>
                <a:ext cx="145" cy="125"/>
              </a:xfrm>
              <a:custGeom>
                <a:avLst/>
                <a:gdLst>
                  <a:gd name="T0" fmla="*/ 0 w 145"/>
                  <a:gd name="T1" fmla="*/ 125 h 125"/>
                  <a:gd name="T2" fmla="*/ 145 w 145"/>
                  <a:gd name="T3" fmla="*/ 0 h 125"/>
                  <a:gd name="T4" fmla="*/ 0 60000 65536"/>
                  <a:gd name="T5" fmla="*/ 0 60000 65536"/>
                  <a:gd name="T6" fmla="*/ 0 w 145"/>
                  <a:gd name="T7" fmla="*/ 0 h 125"/>
                  <a:gd name="T8" fmla="*/ 145 w 145"/>
                  <a:gd name="T9" fmla="*/ 125 h 125"/>
                </a:gdLst>
                <a:ahLst/>
                <a:cxnLst>
                  <a:cxn ang="T4">
                    <a:pos x="T0" y="T1"/>
                  </a:cxn>
                  <a:cxn ang="T5">
                    <a:pos x="T2" y="T3"/>
                  </a:cxn>
                </a:cxnLst>
                <a:rect l="T6" t="T7" r="T8" b="T9"/>
                <a:pathLst>
                  <a:path w="145" h="125">
                    <a:moveTo>
                      <a:pt x="0" y="125"/>
                    </a:moveTo>
                    <a:lnTo>
                      <a:pt x="145" y="0"/>
                    </a:lnTo>
                  </a:path>
                </a:pathLst>
              </a:custGeom>
              <a:noFill/>
              <a:ln w="15875">
                <a:solidFill>
                  <a:srgbClr val="000000"/>
                </a:solidFill>
                <a:round/>
                <a:headEnd/>
                <a:tailEnd/>
              </a:ln>
            </p:spPr>
            <p:txBody>
              <a:bodyPr/>
              <a:lstStyle/>
              <a:p>
                <a:endParaRPr lang="en-US"/>
              </a:p>
            </p:txBody>
          </p:sp>
          <p:sp>
            <p:nvSpPr>
              <p:cNvPr id="170023" name="Freeform 32"/>
              <p:cNvSpPr>
                <a:spLocks/>
              </p:cNvSpPr>
              <p:nvPr/>
            </p:nvSpPr>
            <p:spPr bwMode="auto">
              <a:xfrm>
                <a:off x="4250" y="6680"/>
                <a:ext cx="755" cy="685"/>
              </a:xfrm>
              <a:custGeom>
                <a:avLst/>
                <a:gdLst>
                  <a:gd name="T0" fmla="*/ 0 w 755"/>
                  <a:gd name="T1" fmla="*/ 685 h 685"/>
                  <a:gd name="T2" fmla="*/ 755 w 755"/>
                  <a:gd name="T3" fmla="*/ 0 h 685"/>
                  <a:gd name="T4" fmla="*/ 0 60000 65536"/>
                  <a:gd name="T5" fmla="*/ 0 60000 65536"/>
                  <a:gd name="T6" fmla="*/ 0 w 755"/>
                  <a:gd name="T7" fmla="*/ 0 h 685"/>
                  <a:gd name="T8" fmla="*/ 755 w 755"/>
                  <a:gd name="T9" fmla="*/ 685 h 685"/>
                </a:gdLst>
                <a:ahLst/>
                <a:cxnLst>
                  <a:cxn ang="T4">
                    <a:pos x="T0" y="T1"/>
                  </a:cxn>
                  <a:cxn ang="T5">
                    <a:pos x="T2" y="T3"/>
                  </a:cxn>
                </a:cxnLst>
                <a:rect l="T6" t="T7" r="T8" b="T9"/>
                <a:pathLst>
                  <a:path w="755" h="685">
                    <a:moveTo>
                      <a:pt x="0" y="685"/>
                    </a:moveTo>
                    <a:lnTo>
                      <a:pt x="755" y="0"/>
                    </a:lnTo>
                  </a:path>
                </a:pathLst>
              </a:custGeom>
              <a:noFill/>
              <a:ln w="15875">
                <a:solidFill>
                  <a:srgbClr val="000000"/>
                </a:solidFill>
                <a:round/>
                <a:headEnd/>
                <a:tailEnd/>
              </a:ln>
            </p:spPr>
            <p:txBody>
              <a:bodyPr/>
              <a:lstStyle/>
              <a:p>
                <a:endParaRPr lang="en-US"/>
              </a:p>
            </p:txBody>
          </p:sp>
          <p:sp>
            <p:nvSpPr>
              <p:cNvPr id="170024" name="Freeform 33"/>
              <p:cNvSpPr>
                <a:spLocks/>
              </p:cNvSpPr>
              <p:nvPr/>
            </p:nvSpPr>
            <p:spPr bwMode="auto">
              <a:xfrm>
                <a:off x="4500" y="6755"/>
                <a:ext cx="790" cy="715"/>
              </a:xfrm>
              <a:custGeom>
                <a:avLst/>
                <a:gdLst>
                  <a:gd name="T0" fmla="*/ 0 w 790"/>
                  <a:gd name="T1" fmla="*/ 715 h 715"/>
                  <a:gd name="T2" fmla="*/ 790 w 790"/>
                  <a:gd name="T3" fmla="*/ 0 h 715"/>
                  <a:gd name="T4" fmla="*/ 0 60000 65536"/>
                  <a:gd name="T5" fmla="*/ 0 60000 65536"/>
                  <a:gd name="T6" fmla="*/ 0 w 790"/>
                  <a:gd name="T7" fmla="*/ 0 h 715"/>
                  <a:gd name="T8" fmla="*/ 790 w 790"/>
                  <a:gd name="T9" fmla="*/ 715 h 715"/>
                </a:gdLst>
                <a:ahLst/>
                <a:cxnLst>
                  <a:cxn ang="T4">
                    <a:pos x="T0" y="T1"/>
                  </a:cxn>
                  <a:cxn ang="T5">
                    <a:pos x="T2" y="T3"/>
                  </a:cxn>
                </a:cxnLst>
                <a:rect l="T6" t="T7" r="T8" b="T9"/>
                <a:pathLst>
                  <a:path w="790" h="715">
                    <a:moveTo>
                      <a:pt x="0" y="715"/>
                    </a:moveTo>
                    <a:lnTo>
                      <a:pt x="790" y="0"/>
                    </a:lnTo>
                  </a:path>
                </a:pathLst>
              </a:custGeom>
              <a:noFill/>
              <a:ln w="15875">
                <a:solidFill>
                  <a:srgbClr val="000000"/>
                </a:solidFill>
                <a:round/>
                <a:headEnd/>
                <a:tailEnd/>
              </a:ln>
            </p:spPr>
            <p:txBody>
              <a:bodyPr/>
              <a:lstStyle/>
              <a:p>
                <a:endParaRPr lang="en-US"/>
              </a:p>
            </p:txBody>
          </p:sp>
          <p:sp>
            <p:nvSpPr>
              <p:cNvPr id="170025" name="Freeform 34"/>
              <p:cNvSpPr>
                <a:spLocks/>
              </p:cNvSpPr>
              <p:nvPr/>
            </p:nvSpPr>
            <p:spPr bwMode="auto">
              <a:xfrm>
                <a:off x="4775" y="6805"/>
                <a:ext cx="835" cy="750"/>
              </a:xfrm>
              <a:custGeom>
                <a:avLst/>
                <a:gdLst>
                  <a:gd name="T0" fmla="*/ 0 w 835"/>
                  <a:gd name="T1" fmla="*/ 750 h 750"/>
                  <a:gd name="T2" fmla="*/ 835 w 835"/>
                  <a:gd name="T3" fmla="*/ 0 h 750"/>
                  <a:gd name="T4" fmla="*/ 0 60000 65536"/>
                  <a:gd name="T5" fmla="*/ 0 60000 65536"/>
                  <a:gd name="T6" fmla="*/ 0 w 835"/>
                  <a:gd name="T7" fmla="*/ 0 h 750"/>
                  <a:gd name="T8" fmla="*/ 835 w 835"/>
                  <a:gd name="T9" fmla="*/ 750 h 750"/>
                </a:gdLst>
                <a:ahLst/>
                <a:cxnLst>
                  <a:cxn ang="T4">
                    <a:pos x="T0" y="T1"/>
                  </a:cxn>
                  <a:cxn ang="T5">
                    <a:pos x="T2" y="T3"/>
                  </a:cxn>
                </a:cxnLst>
                <a:rect l="T6" t="T7" r="T8" b="T9"/>
                <a:pathLst>
                  <a:path w="835" h="750">
                    <a:moveTo>
                      <a:pt x="0" y="750"/>
                    </a:moveTo>
                    <a:lnTo>
                      <a:pt x="835" y="0"/>
                    </a:lnTo>
                  </a:path>
                </a:pathLst>
              </a:custGeom>
              <a:noFill/>
              <a:ln w="15875">
                <a:solidFill>
                  <a:srgbClr val="000000"/>
                </a:solidFill>
                <a:round/>
                <a:headEnd/>
                <a:tailEnd/>
              </a:ln>
            </p:spPr>
            <p:txBody>
              <a:bodyPr/>
              <a:lstStyle/>
              <a:p>
                <a:endParaRPr lang="en-US"/>
              </a:p>
            </p:txBody>
          </p:sp>
          <p:sp>
            <p:nvSpPr>
              <p:cNvPr id="170026" name="Freeform 35"/>
              <p:cNvSpPr>
                <a:spLocks/>
              </p:cNvSpPr>
              <p:nvPr/>
            </p:nvSpPr>
            <p:spPr bwMode="auto">
              <a:xfrm>
                <a:off x="5100" y="6825"/>
                <a:ext cx="885" cy="800"/>
              </a:xfrm>
              <a:custGeom>
                <a:avLst/>
                <a:gdLst>
                  <a:gd name="T0" fmla="*/ 0 w 885"/>
                  <a:gd name="T1" fmla="*/ 800 h 800"/>
                  <a:gd name="T2" fmla="*/ 885 w 885"/>
                  <a:gd name="T3" fmla="*/ 0 h 800"/>
                  <a:gd name="T4" fmla="*/ 0 60000 65536"/>
                  <a:gd name="T5" fmla="*/ 0 60000 65536"/>
                  <a:gd name="T6" fmla="*/ 0 w 885"/>
                  <a:gd name="T7" fmla="*/ 0 h 800"/>
                  <a:gd name="T8" fmla="*/ 885 w 885"/>
                  <a:gd name="T9" fmla="*/ 800 h 800"/>
                </a:gdLst>
                <a:ahLst/>
                <a:cxnLst>
                  <a:cxn ang="T4">
                    <a:pos x="T0" y="T1"/>
                  </a:cxn>
                  <a:cxn ang="T5">
                    <a:pos x="T2" y="T3"/>
                  </a:cxn>
                </a:cxnLst>
                <a:rect l="T6" t="T7" r="T8" b="T9"/>
                <a:pathLst>
                  <a:path w="885" h="800">
                    <a:moveTo>
                      <a:pt x="0" y="800"/>
                    </a:moveTo>
                    <a:lnTo>
                      <a:pt x="885" y="0"/>
                    </a:lnTo>
                  </a:path>
                </a:pathLst>
              </a:custGeom>
              <a:noFill/>
              <a:ln w="15875">
                <a:solidFill>
                  <a:srgbClr val="000000"/>
                </a:solidFill>
                <a:round/>
                <a:headEnd/>
                <a:tailEnd/>
              </a:ln>
            </p:spPr>
            <p:txBody>
              <a:bodyPr/>
              <a:lstStyle/>
              <a:p>
                <a:endParaRPr lang="en-US"/>
              </a:p>
            </p:txBody>
          </p:sp>
          <p:sp>
            <p:nvSpPr>
              <p:cNvPr id="170027" name="Freeform 36"/>
              <p:cNvSpPr>
                <a:spLocks/>
              </p:cNvSpPr>
              <p:nvPr/>
            </p:nvSpPr>
            <p:spPr bwMode="auto">
              <a:xfrm>
                <a:off x="5415" y="6815"/>
                <a:ext cx="955" cy="860"/>
              </a:xfrm>
              <a:custGeom>
                <a:avLst/>
                <a:gdLst>
                  <a:gd name="T0" fmla="*/ 0 w 955"/>
                  <a:gd name="T1" fmla="*/ 860 h 860"/>
                  <a:gd name="T2" fmla="*/ 955 w 955"/>
                  <a:gd name="T3" fmla="*/ 0 h 860"/>
                  <a:gd name="T4" fmla="*/ 0 60000 65536"/>
                  <a:gd name="T5" fmla="*/ 0 60000 65536"/>
                  <a:gd name="T6" fmla="*/ 0 w 955"/>
                  <a:gd name="T7" fmla="*/ 0 h 860"/>
                  <a:gd name="T8" fmla="*/ 955 w 955"/>
                  <a:gd name="T9" fmla="*/ 860 h 860"/>
                </a:gdLst>
                <a:ahLst/>
                <a:cxnLst>
                  <a:cxn ang="T4">
                    <a:pos x="T0" y="T1"/>
                  </a:cxn>
                  <a:cxn ang="T5">
                    <a:pos x="T2" y="T3"/>
                  </a:cxn>
                </a:cxnLst>
                <a:rect l="T6" t="T7" r="T8" b="T9"/>
                <a:pathLst>
                  <a:path w="955" h="860">
                    <a:moveTo>
                      <a:pt x="0" y="860"/>
                    </a:moveTo>
                    <a:lnTo>
                      <a:pt x="955" y="0"/>
                    </a:lnTo>
                  </a:path>
                </a:pathLst>
              </a:custGeom>
              <a:noFill/>
              <a:ln w="15875">
                <a:solidFill>
                  <a:srgbClr val="000000"/>
                </a:solidFill>
                <a:round/>
                <a:headEnd/>
                <a:tailEnd/>
              </a:ln>
            </p:spPr>
            <p:txBody>
              <a:bodyPr/>
              <a:lstStyle/>
              <a:p>
                <a:endParaRPr lang="en-US"/>
              </a:p>
            </p:txBody>
          </p:sp>
          <p:sp>
            <p:nvSpPr>
              <p:cNvPr id="170028" name="Freeform 37"/>
              <p:cNvSpPr>
                <a:spLocks/>
              </p:cNvSpPr>
              <p:nvPr/>
            </p:nvSpPr>
            <p:spPr bwMode="auto">
              <a:xfrm>
                <a:off x="5725" y="6760"/>
                <a:ext cx="1030" cy="950"/>
              </a:xfrm>
              <a:custGeom>
                <a:avLst/>
                <a:gdLst>
                  <a:gd name="T0" fmla="*/ 0 w 1030"/>
                  <a:gd name="T1" fmla="*/ 950 h 950"/>
                  <a:gd name="T2" fmla="*/ 1030 w 1030"/>
                  <a:gd name="T3" fmla="*/ 0 h 950"/>
                  <a:gd name="T4" fmla="*/ 0 60000 65536"/>
                  <a:gd name="T5" fmla="*/ 0 60000 65536"/>
                  <a:gd name="T6" fmla="*/ 0 w 1030"/>
                  <a:gd name="T7" fmla="*/ 0 h 950"/>
                  <a:gd name="T8" fmla="*/ 1030 w 1030"/>
                  <a:gd name="T9" fmla="*/ 950 h 950"/>
                </a:gdLst>
                <a:ahLst/>
                <a:cxnLst>
                  <a:cxn ang="T4">
                    <a:pos x="T0" y="T1"/>
                  </a:cxn>
                  <a:cxn ang="T5">
                    <a:pos x="T2" y="T3"/>
                  </a:cxn>
                </a:cxnLst>
                <a:rect l="T6" t="T7" r="T8" b="T9"/>
                <a:pathLst>
                  <a:path w="1030" h="950">
                    <a:moveTo>
                      <a:pt x="0" y="950"/>
                    </a:moveTo>
                    <a:lnTo>
                      <a:pt x="1030" y="0"/>
                    </a:lnTo>
                  </a:path>
                </a:pathLst>
              </a:custGeom>
              <a:noFill/>
              <a:ln w="15875">
                <a:solidFill>
                  <a:srgbClr val="000000"/>
                </a:solidFill>
                <a:round/>
                <a:headEnd/>
                <a:tailEnd/>
              </a:ln>
            </p:spPr>
            <p:txBody>
              <a:bodyPr/>
              <a:lstStyle/>
              <a:p>
                <a:endParaRPr lang="en-US"/>
              </a:p>
            </p:txBody>
          </p:sp>
          <p:sp>
            <p:nvSpPr>
              <p:cNvPr id="170029" name="Freeform 38"/>
              <p:cNvSpPr>
                <a:spLocks/>
              </p:cNvSpPr>
              <p:nvPr/>
            </p:nvSpPr>
            <p:spPr bwMode="auto">
              <a:xfrm>
                <a:off x="6070" y="5535"/>
                <a:ext cx="2390" cy="2185"/>
              </a:xfrm>
              <a:custGeom>
                <a:avLst/>
                <a:gdLst>
                  <a:gd name="T0" fmla="*/ 0 w 2390"/>
                  <a:gd name="T1" fmla="*/ 2185 h 2185"/>
                  <a:gd name="T2" fmla="*/ 2390 w 2390"/>
                  <a:gd name="T3" fmla="*/ 0 h 2185"/>
                  <a:gd name="T4" fmla="*/ 0 60000 65536"/>
                  <a:gd name="T5" fmla="*/ 0 60000 65536"/>
                  <a:gd name="T6" fmla="*/ 0 w 2390"/>
                  <a:gd name="T7" fmla="*/ 0 h 2185"/>
                  <a:gd name="T8" fmla="*/ 2390 w 2390"/>
                  <a:gd name="T9" fmla="*/ 2185 h 2185"/>
                </a:gdLst>
                <a:ahLst/>
                <a:cxnLst>
                  <a:cxn ang="T4">
                    <a:pos x="T0" y="T1"/>
                  </a:cxn>
                  <a:cxn ang="T5">
                    <a:pos x="T2" y="T3"/>
                  </a:cxn>
                </a:cxnLst>
                <a:rect l="T6" t="T7" r="T8" b="T9"/>
                <a:pathLst>
                  <a:path w="2390" h="2185">
                    <a:moveTo>
                      <a:pt x="0" y="2185"/>
                    </a:moveTo>
                    <a:lnTo>
                      <a:pt x="2390" y="0"/>
                    </a:lnTo>
                  </a:path>
                </a:pathLst>
              </a:custGeom>
              <a:noFill/>
              <a:ln w="15875">
                <a:solidFill>
                  <a:srgbClr val="000000"/>
                </a:solidFill>
                <a:round/>
                <a:headEnd/>
                <a:tailEnd/>
              </a:ln>
            </p:spPr>
            <p:txBody>
              <a:bodyPr/>
              <a:lstStyle/>
              <a:p>
                <a:endParaRPr lang="en-US"/>
              </a:p>
            </p:txBody>
          </p:sp>
          <p:sp>
            <p:nvSpPr>
              <p:cNvPr id="170030" name="Freeform 39"/>
              <p:cNvSpPr>
                <a:spLocks/>
              </p:cNvSpPr>
              <p:nvPr/>
            </p:nvSpPr>
            <p:spPr bwMode="auto">
              <a:xfrm>
                <a:off x="6440" y="5885"/>
                <a:ext cx="1990" cy="1815"/>
              </a:xfrm>
              <a:custGeom>
                <a:avLst/>
                <a:gdLst>
                  <a:gd name="T0" fmla="*/ 0 w 1990"/>
                  <a:gd name="T1" fmla="*/ 1815 h 1815"/>
                  <a:gd name="T2" fmla="*/ 1990 w 1990"/>
                  <a:gd name="T3" fmla="*/ 0 h 1815"/>
                  <a:gd name="T4" fmla="*/ 0 60000 65536"/>
                  <a:gd name="T5" fmla="*/ 0 60000 65536"/>
                  <a:gd name="T6" fmla="*/ 0 w 1990"/>
                  <a:gd name="T7" fmla="*/ 0 h 1815"/>
                  <a:gd name="T8" fmla="*/ 1990 w 1990"/>
                  <a:gd name="T9" fmla="*/ 1815 h 1815"/>
                </a:gdLst>
                <a:ahLst/>
                <a:cxnLst>
                  <a:cxn ang="T4">
                    <a:pos x="T0" y="T1"/>
                  </a:cxn>
                  <a:cxn ang="T5">
                    <a:pos x="T2" y="T3"/>
                  </a:cxn>
                </a:cxnLst>
                <a:rect l="T6" t="T7" r="T8" b="T9"/>
                <a:pathLst>
                  <a:path w="1990" h="1815">
                    <a:moveTo>
                      <a:pt x="0" y="1815"/>
                    </a:moveTo>
                    <a:lnTo>
                      <a:pt x="1990" y="0"/>
                    </a:lnTo>
                  </a:path>
                </a:pathLst>
              </a:custGeom>
              <a:noFill/>
              <a:ln w="15875">
                <a:solidFill>
                  <a:srgbClr val="000000"/>
                </a:solidFill>
                <a:round/>
                <a:headEnd/>
                <a:tailEnd/>
              </a:ln>
            </p:spPr>
            <p:txBody>
              <a:bodyPr/>
              <a:lstStyle/>
              <a:p>
                <a:endParaRPr lang="en-US"/>
              </a:p>
            </p:txBody>
          </p:sp>
          <p:sp>
            <p:nvSpPr>
              <p:cNvPr id="170031" name="Freeform 40"/>
              <p:cNvSpPr>
                <a:spLocks/>
              </p:cNvSpPr>
              <p:nvPr/>
            </p:nvSpPr>
            <p:spPr bwMode="auto">
              <a:xfrm>
                <a:off x="6860" y="6255"/>
                <a:ext cx="1535" cy="1385"/>
              </a:xfrm>
              <a:custGeom>
                <a:avLst/>
                <a:gdLst>
                  <a:gd name="T0" fmla="*/ 0 w 1535"/>
                  <a:gd name="T1" fmla="*/ 1385 h 1385"/>
                  <a:gd name="T2" fmla="*/ 1535 w 1535"/>
                  <a:gd name="T3" fmla="*/ 0 h 1385"/>
                  <a:gd name="T4" fmla="*/ 0 60000 65536"/>
                  <a:gd name="T5" fmla="*/ 0 60000 65536"/>
                  <a:gd name="T6" fmla="*/ 0 w 1535"/>
                  <a:gd name="T7" fmla="*/ 0 h 1385"/>
                  <a:gd name="T8" fmla="*/ 1535 w 1535"/>
                  <a:gd name="T9" fmla="*/ 1385 h 1385"/>
                </a:gdLst>
                <a:ahLst/>
                <a:cxnLst>
                  <a:cxn ang="T4">
                    <a:pos x="T0" y="T1"/>
                  </a:cxn>
                  <a:cxn ang="T5">
                    <a:pos x="T2" y="T3"/>
                  </a:cxn>
                </a:cxnLst>
                <a:rect l="T6" t="T7" r="T8" b="T9"/>
                <a:pathLst>
                  <a:path w="1535" h="1385">
                    <a:moveTo>
                      <a:pt x="0" y="1385"/>
                    </a:moveTo>
                    <a:lnTo>
                      <a:pt x="1535" y="0"/>
                    </a:lnTo>
                  </a:path>
                </a:pathLst>
              </a:custGeom>
              <a:noFill/>
              <a:ln w="15875">
                <a:solidFill>
                  <a:srgbClr val="000000"/>
                </a:solidFill>
                <a:round/>
                <a:headEnd/>
                <a:tailEnd/>
              </a:ln>
            </p:spPr>
            <p:txBody>
              <a:bodyPr/>
              <a:lstStyle/>
              <a:p>
                <a:endParaRPr lang="en-US"/>
              </a:p>
            </p:txBody>
          </p:sp>
          <p:sp>
            <p:nvSpPr>
              <p:cNvPr id="170032" name="Freeform 41"/>
              <p:cNvSpPr>
                <a:spLocks/>
              </p:cNvSpPr>
              <p:nvPr/>
            </p:nvSpPr>
            <p:spPr bwMode="auto">
              <a:xfrm>
                <a:off x="7430" y="6675"/>
                <a:ext cx="865" cy="800"/>
              </a:xfrm>
              <a:custGeom>
                <a:avLst/>
                <a:gdLst>
                  <a:gd name="T0" fmla="*/ 0 w 865"/>
                  <a:gd name="T1" fmla="*/ 800 h 800"/>
                  <a:gd name="T2" fmla="*/ 865 w 865"/>
                  <a:gd name="T3" fmla="*/ 0 h 800"/>
                  <a:gd name="T4" fmla="*/ 0 60000 65536"/>
                  <a:gd name="T5" fmla="*/ 0 60000 65536"/>
                  <a:gd name="T6" fmla="*/ 0 w 865"/>
                  <a:gd name="T7" fmla="*/ 0 h 800"/>
                  <a:gd name="T8" fmla="*/ 865 w 865"/>
                  <a:gd name="T9" fmla="*/ 800 h 800"/>
                </a:gdLst>
                <a:ahLst/>
                <a:cxnLst>
                  <a:cxn ang="T4">
                    <a:pos x="T0" y="T1"/>
                  </a:cxn>
                  <a:cxn ang="T5">
                    <a:pos x="T2" y="T3"/>
                  </a:cxn>
                </a:cxnLst>
                <a:rect l="T6" t="T7" r="T8" b="T9"/>
                <a:pathLst>
                  <a:path w="865" h="800">
                    <a:moveTo>
                      <a:pt x="0" y="800"/>
                    </a:moveTo>
                    <a:lnTo>
                      <a:pt x="865" y="0"/>
                    </a:lnTo>
                  </a:path>
                </a:pathLst>
              </a:custGeom>
              <a:noFill/>
              <a:ln w="15875">
                <a:solidFill>
                  <a:srgbClr val="000000"/>
                </a:solidFill>
                <a:round/>
                <a:headEnd/>
                <a:tailEnd/>
              </a:ln>
            </p:spPr>
            <p:txBody>
              <a:bodyPr/>
              <a:lstStyle/>
              <a:p>
                <a:endParaRPr lang="en-US"/>
              </a:p>
            </p:txBody>
          </p:sp>
          <p:sp>
            <p:nvSpPr>
              <p:cNvPr id="170033" name="Freeform 42"/>
              <p:cNvSpPr>
                <a:spLocks/>
              </p:cNvSpPr>
              <p:nvPr/>
            </p:nvSpPr>
            <p:spPr bwMode="auto">
              <a:xfrm>
                <a:off x="7505" y="5225"/>
                <a:ext cx="955" cy="865"/>
              </a:xfrm>
              <a:custGeom>
                <a:avLst/>
                <a:gdLst>
                  <a:gd name="T0" fmla="*/ 0 w 955"/>
                  <a:gd name="T1" fmla="*/ 865 h 865"/>
                  <a:gd name="T2" fmla="*/ 955 w 955"/>
                  <a:gd name="T3" fmla="*/ 0 h 865"/>
                  <a:gd name="T4" fmla="*/ 0 60000 65536"/>
                  <a:gd name="T5" fmla="*/ 0 60000 65536"/>
                  <a:gd name="T6" fmla="*/ 0 w 955"/>
                  <a:gd name="T7" fmla="*/ 0 h 865"/>
                  <a:gd name="T8" fmla="*/ 955 w 955"/>
                  <a:gd name="T9" fmla="*/ 865 h 865"/>
                </a:gdLst>
                <a:ahLst/>
                <a:cxnLst>
                  <a:cxn ang="T4">
                    <a:pos x="T0" y="T1"/>
                  </a:cxn>
                  <a:cxn ang="T5">
                    <a:pos x="T2" y="T3"/>
                  </a:cxn>
                </a:cxnLst>
                <a:rect l="T6" t="T7" r="T8" b="T9"/>
                <a:pathLst>
                  <a:path w="955" h="865">
                    <a:moveTo>
                      <a:pt x="0" y="865"/>
                    </a:moveTo>
                    <a:lnTo>
                      <a:pt x="955" y="0"/>
                    </a:lnTo>
                  </a:path>
                </a:pathLst>
              </a:custGeom>
              <a:noFill/>
              <a:ln w="15875">
                <a:solidFill>
                  <a:srgbClr val="000000"/>
                </a:solidFill>
                <a:round/>
                <a:headEnd/>
                <a:tailEnd/>
              </a:ln>
            </p:spPr>
            <p:txBody>
              <a:bodyPr/>
              <a:lstStyle/>
              <a:p>
                <a:endParaRPr lang="en-US"/>
              </a:p>
            </p:txBody>
          </p:sp>
          <p:sp>
            <p:nvSpPr>
              <p:cNvPr id="170034" name="Freeform 43"/>
              <p:cNvSpPr>
                <a:spLocks/>
              </p:cNvSpPr>
              <p:nvPr/>
            </p:nvSpPr>
            <p:spPr bwMode="auto">
              <a:xfrm>
                <a:off x="7545" y="4870"/>
                <a:ext cx="915" cy="830"/>
              </a:xfrm>
              <a:custGeom>
                <a:avLst/>
                <a:gdLst>
                  <a:gd name="T0" fmla="*/ 0 w 915"/>
                  <a:gd name="T1" fmla="*/ 830 h 830"/>
                  <a:gd name="T2" fmla="*/ 915 w 915"/>
                  <a:gd name="T3" fmla="*/ 0 h 830"/>
                  <a:gd name="T4" fmla="*/ 0 60000 65536"/>
                  <a:gd name="T5" fmla="*/ 0 60000 65536"/>
                  <a:gd name="T6" fmla="*/ 0 w 915"/>
                  <a:gd name="T7" fmla="*/ 0 h 830"/>
                  <a:gd name="T8" fmla="*/ 915 w 915"/>
                  <a:gd name="T9" fmla="*/ 830 h 830"/>
                </a:gdLst>
                <a:ahLst/>
                <a:cxnLst>
                  <a:cxn ang="T4">
                    <a:pos x="T0" y="T1"/>
                  </a:cxn>
                  <a:cxn ang="T5">
                    <a:pos x="T2" y="T3"/>
                  </a:cxn>
                </a:cxnLst>
                <a:rect l="T6" t="T7" r="T8" b="T9"/>
                <a:pathLst>
                  <a:path w="915" h="830">
                    <a:moveTo>
                      <a:pt x="0" y="830"/>
                    </a:moveTo>
                    <a:lnTo>
                      <a:pt x="915" y="0"/>
                    </a:lnTo>
                  </a:path>
                </a:pathLst>
              </a:custGeom>
              <a:noFill/>
              <a:ln w="15875">
                <a:solidFill>
                  <a:srgbClr val="000000"/>
                </a:solidFill>
                <a:round/>
                <a:headEnd/>
                <a:tailEnd/>
              </a:ln>
            </p:spPr>
            <p:txBody>
              <a:bodyPr/>
              <a:lstStyle/>
              <a:p>
                <a:endParaRPr lang="en-US"/>
              </a:p>
            </p:txBody>
          </p:sp>
          <p:sp>
            <p:nvSpPr>
              <p:cNvPr id="170035" name="Freeform 44"/>
              <p:cNvSpPr>
                <a:spLocks/>
              </p:cNvSpPr>
              <p:nvPr/>
            </p:nvSpPr>
            <p:spPr bwMode="auto">
              <a:xfrm>
                <a:off x="7555" y="4515"/>
                <a:ext cx="910" cy="810"/>
              </a:xfrm>
              <a:custGeom>
                <a:avLst/>
                <a:gdLst>
                  <a:gd name="T0" fmla="*/ 0 w 910"/>
                  <a:gd name="T1" fmla="*/ 810 h 810"/>
                  <a:gd name="T2" fmla="*/ 910 w 910"/>
                  <a:gd name="T3" fmla="*/ 0 h 810"/>
                  <a:gd name="T4" fmla="*/ 0 60000 65536"/>
                  <a:gd name="T5" fmla="*/ 0 60000 65536"/>
                  <a:gd name="T6" fmla="*/ 0 w 910"/>
                  <a:gd name="T7" fmla="*/ 0 h 810"/>
                  <a:gd name="T8" fmla="*/ 910 w 910"/>
                  <a:gd name="T9" fmla="*/ 810 h 810"/>
                </a:gdLst>
                <a:ahLst/>
                <a:cxnLst>
                  <a:cxn ang="T4">
                    <a:pos x="T0" y="T1"/>
                  </a:cxn>
                  <a:cxn ang="T5">
                    <a:pos x="T2" y="T3"/>
                  </a:cxn>
                </a:cxnLst>
                <a:rect l="T6" t="T7" r="T8" b="T9"/>
                <a:pathLst>
                  <a:path w="910" h="810">
                    <a:moveTo>
                      <a:pt x="0" y="810"/>
                    </a:moveTo>
                    <a:lnTo>
                      <a:pt x="910" y="0"/>
                    </a:lnTo>
                  </a:path>
                </a:pathLst>
              </a:custGeom>
              <a:noFill/>
              <a:ln w="15875">
                <a:solidFill>
                  <a:srgbClr val="000000"/>
                </a:solidFill>
                <a:round/>
                <a:headEnd/>
                <a:tailEnd/>
              </a:ln>
            </p:spPr>
            <p:txBody>
              <a:bodyPr/>
              <a:lstStyle/>
              <a:p>
                <a:endParaRPr lang="en-US"/>
              </a:p>
            </p:txBody>
          </p:sp>
          <p:sp>
            <p:nvSpPr>
              <p:cNvPr id="170036" name="Freeform 45"/>
              <p:cNvSpPr>
                <a:spLocks/>
              </p:cNvSpPr>
              <p:nvPr/>
            </p:nvSpPr>
            <p:spPr bwMode="auto">
              <a:xfrm>
                <a:off x="7560" y="4180"/>
                <a:ext cx="900" cy="810"/>
              </a:xfrm>
              <a:custGeom>
                <a:avLst/>
                <a:gdLst>
                  <a:gd name="T0" fmla="*/ 0 w 900"/>
                  <a:gd name="T1" fmla="*/ 810 h 810"/>
                  <a:gd name="T2" fmla="*/ 900 w 900"/>
                  <a:gd name="T3" fmla="*/ 0 h 810"/>
                  <a:gd name="T4" fmla="*/ 0 60000 65536"/>
                  <a:gd name="T5" fmla="*/ 0 60000 65536"/>
                  <a:gd name="T6" fmla="*/ 0 w 900"/>
                  <a:gd name="T7" fmla="*/ 0 h 810"/>
                  <a:gd name="T8" fmla="*/ 900 w 900"/>
                  <a:gd name="T9" fmla="*/ 810 h 810"/>
                </a:gdLst>
                <a:ahLst/>
                <a:cxnLst>
                  <a:cxn ang="T4">
                    <a:pos x="T0" y="T1"/>
                  </a:cxn>
                  <a:cxn ang="T5">
                    <a:pos x="T2" y="T3"/>
                  </a:cxn>
                </a:cxnLst>
                <a:rect l="T6" t="T7" r="T8" b="T9"/>
                <a:pathLst>
                  <a:path w="900" h="810">
                    <a:moveTo>
                      <a:pt x="0" y="810"/>
                    </a:moveTo>
                    <a:lnTo>
                      <a:pt x="900" y="0"/>
                    </a:lnTo>
                  </a:path>
                </a:pathLst>
              </a:custGeom>
              <a:noFill/>
              <a:ln w="15875">
                <a:solidFill>
                  <a:srgbClr val="000000"/>
                </a:solidFill>
                <a:round/>
                <a:headEnd/>
                <a:tailEnd/>
              </a:ln>
            </p:spPr>
            <p:txBody>
              <a:bodyPr/>
              <a:lstStyle/>
              <a:p>
                <a:endParaRPr lang="en-US"/>
              </a:p>
            </p:txBody>
          </p:sp>
          <p:sp>
            <p:nvSpPr>
              <p:cNvPr id="170037" name="Freeform 46"/>
              <p:cNvSpPr>
                <a:spLocks/>
              </p:cNvSpPr>
              <p:nvPr/>
            </p:nvSpPr>
            <p:spPr bwMode="auto">
              <a:xfrm>
                <a:off x="7560" y="3805"/>
                <a:ext cx="900" cy="810"/>
              </a:xfrm>
              <a:custGeom>
                <a:avLst/>
                <a:gdLst>
                  <a:gd name="T0" fmla="*/ 0 w 900"/>
                  <a:gd name="T1" fmla="*/ 810 h 810"/>
                  <a:gd name="T2" fmla="*/ 900 w 900"/>
                  <a:gd name="T3" fmla="*/ 0 h 810"/>
                  <a:gd name="T4" fmla="*/ 0 60000 65536"/>
                  <a:gd name="T5" fmla="*/ 0 60000 65536"/>
                  <a:gd name="T6" fmla="*/ 0 w 900"/>
                  <a:gd name="T7" fmla="*/ 0 h 810"/>
                  <a:gd name="T8" fmla="*/ 900 w 900"/>
                  <a:gd name="T9" fmla="*/ 810 h 810"/>
                </a:gdLst>
                <a:ahLst/>
                <a:cxnLst>
                  <a:cxn ang="T4">
                    <a:pos x="T0" y="T1"/>
                  </a:cxn>
                  <a:cxn ang="T5">
                    <a:pos x="T2" y="T3"/>
                  </a:cxn>
                </a:cxnLst>
                <a:rect l="T6" t="T7" r="T8" b="T9"/>
                <a:pathLst>
                  <a:path w="900" h="810">
                    <a:moveTo>
                      <a:pt x="0" y="810"/>
                    </a:moveTo>
                    <a:lnTo>
                      <a:pt x="900" y="0"/>
                    </a:lnTo>
                  </a:path>
                </a:pathLst>
              </a:custGeom>
              <a:noFill/>
              <a:ln w="15875">
                <a:solidFill>
                  <a:srgbClr val="000000"/>
                </a:solidFill>
                <a:round/>
                <a:headEnd/>
                <a:tailEnd/>
              </a:ln>
            </p:spPr>
            <p:txBody>
              <a:bodyPr/>
              <a:lstStyle/>
              <a:p>
                <a:endParaRPr lang="en-US"/>
              </a:p>
            </p:txBody>
          </p:sp>
          <p:sp>
            <p:nvSpPr>
              <p:cNvPr id="170038" name="Freeform 47"/>
              <p:cNvSpPr>
                <a:spLocks/>
              </p:cNvSpPr>
              <p:nvPr/>
            </p:nvSpPr>
            <p:spPr bwMode="auto">
              <a:xfrm>
                <a:off x="7560" y="3755"/>
                <a:ext cx="530" cy="485"/>
              </a:xfrm>
              <a:custGeom>
                <a:avLst/>
                <a:gdLst>
                  <a:gd name="T0" fmla="*/ 0 w 530"/>
                  <a:gd name="T1" fmla="*/ 485 h 485"/>
                  <a:gd name="T2" fmla="*/ 530 w 530"/>
                  <a:gd name="T3" fmla="*/ 0 h 485"/>
                  <a:gd name="T4" fmla="*/ 0 60000 65536"/>
                  <a:gd name="T5" fmla="*/ 0 60000 65536"/>
                  <a:gd name="T6" fmla="*/ 0 w 530"/>
                  <a:gd name="T7" fmla="*/ 0 h 485"/>
                  <a:gd name="T8" fmla="*/ 530 w 530"/>
                  <a:gd name="T9" fmla="*/ 485 h 485"/>
                </a:gdLst>
                <a:ahLst/>
                <a:cxnLst>
                  <a:cxn ang="T4">
                    <a:pos x="T0" y="T1"/>
                  </a:cxn>
                  <a:cxn ang="T5">
                    <a:pos x="T2" y="T3"/>
                  </a:cxn>
                </a:cxnLst>
                <a:rect l="T6" t="T7" r="T8" b="T9"/>
                <a:pathLst>
                  <a:path w="530" h="485">
                    <a:moveTo>
                      <a:pt x="0" y="485"/>
                    </a:moveTo>
                    <a:lnTo>
                      <a:pt x="530" y="0"/>
                    </a:lnTo>
                  </a:path>
                </a:pathLst>
              </a:custGeom>
              <a:noFill/>
              <a:ln w="15875">
                <a:solidFill>
                  <a:srgbClr val="000000"/>
                </a:solidFill>
                <a:round/>
                <a:headEnd/>
                <a:tailEnd/>
              </a:ln>
            </p:spPr>
            <p:txBody>
              <a:bodyPr/>
              <a:lstStyle/>
              <a:p>
                <a:endParaRPr lang="en-US"/>
              </a:p>
            </p:txBody>
          </p:sp>
          <p:sp>
            <p:nvSpPr>
              <p:cNvPr id="170039" name="Freeform 48"/>
              <p:cNvSpPr>
                <a:spLocks/>
              </p:cNvSpPr>
              <p:nvPr/>
            </p:nvSpPr>
            <p:spPr bwMode="auto">
              <a:xfrm>
                <a:off x="7560" y="3760"/>
                <a:ext cx="150" cy="140"/>
              </a:xfrm>
              <a:custGeom>
                <a:avLst/>
                <a:gdLst>
                  <a:gd name="T0" fmla="*/ 0 w 150"/>
                  <a:gd name="T1" fmla="*/ 140 h 140"/>
                  <a:gd name="T2" fmla="*/ 150 w 150"/>
                  <a:gd name="T3" fmla="*/ 0 h 140"/>
                  <a:gd name="T4" fmla="*/ 0 60000 65536"/>
                  <a:gd name="T5" fmla="*/ 0 60000 65536"/>
                  <a:gd name="T6" fmla="*/ 0 w 150"/>
                  <a:gd name="T7" fmla="*/ 0 h 140"/>
                  <a:gd name="T8" fmla="*/ 150 w 150"/>
                  <a:gd name="T9" fmla="*/ 140 h 140"/>
                </a:gdLst>
                <a:ahLst/>
                <a:cxnLst>
                  <a:cxn ang="T4">
                    <a:pos x="T0" y="T1"/>
                  </a:cxn>
                  <a:cxn ang="T5">
                    <a:pos x="T2" y="T3"/>
                  </a:cxn>
                </a:cxnLst>
                <a:rect l="T6" t="T7" r="T8" b="T9"/>
                <a:pathLst>
                  <a:path w="150" h="140">
                    <a:moveTo>
                      <a:pt x="0" y="140"/>
                    </a:moveTo>
                    <a:lnTo>
                      <a:pt x="150" y="0"/>
                    </a:lnTo>
                  </a:path>
                </a:pathLst>
              </a:custGeom>
              <a:noFill/>
              <a:ln w="15875">
                <a:solidFill>
                  <a:srgbClr val="000000"/>
                </a:solidFill>
                <a:round/>
                <a:headEnd/>
                <a:tailEnd/>
              </a:ln>
            </p:spPr>
            <p:txBody>
              <a:bodyPr/>
              <a:lstStyle/>
              <a:p>
                <a:endParaRPr lang="en-US"/>
              </a:p>
            </p:txBody>
          </p:sp>
        </p:grpSp>
        <p:sp>
          <p:nvSpPr>
            <p:cNvPr id="169997" name="Freeform 49"/>
            <p:cNvSpPr>
              <a:spLocks/>
            </p:cNvSpPr>
            <p:nvPr/>
          </p:nvSpPr>
          <p:spPr bwMode="auto">
            <a:xfrm>
              <a:off x="2655" y="5610"/>
              <a:ext cx="1465" cy="663"/>
            </a:xfrm>
            <a:custGeom>
              <a:avLst/>
              <a:gdLst>
                <a:gd name="T0" fmla="*/ 0 w 1465"/>
                <a:gd name="T1" fmla="*/ 0 h 663"/>
                <a:gd name="T2" fmla="*/ 1465 w 1465"/>
                <a:gd name="T3" fmla="*/ 663 h 663"/>
                <a:gd name="T4" fmla="*/ 0 60000 65536"/>
                <a:gd name="T5" fmla="*/ 0 60000 65536"/>
                <a:gd name="T6" fmla="*/ 0 w 1465"/>
                <a:gd name="T7" fmla="*/ 0 h 663"/>
                <a:gd name="T8" fmla="*/ 1465 w 1465"/>
                <a:gd name="T9" fmla="*/ 663 h 663"/>
              </a:gdLst>
              <a:ahLst/>
              <a:cxnLst>
                <a:cxn ang="T4">
                  <a:pos x="T0" y="T1"/>
                </a:cxn>
                <a:cxn ang="T5">
                  <a:pos x="T2" y="T3"/>
                </a:cxn>
              </a:cxnLst>
              <a:rect l="T6" t="T7" r="T8" b="T9"/>
              <a:pathLst>
                <a:path w="1465" h="663">
                  <a:moveTo>
                    <a:pt x="0" y="0"/>
                  </a:moveTo>
                  <a:lnTo>
                    <a:pt x="1465" y="663"/>
                  </a:lnTo>
                </a:path>
              </a:pathLst>
            </a:custGeom>
            <a:noFill/>
            <a:ln w="9525">
              <a:solidFill>
                <a:srgbClr val="000000"/>
              </a:solidFill>
              <a:round/>
              <a:headEnd/>
              <a:tailEnd/>
            </a:ln>
          </p:spPr>
          <p:txBody>
            <a:bodyPr/>
            <a:lstStyle/>
            <a:p>
              <a:endParaRPr lang="en-US"/>
            </a:p>
          </p:txBody>
        </p:sp>
        <p:sp>
          <p:nvSpPr>
            <p:cNvPr id="169998" name="Freeform 50"/>
            <p:cNvSpPr>
              <a:spLocks/>
            </p:cNvSpPr>
            <p:nvPr/>
          </p:nvSpPr>
          <p:spPr bwMode="auto">
            <a:xfrm>
              <a:off x="8077" y="4345"/>
              <a:ext cx="1352" cy="451"/>
            </a:xfrm>
            <a:custGeom>
              <a:avLst/>
              <a:gdLst>
                <a:gd name="T0" fmla="*/ 1352 w 1352"/>
                <a:gd name="T1" fmla="*/ 451 h 451"/>
                <a:gd name="T2" fmla="*/ 0 w 1352"/>
                <a:gd name="T3" fmla="*/ 0 h 451"/>
                <a:gd name="T4" fmla="*/ 0 60000 65536"/>
                <a:gd name="T5" fmla="*/ 0 60000 65536"/>
                <a:gd name="T6" fmla="*/ 0 w 1352"/>
                <a:gd name="T7" fmla="*/ 0 h 451"/>
                <a:gd name="T8" fmla="*/ 1352 w 1352"/>
                <a:gd name="T9" fmla="*/ 451 h 451"/>
              </a:gdLst>
              <a:ahLst/>
              <a:cxnLst>
                <a:cxn ang="T4">
                  <a:pos x="T0" y="T1"/>
                </a:cxn>
                <a:cxn ang="T5">
                  <a:pos x="T2" y="T3"/>
                </a:cxn>
              </a:cxnLst>
              <a:rect l="T6" t="T7" r="T8" b="T9"/>
              <a:pathLst>
                <a:path w="1352" h="451">
                  <a:moveTo>
                    <a:pt x="1352" y="451"/>
                  </a:moveTo>
                  <a:lnTo>
                    <a:pt x="0" y="0"/>
                  </a:lnTo>
                </a:path>
              </a:pathLst>
            </a:custGeom>
            <a:noFill/>
            <a:ln w="9525">
              <a:solidFill>
                <a:srgbClr val="000000"/>
              </a:solidFill>
              <a:round/>
              <a:headEnd/>
              <a:tailEnd/>
            </a:ln>
          </p:spPr>
          <p:txBody>
            <a:bodyPr/>
            <a:lstStyle/>
            <a:p>
              <a:endParaRPr lang="en-US"/>
            </a:p>
          </p:txBody>
        </p:sp>
        <p:sp>
          <p:nvSpPr>
            <p:cNvPr id="169999" name="Text Box 51"/>
            <p:cNvSpPr txBox="1">
              <a:spLocks noChangeArrowheads="1"/>
            </p:cNvSpPr>
            <p:nvPr/>
          </p:nvSpPr>
          <p:spPr bwMode="auto">
            <a:xfrm>
              <a:off x="1260" y="2772"/>
              <a:ext cx="2340" cy="1620"/>
            </a:xfrm>
            <a:prstGeom prst="rect">
              <a:avLst/>
            </a:prstGeom>
            <a:noFill/>
            <a:ln w="9525">
              <a:noFill/>
              <a:miter lim="800000"/>
              <a:headEnd/>
              <a:tailEnd/>
            </a:ln>
          </p:spPr>
          <p:txBody>
            <a:bodyPr/>
            <a:lstStyle/>
            <a:p>
              <a:r>
                <a:rPr lang="en-US" sz="1600">
                  <a:ea typeface="Times New Roman" pitchFamily="18" charset="0"/>
                  <a:cs typeface="Arial" charset="0"/>
                </a:rPr>
                <a:t>VAPOR</a:t>
              </a:r>
              <a:endParaRPr lang="en-US" sz="900">
                <a:ea typeface="Times New Roman" pitchFamily="18" charset="0"/>
                <a:cs typeface="Arial" charset="0"/>
              </a:endParaRPr>
            </a:p>
            <a:p>
              <a:pPr eaLnBrk="0" hangingPunct="0"/>
              <a:r>
                <a:rPr lang="en-US" sz="1600">
                  <a:ea typeface="Times New Roman" pitchFamily="18" charset="0"/>
                  <a:cs typeface="Arial" charset="0"/>
                </a:rPr>
                <a:t>PRESSURE</a:t>
              </a:r>
              <a:endParaRPr lang="en-US" sz="900">
                <a:ea typeface="Times New Roman" pitchFamily="18" charset="0"/>
                <a:cs typeface="Arial" charset="0"/>
              </a:endParaRPr>
            </a:p>
            <a:p>
              <a:pPr eaLnBrk="0" hangingPunct="0"/>
              <a:r>
                <a:rPr lang="en-US" sz="1600">
                  <a:ea typeface="Times New Roman" pitchFamily="18" charset="0"/>
                  <a:cs typeface="Arial" charset="0"/>
                </a:rPr>
                <a:t>(~5 kPa)</a:t>
              </a:r>
              <a:endParaRPr lang="en-US" sz="1800">
                <a:ea typeface="Times New Roman" pitchFamily="18" charset="0"/>
                <a:cs typeface="Arial" charset="0"/>
              </a:endParaRPr>
            </a:p>
          </p:txBody>
        </p:sp>
        <p:sp>
          <p:nvSpPr>
            <p:cNvPr id="170000" name="Text Box 52"/>
            <p:cNvSpPr txBox="1">
              <a:spLocks noChangeArrowheads="1"/>
            </p:cNvSpPr>
            <p:nvPr/>
          </p:nvSpPr>
          <p:spPr bwMode="auto">
            <a:xfrm>
              <a:off x="8460" y="2772"/>
              <a:ext cx="2340" cy="1620"/>
            </a:xfrm>
            <a:prstGeom prst="rect">
              <a:avLst/>
            </a:prstGeom>
            <a:noFill/>
            <a:ln w="9525">
              <a:noFill/>
              <a:miter lim="800000"/>
              <a:headEnd/>
              <a:tailEnd/>
            </a:ln>
          </p:spPr>
          <p:txBody>
            <a:bodyPr/>
            <a:lstStyle/>
            <a:p>
              <a:r>
                <a:rPr lang="en-US" sz="1600">
                  <a:ea typeface="Times New Roman" pitchFamily="18" charset="0"/>
                  <a:cs typeface="Arial" charset="0"/>
                </a:rPr>
                <a:t>VAPOR</a:t>
              </a:r>
              <a:endParaRPr lang="en-US" sz="900">
                <a:ea typeface="Times New Roman" pitchFamily="18" charset="0"/>
                <a:cs typeface="Arial" charset="0"/>
              </a:endParaRPr>
            </a:p>
            <a:p>
              <a:pPr eaLnBrk="0" hangingPunct="0"/>
              <a:r>
                <a:rPr lang="en-US" sz="1600">
                  <a:ea typeface="Times New Roman" pitchFamily="18" charset="0"/>
                  <a:cs typeface="Arial" charset="0"/>
                </a:rPr>
                <a:t>PRESSURE</a:t>
              </a:r>
              <a:endParaRPr lang="en-US" sz="900">
                <a:ea typeface="Times New Roman" pitchFamily="18" charset="0"/>
                <a:cs typeface="Arial" charset="0"/>
              </a:endParaRPr>
            </a:p>
            <a:p>
              <a:pPr eaLnBrk="0" hangingPunct="0"/>
              <a:r>
                <a:rPr lang="en-US" sz="1600">
                  <a:ea typeface="Times New Roman" pitchFamily="18" charset="0"/>
                  <a:cs typeface="Arial" charset="0"/>
                </a:rPr>
                <a:t>(~10 kPa)</a:t>
              </a:r>
              <a:endParaRPr lang="en-US" sz="1800">
                <a:ea typeface="Times New Roman" pitchFamily="18" charset="0"/>
                <a:cs typeface="Arial" charset="0"/>
              </a:endParaRPr>
            </a:p>
          </p:txBody>
        </p:sp>
      </p:grpSp>
      <p:sp>
        <p:nvSpPr>
          <p:cNvPr id="169988" name="Rectangle 53"/>
          <p:cNvSpPr>
            <a:spLocks noChangeArrowheads="1"/>
          </p:cNvSpPr>
          <p:nvPr/>
        </p:nvSpPr>
        <p:spPr bwMode="auto">
          <a:xfrm>
            <a:off x="762000" y="838200"/>
            <a:ext cx="6559550" cy="1190625"/>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BOILING  </a:t>
            </a:r>
            <a:r>
              <a:rPr lang="en-US" sz="1800">
                <a:ea typeface="Times New Roman" pitchFamily="18" charset="0"/>
                <a:cs typeface="Arial" charset="0"/>
                <a:sym typeface="Wingdings" pitchFamily="2" charset="2"/>
              </a:rPr>
              <a:t></a:t>
            </a:r>
            <a:r>
              <a:rPr lang="en-US" sz="1800">
                <a:ea typeface="Times New Roman" pitchFamily="18" charset="0"/>
                <a:cs typeface="Arial" charset="0"/>
              </a:rPr>
              <a:t>  </a:t>
            </a:r>
            <a:r>
              <a:rPr lang="en-US" sz="1800">
                <a:ea typeface="Times New Roman" pitchFamily="18" charset="0"/>
                <a:cs typeface="Arial" charset="0"/>
                <a:sym typeface="Wingdings" pitchFamily="2" charset="2"/>
              </a:rPr>
              <a:t>when vapor pressure = confining pressure</a:t>
            </a:r>
            <a:endParaRPr lang="en-US" sz="900">
              <a:ea typeface="Times New Roman" pitchFamily="18" charset="0"/>
              <a:cs typeface="Arial" charset="0"/>
              <a:sym typeface="Wingdings" pitchFamily="2" charset="2"/>
            </a:endParaRPr>
          </a:p>
          <a:p>
            <a:pPr algn="l" eaLnBrk="0" hangingPunct="0"/>
            <a:r>
              <a:rPr lang="en-US" sz="1800">
                <a:ea typeface="Times New Roman" pitchFamily="18" charset="0"/>
                <a:cs typeface="Arial" charset="0"/>
                <a:sym typeface="Wingdings" pitchFamily="2" charset="2"/>
              </a:rPr>
              <a:t>				 (usually from atmosphere)</a:t>
            </a:r>
            <a:endParaRPr lang="en-US" sz="900">
              <a:ea typeface="Times New Roman" pitchFamily="18" charset="0"/>
              <a:cs typeface="Arial" charset="0"/>
              <a:sym typeface="Wingdings" pitchFamily="2" charset="2"/>
            </a:endParaRPr>
          </a:p>
          <a:p>
            <a:pPr algn="l" eaLnBrk="0" hangingPunct="0"/>
            <a:r>
              <a:rPr lang="en-US" sz="1800">
                <a:ea typeface="Times New Roman" pitchFamily="18" charset="0"/>
                <a:cs typeface="Arial" charset="0"/>
                <a:sym typeface="Wingdings" pitchFamily="2" charset="2"/>
              </a:rPr>
              <a:t>At sea level and 20</a:t>
            </a:r>
            <a:r>
              <a:rPr lang="en-US" sz="1800" baseline="30000">
                <a:ea typeface="Times New Roman" pitchFamily="18" charset="0"/>
                <a:cs typeface="Arial" charset="0"/>
                <a:sym typeface="Wingdings" pitchFamily="2" charset="2"/>
              </a:rPr>
              <a:t>o</a:t>
            </a:r>
            <a:r>
              <a:rPr lang="en-US" sz="1800">
                <a:ea typeface="Times New Roman" pitchFamily="18" charset="0"/>
                <a:cs typeface="Arial" charset="0"/>
                <a:sym typeface="Wingdings" pitchFamily="2" charset="2"/>
              </a:rPr>
              <a:t>C…</a:t>
            </a:r>
            <a:endParaRPr lang="en-US" sz="900">
              <a:ea typeface="Times New Roman" pitchFamily="18" charset="0"/>
              <a:cs typeface="Arial" charset="0"/>
              <a:sym typeface="Wingdings" pitchFamily="2" charset="2"/>
            </a:endParaRPr>
          </a:p>
          <a:p>
            <a:pPr algn="l" eaLnBrk="0" hangingPunct="0"/>
            <a:endParaRPr lang="en-US" sz="1800">
              <a:ea typeface="Times New Roman" pitchFamily="18" charset="0"/>
              <a:cs typeface="Arial" charset="0"/>
              <a:sym typeface="Wingdings" pitchFamily="2" charset="2"/>
            </a:endParaRPr>
          </a:p>
        </p:txBody>
      </p:sp>
      <p:sp>
        <p:nvSpPr>
          <p:cNvPr id="169989" name="Rectangle 54"/>
          <p:cNvSpPr>
            <a:spLocks noChangeArrowheads="1"/>
          </p:cNvSpPr>
          <p:nvPr/>
        </p:nvSpPr>
        <p:spPr bwMode="auto">
          <a:xfrm>
            <a:off x="-1774825" y="1449388"/>
            <a:ext cx="1098550" cy="915987"/>
          </a:xfrm>
          <a:prstGeom prst="rect">
            <a:avLst/>
          </a:prstGeom>
          <a:noFill/>
          <a:ln w="9525">
            <a:noFill/>
            <a:miter lim="800000"/>
            <a:headEnd/>
            <a:tailEnd/>
          </a:ln>
        </p:spPr>
        <p:txBody>
          <a:bodyPr wrap="none" anchor="ctr">
            <a:spAutoFit/>
          </a:bodyPr>
          <a:lstStyle/>
          <a:p>
            <a:pPr algn="l"/>
            <a:endParaRPr lang="en-US" sz="1800">
              <a:ea typeface="Times New Roman" pitchFamily="18" charset="0"/>
              <a:cs typeface="Arial" charset="0"/>
            </a:endParaRPr>
          </a:p>
          <a:p>
            <a:pPr algn="l" eaLnBrk="0" hangingPunct="0"/>
            <a:r>
              <a:rPr lang="en-US" sz="1800">
                <a:ea typeface="Times New Roman" pitchFamily="18" charset="0"/>
                <a:cs typeface="Arial" charset="0"/>
              </a:rPr>
              <a:t>	</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p:txBody>
      </p:sp>
      <p:sp>
        <p:nvSpPr>
          <p:cNvPr id="169990" name="Rectangle 55"/>
          <p:cNvSpPr>
            <a:spLocks noChangeArrowheads="1"/>
          </p:cNvSpPr>
          <p:nvPr/>
        </p:nvSpPr>
        <p:spPr bwMode="auto">
          <a:xfrm>
            <a:off x="-1774825" y="2365375"/>
            <a:ext cx="9144000" cy="0"/>
          </a:xfrm>
          <a:prstGeom prst="rect">
            <a:avLst/>
          </a:prstGeom>
          <a:noFill/>
          <a:ln w="9525">
            <a:noFill/>
            <a:miter lim="800000"/>
            <a:headEnd/>
            <a:tailEnd/>
          </a:ln>
        </p:spPr>
        <p:txBody>
          <a:bodyPr wrap="none" anchor="ctr">
            <a:spAutoFit/>
          </a:bodyPr>
          <a:lstStyle/>
          <a:p>
            <a:pPr algn="l"/>
            <a:endParaRPr lang="en-US" sz="180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endParaRPr lang="en-US" smtClean="0"/>
          </a:p>
        </p:txBody>
      </p:sp>
      <p:grpSp>
        <p:nvGrpSpPr>
          <p:cNvPr id="171011" name="Group 3"/>
          <p:cNvGrpSpPr>
            <a:grpSpLocks/>
          </p:cNvGrpSpPr>
          <p:nvPr/>
        </p:nvGrpSpPr>
        <p:grpSpPr bwMode="auto">
          <a:xfrm>
            <a:off x="1219200" y="2362200"/>
            <a:ext cx="6858000" cy="3886200"/>
            <a:chOff x="720" y="8712"/>
            <a:chExt cx="10800" cy="6120"/>
          </a:xfrm>
        </p:grpSpPr>
        <p:sp>
          <p:nvSpPr>
            <p:cNvPr id="171012" name="Text Box 4"/>
            <p:cNvSpPr txBox="1">
              <a:spLocks noChangeArrowheads="1"/>
            </p:cNvSpPr>
            <p:nvPr/>
          </p:nvSpPr>
          <p:spPr bwMode="auto">
            <a:xfrm>
              <a:off x="9000" y="11684"/>
              <a:ext cx="2520" cy="720"/>
            </a:xfrm>
            <a:prstGeom prst="rect">
              <a:avLst/>
            </a:prstGeom>
            <a:noFill/>
            <a:ln w="9525">
              <a:noFill/>
              <a:miter lim="800000"/>
              <a:headEnd/>
              <a:tailEnd/>
            </a:ln>
          </p:spPr>
          <p:txBody>
            <a:bodyPr/>
            <a:lstStyle/>
            <a:p>
              <a:r>
                <a:rPr lang="en-US" sz="1600">
                  <a:ea typeface="Times New Roman" pitchFamily="18" charset="0"/>
                  <a:cs typeface="Arial" charset="0"/>
                </a:rPr>
                <a:t>ETHANOL</a:t>
              </a:r>
              <a:endParaRPr lang="en-US" sz="1800">
                <a:ea typeface="Times New Roman" pitchFamily="18" charset="0"/>
                <a:cs typeface="Arial" charset="0"/>
              </a:endParaRPr>
            </a:p>
          </p:txBody>
        </p:sp>
        <p:sp>
          <p:nvSpPr>
            <p:cNvPr id="171013" name="Text Box 5"/>
            <p:cNvSpPr txBox="1">
              <a:spLocks noChangeArrowheads="1"/>
            </p:cNvSpPr>
            <p:nvPr/>
          </p:nvSpPr>
          <p:spPr bwMode="auto">
            <a:xfrm>
              <a:off x="720" y="12404"/>
              <a:ext cx="2520" cy="720"/>
            </a:xfrm>
            <a:prstGeom prst="rect">
              <a:avLst/>
            </a:prstGeom>
            <a:noFill/>
            <a:ln w="9525">
              <a:noFill/>
              <a:miter lim="800000"/>
              <a:headEnd/>
              <a:tailEnd/>
            </a:ln>
          </p:spPr>
          <p:txBody>
            <a:bodyPr/>
            <a:lstStyle/>
            <a:p>
              <a:r>
                <a:rPr lang="en-US" sz="1600">
                  <a:ea typeface="Times New Roman" pitchFamily="18" charset="0"/>
                  <a:cs typeface="Arial" charset="0"/>
                </a:rPr>
                <a:t>WATER</a:t>
              </a:r>
              <a:endParaRPr lang="en-US" sz="1800">
                <a:ea typeface="Times New Roman" pitchFamily="18" charset="0"/>
                <a:cs typeface="Arial" charset="0"/>
              </a:endParaRPr>
            </a:p>
          </p:txBody>
        </p:sp>
        <p:sp>
          <p:nvSpPr>
            <p:cNvPr id="171014" name="AutoShape 6"/>
            <p:cNvSpPr>
              <a:spLocks noChangeArrowheads="1"/>
            </p:cNvSpPr>
            <p:nvPr/>
          </p:nvSpPr>
          <p:spPr bwMode="auto">
            <a:xfrm>
              <a:off x="7560" y="9072"/>
              <a:ext cx="900" cy="632"/>
            </a:xfrm>
            <a:prstGeom prst="downArrow">
              <a:avLst>
                <a:gd name="adj1" fmla="val 50000"/>
                <a:gd name="adj2" fmla="val 25000"/>
              </a:avLst>
            </a:prstGeom>
            <a:solidFill>
              <a:srgbClr val="C0C0C0"/>
            </a:solidFill>
            <a:ln w="19050">
              <a:solidFill>
                <a:srgbClr val="000000"/>
              </a:solidFill>
              <a:miter lim="800000"/>
              <a:headEnd/>
              <a:tailEnd/>
            </a:ln>
          </p:spPr>
          <p:txBody>
            <a:bodyPr/>
            <a:lstStyle/>
            <a:p>
              <a:endParaRPr lang="en-US"/>
            </a:p>
          </p:txBody>
        </p:sp>
        <p:sp>
          <p:nvSpPr>
            <p:cNvPr id="171015" name="AutoShape 7"/>
            <p:cNvSpPr>
              <a:spLocks noChangeArrowheads="1"/>
            </p:cNvSpPr>
            <p:nvPr/>
          </p:nvSpPr>
          <p:spPr bwMode="auto">
            <a:xfrm>
              <a:off x="3600" y="8804"/>
              <a:ext cx="900" cy="900"/>
            </a:xfrm>
            <a:prstGeom prst="downArrow">
              <a:avLst>
                <a:gd name="adj1" fmla="val 50000"/>
                <a:gd name="adj2" fmla="val 25000"/>
              </a:avLst>
            </a:prstGeom>
            <a:solidFill>
              <a:srgbClr val="C0C0C0"/>
            </a:solidFill>
            <a:ln w="19050">
              <a:solidFill>
                <a:srgbClr val="000000"/>
              </a:solidFill>
              <a:miter lim="800000"/>
              <a:headEnd/>
              <a:tailEnd/>
            </a:ln>
          </p:spPr>
          <p:txBody>
            <a:bodyPr/>
            <a:lstStyle/>
            <a:p>
              <a:endParaRPr lang="en-US"/>
            </a:p>
          </p:txBody>
        </p:sp>
        <p:sp>
          <p:nvSpPr>
            <p:cNvPr id="171016" name="Line 8"/>
            <p:cNvSpPr>
              <a:spLocks noChangeShapeType="1"/>
            </p:cNvSpPr>
            <p:nvPr/>
          </p:nvSpPr>
          <p:spPr bwMode="auto">
            <a:xfrm>
              <a:off x="3600" y="9965"/>
              <a:ext cx="0" cy="2700"/>
            </a:xfrm>
            <a:prstGeom prst="line">
              <a:avLst/>
            </a:prstGeom>
            <a:noFill/>
            <a:ln w="15875">
              <a:solidFill>
                <a:srgbClr val="000000"/>
              </a:solidFill>
              <a:round/>
              <a:headEnd/>
              <a:tailEnd/>
            </a:ln>
          </p:spPr>
          <p:txBody>
            <a:bodyPr/>
            <a:lstStyle/>
            <a:p>
              <a:endParaRPr lang="en-US"/>
            </a:p>
          </p:txBody>
        </p:sp>
        <p:sp>
          <p:nvSpPr>
            <p:cNvPr id="171017" name="Line 9"/>
            <p:cNvSpPr>
              <a:spLocks noChangeShapeType="1"/>
            </p:cNvSpPr>
            <p:nvPr/>
          </p:nvSpPr>
          <p:spPr bwMode="auto">
            <a:xfrm>
              <a:off x="4500" y="9965"/>
              <a:ext cx="0" cy="2700"/>
            </a:xfrm>
            <a:prstGeom prst="line">
              <a:avLst/>
            </a:prstGeom>
            <a:noFill/>
            <a:ln w="15875">
              <a:solidFill>
                <a:srgbClr val="000000"/>
              </a:solidFill>
              <a:round/>
              <a:headEnd/>
              <a:tailEnd/>
            </a:ln>
          </p:spPr>
          <p:txBody>
            <a:bodyPr/>
            <a:lstStyle/>
            <a:p>
              <a:endParaRPr lang="en-US"/>
            </a:p>
          </p:txBody>
        </p:sp>
        <p:sp>
          <p:nvSpPr>
            <p:cNvPr id="171018" name="Line 10"/>
            <p:cNvSpPr>
              <a:spLocks noChangeShapeType="1"/>
            </p:cNvSpPr>
            <p:nvPr/>
          </p:nvSpPr>
          <p:spPr bwMode="auto">
            <a:xfrm>
              <a:off x="7560" y="9965"/>
              <a:ext cx="0" cy="2700"/>
            </a:xfrm>
            <a:prstGeom prst="line">
              <a:avLst/>
            </a:prstGeom>
            <a:noFill/>
            <a:ln w="15875">
              <a:solidFill>
                <a:srgbClr val="000000"/>
              </a:solidFill>
              <a:round/>
              <a:headEnd/>
              <a:tailEnd/>
            </a:ln>
          </p:spPr>
          <p:txBody>
            <a:bodyPr/>
            <a:lstStyle/>
            <a:p>
              <a:endParaRPr lang="en-US"/>
            </a:p>
          </p:txBody>
        </p:sp>
        <p:sp>
          <p:nvSpPr>
            <p:cNvPr id="171019" name="Line 11"/>
            <p:cNvSpPr>
              <a:spLocks noChangeShapeType="1"/>
            </p:cNvSpPr>
            <p:nvPr/>
          </p:nvSpPr>
          <p:spPr bwMode="auto">
            <a:xfrm>
              <a:off x="8460" y="9965"/>
              <a:ext cx="0" cy="2700"/>
            </a:xfrm>
            <a:prstGeom prst="line">
              <a:avLst/>
            </a:prstGeom>
            <a:noFill/>
            <a:ln w="15875">
              <a:solidFill>
                <a:srgbClr val="000000"/>
              </a:solidFill>
              <a:round/>
              <a:headEnd/>
              <a:tailEnd/>
            </a:ln>
          </p:spPr>
          <p:txBody>
            <a:bodyPr/>
            <a:lstStyle/>
            <a:p>
              <a:endParaRPr lang="en-US"/>
            </a:p>
          </p:txBody>
        </p:sp>
        <p:sp>
          <p:nvSpPr>
            <p:cNvPr id="171020" name="Line 12"/>
            <p:cNvSpPr>
              <a:spLocks noChangeShapeType="1"/>
            </p:cNvSpPr>
            <p:nvPr/>
          </p:nvSpPr>
          <p:spPr bwMode="auto">
            <a:xfrm>
              <a:off x="3600" y="9965"/>
              <a:ext cx="900" cy="0"/>
            </a:xfrm>
            <a:prstGeom prst="line">
              <a:avLst/>
            </a:prstGeom>
            <a:noFill/>
            <a:ln w="15875">
              <a:solidFill>
                <a:srgbClr val="000000"/>
              </a:solidFill>
              <a:round/>
              <a:headEnd/>
              <a:tailEnd/>
            </a:ln>
          </p:spPr>
          <p:txBody>
            <a:bodyPr/>
            <a:lstStyle/>
            <a:p>
              <a:endParaRPr lang="en-US"/>
            </a:p>
          </p:txBody>
        </p:sp>
        <p:sp>
          <p:nvSpPr>
            <p:cNvPr id="171021" name="Line 13"/>
            <p:cNvSpPr>
              <a:spLocks noChangeShapeType="1"/>
            </p:cNvSpPr>
            <p:nvPr/>
          </p:nvSpPr>
          <p:spPr bwMode="auto">
            <a:xfrm>
              <a:off x="7560" y="9965"/>
              <a:ext cx="900" cy="0"/>
            </a:xfrm>
            <a:prstGeom prst="line">
              <a:avLst/>
            </a:prstGeom>
            <a:noFill/>
            <a:ln w="15875">
              <a:solidFill>
                <a:srgbClr val="000000"/>
              </a:solidFill>
              <a:round/>
              <a:headEnd/>
              <a:tailEnd/>
            </a:ln>
          </p:spPr>
          <p:txBody>
            <a:bodyPr/>
            <a:lstStyle/>
            <a:p>
              <a:endParaRPr lang="en-US"/>
            </a:p>
          </p:txBody>
        </p:sp>
        <p:sp>
          <p:nvSpPr>
            <p:cNvPr id="171022" name="Freeform 14"/>
            <p:cNvSpPr>
              <a:spLocks/>
            </p:cNvSpPr>
            <p:nvPr/>
          </p:nvSpPr>
          <p:spPr bwMode="auto">
            <a:xfrm>
              <a:off x="4479" y="12665"/>
              <a:ext cx="3091" cy="1270"/>
            </a:xfrm>
            <a:custGeom>
              <a:avLst/>
              <a:gdLst>
                <a:gd name="T0" fmla="*/ 21 w 3091"/>
                <a:gd name="T1" fmla="*/ 0 h 1270"/>
                <a:gd name="T2" fmla="*/ 257 w 3091"/>
                <a:gd name="T3" fmla="*/ 989 h 1270"/>
                <a:gd name="T4" fmla="*/ 1566 w 3091"/>
                <a:gd name="T5" fmla="*/ 1270 h 1270"/>
                <a:gd name="T6" fmla="*/ 2838 w 3091"/>
                <a:gd name="T7" fmla="*/ 989 h 1270"/>
                <a:gd name="T8" fmla="*/ 3081 w 3091"/>
                <a:gd name="T9" fmla="*/ 0 h 1270"/>
                <a:gd name="T10" fmla="*/ 0 60000 65536"/>
                <a:gd name="T11" fmla="*/ 0 60000 65536"/>
                <a:gd name="T12" fmla="*/ 0 60000 65536"/>
                <a:gd name="T13" fmla="*/ 0 60000 65536"/>
                <a:gd name="T14" fmla="*/ 0 60000 65536"/>
                <a:gd name="T15" fmla="*/ 0 w 3091"/>
                <a:gd name="T16" fmla="*/ 0 h 1270"/>
                <a:gd name="T17" fmla="*/ 3091 w 3091"/>
                <a:gd name="T18" fmla="*/ 1270 h 1270"/>
              </a:gdLst>
              <a:ahLst/>
              <a:cxnLst>
                <a:cxn ang="T10">
                  <a:pos x="T0" y="T1"/>
                </a:cxn>
                <a:cxn ang="T11">
                  <a:pos x="T2" y="T3"/>
                </a:cxn>
                <a:cxn ang="T12">
                  <a:pos x="T4" y="T5"/>
                </a:cxn>
                <a:cxn ang="T13">
                  <a:pos x="T6" y="T7"/>
                </a:cxn>
                <a:cxn ang="T14">
                  <a:pos x="T8" y="T9"/>
                </a:cxn>
              </a:cxnLst>
              <a:rect l="T15" t="T16" r="T17" b="T18"/>
              <a:pathLst>
                <a:path w="3091" h="1270">
                  <a:moveTo>
                    <a:pt x="21" y="0"/>
                  </a:moveTo>
                  <a:cubicBezTo>
                    <a:pt x="60" y="165"/>
                    <a:pt x="0" y="777"/>
                    <a:pt x="257" y="989"/>
                  </a:cubicBezTo>
                  <a:cubicBezTo>
                    <a:pt x="514" y="1201"/>
                    <a:pt x="1136" y="1270"/>
                    <a:pt x="1566" y="1270"/>
                  </a:cubicBezTo>
                  <a:cubicBezTo>
                    <a:pt x="1996" y="1270"/>
                    <a:pt x="2585" y="1201"/>
                    <a:pt x="2838" y="989"/>
                  </a:cubicBezTo>
                  <a:cubicBezTo>
                    <a:pt x="3091" y="777"/>
                    <a:pt x="3031" y="206"/>
                    <a:pt x="3081" y="0"/>
                  </a:cubicBezTo>
                </a:path>
              </a:pathLst>
            </a:custGeom>
            <a:noFill/>
            <a:ln w="15875">
              <a:solidFill>
                <a:srgbClr val="000000"/>
              </a:solidFill>
              <a:round/>
              <a:headEnd/>
              <a:tailEnd/>
            </a:ln>
          </p:spPr>
          <p:txBody>
            <a:bodyPr/>
            <a:lstStyle/>
            <a:p>
              <a:endParaRPr lang="en-US"/>
            </a:p>
          </p:txBody>
        </p:sp>
        <p:sp>
          <p:nvSpPr>
            <p:cNvPr id="171023" name="Freeform 15"/>
            <p:cNvSpPr>
              <a:spLocks/>
            </p:cNvSpPr>
            <p:nvPr/>
          </p:nvSpPr>
          <p:spPr bwMode="auto">
            <a:xfrm>
              <a:off x="3600" y="12665"/>
              <a:ext cx="4860" cy="2167"/>
            </a:xfrm>
            <a:custGeom>
              <a:avLst/>
              <a:gdLst>
                <a:gd name="T0" fmla="*/ 0 w 4860"/>
                <a:gd name="T1" fmla="*/ 0 h 2167"/>
                <a:gd name="T2" fmla="*/ 164 w 4860"/>
                <a:gd name="T3" fmla="*/ 1270 h 2167"/>
                <a:gd name="T4" fmla="*/ 874 w 4860"/>
                <a:gd name="T5" fmla="*/ 1906 h 2167"/>
                <a:gd name="T6" fmla="*/ 2464 w 4860"/>
                <a:gd name="T7" fmla="*/ 2167 h 2167"/>
                <a:gd name="T8" fmla="*/ 3866 w 4860"/>
                <a:gd name="T9" fmla="*/ 1906 h 2167"/>
                <a:gd name="T10" fmla="*/ 4671 w 4860"/>
                <a:gd name="T11" fmla="*/ 1176 h 2167"/>
                <a:gd name="T12" fmla="*/ 4860 w 4860"/>
                <a:gd name="T13" fmla="*/ 0 h 2167"/>
                <a:gd name="T14" fmla="*/ 0 60000 65536"/>
                <a:gd name="T15" fmla="*/ 0 60000 65536"/>
                <a:gd name="T16" fmla="*/ 0 60000 65536"/>
                <a:gd name="T17" fmla="*/ 0 60000 65536"/>
                <a:gd name="T18" fmla="*/ 0 60000 65536"/>
                <a:gd name="T19" fmla="*/ 0 60000 65536"/>
                <a:gd name="T20" fmla="*/ 0 60000 65536"/>
                <a:gd name="T21" fmla="*/ 0 w 4860"/>
                <a:gd name="T22" fmla="*/ 0 h 2167"/>
                <a:gd name="T23" fmla="*/ 4860 w 4860"/>
                <a:gd name="T24" fmla="*/ 2167 h 2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60" h="2167">
                  <a:moveTo>
                    <a:pt x="0" y="0"/>
                  </a:moveTo>
                  <a:cubicBezTo>
                    <a:pt x="27" y="212"/>
                    <a:pt x="18" y="952"/>
                    <a:pt x="164" y="1270"/>
                  </a:cubicBezTo>
                  <a:cubicBezTo>
                    <a:pt x="310" y="1588"/>
                    <a:pt x="491" y="1757"/>
                    <a:pt x="874" y="1906"/>
                  </a:cubicBezTo>
                  <a:cubicBezTo>
                    <a:pt x="1257" y="2055"/>
                    <a:pt x="1965" y="2167"/>
                    <a:pt x="2464" y="2167"/>
                  </a:cubicBezTo>
                  <a:cubicBezTo>
                    <a:pt x="2963" y="2167"/>
                    <a:pt x="3498" y="2071"/>
                    <a:pt x="3866" y="1906"/>
                  </a:cubicBezTo>
                  <a:cubicBezTo>
                    <a:pt x="4234" y="1741"/>
                    <a:pt x="4505" y="1494"/>
                    <a:pt x="4671" y="1176"/>
                  </a:cubicBezTo>
                  <a:cubicBezTo>
                    <a:pt x="4837" y="858"/>
                    <a:pt x="4821" y="245"/>
                    <a:pt x="4860" y="0"/>
                  </a:cubicBezTo>
                </a:path>
              </a:pathLst>
            </a:custGeom>
            <a:noFill/>
            <a:ln w="15875">
              <a:solidFill>
                <a:srgbClr val="000000"/>
              </a:solidFill>
              <a:round/>
              <a:headEnd/>
              <a:tailEnd/>
            </a:ln>
          </p:spPr>
          <p:txBody>
            <a:bodyPr/>
            <a:lstStyle/>
            <a:p>
              <a:endParaRPr lang="en-US"/>
            </a:p>
          </p:txBody>
        </p:sp>
        <p:sp>
          <p:nvSpPr>
            <p:cNvPr id="171024" name="Line 16"/>
            <p:cNvSpPr>
              <a:spLocks noChangeShapeType="1"/>
            </p:cNvSpPr>
            <p:nvPr/>
          </p:nvSpPr>
          <p:spPr bwMode="auto">
            <a:xfrm>
              <a:off x="3600" y="11405"/>
              <a:ext cx="900" cy="0"/>
            </a:xfrm>
            <a:prstGeom prst="line">
              <a:avLst/>
            </a:prstGeom>
            <a:noFill/>
            <a:ln w="15875">
              <a:solidFill>
                <a:srgbClr val="000000"/>
              </a:solidFill>
              <a:round/>
              <a:headEnd/>
              <a:tailEnd/>
            </a:ln>
          </p:spPr>
          <p:txBody>
            <a:bodyPr/>
            <a:lstStyle/>
            <a:p>
              <a:endParaRPr lang="en-US"/>
            </a:p>
          </p:txBody>
        </p:sp>
        <p:sp>
          <p:nvSpPr>
            <p:cNvPr id="171025" name="Line 17"/>
            <p:cNvSpPr>
              <a:spLocks noChangeShapeType="1"/>
            </p:cNvSpPr>
            <p:nvPr/>
          </p:nvSpPr>
          <p:spPr bwMode="auto">
            <a:xfrm>
              <a:off x="7560" y="10865"/>
              <a:ext cx="900" cy="0"/>
            </a:xfrm>
            <a:prstGeom prst="line">
              <a:avLst/>
            </a:prstGeom>
            <a:noFill/>
            <a:ln w="15875">
              <a:solidFill>
                <a:srgbClr val="000000"/>
              </a:solidFill>
              <a:round/>
              <a:headEnd/>
              <a:tailEnd/>
            </a:ln>
          </p:spPr>
          <p:txBody>
            <a:bodyPr/>
            <a:lstStyle/>
            <a:p>
              <a:endParaRPr lang="en-US"/>
            </a:p>
          </p:txBody>
        </p:sp>
        <p:sp>
          <p:nvSpPr>
            <p:cNvPr id="171026" name="Freeform 18"/>
            <p:cNvSpPr>
              <a:spLocks/>
            </p:cNvSpPr>
            <p:nvPr/>
          </p:nvSpPr>
          <p:spPr bwMode="auto">
            <a:xfrm>
              <a:off x="3755" y="13197"/>
              <a:ext cx="790" cy="720"/>
            </a:xfrm>
            <a:custGeom>
              <a:avLst/>
              <a:gdLst>
                <a:gd name="T0" fmla="*/ 0 w 790"/>
                <a:gd name="T1" fmla="*/ 720 h 720"/>
                <a:gd name="T2" fmla="*/ 790 w 790"/>
                <a:gd name="T3" fmla="*/ 0 h 720"/>
                <a:gd name="T4" fmla="*/ 0 60000 65536"/>
                <a:gd name="T5" fmla="*/ 0 60000 65536"/>
                <a:gd name="T6" fmla="*/ 0 w 790"/>
                <a:gd name="T7" fmla="*/ 0 h 720"/>
                <a:gd name="T8" fmla="*/ 790 w 790"/>
                <a:gd name="T9" fmla="*/ 720 h 720"/>
              </a:gdLst>
              <a:ahLst/>
              <a:cxnLst>
                <a:cxn ang="T4">
                  <a:pos x="T0" y="T1"/>
                </a:cxn>
                <a:cxn ang="T5">
                  <a:pos x="T2" y="T3"/>
                </a:cxn>
              </a:cxnLst>
              <a:rect l="T6" t="T7" r="T8" b="T9"/>
              <a:pathLst>
                <a:path w="790" h="720">
                  <a:moveTo>
                    <a:pt x="0" y="720"/>
                  </a:moveTo>
                  <a:lnTo>
                    <a:pt x="790" y="0"/>
                  </a:lnTo>
                </a:path>
              </a:pathLst>
            </a:custGeom>
            <a:noFill/>
            <a:ln w="15875">
              <a:solidFill>
                <a:srgbClr val="000000"/>
              </a:solidFill>
              <a:round/>
              <a:headEnd/>
              <a:tailEnd/>
            </a:ln>
          </p:spPr>
          <p:txBody>
            <a:bodyPr/>
            <a:lstStyle/>
            <a:p>
              <a:endParaRPr lang="en-US"/>
            </a:p>
          </p:txBody>
        </p:sp>
        <p:sp>
          <p:nvSpPr>
            <p:cNvPr id="171027" name="Freeform 19"/>
            <p:cNvSpPr>
              <a:spLocks/>
            </p:cNvSpPr>
            <p:nvPr/>
          </p:nvSpPr>
          <p:spPr bwMode="auto">
            <a:xfrm>
              <a:off x="3675" y="12862"/>
              <a:ext cx="840" cy="760"/>
            </a:xfrm>
            <a:custGeom>
              <a:avLst/>
              <a:gdLst>
                <a:gd name="T0" fmla="*/ 0 w 840"/>
                <a:gd name="T1" fmla="*/ 760 h 760"/>
                <a:gd name="T2" fmla="*/ 840 w 840"/>
                <a:gd name="T3" fmla="*/ 0 h 760"/>
                <a:gd name="T4" fmla="*/ 0 60000 65536"/>
                <a:gd name="T5" fmla="*/ 0 60000 65536"/>
                <a:gd name="T6" fmla="*/ 0 w 840"/>
                <a:gd name="T7" fmla="*/ 0 h 760"/>
                <a:gd name="T8" fmla="*/ 840 w 840"/>
                <a:gd name="T9" fmla="*/ 760 h 760"/>
              </a:gdLst>
              <a:ahLst/>
              <a:cxnLst>
                <a:cxn ang="T4">
                  <a:pos x="T0" y="T1"/>
                </a:cxn>
                <a:cxn ang="T5">
                  <a:pos x="T2" y="T3"/>
                </a:cxn>
              </a:cxnLst>
              <a:rect l="T6" t="T7" r="T8" b="T9"/>
              <a:pathLst>
                <a:path w="840" h="760">
                  <a:moveTo>
                    <a:pt x="0" y="760"/>
                  </a:moveTo>
                  <a:lnTo>
                    <a:pt x="840" y="0"/>
                  </a:lnTo>
                </a:path>
              </a:pathLst>
            </a:custGeom>
            <a:noFill/>
            <a:ln w="15875">
              <a:solidFill>
                <a:srgbClr val="000000"/>
              </a:solidFill>
              <a:round/>
              <a:headEnd/>
              <a:tailEnd/>
            </a:ln>
          </p:spPr>
          <p:txBody>
            <a:bodyPr/>
            <a:lstStyle/>
            <a:p>
              <a:endParaRPr lang="en-US"/>
            </a:p>
          </p:txBody>
        </p:sp>
        <p:sp>
          <p:nvSpPr>
            <p:cNvPr id="171028" name="Freeform 20"/>
            <p:cNvSpPr>
              <a:spLocks/>
            </p:cNvSpPr>
            <p:nvPr/>
          </p:nvSpPr>
          <p:spPr bwMode="auto">
            <a:xfrm>
              <a:off x="3640" y="12537"/>
              <a:ext cx="860" cy="785"/>
            </a:xfrm>
            <a:custGeom>
              <a:avLst/>
              <a:gdLst>
                <a:gd name="T0" fmla="*/ 0 w 860"/>
                <a:gd name="T1" fmla="*/ 785 h 785"/>
                <a:gd name="T2" fmla="*/ 860 w 860"/>
                <a:gd name="T3" fmla="*/ 0 h 785"/>
                <a:gd name="T4" fmla="*/ 0 60000 65536"/>
                <a:gd name="T5" fmla="*/ 0 60000 65536"/>
                <a:gd name="T6" fmla="*/ 0 w 860"/>
                <a:gd name="T7" fmla="*/ 0 h 785"/>
                <a:gd name="T8" fmla="*/ 860 w 860"/>
                <a:gd name="T9" fmla="*/ 785 h 785"/>
              </a:gdLst>
              <a:ahLst/>
              <a:cxnLst>
                <a:cxn ang="T4">
                  <a:pos x="T0" y="T1"/>
                </a:cxn>
                <a:cxn ang="T5">
                  <a:pos x="T2" y="T3"/>
                </a:cxn>
              </a:cxnLst>
              <a:rect l="T6" t="T7" r="T8" b="T9"/>
              <a:pathLst>
                <a:path w="860" h="785">
                  <a:moveTo>
                    <a:pt x="0" y="785"/>
                  </a:moveTo>
                  <a:lnTo>
                    <a:pt x="860" y="0"/>
                  </a:lnTo>
                </a:path>
              </a:pathLst>
            </a:custGeom>
            <a:noFill/>
            <a:ln w="15875">
              <a:solidFill>
                <a:srgbClr val="000000"/>
              </a:solidFill>
              <a:round/>
              <a:headEnd/>
              <a:tailEnd/>
            </a:ln>
          </p:spPr>
          <p:txBody>
            <a:bodyPr/>
            <a:lstStyle/>
            <a:p>
              <a:endParaRPr lang="en-US"/>
            </a:p>
          </p:txBody>
        </p:sp>
        <p:sp>
          <p:nvSpPr>
            <p:cNvPr id="171029" name="Freeform 21"/>
            <p:cNvSpPr>
              <a:spLocks/>
            </p:cNvSpPr>
            <p:nvPr/>
          </p:nvSpPr>
          <p:spPr bwMode="auto">
            <a:xfrm>
              <a:off x="3885" y="13487"/>
              <a:ext cx="735" cy="665"/>
            </a:xfrm>
            <a:custGeom>
              <a:avLst/>
              <a:gdLst>
                <a:gd name="T0" fmla="*/ 0 w 735"/>
                <a:gd name="T1" fmla="*/ 665 h 665"/>
                <a:gd name="T2" fmla="*/ 735 w 735"/>
                <a:gd name="T3" fmla="*/ 0 h 665"/>
                <a:gd name="T4" fmla="*/ 0 60000 65536"/>
                <a:gd name="T5" fmla="*/ 0 60000 65536"/>
                <a:gd name="T6" fmla="*/ 0 w 735"/>
                <a:gd name="T7" fmla="*/ 0 h 665"/>
                <a:gd name="T8" fmla="*/ 735 w 735"/>
                <a:gd name="T9" fmla="*/ 665 h 665"/>
              </a:gdLst>
              <a:ahLst/>
              <a:cxnLst>
                <a:cxn ang="T4">
                  <a:pos x="T0" y="T1"/>
                </a:cxn>
                <a:cxn ang="T5">
                  <a:pos x="T2" y="T3"/>
                </a:cxn>
              </a:cxnLst>
              <a:rect l="T6" t="T7" r="T8" b="T9"/>
              <a:pathLst>
                <a:path w="735" h="665">
                  <a:moveTo>
                    <a:pt x="0" y="665"/>
                  </a:moveTo>
                  <a:lnTo>
                    <a:pt x="735" y="0"/>
                  </a:lnTo>
                </a:path>
              </a:pathLst>
            </a:custGeom>
            <a:noFill/>
            <a:ln w="15875">
              <a:solidFill>
                <a:srgbClr val="000000"/>
              </a:solidFill>
              <a:round/>
              <a:headEnd/>
              <a:tailEnd/>
            </a:ln>
          </p:spPr>
          <p:txBody>
            <a:bodyPr/>
            <a:lstStyle/>
            <a:p>
              <a:endParaRPr lang="en-US"/>
            </a:p>
          </p:txBody>
        </p:sp>
        <p:sp>
          <p:nvSpPr>
            <p:cNvPr id="171030" name="Freeform 22"/>
            <p:cNvSpPr>
              <a:spLocks/>
            </p:cNvSpPr>
            <p:nvPr/>
          </p:nvSpPr>
          <p:spPr bwMode="auto">
            <a:xfrm>
              <a:off x="4045" y="13682"/>
              <a:ext cx="725" cy="650"/>
            </a:xfrm>
            <a:custGeom>
              <a:avLst/>
              <a:gdLst>
                <a:gd name="T0" fmla="*/ 0 w 725"/>
                <a:gd name="T1" fmla="*/ 650 h 650"/>
                <a:gd name="T2" fmla="*/ 725 w 725"/>
                <a:gd name="T3" fmla="*/ 0 h 650"/>
                <a:gd name="T4" fmla="*/ 0 60000 65536"/>
                <a:gd name="T5" fmla="*/ 0 60000 65536"/>
                <a:gd name="T6" fmla="*/ 0 w 725"/>
                <a:gd name="T7" fmla="*/ 0 h 650"/>
                <a:gd name="T8" fmla="*/ 725 w 725"/>
                <a:gd name="T9" fmla="*/ 650 h 650"/>
              </a:gdLst>
              <a:ahLst/>
              <a:cxnLst>
                <a:cxn ang="T4">
                  <a:pos x="T0" y="T1"/>
                </a:cxn>
                <a:cxn ang="T5">
                  <a:pos x="T2" y="T3"/>
                </a:cxn>
              </a:cxnLst>
              <a:rect l="T6" t="T7" r="T8" b="T9"/>
              <a:pathLst>
                <a:path w="725" h="650">
                  <a:moveTo>
                    <a:pt x="0" y="650"/>
                  </a:moveTo>
                  <a:lnTo>
                    <a:pt x="725" y="0"/>
                  </a:lnTo>
                </a:path>
              </a:pathLst>
            </a:custGeom>
            <a:noFill/>
            <a:ln w="15875">
              <a:solidFill>
                <a:srgbClr val="000000"/>
              </a:solidFill>
              <a:round/>
              <a:headEnd/>
              <a:tailEnd/>
            </a:ln>
          </p:spPr>
          <p:txBody>
            <a:bodyPr/>
            <a:lstStyle/>
            <a:p>
              <a:endParaRPr lang="en-US"/>
            </a:p>
          </p:txBody>
        </p:sp>
        <p:sp>
          <p:nvSpPr>
            <p:cNvPr id="171031" name="Freeform 23"/>
            <p:cNvSpPr>
              <a:spLocks/>
            </p:cNvSpPr>
            <p:nvPr/>
          </p:nvSpPr>
          <p:spPr bwMode="auto">
            <a:xfrm>
              <a:off x="3615" y="12162"/>
              <a:ext cx="885" cy="800"/>
            </a:xfrm>
            <a:custGeom>
              <a:avLst/>
              <a:gdLst>
                <a:gd name="T0" fmla="*/ 0 w 885"/>
                <a:gd name="T1" fmla="*/ 800 h 800"/>
                <a:gd name="T2" fmla="*/ 885 w 885"/>
                <a:gd name="T3" fmla="*/ 0 h 800"/>
                <a:gd name="T4" fmla="*/ 0 60000 65536"/>
                <a:gd name="T5" fmla="*/ 0 60000 65536"/>
                <a:gd name="T6" fmla="*/ 0 w 885"/>
                <a:gd name="T7" fmla="*/ 0 h 800"/>
                <a:gd name="T8" fmla="*/ 885 w 885"/>
                <a:gd name="T9" fmla="*/ 800 h 800"/>
              </a:gdLst>
              <a:ahLst/>
              <a:cxnLst>
                <a:cxn ang="T4">
                  <a:pos x="T0" y="T1"/>
                </a:cxn>
                <a:cxn ang="T5">
                  <a:pos x="T2" y="T3"/>
                </a:cxn>
              </a:cxnLst>
              <a:rect l="T6" t="T7" r="T8" b="T9"/>
              <a:pathLst>
                <a:path w="885" h="800">
                  <a:moveTo>
                    <a:pt x="0" y="800"/>
                  </a:moveTo>
                  <a:lnTo>
                    <a:pt x="885" y="0"/>
                  </a:lnTo>
                </a:path>
              </a:pathLst>
            </a:custGeom>
            <a:noFill/>
            <a:ln w="15875">
              <a:solidFill>
                <a:srgbClr val="000000"/>
              </a:solidFill>
              <a:round/>
              <a:headEnd/>
              <a:tailEnd/>
            </a:ln>
          </p:spPr>
          <p:txBody>
            <a:bodyPr/>
            <a:lstStyle/>
            <a:p>
              <a:endParaRPr lang="en-US"/>
            </a:p>
          </p:txBody>
        </p:sp>
        <p:sp>
          <p:nvSpPr>
            <p:cNvPr id="171032" name="Freeform 24"/>
            <p:cNvSpPr>
              <a:spLocks/>
            </p:cNvSpPr>
            <p:nvPr/>
          </p:nvSpPr>
          <p:spPr bwMode="auto">
            <a:xfrm>
              <a:off x="3595" y="11797"/>
              <a:ext cx="905" cy="815"/>
            </a:xfrm>
            <a:custGeom>
              <a:avLst/>
              <a:gdLst>
                <a:gd name="T0" fmla="*/ 0 w 905"/>
                <a:gd name="T1" fmla="*/ 815 h 815"/>
                <a:gd name="T2" fmla="*/ 905 w 905"/>
                <a:gd name="T3" fmla="*/ 0 h 815"/>
                <a:gd name="T4" fmla="*/ 0 60000 65536"/>
                <a:gd name="T5" fmla="*/ 0 60000 65536"/>
                <a:gd name="T6" fmla="*/ 0 w 905"/>
                <a:gd name="T7" fmla="*/ 0 h 815"/>
                <a:gd name="T8" fmla="*/ 905 w 905"/>
                <a:gd name="T9" fmla="*/ 815 h 815"/>
              </a:gdLst>
              <a:ahLst/>
              <a:cxnLst>
                <a:cxn ang="T4">
                  <a:pos x="T0" y="T1"/>
                </a:cxn>
                <a:cxn ang="T5">
                  <a:pos x="T2" y="T3"/>
                </a:cxn>
              </a:cxnLst>
              <a:rect l="T6" t="T7" r="T8" b="T9"/>
              <a:pathLst>
                <a:path w="905" h="815">
                  <a:moveTo>
                    <a:pt x="0" y="815"/>
                  </a:moveTo>
                  <a:lnTo>
                    <a:pt x="905" y="0"/>
                  </a:lnTo>
                </a:path>
              </a:pathLst>
            </a:custGeom>
            <a:noFill/>
            <a:ln w="15875">
              <a:solidFill>
                <a:srgbClr val="000000"/>
              </a:solidFill>
              <a:round/>
              <a:headEnd/>
              <a:tailEnd/>
            </a:ln>
          </p:spPr>
          <p:txBody>
            <a:bodyPr/>
            <a:lstStyle/>
            <a:p>
              <a:endParaRPr lang="en-US"/>
            </a:p>
          </p:txBody>
        </p:sp>
        <p:sp>
          <p:nvSpPr>
            <p:cNvPr id="171033" name="Freeform 25"/>
            <p:cNvSpPr>
              <a:spLocks/>
            </p:cNvSpPr>
            <p:nvPr/>
          </p:nvSpPr>
          <p:spPr bwMode="auto">
            <a:xfrm>
              <a:off x="3600" y="11447"/>
              <a:ext cx="900" cy="810"/>
            </a:xfrm>
            <a:custGeom>
              <a:avLst/>
              <a:gdLst>
                <a:gd name="T0" fmla="*/ 0 w 900"/>
                <a:gd name="T1" fmla="*/ 810 h 810"/>
                <a:gd name="T2" fmla="*/ 900 w 900"/>
                <a:gd name="T3" fmla="*/ 0 h 810"/>
                <a:gd name="T4" fmla="*/ 0 60000 65536"/>
                <a:gd name="T5" fmla="*/ 0 60000 65536"/>
                <a:gd name="T6" fmla="*/ 0 w 900"/>
                <a:gd name="T7" fmla="*/ 0 h 810"/>
                <a:gd name="T8" fmla="*/ 900 w 900"/>
                <a:gd name="T9" fmla="*/ 810 h 810"/>
              </a:gdLst>
              <a:ahLst/>
              <a:cxnLst>
                <a:cxn ang="T4">
                  <a:pos x="T0" y="T1"/>
                </a:cxn>
                <a:cxn ang="T5">
                  <a:pos x="T2" y="T3"/>
                </a:cxn>
              </a:cxnLst>
              <a:rect l="T6" t="T7" r="T8" b="T9"/>
              <a:pathLst>
                <a:path w="900" h="810">
                  <a:moveTo>
                    <a:pt x="0" y="810"/>
                  </a:moveTo>
                  <a:lnTo>
                    <a:pt x="900" y="0"/>
                  </a:lnTo>
                </a:path>
              </a:pathLst>
            </a:custGeom>
            <a:noFill/>
            <a:ln w="15875">
              <a:solidFill>
                <a:srgbClr val="000000"/>
              </a:solidFill>
              <a:round/>
              <a:headEnd/>
              <a:tailEnd/>
            </a:ln>
          </p:spPr>
          <p:txBody>
            <a:bodyPr/>
            <a:lstStyle/>
            <a:p>
              <a:endParaRPr lang="en-US"/>
            </a:p>
          </p:txBody>
        </p:sp>
        <p:sp>
          <p:nvSpPr>
            <p:cNvPr id="171034" name="Freeform 26"/>
            <p:cNvSpPr>
              <a:spLocks/>
            </p:cNvSpPr>
            <p:nvPr/>
          </p:nvSpPr>
          <p:spPr bwMode="auto">
            <a:xfrm>
              <a:off x="3600" y="11412"/>
              <a:ext cx="535" cy="480"/>
            </a:xfrm>
            <a:custGeom>
              <a:avLst/>
              <a:gdLst>
                <a:gd name="T0" fmla="*/ 0 w 535"/>
                <a:gd name="T1" fmla="*/ 480 h 480"/>
                <a:gd name="T2" fmla="*/ 535 w 535"/>
                <a:gd name="T3" fmla="*/ 0 h 480"/>
                <a:gd name="T4" fmla="*/ 0 60000 65536"/>
                <a:gd name="T5" fmla="*/ 0 60000 65536"/>
                <a:gd name="T6" fmla="*/ 0 w 535"/>
                <a:gd name="T7" fmla="*/ 0 h 480"/>
                <a:gd name="T8" fmla="*/ 535 w 535"/>
                <a:gd name="T9" fmla="*/ 480 h 480"/>
              </a:gdLst>
              <a:ahLst/>
              <a:cxnLst>
                <a:cxn ang="T4">
                  <a:pos x="T0" y="T1"/>
                </a:cxn>
                <a:cxn ang="T5">
                  <a:pos x="T2" y="T3"/>
                </a:cxn>
              </a:cxnLst>
              <a:rect l="T6" t="T7" r="T8" b="T9"/>
              <a:pathLst>
                <a:path w="535" h="480">
                  <a:moveTo>
                    <a:pt x="0" y="480"/>
                  </a:moveTo>
                  <a:lnTo>
                    <a:pt x="535" y="0"/>
                  </a:lnTo>
                </a:path>
              </a:pathLst>
            </a:custGeom>
            <a:noFill/>
            <a:ln w="15875">
              <a:solidFill>
                <a:srgbClr val="000000"/>
              </a:solidFill>
              <a:round/>
              <a:headEnd/>
              <a:tailEnd/>
            </a:ln>
          </p:spPr>
          <p:txBody>
            <a:bodyPr/>
            <a:lstStyle/>
            <a:p>
              <a:endParaRPr lang="en-US"/>
            </a:p>
          </p:txBody>
        </p:sp>
        <p:sp>
          <p:nvSpPr>
            <p:cNvPr id="171035" name="Freeform 27"/>
            <p:cNvSpPr>
              <a:spLocks/>
            </p:cNvSpPr>
            <p:nvPr/>
          </p:nvSpPr>
          <p:spPr bwMode="auto">
            <a:xfrm>
              <a:off x="3600" y="11407"/>
              <a:ext cx="145" cy="125"/>
            </a:xfrm>
            <a:custGeom>
              <a:avLst/>
              <a:gdLst>
                <a:gd name="T0" fmla="*/ 0 w 145"/>
                <a:gd name="T1" fmla="*/ 125 h 125"/>
                <a:gd name="T2" fmla="*/ 145 w 145"/>
                <a:gd name="T3" fmla="*/ 0 h 125"/>
                <a:gd name="T4" fmla="*/ 0 60000 65536"/>
                <a:gd name="T5" fmla="*/ 0 60000 65536"/>
                <a:gd name="T6" fmla="*/ 0 w 145"/>
                <a:gd name="T7" fmla="*/ 0 h 125"/>
                <a:gd name="T8" fmla="*/ 145 w 145"/>
                <a:gd name="T9" fmla="*/ 125 h 125"/>
              </a:gdLst>
              <a:ahLst/>
              <a:cxnLst>
                <a:cxn ang="T4">
                  <a:pos x="T0" y="T1"/>
                </a:cxn>
                <a:cxn ang="T5">
                  <a:pos x="T2" y="T3"/>
                </a:cxn>
              </a:cxnLst>
              <a:rect l="T6" t="T7" r="T8" b="T9"/>
              <a:pathLst>
                <a:path w="145" h="125">
                  <a:moveTo>
                    <a:pt x="0" y="125"/>
                  </a:moveTo>
                  <a:lnTo>
                    <a:pt x="145" y="0"/>
                  </a:lnTo>
                </a:path>
              </a:pathLst>
            </a:custGeom>
            <a:noFill/>
            <a:ln w="15875">
              <a:solidFill>
                <a:srgbClr val="000000"/>
              </a:solidFill>
              <a:round/>
              <a:headEnd/>
              <a:tailEnd/>
            </a:ln>
          </p:spPr>
          <p:txBody>
            <a:bodyPr/>
            <a:lstStyle/>
            <a:p>
              <a:endParaRPr lang="en-US"/>
            </a:p>
          </p:txBody>
        </p:sp>
        <p:sp>
          <p:nvSpPr>
            <p:cNvPr id="171036" name="Freeform 28"/>
            <p:cNvSpPr>
              <a:spLocks/>
            </p:cNvSpPr>
            <p:nvPr/>
          </p:nvSpPr>
          <p:spPr bwMode="auto">
            <a:xfrm>
              <a:off x="4250" y="13792"/>
              <a:ext cx="755" cy="685"/>
            </a:xfrm>
            <a:custGeom>
              <a:avLst/>
              <a:gdLst>
                <a:gd name="T0" fmla="*/ 0 w 755"/>
                <a:gd name="T1" fmla="*/ 685 h 685"/>
                <a:gd name="T2" fmla="*/ 755 w 755"/>
                <a:gd name="T3" fmla="*/ 0 h 685"/>
                <a:gd name="T4" fmla="*/ 0 60000 65536"/>
                <a:gd name="T5" fmla="*/ 0 60000 65536"/>
                <a:gd name="T6" fmla="*/ 0 w 755"/>
                <a:gd name="T7" fmla="*/ 0 h 685"/>
                <a:gd name="T8" fmla="*/ 755 w 755"/>
                <a:gd name="T9" fmla="*/ 685 h 685"/>
              </a:gdLst>
              <a:ahLst/>
              <a:cxnLst>
                <a:cxn ang="T4">
                  <a:pos x="T0" y="T1"/>
                </a:cxn>
                <a:cxn ang="T5">
                  <a:pos x="T2" y="T3"/>
                </a:cxn>
              </a:cxnLst>
              <a:rect l="T6" t="T7" r="T8" b="T9"/>
              <a:pathLst>
                <a:path w="755" h="685">
                  <a:moveTo>
                    <a:pt x="0" y="685"/>
                  </a:moveTo>
                  <a:lnTo>
                    <a:pt x="755" y="0"/>
                  </a:lnTo>
                </a:path>
              </a:pathLst>
            </a:custGeom>
            <a:noFill/>
            <a:ln w="15875">
              <a:solidFill>
                <a:srgbClr val="000000"/>
              </a:solidFill>
              <a:round/>
              <a:headEnd/>
              <a:tailEnd/>
            </a:ln>
          </p:spPr>
          <p:txBody>
            <a:bodyPr/>
            <a:lstStyle/>
            <a:p>
              <a:endParaRPr lang="en-US"/>
            </a:p>
          </p:txBody>
        </p:sp>
        <p:sp>
          <p:nvSpPr>
            <p:cNvPr id="171037" name="Freeform 29"/>
            <p:cNvSpPr>
              <a:spLocks/>
            </p:cNvSpPr>
            <p:nvPr/>
          </p:nvSpPr>
          <p:spPr bwMode="auto">
            <a:xfrm>
              <a:off x="4500" y="13867"/>
              <a:ext cx="790" cy="715"/>
            </a:xfrm>
            <a:custGeom>
              <a:avLst/>
              <a:gdLst>
                <a:gd name="T0" fmla="*/ 0 w 790"/>
                <a:gd name="T1" fmla="*/ 715 h 715"/>
                <a:gd name="T2" fmla="*/ 790 w 790"/>
                <a:gd name="T3" fmla="*/ 0 h 715"/>
                <a:gd name="T4" fmla="*/ 0 60000 65536"/>
                <a:gd name="T5" fmla="*/ 0 60000 65536"/>
                <a:gd name="T6" fmla="*/ 0 w 790"/>
                <a:gd name="T7" fmla="*/ 0 h 715"/>
                <a:gd name="T8" fmla="*/ 790 w 790"/>
                <a:gd name="T9" fmla="*/ 715 h 715"/>
              </a:gdLst>
              <a:ahLst/>
              <a:cxnLst>
                <a:cxn ang="T4">
                  <a:pos x="T0" y="T1"/>
                </a:cxn>
                <a:cxn ang="T5">
                  <a:pos x="T2" y="T3"/>
                </a:cxn>
              </a:cxnLst>
              <a:rect l="T6" t="T7" r="T8" b="T9"/>
              <a:pathLst>
                <a:path w="790" h="715">
                  <a:moveTo>
                    <a:pt x="0" y="715"/>
                  </a:moveTo>
                  <a:lnTo>
                    <a:pt x="790" y="0"/>
                  </a:lnTo>
                </a:path>
              </a:pathLst>
            </a:custGeom>
            <a:noFill/>
            <a:ln w="15875">
              <a:solidFill>
                <a:srgbClr val="000000"/>
              </a:solidFill>
              <a:round/>
              <a:headEnd/>
              <a:tailEnd/>
            </a:ln>
          </p:spPr>
          <p:txBody>
            <a:bodyPr/>
            <a:lstStyle/>
            <a:p>
              <a:endParaRPr lang="en-US"/>
            </a:p>
          </p:txBody>
        </p:sp>
        <p:sp>
          <p:nvSpPr>
            <p:cNvPr id="171038" name="Freeform 30"/>
            <p:cNvSpPr>
              <a:spLocks/>
            </p:cNvSpPr>
            <p:nvPr/>
          </p:nvSpPr>
          <p:spPr bwMode="auto">
            <a:xfrm>
              <a:off x="4775" y="13917"/>
              <a:ext cx="835" cy="750"/>
            </a:xfrm>
            <a:custGeom>
              <a:avLst/>
              <a:gdLst>
                <a:gd name="T0" fmla="*/ 0 w 835"/>
                <a:gd name="T1" fmla="*/ 750 h 750"/>
                <a:gd name="T2" fmla="*/ 835 w 835"/>
                <a:gd name="T3" fmla="*/ 0 h 750"/>
                <a:gd name="T4" fmla="*/ 0 60000 65536"/>
                <a:gd name="T5" fmla="*/ 0 60000 65536"/>
                <a:gd name="T6" fmla="*/ 0 w 835"/>
                <a:gd name="T7" fmla="*/ 0 h 750"/>
                <a:gd name="T8" fmla="*/ 835 w 835"/>
                <a:gd name="T9" fmla="*/ 750 h 750"/>
              </a:gdLst>
              <a:ahLst/>
              <a:cxnLst>
                <a:cxn ang="T4">
                  <a:pos x="T0" y="T1"/>
                </a:cxn>
                <a:cxn ang="T5">
                  <a:pos x="T2" y="T3"/>
                </a:cxn>
              </a:cxnLst>
              <a:rect l="T6" t="T7" r="T8" b="T9"/>
              <a:pathLst>
                <a:path w="835" h="750">
                  <a:moveTo>
                    <a:pt x="0" y="750"/>
                  </a:moveTo>
                  <a:lnTo>
                    <a:pt x="835" y="0"/>
                  </a:lnTo>
                </a:path>
              </a:pathLst>
            </a:custGeom>
            <a:noFill/>
            <a:ln w="15875">
              <a:solidFill>
                <a:srgbClr val="000000"/>
              </a:solidFill>
              <a:round/>
              <a:headEnd/>
              <a:tailEnd/>
            </a:ln>
          </p:spPr>
          <p:txBody>
            <a:bodyPr/>
            <a:lstStyle/>
            <a:p>
              <a:endParaRPr lang="en-US"/>
            </a:p>
          </p:txBody>
        </p:sp>
        <p:sp>
          <p:nvSpPr>
            <p:cNvPr id="171039" name="Freeform 31"/>
            <p:cNvSpPr>
              <a:spLocks/>
            </p:cNvSpPr>
            <p:nvPr/>
          </p:nvSpPr>
          <p:spPr bwMode="auto">
            <a:xfrm>
              <a:off x="5100" y="13937"/>
              <a:ext cx="885" cy="800"/>
            </a:xfrm>
            <a:custGeom>
              <a:avLst/>
              <a:gdLst>
                <a:gd name="T0" fmla="*/ 0 w 885"/>
                <a:gd name="T1" fmla="*/ 800 h 800"/>
                <a:gd name="T2" fmla="*/ 885 w 885"/>
                <a:gd name="T3" fmla="*/ 0 h 800"/>
                <a:gd name="T4" fmla="*/ 0 60000 65536"/>
                <a:gd name="T5" fmla="*/ 0 60000 65536"/>
                <a:gd name="T6" fmla="*/ 0 w 885"/>
                <a:gd name="T7" fmla="*/ 0 h 800"/>
                <a:gd name="T8" fmla="*/ 885 w 885"/>
                <a:gd name="T9" fmla="*/ 800 h 800"/>
              </a:gdLst>
              <a:ahLst/>
              <a:cxnLst>
                <a:cxn ang="T4">
                  <a:pos x="T0" y="T1"/>
                </a:cxn>
                <a:cxn ang="T5">
                  <a:pos x="T2" y="T3"/>
                </a:cxn>
              </a:cxnLst>
              <a:rect l="T6" t="T7" r="T8" b="T9"/>
              <a:pathLst>
                <a:path w="885" h="800">
                  <a:moveTo>
                    <a:pt x="0" y="800"/>
                  </a:moveTo>
                  <a:lnTo>
                    <a:pt x="885" y="0"/>
                  </a:lnTo>
                </a:path>
              </a:pathLst>
            </a:custGeom>
            <a:noFill/>
            <a:ln w="15875">
              <a:solidFill>
                <a:srgbClr val="000000"/>
              </a:solidFill>
              <a:round/>
              <a:headEnd/>
              <a:tailEnd/>
            </a:ln>
          </p:spPr>
          <p:txBody>
            <a:bodyPr/>
            <a:lstStyle/>
            <a:p>
              <a:endParaRPr lang="en-US"/>
            </a:p>
          </p:txBody>
        </p:sp>
        <p:sp>
          <p:nvSpPr>
            <p:cNvPr id="171040" name="Freeform 32"/>
            <p:cNvSpPr>
              <a:spLocks/>
            </p:cNvSpPr>
            <p:nvPr/>
          </p:nvSpPr>
          <p:spPr bwMode="auto">
            <a:xfrm>
              <a:off x="5415" y="13927"/>
              <a:ext cx="955" cy="860"/>
            </a:xfrm>
            <a:custGeom>
              <a:avLst/>
              <a:gdLst>
                <a:gd name="T0" fmla="*/ 0 w 955"/>
                <a:gd name="T1" fmla="*/ 860 h 860"/>
                <a:gd name="T2" fmla="*/ 955 w 955"/>
                <a:gd name="T3" fmla="*/ 0 h 860"/>
                <a:gd name="T4" fmla="*/ 0 60000 65536"/>
                <a:gd name="T5" fmla="*/ 0 60000 65536"/>
                <a:gd name="T6" fmla="*/ 0 w 955"/>
                <a:gd name="T7" fmla="*/ 0 h 860"/>
                <a:gd name="T8" fmla="*/ 955 w 955"/>
                <a:gd name="T9" fmla="*/ 860 h 860"/>
              </a:gdLst>
              <a:ahLst/>
              <a:cxnLst>
                <a:cxn ang="T4">
                  <a:pos x="T0" y="T1"/>
                </a:cxn>
                <a:cxn ang="T5">
                  <a:pos x="T2" y="T3"/>
                </a:cxn>
              </a:cxnLst>
              <a:rect l="T6" t="T7" r="T8" b="T9"/>
              <a:pathLst>
                <a:path w="955" h="860">
                  <a:moveTo>
                    <a:pt x="0" y="860"/>
                  </a:moveTo>
                  <a:lnTo>
                    <a:pt x="955" y="0"/>
                  </a:lnTo>
                </a:path>
              </a:pathLst>
            </a:custGeom>
            <a:noFill/>
            <a:ln w="15875">
              <a:solidFill>
                <a:srgbClr val="000000"/>
              </a:solidFill>
              <a:round/>
              <a:headEnd/>
              <a:tailEnd/>
            </a:ln>
          </p:spPr>
          <p:txBody>
            <a:bodyPr/>
            <a:lstStyle/>
            <a:p>
              <a:endParaRPr lang="en-US"/>
            </a:p>
          </p:txBody>
        </p:sp>
        <p:sp>
          <p:nvSpPr>
            <p:cNvPr id="171041" name="Freeform 33"/>
            <p:cNvSpPr>
              <a:spLocks/>
            </p:cNvSpPr>
            <p:nvPr/>
          </p:nvSpPr>
          <p:spPr bwMode="auto">
            <a:xfrm>
              <a:off x="5725" y="13872"/>
              <a:ext cx="1030" cy="950"/>
            </a:xfrm>
            <a:custGeom>
              <a:avLst/>
              <a:gdLst>
                <a:gd name="T0" fmla="*/ 0 w 1030"/>
                <a:gd name="T1" fmla="*/ 950 h 950"/>
                <a:gd name="T2" fmla="*/ 1030 w 1030"/>
                <a:gd name="T3" fmla="*/ 0 h 950"/>
                <a:gd name="T4" fmla="*/ 0 60000 65536"/>
                <a:gd name="T5" fmla="*/ 0 60000 65536"/>
                <a:gd name="T6" fmla="*/ 0 w 1030"/>
                <a:gd name="T7" fmla="*/ 0 h 950"/>
                <a:gd name="T8" fmla="*/ 1030 w 1030"/>
                <a:gd name="T9" fmla="*/ 950 h 950"/>
              </a:gdLst>
              <a:ahLst/>
              <a:cxnLst>
                <a:cxn ang="T4">
                  <a:pos x="T0" y="T1"/>
                </a:cxn>
                <a:cxn ang="T5">
                  <a:pos x="T2" y="T3"/>
                </a:cxn>
              </a:cxnLst>
              <a:rect l="T6" t="T7" r="T8" b="T9"/>
              <a:pathLst>
                <a:path w="1030" h="950">
                  <a:moveTo>
                    <a:pt x="0" y="950"/>
                  </a:moveTo>
                  <a:lnTo>
                    <a:pt x="1030" y="0"/>
                  </a:lnTo>
                </a:path>
              </a:pathLst>
            </a:custGeom>
            <a:noFill/>
            <a:ln w="15875">
              <a:solidFill>
                <a:srgbClr val="000000"/>
              </a:solidFill>
              <a:round/>
              <a:headEnd/>
              <a:tailEnd/>
            </a:ln>
          </p:spPr>
          <p:txBody>
            <a:bodyPr/>
            <a:lstStyle/>
            <a:p>
              <a:endParaRPr lang="en-US"/>
            </a:p>
          </p:txBody>
        </p:sp>
        <p:sp>
          <p:nvSpPr>
            <p:cNvPr id="171042" name="Freeform 34"/>
            <p:cNvSpPr>
              <a:spLocks/>
            </p:cNvSpPr>
            <p:nvPr/>
          </p:nvSpPr>
          <p:spPr bwMode="auto">
            <a:xfrm>
              <a:off x="6070" y="12647"/>
              <a:ext cx="2390" cy="2185"/>
            </a:xfrm>
            <a:custGeom>
              <a:avLst/>
              <a:gdLst>
                <a:gd name="T0" fmla="*/ 0 w 2390"/>
                <a:gd name="T1" fmla="*/ 2185 h 2185"/>
                <a:gd name="T2" fmla="*/ 2390 w 2390"/>
                <a:gd name="T3" fmla="*/ 0 h 2185"/>
                <a:gd name="T4" fmla="*/ 0 60000 65536"/>
                <a:gd name="T5" fmla="*/ 0 60000 65536"/>
                <a:gd name="T6" fmla="*/ 0 w 2390"/>
                <a:gd name="T7" fmla="*/ 0 h 2185"/>
                <a:gd name="T8" fmla="*/ 2390 w 2390"/>
                <a:gd name="T9" fmla="*/ 2185 h 2185"/>
              </a:gdLst>
              <a:ahLst/>
              <a:cxnLst>
                <a:cxn ang="T4">
                  <a:pos x="T0" y="T1"/>
                </a:cxn>
                <a:cxn ang="T5">
                  <a:pos x="T2" y="T3"/>
                </a:cxn>
              </a:cxnLst>
              <a:rect l="T6" t="T7" r="T8" b="T9"/>
              <a:pathLst>
                <a:path w="2390" h="2185">
                  <a:moveTo>
                    <a:pt x="0" y="2185"/>
                  </a:moveTo>
                  <a:lnTo>
                    <a:pt x="2390" y="0"/>
                  </a:lnTo>
                </a:path>
              </a:pathLst>
            </a:custGeom>
            <a:noFill/>
            <a:ln w="15875">
              <a:solidFill>
                <a:srgbClr val="000000"/>
              </a:solidFill>
              <a:round/>
              <a:headEnd/>
              <a:tailEnd/>
            </a:ln>
          </p:spPr>
          <p:txBody>
            <a:bodyPr/>
            <a:lstStyle/>
            <a:p>
              <a:endParaRPr lang="en-US"/>
            </a:p>
          </p:txBody>
        </p:sp>
        <p:sp>
          <p:nvSpPr>
            <p:cNvPr id="171043" name="Freeform 35"/>
            <p:cNvSpPr>
              <a:spLocks/>
            </p:cNvSpPr>
            <p:nvPr/>
          </p:nvSpPr>
          <p:spPr bwMode="auto">
            <a:xfrm>
              <a:off x="6440" y="12997"/>
              <a:ext cx="1990" cy="1815"/>
            </a:xfrm>
            <a:custGeom>
              <a:avLst/>
              <a:gdLst>
                <a:gd name="T0" fmla="*/ 0 w 1990"/>
                <a:gd name="T1" fmla="*/ 1815 h 1815"/>
                <a:gd name="T2" fmla="*/ 1990 w 1990"/>
                <a:gd name="T3" fmla="*/ 0 h 1815"/>
                <a:gd name="T4" fmla="*/ 0 60000 65536"/>
                <a:gd name="T5" fmla="*/ 0 60000 65536"/>
                <a:gd name="T6" fmla="*/ 0 w 1990"/>
                <a:gd name="T7" fmla="*/ 0 h 1815"/>
                <a:gd name="T8" fmla="*/ 1990 w 1990"/>
                <a:gd name="T9" fmla="*/ 1815 h 1815"/>
              </a:gdLst>
              <a:ahLst/>
              <a:cxnLst>
                <a:cxn ang="T4">
                  <a:pos x="T0" y="T1"/>
                </a:cxn>
                <a:cxn ang="T5">
                  <a:pos x="T2" y="T3"/>
                </a:cxn>
              </a:cxnLst>
              <a:rect l="T6" t="T7" r="T8" b="T9"/>
              <a:pathLst>
                <a:path w="1990" h="1815">
                  <a:moveTo>
                    <a:pt x="0" y="1815"/>
                  </a:moveTo>
                  <a:lnTo>
                    <a:pt x="1990" y="0"/>
                  </a:lnTo>
                </a:path>
              </a:pathLst>
            </a:custGeom>
            <a:noFill/>
            <a:ln w="15875">
              <a:solidFill>
                <a:srgbClr val="000000"/>
              </a:solidFill>
              <a:round/>
              <a:headEnd/>
              <a:tailEnd/>
            </a:ln>
          </p:spPr>
          <p:txBody>
            <a:bodyPr/>
            <a:lstStyle/>
            <a:p>
              <a:endParaRPr lang="en-US"/>
            </a:p>
          </p:txBody>
        </p:sp>
        <p:sp>
          <p:nvSpPr>
            <p:cNvPr id="171044" name="Freeform 36"/>
            <p:cNvSpPr>
              <a:spLocks/>
            </p:cNvSpPr>
            <p:nvPr/>
          </p:nvSpPr>
          <p:spPr bwMode="auto">
            <a:xfrm>
              <a:off x="6860" y="13367"/>
              <a:ext cx="1535" cy="1385"/>
            </a:xfrm>
            <a:custGeom>
              <a:avLst/>
              <a:gdLst>
                <a:gd name="T0" fmla="*/ 0 w 1535"/>
                <a:gd name="T1" fmla="*/ 1385 h 1385"/>
                <a:gd name="T2" fmla="*/ 1535 w 1535"/>
                <a:gd name="T3" fmla="*/ 0 h 1385"/>
                <a:gd name="T4" fmla="*/ 0 60000 65536"/>
                <a:gd name="T5" fmla="*/ 0 60000 65536"/>
                <a:gd name="T6" fmla="*/ 0 w 1535"/>
                <a:gd name="T7" fmla="*/ 0 h 1385"/>
                <a:gd name="T8" fmla="*/ 1535 w 1535"/>
                <a:gd name="T9" fmla="*/ 1385 h 1385"/>
              </a:gdLst>
              <a:ahLst/>
              <a:cxnLst>
                <a:cxn ang="T4">
                  <a:pos x="T0" y="T1"/>
                </a:cxn>
                <a:cxn ang="T5">
                  <a:pos x="T2" y="T3"/>
                </a:cxn>
              </a:cxnLst>
              <a:rect l="T6" t="T7" r="T8" b="T9"/>
              <a:pathLst>
                <a:path w="1535" h="1385">
                  <a:moveTo>
                    <a:pt x="0" y="1385"/>
                  </a:moveTo>
                  <a:lnTo>
                    <a:pt x="1535" y="0"/>
                  </a:lnTo>
                </a:path>
              </a:pathLst>
            </a:custGeom>
            <a:noFill/>
            <a:ln w="15875">
              <a:solidFill>
                <a:srgbClr val="000000"/>
              </a:solidFill>
              <a:round/>
              <a:headEnd/>
              <a:tailEnd/>
            </a:ln>
          </p:spPr>
          <p:txBody>
            <a:bodyPr/>
            <a:lstStyle/>
            <a:p>
              <a:endParaRPr lang="en-US"/>
            </a:p>
          </p:txBody>
        </p:sp>
        <p:sp>
          <p:nvSpPr>
            <p:cNvPr id="171045" name="Freeform 37"/>
            <p:cNvSpPr>
              <a:spLocks/>
            </p:cNvSpPr>
            <p:nvPr/>
          </p:nvSpPr>
          <p:spPr bwMode="auto">
            <a:xfrm>
              <a:off x="7430" y="13787"/>
              <a:ext cx="865" cy="800"/>
            </a:xfrm>
            <a:custGeom>
              <a:avLst/>
              <a:gdLst>
                <a:gd name="T0" fmla="*/ 0 w 865"/>
                <a:gd name="T1" fmla="*/ 800 h 800"/>
                <a:gd name="T2" fmla="*/ 865 w 865"/>
                <a:gd name="T3" fmla="*/ 0 h 800"/>
                <a:gd name="T4" fmla="*/ 0 60000 65536"/>
                <a:gd name="T5" fmla="*/ 0 60000 65536"/>
                <a:gd name="T6" fmla="*/ 0 w 865"/>
                <a:gd name="T7" fmla="*/ 0 h 800"/>
                <a:gd name="T8" fmla="*/ 865 w 865"/>
                <a:gd name="T9" fmla="*/ 800 h 800"/>
              </a:gdLst>
              <a:ahLst/>
              <a:cxnLst>
                <a:cxn ang="T4">
                  <a:pos x="T0" y="T1"/>
                </a:cxn>
                <a:cxn ang="T5">
                  <a:pos x="T2" y="T3"/>
                </a:cxn>
              </a:cxnLst>
              <a:rect l="T6" t="T7" r="T8" b="T9"/>
              <a:pathLst>
                <a:path w="865" h="800">
                  <a:moveTo>
                    <a:pt x="0" y="800"/>
                  </a:moveTo>
                  <a:lnTo>
                    <a:pt x="865" y="0"/>
                  </a:lnTo>
                </a:path>
              </a:pathLst>
            </a:custGeom>
            <a:noFill/>
            <a:ln w="15875">
              <a:solidFill>
                <a:srgbClr val="000000"/>
              </a:solidFill>
              <a:round/>
              <a:headEnd/>
              <a:tailEnd/>
            </a:ln>
          </p:spPr>
          <p:txBody>
            <a:bodyPr/>
            <a:lstStyle/>
            <a:p>
              <a:endParaRPr lang="en-US"/>
            </a:p>
          </p:txBody>
        </p:sp>
        <p:sp>
          <p:nvSpPr>
            <p:cNvPr id="171046" name="Freeform 38"/>
            <p:cNvSpPr>
              <a:spLocks/>
            </p:cNvSpPr>
            <p:nvPr/>
          </p:nvSpPr>
          <p:spPr bwMode="auto">
            <a:xfrm>
              <a:off x="7505" y="12337"/>
              <a:ext cx="955" cy="865"/>
            </a:xfrm>
            <a:custGeom>
              <a:avLst/>
              <a:gdLst>
                <a:gd name="T0" fmla="*/ 0 w 955"/>
                <a:gd name="T1" fmla="*/ 865 h 865"/>
                <a:gd name="T2" fmla="*/ 955 w 955"/>
                <a:gd name="T3" fmla="*/ 0 h 865"/>
                <a:gd name="T4" fmla="*/ 0 60000 65536"/>
                <a:gd name="T5" fmla="*/ 0 60000 65536"/>
                <a:gd name="T6" fmla="*/ 0 w 955"/>
                <a:gd name="T7" fmla="*/ 0 h 865"/>
                <a:gd name="T8" fmla="*/ 955 w 955"/>
                <a:gd name="T9" fmla="*/ 865 h 865"/>
              </a:gdLst>
              <a:ahLst/>
              <a:cxnLst>
                <a:cxn ang="T4">
                  <a:pos x="T0" y="T1"/>
                </a:cxn>
                <a:cxn ang="T5">
                  <a:pos x="T2" y="T3"/>
                </a:cxn>
              </a:cxnLst>
              <a:rect l="T6" t="T7" r="T8" b="T9"/>
              <a:pathLst>
                <a:path w="955" h="865">
                  <a:moveTo>
                    <a:pt x="0" y="865"/>
                  </a:moveTo>
                  <a:lnTo>
                    <a:pt x="955" y="0"/>
                  </a:lnTo>
                </a:path>
              </a:pathLst>
            </a:custGeom>
            <a:noFill/>
            <a:ln w="15875">
              <a:solidFill>
                <a:srgbClr val="000000"/>
              </a:solidFill>
              <a:round/>
              <a:headEnd/>
              <a:tailEnd/>
            </a:ln>
          </p:spPr>
          <p:txBody>
            <a:bodyPr/>
            <a:lstStyle/>
            <a:p>
              <a:endParaRPr lang="en-US"/>
            </a:p>
          </p:txBody>
        </p:sp>
        <p:sp>
          <p:nvSpPr>
            <p:cNvPr id="171047" name="Freeform 39"/>
            <p:cNvSpPr>
              <a:spLocks/>
            </p:cNvSpPr>
            <p:nvPr/>
          </p:nvSpPr>
          <p:spPr bwMode="auto">
            <a:xfrm>
              <a:off x="7545" y="11982"/>
              <a:ext cx="915" cy="830"/>
            </a:xfrm>
            <a:custGeom>
              <a:avLst/>
              <a:gdLst>
                <a:gd name="T0" fmla="*/ 0 w 915"/>
                <a:gd name="T1" fmla="*/ 830 h 830"/>
                <a:gd name="T2" fmla="*/ 915 w 915"/>
                <a:gd name="T3" fmla="*/ 0 h 830"/>
                <a:gd name="T4" fmla="*/ 0 60000 65536"/>
                <a:gd name="T5" fmla="*/ 0 60000 65536"/>
                <a:gd name="T6" fmla="*/ 0 w 915"/>
                <a:gd name="T7" fmla="*/ 0 h 830"/>
                <a:gd name="T8" fmla="*/ 915 w 915"/>
                <a:gd name="T9" fmla="*/ 830 h 830"/>
              </a:gdLst>
              <a:ahLst/>
              <a:cxnLst>
                <a:cxn ang="T4">
                  <a:pos x="T0" y="T1"/>
                </a:cxn>
                <a:cxn ang="T5">
                  <a:pos x="T2" y="T3"/>
                </a:cxn>
              </a:cxnLst>
              <a:rect l="T6" t="T7" r="T8" b="T9"/>
              <a:pathLst>
                <a:path w="915" h="830">
                  <a:moveTo>
                    <a:pt x="0" y="830"/>
                  </a:moveTo>
                  <a:lnTo>
                    <a:pt x="915" y="0"/>
                  </a:lnTo>
                </a:path>
              </a:pathLst>
            </a:custGeom>
            <a:noFill/>
            <a:ln w="15875">
              <a:solidFill>
                <a:srgbClr val="000000"/>
              </a:solidFill>
              <a:round/>
              <a:headEnd/>
              <a:tailEnd/>
            </a:ln>
          </p:spPr>
          <p:txBody>
            <a:bodyPr/>
            <a:lstStyle/>
            <a:p>
              <a:endParaRPr lang="en-US"/>
            </a:p>
          </p:txBody>
        </p:sp>
        <p:sp>
          <p:nvSpPr>
            <p:cNvPr id="171048" name="Freeform 40"/>
            <p:cNvSpPr>
              <a:spLocks/>
            </p:cNvSpPr>
            <p:nvPr/>
          </p:nvSpPr>
          <p:spPr bwMode="auto">
            <a:xfrm>
              <a:off x="7555" y="11627"/>
              <a:ext cx="910" cy="810"/>
            </a:xfrm>
            <a:custGeom>
              <a:avLst/>
              <a:gdLst>
                <a:gd name="T0" fmla="*/ 0 w 910"/>
                <a:gd name="T1" fmla="*/ 810 h 810"/>
                <a:gd name="T2" fmla="*/ 910 w 910"/>
                <a:gd name="T3" fmla="*/ 0 h 810"/>
                <a:gd name="T4" fmla="*/ 0 60000 65536"/>
                <a:gd name="T5" fmla="*/ 0 60000 65536"/>
                <a:gd name="T6" fmla="*/ 0 w 910"/>
                <a:gd name="T7" fmla="*/ 0 h 810"/>
                <a:gd name="T8" fmla="*/ 910 w 910"/>
                <a:gd name="T9" fmla="*/ 810 h 810"/>
              </a:gdLst>
              <a:ahLst/>
              <a:cxnLst>
                <a:cxn ang="T4">
                  <a:pos x="T0" y="T1"/>
                </a:cxn>
                <a:cxn ang="T5">
                  <a:pos x="T2" y="T3"/>
                </a:cxn>
              </a:cxnLst>
              <a:rect l="T6" t="T7" r="T8" b="T9"/>
              <a:pathLst>
                <a:path w="910" h="810">
                  <a:moveTo>
                    <a:pt x="0" y="810"/>
                  </a:moveTo>
                  <a:lnTo>
                    <a:pt x="910" y="0"/>
                  </a:lnTo>
                </a:path>
              </a:pathLst>
            </a:custGeom>
            <a:noFill/>
            <a:ln w="15875">
              <a:solidFill>
                <a:srgbClr val="000000"/>
              </a:solidFill>
              <a:round/>
              <a:headEnd/>
              <a:tailEnd/>
            </a:ln>
          </p:spPr>
          <p:txBody>
            <a:bodyPr/>
            <a:lstStyle/>
            <a:p>
              <a:endParaRPr lang="en-US"/>
            </a:p>
          </p:txBody>
        </p:sp>
        <p:sp>
          <p:nvSpPr>
            <p:cNvPr id="171049" name="Freeform 41"/>
            <p:cNvSpPr>
              <a:spLocks/>
            </p:cNvSpPr>
            <p:nvPr/>
          </p:nvSpPr>
          <p:spPr bwMode="auto">
            <a:xfrm>
              <a:off x="7560" y="11292"/>
              <a:ext cx="900" cy="810"/>
            </a:xfrm>
            <a:custGeom>
              <a:avLst/>
              <a:gdLst>
                <a:gd name="T0" fmla="*/ 0 w 900"/>
                <a:gd name="T1" fmla="*/ 810 h 810"/>
                <a:gd name="T2" fmla="*/ 900 w 900"/>
                <a:gd name="T3" fmla="*/ 0 h 810"/>
                <a:gd name="T4" fmla="*/ 0 60000 65536"/>
                <a:gd name="T5" fmla="*/ 0 60000 65536"/>
                <a:gd name="T6" fmla="*/ 0 w 900"/>
                <a:gd name="T7" fmla="*/ 0 h 810"/>
                <a:gd name="T8" fmla="*/ 900 w 900"/>
                <a:gd name="T9" fmla="*/ 810 h 810"/>
              </a:gdLst>
              <a:ahLst/>
              <a:cxnLst>
                <a:cxn ang="T4">
                  <a:pos x="T0" y="T1"/>
                </a:cxn>
                <a:cxn ang="T5">
                  <a:pos x="T2" y="T3"/>
                </a:cxn>
              </a:cxnLst>
              <a:rect l="T6" t="T7" r="T8" b="T9"/>
              <a:pathLst>
                <a:path w="900" h="810">
                  <a:moveTo>
                    <a:pt x="0" y="810"/>
                  </a:moveTo>
                  <a:lnTo>
                    <a:pt x="900" y="0"/>
                  </a:lnTo>
                </a:path>
              </a:pathLst>
            </a:custGeom>
            <a:noFill/>
            <a:ln w="15875">
              <a:solidFill>
                <a:srgbClr val="000000"/>
              </a:solidFill>
              <a:round/>
              <a:headEnd/>
              <a:tailEnd/>
            </a:ln>
          </p:spPr>
          <p:txBody>
            <a:bodyPr/>
            <a:lstStyle/>
            <a:p>
              <a:endParaRPr lang="en-US"/>
            </a:p>
          </p:txBody>
        </p:sp>
        <p:sp>
          <p:nvSpPr>
            <p:cNvPr id="171050" name="Freeform 42"/>
            <p:cNvSpPr>
              <a:spLocks/>
            </p:cNvSpPr>
            <p:nvPr/>
          </p:nvSpPr>
          <p:spPr bwMode="auto">
            <a:xfrm>
              <a:off x="7560" y="10917"/>
              <a:ext cx="900" cy="810"/>
            </a:xfrm>
            <a:custGeom>
              <a:avLst/>
              <a:gdLst>
                <a:gd name="T0" fmla="*/ 0 w 900"/>
                <a:gd name="T1" fmla="*/ 810 h 810"/>
                <a:gd name="T2" fmla="*/ 900 w 900"/>
                <a:gd name="T3" fmla="*/ 0 h 810"/>
                <a:gd name="T4" fmla="*/ 0 60000 65536"/>
                <a:gd name="T5" fmla="*/ 0 60000 65536"/>
                <a:gd name="T6" fmla="*/ 0 w 900"/>
                <a:gd name="T7" fmla="*/ 0 h 810"/>
                <a:gd name="T8" fmla="*/ 900 w 900"/>
                <a:gd name="T9" fmla="*/ 810 h 810"/>
              </a:gdLst>
              <a:ahLst/>
              <a:cxnLst>
                <a:cxn ang="T4">
                  <a:pos x="T0" y="T1"/>
                </a:cxn>
                <a:cxn ang="T5">
                  <a:pos x="T2" y="T3"/>
                </a:cxn>
              </a:cxnLst>
              <a:rect l="T6" t="T7" r="T8" b="T9"/>
              <a:pathLst>
                <a:path w="900" h="810">
                  <a:moveTo>
                    <a:pt x="0" y="810"/>
                  </a:moveTo>
                  <a:lnTo>
                    <a:pt x="900" y="0"/>
                  </a:lnTo>
                </a:path>
              </a:pathLst>
            </a:custGeom>
            <a:noFill/>
            <a:ln w="15875">
              <a:solidFill>
                <a:srgbClr val="000000"/>
              </a:solidFill>
              <a:round/>
              <a:headEnd/>
              <a:tailEnd/>
            </a:ln>
          </p:spPr>
          <p:txBody>
            <a:bodyPr/>
            <a:lstStyle/>
            <a:p>
              <a:endParaRPr lang="en-US"/>
            </a:p>
          </p:txBody>
        </p:sp>
        <p:sp>
          <p:nvSpPr>
            <p:cNvPr id="171051" name="Freeform 43"/>
            <p:cNvSpPr>
              <a:spLocks/>
            </p:cNvSpPr>
            <p:nvPr/>
          </p:nvSpPr>
          <p:spPr bwMode="auto">
            <a:xfrm>
              <a:off x="7560" y="10867"/>
              <a:ext cx="530" cy="485"/>
            </a:xfrm>
            <a:custGeom>
              <a:avLst/>
              <a:gdLst>
                <a:gd name="T0" fmla="*/ 0 w 530"/>
                <a:gd name="T1" fmla="*/ 485 h 485"/>
                <a:gd name="T2" fmla="*/ 530 w 530"/>
                <a:gd name="T3" fmla="*/ 0 h 485"/>
                <a:gd name="T4" fmla="*/ 0 60000 65536"/>
                <a:gd name="T5" fmla="*/ 0 60000 65536"/>
                <a:gd name="T6" fmla="*/ 0 w 530"/>
                <a:gd name="T7" fmla="*/ 0 h 485"/>
                <a:gd name="T8" fmla="*/ 530 w 530"/>
                <a:gd name="T9" fmla="*/ 485 h 485"/>
              </a:gdLst>
              <a:ahLst/>
              <a:cxnLst>
                <a:cxn ang="T4">
                  <a:pos x="T0" y="T1"/>
                </a:cxn>
                <a:cxn ang="T5">
                  <a:pos x="T2" y="T3"/>
                </a:cxn>
              </a:cxnLst>
              <a:rect l="T6" t="T7" r="T8" b="T9"/>
              <a:pathLst>
                <a:path w="530" h="485">
                  <a:moveTo>
                    <a:pt x="0" y="485"/>
                  </a:moveTo>
                  <a:lnTo>
                    <a:pt x="530" y="0"/>
                  </a:lnTo>
                </a:path>
              </a:pathLst>
            </a:custGeom>
            <a:noFill/>
            <a:ln w="15875">
              <a:solidFill>
                <a:srgbClr val="000000"/>
              </a:solidFill>
              <a:round/>
              <a:headEnd/>
              <a:tailEnd/>
            </a:ln>
          </p:spPr>
          <p:txBody>
            <a:bodyPr/>
            <a:lstStyle/>
            <a:p>
              <a:endParaRPr lang="en-US"/>
            </a:p>
          </p:txBody>
        </p:sp>
        <p:sp>
          <p:nvSpPr>
            <p:cNvPr id="171052" name="Freeform 44"/>
            <p:cNvSpPr>
              <a:spLocks/>
            </p:cNvSpPr>
            <p:nvPr/>
          </p:nvSpPr>
          <p:spPr bwMode="auto">
            <a:xfrm>
              <a:off x="7560" y="10872"/>
              <a:ext cx="150" cy="140"/>
            </a:xfrm>
            <a:custGeom>
              <a:avLst/>
              <a:gdLst>
                <a:gd name="T0" fmla="*/ 0 w 150"/>
                <a:gd name="T1" fmla="*/ 140 h 140"/>
                <a:gd name="T2" fmla="*/ 150 w 150"/>
                <a:gd name="T3" fmla="*/ 0 h 140"/>
                <a:gd name="T4" fmla="*/ 0 60000 65536"/>
                <a:gd name="T5" fmla="*/ 0 60000 65536"/>
                <a:gd name="T6" fmla="*/ 0 w 150"/>
                <a:gd name="T7" fmla="*/ 0 h 140"/>
                <a:gd name="T8" fmla="*/ 150 w 150"/>
                <a:gd name="T9" fmla="*/ 140 h 140"/>
              </a:gdLst>
              <a:ahLst/>
              <a:cxnLst>
                <a:cxn ang="T4">
                  <a:pos x="T0" y="T1"/>
                </a:cxn>
                <a:cxn ang="T5">
                  <a:pos x="T2" y="T3"/>
                </a:cxn>
              </a:cxnLst>
              <a:rect l="T6" t="T7" r="T8" b="T9"/>
              <a:pathLst>
                <a:path w="150" h="140">
                  <a:moveTo>
                    <a:pt x="0" y="140"/>
                  </a:moveTo>
                  <a:lnTo>
                    <a:pt x="150" y="0"/>
                  </a:lnTo>
                </a:path>
              </a:pathLst>
            </a:custGeom>
            <a:noFill/>
            <a:ln w="15875">
              <a:solidFill>
                <a:srgbClr val="000000"/>
              </a:solidFill>
              <a:round/>
              <a:headEnd/>
              <a:tailEnd/>
            </a:ln>
          </p:spPr>
          <p:txBody>
            <a:bodyPr/>
            <a:lstStyle/>
            <a:p>
              <a:endParaRPr lang="en-US"/>
            </a:p>
          </p:txBody>
        </p:sp>
        <p:sp>
          <p:nvSpPr>
            <p:cNvPr id="171053" name="Freeform 45"/>
            <p:cNvSpPr>
              <a:spLocks/>
            </p:cNvSpPr>
            <p:nvPr/>
          </p:nvSpPr>
          <p:spPr bwMode="auto">
            <a:xfrm>
              <a:off x="2655" y="12722"/>
              <a:ext cx="1465" cy="663"/>
            </a:xfrm>
            <a:custGeom>
              <a:avLst/>
              <a:gdLst>
                <a:gd name="T0" fmla="*/ 0 w 1465"/>
                <a:gd name="T1" fmla="*/ 0 h 663"/>
                <a:gd name="T2" fmla="*/ 1465 w 1465"/>
                <a:gd name="T3" fmla="*/ 663 h 663"/>
                <a:gd name="T4" fmla="*/ 0 60000 65536"/>
                <a:gd name="T5" fmla="*/ 0 60000 65536"/>
                <a:gd name="T6" fmla="*/ 0 w 1465"/>
                <a:gd name="T7" fmla="*/ 0 h 663"/>
                <a:gd name="T8" fmla="*/ 1465 w 1465"/>
                <a:gd name="T9" fmla="*/ 663 h 663"/>
              </a:gdLst>
              <a:ahLst/>
              <a:cxnLst>
                <a:cxn ang="T4">
                  <a:pos x="T0" y="T1"/>
                </a:cxn>
                <a:cxn ang="T5">
                  <a:pos x="T2" y="T3"/>
                </a:cxn>
              </a:cxnLst>
              <a:rect l="T6" t="T7" r="T8" b="T9"/>
              <a:pathLst>
                <a:path w="1465" h="663">
                  <a:moveTo>
                    <a:pt x="0" y="0"/>
                  </a:moveTo>
                  <a:lnTo>
                    <a:pt x="1465" y="663"/>
                  </a:lnTo>
                </a:path>
              </a:pathLst>
            </a:custGeom>
            <a:noFill/>
            <a:ln w="9525">
              <a:solidFill>
                <a:srgbClr val="000000"/>
              </a:solidFill>
              <a:round/>
              <a:headEnd/>
              <a:tailEnd/>
            </a:ln>
          </p:spPr>
          <p:txBody>
            <a:bodyPr/>
            <a:lstStyle/>
            <a:p>
              <a:endParaRPr lang="en-US"/>
            </a:p>
          </p:txBody>
        </p:sp>
        <p:sp>
          <p:nvSpPr>
            <p:cNvPr id="171054" name="Freeform 46"/>
            <p:cNvSpPr>
              <a:spLocks/>
            </p:cNvSpPr>
            <p:nvPr/>
          </p:nvSpPr>
          <p:spPr bwMode="auto">
            <a:xfrm>
              <a:off x="8077" y="11457"/>
              <a:ext cx="1352" cy="451"/>
            </a:xfrm>
            <a:custGeom>
              <a:avLst/>
              <a:gdLst>
                <a:gd name="T0" fmla="*/ 1352 w 1352"/>
                <a:gd name="T1" fmla="*/ 451 h 451"/>
                <a:gd name="T2" fmla="*/ 0 w 1352"/>
                <a:gd name="T3" fmla="*/ 0 h 451"/>
                <a:gd name="T4" fmla="*/ 0 60000 65536"/>
                <a:gd name="T5" fmla="*/ 0 60000 65536"/>
                <a:gd name="T6" fmla="*/ 0 w 1352"/>
                <a:gd name="T7" fmla="*/ 0 h 451"/>
                <a:gd name="T8" fmla="*/ 1352 w 1352"/>
                <a:gd name="T9" fmla="*/ 451 h 451"/>
              </a:gdLst>
              <a:ahLst/>
              <a:cxnLst>
                <a:cxn ang="T4">
                  <a:pos x="T0" y="T1"/>
                </a:cxn>
                <a:cxn ang="T5">
                  <a:pos x="T2" y="T3"/>
                </a:cxn>
              </a:cxnLst>
              <a:rect l="T6" t="T7" r="T8" b="T9"/>
              <a:pathLst>
                <a:path w="1352" h="451">
                  <a:moveTo>
                    <a:pt x="1352" y="451"/>
                  </a:moveTo>
                  <a:lnTo>
                    <a:pt x="0" y="0"/>
                  </a:lnTo>
                </a:path>
              </a:pathLst>
            </a:custGeom>
            <a:noFill/>
            <a:ln w="9525">
              <a:solidFill>
                <a:srgbClr val="000000"/>
              </a:solidFill>
              <a:round/>
              <a:headEnd/>
              <a:tailEnd/>
            </a:ln>
          </p:spPr>
          <p:txBody>
            <a:bodyPr/>
            <a:lstStyle/>
            <a:p>
              <a:endParaRPr lang="en-US"/>
            </a:p>
          </p:txBody>
        </p:sp>
        <p:sp>
          <p:nvSpPr>
            <p:cNvPr id="171055" name="Text Box 47"/>
            <p:cNvSpPr txBox="1">
              <a:spLocks noChangeArrowheads="1"/>
            </p:cNvSpPr>
            <p:nvPr/>
          </p:nvSpPr>
          <p:spPr bwMode="auto">
            <a:xfrm>
              <a:off x="1260" y="8712"/>
              <a:ext cx="2340" cy="1620"/>
            </a:xfrm>
            <a:prstGeom prst="rect">
              <a:avLst/>
            </a:prstGeom>
            <a:noFill/>
            <a:ln w="9525">
              <a:noFill/>
              <a:miter lim="800000"/>
              <a:headEnd/>
              <a:tailEnd/>
            </a:ln>
          </p:spPr>
          <p:txBody>
            <a:bodyPr/>
            <a:lstStyle/>
            <a:p>
              <a:r>
                <a:rPr lang="en-US" sz="1600" u="sng">
                  <a:ea typeface="Times New Roman" pitchFamily="18" charset="0"/>
                  <a:cs typeface="Arial" charset="0"/>
                </a:rPr>
                <a:t>NET</a:t>
              </a:r>
              <a:endParaRPr lang="en-US" sz="900">
                <a:ea typeface="Times New Roman" pitchFamily="18" charset="0"/>
                <a:cs typeface="Arial" charset="0"/>
              </a:endParaRPr>
            </a:p>
            <a:p>
              <a:pPr eaLnBrk="0" hangingPunct="0"/>
              <a:r>
                <a:rPr lang="en-US" sz="1600">
                  <a:ea typeface="Times New Roman" pitchFamily="18" charset="0"/>
                  <a:cs typeface="Arial" charset="0"/>
                </a:rPr>
                <a:t>PRESSURE</a:t>
              </a:r>
              <a:endParaRPr lang="en-US" sz="900">
                <a:ea typeface="Times New Roman" pitchFamily="18" charset="0"/>
                <a:cs typeface="Arial" charset="0"/>
              </a:endParaRPr>
            </a:p>
            <a:p>
              <a:pPr eaLnBrk="0" hangingPunct="0"/>
              <a:r>
                <a:rPr lang="en-US" sz="1600">
                  <a:ea typeface="Times New Roman" pitchFamily="18" charset="0"/>
                  <a:cs typeface="Arial" charset="0"/>
                </a:rPr>
                <a:t>(~95 kPa)</a:t>
              </a:r>
              <a:endParaRPr lang="en-US" sz="1800">
                <a:ea typeface="Times New Roman" pitchFamily="18" charset="0"/>
                <a:cs typeface="Arial" charset="0"/>
              </a:endParaRPr>
            </a:p>
          </p:txBody>
        </p:sp>
        <p:sp>
          <p:nvSpPr>
            <p:cNvPr id="171056" name="Text Box 48"/>
            <p:cNvSpPr txBox="1">
              <a:spLocks noChangeArrowheads="1"/>
            </p:cNvSpPr>
            <p:nvPr/>
          </p:nvSpPr>
          <p:spPr bwMode="auto">
            <a:xfrm>
              <a:off x="8460" y="8712"/>
              <a:ext cx="2340" cy="1620"/>
            </a:xfrm>
            <a:prstGeom prst="rect">
              <a:avLst/>
            </a:prstGeom>
            <a:noFill/>
            <a:ln w="9525">
              <a:noFill/>
              <a:miter lim="800000"/>
              <a:headEnd/>
              <a:tailEnd/>
            </a:ln>
          </p:spPr>
          <p:txBody>
            <a:bodyPr/>
            <a:lstStyle/>
            <a:p>
              <a:r>
                <a:rPr lang="en-US" sz="1600" u="sng">
                  <a:ea typeface="Times New Roman" pitchFamily="18" charset="0"/>
                  <a:cs typeface="Arial" charset="0"/>
                </a:rPr>
                <a:t>NET</a:t>
              </a:r>
              <a:endParaRPr lang="en-US" sz="900">
                <a:ea typeface="Times New Roman" pitchFamily="18" charset="0"/>
                <a:cs typeface="Arial" charset="0"/>
              </a:endParaRPr>
            </a:p>
            <a:p>
              <a:pPr eaLnBrk="0" hangingPunct="0"/>
              <a:r>
                <a:rPr lang="en-US" sz="1600">
                  <a:ea typeface="Times New Roman" pitchFamily="18" charset="0"/>
                  <a:cs typeface="Arial" charset="0"/>
                </a:rPr>
                <a:t>PRESSURE</a:t>
              </a:r>
              <a:endParaRPr lang="en-US" sz="900">
                <a:ea typeface="Times New Roman" pitchFamily="18" charset="0"/>
                <a:cs typeface="Arial" charset="0"/>
              </a:endParaRPr>
            </a:p>
            <a:p>
              <a:pPr eaLnBrk="0" hangingPunct="0"/>
              <a:r>
                <a:rPr lang="en-US" sz="1600">
                  <a:ea typeface="Times New Roman" pitchFamily="18" charset="0"/>
                  <a:cs typeface="Arial" charset="0"/>
                </a:rPr>
                <a:t>(~90 kPa)</a:t>
              </a:r>
              <a:endParaRPr lang="en-US" sz="1800">
                <a:ea typeface="Times New Roman" pitchFamily="18" charset="0"/>
                <a:cs typeface="Arial" charset="0"/>
              </a:endParaRPr>
            </a:p>
          </p:txBody>
        </p:sp>
      </p:gr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381000" y="1828800"/>
            <a:ext cx="3810000" cy="1143000"/>
          </a:xfrm>
        </p:spPr>
        <p:txBody>
          <a:bodyPr/>
          <a:lstStyle/>
          <a:p>
            <a:pPr eaLnBrk="1" hangingPunct="1"/>
            <a:r>
              <a:rPr lang="en-US" smtClean="0"/>
              <a:t>Water Molecules in Liquid and Steam</a:t>
            </a:r>
          </a:p>
        </p:txBody>
      </p:sp>
      <p:pic>
        <p:nvPicPr>
          <p:cNvPr id="172035" name="Picture 3" descr="Zumdahl14_08"/>
          <p:cNvPicPr>
            <a:picLocks noChangeAspect="1" noChangeArrowheads="1"/>
          </p:cNvPicPr>
          <p:nvPr/>
        </p:nvPicPr>
        <p:blipFill>
          <a:blip r:embed="rId2" cstate="print"/>
          <a:srcRect/>
          <a:stretch>
            <a:fillRect/>
          </a:stretch>
        </p:blipFill>
        <p:spPr bwMode="auto">
          <a:xfrm>
            <a:off x="4495800" y="76200"/>
            <a:ext cx="2947988" cy="6629400"/>
          </a:xfrm>
          <a:prstGeom prst="rect">
            <a:avLst/>
          </a:prstGeom>
          <a:noFill/>
          <a:ln w="9525">
            <a:noFill/>
            <a:miter lim="800000"/>
            <a:headEnd/>
            <a:tailEnd/>
          </a:ln>
        </p:spPr>
      </p:pic>
      <p:sp>
        <p:nvSpPr>
          <p:cNvPr id="172036"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smtClean="0"/>
              <a:t>Microscopic view of a liquid near its surface</a:t>
            </a:r>
          </a:p>
        </p:txBody>
      </p:sp>
      <p:pic>
        <p:nvPicPr>
          <p:cNvPr id="173059" name="Picture 3" descr="Zumdahl14_09"/>
          <p:cNvPicPr>
            <a:picLocks noChangeAspect="1" noChangeArrowheads="1"/>
          </p:cNvPicPr>
          <p:nvPr/>
        </p:nvPicPr>
        <p:blipFill>
          <a:blip r:embed="rId2" cstate="print"/>
          <a:srcRect r="30357"/>
          <a:stretch>
            <a:fillRect/>
          </a:stretch>
        </p:blipFill>
        <p:spPr bwMode="auto">
          <a:xfrm>
            <a:off x="304800" y="2468563"/>
            <a:ext cx="5943600" cy="2789237"/>
          </a:xfrm>
          <a:prstGeom prst="rect">
            <a:avLst/>
          </a:prstGeom>
          <a:noFill/>
          <a:ln w="9525">
            <a:noFill/>
            <a:miter lim="800000"/>
            <a:headEnd/>
            <a:tailEnd/>
          </a:ln>
        </p:spPr>
      </p:pic>
      <p:sp>
        <p:nvSpPr>
          <p:cNvPr id="173060" name="Text Box 4"/>
          <p:cNvSpPr txBox="1">
            <a:spLocks noChangeArrowheads="1"/>
          </p:cNvSpPr>
          <p:nvPr/>
        </p:nvSpPr>
        <p:spPr bwMode="auto">
          <a:xfrm>
            <a:off x="6172200" y="2895600"/>
            <a:ext cx="2627313" cy="1187450"/>
          </a:xfrm>
          <a:prstGeom prst="rect">
            <a:avLst/>
          </a:prstGeom>
          <a:solidFill>
            <a:schemeClr val="bg1"/>
          </a:solidFill>
          <a:ln w="9525">
            <a:noFill/>
            <a:miter lim="800000"/>
            <a:headEnd/>
            <a:tailEnd/>
          </a:ln>
        </p:spPr>
        <p:txBody>
          <a:bodyPr wrap="none">
            <a:spAutoFit/>
          </a:bodyPr>
          <a:lstStyle/>
          <a:p>
            <a:pPr algn="l"/>
            <a:r>
              <a:rPr lang="en-US" sz="2400"/>
              <a:t>The high energy</a:t>
            </a:r>
          </a:p>
          <a:p>
            <a:pPr algn="l"/>
            <a:r>
              <a:rPr lang="en-US" sz="2400"/>
              <a:t>molecules escape</a:t>
            </a:r>
          </a:p>
          <a:p>
            <a:pPr algn="l"/>
            <a:r>
              <a:rPr lang="en-US" sz="2400"/>
              <a:t>the surface.</a:t>
            </a:r>
          </a:p>
        </p:txBody>
      </p:sp>
      <p:sp>
        <p:nvSpPr>
          <p:cNvPr id="173061"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r>
              <a:rPr lang="en-US" sz="4000" smtClean="0"/>
              <a:t>Behavior of a liquid in a closed container</a:t>
            </a:r>
          </a:p>
        </p:txBody>
      </p:sp>
      <p:pic>
        <p:nvPicPr>
          <p:cNvPr id="174083" name="Picture 3" descr="Zumdahl14_10"/>
          <p:cNvPicPr>
            <a:picLocks noChangeAspect="1" noChangeArrowheads="1"/>
          </p:cNvPicPr>
          <p:nvPr/>
        </p:nvPicPr>
        <p:blipFill>
          <a:blip r:embed="rId3" cstate="print"/>
          <a:srcRect b="12703"/>
          <a:stretch>
            <a:fillRect/>
          </a:stretch>
        </p:blipFill>
        <p:spPr bwMode="auto">
          <a:xfrm>
            <a:off x="1752600" y="2144713"/>
            <a:ext cx="5791200" cy="4484687"/>
          </a:xfrm>
          <a:prstGeom prst="rect">
            <a:avLst/>
          </a:prstGeom>
          <a:noFill/>
          <a:ln w="9525">
            <a:noFill/>
            <a:miter lim="800000"/>
            <a:headEnd/>
            <a:tailEnd/>
          </a:ln>
        </p:spPr>
      </p:pic>
      <p:sp>
        <p:nvSpPr>
          <p:cNvPr id="174084"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r>
              <a:rPr lang="en-US" sz="4000" smtClean="0"/>
              <a:t>Water rapidly boiling on a stove</a:t>
            </a:r>
          </a:p>
        </p:txBody>
      </p:sp>
      <p:pic>
        <p:nvPicPr>
          <p:cNvPr id="67587" name="Picture 3" descr="Zumdahl14_12"/>
          <p:cNvPicPr>
            <a:picLocks noChangeAspect="1" noChangeArrowheads="1"/>
          </p:cNvPicPr>
          <p:nvPr/>
        </p:nvPicPr>
        <p:blipFill>
          <a:blip r:embed="rId4" cstate="print"/>
          <a:srcRect/>
          <a:stretch>
            <a:fillRect/>
          </a:stretch>
        </p:blipFill>
        <p:spPr bwMode="auto">
          <a:xfrm>
            <a:off x="1981200" y="1600200"/>
            <a:ext cx="5181600" cy="5181600"/>
          </a:xfrm>
          <a:prstGeom prst="rect">
            <a:avLst/>
          </a:prstGeom>
          <a:noFill/>
          <a:ln w="9525">
            <a:noFill/>
            <a:miter lim="800000"/>
            <a:headEnd/>
            <a:tailEnd/>
          </a:ln>
        </p:spPr>
      </p:pic>
      <p:sp>
        <p:nvSpPr>
          <p:cNvPr id="175108" name="AutoShape 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1000" fill="hold"/>
                                        <p:tgtEl>
                                          <p:spTgt spid="67587"/>
                                        </p:tgtEl>
                                        <p:attrNameLst>
                                          <p:attrName>ppt_w</p:attrName>
                                        </p:attrNameLst>
                                      </p:cBhvr>
                                      <p:tavLst>
                                        <p:tav tm="0">
                                          <p:val>
                                            <p:fltVal val="0"/>
                                          </p:val>
                                        </p:tav>
                                        <p:tav tm="100000">
                                          <p:val>
                                            <p:strVal val="#ppt_w"/>
                                          </p:val>
                                        </p:tav>
                                      </p:tavLst>
                                    </p:anim>
                                    <p:anim calcmode="lin" valueType="num">
                                      <p:cBhvr>
                                        <p:cTn id="8" dur="1000" fill="hold"/>
                                        <p:tgtEl>
                                          <p:spTgt spid="67587"/>
                                        </p:tgtEl>
                                        <p:attrNameLst>
                                          <p:attrName>ppt_h</p:attrName>
                                        </p:attrNameLst>
                                      </p:cBhvr>
                                      <p:tavLst>
                                        <p:tav tm="0">
                                          <p:val>
                                            <p:fltVal val="0"/>
                                          </p:val>
                                        </p:tav>
                                        <p:tav tm="100000">
                                          <p:val>
                                            <p:strVal val="#ppt_h"/>
                                          </p:val>
                                        </p:tav>
                                      </p:tavLst>
                                    </p:anim>
                                    <p:anim calcmode="lin" valueType="num">
                                      <p:cBhvr>
                                        <p:cTn id="9" dur="1000" fill="hold"/>
                                        <p:tgtEl>
                                          <p:spTgt spid="675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4" descr="pressure cooker"/>
          <p:cNvPicPr>
            <a:picLocks noChangeAspect="1" noChangeArrowheads="1"/>
          </p:cNvPicPr>
          <p:nvPr/>
        </p:nvPicPr>
        <p:blipFill>
          <a:blip r:embed="rId3" cstate="print"/>
          <a:srcRect l="6000" t="3819" r="2678" b="9776"/>
          <a:stretch>
            <a:fillRect/>
          </a:stretch>
        </p:blipFill>
        <p:spPr bwMode="auto">
          <a:xfrm>
            <a:off x="817563" y="665163"/>
            <a:ext cx="7793037" cy="5172075"/>
          </a:xfrm>
          <a:prstGeom prst="rect">
            <a:avLst/>
          </a:prstGeom>
          <a:noFill/>
          <a:ln w="9525">
            <a:noFill/>
            <a:miter lim="800000"/>
            <a:headEnd/>
            <a:tailEnd/>
          </a:ln>
        </p:spPr>
      </p:pic>
      <p:sp>
        <p:nvSpPr>
          <p:cNvPr id="176131" name="Rectangle 5"/>
          <p:cNvSpPr>
            <a:spLocks noChangeArrowheads="1"/>
          </p:cNvSpPr>
          <p:nvPr/>
        </p:nvSpPr>
        <p:spPr bwMode="auto">
          <a:xfrm>
            <a:off x="76200" y="6569075"/>
            <a:ext cx="3287713" cy="214313"/>
          </a:xfrm>
          <a:prstGeom prst="rect">
            <a:avLst/>
          </a:prstGeom>
          <a:noFill/>
          <a:ln w="9525">
            <a:noFill/>
            <a:miter lim="800000"/>
            <a:headEnd/>
            <a:tailEnd/>
          </a:ln>
        </p:spPr>
        <p:txBody>
          <a:bodyPr wrap="none">
            <a:spAutoFit/>
          </a:bodyPr>
          <a:lstStyle/>
          <a:p>
            <a:pPr algn="l"/>
            <a:r>
              <a:rPr lang="en-US" sz="800"/>
              <a:t>Copyright </a:t>
            </a:r>
            <a:r>
              <a:rPr lang="en-US" sz="800">
                <a:cs typeface="Arial" charset="0"/>
              </a:rPr>
              <a:t>©</a:t>
            </a:r>
            <a:r>
              <a:rPr lang="en-US" sz="800"/>
              <a:t> 2006 Pearson Benjamin Cummings.  All rights reserved.</a:t>
            </a:r>
          </a:p>
        </p:txBody>
      </p:sp>
      <p:pic>
        <p:nvPicPr>
          <p:cNvPr id="1135623" name="Picture 7" descr="AGLS020"/>
          <p:cNvPicPr>
            <a:picLocks noChangeAspect="1" noChangeArrowheads="1"/>
          </p:cNvPicPr>
          <p:nvPr/>
        </p:nvPicPr>
        <p:blipFill>
          <a:blip r:embed="rId4" cstate="print"/>
          <a:srcRect t="4726"/>
          <a:stretch>
            <a:fillRect/>
          </a:stretch>
        </p:blipFill>
        <p:spPr bwMode="auto">
          <a:xfrm>
            <a:off x="523875" y="0"/>
            <a:ext cx="7194550" cy="5824538"/>
          </a:xfrm>
          <a:prstGeom prst="rect">
            <a:avLst/>
          </a:prstGeom>
          <a:noFill/>
          <a:ln w="9525">
            <a:noFill/>
            <a:miter lim="800000"/>
            <a:headEnd/>
            <a:tailEnd/>
          </a:ln>
        </p:spPr>
      </p:pic>
      <p:sp>
        <p:nvSpPr>
          <p:cNvPr id="1135624" name="Rectangle 8"/>
          <p:cNvSpPr>
            <a:spLocks noChangeArrowheads="1"/>
          </p:cNvSpPr>
          <p:nvPr/>
        </p:nvSpPr>
        <p:spPr bwMode="auto">
          <a:xfrm>
            <a:off x="7626350" y="2398713"/>
            <a:ext cx="1247775" cy="3657600"/>
          </a:xfrm>
          <a:prstGeom prst="rect">
            <a:avLst/>
          </a:prstGeom>
          <a:solidFill>
            <a:schemeClr val="bg1"/>
          </a:solidFill>
          <a:ln w="9525">
            <a:noFill/>
            <a:miter lim="800000"/>
            <a:headEnd/>
            <a:tailEnd/>
          </a:ln>
        </p:spPr>
        <p:txBody>
          <a:bodyPr wrap="none" anchor="ctr"/>
          <a:lstStyle/>
          <a:p>
            <a:endParaRPr lang="en-US"/>
          </a:p>
        </p:txBody>
      </p:sp>
      <p:sp>
        <p:nvSpPr>
          <p:cNvPr id="1135625" name="Text Box 9"/>
          <p:cNvSpPr txBox="1">
            <a:spLocks noChangeArrowheads="1"/>
          </p:cNvSpPr>
          <p:nvPr/>
        </p:nvSpPr>
        <p:spPr bwMode="auto">
          <a:xfrm>
            <a:off x="2752725" y="5508625"/>
            <a:ext cx="3613150" cy="641350"/>
          </a:xfrm>
          <a:prstGeom prst="rect">
            <a:avLst/>
          </a:prstGeom>
          <a:noFill/>
          <a:ln w="9525">
            <a:noFill/>
            <a:miter lim="800000"/>
            <a:headEnd/>
            <a:tailEnd/>
          </a:ln>
        </p:spPr>
        <p:txBody>
          <a:bodyPr wrap="none">
            <a:spAutoFit/>
          </a:bodyPr>
          <a:lstStyle/>
          <a:p>
            <a:r>
              <a:rPr lang="en-US" sz="3600"/>
              <a:t>Pressure Cooker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1135623"/>
                                        </p:tgtEl>
                                      </p:cBhvr>
                                    </p:animEffect>
                                    <p:anim calcmode="lin" valueType="num">
                                      <p:cBhvr>
                                        <p:cTn id="7" dur="1000"/>
                                        <p:tgtEl>
                                          <p:spTgt spid="1135623"/>
                                        </p:tgtEl>
                                        <p:attrNameLst>
                                          <p:attrName>ppt_x</p:attrName>
                                        </p:attrNameLst>
                                      </p:cBhvr>
                                      <p:tavLst>
                                        <p:tav tm="0">
                                          <p:val>
                                            <p:strVal val="ppt_x"/>
                                          </p:val>
                                        </p:tav>
                                        <p:tav tm="100000">
                                          <p:val>
                                            <p:strVal val="ppt_x"/>
                                          </p:val>
                                        </p:tav>
                                      </p:tavLst>
                                    </p:anim>
                                    <p:anim calcmode="lin" valueType="num">
                                      <p:cBhvr>
                                        <p:cTn id="8" dur="100" decel="100000"/>
                                        <p:tgtEl>
                                          <p:spTgt spid="1135623"/>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1135623"/>
                                        </p:tgtEl>
                                        <p:attrNameLst>
                                          <p:attrName>ppt_y</p:attrName>
                                        </p:attrNameLst>
                                      </p:cBhvr>
                                      <p:tavLst>
                                        <p:tav tm="0">
                                          <p:val>
                                            <p:strVal val="ppt_y"/>
                                          </p:val>
                                        </p:tav>
                                        <p:tav tm="100000">
                                          <p:val>
                                            <p:strVal val="ppt_y+1"/>
                                          </p:val>
                                        </p:tav>
                                      </p:tavLst>
                                    </p:anim>
                                    <p:set>
                                      <p:cBhvr>
                                        <p:cTn id="10" dur="1" fill="hold">
                                          <p:stCondLst>
                                            <p:cond delay="999"/>
                                          </p:stCondLst>
                                        </p:cTn>
                                        <p:tgtEl>
                                          <p:spTgt spid="1135623"/>
                                        </p:tgtEl>
                                        <p:attrNameLst>
                                          <p:attrName>style.visibility</p:attrName>
                                        </p:attrNameLst>
                                      </p:cBhvr>
                                      <p:to>
                                        <p:strVal val="hidden"/>
                                      </p:to>
                                    </p:set>
                                  </p:childTnLst>
                                </p:cTn>
                              </p:par>
                              <p:par>
                                <p:cTn id="11" presetID="37" presetClass="exit" presetSubtype="0" fill="hold" grpId="0" nodeType="withEffect">
                                  <p:stCondLst>
                                    <p:cond delay="0"/>
                                  </p:stCondLst>
                                  <p:childTnLst>
                                    <p:animEffect transition="out" filter="fade">
                                      <p:cBhvr>
                                        <p:cTn id="12" dur="1000"/>
                                        <p:tgtEl>
                                          <p:spTgt spid="1135625"/>
                                        </p:tgtEl>
                                      </p:cBhvr>
                                    </p:animEffect>
                                    <p:anim calcmode="lin" valueType="num">
                                      <p:cBhvr>
                                        <p:cTn id="13" dur="1000"/>
                                        <p:tgtEl>
                                          <p:spTgt spid="1135625"/>
                                        </p:tgtEl>
                                        <p:attrNameLst>
                                          <p:attrName>ppt_x</p:attrName>
                                        </p:attrNameLst>
                                      </p:cBhvr>
                                      <p:tavLst>
                                        <p:tav tm="0">
                                          <p:val>
                                            <p:strVal val="ppt_x"/>
                                          </p:val>
                                        </p:tav>
                                        <p:tav tm="100000">
                                          <p:val>
                                            <p:strVal val="ppt_x"/>
                                          </p:val>
                                        </p:tav>
                                      </p:tavLst>
                                    </p:anim>
                                    <p:anim calcmode="lin" valueType="num">
                                      <p:cBhvr>
                                        <p:cTn id="14" dur="100" decel="100000"/>
                                        <p:tgtEl>
                                          <p:spTgt spid="1135625"/>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1135625"/>
                                        </p:tgtEl>
                                        <p:attrNameLst>
                                          <p:attrName>ppt_y</p:attrName>
                                        </p:attrNameLst>
                                      </p:cBhvr>
                                      <p:tavLst>
                                        <p:tav tm="0">
                                          <p:val>
                                            <p:strVal val="ppt_y"/>
                                          </p:val>
                                        </p:tav>
                                        <p:tav tm="100000">
                                          <p:val>
                                            <p:strVal val="ppt_y+1"/>
                                          </p:val>
                                        </p:tav>
                                      </p:tavLst>
                                    </p:anim>
                                    <p:set>
                                      <p:cBhvr>
                                        <p:cTn id="16" dur="1" fill="hold">
                                          <p:stCondLst>
                                            <p:cond delay="999"/>
                                          </p:stCondLst>
                                        </p:cTn>
                                        <p:tgtEl>
                                          <p:spTgt spid="1135625"/>
                                        </p:tgtEl>
                                        <p:attrNameLst>
                                          <p:attrName>style.visibility</p:attrName>
                                        </p:attrNameLst>
                                      </p:cBhvr>
                                      <p:to>
                                        <p:strVal val="hidden"/>
                                      </p:to>
                                    </p:set>
                                  </p:childTnLst>
                                </p:cTn>
                              </p:par>
                              <p:par>
                                <p:cTn id="17" presetID="37" presetClass="exit" presetSubtype="0" fill="hold" grpId="0" nodeType="withEffect">
                                  <p:stCondLst>
                                    <p:cond delay="0"/>
                                  </p:stCondLst>
                                  <p:childTnLst>
                                    <p:animEffect transition="out" filter="fade">
                                      <p:cBhvr>
                                        <p:cTn id="18" dur="1000"/>
                                        <p:tgtEl>
                                          <p:spTgt spid="1135624"/>
                                        </p:tgtEl>
                                      </p:cBhvr>
                                    </p:animEffect>
                                    <p:anim calcmode="lin" valueType="num">
                                      <p:cBhvr>
                                        <p:cTn id="19" dur="1000"/>
                                        <p:tgtEl>
                                          <p:spTgt spid="1135624"/>
                                        </p:tgtEl>
                                        <p:attrNameLst>
                                          <p:attrName>ppt_x</p:attrName>
                                        </p:attrNameLst>
                                      </p:cBhvr>
                                      <p:tavLst>
                                        <p:tav tm="0">
                                          <p:val>
                                            <p:strVal val="ppt_x"/>
                                          </p:val>
                                        </p:tav>
                                        <p:tav tm="100000">
                                          <p:val>
                                            <p:strVal val="ppt_x"/>
                                          </p:val>
                                        </p:tav>
                                      </p:tavLst>
                                    </p:anim>
                                    <p:anim calcmode="lin" valueType="num">
                                      <p:cBhvr>
                                        <p:cTn id="20" dur="100" decel="100000"/>
                                        <p:tgtEl>
                                          <p:spTgt spid="1135624"/>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1135624"/>
                                        </p:tgtEl>
                                        <p:attrNameLst>
                                          <p:attrName>ppt_y</p:attrName>
                                        </p:attrNameLst>
                                      </p:cBhvr>
                                      <p:tavLst>
                                        <p:tav tm="0">
                                          <p:val>
                                            <p:strVal val="ppt_y"/>
                                          </p:val>
                                        </p:tav>
                                        <p:tav tm="100000">
                                          <p:val>
                                            <p:strVal val="ppt_y+1"/>
                                          </p:val>
                                        </p:tav>
                                      </p:tavLst>
                                    </p:anim>
                                    <p:set>
                                      <p:cBhvr>
                                        <p:cTn id="22" dur="1" fill="hold">
                                          <p:stCondLst>
                                            <p:cond delay="999"/>
                                          </p:stCondLst>
                                        </p:cTn>
                                        <p:tgtEl>
                                          <p:spTgt spid="11356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24" grpId="0" animBg="1"/>
      <p:bldP spid="1135625"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5"/>
          <p:cNvGrpSpPr>
            <a:grpSpLocks/>
          </p:cNvGrpSpPr>
          <p:nvPr/>
        </p:nvGrpSpPr>
        <p:grpSpPr bwMode="auto">
          <a:xfrm>
            <a:off x="2974975" y="6081713"/>
            <a:ext cx="3622675" cy="776287"/>
            <a:chOff x="1874" y="3831"/>
            <a:chExt cx="2282" cy="489"/>
          </a:xfrm>
        </p:grpSpPr>
        <p:sp>
          <p:nvSpPr>
            <p:cNvPr id="177204" name="Oval 68"/>
            <p:cNvSpPr>
              <a:spLocks noChangeArrowheads="1"/>
            </p:cNvSpPr>
            <p:nvPr/>
          </p:nvSpPr>
          <p:spPr bwMode="auto">
            <a:xfrm>
              <a:off x="1874" y="3831"/>
              <a:ext cx="2282" cy="489"/>
            </a:xfrm>
            <a:prstGeom prst="ellipse">
              <a:avLst/>
            </a:prstGeom>
            <a:gradFill rotWithShape="1">
              <a:gsLst>
                <a:gs pos="0">
                  <a:srgbClr val="2C2B3B"/>
                </a:gs>
                <a:gs pos="100000">
                  <a:schemeClr val="tx2"/>
                </a:gs>
              </a:gsLst>
              <a:path path="shape">
                <a:fillToRect l="50000" t="50000" r="50000" b="50000"/>
              </a:path>
            </a:gradFill>
            <a:ln w="9525">
              <a:solidFill>
                <a:schemeClr val="tx1"/>
              </a:solidFill>
              <a:round/>
              <a:headEnd/>
              <a:tailEnd/>
            </a:ln>
          </p:spPr>
          <p:txBody>
            <a:bodyPr wrap="none" anchor="ctr"/>
            <a:lstStyle/>
            <a:p>
              <a:endParaRPr lang="en-US"/>
            </a:p>
          </p:txBody>
        </p:sp>
        <p:pic>
          <p:nvPicPr>
            <p:cNvPr id="177205" name="Picture 53" descr="matchflm"/>
            <p:cNvPicPr>
              <a:picLocks noChangeAspect="1" noChangeArrowheads="1" noCrop="1"/>
            </p:cNvPicPr>
            <p:nvPr/>
          </p:nvPicPr>
          <p:blipFill>
            <a:blip r:embed="rId3" cstate="print"/>
            <a:srcRect/>
            <a:stretch>
              <a:fillRect/>
            </a:stretch>
          </p:blipFill>
          <p:spPr bwMode="auto">
            <a:xfrm rot="-152326">
              <a:off x="2578" y="3841"/>
              <a:ext cx="190" cy="235"/>
            </a:xfrm>
            <a:prstGeom prst="rect">
              <a:avLst/>
            </a:prstGeom>
            <a:noFill/>
            <a:ln w="9525">
              <a:noFill/>
              <a:miter lim="800000"/>
              <a:headEnd/>
              <a:tailEnd/>
            </a:ln>
          </p:spPr>
        </p:pic>
        <p:pic>
          <p:nvPicPr>
            <p:cNvPr id="177206" name="Picture 54" descr="matchflm"/>
            <p:cNvPicPr>
              <a:picLocks noChangeAspect="1" noChangeArrowheads="1" noCrop="1"/>
            </p:cNvPicPr>
            <p:nvPr/>
          </p:nvPicPr>
          <p:blipFill>
            <a:blip r:embed="rId3" cstate="print"/>
            <a:srcRect/>
            <a:stretch>
              <a:fillRect/>
            </a:stretch>
          </p:blipFill>
          <p:spPr bwMode="auto">
            <a:xfrm rot="-285818">
              <a:off x="2400" y="3850"/>
              <a:ext cx="190" cy="235"/>
            </a:xfrm>
            <a:prstGeom prst="rect">
              <a:avLst/>
            </a:prstGeom>
            <a:noFill/>
            <a:ln w="9525">
              <a:noFill/>
              <a:miter lim="800000"/>
              <a:headEnd/>
              <a:tailEnd/>
            </a:ln>
          </p:spPr>
        </p:pic>
        <p:pic>
          <p:nvPicPr>
            <p:cNvPr id="177207" name="Picture 55" descr="matchflm"/>
            <p:cNvPicPr>
              <a:picLocks noChangeAspect="1" noChangeArrowheads="1" noCrop="1"/>
            </p:cNvPicPr>
            <p:nvPr/>
          </p:nvPicPr>
          <p:blipFill>
            <a:blip r:embed="rId3" cstate="print"/>
            <a:srcRect/>
            <a:stretch>
              <a:fillRect/>
            </a:stretch>
          </p:blipFill>
          <p:spPr bwMode="auto">
            <a:xfrm>
              <a:off x="2749" y="3844"/>
              <a:ext cx="190" cy="235"/>
            </a:xfrm>
            <a:prstGeom prst="rect">
              <a:avLst/>
            </a:prstGeom>
            <a:noFill/>
            <a:ln w="9525">
              <a:noFill/>
              <a:miter lim="800000"/>
              <a:headEnd/>
              <a:tailEnd/>
            </a:ln>
          </p:spPr>
        </p:pic>
        <p:pic>
          <p:nvPicPr>
            <p:cNvPr id="177208" name="Picture 56" descr="matchflm"/>
            <p:cNvPicPr>
              <a:picLocks noChangeAspect="1" noChangeArrowheads="1" noCrop="1"/>
            </p:cNvPicPr>
            <p:nvPr/>
          </p:nvPicPr>
          <p:blipFill>
            <a:blip r:embed="rId3" cstate="print"/>
            <a:srcRect/>
            <a:stretch>
              <a:fillRect/>
            </a:stretch>
          </p:blipFill>
          <p:spPr bwMode="auto">
            <a:xfrm rot="261694">
              <a:off x="2910" y="3857"/>
              <a:ext cx="190" cy="235"/>
            </a:xfrm>
            <a:prstGeom prst="rect">
              <a:avLst/>
            </a:prstGeom>
            <a:noFill/>
            <a:ln w="9525">
              <a:noFill/>
              <a:miter lim="800000"/>
              <a:headEnd/>
              <a:tailEnd/>
            </a:ln>
          </p:spPr>
        </p:pic>
        <p:pic>
          <p:nvPicPr>
            <p:cNvPr id="177209" name="Picture 58" descr="matchflm"/>
            <p:cNvPicPr>
              <a:picLocks noChangeAspect="1" noChangeArrowheads="1" noCrop="1"/>
            </p:cNvPicPr>
            <p:nvPr/>
          </p:nvPicPr>
          <p:blipFill>
            <a:blip r:embed="rId3" cstate="print"/>
            <a:srcRect/>
            <a:stretch>
              <a:fillRect/>
            </a:stretch>
          </p:blipFill>
          <p:spPr bwMode="auto">
            <a:xfrm rot="3720935">
              <a:off x="3794" y="3961"/>
              <a:ext cx="190" cy="235"/>
            </a:xfrm>
            <a:prstGeom prst="rect">
              <a:avLst/>
            </a:prstGeom>
            <a:noFill/>
            <a:ln w="9525">
              <a:noFill/>
              <a:miter lim="800000"/>
              <a:headEnd/>
              <a:tailEnd/>
            </a:ln>
          </p:spPr>
        </p:pic>
        <p:pic>
          <p:nvPicPr>
            <p:cNvPr id="177210" name="Picture 59" descr="matchflm"/>
            <p:cNvPicPr>
              <a:picLocks noChangeAspect="1" noChangeArrowheads="1" noCrop="1"/>
            </p:cNvPicPr>
            <p:nvPr/>
          </p:nvPicPr>
          <p:blipFill>
            <a:blip r:embed="rId3" cstate="print"/>
            <a:srcRect/>
            <a:stretch>
              <a:fillRect/>
            </a:stretch>
          </p:blipFill>
          <p:spPr bwMode="auto">
            <a:xfrm rot="2153010">
              <a:off x="3630" y="3898"/>
              <a:ext cx="190" cy="235"/>
            </a:xfrm>
            <a:prstGeom prst="rect">
              <a:avLst/>
            </a:prstGeom>
            <a:noFill/>
            <a:ln w="9525">
              <a:noFill/>
              <a:miter lim="800000"/>
              <a:headEnd/>
              <a:tailEnd/>
            </a:ln>
          </p:spPr>
        </p:pic>
        <p:pic>
          <p:nvPicPr>
            <p:cNvPr id="177211" name="Picture 61" descr="matchflm"/>
            <p:cNvPicPr>
              <a:picLocks noChangeAspect="1" noChangeArrowheads="1" noCrop="1"/>
            </p:cNvPicPr>
            <p:nvPr/>
          </p:nvPicPr>
          <p:blipFill>
            <a:blip r:embed="rId3" cstate="print"/>
            <a:srcRect/>
            <a:stretch>
              <a:fillRect/>
            </a:stretch>
          </p:blipFill>
          <p:spPr bwMode="auto">
            <a:xfrm rot="558179">
              <a:off x="3446" y="3881"/>
              <a:ext cx="190" cy="235"/>
            </a:xfrm>
            <a:prstGeom prst="rect">
              <a:avLst/>
            </a:prstGeom>
            <a:noFill/>
            <a:ln w="9525">
              <a:noFill/>
              <a:miter lim="800000"/>
              <a:headEnd/>
              <a:tailEnd/>
            </a:ln>
          </p:spPr>
        </p:pic>
        <p:pic>
          <p:nvPicPr>
            <p:cNvPr id="177212" name="Picture 66" descr="matchflm"/>
            <p:cNvPicPr>
              <a:picLocks noChangeAspect="1" noChangeArrowheads="1" noCrop="1"/>
            </p:cNvPicPr>
            <p:nvPr/>
          </p:nvPicPr>
          <p:blipFill>
            <a:blip r:embed="rId3" cstate="print"/>
            <a:srcRect/>
            <a:stretch>
              <a:fillRect/>
            </a:stretch>
          </p:blipFill>
          <p:spPr bwMode="auto">
            <a:xfrm rot="19728549" flipH="1">
              <a:off x="2214" y="3899"/>
              <a:ext cx="190" cy="235"/>
            </a:xfrm>
            <a:prstGeom prst="rect">
              <a:avLst/>
            </a:prstGeom>
            <a:noFill/>
            <a:ln w="9525">
              <a:noFill/>
              <a:miter lim="800000"/>
              <a:headEnd/>
              <a:tailEnd/>
            </a:ln>
          </p:spPr>
        </p:pic>
        <p:pic>
          <p:nvPicPr>
            <p:cNvPr id="177213" name="Picture 67" descr="matchflm"/>
            <p:cNvPicPr>
              <a:picLocks noChangeAspect="1" noChangeArrowheads="1" noCrop="1"/>
            </p:cNvPicPr>
            <p:nvPr/>
          </p:nvPicPr>
          <p:blipFill>
            <a:blip r:embed="rId3" cstate="print"/>
            <a:srcRect/>
            <a:stretch>
              <a:fillRect/>
            </a:stretch>
          </p:blipFill>
          <p:spPr bwMode="auto">
            <a:xfrm rot="18983680" flipH="1">
              <a:off x="2044" y="3947"/>
              <a:ext cx="190" cy="235"/>
            </a:xfrm>
            <a:prstGeom prst="rect">
              <a:avLst/>
            </a:prstGeom>
            <a:noFill/>
            <a:ln w="9525">
              <a:noFill/>
              <a:miter lim="800000"/>
              <a:headEnd/>
              <a:tailEnd/>
            </a:ln>
          </p:spPr>
        </p:pic>
        <p:pic>
          <p:nvPicPr>
            <p:cNvPr id="177214" name="Picture 60" descr="matchflm"/>
            <p:cNvPicPr>
              <a:picLocks noChangeAspect="1" noChangeArrowheads="1" noCrop="1"/>
            </p:cNvPicPr>
            <p:nvPr/>
          </p:nvPicPr>
          <p:blipFill>
            <a:blip r:embed="rId3" cstate="print"/>
            <a:srcRect/>
            <a:stretch>
              <a:fillRect/>
            </a:stretch>
          </p:blipFill>
          <p:spPr bwMode="auto">
            <a:xfrm rot="570534">
              <a:off x="3264" y="3878"/>
              <a:ext cx="190" cy="235"/>
            </a:xfrm>
            <a:prstGeom prst="rect">
              <a:avLst/>
            </a:prstGeom>
            <a:noFill/>
            <a:ln w="9525">
              <a:noFill/>
              <a:miter lim="800000"/>
              <a:headEnd/>
              <a:tailEnd/>
            </a:ln>
          </p:spPr>
        </p:pic>
        <p:pic>
          <p:nvPicPr>
            <p:cNvPr id="177215" name="Picture 57" descr="matchflm"/>
            <p:cNvPicPr>
              <a:picLocks noChangeAspect="1" noChangeArrowheads="1" noCrop="1"/>
            </p:cNvPicPr>
            <p:nvPr/>
          </p:nvPicPr>
          <p:blipFill>
            <a:blip r:embed="rId3" cstate="print"/>
            <a:srcRect/>
            <a:stretch>
              <a:fillRect/>
            </a:stretch>
          </p:blipFill>
          <p:spPr bwMode="auto">
            <a:xfrm>
              <a:off x="3093" y="3834"/>
              <a:ext cx="190" cy="235"/>
            </a:xfrm>
            <a:prstGeom prst="rect">
              <a:avLst/>
            </a:prstGeom>
            <a:noFill/>
            <a:ln w="9525">
              <a:noFill/>
              <a:miter lim="800000"/>
              <a:headEnd/>
              <a:tailEnd/>
            </a:ln>
          </p:spPr>
        </p:pic>
        <p:sp>
          <p:nvSpPr>
            <p:cNvPr id="177216" name="Oval 65"/>
            <p:cNvSpPr>
              <a:spLocks noChangeArrowheads="1"/>
            </p:cNvSpPr>
            <p:nvPr/>
          </p:nvSpPr>
          <p:spPr bwMode="auto">
            <a:xfrm>
              <a:off x="2143" y="4049"/>
              <a:ext cx="1748" cy="269"/>
            </a:xfrm>
            <a:prstGeom prst="ellipse">
              <a:avLst/>
            </a:prstGeom>
            <a:gradFill rotWithShape="1">
              <a:gsLst>
                <a:gs pos="0">
                  <a:srgbClr val="2C2B3B"/>
                </a:gs>
                <a:gs pos="100000">
                  <a:schemeClr val="tx2"/>
                </a:gs>
              </a:gsLst>
              <a:path path="shape">
                <a:fillToRect l="50000" t="50000" r="50000" b="50000"/>
              </a:path>
            </a:gradFill>
            <a:ln w="9525">
              <a:solidFill>
                <a:schemeClr val="tx1"/>
              </a:solidFill>
              <a:round/>
              <a:headEnd/>
              <a:tailEnd/>
            </a:ln>
          </p:spPr>
          <p:txBody>
            <a:bodyPr wrap="none" anchor="ctr"/>
            <a:lstStyle/>
            <a:p>
              <a:endParaRPr lang="en-US"/>
            </a:p>
          </p:txBody>
        </p:sp>
      </p:grpSp>
      <p:sp>
        <p:nvSpPr>
          <p:cNvPr id="177155" name="Rectangle 5"/>
          <p:cNvSpPr>
            <a:spLocks noGrp="1" noChangeArrowheads="1"/>
          </p:cNvSpPr>
          <p:nvPr>
            <p:ph type="title"/>
          </p:nvPr>
        </p:nvSpPr>
        <p:spPr/>
        <p:txBody>
          <a:bodyPr/>
          <a:lstStyle/>
          <a:p>
            <a:pPr eaLnBrk="1" hangingPunct="1"/>
            <a:endParaRPr lang="en-US" smtClean="0"/>
          </a:p>
        </p:txBody>
      </p:sp>
      <p:pic>
        <p:nvPicPr>
          <p:cNvPr id="177156" name="Picture 6" descr="Presto%2001755%20Pressure%20Cooker%20Canner"/>
          <p:cNvPicPr>
            <a:picLocks noChangeAspect="1" noChangeArrowheads="1"/>
          </p:cNvPicPr>
          <p:nvPr/>
        </p:nvPicPr>
        <p:blipFill>
          <a:blip r:embed="rId4" cstate="print"/>
          <a:srcRect b="3325"/>
          <a:stretch>
            <a:fillRect/>
          </a:stretch>
        </p:blipFill>
        <p:spPr bwMode="auto">
          <a:xfrm>
            <a:off x="1143000" y="468313"/>
            <a:ext cx="6858000" cy="5724525"/>
          </a:xfrm>
          <a:prstGeom prst="rect">
            <a:avLst/>
          </a:prstGeom>
          <a:noFill/>
          <a:ln w="9525">
            <a:noFill/>
            <a:miter lim="800000"/>
            <a:headEnd/>
            <a:tailEnd/>
          </a:ln>
        </p:spPr>
      </p:pic>
      <p:sp>
        <p:nvSpPr>
          <p:cNvPr id="1341448" name="Freeform 8"/>
          <p:cNvSpPr>
            <a:spLocks/>
          </p:cNvSpPr>
          <p:nvPr/>
        </p:nvSpPr>
        <p:spPr bwMode="auto">
          <a:xfrm>
            <a:off x="2497138" y="1296988"/>
            <a:ext cx="4708525" cy="4887912"/>
          </a:xfrm>
          <a:custGeom>
            <a:avLst/>
            <a:gdLst/>
            <a:ahLst/>
            <a:cxnLst>
              <a:cxn ang="0">
                <a:pos x="15" y="2655"/>
              </a:cxn>
              <a:cxn ang="0">
                <a:pos x="143" y="2783"/>
              </a:cxn>
              <a:cxn ang="0">
                <a:pos x="391" y="2915"/>
              </a:cxn>
              <a:cxn ang="0">
                <a:pos x="795" y="3031"/>
              </a:cxn>
              <a:cxn ang="0">
                <a:pos x="1255" y="3075"/>
              </a:cxn>
              <a:cxn ang="0">
                <a:pos x="1711" y="3055"/>
              </a:cxn>
              <a:cxn ang="0">
                <a:pos x="2211" y="2947"/>
              </a:cxn>
              <a:cxn ang="0">
                <a:pos x="2627" y="2715"/>
              </a:cxn>
              <a:cxn ang="0">
                <a:pos x="2767" y="2355"/>
              </a:cxn>
              <a:cxn ang="0">
                <a:pos x="2783" y="1847"/>
              </a:cxn>
              <a:cxn ang="0">
                <a:pos x="2803" y="1383"/>
              </a:cxn>
              <a:cxn ang="0">
                <a:pos x="2815" y="1027"/>
              </a:cxn>
              <a:cxn ang="0">
                <a:pos x="2771" y="811"/>
              </a:cxn>
              <a:cxn ang="0">
                <a:pos x="2795" y="735"/>
              </a:cxn>
              <a:cxn ang="0">
                <a:pos x="2879" y="703"/>
              </a:cxn>
              <a:cxn ang="0">
                <a:pos x="2919" y="619"/>
              </a:cxn>
              <a:cxn ang="0">
                <a:pos x="2927" y="371"/>
              </a:cxn>
              <a:cxn ang="0">
                <a:pos x="2687" y="127"/>
              </a:cxn>
              <a:cxn ang="0">
                <a:pos x="2103" y="11"/>
              </a:cxn>
              <a:cxn ang="0">
                <a:pos x="1487" y="191"/>
              </a:cxn>
              <a:cxn ang="0">
                <a:pos x="619" y="463"/>
              </a:cxn>
              <a:cxn ang="0">
                <a:pos x="515" y="991"/>
              </a:cxn>
              <a:cxn ang="0">
                <a:pos x="515" y="1423"/>
              </a:cxn>
              <a:cxn ang="0">
                <a:pos x="479" y="1851"/>
              </a:cxn>
              <a:cxn ang="0">
                <a:pos x="295" y="2143"/>
              </a:cxn>
              <a:cxn ang="0">
                <a:pos x="51" y="2503"/>
              </a:cxn>
              <a:cxn ang="0">
                <a:pos x="15" y="2655"/>
              </a:cxn>
            </a:cxnLst>
            <a:rect l="0" t="0" r="r" b="b"/>
            <a:pathLst>
              <a:path w="2966" h="3079">
                <a:moveTo>
                  <a:pt x="15" y="2655"/>
                </a:moveTo>
                <a:cubicBezTo>
                  <a:pt x="30" y="2702"/>
                  <a:pt x="80" y="2740"/>
                  <a:pt x="143" y="2783"/>
                </a:cubicBezTo>
                <a:cubicBezTo>
                  <a:pt x="206" y="2826"/>
                  <a:pt x="282" y="2874"/>
                  <a:pt x="391" y="2915"/>
                </a:cubicBezTo>
                <a:cubicBezTo>
                  <a:pt x="500" y="2956"/>
                  <a:pt x="651" y="3004"/>
                  <a:pt x="795" y="3031"/>
                </a:cubicBezTo>
                <a:cubicBezTo>
                  <a:pt x="939" y="3058"/>
                  <a:pt x="1102" y="3071"/>
                  <a:pt x="1255" y="3075"/>
                </a:cubicBezTo>
                <a:cubicBezTo>
                  <a:pt x="1408" y="3079"/>
                  <a:pt x="1552" y="3076"/>
                  <a:pt x="1711" y="3055"/>
                </a:cubicBezTo>
                <a:cubicBezTo>
                  <a:pt x="1870" y="3034"/>
                  <a:pt x="2058" y="3004"/>
                  <a:pt x="2211" y="2947"/>
                </a:cubicBezTo>
                <a:cubicBezTo>
                  <a:pt x="2364" y="2890"/>
                  <a:pt x="2534" y="2814"/>
                  <a:pt x="2627" y="2715"/>
                </a:cubicBezTo>
                <a:cubicBezTo>
                  <a:pt x="2720" y="2616"/>
                  <a:pt x="2741" y="2500"/>
                  <a:pt x="2767" y="2355"/>
                </a:cubicBezTo>
                <a:cubicBezTo>
                  <a:pt x="2793" y="2210"/>
                  <a:pt x="2777" y="2009"/>
                  <a:pt x="2783" y="1847"/>
                </a:cubicBezTo>
                <a:cubicBezTo>
                  <a:pt x="2789" y="1685"/>
                  <a:pt x="2798" y="1520"/>
                  <a:pt x="2803" y="1383"/>
                </a:cubicBezTo>
                <a:cubicBezTo>
                  <a:pt x="2808" y="1246"/>
                  <a:pt x="2820" y="1122"/>
                  <a:pt x="2815" y="1027"/>
                </a:cubicBezTo>
                <a:cubicBezTo>
                  <a:pt x="2810" y="932"/>
                  <a:pt x="2774" y="860"/>
                  <a:pt x="2771" y="811"/>
                </a:cubicBezTo>
                <a:cubicBezTo>
                  <a:pt x="2768" y="762"/>
                  <a:pt x="2777" y="753"/>
                  <a:pt x="2795" y="735"/>
                </a:cubicBezTo>
                <a:cubicBezTo>
                  <a:pt x="2813" y="717"/>
                  <a:pt x="2858" y="722"/>
                  <a:pt x="2879" y="703"/>
                </a:cubicBezTo>
                <a:cubicBezTo>
                  <a:pt x="2900" y="684"/>
                  <a:pt x="2911" y="674"/>
                  <a:pt x="2919" y="619"/>
                </a:cubicBezTo>
                <a:cubicBezTo>
                  <a:pt x="2927" y="564"/>
                  <a:pt x="2966" y="453"/>
                  <a:pt x="2927" y="371"/>
                </a:cubicBezTo>
                <a:cubicBezTo>
                  <a:pt x="2888" y="289"/>
                  <a:pt x="2824" y="187"/>
                  <a:pt x="2687" y="127"/>
                </a:cubicBezTo>
                <a:cubicBezTo>
                  <a:pt x="2550" y="67"/>
                  <a:pt x="2303" y="0"/>
                  <a:pt x="2103" y="11"/>
                </a:cubicBezTo>
                <a:cubicBezTo>
                  <a:pt x="1903" y="22"/>
                  <a:pt x="1734" y="116"/>
                  <a:pt x="1487" y="191"/>
                </a:cubicBezTo>
                <a:cubicBezTo>
                  <a:pt x="1240" y="266"/>
                  <a:pt x="781" y="330"/>
                  <a:pt x="619" y="463"/>
                </a:cubicBezTo>
                <a:cubicBezTo>
                  <a:pt x="457" y="596"/>
                  <a:pt x="532" y="831"/>
                  <a:pt x="515" y="991"/>
                </a:cubicBezTo>
                <a:cubicBezTo>
                  <a:pt x="498" y="1151"/>
                  <a:pt x="521" y="1280"/>
                  <a:pt x="515" y="1423"/>
                </a:cubicBezTo>
                <a:cubicBezTo>
                  <a:pt x="509" y="1566"/>
                  <a:pt x="516" y="1731"/>
                  <a:pt x="479" y="1851"/>
                </a:cubicBezTo>
                <a:cubicBezTo>
                  <a:pt x="442" y="1971"/>
                  <a:pt x="366" y="2034"/>
                  <a:pt x="295" y="2143"/>
                </a:cubicBezTo>
                <a:cubicBezTo>
                  <a:pt x="224" y="2252"/>
                  <a:pt x="99" y="2419"/>
                  <a:pt x="51" y="2503"/>
                </a:cubicBezTo>
                <a:cubicBezTo>
                  <a:pt x="3" y="2587"/>
                  <a:pt x="0" y="2608"/>
                  <a:pt x="15" y="2655"/>
                </a:cubicBezTo>
                <a:close/>
              </a:path>
            </a:pathLst>
          </a:custGeom>
          <a:gradFill rotWithShape="1">
            <a:gsLst>
              <a:gs pos="0">
                <a:srgbClr val="C0C0C0"/>
              </a:gs>
              <a:gs pos="50000">
                <a:schemeClr val="bg1"/>
              </a:gs>
              <a:gs pos="100000">
                <a:srgbClr val="C0C0C0"/>
              </a:gs>
            </a:gsLst>
            <a:lin ang="5400000" scaled="1"/>
          </a:gradFill>
          <a:ln w="15875" cap="flat">
            <a:solidFill>
              <a:schemeClr val="tx1"/>
            </a:solidFill>
            <a:prstDash val="solid"/>
            <a:round/>
            <a:headEnd/>
            <a:tailEnd/>
          </a:ln>
          <a:effectLst/>
        </p:spPr>
        <p:txBody>
          <a:bodyPr/>
          <a:lstStyle/>
          <a:p>
            <a:pPr>
              <a:defRPr/>
            </a:pPr>
            <a:endParaRPr lang="en-US"/>
          </a:p>
        </p:txBody>
      </p:sp>
      <p:sp>
        <p:nvSpPr>
          <p:cNvPr id="1341449" name="AutoShape 9"/>
          <p:cNvSpPr>
            <a:spLocks noChangeArrowheads="1"/>
          </p:cNvSpPr>
          <p:nvPr/>
        </p:nvSpPr>
        <p:spPr bwMode="auto">
          <a:xfrm rot="10319522">
            <a:off x="3932238" y="1603375"/>
            <a:ext cx="3111500" cy="1144588"/>
          </a:xfrm>
          <a:prstGeom prst="cloudCallout">
            <a:avLst>
              <a:gd name="adj1" fmla="val -15968"/>
              <a:gd name="adj2" fmla="val -18005"/>
            </a:avLst>
          </a:prstGeom>
          <a:gradFill rotWithShape="1">
            <a:gsLst>
              <a:gs pos="0">
                <a:srgbClr val="F8F8F8">
                  <a:alpha val="45000"/>
                </a:srgbClr>
              </a:gs>
              <a:gs pos="100000">
                <a:schemeClr val="bg1"/>
              </a:gs>
            </a:gsLst>
            <a:lin ang="5400000" scaled="1"/>
          </a:gradFill>
          <a:ln w="9525">
            <a:solidFill>
              <a:srgbClr val="C0C0C0"/>
            </a:solidFill>
            <a:round/>
            <a:headEnd/>
            <a:tailEnd/>
          </a:ln>
        </p:spPr>
        <p:txBody>
          <a:bodyPr rot="10800000"/>
          <a:lstStyle/>
          <a:p>
            <a:endParaRPr lang="en-US"/>
          </a:p>
        </p:txBody>
      </p:sp>
      <p:sp>
        <p:nvSpPr>
          <p:cNvPr id="1341450" name="AutoShape 10"/>
          <p:cNvSpPr>
            <a:spLocks noChangeArrowheads="1"/>
          </p:cNvSpPr>
          <p:nvPr/>
        </p:nvSpPr>
        <p:spPr bwMode="auto">
          <a:xfrm>
            <a:off x="3683000" y="2241550"/>
            <a:ext cx="2978150" cy="1365250"/>
          </a:xfrm>
          <a:prstGeom prst="cloudCallout">
            <a:avLst>
              <a:gd name="adj1" fmla="val -46963"/>
              <a:gd name="adj2" fmla="val -17907"/>
            </a:avLst>
          </a:prstGeom>
          <a:gradFill rotWithShape="1">
            <a:gsLst>
              <a:gs pos="0">
                <a:srgbClr val="F8F8F8"/>
              </a:gs>
              <a:gs pos="100000">
                <a:schemeClr val="bg1"/>
              </a:gs>
            </a:gsLst>
            <a:lin ang="5400000" scaled="1"/>
          </a:gradFill>
          <a:ln w="9525">
            <a:solidFill>
              <a:srgbClr val="808080"/>
            </a:solidFill>
            <a:round/>
            <a:headEnd/>
            <a:tailEnd/>
          </a:ln>
        </p:spPr>
        <p:txBody>
          <a:bodyPr/>
          <a:lstStyle/>
          <a:p>
            <a:endParaRPr lang="en-US"/>
          </a:p>
        </p:txBody>
      </p:sp>
      <p:sp>
        <p:nvSpPr>
          <p:cNvPr id="1341451" name="Freeform 11" descr="Water droplets"/>
          <p:cNvSpPr>
            <a:spLocks/>
          </p:cNvSpPr>
          <p:nvPr/>
        </p:nvSpPr>
        <p:spPr bwMode="auto">
          <a:xfrm>
            <a:off x="2533650" y="4921250"/>
            <a:ext cx="4362450" cy="1250950"/>
          </a:xfrm>
          <a:custGeom>
            <a:avLst/>
            <a:gdLst>
              <a:gd name="T0" fmla="*/ 146050 w 2748"/>
              <a:gd name="T1" fmla="*/ 241300 h 788"/>
              <a:gd name="T2" fmla="*/ 0 w 2748"/>
              <a:gd name="T3" fmla="*/ 571500 h 788"/>
              <a:gd name="T4" fmla="*/ 361950 w 2748"/>
              <a:gd name="T5" fmla="*/ 889000 h 788"/>
              <a:gd name="T6" fmla="*/ 1276350 w 2748"/>
              <a:gd name="T7" fmla="*/ 1187450 h 788"/>
              <a:gd name="T8" fmla="*/ 1993900 w 2748"/>
              <a:gd name="T9" fmla="*/ 1250950 h 788"/>
              <a:gd name="T10" fmla="*/ 2800350 w 2748"/>
              <a:gd name="T11" fmla="*/ 1206500 h 788"/>
              <a:gd name="T12" fmla="*/ 3581400 w 2748"/>
              <a:gd name="T13" fmla="*/ 1016000 h 788"/>
              <a:gd name="T14" fmla="*/ 4159250 w 2748"/>
              <a:gd name="T15" fmla="*/ 660400 h 788"/>
              <a:gd name="T16" fmla="*/ 4318000 w 2748"/>
              <a:gd name="T17" fmla="*/ 285750 h 788"/>
              <a:gd name="T18" fmla="*/ 4235450 w 2748"/>
              <a:gd name="T19" fmla="*/ 6350 h 788"/>
              <a:gd name="T20" fmla="*/ 4070350 w 2748"/>
              <a:gd name="T21" fmla="*/ 79375 h 788"/>
              <a:gd name="T22" fmla="*/ 3956050 w 2748"/>
              <a:gd name="T23" fmla="*/ 79375 h 788"/>
              <a:gd name="T24" fmla="*/ 3829050 w 2748"/>
              <a:gd name="T25" fmla="*/ 69850 h 788"/>
              <a:gd name="T26" fmla="*/ 3619500 w 2748"/>
              <a:gd name="T27" fmla="*/ 101600 h 788"/>
              <a:gd name="T28" fmla="*/ 3355975 w 2748"/>
              <a:gd name="T29" fmla="*/ 41275 h 788"/>
              <a:gd name="T30" fmla="*/ 3232150 w 2748"/>
              <a:gd name="T31" fmla="*/ 47625 h 788"/>
              <a:gd name="T32" fmla="*/ 3070225 w 2748"/>
              <a:gd name="T33" fmla="*/ 180975 h 788"/>
              <a:gd name="T34" fmla="*/ 2914650 w 2748"/>
              <a:gd name="T35" fmla="*/ 180975 h 788"/>
              <a:gd name="T36" fmla="*/ 2794000 w 2748"/>
              <a:gd name="T37" fmla="*/ 133350 h 788"/>
              <a:gd name="T38" fmla="*/ 2470150 w 2748"/>
              <a:gd name="T39" fmla="*/ 190500 h 788"/>
              <a:gd name="T40" fmla="*/ 2378075 w 2748"/>
              <a:gd name="T41" fmla="*/ 123825 h 788"/>
              <a:gd name="T42" fmla="*/ 2152650 w 2748"/>
              <a:gd name="T43" fmla="*/ 158750 h 788"/>
              <a:gd name="T44" fmla="*/ 1822450 w 2748"/>
              <a:gd name="T45" fmla="*/ 187325 h 788"/>
              <a:gd name="T46" fmla="*/ 1562100 w 2748"/>
              <a:gd name="T47" fmla="*/ 142875 h 788"/>
              <a:gd name="T48" fmla="*/ 1454150 w 2748"/>
              <a:gd name="T49" fmla="*/ 130175 h 788"/>
              <a:gd name="T50" fmla="*/ 1238250 w 2748"/>
              <a:gd name="T51" fmla="*/ 165100 h 788"/>
              <a:gd name="T52" fmla="*/ 933450 w 2748"/>
              <a:gd name="T53" fmla="*/ 203200 h 788"/>
              <a:gd name="T54" fmla="*/ 698500 w 2748"/>
              <a:gd name="T55" fmla="*/ 114300 h 788"/>
              <a:gd name="T56" fmla="*/ 428625 w 2748"/>
              <a:gd name="T57" fmla="*/ 222250 h 788"/>
              <a:gd name="T58" fmla="*/ 317500 w 2748"/>
              <a:gd name="T59" fmla="*/ 187325 h 788"/>
              <a:gd name="T60" fmla="*/ 317500 w 2748"/>
              <a:gd name="T61" fmla="*/ 88900 h 788"/>
              <a:gd name="T62" fmla="*/ 311150 w 2748"/>
              <a:gd name="T63" fmla="*/ 0 h 7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48"/>
              <a:gd name="T97" fmla="*/ 0 h 788"/>
              <a:gd name="T98" fmla="*/ 2748 w 2748"/>
              <a:gd name="T99" fmla="*/ 788 h 7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48" h="788">
                <a:moveTo>
                  <a:pt x="196" y="0"/>
                </a:moveTo>
                <a:lnTo>
                  <a:pt x="92" y="152"/>
                </a:lnTo>
                <a:lnTo>
                  <a:pt x="0" y="276"/>
                </a:lnTo>
                <a:lnTo>
                  <a:pt x="0" y="360"/>
                </a:lnTo>
                <a:lnTo>
                  <a:pt x="48" y="440"/>
                </a:lnTo>
                <a:lnTo>
                  <a:pt x="228" y="560"/>
                </a:lnTo>
                <a:lnTo>
                  <a:pt x="496" y="672"/>
                </a:lnTo>
                <a:lnTo>
                  <a:pt x="804" y="748"/>
                </a:lnTo>
                <a:lnTo>
                  <a:pt x="1008" y="772"/>
                </a:lnTo>
                <a:lnTo>
                  <a:pt x="1256" y="788"/>
                </a:lnTo>
                <a:lnTo>
                  <a:pt x="1484" y="784"/>
                </a:lnTo>
                <a:lnTo>
                  <a:pt x="1764" y="760"/>
                </a:lnTo>
                <a:lnTo>
                  <a:pt x="2000" y="716"/>
                </a:lnTo>
                <a:lnTo>
                  <a:pt x="2256" y="640"/>
                </a:lnTo>
                <a:lnTo>
                  <a:pt x="2500" y="520"/>
                </a:lnTo>
                <a:lnTo>
                  <a:pt x="2620" y="416"/>
                </a:lnTo>
                <a:lnTo>
                  <a:pt x="2680" y="304"/>
                </a:lnTo>
                <a:lnTo>
                  <a:pt x="2720" y="180"/>
                </a:lnTo>
                <a:lnTo>
                  <a:pt x="2748" y="52"/>
                </a:lnTo>
                <a:lnTo>
                  <a:pt x="2668" y="4"/>
                </a:lnTo>
                <a:lnTo>
                  <a:pt x="2612" y="48"/>
                </a:lnTo>
                <a:lnTo>
                  <a:pt x="2564" y="50"/>
                </a:lnTo>
                <a:lnTo>
                  <a:pt x="2544" y="44"/>
                </a:lnTo>
                <a:lnTo>
                  <a:pt x="2492" y="50"/>
                </a:lnTo>
                <a:lnTo>
                  <a:pt x="2476" y="60"/>
                </a:lnTo>
                <a:lnTo>
                  <a:pt x="2412" y="44"/>
                </a:lnTo>
                <a:lnTo>
                  <a:pt x="2380" y="48"/>
                </a:lnTo>
                <a:lnTo>
                  <a:pt x="2280" y="64"/>
                </a:lnTo>
                <a:lnTo>
                  <a:pt x="2204" y="88"/>
                </a:lnTo>
                <a:lnTo>
                  <a:pt x="2114" y="26"/>
                </a:lnTo>
                <a:lnTo>
                  <a:pt x="2072" y="12"/>
                </a:lnTo>
                <a:lnTo>
                  <a:pt x="2036" y="30"/>
                </a:lnTo>
                <a:lnTo>
                  <a:pt x="1996" y="76"/>
                </a:lnTo>
                <a:lnTo>
                  <a:pt x="1934" y="114"/>
                </a:lnTo>
                <a:lnTo>
                  <a:pt x="1888" y="124"/>
                </a:lnTo>
                <a:lnTo>
                  <a:pt x="1836" y="114"/>
                </a:lnTo>
                <a:lnTo>
                  <a:pt x="1786" y="86"/>
                </a:lnTo>
                <a:lnTo>
                  <a:pt x="1760" y="84"/>
                </a:lnTo>
                <a:lnTo>
                  <a:pt x="1668" y="100"/>
                </a:lnTo>
                <a:lnTo>
                  <a:pt x="1556" y="120"/>
                </a:lnTo>
                <a:lnTo>
                  <a:pt x="1532" y="112"/>
                </a:lnTo>
                <a:lnTo>
                  <a:pt x="1498" y="78"/>
                </a:lnTo>
                <a:lnTo>
                  <a:pt x="1468" y="72"/>
                </a:lnTo>
                <a:lnTo>
                  <a:pt x="1356" y="100"/>
                </a:lnTo>
                <a:lnTo>
                  <a:pt x="1240" y="116"/>
                </a:lnTo>
                <a:lnTo>
                  <a:pt x="1148" y="118"/>
                </a:lnTo>
                <a:lnTo>
                  <a:pt x="1044" y="104"/>
                </a:lnTo>
                <a:lnTo>
                  <a:pt x="984" y="90"/>
                </a:lnTo>
                <a:lnTo>
                  <a:pt x="942" y="78"/>
                </a:lnTo>
                <a:lnTo>
                  <a:pt x="916" y="82"/>
                </a:lnTo>
                <a:lnTo>
                  <a:pt x="896" y="108"/>
                </a:lnTo>
                <a:lnTo>
                  <a:pt x="780" y="104"/>
                </a:lnTo>
                <a:lnTo>
                  <a:pt x="664" y="132"/>
                </a:lnTo>
                <a:lnTo>
                  <a:pt x="588" y="128"/>
                </a:lnTo>
                <a:lnTo>
                  <a:pt x="472" y="70"/>
                </a:lnTo>
                <a:lnTo>
                  <a:pt x="440" y="72"/>
                </a:lnTo>
                <a:lnTo>
                  <a:pt x="344" y="104"/>
                </a:lnTo>
                <a:lnTo>
                  <a:pt x="270" y="140"/>
                </a:lnTo>
                <a:lnTo>
                  <a:pt x="240" y="144"/>
                </a:lnTo>
                <a:lnTo>
                  <a:pt x="200" y="118"/>
                </a:lnTo>
                <a:lnTo>
                  <a:pt x="184" y="92"/>
                </a:lnTo>
                <a:lnTo>
                  <a:pt x="200" y="56"/>
                </a:lnTo>
                <a:lnTo>
                  <a:pt x="214" y="40"/>
                </a:lnTo>
                <a:lnTo>
                  <a:pt x="196" y="0"/>
                </a:lnTo>
                <a:close/>
              </a:path>
            </a:pathLst>
          </a:custGeom>
          <a:blipFill dpi="0" rotWithShape="1">
            <a:blip r:embed="rId5" cstate="print"/>
            <a:srcRect/>
            <a:tile tx="0" ty="0" sx="100000" sy="100000" flip="none" algn="tl"/>
          </a:blipFill>
          <a:ln w="9525">
            <a:solidFill>
              <a:schemeClr val="tx1"/>
            </a:solidFill>
            <a:round/>
            <a:headEnd/>
            <a:tailEnd/>
          </a:ln>
        </p:spPr>
        <p:txBody>
          <a:bodyPr/>
          <a:lstStyle/>
          <a:p>
            <a:endParaRPr lang="en-US"/>
          </a:p>
        </p:txBody>
      </p:sp>
      <p:sp>
        <p:nvSpPr>
          <p:cNvPr id="1341452" name="Freeform 12"/>
          <p:cNvSpPr>
            <a:spLocks/>
          </p:cNvSpPr>
          <p:nvPr/>
        </p:nvSpPr>
        <p:spPr bwMode="auto">
          <a:xfrm>
            <a:off x="2532063" y="4922838"/>
            <a:ext cx="4362450" cy="1250950"/>
          </a:xfrm>
          <a:custGeom>
            <a:avLst/>
            <a:gdLst>
              <a:gd name="T0" fmla="*/ 146050 w 2748"/>
              <a:gd name="T1" fmla="*/ 241300 h 788"/>
              <a:gd name="T2" fmla="*/ 0 w 2748"/>
              <a:gd name="T3" fmla="*/ 571500 h 788"/>
              <a:gd name="T4" fmla="*/ 361950 w 2748"/>
              <a:gd name="T5" fmla="*/ 889000 h 788"/>
              <a:gd name="T6" fmla="*/ 1276350 w 2748"/>
              <a:gd name="T7" fmla="*/ 1187450 h 788"/>
              <a:gd name="T8" fmla="*/ 1993900 w 2748"/>
              <a:gd name="T9" fmla="*/ 1250950 h 788"/>
              <a:gd name="T10" fmla="*/ 2800350 w 2748"/>
              <a:gd name="T11" fmla="*/ 1206500 h 788"/>
              <a:gd name="T12" fmla="*/ 3581400 w 2748"/>
              <a:gd name="T13" fmla="*/ 1016000 h 788"/>
              <a:gd name="T14" fmla="*/ 4159250 w 2748"/>
              <a:gd name="T15" fmla="*/ 660400 h 788"/>
              <a:gd name="T16" fmla="*/ 4318000 w 2748"/>
              <a:gd name="T17" fmla="*/ 285750 h 788"/>
              <a:gd name="T18" fmla="*/ 4235450 w 2748"/>
              <a:gd name="T19" fmla="*/ 6350 h 788"/>
              <a:gd name="T20" fmla="*/ 4070350 w 2748"/>
              <a:gd name="T21" fmla="*/ 79375 h 788"/>
              <a:gd name="T22" fmla="*/ 3956050 w 2748"/>
              <a:gd name="T23" fmla="*/ 79375 h 788"/>
              <a:gd name="T24" fmla="*/ 3829050 w 2748"/>
              <a:gd name="T25" fmla="*/ 69850 h 788"/>
              <a:gd name="T26" fmla="*/ 3619500 w 2748"/>
              <a:gd name="T27" fmla="*/ 101600 h 788"/>
              <a:gd name="T28" fmla="*/ 3355975 w 2748"/>
              <a:gd name="T29" fmla="*/ 41275 h 788"/>
              <a:gd name="T30" fmla="*/ 3232150 w 2748"/>
              <a:gd name="T31" fmla="*/ 47625 h 788"/>
              <a:gd name="T32" fmla="*/ 3070225 w 2748"/>
              <a:gd name="T33" fmla="*/ 180975 h 788"/>
              <a:gd name="T34" fmla="*/ 2914650 w 2748"/>
              <a:gd name="T35" fmla="*/ 180975 h 788"/>
              <a:gd name="T36" fmla="*/ 2794000 w 2748"/>
              <a:gd name="T37" fmla="*/ 133350 h 788"/>
              <a:gd name="T38" fmla="*/ 2470150 w 2748"/>
              <a:gd name="T39" fmla="*/ 190500 h 788"/>
              <a:gd name="T40" fmla="*/ 2378075 w 2748"/>
              <a:gd name="T41" fmla="*/ 123825 h 788"/>
              <a:gd name="T42" fmla="*/ 2152650 w 2748"/>
              <a:gd name="T43" fmla="*/ 158750 h 788"/>
              <a:gd name="T44" fmla="*/ 1822450 w 2748"/>
              <a:gd name="T45" fmla="*/ 187325 h 788"/>
              <a:gd name="T46" fmla="*/ 1562100 w 2748"/>
              <a:gd name="T47" fmla="*/ 142875 h 788"/>
              <a:gd name="T48" fmla="*/ 1454150 w 2748"/>
              <a:gd name="T49" fmla="*/ 130175 h 788"/>
              <a:gd name="T50" fmla="*/ 1238250 w 2748"/>
              <a:gd name="T51" fmla="*/ 165100 h 788"/>
              <a:gd name="T52" fmla="*/ 933450 w 2748"/>
              <a:gd name="T53" fmla="*/ 203200 h 788"/>
              <a:gd name="T54" fmla="*/ 698500 w 2748"/>
              <a:gd name="T55" fmla="*/ 114300 h 788"/>
              <a:gd name="T56" fmla="*/ 428625 w 2748"/>
              <a:gd name="T57" fmla="*/ 222250 h 788"/>
              <a:gd name="T58" fmla="*/ 317500 w 2748"/>
              <a:gd name="T59" fmla="*/ 187325 h 788"/>
              <a:gd name="T60" fmla="*/ 317500 w 2748"/>
              <a:gd name="T61" fmla="*/ 88900 h 788"/>
              <a:gd name="T62" fmla="*/ 311150 w 2748"/>
              <a:gd name="T63" fmla="*/ 0 h 7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48"/>
              <a:gd name="T97" fmla="*/ 0 h 788"/>
              <a:gd name="T98" fmla="*/ 2748 w 2748"/>
              <a:gd name="T99" fmla="*/ 788 h 7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48" h="788">
                <a:moveTo>
                  <a:pt x="196" y="0"/>
                </a:moveTo>
                <a:lnTo>
                  <a:pt x="92" y="152"/>
                </a:lnTo>
                <a:lnTo>
                  <a:pt x="0" y="276"/>
                </a:lnTo>
                <a:lnTo>
                  <a:pt x="0" y="360"/>
                </a:lnTo>
                <a:lnTo>
                  <a:pt x="48" y="440"/>
                </a:lnTo>
                <a:lnTo>
                  <a:pt x="228" y="560"/>
                </a:lnTo>
                <a:lnTo>
                  <a:pt x="496" y="672"/>
                </a:lnTo>
                <a:lnTo>
                  <a:pt x="804" y="748"/>
                </a:lnTo>
                <a:lnTo>
                  <a:pt x="1008" y="772"/>
                </a:lnTo>
                <a:lnTo>
                  <a:pt x="1256" y="788"/>
                </a:lnTo>
                <a:lnTo>
                  <a:pt x="1484" y="784"/>
                </a:lnTo>
                <a:lnTo>
                  <a:pt x="1764" y="760"/>
                </a:lnTo>
                <a:lnTo>
                  <a:pt x="2000" y="716"/>
                </a:lnTo>
                <a:lnTo>
                  <a:pt x="2256" y="640"/>
                </a:lnTo>
                <a:lnTo>
                  <a:pt x="2500" y="520"/>
                </a:lnTo>
                <a:lnTo>
                  <a:pt x="2620" y="416"/>
                </a:lnTo>
                <a:lnTo>
                  <a:pt x="2680" y="304"/>
                </a:lnTo>
                <a:lnTo>
                  <a:pt x="2720" y="180"/>
                </a:lnTo>
                <a:lnTo>
                  <a:pt x="2748" y="52"/>
                </a:lnTo>
                <a:lnTo>
                  <a:pt x="2668" y="4"/>
                </a:lnTo>
                <a:lnTo>
                  <a:pt x="2612" y="48"/>
                </a:lnTo>
                <a:lnTo>
                  <a:pt x="2564" y="50"/>
                </a:lnTo>
                <a:lnTo>
                  <a:pt x="2544" y="44"/>
                </a:lnTo>
                <a:lnTo>
                  <a:pt x="2492" y="50"/>
                </a:lnTo>
                <a:lnTo>
                  <a:pt x="2476" y="60"/>
                </a:lnTo>
                <a:lnTo>
                  <a:pt x="2412" y="44"/>
                </a:lnTo>
                <a:lnTo>
                  <a:pt x="2380" y="48"/>
                </a:lnTo>
                <a:lnTo>
                  <a:pt x="2280" y="64"/>
                </a:lnTo>
                <a:lnTo>
                  <a:pt x="2204" y="88"/>
                </a:lnTo>
                <a:lnTo>
                  <a:pt x="2114" y="26"/>
                </a:lnTo>
                <a:lnTo>
                  <a:pt x="2072" y="12"/>
                </a:lnTo>
                <a:lnTo>
                  <a:pt x="2036" y="30"/>
                </a:lnTo>
                <a:lnTo>
                  <a:pt x="1996" y="76"/>
                </a:lnTo>
                <a:lnTo>
                  <a:pt x="1934" y="114"/>
                </a:lnTo>
                <a:lnTo>
                  <a:pt x="1888" y="124"/>
                </a:lnTo>
                <a:lnTo>
                  <a:pt x="1836" y="114"/>
                </a:lnTo>
                <a:lnTo>
                  <a:pt x="1786" y="86"/>
                </a:lnTo>
                <a:lnTo>
                  <a:pt x="1760" y="84"/>
                </a:lnTo>
                <a:lnTo>
                  <a:pt x="1668" y="100"/>
                </a:lnTo>
                <a:lnTo>
                  <a:pt x="1556" y="120"/>
                </a:lnTo>
                <a:lnTo>
                  <a:pt x="1532" y="112"/>
                </a:lnTo>
                <a:lnTo>
                  <a:pt x="1498" y="78"/>
                </a:lnTo>
                <a:lnTo>
                  <a:pt x="1468" y="72"/>
                </a:lnTo>
                <a:lnTo>
                  <a:pt x="1356" y="100"/>
                </a:lnTo>
                <a:lnTo>
                  <a:pt x="1240" y="116"/>
                </a:lnTo>
                <a:lnTo>
                  <a:pt x="1148" y="118"/>
                </a:lnTo>
                <a:lnTo>
                  <a:pt x="1044" y="104"/>
                </a:lnTo>
                <a:lnTo>
                  <a:pt x="984" y="90"/>
                </a:lnTo>
                <a:lnTo>
                  <a:pt x="942" y="78"/>
                </a:lnTo>
                <a:lnTo>
                  <a:pt x="916" y="82"/>
                </a:lnTo>
                <a:lnTo>
                  <a:pt x="896" y="108"/>
                </a:lnTo>
                <a:lnTo>
                  <a:pt x="780" y="104"/>
                </a:lnTo>
                <a:lnTo>
                  <a:pt x="664" y="132"/>
                </a:lnTo>
                <a:lnTo>
                  <a:pt x="588" y="128"/>
                </a:lnTo>
                <a:lnTo>
                  <a:pt x="472" y="70"/>
                </a:lnTo>
                <a:lnTo>
                  <a:pt x="440" y="72"/>
                </a:lnTo>
                <a:lnTo>
                  <a:pt x="344" y="104"/>
                </a:lnTo>
                <a:lnTo>
                  <a:pt x="270" y="140"/>
                </a:lnTo>
                <a:lnTo>
                  <a:pt x="240" y="144"/>
                </a:lnTo>
                <a:lnTo>
                  <a:pt x="200" y="118"/>
                </a:lnTo>
                <a:lnTo>
                  <a:pt x="184" y="92"/>
                </a:lnTo>
                <a:lnTo>
                  <a:pt x="200" y="56"/>
                </a:lnTo>
                <a:lnTo>
                  <a:pt x="214" y="40"/>
                </a:lnTo>
                <a:lnTo>
                  <a:pt x="196" y="0"/>
                </a:lnTo>
                <a:close/>
              </a:path>
            </a:pathLst>
          </a:custGeom>
          <a:gradFill rotWithShape="1">
            <a:gsLst>
              <a:gs pos="0">
                <a:srgbClr val="182F76"/>
              </a:gs>
              <a:gs pos="100000">
                <a:srgbClr val="3366FF">
                  <a:alpha val="28998"/>
                </a:srgbClr>
              </a:gs>
            </a:gsLst>
            <a:lin ang="5400000" scaled="1"/>
          </a:gradFill>
          <a:ln w="3175">
            <a:solidFill>
              <a:schemeClr val="tx1"/>
            </a:solidFill>
            <a:round/>
            <a:headEnd/>
            <a:tailEnd/>
          </a:ln>
        </p:spPr>
        <p:txBody>
          <a:bodyPr/>
          <a:lstStyle/>
          <a:p>
            <a:endParaRPr lang="en-US"/>
          </a:p>
        </p:txBody>
      </p:sp>
      <p:sp>
        <p:nvSpPr>
          <p:cNvPr id="1341453" name="Freeform 13"/>
          <p:cNvSpPr>
            <a:spLocks noChangeAspect="1"/>
          </p:cNvSpPr>
          <p:nvPr/>
        </p:nvSpPr>
        <p:spPr bwMode="auto">
          <a:xfrm>
            <a:off x="2524125" y="1330325"/>
            <a:ext cx="4670425" cy="4848225"/>
          </a:xfrm>
          <a:custGeom>
            <a:avLst/>
            <a:gdLst>
              <a:gd name="T0" fmla="*/ 23620 w 2966"/>
              <a:gd name="T1" fmla="*/ 4180590 h 3079"/>
              <a:gd name="T2" fmla="*/ 225176 w 2966"/>
              <a:gd name="T3" fmla="*/ 4382141 h 3079"/>
              <a:gd name="T4" fmla="*/ 615690 w 2966"/>
              <a:gd name="T5" fmla="*/ 4589989 h 3079"/>
              <a:gd name="T6" fmla="*/ 1251850 w 2966"/>
              <a:gd name="T7" fmla="*/ 4772644 h 3079"/>
              <a:gd name="T8" fmla="*/ 1976191 w 2966"/>
              <a:gd name="T9" fmla="*/ 4841927 h 3079"/>
              <a:gd name="T10" fmla="*/ 2694234 w 2966"/>
              <a:gd name="T11" fmla="*/ 4810434 h 3079"/>
              <a:gd name="T12" fmla="*/ 3481561 w 2966"/>
              <a:gd name="T13" fmla="*/ 4640377 h 3079"/>
              <a:gd name="T14" fmla="*/ 4136617 w 2966"/>
              <a:gd name="T15" fmla="*/ 4275067 h 3079"/>
              <a:gd name="T16" fmla="*/ 4357069 w 2966"/>
              <a:gd name="T17" fmla="*/ 3708208 h 3079"/>
              <a:gd name="T18" fmla="*/ 4382263 w 2966"/>
              <a:gd name="T19" fmla="*/ 2908305 h 3079"/>
              <a:gd name="T20" fmla="*/ 4413756 w 2966"/>
              <a:gd name="T21" fmla="*/ 2177686 h 3079"/>
              <a:gd name="T22" fmla="*/ 4432652 w 2966"/>
              <a:gd name="T23" fmla="*/ 1617125 h 3079"/>
              <a:gd name="T24" fmla="*/ 4363367 w 2966"/>
              <a:gd name="T25" fmla="*/ 1277009 h 3079"/>
              <a:gd name="T26" fmla="*/ 4401159 w 2966"/>
              <a:gd name="T27" fmla="*/ 1157339 h 3079"/>
              <a:gd name="T28" fmla="*/ 4533430 w 2966"/>
              <a:gd name="T29" fmla="*/ 1106951 h 3079"/>
              <a:gd name="T30" fmla="*/ 4596416 w 2966"/>
              <a:gd name="T31" fmla="*/ 974684 h 3079"/>
              <a:gd name="T32" fmla="*/ 4609013 w 2966"/>
              <a:gd name="T33" fmla="*/ 584180 h 3079"/>
              <a:gd name="T34" fmla="*/ 4231097 w 2966"/>
              <a:gd name="T35" fmla="*/ 199975 h 3079"/>
              <a:gd name="T36" fmla="*/ 3311499 w 2966"/>
              <a:gd name="T37" fmla="*/ 17321 h 3079"/>
              <a:gd name="T38" fmla="*/ 2341511 w 2966"/>
              <a:gd name="T39" fmla="*/ 300751 h 3079"/>
              <a:gd name="T40" fmla="*/ 974711 w 2966"/>
              <a:gd name="T41" fmla="*/ 729045 h 3079"/>
              <a:gd name="T42" fmla="*/ 810947 w 2966"/>
              <a:gd name="T43" fmla="*/ 1560439 h 3079"/>
              <a:gd name="T44" fmla="*/ 810947 w 2966"/>
              <a:gd name="T45" fmla="*/ 2240670 h 3079"/>
              <a:gd name="T46" fmla="*/ 754259 w 2966"/>
              <a:gd name="T47" fmla="*/ 2914603 h 3079"/>
              <a:gd name="T48" fmla="*/ 464523 w 2966"/>
              <a:gd name="T49" fmla="*/ 3374390 h 3079"/>
              <a:gd name="T50" fmla="*/ 80307 w 2966"/>
              <a:gd name="T51" fmla="*/ 3941250 h 3079"/>
              <a:gd name="T52" fmla="*/ 23620 w 2966"/>
              <a:gd name="T53" fmla="*/ 4180590 h 30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66"/>
              <a:gd name="T82" fmla="*/ 0 h 3079"/>
              <a:gd name="T83" fmla="*/ 2966 w 2966"/>
              <a:gd name="T84" fmla="*/ 3079 h 30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66" h="3079">
                <a:moveTo>
                  <a:pt x="15" y="2655"/>
                </a:moveTo>
                <a:cubicBezTo>
                  <a:pt x="30" y="2702"/>
                  <a:pt x="80" y="2740"/>
                  <a:pt x="143" y="2783"/>
                </a:cubicBezTo>
                <a:cubicBezTo>
                  <a:pt x="206" y="2826"/>
                  <a:pt x="282" y="2874"/>
                  <a:pt x="391" y="2915"/>
                </a:cubicBezTo>
                <a:cubicBezTo>
                  <a:pt x="500" y="2956"/>
                  <a:pt x="651" y="3004"/>
                  <a:pt x="795" y="3031"/>
                </a:cubicBezTo>
                <a:cubicBezTo>
                  <a:pt x="939" y="3058"/>
                  <a:pt x="1102" y="3071"/>
                  <a:pt x="1255" y="3075"/>
                </a:cubicBezTo>
                <a:cubicBezTo>
                  <a:pt x="1408" y="3079"/>
                  <a:pt x="1552" y="3076"/>
                  <a:pt x="1711" y="3055"/>
                </a:cubicBezTo>
                <a:cubicBezTo>
                  <a:pt x="1870" y="3034"/>
                  <a:pt x="2058" y="3004"/>
                  <a:pt x="2211" y="2947"/>
                </a:cubicBezTo>
                <a:cubicBezTo>
                  <a:pt x="2364" y="2890"/>
                  <a:pt x="2534" y="2814"/>
                  <a:pt x="2627" y="2715"/>
                </a:cubicBezTo>
                <a:cubicBezTo>
                  <a:pt x="2720" y="2616"/>
                  <a:pt x="2741" y="2500"/>
                  <a:pt x="2767" y="2355"/>
                </a:cubicBezTo>
                <a:cubicBezTo>
                  <a:pt x="2793" y="2210"/>
                  <a:pt x="2777" y="2009"/>
                  <a:pt x="2783" y="1847"/>
                </a:cubicBezTo>
                <a:cubicBezTo>
                  <a:pt x="2789" y="1685"/>
                  <a:pt x="2798" y="1520"/>
                  <a:pt x="2803" y="1383"/>
                </a:cubicBezTo>
                <a:cubicBezTo>
                  <a:pt x="2808" y="1246"/>
                  <a:pt x="2820" y="1122"/>
                  <a:pt x="2815" y="1027"/>
                </a:cubicBezTo>
                <a:cubicBezTo>
                  <a:pt x="2810" y="932"/>
                  <a:pt x="2774" y="860"/>
                  <a:pt x="2771" y="811"/>
                </a:cubicBezTo>
                <a:cubicBezTo>
                  <a:pt x="2768" y="762"/>
                  <a:pt x="2777" y="753"/>
                  <a:pt x="2795" y="735"/>
                </a:cubicBezTo>
                <a:cubicBezTo>
                  <a:pt x="2813" y="717"/>
                  <a:pt x="2858" y="722"/>
                  <a:pt x="2879" y="703"/>
                </a:cubicBezTo>
                <a:cubicBezTo>
                  <a:pt x="2900" y="684"/>
                  <a:pt x="2911" y="674"/>
                  <a:pt x="2919" y="619"/>
                </a:cubicBezTo>
                <a:cubicBezTo>
                  <a:pt x="2927" y="564"/>
                  <a:pt x="2966" y="453"/>
                  <a:pt x="2927" y="371"/>
                </a:cubicBezTo>
                <a:cubicBezTo>
                  <a:pt x="2888" y="289"/>
                  <a:pt x="2824" y="187"/>
                  <a:pt x="2687" y="127"/>
                </a:cubicBezTo>
                <a:cubicBezTo>
                  <a:pt x="2550" y="67"/>
                  <a:pt x="2303" y="0"/>
                  <a:pt x="2103" y="11"/>
                </a:cubicBezTo>
                <a:cubicBezTo>
                  <a:pt x="1903" y="22"/>
                  <a:pt x="1734" y="116"/>
                  <a:pt x="1487" y="191"/>
                </a:cubicBezTo>
                <a:cubicBezTo>
                  <a:pt x="1240" y="266"/>
                  <a:pt x="781" y="330"/>
                  <a:pt x="619" y="463"/>
                </a:cubicBezTo>
                <a:cubicBezTo>
                  <a:pt x="457" y="596"/>
                  <a:pt x="532" y="831"/>
                  <a:pt x="515" y="991"/>
                </a:cubicBezTo>
                <a:cubicBezTo>
                  <a:pt x="498" y="1151"/>
                  <a:pt x="521" y="1280"/>
                  <a:pt x="515" y="1423"/>
                </a:cubicBezTo>
                <a:cubicBezTo>
                  <a:pt x="509" y="1566"/>
                  <a:pt x="516" y="1731"/>
                  <a:pt x="479" y="1851"/>
                </a:cubicBezTo>
                <a:cubicBezTo>
                  <a:pt x="442" y="1971"/>
                  <a:pt x="366" y="2034"/>
                  <a:pt x="295" y="2143"/>
                </a:cubicBezTo>
                <a:cubicBezTo>
                  <a:pt x="224" y="2252"/>
                  <a:pt x="99" y="2419"/>
                  <a:pt x="51" y="2503"/>
                </a:cubicBezTo>
                <a:cubicBezTo>
                  <a:pt x="3" y="2587"/>
                  <a:pt x="0" y="2608"/>
                  <a:pt x="15" y="2655"/>
                </a:cubicBezTo>
                <a:close/>
              </a:path>
            </a:pathLst>
          </a:custGeom>
          <a:noFill/>
          <a:ln w="38100">
            <a:solidFill>
              <a:srgbClr val="2C2B3B"/>
            </a:solidFill>
            <a:round/>
            <a:headEnd/>
            <a:tailEnd/>
          </a:ln>
        </p:spPr>
        <p:txBody>
          <a:bodyPr/>
          <a:lstStyle/>
          <a:p>
            <a:endParaRPr lang="en-US"/>
          </a:p>
        </p:txBody>
      </p:sp>
      <p:sp>
        <p:nvSpPr>
          <p:cNvPr id="1341454" name="Oval 14"/>
          <p:cNvSpPr>
            <a:spLocks noChangeArrowheads="1"/>
          </p:cNvSpPr>
          <p:nvPr/>
        </p:nvSpPr>
        <p:spPr bwMode="auto">
          <a:xfrm>
            <a:off x="3035300" y="5451475"/>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55" name="Oval 15"/>
          <p:cNvSpPr>
            <a:spLocks noChangeArrowheads="1"/>
          </p:cNvSpPr>
          <p:nvPr/>
        </p:nvSpPr>
        <p:spPr bwMode="auto">
          <a:xfrm>
            <a:off x="3690938" y="5434013"/>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56" name="Oval 16"/>
          <p:cNvSpPr>
            <a:spLocks noChangeArrowheads="1"/>
          </p:cNvSpPr>
          <p:nvPr/>
        </p:nvSpPr>
        <p:spPr bwMode="auto">
          <a:xfrm>
            <a:off x="3589338" y="5805488"/>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57" name="Oval 17"/>
          <p:cNvSpPr>
            <a:spLocks noChangeArrowheads="1"/>
          </p:cNvSpPr>
          <p:nvPr/>
        </p:nvSpPr>
        <p:spPr bwMode="auto">
          <a:xfrm>
            <a:off x="4322763" y="5319713"/>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58" name="Oval 18"/>
          <p:cNvSpPr>
            <a:spLocks noChangeArrowheads="1"/>
          </p:cNvSpPr>
          <p:nvPr/>
        </p:nvSpPr>
        <p:spPr bwMode="auto">
          <a:xfrm>
            <a:off x="4113213" y="5922963"/>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59" name="Oval 19"/>
          <p:cNvSpPr>
            <a:spLocks noChangeArrowheads="1"/>
          </p:cNvSpPr>
          <p:nvPr/>
        </p:nvSpPr>
        <p:spPr bwMode="auto">
          <a:xfrm>
            <a:off x="4081463" y="5586413"/>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60" name="Oval 20"/>
          <p:cNvSpPr>
            <a:spLocks noChangeArrowheads="1"/>
          </p:cNvSpPr>
          <p:nvPr/>
        </p:nvSpPr>
        <p:spPr bwMode="auto">
          <a:xfrm>
            <a:off x="4760913" y="5497513"/>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61" name="Oval 21"/>
          <p:cNvSpPr>
            <a:spLocks noChangeArrowheads="1"/>
          </p:cNvSpPr>
          <p:nvPr/>
        </p:nvSpPr>
        <p:spPr bwMode="auto">
          <a:xfrm>
            <a:off x="4503738" y="5761038"/>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62" name="Oval 22"/>
          <p:cNvSpPr>
            <a:spLocks noChangeArrowheads="1"/>
          </p:cNvSpPr>
          <p:nvPr/>
        </p:nvSpPr>
        <p:spPr bwMode="auto">
          <a:xfrm>
            <a:off x="5164138" y="5224463"/>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63" name="Oval 23"/>
          <p:cNvSpPr>
            <a:spLocks noChangeArrowheads="1"/>
          </p:cNvSpPr>
          <p:nvPr/>
        </p:nvSpPr>
        <p:spPr bwMode="auto">
          <a:xfrm>
            <a:off x="5014913" y="5776913"/>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64" name="Oval 24"/>
          <p:cNvSpPr>
            <a:spLocks noChangeArrowheads="1"/>
          </p:cNvSpPr>
          <p:nvPr/>
        </p:nvSpPr>
        <p:spPr bwMode="auto">
          <a:xfrm>
            <a:off x="5487988" y="5862638"/>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65" name="Oval 25"/>
          <p:cNvSpPr>
            <a:spLocks noChangeArrowheads="1"/>
          </p:cNvSpPr>
          <p:nvPr/>
        </p:nvSpPr>
        <p:spPr bwMode="auto">
          <a:xfrm>
            <a:off x="5456238" y="5526088"/>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66" name="Oval 26"/>
          <p:cNvSpPr>
            <a:spLocks noChangeArrowheads="1"/>
          </p:cNvSpPr>
          <p:nvPr/>
        </p:nvSpPr>
        <p:spPr bwMode="auto">
          <a:xfrm>
            <a:off x="5899150" y="5610225"/>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67" name="Oval 27"/>
          <p:cNvSpPr>
            <a:spLocks noChangeArrowheads="1"/>
          </p:cNvSpPr>
          <p:nvPr/>
        </p:nvSpPr>
        <p:spPr bwMode="auto">
          <a:xfrm>
            <a:off x="5794375" y="5286375"/>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68" name="Oval 28"/>
          <p:cNvSpPr>
            <a:spLocks noChangeArrowheads="1"/>
          </p:cNvSpPr>
          <p:nvPr/>
        </p:nvSpPr>
        <p:spPr bwMode="auto">
          <a:xfrm>
            <a:off x="6286500" y="5372100"/>
            <a:ext cx="88900" cy="88900"/>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69" name="Oval 29"/>
          <p:cNvSpPr>
            <a:spLocks noChangeArrowheads="1"/>
          </p:cNvSpPr>
          <p:nvPr/>
        </p:nvSpPr>
        <p:spPr bwMode="auto">
          <a:xfrm>
            <a:off x="6440488" y="5572125"/>
            <a:ext cx="42862" cy="42863"/>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70" name="Oval 30"/>
          <p:cNvSpPr>
            <a:spLocks noChangeArrowheads="1"/>
          </p:cNvSpPr>
          <p:nvPr/>
        </p:nvSpPr>
        <p:spPr bwMode="auto">
          <a:xfrm>
            <a:off x="6115050" y="5224463"/>
            <a:ext cx="42863" cy="42862"/>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71" name="Oval 31"/>
          <p:cNvSpPr>
            <a:spLocks noChangeArrowheads="1"/>
          </p:cNvSpPr>
          <p:nvPr/>
        </p:nvSpPr>
        <p:spPr bwMode="auto">
          <a:xfrm>
            <a:off x="5797550" y="5799138"/>
            <a:ext cx="42863" cy="42862"/>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72" name="Oval 32"/>
          <p:cNvSpPr>
            <a:spLocks noChangeArrowheads="1"/>
          </p:cNvSpPr>
          <p:nvPr/>
        </p:nvSpPr>
        <p:spPr bwMode="auto">
          <a:xfrm>
            <a:off x="5194300" y="5541963"/>
            <a:ext cx="42863" cy="42862"/>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73" name="Oval 33"/>
          <p:cNvSpPr>
            <a:spLocks noChangeArrowheads="1"/>
          </p:cNvSpPr>
          <p:nvPr/>
        </p:nvSpPr>
        <p:spPr bwMode="auto">
          <a:xfrm>
            <a:off x="4721225" y="5970588"/>
            <a:ext cx="42863" cy="42862"/>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74" name="Oval 34"/>
          <p:cNvSpPr>
            <a:spLocks noChangeArrowheads="1"/>
          </p:cNvSpPr>
          <p:nvPr/>
        </p:nvSpPr>
        <p:spPr bwMode="auto">
          <a:xfrm>
            <a:off x="4756150" y="5272088"/>
            <a:ext cx="42863" cy="42862"/>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75" name="Oval 35"/>
          <p:cNvSpPr>
            <a:spLocks noChangeArrowheads="1"/>
          </p:cNvSpPr>
          <p:nvPr/>
        </p:nvSpPr>
        <p:spPr bwMode="auto">
          <a:xfrm>
            <a:off x="6616700" y="5151438"/>
            <a:ext cx="42863" cy="42862"/>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76" name="Oval 36"/>
          <p:cNvSpPr>
            <a:spLocks noChangeArrowheads="1"/>
          </p:cNvSpPr>
          <p:nvPr/>
        </p:nvSpPr>
        <p:spPr bwMode="auto">
          <a:xfrm>
            <a:off x="4378325" y="5602288"/>
            <a:ext cx="42863" cy="42862"/>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77" name="Oval 37"/>
          <p:cNvSpPr>
            <a:spLocks noChangeArrowheads="1"/>
          </p:cNvSpPr>
          <p:nvPr/>
        </p:nvSpPr>
        <p:spPr bwMode="auto">
          <a:xfrm>
            <a:off x="3883025" y="5783263"/>
            <a:ext cx="42863" cy="42862"/>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78" name="Oval 38"/>
          <p:cNvSpPr>
            <a:spLocks noChangeArrowheads="1"/>
          </p:cNvSpPr>
          <p:nvPr/>
        </p:nvSpPr>
        <p:spPr bwMode="auto">
          <a:xfrm>
            <a:off x="3448050" y="5348288"/>
            <a:ext cx="42863" cy="42862"/>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79" name="Oval 39"/>
          <p:cNvSpPr>
            <a:spLocks noChangeArrowheads="1"/>
          </p:cNvSpPr>
          <p:nvPr/>
        </p:nvSpPr>
        <p:spPr bwMode="auto">
          <a:xfrm>
            <a:off x="3235325" y="5780088"/>
            <a:ext cx="42863" cy="42862"/>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80" name="Oval 40"/>
          <p:cNvSpPr>
            <a:spLocks noChangeArrowheads="1"/>
          </p:cNvSpPr>
          <p:nvPr/>
        </p:nvSpPr>
        <p:spPr bwMode="auto">
          <a:xfrm>
            <a:off x="2751138" y="5292725"/>
            <a:ext cx="42862" cy="42863"/>
          </a:xfrm>
          <a:prstGeom prst="ellipse">
            <a:avLst/>
          </a:prstGeom>
          <a:gradFill rotWithShape="1">
            <a:gsLst>
              <a:gs pos="0">
                <a:schemeClr val="bg1"/>
              </a:gs>
              <a:gs pos="100000">
                <a:srgbClr val="DDDDDD"/>
              </a:gs>
            </a:gsLst>
            <a:path path="shape">
              <a:fillToRect l="50000" t="50000" r="50000" b="50000"/>
            </a:path>
          </a:gradFill>
          <a:ln w="3175">
            <a:solidFill>
              <a:schemeClr val="tx1"/>
            </a:solidFill>
            <a:round/>
            <a:headEnd/>
            <a:tailEnd/>
          </a:ln>
        </p:spPr>
        <p:txBody>
          <a:bodyPr wrap="none" anchor="ctr"/>
          <a:lstStyle/>
          <a:p>
            <a:endParaRPr lang="en-US"/>
          </a:p>
        </p:txBody>
      </p:sp>
      <p:sp>
        <p:nvSpPr>
          <p:cNvPr id="1341482" name="Freeform 42"/>
          <p:cNvSpPr>
            <a:spLocks/>
          </p:cNvSpPr>
          <p:nvPr/>
        </p:nvSpPr>
        <p:spPr bwMode="auto">
          <a:xfrm>
            <a:off x="5489575" y="4238625"/>
            <a:ext cx="101600" cy="541338"/>
          </a:xfrm>
          <a:custGeom>
            <a:avLst/>
            <a:gdLst>
              <a:gd name="T0" fmla="*/ 56630 w 61"/>
              <a:gd name="T1" fmla="*/ 0 h 398"/>
              <a:gd name="T2" fmla="*/ 93272 w 61"/>
              <a:gd name="T3" fmla="*/ 179539 h 398"/>
              <a:gd name="T4" fmla="*/ 9993 w 61"/>
              <a:gd name="T5" fmla="*/ 331876 h 398"/>
              <a:gd name="T6" fmla="*/ 36643 w 61"/>
              <a:gd name="T7" fmla="*/ 541338 h 398"/>
              <a:gd name="T8" fmla="*/ 0 60000 65536"/>
              <a:gd name="T9" fmla="*/ 0 60000 65536"/>
              <a:gd name="T10" fmla="*/ 0 60000 65536"/>
              <a:gd name="T11" fmla="*/ 0 60000 65536"/>
              <a:gd name="T12" fmla="*/ 0 w 61"/>
              <a:gd name="T13" fmla="*/ 0 h 398"/>
              <a:gd name="T14" fmla="*/ 61 w 61"/>
              <a:gd name="T15" fmla="*/ 398 h 398"/>
            </a:gdLst>
            <a:ahLst/>
            <a:cxnLst>
              <a:cxn ang="T8">
                <a:pos x="T0" y="T1"/>
              </a:cxn>
              <a:cxn ang="T9">
                <a:pos x="T2" y="T3"/>
              </a:cxn>
              <a:cxn ang="T10">
                <a:pos x="T4" y="T5"/>
              </a:cxn>
              <a:cxn ang="T11">
                <a:pos x="T6" y="T7"/>
              </a:cxn>
            </a:cxnLst>
            <a:rect l="T12" t="T13" r="T14" b="T15"/>
            <a:pathLst>
              <a:path w="61" h="398">
                <a:moveTo>
                  <a:pt x="34" y="0"/>
                </a:moveTo>
                <a:cubicBezTo>
                  <a:pt x="47" y="45"/>
                  <a:pt x="61" y="91"/>
                  <a:pt x="56" y="132"/>
                </a:cubicBezTo>
                <a:cubicBezTo>
                  <a:pt x="51" y="173"/>
                  <a:pt x="12" y="200"/>
                  <a:pt x="6" y="244"/>
                </a:cubicBezTo>
                <a:cubicBezTo>
                  <a:pt x="0" y="288"/>
                  <a:pt x="11" y="343"/>
                  <a:pt x="22" y="398"/>
                </a:cubicBezTo>
              </a:path>
            </a:pathLst>
          </a:custGeom>
          <a:noFill/>
          <a:ln w="19050">
            <a:solidFill>
              <a:schemeClr val="tx1"/>
            </a:solidFill>
            <a:round/>
            <a:headEnd/>
            <a:tailEnd/>
          </a:ln>
        </p:spPr>
        <p:txBody>
          <a:bodyPr/>
          <a:lstStyle/>
          <a:p>
            <a:endParaRPr lang="en-US"/>
          </a:p>
        </p:txBody>
      </p:sp>
      <p:sp>
        <p:nvSpPr>
          <p:cNvPr id="1341483" name="Freeform 43"/>
          <p:cNvSpPr>
            <a:spLocks/>
          </p:cNvSpPr>
          <p:nvPr/>
        </p:nvSpPr>
        <p:spPr bwMode="auto">
          <a:xfrm>
            <a:off x="5741988" y="3684588"/>
            <a:ext cx="255587" cy="876300"/>
          </a:xfrm>
          <a:custGeom>
            <a:avLst/>
            <a:gdLst>
              <a:gd name="T0" fmla="*/ 136525 w 161"/>
              <a:gd name="T1" fmla="*/ 0 h 720"/>
              <a:gd name="T2" fmla="*/ 238125 w 161"/>
              <a:gd name="T3" fmla="*/ 275061 h 720"/>
              <a:gd name="T4" fmla="*/ 28575 w 161"/>
              <a:gd name="T5" fmla="*/ 635318 h 720"/>
              <a:gd name="T6" fmla="*/ 66675 w 161"/>
              <a:gd name="T7" fmla="*/ 876300 h 720"/>
              <a:gd name="T8" fmla="*/ 0 60000 65536"/>
              <a:gd name="T9" fmla="*/ 0 60000 65536"/>
              <a:gd name="T10" fmla="*/ 0 60000 65536"/>
              <a:gd name="T11" fmla="*/ 0 60000 65536"/>
              <a:gd name="T12" fmla="*/ 0 w 161"/>
              <a:gd name="T13" fmla="*/ 0 h 720"/>
              <a:gd name="T14" fmla="*/ 161 w 161"/>
              <a:gd name="T15" fmla="*/ 720 h 720"/>
            </a:gdLst>
            <a:ahLst/>
            <a:cxnLst>
              <a:cxn ang="T8">
                <a:pos x="T0" y="T1"/>
              </a:cxn>
              <a:cxn ang="T9">
                <a:pos x="T2" y="T3"/>
              </a:cxn>
              <a:cxn ang="T10">
                <a:pos x="T4" y="T5"/>
              </a:cxn>
              <a:cxn ang="T11">
                <a:pos x="T6" y="T7"/>
              </a:cxn>
            </a:cxnLst>
            <a:rect l="T12" t="T13" r="T14" b="T15"/>
            <a:pathLst>
              <a:path w="161" h="720">
                <a:moveTo>
                  <a:pt x="86" y="0"/>
                </a:moveTo>
                <a:cubicBezTo>
                  <a:pt x="123" y="69"/>
                  <a:pt x="161" y="139"/>
                  <a:pt x="150" y="226"/>
                </a:cubicBezTo>
                <a:cubicBezTo>
                  <a:pt x="139" y="313"/>
                  <a:pt x="36" y="440"/>
                  <a:pt x="18" y="522"/>
                </a:cubicBezTo>
                <a:cubicBezTo>
                  <a:pt x="0" y="604"/>
                  <a:pt x="21" y="662"/>
                  <a:pt x="42" y="720"/>
                </a:cubicBezTo>
              </a:path>
            </a:pathLst>
          </a:custGeom>
          <a:noFill/>
          <a:ln w="31750">
            <a:solidFill>
              <a:schemeClr val="tx1"/>
            </a:solidFill>
            <a:round/>
            <a:headEnd/>
            <a:tailEnd/>
          </a:ln>
        </p:spPr>
        <p:txBody>
          <a:bodyPr/>
          <a:lstStyle/>
          <a:p>
            <a:endParaRPr lang="en-US"/>
          </a:p>
        </p:txBody>
      </p:sp>
      <p:sp>
        <p:nvSpPr>
          <p:cNvPr id="1341484" name="Freeform 44"/>
          <p:cNvSpPr>
            <a:spLocks/>
          </p:cNvSpPr>
          <p:nvPr/>
        </p:nvSpPr>
        <p:spPr bwMode="auto">
          <a:xfrm>
            <a:off x="4762500" y="4021138"/>
            <a:ext cx="96838" cy="631825"/>
          </a:xfrm>
          <a:custGeom>
            <a:avLst/>
            <a:gdLst>
              <a:gd name="T0" fmla="*/ 53975 w 61"/>
              <a:gd name="T1" fmla="*/ 0 h 398"/>
              <a:gd name="T2" fmla="*/ 88900 w 61"/>
              <a:gd name="T3" fmla="*/ 209550 h 398"/>
              <a:gd name="T4" fmla="*/ 9525 w 61"/>
              <a:gd name="T5" fmla="*/ 387350 h 398"/>
              <a:gd name="T6" fmla="*/ 34925 w 61"/>
              <a:gd name="T7" fmla="*/ 631825 h 398"/>
              <a:gd name="T8" fmla="*/ 0 60000 65536"/>
              <a:gd name="T9" fmla="*/ 0 60000 65536"/>
              <a:gd name="T10" fmla="*/ 0 60000 65536"/>
              <a:gd name="T11" fmla="*/ 0 60000 65536"/>
              <a:gd name="T12" fmla="*/ 0 w 61"/>
              <a:gd name="T13" fmla="*/ 0 h 398"/>
              <a:gd name="T14" fmla="*/ 61 w 61"/>
              <a:gd name="T15" fmla="*/ 398 h 398"/>
            </a:gdLst>
            <a:ahLst/>
            <a:cxnLst>
              <a:cxn ang="T8">
                <a:pos x="T0" y="T1"/>
              </a:cxn>
              <a:cxn ang="T9">
                <a:pos x="T2" y="T3"/>
              </a:cxn>
              <a:cxn ang="T10">
                <a:pos x="T4" y="T5"/>
              </a:cxn>
              <a:cxn ang="T11">
                <a:pos x="T6" y="T7"/>
              </a:cxn>
            </a:cxnLst>
            <a:rect l="T12" t="T13" r="T14" b="T15"/>
            <a:pathLst>
              <a:path w="61" h="398">
                <a:moveTo>
                  <a:pt x="34" y="0"/>
                </a:moveTo>
                <a:cubicBezTo>
                  <a:pt x="47" y="45"/>
                  <a:pt x="61" y="91"/>
                  <a:pt x="56" y="132"/>
                </a:cubicBezTo>
                <a:cubicBezTo>
                  <a:pt x="51" y="173"/>
                  <a:pt x="12" y="200"/>
                  <a:pt x="6" y="244"/>
                </a:cubicBezTo>
                <a:cubicBezTo>
                  <a:pt x="0" y="288"/>
                  <a:pt x="11" y="343"/>
                  <a:pt x="22" y="398"/>
                </a:cubicBezTo>
              </a:path>
            </a:pathLst>
          </a:custGeom>
          <a:noFill/>
          <a:ln w="19050">
            <a:solidFill>
              <a:schemeClr val="tx1"/>
            </a:solidFill>
            <a:round/>
            <a:headEnd/>
            <a:tailEnd/>
          </a:ln>
        </p:spPr>
        <p:txBody>
          <a:bodyPr/>
          <a:lstStyle/>
          <a:p>
            <a:endParaRPr lang="en-US"/>
          </a:p>
        </p:txBody>
      </p:sp>
      <p:sp>
        <p:nvSpPr>
          <p:cNvPr id="1341485" name="Freeform 45"/>
          <p:cNvSpPr>
            <a:spLocks/>
          </p:cNvSpPr>
          <p:nvPr/>
        </p:nvSpPr>
        <p:spPr bwMode="auto">
          <a:xfrm>
            <a:off x="5033963" y="3876675"/>
            <a:ext cx="255587" cy="957263"/>
          </a:xfrm>
          <a:custGeom>
            <a:avLst/>
            <a:gdLst>
              <a:gd name="T0" fmla="*/ 136525 w 161"/>
              <a:gd name="T1" fmla="*/ 0 h 720"/>
              <a:gd name="T2" fmla="*/ 238125 w 161"/>
              <a:gd name="T3" fmla="*/ 300474 h 720"/>
              <a:gd name="T4" fmla="*/ 28575 w 161"/>
              <a:gd name="T5" fmla="*/ 694016 h 720"/>
              <a:gd name="T6" fmla="*/ 66675 w 161"/>
              <a:gd name="T7" fmla="*/ 957263 h 720"/>
              <a:gd name="T8" fmla="*/ 0 60000 65536"/>
              <a:gd name="T9" fmla="*/ 0 60000 65536"/>
              <a:gd name="T10" fmla="*/ 0 60000 65536"/>
              <a:gd name="T11" fmla="*/ 0 60000 65536"/>
              <a:gd name="T12" fmla="*/ 0 w 161"/>
              <a:gd name="T13" fmla="*/ 0 h 720"/>
              <a:gd name="T14" fmla="*/ 161 w 161"/>
              <a:gd name="T15" fmla="*/ 720 h 720"/>
            </a:gdLst>
            <a:ahLst/>
            <a:cxnLst>
              <a:cxn ang="T8">
                <a:pos x="T0" y="T1"/>
              </a:cxn>
              <a:cxn ang="T9">
                <a:pos x="T2" y="T3"/>
              </a:cxn>
              <a:cxn ang="T10">
                <a:pos x="T4" y="T5"/>
              </a:cxn>
              <a:cxn ang="T11">
                <a:pos x="T6" y="T7"/>
              </a:cxn>
            </a:cxnLst>
            <a:rect l="T12" t="T13" r="T14" b="T15"/>
            <a:pathLst>
              <a:path w="161" h="720">
                <a:moveTo>
                  <a:pt x="86" y="0"/>
                </a:moveTo>
                <a:cubicBezTo>
                  <a:pt x="123" y="69"/>
                  <a:pt x="161" y="139"/>
                  <a:pt x="150" y="226"/>
                </a:cubicBezTo>
                <a:cubicBezTo>
                  <a:pt x="139" y="313"/>
                  <a:pt x="36" y="440"/>
                  <a:pt x="18" y="522"/>
                </a:cubicBezTo>
                <a:cubicBezTo>
                  <a:pt x="0" y="604"/>
                  <a:pt x="21" y="662"/>
                  <a:pt x="42" y="720"/>
                </a:cubicBezTo>
              </a:path>
            </a:pathLst>
          </a:custGeom>
          <a:noFill/>
          <a:ln w="31750">
            <a:solidFill>
              <a:schemeClr val="tx1"/>
            </a:solidFill>
            <a:round/>
            <a:headEnd/>
            <a:tailEnd/>
          </a:ln>
        </p:spPr>
        <p:txBody>
          <a:bodyPr/>
          <a:lstStyle/>
          <a:p>
            <a:endParaRPr lang="en-US"/>
          </a:p>
        </p:txBody>
      </p:sp>
      <p:sp>
        <p:nvSpPr>
          <p:cNvPr id="1341486" name="Freeform 46"/>
          <p:cNvSpPr>
            <a:spLocks/>
          </p:cNvSpPr>
          <p:nvPr/>
        </p:nvSpPr>
        <p:spPr bwMode="auto">
          <a:xfrm>
            <a:off x="4210050" y="3725863"/>
            <a:ext cx="49213" cy="565150"/>
          </a:xfrm>
          <a:custGeom>
            <a:avLst/>
            <a:gdLst>
              <a:gd name="T0" fmla="*/ 27430 w 61"/>
              <a:gd name="T1" fmla="*/ 0 h 398"/>
              <a:gd name="T2" fmla="*/ 45179 w 61"/>
              <a:gd name="T3" fmla="*/ 187437 h 398"/>
              <a:gd name="T4" fmla="*/ 4841 w 61"/>
              <a:gd name="T5" fmla="*/ 346474 h 398"/>
              <a:gd name="T6" fmla="*/ 17749 w 61"/>
              <a:gd name="T7" fmla="*/ 565150 h 398"/>
              <a:gd name="T8" fmla="*/ 0 60000 65536"/>
              <a:gd name="T9" fmla="*/ 0 60000 65536"/>
              <a:gd name="T10" fmla="*/ 0 60000 65536"/>
              <a:gd name="T11" fmla="*/ 0 60000 65536"/>
              <a:gd name="T12" fmla="*/ 0 w 61"/>
              <a:gd name="T13" fmla="*/ 0 h 398"/>
              <a:gd name="T14" fmla="*/ 61 w 61"/>
              <a:gd name="T15" fmla="*/ 398 h 398"/>
            </a:gdLst>
            <a:ahLst/>
            <a:cxnLst>
              <a:cxn ang="T8">
                <a:pos x="T0" y="T1"/>
              </a:cxn>
              <a:cxn ang="T9">
                <a:pos x="T2" y="T3"/>
              </a:cxn>
              <a:cxn ang="T10">
                <a:pos x="T4" y="T5"/>
              </a:cxn>
              <a:cxn ang="T11">
                <a:pos x="T6" y="T7"/>
              </a:cxn>
            </a:cxnLst>
            <a:rect l="T12" t="T13" r="T14" b="T15"/>
            <a:pathLst>
              <a:path w="61" h="398">
                <a:moveTo>
                  <a:pt x="34" y="0"/>
                </a:moveTo>
                <a:cubicBezTo>
                  <a:pt x="47" y="45"/>
                  <a:pt x="61" y="91"/>
                  <a:pt x="56" y="132"/>
                </a:cubicBezTo>
                <a:cubicBezTo>
                  <a:pt x="51" y="173"/>
                  <a:pt x="12" y="200"/>
                  <a:pt x="6" y="244"/>
                </a:cubicBezTo>
                <a:cubicBezTo>
                  <a:pt x="0" y="288"/>
                  <a:pt x="11" y="343"/>
                  <a:pt x="22" y="398"/>
                </a:cubicBezTo>
              </a:path>
            </a:pathLst>
          </a:custGeom>
          <a:noFill/>
          <a:ln w="19050">
            <a:solidFill>
              <a:schemeClr val="tx1"/>
            </a:solidFill>
            <a:round/>
            <a:headEnd/>
            <a:tailEnd/>
          </a:ln>
        </p:spPr>
        <p:txBody>
          <a:bodyPr/>
          <a:lstStyle/>
          <a:p>
            <a:endParaRPr lang="en-US"/>
          </a:p>
        </p:txBody>
      </p:sp>
      <p:sp>
        <p:nvSpPr>
          <p:cNvPr id="1341487" name="Freeform 47"/>
          <p:cNvSpPr>
            <a:spLocks/>
          </p:cNvSpPr>
          <p:nvPr/>
        </p:nvSpPr>
        <p:spPr bwMode="auto">
          <a:xfrm>
            <a:off x="4357688" y="3595688"/>
            <a:ext cx="255587" cy="1143000"/>
          </a:xfrm>
          <a:custGeom>
            <a:avLst/>
            <a:gdLst>
              <a:gd name="T0" fmla="*/ 136525 w 161"/>
              <a:gd name="T1" fmla="*/ 0 h 720"/>
              <a:gd name="T2" fmla="*/ 238125 w 161"/>
              <a:gd name="T3" fmla="*/ 358775 h 720"/>
              <a:gd name="T4" fmla="*/ 28575 w 161"/>
              <a:gd name="T5" fmla="*/ 828675 h 720"/>
              <a:gd name="T6" fmla="*/ 66675 w 161"/>
              <a:gd name="T7" fmla="*/ 1143000 h 720"/>
              <a:gd name="T8" fmla="*/ 0 60000 65536"/>
              <a:gd name="T9" fmla="*/ 0 60000 65536"/>
              <a:gd name="T10" fmla="*/ 0 60000 65536"/>
              <a:gd name="T11" fmla="*/ 0 60000 65536"/>
              <a:gd name="T12" fmla="*/ 0 w 161"/>
              <a:gd name="T13" fmla="*/ 0 h 720"/>
              <a:gd name="T14" fmla="*/ 161 w 161"/>
              <a:gd name="T15" fmla="*/ 720 h 720"/>
            </a:gdLst>
            <a:ahLst/>
            <a:cxnLst>
              <a:cxn ang="T8">
                <a:pos x="T0" y="T1"/>
              </a:cxn>
              <a:cxn ang="T9">
                <a:pos x="T2" y="T3"/>
              </a:cxn>
              <a:cxn ang="T10">
                <a:pos x="T4" y="T5"/>
              </a:cxn>
              <a:cxn ang="T11">
                <a:pos x="T6" y="T7"/>
              </a:cxn>
            </a:cxnLst>
            <a:rect l="T12" t="T13" r="T14" b="T15"/>
            <a:pathLst>
              <a:path w="161" h="720">
                <a:moveTo>
                  <a:pt x="86" y="0"/>
                </a:moveTo>
                <a:cubicBezTo>
                  <a:pt x="123" y="69"/>
                  <a:pt x="161" y="139"/>
                  <a:pt x="150" y="226"/>
                </a:cubicBezTo>
                <a:cubicBezTo>
                  <a:pt x="139" y="313"/>
                  <a:pt x="36" y="440"/>
                  <a:pt x="18" y="522"/>
                </a:cubicBezTo>
                <a:cubicBezTo>
                  <a:pt x="0" y="604"/>
                  <a:pt x="21" y="662"/>
                  <a:pt x="42" y="720"/>
                </a:cubicBezTo>
              </a:path>
            </a:pathLst>
          </a:custGeom>
          <a:noFill/>
          <a:ln w="31750">
            <a:solidFill>
              <a:schemeClr val="tx1"/>
            </a:solidFill>
            <a:round/>
            <a:headEnd/>
            <a:tailEnd/>
          </a:ln>
        </p:spPr>
        <p:txBody>
          <a:bodyPr/>
          <a:lstStyle/>
          <a:p>
            <a:endParaRPr lang="en-US"/>
          </a:p>
        </p:txBody>
      </p:sp>
      <p:sp>
        <p:nvSpPr>
          <p:cNvPr id="1341488" name="Text Box 48"/>
          <p:cNvSpPr txBox="1">
            <a:spLocks noChangeArrowheads="1"/>
          </p:cNvSpPr>
          <p:nvPr/>
        </p:nvSpPr>
        <p:spPr bwMode="auto">
          <a:xfrm>
            <a:off x="7342188" y="3627438"/>
            <a:ext cx="1171575" cy="519112"/>
          </a:xfrm>
          <a:prstGeom prst="rect">
            <a:avLst/>
          </a:prstGeom>
          <a:noFill/>
          <a:ln w="9525">
            <a:noFill/>
            <a:miter lim="800000"/>
            <a:headEnd/>
            <a:tailEnd/>
          </a:ln>
        </p:spPr>
        <p:txBody>
          <a:bodyPr wrap="none">
            <a:spAutoFit/>
          </a:bodyPr>
          <a:lstStyle/>
          <a:p>
            <a:r>
              <a:rPr lang="en-US" sz="2800"/>
              <a:t>120</a:t>
            </a:r>
            <a:r>
              <a:rPr lang="en-US" sz="2800" baseline="30000"/>
              <a:t>o</a:t>
            </a:r>
            <a:r>
              <a:rPr lang="en-US" sz="2800"/>
              <a:t>C</a:t>
            </a:r>
          </a:p>
        </p:txBody>
      </p:sp>
      <p:grpSp>
        <p:nvGrpSpPr>
          <p:cNvPr id="3" name="Group 49"/>
          <p:cNvGrpSpPr>
            <a:grpSpLocks/>
          </p:cNvGrpSpPr>
          <p:nvPr/>
        </p:nvGrpSpPr>
        <p:grpSpPr bwMode="auto">
          <a:xfrm>
            <a:off x="5608638" y="3876675"/>
            <a:ext cx="1649412" cy="1495425"/>
            <a:chOff x="3509" y="2142"/>
            <a:chExt cx="1147" cy="1260"/>
          </a:xfrm>
        </p:grpSpPr>
        <p:sp>
          <p:nvSpPr>
            <p:cNvPr id="177202" name="Line 50"/>
            <p:cNvSpPr>
              <a:spLocks noChangeShapeType="1"/>
            </p:cNvSpPr>
            <p:nvPr/>
          </p:nvSpPr>
          <p:spPr bwMode="auto">
            <a:xfrm flipH="1">
              <a:off x="3576" y="2142"/>
              <a:ext cx="1080" cy="0"/>
            </a:xfrm>
            <a:prstGeom prst="line">
              <a:avLst/>
            </a:prstGeom>
            <a:noFill/>
            <a:ln w="15875">
              <a:solidFill>
                <a:schemeClr val="tx1"/>
              </a:solidFill>
              <a:round/>
              <a:headEnd/>
              <a:tailEnd/>
            </a:ln>
          </p:spPr>
          <p:txBody>
            <a:bodyPr/>
            <a:lstStyle/>
            <a:p>
              <a:endParaRPr lang="en-US"/>
            </a:p>
          </p:txBody>
        </p:sp>
        <p:sp>
          <p:nvSpPr>
            <p:cNvPr id="177203" name="Line 51"/>
            <p:cNvSpPr>
              <a:spLocks noChangeShapeType="1"/>
            </p:cNvSpPr>
            <p:nvPr/>
          </p:nvSpPr>
          <p:spPr bwMode="auto">
            <a:xfrm flipH="1">
              <a:off x="3509" y="2142"/>
              <a:ext cx="727" cy="1260"/>
            </a:xfrm>
            <a:prstGeom prst="line">
              <a:avLst/>
            </a:prstGeom>
            <a:noFill/>
            <a:ln w="15875">
              <a:solidFill>
                <a:schemeClr val="tx1"/>
              </a:solidFill>
              <a:round/>
              <a:headEnd/>
              <a:tailEnd/>
            </a:ln>
          </p:spPr>
          <p:txBody>
            <a:bodyPr/>
            <a:lstStyle/>
            <a:p>
              <a:endParaRPr lang="en-US"/>
            </a:p>
          </p:txBody>
        </p:sp>
      </p:grpSp>
      <p:sp>
        <p:nvSpPr>
          <p:cNvPr id="177198" name="Freeform 71"/>
          <p:cNvSpPr>
            <a:spLocks/>
          </p:cNvSpPr>
          <p:nvPr/>
        </p:nvSpPr>
        <p:spPr bwMode="auto">
          <a:xfrm>
            <a:off x="4246563" y="971550"/>
            <a:ext cx="487362" cy="80963"/>
          </a:xfrm>
          <a:custGeom>
            <a:avLst/>
            <a:gdLst>
              <a:gd name="T0" fmla="*/ 487362 w 307"/>
              <a:gd name="T1" fmla="*/ 26988 h 51"/>
              <a:gd name="T2" fmla="*/ 481012 w 307"/>
              <a:gd name="T3" fmla="*/ 80963 h 51"/>
              <a:gd name="T4" fmla="*/ 19050 w 307"/>
              <a:gd name="T5" fmla="*/ 17463 h 51"/>
              <a:gd name="T6" fmla="*/ 0 w 307"/>
              <a:gd name="T7" fmla="*/ 0 h 51"/>
              <a:gd name="T8" fmla="*/ 487362 w 307"/>
              <a:gd name="T9" fmla="*/ 26988 h 51"/>
              <a:gd name="T10" fmla="*/ 0 60000 65536"/>
              <a:gd name="T11" fmla="*/ 0 60000 65536"/>
              <a:gd name="T12" fmla="*/ 0 60000 65536"/>
              <a:gd name="T13" fmla="*/ 0 60000 65536"/>
              <a:gd name="T14" fmla="*/ 0 60000 65536"/>
              <a:gd name="T15" fmla="*/ 0 w 307"/>
              <a:gd name="T16" fmla="*/ 0 h 51"/>
              <a:gd name="T17" fmla="*/ 307 w 307"/>
              <a:gd name="T18" fmla="*/ 51 h 51"/>
            </a:gdLst>
            <a:ahLst/>
            <a:cxnLst>
              <a:cxn ang="T10">
                <a:pos x="T0" y="T1"/>
              </a:cxn>
              <a:cxn ang="T11">
                <a:pos x="T2" y="T3"/>
              </a:cxn>
              <a:cxn ang="T12">
                <a:pos x="T4" y="T5"/>
              </a:cxn>
              <a:cxn ang="T13">
                <a:pos x="T6" y="T7"/>
              </a:cxn>
              <a:cxn ang="T14">
                <a:pos x="T8" y="T9"/>
              </a:cxn>
            </a:cxnLst>
            <a:rect l="T15" t="T16" r="T17" b="T18"/>
            <a:pathLst>
              <a:path w="307" h="51">
                <a:moveTo>
                  <a:pt x="307" y="17"/>
                </a:moveTo>
                <a:lnTo>
                  <a:pt x="303" y="51"/>
                </a:lnTo>
                <a:lnTo>
                  <a:pt x="12" y="11"/>
                </a:lnTo>
                <a:lnTo>
                  <a:pt x="0" y="0"/>
                </a:lnTo>
                <a:lnTo>
                  <a:pt x="307" y="17"/>
                </a:lnTo>
                <a:close/>
              </a:path>
            </a:pathLst>
          </a:custGeom>
          <a:solidFill>
            <a:srgbClr val="DDDDDD"/>
          </a:solidFill>
          <a:ln w="9525">
            <a:solidFill>
              <a:srgbClr val="DDDDDD"/>
            </a:solidFill>
            <a:round/>
            <a:headEnd/>
            <a:tailEnd/>
          </a:ln>
        </p:spPr>
        <p:txBody>
          <a:bodyPr/>
          <a:lstStyle/>
          <a:p>
            <a:endParaRPr lang="en-US"/>
          </a:p>
        </p:txBody>
      </p:sp>
      <p:sp>
        <p:nvSpPr>
          <p:cNvPr id="1341513" name="Freeform 73"/>
          <p:cNvSpPr>
            <a:spLocks/>
          </p:cNvSpPr>
          <p:nvPr/>
        </p:nvSpPr>
        <p:spPr bwMode="auto">
          <a:xfrm>
            <a:off x="4256088" y="979488"/>
            <a:ext cx="481012" cy="71437"/>
          </a:xfrm>
          <a:custGeom>
            <a:avLst/>
            <a:gdLst>
              <a:gd name="T0" fmla="*/ 481012 w 303"/>
              <a:gd name="T1" fmla="*/ 33337 h 45"/>
              <a:gd name="T2" fmla="*/ 476250 w 303"/>
              <a:gd name="T3" fmla="*/ 71437 h 45"/>
              <a:gd name="T4" fmla="*/ 0 w 303"/>
              <a:gd name="T5" fmla="*/ 0 h 45"/>
              <a:gd name="T6" fmla="*/ 481012 w 303"/>
              <a:gd name="T7" fmla="*/ 33337 h 45"/>
              <a:gd name="T8" fmla="*/ 0 60000 65536"/>
              <a:gd name="T9" fmla="*/ 0 60000 65536"/>
              <a:gd name="T10" fmla="*/ 0 60000 65536"/>
              <a:gd name="T11" fmla="*/ 0 60000 65536"/>
              <a:gd name="T12" fmla="*/ 0 w 303"/>
              <a:gd name="T13" fmla="*/ 0 h 45"/>
              <a:gd name="T14" fmla="*/ 303 w 303"/>
              <a:gd name="T15" fmla="*/ 45 h 45"/>
            </a:gdLst>
            <a:ahLst/>
            <a:cxnLst>
              <a:cxn ang="T8">
                <a:pos x="T0" y="T1"/>
              </a:cxn>
              <a:cxn ang="T9">
                <a:pos x="T2" y="T3"/>
              </a:cxn>
              <a:cxn ang="T10">
                <a:pos x="T4" y="T5"/>
              </a:cxn>
              <a:cxn ang="T11">
                <a:pos x="T6" y="T7"/>
              </a:cxn>
            </a:cxnLst>
            <a:rect l="T12" t="T13" r="T14" b="T15"/>
            <a:pathLst>
              <a:path w="303" h="45">
                <a:moveTo>
                  <a:pt x="303" y="21"/>
                </a:moveTo>
                <a:lnTo>
                  <a:pt x="300" y="45"/>
                </a:lnTo>
                <a:lnTo>
                  <a:pt x="0" y="0"/>
                </a:lnTo>
                <a:lnTo>
                  <a:pt x="303" y="21"/>
                </a:lnTo>
                <a:close/>
              </a:path>
            </a:pathLst>
          </a:custGeom>
          <a:solidFill>
            <a:schemeClr val="tx1"/>
          </a:solidFill>
          <a:ln w="9525">
            <a:solidFill>
              <a:schemeClr val="tx1"/>
            </a:solidFill>
            <a:round/>
            <a:headEnd/>
            <a:tailEnd/>
          </a:ln>
        </p:spPr>
        <p:txBody>
          <a:bodyPr/>
          <a:lstStyle/>
          <a:p>
            <a:endParaRPr lang="en-US"/>
          </a:p>
        </p:txBody>
      </p:sp>
      <p:sp>
        <p:nvSpPr>
          <p:cNvPr id="1341514" name="Freeform 74"/>
          <p:cNvSpPr>
            <a:spLocks/>
          </p:cNvSpPr>
          <p:nvPr/>
        </p:nvSpPr>
        <p:spPr bwMode="auto">
          <a:xfrm rot="6941288">
            <a:off x="4324351" y="942975"/>
            <a:ext cx="481012" cy="71437"/>
          </a:xfrm>
          <a:custGeom>
            <a:avLst/>
            <a:gdLst>
              <a:gd name="T0" fmla="*/ 481012 w 303"/>
              <a:gd name="T1" fmla="*/ 33337 h 45"/>
              <a:gd name="T2" fmla="*/ 476250 w 303"/>
              <a:gd name="T3" fmla="*/ 71437 h 45"/>
              <a:gd name="T4" fmla="*/ 0 w 303"/>
              <a:gd name="T5" fmla="*/ 0 h 45"/>
              <a:gd name="T6" fmla="*/ 481012 w 303"/>
              <a:gd name="T7" fmla="*/ 33337 h 45"/>
              <a:gd name="T8" fmla="*/ 0 60000 65536"/>
              <a:gd name="T9" fmla="*/ 0 60000 65536"/>
              <a:gd name="T10" fmla="*/ 0 60000 65536"/>
              <a:gd name="T11" fmla="*/ 0 60000 65536"/>
              <a:gd name="T12" fmla="*/ 0 w 303"/>
              <a:gd name="T13" fmla="*/ 0 h 45"/>
              <a:gd name="T14" fmla="*/ 303 w 303"/>
              <a:gd name="T15" fmla="*/ 45 h 45"/>
            </a:gdLst>
            <a:ahLst/>
            <a:cxnLst>
              <a:cxn ang="T8">
                <a:pos x="T0" y="T1"/>
              </a:cxn>
              <a:cxn ang="T9">
                <a:pos x="T2" y="T3"/>
              </a:cxn>
              <a:cxn ang="T10">
                <a:pos x="T4" y="T5"/>
              </a:cxn>
              <a:cxn ang="T11">
                <a:pos x="T6" y="T7"/>
              </a:cxn>
            </a:cxnLst>
            <a:rect l="T12" t="T13" r="T14" b="T15"/>
            <a:pathLst>
              <a:path w="303" h="45">
                <a:moveTo>
                  <a:pt x="303" y="21"/>
                </a:moveTo>
                <a:lnTo>
                  <a:pt x="300" y="45"/>
                </a:lnTo>
                <a:lnTo>
                  <a:pt x="0" y="0"/>
                </a:lnTo>
                <a:lnTo>
                  <a:pt x="303" y="21"/>
                </a:lnTo>
                <a:close/>
              </a:path>
            </a:pathLst>
          </a:custGeom>
          <a:solidFill>
            <a:schemeClr val="tx1"/>
          </a:solidFill>
          <a:ln w="9525">
            <a:solidFill>
              <a:schemeClr val="tx1"/>
            </a:solidFill>
            <a:round/>
            <a:headEnd/>
            <a:tailEnd/>
          </a:ln>
        </p:spPr>
        <p:txBody>
          <a:bodyPr/>
          <a:lstStyle/>
          <a:p>
            <a:endParaRPr lang="en-US"/>
          </a:p>
        </p:txBody>
      </p:sp>
      <p:sp>
        <p:nvSpPr>
          <p:cNvPr id="177201" name="Oval 72"/>
          <p:cNvSpPr>
            <a:spLocks noChangeArrowheads="1"/>
          </p:cNvSpPr>
          <p:nvPr/>
        </p:nvSpPr>
        <p:spPr bwMode="auto">
          <a:xfrm rot="2626608">
            <a:off x="4524375" y="976313"/>
            <a:ext cx="61913" cy="61912"/>
          </a:xfrm>
          <a:prstGeom prst="ellipse">
            <a:avLst/>
          </a:prstGeom>
          <a:gradFill rotWithShape="1">
            <a:gsLst>
              <a:gs pos="0">
                <a:srgbClr val="969696"/>
              </a:gs>
              <a:gs pos="100000">
                <a:srgbClr val="454545"/>
              </a:gs>
            </a:gsLst>
            <a:path path="shape">
              <a:fillToRect l="50000" t="50000" r="50000" b="50000"/>
            </a:path>
          </a:gradFill>
          <a:ln w="9525">
            <a:no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1341513"/>
                                        </p:tgtEl>
                                      </p:cBhvr>
                                    </p:animEffect>
                                    <p:set>
                                      <p:cBhvr>
                                        <p:cTn id="13" dur="1" fill="hold">
                                          <p:stCondLst>
                                            <p:cond delay="1999"/>
                                          </p:stCondLst>
                                        </p:cTn>
                                        <p:tgtEl>
                                          <p:spTgt spid="1341513"/>
                                        </p:tgtEl>
                                        <p:attrNameLst>
                                          <p:attrName>style.visibility</p:attrName>
                                        </p:attrNameLst>
                                      </p:cBhvr>
                                      <p:to>
                                        <p:strVal val="hidden"/>
                                      </p:to>
                                    </p:se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341514"/>
                                        </p:tgtEl>
                                        <p:attrNameLst>
                                          <p:attrName>style.visibility</p:attrName>
                                        </p:attrNameLst>
                                      </p:cBhvr>
                                      <p:to>
                                        <p:strVal val="visible"/>
                                      </p:to>
                                    </p:set>
                                    <p:animEffect transition="in" filter="fade">
                                      <p:cBhvr>
                                        <p:cTn id="17" dur="2000"/>
                                        <p:tgtEl>
                                          <p:spTgt spid="13415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41448"/>
                                        </p:tgtEl>
                                        <p:attrNameLst>
                                          <p:attrName>style.visibility</p:attrName>
                                        </p:attrNameLst>
                                      </p:cBhvr>
                                      <p:to>
                                        <p:strVal val="visible"/>
                                      </p:to>
                                    </p:set>
                                    <p:animEffect transition="in" filter="dissolve">
                                      <p:cBhvr>
                                        <p:cTn id="22" dur="500"/>
                                        <p:tgtEl>
                                          <p:spTgt spid="13414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41449"/>
                                        </p:tgtEl>
                                        <p:attrNameLst>
                                          <p:attrName>style.visibility</p:attrName>
                                        </p:attrNameLst>
                                      </p:cBhvr>
                                      <p:to>
                                        <p:strVal val="visible"/>
                                      </p:to>
                                    </p:set>
                                    <p:animEffect transition="in" filter="fade">
                                      <p:cBhvr>
                                        <p:cTn id="27" dur="2000"/>
                                        <p:tgtEl>
                                          <p:spTgt spid="134144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41450"/>
                                        </p:tgtEl>
                                        <p:attrNameLst>
                                          <p:attrName>style.visibility</p:attrName>
                                        </p:attrNameLst>
                                      </p:cBhvr>
                                      <p:to>
                                        <p:strVal val="visible"/>
                                      </p:to>
                                    </p:set>
                                    <p:animEffect transition="in" filter="fade">
                                      <p:cBhvr>
                                        <p:cTn id="30" dur="2000"/>
                                        <p:tgtEl>
                                          <p:spTgt spid="134145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41451"/>
                                        </p:tgtEl>
                                        <p:attrNameLst>
                                          <p:attrName>style.visibility</p:attrName>
                                        </p:attrNameLst>
                                      </p:cBhvr>
                                      <p:to>
                                        <p:strVal val="visible"/>
                                      </p:to>
                                    </p:set>
                                    <p:animEffect transition="in" filter="fade">
                                      <p:cBhvr>
                                        <p:cTn id="33" dur="2000"/>
                                        <p:tgtEl>
                                          <p:spTgt spid="134145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41452"/>
                                        </p:tgtEl>
                                        <p:attrNameLst>
                                          <p:attrName>style.visibility</p:attrName>
                                        </p:attrNameLst>
                                      </p:cBhvr>
                                      <p:to>
                                        <p:strVal val="visible"/>
                                      </p:to>
                                    </p:set>
                                    <p:animEffect transition="in" filter="fade">
                                      <p:cBhvr>
                                        <p:cTn id="36" dur="2000"/>
                                        <p:tgtEl>
                                          <p:spTgt spid="134145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41453"/>
                                        </p:tgtEl>
                                        <p:attrNameLst>
                                          <p:attrName>style.visibility</p:attrName>
                                        </p:attrNameLst>
                                      </p:cBhvr>
                                      <p:to>
                                        <p:strVal val="visible"/>
                                      </p:to>
                                    </p:set>
                                    <p:animEffect transition="in" filter="fade">
                                      <p:cBhvr>
                                        <p:cTn id="39" dur="2000"/>
                                        <p:tgtEl>
                                          <p:spTgt spid="134145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41454"/>
                                        </p:tgtEl>
                                        <p:attrNameLst>
                                          <p:attrName>style.visibility</p:attrName>
                                        </p:attrNameLst>
                                      </p:cBhvr>
                                      <p:to>
                                        <p:strVal val="visible"/>
                                      </p:to>
                                    </p:set>
                                    <p:animEffect transition="in" filter="fade">
                                      <p:cBhvr>
                                        <p:cTn id="42" dur="2000"/>
                                        <p:tgtEl>
                                          <p:spTgt spid="134145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41455"/>
                                        </p:tgtEl>
                                        <p:attrNameLst>
                                          <p:attrName>style.visibility</p:attrName>
                                        </p:attrNameLst>
                                      </p:cBhvr>
                                      <p:to>
                                        <p:strVal val="visible"/>
                                      </p:to>
                                    </p:set>
                                    <p:animEffect transition="in" filter="fade">
                                      <p:cBhvr>
                                        <p:cTn id="45" dur="2000"/>
                                        <p:tgtEl>
                                          <p:spTgt spid="134145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41456"/>
                                        </p:tgtEl>
                                        <p:attrNameLst>
                                          <p:attrName>style.visibility</p:attrName>
                                        </p:attrNameLst>
                                      </p:cBhvr>
                                      <p:to>
                                        <p:strVal val="visible"/>
                                      </p:to>
                                    </p:set>
                                    <p:animEffect transition="in" filter="fade">
                                      <p:cBhvr>
                                        <p:cTn id="48" dur="2000"/>
                                        <p:tgtEl>
                                          <p:spTgt spid="134145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41457"/>
                                        </p:tgtEl>
                                        <p:attrNameLst>
                                          <p:attrName>style.visibility</p:attrName>
                                        </p:attrNameLst>
                                      </p:cBhvr>
                                      <p:to>
                                        <p:strVal val="visible"/>
                                      </p:to>
                                    </p:set>
                                    <p:animEffect transition="in" filter="fade">
                                      <p:cBhvr>
                                        <p:cTn id="51" dur="2000"/>
                                        <p:tgtEl>
                                          <p:spTgt spid="134145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41458"/>
                                        </p:tgtEl>
                                        <p:attrNameLst>
                                          <p:attrName>style.visibility</p:attrName>
                                        </p:attrNameLst>
                                      </p:cBhvr>
                                      <p:to>
                                        <p:strVal val="visible"/>
                                      </p:to>
                                    </p:set>
                                    <p:animEffect transition="in" filter="fade">
                                      <p:cBhvr>
                                        <p:cTn id="54" dur="2000"/>
                                        <p:tgtEl>
                                          <p:spTgt spid="134145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41459"/>
                                        </p:tgtEl>
                                        <p:attrNameLst>
                                          <p:attrName>style.visibility</p:attrName>
                                        </p:attrNameLst>
                                      </p:cBhvr>
                                      <p:to>
                                        <p:strVal val="visible"/>
                                      </p:to>
                                    </p:set>
                                    <p:animEffect transition="in" filter="fade">
                                      <p:cBhvr>
                                        <p:cTn id="57" dur="2000"/>
                                        <p:tgtEl>
                                          <p:spTgt spid="134145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41460"/>
                                        </p:tgtEl>
                                        <p:attrNameLst>
                                          <p:attrName>style.visibility</p:attrName>
                                        </p:attrNameLst>
                                      </p:cBhvr>
                                      <p:to>
                                        <p:strVal val="visible"/>
                                      </p:to>
                                    </p:set>
                                    <p:animEffect transition="in" filter="fade">
                                      <p:cBhvr>
                                        <p:cTn id="60" dur="2000"/>
                                        <p:tgtEl>
                                          <p:spTgt spid="134146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41461"/>
                                        </p:tgtEl>
                                        <p:attrNameLst>
                                          <p:attrName>style.visibility</p:attrName>
                                        </p:attrNameLst>
                                      </p:cBhvr>
                                      <p:to>
                                        <p:strVal val="visible"/>
                                      </p:to>
                                    </p:set>
                                    <p:animEffect transition="in" filter="fade">
                                      <p:cBhvr>
                                        <p:cTn id="63" dur="2000"/>
                                        <p:tgtEl>
                                          <p:spTgt spid="134146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41462"/>
                                        </p:tgtEl>
                                        <p:attrNameLst>
                                          <p:attrName>style.visibility</p:attrName>
                                        </p:attrNameLst>
                                      </p:cBhvr>
                                      <p:to>
                                        <p:strVal val="visible"/>
                                      </p:to>
                                    </p:set>
                                    <p:animEffect transition="in" filter="fade">
                                      <p:cBhvr>
                                        <p:cTn id="66" dur="2000"/>
                                        <p:tgtEl>
                                          <p:spTgt spid="134146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41463"/>
                                        </p:tgtEl>
                                        <p:attrNameLst>
                                          <p:attrName>style.visibility</p:attrName>
                                        </p:attrNameLst>
                                      </p:cBhvr>
                                      <p:to>
                                        <p:strVal val="visible"/>
                                      </p:to>
                                    </p:set>
                                    <p:animEffect transition="in" filter="fade">
                                      <p:cBhvr>
                                        <p:cTn id="69" dur="2000"/>
                                        <p:tgtEl>
                                          <p:spTgt spid="134146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341464"/>
                                        </p:tgtEl>
                                        <p:attrNameLst>
                                          <p:attrName>style.visibility</p:attrName>
                                        </p:attrNameLst>
                                      </p:cBhvr>
                                      <p:to>
                                        <p:strVal val="visible"/>
                                      </p:to>
                                    </p:set>
                                    <p:animEffect transition="in" filter="fade">
                                      <p:cBhvr>
                                        <p:cTn id="72" dur="2000"/>
                                        <p:tgtEl>
                                          <p:spTgt spid="134146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341465"/>
                                        </p:tgtEl>
                                        <p:attrNameLst>
                                          <p:attrName>style.visibility</p:attrName>
                                        </p:attrNameLst>
                                      </p:cBhvr>
                                      <p:to>
                                        <p:strVal val="visible"/>
                                      </p:to>
                                    </p:set>
                                    <p:animEffect transition="in" filter="fade">
                                      <p:cBhvr>
                                        <p:cTn id="75" dur="2000"/>
                                        <p:tgtEl>
                                          <p:spTgt spid="134146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341466"/>
                                        </p:tgtEl>
                                        <p:attrNameLst>
                                          <p:attrName>style.visibility</p:attrName>
                                        </p:attrNameLst>
                                      </p:cBhvr>
                                      <p:to>
                                        <p:strVal val="visible"/>
                                      </p:to>
                                    </p:set>
                                    <p:animEffect transition="in" filter="fade">
                                      <p:cBhvr>
                                        <p:cTn id="78" dur="2000"/>
                                        <p:tgtEl>
                                          <p:spTgt spid="134146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341467"/>
                                        </p:tgtEl>
                                        <p:attrNameLst>
                                          <p:attrName>style.visibility</p:attrName>
                                        </p:attrNameLst>
                                      </p:cBhvr>
                                      <p:to>
                                        <p:strVal val="visible"/>
                                      </p:to>
                                    </p:set>
                                    <p:animEffect transition="in" filter="fade">
                                      <p:cBhvr>
                                        <p:cTn id="81" dur="2000"/>
                                        <p:tgtEl>
                                          <p:spTgt spid="134146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341468"/>
                                        </p:tgtEl>
                                        <p:attrNameLst>
                                          <p:attrName>style.visibility</p:attrName>
                                        </p:attrNameLst>
                                      </p:cBhvr>
                                      <p:to>
                                        <p:strVal val="visible"/>
                                      </p:to>
                                    </p:set>
                                    <p:animEffect transition="in" filter="fade">
                                      <p:cBhvr>
                                        <p:cTn id="84" dur="2000"/>
                                        <p:tgtEl>
                                          <p:spTgt spid="134146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341469"/>
                                        </p:tgtEl>
                                        <p:attrNameLst>
                                          <p:attrName>style.visibility</p:attrName>
                                        </p:attrNameLst>
                                      </p:cBhvr>
                                      <p:to>
                                        <p:strVal val="visible"/>
                                      </p:to>
                                    </p:set>
                                    <p:animEffect transition="in" filter="fade">
                                      <p:cBhvr>
                                        <p:cTn id="87" dur="2000"/>
                                        <p:tgtEl>
                                          <p:spTgt spid="134146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41470"/>
                                        </p:tgtEl>
                                        <p:attrNameLst>
                                          <p:attrName>style.visibility</p:attrName>
                                        </p:attrNameLst>
                                      </p:cBhvr>
                                      <p:to>
                                        <p:strVal val="visible"/>
                                      </p:to>
                                    </p:set>
                                    <p:animEffect transition="in" filter="fade">
                                      <p:cBhvr>
                                        <p:cTn id="90" dur="2000"/>
                                        <p:tgtEl>
                                          <p:spTgt spid="134147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341471"/>
                                        </p:tgtEl>
                                        <p:attrNameLst>
                                          <p:attrName>style.visibility</p:attrName>
                                        </p:attrNameLst>
                                      </p:cBhvr>
                                      <p:to>
                                        <p:strVal val="visible"/>
                                      </p:to>
                                    </p:set>
                                    <p:animEffect transition="in" filter="fade">
                                      <p:cBhvr>
                                        <p:cTn id="93" dur="2000"/>
                                        <p:tgtEl>
                                          <p:spTgt spid="134147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341472"/>
                                        </p:tgtEl>
                                        <p:attrNameLst>
                                          <p:attrName>style.visibility</p:attrName>
                                        </p:attrNameLst>
                                      </p:cBhvr>
                                      <p:to>
                                        <p:strVal val="visible"/>
                                      </p:to>
                                    </p:set>
                                    <p:animEffect transition="in" filter="fade">
                                      <p:cBhvr>
                                        <p:cTn id="96" dur="2000"/>
                                        <p:tgtEl>
                                          <p:spTgt spid="134147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341473"/>
                                        </p:tgtEl>
                                        <p:attrNameLst>
                                          <p:attrName>style.visibility</p:attrName>
                                        </p:attrNameLst>
                                      </p:cBhvr>
                                      <p:to>
                                        <p:strVal val="visible"/>
                                      </p:to>
                                    </p:set>
                                    <p:animEffect transition="in" filter="fade">
                                      <p:cBhvr>
                                        <p:cTn id="99" dur="2000"/>
                                        <p:tgtEl>
                                          <p:spTgt spid="134147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341474"/>
                                        </p:tgtEl>
                                        <p:attrNameLst>
                                          <p:attrName>style.visibility</p:attrName>
                                        </p:attrNameLst>
                                      </p:cBhvr>
                                      <p:to>
                                        <p:strVal val="visible"/>
                                      </p:to>
                                    </p:set>
                                    <p:animEffect transition="in" filter="fade">
                                      <p:cBhvr>
                                        <p:cTn id="102" dur="2000"/>
                                        <p:tgtEl>
                                          <p:spTgt spid="134147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341475"/>
                                        </p:tgtEl>
                                        <p:attrNameLst>
                                          <p:attrName>style.visibility</p:attrName>
                                        </p:attrNameLst>
                                      </p:cBhvr>
                                      <p:to>
                                        <p:strVal val="visible"/>
                                      </p:to>
                                    </p:set>
                                    <p:animEffect transition="in" filter="fade">
                                      <p:cBhvr>
                                        <p:cTn id="105" dur="2000"/>
                                        <p:tgtEl>
                                          <p:spTgt spid="1341475"/>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341476"/>
                                        </p:tgtEl>
                                        <p:attrNameLst>
                                          <p:attrName>style.visibility</p:attrName>
                                        </p:attrNameLst>
                                      </p:cBhvr>
                                      <p:to>
                                        <p:strVal val="visible"/>
                                      </p:to>
                                    </p:set>
                                    <p:animEffect transition="in" filter="fade">
                                      <p:cBhvr>
                                        <p:cTn id="108" dur="2000"/>
                                        <p:tgtEl>
                                          <p:spTgt spid="134147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341477"/>
                                        </p:tgtEl>
                                        <p:attrNameLst>
                                          <p:attrName>style.visibility</p:attrName>
                                        </p:attrNameLst>
                                      </p:cBhvr>
                                      <p:to>
                                        <p:strVal val="visible"/>
                                      </p:to>
                                    </p:set>
                                    <p:animEffect transition="in" filter="fade">
                                      <p:cBhvr>
                                        <p:cTn id="111" dur="2000"/>
                                        <p:tgtEl>
                                          <p:spTgt spid="134147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341478"/>
                                        </p:tgtEl>
                                        <p:attrNameLst>
                                          <p:attrName>style.visibility</p:attrName>
                                        </p:attrNameLst>
                                      </p:cBhvr>
                                      <p:to>
                                        <p:strVal val="visible"/>
                                      </p:to>
                                    </p:set>
                                    <p:animEffect transition="in" filter="fade">
                                      <p:cBhvr>
                                        <p:cTn id="114" dur="2000"/>
                                        <p:tgtEl>
                                          <p:spTgt spid="134147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341479"/>
                                        </p:tgtEl>
                                        <p:attrNameLst>
                                          <p:attrName>style.visibility</p:attrName>
                                        </p:attrNameLst>
                                      </p:cBhvr>
                                      <p:to>
                                        <p:strVal val="visible"/>
                                      </p:to>
                                    </p:set>
                                    <p:animEffect transition="in" filter="fade">
                                      <p:cBhvr>
                                        <p:cTn id="117" dur="2000"/>
                                        <p:tgtEl>
                                          <p:spTgt spid="134147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341480"/>
                                        </p:tgtEl>
                                        <p:attrNameLst>
                                          <p:attrName>style.visibility</p:attrName>
                                        </p:attrNameLst>
                                      </p:cBhvr>
                                      <p:to>
                                        <p:strVal val="visible"/>
                                      </p:to>
                                    </p:set>
                                    <p:animEffect transition="in" filter="fade">
                                      <p:cBhvr>
                                        <p:cTn id="120" dur="2000"/>
                                        <p:tgtEl>
                                          <p:spTgt spid="134148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341482"/>
                                        </p:tgtEl>
                                        <p:attrNameLst>
                                          <p:attrName>style.visibility</p:attrName>
                                        </p:attrNameLst>
                                      </p:cBhvr>
                                      <p:to>
                                        <p:strVal val="visible"/>
                                      </p:to>
                                    </p:set>
                                    <p:animEffect transition="in" filter="fade">
                                      <p:cBhvr>
                                        <p:cTn id="123" dur="2000"/>
                                        <p:tgtEl>
                                          <p:spTgt spid="134148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341483"/>
                                        </p:tgtEl>
                                        <p:attrNameLst>
                                          <p:attrName>style.visibility</p:attrName>
                                        </p:attrNameLst>
                                      </p:cBhvr>
                                      <p:to>
                                        <p:strVal val="visible"/>
                                      </p:to>
                                    </p:set>
                                    <p:animEffect transition="in" filter="fade">
                                      <p:cBhvr>
                                        <p:cTn id="126" dur="2000"/>
                                        <p:tgtEl>
                                          <p:spTgt spid="134148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341484"/>
                                        </p:tgtEl>
                                        <p:attrNameLst>
                                          <p:attrName>style.visibility</p:attrName>
                                        </p:attrNameLst>
                                      </p:cBhvr>
                                      <p:to>
                                        <p:strVal val="visible"/>
                                      </p:to>
                                    </p:set>
                                    <p:animEffect transition="in" filter="fade">
                                      <p:cBhvr>
                                        <p:cTn id="129" dur="2000"/>
                                        <p:tgtEl>
                                          <p:spTgt spid="134148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341485"/>
                                        </p:tgtEl>
                                        <p:attrNameLst>
                                          <p:attrName>style.visibility</p:attrName>
                                        </p:attrNameLst>
                                      </p:cBhvr>
                                      <p:to>
                                        <p:strVal val="visible"/>
                                      </p:to>
                                    </p:set>
                                    <p:animEffect transition="in" filter="fade">
                                      <p:cBhvr>
                                        <p:cTn id="132" dur="2000"/>
                                        <p:tgtEl>
                                          <p:spTgt spid="134148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341486"/>
                                        </p:tgtEl>
                                        <p:attrNameLst>
                                          <p:attrName>style.visibility</p:attrName>
                                        </p:attrNameLst>
                                      </p:cBhvr>
                                      <p:to>
                                        <p:strVal val="visible"/>
                                      </p:to>
                                    </p:set>
                                    <p:animEffect transition="in" filter="fade">
                                      <p:cBhvr>
                                        <p:cTn id="135" dur="2000"/>
                                        <p:tgtEl>
                                          <p:spTgt spid="134148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341487"/>
                                        </p:tgtEl>
                                        <p:attrNameLst>
                                          <p:attrName>style.visibility</p:attrName>
                                        </p:attrNameLst>
                                      </p:cBhvr>
                                      <p:to>
                                        <p:strVal val="visible"/>
                                      </p:to>
                                    </p:set>
                                    <p:animEffect transition="in" filter="fade">
                                      <p:cBhvr>
                                        <p:cTn id="138" dur="2000"/>
                                        <p:tgtEl>
                                          <p:spTgt spid="1341487"/>
                                        </p:tgtEl>
                                      </p:cBhvr>
                                    </p:animEffect>
                                  </p:childTnLst>
                                </p:cTn>
                              </p:par>
                            </p:childTnLst>
                          </p:cTn>
                        </p:par>
                      </p:childTnLst>
                    </p:cTn>
                  </p:par>
                  <p:par>
                    <p:cTn id="139" fill="hold">
                      <p:stCondLst>
                        <p:cond delay="indefinite"/>
                      </p:stCondLst>
                      <p:childTnLst>
                        <p:par>
                          <p:cTn id="140" fill="hold">
                            <p:stCondLst>
                              <p:cond delay="0"/>
                            </p:stCondLst>
                            <p:childTnLst>
                              <p:par>
                                <p:cTn id="141" presetID="17" presetClass="entr" presetSubtype="10" fill="hold" nodeType="clickEffect">
                                  <p:stCondLst>
                                    <p:cond delay="0"/>
                                  </p:stCondLst>
                                  <p:childTnLst>
                                    <p:set>
                                      <p:cBhvr>
                                        <p:cTn id="142" dur="1" fill="hold">
                                          <p:stCondLst>
                                            <p:cond delay="0"/>
                                          </p:stCondLst>
                                        </p:cTn>
                                        <p:tgtEl>
                                          <p:spTgt spid="3"/>
                                        </p:tgtEl>
                                        <p:attrNameLst>
                                          <p:attrName>style.visibility</p:attrName>
                                        </p:attrNameLst>
                                      </p:cBhvr>
                                      <p:to>
                                        <p:strVal val="visible"/>
                                      </p:to>
                                    </p:set>
                                    <p:anim calcmode="lin" valueType="num">
                                      <p:cBhvr>
                                        <p:cTn id="143" dur="500" fill="hold"/>
                                        <p:tgtEl>
                                          <p:spTgt spid="3"/>
                                        </p:tgtEl>
                                        <p:attrNameLst>
                                          <p:attrName>ppt_w</p:attrName>
                                        </p:attrNameLst>
                                      </p:cBhvr>
                                      <p:tavLst>
                                        <p:tav tm="0">
                                          <p:val>
                                            <p:fltVal val="0"/>
                                          </p:val>
                                        </p:tav>
                                        <p:tav tm="100000">
                                          <p:val>
                                            <p:strVal val="#ppt_w"/>
                                          </p:val>
                                        </p:tav>
                                      </p:tavLst>
                                    </p:anim>
                                    <p:anim calcmode="lin" valueType="num">
                                      <p:cBhvr>
                                        <p:cTn id="144" dur="500" fill="hold"/>
                                        <p:tgtEl>
                                          <p:spTgt spid="3"/>
                                        </p:tgtEl>
                                        <p:attrNameLst>
                                          <p:attrName>ppt_h</p:attrName>
                                        </p:attrNameLst>
                                      </p:cBhvr>
                                      <p:tavLst>
                                        <p:tav tm="0">
                                          <p:val>
                                            <p:strVal val="#ppt_h"/>
                                          </p:val>
                                        </p:tav>
                                        <p:tav tm="100000">
                                          <p:val>
                                            <p:strVal val="#ppt_h"/>
                                          </p:val>
                                        </p:tav>
                                      </p:tavLst>
                                    </p:anim>
                                  </p:childTnLst>
                                </p:cTn>
                              </p:par>
                              <p:par>
                                <p:cTn id="145" presetID="53" presetClass="entr" presetSubtype="0" fill="hold" nodeType="withEffect">
                                  <p:stCondLst>
                                    <p:cond delay="0"/>
                                  </p:stCondLst>
                                  <p:childTnLst>
                                    <p:set>
                                      <p:cBhvr>
                                        <p:cTn id="146" dur="1" fill="hold">
                                          <p:stCondLst>
                                            <p:cond delay="0"/>
                                          </p:stCondLst>
                                        </p:cTn>
                                        <p:tgtEl>
                                          <p:spTgt spid="1341488">
                                            <p:txEl>
                                              <p:pRg st="0" end="0"/>
                                            </p:txEl>
                                          </p:spTgt>
                                        </p:tgtEl>
                                        <p:attrNameLst>
                                          <p:attrName>style.visibility</p:attrName>
                                        </p:attrNameLst>
                                      </p:cBhvr>
                                      <p:to>
                                        <p:strVal val="visible"/>
                                      </p:to>
                                    </p:set>
                                    <p:anim calcmode="lin" valueType="num">
                                      <p:cBhvr>
                                        <p:cTn id="147" dur="500" fill="hold"/>
                                        <p:tgtEl>
                                          <p:spTgt spid="1341488">
                                            <p:txEl>
                                              <p:pRg st="0" end="0"/>
                                            </p:txEl>
                                          </p:spTgt>
                                        </p:tgtEl>
                                        <p:attrNameLst>
                                          <p:attrName>ppt_w</p:attrName>
                                        </p:attrNameLst>
                                      </p:cBhvr>
                                      <p:tavLst>
                                        <p:tav tm="0">
                                          <p:val>
                                            <p:fltVal val="0"/>
                                          </p:val>
                                        </p:tav>
                                        <p:tav tm="100000">
                                          <p:val>
                                            <p:strVal val="#ppt_w"/>
                                          </p:val>
                                        </p:tav>
                                      </p:tavLst>
                                    </p:anim>
                                    <p:anim calcmode="lin" valueType="num">
                                      <p:cBhvr>
                                        <p:cTn id="148" dur="500" fill="hold"/>
                                        <p:tgtEl>
                                          <p:spTgt spid="1341488">
                                            <p:txEl>
                                              <p:pRg st="0" end="0"/>
                                            </p:txEl>
                                          </p:spTgt>
                                        </p:tgtEl>
                                        <p:attrNameLst>
                                          <p:attrName>ppt_h</p:attrName>
                                        </p:attrNameLst>
                                      </p:cBhvr>
                                      <p:tavLst>
                                        <p:tav tm="0">
                                          <p:val>
                                            <p:fltVal val="0"/>
                                          </p:val>
                                        </p:tav>
                                        <p:tav tm="100000">
                                          <p:val>
                                            <p:strVal val="#ppt_h"/>
                                          </p:val>
                                        </p:tav>
                                      </p:tavLst>
                                    </p:anim>
                                    <p:animEffect transition="in" filter="fade">
                                      <p:cBhvr>
                                        <p:cTn id="149" dur="500"/>
                                        <p:tgtEl>
                                          <p:spTgt spid="1341488">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6" presetClass="emph" presetSubtype="0" fill="hold" grpId="1" nodeType="clickEffect">
                                  <p:stCondLst>
                                    <p:cond delay="0"/>
                                  </p:stCondLst>
                                  <p:childTnLst>
                                    <p:animScale>
                                      <p:cBhvr>
                                        <p:cTn id="153" dur="2000" fill="hold"/>
                                        <p:tgtEl>
                                          <p:spTgt spid="1341457"/>
                                        </p:tgtEl>
                                      </p:cBhvr>
                                      <p:by x="150000" y="150000"/>
                                    </p:animScale>
                                  </p:childTnLst>
                                </p:cTn>
                              </p:par>
                              <p:par>
                                <p:cTn id="154" presetID="6" presetClass="emph" presetSubtype="0" fill="hold" grpId="1" nodeType="withEffect">
                                  <p:stCondLst>
                                    <p:cond delay="0"/>
                                  </p:stCondLst>
                                  <p:childTnLst>
                                    <p:animScale>
                                      <p:cBhvr>
                                        <p:cTn id="155" dur="2000" fill="hold"/>
                                        <p:tgtEl>
                                          <p:spTgt spid="1341463"/>
                                        </p:tgtEl>
                                      </p:cBhvr>
                                      <p:by x="150000" y="150000"/>
                                    </p:animScale>
                                  </p:childTnLst>
                                </p:cTn>
                              </p:par>
                              <p:par>
                                <p:cTn id="156" presetID="6" presetClass="emph" presetSubtype="0" fill="hold" grpId="1" nodeType="withEffect">
                                  <p:stCondLst>
                                    <p:cond delay="0"/>
                                  </p:stCondLst>
                                  <p:childTnLst>
                                    <p:animScale>
                                      <p:cBhvr>
                                        <p:cTn id="157" dur="2000" fill="hold"/>
                                        <p:tgtEl>
                                          <p:spTgt spid="1341456"/>
                                        </p:tgtEl>
                                      </p:cBhvr>
                                      <p:by x="150000" y="150000"/>
                                    </p:animScale>
                                  </p:childTnLst>
                                </p:cTn>
                              </p:par>
                              <p:par>
                                <p:cTn id="158" presetID="6" presetClass="emph" presetSubtype="0" fill="hold" grpId="1" nodeType="withEffect">
                                  <p:stCondLst>
                                    <p:cond delay="0"/>
                                  </p:stCondLst>
                                  <p:childTnLst>
                                    <p:animScale>
                                      <p:cBhvr>
                                        <p:cTn id="159" dur="2000" fill="hold"/>
                                        <p:tgtEl>
                                          <p:spTgt spid="1341470"/>
                                        </p:tgtEl>
                                      </p:cBhvr>
                                      <p:by x="150000" y="150000"/>
                                    </p:animScale>
                                  </p:childTnLst>
                                </p:cTn>
                              </p:par>
                              <p:par>
                                <p:cTn id="160" presetID="6" presetClass="emph" presetSubtype="0" fill="hold" grpId="1" nodeType="withEffect">
                                  <p:stCondLst>
                                    <p:cond delay="0"/>
                                  </p:stCondLst>
                                  <p:childTnLst>
                                    <p:animScale>
                                      <p:cBhvr>
                                        <p:cTn id="161" dur="2000" fill="hold"/>
                                        <p:tgtEl>
                                          <p:spTgt spid="1341468"/>
                                        </p:tgtEl>
                                      </p:cBhvr>
                                      <p:by x="50000" y="50000"/>
                                    </p:animScale>
                                  </p:childTnLst>
                                </p:cTn>
                              </p:par>
                              <p:par>
                                <p:cTn id="162" presetID="6" presetClass="emph" presetSubtype="0" fill="hold" grpId="1" nodeType="withEffect">
                                  <p:stCondLst>
                                    <p:cond delay="0"/>
                                  </p:stCondLst>
                                  <p:childTnLst>
                                    <p:animScale>
                                      <p:cBhvr>
                                        <p:cTn id="163" dur="2000" fill="hold"/>
                                        <p:tgtEl>
                                          <p:spTgt spid="1341478"/>
                                        </p:tgtEl>
                                      </p:cBhvr>
                                      <p:by x="50000" y="50000"/>
                                    </p:animScale>
                                  </p:childTnLst>
                                </p:cTn>
                              </p:par>
                              <p:par>
                                <p:cTn id="164" presetID="6" presetClass="emph" presetSubtype="0" fill="hold" grpId="1" nodeType="withEffect">
                                  <p:stCondLst>
                                    <p:cond delay="0"/>
                                  </p:stCondLst>
                                  <p:childTnLst>
                                    <p:animScale>
                                      <p:cBhvr>
                                        <p:cTn id="165" dur="2000" fill="hold"/>
                                        <p:tgtEl>
                                          <p:spTgt spid="1341458"/>
                                        </p:tgtEl>
                                      </p:cBhvr>
                                      <p:by x="50000" y="50000"/>
                                    </p:animScale>
                                  </p:childTnLst>
                                </p:cTn>
                              </p:par>
                              <p:par>
                                <p:cTn id="166" presetID="6" presetClass="emph" presetSubtype="0" fill="hold" grpId="2" nodeType="withEffect">
                                  <p:stCondLst>
                                    <p:cond delay="0"/>
                                  </p:stCondLst>
                                  <p:childTnLst>
                                    <p:animScale>
                                      <p:cBhvr>
                                        <p:cTn id="167" dur="2000" fill="hold"/>
                                        <p:tgtEl>
                                          <p:spTgt spid="1341463"/>
                                        </p:tgtEl>
                                      </p:cBhvr>
                                      <p:by x="50000" y="50000"/>
                                    </p:animScale>
                                  </p:childTnLst>
                                </p:cTn>
                              </p:par>
                              <p:par>
                                <p:cTn id="168" presetID="6" presetClass="emph" presetSubtype="0" fill="hold" grpId="1" nodeType="withEffect">
                                  <p:stCondLst>
                                    <p:cond delay="0"/>
                                  </p:stCondLst>
                                  <p:childTnLst>
                                    <p:animScale>
                                      <p:cBhvr>
                                        <p:cTn id="169" dur="2000" fill="hold"/>
                                        <p:tgtEl>
                                          <p:spTgt spid="134147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48" grpId="0" animBg="1"/>
      <p:bldP spid="1341449" grpId="0" animBg="1"/>
      <p:bldP spid="1341450" grpId="0" animBg="1"/>
      <p:bldP spid="1341451" grpId="0" animBg="1"/>
      <p:bldP spid="1341452" grpId="0" animBg="1"/>
      <p:bldP spid="1341453" grpId="0" animBg="1"/>
      <p:bldP spid="1341454" grpId="0" animBg="1"/>
      <p:bldP spid="1341455" grpId="0" animBg="1"/>
      <p:bldP spid="1341456" grpId="0" animBg="1"/>
      <p:bldP spid="1341456" grpId="1" animBg="1"/>
      <p:bldP spid="1341457" grpId="0" animBg="1"/>
      <p:bldP spid="1341457" grpId="1" animBg="1"/>
      <p:bldP spid="1341458" grpId="0" animBg="1"/>
      <p:bldP spid="1341458" grpId="1" animBg="1"/>
      <p:bldP spid="1341459" grpId="0" animBg="1"/>
      <p:bldP spid="1341460" grpId="0" animBg="1"/>
      <p:bldP spid="1341461" grpId="0" animBg="1"/>
      <p:bldP spid="1341462" grpId="0" animBg="1"/>
      <p:bldP spid="1341463" grpId="0" animBg="1"/>
      <p:bldP spid="1341463" grpId="1" animBg="1"/>
      <p:bldP spid="1341463" grpId="2" animBg="1"/>
      <p:bldP spid="1341464" grpId="0" animBg="1"/>
      <p:bldP spid="1341465" grpId="0" animBg="1"/>
      <p:bldP spid="1341466" grpId="0" animBg="1"/>
      <p:bldP spid="1341467" grpId="0" animBg="1"/>
      <p:bldP spid="1341468" grpId="0" animBg="1"/>
      <p:bldP spid="1341468" grpId="1" animBg="1"/>
      <p:bldP spid="1341469" grpId="0" animBg="1"/>
      <p:bldP spid="1341470" grpId="0" animBg="1"/>
      <p:bldP spid="1341470" grpId="1" animBg="1"/>
      <p:bldP spid="1341471" grpId="0" animBg="1"/>
      <p:bldP spid="1341472" grpId="0" animBg="1"/>
      <p:bldP spid="1341473" grpId="0" animBg="1"/>
      <p:bldP spid="1341474" grpId="0" animBg="1"/>
      <p:bldP spid="1341474" grpId="1" animBg="1"/>
      <p:bldP spid="1341475" grpId="0" animBg="1"/>
      <p:bldP spid="1341476" grpId="0" animBg="1"/>
      <p:bldP spid="1341477" grpId="0" animBg="1"/>
      <p:bldP spid="1341478" grpId="0" animBg="1"/>
      <p:bldP spid="1341478" grpId="1" animBg="1"/>
      <p:bldP spid="1341479" grpId="0" animBg="1"/>
      <p:bldP spid="1341480" grpId="0" animBg="1"/>
      <p:bldP spid="1341482" grpId="0" animBg="1"/>
      <p:bldP spid="1341483" grpId="0" animBg="1"/>
      <p:bldP spid="1341484" grpId="0" animBg="1"/>
      <p:bldP spid="1341485" grpId="0" animBg="1"/>
      <p:bldP spid="1341486" grpId="0" animBg="1"/>
      <p:bldP spid="1341487" grpId="0" animBg="1"/>
      <p:bldP spid="1341513" grpId="0" animBg="1"/>
      <p:bldP spid="134151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3600" smtClean="0"/>
              <a:t>Formation of a bubble is opposed by the pressure of the atmosphere</a:t>
            </a:r>
          </a:p>
        </p:txBody>
      </p:sp>
      <p:pic>
        <p:nvPicPr>
          <p:cNvPr id="178179" name="Picture 3" descr="Zumdahl14_14"/>
          <p:cNvPicPr>
            <a:picLocks noChangeAspect="1" noChangeArrowheads="1"/>
          </p:cNvPicPr>
          <p:nvPr/>
        </p:nvPicPr>
        <p:blipFill>
          <a:blip r:embed="rId3" cstate="print"/>
          <a:srcRect/>
          <a:stretch>
            <a:fillRect/>
          </a:stretch>
        </p:blipFill>
        <p:spPr bwMode="auto">
          <a:xfrm>
            <a:off x="381000" y="2238375"/>
            <a:ext cx="8229600" cy="4010025"/>
          </a:xfrm>
          <a:prstGeom prst="rect">
            <a:avLst/>
          </a:prstGeom>
          <a:noFill/>
          <a:ln w="9525">
            <a:noFill/>
            <a:miter lim="800000"/>
            <a:headEnd/>
            <a:tailEnd/>
          </a:ln>
        </p:spPr>
      </p:pic>
      <p:sp>
        <p:nvSpPr>
          <p:cNvPr id="178180"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452</a:t>
            </a:r>
          </a:p>
        </p:txBody>
      </p:sp>
      <p:sp>
        <p:nvSpPr>
          <p:cNvPr id="178181"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4" descr="Global warming (TIME magazine)"/>
          <p:cNvPicPr>
            <a:picLocks noChangeAspect="1" noChangeArrowheads="1"/>
          </p:cNvPicPr>
          <p:nvPr/>
        </p:nvPicPr>
        <p:blipFill>
          <a:blip r:embed="rId2" cstate="print">
            <a:clrChange>
              <a:clrFrom>
                <a:srgbClr val="F2F0E4"/>
              </a:clrFrom>
              <a:clrTo>
                <a:srgbClr val="F2F0E4">
                  <a:alpha val="0"/>
                </a:srgbClr>
              </a:clrTo>
            </a:clrChange>
            <a:lum contrast="12000"/>
          </a:blip>
          <a:srcRect l="41415" t="24748" b="51849"/>
          <a:stretch>
            <a:fillRect/>
          </a:stretch>
        </p:blipFill>
        <p:spPr bwMode="auto">
          <a:xfrm>
            <a:off x="1458913" y="2795588"/>
            <a:ext cx="6619875" cy="3708400"/>
          </a:xfrm>
          <a:prstGeom prst="rect">
            <a:avLst/>
          </a:prstGeom>
          <a:noFill/>
          <a:ln w="9525">
            <a:noFill/>
            <a:miter lim="800000"/>
            <a:headEnd/>
            <a:tailEnd/>
          </a:ln>
        </p:spPr>
      </p:pic>
      <p:sp>
        <p:nvSpPr>
          <p:cNvPr id="37891" name="Text Box 5"/>
          <p:cNvSpPr txBox="1">
            <a:spLocks noChangeArrowheads="1"/>
          </p:cNvSpPr>
          <p:nvPr/>
        </p:nvSpPr>
        <p:spPr bwMode="auto">
          <a:xfrm>
            <a:off x="1581150" y="493713"/>
            <a:ext cx="5805488" cy="701675"/>
          </a:xfrm>
          <a:prstGeom prst="rect">
            <a:avLst/>
          </a:prstGeom>
          <a:noFill/>
          <a:ln w="9525">
            <a:noFill/>
            <a:miter lim="800000"/>
            <a:headEnd/>
            <a:tailEnd/>
          </a:ln>
        </p:spPr>
        <p:txBody>
          <a:bodyPr wrap="none">
            <a:spAutoFit/>
          </a:bodyPr>
          <a:lstStyle/>
          <a:p>
            <a:r>
              <a:rPr lang="en-US" sz="4000" b="1">
                <a:latin typeface="Arial Narrow" pitchFamily="34" charset="0"/>
              </a:rPr>
              <a:t>Global Warming:  It’s Here…</a:t>
            </a:r>
          </a:p>
        </p:txBody>
      </p:sp>
      <p:sp>
        <p:nvSpPr>
          <p:cNvPr id="37892" name="Text Box 6"/>
          <p:cNvSpPr txBox="1">
            <a:spLocks noChangeArrowheads="1"/>
          </p:cNvSpPr>
          <p:nvPr/>
        </p:nvSpPr>
        <p:spPr bwMode="auto">
          <a:xfrm>
            <a:off x="1573213" y="1147763"/>
            <a:ext cx="6305550" cy="1465262"/>
          </a:xfrm>
          <a:prstGeom prst="rect">
            <a:avLst/>
          </a:prstGeom>
          <a:noFill/>
          <a:ln w="9525">
            <a:noFill/>
            <a:miter lim="800000"/>
            <a:headEnd/>
            <a:tailEnd/>
          </a:ln>
        </p:spPr>
        <p:txBody>
          <a:bodyPr wrap="none">
            <a:spAutoFit/>
          </a:bodyPr>
          <a:lstStyle/>
          <a:p>
            <a:pPr algn="l"/>
            <a:r>
              <a:rPr lang="en-US" sz="1800"/>
              <a:t>Scientists are increasingly convinced that the earth is getting</a:t>
            </a:r>
          </a:p>
          <a:p>
            <a:pPr algn="l"/>
            <a:r>
              <a:rPr lang="en-US" sz="1800"/>
              <a:t>hotter because of the buildup in the atmosphere of carbon</a:t>
            </a:r>
          </a:p>
          <a:p>
            <a:pPr algn="l"/>
            <a:r>
              <a:rPr lang="en-US" sz="1800"/>
              <a:t>dioxide and other gases produced largely by the burning of</a:t>
            </a:r>
          </a:p>
          <a:p>
            <a:pPr algn="l"/>
            <a:r>
              <a:rPr lang="en-US" sz="1800"/>
              <a:t>fossil fuels.  For each month this year, average global</a:t>
            </a:r>
          </a:p>
          <a:p>
            <a:pPr algn="l"/>
            <a:r>
              <a:rPr lang="en-US" sz="1800"/>
              <a:t>temperatures have been in the highest on record</a:t>
            </a:r>
            <a:r>
              <a:rPr lang="en-US" sz="1600"/>
              <a:t>.</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2286000" y="1447800"/>
            <a:ext cx="5791200" cy="4572000"/>
          </a:xfrm>
          <a:prstGeom prst="rect">
            <a:avLst/>
          </a:prstGeom>
          <a:solidFill>
            <a:srgbClr val="FFFF99">
              <a:alpha val="16078"/>
            </a:srgbClr>
          </a:solidFill>
          <a:ln w="9525">
            <a:solidFill>
              <a:schemeClr val="tx1"/>
            </a:solidFill>
            <a:miter lim="800000"/>
            <a:headEnd/>
            <a:tailEnd/>
          </a:ln>
        </p:spPr>
        <p:txBody>
          <a:bodyPr wrap="none" anchor="ctr"/>
          <a:lstStyle/>
          <a:p>
            <a:endParaRPr lang="en-US"/>
          </a:p>
        </p:txBody>
      </p:sp>
      <p:sp>
        <p:nvSpPr>
          <p:cNvPr id="179203" name="Rectangle 3"/>
          <p:cNvSpPr>
            <a:spLocks noGrp="1" noChangeArrowheads="1"/>
          </p:cNvSpPr>
          <p:nvPr>
            <p:ph type="title"/>
          </p:nvPr>
        </p:nvSpPr>
        <p:spPr>
          <a:xfrm>
            <a:off x="2133600" y="76200"/>
            <a:ext cx="4648200" cy="1143000"/>
          </a:xfrm>
        </p:spPr>
        <p:txBody>
          <a:bodyPr/>
          <a:lstStyle/>
          <a:p>
            <a:pPr eaLnBrk="1" hangingPunct="1"/>
            <a:r>
              <a:rPr lang="en-US" smtClean="0"/>
              <a:t>Vapor Pressure</a:t>
            </a:r>
          </a:p>
        </p:txBody>
      </p:sp>
      <p:sp>
        <p:nvSpPr>
          <p:cNvPr id="179204"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79205" name="Line 6"/>
          <p:cNvSpPr>
            <a:spLocks noChangeAspect="1" noChangeShapeType="1"/>
          </p:cNvSpPr>
          <p:nvPr/>
        </p:nvSpPr>
        <p:spPr bwMode="auto">
          <a:xfrm>
            <a:off x="2298700" y="1438275"/>
            <a:ext cx="0" cy="4600575"/>
          </a:xfrm>
          <a:prstGeom prst="line">
            <a:avLst/>
          </a:prstGeom>
          <a:noFill/>
          <a:ln w="9525">
            <a:solidFill>
              <a:schemeClr val="tx1"/>
            </a:solidFill>
            <a:round/>
            <a:headEnd/>
            <a:tailEnd/>
          </a:ln>
        </p:spPr>
        <p:txBody>
          <a:bodyPr/>
          <a:lstStyle/>
          <a:p>
            <a:endParaRPr lang="en-US"/>
          </a:p>
        </p:txBody>
      </p:sp>
      <p:sp>
        <p:nvSpPr>
          <p:cNvPr id="179206" name="Line 7"/>
          <p:cNvSpPr>
            <a:spLocks noChangeAspect="1" noChangeShapeType="1"/>
          </p:cNvSpPr>
          <p:nvPr/>
        </p:nvSpPr>
        <p:spPr bwMode="auto">
          <a:xfrm>
            <a:off x="2874963" y="1438275"/>
            <a:ext cx="0" cy="4600575"/>
          </a:xfrm>
          <a:prstGeom prst="line">
            <a:avLst/>
          </a:prstGeom>
          <a:noFill/>
          <a:ln w="9525">
            <a:solidFill>
              <a:schemeClr val="tx1"/>
            </a:solidFill>
            <a:round/>
            <a:headEnd/>
            <a:tailEnd/>
          </a:ln>
        </p:spPr>
        <p:txBody>
          <a:bodyPr/>
          <a:lstStyle/>
          <a:p>
            <a:endParaRPr lang="en-US"/>
          </a:p>
        </p:txBody>
      </p:sp>
      <p:sp>
        <p:nvSpPr>
          <p:cNvPr id="179207" name="Line 8"/>
          <p:cNvSpPr>
            <a:spLocks noChangeAspect="1" noChangeShapeType="1"/>
          </p:cNvSpPr>
          <p:nvPr/>
        </p:nvSpPr>
        <p:spPr bwMode="auto">
          <a:xfrm>
            <a:off x="3449638" y="1438275"/>
            <a:ext cx="0" cy="4600575"/>
          </a:xfrm>
          <a:prstGeom prst="line">
            <a:avLst/>
          </a:prstGeom>
          <a:noFill/>
          <a:ln w="9525">
            <a:solidFill>
              <a:schemeClr val="tx1"/>
            </a:solidFill>
            <a:round/>
            <a:headEnd/>
            <a:tailEnd/>
          </a:ln>
        </p:spPr>
        <p:txBody>
          <a:bodyPr/>
          <a:lstStyle/>
          <a:p>
            <a:endParaRPr lang="en-US"/>
          </a:p>
        </p:txBody>
      </p:sp>
      <p:sp>
        <p:nvSpPr>
          <p:cNvPr id="179208" name="Line 9"/>
          <p:cNvSpPr>
            <a:spLocks noChangeAspect="1" noChangeShapeType="1"/>
          </p:cNvSpPr>
          <p:nvPr/>
        </p:nvSpPr>
        <p:spPr bwMode="auto">
          <a:xfrm>
            <a:off x="4024313" y="1438275"/>
            <a:ext cx="0" cy="4600575"/>
          </a:xfrm>
          <a:prstGeom prst="line">
            <a:avLst/>
          </a:prstGeom>
          <a:noFill/>
          <a:ln w="9525">
            <a:solidFill>
              <a:schemeClr val="tx1"/>
            </a:solidFill>
            <a:round/>
            <a:headEnd/>
            <a:tailEnd/>
          </a:ln>
        </p:spPr>
        <p:txBody>
          <a:bodyPr/>
          <a:lstStyle/>
          <a:p>
            <a:endParaRPr lang="en-US"/>
          </a:p>
        </p:txBody>
      </p:sp>
      <p:sp>
        <p:nvSpPr>
          <p:cNvPr id="179209" name="Line 10"/>
          <p:cNvSpPr>
            <a:spLocks noChangeAspect="1" noChangeShapeType="1"/>
          </p:cNvSpPr>
          <p:nvPr/>
        </p:nvSpPr>
        <p:spPr bwMode="auto">
          <a:xfrm>
            <a:off x="4598988" y="1438275"/>
            <a:ext cx="0" cy="4600575"/>
          </a:xfrm>
          <a:prstGeom prst="line">
            <a:avLst/>
          </a:prstGeom>
          <a:noFill/>
          <a:ln w="9525">
            <a:solidFill>
              <a:schemeClr val="tx1"/>
            </a:solidFill>
            <a:round/>
            <a:headEnd/>
            <a:tailEnd/>
          </a:ln>
        </p:spPr>
        <p:txBody>
          <a:bodyPr/>
          <a:lstStyle/>
          <a:p>
            <a:endParaRPr lang="en-US"/>
          </a:p>
        </p:txBody>
      </p:sp>
      <p:sp>
        <p:nvSpPr>
          <p:cNvPr id="179210" name="Line 11"/>
          <p:cNvSpPr>
            <a:spLocks noChangeAspect="1" noChangeShapeType="1"/>
          </p:cNvSpPr>
          <p:nvPr/>
        </p:nvSpPr>
        <p:spPr bwMode="auto">
          <a:xfrm>
            <a:off x="5175250" y="1438275"/>
            <a:ext cx="0" cy="4600575"/>
          </a:xfrm>
          <a:prstGeom prst="line">
            <a:avLst/>
          </a:prstGeom>
          <a:noFill/>
          <a:ln w="9525">
            <a:solidFill>
              <a:schemeClr val="tx1"/>
            </a:solidFill>
            <a:round/>
            <a:headEnd/>
            <a:tailEnd/>
          </a:ln>
        </p:spPr>
        <p:txBody>
          <a:bodyPr/>
          <a:lstStyle/>
          <a:p>
            <a:endParaRPr lang="en-US"/>
          </a:p>
        </p:txBody>
      </p:sp>
      <p:sp>
        <p:nvSpPr>
          <p:cNvPr id="179211" name="Line 12"/>
          <p:cNvSpPr>
            <a:spLocks noChangeAspect="1" noChangeShapeType="1"/>
          </p:cNvSpPr>
          <p:nvPr/>
        </p:nvSpPr>
        <p:spPr bwMode="auto">
          <a:xfrm>
            <a:off x="5749925" y="1438275"/>
            <a:ext cx="0" cy="4600575"/>
          </a:xfrm>
          <a:prstGeom prst="line">
            <a:avLst/>
          </a:prstGeom>
          <a:noFill/>
          <a:ln w="9525">
            <a:solidFill>
              <a:schemeClr val="tx1"/>
            </a:solidFill>
            <a:round/>
            <a:headEnd/>
            <a:tailEnd/>
          </a:ln>
        </p:spPr>
        <p:txBody>
          <a:bodyPr/>
          <a:lstStyle/>
          <a:p>
            <a:endParaRPr lang="en-US"/>
          </a:p>
        </p:txBody>
      </p:sp>
      <p:sp>
        <p:nvSpPr>
          <p:cNvPr id="179212" name="Line 13"/>
          <p:cNvSpPr>
            <a:spLocks noChangeAspect="1" noChangeShapeType="1"/>
          </p:cNvSpPr>
          <p:nvPr/>
        </p:nvSpPr>
        <p:spPr bwMode="auto">
          <a:xfrm>
            <a:off x="6324600" y="1438275"/>
            <a:ext cx="0" cy="4600575"/>
          </a:xfrm>
          <a:prstGeom prst="line">
            <a:avLst/>
          </a:prstGeom>
          <a:noFill/>
          <a:ln w="9525">
            <a:solidFill>
              <a:schemeClr val="tx1"/>
            </a:solidFill>
            <a:round/>
            <a:headEnd/>
            <a:tailEnd/>
          </a:ln>
        </p:spPr>
        <p:txBody>
          <a:bodyPr/>
          <a:lstStyle/>
          <a:p>
            <a:endParaRPr lang="en-US"/>
          </a:p>
        </p:txBody>
      </p:sp>
      <p:sp>
        <p:nvSpPr>
          <p:cNvPr id="179213" name="Line 14"/>
          <p:cNvSpPr>
            <a:spLocks noChangeAspect="1" noChangeShapeType="1"/>
          </p:cNvSpPr>
          <p:nvPr/>
        </p:nvSpPr>
        <p:spPr bwMode="auto">
          <a:xfrm>
            <a:off x="6899275" y="1438275"/>
            <a:ext cx="0" cy="4600575"/>
          </a:xfrm>
          <a:prstGeom prst="line">
            <a:avLst/>
          </a:prstGeom>
          <a:noFill/>
          <a:ln w="9525">
            <a:solidFill>
              <a:schemeClr val="tx1"/>
            </a:solidFill>
            <a:round/>
            <a:headEnd/>
            <a:tailEnd/>
          </a:ln>
        </p:spPr>
        <p:txBody>
          <a:bodyPr/>
          <a:lstStyle/>
          <a:p>
            <a:endParaRPr lang="en-US"/>
          </a:p>
        </p:txBody>
      </p:sp>
      <p:sp>
        <p:nvSpPr>
          <p:cNvPr id="179214" name="Line 15"/>
          <p:cNvSpPr>
            <a:spLocks noChangeAspect="1" noChangeShapeType="1"/>
          </p:cNvSpPr>
          <p:nvPr/>
        </p:nvSpPr>
        <p:spPr bwMode="auto">
          <a:xfrm>
            <a:off x="7473950" y="1438275"/>
            <a:ext cx="0" cy="4600575"/>
          </a:xfrm>
          <a:prstGeom prst="line">
            <a:avLst/>
          </a:prstGeom>
          <a:noFill/>
          <a:ln w="9525">
            <a:solidFill>
              <a:schemeClr val="tx1"/>
            </a:solidFill>
            <a:round/>
            <a:headEnd/>
            <a:tailEnd/>
          </a:ln>
        </p:spPr>
        <p:txBody>
          <a:bodyPr/>
          <a:lstStyle/>
          <a:p>
            <a:endParaRPr lang="en-US"/>
          </a:p>
        </p:txBody>
      </p:sp>
      <p:sp>
        <p:nvSpPr>
          <p:cNvPr id="179215" name="Line 16"/>
          <p:cNvSpPr>
            <a:spLocks noChangeAspect="1" noChangeShapeType="1"/>
          </p:cNvSpPr>
          <p:nvPr/>
        </p:nvSpPr>
        <p:spPr bwMode="auto">
          <a:xfrm>
            <a:off x="2298700" y="5464175"/>
            <a:ext cx="5751513" cy="0"/>
          </a:xfrm>
          <a:prstGeom prst="line">
            <a:avLst/>
          </a:prstGeom>
          <a:noFill/>
          <a:ln w="9525">
            <a:solidFill>
              <a:schemeClr val="tx1"/>
            </a:solidFill>
            <a:round/>
            <a:headEnd/>
            <a:tailEnd/>
          </a:ln>
        </p:spPr>
        <p:txBody>
          <a:bodyPr/>
          <a:lstStyle/>
          <a:p>
            <a:endParaRPr lang="en-US"/>
          </a:p>
        </p:txBody>
      </p:sp>
      <p:sp>
        <p:nvSpPr>
          <p:cNvPr id="179216" name="Line 17"/>
          <p:cNvSpPr>
            <a:spLocks noChangeAspect="1" noChangeShapeType="1"/>
          </p:cNvSpPr>
          <p:nvPr/>
        </p:nvSpPr>
        <p:spPr bwMode="auto">
          <a:xfrm>
            <a:off x="2274888" y="6035675"/>
            <a:ext cx="5751512" cy="0"/>
          </a:xfrm>
          <a:prstGeom prst="line">
            <a:avLst/>
          </a:prstGeom>
          <a:noFill/>
          <a:ln w="9525">
            <a:solidFill>
              <a:schemeClr val="tx1"/>
            </a:solidFill>
            <a:round/>
            <a:headEnd/>
            <a:tailEnd/>
          </a:ln>
        </p:spPr>
        <p:txBody>
          <a:bodyPr/>
          <a:lstStyle/>
          <a:p>
            <a:endParaRPr lang="en-US"/>
          </a:p>
        </p:txBody>
      </p:sp>
      <p:sp>
        <p:nvSpPr>
          <p:cNvPr id="179217" name="Line 18"/>
          <p:cNvSpPr>
            <a:spLocks noChangeAspect="1" noChangeShapeType="1"/>
          </p:cNvSpPr>
          <p:nvPr/>
        </p:nvSpPr>
        <p:spPr bwMode="auto">
          <a:xfrm>
            <a:off x="2298700" y="4887913"/>
            <a:ext cx="5751513" cy="0"/>
          </a:xfrm>
          <a:prstGeom prst="line">
            <a:avLst/>
          </a:prstGeom>
          <a:noFill/>
          <a:ln w="9525">
            <a:solidFill>
              <a:schemeClr val="tx1"/>
            </a:solidFill>
            <a:round/>
            <a:headEnd/>
            <a:tailEnd/>
          </a:ln>
        </p:spPr>
        <p:txBody>
          <a:bodyPr/>
          <a:lstStyle/>
          <a:p>
            <a:endParaRPr lang="en-US"/>
          </a:p>
        </p:txBody>
      </p:sp>
      <p:sp>
        <p:nvSpPr>
          <p:cNvPr id="179218" name="Line 19"/>
          <p:cNvSpPr>
            <a:spLocks noChangeAspect="1" noChangeShapeType="1"/>
          </p:cNvSpPr>
          <p:nvPr/>
        </p:nvSpPr>
        <p:spPr bwMode="auto">
          <a:xfrm>
            <a:off x="2298700" y="4313238"/>
            <a:ext cx="5751513" cy="0"/>
          </a:xfrm>
          <a:prstGeom prst="line">
            <a:avLst/>
          </a:prstGeom>
          <a:noFill/>
          <a:ln w="9525">
            <a:solidFill>
              <a:schemeClr val="tx1"/>
            </a:solidFill>
            <a:round/>
            <a:headEnd/>
            <a:tailEnd/>
          </a:ln>
        </p:spPr>
        <p:txBody>
          <a:bodyPr/>
          <a:lstStyle/>
          <a:p>
            <a:endParaRPr lang="en-US"/>
          </a:p>
        </p:txBody>
      </p:sp>
      <p:sp>
        <p:nvSpPr>
          <p:cNvPr id="179219" name="Line 20"/>
          <p:cNvSpPr>
            <a:spLocks noChangeAspect="1" noChangeShapeType="1"/>
          </p:cNvSpPr>
          <p:nvPr/>
        </p:nvSpPr>
        <p:spPr bwMode="auto">
          <a:xfrm>
            <a:off x="2298700" y="3738563"/>
            <a:ext cx="5751513" cy="0"/>
          </a:xfrm>
          <a:prstGeom prst="line">
            <a:avLst/>
          </a:prstGeom>
          <a:noFill/>
          <a:ln w="9525">
            <a:solidFill>
              <a:schemeClr val="tx1"/>
            </a:solidFill>
            <a:round/>
            <a:headEnd/>
            <a:tailEnd/>
          </a:ln>
        </p:spPr>
        <p:txBody>
          <a:bodyPr/>
          <a:lstStyle/>
          <a:p>
            <a:endParaRPr lang="en-US"/>
          </a:p>
        </p:txBody>
      </p:sp>
      <p:sp>
        <p:nvSpPr>
          <p:cNvPr id="179220" name="Line 21"/>
          <p:cNvSpPr>
            <a:spLocks noChangeAspect="1" noChangeShapeType="1"/>
          </p:cNvSpPr>
          <p:nvPr/>
        </p:nvSpPr>
        <p:spPr bwMode="auto">
          <a:xfrm>
            <a:off x="2298700" y="3163888"/>
            <a:ext cx="5751513" cy="0"/>
          </a:xfrm>
          <a:prstGeom prst="line">
            <a:avLst/>
          </a:prstGeom>
          <a:noFill/>
          <a:ln w="9525">
            <a:solidFill>
              <a:schemeClr val="tx1"/>
            </a:solidFill>
            <a:round/>
            <a:headEnd/>
            <a:tailEnd/>
          </a:ln>
        </p:spPr>
        <p:txBody>
          <a:bodyPr/>
          <a:lstStyle/>
          <a:p>
            <a:endParaRPr lang="en-US"/>
          </a:p>
        </p:txBody>
      </p:sp>
      <p:sp>
        <p:nvSpPr>
          <p:cNvPr id="179221" name="Line 22"/>
          <p:cNvSpPr>
            <a:spLocks noChangeAspect="1" noChangeShapeType="1"/>
          </p:cNvSpPr>
          <p:nvPr/>
        </p:nvSpPr>
        <p:spPr bwMode="auto">
          <a:xfrm>
            <a:off x="2298700" y="2587625"/>
            <a:ext cx="5751513" cy="0"/>
          </a:xfrm>
          <a:prstGeom prst="line">
            <a:avLst/>
          </a:prstGeom>
          <a:noFill/>
          <a:ln w="9525">
            <a:solidFill>
              <a:schemeClr val="tx1"/>
            </a:solidFill>
            <a:round/>
            <a:headEnd/>
            <a:tailEnd/>
          </a:ln>
        </p:spPr>
        <p:txBody>
          <a:bodyPr/>
          <a:lstStyle/>
          <a:p>
            <a:endParaRPr lang="en-US"/>
          </a:p>
        </p:txBody>
      </p:sp>
      <p:sp>
        <p:nvSpPr>
          <p:cNvPr id="179222" name="Line 23"/>
          <p:cNvSpPr>
            <a:spLocks noChangeAspect="1" noChangeShapeType="1"/>
          </p:cNvSpPr>
          <p:nvPr/>
        </p:nvSpPr>
        <p:spPr bwMode="auto">
          <a:xfrm>
            <a:off x="2298700" y="2012950"/>
            <a:ext cx="5751513" cy="0"/>
          </a:xfrm>
          <a:prstGeom prst="line">
            <a:avLst/>
          </a:prstGeom>
          <a:noFill/>
          <a:ln w="9525">
            <a:solidFill>
              <a:schemeClr val="tx1"/>
            </a:solidFill>
            <a:round/>
            <a:headEnd/>
            <a:tailEnd/>
          </a:ln>
        </p:spPr>
        <p:txBody>
          <a:bodyPr/>
          <a:lstStyle/>
          <a:p>
            <a:endParaRPr lang="en-US"/>
          </a:p>
        </p:txBody>
      </p:sp>
      <p:sp>
        <p:nvSpPr>
          <p:cNvPr id="179223" name="Freeform 24"/>
          <p:cNvSpPr>
            <a:spLocks noChangeAspect="1"/>
          </p:cNvSpPr>
          <p:nvPr/>
        </p:nvSpPr>
        <p:spPr bwMode="auto">
          <a:xfrm>
            <a:off x="2298700" y="1443038"/>
            <a:ext cx="3516313" cy="4164012"/>
          </a:xfrm>
          <a:custGeom>
            <a:avLst/>
            <a:gdLst>
              <a:gd name="T0" fmla="*/ 0 w 2215"/>
              <a:gd name="T1" fmla="*/ 4164012 h 2623"/>
              <a:gd name="T2" fmla="*/ 682625 w 2215"/>
              <a:gd name="T3" fmla="*/ 3921125 h 2623"/>
              <a:gd name="T4" fmla="*/ 1320800 w 2215"/>
              <a:gd name="T5" fmla="*/ 3541712 h 2623"/>
              <a:gd name="T6" fmla="*/ 2159000 w 2215"/>
              <a:gd name="T7" fmla="*/ 2833687 h 2623"/>
              <a:gd name="T8" fmla="*/ 2932112 w 2215"/>
              <a:gd name="T9" fmla="*/ 1612900 h 2623"/>
              <a:gd name="T10" fmla="*/ 3516313 w 2215"/>
              <a:gd name="T11" fmla="*/ 0 h 2623"/>
              <a:gd name="T12" fmla="*/ 0 60000 65536"/>
              <a:gd name="T13" fmla="*/ 0 60000 65536"/>
              <a:gd name="T14" fmla="*/ 0 60000 65536"/>
              <a:gd name="T15" fmla="*/ 0 60000 65536"/>
              <a:gd name="T16" fmla="*/ 0 60000 65536"/>
              <a:gd name="T17" fmla="*/ 0 60000 65536"/>
              <a:gd name="T18" fmla="*/ 0 w 2215"/>
              <a:gd name="T19" fmla="*/ 0 h 2623"/>
              <a:gd name="T20" fmla="*/ 2215 w 2215"/>
              <a:gd name="T21" fmla="*/ 2623 h 2623"/>
            </a:gdLst>
            <a:ahLst/>
            <a:cxnLst>
              <a:cxn ang="T12">
                <a:pos x="T0" y="T1"/>
              </a:cxn>
              <a:cxn ang="T13">
                <a:pos x="T2" y="T3"/>
              </a:cxn>
              <a:cxn ang="T14">
                <a:pos x="T4" y="T5"/>
              </a:cxn>
              <a:cxn ang="T15">
                <a:pos x="T6" y="T7"/>
              </a:cxn>
              <a:cxn ang="T16">
                <a:pos x="T8" y="T9"/>
              </a:cxn>
              <a:cxn ang="T17">
                <a:pos x="T10" y="T11"/>
              </a:cxn>
            </a:cxnLst>
            <a:rect l="T18" t="T19" r="T20" b="T21"/>
            <a:pathLst>
              <a:path w="2215" h="2623">
                <a:moveTo>
                  <a:pt x="0" y="2623"/>
                </a:moveTo>
                <a:cubicBezTo>
                  <a:pt x="72" y="2598"/>
                  <a:pt x="292" y="2536"/>
                  <a:pt x="430" y="2470"/>
                </a:cubicBezTo>
                <a:cubicBezTo>
                  <a:pt x="568" y="2404"/>
                  <a:pt x="677" y="2344"/>
                  <a:pt x="832" y="2231"/>
                </a:cubicBezTo>
                <a:cubicBezTo>
                  <a:pt x="987" y="2117"/>
                  <a:pt x="1190" y="1987"/>
                  <a:pt x="1360" y="1785"/>
                </a:cubicBezTo>
                <a:cubicBezTo>
                  <a:pt x="1530" y="1584"/>
                  <a:pt x="1704" y="1314"/>
                  <a:pt x="1847" y="1016"/>
                </a:cubicBezTo>
                <a:cubicBezTo>
                  <a:pt x="1990" y="718"/>
                  <a:pt x="2138" y="212"/>
                  <a:pt x="2215" y="0"/>
                </a:cubicBezTo>
              </a:path>
            </a:pathLst>
          </a:custGeom>
          <a:noFill/>
          <a:ln w="31750">
            <a:solidFill>
              <a:schemeClr val="tx1"/>
            </a:solidFill>
            <a:round/>
            <a:headEnd/>
            <a:tailEnd/>
          </a:ln>
        </p:spPr>
        <p:txBody>
          <a:bodyPr/>
          <a:lstStyle/>
          <a:p>
            <a:endParaRPr lang="en-US"/>
          </a:p>
        </p:txBody>
      </p:sp>
      <p:sp>
        <p:nvSpPr>
          <p:cNvPr id="179224" name="Freeform 25"/>
          <p:cNvSpPr>
            <a:spLocks noChangeAspect="1"/>
          </p:cNvSpPr>
          <p:nvPr/>
        </p:nvSpPr>
        <p:spPr bwMode="auto">
          <a:xfrm>
            <a:off x="2298700" y="1443038"/>
            <a:ext cx="4530725" cy="4308475"/>
          </a:xfrm>
          <a:custGeom>
            <a:avLst/>
            <a:gdLst>
              <a:gd name="T0" fmla="*/ 0 w 2854"/>
              <a:gd name="T1" fmla="*/ 4308475 h 2714"/>
              <a:gd name="T2" fmla="*/ 1398587 w 2854"/>
              <a:gd name="T3" fmla="*/ 4113213 h 2714"/>
              <a:gd name="T4" fmla="*/ 2441575 w 2854"/>
              <a:gd name="T5" fmla="*/ 3709988 h 2714"/>
              <a:gd name="T6" fmla="*/ 3313113 w 2854"/>
              <a:gd name="T7" fmla="*/ 2924175 h 2714"/>
              <a:gd name="T8" fmla="*/ 4025900 w 2854"/>
              <a:gd name="T9" fmla="*/ 1719263 h 2714"/>
              <a:gd name="T10" fmla="*/ 4530725 w 2854"/>
              <a:gd name="T11" fmla="*/ 0 h 2714"/>
              <a:gd name="T12" fmla="*/ 0 60000 65536"/>
              <a:gd name="T13" fmla="*/ 0 60000 65536"/>
              <a:gd name="T14" fmla="*/ 0 60000 65536"/>
              <a:gd name="T15" fmla="*/ 0 60000 65536"/>
              <a:gd name="T16" fmla="*/ 0 60000 65536"/>
              <a:gd name="T17" fmla="*/ 0 60000 65536"/>
              <a:gd name="T18" fmla="*/ 0 w 2854"/>
              <a:gd name="T19" fmla="*/ 0 h 2714"/>
              <a:gd name="T20" fmla="*/ 2854 w 2854"/>
              <a:gd name="T21" fmla="*/ 2714 h 2714"/>
            </a:gdLst>
            <a:ahLst/>
            <a:cxnLst>
              <a:cxn ang="T12">
                <a:pos x="T0" y="T1"/>
              </a:cxn>
              <a:cxn ang="T13">
                <a:pos x="T2" y="T3"/>
              </a:cxn>
              <a:cxn ang="T14">
                <a:pos x="T4" y="T5"/>
              </a:cxn>
              <a:cxn ang="T15">
                <a:pos x="T6" y="T7"/>
              </a:cxn>
              <a:cxn ang="T16">
                <a:pos x="T8" y="T9"/>
              </a:cxn>
              <a:cxn ang="T17">
                <a:pos x="T10" y="T11"/>
              </a:cxn>
            </a:cxnLst>
            <a:rect l="T18" t="T19" r="T20" b="T21"/>
            <a:pathLst>
              <a:path w="2854" h="2714">
                <a:moveTo>
                  <a:pt x="0" y="2714"/>
                </a:moveTo>
                <a:cubicBezTo>
                  <a:pt x="147" y="2693"/>
                  <a:pt x="625" y="2654"/>
                  <a:pt x="881" y="2591"/>
                </a:cubicBezTo>
                <a:cubicBezTo>
                  <a:pt x="1138" y="2529"/>
                  <a:pt x="1338" y="2461"/>
                  <a:pt x="1538" y="2337"/>
                </a:cubicBezTo>
                <a:cubicBezTo>
                  <a:pt x="1738" y="2212"/>
                  <a:pt x="1921" y="2052"/>
                  <a:pt x="2087" y="1842"/>
                </a:cubicBezTo>
                <a:cubicBezTo>
                  <a:pt x="2253" y="1633"/>
                  <a:pt x="2408" y="1390"/>
                  <a:pt x="2536" y="1083"/>
                </a:cubicBezTo>
                <a:cubicBezTo>
                  <a:pt x="2664" y="776"/>
                  <a:pt x="2788" y="226"/>
                  <a:pt x="2854" y="0"/>
                </a:cubicBezTo>
              </a:path>
            </a:pathLst>
          </a:custGeom>
          <a:noFill/>
          <a:ln w="31750">
            <a:solidFill>
              <a:schemeClr val="tx1"/>
            </a:solidFill>
            <a:round/>
            <a:headEnd/>
            <a:tailEnd/>
          </a:ln>
        </p:spPr>
        <p:txBody>
          <a:bodyPr/>
          <a:lstStyle/>
          <a:p>
            <a:endParaRPr lang="en-US"/>
          </a:p>
        </p:txBody>
      </p:sp>
      <p:sp>
        <p:nvSpPr>
          <p:cNvPr id="179225" name="Freeform 26"/>
          <p:cNvSpPr>
            <a:spLocks noChangeAspect="1"/>
          </p:cNvSpPr>
          <p:nvPr/>
        </p:nvSpPr>
        <p:spPr bwMode="auto">
          <a:xfrm>
            <a:off x="2298700" y="1457325"/>
            <a:ext cx="5768975" cy="4437063"/>
          </a:xfrm>
          <a:custGeom>
            <a:avLst/>
            <a:gdLst>
              <a:gd name="T0" fmla="*/ 0 w 3634"/>
              <a:gd name="T1" fmla="*/ 4437063 h 2795"/>
              <a:gd name="T2" fmla="*/ 993775 w 3634"/>
              <a:gd name="T3" fmla="*/ 4376738 h 2795"/>
              <a:gd name="T4" fmla="*/ 2444750 w 3634"/>
              <a:gd name="T5" fmla="*/ 4149726 h 2795"/>
              <a:gd name="T6" fmla="*/ 3786188 w 3634"/>
              <a:gd name="T7" fmla="*/ 3436938 h 2795"/>
              <a:gd name="T8" fmla="*/ 4735513 w 3634"/>
              <a:gd name="T9" fmla="*/ 2468563 h 2795"/>
              <a:gd name="T10" fmla="*/ 5319713 w 3634"/>
              <a:gd name="T11" fmla="*/ 1390650 h 2795"/>
              <a:gd name="T12" fmla="*/ 5616575 w 3634"/>
              <a:gd name="T13" fmla="*/ 592138 h 2795"/>
              <a:gd name="T14" fmla="*/ 5768975 w 3634"/>
              <a:gd name="T15" fmla="*/ 0 h 2795"/>
              <a:gd name="T16" fmla="*/ 0 60000 65536"/>
              <a:gd name="T17" fmla="*/ 0 60000 65536"/>
              <a:gd name="T18" fmla="*/ 0 60000 65536"/>
              <a:gd name="T19" fmla="*/ 0 60000 65536"/>
              <a:gd name="T20" fmla="*/ 0 60000 65536"/>
              <a:gd name="T21" fmla="*/ 0 60000 65536"/>
              <a:gd name="T22" fmla="*/ 0 60000 65536"/>
              <a:gd name="T23" fmla="*/ 0 60000 65536"/>
              <a:gd name="T24" fmla="*/ 0 w 3634"/>
              <a:gd name="T25" fmla="*/ 0 h 2795"/>
              <a:gd name="T26" fmla="*/ 3634 w 3634"/>
              <a:gd name="T27" fmla="*/ 2795 h 27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34" h="2795">
                <a:moveTo>
                  <a:pt x="0" y="2795"/>
                </a:moveTo>
                <a:cubicBezTo>
                  <a:pt x="104" y="2789"/>
                  <a:pt x="370" y="2787"/>
                  <a:pt x="626" y="2757"/>
                </a:cubicBezTo>
                <a:cubicBezTo>
                  <a:pt x="883" y="2727"/>
                  <a:pt x="1247" y="2712"/>
                  <a:pt x="1540" y="2614"/>
                </a:cubicBezTo>
                <a:cubicBezTo>
                  <a:pt x="1832" y="2516"/>
                  <a:pt x="2145" y="2340"/>
                  <a:pt x="2385" y="2165"/>
                </a:cubicBezTo>
                <a:cubicBezTo>
                  <a:pt x="2625" y="1989"/>
                  <a:pt x="2823" y="1771"/>
                  <a:pt x="2983" y="1555"/>
                </a:cubicBezTo>
                <a:cubicBezTo>
                  <a:pt x="3143" y="1340"/>
                  <a:pt x="3259" y="1072"/>
                  <a:pt x="3351" y="876"/>
                </a:cubicBezTo>
                <a:cubicBezTo>
                  <a:pt x="3443" y="680"/>
                  <a:pt x="3491" y="519"/>
                  <a:pt x="3538" y="373"/>
                </a:cubicBezTo>
                <a:cubicBezTo>
                  <a:pt x="3585" y="227"/>
                  <a:pt x="3614" y="78"/>
                  <a:pt x="3634" y="0"/>
                </a:cubicBezTo>
              </a:path>
            </a:pathLst>
          </a:custGeom>
          <a:noFill/>
          <a:ln w="31750">
            <a:solidFill>
              <a:schemeClr val="tx1"/>
            </a:solidFill>
            <a:round/>
            <a:headEnd/>
            <a:tailEnd/>
          </a:ln>
        </p:spPr>
        <p:txBody>
          <a:bodyPr/>
          <a:lstStyle/>
          <a:p>
            <a:endParaRPr lang="en-US"/>
          </a:p>
        </p:txBody>
      </p:sp>
      <p:sp>
        <p:nvSpPr>
          <p:cNvPr id="179226" name="Text Box 27"/>
          <p:cNvSpPr txBox="1">
            <a:spLocks noChangeAspect="1" noChangeArrowheads="1"/>
          </p:cNvSpPr>
          <p:nvPr/>
        </p:nvSpPr>
        <p:spPr bwMode="auto">
          <a:xfrm>
            <a:off x="1520825" y="1768475"/>
            <a:ext cx="677863" cy="396875"/>
          </a:xfrm>
          <a:prstGeom prst="rect">
            <a:avLst/>
          </a:prstGeom>
          <a:noFill/>
          <a:ln w="9525">
            <a:noFill/>
            <a:miter lim="800000"/>
            <a:headEnd/>
            <a:tailEnd/>
          </a:ln>
        </p:spPr>
        <p:txBody>
          <a:bodyPr wrap="none">
            <a:spAutoFit/>
          </a:bodyPr>
          <a:lstStyle/>
          <a:p>
            <a:pPr algn="l"/>
            <a:r>
              <a:rPr lang="en-US" sz="2000" b="1"/>
              <a:t>93.3</a:t>
            </a:r>
          </a:p>
        </p:txBody>
      </p:sp>
      <p:sp>
        <p:nvSpPr>
          <p:cNvPr id="179227" name="Text Box 28"/>
          <p:cNvSpPr txBox="1">
            <a:spLocks noChangeAspect="1" noChangeArrowheads="1"/>
          </p:cNvSpPr>
          <p:nvPr/>
        </p:nvSpPr>
        <p:spPr bwMode="auto">
          <a:xfrm>
            <a:off x="1538288" y="2378075"/>
            <a:ext cx="677862" cy="396875"/>
          </a:xfrm>
          <a:prstGeom prst="rect">
            <a:avLst/>
          </a:prstGeom>
          <a:noFill/>
          <a:ln w="9525">
            <a:noFill/>
            <a:miter lim="800000"/>
            <a:headEnd/>
            <a:tailEnd/>
          </a:ln>
        </p:spPr>
        <p:txBody>
          <a:bodyPr wrap="none">
            <a:spAutoFit/>
          </a:bodyPr>
          <a:lstStyle/>
          <a:p>
            <a:pPr algn="l"/>
            <a:r>
              <a:rPr lang="en-US" sz="2000" b="1"/>
              <a:t>80.0</a:t>
            </a:r>
          </a:p>
        </p:txBody>
      </p:sp>
      <p:sp>
        <p:nvSpPr>
          <p:cNvPr id="179228" name="Text Box 29"/>
          <p:cNvSpPr txBox="1">
            <a:spLocks noChangeAspect="1" noChangeArrowheads="1"/>
          </p:cNvSpPr>
          <p:nvPr/>
        </p:nvSpPr>
        <p:spPr bwMode="auto">
          <a:xfrm>
            <a:off x="1538288" y="2971800"/>
            <a:ext cx="677862" cy="396875"/>
          </a:xfrm>
          <a:prstGeom prst="rect">
            <a:avLst/>
          </a:prstGeom>
          <a:noFill/>
          <a:ln w="9525">
            <a:noFill/>
            <a:miter lim="800000"/>
            <a:headEnd/>
            <a:tailEnd/>
          </a:ln>
        </p:spPr>
        <p:txBody>
          <a:bodyPr wrap="none">
            <a:spAutoFit/>
          </a:bodyPr>
          <a:lstStyle/>
          <a:p>
            <a:pPr algn="l"/>
            <a:r>
              <a:rPr lang="en-US" sz="2000" b="1"/>
              <a:t>66.6</a:t>
            </a:r>
          </a:p>
        </p:txBody>
      </p:sp>
      <p:sp>
        <p:nvSpPr>
          <p:cNvPr id="179229" name="Text Box 30"/>
          <p:cNvSpPr txBox="1">
            <a:spLocks noChangeAspect="1" noChangeArrowheads="1"/>
          </p:cNvSpPr>
          <p:nvPr/>
        </p:nvSpPr>
        <p:spPr bwMode="auto">
          <a:xfrm>
            <a:off x="1538288" y="3521075"/>
            <a:ext cx="677862" cy="396875"/>
          </a:xfrm>
          <a:prstGeom prst="rect">
            <a:avLst/>
          </a:prstGeom>
          <a:noFill/>
          <a:ln w="9525">
            <a:noFill/>
            <a:miter lim="800000"/>
            <a:headEnd/>
            <a:tailEnd/>
          </a:ln>
        </p:spPr>
        <p:txBody>
          <a:bodyPr wrap="none">
            <a:spAutoFit/>
          </a:bodyPr>
          <a:lstStyle/>
          <a:p>
            <a:pPr algn="l"/>
            <a:r>
              <a:rPr lang="en-US" sz="2000" b="1"/>
              <a:t>53.3</a:t>
            </a:r>
          </a:p>
        </p:txBody>
      </p:sp>
      <p:sp>
        <p:nvSpPr>
          <p:cNvPr id="179230" name="Text Box 31"/>
          <p:cNvSpPr txBox="1">
            <a:spLocks noChangeAspect="1" noChangeArrowheads="1"/>
          </p:cNvSpPr>
          <p:nvPr/>
        </p:nvSpPr>
        <p:spPr bwMode="auto">
          <a:xfrm>
            <a:off x="1538288" y="4114800"/>
            <a:ext cx="677862" cy="396875"/>
          </a:xfrm>
          <a:prstGeom prst="rect">
            <a:avLst/>
          </a:prstGeom>
          <a:noFill/>
          <a:ln w="9525">
            <a:noFill/>
            <a:miter lim="800000"/>
            <a:headEnd/>
            <a:tailEnd/>
          </a:ln>
        </p:spPr>
        <p:txBody>
          <a:bodyPr wrap="none">
            <a:spAutoFit/>
          </a:bodyPr>
          <a:lstStyle/>
          <a:p>
            <a:pPr algn="l"/>
            <a:r>
              <a:rPr lang="en-US" sz="2000" b="1"/>
              <a:t>40.0</a:t>
            </a:r>
          </a:p>
        </p:txBody>
      </p:sp>
      <p:sp>
        <p:nvSpPr>
          <p:cNvPr id="179231" name="Text Box 32"/>
          <p:cNvSpPr txBox="1">
            <a:spLocks noChangeAspect="1" noChangeArrowheads="1"/>
          </p:cNvSpPr>
          <p:nvPr/>
        </p:nvSpPr>
        <p:spPr bwMode="auto">
          <a:xfrm>
            <a:off x="1538288" y="4664075"/>
            <a:ext cx="677862" cy="396875"/>
          </a:xfrm>
          <a:prstGeom prst="rect">
            <a:avLst/>
          </a:prstGeom>
          <a:noFill/>
          <a:ln w="9525">
            <a:noFill/>
            <a:miter lim="800000"/>
            <a:headEnd/>
            <a:tailEnd/>
          </a:ln>
        </p:spPr>
        <p:txBody>
          <a:bodyPr wrap="none">
            <a:spAutoFit/>
          </a:bodyPr>
          <a:lstStyle/>
          <a:p>
            <a:pPr algn="l"/>
            <a:r>
              <a:rPr lang="en-US" sz="2000" b="1"/>
              <a:t>26.7</a:t>
            </a:r>
          </a:p>
        </p:txBody>
      </p:sp>
      <p:sp>
        <p:nvSpPr>
          <p:cNvPr id="179232" name="Text Box 33"/>
          <p:cNvSpPr txBox="1">
            <a:spLocks noChangeAspect="1" noChangeArrowheads="1"/>
          </p:cNvSpPr>
          <p:nvPr/>
        </p:nvSpPr>
        <p:spPr bwMode="auto">
          <a:xfrm>
            <a:off x="1538288" y="5257800"/>
            <a:ext cx="677862" cy="396875"/>
          </a:xfrm>
          <a:prstGeom prst="rect">
            <a:avLst/>
          </a:prstGeom>
          <a:noFill/>
          <a:ln w="9525">
            <a:noFill/>
            <a:miter lim="800000"/>
            <a:headEnd/>
            <a:tailEnd/>
          </a:ln>
        </p:spPr>
        <p:txBody>
          <a:bodyPr wrap="none">
            <a:spAutoFit/>
          </a:bodyPr>
          <a:lstStyle/>
          <a:p>
            <a:pPr algn="l"/>
            <a:r>
              <a:rPr lang="en-US" sz="2000" b="1"/>
              <a:t>13.3</a:t>
            </a:r>
          </a:p>
        </p:txBody>
      </p:sp>
      <p:sp>
        <p:nvSpPr>
          <p:cNvPr id="179233" name="Text Box 34"/>
          <p:cNvSpPr txBox="1">
            <a:spLocks noChangeAspect="1" noChangeArrowheads="1"/>
          </p:cNvSpPr>
          <p:nvPr/>
        </p:nvSpPr>
        <p:spPr bwMode="auto">
          <a:xfrm>
            <a:off x="2122488" y="6035675"/>
            <a:ext cx="311150" cy="366713"/>
          </a:xfrm>
          <a:prstGeom prst="rect">
            <a:avLst/>
          </a:prstGeom>
          <a:noFill/>
          <a:ln w="9525">
            <a:noFill/>
            <a:miter lim="800000"/>
            <a:headEnd/>
            <a:tailEnd/>
          </a:ln>
        </p:spPr>
        <p:txBody>
          <a:bodyPr wrap="none">
            <a:spAutoFit/>
          </a:bodyPr>
          <a:lstStyle/>
          <a:p>
            <a:pPr algn="l"/>
            <a:r>
              <a:rPr lang="en-US" sz="1800" b="1"/>
              <a:t>0</a:t>
            </a:r>
          </a:p>
        </p:txBody>
      </p:sp>
      <p:sp>
        <p:nvSpPr>
          <p:cNvPr id="179234" name="Text Box 35"/>
          <p:cNvSpPr txBox="1">
            <a:spLocks noChangeAspect="1" noChangeArrowheads="1"/>
          </p:cNvSpPr>
          <p:nvPr/>
        </p:nvSpPr>
        <p:spPr bwMode="auto">
          <a:xfrm>
            <a:off x="2627313" y="6049963"/>
            <a:ext cx="438150" cy="366712"/>
          </a:xfrm>
          <a:prstGeom prst="rect">
            <a:avLst/>
          </a:prstGeom>
          <a:noFill/>
          <a:ln w="9525">
            <a:noFill/>
            <a:miter lim="800000"/>
            <a:headEnd/>
            <a:tailEnd/>
          </a:ln>
        </p:spPr>
        <p:txBody>
          <a:bodyPr wrap="none">
            <a:spAutoFit/>
          </a:bodyPr>
          <a:lstStyle/>
          <a:p>
            <a:pPr algn="l"/>
            <a:r>
              <a:rPr lang="en-US" sz="1800" b="1"/>
              <a:t>10</a:t>
            </a:r>
          </a:p>
        </p:txBody>
      </p:sp>
      <p:sp>
        <p:nvSpPr>
          <p:cNvPr id="179235" name="Text Box 36"/>
          <p:cNvSpPr txBox="1">
            <a:spLocks noChangeAspect="1" noChangeArrowheads="1"/>
          </p:cNvSpPr>
          <p:nvPr/>
        </p:nvSpPr>
        <p:spPr bwMode="auto">
          <a:xfrm>
            <a:off x="3257550" y="6049963"/>
            <a:ext cx="438150" cy="366712"/>
          </a:xfrm>
          <a:prstGeom prst="rect">
            <a:avLst/>
          </a:prstGeom>
          <a:noFill/>
          <a:ln w="9525">
            <a:noFill/>
            <a:miter lim="800000"/>
            <a:headEnd/>
            <a:tailEnd/>
          </a:ln>
        </p:spPr>
        <p:txBody>
          <a:bodyPr wrap="none">
            <a:spAutoFit/>
          </a:bodyPr>
          <a:lstStyle/>
          <a:p>
            <a:pPr algn="l"/>
            <a:r>
              <a:rPr lang="en-US" sz="1800" b="1"/>
              <a:t>20</a:t>
            </a:r>
          </a:p>
        </p:txBody>
      </p:sp>
      <p:sp>
        <p:nvSpPr>
          <p:cNvPr id="179236" name="Text Box 37"/>
          <p:cNvSpPr txBox="1">
            <a:spLocks noChangeAspect="1" noChangeArrowheads="1"/>
          </p:cNvSpPr>
          <p:nvPr/>
        </p:nvSpPr>
        <p:spPr bwMode="auto">
          <a:xfrm>
            <a:off x="3778250" y="6049963"/>
            <a:ext cx="438150" cy="366712"/>
          </a:xfrm>
          <a:prstGeom prst="rect">
            <a:avLst/>
          </a:prstGeom>
          <a:noFill/>
          <a:ln w="9525">
            <a:noFill/>
            <a:miter lim="800000"/>
            <a:headEnd/>
            <a:tailEnd/>
          </a:ln>
        </p:spPr>
        <p:txBody>
          <a:bodyPr wrap="none">
            <a:spAutoFit/>
          </a:bodyPr>
          <a:lstStyle/>
          <a:p>
            <a:pPr algn="l"/>
            <a:r>
              <a:rPr lang="en-US" sz="1800" b="1"/>
              <a:t>30</a:t>
            </a:r>
          </a:p>
        </p:txBody>
      </p:sp>
      <p:sp>
        <p:nvSpPr>
          <p:cNvPr id="179237" name="Text Box 38"/>
          <p:cNvSpPr txBox="1">
            <a:spLocks noChangeAspect="1" noChangeArrowheads="1"/>
          </p:cNvSpPr>
          <p:nvPr/>
        </p:nvSpPr>
        <p:spPr bwMode="auto">
          <a:xfrm>
            <a:off x="4352925" y="6049963"/>
            <a:ext cx="438150" cy="366712"/>
          </a:xfrm>
          <a:prstGeom prst="rect">
            <a:avLst/>
          </a:prstGeom>
          <a:noFill/>
          <a:ln w="9525">
            <a:noFill/>
            <a:miter lim="800000"/>
            <a:headEnd/>
            <a:tailEnd/>
          </a:ln>
        </p:spPr>
        <p:txBody>
          <a:bodyPr wrap="none">
            <a:spAutoFit/>
          </a:bodyPr>
          <a:lstStyle/>
          <a:p>
            <a:pPr algn="l"/>
            <a:r>
              <a:rPr lang="en-US" sz="1800" b="1"/>
              <a:t>40</a:t>
            </a:r>
          </a:p>
        </p:txBody>
      </p:sp>
      <p:sp>
        <p:nvSpPr>
          <p:cNvPr id="179238" name="Text Box 39"/>
          <p:cNvSpPr txBox="1">
            <a:spLocks noChangeAspect="1" noChangeArrowheads="1"/>
          </p:cNvSpPr>
          <p:nvPr/>
        </p:nvSpPr>
        <p:spPr bwMode="auto">
          <a:xfrm>
            <a:off x="4927600" y="6049963"/>
            <a:ext cx="438150" cy="366712"/>
          </a:xfrm>
          <a:prstGeom prst="rect">
            <a:avLst/>
          </a:prstGeom>
          <a:noFill/>
          <a:ln w="9525">
            <a:noFill/>
            <a:miter lim="800000"/>
            <a:headEnd/>
            <a:tailEnd/>
          </a:ln>
        </p:spPr>
        <p:txBody>
          <a:bodyPr wrap="none">
            <a:spAutoFit/>
          </a:bodyPr>
          <a:lstStyle/>
          <a:p>
            <a:pPr algn="l"/>
            <a:r>
              <a:rPr lang="en-US" sz="1800" b="1"/>
              <a:t>50</a:t>
            </a:r>
          </a:p>
        </p:txBody>
      </p:sp>
      <p:sp>
        <p:nvSpPr>
          <p:cNvPr id="179239" name="Text Box 40"/>
          <p:cNvSpPr txBox="1">
            <a:spLocks noChangeAspect="1" noChangeArrowheads="1"/>
          </p:cNvSpPr>
          <p:nvPr/>
        </p:nvSpPr>
        <p:spPr bwMode="auto">
          <a:xfrm>
            <a:off x="5503863" y="6049963"/>
            <a:ext cx="438150" cy="366712"/>
          </a:xfrm>
          <a:prstGeom prst="rect">
            <a:avLst/>
          </a:prstGeom>
          <a:noFill/>
          <a:ln w="9525">
            <a:noFill/>
            <a:miter lim="800000"/>
            <a:headEnd/>
            <a:tailEnd/>
          </a:ln>
        </p:spPr>
        <p:txBody>
          <a:bodyPr wrap="none">
            <a:spAutoFit/>
          </a:bodyPr>
          <a:lstStyle/>
          <a:p>
            <a:pPr algn="l"/>
            <a:r>
              <a:rPr lang="en-US" sz="1800" b="1"/>
              <a:t>60</a:t>
            </a:r>
          </a:p>
        </p:txBody>
      </p:sp>
      <p:sp>
        <p:nvSpPr>
          <p:cNvPr id="179240" name="Text Box 41"/>
          <p:cNvSpPr txBox="1">
            <a:spLocks noChangeAspect="1" noChangeArrowheads="1"/>
          </p:cNvSpPr>
          <p:nvPr/>
        </p:nvSpPr>
        <p:spPr bwMode="auto">
          <a:xfrm>
            <a:off x="6132513" y="6049963"/>
            <a:ext cx="438150" cy="366712"/>
          </a:xfrm>
          <a:prstGeom prst="rect">
            <a:avLst/>
          </a:prstGeom>
          <a:noFill/>
          <a:ln w="9525">
            <a:noFill/>
            <a:miter lim="800000"/>
            <a:headEnd/>
            <a:tailEnd/>
          </a:ln>
        </p:spPr>
        <p:txBody>
          <a:bodyPr wrap="none">
            <a:spAutoFit/>
          </a:bodyPr>
          <a:lstStyle/>
          <a:p>
            <a:pPr algn="l"/>
            <a:r>
              <a:rPr lang="en-US" sz="1800" b="1"/>
              <a:t>70</a:t>
            </a:r>
          </a:p>
        </p:txBody>
      </p:sp>
      <p:sp>
        <p:nvSpPr>
          <p:cNvPr id="179241" name="Text Box 42"/>
          <p:cNvSpPr txBox="1">
            <a:spLocks noChangeAspect="1" noChangeArrowheads="1"/>
          </p:cNvSpPr>
          <p:nvPr/>
        </p:nvSpPr>
        <p:spPr bwMode="auto">
          <a:xfrm>
            <a:off x="6653213" y="6049963"/>
            <a:ext cx="438150" cy="366712"/>
          </a:xfrm>
          <a:prstGeom prst="rect">
            <a:avLst/>
          </a:prstGeom>
          <a:noFill/>
          <a:ln w="9525">
            <a:noFill/>
            <a:miter lim="800000"/>
            <a:headEnd/>
            <a:tailEnd/>
          </a:ln>
        </p:spPr>
        <p:txBody>
          <a:bodyPr wrap="none">
            <a:spAutoFit/>
          </a:bodyPr>
          <a:lstStyle/>
          <a:p>
            <a:pPr algn="l"/>
            <a:r>
              <a:rPr lang="en-US" sz="1800" b="1"/>
              <a:t>80</a:t>
            </a:r>
          </a:p>
        </p:txBody>
      </p:sp>
      <p:sp>
        <p:nvSpPr>
          <p:cNvPr id="179242" name="Text Box 43"/>
          <p:cNvSpPr txBox="1">
            <a:spLocks noChangeAspect="1" noChangeArrowheads="1"/>
          </p:cNvSpPr>
          <p:nvPr/>
        </p:nvSpPr>
        <p:spPr bwMode="auto">
          <a:xfrm>
            <a:off x="7227888" y="6049963"/>
            <a:ext cx="438150" cy="366712"/>
          </a:xfrm>
          <a:prstGeom prst="rect">
            <a:avLst/>
          </a:prstGeom>
          <a:noFill/>
          <a:ln w="9525">
            <a:noFill/>
            <a:miter lim="800000"/>
            <a:headEnd/>
            <a:tailEnd/>
          </a:ln>
        </p:spPr>
        <p:txBody>
          <a:bodyPr wrap="none">
            <a:spAutoFit/>
          </a:bodyPr>
          <a:lstStyle/>
          <a:p>
            <a:pPr algn="l"/>
            <a:r>
              <a:rPr lang="en-US" sz="1800" b="1"/>
              <a:t>90</a:t>
            </a:r>
          </a:p>
        </p:txBody>
      </p:sp>
      <p:sp>
        <p:nvSpPr>
          <p:cNvPr id="179243" name="Text Box 44"/>
          <p:cNvSpPr txBox="1">
            <a:spLocks noChangeAspect="1" noChangeArrowheads="1"/>
          </p:cNvSpPr>
          <p:nvPr/>
        </p:nvSpPr>
        <p:spPr bwMode="auto">
          <a:xfrm>
            <a:off x="7659688" y="6049963"/>
            <a:ext cx="565150" cy="366712"/>
          </a:xfrm>
          <a:prstGeom prst="rect">
            <a:avLst/>
          </a:prstGeom>
          <a:noFill/>
          <a:ln w="9525">
            <a:noFill/>
            <a:miter lim="800000"/>
            <a:headEnd/>
            <a:tailEnd/>
          </a:ln>
        </p:spPr>
        <p:txBody>
          <a:bodyPr wrap="none">
            <a:spAutoFit/>
          </a:bodyPr>
          <a:lstStyle/>
          <a:p>
            <a:pPr algn="l"/>
            <a:r>
              <a:rPr lang="en-US" sz="1800" b="1"/>
              <a:t>100</a:t>
            </a:r>
          </a:p>
        </p:txBody>
      </p:sp>
      <p:sp>
        <p:nvSpPr>
          <p:cNvPr id="179244" name="Text Box 45"/>
          <p:cNvSpPr txBox="1">
            <a:spLocks noChangeAspect="1" noChangeArrowheads="1"/>
          </p:cNvSpPr>
          <p:nvPr/>
        </p:nvSpPr>
        <p:spPr bwMode="auto">
          <a:xfrm>
            <a:off x="5192713" y="1066800"/>
            <a:ext cx="963612" cy="396875"/>
          </a:xfrm>
          <a:prstGeom prst="rect">
            <a:avLst/>
          </a:prstGeom>
          <a:noFill/>
          <a:ln w="9525">
            <a:noFill/>
            <a:miter lim="800000"/>
            <a:headEnd/>
            <a:tailEnd/>
          </a:ln>
        </p:spPr>
        <p:txBody>
          <a:bodyPr wrap="none">
            <a:spAutoFit/>
          </a:bodyPr>
          <a:lstStyle/>
          <a:p>
            <a:pPr algn="l"/>
            <a:r>
              <a:rPr lang="en-US" sz="2000" b="1"/>
              <a:t>61.3</a:t>
            </a:r>
            <a:r>
              <a:rPr lang="en-US" sz="2000" b="1" baseline="30000"/>
              <a:t>o</a:t>
            </a:r>
            <a:r>
              <a:rPr lang="en-US" sz="2000" b="1"/>
              <a:t>C</a:t>
            </a:r>
          </a:p>
        </p:txBody>
      </p:sp>
      <p:sp>
        <p:nvSpPr>
          <p:cNvPr id="179245" name="Text Box 46"/>
          <p:cNvSpPr txBox="1">
            <a:spLocks noChangeAspect="1" noChangeArrowheads="1"/>
          </p:cNvSpPr>
          <p:nvPr/>
        </p:nvSpPr>
        <p:spPr bwMode="auto">
          <a:xfrm>
            <a:off x="6486525" y="1066800"/>
            <a:ext cx="963613" cy="396875"/>
          </a:xfrm>
          <a:prstGeom prst="rect">
            <a:avLst/>
          </a:prstGeom>
          <a:noFill/>
          <a:ln w="9525">
            <a:noFill/>
            <a:miter lim="800000"/>
            <a:headEnd/>
            <a:tailEnd/>
          </a:ln>
        </p:spPr>
        <p:txBody>
          <a:bodyPr wrap="none">
            <a:spAutoFit/>
          </a:bodyPr>
          <a:lstStyle/>
          <a:p>
            <a:pPr algn="l"/>
            <a:r>
              <a:rPr lang="en-US" sz="2000" b="1"/>
              <a:t>78.4</a:t>
            </a:r>
            <a:r>
              <a:rPr lang="en-US" sz="2000" b="1" baseline="30000"/>
              <a:t>o</a:t>
            </a:r>
            <a:r>
              <a:rPr lang="en-US" sz="2000" b="1"/>
              <a:t>C</a:t>
            </a:r>
          </a:p>
        </p:txBody>
      </p:sp>
      <p:sp>
        <p:nvSpPr>
          <p:cNvPr id="179246" name="Text Box 47"/>
          <p:cNvSpPr txBox="1">
            <a:spLocks noChangeAspect="1" noChangeArrowheads="1"/>
          </p:cNvSpPr>
          <p:nvPr/>
        </p:nvSpPr>
        <p:spPr bwMode="auto">
          <a:xfrm>
            <a:off x="7635875" y="1066800"/>
            <a:ext cx="893763" cy="396875"/>
          </a:xfrm>
          <a:prstGeom prst="rect">
            <a:avLst/>
          </a:prstGeom>
          <a:noFill/>
          <a:ln w="9525">
            <a:noFill/>
            <a:miter lim="800000"/>
            <a:headEnd/>
            <a:tailEnd/>
          </a:ln>
        </p:spPr>
        <p:txBody>
          <a:bodyPr wrap="none">
            <a:spAutoFit/>
          </a:bodyPr>
          <a:lstStyle/>
          <a:p>
            <a:pPr algn="l"/>
            <a:r>
              <a:rPr lang="en-US" sz="2000" b="1"/>
              <a:t>100</a:t>
            </a:r>
            <a:r>
              <a:rPr lang="en-US" sz="2000" b="1" baseline="30000"/>
              <a:t>o</a:t>
            </a:r>
            <a:r>
              <a:rPr lang="en-US" sz="2000" b="1"/>
              <a:t>C</a:t>
            </a:r>
          </a:p>
        </p:txBody>
      </p:sp>
      <p:sp>
        <p:nvSpPr>
          <p:cNvPr id="179247" name="Text Box 48"/>
          <p:cNvSpPr txBox="1">
            <a:spLocks noChangeAspect="1" noChangeArrowheads="1"/>
          </p:cNvSpPr>
          <p:nvPr/>
        </p:nvSpPr>
        <p:spPr bwMode="auto">
          <a:xfrm rot="-3360992">
            <a:off x="3724276" y="3222625"/>
            <a:ext cx="1524000" cy="396875"/>
          </a:xfrm>
          <a:prstGeom prst="rect">
            <a:avLst/>
          </a:prstGeom>
          <a:noFill/>
          <a:ln w="9525">
            <a:noFill/>
            <a:miter lim="800000"/>
            <a:headEnd/>
            <a:tailEnd/>
          </a:ln>
        </p:spPr>
        <p:txBody>
          <a:bodyPr wrap="none">
            <a:spAutoFit/>
          </a:bodyPr>
          <a:lstStyle/>
          <a:p>
            <a:pPr algn="l"/>
            <a:r>
              <a:rPr lang="en-US" sz="2000" b="1"/>
              <a:t>chloroform</a:t>
            </a:r>
          </a:p>
        </p:txBody>
      </p:sp>
      <p:sp>
        <p:nvSpPr>
          <p:cNvPr id="179248" name="Text Box 49"/>
          <p:cNvSpPr txBox="1">
            <a:spLocks noChangeAspect="1" noChangeArrowheads="1"/>
          </p:cNvSpPr>
          <p:nvPr/>
        </p:nvSpPr>
        <p:spPr bwMode="auto">
          <a:xfrm rot="-3521323">
            <a:off x="4761707" y="3369469"/>
            <a:ext cx="1735137" cy="396875"/>
          </a:xfrm>
          <a:prstGeom prst="rect">
            <a:avLst/>
          </a:prstGeom>
          <a:noFill/>
          <a:ln w="9525">
            <a:noFill/>
            <a:miter lim="800000"/>
            <a:headEnd/>
            <a:tailEnd/>
          </a:ln>
        </p:spPr>
        <p:txBody>
          <a:bodyPr wrap="none">
            <a:spAutoFit/>
          </a:bodyPr>
          <a:lstStyle/>
          <a:p>
            <a:pPr algn="l"/>
            <a:r>
              <a:rPr lang="en-US" sz="2000" b="1"/>
              <a:t>ethyl alcohol</a:t>
            </a:r>
          </a:p>
        </p:txBody>
      </p:sp>
      <p:sp>
        <p:nvSpPr>
          <p:cNvPr id="179249" name="Text Box 50"/>
          <p:cNvSpPr txBox="1">
            <a:spLocks noChangeAspect="1" noChangeArrowheads="1"/>
          </p:cNvSpPr>
          <p:nvPr/>
        </p:nvSpPr>
        <p:spPr bwMode="auto">
          <a:xfrm rot="-2446097">
            <a:off x="5386388" y="4332288"/>
            <a:ext cx="846137" cy="396875"/>
          </a:xfrm>
          <a:prstGeom prst="rect">
            <a:avLst/>
          </a:prstGeom>
          <a:noFill/>
          <a:ln w="9525">
            <a:noFill/>
            <a:miter lim="800000"/>
            <a:headEnd/>
            <a:tailEnd/>
          </a:ln>
        </p:spPr>
        <p:txBody>
          <a:bodyPr wrap="none">
            <a:spAutoFit/>
          </a:bodyPr>
          <a:lstStyle/>
          <a:p>
            <a:pPr algn="l"/>
            <a:r>
              <a:rPr lang="en-US" sz="2000" b="1"/>
              <a:t>water</a:t>
            </a:r>
          </a:p>
        </p:txBody>
      </p:sp>
      <p:sp>
        <p:nvSpPr>
          <p:cNvPr id="179250" name="Freeform 51"/>
          <p:cNvSpPr>
            <a:spLocks noChangeAspect="1"/>
          </p:cNvSpPr>
          <p:nvPr/>
        </p:nvSpPr>
        <p:spPr bwMode="auto">
          <a:xfrm>
            <a:off x="8067675" y="1457325"/>
            <a:ext cx="19050" cy="4606925"/>
          </a:xfrm>
          <a:custGeom>
            <a:avLst/>
            <a:gdLst>
              <a:gd name="T0" fmla="*/ 19050 w 12"/>
              <a:gd name="T1" fmla="*/ 0 h 2902"/>
              <a:gd name="T2" fmla="*/ 0 w 12"/>
              <a:gd name="T3" fmla="*/ 4606925 h 2902"/>
              <a:gd name="T4" fmla="*/ 0 60000 65536"/>
              <a:gd name="T5" fmla="*/ 0 60000 65536"/>
              <a:gd name="T6" fmla="*/ 0 w 12"/>
              <a:gd name="T7" fmla="*/ 0 h 2902"/>
              <a:gd name="T8" fmla="*/ 12 w 12"/>
              <a:gd name="T9" fmla="*/ 2902 h 2902"/>
            </a:gdLst>
            <a:ahLst/>
            <a:cxnLst>
              <a:cxn ang="T4">
                <a:pos x="T0" y="T1"/>
              </a:cxn>
              <a:cxn ang="T5">
                <a:pos x="T2" y="T3"/>
              </a:cxn>
            </a:cxnLst>
            <a:rect l="T6" t="T7" r="T8" b="T9"/>
            <a:pathLst>
              <a:path w="12" h="2902">
                <a:moveTo>
                  <a:pt x="12" y="0"/>
                </a:moveTo>
                <a:lnTo>
                  <a:pt x="0" y="2902"/>
                </a:lnTo>
              </a:path>
            </a:pathLst>
          </a:custGeom>
          <a:noFill/>
          <a:ln w="9525">
            <a:solidFill>
              <a:schemeClr val="tx1"/>
            </a:solidFill>
            <a:round/>
            <a:headEnd/>
            <a:tailEnd/>
          </a:ln>
        </p:spPr>
        <p:txBody>
          <a:bodyPr/>
          <a:lstStyle/>
          <a:p>
            <a:endParaRPr lang="en-US"/>
          </a:p>
        </p:txBody>
      </p:sp>
      <p:sp>
        <p:nvSpPr>
          <p:cNvPr id="179251" name="Line 52"/>
          <p:cNvSpPr>
            <a:spLocks noChangeAspect="1" noChangeShapeType="1"/>
          </p:cNvSpPr>
          <p:nvPr/>
        </p:nvSpPr>
        <p:spPr bwMode="auto">
          <a:xfrm>
            <a:off x="2314575" y="1463675"/>
            <a:ext cx="5751513" cy="0"/>
          </a:xfrm>
          <a:prstGeom prst="line">
            <a:avLst/>
          </a:prstGeom>
          <a:noFill/>
          <a:ln w="9525">
            <a:solidFill>
              <a:schemeClr val="tx1"/>
            </a:solidFill>
            <a:round/>
            <a:headEnd/>
            <a:tailEnd/>
          </a:ln>
        </p:spPr>
        <p:txBody>
          <a:bodyPr/>
          <a:lstStyle/>
          <a:p>
            <a:endParaRPr lang="en-US"/>
          </a:p>
        </p:txBody>
      </p:sp>
      <p:sp>
        <p:nvSpPr>
          <p:cNvPr id="179252" name="Text Box 53"/>
          <p:cNvSpPr txBox="1">
            <a:spLocks noChangeArrowheads="1"/>
          </p:cNvSpPr>
          <p:nvPr/>
        </p:nvSpPr>
        <p:spPr bwMode="auto">
          <a:xfrm rot="16200000" flipH="1">
            <a:off x="8731" y="3437732"/>
            <a:ext cx="2268537" cy="457200"/>
          </a:xfrm>
          <a:prstGeom prst="rect">
            <a:avLst/>
          </a:prstGeom>
          <a:noFill/>
          <a:ln w="9525">
            <a:noFill/>
            <a:miter lim="800000"/>
            <a:headEnd/>
            <a:tailEnd/>
          </a:ln>
        </p:spPr>
        <p:txBody>
          <a:bodyPr wrap="none">
            <a:spAutoFit/>
          </a:bodyPr>
          <a:lstStyle/>
          <a:p>
            <a:pPr algn="l"/>
            <a:r>
              <a:rPr lang="en-US" sz="2400"/>
              <a:t>Pressure (KPa)</a:t>
            </a:r>
          </a:p>
        </p:txBody>
      </p:sp>
      <p:sp>
        <p:nvSpPr>
          <p:cNvPr id="179253" name="Text Box 54"/>
          <p:cNvSpPr txBox="1">
            <a:spLocks noChangeArrowheads="1"/>
          </p:cNvSpPr>
          <p:nvPr/>
        </p:nvSpPr>
        <p:spPr bwMode="auto">
          <a:xfrm flipH="1">
            <a:off x="3881438" y="6340475"/>
            <a:ext cx="2551112" cy="457200"/>
          </a:xfrm>
          <a:prstGeom prst="rect">
            <a:avLst/>
          </a:prstGeom>
          <a:noFill/>
          <a:ln w="9525">
            <a:noFill/>
            <a:miter lim="800000"/>
            <a:headEnd/>
            <a:tailEnd/>
          </a:ln>
        </p:spPr>
        <p:txBody>
          <a:bodyPr wrap="none">
            <a:spAutoFit/>
          </a:bodyPr>
          <a:lstStyle/>
          <a:p>
            <a:pPr algn="l"/>
            <a:r>
              <a:rPr lang="en-US" sz="2400"/>
              <a:t>Temperature (</a:t>
            </a:r>
            <a:r>
              <a:rPr lang="en-US" sz="2400" baseline="30000"/>
              <a:t>o</a:t>
            </a:r>
            <a:r>
              <a:rPr lang="en-US" sz="2400"/>
              <a:t>C)</a:t>
            </a:r>
          </a:p>
        </p:txBody>
      </p:sp>
      <p:sp>
        <p:nvSpPr>
          <p:cNvPr id="179254" name="Text Box 55"/>
          <p:cNvSpPr txBox="1">
            <a:spLocks noChangeAspect="1" noChangeArrowheads="1"/>
          </p:cNvSpPr>
          <p:nvPr/>
        </p:nvSpPr>
        <p:spPr bwMode="auto">
          <a:xfrm>
            <a:off x="1390650" y="1295400"/>
            <a:ext cx="819150" cy="396875"/>
          </a:xfrm>
          <a:prstGeom prst="rect">
            <a:avLst/>
          </a:prstGeom>
          <a:noFill/>
          <a:ln w="9525">
            <a:noFill/>
            <a:miter lim="800000"/>
            <a:headEnd/>
            <a:tailEnd/>
          </a:ln>
        </p:spPr>
        <p:txBody>
          <a:bodyPr wrap="none">
            <a:spAutoFit/>
          </a:bodyPr>
          <a:lstStyle/>
          <a:p>
            <a:pPr algn="l"/>
            <a:r>
              <a:rPr lang="en-US" sz="2000" b="1"/>
              <a:t>101.3</a:t>
            </a:r>
          </a:p>
        </p:txBody>
      </p:sp>
      <p:pic>
        <p:nvPicPr>
          <p:cNvPr id="206904" name="Picture 56" descr="Image:Red pog2.svg">
            <a:hlinkClick r:id="rId4"/>
          </p:cNvPr>
          <p:cNvPicPr>
            <a:picLocks noChangeAspect="1" noChangeArrowheads="1"/>
          </p:cNvPicPr>
          <p:nvPr/>
        </p:nvPicPr>
        <p:blipFill>
          <a:blip r:embed="rId5" cstate="print"/>
          <a:srcRect/>
          <a:stretch>
            <a:fillRect/>
          </a:stretch>
        </p:blipFill>
        <p:spPr bwMode="auto">
          <a:xfrm>
            <a:off x="5746750" y="1384300"/>
            <a:ext cx="130175" cy="130175"/>
          </a:xfrm>
          <a:prstGeom prst="rect">
            <a:avLst/>
          </a:prstGeom>
          <a:noFill/>
          <a:ln w="9525">
            <a:noFill/>
            <a:miter lim="800000"/>
            <a:headEnd/>
            <a:tailEnd/>
          </a:ln>
        </p:spPr>
      </p:pic>
      <p:pic>
        <p:nvPicPr>
          <p:cNvPr id="206905" name="Picture 57" descr="Image:Red pog2.svg">
            <a:hlinkClick r:id="rId4"/>
          </p:cNvPr>
          <p:cNvPicPr>
            <a:picLocks noChangeAspect="1" noChangeArrowheads="1"/>
          </p:cNvPicPr>
          <p:nvPr/>
        </p:nvPicPr>
        <p:blipFill>
          <a:blip r:embed="rId5" cstate="print"/>
          <a:srcRect/>
          <a:stretch>
            <a:fillRect/>
          </a:stretch>
        </p:blipFill>
        <p:spPr bwMode="auto">
          <a:xfrm>
            <a:off x="6759575" y="1384300"/>
            <a:ext cx="130175" cy="130175"/>
          </a:xfrm>
          <a:prstGeom prst="rect">
            <a:avLst/>
          </a:prstGeom>
          <a:noFill/>
          <a:ln w="9525">
            <a:noFill/>
            <a:miter lim="800000"/>
            <a:headEnd/>
            <a:tailEnd/>
          </a:ln>
        </p:spPr>
      </p:pic>
      <p:pic>
        <p:nvPicPr>
          <p:cNvPr id="206906" name="Picture 58" descr="Image:Red pog2.svg">
            <a:hlinkClick r:id="rId4"/>
          </p:cNvPr>
          <p:cNvPicPr>
            <a:picLocks noChangeAspect="1" noChangeArrowheads="1"/>
          </p:cNvPicPr>
          <p:nvPr/>
        </p:nvPicPr>
        <p:blipFill>
          <a:blip r:embed="rId5" cstate="print"/>
          <a:srcRect/>
          <a:stretch>
            <a:fillRect/>
          </a:stretch>
        </p:blipFill>
        <p:spPr bwMode="auto">
          <a:xfrm>
            <a:off x="8013700" y="1387475"/>
            <a:ext cx="130175" cy="130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6904"/>
                                        </p:tgtEl>
                                        <p:attrNameLst>
                                          <p:attrName>style.visibility</p:attrName>
                                        </p:attrNameLst>
                                      </p:cBhvr>
                                      <p:to>
                                        <p:strVal val="visible"/>
                                      </p:to>
                                    </p:set>
                                    <p:animEffect transition="in" filter="dissolve">
                                      <p:cBhvr>
                                        <p:cTn id="7" dur="500"/>
                                        <p:tgtEl>
                                          <p:spTgt spid="20690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6905"/>
                                        </p:tgtEl>
                                        <p:attrNameLst>
                                          <p:attrName>style.visibility</p:attrName>
                                        </p:attrNameLst>
                                      </p:cBhvr>
                                      <p:to>
                                        <p:strVal val="visible"/>
                                      </p:to>
                                    </p:set>
                                    <p:animEffect transition="in" filter="dissolve">
                                      <p:cBhvr>
                                        <p:cTn id="12" dur="500"/>
                                        <p:tgtEl>
                                          <p:spTgt spid="20690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06906"/>
                                        </p:tgtEl>
                                        <p:attrNameLst>
                                          <p:attrName>style.visibility</p:attrName>
                                        </p:attrNameLst>
                                      </p:cBhvr>
                                      <p:to>
                                        <p:strVal val="visible"/>
                                      </p:to>
                                    </p:set>
                                    <p:animEffect transition="in" filter="circle(out)">
                                      <p:cBhvr>
                                        <p:cTn id="17" dur="2000"/>
                                        <p:tgtEl>
                                          <p:spTgt spid="206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en-US" smtClean="0"/>
              <a:t>Boiling Point and Pressure</a:t>
            </a:r>
          </a:p>
        </p:txBody>
      </p:sp>
      <p:pic>
        <p:nvPicPr>
          <p:cNvPr id="180227" name="Picture 4" descr="aa0"/>
          <p:cNvPicPr>
            <a:picLocks noChangeAspect="1" noChangeArrowheads="1"/>
          </p:cNvPicPr>
          <p:nvPr/>
        </p:nvPicPr>
        <p:blipFill>
          <a:blip r:embed="rId3" cstate="print">
            <a:lum bright="2000" contrast="12000"/>
          </a:blip>
          <a:srcRect/>
          <a:stretch>
            <a:fillRect/>
          </a:stretch>
        </p:blipFill>
        <p:spPr bwMode="auto">
          <a:xfrm>
            <a:off x="2362200" y="1447800"/>
            <a:ext cx="4695825" cy="5410200"/>
          </a:xfrm>
          <a:prstGeom prst="rect">
            <a:avLst/>
          </a:prstGeom>
          <a:noFill/>
          <a:ln w="9525">
            <a:noFill/>
            <a:miter lim="800000"/>
            <a:headEnd/>
            <a:tailEnd/>
          </a:ln>
        </p:spPr>
      </p:pic>
      <p:sp>
        <p:nvSpPr>
          <p:cNvPr id="180228"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r>
              <a:rPr lang="en-US" smtClean="0"/>
              <a:t>Vapor Pressure and Boiling</a:t>
            </a:r>
          </a:p>
        </p:txBody>
      </p:sp>
      <p:sp>
        <p:nvSpPr>
          <p:cNvPr id="320515"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20516"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20517"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4"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181254" name="Rectangle 6"/>
          <p:cNvSpPr>
            <a:spLocks noChangeArrowheads="1"/>
          </p:cNvSpPr>
          <p:nvPr/>
        </p:nvSpPr>
        <p:spPr bwMode="auto">
          <a:xfrm>
            <a:off x="2209800" y="1943100"/>
            <a:ext cx="3689350" cy="396875"/>
          </a:xfrm>
          <a:prstGeom prst="rect">
            <a:avLst/>
          </a:prstGeom>
          <a:noFill/>
          <a:ln w="9525">
            <a:noFill/>
            <a:miter lim="800000"/>
            <a:headEnd/>
            <a:tailEnd/>
          </a:ln>
        </p:spPr>
        <p:txBody>
          <a:bodyPr wrap="none" anchor="ctr">
            <a:spAutoFit/>
          </a:bodyPr>
          <a:lstStyle/>
          <a:p>
            <a:pPr algn="l"/>
            <a:r>
              <a:rPr lang="en-US"/>
              <a:t>        </a:t>
            </a:r>
            <a:r>
              <a:rPr lang="en-US" sz="2000">
                <a:hlinkClick r:id="rId5" action="ppaction://hlinkfile"/>
              </a:rPr>
              <a:t>Vapor Pressure and Boiling</a:t>
            </a:r>
            <a:r>
              <a:rPr lang="en-US" sz="2000" b="1"/>
              <a:t> </a:t>
            </a:r>
          </a:p>
        </p:txBody>
      </p:sp>
      <p:sp>
        <p:nvSpPr>
          <p:cNvPr id="181255" name="Rectangle 7"/>
          <p:cNvSpPr>
            <a:spLocks noChangeArrowheads="1"/>
          </p:cNvSpPr>
          <p:nvPr/>
        </p:nvSpPr>
        <p:spPr bwMode="auto">
          <a:xfrm>
            <a:off x="2209800" y="4010025"/>
            <a:ext cx="3689350" cy="396875"/>
          </a:xfrm>
          <a:prstGeom prst="rect">
            <a:avLst/>
          </a:prstGeom>
          <a:noFill/>
          <a:ln w="9525">
            <a:noFill/>
            <a:miter lim="800000"/>
            <a:headEnd/>
            <a:tailEnd/>
          </a:ln>
        </p:spPr>
        <p:txBody>
          <a:bodyPr wrap="none" anchor="ctr">
            <a:spAutoFit/>
          </a:bodyPr>
          <a:lstStyle/>
          <a:p>
            <a:pPr algn="l"/>
            <a:r>
              <a:rPr lang="en-US"/>
              <a:t>        </a:t>
            </a:r>
            <a:r>
              <a:rPr lang="en-US" sz="2000">
                <a:hlinkClick r:id="rId6" tooltip="Vapor Pressure and Boiling Worksheet"/>
              </a:rPr>
              <a:t>Vapor Pressure and Boiling</a:t>
            </a:r>
            <a:r>
              <a:rPr lang="en-US" sz="2000" b="1"/>
              <a:t> </a:t>
            </a:r>
          </a:p>
        </p:txBody>
      </p:sp>
      <p:sp>
        <p:nvSpPr>
          <p:cNvPr id="181256" name="Text Box 8"/>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Line 2"/>
          <p:cNvSpPr>
            <a:spLocks noChangeShapeType="1"/>
          </p:cNvSpPr>
          <p:nvPr/>
        </p:nvSpPr>
        <p:spPr bwMode="auto">
          <a:xfrm>
            <a:off x="2133600" y="6705600"/>
            <a:ext cx="5486400" cy="0"/>
          </a:xfrm>
          <a:prstGeom prst="line">
            <a:avLst/>
          </a:prstGeom>
          <a:noFill/>
          <a:ln w="9525">
            <a:solidFill>
              <a:schemeClr val="tx1"/>
            </a:solidFill>
            <a:round/>
            <a:headEnd/>
            <a:tailEnd type="triangle" w="med" len="med"/>
          </a:ln>
        </p:spPr>
        <p:txBody>
          <a:bodyPr/>
          <a:lstStyle/>
          <a:p>
            <a:endParaRPr lang="en-US"/>
          </a:p>
        </p:txBody>
      </p:sp>
      <p:sp>
        <p:nvSpPr>
          <p:cNvPr id="182275" name="Rectangle 3"/>
          <p:cNvSpPr>
            <a:spLocks noGrp="1" noChangeArrowheads="1"/>
          </p:cNvSpPr>
          <p:nvPr>
            <p:ph type="title"/>
          </p:nvPr>
        </p:nvSpPr>
        <p:spPr/>
        <p:txBody>
          <a:bodyPr/>
          <a:lstStyle/>
          <a:p>
            <a:pPr eaLnBrk="1" hangingPunct="1"/>
            <a:r>
              <a:rPr lang="en-US" sz="4000" smtClean="0"/>
              <a:t>Heating / Cooling Curve of Water</a:t>
            </a:r>
          </a:p>
        </p:txBody>
      </p:sp>
      <p:sp>
        <p:nvSpPr>
          <p:cNvPr id="182276"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82277" name="Rectangle 7"/>
          <p:cNvSpPr>
            <a:spLocks noChangeArrowheads="1"/>
          </p:cNvSpPr>
          <p:nvPr/>
        </p:nvSpPr>
        <p:spPr bwMode="auto">
          <a:xfrm>
            <a:off x="1905000" y="2133600"/>
            <a:ext cx="6248400" cy="4267200"/>
          </a:xfrm>
          <a:prstGeom prst="rect">
            <a:avLst/>
          </a:prstGeom>
          <a:solidFill>
            <a:srgbClr val="C9E4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9E4FF"/>
            </a:extrusionClr>
          </a:sp3d>
        </p:spPr>
        <p:txBody>
          <a:bodyPr wrap="none" anchor="ctr">
            <a:flatTx/>
          </a:bodyPr>
          <a:lstStyle/>
          <a:p>
            <a:endParaRPr lang="en-US" b="1"/>
          </a:p>
        </p:txBody>
      </p:sp>
      <p:sp>
        <p:nvSpPr>
          <p:cNvPr id="182278" name="Line 8"/>
          <p:cNvSpPr>
            <a:spLocks noChangeShapeType="1"/>
          </p:cNvSpPr>
          <p:nvPr/>
        </p:nvSpPr>
        <p:spPr bwMode="auto">
          <a:xfrm>
            <a:off x="1905000" y="2667000"/>
            <a:ext cx="6248400" cy="0"/>
          </a:xfrm>
          <a:prstGeom prst="line">
            <a:avLst/>
          </a:prstGeom>
          <a:noFill/>
          <a:ln w="9525">
            <a:solidFill>
              <a:srgbClr val="C0C0C0"/>
            </a:solidFill>
            <a:round/>
            <a:headEnd/>
            <a:tailEnd/>
          </a:ln>
        </p:spPr>
        <p:txBody>
          <a:bodyPr/>
          <a:lstStyle/>
          <a:p>
            <a:endParaRPr lang="en-US"/>
          </a:p>
        </p:txBody>
      </p:sp>
      <p:sp>
        <p:nvSpPr>
          <p:cNvPr id="182279" name="Line 9"/>
          <p:cNvSpPr>
            <a:spLocks noChangeShapeType="1"/>
          </p:cNvSpPr>
          <p:nvPr/>
        </p:nvSpPr>
        <p:spPr bwMode="auto">
          <a:xfrm>
            <a:off x="1905000" y="3200400"/>
            <a:ext cx="6248400" cy="0"/>
          </a:xfrm>
          <a:prstGeom prst="line">
            <a:avLst/>
          </a:prstGeom>
          <a:noFill/>
          <a:ln w="9525">
            <a:solidFill>
              <a:srgbClr val="C0C0C0"/>
            </a:solidFill>
            <a:round/>
            <a:headEnd/>
            <a:tailEnd/>
          </a:ln>
        </p:spPr>
        <p:txBody>
          <a:bodyPr/>
          <a:lstStyle/>
          <a:p>
            <a:endParaRPr lang="en-US"/>
          </a:p>
        </p:txBody>
      </p:sp>
      <p:sp>
        <p:nvSpPr>
          <p:cNvPr id="182280" name="Line 10"/>
          <p:cNvSpPr>
            <a:spLocks noChangeShapeType="1"/>
          </p:cNvSpPr>
          <p:nvPr/>
        </p:nvSpPr>
        <p:spPr bwMode="auto">
          <a:xfrm>
            <a:off x="1905000" y="3733800"/>
            <a:ext cx="6248400" cy="0"/>
          </a:xfrm>
          <a:prstGeom prst="line">
            <a:avLst/>
          </a:prstGeom>
          <a:noFill/>
          <a:ln w="9525">
            <a:solidFill>
              <a:srgbClr val="C0C0C0"/>
            </a:solidFill>
            <a:round/>
            <a:headEnd/>
            <a:tailEnd/>
          </a:ln>
        </p:spPr>
        <p:txBody>
          <a:bodyPr/>
          <a:lstStyle/>
          <a:p>
            <a:endParaRPr lang="en-US"/>
          </a:p>
        </p:txBody>
      </p:sp>
      <p:sp>
        <p:nvSpPr>
          <p:cNvPr id="182281" name="Line 11"/>
          <p:cNvSpPr>
            <a:spLocks noChangeShapeType="1"/>
          </p:cNvSpPr>
          <p:nvPr/>
        </p:nvSpPr>
        <p:spPr bwMode="auto">
          <a:xfrm>
            <a:off x="1905000" y="4267200"/>
            <a:ext cx="6248400" cy="0"/>
          </a:xfrm>
          <a:prstGeom prst="line">
            <a:avLst/>
          </a:prstGeom>
          <a:noFill/>
          <a:ln w="9525">
            <a:solidFill>
              <a:srgbClr val="C0C0C0"/>
            </a:solidFill>
            <a:round/>
            <a:headEnd/>
            <a:tailEnd/>
          </a:ln>
        </p:spPr>
        <p:txBody>
          <a:bodyPr/>
          <a:lstStyle/>
          <a:p>
            <a:endParaRPr lang="en-US"/>
          </a:p>
        </p:txBody>
      </p:sp>
      <p:sp>
        <p:nvSpPr>
          <p:cNvPr id="182282" name="Line 12"/>
          <p:cNvSpPr>
            <a:spLocks noChangeShapeType="1"/>
          </p:cNvSpPr>
          <p:nvPr/>
        </p:nvSpPr>
        <p:spPr bwMode="auto">
          <a:xfrm>
            <a:off x="1905000" y="4800600"/>
            <a:ext cx="6248400" cy="0"/>
          </a:xfrm>
          <a:prstGeom prst="line">
            <a:avLst/>
          </a:prstGeom>
          <a:noFill/>
          <a:ln w="9525">
            <a:solidFill>
              <a:srgbClr val="C0C0C0"/>
            </a:solidFill>
            <a:round/>
            <a:headEnd/>
            <a:tailEnd/>
          </a:ln>
        </p:spPr>
        <p:txBody>
          <a:bodyPr/>
          <a:lstStyle/>
          <a:p>
            <a:endParaRPr lang="en-US"/>
          </a:p>
        </p:txBody>
      </p:sp>
      <p:sp>
        <p:nvSpPr>
          <p:cNvPr id="182283" name="Line 13"/>
          <p:cNvSpPr>
            <a:spLocks noChangeShapeType="1"/>
          </p:cNvSpPr>
          <p:nvPr/>
        </p:nvSpPr>
        <p:spPr bwMode="auto">
          <a:xfrm>
            <a:off x="1905000" y="5334000"/>
            <a:ext cx="6248400" cy="0"/>
          </a:xfrm>
          <a:prstGeom prst="line">
            <a:avLst/>
          </a:prstGeom>
          <a:noFill/>
          <a:ln w="9525">
            <a:solidFill>
              <a:srgbClr val="C0C0C0"/>
            </a:solidFill>
            <a:round/>
            <a:headEnd/>
            <a:tailEnd/>
          </a:ln>
        </p:spPr>
        <p:txBody>
          <a:bodyPr/>
          <a:lstStyle/>
          <a:p>
            <a:endParaRPr lang="en-US"/>
          </a:p>
        </p:txBody>
      </p:sp>
      <p:sp>
        <p:nvSpPr>
          <p:cNvPr id="182284" name="Line 14"/>
          <p:cNvSpPr>
            <a:spLocks noChangeShapeType="1"/>
          </p:cNvSpPr>
          <p:nvPr/>
        </p:nvSpPr>
        <p:spPr bwMode="auto">
          <a:xfrm>
            <a:off x="1905000" y="5867400"/>
            <a:ext cx="6248400" cy="0"/>
          </a:xfrm>
          <a:prstGeom prst="line">
            <a:avLst/>
          </a:prstGeom>
          <a:noFill/>
          <a:ln w="9525">
            <a:solidFill>
              <a:srgbClr val="C0C0C0"/>
            </a:solidFill>
            <a:round/>
            <a:headEnd/>
            <a:tailEnd/>
          </a:ln>
        </p:spPr>
        <p:txBody>
          <a:bodyPr/>
          <a:lstStyle/>
          <a:p>
            <a:endParaRPr lang="en-US"/>
          </a:p>
        </p:txBody>
      </p:sp>
      <p:sp>
        <p:nvSpPr>
          <p:cNvPr id="182285" name="Text Box 15"/>
          <p:cNvSpPr txBox="1">
            <a:spLocks noChangeArrowheads="1"/>
          </p:cNvSpPr>
          <p:nvPr/>
        </p:nvSpPr>
        <p:spPr bwMode="auto">
          <a:xfrm>
            <a:off x="1279525" y="1941513"/>
            <a:ext cx="565150" cy="366712"/>
          </a:xfrm>
          <a:prstGeom prst="rect">
            <a:avLst/>
          </a:prstGeom>
          <a:noFill/>
          <a:ln w="9525">
            <a:noFill/>
            <a:miter lim="800000"/>
            <a:headEnd/>
            <a:tailEnd/>
          </a:ln>
        </p:spPr>
        <p:txBody>
          <a:bodyPr wrap="none">
            <a:spAutoFit/>
          </a:bodyPr>
          <a:lstStyle/>
          <a:p>
            <a:pPr algn="l"/>
            <a:r>
              <a:rPr lang="en-US" sz="1800"/>
              <a:t>140</a:t>
            </a:r>
          </a:p>
        </p:txBody>
      </p:sp>
      <p:sp>
        <p:nvSpPr>
          <p:cNvPr id="182286" name="Text Box 16"/>
          <p:cNvSpPr txBox="1">
            <a:spLocks noChangeArrowheads="1"/>
          </p:cNvSpPr>
          <p:nvPr/>
        </p:nvSpPr>
        <p:spPr bwMode="auto">
          <a:xfrm>
            <a:off x="1219200" y="2452688"/>
            <a:ext cx="565150" cy="366712"/>
          </a:xfrm>
          <a:prstGeom prst="rect">
            <a:avLst/>
          </a:prstGeom>
          <a:noFill/>
          <a:ln w="9525">
            <a:noFill/>
            <a:miter lim="800000"/>
            <a:headEnd/>
            <a:tailEnd/>
          </a:ln>
        </p:spPr>
        <p:txBody>
          <a:bodyPr wrap="none">
            <a:spAutoFit/>
          </a:bodyPr>
          <a:lstStyle/>
          <a:p>
            <a:pPr algn="l"/>
            <a:r>
              <a:rPr lang="en-US" sz="1800"/>
              <a:t>120</a:t>
            </a:r>
          </a:p>
        </p:txBody>
      </p:sp>
      <p:sp>
        <p:nvSpPr>
          <p:cNvPr id="182287" name="Text Box 17"/>
          <p:cNvSpPr txBox="1">
            <a:spLocks noChangeArrowheads="1"/>
          </p:cNvSpPr>
          <p:nvPr/>
        </p:nvSpPr>
        <p:spPr bwMode="auto">
          <a:xfrm>
            <a:off x="1263650" y="2986088"/>
            <a:ext cx="565150" cy="366712"/>
          </a:xfrm>
          <a:prstGeom prst="rect">
            <a:avLst/>
          </a:prstGeom>
          <a:noFill/>
          <a:ln w="9525">
            <a:noFill/>
            <a:miter lim="800000"/>
            <a:headEnd/>
            <a:tailEnd/>
          </a:ln>
        </p:spPr>
        <p:txBody>
          <a:bodyPr wrap="none">
            <a:spAutoFit/>
          </a:bodyPr>
          <a:lstStyle/>
          <a:p>
            <a:pPr algn="l"/>
            <a:r>
              <a:rPr lang="en-US" sz="1800"/>
              <a:t>100</a:t>
            </a:r>
          </a:p>
        </p:txBody>
      </p:sp>
      <p:sp>
        <p:nvSpPr>
          <p:cNvPr id="182288" name="Text Box 18"/>
          <p:cNvSpPr txBox="1">
            <a:spLocks noChangeArrowheads="1"/>
          </p:cNvSpPr>
          <p:nvPr/>
        </p:nvSpPr>
        <p:spPr bwMode="auto">
          <a:xfrm>
            <a:off x="1390650" y="3519488"/>
            <a:ext cx="438150" cy="366712"/>
          </a:xfrm>
          <a:prstGeom prst="rect">
            <a:avLst/>
          </a:prstGeom>
          <a:noFill/>
          <a:ln w="9525">
            <a:noFill/>
            <a:miter lim="800000"/>
            <a:headEnd/>
            <a:tailEnd/>
          </a:ln>
        </p:spPr>
        <p:txBody>
          <a:bodyPr wrap="none">
            <a:spAutoFit/>
          </a:bodyPr>
          <a:lstStyle/>
          <a:p>
            <a:pPr algn="l"/>
            <a:r>
              <a:rPr lang="en-US" sz="1800"/>
              <a:t>80</a:t>
            </a:r>
          </a:p>
        </p:txBody>
      </p:sp>
      <p:sp>
        <p:nvSpPr>
          <p:cNvPr id="182289" name="Text Box 19"/>
          <p:cNvSpPr txBox="1">
            <a:spLocks noChangeArrowheads="1"/>
          </p:cNvSpPr>
          <p:nvPr/>
        </p:nvSpPr>
        <p:spPr bwMode="auto">
          <a:xfrm>
            <a:off x="1390650" y="4052888"/>
            <a:ext cx="438150" cy="366712"/>
          </a:xfrm>
          <a:prstGeom prst="rect">
            <a:avLst/>
          </a:prstGeom>
          <a:noFill/>
          <a:ln w="9525">
            <a:noFill/>
            <a:miter lim="800000"/>
            <a:headEnd/>
            <a:tailEnd/>
          </a:ln>
        </p:spPr>
        <p:txBody>
          <a:bodyPr wrap="none">
            <a:spAutoFit/>
          </a:bodyPr>
          <a:lstStyle/>
          <a:p>
            <a:pPr algn="l"/>
            <a:r>
              <a:rPr lang="en-US" sz="1800"/>
              <a:t>60</a:t>
            </a:r>
          </a:p>
        </p:txBody>
      </p:sp>
      <p:sp>
        <p:nvSpPr>
          <p:cNvPr id="182290" name="Text Box 20"/>
          <p:cNvSpPr txBox="1">
            <a:spLocks noChangeArrowheads="1"/>
          </p:cNvSpPr>
          <p:nvPr/>
        </p:nvSpPr>
        <p:spPr bwMode="auto">
          <a:xfrm>
            <a:off x="1390650" y="4586288"/>
            <a:ext cx="438150" cy="366712"/>
          </a:xfrm>
          <a:prstGeom prst="rect">
            <a:avLst/>
          </a:prstGeom>
          <a:noFill/>
          <a:ln w="9525">
            <a:noFill/>
            <a:miter lim="800000"/>
            <a:headEnd/>
            <a:tailEnd/>
          </a:ln>
        </p:spPr>
        <p:txBody>
          <a:bodyPr wrap="none">
            <a:spAutoFit/>
          </a:bodyPr>
          <a:lstStyle/>
          <a:p>
            <a:pPr algn="l"/>
            <a:r>
              <a:rPr lang="en-US" sz="1800"/>
              <a:t>40</a:t>
            </a:r>
          </a:p>
        </p:txBody>
      </p:sp>
      <p:sp>
        <p:nvSpPr>
          <p:cNvPr id="182291" name="Text Box 21"/>
          <p:cNvSpPr txBox="1">
            <a:spLocks noChangeArrowheads="1"/>
          </p:cNvSpPr>
          <p:nvPr/>
        </p:nvSpPr>
        <p:spPr bwMode="auto">
          <a:xfrm>
            <a:off x="1390650" y="5105400"/>
            <a:ext cx="438150" cy="366713"/>
          </a:xfrm>
          <a:prstGeom prst="rect">
            <a:avLst/>
          </a:prstGeom>
          <a:noFill/>
          <a:ln w="9525">
            <a:noFill/>
            <a:miter lim="800000"/>
            <a:headEnd/>
            <a:tailEnd/>
          </a:ln>
        </p:spPr>
        <p:txBody>
          <a:bodyPr wrap="none">
            <a:spAutoFit/>
          </a:bodyPr>
          <a:lstStyle/>
          <a:p>
            <a:pPr algn="l"/>
            <a:r>
              <a:rPr lang="en-US" sz="1800"/>
              <a:t>20</a:t>
            </a:r>
          </a:p>
        </p:txBody>
      </p:sp>
      <p:sp>
        <p:nvSpPr>
          <p:cNvPr id="182292" name="Text Box 22"/>
          <p:cNvSpPr txBox="1">
            <a:spLocks noChangeArrowheads="1"/>
          </p:cNvSpPr>
          <p:nvPr/>
        </p:nvSpPr>
        <p:spPr bwMode="auto">
          <a:xfrm>
            <a:off x="1517650" y="5653088"/>
            <a:ext cx="311150" cy="366712"/>
          </a:xfrm>
          <a:prstGeom prst="rect">
            <a:avLst/>
          </a:prstGeom>
          <a:noFill/>
          <a:ln w="9525">
            <a:noFill/>
            <a:miter lim="800000"/>
            <a:headEnd/>
            <a:tailEnd/>
          </a:ln>
        </p:spPr>
        <p:txBody>
          <a:bodyPr wrap="none">
            <a:spAutoFit/>
          </a:bodyPr>
          <a:lstStyle/>
          <a:p>
            <a:pPr algn="l"/>
            <a:r>
              <a:rPr lang="en-US" sz="1800"/>
              <a:t>0</a:t>
            </a:r>
          </a:p>
        </p:txBody>
      </p:sp>
      <p:sp>
        <p:nvSpPr>
          <p:cNvPr id="182293" name="Text Box 23"/>
          <p:cNvSpPr txBox="1">
            <a:spLocks noChangeArrowheads="1"/>
          </p:cNvSpPr>
          <p:nvPr/>
        </p:nvSpPr>
        <p:spPr bwMode="auto">
          <a:xfrm>
            <a:off x="1314450" y="6186488"/>
            <a:ext cx="514350" cy="366712"/>
          </a:xfrm>
          <a:prstGeom prst="rect">
            <a:avLst/>
          </a:prstGeom>
          <a:noFill/>
          <a:ln w="9525">
            <a:noFill/>
            <a:miter lim="800000"/>
            <a:headEnd/>
            <a:tailEnd/>
          </a:ln>
        </p:spPr>
        <p:txBody>
          <a:bodyPr wrap="none">
            <a:spAutoFit/>
          </a:bodyPr>
          <a:lstStyle/>
          <a:p>
            <a:pPr algn="l"/>
            <a:r>
              <a:rPr lang="en-US" sz="1800"/>
              <a:t>-20</a:t>
            </a:r>
          </a:p>
        </p:txBody>
      </p:sp>
      <p:sp>
        <p:nvSpPr>
          <p:cNvPr id="182294" name="Text Box 24"/>
          <p:cNvSpPr txBox="1">
            <a:spLocks noChangeArrowheads="1"/>
          </p:cNvSpPr>
          <p:nvPr/>
        </p:nvSpPr>
        <p:spPr bwMode="auto">
          <a:xfrm rot="-5400000">
            <a:off x="-284957" y="3790157"/>
            <a:ext cx="2551113" cy="457200"/>
          </a:xfrm>
          <a:prstGeom prst="rect">
            <a:avLst/>
          </a:prstGeom>
          <a:noFill/>
          <a:ln w="9525">
            <a:noFill/>
            <a:miter lim="800000"/>
            <a:headEnd/>
            <a:tailEnd/>
          </a:ln>
        </p:spPr>
        <p:txBody>
          <a:bodyPr wrap="none">
            <a:spAutoFit/>
          </a:bodyPr>
          <a:lstStyle/>
          <a:p>
            <a:pPr algn="l"/>
            <a:r>
              <a:rPr lang="en-US" sz="2400"/>
              <a:t>Temperature (</a:t>
            </a:r>
            <a:r>
              <a:rPr lang="en-US" sz="2400" baseline="30000"/>
              <a:t>o</a:t>
            </a:r>
            <a:r>
              <a:rPr lang="en-US" sz="2400"/>
              <a:t>C)</a:t>
            </a:r>
          </a:p>
        </p:txBody>
      </p:sp>
      <p:sp>
        <p:nvSpPr>
          <p:cNvPr id="182295" name="Text Box 25"/>
          <p:cNvSpPr txBox="1">
            <a:spLocks noChangeArrowheads="1"/>
          </p:cNvSpPr>
          <p:nvPr/>
        </p:nvSpPr>
        <p:spPr bwMode="auto">
          <a:xfrm>
            <a:off x="3260725" y="6461125"/>
            <a:ext cx="3524250" cy="396875"/>
          </a:xfrm>
          <a:prstGeom prst="rect">
            <a:avLst/>
          </a:prstGeom>
          <a:solidFill>
            <a:schemeClr val="bg1"/>
          </a:solidFill>
          <a:ln w="9525">
            <a:noFill/>
            <a:miter lim="800000"/>
            <a:headEnd/>
            <a:tailEnd/>
          </a:ln>
        </p:spPr>
        <p:txBody>
          <a:bodyPr wrap="none">
            <a:spAutoFit/>
          </a:bodyPr>
          <a:lstStyle/>
          <a:p>
            <a:pPr algn="l"/>
            <a:r>
              <a:rPr lang="en-US" sz="2000"/>
              <a:t>Heat added at a constant rate</a:t>
            </a:r>
          </a:p>
        </p:txBody>
      </p:sp>
      <p:sp>
        <p:nvSpPr>
          <p:cNvPr id="182296" name="Freeform 26"/>
          <p:cNvSpPr>
            <a:spLocks/>
          </p:cNvSpPr>
          <p:nvPr/>
        </p:nvSpPr>
        <p:spPr bwMode="auto">
          <a:xfrm>
            <a:off x="2057400" y="5857875"/>
            <a:ext cx="195263" cy="238125"/>
          </a:xfrm>
          <a:custGeom>
            <a:avLst/>
            <a:gdLst>
              <a:gd name="T0" fmla="*/ 0 w 123"/>
              <a:gd name="T1" fmla="*/ 238125 h 150"/>
              <a:gd name="T2" fmla="*/ 195263 w 123"/>
              <a:gd name="T3" fmla="*/ 0 h 150"/>
              <a:gd name="T4" fmla="*/ 0 60000 65536"/>
              <a:gd name="T5" fmla="*/ 0 60000 65536"/>
              <a:gd name="T6" fmla="*/ 0 w 123"/>
              <a:gd name="T7" fmla="*/ 0 h 150"/>
              <a:gd name="T8" fmla="*/ 123 w 123"/>
              <a:gd name="T9" fmla="*/ 150 h 150"/>
            </a:gdLst>
            <a:ahLst/>
            <a:cxnLst>
              <a:cxn ang="T4">
                <a:pos x="T0" y="T1"/>
              </a:cxn>
              <a:cxn ang="T5">
                <a:pos x="T2" y="T3"/>
              </a:cxn>
            </a:cxnLst>
            <a:rect l="T6" t="T7" r="T8" b="T9"/>
            <a:pathLst>
              <a:path w="123" h="150">
                <a:moveTo>
                  <a:pt x="0" y="150"/>
                </a:moveTo>
                <a:lnTo>
                  <a:pt x="123" y="0"/>
                </a:lnTo>
              </a:path>
            </a:pathLst>
          </a:custGeom>
          <a:noFill/>
          <a:ln w="22225">
            <a:solidFill>
              <a:schemeClr val="tx1"/>
            </a:solidFill>
            <a:round/>
            <a:headEnd/>
            <a:tailEnd/>
          </a:ln>
        </p:spPr>
        <p:txBody>
          <a:bodyPr/>
          <a:lstStyle/>
          <a:p>
            <a:endParaRPr lang="en-US"/>
          </a:p>
        </p:txBody>
      </p:sp>
      <p:sp>
        <p:nvSpPr>
          <p:cNvPr id="182297" name="Freeform 27"/>
          <p:cNvSpPr>
            <a:spLocks/>
          </p:cNvSpPr>
          <p:nvPr/>
        </p:nvSpPr>
        <p:spPr bwMode="auto">
          <a:xfrm>
            <a:off x="2247900" y="5857875"/>
            <a:ext cx="290513" cy="4763"/>
          </a:xfrm>
          <a:custGeom>
            <a:avLst/>
            <a:gdLst>
              <a:gd name="T0" fmla="*/ 0 w 183"/>
              <a:gd name="T1" fmla="*/ 0 h 3"/>
              <a:gd name="T2" fmla="*/ 290513 w 183"/>
              <a:gd name="T3" fmla="*/ 4763 h 3"/>
              <a:gd name="T4" fmla="*/ 0 60000 65536"/>
              <a:gd name="T5" fmla="*/ 0 60000 65536"/>
              <a:gd name="T6" fmla="*/ 0 w 183"/>
              <a:gd name="T7" fmla="*/ 0 h 3"/>
              <a:gd name="T8" fmla="*/ 183 w 183"/>
              <a:gd name="T9" fmla="*/ 3 h 3"/>
            </a:gdLst>
            <a:ahLst/>
            <a:cxnLst>
              <a:cxn ang="T4">
                <a:pos x="T0" y="T1"/>
              </a:cxn>
              <a:cxn ang="T5">
                <a:pos x="T2" y="T3"/>
              </a:cxn>
            </a:cxnLst>
            <a:rect l="T6" t="T7" r="T8" b="T9"/>
            <a:pathLst>
              <a:path w="183" h="3">
                <a:moveTo>
                  <a:pt x="0" y="0"/>
                </a:moveTo>
                <a:lnTo>
                  <a:pt x="183" y="3"/>
                </a:lnTo>
              </a:path>
            </a:pathLst>
          </a:custGeom>
          <a:noFill/>
          <a:ln w="22225">
            <a:solidFill>
              <a:srgbClr val="FF00FF"/>
            </a:solidFill>
            <a:round/>
            <a:headEnd/>
            <a:tailEnd/>
          </a:ln>
        </p:spPr>
        <p:txBody>
          <a:bodyPr/>
          <a:lstStyle/>
          <a:p>
            <a:endParaRPr lang="en-US"/>
          </a:p>
        </p:txBody>
      </p:sp>
      <p:sp>
        <p:nvSpPr>
          <p:cNvPr id="182298" name="Freeform 28"/>
          <p:cNvSpPr>
            <a:spLocks/>
          </p:cNvSpPr>
          <p:nvPr/>
        </p:nvSpPr>
        <p:spPr bwMode="auto">
          <a:xfrm>
            <a:off x="2533650" y="3200400"/>
            <a:ext cx="2800350" cy="2662238"/>
          </a:xfrm>
          <a:custGeom>
            <a:avLst/>
            <a:gdLst>
              <a:gd name="T0" fmla="*/ 0 w 1764"/>
              <a:gd name="T1" fmla="*/ 2662238 h 1677"/>
              <a:gd name="T2" fmla="*/ 2800350 w 1764"/>
              <a:gd name="T3" fmla="*/ 0 h 1677"/>
              <a:gd name="T4" fmla="*/ 0 60000 65536"/>
              <a:gd name="T5" fmla="*/ 0 60000 65536"/>
              <a:gd name="T6" fmla="*/ 0 w 1764"/>
              <a:gd name="T7" fmla="*/ 0 h 1677"/>
              <a:gd name="T8" fmla="*/ 1764 w 1764"/>
              <a:gd name="T9" fmla="*/ 1677 h 1677"/>
            </a:gdLst>
            <a:ahLst/>
            <a:cxnLst>
              <a:cxn ang="T4">
                <a:pos x="T0" y="T1"/>
              </a:cxn>
              <a:cxn ang="T5">
                <a:pos x="T2" y="T3"/>
              </a:cxn>
            </a:cxnLst>
            <a:rect l="T6" t="T7" r="T8" b="T9"/>
            <a:pathLst>
              <a:path w="1764" h="1677">
                <a:moveTo>
                  <a:pt x="0" y="1677"/>
                </a:moveTo>
                <a:lnTo>
                  <a:pt x="1764" y="0"/>
                </a:lnTo>
              </a:path>
            </a:pathLst>
          </a:custGeom>
          <a:noFill/>
          <a:ln w="22225">
            <a:solidFill>
              <a:schemeClr val="accent2"/>
            </a:solidFill>
            <a:round/>
            <a:headEnd/>
            <a:tailEnd/>
          </a:ln>
        </p:spPr>
        <p:txBody>
          <a:bodyPr/>
          <a:lstStyle/>
          <a:p>
            <a:endParaRPr lang="en-US"/>
          </a:p>
        </p:txBody>
      </p:sp>
      <p:sp>
        <p:nvSpPr>
          <p:cNvPr id="182299" name="Line 29"/>
          <p:cNvSpPr>
            <a:spLocks noChangeShapeType="1"/>
          </p:cNvSpPr>
          <p:nvPr/>
        </p:nvSpPr>
        <p:spPr bwMode="auto">
          <a:xfrm>
            <a:off x="5334000" y="3200400"/>
            <a:ext cx="1981200" cy="0"/>
          </a:xfrm>
          <a:prstGeom prst="line">
            <a:avLst/>
          </a:prstGeom>
          <a:noFill/>
          <a:ln w="22225">
            <a:solidFill>
              <a:srgbClr val="008000"/>
            </a:solidFill>
            <a:round/>
            <a:headEnd/>
            <a:tailEnd/>
          </a:ln>
        </p:spPr>
        <p:txBody>
          <a:bodyPr/>
          <a:lstStyle/>
          <a:p>
            <a:endParaRPr lang="en-US"/>
          </a:p>
        </p:txBody>
      </p:sp>
      <p:sp>
        <p:nvSpPr>
          <p:cNvPr id="182300" name="Line 30"/>
          <p:cNvSpPr>
            <a:spLocks noChangeShapeType="1"/>
          </p:cNvSpPr>
          <p:nvPr/>
        </p:nvSpPr>
        <p:spPr bwMode="auto">
          <a:xfrm flipV="1">
            <a:off x="7315200" y="2133600"/>
            <a:ext cx="609600" cy="1066800"/>
          </a:xfrm>
          <a:prstGeom prst="line">
            <a:avLst/>
          </a:prstGeom>
          <a:noFill/>
          <a:ln w="22225">
            <a:solidFill>
              <a:srgbClr val="CC00FF"/>
            </a:solidFill>
            <a:round/>
            <a:headEnd/>
            <a:tailEnd/>
          </a:ln>
        </p:spPr>
        <p:txBody>
          <a:bodyPr/>
          <a:lstStyle/>
          <a:p>
            <a:endParaRPr lang="en-US"/>
          </a:p>
        </p:txBody>
      </p:sp>
      <p:sp>
        <p:nvSpPr>
          <p:cNvPr id="182301" name="Text Box 31"/>
          <p:cNvSpPr txBox="1">
            <a:spLocks noChangeArrowheads="1"/>
          </p:cNvSpPr>
          <p:nvPr/>
        </p:nvSpPr>
        <p:spPr bwMode="auto">
          <a:xfrm>
            <a:off x="3429000" y="3276600"/>
            <a:ext cx="1033463" cy="274638"/>
          </a:xfrm>
          <a:prstGeom prst="rect">
            <a:avLst/>
          </a:prstGeom>
          <a:noFill/>
          <a:ln w="9525">
            <a:noFill/>
            <a:miter lim="800000"/>
            <a:headEnd/>
            <a:tailEnd/>
          </a:ln>
        </p:spPr>
        <p:txBody>
          <a:bodyPr wrap="none">
            <a:spAutoFit/>
          </a:bodyPr>
          <a:lstStyle/>
          <a:p>
            <a:pPr algn="l"/>
            <a:r>
              <a:rPr lang="en-US" b="1"/>
              <a:t>liquid water</a:t>
            </a:r>
          </a:p>
        </p:txBody>
      </p:sp>
      <p:sp>
        <p:nvSpPr>
          <p:cNvPr id="182302" name="Text Box 32"/>
          <p:cNvSpPr txBox="1">
            <a:spLocks noChangeArrowheads="1"/>
          </p:cNvSpPr>
          <p:nvPr/>
        </p:nvSpPr>
        <p:spPr bwMode="auto">
          <a:xfrm>
            <a:off x="4724400" y="2667000"/>
            <a:ext cx="1376363" cy="274638"/>
          </a:xfrm>
          <a:prstGeom prst="rect">
            <a:avLst/>
          </a:prstGeom>
          <a:noFill/>
          <a:ln w="9525">
            <a:noFill/>
            <a:miter lim="800000"/>
            <a:headEnd/>
            <a:tailEnd/>
          </a:ln>
        </p:spPr>
        <p:txBody>
          <a:bodyPr wrap="none">
            <a:spAutoFit/>
          </a:bodyPr>
          <a:lstStyle/>
          <a:p>
            <a:pPr algn="l"/>
            <a:r>
              <a:rPr lang="en-US" b="1"/>
              <a:t>water and steam</a:t>
            </a:r>
          </a:p>
        </p:txBody>
      </p:sp>
      <p:sp>
        <p:nvSpPr>
          <p:cNvPr id="182303" name="Text Box 33"/>
          <p:cNvSpPr txBox="1">
            <a:spLocks noChangeArrowheads="1"/>
          </p:cNvSpPr>
          <p:nvPr/>
        </p:nvSpPr>
        <p:spPr bwMode="auto">
          <a:xfrm>
            <a:off x="6324600" y="2209800"/>
            <a:ext cx="622300" cy="274638"/>
          </a:xfrm>
          <a:prstGeom prst="rect">
            <a:avLst/>
          </a:prstGeom>
          <a:noFill/>
          <a:ln w="9525">
            <a:noFill/>
            <a:miter lim="800000"/>
            <a:headEnd/>
            <a:tailEnd/>
          </a:ln>
        </p:spPr>
        <p:txBody>
          <a:bodyPr wrap="none">
            <a:spAutoFit/>
          </a:bodyPr>
          <a:lstStyle/>
          <a:p>
            <a:pPr algn="l"/>
            <a:r>
              <a:rPr lang="en-US" b="1"/>
              <a:t>steam</a:t>
            </a:r>
          </a:p>
        </p:txBody>
      </p:sp>
      <p:sp>
        <p:nvSpPr>
          <p:cNvPr id="182304" name="Text Box 34"/>
          <p:cNvSpPr txBox="1">
            <a:spLocks noChangeArrowheads="1"/>
          </p:cNvSpPr>
          <p:nvPr/>
        </p:nvSpPr>
        <p:spPr bwMode="auto">
          <a:xfrm>
            <a:off x="2133600" y="4648200"/>
            <a:ext cx="709613" cy="457200"/>
          </a:xfrm>
          <a:prstGeom prst="rect">
            <a:avLst/>
          </a:prstGeom>
          <a:noFill/>
          <a:ln w="9525">
            <a:noFill/>
            <a:miter lim="800000"/>
            <a:headEnd/>
            <a:tailEnd/>
          </a:ln>
        </p:spPr>
        <p:txBody>
          <a:bodyPr wrap="none">
            <a:spAutoFit/>
          </a:bodyPr>
          <a:lstStyle/>
          <a:p>
            <a:pPr algn="l"/>
            <a:r>
              <a:rPr lang="en-US" b="1"/>
              <a:t>ice and</a:t>
            </a:r>
          </a:p>
          <a:p>
            <a:pPr algn="l"/>
            <a:r>
              <a:rPr lang="en-US" b="1"/>
              <a:t>water</a:t>
            </a:r>
          </a:p>
        </p:txBody>
      </p:sp>
      <p:sp>
        <p:nvSpPr>
          <p:cNvPr id="182305" name="Text Box 35"/>
          <p:cNvSpPr txBox="1">
            <a:spLocks noChangeArrowheads="1"/>
          </p:cNvSpPr>
          <p:nvPr/>
        </p:nvSpPr>
        <p:spPr bwMode="auto">
          <a:xfrm>
            <a:off x="2438400" y="5943600"/>
            <a:ext cx="395288" cy="274638"/>
          </a:xfrm>
          <a:prstGeom prst="rect">
            <a:avLst/>
          </a:prstGeom>
          <a:noFill/>
          <a:ln w="9525">
            <a:noFill/>
            <a:miter lim="800000"/>
            <a:headEnd/>
            <a:tailEnd/>
          </a:ln>
        </p:spPr>
        <p:txBody>
          <a:bodyPr wrap="none">
            <a:spAutoFit/>
          </a:bodyPr>
          <a:lstStyle/>
          <a:p>
            <a:pPr algn="l"/>
            <a:r>
              <a:rPr lang="en-US" b="1"/>
              <a:t>ice</a:t>
            </a:r>
          </a:p>
        </p:txBody>
      </p:sp>
      <p:sp>
        <p:nvSpPr>
          <p:cNvPr id="182306" name="AutoShape 36"/>
          <p:cNvSpPr>
            <a:spLocks noChangeArrowheads="1"/>
          </p:cNvSpPr>
          <p:nvPr/>
        </p:nvSpPr>
        <p:spPr bwMode="auto">
          <a:xfrm rot="-2543552">
            <a:off x="3733800" y="4038600"/>
            <a:ext cx="1905000" cy="533400"/>
          </a:xfrm>
          <a:prstGeom prst="rightArrow">
            <a:avLst>
              <a:gd name="adj1" fmla="val 50000"/>
              <a:gd name="adj2" fmla="val 71726"/>
            </a:avLst>
          </a:prstGeom>
          <a:solidFill>
            <a:schemeClr val="bg1"/>
          </a:solidFill>
          <a:ln w="9525">
            <a:solidFill>
              <a:schemeClr val="tx1"/>
            </a:solidFill>
            <a:miter lim="800000"/>
            <a:headEnd/>
            <a:tailEnd/>
          </a:ln>
        </p:spPr>
        <p:txBody>
          <a:bodyPr wrap="none" anchor="ctr"/>
          <a:lstStyle/>
          <a:p>
            <a:r>
              <a:rPr lang="en-US" b="1"/>
              <a:t>Heating</a:t>
            </a:r>
          </a:p>
        </p:txBody>
      </p:sp>
      <p:sp>
        <p:nvSpPr>
          <p:cNvPr id="182307" name="AutoShape 37"/>
          <p:cNvSpPr>
            <a:spLocks noChangeArrowheads="1"/>
          </p:cNvSpPr>
          <p:nvPr/>
        </p:nvSpPr>
        <p:spPr bwMode="auto">
          <a:xfrm rot="19009039" flipH="1">
            <a:off x="4038600" y="4495800"/>
            <a:ext cx="1905000" cy="533400"/>
          </a:xfrm>
          <a:prstGeom prst="rightArrow">
            <a:avLst>
              <a:gd name="adj1" fmla="val 50000"/>
              <a:gd name="adj2" fmla="val 71726"/>
            </a:avLst>
          </a:prstGeom>
          <a:solidFill>
            <a:schemeClr val="bg1"/>
          </a:solidFill>
          <a:ln w="9525">
            <a:solidFill>
              <a:schemeClr val="tx1"/>
            </a:solidFill>
            <a:miter lim="800000"/>
            <a:headEnd/>
            <a:tailEnd/>
          </a:ln>
        </p:spPr>
        <p:txBody>
          <a:bodyPr wrap="none" anchor="ctr"/>
          <a:lstStyle/>
          <a:p>
            <a:r>
              <a:rPr lang="en-US" b="1"/>
              <a:t>Cooling</a:t>
            </a:r>
          </a:p>
        </p:txBody>
      </p:sp>
      <p:sp>
        <p:nvSpPr>
          <p:cNvPr id="182308" name="Line 38"/>
          <p:cNvSpPr>
            <a:spLocks noChangeShapeType="1"/>
          </p:cNvSpPr>
          <p:nvPr/>
        </p:nvSpPr>
        <p:spPr bwMode="auto">
          <a:xfrm>
            <a:off x="2438400" y="5105400"/>
            <a:ext cx="0" cy="685800"/>
          </a:xfrm>
          <a:prstGeom prst="line">
            <a:avLst/>
          </a:prstGeom>
          <a:noFill/>
          <a:ln w="9525">
            <a:solidFill>
              <a:schemeClr val="tx1"/>
            </a:solidFill>
            <a:prstDash val="dash"/>
            <a:round/>
            <a:headEnd/>
            <a:tailEnd/>
          </a:ln>
        </p:spPr>
        <p:txBody>
          <a:bodyPr/>
          <a:lstStyle/>
          <a:p>
            <a:endParaRPr lang="en-US"/>
          </a:p>
        </p:txBody>
      </p:sp>
      <p:sp>
        <p:nvSpPr>
          <p:cNvPr id="182309" name="Line 40"/>
          <p:cNvSpPr>
            <a:spLocks noChangeShapeType="1"/>
          </p:cNvSpPr>
          <p:nvPr/>
        </p:nvSpPr>
        <p:spPr bwMode="auto">
          <a:xfrm>
            <a:off x="4419600" y="3429000"/>
            <a:ext cx="457200" cy="76200"/>
          </a:xfrm>
          <a:prstGeom prst="line">
            <a:avLst/>
          </a:prstGeom>
          <a:noFill/>
          <a:ln w="9525">
            <a:solidFill>
              <a:schemeClr val="tx1"/>
            </a:solidFill>
            <a:prstDash val="dash"/>
            <a:round/>
            <a:headEnd/>
            <a:tailEnd/>
          </a:ln>
        </p:spPr>
        <p:txBody>
          <a:bodyPr/>
          <a:lstStyle/>
          <a:p>
            <a:endParaRPr lang="en-US"/>
          </a:p>
        </p:txBody>
      </p:sp>
      <p:sp>
        <p:nvSpPr>
          <p:cNvPr id="182310" name="Line 41"/>
          <p:cNvSpPr>
            <a:spLocks noChangeShapeType="1"/>
          </p:cNvSpPr>
          <p:nvPr/>
        </p:nvSpPr>
        <p:spPr bwMode="auto">
          <a:xfrm>
            <a:off x="5562600" y="2895600"/>
            <a:ext cx="152400" cy="228600"/>
          </a:xfrm>
          <a:prstGeom prst="line">
            <a:avLst/>
          </a:prstGeom>
          <a:noFill/>
          <a:ln w="9525">
            <a:solidFill>
              <a:schemeClr val="tx1"/>
            </a:solidFill>
            <a:round/>
            <a:headEnd/>
            <a:tailEnd/>
          </a:ln>
        </p:spPr>
        <p:txBody>
          <a:bodyPr/>
          <a:lstStyle/>
          <a:p>
            <a:endParaRPr lang="en-US"/>
          </a:p>
        </p:txBody>
      </p:sp>
      <p:sp>
        <p:nvSpPr>
          <p:cNvPr id="182311" name="Line 42"/>
          <p:cNvSpPr>
            <a:spLocks noChangeShapeType="1"/>
          </p:cNvSpPr>
          <p:nvPr/>
        </p:nvSpPr>
        <p:spPr bwMode="auto">
          <a:xfrm flipH="1" flipV="1">
            <a:off x="2209800" y="6019800"/>
            <a:ext cx="228600" cy="76200"/>
          </a:xfrm>
          <a:prstGeom prst="line">
            <a:avLst/>
          </a:prstGeom>
          <a:noFill/>
          <a:ln w="9525">
            <a:solidFill>
              <a:schemeClr val="tx1"/>
            </a:solidFill>
            <a:prstDash val="dash"/>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r>
              <a:rPr lang="en-US" smtClean="0"/>
              <a:t>Gas Collected Over Water</a:t>
            </a:r>
          </a:p>
        </p:txBody>
      </p:sp>
      <p:pic>
        <p:nvPicPr>
          <p:cNvPr id="183299" name="Picture 4" descr="Gas collection under water"/>
          <p:cNvPicPr>
            <a:picLocks noChangeAspect="1" noChangeArrowheads="1"/>
          </p:cNvPicPr>
          <p:nvPr/>
        </p:nvPicPr>
        <p:blipFill>
          <a:blip r:embed="rId2" cstate="print">
            <a:lum bright="4000" contrast="12000"/>
          </a:blip>
          <a:srcRect/>
          <a:stretch>
            <a:fillRect/>
          </a:stretch>
        </p:blipFill>
        <p:spPr bwMode="auto">
          <a:xfrm>
            <a:off x="609600" y="1512888"/>
            <a:ext cx="8153400" cy="5345112"/>
          </a:xfrm>
          <a:prstGeom prst="rect">
            <a:avLst/>
          </a:prstGeom>
          <a:noFill/>
          <a:ln w="9525">
            <a:noFill/>
            <a:miter lim="800000"/>
            <a:headEnd/>
            <a:tailEnd/>
          </a:ln>
        </p:spPr>
      </p:pic>
      <p:sp>
        <p:nvSpPr>
          <p:cNvPr id="183300" name="Rectangle 5"/>
          <p:cNvSpPr>
            <a:spLocks noChangeArrowheads="1"/>
          </p:cNvSpPr>
          <p:nvPr/>
        </p:nvSpPr>
        <p:spPr bwMode="auto">
          <a:xfrm>
            <a:off x="457200" y="1447800"/>
            <a:ext cx="990600" cy="304800"/>
          </a:xfrm>
          <a:prstGeom prst="rect">
            <a:avLst/>
          </a:prstGeom>
          <a:solidFill>
            <a:schemeClr val="bg1"/>
          </a:solidFill>
          <a:ln w="9525">
            <a:noFill/>
            <a:miter lim="800000"/>
            <a:headEnd/>
            <a:tailEnd/>
          </a:ln>
        </p:spPr>
        <p:txBody>
          <a:bodyPr wrap="none" anchor="ctr"/>
          <a:lstStyle/>
          <a:p>
            <a:endParaRPr lang="en-US"/>
          </a:p>
        </p:txBody>
      </p:sp>
      <p:sp>
        <p:nvSpPr>
          <p:cNvPr id="183301"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r>
              <a:rPr lang="en-US" smtClean="0"/>
              <a:t>Measuring the Vapor Pressure of a Liquid</a:t>
            </a:r>
          </a:p>
        </p:txBody>
      </p:sp>
      <p:pic>
        <p:nvPicPr>
          <p:cNvPr id="184323" name="Picture 4" descr="Vapor pressure measured in manometer"/>
          <p:cNvPicPr>
            <a:picLocks noChangeAspect="1" noChangeArrowheads="1"/>
          </p:cNvPicPr>
          <p:nvPr/>
        </p:nvPicPr>
        <p:blipFill>
          <a:blip r:embed="rId2" cstate="print">
            <a:lum bright="4000" contrast="12000"/>
          </a:blip>
          <a:srcRect/>
          <a:stretch>
            <a:fillRect/>
          </a:stretch>
        </p:blipFill>
        <p:spPr bwMode="auto">
          <a:xfrm>
            <a:off x="1143000" y="1917700"/>
            <a:ext cx="6988175" cy="4864100"/>
          </a:xfrm>
          <a:prstGeom prst="rect">
            <a:avLst/>
          </a:prstGeom>
          <a:noFill/>
          <a:ln w="9525">
            <a:noFill/>
            <a:miter lim="800000"/>
            <a:headEnd/>
            <a:tailEnd/>
          </a:ln>
        </p:spPr>
      </p:pic>
      <p:sp>
        <p:nvSpPr>
          <p:cNvPr id="184324" name="Rectangle 6"/>
          <p:cNvSpPr>
            <a:spLocks noChangeArrowheads="1"/>
          </p:cNvSpPr>
          <p:nvPr/>
        </p:nvSpPr>
        <p:spPr bwMode="auto">
          <a:xfrm>
            <a:off x="76200" y="6567488"/>
            <a:ext cx="3378200" cy="214312"/>
          </a:xfrm>
          <a:prstGeom prst="rect">
            <a:avLst/>
          </a:prstGeom>
          <a:noFill/>
          <a:ln w="9525">
            <a:noFill/>
            <a:miter lim="800000"/>
            <a:headEnd/>
            <a:tailEnd/>
          </a:ln>
        </p:spPr>
        <p:txBody>
          <a:bodyPr wrap="none">
            <a:spAutoFit/>
          </a:bodyPr>
          <a:lstStyle/>
          <a:p>
            <a:pPr algn="l"/>
            <a:r>
              <a:rPr lang="en-US" sz="800"/>
              <a:t>Davis, Metcalfe, Williams, Castka, </a:t>
            </a:r>
            <a:r>
              <a:rPr lang="en-US" sz="800" u="sng"/>
              <a:t>Modern Chemistry</a:t>
            </a:r>
            <a:r>
              <a:rPr lang="en-US" sz="800"/>
              <a:t>, 1999,  page 376</a:t>
            </a:r>
          </a:p>
        </p:txBody>
      </p:sp>
      <p:sp>
        <p:nvSpPr>
          <p:cNvPr id="184325"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457200" y="1371600"/>
            <a:ext cx="3505200" cy="1143000"/>
          </a:xfrm>
        </p:spPr>
        <p:txBody>
          <a:bodyPr/>
          <a:lstStyle/>
          <a:p>
            <a:pPr eaLnBrk="1" hangingPunct="1"/>
            <a:r>
              <a:rPr lang="en-US" smtClean="0"/>
              <a:t>Gas Mixtures and Dalton’s Law</a:t>
            </a:r>
          </a:p>
        </p:txBody>
      </p:sp>
      <p:pic>
        <p:nvPicPr>
          <p:cNvPr id="185347" name="Picture 4" descr="6ff"/>
          <p:cNvPicPr>
            <a:picLocks noChangeAspect="1" noChangeArrowheads="1"/>
          </p:cNvPicPr>
          <p:nvPr/>
        </p:nvPicPr>
        <p:blipFill>
          <a:blip r:embed="rId3" cstate="print">
            <a:lum bright="4000" contrast="12000"/>
          </a:blip>
          <a:srcRect/>
          <a:stretch>
            <a:fillRect/>
          </a:stretch>
        </p:blipFill>
        <p:spPr bwMode="auto">
          <a:xfrm>
            <a:off x="4068763" y="609600"/>
            <a:ext cx="5075237" cy="5800725"/>
          </a:xfrm>
          <a:prstGeom prst="rect">
            <a:avLst/>
          </a:prstGeom>
          <a:noFill/>
          <a:ln w="9525">
            <a:noFill/>
            <a:miter lim="800000"/>
            <a:headEnd/>
            <a:tailEnd/>
          </a:ln>
        </p:spPr>
      </p:pic>
      <p:sp>
        <p:nvSpPr>
          <p:cNvPr id="185348"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304800" y="2133600"/>
            <a:ext cx="4495800" cy="1143000"/>
          </a:xfrm>
        </p:spPr>
        <p:txBody>
          <a:bodyPr/>
          <a:lstStyle/>
          <a:p>
            <a:pPr eaLnBrk="1" hangingPunct="1"/>
            <a:r>
              <a:rPr lang="en-US" smtClean="0"/>
              <a:t>Gases Dissolved in Liquids</a:t>
            </a:r>
          </a:p>
        </p:txBody>
      </p:sp>
      <p:pic>
        <p:nvPicPr>
          <p:cNvPr id="186371" name="Picture 4" descr="Gas dissolved in liquids"/>
          <p:cNvPicPr>
            <a:picLocks noChangeAspect="1" noChangeArrowheads="1"/>
          </p:cNvPicPr>
          <p:nvPr/>
        </p:nvPicPr>
        <p:blipFill>
          <a:blip r:embed="rId2" cstate="print">
            <a:clrChange>
              <a:clrFrom>
                <a:srgbClr val="ECEDE8"/>
              </a:clrFrom>
              <a:clrTo>
                <a:srgbClr val="ECEDE8">
                  <a:alpha val="0"/>
                </a:srgbClr>
              </a:clrTo>
            </a:clrChange>
            <a:lum bright="2000" contrast="12000"/>
          </a:blip>
          <a:srcRect l="15977" t="1297" r="10985" b="1459"/>
          <a:stretch>
            <a:fillRect/>
          </a:stretch>
        </p:blipFill>
        <p:spPr bwMode="auto">
          <a:xfrm>
            <a:off x="5257800" y="628650"/>
            <a:ext cx="2671763" cy="6262688"/>
          </a:xfrm>
          <a:prstGeom prst="rect">
            <a:avLst/>
          </a:prstGeom>
          <a:noFill/>
          <a:ln w="9525">
            <a:noFill/>
            <a:miter lim="800000"/>
            <a:headEnd/>
            <a:tailEnd/>
          </a:ln>
        </p:spPr>
      </p:pic>
      <p:sp>
        <p:nvSpPr>
          <p:cNvPr id="186372" name="AutoShape 6">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1FF"/>
            </a:gs>
            <a:gs pos="100000">
              <a:srgbClr val="CDFFEE"/>
            </a:gs>
          </a:gsLst>
          <a:lin ang="5400000" scaled="1"/>
        </a:gra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96875" y="4057650"/>
            <a:ext cx="3908425" cy="1143000"/>
          </a:xfrm>
        </p:spPr>
        <p:txBody>
          <a:bodyPr/>
          <a:lstStyle/>
          <a:p>
            <a:pPr eaLnBrk="1" hangingPunct="1"/>
            <a:r>
              <a:rPr lang="en-US" sz="4000" smtClean="0"/>
              <a:t>Gas Law Calculations</a:t>
            </a:r>
          </a:p>
        </p:txBody>
      </p:sp>
      <p:sp>
        <p:nvSpPr>
          <p:cNvPr id="1074179" name="Rectangle 3"/>
          <p:cNvSpPr>
            <a:spLocks noChangeArrowheads="1"/>
          </p:cNvSpPr>
          <p:nvPr/>
        </p:nvSpPr>
        <p:spPr bwMode="auto">
          <a:xfrm>
            <a:off x="3657600" y="685800"/>
            <a:ext cx="1524000" cy="1295400"/>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Boyle’s Law</a:t>
            </a:r>
          </a:p>
          <a:p>
            <a:pPr>
              <a:defRPr/>
            </a:pPr>
            <a:endParaRPr lang="en-US" sz="1600" b="1"/>
          </a:p>
          <a:p>
            <a:pPr>
              <a:defRPr/>
            </a:pPr>
            <a:r>
              <a:rPr lang="en-US" sz="1800" b="1" i="1"/>
              <a:t>PV  =  k</a:t>
            </a:r>
          </a:p>
        </p:txBody>
      </p:sp>
      <p:sp>
        <p:nvSpPr>
          <p:cNvPr id="1074180" name="Rectangle 4"/>
          <p:cNvSpPr>
            <a:spLocks noChangeArrowheads="1"/>
          </p:cNvSpPr>
          <p:nvPr/>
        </p:nvSpPr>
        <p:spPr bwMode="auto">
          <a:xfrm>
            <a:off x="7010400" y="685800"/>
            <a:ext cx="1524000" cy="1295400"/>
          </a:xfrm>
          <a:prstGeom prst="rect">
            <a:avLst/>
          </a:prstGeom>
          <a:gradFill rotWithShape="0">
            <a:gsLst>
              <a:gs pos="0">
                <a:srgbClr val="F7DCCB"/>
              </a:gs>
              <a:gs pos="100000">
                <a:srgbClr val="FFC167"/>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Charles’ Law</a:t>
            </a:r>
          </a:p>
          <a:p>
            <a:pPr>
              <a:defRPr/>
            </a:pPr>
            <a:endParaRPr lang="en-US" sz="1600" b="1"/>
          </a:p>
          <a:p>
            <a:pPr>
              <a:defRPr/>
            </a:pPr>
            <a:r>
              <a:rPr lang="en-US" sz="1800" b="1" i="1" u="sng"/>
              <a:t>V     </a:t>
            </a:r>
          </a:p>
          <a:p>
            <a:pPr>
              <a:defRPr/>
            </a:pPr>
            <a:r>
              <a:rPr lang="en-US" sz="1800" b="1" i="1"/>
              <a:t>T     </a:t>
            </a:r>
          </a:p>
        </p:txBody>
      </p:sp>
      <p:sp>
        <p:nvSpPr>
          <p:cNvPr id="1074181" name="Rectangle 5"/>
          <p:cNvSpPr>
            <a:spLocks noChangeArrowheads="1"/>
          </p:cNvSpPr>
          <p:nvPr/>
        </p:nvSpPr>
        <p:spPr bwMode="auto">
          <a:xfrm>
            <a:off x="5334000" y="4876800"/>
            <a:ext cx="1524000" cy="1295400"/>
          </a:xfrm>
          <a:prstGeom prst="rect">
            <a:avLst/>
          </a:prstGeom>
          <a:gradFill rotWithShape="0">
            <a:gsLst>
              <a:gs pos="0">
                <a:srgbClr val="FFEFFF"/>
              </a:gs>
              <a:gs pos="100000">
                <a:srgbClr val="FFC9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Combined</a:t>
            </a:r>
          </a:p>
          <a:p>
            <a:pPr>
              <a:defRPr/>
            </a:pPr>
            <a:r>
              <a:rPr lang="en-US" sz="1600" b="1"/>
              <a:t>Gas Law</a:t>
            </a:r>
            <a:r>
              <a:rPr lang="en-US" sz="800" b="1"/>
              <a:t> </a:t>
            </a:r>
          </a:p>
          <a:p>
            <a:pPr>
              <a:defRPr/>
            </a:pPr>
            <a:endParaRPr lang="en-US" sz="1600" b="1"/>
          </a:p>
          <a:p>
            <a:pPr>
              <a:defRPr/>
            </a:pPr>
            <a:r>
              <a:rPr lang="en-US" sz="1800" b="1" i="1" u="sng"/>
              <a:t>PV     </a:t>
            </a:r>
          </a:p>
          <a:p>
            <a:pPr>
              <a:defRPr/>
            </a:pPr>
            <a:r>
              <a:rPr lang="en-US" sz="1800" b="1" i="1"/>
              <a:t>T     </a:t>
            </a:r>
          </a:p>
        </p:txBody>
      </p:sp>
      <p:sp>
        <p:nvSpPr>
          <p:cNvPr id="1074182" name="Rectangle 6"/>
          <p:cNvSpPr>
            <a:spLocks noChangeArrowheads="1"/>
          </p:cNvSpPr>
          <p:nvPr/>
        </p:nvSpPr>
        <p:spPr bwMode="auto">
          <a:xfrm>
            <a:off x="5334000" y="2514600"/>
            <a:ext cx="1524000" cy="1295400"/>
          </a:xfrm>
          <a:prstGeom prst="rect">
            <a:avLst/>
          </a:prstGeom>
          <a:gradFill rotWithShape="0">
            <a:gsLst>
              <a:gs pos="0">
                <a:schemeClr val="bg1"/>
              </a:gs>
              <a:gs pos="100000">
                <a:srgbClr val="FEF2E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Ideal </a:t>
            </a:r>
          </a:p>
          <a:p>
            <a:pPr>
              <a:defRPr/>
            </a:pPr>
            <a:r>
              <a:rPr lang="en-US" sz="1600" b="1"/>
              <a:t>Gas Law</a:t>
            </a:r>
          </a:p>
          <a:p>
            <a:pPr>
              <a:defRPr/>
            </a:pPr>
            <a:endParaRPr lang="en-US" sz="1600" b="1"/>
          </a:p>
          <a:p>
            <a:pPr>
              <a:defRPr/>
            </a:pPr>
            <a:r>
              <a:rPr lang="en-US" sz="1800" b="1" i="1"/>
              <a:t>PV  =  nRT</a:t>
            </a:r>
          </a:p>
        </p:txBody>
      </p:sp>
      <p:sp>
        <p:nvSpPr>
          <p:cNvPr id="187399" name="AutoShape 7"/>
          <p:cNvSpPr>
            <a:spLocks noChangeArrowheads="1"/>
          </p:cNvSpPr>
          <p:nvPr/>
        </p:nvSpPr>
        <p:spPr bwMode="auto">
          <a:xfrm rot="-5400000">
            <a:off x="4114800" y="2209800"/>
            <a:ext cx="990600" cy="990600"/>
          </a:xfrm>
          <a:custGeom>
            <a:avLst/>
            <a:gdLst>
              <a:gd name="T0" fmla="*/ 31813623 w 21600"/>
              <a:gd name="T1" fmla="*/ 0 h 21600"/>
              <a:gd name="T2" fmla="*/ 31813623 w 21600"/>
              <a:gd name="T3" fmla="*/ 25571195 h 21600"/>
              <a:gd name="T4" fmla="*/ 6808174 w 21600"/>
              <a:gd name="T5" fmla="*/ 45430012 h 21600"/>
              <a:gd name="T6" fmla="*/ 45430012 w 21600"/>
              <a:gd name="T7" fmla="*/ 1278562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89E0FF"/>
          </a:solidFill>
          <a:ln w="9525">
            <a:noFill/>
            <a:miter lim="800000"/>
            <a:headEnd/>
            <a:tailEnd/>
          </a:ln>
        </p:spPr>
        <p:txBody>
          <a:bodyPr wrap="none" anchor="ctr"/>
          <a:lstStyle/>
          <a:p>
            <a:endParaRPr lang="en-US"/>
          </a:p>
        </p:txBody>
      </p:sp>
      <p:sp>
        <p:nvSpPr>
          <p:cNvPr id="187400" name="AutoShape 8"/>
          <p:cNvSpPr>
            <a:spLocks noChangeArrowheads="1"/>
          </p:cNvSpPr>
          <p:nvPr/>
        </p:nvSpPr>
        <p:spPr bwMode="auto">
          <a:xfrm rot="5400000" flipH="1">
            <a:off x="7086600" y="2209800"/>
            <a:ext cx="990600" cy="990600"/>
          </a:xfrm>
          <a:custGeom>
            <a:avLst/>
            <a:gdLst>
              <a:gd name="T0" fmla="*/ 31813623 w 21600"/>
              <a:gd name="T1" fmla="*/ 0 h 21600"/>
              <a:gd name="T2" fmla="*/ 31813623 w 21600"/>
              <a:gd name="T3" fmla="*/ 25571195 h 21600"/>
              <a:gd name="T4" fmla="*/ 6808174 w 21600"/>
              <a:gd name="T5" fmla="*/ 45430012 h 21600"/>
              <a:gd name="T6" fmla="*/ 45430012 w 21600"/>
              <a:gd name="T7" fmla="*/ 1278562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CC99"/>
          </a:solidFill>
          <a:ln w="9525">
            <a:noFill/>
            <a:miter lim="800000"/>
            <a:headEnd/>
            <a:tailEnd/>
          </a:ln>
        </p:spPr>
        <p:txBody>
          <a:bodyPr wrap="none" anchor="ctr"/>
          <a:lstStyle/>
          <a:p>
            <a:endParaRPr lang="en-US"/>
          </a:p>
        </p:txBody>
      </p:sp>
      <p:sp>
        <p:nvSpPr>
          <p:cNvPr id="187401" name="AutoShape 9"/>
          <p:cNvSpPr>
            <a:spLocks noChangeArrowheads="1"/>
          </p:cNvSpPr>
          <p:nvPr/>
        </p:nvSpPr>
        <p:spPr bwMode="auto">
          <a:xfrm>
            <a:off x="5867400" y="3962400"/>
            <a:ext cx="457200" cy="838200"/>
          </a:xfrm>
          <a:prstGeom prst="downArrow">
            <a:avLst>
              <a:gd name="adj1" fmla="val 50000"/>
              <a:gd name="adj2" fmla="val 45833"/>
            </a:avLst>
          </a:prstGeom>
          <a:solidFill>
            <a:srgbClr val="FF99CC"/>
          </a:solidFill>
          <a:ln w="9525">
            <a:noFill/>
            <a:miter lim="800000"/>
            <a:headEnd/>
            <a:tailEnd/>
          </a:ln>
        </p:spPr>
        <p:txBody>
          <a:bodyPr wrap="none" anchor="ctr"/>
          <a:lstStyle/>
          <a:p>
            <a:endParaRPr lang="en-US"/>
          </a:p>
        </p:txBody>
      </p:sp>
      <p:sp>
        <p:nvSpPr>
          <p:cNvPr id="187402" name="Text Box 10"/>
          <p:cNvSpPr txBox="1">
            <a:spLocks noChangeArrowheads="1"/>
          </p:cNvSpPr>
          <p:nvPr/>
        </p:nvSpPr>
        <p:spPr bwMode="auto">
          <a:xfrm>
            <a:off x="7696200" y="1371600"/>
            <a:ext cx="571500" cy="366713"/>
          </a:xfrm>
          <a:prstGeom prst="rect">
            <a:avLst/>
          </a:prstGeom>
          <a:noFill/>
          <a:ln w="9525">
            <a:noFill/>
            <a:miter lim="800000"/>
            <a:headEnd/>
            <a:tailEnd/>
          </a:ln>
        </p:spPr>
        <p:txBody>
          <a:bodyPr wrap="none">
            <a:spAutoFit/>
          </a:bodyPr>
          <a:lstStyle/>
          <a:p>
            <a:pPr algn="l"/>
            <a:r>
              <a:rPr lang="en-US" sz="1800" b="1" i="1"/>
              <a:t>=  k</a:t>
            </a:r>
          </a:p>
        </p:txBody>
      </p:sp>
      <p:sp>
        <p:nvSpPr>
          <p:cNvPr id="187403" name="Text Box 11"/>
          <p:cNvSpPr txBox="1">
            <a:spLocks noChangeArrowheads="1"/>
          </p:cNvSpPr>
          <p:nvPr/>
        </p:nvSpPr>
        <p:spPr bwMode="auto">
          <a:xfrm>
            <a:off x="6096000" y="5715000"/>
            <a:ext cx="571500" cy="366713"/>
          </a:xfrm>
          <a:prstGeom prst="rect">
            <a:avLst/>
          </a:prstGeom>
          <a:noFill/>
          <a:ln w="9525">
            <a:noFill/>
            <a:miter lim="800000"/>
            <a:headEnd/>
            <a:tailEnd/>
          </a:ln>
        </p:spPr>
        <p:txBody>
          <a:bodyPr wrap="none">
            <a:spAutoFit/>
          </a:bodyPr>
          <a:lstStyle/>
          <a:p>
            <a:pPr algn="l"/>
            <a:r>
              <a:rPr lang="en-US" sz="1800" b="1" i="1"/>
              <a:t>=  k</a:t>
            </a:r>
          </a:p>
        </p:txBody>
      </p:sp>
      <p:sp>
        <p:nvSpPr>
          <p:cNvPr id="187404" name="Text Box 12"/>
          <p:cNvSpPr txBox="1">
            <a:spLocks noChangeArrowheads="1"/>
          </p:cNvSpPr>
          <p:nvPr/>
        </p:nvSpPr>
        <p:spPr bwMode="auto">
          <a:xfrm>
            <a:off x="7086600" y="2514600"/>
            <a:ext cx="1179513" cy="1069975"/>
          </a:xfrm>
          <a:prstGeom prst="rect">
            <a:avLst/>
          </a:prstGeom>
          <a:noFill/>
          <a:ln w="9525">
            <a:noFill/>
            <a:miter lim="800000"/>
            <a:headEnd/>
            <a:tailEnd/>
          </a:ln>
        </p:spPr>
        <p:txBody>
          <a:bodyPr wrap="none">
            <a:spAutoFit/>
          </a:bodyPr>
          <a:lstStyle/>
          <a:p>
            <a:pPr algn="l"/>
            <a:r>
              <a:rPr lang="en-US" sz="1600" b="1" i="1"/>
              <a:t>T</a:t>
            </a:r>
            <a:r>
              <a:rPr lang="en-US" sz="1600" b="1"/>
              <a:t> and </a:t>
            </a:r>
            <a:r>
              <a:rPr lang="en-US" sz="1600" b="1" i="1"/>
              <a:t>V</a:t>
            </a:r>
            <a:r>
              <a:rPr lang="en-US" sz="1600" b="1"/>
              <a:t> </a:t>
            </a:r>
          </a:p>
          <a:p>
            <a:pPr algn="l"/>
            <a:r>
              <a:rPr lang="en-US" sz="1600" b="1"/>
              <a:t>change</a:t>
            </a:r>
          </a:p>
          <a:p>
            <a:pPr algn="l"/>
            <a:r>
              <a:rPr lang="en-US" sz="1600" b="1" i="1"/>
              <a:t>P, n, R</a:t>
            </a:r>
            <a:r>
              <a:rPr lang="en-US" sz="1600" b="1"/>
              <a:t> are</a:t>
            </a:r>
          </a:p>
          <a:p>
            <a:pPr algn="l"/>
            <a:r>
              <a:rPr lang="en-US" sz="1600" b="1"/>
              <a:t>constant</a:t>
            </a:r>
            <a:endParaRPr lang="en-US" sz="1600" b="1" i="1"/>
          </a:p>
        </p:txBody>
      </p:sp>
      <p:sp>
        <p:nvSpPr>
          <p:cNvPr id="187405" name="Text Box 13"/>
          <p:cNvSpPr txBox="1">
            <a:spLocks noChangeArrowheads="1"/>
          </p:cNvSpPr>
          <p:nvPr/>
        </p:nvSpPr>
        <p:spPr bwMode="auto">
          <a:xfrm>
            <a:off x="4946650" y="4038600"/>
            <a:ext cx="2193925" cy="581025"/>
          </a:xfrm>
          <a:prstGeom prst="rect">
            <a:avLst/>
          </a:prstGeom>
          <a:noFill/>
          <a:ln w="9525">
            <a:noFill/>
            <a:miter lim="800000"/>
            <a:headEnd/>
            <a:tailEnd/>
          </a:ln>
        </p:spPr>
        <p:txBody>
          <a:bodyPr wrap="none">
            <a:spAutoFit/>
          </a:bodyPr>
          <a:lstStyle/>
          <a:p>
            <a:pPr algn="l"/>
            <a:r>
              <a:rPr lang="en-US" b="1" i="1"/>
              <a:t>  </a:t>
            </a:r>
            <a:r>
              <a:rPr lang="en-US" sz="1600" b="1" i="1"/>
              <a:t>P, V, </a:t>
            </a:r>
            <a:r>
              <a:rPr lang="en-US" sz="1600" b="1"/>
              <a:t>and</a:t>
            </a:r>
            <a:r>
              <a:rPr lang="en-US" sz="1600" b="1" i="1"/>
              <a:t> T</a:t>
            </a:r>
            <a:r>
              <a:rPr lang="en-US" sz="1600" b="1"/>
              <a:t> change</a:t>
            </a:r>
          </a:p>
          <a:p>
            <a:pPr algn="l"/>
            <a:r>
              <a:rPr lang="en-US" sz="1600" b="1" i="1"/>
              <a:t>n</a:t>
            </a:r>
            <a:r>
              <a:rPr lang="en-US" sz="1600" b="1"/>
              <a:t> and </a:t>
            </a:r>
            <a:r>
              <a:rPr lang="en-US" sz="1600" b="1" i="1"/>
              <a:t>R</a:t>
            </a:r>
            <a:r>
              <a:rPr lang="en-US" sz="1600" b="1"/>
              <a:t> are constant</a:t>
            </a:r>
            <a:endParaRPr lang="en-US" sz="1600" b="1" i="1"/>
          </a:p>
        </p:txBody>
      </p:sp>
      <p:sp>
        <p:nvSpPr>
          <p:cNvPr id="187406" name="Text Box 14"/>
          <p:cNvSpPr txBox="1">
            <a:spLocks noChangeArrowheads="1"/>
          </p:cNvSpPr>
          <p:nvPr/>
        </p:nvSpPr>
        <p:spPr bwMode="auto">
          <a:xfrm>
            <a:off x="4013200" y="2511425"/>
            <a:ext cx="1168400" cy="1069975"/>
          </a:xfrm>
          <a:prstGeom prst="rect">
            <a:avLst/>
          </a:prstGeom>
          <a:noFill/>
          <a:ln w="9525">
            <a:noFill/>
            <a:miter lim="800000"/>
            <a:headEnd/>
            <a:tailEnd/>
          </a:ln>
        </p:spPr>
        <p:txBody>
          <a:bodyPr wrap="none">
            <a:spAutoFit/>
          </a:bodyPr>
          <a:lstStyle/>
          <a:p>
            <a:pPr algn="l"/>
            <a:r>
              <a:rPr lang="en-US" sz="1600" b="1" i="1"/>
              <a:t>P</a:t>
            </a:r>
            <a:r>
              <a:rPr lang="en-US" sz="1600" b="1"/>
              <a:t> and</a:t>
            </a:r>
            <a:r>
              <a:rPr lang="en-US" sz="1600" b="1" i="1"/>
              <a:t> V</a:t>
            </a:r>
            <a:r>
              <a:rPr lang="en-US" sz="1600" b="1"/>
              <a:t> </a:t>
            </a:r>
          </a:p>
          <a:p>
            <a:pPr algn="l"/>
            <a:r>
              <a:rPr lang="en-US" sz="1600" b="1"/>
              <a:t>change</a:t>
            </a:r>
          </a:p>
          <a:p>
            <a:pPr algn="l"/>
            <a:r>
              <a:rPr lang="en-US" sz="1600" b="1" i="1"/>
              <a:t>n, R, T</a:t>
            </a:r>
            <a:r>
              <a:rPr lang="en-US" sz="1600" b="1"/>
              <a:t> are</a:t>
            </a:r>
          </a:p>
          <a:p>
            <a:pPr algn="l"/>
            <a:r>
              <a:rPr lang="en-US" sz="1600" b="1"/>
              <a:t>constant</a:t>
            </a:r>
            <a:endParaRPr lang="en-US" sz="1600" b="1" i="1"/>
          </a:p>
        </p:txBody>
      </p:sp>
      <p:sp>
        <p:nvSpPr>
          <p:cNvPr id="187407" name="AutoShape 1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noFill/>
        </p:spPr>
        <p:txBody>
          <a:bodyPr/>
          <a:lstStyle/>
          <a:p>
            <a:pPr eaLnBrk="1" hangingPunct="1"/>
            <a:r>
              <a:rPr lang="en-US" smtClean="0">
                <a:solidFill>
                  <a:schemeClr val="bg1"/>
                </a:solidFill>
              </a:rPr>
              <a:t>The Gas Laws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912813" y="1293813"/>
            <a:ext cx="6913562" cy="701675"/>
          </a:xfrm>
          <a:prstGeom prst="rect">
            <a:avLst/>
          </a:prstGeom>
          <a:noFill/>
          <a:ln w="9525">
            <a:noFill/>
            <a:miter lim="800000"/>
            <a:headEnd/>
            <a:tailEnd/>
          </a:ln>
        </p:spPr>
        <p:txBody>
          <a:bodyPr wrap="none">
            <a:spAutoFit/>
          </a:bodyPr>
          <a:lstStyle/>
          <a:p>
            <a:r>
              <a:rPr lang="en-US" sz="4000" b="1">
                <a:latin typeface="Arial Narrow" pitchFamily="34" charset="0"/>
              </a:rPr>
              <a:t>…And almost certain to get worse</a:t>
            </a:r>
          </a:p>
        </p:txBody>
      </p:sp>
      <p:sp>
        <p:nvSpPr>
          <p:cNvPr id="38915" name="Text Box 6"/>
          <p:cNvSpPr txBox="1">
            <a:spLocks noChangeArrowheads="1"/>
          </p:cNvSpPr>
          <p:nvPr/>
        </p:nvSpPr>
        <p:spPr bwMode="auto">
          <a:xfrm>
            <a:off x="887413" y="1947863"/>
            <a:ext cx="7429500" cy="3876675"/>
          </a:xfrm>
          <a:prstGeom prst="rect">
            <a:avLst/>
          </a:prstGeom>
          <a:noFill/>
          <a:ln w="9525">
            <a:noFill/>
            <a:miter lim="800000"/>
            <a:headEnd/>
            <a:tailEnd/>
          </a:ln>
        </p:spPr>
        <p:txBody>
          <a:bodyPr wrap="none">
            <a:spAutoFit/>
          </a:bodyPr>
          <a:lstStyle/>
          <a:p>
            <a:pPr algn="l"/>
            <a:r>
              <a:rPr lang="en-US" sz="1800"/>
              <a:t>The Intergovernmental Panel on Climate Change, an international</a:t>
            </a:r>
          </a:p>
          <a:p>
            <a:pPr algn="l"/>
            <a:r>
              <a:rPr lang="en-US" sz="1800"/>
              <a:t>group of scientists, projects that the surface temperature of the earth</a:t>
            </a:r>
          </a:p>
          <a:p>
            <a:pPr algn="l"/>
            <a:r>
              <a:rPr lang="en-US" sz="1800"/>
              <a:t>could rise by about 1.8</a:t>
            </a:r>
            <a:r>
              <a:rPr lang="en-US" sz="1800" baseline="30000"/>
              <a:t>o</a:t>
            </a:r>
            <a:r>
              <a:rPr lang="en-US" sz="1800"/>
              <a:t> to 6.3</a:t>
            </a:r>
            <a:r>
              <a:rPr lang="en-US" sz="1800" baseline="30000"/>
              <a:t>o</a:t>
            </a:r>
            <a:r>
              <a:rPr lang="en-US" sz="1800"/>
              <a:t>F (1</a:t>
            </a:r>
            <a:r>
              <a:rPr lang="en-US" sz="1800" baseline="30000"/>
              <a:t>o</a:t>
            </a:r>
            <a:r>
              <a:rPr lang="en-US" sz="1800"/>
              <a:t> to 3.5</a:t>
            </a:r>
            <a:r>
              <a:rPr lang="en-US" sz="1800" baseline="30000"/>
              <a:t>o</a:t>
            </a:r>
            <a:r>
              <a:rPr lang="en-US" sz="1800"/>
              <a:t>C) by 2010.  That could have</a:t>
            </a:r>
          </a:p>
          <a:p>
            <a:pPr algn="l"/>
            <a:r>
              <a:rPr lang="en-US" sz="1800"/>
              <a:t>serious consequences:</a:t>
            </a:r>
          </a:p>
          <a:p>
            <a:pPr algn="l"/>
            <a:endParaRPr lang="en-US" sz="800"/>
          </a:p>
          <a:p>
            <a:pPr algn="l">
              <a:buFont typeface="Wingdings" pitchFamily="2" charset="2"/>
              <a:buChar char="§"/>
            </a:pPr>
            <a:r>
              <a:rPr lang="en-US" sz="1800"/>
              <a:t> In the next 100 years sea levels could rise 1.6 ft. (0.5 m), threatening</a:t>
            </a:r>
          </a:p>
          <a:p>
            <a:pPr algn="l">
              <a:buFont typeface="Wingdings" pitchFamily="2" charset="2"/>
              <a:buNone/>
            </a:pPr>
            <a:r>
              <a:rPr lang="en-US" sz="1800"/>
              <a:t>heavily populated coastal areas from Mississippi to Bangladesh.</a:t>
            </a:r>
          </a:p>
          <a:p>
            <a:pPr algn="l">
              <a:buFont typeface="Wingdings" pitchFamily="2" charset="2"/>
              <a:buNone/>
            </a:pPr>
            <a:endParaRPr lang="en-US" sz="800"/>
          </a:p>
          <a:p>
            <a:pPr algn="l">
              <a:buFont typeface="Wingdings" pitchFamily="2" charset="2"/>
              <a:buChar char="§"/>
            </a:pPr>
            <a:r>
              <a:rPr lang="en-US" sz="1800"/>
              <a:t> Extreme weather events, from hurricanes to droughts, could</a:t>
            </a:r>
          </a:p>
          <a:p>
            <a:pPr algn="l">
              <a:buFont typeface="Wingdings" pitchFamily="2" charset="2"/>
              <a:buNone/>
            </a:pPr>
            <a:r>
              <a:rPr lang="en-US" sz="1800"/>
              <a:t>become more frequent and more severe.</a:t>
            </a:r>
          </a:p>
          <a:p>
            <a:pPr algn="l">
              <a:buFont typeface="Wingdings" pitchFamily="2" charset="2"/>
              <a:buNone/>
            </a:pPr>
            <a:endParaRPr lang="en-US" sz="800"/>
          </a:p>
          <a:p>
            <a:pPr algn="l">
              <a:buFont typeface="Wingdings" pitchFamily="2" charset="2"/>
              <a:buChar char="§"/>
            </a:pPr>
            <a:r>
              <a:rPr lang="en-US" sz="1800"/>
              <a:t> Warmer temperatures could foster crop production in Northern</a:t>
            </a:r>
          </a:p>
          <a:p>
            <a:pPr algn="l">
              <a:buFont typeface="Wingdings" pitchFamily="2" charset="2"/>
              <a:buNone/>
            </a:pPr>
            <a:r>
              <a:rPr lang="en-US" sz="1800"/>
              <a:t>Europe and Canada but dry out important growing regions in the </a:t>
            </a:r>
          </a:p>
          <a:p>
            <a:pPr algn="l">
              <a:buFont typeface="Wingdings" pitchFamily="2" charset="2"/>
              <a:buNone/>
            </a:pPr>
            <a:r>
              <a:rPr lang="en-US" sz="1800"/>
              <a:t>U.S., eastern South America and Southeast Asia.</a:t>
            </a:r>
          </a:p>
          <a:p>
            <a:pPr algn="l">
              <a:buFont typeface="Wingdings" pitchFamily="2" charset="2"/>
              <a:buNone/>
            </a:pPr>
            <a:endParaRPr lang="en-US" sz="800"/>
          </a:p>
          <a:p>
            <a:pPr algn="l">
              <a:buFont typeface="Wingdings" pitchFamily="2" charset="2"/>
              <a:buChar char="§"/>
            </a:pPr>
            <a:r>
              <a:rPr lang="en-US" sz="1800"/>
              <a:t> Tropical diseases like malaria may move northward and southward.</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1FF"/>
            </a:gs>
            <a:gs pos="100000">
              <a:srgbClr val="CDFFEE"/>
            </a:gs>
          </a:gsLst>
          <a:lin ang="5400000" scaled="1"/>
        </a:gradFill>
        <a:effectLst/>
      </p:bgPr>
    </p:bg>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609725" y="-71438"/>
            <a:ext cx="5995988" cy="1143001"/>
          </a:xfrm>
        </p:spPr>
        <p:txBody>
          <a:bodyPr/>
          <a:lstStyle/>
          <a:p>
            <a:pPr eaLnBrk="1" hangingPunct="1"/>
            <a:r>
              <a:rPr lang="en-US" sz="4000" smtClean="0"/>
              <a:t>Gas Law Calculations</a:t>
            </a:r>
          </a:p>
        </p:txBody>
      </p:sp>
      <p:sp>
        <p:nvSpPr>
          <p:cNvPr id="23561" name="Rectangle 9"/>
          <p:cNvSpPr>
            <a:spLocks noChangeArrowheads="1"/>
          </p:cNvSpPr>
          <p:nvPr/>
        </p:nvSpPr>
        <p:spPr bwMode="auto">
          <a:xfrm>
            <a:off x="4984750" y="2514600"/>
            <a:ext cx="1524000" cy="1295400"/>
          </a:xfrm>
          <a:prstGeom prst="rect">
            <a:avLst/>
          </a:prstGeom>
          <a:gradFill rotWithShape="0">
            <a:gsLst>
              <a:gs pos="0">
                <a:schemeClr val="bg1"/>
              </a:gs>
              <a:gs pos="100000">
                <a:srgbClr val="FEF2E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Ideal </a:t>
            </a:r>
          </a:p>
          <a:p>
            <a:pPr>
              <a:defRPr/>
            </a:pPr>
            <a:r>
              <a:rPr lang="en-US" sz="1600" b="1"/>
              <a:t>Gas Law</a:t>
            </a:r>
          </a:p>
          <a:p>
            <a:pPr>
              <a:defRPr/>
            </a:pPr>
            <a:endParaRPr lang="en-US" sz="1600" b="1"/>
          </a:p>
          <a:p>
            <a:pPr>
              <a:defRPr/>
            </a:pPr>
            <a:r>
              <a:rPr lang="en-US" sz="1800" b="1" i="1"/>
              <a:t>PV  =  nRT</a:t>
            </a:r>
          </a:p>
        </p:txBody>
      </p:sp>
      <p:sp>
        <p:nvSpPr>
          <p:cNvPr id="20486" name="AutoShape 23">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23576" name="Rectangle 24"/>
          <p:cNvSpPr>
            <a:spLocks noChangeArrowheads="1"/>
          </p:cNvSpPr>
          <p:nvPr/>
        </p:nvSpPr>
        <p:spPr bwMode="auto">
          <a:xfrm>
            <a:off x="6808788" y="5253038"/>
            <a:ext cx="1524000" cy="1295400"/>
          </a:xfrm>
          <a:prstGeom prst="rect">
            <a:avLst/>
          </a:prstGeom>
          <a:gradFill rotWithShape="0">
            <a:gsLst>
              <a:gs pos="0">
                <a:srgbClr val="CCFFCC"/>
              </a:gs>
              <a:gs pos="100000">
                <a:srgbClr val="33CC33"/>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Dalton’s Law</a:t>
            </a:r>
          </a:p>
          <a:p>
            <a:pPr>
              <a:defRPr/>
            </a:pPr>
            <a:r>
              <a:rPr lang="en-US" b="1"/>
              <a:t>Partial Pressures</a:t>
            </a:r>
          </a:p>
          <a:p>
            <a:pPr>
              <a:defRPr/>
            </a:pPr>
            <a:endParaRPr lang="en-US" sz="1600" b="1"/>
          </a:p>
          <a:p>
            <a:pPr>
              <a:defRPr/>
            </a:pPr>
            <a:r>
              <a:rPr lang="en-US" sz="1800" b="1" i="1"/>
              <a:t>P</a:t>
            </a:r>
            <a:r>
              <a:rPr lang="en-US" sz="1800" b="1" i="1" baseline="-25000"/>
              <a:t>T</a:t>
            </a:r>
            <a:r>
              <a:rPr lang="en-US" sz="1800" b="1" i="1"/>
              <a:t> = P</a:t>
            </a:r>
            <a:r>
              <a:rPr lang="en-US" sz="1800" b="1" i="1" baseline="-25000"/>
              <a:t>A</a:t>
            </a:r>
            <a:r>
              <a:rPr lang="en-US" sz="1800" b="1" i="1"/>
              <a:t> + P</a:t>
            </a:r>
            <a:r>
              <a:rPr lang="en-US" sz="1800" b="1" i="1" baseline="-25000"/>
              <a:t>B</a:t>
            </a:r>
            <a:r>
              <a:rPr lang="en-US" sz="1800" b="1" i="1"/>
              <a:t> </a:t>
            </a:r>
          </a:p>
        </p:txBody>
      </p:sp>
      <p:grpSp>
        <p:nvGrpSpPr>
          <p:cNvPr id="20488" name="Group 95"/>
          <p:cNvGrpSpPr>
            <a:grpSpLocks/>
          </p:cNvGrpSpPr>
          <p:nvPr/>
        </p:nvGrpSpPr>
        <p:grpSpPr bwMode="auto">
          <a:xfrm>
            <a:off x="720725" y="2384425"/>
            <a:ext cx="1524000" cy="1295400"/>
            <a:chOff x="674" y="1502"/>
            <a:chExt cx="960" cy="816"/>
          </a:xfrm>
        </p:grpSpPr>
        <p:sp>
          <p:nvSpPr>
            <p:cNvPr id="23580" name="Rectangle 28"/>
            <p:cNvSpPr>
              <a:spLocks noChangeArrowheads="1"/>
            </p:cNvSpPr>
            <p:nvPr/>
          </p:nvSpPr>
          <p:spPr bwMode="auto">
            <a:xfrm>
              <a:off x="674" y="1502"/>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Charles’ Law</a:t>
              </a:r>
            </a:p>
            <a:p>
              <a:pPr>
                <a:defRPr/>
              </a:pPr>
              <a:endParaRPr lang="en-US" b="1"/>
            </a:p>
            <a:p>
              <a:pPr>
                <a:defRPr/>
              </a:pPr>
              <a:endParaRPr lang="en-US" b="1"/>
            </a:p>
            <a:p>
              <a:pPr>
                <a:defRPr/>
              </a:pPr>
              <a:r>
                <a:rPr lang="en-US" b="1"/>
                <a:t> </a:t>
              </a:r>
              <a:endParaRPr lang="en-US" sz="1600" b="1"/>
            </a:p>
            <a:p>
              <a:pPr>
                <a:defRPr/>
              </a:pPr>
              <a:r>
                <a:rPr lang="en-US" sz="1800" b="1" i="1"/>
                <a:t>    </a:t>
              </a:r>
            </a:p>
          </p:txBody>
        </p:sp>
        <p:sp>
          <p:nvSpPr>
            <p:cNvPr id="20537" name="Line 29"/>
            <p:cNvSpPr>
              <a:spLocks noChangeShapeType="1"/>
            </p:cNvSpPr>
            <p:nvPr/>
          </p:nvSpPr>
          <p:spPr bwMode="auto">
            <a:xfrm>
              <a:off x="850" y="1994"/>
              <a:ext cx="204" cy="0"/>
            </a:xfrm>
            <a:prstGeom prst="line">
              <a:avLst/>
            </a:prstGeom>
            <a:noFill/>
            <a:ln w="15875">
              <a:solidFill>
                <a:schemeClr val="tx1"/>
              </a:solidFill>
              <a:round/>
              <a:headEnd/>
              <a:tailEnd/>
            </a:ln>
          </p:spPr>
          <p:txBody>
            <a:bodyPr/>
            <a:lstStyle/>
            <a:p>
              <a:endParaRPr lang="en-US"/>
            </a:p>
          </p:txBody>
        </p:sp>
        <p:sp>
          <p:nvSpPr>
            <p:cNvPr id="20538" name="Line 30"/>
            <p:cNvSpPr>
              <a:spLocks noChangeShapeType="1"/>
            </p:cNvSpPr>
            <p:nvPr/>
          </p:nvSpPr>
          <p:spPr bwMode="auto">
            <a:xfrm>
              <a:off x="1186" y="1994"/>
              <a:ext cx="204" cy="0"/>
            </a:xfrm>
            <a:prstGeom prst="line">
              <a:avLst/>
            </a:prstGeom>
            <a:noFill/>
            <a:ln w="15875">
              <a:solidFill>
                <a:schemeClr val="tx1"/>
              </a:solidFill>
              <a:round/>
              <a:headEnd/>
              <a:tailEnd/>
            </a:ln>
          </p:spPr>
          <p:txBody>
            <a:bodyPr/>
            <a:lstStyle/>
            <a:p>
              <a:endParaRPr lang="en-US"/>
            </a:p>
          </p:txBody>
        </p:sp>
        <p:sp>
          <p:nvSpPr>
            <p:cNvPr id="20539" name="Rectangle 32"/>
            <p:cNvSpPr>
              <a:spLocks noChangeArrowheads="1"/>
            </p:cNvSpPr>
            <p:nvPr/>
          </p:nvSpPr>
          <p:spPr bwMode="auto">
            <a:xfrm>
              <a:off x="833" y="1989"/>
              <a:ext cx="562"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 = T</a:t>
              </a:r>
              <a:r>
                <a:rPr lang="en-US" sz="1800" b="1" i="1" baseline="-25000"/>
                <a:t>2</a:t>
              </a:r>
            </a:p>
          </p:txBody>
        </p:sp>
        <p:sp>
          <p:nvSpPr>
            <p:cNvPr id="20540" name="Rectangle 34"/>
            <p:cNvSpPr>
              <a:spLocks noChangeArrowheads="1"/>
            </p:cNvSpPr>
            <p:nvPr/>
          </p:nvSpPr>
          <p:spPr bwMode="auto">
            <a:xfrm>
              <a:off x="836" y="1777"/>
              <a:ext cx="578" cy="231"/>
            </a:xfrm>
            <a:prstGeom prst="rect">
              <a:avLst/>
            </a:prstGeom>
            <a:noFill/>
            <a:ln w="9525">
              <a:noFill/>
              <a:miter lim="800000"/>
              <a:headEnd/>
              <a:tailEnd/>
            </a:ln>
          </p:spPr>
          <p:txBody>
            <a:bodyPr wrap="none">
              <a:spAutoFit/>
            </a:bodyPr>
            <a:lstStyle/>
            <a:p>
              <a:pPr algn="l"/>
              <a:r>
                <a:rPr lang="en-US" sz="1800" b="1" i="1"/>
                <a:t>V</a:t>
              </a:r>
              <a:r>
                <a:rPr lang="en-US" sz="1800" b="1" i="1" baseline="-25000"/>
                <a:t>1</a:t>
              </a:r>
              <a:r>
                <a:rPr lang="en-US" sz="1800" b="1" i="1"/>
                <a:t> = V</a:t>
              </a:r>
              <a:r>
                <a:rPr lang="en-US" sz="1800" b="1" i="1" baseline="-25000"/>
                <a:t>2</a:t>
              </a:r>
            </a:p>
          </p:txBody>
        </p:sp>
      </p:grpSp>
      <p:grpSp>
        <p:nvGrpSpPr>
          <p:cNvPr id="20489" name="Group 94"/>
          <p:cNvGrpSpPr>
            <a:grpSpLocks/>
          </p:cNvGrpSpPr>
          <p:nvPr/>
        </p:nvGrpSpPr>
        <p:grpSpPr bwMode="auto">
          <a:xfrm>
            <a:off x="742950" y="928688"/>
            <a:ext cx="1524000" cy="1295400"/>
            <a:chOff x="688" y="585"/>
            <a:chExt cx="960" cy="816"/>
          </a:xfrm>
        </p:grpSpPr>
        <p:sp>
          <p:nvSpPr>
            <p:cNvPr id="23587" name="Rectangle 35"/>
            <p:cNvSpPr>
              <a:spLocks noChangeArrowheads="1"/>
            </p:cNvSpPr>
            <p:nvPr/>
          </p:nvSpPr>
          <p:spPr bwMode="auto">
            <a:xfrm>
              <a:off x="688" y="585"/>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Boyle’s Law</a:t>
              </a:r>
            </a:p>
            <a:p>
              <a:pPr>
                <a:defRPr/>
              </a:pPr>
              <a:endParaRPr lang="en-US" b="1"/>
            </a:p>
            <a:p>
              <a:pPr>
                <a:defRPr/>
              </a:pPr>
              <a:endParaRPr lang="en-US" b="1"/>
            </a:p>
            <a:p>
              <a:pPr>
                <a:defRPr/>
              </a:pPr>
              <a:r>
                <a:rPr lang="en-US" b="1"/>
                <a:t> </a:t>
              </a:r>
              <a:endParaRPr lang="en-US" sz="1600" b="1"/>
            </a:p>
            <a:p>
              <a:pPr>
                <a:defRPr/>
              </a:pPr>
              <a:r>
                <a:rPr lang="en-US" sz="1800" b="1" i="1"/>
                <a:t>    </a:t>
              </a:r>
            </a:p>
          </p:txBody>
        </p:sp>
        <p:sp>
          <p:nvSpPr>
            <p:cNvPr id="20535" name="Rectangle 39"/>
            <p:cNvSpPr>
              <a:spLocks noChangeArrowheads="1"/>
            </p:cNvSpPr>
            <p:nvPr/>
          </p:nvSpPr>
          <p:spPr bwMode="auto">
            <a:xfrm>
              <a:off x="721" y="923"/>
              <a:ext cx="876"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V</a:t>
              </a:r>
              <a:r>
                <a:rPr lang="en-US" sz="1800" b="1" i="1" baseline="-25000"/>
                <a:t>1</a:t>
              </a:r>
              <a:r>
                <a:rPr lang="en-US" sz="1800" b="1" i="1"/>
                <a:t> = P</a:t>
              </a:r>
              <a:r>
                <a:rPr lang="en-US" sz="1800" b="1" i="1" baseline="-25000"/>
                <a:t>2</a:t>
              </a:r>
              <a:r>
                <a:rPr lang="en-US" sz="1800" b="1" i="1"/>
                <a:t>V</a:t>
              </a:r>
              <a:r>
                <a:rPr lang="en-US" sz="1800" b="1" i="1" baseline="-25000"/>
                <a:t>2</a:t>
              </a:r>
            </a:p>
          </p:txBody>
        </p:sp>
      </p:grpSp>
      <p:grpSp>
        <p:nvGrpSpPr>
          <p:cNvPr id="20490" name="Group 96"/>
          <p:cNvGrpSpPr>
            <a:grpSpLocks/>
          </p:cNvGrpSpPr>
          <p:nvPr/>
        </p:nvGrpSpPr>
        <p:grpSpPr bwMode="auto">
          <a:xfrm>
            <a:off x="687388" y="3859213"/>
            <a:ext cx="1524000" cy="1295400"/>
            <a:chOff x="653" y="2431"/>
            <a:chExt cx="960" cy="816"/>
          </a:xfrm>
        </p:grpSpPr>
        <p:sp>
          <p:nvSpPr>
            <p:cNvPr id="23579" name="Rectangle 27"/>
            <p:cNvSpPr>
              <a:spLocks noChangeArrowheads="1"/>
            </p:cNvSpPr>
            <p:nvPr/>
          </p:nvSpPr>
          <p:spPr bwMode="auto">
            <a:xfrm>
              <a:off x="653" y="2431"/>
              <a:ext cx="960" cy="816"/>
            </a:xfrm>
            <a:prstGeom prst="rect">
              <a:avLst/>
            </a:prstGeom>
            <a:gradFill rotWithShape="0">
              <a:gsLst>
                <a:gs pos="0">
                  <a:srgbClr val="C3EFFF"/>
                </a:gs>
                <a:gs pos="100000">
                  <a:srgbClr val="33CCFF"/>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Gay-Lussac</a:t>
              </a:r>
            </a:p>
            <a:p>
              <a:pPr>
                <a:defRPr/>
              </a:pPr>
              <a:endParaRPr lang="en-US" sz="1600" b="1"/>
            </a:p>
            <a:p>
              <a:pPr>
                <a:defRPr/>
              </a:pPr>
              <a:endParaRPr lang="en-US" sz="1800" b="1" i="1"/>
            </a:p>
            <a:p>
              <a:pPr>
                <a:defRPr/>
              </a:pPr>
              <a:endParaRPr lang="en-US" sz="1800" b="1" i="1"/>
            </a:p>
          </p:txBody>
        </p:sp>
        <p:sp>
          <p:nvSpPr>
            <p:cNvPr id="20530" name="Line 40"/>
            <p:cNvSpPr>
              <a:spLocks noChangeShapeType="1"/>
            </p:cNvSpPr>
            <p:nvPr/>
          </p:nvSpPr>
          <p:spPr bwMode="auto">
            <a:xfrm>
              <a:off x="840" y="2941"/>
              <a:ext cx="204" cy="0"/>
            </a:xfrm>
            <a:prstGeom prst="line">
              <a:avLst/>
            </a:prstGeom>
            <a:noFill/>
            <a:ln w="15875">
              <a:solidFill>
                <a:schemeClr val="tx1"/>
              </a:solidFill>
              <a:round/>
              <a:headEnd/>
              <a:tailEnd/>
            </a:ln>
          </p:spPr>
          <p:txBody>
            <a:bodyPr/>
            <a:lstStyle/>
            <a:p>
              <a:endParaRPr lang="en-US"/>
            </a:p>
          </p:txBody>
        </p:sp>
        <p:sp>
          <p:nvSpPr>
            <p:cNvPr id="20531" name="Line 41"/>
            <p:cNvSpPr>
              <a:spLocks noChangeShapeType="1"/>
            </p:cNvSpPr>
            <p:nvPr/>
          </p:nvSpPr>
          <p:spPr bwMode="auto">
            <a:xfrm>
              <a:off x="1176" y="2941"/>
              <a:ext cx="204" cy="0"/>
            </a:xfrm>
            <a:prstGeom prst="line">
              <a:avLst/>
            </a:prstGeom>
            <a:noFill/>
            <a:ln w="15875">
              <a:solidFill>
                <a:schemeClr val="tx1"/>
              </a:solidFill>
              <a:round/>
              <a:headEnd/>
              <a:tailEnd/>
            </a:ln>
          </p:spPr>
          <p:txBody>
            <a:bodyPr/>
            <a:lstStyle/>
            <a:p>
              <a:endParaRPr lang="en-US"/>
            </a:p>
          </p:txBody>
        </p:sp>
        <p:sp>
          <p:nvSpPr>
            <p:cNvPr id="20532" name="Rectangle 42"/>
            <p:cNvSpPr>
              <a:spLocks noChangeArrowheads="1"/>
            </p:cNvSpPr>
            <p:nvPr/>
          </p:nvSpPr>
          <p:spPr bwMode="auto">
            <a:xfrm>
              <a:off x="823" y="2936"/>
              <a:ext cx="562"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 = T</a:t>
              </a:r>
              <a:r>
                <a:rPr lang="en-US" sz="1800" b="1" i="1" baseline="-25000"/>
                <a:t>2</a:t>
              </a:r>
            </a:p>
          </p:txBody>
        </p:sp>
        <p:sp>
          <p:nvSpPr>
            <p:cNvPr id="20533" name="Rectangle 43"/>
            <p:cNvSpPr>
              <a:spLocks noChangeArrowheads="1"/>
            </p:cNvSpPr>
            <p:nvPr/>
          </p:nvSpPr>
          <p:spPr bwMode="auto">
            <a:xfrm>
              <a:off x="826" y="2724"/>
              <a:ext cx="578"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 = P</a:t>
              </a:r>
              <a:r>
                <a:rPr lang="en-US" sz="1800" b="1" i="1" baseline="-25000"/>
                <a:t>2</a:t>
              </a:r>
            </a:p>
          </p:txBody>
        </p:sp>
      </p:grpSp>
      <p:sp>
        <p:nvSpPr>
          <p:cNvPr id="20491" name="AutoShape 52"/>
          <p:cNvSpPr>
            <a:spLocks/>
          </p:cNvSpPr>
          <p:nvPr/>
        </p:nvSpPr>
        <p:spPr bwMode="auto">
          <a:xfrm>
            <a:off x="2314575" y="838200"/>
            <a:ext cx="258763" cy="4425950"/>
          </a:xfrm>
          <a:prstGeom prst="rightBrace">
            <a:avLst>
              <a:gd name="adj1" fmla="val 142536"/>
              <a:gd name="adj2" fmla="val 50000"/>
            </a:avLst>
          </a:prstGeom>
          <a:noFill/>
          <a:ln w="9525">
            <a:solidFill>
              <a:schemeClr val="tx1"/>
            </a:solidFill>
            <a:round/>
            <a:headEnd/>
            <a:tailEnd/>
          </a:ln>
        </p:spPr>
        <p:txBody>
          <a:bodyPr wrap="none" anchor="ctr"/>
          <a:lstStyle/>
          <a:p>
            <a:endParaRPr lang="en-US"/>
          </a:p>
        </p:txBody>
      </p:sp>
      <p:grpSp>
        <p:nvGrpSpPr>
          <p:cNvPr id="20492" name="Group 97"/>
          <p:cNvGrpSpPr>
            <a:grpSpLocks/>
          </p:cNvGrpSpPr>
          <p:nvPr/>
        </p:nvGrpSpPr>
        <p:grpSpPr bwMode="auto">
          <a:xfrm>
            <a:off x="2749550" y="2516188"/>
            <a:ext cx="1524000" cy="1295400"/>
            <a:chOff x="1952" y="1685"/>
            <a:chExt cx="960" cy="816"/>
          </a:xfrm>
        </p:grpSpPr>
        <p:sp>
          <p:nvSpPr>
            <p:cNvPr id="23578" name="Rectangle 26"/>
            <p:cNvSpPr>
              <a:spLocks noChangeArrowheads="1"/>
            </p:cNvSpPr>
            <p:nvPr/>
          </p:nvSpPr>
          <p:spPr bwMode="auto">
            <a:xfrm>
              <a:off x="1952" y="1685"/>
              <a:ext cx="960" cy="816"/>
            </a:xfrm>
            <a:prstGeom prst="rect">
              <a:avLst/>
            </a:prstGeom>
            <a:gradFill rotWithShape="0">
              <a:gsLst>
                <a:gs pos="0">
                  <a:srgbClr val="FFCCFF"/>
                </a:gs>
                <a:gs pos="100000">
                  <a:srgbClr val="FF99C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Combined</a:t>
              </a:r>
            </a:p>
            <a:p>
              <a:pPr>
                <a:defRPr/>
              </a:pPr>
              <a:endParaRPr lang="en-US" sz="1600" b="1"/>
            </a:p>
            <a:p>
              <a:pPr>
                <a:defRPr/>
              </a:pPr>
              <a:endParaRPr lang="en-US" sz="1600" b="1"/>
            </a:p>
            <a:p>
              <a:pPr>
                <a:defRPr/>
              </a:pPr>
              <a:r>
                <a:rPr lang="en-US" sz="1800" b="1" i="1"/>
                <a:t> </a:t>
              </a:r>
            </a:p>
          </p:txBody>
        </p:sp>
        <p:sp>
          <p:nvSpPr>
            <p:cNvPr id="20525" name="Rectangle 48"/>
            <p:cNvSpPr>
              <a:spLocks noChangeArrowheads="1"/>
            </p:cNvSpPr>
            <p:nvPr/>
          </p:nvSpPr>
          <p:spPr bwMode="auto">
            <a:xfrm>
              <a:off x="2079" y="2204"/>
              <a:ext cx="722"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   =   T</a:t>
              </a:r>
              <a:r>
                <a:rPr lang="en-US" sz="1800" b="1" i="1" baseline="-25000"/>
                <a:t>2</a:t>
              </a:r>
            </a:p>
          </p:txBody>
        </p:sp>
        <p:sp>
          <p:nvSpPr>
            <p:cNvPr id="20526" name="Line 44"/>
            <p:cNvSpPr>
              <a:spLocks noChangeShapeType="1"/>
            </p:cNvSpPr>
            <p:nvPr/>
          </p:nvSpPr>
          <p:spPr bwMode="auto">
            <a:xfrm>
              <a:off x="2046" y="2222"/>
              <a:ext cx="321" cy="0"/>
            </a:xfrm>
            <a:prstGeom prst="line">
              <a:avLst/>
            </a:prstGeom>
            <a:noFill/>
            <a:ln w="15875">
              <a:solidFill>
                <a:schemeClr val="tx1"/>
              </a:solidFill>
              <a:round/>
              <a:headEnd/>
              <a:tailEnd/>
            </a:ln>
          </p:spPr>
          <p:txBody>
            <a:bodyPr/>
            <a:lstStyle/>
            <a:p>
              <a:endParaRPr lang="en-US"/>
            </a:p>
          </p:txBody>
        </p:sp>
        <p:sp>
          <p:nvSpPr>
            <p:cNvPr id="20527" name="Line 45"/>
            <p:cNvSpPr>
              <a:spLocks noChangeShapeType="1"/>
            </p:cNvSpPr>
            <p:nvPr/>
          </p:nvSpPr>
          <p:spPr bwMode="auto">
            <a:xfrm>
              <a:off x="2508" y="2222"/>
              <a:ext cx="331" cy="0"/>
            </a:xfrm>
            <a:prstGeom prst="line">
              <a:avLst/>
            </a:prstGeom>
            <a:noFill/>
            <a:ln w="15875">
              <a:solidFill>
                <a:schemeClr val="tx1"/>
              </a:solidFill>
              <a:round/>
              <a:headEnd/>
              <a:tailEnd/>
            </a:ln>
          </p:spPr>
          <p:txBody>
            <a:bodyPr/>
            <a:lstStyle/>
            <a:p>
              <a:endParaRPr lang="en-US"/>
            </a:p>
          </p:txBody>
        </p:sp>
        <p:sp>
          <p:nvSpPr>
            <p:cNvPr id="20528" name="Rectangle 47"/>
            <p:cNvSpPr>
              <a:spLocks noChangeArrowheads="1"/>
            </p:cNvSpPr>
            <p:nvPr/>
          </p:nvSpPr>
          <p:spPr bwMode="auto">
            <a:xfrm>
              <a:off x="2002" y="2005"/>
              <a:ext cx="876"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V</a:t>
              </a:r>
              <a:r>
                <a:rPr lang="en-US" sz="1800" b="1" i="1" baseline="-25000"/>
                <a:t>1</a:t>
              </a:r>
              <a:r>
                <a:rPr lang="en-US" sz="1800" b="1" i="1"/>
                <a:t> = P</a:t>
              </a:r>
              <a:r>
                <a:rPr lang="en-US" sz="1800" b="1" i="1" baseline="-25000"/>
                <a:t>2</a:t>
              </a:r>
              <a:r>
                <a:rPr lang="en-US" sz="1800" b="1" i="1"/>
                <a:t>V</a:t>
              </a:r>
              <a:r>
                <a:rPr lang="en-US" sz="1800" b="1" i="1" baseline="-25000"/>
                <a:t>2</a:t>
              </a:r>
            </a:p>
          </p:txBody>
        </p:sp>
      </p:grpSp>
      <p:grpSp>
        <p:nvGrpSpPr>
          <p:cNvPr id="20493" name="Group 100"/>
          <p:cNvGrpSpPr>
            <a:grpSpLocks/>
          </p:cNvGrpSpPr>
          <p:nvPr/>
        </p:nvGrpSpPr>
        <p:grpSpPr bwMode="auto">
          <a:xfrm>
            <a:off x="6851650" y="887413"/>
            <a:ext cx="1689100" cy="941387"/>
            <a:chOff x="4536" y="559"/>
            <a:chExt cx="1064" cy="593"/>
          </a:xfrm>
        </p:grpSpPr>
        <p:sp>
          <p:nvSpPr>
            <p:cNvPr id="23610" name="Rectangle 58"/>
            <p:cNvSpPr>
              <a:spLocks noChangeArrowheads="1"/>
            </p:cNvSpPr>
            <p:nvPr/>
          </p:nvSpPr>
          <p:spPr bwMode="auto">
            <a:xfrm>
              <a:off x="4536" y="559"/>
              <a:ext cx="1064" cy="593"/>
            </a:xfrm>
            <a:prstGeom prst="rect">
              <a:avLst/>
            </a:prstGeom>
            <a:gradFill rotWithShape="0">
              <a:gsLst>
                <a:gs pos="0">
                  <a:srgbClr val="FFFFAB"/>
                </a:gs>
                <a:gs pos="100000">
                  <a:srgbClr val="FFE161"/>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Avogadro’s Law</a:t>
              </a:r>
            </a:p>
            <a:p>
              <a:pPr>
                <a:defRPr/>
              </a:pPr>
              <a:endParaRPr lang="en-US" sz="900" b="1"/>
            </a:p>
            <a:p>
              <a:pPr>
                <a:defRPr/>
              </a:pPr>
              <a:r>
                <a:rPr lang="en-US" sz="1800" b="1" i="1"/>
                <a:t> </a:t>
              </a:r>
            </a:p>
          </p:txBody>
        </p:sp>
        <p:sp>
          <p:nvSpPr>
            <p:cNvPr id="20523" name="Text Box 60"/>
            <p:cNvSpPr txBox="1">
              <a:spLocks noChangeArrowheads="1"/>
            </p:cNvSpPr>
            <p:nvPr/>
          </p:nvSpPr>
          <p:spPr bwMode="auto">
            <a:xfrm>
              <a:off x="4601" y="888"/>
              <a:ext cx="925" cy="173"/>
            </a:xfrm>
            <a:prstGeom prst="rect">
              <a:avLst/>
            </a:prstGeom>
            <a:noFill/>
            <a:ln w="9525">
              <a:noFill/>
              <a:miter lim="800000"/>
              <a:headEnd/>
              <a:tailEnd/>
            </a:ln>
          </p:spPr>
          <p:txBody>
            <a:bodyPr wrap="none">
              <a:spAutoFit/>
            </a:bodyPr>
            <a:lstStyle/>
            <a:p>
              <a:pPr algn="l"/>
              <a:r>
                <a:rPr lang="en-US"/>
                <a:t>Add or remove gas</a:t>
              </a:r>
            </a:p>
          </p:txBody>
        </p:sp>
      </p:grpSp>
      <p:grpSp>
        <p:nvGrpSpPr>
          <p:cNvPr id="20494" name="Group 101"/>
          <p:cNvGrpSpPr>
            <a:grpSpLocks/>
          </p:cNvGrpSpPr>
          <p:nvPr/>
        </p:nvGrpSpPr>
        <p:grpSpPr bwMode="auto">
          <a:xfrm>
            <a:off x="6813550" y="2081213"/>
            <a:ext cx="1689100" cy="1406525"/>
            <a:chOff x="4512" y="1311"/>
            <a:chExt cx="1064" cy="886"/>
          </a:xfrm>
        </p:grpSpPr>
        <p:sp>
          <p:nvSpPr>
            <p:cNvPr id="23615" name="Rectangle 63"/>
            <p:cNvSpPr>
              <a:spLocks noChangeArrowheads="1"/>
            </p:cNvSpPr>
            <p:nvPr/>
          </p:nvSpPr>
          <p:spPr bwMode="auto">
            <a:xfrm>
              <a:off x="4512" y="1311"/>
              <a:ext cx="1064" cy="886"/>
            </a:xfrm>
            <a:prstGeom prst="rect">
              <a:avLst/>
            </a:prstGeom>
            <a:gradFill rotWithShape="0">
              <a:gsLst>
                <a:gs pos="0">
                  <a:srgbClr val="CCFFCC"/>
                </a:gs>
                <a:gs pos="100000">
                  <a:srgbClr val="33CC33"/>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Manometer</a:t>
              </a:r>
            </a:p>
            <a:p>
              <a:pPr>
                <a:defRPr/>
              </a:pPr>
              <a:endParaRPr lang="en-US" sz="900" b="1"/>
            </a:p>
            <a:p>
              <a:pPr>
                <a:defRPr/>
              </a:pPr>
              <a:endParaRPr lang="en-US" sz="900" b="1"/>
            </a:p>
            <a:p>
              <a:pPr>
                <a:defRPr/>
              </a:pPr>
              <a:endParaRPr lang="en-US" sz="900" b="1"/>
            </a:p>
            <a:p>
              <a:pPr>
                <a:defRPr/>
              </a:pPr>
              <a:endParaRPr lang="en-US" sz="900" b="1"/>
            </a:p>
            <a:p>
              <a:pPr>
                <a:defRPr/>
              </a:pPr>
              <a:r>
                <a:rPr lang="en-US" sz="1800" b="1" i="1"/>
                <a:t> </a:t>
              </a:r>
            </a:p>
          </p:txBody>
        </p:sp>
        <p:sp>
          <p:nvSpPr>
            <p:cNvPr id="20511" name="Text Box 64"/>
            <p:cNvSpPr txBox="1">
              <a:spLocks noChangeArrowheads="1"/>
            </p:cNvSpPr>
            <p:nvPr/>
          </p:nvSpPr>
          <p:spPr bwMode="auto">
            <a:xfrm>
              <a:off x="4575" y="2007"/>
              <a:ext cx="957" cy="173"/>
            </a:xfrm>
            <a:prstGeom prst="rect">
              <a:avLst/>
            </a:prstGeom>
            <a:noFill/>
            <a:ln w="9525">
              <a:noFill/>
              <a:miter lim="800000"/>
              <a:headEnd/>
              <a:tailEnd/>
            </a:ln>
          </p:spPr>
          <p:txBody>
            <a:bodyPr wrap="none">
              <a:spAutoFit/>
            </a:bodyPr>
            <a:lstStyle/>
            <a:p>
              <a:pPr algn="l"/>
              <a:r>
                <a:rPr lang="en-US"/>
                <a:t>Big = small + height</a:t>
              </a:r>
            </a:p>
          </p:txBody>
        </p:sp>
        <p:sp>
          <p:nvSpPr>
            <p:cNvPr id="20512" name="Freeform 66"/>
            <p:cNvSpPr>
              <a:spLocks/>
            </p:cNvSpPr>
            <p:nvPr/>
          </p:nvSpPr>
          <p:spPr bwMode="auto">
            <a:xfrm>
              <a:off x="5078" y="1729"/>
              <a:ext cx="74" cy="287"/>
            </a:xfrm>
            <a:custGeom>
              <a:avLst/>
              <a:gdLst>
                <a:gd name="T0" fmla="*/ 5 w 176"/>
                <a:gd name="T1" fmla="*/ 110 h 652"/>
                <a:gd name="T2" fmla="*/ 4 w 176"/>
                <a:gd name="T3" fmla="*/ 192 h 652"/>
                <a:gd name="T4" fmla="*/ 10 w 176"/>
                <a:gd name="T5" fmla="*/ 274 h 652"/>
                <a:gd name="T6" fmla="*/ 64 w 176"/>
                <a:gd name="T7" fmla="*/ 272 h 652"/>
                <a:gd name="T8" fmla="*/ 70 w 176"/>
                <a:gd name="T9" fmla="*/ 194 h 652"/>
                <a:gd name="T10" fmla="*/ 70 w 176"/>
                <a:gd name="T11" fmla="*/ 0 h 652"/>
                <a:gd name="T12" fmla="*/ 0 60000 65536"/>
                <a:gd name="T13" fmla="*/ 0 60000 65536"/>
                <a:gd name="T14" fmla="*/ 0 60000 65536"/>
                <a:gd name="T15" fmla="*/ 0 60000 65536"/>
                <a:gd name="T16" fmla="*/ 0 60000 65536"/>
                <a:gd name="T17" fmla="*/ 0 60000 65536"/>
                <a:gd name="T18" fmla="*/ 0 w 176"/>
                <a:gd name="T19" fmla="*/ 0 h 652"/>
                <a:gd name="T20" fmla="*/ 176 w 176"/>
                <a:gd name="T21" fmla="*/ 652 h 652"/>
              </a:gdLst>
              <a:ahLst/>
              <a:cxnLst>
                <a:cxn ang="T12">
                  <a:pos x="T0" y="T1"/>
                </a:cxn>
                <a:cxn ang="T13">
                  <a:pos x="T2" y="T3"/>
                </a:cxn>
                <a:cxn ang="T14">
                  <a:pos x="T4" y="T5"/>
                </a:cxn>
                <a:cxn ang="T15">
                  <a:pos x="T6" y="T7"/>
                </a:cxn>
                <a:cxn ang="T16">
                  <a:pos x="T8" y="T9"/>
                </a:cxn>
                <a:cxn ang="T17">
                  <a:pos x="T10" y="T11"/>
                </a:cxn>
              </a:cxnLst>
              <a:rect l="T18" t="T19" r="T20" b="T21"/>
              <a:pathLst>
                <a:path w="176" h="652">
                  <a:moveTo>
                    <a:pt x="11" y="249"/>
                  </a:moveTo>
                  <a:cubicBezTo>
                    <a:pt x="11" y="280"/>
                    <a:pt x="8" y="374"/>
                    <a:pt x="10" y="436"/>
                  </a:cubicBezTo>
                  <a:cubicBezTo>
                    <a:pt x="12" y="498"/>
                    <a:pt x="0" y="592"/>
                    <a:pt x="24" y="622"/>
                  </a:cubicBezTo>
                  <a:cubicBezTo>
                    <a:pt x="48" y="652"/>
                    <a:pt x="128" y="648"/>
                    <a:pt x="152" y="618"/>
                  </a:cubicBezTo>
                  <a:cubicBezTo>
                    <a:pt x="176" y="588"/>
                    <a:pt x="165" y="544"/>
                    <a:pt x="167" y="441"/>
                  </a:cubicBezTo>
                  <a:cubicBezTo>
                    <a:pt x="169" y="338"/>
                    <a:pt x="166" y="92"/>
                    <a:pt x="166" y="0"/>
                  </a:cubicBezTo>
                </a:path>
              </a:pathLst>
            </a:custGeom>
            <a:noFill/>
            <a:ln w="53975">
              <a:solidFill>
                <a:srgbClr val="C0C0C0"/>
              </a:solidFill>
              <a:round/>
              <a:headEnd/>
              <a:tailEnd/>
            </a:ln>
          </p:spPr>
          <p:txBody>
            <a:bodyPr/>
            <a:lstStyle/>
            <a:p>
              <a:endParaRPr lang="en-US"/>
            </a:p>
          </p:txBody>
        </p:sp>
        <p:grpSp>
          <p:nvGrpSpPr>
            <p:cNvPr id="20513" name="Group 67"/>
            <p:cNvGrpSpPr>
              <a:grpSpLocks/>
            </p:cNvGrpSpPr>
            <p:nvPr/>
          </p:nvGrpSpPr>
          <p:grpSpPr bwMode="auto">
            <a:xfrm>
              <a:off x="4814" y="1567"/>
              <a:ext cx="340" cy="451"/>
              <a:chOff x="3018" y="1101"/>
              <a:chExt cx="812" cy="1024"/>
            </a:xfrm>
          </p:grpSpPr>
          <p:sp>
            <p:nvSpPr>
              <p:cNvPr id="20517" name="Oval 68"/>
              <p:cNvSpPr>
                <a:spLocks noChangeAspect="1" noChangeArrowheads="1"/>
              </p:cNvSpPr>
              <p:nvPr/>
            </p:nvSpPr>
            <p:spPr bwMode="auto">
              <a:xfrm>
                <a:off x="3018" y="1330"/>
                <a:ext cx="468" cy="469"/>
              </a:xfrm>
              <a:prstGeom prst="ellipse">
                <a:avLst/>
              </a:prstGeom>
              <a:noFill/>
              <a:ln w="15875">
                <a:solidFill>
                  <a:schemeClr val="tx1"/>
                </a:solidFill>
                <a:round/>
                <a:headEnd/>
                <a:tailEnd/>
              </a:ln>
            </p:spPr>
            <p:txBody>
              <a:bodyPr wrap="none" anchor="ctr"/>
              <a:lstStyle/>
              <a:p>
                <a:endParaRPr lang="en-US"/>
              </a:p>
            </p:txBody>
          </p:sp>
          <p:sp>
            <p:nvSpPr>
              <p:cNvPr id="20518" name="Freeform 69"/>
              <p:cNvSpPr>
                <a:spLocks noChangeAspect="1"/>
              </p:cNvSpPr>
              <p:nvPr/>
            </p:nvSpPr>
            <p:spPr bwMode="auto">
              <a:xfrm>
                <a:off x="3483" y="1107"/>
                <a:ext cx="347" cy="1018"/>
              </a:xfrm>
              <a:custGeom>
                <a:avLst/>
                <a:gdLst>
                  <a:gd name="T0" fmla="*/ 347 w 924"/>
                  <a:gd name="T1" fmla="*/ 0 h 2714"/>
                  <a:gd name="T2" fmla="*/ 347 w 924"/>
                  <a:gd name="T3" fmla="*/ 947 h 2714"/>
                  <a:gd name="T4" fmla="*/ 345 w 924"/>
                  <a:gd name="T5" fmla="*/ 961 h 2714"/>
                  <a:gd name="T6" fmla="*/ 339 w 924"/>
                  <a:gd name="T7" fmla="*/ 972 h 2714"/>
                  <a:gd name="T8" fmla="*/ 328 w 924"/>
                  <a:gd name="T9" fmla="*/ 987 h 2714"/>
                  <a:gd name="T10" fmla="*/ 318 w 924"/>
                  <a:gd name="T11" fmla="*/ 999 h 2714"/>
                  <a:gd name="T12" fmla="*/ 303 w 924"/>
                  <a:gd name="T13" fmla="*/ 1011 h 2714"/>
                  <a:gd name="T14" fmla="*/ 283 w 924"/>
                  <a:gd name="T15" fmla="*/ 1017 h 2714"/>
                  <a:gd name="T16" fmla="*/ 258 w 924"/>
                  <a:gd name="T17" fmla="*/ 1018 h 2714"/>
                  <a:gd name="T18" fmla="*/ 230 w 924"/>
                  <a:gd name="T19" fmla="*/ 1018 h 2714"/>
                  <a:gd name="T20" fmla="*/ 208 w 924"/>
                  <a:gd name="T21" fmla="*/ 1016 h 2714"/>
                  <a:gd name="T22" fmla="*/ 194 w 924"/>
                  <a:gd name="T23" fmla="*/ 1008 h 2714"/>
                  <a:gd name="T24" fmla="*/ 177 w 924"/>
                  <a:gd name="T25" fmla="*/ 995 h 2714"/>
                  <a:gd name="T26" fmla="*/ 166 w 924"/>
                  <a:gd name="T27" fmla="*/ 978 h 2714"/>
                  <a:gd name="T28" fmla="*/ 159 w 924"/>
                  <a:gd name="T29" fmla="*/ 963 h 2714"/>
                  <a:gd name="T30" fmla="*/ 159 w 924"/>
                  <a:gd name="T31" fmla="*/ 517 h 2714"/>
                  <a:gd name="T32" fmla="*/ 158 w 924"/>
                  <a:gd name="T33" fmla="*/ 509 h 2714"/>
                  <a:gd name="T34" fmla="*/ 155 w 924"/>
                  <a:gd name="T35" fmla="*/ 504 h 2714"/>
                  <a:gd name="T36" fmla="*/ 152 w 924"/>
                  <a:gd name="T37" fmla="*/ 495 h 2714"/>
                  <a:gd name="T38" fmla="*/ 147 w 924"/>
                  <a:gd name="T39" fmla="*/ 485 h 2714"/>
                  <a:gd name="T40" fmla="*/ 140 w 924"/>
                  <a:gd name="T41" fmla="*/ 477 h 2714"/>
                  <a:gd name="T42" fmla="*/ 131 w 924"/>
                  <a:gd name="T43" fmla="*/ 468 h 2714"/>
                  <a:gd name="T44" fmla="*/ 119 w 924"/>
                  <a:gd name="T45" fmla="*/ 463 h 2714"/>
                  <a:gd name="T46" fmla="*/ 105 w 924"/>
                  <a:gd name="T47" fmla="*/ 461 h 2714"/>
                  <a:gd name="T48" fmla="*/ 87 w 924"/>
                  <a:gd name="T49" fmla="*/ 459 h 2714"/>
                  <a:gd name="T50" fmla="*/ 65 w 924"/>
                  <a:gd name="T51" fmla="*/ 461 h 2714"/>
                  <a:gd name="T52" fmla="*/ 46 w 924"/>
                  <a:gd name="T53" fmla="*/ 463 h 2714"/>
                  <a:gd name="T54" fmla="*/ 35 w 924"/>
                  <a:gd name="T55" fmla="*/ 474 h 2714"/>
                  <a:gd name="T56" fmla="*/ 28 w 924"/>
                  <a:gd name="T57" fmla="*/ 485 h 2714"/>
                  <a:gd name="T58" fmla="*/ 13 w 924"/>
                  <a:gd name="T59" fmla="*/ 493 h 2714"/>
                  <a:gd name="T60" fmla="*/ 0 w 924"/>
                  <a:gd name="T61" fmla="*/ 497 h 27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4"/>
                  <a:gd name="T94" fmla="*/ 0 h 2714"/>
                  <a:gd name="T95" fmla="*/ 924 w 924"/>
                  <a:gd name="T96" fmla="*/ 2714 h 27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4" h="2714">
                    <a:moveTo>
                      <a:pt x="924" y="0"/>
                    </a:moveTo>
                    <a:lnTo>
                      <a:pt x="924" y="2524"/>
                    </a:lnTo>
                    <a:lnTo>
                      <a:pt x="918" y="2561"/>
                    </a:lnTo>
                    <a:lnTo>
                      <a:pt x="904" y="2592"/>
                    </a:lnTo>
                    <a:lnTo>
                      <a:pt x="874" y="2632"/>
                    </a:lnTo>
                    <a:lnTo>
                      <a:pt x="847" y="2663"/>
                    </a:lnTo>
                    <a:lnTo>
                      <a:pt x="808" y="2695"/>
                    </a:lnTo>
                    <a:lnTo>
                      <a:pt x="753" y="2711"/>
                    </a:lnTo>
                    <a:lnTo>
                      <a:pt x="687" y="2714"/>
                    </a:lnTo>
                    <a:lnTo>
                      <a:pt x="612" y="2714"/>
                    </a:lnTo>
                    <a:lnTo>
                      <a:pt x="555" y="2708"/>
                    </a:lnTo>
                    <a:lnTo>
                      <a:pt x="516" y="2687"/>
                    </a:lnTo>
                    <a:lnTo>
                      <a:pt x="472" y="2652"/>
                    </a:lnTo>
                    <a:lnTo>
                      <a:pt x="442" y="2608"/>
                    </a:lnTo>
                    <a:lnTo>
                      <a:pt x="424" y="2568"/>
                    </a:lnTo>
                    <a:lnTo>
                      <a:pt x="424" y="1378"/>
                    </a:lnTo>
                    <a:lnTo>
                      <a:pt x="421" y="1357"/>
                    </a:lnTo>
                    <a:lnTo>
                      <a:pt x="412" y="1343"/>
                    </a:lnTo>
                    <a:lnTo>
                      <a:pt x="404" y="1320"/>
                    </a:lnTo>
                    <a:lnTo>
                      <a:pt x="391" y="1294"/>
                    </a:lnTo>
                    <a:lnTo>
                      <a:pt x="372" y="1272"/>
                    </a:lnTo>
                    <a:lnTo>
                      <a:pt x="348" y="1248"/>
                    </a:lnTo>
                    <a:lnTo>
                      <a:pt x="316" y="1235"/>
                    </a:lnTo>
                    <a:lnTo>
                      <a:pt x="280" y="1228"/>
                    </a:lnTo>
                    <a:lnTo>
                      <a:pt x="231" y="1225"/>
                    </a:lnTo>
                    <a:lnTo>
                      <a:pt x="172" y="1228"/>
                    </a:lnTo>
                    <a:lnTo>
                      <a:pt x="123" y="1235"/>
                    </a:lnTo>
                    <a:lnTo>
                      <a:pt x="94" y="1264"/>
                    </a:lnTo>
                    <a:lnTo>
                      <a:pt x="75" y="1292"/>
                    </a:lnTo>
                    <a:lnTo>
                      <a:pt x="34" y="1315"/>
                    </a:lnTo>
                    <a:lnTo>
                      <a:pt x="0" y="1324"/>
                    </a:lnTo>
                  </a:path>
                </a:pathLst>
              </a:custGeom>
              <a:noFill/>
              <a:ln w="15875">
                <a:solidFill>
                  <a:schemeClr val="tx1"/>
                </a:solidFill>
                <a:round/>
                <a:headEnd/>
                <a:tailEnd/>
              </a:ln>
            </p:spPr>
            <p:txBody>
              <a:bodyPr/>
              <a:lstStyle/>
              <a:p>
                <a:endParaRPr lang="en-US"/>
              </a:p>
            </p:txBody>
          </p:sp>
          <p:sp>
            <p:nvSpPr>
              <p:cNvPr id="20519" name="Freeform 70"/>
              <p:cNvSpPr>
                <a:spLocks noChangeAspect="1"/>
              </p:cNvSpPr>
              <p:nvPr/>
            </p:nvSpPr>
            <p:spPr bwMode="auto">
              <a:xfrm>
                <a:off x="3481" y="1106"/>
                <a:ext cx="316" cy="989"/>
              </a:xfrm>
              <a:custGeom>
                <a:avLst/>
                <a:gdLst>
                  <a:gd name="T0" fmla="*/ 316 w 843"/>
                  <a:gd name="T1" fmla="*/ 0 h 2638"/>
                  <a:gd name="T2" fmla="*/ 316 w 843"/>
                  <a:gd name="T3" fmla="*/ 956 h 2638"/>
                  <a:gd name="T4" fmla="*/ 313 w 843"/>
                  <a:gd name="T5" fmla="*/ 967 h 2638"/>
                  <a:gd name="T6" fmla="*/ 303 w 843"/>
                  <a:gd name="T7" fmla="*/ 979 h 2638"/>
                  <a:gd name="T8" fmla="*/ 290 w 843"/>
                  <a:gd name="T9" fmla="*/ 984 h 2638"/>
                  <a:gd name="T10" fmla="*/ 275 w 843"/>
                  <a:gd name="T11" fmla="*/ 987 h 2638"/>
                  <a:gd name="T12" fmla="*/ 261 w 843"/>
                  <a:gd name="T13" fmla="*/ 989 h 2638"/>
                  <a:gd name="T14" fmla="*/ 237 w 843"/>
                  <a:gd name="T15" fmla="*/ 988 h 2638"/>
                  <a:gd name="T16" fmla="*/ 220 w 843"/>
                  <a:gd name="T17" fmla="*/ 987 h 2638"/>
                  <a:gd name="T18" fmla="*/ 205 w 843"/>
                  <a:gd name="T19" fmla="*/ 978 h 2638"/>
                  <a:gd name="T20" fmla="*/ 197 w 843"/>
                  <a:gd name="T21" fmla="*/ 969 h 2638"/>
                  <a:gd name="T22" fmla="*/ 194 w 843"/>
                  <a:gd name="T23" fmla="*/ 956 h 2638"/>
                  <a:gd name="T24" fmla="*/ 194 w 843"/>
                  <a:gd name="T25" fmla="*/ 511 h 2638"/>
                  <a:gd name="T26" fmla="*/ 193 w 843"/>
                  <a:gd name="T27" fmla="*/ 497 h 2638"/>
                  <a:gd name="T28" fmla="*/ 190 w 843"/>
                  <a:gd name="T29" fmla="*/ 486 h 2638"/>
                  <a:gd name="T30" fmla="*/ 183 w 843"/>
                  <a:gd name="T31" fmla="*/ 474 h 2638"/>
                  <a:gd name="T32" fmla="*/ 176 w 843"/>
                  <a:gd name="T33" fmla="*/ 464 h 2638"/>
                  <a:gd name="T34" fmla="*/ 166 w 843"/>
                  <a:gd name="T35" fmla="*/ 451 h 2638"/>
                  <a:gd name="T36" fmla="*/ 154 w 843"/>
                  <a:gd name="T37" fmla="*/ 441 h 2638"/>
                  <a:gd name="T38" fmla="*/ 132 w 843"/>
                  <a:gd name="T39" fmla="*/ 434 h 2638"/>
                  <a:gd name="T40" fmla="*/ 109 w 843"/>
                  <a:gd name="T41" fmla="*/ 430 h 2638"/>
                  <a:gd name="T42" fmla="*/ 79 w 843"/>
                  <a:gd name="T43" fmla="*/ 430 h 2638"/>
                  <a:gd name="T44" fmla="*/ 54 w 843"/>
                  <a:gd name="T45" fmla="*/ 429 h 2638"/>
                  <a:gd name="T46" fmla="*/ 40 w 843"/>
                  <a:gd name="T47" fmla="*/ 427 h 2638"/>
                  <a:gd name="T48" fmla="*/ 24 w 843"/>
                  <a:gd name="T49" fmla="*/ 419 h 2638"/>
                  <a:gd name="T50" fmla="*/ 5 w 843"/>
                  <a:gd name="T51" fmla="*/ 414 h 2638"/>
                  <a:gd name="T52" fmla="*/ 0 w 843"/>
                  <a:gd name="T53" fmla="*/ 409 h 26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43"/>
                  <a:gd name="T82" fmla="*/ 0 h 2638"/>
                  <a:gd name="T83" fmla="*/ 843 w 843"/>
                  <a:gd name="T84" fmla="*/ 2638 h 26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43" h="2638">
                    <a:moveTo>
                      <a:pt x="843" y="0"/>
                    </a:moveTo>
                    <a:lnTo>
                      <a:pt x="843" y="2550"/>
                    </a:lnTo>
                    <a:lnTo>
                      <a:pt x="835" y="2578"/>
                    </a:lnTo>
                    <a:lnTo>
                      <a:pt x="809" y="2612"/>
                    </a:lnTo>
                    <a:lnTo>
                      <a:pt x="773" y="2624"/>
                    </a:lnTo>
                    <a:lnTo>
                      <a:pt x="734" y="2633"/>
                    </a:lnTo>
                    <a:lnTo>
                      <a:pt x="695" y="2638"/>
                    </a:lnTo>
                    <a:lnTo>
                      <a:pt x="632" y="2636"/>
                    </a:lnTo>
                    <a:lnTo>
                      <a:pt x="587" y="2632"/>
                    </a:lnTo>
                    <a:lnTo>
                      <a:pt x="548" y="2608"/>
                    </a:lnTo>
                    <a:lnTo>
                      <a:pt x="526" y="2584"/>
                    </a:lnTo>
                    <a:lnTo>
                      <a:pt x="518" y="2551"/>
                    </a:lnTo>
                    <a:lnTo>
                      <a:pt x="517" y="1364"/>
                    </a:lnTo>
                    <a:lnTo>
                      <a:pt x="514" y="1327"/>
                    </a:lnTo>
                    <a:lnTo>
                      <a:pt x="506" y="1297"/>
                    </a:lnTo>
                    <a:lnTo>
                      <a:pt x="488" y="1265"/>
                    </a:lnTo>
                    <a:lnTo>
                      <a:pt x="470" y="1238"/>
                    </a:lnTo>
                    <a:lnTo>
                      <a:pt x="443" y="1202"/>
                    </a:lnTo>
                    <a:lnTo>
                      <a:pt x="410" y="1175"/>
                    </a:lnTo>
                    <a:lnTo>
                      <a:pt x="353" y="1158"/>
                    </a:lnTo>
                    <a:lnTo>
                      <a:pt x="290" y="1148"/>
                    </a:lnTo>
                    <a:lnTo>
                      <a:pt x="212" y="1147"/>
                    </a:lnTo>
                    <a:lnTo>
                      <a:pt x="145" y="1145"/>
                    </a:lnTo>
                    <a:lnTo>
                      <a:pt x="107" y="1138"/>
                    </a:lnTo>
                    <a:lnTo>
                      <a:pt x="65" y="1118"/>
                    </a:lnTo>
                    <a:lnTo>
                      <a:pt x="14" y="1105"/>
                    </a:lnTo>
                    <a:lnTo>
                      <a:pt x="0" y="1092"/>
                    </a:lnTo>
                  </a:path>
                </a:pathLst>
              </a:custGeom>
              <a:noFill/>
              <a:ln w="15875">
                <a:solidFill>
                  <a:schemeClr val="tx1"/>
                </a:solidFill>
                <a:round/>
                <a:headEnd/>
                <a:tailEnd/>
              </a:ln>
            </p:spPr>
            <p:txBody>
              <a:bodyPr/>
              <a:lstStyle/>
              <a:p>
                <a:endParaRPr lang="en-US"/>
              </a:p>
            </p:txBody>
          </p:sp>
          <p:sp>
            <p:nvSpPr>
              <p:cNvPr id="20520" name="Freeform 71"/>
              <p:cNvSpPr>
                <a:spLocks noChangeAspect="1"/>
              </p:cNvSpPr>
              <p:nvPr/>
            </p:nvSpPr>
            <p:spPr bwMode="auto">
              <a:xfrm>
                <a:off x="3474" y="1517"/>
                <a:ext cx="20" cy="87"/>
              </a:xfrm>
              <a:custGeom>
                <a:avLst/>
                <a:gdLst>
                  <a:gd name="T0" fmla="*/ 0 w 42"/>
                  <a:gd name="T1" fmla="*/ 0 h 230"/>
                  <a:gd name="T2" fmla="*/ 18 w 42"/>
                  <a:gd name="T3" fmla="*/ 6 h 230"/>
                  <a:gd name="T4" fmla="*/ 20 w 42"/>
                  <a:gd name="T5" fmla="*/ 82 h 230"/>
                  <a:gd name="T6" fmla="*/ 3 w 42"/>
                  <a:gd name="T7" fmla="*/ 87 h 230"/>
                  <a:gd name="T8" fmla="*/ 0 w 42"/>
                  <a:gd name="T9" fmla="*/ 0 h 230"/>
                  <a:gd name="T10" fmla="*/ 0 60000 65536"/>
                  <a:gd name="T11" fmla="*/ 0 60000 65536"/>
                  <a:gd name="T12" fmla="*/ 0 60000 65536"/>
                  <a:gd name="T13" fmla="*/ 0 60000 65536"/>
                  <a:gd name="T14" fmla="*/ 0 60000 65536"/>
                  <a:gd name="T15" fmla="*/ 0 w 42"/>
                  <a:gd name="T16" fmla="*/ 0 h 230"/>
                  <a:gd name="T17" fmla="*/ 42 w 42"/>
                  <a:gd name="T18" fmla="*/ 230 h 230"/>
                </a:gdLst>
                <a:ahLst/>
                <a:cxnLst>
                  <a:cxn ang="T10">
                    <a:pos x="T0" y="T1"/>
                  </a:cxn>
                  <a:cxn ang="T11">
                    <a:pos x="T2" y="T3"/>
                  </a:cxn>
                  <a:cxn ang="T12">
                    <a:pos x="T4" y="T5"/>
                  </a:cxn>
                  <a:cxn ang="T13">
                    <a:pos x="T6" y="T7"/>
                  </a:cxn>
                  <a:cxn ang="T14">
                    <a:pos x="T8" y="T9"/>
                  </a:cxn>
                </a:cxnLst>
                <a:rect l="T15" t="T16" r="T17" b="T18"/>
                <a:pathLst>
                  <a:path w="42" h="230">
                    <a:moveTo>
                      <a:pt x="0" y="0"/>
                    </a:moveTo>
                    <a:lnTo>
                      <a:pt x="37" y="17"/>
                    </a:lnTo>
                    <a:lnTo>
                      <a:pt x="42" y="216"/>
                    </a:lnTo>
                    <a:lnTo>
                      <a:pt x="7" y="230"/>
                    </a:lnTo>
                    <a:lnTo>
                      <a:pt x="0" y="0"/>
                    </a:lnTo>
                    <a:close/>
                  </a:path>
                </a:pathLst>
              </a:custGeom>
              <a:solidFill>
                <a:schemeClr val="accent1"/>
              </a:solidFill>
              <a:ln w="9525">
                <a:noFill/>
                <a:round/>
                <a:headEnd/>
                <a:tailEnd/>
              </a:ln>
            </p:spPr>
            <p:txBody>
              <a:bodyPr/>
              <a:lstStyle/>
              <a:p>
                <a:endParaRPr lang="en-US"/>
              </a:p>
            </p:txBody>
          </p:sp>
          <p:sp>
            <p:nvSpPr>
              <p:cNvPr id="20521" name="Oval 72"/>
              <p:cNvSpPr>
                <a:spLocks noChangeAspect="1" noChangeArrowheads="1"/>
              </p:cNvSpPr>
              <p:nvPr/>
            </p:nvSpPr>
            <p:spPr bwMode="auto">
              <a:xfrm>
                <a:off x="3796" y="1101"/>
                <a:ext cx="34" cy="13"/>
              </a:xfrm>
              <a:prstGeom prst="ellipse">
                <a:avLst/>
              </a:prstGeom>
              <a:noFill/>
              <a:ln w="15875">
                <a:solidFill>
                  <a:schemeClr val="tx1"/>
                </a:solidFill>
                <a:round/>
                <a:headEnd/>
                <a:tailEnd/>
              </a:ln>
            </p:spPr>
            <p:txBody>
              <a:bodyPr wrap="none" anchor="ctr"/>
              <a:lstStyle/>
              <a:p>
                <a:endParaRPr lang="en-US"/>
              </a:p>
            </p:txBody>
          </p:sp>
        </p:grpSp>
        <p:sp>
          <p:nvSpPr>
            <p:cNvPr id="20514" name="Line 74"/>
            <p:cNvSpPr>
              <a:spLocks noChangeShapeType="1"/>
            </p:cNvSpPr>
            <p:nvPr/>
          </p:nvSpPr>
          <p:spPr bwMode="auto">
            <a:xfrm>
              <a:off x="5164" y="1730"/>
              <a:ext cx="65" cy="0"/>
            </a:xfrm>
            <a:prstGeom prst="line">
              <a:avLst/>
            </a:prstGeom>
            <a:noFill/>
            <a:ln w="9525">
              <a:solidFill>
                <a:schemeClr val="tx1"/>
              </a:solidFill>
              <a:round/>
              <a:headEnd/>
              <a:tailEnd/>
            </a:ln>
          </p:spPr>
          <p:txBody>
            <a:bodyPr/>
            <a:lstStyle/>
            <a:p>
              <a:endParaRPr lang="en-US"/>
            </a:p>
          </p:txBody>
        </p:sp>
        <p:sp>
          <p:nvSpPr>
            <p:cNvPr id="20515" name="Line 76"/>
            <p:cNvSpPr>
              <a:spLocks noChangeShapeType="1"/>
            </p:cNvSpPr>
            <p:nvPr/>
          </p:nvSpPr>
          <p:spPr bwMode="auto">
            <a:xfrm>
              <a:off x="5096" y="1839"/>
              <a:ext cx="131" cy="0"/>
            </a:xfrm>
            <a:prstGeom prst="line">
              <a:avLst/>
            </a:prstGeom>
            <a:noFill/>
            <a:ln w="9525">
              <a:solidFill>
                <a:schemeClr val="tx1"/>
              </a:solidFill>
              <a:round/>
              <a:headEnd/>
              <a:tailEnd/>
            </a:ln>
          </p:spPr>
          <p:txBody>
            <a:bodyPr/>
            <a:lstStyle/>
            <a:p>
              <a:endParaRPr lang="en-US"/>
            </a:p>
          </p:txBody>
        </p:sp>
        <p:sp>
          <p:nvSpPr>
            <p:cNvPr id="20516" name="Line 77"/>
            <p:cNvSpPr>
              <a:spLocks noChangeShapeType="1"/>
            </p:cNvSpPr>
            <p:nvPr/>
          </p:nvSpPr>
          <p:spPr bwMode="auto">
            <a:xfrm>
              <a:off x="5195" y="1730"/>
              <a:ext cx="0" cy="108"/>
            </a:xfrm>
            <a:prstGeom prst="line">
              <a:avLst/>
            </a:prstGeom>
            <a:noFill/>
            <a:ln w="9525">
              <a:solidFill>
                <a:schemeClr val="tx1"/>
              </a:solidFill>
              <a:round/>
              <a:headEnd type="triangle" w="sm" len="sm"/>
              <a:tailEnd type="triangle" w="sm" len="sm"/>
            </a:ln>
          </p:spPr>
          <p:txBody>
            <a:bodyPr/>
            <a:lstStyle/>
            <a:p>
              <a:endParaRPr lang="en-US"/>
            </a:p>
          </p:txBody>
        </p:sp>
      </p:grpSp>
      <p:sp>
        <p:nvSpPr>
          <p:cNvPr id="20495" name="Text Box 80"/>
          <p:cNvSpPr txBox="1">
            <a:spLocks noChangeArrowheads="1"/>
          </p:cNvSpPr>
          <p:nvPr/>
        </p:nvSpPr>
        <p:spPr bwMode="auto">
          <a:xfrm>
            <a:off x="723900" y="6211888"/>
            <a:ext cx="2441575" cy="336550"/>
          </a:xfrm>
          <a:prstGeom prst="rect">
            <a:avLst/>
          </a:prstGeom>
          <a:noFill/>
          <a:ln w="9525">
            <a:noFill/>
            <a:miter lim="800000"/>
            <a:headEnd/>
            <a:tailEnd/>
          </a:ln>
        </p:spPr>
        <p:txBody>
          <a:bodyPr wrap="none">
            <a:spAutoFit/>
          </a:bodyPr>
          <a:lstStyle/>
          <a:p>
            <a:pPr algn="l"/>
            <a:r>
              <a:rPr lang="en-US" sz="1600"/>
              <a:t>R = 0.0821 L atm / mol K</a:t>
            </a:r>
          </a:p>
        </p:txBody>
      </p:sp>
      <p:sp>
        <p:nvSpPr>
          <p:cNvPr id="20496" name="Text Box 81"/>
          <p:cNvSpPr txBox="1">
            <a:spLocks noChangeArrowheads="1"/>
          </p:cNvSpPr>
          <p:nvPr/>
        </p:nvSpPr>
        <p:spPr bwMode="auto">
          <a:xfrm>
            <a:off x="725488" y="5865813"/>
            <a:ext cx="3354387" cy="336550"/>
          </a:xfrm>
          <a:prstGeom prst="rect">
            <a:avLst/>
          </a:prstGeom>
          <a:noFill/>
          <a:ln w="9525">
            <a:noFill/>
            <a:miter lim="800000"/>
            <a:headEnd/>
            <a:tailEnd/>
          </a:ln>
        </p:spPr>
        <p:txBody>
          <a:bodyPr wrap="none">
            <a:spAutoFit/>
          </a:bodyPr>
          <a:lstStyle/>
          <a:p>
            <a:pPr algn="l"/>
            <a:r>
              <a:rPr lang="en-US" sz="1600"/>
              <a:t>1 atm  =  760 mm Hg  =  101.3 kPa</a:t>
            </a:r>
          </a:p>
        </p:txBody>
      </p:sp>
      <p:grpSp>
        <p:nvGrpSpPr>
          <p:cNvPr id="20497" name="Group 99"/>
          <p:cNvGrpSpPr>
            <a:grpSpLocks/>
          </p:cNvGrpSpPr>
          <p:nvPr/>
        </p:nvGrpSpPr>
        <p:grpSpPr bwMode="auto">
          <a:xfrm>
            <a:off x="5011738" y="919163"/>
            <a:ext cx="1689100" cy="979487"/>
            <a:chOff x="3377" y="579"/>
            <a:chExt cx="1064" cy="617"/>
          </a:xfrm>
        </p:grpSpPr>
        <p:sp>
          <p:nvSpPr>
            <p:cNvPr id="23636" name="Rectangle 84"/>
            <p:cNvSpPr>
              <a:spLocks noChangeArrowheads="1"/>
            </p:cNvSpPr>
            <p:nvPr/>
          </p:nvSpPr>
          <p:spPr bwMode="auto">
            <a:xfrm>
              <a:off x="3377" y="579"/>
              <a:ext cx="1064" cy="593"/>
            </a:xfrm>
            <a:prstGeom prst="rect">
              <a:avLst/>
            </a:prstGeom>
            <a:gradFill rotWithShape="0">
              <a:gsLst>
                <a:gs pos="0">
                  <a:srgbClr val="FFFFAB"/>
                </a:gs>
                <a:gs pos="100000">
                  <a:srgbClr val="FFE161"/>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Bernoulli’s </a:t>
              </a:r>
            </a:p>
            <a:p>
              <a:pPr>
                <a:defRPr/>
              </a:pPr>
              <a:r>
                <a:rPr lang="en-US" sz="1600" b="1"/>
                <a:t>Principle</a:t>
              </a:r>
            </a:p>
            <a:p>
              <a:pPr>
                <a:defRPr/>
              </a:pPr>
              <a:endParaRPr lang="en-US" sz="900" b="1"/>
            </a:p>
            <a:p>
              <a:pPr>
                <a:defRPr/>
              </a:pPr>
              <a:r>
                <a:rPr lang="en-US" sz="1800" b="1" i="1"/>
                <a:t> </a:t>
              </a:r>
            </a:p>
          </p:txBody>
        </p:sp>
        <p:sp>
          <p:nvSpPr>
            <p:cNvPr id="20509" name="Text Box 85"/>
            <p:cNvSpPr txBox="1">
              <a:spLocks noChangeArrowheads="1"/>
            </p:cNvSpPr>
            <p:nvPr/>
          </p:nvSpPr>
          <p:spPr bwMode="auto">
            <a:xfrm>
              <a:off x="3442" y="908"/>
              <a:ext cx="984" cy="288"/>
            </a:xfrm>
            <a:prstGeom prst="rect">
              <a:avLst/>
            </a:prstGeom>
            <a:noFill/>
            <a:ln w="9525">
              <a:noFill/>
              <a:miter lim="800000"/>
              <a:headEnd/>
              <a:tailEnd/>
            </a:ln>
          </p:spPr>
          <p:txBody>
            <a:bodyPr wrap="none">
              <a:spAutoFit/>
            </a:bodyPr>
            <a:lstStyle/>
            <a:p>
              <a:pPr algn="l"/>
              <a:r>
                <a:rPr lang="en-US"/>
                <a:t>Fast moving fluids…</a:t>
              </a:r>
            </a:p>
            <a:p>
              <a:pPr algn="l"/>
              <a:r>
                <a:rPr lang="en-US"/>
                <a:t>create low pressure</a:t>
              </a:r>
            </a:p>
          </p:txBody>
        </p:sp>
      </p:grpSp>
      <p:grpSp>
        <p:nvGrpSpPr>
          <p:cNvPr id="20498" name="Group 98"/>
          <p:cNvGrpSpPr>
            <a:grpSpLocks/>
          </p:cNvGrpSpPr>
          <p:nvPr/>
        </p:nvGrpSpPr>
        <p:grpSpPr bwMode="auto">
          <a:xfrm>
            <a:off x="3660775" y="4286250"/>
            <a:ext cx="1524000" cy="1295400"/>
            <a:chOff x="2526" y="2700"/>
            <a:chExt cx="960" cy="816"/>
          </a:xfrm>
        </p:grpSpPr>
        <p:sp>
          <p:nvSpPr>
            <p:cNvPr id="23639" name="Rectangle 87"/>
            <p:cNvSpPr>
              <a:spLocks noChangeArrowheads="1"/>
            </p:cNvSpPr>
            <p:nvPr/>
          </p:nvSpPr>
          <p:spPr bwMode="auto">
            <a:xfrm>
              <a:off x="2526" y="2700"/>
              <a:ext cx="960" cy="816"/>
            </a:xfrm>
            <a:prstGeom prst="rect">
              <a:avLst/>
            </a:prstGeom>
            <a:gradFill rotWithShape="0">
              <a:gsLst>
                <a:gs pos="0">
                  <a:srgbClr val="FFCCFF"/>
                </a:gs>
                <a:gs pos="100000">
                  <a:srgbClr val="FF99CC"/>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Density</a:t>
              </a:r>
            </a:p>
            <a:p>
              <a:pPr>
                <a:defRPr/>
              </a:pPr>
              <a:endParaRPr lang="en-US" sz="1600" b="1"/>
            </a:p>
            <a:p>
              <a:pPr>
                <a:defRPr/>
              </a:pPr>
              <a:endParaRPr lang="en-US" sz="1600" b="1"/>
            </a:p>
            <a:p>
              <a:pPr>
                <a:defRPr/>
              </a:pPr>
              <a:r>
                <a:rPr lang="en-US" sz="1800" b="1" i="1"/>
                <a:t> </a:t>
              </a:r>
            </a:p>
          </p:txBody>
        </p:sp>
        <p:sp>
          <p:nvSpPr>
            <p:cNvPr id="20504" name="Rectangle 88"/>
            <p:cNvSpPr>
              <a:spLocks noChangeArrowheads="1"/>
            </p:cNvSpPr>
            <p:nvPr/>
          </p:nvSpPr>
          <p:spPr bwMode="auto">
            <a:xfrm>
              <a:off x="2568" y="3219"/>
              <a:ext cx="876" cy="231"/>
            </a:xfrm>
            <a:prstGeom prst="rect">
              <a:avLst/>
            </a:prstGeom>
            <a:noFill/>
            <a:ln w="9525">
              <a:noFill/>
              <a:miter lim="800000"/>
              <a:headEnd/>
              <a:tailEnd/>
            </a:ln>
          </p:spPr>
          <p:txBody>
            <a:bodyPr wrap="none">
              <a:spAutoFit/>
            </a:bodyPr>
            <a:lstStyle/>
            <a:p>
              <a:pPr algn="l"/>
              <a:r>
                <a:rPr lang="en-US" sz="1800" b="1" i="1"/>
                <a:t>T</a:t>
              </a:r>
              <a:r>
                <a:rPr lang="en-US" sz="1800" b="1" i="1" baseline="-25000"/>
                <a:t>1</a:t>
              </a:r>
              <a:r>
                <a:rPr lang="en-US" sz="1800" b="1" i="1"/>
                <a:t>D</a:t>
              </a:r>
              <a:r>
                <a:rPr lang="en-US" sz="1800" b="1" i="1" baseline="-25000"/>
                <a:t>1</a:t>
              </a:r>
              <a:r>
                <a:rPr lang="en-US" sz="1800" b="1" i="1"/>
                <a:t> = T</a:t>
              </a:r>
              <a:r>
                <a:rPr lang="en-US" sz="1800" b="1" i="1" baseline="-25000"/>
                <a:t>2</a:t>
              </a:r>
              <a:r>
                <a:rPr lang="en-US" sz="1800" b="1" i="1"/>
                <a:t>D</a:t>
              </a:r>
              <a:r>
                <a:rPr lang="en-US" sz="1800" b="1" i="1" baseline="-25000"/>
                <a:t>2</a:t>
              </a:r>
            </a:p>
          </p:txBody>
        </p:sp>
        <p:sp>
          <p:nvSpPr>
            <p:cNvPr id="20505" name="Line 89"/>
            <p:cNvSpPr>
              <a:spLocks noChangeShapeType="1"/>
            </p:cNvSpPr>
            <p:nvPr/>
          </p:nvSpPr>
          <p:spPr bwMode="auto">
            <a:xfrm>
              <a:off x="2620" y="3237"/>
              <a:ext cx="321" cy="0"/>
            </a:xfrm>
            <a:prstGeom prst="line">
              <a:avLst/>
            </a:prstGeom>
            <a:noFill/>
            <a:ln w="15875">
              <a:solidFill>
                <a:schemeClr val="tx1"/>
              </a:solidFill>
              <a:round/>
              <a:headEnd/>
              <a:tailEnd/>
            </a:ln>
          </p:spPr>
          <p:txBody>
            <a:bodyPr/>
            <a:lstStyle/>
            <a:p>
              <a:endParaRPr lang="en-US"/>
            </a:p>
          </p:txBody>
        </p:sp>
        <p:sp>
          <p:nvSpPr>
            <p:cNvPr id="20506" name="Line 90"/>
            <p:cNvSpPr>
              <a:spLocks noChangeShapeType="1"/>
            </p:cNvSpPr>
            <p:nvPr/>
          </p:nvSpPr>
          <p:spPr bwMode="auto">
            <a:xfrm>
              <a:off x="3082" y="3237"/>
              <a:ext cx="331" cy="0"/>
            </a:xfrm>
            <a:prstGeom prst="line">
              <a:avLst/>
            </a:prstGeom>
            <a:noFill/>
            <a:ln w="15875">
              <a:solidFill>
                <a:schemeClr val="tx1"/>
              </a:solidFill>
              <a:round/>
              <a:headEnd/>
              <a:tailEnd/>
            </a:ln>
          </p:spPr>
          <p:txBody>
            <a:bodyPr/>
            <a:lstStyle/>
            <a:p>
              <a:endParaRPr lang="en-US"/>
            </a:p>
          </p:txBody>
        </p:sp>
        <p:sp>
          <p:nvSpPr>
            <p:cNvPr id="20507" name="Rectangle 91"/>
            <p:cNvSpPr>
              <a:spLocks noChangeArrowheads="1"/>
            </p:cNvSpPr>
            <p:nvPr/>
          </p:nvSpPr>
          <p:spPr bwMode="auto">
            <a:xfrm>
              <a:off x="2636" y="3020"/>
              <a:ext cx="778" cy="231"/>
            </a:xfrm>
            <a:prstGeom prst="rect">
              <a:avLst/>
            </a:prstGeom>
            <a:noFill/>
            <a:ln w="9525">
              <a:noFill/>
              <a:miter lim="800000"/>
              <a:headEnd/>
              <a:tailEnd/>
            </a:ln>
          </p:spPr>
          <p:txBody>
            <a:bodyPr wrap="none">
              <a:spAutoFit/>
            </a:bodyPr>
            <a:lstStyle/>
            <a:p>
              <a:pPr algn="l"/>
              <a:r>
                <a:rPr lang="en-US" sz="1800" b="1" i="1"/>
                <a:t>P</a:t>
              </a:r>
              <a:r>
                <a:rPr lang="en-US" sz="1800" b="1" i="1" baseline="-25000"/>
                <a:t>1</a:t>
              </a:r>
              <a:r>
                <a:rPr lang="en-US" sz="1800" b="1" i="1"/>
                <a:t>   =   P</a:t>
              </a:r>
              <a:r>
                <a:rPr lang="en-US" sz="1800" b="1" i="1" baseline="-25000"/>
                <a:t>2</a:t>
              </a:r>
              <a:r>
                <a:rPr lang="en-US" sz="1800" b="1" i="1"/>
                <a:t> </a:t>
              </a:r>
              <a:endParaRPr lang="en-US" sz="1800" b="1" i="1" baseline="-25000"/>
            </a:p>
          </p:txBody>
        </p:sp>
      </p:grpSp>
      <p:grpSp>
        <p:nvGrpSpPr>
          <p:cNvPr id="20499" name="Group 102"/>
          <p:cNvGrpSpPr>
            <a:grpSpLocks/>
          </p:cNvGrpSpPr>
          <p:nvPr/>
        </p:nvGrpSpPr>
        <p:grpSpPr bwMode="auto">
          <a:xfrm>
            <a:off x="6837363" y="3779838"/>
            <a:ext cx="1524000" cy="1346200"/>
            <a:chOff x="4527" y="2381"/>
            <a:chExt cx="960" cy="848"/>
          </a:xfrm>
        </p:grpSpPr>
        <p:sp>
          <p:nvSpPr>
            <p:cNvPr id="23577" name="Rectangle 25"/>
            <p:cNvSpPr>
              <a:spLocks noChangeArrowheads="1"/>
            </p:cNvSpPr>
            <p:nvPr/>
          </p:nvSpPr>
          <p:spPr bwMode="auto">
            <a:xfrm>
              <a:off x="4527" y="2381"/>
              <a:ext cx="960" cy="816"/>
            </a:xfrm>
            <a:prstGeom prst="rect">
              <a:avLst/>
            </a:prstGeom>
            <a:gradFill rotWithShape="0">
              <a:gsLst>
                <a:gs pos="0">
                  <a:srgbClr val="FFFFFF"/>
                </a:gs>
                <a:gs pos="100000">
                  <a:srgbClr val="FFFFAB"/>
                </a:gs>
              </a:gsLst>
              <a:lin ang="5400000" scaled="1"/>
            </a:gradFill>
            <a:ln w="9525">
              <a:noFill/>
              <a:miter lim="800000"/>
              <a:headEnd/>
              <a:tailEnd/>
            </a:ln>
            <a:effectLst>
              <a:outerShdw dist="107763" dir="8100000" algn="ctr" rotWithShape="0">
                <a:schemeClr val="bg2"/>
              </a:outerShdw>
            </a:effectLst>
          </p:spPr>
          <p:txBody>
            <a:bodyPr wrap="none" anchor="ctr"/>
            <a:lstStyle/>
            <a:p>
              <a:pPr>
                <a:defRPr/>
              </a:pPr>
              <a:r>
                <a:rPr lang="en-US" sz="1600" b="1"/>
                <a:t>Graham’s Law</a:t>
              </a:r>
            </a:p>
            <a:p>
              <a:pPr>
                <a:defRPr/>
              </a:pPr>
              <a:endParaRPr lang="en-US" sz="1600" b="1"/>
            </a:p>
            <a:p>
              <a:pPr>
                <a:defRPr/>
              </a:pPr>
              <a:endParaRPr lang="en-US" sz="1600" b="1"/>
            </a:p>
            <a:p>
              <a:pPr>
                <a:defRPr/>
              </a:pPr>
              <a:r>
                <a:rPr lang="en-US" sz="1800" b="1" i="1"/>
                <a:t> </a:t>
              </a:r>
            </a:p>
          </p:txBody>
        </p:sp>
        <p:graphicFrame>
          <p:nvGraphicFramePr>
            <p:cNvPr id="20482" name="Object 54"/>
            <p:cNvGraphicFramePr>
              <a:graphicFrameLocks noChangeAspect="1"/>
            </p:cNvGraphicFramePr>
            <p:nvPr/>
          </p:nvGraphicFramePr>
          <p:xfrm>
            <a:off x="4667" y="2682"/>
            <a:ext cx="640" cy="416"/>
          </p:xfrm>
          <a:graphic>
            <a:graphicData uri="http://schemas.openxmlformats.org/presentationml/2006/ole">
              <mc:AlternateContent xmlns:mc="http://schemas.openxmlformats.org/markup-compatibility/2006">
                <mc:Choice xmlns:v="urn:schemas-microsoft-com:vml" Requires="v">
                  <p:oleObj spid="_x0000_s20483" name="Equation" r:id="rId5" imgW="1016000" imgH="660400" progId="Equation.3">
                    <p:embed/>
                  </p:oleObj>
                </mc:Choice>
                <mc:Fallback>
                  <p:oleObj name="Equation" r:id="rId5" imgW="1016000" imgH="660400" progId="Equation.3">
                    <p:embed/>
                    <p:pic>
                      <p:nvPicPr>
                        <p:cNvPr id="0" name="Object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 y="2682"/>
                          <a:ext cx="640" cy="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02" name="Text Box 93"/>
            <p:cNvSpPr txBox="1">
              <a:spLocks noChangeArrowheads="1"/>
            </p:cNvSpPr>
            <p:nvPr/>
          </p:nvSpPr>
          <p:spPr bwMode="auto">
            <a:xfrm>
              <a:off x="4658" y="3094"/>
              <a:ext cx="700" cy="135"/>
            </a:xfrm>
            <a:prstGeom prst="rect">
              <a:avLst/>
            </a:prstGeom>
            <a:noFill/>
            <a:ln w="9525">
              <a:noFill/>
              <a:miter lim="800000"/>
              <a:headEnd/>
              <a:tailEnd/>
            </a:ln>
          </p:spPr>
          <p:txBody>
            <a:bodyPr wrap="none">
              <a:spAutoFit/>
            </a:bodyPr>
            <a:lstStyle/>
            <a:p>
              <a:pPr algn="l"/>
              <a:r>
                <a:rPr lang="en-US" sz="800"/>
                <a:t>diffusion vs. effusion</a:t>
              </a:r>
            </a:p>
          </p:txBody>
        </p:sp>
      </p:grpSp>
      <p:sp>
        <p:nvSpPr>
          <p:cNvPr id="20500" name="Line 104"/>
          <p:cNvSpPr>
            <a:spLocks noChangeShapeType="1"/>
          </p:cNvSpPr>
          <p:nvPr/>
        </p:nvSpPr>
        <p:spPr bwMode="auto">
          <a:xfrm>
            <a:off x="3403600" y="3717925"/>
            <a:ext cx="500063" cy="647700"/>
          </a:xfrm>
          <a:prstGeom prst="line">
            <a:avLst/>
          </a:prstGeom>
          <a:noFill/>
          <a:ln w="76200">
            <a:solidFill>
              <a:srgbClr val="333333"/>
            </a:solidFill>
            <a:round/>
            <a:headEnd/>
            <a:tailEnd type="stealth" w="med" len="med"/>
          </a:ln>
        </p:spPr>
        <p:txBody>
          <a:bodyPr/>
          <a:lstStyle/>
          <a:p>
            <a:endParaRPr lang="en-US"/>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38"/>
          <p:cNvSpPr txBox="1">
            <a:spLocks noChangeArrowheads="1"/>
          </p:cNvSpPr>
          <p:nvPr/>
        </p:nvSpPr>
        <p:spPr bwMode="auto">
          <a:xfrm>
            <a:off x="3813175" y="5029200"/>
            <a:ext cx="2482850" cy="274638"/>
          </a:xfrm>
          <a:prstGeom prst="rect">
            <a:avLst/>
          </a:prstGeom>
          <a:noFill/>
          <a:ln w="9525">
            <a:noFill/>
            <a:miter lim="800000"/>
            <a:headEnd/>
            <a:tailEnd/>
          </a:ln>
        </p:spPr>
        <p:txBody>
          <a:bodyPr wrap="none">
            <a:spAutoFit/>
          </a:bodyPr>
          <a:lstStyle/>
          <a:p>
            <a:r>
              <a:rPr lang="en-US"/>
              <a:t>United States Bill of Rights ratified</a:t>
            </a:r>
          </a:p>
        </p:txBody>
      </p:sp>
      <p:grpSp>
        <p:nvGrpSpPr>
          <p:cNvPr id="189443" name="Group 2"/>
          <p:cNvGrpSpPr>
            <a:grpSpLocks/>
          </p:cNvGrpSpPr>
          <p:nvPr/>
        </p:nvGrpSpPr>
        <p:grpSpPr bwMode="auto">
          <a:xfrm>
            <a:off x="533400" y="4419600"/>
            <a:ext cx="8153400" cy="304800"/>
            <a:chOff x="336" y="3840"/>
            <a:chExt cx="5136" cy="192"/>
          </a:xfrm>
        </p:grpSpPr>
        <p:sp>
          <p:nvSpPr>
            <p:cNvPr id="189490" name="Rectangle 3"/>
            <p:cNvSpPr>
              <a:spLocks noChangeArrowheads="1"/>
            </p:cNvSpPr>
            <p:nvPr/>
          </p:nvSpPr>
          <p:spPr bwMode="auto">
            <a:xfrm>
              <a:off x="336" y="3840"/>
              <a:ext cx="1296" cy="192"/>
            </a:xfrm>
            <a:prstGeom prst="rect">
              <a:avLst/>
            </a:prstGeom>
            <a:solidFill>
              <a:srgbClr val="FFCC99">
                <a:alpha val="43921"/>
              </a:srgbClr>
            </a:solidFill>
            <a:ln w="9525">
              <a:noFill/>
              <a:miter lim="800000"/>
              <a:headEnd/>
              <a:tailEnd/>
            </a:ln>
          </p:spPr>
          <p:txBody>
            <a:bodyPr wrap="none" anchor="ctr"/>
            <a:lstStyle/>
            <a:p>
              <a:endParaRPr lang="en-US"/>
            </a:p>
          </p:txBody>
        </p:sp>
        <p:sp>
          <p:nvSpPr>
            <p:cNvPr id="189491" name="Rectangle 4"/>
            <p:cNvSpPr>
              <a:spLocks noChangeArrowheads="1"/>
            </p:cNvSpPr>
            <p:nvPr/>
          </p:nvSpPr>
          <p:spPr bwMode="auto">
            <a:xfrm>
              <a:off x="1632" y="3840"/>
              <a:ext cx="1296" cy="192"/>
            </a:xfrm>
            <a:prstGeom prst="rect">
              <a:avLst/>
            </a:prstGeom>
            <a:solidFill>
              <a:srgbClr val="FFFFCC">
                <a:alpha val="43921"/>
              </a:srgbClr>
            </a:solidFill>
            <a:ln w="9525">
              <a:noFill/>
              <a:miter lim="800000"/>
              <a:headEnd/>
              <a:tailEnd/>
            </a:ln>
          </p:spPr>
          <p:txBody>
            <a:bodyPr wrap="none" anchor="ctr"/>
            <a:lstStyle/>
            <a:p>
              <a:endParaRPr lang="en-US"/>
            </a:p>
          </p:txBody>
        </p:sp>
        <p:sp>
          <p:nvSpPr>
            <p:cNvPr id="189492" name="Rectangle 5"/>
            <p:cNvSpPr>
              <a:spLocks noChangeArrowheads="1"/>
            </p:cNvSpPr>
            <p:nvPr/>
          </p:nvSpPr>
          <p:spPr bwMode="auto">
            <a:xfrm>
              <a:off x="2928" y="3840"/>
              <a:ext cx="1296" cy="192"/>
            </a:xfrm>
            <a:prstGeom prst="rect">
              <a:avLst/>
            </a:prstGeom>
            <a:solidFill>
              <a:srgbClr val="CCFFCC">
                <a:alpha val="43921"/>
              </a:srgbClr>
            </a:solidFill>
            <a:ln w="9525">
              <a:noFill/>
              <a:miter lim="800000"/>
              <a:headEnd/>
              <a:tailEnd/>
            </a:ln>
          </p:spPr>
          <p:txBody>
            <a:bodyPr wrap="none" anchor="ctr"/>
            <a:lstStyle/>
            <a:p>
              <a:endParaRPr lang="en-US"/>
            </a:p>
          </p:txBody>
        </p:sp>
        <p:sp>
          <p:nvSpPr>
            <p:cNvPr id="189493" name="Rectangle 6"/>
            <p:cNvSpPr>
              <a:spLocks noChangeArrowheads="1"/>
            </p:cNvSpPr>
            <p:nvPr/>
          </p:nvSpPr>
          <p:spPr bwMode="auto">
            <a:xfrm>
              <a:off x="4224" y="3840"/>
              <a:ext cx="1248" cy="192"/>
            </a:xfrm>
            <a:prstGeom prst="rect">
              <a:avLst/>
            </a:prstGeom>
            <a:solidFill>
              <a:srgbClr val="99CCFF">
                <a:alpha val="43921"/>
              </a:srgbClr>
            </a:solidFill>
            <a:ln w="9525">
              <a:noFill/>
              <a:miter lim="800000"/>
              <a:headEnd/>
              <a:tailEnd/>
            </a:ln>
          </p:spPr>
          <p:txBody>
            <a:bodyPr wrap="none" anchor="ctr"/>
            <a:lstStyle/>
            <a:p>
              <a:endParaRPr lang="en-US"/>
            </a:p>
          </p:txBody>
        </p:sp>
        <p:sp>
          <p:nvSpPr>
            <p:cNvPr id="189494" name="Rectangle 7"/>
            <p:cNvSpPr>
              <a:spLocks noChangeArrowheads="1"/>
            </p:cNvSpPr>
            <p:nvPr/>
          </p:nvSpPr>
          <p:spPr bwMode="auto">
            <a:xfrm>
              <a:off x="336" y="3840"/>
              <a:ext cx="5136" cy="192"/>
            </a:xfrm>
            <a:prstGeom prst="rect">
              <a:avLst/>
            </a:prstGeom>
            <a:noFill/>
            <a:ln w="9525">
              <a:solidFill>
                <a:schemeClr val="tx1"/>
              </a:solidFill>
              <a:miter lim="800000"/>
              <a:headEnd/>
              <a:tailEnd/>
            </a:ln>
          </p:spPr>
          <p:txBody>
            <a:bodyPr wrap="none" anchor="ctr"/>
            <a:lstStyle/>
            <a:p>
              <a:endParaRPr lang="en-US"/>
            </a:p>
          </p:txBody>
        </p:sp>
      </p:grpSp>
      <p:sp>
        <p:nvSpPr>
          <p:cNvPr id="189444" name="Rectangle 8"/>
          <p:cNvSpPr>
            <a:spLocks noGrp="1" noChangeArrowheads="1"/>
          </p:cNvSpPr>
          <p:nvPr>
            <p:ph type="title"/>
          </p:nvPr>
        </p:nvSpPr>
        <p:spPr/>
        <p:txBody>
          <a:bodyPr/>
          <a:lstStyle/>
          <a:p>
            <a:pPr eaLnBrk="1" hangingPunct="1"/>
            <a:r>
              <a:rPr lang="en-US" sz="4000" smtClean="0"/>
              <a:t>History of Science</a:t>
            </a:r>
            <a:br>
              <a:rPr lang="en-US" sz="4000" smtClean="0"/>
            </a:br>
            <a:r>
              <a:rPr lang="en-US" sz="3200" smtClean="0"/>
              <a:t>Gas Laws</a:t>
            </a:r>
            <a:endParaRPr lang="en-US" sz="4000" smtClean="0"/>
          </a:p>
        </p:txBody>
      </p:sp>
      <p:sp>
        <p:nvSpPr>
          <p:cNvPr id="189445" name="Text Box 9"/>
          <p:cNvSpPr txBox="1">
            <a:spLocks noChangeArrowheads="1"/>
          </p:cNvSpPr>
          <p:nvPr/>
        </p:nvSpPr>
        <p:spPr bwMode="auto">
          <a:xfrm>
            <a:off x="304800" y="4114800"/>
            <a:ext cx="577850" cy="304800"/>
          </a:xfrm>
          <a:prstGeom prst="rect">
            <a:avLst/>
          </a:prstGeom>
          <a:noFill/>
          <a:ln w="9525">
            <a:noFill/>
            <a:miter lim="800000"/>
            <a:headEnd/>
            <a:tailEnd/>
          </a:ln>
        </p:spPr>
        <p:txBody>
          <a:bodyPr wrap="none">
            <a:spAutoFit/>
          </a:bodyPr>
          <a:lstStyle/>
          <a:p>
            <a:pPr algn="l"/>
            <a:r>
              <a:rPr lang="en-US" sz="1400" b="1"/>
              <a:t>1650</a:t>
            </a:r>
          </a:p>
        </p:txBody>
      </p:sp>
      <p:sp>
        <p:nvSpPr>
          <p:cNvPr id="189446" name="Text Box 10"/>
          <p:cNvSpPr txBox="1">
            <a:spLocks noChangeArrowheads="1"/>
          </p:cNvSpPr>
          <p:nvPr/>
        </p:nvSpPr>
        <p:spPr bwMode="auto">
          <a:xfrm>
            <a:off x="2241550" y="4114800"/>
            <a:ext cx="577850" cy="304800"/>
          </a:xfrm>
          <a:prstGeom prst="rect">
            <a:avLst/>
          </a:prstGeom>
          <a:noFill/>
          <a:ln w="9525">
            <a:noFill/>
            <a:miter lim="800000"/>
            <a:headEnd/>
            <a:tailEnd/>
          </a:ln>
        </p:spPr>
        <p:txBody>
          <a:bodyPr wrap="none">
            <a:spAutoFit/>
          </a:bodyPr>
          <a:lstStyle/>
          <a:p>
            <a:pPr algn="l"/>
            <a:r>
              <a:rPr lang="en-US" sz="1400" b="1"/>
              <a:t>1700</a:t>
            </a:r>
          </a:p>
        </p:txBody>
      </p:sp>
      <p:sp>
        <p:nvSpPr>
          <p:cNvPr id="189447" name="Text Box 11"/>
          <p:cNvSpPr txBox="1">
            <a:spLocks noChangeArrowheads="1"/>
          </p:cNvSpPr>
          <p:nvPr/>
        </p:nvSpPr>
        <p:spPr bwMode="auto">
          <a:xfrm>
            <a:off x="4298950" y="4114800"/>
            <a:ext cx="577850" cy="304800"/>
          </a:xfrm>
          <a:prstGeom prst="rect">
            <a:avLst/>
          </a:prstGeom>
          <a:noFill/>
          <a:ln w="9525">
            <a:noFill/>
            <a:miter lim="800000"/>
            <a:headEnd/>
            <a:tailEnd/>
          </a:ln>
        </p:spPr>
        <p:txBody>
          <a:bodyPr wrap="none">
            <a:spAutoFit/>
          </a:bodyPr>
          <a:lstStyle/>
          <a:p>
            <a:pPr algn="l"/>
            <a:r>
              <a:rPr lang="en-US" sz="1400" b="1"/>
              <a:t>1750</a:t>
            </a:r>
          </a:p>
        </p:txBody>
      </p:sp>
      <p:sp>
        <p:nvSpPr>
          <p:cNvPr id="189448" name="Text Box 12"/>
          <p:cNvSpPr txBox="1">
            <a:spLocks noChangeArrowheads="1"/>
          </p:cNvSpPr>
          <p:nvPr/>
        </p:nvSpPr>
        <p:spPr bwMode="auto">
          <a:xfrm>
            <a:off x="6356350" y="4114800"/>
            <a:ext cx="577850" cy="304800"/>
          </a:xfrm>
          <a:prstGeom prst="rect">
            <a:avLst/>
          </a:prstGeom>
          <a:noFill/>
          <a:ln w="9525">
            <a:noFill/>
            <a:miter lim="800000"/>
            <a:headEnd/>
            <a:tailEnd/>
          </a:ln>
        </p:spPr>
        <p:txBody>
          <a:bodyPr wrap="none">
            <a:spAutoFit/>
          </a:bodyPr>
          <a:lstStyle/>
          <a:p>
            <a:pPr algn="l"/>
            <a:r>
              <a:rPr lang="en-US" sz="1400" b="1"/>
              <a:t>1800</a:t>
            </a:r>
          </a:p>
        </p:txBody>
      </p:sp>
      <p:sp>
        <p:nvSpPr>
          <p:cNvPr id="189449" name="Text Box 13"/>
          <p:cNvSpPr txBox="1">
            <a:spLocks noChangeArrowheads="1"/>
          </p:cNvSpPr>
          <p:nvPr/>
        </p:nvSpPr>
        <p:spPr bwMode="auto">
          <a:xfrm>
            <a:off x="8337550" y="4114800"/>
            <a:ext cx="577850" cy="304800"/>
          </a:xfrm>
          <a:prstGeom prst="rect">
            <a:avLst/>
          </a:prstGeom>
          <a:noFill/>
          <a:ln w="9525">
            <a:noFill/>
            <a:miter lim="800000"/>
            <a:headEnd/>
            <a:tailEnd/>
          </a:ln>
        </p:spPr>
        <p:txBody>
          <a:bodyPr wrap="none">
            <a:spAutoFit/>
          </a:bodyPr>
          <a:lstStyle/>
          <a:p>
            <a:pPr algn="l"/>
            <a:r>
              <a:rPr lang="en-US" sz="1400" b="1"/>
              <a:t>1850</a:t>
            </a:r>
          </a:p>
        </p:txBody>
      </p:sp>
      <p:grpSp>
        <p:nvGrpSpPr>
          <p:cNvPr id="189450" name="Group 14"/>
          <p:cNvGrpSpPr>
            <a:grpSpLocks/>
          </p:cNvGrpSpPr>
          <p:nvPr/>
        </p:nvGrpSpPr>
        <p:grpSpPr bwMode="auto">
          <a:xfrm>
            <a:off x="533400" y="3505200"/>
            <a:ext cx="8153400" cy="457200"/>
            <a:chOff x="336" y="2208"/>
            <a:chExt cx="5136" cy="288"/>
          </a:xfrm>
        </p:grpSpPr>
        <p:grpSp>
          <p:nvGrpSpPr>
            <p:cNvPr id="189484" name="Group 15"/>
            <p:cNvGrpSpPr>
              <a:grpSpLocks/>
            </p:cNvGrpSpPr>
            <p:nvPr/>
          </p:nvGrpSpPr>
          <p:grpSpPr bwMode="auto">
            <a:xfrm>
              <a:off x="336" y="2208"/>
              <a:ext cx="5136" cy="288"/>
              <a:chOff x="336" y="2160"/>
              <a:chExt cx="5136" cy="288"/>
            </a:xfrm>
          </p:grpSpPr>
          <p:sp>
            <p:nvSpPr>
              <p:cNvPr id="189486" name="Rectangle 16"/>
              <p:cNvSpPr>
                <a:spLocks noChangeArrowheads="1"/>
              </p:cNvSpPr>
              <p:nvPr/>
            </p:nvSpPr>
            <p:spPr bwMode="auto">
              <a:xfrm>
                <a:off x="336" y="2160"/>
                <a:ext cx="1296" cy="288"/>
              </a:xfrm>
              <a:prstGeom prst="rect">
                <a:avLst/>
              </a:prstGeom>
              <a:solidFill>
                <a:srgbClr val="FFCC99"/>
              </a:solidFill>
              <a:ln w="9525">
                <a:noFill/>
                <a:miter lim="800000"/>
                <a:headEnd/>
                <a:tailEnd/>
              </a:ln>
            </p:spPr>
            <p:txBody>
              <a:bodyPr wrap="none" anchor="ctr"/>
              <a:lstStyle/>
              <a:p>
                <a:endParaRPr lang="en-US"/>
              </a:p>
            </p:txBody>
          </p:sp>
          <p:sp>
            <p:nvSpPr>
              <p:cNvPr id="189487" name="Rectangle 17"/>
              <p:cNvSpPr>
                <a:spLocks noChangeArrowheads="1"/>
              </p:cNvSpPr>
              <p:nvPr/>
            </p:nvSpPr>
            <p:spPr bwMode="auto">
              <a:xfrm>
                <a:off x="1632" y="2160"/>
                <a:ext cx="1296" cy="288"/>
              </a:xfrm>
              <a:prstGeom prst="rect">
                <a:avLst/>
              </a:prstGeom>
              <a:solidFill>
                <a:srgbClr val="FFFFCC"/>
              </a:solidFill>
              <a:ln w="9525">
                <a:noFill/>
                <a:miter lim="800000"/>
                <a:headEnd/>
                <a:tailEnd/>
              </a:ln>
            </p:spPr>
            <p:txBody>
              <a:bodyPr wrap="none" anchor="ctr"/>
              <a:lstStyle/>
              <a:p>
                <a:endParaRPr lang="en-US"/>
              </a:p>
            </p:txBody>
          </p:sp>
          <p:sp>
            <p:nvSpPr>
              <p:cNvPr id="189488" name="Rectangle 18"/>
              <p:cNvSpPr>
                <a:spLocks noChangeArrowheads="1"/>
              </p:cNvSpPr>
              <p:nvPr/>
            </p:nvSpPr>
            <p:spPr bwMode="auto">
              <a:xfrm>
                <a:off x="2928" y="2160"/>
                <a:ext cx="1296" cy="288"/>
              </a:xfrm>
              <a:prstGeom prst="rect">
                <a:avLst/>
              </a:prstGeom>
              <a:solidFill>
                <a:srgbClr val="CCFFCC"/>
              </a:solidFill>
              <a:ln w="9525">
                <a:noFill/>
                <a:miter lim="800000"/>
                <a:headEnd/>
                <a:tailEnd/>
              </a:ln>
            </p:spPr>
            <p:txBody>
              <a:bodyPr wrap="none" anchor="ctr"/>
              <a:lstStyle/>
              <a:p>
                <a:endParaRPr lang="en-US"/>
              </a:p>
            </p:txBody>
          </p:sp>
          <p:sp>
            <p:nvSpPr>
              <p:cNvPr id="189489" name="Rectangle 19"/>
              <p:cNvSpPr>
                <a:spLocks noChangeArrowheads="1"/>
              </p:cNvSpPr>
              <p:nvPr/>
            </p:nvSpPr>
            <p:spPr bwMode="auto">
              <a:xfrm>
                <a:off x="4224" y="2160"/>
                <a:ext cx="1248" cy="288"/>
              </a:xfrm>
              <a:prstGeom prst="rect">
                <a:avLst/>
              </a:prstGeom>
              <a:solidFill>
                <a:srgbClr val="99CCFF"/>
              </a:solidFill>
              <a:ln w="9525">
                <a:noFill/>
                <a:miter lim="800000"/>
                <a:headEnd/>
                <a:tailEnd/>
              </a:ln>
            </p:spPr>
            <p:txBody>
              <a:bodyPr wrap="none" anchor="ctr"/>
              <a:lstStyle/>
              <a:p>
                <a:endParaRPr lang="en-US"/>
              </a:p>
            </p:txBody>
          </p:sp>
        </p:grpSp>
        <p:sp>
          <p:nvSpPr>
            <p:cNvPr id="189485" name="Rectangle 20"/>
            <p:cNvSpPr>
              <a:spLocks noChangeArrowheads="1"/>
            </p:cNvSpPr>
            <p:nvPr/>
          </p:nvSpPr>
          <p:spPr bwMode="auto">
            <a:xfrm>
              <a:off x="336" y="2208"/>
              <a:ext cx="5136" cy="288"/>
            </a:xfrm>
            <a:prstGeom prst="rect">
              <a:avLst/>
            </a:prstGeom>
            <a:noFill/>
            <a:ln w="9525">
              <a:solidFill>
                <a:schemeClr val="tx1"/>
              </a:solidFill>
              <a:miter lim="800000"/>
              <a:headEnd/>
              <a:tailEnd/>
            </a:ln>
          </p:spPr>
          <p:txBody>
            <a:bodyPr wrap="none" anchor="ctr"/>
            <a:lstStyle/>
            <a:p>
              <a:endParaRPr lang="en-US"/>
            </a:p>
          </p:txBody>
        </p:sp>
      </p:grpSp>
      <p:sp>
        <p:nvSpPr>
          <p:cNvPr id="189451" name="Text Box 21"/>
          <p:cNvSpPr txBox="1">
            <a:spLocks noChangeArrowheads="1"/>
          </p:cNvSpPr>
          <p:nvPr/>
        </p:nvSpPr>
        <p:spPr bwMode="auto">
          <a:xfrm>
            <a:off x="746125" y="2928938"/>
            <a:ext cx="1014413" cy="274637"/>
          </a:xfrm>
          <a:prstGeom prst="rect">
            <a:avLst/>
          </a:prstGeom>
          <a:noFill/>
          <a:ln w="9525">
            <a:noFill/>
            <a:miter lim="800000"/>
            <a:headEnd/>
            <a:tailEnd/>
          </a:ln>
        </p:spPr>
        <p:txBody>
          <a:bodyPr wrap="none">
            <a:spAutoFit/>
          </a:bodyPr>
          <a:lstStyle/>
          <a:p>
            <a:pPr algn="l"/>
            <a:r>
              <a:rPr lang="en-US" b="1"/>
              <a:t>Boyle’s law</a:t>
            </a:r>
          </a:p>
        </p:txBody>
      </p:sp>
      <p:sp>
        <p:nvSpPr>
          <p:cNvPr id="189452" name="Text Box 22"/>
          <p:cNvSpPr txBox="1">
            <a:spLocks noChangeArrowheads="1"/>
          </p:cNvSpPr>
          <p:nvPr/>
        </p:nvSpPr>
        <p:spPr bwMode="auto">
          <a:xfrm>
            <a:off x="4252913" y="3048000"/>
            <a:ext cx="1157287" cy="274638"/>
          </a:xfrm>
          <a:prstGeom prst="rect">
            <a:avLst/>
          </a:prstGeom>
          <a:noFill/>
          <a:ln w="9525">
            <a:noFill/>
            <a:miter lim="800000"/>
            <a:headEnd/>
            <a:tailEnd/>
          </a:ln>
        </p:spPr>
        <p:txBody>
          <a:bodyPr wrap="none">
            <a:spAutoFit/>
          </a:bodyPr>
          <a:lstStyle/>
          <a:p>
            <a:pPr algn="l"/>
            <a:r>
              <a:rPr lang="en-US" b="1"/>
              <a:t>Charles’s law</a:t>
            </a:r>
          </a:p>
        </p:txBody>
      </p:sp>
      <p:sp>
        <p:nvSpPr>
          <p:cNvPr id="189453" name="Text Box 23"/>
          <p:cNvSpPr txBox="1">
            <a:spLocks noChangeArrowheads="1"/>
          </p:cNvSpPr>
          <p:nvPr/>
        </p:nvSpPr>
        <p:spPr bwMode="auto">
          <a:xfrm>
            <a:off x="4953000" y="2514600"/>
            <a:ext cx="1506538" cy="457200"/>
          </a:xfrm>
          <a:prstGeom prst="rect">
            <a:avLst/>
          </a:prstGeom>
          <a:noFill/>
          <a:ln w="9525">
            <a:noFill/>
            <a:miter lim="800000"/>
            <a:headEnd/>
            <a:tailEnd/>
          </a:ln>
        </p:spPr>
        <p:txBody>
          <a:bodyPr wrap="none">
            <a:spAutoFit/>
          </a:bodyPr>
          <a:lstStyle/>
          <a:p>
            <a:pPr algn="l"/>
            <a:r>
              <a:rPr lang="en-US" b="1"/>
              <a:t>Dalton announces</a:t>
            </a:r>
          </a:p>
          <a:p>
            <a:pPr algn="l"/>
            <a:r>
              <a:rPr lang="en-US" b="1"/>
              <a:t>his atomic  theory</a:t>
            </a:r>
          </a:p>
        </p:txBody>
      </p:sp>
      <p:sp>
        <p:nvSpPr>
          <p:cNvPr id="189454" name="Text Box 24"/>
          <p:cNvSpPr txBox="1">
            <a:spLocks noChangeArrowheads="1"/>
          </p:cNvSpPr>
          <p:nvPr/>
        </p:nvSpPr>
        <p:spPr bwMode="auto">
          <a:xfrm>
            <a:off x="6019800" y="2209800"/>
            <a:ext cx="1462088" cy="274638"/>
          </a:xfrm>
          <a:prstGeom prst="rect">
            <a:avLst/>
          </a:prstGeom>
          <a:noFill/>
          <a:ln w="9525">
            <a:noFill/>
            <a:miter lim="800000"/>
            <a:headEnd/>
            <a:tailEnd/>
          </a:ln>
        </p:spPr>
        <p:txBody>
          <a:bodyPr wrap="none">
            <a:spAutoFit/>
          </a:bodyPr>
          <a:lstStyle/>
          <a:p>
            <a:pPr algn="l"/>
            <a:r>
              <a:rPr lang="en-US" b="1"/>
              <a:t>Gay-Lussac’s law</a:t>
            </a:r>
          </a:p>
        </p:txBody>
      </p:sp>
      <p:sp>
        <p:nvSpPr>
          <p:cNvPr id="189455" name="Text Box 25"/>
          <p:cNvSpPr txBox="1">
            <a:spLocks noChangeArrowheads="1"/>
          </p:cNvSpPr>
          <p:nvPr/>
        </p:nvSpPr>
        <p:spPr bwMode="auto">
          <a:xfrm>
            <a:off x="7256463" y="2667000"/>
            <a:ext cx="1597025" cy="457200"/>
          </a:xfrm>
          <a:prstGeom prst="rect">
            <a:avLst/>
          </a:prstGeom>
          <a:noFill/>
          <a:ln w="9525">
            <a:noFill/>
            <a:miter lim="800000"/>
            <a:headEnd/>
            <a:tailEnd/>
          </a:ln>
        </p:spPr>
        <p:txBody>
          <a:bodyPr wrap="none">
            <a:spAutoFit/>
          </a:bodyPr>
          <a:lstStyle/>
          <a:p>
            <a:pPr algn="l"/>
            <a:r>
              <a:rPr lang="en-US" b="1"/>
              <a:t>Avagadro’s particle</a:t>
            </a:r>
          </a:p>
          <a:p>
            <a:pPr algn="l"/>
            <a:r>
              <a:rPr lang="en-US" b="1"/>
              <a:t>Number theory</a:t>
            </a:r>
          </a:p>
        </p:txBody>
      </p:sp>
      <p:sp>
        <p:nvSpPr>
          <p:cNvPr id="189456" name="Rectangle 26"/>
          <p:cNvSpPr>
            <a:spLocks noChangeArrowheads="1"/>
          </p:cNvSpPr>
          <p:nvPr/>
        </p:nvSpPr>
        <p:spPr bwMode="auto">
          <a:xfrm>
            <a:off x="7010400" y="3657600"/>
            <a:ext cx="76200" cy="762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189457" name="Rectangle 27"/>
          <p:cNvSpPr>
            <a:spLocks noChangeArrowheads="1"/>
          </p:cNvSpPr>
          <p:nvPr/>
        </p:nvSpPr>
        <p:spPr bwMode="auto">
          <a:xfrm>
            <a:off x="7239000" y="3657600"/>
            <a:ext cx="76200" cy="762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189458" name="Line 28"/>
          <p:cNvSpPr>
            <a:spLocks noChangeShapeType="1"/>
          </p:cNvSpPr>
          <p:nvPr/>
        </p:nvSpPr>
        <p:spPr bwMode="auto">
          <a:xfrm flipV="1">
            <a:off x="990600" y="3200400"/>
            <a:ext cx="0" cy="457200"/>
          </a:xfrm>
          <a:prstGeom prst="line">
            <a:avLst/>
          </a:prstGeom>
          <a:noFill/>
          <a:ln w="9525">
            <a:solidFill>
              <a:schemeClr val="tx1"/>
            </a:solidFill>
            <a:round/>
            <a:headEnd/>
            <a:tailEnd/>
          </a:ln>
        </p:spPr>
        <p:txBody>
          <a:bodyPr/>
          <a:lstStyle/>
          <a:p>
            <a:endParaRPr lang="en-US"/>
          </a:p>
        </p:txBody>
      </p:sp>
      <p:sp>
        <p:nvSpPr>
          <p:cNvPr id="189459" name="Rectangle 29"/>
          <p:cNvSpPr>
            <a:spLocks noChangeArrowheads="1"/>
          </p:cNvSpPr>
          <p:nvPr/>
        </p:nvSpPr>
        <p:spPr bwMode="auto">
          <a:xfrm>
            <a:off x="914400" y="3657600"/>
            <a:ext cx="76200" cy="762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189460" name="Line 30"/>
          <p:cNvSpPr>
            <a:spLocks noChangeShapeType="1"/>
          </p:cNvSpPr>
          <p:nvPr/>
        </p:nvSpPr>
        <p:spPr bwMode="auto">
          <a:xfrm flipV="1">
            <a:off x="7315200" y="3124200"/>
            <a:ext cx="304800" cy="533400"/>
          </a:xfrm>
          <a:prstGeom prst="line">
            <a:avLst/>
          </a:prstGeom>
          <a:noFill/>
          <a:ln w="9525">
            <a:solidFill>
              <a:schemeClr val="tx1"/>
            </a:solidFill>
            <a:round/>
            <a:headEnd/>
            <a:tailEnd/>
          </a:ln>
        </p:spPr>
        <p:txBody>
          <a:bodyPr/>
          <a:lstStyle/>
          <a:p>
            <a:endParaRPr lang="en-US"/>
          </a:p>
        </p:txBody>
      </p:sp>
      <p:sp>
        <p:nvSpPr>
          <p:cNvPr id="189461" name="Line 31"/>
          <p:cNvSpPr>
            <a:spLocks noChangeShapeType="1"/>
          </p:cNvSpPr>
          <p:nvPr/>
        </p:nvSpPr>
        <p:spPr bwMode="auto">
          <a:xfrm flipH="1" flipV="1">
            <a:off x="6858000" y="2514600"/>
            <a:ext cx="228600" cy="1143000"/>
          </a:xfrm>
          <a:prstGeom prst="line">
            <a:avLst/>
          </a:prstGeom>
          <a:noFill/>
          <a:ln w="9525">
            <a:solidFill>
              <a:schemeClr val="tx1"/>
            </a:solidFill>
            <a:round/>
            <a:headEnd/>
            <a:tailEnd/>
          </a:ln>
        </p:spPr>
        <p:txBody>
          <a:bodyPr/>
          <a:lstStyle/>
          <a:p>
            <a:endParaRPr lang="en-US"/>
          </a:p>
        </p:txBody>
      </p:sp>
      <p:sp>
        <p:nvSpPr>
          <p:cNvPr id="189462" name="Rectangle 32"/>
          <p:cNvSpPr>
            <a:spLocks noChangeArrowheads="1"/>
          </p:cNvSpPr>
          <p:nvPr/>
        </p:nvSpPr>
        <p:spPr bwMode="auto">
          <a:xfrm>
            <a:off x="6781800" y="3657600"/>
            <a:ext cx="76200" cy="762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189463" name="Rectangle 33"/>
          <p:cNvSpPr>
            <a:spLocks noChangeArrowheads="1"/>
          </p:cNvSpPr>
          <p:nvPr/>
        </p:nvSpPr>
        <p:spPr bwMode="auto">
          <a:xfrm>
            <a:off x="5867400" y="3657600"/>
            <a:ext cx="76200" cy="76200"/>
          </a:xfrm>
          <a:prstGeom prst="rect">
            <a:avLst/>
          </a:prstGeom>
          <a:solidFill>
            <a:srgbClr val="FF0000"/>
          </a:solidFill>
          <a:ln w="9525">
            <a:solidFill>
              <a:srgbClr val="FF0000"/>
            </a:solidFill>
            <a:miter lim="800000"/>
            <a:headEnd/>
            <a:tailEnd/>
          </a:ln>
        </p:spPr>
        <p:txBody>
          <a:bodyPr wrap="none" anchor="ctr"/>
          <a:lstStyle/>
          <a:p>
            <a:endParaRPr lang="en-US"/>
          </a:p>
        </p:txBody>
      </p:sp>
      <p:sp>
        <p:nvSpPr>
          <p:cNvPr id="189464" name="Line 34"/>
          <p:cNvSpPr>
            <a:spLocks noChangeShapeType="1"/>
          </p:cNvSpPr>
          <p:nvPr/>
        </p:nvSpPr>
        <p:spPr bwMode="auto">
          <a:xfrm flipH="1" flipV="1">
            <a:off x="5943600" y="2971800"/>
            <a:ext cx="914400" cy="685800"/>
          </a:xfrm>
          <a:prstGeom prst="line">
            <a:avLst/>
          </a:prstGeom>
          <a:noFill/>
          <a:ln w="9525">
            <a:solidFill>
              <a:schemeClr val="tx1"/>
            </a:solidFill>
            <a:round/>
            <a:headEnd/>
            <a:tailEnd/>
          </a:ln>
        </p:spPr>
        <p:txBody>
          <a:bodyPr/>
          <a:lstStyle/>
          <a:p>
            <a:endParaRPr lang="en-US"/>
          </a:p>
        </p:txBody>
      </p:sp>
      <p:sp>
        <p:nvSpPr>
          <p:cNvPr id="189465" name="Line 35"/>
          <p:cNvSpPr>
            <a:spLocks noChangeShapeType="1"/>
          </p:cNvSpPr>
          <p:nvPr/>
        </p:nvSpPr>
        <p:spPr bwMode="auto">
          <a:xfrm flipH="1" flipV="1">
            <a:off x="5334000" y="3276600"/>
            <a:ext cx="609600" cy="381000"/>
          </a:xfrm>
          <a:prstGeom prst="line">
            <a:avLst/>
          </a:prstGeom>
          <a:noFill/>
          <a:ln w="9525">
            <a:solidFill>
              <a:schemeClr val="tx1"/>
            </a:solidFill>
            <a:round/>
            <a:headEnd/>
            <a:tailEnd/>
          </a:ln>
        </p:spPr>
        <p:txBody>
          <a:bodyPr/>
          <a:lstStyle/>
          <a:p>
            <a:endParaRPr lang="en-US"/>
          </a:p>
        </p:txBody>
      </p:sp>
      <p:sp>
        <p:nvSpPr>
          <p:cNvPr id="189466" name="Text Box 36"/>
          <p:cNvSpPr txBox="1">
            <a:spLocks noChangeArrowheads="1"/>
          </p:cNvSpPr>
          <p:nvPr/>
        </p:nvSpPr>
        <p:spPr bwMode="auto">
          <a:xfrm>
            <a:off x="746125" y="4757738"/>
            <a:ext cx="1635125" cy="457200"/>
          </a:xfrm>
          <a:prstGeom prst="rect">
            <a:avLst/>
          </a:prstGeom>
          <a:noFill/>
          <a:ln w="9525">
            <a:noFill/>
            <a:miter lim="800000"/>
            <a:headEnd/>
            <a:tailEnd/>
          </a:ln>
        </p:spPr>
        <p:txBody>
          <a:bodyPr wrap="none">
            <a:spAutoFit/>
          </a:bodyPr>
          <a:lstStyle/>
          <a:p>
            <a:r>
              <a:rPr lang="en-US"/>
              <a:t>Mogul empire in India</a:t>
            </a:r>
          </a:p>
          <a:p>
            <a:r>
              <a:rPr lang="en-US"/>
              <a:t>(1526-1707)</a:t>
            </a:r>
          </a:p>
        </p:txBody>
      </p:sp>
      <p:sp>
        <p:nvSpPr>
          <p:cNvPr id="189467" name="Text Box 37"/>
          <p:cNvSpPr txBox="1">
            <a:spLocks noChangeArrowheads="1"/>
          </p:cNvSpPr>
          <p:nvPr/>
        </p:nvSpPr>
        <p:spPr bwMode="auto">
          <a:xfrm>
            <a:off x="3241675" y="4724400"/>
            <a:ext cx="2854325" cy="274638"/>
          </a:xfrm>
          <a:prstGeom prst="rect">
            <a:avLst/>
          </a:prstGeom>
          <a:noFill/>
          <a:ln w="9525">
            <a:noFill/>
            <a:miter lim="800000"/>
            <a:headEnd/>
            <a:tailEnd/>
          </a:ln>
        </p:spPr>
        <p:txBody>
          <a:bodyPr wrap="none">
            <a:spAutoFit/>
          </a:bodyPr>
          <a:lstStyle/>
          <a:p>
            <a:r>
              <a:rPr lang="en-US"/>
              <a:t>Constitution of the United States signed</a:t>
            </a:r>
          </a:p>
        </p:txBody>
      </p:sp>
      <p:sp>
        <p:nvSpPr>
          <p:cNvPr id="189468" name="Text Box 39"/>
          <p:cNvSpPr txBox="1">
            <a:spLocks noChangeArrowheads="1"/>
          </p:cNvSpPr>
          <p:nvPr/>
        </p:nvSpPr>
        <p:spPr bwMode="auto">
          <a:xfrm>
            <a:off x="3375025" y="5364163"/>
            <a:ext cx="3178175" cy="457200"/>
          </a:xfrm>
          <a:prstGeom prst="rect">
            <a:avLst/>
          </a:prstGeom>
          <a:noFill/>
          <a:ln w="9525">
            <a:noFill/>
            <a:miter lim="800000"/>
            <a:headEnd/>
            <a:tailEnd/>
          </a:ln>
        </p:spPr>
        <p:txBody>
          <a:bodyPr wrap="none">
            <a:spAutoFit/>
          </a:bodyPr>
          <a:lstStyle/>
          <a:p>
            <a:r>
              <a:rPr lang="en-US"/>
              <a:t>Latin American countries gain independence</a:t>
            </a:r>
          </a:p>
          <a:p>
            <a:r>
              <a:rPr lang="en-US"/>
              <a:t> (1791- 1824)</a:t>
            </a:r>
          </a:p>
        </p:txBody>
      </p:sp>
      <p:sp>
        <p:nvSpPr>
          <p:cNvPr id="189469" name="Text Box 40"/>
          <p:cNvSpPr txBox="1">
            <a:spLocks noChangeArrowheads="1"/>
          </p:cNvSpPr>
          <p:nvPr/>
        </p:nvSpPr>
        <p:spPr bwMode="auto">
          <a:xfrm>
            <a:off x="7010400" y="4800600"/>
            <a:ext cx="1587500" cy="457200"/>
          </a:xfrm>
          <a:prstGeom prst="rect">
            <a:avLst/>
          </a:prstGeom>
          <a:noFill/>
          <a:ln w="9525">
            <a:noFill/>
            <a:miter lim="800000"/>
            <a:headEnd/>
            <a:tailEnd/>
          </a:ln>
        </p:spPr>
        <p:txBody>
          <a:bodyPr wrap="none">
            <a:spAutoFit/>
          </a:bodyPr>
          <a:lstStyle/>
          <a:p>
            <a:r>
              <a:rPr lang="en-US"/>
              <a:t>U.S. Congress bans </a:t>
            </a:r>
          </a:p>
          <a:p>
            <a:r>
              <a:rPr lang="en-US"/>
              <a:t>importation of slaves</a:t>
            </a:r>
          </a:p>
        </p:txBody>
      </p:sp>
      <p:sp>
        <p:nvSpPr>
          <p:cNvPr id="189470" name="Text Box 41"/>
          <p:cNvSpPr txBox="1">
            <a:spLocks noChangeArrowheads="1"/>
          </p:cNvSpPr>
          <p:nvPr/>
        </p:nvSpPr>
        <p:spPr bwMode="auto">
          <a:xfrm>
            <a:off x="6705600" y="5257800"/>
            <a:ext cx="2292350" cy="274638"/>
          </a:xfrm>
          <a:prstGeom prst="rect">
            <a:avLst/>
          </a:prstGeom>
          <a:noFill/>
          <a:ln w="9525">
            <a:noFill/>
            <a:miter lim="800000"/>
            <a:headEnd/>
            <a:tailEnd/>
          </a:ln>
        </p:spPr>
        <p:txBody>
          <a:bodyPr wrap="none">
            <a:spAutoFit/>
          </a:bodyPr>
          <a:lstStyle/>
          <a:p>
            <a:r>
              <a:rPr lang="en-US"/>
              <a:t>Napoleon is emperor(1804- 12)</a:t>
            </a:r>
          </a:p>
        </p:txBody>
      </p:sp>
      <p:sp>
        <p:nvSpPr>
          <p:cNvPr id="189471" name="Text Box 42"/>
          <p:cNvSpPr txBox="1">
            <a:spLocks noChangeArrowheads="1"/>
          </p:cNvSpPr>
          <p:nvPr/>
        </p:nvSpPr>
        <p:spPr bwMode="auto">
          <a:xfrm>
            <a:off x="6684963" y="5592763"/>
            <a:ext cx="2097087" cy="274637"/>
          </a:xfrm>
          <a:prstGeom prst="rect">
            <a:avLst/>
          </a:prstGeom>
          <a:noFill/>
          <a:ln w="9525">
            <a:noFill/>
            <a:miter lim="800000"/>
            <a:headEnd/>
            <a:tailEnd/>
          </a:ln>
        </p:spPr>
        <p:txBody>
          <a:bodyPr wrap="none">
            <a:spAutoFit/>
          </a:bodyPr>
          <a:lstStyle/>
          <a:p>
            <a:r>
              <a:rPr lang="en-US"/>
              <a:t>Haiti declares independence</a:t>
            </a:r>
          </a:p>
        </p:txBody>
      </p:sp>
      <p:sp>
        <p:nvSpPr>
          <p:cNvPr id="189472" name="Rectangle 43"/>
          <p:cNvSpPr>
            <a:spLocks noChangeArrowheads="1"/>
          </p:cNvSpPr>
          <p:nvPr/>
        </p:nvSpPr>
        <p:spPr bwMode="auto">
          <a:xfrm>
            <a:off x="5943600" y="4572000"/>
            <a:ext cx="76200" cy="76200"/>
          </a:xfrm>
          <a:prstGeom prst="rect">
            <a:avLst/>
          </a:prstGeom>
          <a:solidFill>
            <a:schemeClr val="tx1"/>
          </a:solidFill>
          <a:ln w="9525">
            <a:noFill/>
            <a:miter lim="800000"/>
            <a:headEnd/>
            <a:tailEnd/>
          </a:ln>
        </p:spPr>
        <p:txBody>
          <a:bodyPr wrap="none" anchor="ctr"/>
          <a:lstStyle/>
          <a:p>
            <a:endParaRPr lang="en-US"/>
          </a:p>
        </p:txBody>
      </p:sp>
      <p:sp>
        <p:nvSpPr>
          <p:cNvPr id="189473" name="Rectangle 44"/>
          <p:cNvSpPr>
            <a:spLocks noChangeArrowheads="1"/>
          </p:cNvSpPr>
          <p:nvPr/>
        </p:nvSpPr>
        <p:spPr bwMode="auto">
          <a:xfrm>
            <a:off x="6172200" y="4572000"/>
            <a:ext cx="76200" cy="76200"/>
          </a:xfrm>
          <a:prstGeom prst="rect">
            <a:avLst/>
          </a:prstGeom>
          <a:solidFill>
            <a:schemeClr val="tx1"/>
          </a:solidFill>
          <a:ln w="9525">
            <a:noFill/>
            <a:miter lim="800000"/>
            <a:headEnd/>
            <a:tailEnd/>
          </a:ln>
        </p:spPr>
        <p:txBody>
          <a:bodyPr wrap="none" anchor="ctr"/>
          <a:lstStyle/>
          <a:p>
            <a:endParaRPr lang="en-US"/>
          </a:p>
        </p:txBody>
      </p:sp>
      <p:sp>
        <p:nvSpPr>
          <p:cNvPr id="189474" name="Rectangle 45"/>
          <p:cNvSpPr>
            <a:spLocks noChangeArrowheads="1"/>
          </p:cNvSpPr>
          <p:nvPr/>
        </p:nvSpPr>
        <p:spPr bwMode="auto">
          <a:xfrm>
            <a:off x="6858000" y="4572000"/>
            <a:ext cx="76200" cy="76200"/>
          </a:xfrm>
          <a:prstGeom prst="rect">
            <a:avLst/>
          </a:prstGeom>
          <a:solidFill>
            <a:schemeClr val="tx1"/>
          </a:solidFill>
          <a:ln w="9525">
            <a:noFill/>
            <a:miter lim="800000"/>
            <a:headEnd/>
            <a:tailEnd/>
          </a:ln>
        </p:spPr>
        <p:txBody>
          <a:bodyPr wrap="none" anchor="ctr"/>
          <a:lstStyle/>
          <a:p>
            <a:endParaRPr lang="en-US"/>
          </a:p>
        </p:txBody>
      </p:sp>
      <p:sp>
        <p:nvSpPr>
          <p:cNvPr id="189475" name="Rectangle 46"/>
          <p:cNvSpPr>
            <a:spLocks noChangeArrowheads="1"/>
          </p:cNvSpPr>
          <p:nvPr/>
        </p:nvSpPr>
        <p:spPr bwMode="auto">
          <a:xfrm>
            <a:off x="7086600" y="4572000"/>
            <a:ext cx="76200" cy="76200"/>
          </a:xfrm>
          <a:prstGeom prst="rect">
            <a:avLst/>
          </a:prstGeom>
          <a:solidFill>
            <a:schemeClr val="tx1"/>
          </a:solidFill>
          <a:ln w="9525">
            <a:noFill/>
            <a:miter lim="800000"/>
            <a:headEnd/>
            <a:tailEnd/>
          </a:ln>
        </p:spPr>
        <p:txBody>
          <a:bodyPr wrap="none" anchor="ctr"/>
          <a:lstStyle/>
          <a:p>
            <a:endParaRPr lang="en-US"/>
          </a:p>
        </p:txBody>
      </p:sp>
      <p:sp>
        <p:nvSpPr>
          <p:cNvPr id="189476" name="Rectangle 47"/>
          <p:cNvSpPr>
            <a:spLocks noChangeArrowheads="1"/>
          </p:cNvSpPr>
          <p:nvPr/>
        </p:nvSpPr>
        <p:spPr bwMode="auto">
          <a:xfrm>
            <a:off x="914400" y="4572000"/>
            <a:ext cx="76200" cy="76200"/>
          </a:xfrm>
          <a:prstGeom prst="rect">
            <a:avLst/>
          </a:prstGeom>
          <a:solidFill>
            <a:schemeClr val="tx1"/>
          </a:solidFill>
          <a:ln w="9525">
            <a:noFill/>
            <a:miter lim="800000"/>
            <a:headEnd/>
            <a:tailEnd/>
          </a:ln>
        </p:spPr>
        <p:txBody>
          <a:bodyPr wrap="none" anchor="ctr"/>
          <a:lstStyle/>
          <a:p>
            <a:endParaRPr lang="en-US"/>
          </a:p>
        </p:txBody>
      </p:sp>
      <p:sp>
        <p:nvSpPr>
          <p:cNvPr id="189477" name="Line 48"/>
          <p:cNvSpPr>
            <a:spLocks noChangeShapeType="1"/>
          </p:cNvSpPr>
          <p:nvPr/>
        </p:nvSpPr>
        <p:spPr bwMode="auto">
          <a:xfrm>
            <a:off x="990600" y="4648200"/>
            <a:ext cx="0" cy="152400"/>
          </a:xfrm>
          <a:prstGeom prst="line">
            <a:avLst/>
          </a:prstGeom>
          <a:noFill/>
          <a:ln w="9525">
            <a:solidFill>
              <a:schemeClr val="tx1"/>
            </a:solidFill>
            <a:round/>
            <a:headEnd/>
            <a:tailEnd/>
          </a:ln>
        </p:spPr>
        <p:txBody>
          <a:bodyPr/>
          <a:lstStyle/>
          <a:p>
            <a:endParaRPr lang="en-US"/>
          </a:p>
        </p:txBody>
      </p:sp>
      <p:sp>
        <p:nvSpPr>
          <p:cNvPr id="189478" name="Line 49"/>
          <p:cNvSpPr>
            <a:spLocks noChangeShapeType="1"/>
          </p:cNvSpPr>
          <p:nvPr/>
        </p:nvSpPr>
        <p:spPr bwMode="auto">
          <a:xfrm>
            <a:off x="6019800" y="4648200"/>
            <a:ext cx="0" cy="152400"/>
          </a:xfrm>
          <a:prstGeom prst="line">
            <a:avLst/>
          </a:prstGeom>
          <a:noFill/>
          <a:ln w="9525">
            <a:solidFill>
              <a:schemeClr val="tx1"/>
            </a:solidFill>
            <a:round/>
            <a:headEnd/>
            <a:tailEnd/>
          </a:ln>
        </p:spPr>
        <p:txBody>
          <a:bodyPr/>
          <a:lstStyle/>
          <a:p>
            <a:endParaRPr lang="en-US"/>
          </a:p>
        </p:txBody>
      </p:sp>
      <p:sp>
        <p:nvSpPr>
          <p:cNvPr id="189479" name="Line 50"/>
          <p:cNvSpPr>
            <a:spLocks noChangeShapeType="1"/>
          </p:cNvSpPr>
          <p:nvPr/>
        </p:nvSpPr>
        <p:spPr bwMode="auto">
          <a:xfrm>
            <a:off x="6248400" y="4648200"/>
            <a:ext cx="0" cy="457200"/>
          </a:xfrm>
          <a:prstGeom prst="line">
            <a:avLst/>
          </a:prstGeom>
          <a:noFill/>
          <a:ln w="9525">
            <a:solidFill>
              <a:schemeClr val="tx1"/>
            </a:solidFill>
            <a:round/>
            <a:headEnd/>
            <a:tailEnd/>
          </a:ln>
        </p:spPr>
        <p:txBody>
          <a:bodyPr/>
          <a:lstStyle/>
          <a:p>
            <a:endParaRPr lang="en-US"/>
          </a:p>
        </p:txBody>
      </p:sp>
      <p:sp>
        <p:nvSpPr>
          <p:cNvPr id="189480" name="Line 51"/>
          <p:cNvSpPr>
            <a:spLocks noChangeShapeType="1"/>
          </p:cNvSpPr>
          <p:nvPr/>
        </p:nvSpPr>
        <p:spPr bwMode="auto">
          <a:xfrm>
            <a:off x="6248400" y="5257800"/>
            <a:ext cx="0" cy="152400"/>
          </a:xfrm>
          <a:prstGeom prst="line">
            <a:avLst/>
          </a:prstGeom>
          <a:noFill/>
          <a:ln w="9525">
            <a:solidFill>
              <a:schemeClr val="tx1"/>
            </a:solidFill>
            <a:round/>
            <a:headEnd/>
            <a:tailEnd/>
          </a:ln>
        </p:spPr>
        <p:txBody>
          <a:bodyPr/>
          <a:lstStyle/>
          <a:p>
            <a:endParaRPr lang="en-US"/>
          </a:p>
        </p:txBody>
      </p:sp>
      <p:sp>
        <p:nvSpPr>
          <p:cNvPr id="189481" name="Line 52"/>
          <p:cNvSpPr>
            <a:spLocks noChangeShapeType="1"/>
          </p:cNvSpPr>
          <p:nvPr/>
        </p:nvSpPr>
        <p:spPr bwMode="auto">
          <a:xfrm>
            <a:off x="6934200" y="4648200"/>
            <a:ext cx="0" cy="685800"/>
          </a:xfrm>
          <a:prstGeom prst="line">
            <a:avLst/>
          </a:prstGeom>
          <a:noFill/>
          <a:ln w="9525">
            <a:solidFill>
              <a:schemeClr val="tx1"/>
            </a:solidFill>
            <a:round/>
            <a:headEnd/>
            <a:tailEnd/>
          </a:ln>
        </p:spPr>
        <p:txBody>
          <a:bodyPr/>
          <a:lstStyle/>
          <a:p>
            <a:endParaRPr lang="en-US"/>
          </a:p>
        </p:txBody>
      </p:sp>
      <p:sp>
        <p:nvSpPr>
          <p:cNvPr id="189482" name="Line 53"/>
          <p:cNvSpPr>
            <a:spLocks noChangeShapeType="1"/>
          </p:cNvSpPr>
          <p:nvPr/>
        </p:nvSpPr>
        <p:spPr bwMode="auto">
          <a:xfrm>
            <a:off x="7162800" y="4648200"/>
            <a:ext cx="0" cy="152400"/>
          </a:xfrm>
          <a:prstGeom prst="line">
            <a:avLst/>
          </a:prstGeom>
          <a:noFill/>
          <a:ln w="9525">
            <a:solidFill>
              <a:schemeClr val="tx1"/>
            </a:solidFill>
            <a:round/>
            <a:headEnd/>
            <a:tailEnd/>
          </a:ln>
        </p:spPr>
        <p:txBody>
          <a:bodyPr/>
          <a:lstStyle/>
          <a:p>
            <a:endParaRPr lang="en-US"/>
          </a:p>
        </p:txBody>
      </p:sp>
      <p:sp>
        <p:nvSpPr>
          <p:cNvPr id="189483" name="Rectangle 54"/>
          <p:cNvSpPr>
            <a:spLocks noChangeArrowheads="1"/>
          </p:cNvSpPr>
          <p:nvPr/>
        </p:nvSpPr>
        <p:spPr bwMode="auto">
          <a:xfrm>
            <a:off x="76200" y="6567488"/>
            <a:ext cx="4519613" cy="214312"/>
          </a:xfrm>
          <a:prstGeom prst="rect">
            <a:avLst/>
          </a:prstGeom>
          <a:noFill/>
          <a:ln w="9525">
            <a:noFill/>
            <a:miter lim="800000"/>
            <a:headEnd/>
            <a:tailEnd/>
          </a:ln>
        </p:spPr>
        <p:txBody>
          <a:bodyPr wrap="none">
            <a:spAutoFit/>
          </a:bodyPr>
          <a:lstStyle/>
          <a:p>
            <a:pPr algn="l"/>
            <a:r>
              <a:rPr lang="en-US" sz="800"/>
              <a:t>Herron, Frank, Sarquis, Sarquis, Schrader, Kulka, </a:t>
            </a:r>
            <a:r>
              <a:rPr lang="en-US" sz="800" u="sng"/>
              <a:t>Chemistry</a:t>
            </a:r>
            <a:r>
              <a:rPr lang="en-US" sz="800"/>
              <a:t>, Heath Publishing,1996, page 220 </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r>
              <a:rPr lang="en-US" smtClean="0"/>
              <a:t>Scientists</a:t>
            </a:r>
          </a:p>
        </p:txBody>
      </p:sp>
      <p:sp>
        <p:nvSpPr>
          <p:cNvPr id="262147" name="Rectangle 3"/>
          <p:cNvSpPr>
            <a:spLocks noGrp="1" noChangeArrowheads="1"/>
          </p:cNvSpPr>
          <p:nvPr>
            <p:ph type="body" idx="1"/>
          </p:nvPr>
        </p:nvSpPr>
        <p:spPr>
          <a:xfrm>
            <a:off x="457200" y="1600200"/>
            <a:ext cx="7467600" cy="4525963"/>
          </a:xfrm>
        </p:spPr>
        <p:txBody>
          <a:bodyPr/>
          <a:lstStyle/>
          <a:p>
            <a:pPr eaLnBrk="1" hangingPunct="1">
              <a:lnSpc>
                <a:spcPct val="90000"/>
              </a:lnSpc>
            </a:pPr>
            <a:r>
              <a:rPr lang="en-US" sz="2400" smtClean="0">
                <a:solidFill>
                  <a:srgbClr val="1C1C1C"/>
                </a:solidFill>
              </a:rPr>
              <a:t>Evangelista Torricelli</a:t>
            </a:r>
            <a:r>
              <a:rPr lang="en-US" sz="2400" smtClean="0"/>
              <a:t> </a:t>
            </a:r>
            <a:r>
              <a:rPr lang="en-US" sz="2000" smtClean="0"/>
              <a:t>(1608-1647)</a:t>
            </a:r>
          </a:p>
          <a:p>
            <a:pPr lvl="1" eaLnBrk="1" hangingPunct="1">
              <a:lnSpc>
                <a:spcPct val="90000"/>
              </a:lnSpc>
            </a:pPr>
            <a:r>
              <a:rPr lang="en-US" sz="2000" smtClean="0"/>
              <a:t>Published first scientific explanation of a vacuum.</a:t>
            </a:r>
          </a:p>
          <a:p>
            <a:pPr lvl="1" eaLnBrk="1" hangingPunct="1">
              <a:lnSpc>
                <a:spcPct val="90000"/>
              </a:lnSpc>
            </a:pPr>
            <a:r>
              <a:rPr lang="en-US" sz="2000" smtClean="0"/>
              <a:t>Invented mercury barometer.</a:t>
            </a:r>
          </a:p>
          <a:p>
            <a:pPr lvl="1" eaLnBrk="1" hangingPunct="1">
              <a:lnSpc>
                <a:spcPct val="90000"/>
              </a:lnSpc>
            </a:pPr>
            <a:endParaRPr lang="en-US" sz="800" smtClean="0"/>
          </a:p>
          <a:p>
            <a:pPr eaLnBrk="1" hangingPunct="1">
              <a:lnSpc>
                <a:spcPct val="90000"/>
              </a:lnSpc>
            </a:pPr>
            <a:r>
              <a:rPr lang="en-US" sz="2400" smtClean="0">
                <a:solidFill>
                  <a:srgbClr val="1C1C1C"/>
                </a:solidFill>
              </a:rPr>
              <a:t>Robert Boyle</a:t>
            </a:r>
            <a:r>
              <a:rPr lang="en-US" sz="2400" smtClean="0"/>
              <a:t> </a:t>
            </a:r>
            <a:r>
              <a:rPr lang="en-US" sz="2000" smtClean="0"/>
              <a:t>(1627- 1691)</a:t>
            </a:r>
          </a:p>
          <a:p>
            <a:pPr lvl="1" eaLnBrk="1" hangingPunct="1">
              <a:lnSpc>
                <a:spcPct val="90000"/>
              </a:lnSpc>
            </a:pPr>
            <a:r>
              <a:rPr lang="en-US" sz="2000" smtClean="0"/>
              <a:t>Volume inversely related to pressure                           (temperature remains constant)</a:t>
            </a:r>
          </a:p>
          <a:p>
            <a:pPr lvl="1" eaLnBrk="1" hangingPunct="1">
              <a:lnSpc>
                <a:spcPct val="90000"/>
              </a:lnSpc>
            </a:pPr>
            <a:endParaRPr lang="en-US" sz="800" smtClean="0"/>
          </a:p>
          <a:p>
            <a:pPr eaLnBrk="1" hangingPunct="1">
              <a:lnSpc>
                <a:spcPct val="90000"/>
              </a:lnSpc>
            </a:pPr>
            <a:r>
              <a:rPr lang="en-US" sz="2400" smtClean="0">
                <a:solidFill>
                  <a:srgbClr val="1C1C1C"/>
                </a:solidFill>
              </a:rPr>
              <a:t>Jacques Charles</a:t>
            </a:r>
            <a:r>
              <a:rPr lang="en-US" sz="2400" smtClean="0"/>
              <a:t> </a:t>
            </a:r>
            <a:r>
              <a:rPr lang="en-US" sz="2000" smtClean="0"/>
              <a:t>(1746 -1823)</a:t>
            </a:r>
          </a:p>
          <a:p>
            <a:pPr lvl="1" eaLnBrk="1" hangingPunct="1">
              <a:lnSpc>
                <a:spcPct val="90000"/>
              </a:lnSpc>
            </a:pPr>
            <a:r>
              <a:rPr lang="en-US" sz="2000" smtClean="0"/>
              <a:t>Volume directly related to temperature                       (pressure remains constant)</a:t>
            </a:r>
          </a:p>
          <a:p>
            <a:pPr lvl="1" eaLnBrk="1" hangingPunct="1">
              <a:lnSpc>
                <a:spcPct val="90000"/>
              </a:lnSpc>
            </a:pPr>
            <a:endParaRPr lang="en-US" sz="800" smtClean="0"/>
          </a:p>
          <a:p>
            <a:pPr eaLnBrk="1" hangingPunct="1">
              <a:lnSpc>
                <a:spcPct val="90000"/>
              </a:lnSpc>
            </a:pPr>
            <a:r>
              <a:rPr lang="en-US" sz="2400" smtClean="0">
                <a:solidFill>
                  <a:srgbClr val="1C1C1C"/>
                </a:solidFill>
              </a:rPr>
              <a:t>Joseph Gay-Lussac</a:t>
            </a:r>
            <a:r>
              <a:rPr lang="en-US" sz="2400" smtClean="0"/>
              <a:t> </a:t>
            </a:r>
            <a:r>
              <a:rPr lang="en-US" sz="2000" smtClean="0"/>
              <a:t>(1778-1850)</a:t>
            </a:r>
          </a:p>
          <a:p>
            <a:pPr lvl="1" eaLnBrk="1" hangingPunct="1">
              <a:lnSpc>
                <a:spcPct val="90000"/>
              </a:lnSpc>
            </a:pPr>
            <a:r>
              <a:rPr lang="en-US" sz="2000" smtClean="0"/>
              <a:t>Pressure directly related to temperature                        (volume remains constant)</a:t>
            </a:r>
          </a:p>
        </p:txBody>
      </p:sp>
      <p:sp>
        <p:nvSpPr>
          <p:cNvPr id="262148" name="Oval 4" descr="torricelli">
            <a:hlinkClick r:id="rId3" tooltip="Wikipedia -   T O R R I C E L L I"/>
          </p:cNvPr>
          <p:cNvSpPr>
            <a:spLocks noChangeAspect="1" noChangeArrowheads="1"/>
          </p:cNvSpPr>
          <p:nvPr/>
        </p:nvSpPr>
        <p:spPr bwMode="auto">
          <a:xfrm>
            <a:off x="7188200" y="1393825"/>
            <a:ext cx="1206500" cy="1370013"/>
          </a:xfrm>
          <a:prstGeom prst="ellipse">
            <a:avLst/>
          </a:prstGeom>
          <a:blipFill dpi="0" rotWithShape="1">
            <a:blip r:embed="rId4" cstate="print">
              <a:grayscl/>
            </a:blip>
            <a:srcRect/>
            <a:stretch>
              <a:fillRect/>
            </a:stretch>
          </a:blipFill>
          <a:ln w="3175">
            <a:noFill/>
            <a:round/>
            <a:headEnd/>
            <a:tailEnd/>
          </a:ln>
        </p:spPr>
        <p:txBody>
          <a:bodyPr wrap="none" anchor="ctr"/>
          <a:lstStyle/>
          <a:p>
            <a:endParaRPr lang="en-US"/>
          </a:p>
        </p:txBody>
      </p:sp>
      <p:pic>
        <p:nvPicPr>
          <p:cNvPr id="262149" name="Picture 5" descr="Charles2"/>
          <p:cNvPicPr>
            <a:picLocks noChangeAspect="1" noChangeArrowheads="1"/>
          </p:cNvPicPr>
          <p:nvPr/>
        </p:nvPicPr>
        <p:blipFill>
          <a:blip r:embed="rId5" cstate="print">
            <a:lum bright="-12000" contrast="42000"/>
            <a:grayscl/>
          </a:blip>
          <a:srcRect r="51666" b="27499"/>
          <a:stretch>
            <a:fillRect/>
          </a:stretch>
        </p:blipFill>
        <p:spPr bwMode="auto">
          <a:xfrm>
            <a:off x="7104063" y="3633788"/>
            <a:ext cx="1371600" cy="1371600"/>
          </a:xfrm>
          <a:prstGeom prst="rect">
            <a:avLst/>
          </a:prstGeom>
          <a:noFill/>
          <a:ln w="9525">
            <a:noFill/>
            <a:miter lim="800000"/>
            <a:headEnd/>
            <a:tailEnd/>
          </a:ln>
        </p:spPr>
      </p:pic>
      <p:pic>
        <p:nvPicPr>
          <p:cNvPr id="262150" name="Picture 6" descr="Copy of lussac"/>
          <p:cNvPicPr>
            <a:picLocks noChangeAspect="1" noChangeArrowheads="1"/>
          </p:cNvPicPr>
          <p:nvPr/>
        </p:nvPicPr>
        <p:blipFill>
          <a:blip r:embed="rId6" cstate="print">
            <a:lum contrast="12000"/>
            <a:grayscl/>
          </a:blip>
          <a:srcRect l="12000" t="14250" r="39000" b="13251"/>
          <a:stretch>
            <a:fillRect/>
          </a:stretch>
        </p:blipFill>
        <p:spPr bwMode="auto">
          <a:xfrm>
            <a:off x="5980113" y="4837113"/>
            <a:ext cx="1389062" cy="1371600"/>
          </a:xfrm>
          <a:prstGeom prst="rect">
            <a:avLst/>
          </a:prstGeom>
          <a:noFill/>
          <a:ln w="9525">
            <a:noFill/>
            <a:miter lim="800000"/>
            <a:headEnd/>
            <a:tailEnd/>
          </a:ln>
        </p:spPr>
      </p:pic>
      <p:sp>
        <p:nvSpPr>
          <p:cNvPr id="262154" name="Oval 10" descr="Boyle">
            <a:hlinkClick r:id="rId3" tooltip="Wikipedia -   T O R R I C E L L I"/>
          </p:cNvPr>
          <p:cNvSpPr>
            <a:spLocks noChangeAspect="1" noChangeArrowheads="1"/>
          </p:cNvSpPr>
          <p:nvPr/>
        </p:nvSpPr>
        <p:spPr bwMode="auto">
          <a:xfrm>
            <a:off x="5592763" y="2663825"/>
            <a:ext cx="1206500" cy="1370013"/>
          </a:xfrm>
          <a:prstGeom prst="ellipse">
            <a:avLst/>
          </a:prstGeom>
          <a:blipFill dpi="0" rotWithShape="1">
            <a:blip r:embed="rId7" cstate="print">
              <a:lum bright="12000" contrast="24000"/>
              <a:grayscl/>
            </a:blip>
            <a:srcRect/>
            <a:stretch>
              <a:fillRect/>
            </a:stretch>
          </a:blipFill>
          <a:ln w="3175">
            <a:no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fade">
                                      <p:cBhvr>
                                        <p:cTn id="7" dur="1000"/>
                                        <p:tgtEl>
                                          <p:spTgt spid="262147">
                                            <p:txEl>
                                              <p:pRg st="0" end="0"/>
                                            </p:txEl>
                                          </p:spTgt>
                                        </p:tgtEl>
                                      </p:cBhvr>
                                    </p:animEffect>
                                    <p:anim calcmode="lin" valueType="num">
                                      <p:cBhvr>
                                        <p:cTn id="8" dur="1000" fill="hold"/>
                                        <p:tgtEl>
                                          <p:spTgt spid="262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214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0" nodeType="afterEffect">
                                  <p:stCondLst>
                                    <p:cond delay="0"/>
                                  </p:stCondLst>
                                  <p:childTnLst>
                                    <p:animEffect transition="out" filter="fade">
                                      <p:cBhvr>
                                        <p:cTn id="12" dur="500" tmFilter="0, 0; .2, .5; .8, .5; 1, 0"/>
                                        <p:tgtEl>
                                          <p:spTgt spid="262148"/>
                                        </p:tgtEl>
                                      </p:cBhvr>
                                    </p:animEffect>
                                    <p:animScale>
                                      <p:cBhvr>
                                        <p:cTn id="13" dur="250" autoRev="1" fill="hold"/>
                                        <p:tgtEl>
                                          <p:spTgt spid="26214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62147">
                                            <p:txEl>
                                              <p:pRg st="1" end="1"/>
                                            </p:txEl>
                                          </p:spTgt>
                                        </p:tgtEl>
                                        <p:attrNameLst>
                                          <p:attrName>style.visibility</p:attrName>
                                        </p:attrNameLst>
                                      </p:cBhvr>
                                      <p:to>
                                        <p:strVal val="visible"/>
                                      </p:to>
                                    </p:set>
                                    <p:animEffect transition="in" filter="fade">
                                      <p:cBhvr>
                                        <p:cTn id="18" dur="1000"/>
                                        <p:tgtEl>
                                          <p:spTgt spid="262147">
                                            <p:txEl>
                                              <p:pRg st="1" end="1"/>
                                            </p:txEl>
                                          </p:spTgt>
                                        </p:tgtEl>
                                      </p:cBhvr>
                                    </p:animEffect>
                                    <p:anim calcmode="lin" valueType="num">
                                      <p:cBhvr>
                                        <p:cTn id="19" dur="1000" fill="hold"/>
                                        <p:tgtEl>
                                          <p:spTgt spid="26214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62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62147">
                                            <p:txEl>
                                              <p:pRg st="2" end="2"/>
                                            </p:txEl>
                                          </p:spTgt>
                                        </p:tgtEl>
                                        <p:attrNameLst>
                                          <p:attrName>style.visibility</p:attrName>
                                        </p:attrNameLst>
                                      </p:cBhvr>
                                      <p:to>
                                        <p:strVal val="visible"/>
                                      </p:to>
                                    </p:set>
                                    <p:animEffect transition="in" filter="fade">
                                      <p:cBhvr>
                                        <p:cTn id="25" dur="1000"/>
                                        <p:tgtEl>
                                          <p:spTgt spid="262147">
                                            <p:txEl>
                                              <p:pRg st="2" end="2"/>
                                            </p:txEl>
                                          </p:spTgt>
                                        </p:tgtEl>
                                      </p:cBhvr>
                                    </p:animEffect>
                                    <p:anim calcmode="lin" valueType="num">
                                      <p:cBhvr>
                                        <p:cTn id="26" dur="1000" fill="hold"/>
                                        <p:tgtEl>
                                          <p:spTgt spid="26214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62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2147">
                                            <p:txEl>
                                              <p:pRg st="4" end="4"/>
                                            </p:txEl>
                                          </p:spTgt>
                                        </p:tgtEl>
                                        <p:attrNameLst>
                                          <p:attrName>style.visibility</p:attrName>
                                        </p:attrNameLst>
                                      </p:cBhvr>
                                      <p:to>
                                        <p:strVal val="visible"/>
                                      </p:to>
                                    </p:set>
                                    <p:animEffect transition="in" filter="fade">
                                      <p:cBhvr>
                                        <p:cTn id="32" dur="1000"/>
                                        <p:tgtEl>
                                          <p:spTgt spid="262147">
                                            <p:txEl>
                                              <p:pRg st="4" end="4"/>
                                            </p:txEl>
                                          </p:spTgt>
                                        </p:tgtEl>
                                      </p:cBhvr>
                                    </p:animEffect>
                                    <p:anim calcmode="lin" valueType="num">
                                      <p:cBhvr>
                                        <p:cTn id="33" dur="1000" fill="hold"/>
                                        <p:tgtEl>
                                          <p:spTgt spid="262147">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62147">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6" presetClass="emph" presetSubtype="0" fill="hold" grpId="0" nodeType="afterEffect">
                                  <p:stCondLst>
                                    <p:cond delay="0"/>
                                  </p:stCondLst>
                                  <p:childTnLst>
                                    <p:animEffect transition="out" filter="fade">
                                      <p:cBhvr>
                                        <p:cTn id="37" dur="500" tmFilter="0, 0; .2, .5; .8, .5; 1, 0"/>
                                        <p:tgtEl>
                                          <p:spTgt spid="262154"/>
                                        </p:tgtEl>
                                      </p:cBhvr>
                                    </p:animEffect>
                                    <p:animScale>
                                      <p:cBhvr>
                                        <p:cTn id="38" dur="250" autoRev="1" fill="hold"/>
                                        <p:tgtEl>
                                          <p:spTgt spid="262154"/>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62147">
                                            <p:txEl>
                                              <p:pRg st="5" end="5"/>
                                            </p:txEl>
                                          </p:spTgt>
                                        </p:tgtEl>
                                        <p:attrNameLst>
                                          <p:attrName>style.visibility</p:attrName>
                                        </p:attrNameLst>
                                      </p:cBhvr>
                                      <p:to>
                                        <p:strVal val="visible"/>
                                      </p:to>
                                    </p:set>
                                    <p:animEffect transition="in" filter="fade">
                                      <p:cBhvr>
                                        <p:cTn id="43" dur="1000"/>
                                        <p:tgtEl>
                                          <p:spTgt spid="262147">
                                            <p:txEl>
                                              <p:pRg st="5" end="5"/>
                                            </p:txEl>
                                          </p:spTgt>
                                        </p:tgtEl>
                                      </p:cBhvr>
                                    </p:animEffect>
                                    <p:anim calcmode="lin" valueType="num">
                                      <p:cBhvr>
                                        <p:cTn id="44" dur="1000" fill="hold"/>
                                        <p:tgtEl>
                                          <p:spTgt spid="262147">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26214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2147">
                                            <p:txEl>
                                              <p:pRg st="7" end="7"/>
                                            </p:txEl>
                                          </p:spTgt>
                                        </p:tgtEl>
                                        <p:attrNameLst>
                                          <p:attrName>style.visibility</p:attrName>
                                        </p:attrNameLst>
                                      </p:cBhvr>
                                      <p:to>
                                        <p:strVal val="visible"/>
                                      </p:to>
                                    </p:set>
                                    <p:animEffect transition="in" filter="fade">
                                      <p:cBhvr>
                                        <p:cTn id="50" dur="1000"/>
                                        <p:tgtEl>
                                          <p:spTgt spid="262147">
                                            <p:txEl>
                                              <p:pRg st="7" end="7"/>
                                            </p:txEl>
                                          </p:spTgt>
                                        </p:tgtEl>
                                      </p:cBhvr>
                                    </p:animEffect>
                                    <p:anim calcmode="lin" valueType="num">
                                      <p:cBhvr>
                                        <p:cTn id="51" dur="1000" fill="hold"/>
                                        <p:tgtEl>
                                          <p:spTgt spid="262147">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262147">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26" presetClass="emph" presetSubtype="0" fill="hold" nodeType="afterEffect">
                                  <p:stCondLst>
                                    <p:cond delay="0"/>
                                  </p:stCondLst>
                                  <p:childTnLst>
                                    <p:animEffect transition="out" filter="fade">
                                      <p:cBhvr>
                                        <p:cTn id="55" dur="500" tmFilter="0, 0; .2, .5; .8, .5; 1, 0"/>
                                        <p:tgtEl>
                                          <p:spTgt spid="262149"/>
                                        </p:tgtEl>
                                      </p:cBhvr>
                                    </p:animEffect>
                                    <p:animScale>
                                      <p:cBhvr>
                                        <p:cTn id="56" dur="250" autoRev="1" fill="hold"/>
                                        <p:tgtEl>
                                          <p:spTgt spid="262149"/>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262147">
                                            <p:txEl>
                                              <p:pRg st="8" end="8"/>
                                            </p:txEl>
                                          </p:spTgt>
                                        </p:tgtEl>
                                        <p:attrNameLst>
                                          <p:attrName>style.visibility</p:attrName>
                                        </p:attrNameLst>
                                      </p:cBhvr>
                                      <p:to>
                                        <p:strVal val="visible"/>
                                      </p:to>
                                    </p:set>
                                    <p:animEffect transition="in" filter="fade">
                                      <p:cBhvr>
                                        <p:cTn id="61" dur="1000"/>
                                        <p:tgtEl>
                                          <p:spTgt spid="262147">
                                            <p:txEl>
                                              <p:pRg st="8" end="8"/>
                                            </p:txEl>
                                          </p:spTgt>
                                        </p:tgtEl>
                                      </p:cBhvr>
                                    </p:animEffect>
                                    <p:anim calcmode="lin" valueType="num">
                                      <p:cBhvr>
                                        <p:cTn id="62" dur="1000" fill="hold"/>
                                        <p:tgtEl>
                                          <p:spTgt spid="262147">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26214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62147">
                                            <p:txEl>
                                              <p:pRg st="10" end="10"/>
                                            </p:txEl>
                                          </p:spTgt>
                                        </p:tgtEl>
                                        <p:attrNameLst>
                                          <p:attrName>style.visibility</p:attrName>
                                        </p:attrNameLst>
                                      </p:cBhvr>
                                      <p:to>
                                        <p:strVal val="visible"/>
                                      </p:to>
                                    </p:set>
                                    <p:animEffect transition="in" filter="fade">
                                      <p:cBhvr>
                                        <p:cTn id="68" dur="1000"/>
                                        <p:tgtEl>
                                          <p:spTgt spid="262147">
                                            <p:txEl>
                                              <p:pRg st="10" end="10"/>
                                            </p:txEl>
                                          </p:spTgt>
                                        </p:tgtEl>
                                      </p:cBhvr>
                                    </p:animEffect>
                                    <p:anim calcmode="lin" valueType="num">
                                      <p:cBhvr>
                                        <p:cTn id="69" dur="1000" fill="hold"/>
                                        <p:tgtEl>
                                          <p:spTgt spid="262147">
                                            <p:txEl>
                                              <p:pRg st="10" end="10"/>
                                            </p:txEl>
                                          </p:spTgt>
                                        </p:tgtEl>
                                        <p:attrNameLst>
                                          <p:attrName>ppt_x</p:attrName>
                                        </p:attrNameLst>
                                      </p:cBhvr>
                                      <p:tavLst>
                                        <p:tav tm="0">
                                          <p:val>
                                            <p:strVal val="#ppt_x"/>
                                          </p:val>
                                        </p:tav>
                                        <p:tav tm="100000">
                                          <p:val>
                                            <p:strVal val="#ppt_x"/>
                                          </p:val>
                                        </p:tav>
                                      </p:tavLst>
                                    </p:anim>
                                    <p:anim calcmode="lin" valueType="num">
                                      <p:cBhvr>
                                        <p:cTn id="70" dur="1000" fill="hold"/>
                                        <p:tgtEl>
                                          <p:spTgt spid="262147">
                                            <p:txEl>
                                              <p:pRg st="10" end="10"/>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26" presetClass="emph" presetSubtype="0" fill="hold" nodeType="afterEffect">
                                  <p:stCondLst>
                                    <p:cond delay="0"/>
                                  </p:stCondLst>
                                  <p:childTnLst>
                                    <p:animEffect transition="out" filter="fade">
                                      <p:cBhvr>
                                        <p:cTn id="73" dur="500" tmFilter="0, 0; .2, .5; .8, .5; 1, 0"/>
                                        <p:tgtEl>
                                          <p:spTgt spid="262150"/>
                                        </p:tgtEl>
                                      </p:cBhvr>
                                    </p:animEffect>
                                    <p:animScale>
                                      <p:cBhvr>
                                        <p:cTn id="74" dur="250" autoRev="1" fill="hold"/>
                                        <p:tgtEl>
                                          <p:spTgt spid="262150"/>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62147">
                                            <p:txEl>
                                              <p:pRg st="11" end="11"/>
                                            </p:txEl>
                                          </p:spTgt>
                                        </p:tgtEl>
                                        <p:attrNameLst>
                                          <p:attrName>style.visibility</p:attrName>
                                        </p:attrNameLst>
                                      </p:cBhvr>
                                      <p:to>
                                        <p:strVal val="visible"/>
                                      </p:to>
                                    </p:set>
                                    <p:animEffect transition="in" filter="fade">
                                      <p:cBhvr>
                                        <p:cTn id="79" dur="1000"/>
                                        <p:tgtEl>
                                          <p:spTgt spid="262147">
                                            <p:txEl>
                                              <p:pRg st="11" end="11"/>
                                            </p:txEl>
                                          </p:spTgt>
                                        </p:tgtEl>
                                      </p:cBhvr>
                                    </p:animEffect>
                                    <p:anim calcmode="lin" valueType="num">
                                      <p:cBhvr>
                                        <p:cTn id="80" dur="1000" fill="hold"/>
                                        <p:tgtEl>
                                          <p:spTgt spid="262147">
                                            <p:txEl>
                                              <p:pRg st="11" end="11"/>
                                            </p:txEl>
                                          </p:spTgt>
                                        </p:tgtEl>
                                        <p:attrNameLst>
                                          <p:attrName>ppt_x</p:attrName>
                                        </p:attrNameLst>
                                      </p:cBhvr>
                                      <p:tavLst>
                                        <p:tav tm="0">
                                          <p:val>
                                            <p:strVal val="#ppt_x"/>
                                          </p:val>
                                        </p:tav>
                                        <p:tav tm="100000">
                                          <p:val>
                                            <p:strVal val="#ppt_x"/>
                                          </p:val>
                                        </p:tav>
                                      </p:tavLst>
                                    </p:anim>
                                    <p:anim calcmode="lin" valueType="num">
                                      <p:cBhvr>
                                        <p:cTn id="81" dur="1000" fill="hold"/>
                                        <p:tgtEl>
                                          <p:spTgt spid="262147">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animBg="1"/>
      <p:bldP spid="262154"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sz="3600" smtClean="0"/>
              <a:t>Gas Demonstrations</a:t>
            </a:r>
          </a:p>
        </p:txBody>
      </p:sp>
      <p:sp>
        <p:nvSpPr>
          <p:cNvPr id="375811" name="Document">
            <a:hlinkClick r:id="rId9"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5812"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191493" name="Rectangle 7"/>
          <p:cNvSpPr>
            <a:spLocks noChangeArrowheads="1"/>
          </p:cNvSpPr>
          <p:nvPr/>
        </p:nvSpPr>
        <p:spPr bwMode="auto">
          <a:xfrm>
            <a:off x="2286000" y="1952625"/>
            <a:ext cx="2679700" cy="396875"/>
          </a:xfrm>
          <a:prstGeom prst="rect">
            <a:avLst/>
          </a:prstGeom>
          <a:noFill/>
          <a:ln w="9525">
            <a:noFill/>
            <a:miter lim="800000"/>
            <a:headEnd/>
            <a:tailEnd/>
          </a:ln>
        </p:spPr>
        <p:txBody>
          <a:bodyPr wrap="none" anchor="ctr">
            <a:spAutoFit/>
          </a:bodyPr>
          <a:lstStyle/>
          <a:p>
            <a:pPr algn="l"/>
            <a:r>
              <a:rPr lang="en-US" sz="2000">
                <a:hlinkClick r:id="rId10" action="ppaction://hlinkfile"/>
              </a:rPr>
              <a:t>Gas:  Demonstrations</a:t>
            </a:r>
            <a:r>
              <a:rPr lang="en-US" b="1">
                <a:hlinkClick r:id="rId10" action="ppaction://hlinkfile"/>
              </a:rPr>
              <a:t> </a:t>
            </a:r>
            <a:endParaRPr lang="en-US" b="1"/>
          </a:p>
        </p:txBody>
      </p:sp>
      <p:sp>
        <p:nvSpPr>
          <p:cNvPr id="191494" name="Rectangle 8"/>
          <p:cNvSpPr>
            <a:spLocks noChangeArrowheads="1"/>
          </p:cNvSpPr>
          <p:nvPr/>
        </p:nvSpPr>
        <p:spPr bwMode="auto">
          <a:xfrm>
            <a:off x="2286000" y="4019550"/>
            <a:ext cx="2679700" cy="396875"/>
          </a:xfrm>
          <a:prstGeom prst="rect">
            <a:avLst/>
          </a:prstGeom>
          <a:noFill/>
          <a:ln w="9525">
            <a:noFill/>
            <a:miter lim="800000"/>
            <a:headEnd/>
            <a:tailEnd/>
          </a:ln>
        </p:spPr>
        <p:txBody>
          <a:bodyPr wrap="none" anchor="ctr">
            <a:spAutoFit/>
          </a:bodyPr>
          <a:lstStyle/>
          <a:p>
            <a:pPr algn="l"/>
            <a:r>
              <a:rPr lang="en-US" sz="2000">
                <a:hlinkClick r:id="rId11"/>
              </a:rPr>
              <a:t>Gas:  Demonstrations</a:t>
            </a:r>
            <a:r>
              <a:rPr lang="en-US" b="1"/>
              <a:t> </a:t>
            </a:r>
          </a:p>
        </p:txBody>
      </p:sp>
      <p:sp>
        <p:nvSpPr>
          <p:cNvPr id="375821" name="Text Box 13"/>
          <p:cNvSpPr txBox="1">
            <a:spLocks noChangeArrowheads="1"/>
          </p:cNvSpPr>
          <p:nvPr/>
        </p:nvSpPr>
        <p:spPr bwMode="auto">
          <a:xfrm>
            <a:off x="6805613" y="2058988"/>
            <a:ext cx="2211387" cy="396875"/>
          </a:xfrm>
          <a:prstGeom prst="rect">
            <a:avLst/>
          </a:prstGeom>
          <a:noFill/>
          <a:ln w="9525">
            <a:noFill/>
            <a:miter lim="800000"/>
            <a:headEnd/>
            <a:tailEnd/>
          </a:ln>
        </p:spPr>
        <p:txBody>
          <a:bodyPr wrap="none">
            <a:spAutoFit/>
          </a:bodyPr>
          <a:lstStyle/>
          <a:p>
            <a:r>
              <a:rPr lang="en-US" sz="1000" b="1"/>
              <a:t>Effect of Temperature on Volume </a:t>
            </a:r>
          </a:p>
          <a:p>
            <a:r>
              <a:rPr lang="en-US" sz="1000" b="1"/>
              <a:t>of a Gas VIDEO</a:t>
            </a:r>
          </a:p>
        </p:txBody>
      </p:sp>
      <p:sp>
        <p:nvSpPr>
          <p:cNvPr id="375822" name="Text Box 14"/>
          <p:cNvSpPr txBox="1">
            <a:spLocks noChangeArrowheads="1"/>
          </p:cNvSpPr>
          <p:nvPr/>
        </p:nvSpPr>
        <p:spPr bwMode="auto">
          <a:xfrm>
            <a:off x="6811963" y="3201988"/>
            <a:ext cx="2073275" cy="396875"/>
          </a:xfrm>
          <a:prstGeom prst="rect">
            <a:avLst/>
          </a:prstGeom>
          <a:noFill/>
          <a:ln w="9525">
            <a:noFill/>
            <a:miter lim="800000"/>
            <a:headEnd/>
            <a:tailEnd/>
          </a:ln>
        </p:spPr>
        <p:txBody>
          <a:bodyPr wrap="none">
            <a:spAutoFit/>
          </a:bodyPr>
          <a:lstStyle/>
          <a:p>
            <a:r>
              <a:rPr lang="en-US" sz="1000" b="1"/>
              <a:t>Air Pressure Crushes a Popcan</a:t>
            </a:r>
          </a:p>
          <a:p>
            <a:r>
              <a:rPr lang="en-US" sz="1000" b="1"/>
              <a:t> VIDEO</a:t>
            </a:r>
          </a:p>
        </p:txBody>
      </p:sp>
      <p:sp>
        <p:nvSpPr>
          <p:cNvPr id="375823" name="Text Box 15"/>
          <p:cNvSpPr txBox="1">
            <a:spLocks noChangeArrowheads="1"/>
          </p:cNvSpPr>
          <p:nvPr/>
        </p:nvSpPr>
        <p:spPr bwMode="auto">
          <a:xfrm>
            <a:off x="6938963" y="4325938"/>
            <a:ext cx="1939925" cy="549275"/>
          </a:xfrm>
          <a:prstGeom prst="rect">
            <a:avLst/>
          </a:prstGeom>
          <a:noFill/>
          <a:ln w="9525">
            <a:noFill/>
            <a:miter lim="800000"/>
            <a:headEnd/>
            <a:tailEnd/>
          </a:ln>
        </p:spPr>
        <p:txBody>
          <a:bodyPr wrap="none">
            <a:spAutoFit/>
          </a:bodyPr>
          <a:lstStyle/>
          <a:p>
            <a:r>
              <a:rPr lang="en-US" sz="1000" b="1"/>
              <a:t>Air Pressure Inside a Balloon</a:t>
            </a:r>
          </a:p>
          <a:p>
            <a:r>
              <a:rPr lang="en-US" sz="1000" b="1"/>
              <a:t>(Needle through a balloon)</a:t>
            </a:r>
          </a:p>
          <a:p>
            <a:r>
              <a:rPr lang="en-US" sz="1000" b="1"/>
              <a:t> VIDEO</a:t>
            </a:r>
          </a:p>
        </p:txBody>
      </p:sp>
      <p:sp>
        <p:nvSpPr>
          <p:cNvPr id="375824" name="Text Box 16"/>
          <p:cNvSpPr txBox="1">
            <a:spLocks noChangeArrowheads="1"/>
          </p:cNvSpPr>
          <p:nvPr/>
        </p:nvSpPr>
        <p:spPr bwMode="auto">
          <a:xfrm>
            <a:off x="6969125" y="5497513"/>
            <a:ext cx="1949450" cy="549275"/>
          </a:xfrm>
          <a:prstGeom prst="rect">
            <a:avLst/>
          </a:prstGeom>
          <a:noFill/>
          <a:ln w="9525">
            <a:noFill/>
            <a:miter lim="800000"/>
            <a:headEnd/>
            <a:tailEnd/>
          </a:ln>
        </p:spPr>
        <p:txBody>
          <a:bodyPr wrap="none">
            <a:spAutoFit/>
          </a:bodyPr>
          <a:lstStyle/>
          <a:p>
            <a:r>
              <a:rPr lang="en-US" sz="1000" b="1"/>
              <a:t>Effect of Pressure on Volume</a:t>
            </a:r>
          </a:p>
          <a:p>
            <a:r>
              <a:rPr lang="en-US" sz="1000" b="1"/>
              <a:t>(Shaving Creme in a Belljar)</a:t>
            </a:r>
          </a:p>
          <a:p>
            <a:r>
              <a:rPr lang="en-US" sz="1000" b="1"/>
              <a:t> VIDEO</a:t>
            </a:r>
          </a:p>
        </p:txBody>
      </p:sp>
      <p:sp>
        <p:nvSpPr>
          <p:cNvPr id="191499" name="Text Box 17"/>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pic>
        <p:nvPicPr>
          <p:cNvPr id="375826" name="ballon4.wmv">
            <a:hlinkClick r:id="" action="ppaction://media"/>
          </p:cNvPr>
          <p:cNvPicPr>
            <a:picLocks noRot="1" noChangeAspect="1" noChangeArrowheads="1"/>
          </p:cNvPicPr>
          <p:nvPr>
            <a:videoFile r:link="rId2"/>
          </p:nvPr>
        </p:nvPicPr>
        <p:blipFill>
          <a:blip r:embed="rId12" cstate="print"/>
          <a:srcRect/>
          <a:stretch>
            <a:fillRect/>
          </a:stretch>
        </p:blipFill>
        <p:spPr bwMode="auto">
          <a:xfrm>
            <a:off x="5507038" y="1824038"/>
            <a:ext cx="1216025" cy="912812"/>
          </a:xfrm>
          <a:prstGeom prst="rect">
            <a:avLst/>
          </a:prstGeom>
          <a:noFill/>
          <a:ln w="9525">
            <a:noFill/>
            <a:miter lim="800000"/>
            <a:headEnd/>
            <a:tailEnd/>
          </a:ln>
        </p:spPr>
      </p:pic>
      <p:pic>
        <p:nvPicPr>
          <p:cNvPr id="375827" name="balloon pop.wmv">
            <a:hlinkClick r:id="" action="ppaction://media"/>
          </p:cNvPr>
          <p:cNvPicPr>
            <a:picLocks noRot="1" noChangeAspect="1" noChangeArrowheads="1"/>
          </p:cNvPicPr>
          <p:nvPr>
            <a:videoFile r:link="rId3"/>
          </p:nvPr>
        </p:nvPicPr>
        <p:blipFill>
          <a:blip r:embed="rId13" cstate="print"/>
          <a:srcRect/>
          <a:stretch>
            <a:fillRect/>
          </a:stretch>
        </p:blipFill>
        <p:spPr bwMode="auto">
          <a:xfrm>
            <a:off x="5507038" y="4067175"/>
            <a:ext cx="1216025" cy="912813"/>
          </a:xfrm>
          <a:prstGeom prst="rect">
            <a:avLst/>
          </a:prstGeom>
          <a:noFill/>
          <a:ln w="9525">
            <a:noFill/>
            <a:miter lim="800000"/>
            <a:headEnd/>
            <a:tailEnd/>
          </a:ln>
        </p:spPr>
      </p:pic>
      <p:pic>
        <p:nvPicPr>
          <p:cNvPr id="375828" name="Popcan.wmv">
            <a:hlinkClick r:id="" action="ppaction://media"/>
          </p:cNvPr>
          <p:cNvPicPr>
            <a:picLocks noRot="1" noChangeAspect="1" noChangeArrowheads="1"/>
          </p:cNvPicPr>
          <p:nvPr>
            <a:videoFile r:link="rId4"/>
          </p:nvPr>
        </p:nvPicPr>
        <p:blipFill>
          <a:blip r:embed="rId14" cstate="print"/>
          <a:srcRect/>
          <a:stretch>
            <a:fillRect/>
          </a:stretch>
        </p:blipFill>
        <p:spPr bwMode="auto">
          <a:xfrm>
            <a:off x="5507038" y="2935288"/>
            <a:ext cx="1216025" cy="912812"/>
          </a:xfrm>
          <a:prstGeom prst="rect">
            <a:avLst/>
          </a:prstGeom>
          <a:noFill/>
          <a:ln w="9525">
            <a:noFill/>
            <a:miter lim="800000"/>
            <a:headEnd/>
            <a:tailEnd/>
          </a:ln>
        </p:spPr>
      </p:pic>
      <p:pic>
        <p:nvPicPr>
          <p:cNvPr id="375829" name="Bell jar creme.wmv">
            <a:hlinkClick r:id="" action="ppaction://media"/>
          </p:cNvPr>
          <p:cNvPicPr>
            <a:picLocks noRot="1" noChangeAspect="1" noChangeArrowheads="1"/>
          </p:cNvPicPr>
          <p:nvPr>
            <a:videoFile r:link="rId5"/>
          </p:nvPr>
        </p:nvPicPr>
        <p:blipFill>
          <a:blip r:embed="rId15" cstate="print"/>
          <a:srcRect/>
          <a:stretch>
            <a:fillRect/>
          </a:stretch>
        </p:blipFill>
        <p:spPr bwMode="auto">
          <a:xfrm>
            <a:off x="5514975" y="5232400"/>
            <a:ext cx="1216025" cy="912813"/>
          </a:xfrm>
          <a:prstGeom prst="rect">
            <a:avLst/>
          </a:prstGeom>
          <a:noFill/>
          <a:ln w="9525">
            <a:noFill/>
            <a:miter lim="800000"/>
            <a:headEnd/>
            <a:tailEnd/>
          </a:ln>
        </p:spPr>
      </p:pic>
      <p:pic>
        <p:nvPicPr>
          <p:cNvPr id="375830" name="eggslpode.wmv">
            <a:hlinkClick r:id="" action="ppaction://media"/>
          </p:cNvPr>
          <p:cNvPicPr>
            <a:picLocks noRot="1" noChangeAspect="1" noChangeArrowheads="1"/>
          </p:cNvPicPr>
          <p:nvPr>
            <a:videoFile r:link="rId6"/>
          </p:nvPr>
        </p:nvPicPr>
        <p:blipFill>
          <a:blip r:embed="rId16" cstate="print"/>
          <a:srcRect/>
          <a:stretch>
            <a:fillRect/>
          </a:stretch>
        </p:blipFill>
        <p:spPr bwMode="auto">
          <a:xfrm>
            <a:off x="7721600" y="150813"/>
            <a:ext cx="1216025" cy="912812"/>
          </a:xfrm>
          <a:prstGeom prst="rect">
            <a:avLst/>
          </a:prstGeom>
          <a:noFill/>
          <a:ln w="9525">
            <a:noFill/>
            <a:miter lim="800000"/>
            <a:headEnd/>
            <a:tailEnd/>
          </a:ln>
        </p:spPr>
      </p:pic>
      <p:sp>
        <p:nvSpPr>
          <p:cNvPr id="191505" name="Text Box 23"/>
          <p:cNvSpPr txBox="1">
            <a:spLocks noChangeArrowheads="1"/>
          </p:cNvSpPr>
          <p:nvPr/>
        </p:nvSpPr>
        <p:spPr bwMode="auto">
          <a:xfrm>
            <a:off x="7820025" y="192088"/>
            <a:ext cx="1009650" cy="274637"/>
          </a:xfrm>
          <a:prstGeom prst="rect">
            <a:avLst/>
          </a:prstGeom>
          <a:noFill/>
          <a:ln w="9525">
            <a:noFill/>
            <a:miter lim="800000"/>
            <a:headEnd/>
            <a:tailEnd/>
          </a:ln>
        </p:spPr>
        <p:txBody>
          <a:bodyPr wrap="none">
            <a:spAutoFit/>
          </a:bodyPr>
          <a:lstStyle/>
          <a:p>
            <a:pPr algn="l"/>
            <a:r>
              <a:rPr lang="en-US">
                <a:solidFill>
                  <a:srgbClr val="663300"/>
                </a:solidFill>
              </a:rPr>
              <a:t>Eggsplosion</a:t>
            </a:r>
          </a:p>
        </p:txBody>
      </p:sp>
      <p:sp>
        <p:nvSpPr>
          <p:cNvPr id="191506" name="Text Box 24"/>
          <p:cNvSpPr txBox="1">
            <a:spLocks noChangeArrowheads="1"/>
          </p:cNvSpPr>
          <p:nvPr/>
        </p:nvSpPr>
        <p:spPr bwMode="auto">
          <a:xfrm>
            <a:off x="5503863" y="2032000"/>
            <a:ext cx="1265237" cy="458788"/>
          </a:xfrm>
          <a:prstGeom prst="rect">
            <a:avLst/>
          </a:prstGeom>
          <a:noFill/>
          <a:ln w="9525">
            <a:noFill/>
            <a:miter lim="800000"/>
            <a:headEnd/>
            <a:tailEnd/>
          </a:ln>
        </p:spPr>
        <p:txBody>
          <a:bodyPr wrap="none">
            <a:spAutoFit/>
          </a:bodyPr>
          <a:lstStyle/>
          <a:p>
            <a:r>
              <a:rPr lang="en-US" sz="800" b="1">
                <a:solidFill>
                  <a:schemeClr val="bg1"/>
                </a:solidFill>
              </a:rPr>
              <a:t>Effect of Temperature </a:t>
            </a:r>
          </a:p>
          <a:p>
            <a:r>
              <a:rPr lang="en-US" sz="800" b="1">
                <a:solidFill>
                  <a:schemeClr val="bg1"/>
                </a:solidFill>
              </a:rPr>
              <a:t>on Volume </a:t>
            </a:r>
          </a:p>
          <a:p>
            <a:r>
              <a:rPr lang="en-US" sz="800" b="1">
                <a:solidFill>
                  <a:schemeClr val="bg1"/>
                </a:solidFill>
              </a:rPr>
              <a:t>of a Gas VIDEO</a:t>
            </a:r>
          </a:p>
        </p:txBody>
      </p:sp>
      <p:sp>
        <p:nvSpPr>
          <p:cNvPr id="191507" name="Text Box 25"/>
          <p:cNvSpPr txBox="1">
            <a:spLocks noChangeArrowheads="1"/>
          </p:cNvSpPr>
          <p:nvPr/>
        </p:nvSpPr>
        <p:spPr bwMode="auto">
          <a:xfrm>
            <a:off x="5568950" y="3108325"/>
            <a:ext cx="1074738" cy="458788"/>
          </a:xfrm>
          <a:prstGeom prst="rect">
            <a:avLst/>
          </a:prstGeom>
          <a:noFill/>
          <a:ln w="9525">
            <a:noFill/>
            <a:miter lim="800000"/>
            <a:headEnd/>
            <a:tailEnd/>
          </a:ln>
        </p:spPr>
        <p:txBody>
          <a:bodyPr wrap="none">
            <a:spAutoFit/>
          </a:bodyPr>
          <a:lstStyle/>
          <a:p>
            <a:r>
              <a:rPr lang="en-US" sz="800" b="1">
                <a:solidFill>
                  <a:schemeClr val="bg1"/>
                </a:solidFill>
              </a:rPr>
              <a:t>Air Pressure </a:t>
            </a:r>
          </a:p>
          <a:p>
            <a:r>
              <a:rPr lang="en-US" sz="800" b="1">
                <a:solidFill>
                  <a:schemeClr val="bg1"/>
                </a:solidFill>
              </a:rPr>
              <a:t>Crushes a Popcan</a:t>
            </a:r>
          </a:p>
          <a:p>
            <a:r>
              <a:rPr lang="en-US" sz="800" b="1">
                <a:solidFill>
                  <a:schemeClr val="bg1"/>
                </a:solidFill>
              </a:rPr>
              <a:t> VIDEO</a:t>
            </a:r>
          </a:p>
        </p:txBody>
      </p:sp>
      <p:sp>
        <p:nvSpPr>
          <p:cNvPr id="191508" name="Rectangle 27"/>
          <p:cNvSpPr>
            <a:spLocks noChangeArrowheads="1"/>
          </p:cNvSpPr>
          <p:nvPr/>
        </p:nvSpPr>
        <p:spPr bwMode="auto">
          <a:xfrm>
            <a:off x="5564188" y="4148138"/>
            <a:ext cx="1108075" cy="703262"/>
          </a:xfrm>
          <a:prstGeom prst="rect">
            <a:avLst/>
          </a:prstGeom>
          <a:noFill/>
          <a:ln w="9525">
            <a:noFill/>
            <a:miter lim="800000"/>
            <a:headEnd/>
            <a:tailEnd/>
          </a:ln>
        </p:spPr>
        <p:txBody>
          <a:bodyPr>
            <a:spAutoFit/>
          </a:bodyPr>
          <a:lstStyle/>
          <a:p>
            <a:r>
              <a:rPr lang="en-US" sz="800" b="1">
                <a:solidFill>
                  <a:schemeClr val="bg1"/>
                </a:solidFill>
              </a:rPr>
              <a:t>Air Pressure </a:t>
            </a:r>
          </a:p>
          <a:p>
            <a:r>
              <a:rPr lang="en-US" sz="800" b="1">
                <a:solidFill>
                  <a:schemeClr val="bg1"/>
                </a:solidFill>
              </a:rPr>
              <a:t>Inside a Balloon</a:t>
            </a:r>
          </a:p>
          <a:p>
            <a:r>
              <a:rPr lang="en-US" sz="800" b="1">
                <a:solidFill>
                  <a:schemeClr val="bg1"/>
                </a:solidFill>
              </a:rPr>
              <a:t>(Needle through </a:t>
            </a:r>
          </a:p>
          <a:p>
            <a:r>
              <a:rPr lang="en-US" sz="800" b="1">
                <a:solidFill>
                  <a:schemeClr val="bg1"/>
                </a:solidFill>
              </a:rPr>
              <a:t>a balloon)</a:t>
            </a:r>
          </a:p>
          <a:p>
            <a:r>
              <a:rPr lang="en-US" sz="800" b="1">
                <a:solidFill>
                  <a:schemeClr val="bg1"/>
                </a:solidFill>
              </a:rPr>
              <a:t> VIDEO</a:t>
            </a:r>
          </a:p>
        </p:txBody>
      </p:sp>
      <p:sp>
        <p:nvSpPr>
          <p:cNvPr id="191509" name="Rectangle 29"/>
          <p:cNvSpPr>
            <a:spLocks noChangeArrowheads="1"/>
          </p:cNvSpPr>
          <p:nvPr/>
        </p:nvSpPr>
        <p:spPr bwMode="auto">
          <a:xfrm>
            <a:off x="5116513" y="5324475"/>
            <a:ext cx="2071687" cy="703263"/>
          </a:xfrm>
          <a:prstGeom prst="rect">
            <a:avLst/>
          </a:prstGeom>
          <a:noFill/>
          <a:ln w="9525">
            <a:noFill/>
            <a:miter lim="800000"/>
            <a:headEnd/>
            <a:tailEnd/>
          </a:ln>
        </p:spPr>
        <p:txBody>
          <a:bodyPr>
            <a:spAutoFit/>
          </a:bodyPr>
          <a:lstStyle/>
          <a:p>
            <a:r>
              <a:rPr lang="en-US" sz="800" b="1">
                <a:solidFill>
                  <a:schemeClr val="bg1"/>
                </a:solidFill>
              </a:rPr>
              <a:t>Effect of Pressure </a:t>
            </a:r>
          </a:p>
          <a:p>
            <a:r>
              <a:rPr lang="en-US" sz="800" b="1">
                <a:solidFill>
                  <a:schemeClr val="bg1"/>
                </a:solidFill>
              </a:rPr>
              <a:t>on Volume</a:t>
            </a:r>
          </a:p>
          <a:p>
            <a:r>
              <a:rPr lang="en-US" sz="800" b="1">
                <a:solidFill>
                  <a:schemeClr val="bg1"/>
                </a:solidFill>
              </a:rPr>
              <a:t>(Shaving Creme </a:t>
            </a:r>
          </a:p>
          <a:p>
            <a:r>
              <a:rPr lang="en-US" sz="800" b="1">
                <a:solidFill>
                  <a:schemeClr val="bg1"/>
                </a:solidFill>
              </a:rPr>
              <a:t>in a Belljar)</a:t>
            </a:r>
          </a:p>
          <a:p>
            <a:r>
              <a:rPr lang="en-US" sz="800" b="1">
                <a:solidFill>
                  <a:schemeClr val="bg1"/>
                </a:solidFill>
              </a:rPr>
              <a:t> VIDEO</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75821"/>
                                        </p:tgtEl>
                                        <p:attrNameLst>
                                          <p:attrName>style.visibility</p:attrName>
                                        </p:attrNameLst>
                                      </p:cBhvr>
                                      <p:to>
                                        <p:strVal val="visible"/>
                                      </p:to>
                                    </p:set>
                                    <p:anim calcmode="lin" valueType="num">
                                      <p:cBhvr>
                                        <p:cTn id="7" dur="1000" fill="hold"/>
                                        <p:tgtEl>
                                          <p:spTgt spid="375821"/>
                                        </p:tgtEl>
                                        <p:attrNameLst>
                                          <p:attrName>ppt_x</p:attrName>
                                        </p:attrNameLst>
                                      </p:cBhvr>
                                      <p:tavLst>
                                        <p:tav tm="0">
                                          <p:val>
                                            <p:strVal val="#ppt_x-.2"/>
                                          </p:val>
                                        </p:tav>
                                        <p:tav tm="100000">
                                          <p:val>
                                            <p:strVal val="#ppt_x"/>
                                          </p:val>
                                        </p:tav>
                                      </p:tavLst>
                                    </p:anim>
                                    <p:anim calcmode="lin" valueType="num">
                                      <p:cBhvr>
                                        <p:cTn id="8" dur="1000" fill="hold"/>
                                        <p:tgtEl>
                                          <p:spTgt spid="3758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37582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75822"/>
                                        </p:tgtEl>
                                        <p:attrNameLst>
                                          <p:attrName>style.visibility</p:attrName>
                                        </p:attrNameLst>
                                      </p:cBhvr>
                                      <p:to>
                                        <p:strVal val="visible"/>
                                      </p:to>
                                    </p:set>
                                    <p:anim calcmode="lin" valueType="num">
                                      <p:cBhvr>
                                        <p:cTn id="12" dur="1000" fill="hold"/>
                                        <p:tgtEl>
                                          <p:spTgt spid="375822"/>
                                        </p:tgtEl>
                                        <p:attrNameLst>
                                          <p:attrName>ppt_x</p:attrName>
                                        </p:attrNameLst>
                                      </p:cBhvr>
                                      <p:tavLst>
                                        <p:tav tm="0">
                                          <p:val>
                                            <p:strVal val="#ppt_x-.2"/>
                                          </p:val>
                                        </p:tav>
                                        <p:tav tm="100000">
                                          <p:val>
                                            <p:strVal val="#ppt_x"/>
                                          </p:val>
                                        </p:tav>
                                      </p:tavLst>
                                    </p:anim>
                                    <p:anim calcmode="lin" valueType="num">
                                      <p:cBhvr>
                                        <p:cTn id="13" dur="1000" fill="hold"/>
                                        <p:tgtEl>
                                          <p:spTgt spid="37582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7582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375823"/>
                                        </p:tgtEl>
                                        <p:attrNameLst>
                                          <p:attrName>style.visibility</p:attrName>
                                        </p:attrNameLst>
                                      </p:cBhvr>
                                      <p:to>
                                        <p:strVal val="visible"/>
                                      </p:to>
                                    </p:set>
                                    <p:anim calcmode="lin" valueType="num">
                                      <p:cBhvr>
                                        <p:cTn id="17" dur="1000" fill="hold"/>
                                        <p:tgtEl>
                                          <p:spTgt spid="375823"/>
                                        </p:tgtEl>
                                        <p:attrNameLst>
                                          <p:attrName>ppt_x</p:attrName>
                                        </p:attrNameLst>
                                      </p:cBhvr>
                                      <p:tavLst>
                                        <p:tav tm="0">
                                          <p:val>
                                            <p:strVal val="#ppt_x-.2"/>
                                          </p:val>
                                        </p:tav>
                                        <p:tav tm="100000">
                                          <p:val>
                                            <p:strVal val="#ppt_x"/>
                                          </p:val>
                                        </p:tav>
                                      </p:tavLst>
                                    </p:anim>
                                    <p:anim calcmode="lin" valueType="num">
                                      <p:cBhvr>
                                        <p:cTn id="18" dur="1000" fill="hold"/>
                                        <p:tgtEl>
                                          <p:spTgt spid="37582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75823"/>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375824"/>
                                        </p:tgtEl>
                                        <p:attrNameLst>
                                          <p:attrName>style.visibility</p:attrName>
                                        </p:attrNameLst>
                                      </p:cBhvr>
                                      <p:to>
                                        <p:strVal val="visible"/>
                                      </p:to>
                                    </p:set>
                                    <p:anim calcmode="lin" valueType="num">
                                      <p:cBhvr>
                                        <p:cTn id="22" dur="1000" fill="hold"/>
                                        <p:tgtEl>
                                          <p:spTgt spid="375824"/>
                                        </p:tgtEl>
                                        <p:attrNameLst>
                                          <p:attrName>ppt_x</p:attrName>
                                        </p:attrNameLst>
                                      </p:cBhvr>
                                      <p:tavLst>
                                        <p:tav tm="0">
                                          <p:val>
                                            <p:strVal val="#ppt_x-.2"/>
                                          </p:val>
                                        </p:tav>
                                        <p:tav tm="100000">
                                          <p:val>
                                            <p:strVal val="#ppt_x"/>
                                          </p:val>
                                        </p:tav>
                                      </p:tavLst>
                                    </p:anim>
                                    <p:anim calcmode="lin" valueType="num">
                                      <p:cBhvr>
                                        <p:cTn id="23" dur="1000" fill="hold"/>
                                        <p:tgtEl>
                                          <p:spTgt spid="37582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758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7582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75826"/>
                                        </p:tgtEl>
                                      </p:cBhvr>
                                    </p:cmd>
                                  </p:childTnLst>
                                </p:cTn>
                              </p:par>
                            </p:childTnLst>
                          </p:cTn>
                        </p:par>
                      </p:childTnLst>
                    </p:cTn>
                  </p:par>
                </p:childTnLst>
              </p:cTn>
              <p:nextCondLst>
                <p:cond evt="onClick" delay="0">
                  <p:tgtEl>
                    <p:spTgt spid="375826"/>
                  </p:tgtEl>
                </p:cond>
              </p:nextCondLst>
            </p:seq>
            <p:video fullScrn="1">
              <p:cMediaNode>
                <p:cTn id="30" fill="hold" display="0">
                  <p:stCondLst>
                    <p:cond delay="indefinite"/>
                  </p:stCondLst>
                  <p:endCondLst>
                    <p:cond evt="onNext" delay="0">
                      <p:tgtEl>
                        <p:sldTgt/>
                      </p:tgtEl>
                    </p:cond>
                    <p:cond evt="onPrev" delay="0">
                      <p:tgtEl>
                        <p:sldTgt/>
                      </p:tgtEl>
                    </p:cond>
                  </p:endCondLst>
                </p:cTn>
                <p:tgtEl>
                  <p:spTgt spid="375826"/>
                </p:tgtEl>
              </p:cMediaNode>
            </p:video>
            <p:seq concurrent="1" nextAc="seek">
              <p:cTn id="31" restart="whenNotActive" fill="hold" evtFilter="cancelBubble" nodeType="interactiveSeq">
                <p:stCondLst>
                  <p:cond evt="onClick" delay="0">
                    <p:tgtEl>
                      <p:spTgt spid="375827"/>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75827"/>
                                        </p:tgtEl>
                                      </p:cBhvr>
                                    </p:cmd>
                                  </p:childTnLst>
                                </p:cTn>
                              </p:par>
                            </p:childTnLst>
                          </p:cTn>
                        </p:par>
                      </p:childTnLst>
                    </p:cTn>
                  </p:par>
                </p:childTnLst>
              </p:cTn>
              <p:nextCondLst>
                <p:cond evt="onClick" delay="0">
                  <p:tgtEl>
                    <p:spTgt spid="375827"/>
                  </p:tgtEl>
                </p:cond>
              </p:nextCondLst>
            </p:seq>
            <p:video fullScrn="1">
              <p:cMediaNode>
                <p:cTn id="36" fill="hold" display="0">
                  <p:stCondLst>
                    <p:cond delay="indefinite"/>
                  </p:stCondLst>
                  <p:endCondLst>
                    <p:cond evt="onNext" delay="0">
                      <p:tgtEl>
                        <p:sldTgt/>
                      </p:tgtEl>
                    </p:cond>
                    <p:cond evt="onPrev" delay="0">
                      <p:tgtEl>
                        <p:sldTgt/>
                      </p:tgtEl>
                    </p:cond>
                  </p:endCondLst>
                </p:cTn>
                <p:tgtEl>
                  <p:spTgt spid="375827"/>
                </p:tgtEl>
              </p:cMediaNode>
            </p:video>
            <p:seq concurrent="1" nextAc="seek">
              <p:cTn id="37" restart="whenNotActive" fill="hold" evtFilter="cancelBubble" nodeType="interactiveSeq">
                <p:stCondLst>
                  <p:cond evt="onClick" delay="0">
                    <p:tgtEl>
                      <p:spTgt spid="375828"/>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75828"/>
                                        </p:tgtEl>
                                      </p:cBhvr>
                                    </p:cmd>
                                  </p:childTnLst>
                                </p:cTn>
                              </p:par>
                            </p:childTnLst>
                          </p:cTn>
                        </p:par>
                      </p:childTnLst>
                    </p:cTn>
                  </p:par>
                </p:childTnLst>
              </p:cTn>
              <p:nextCondLst>
                <p:cond evt="onClick" delay="0">
                  <p:tgtEl>
                    <p:spTgt spid="375828"/>
                  </p:tgtEl>
                </p:cond>
              </p:nextCondLst>
            </p:seq>
            <p:video fullScrn="1">
              <p:cMediaNode>
                <p:cTn id="42" fill="hold" display="0">
                  <p:stCondLst>
                    <p:cond delay="indefinite"/>
                  </p:stCondLst>
                  <p:endCondLst>
                    <p:cond evt="onNext" delay="0">
                      <p:tgtEl>
                        <p:sldTgt/>
                      </p:tgtEl>
                    </p:cond>
                    <p:cond evt="onPrev" delay="0">
                      <p:tgtEl>
                        <p:sldTgt/>
                      </p:tgtEl>
                    </p:cond>
                  </p:endCondLst>
                </p:cTn>
                <p:tgtEl>
                  <p:spTgt spid="375828"/>
                </p:tgtEl>
              </p:cMediaNode>
            </p:video>
            <p:seq concurrent="1" nextAc="seek">
              <p:cTn id="43" restart="whenNotActive" fill="hold" evtFilter="cancelBubble" nodeType="interactiveSeq">
                <p:stCondLst>
                  <p:cond evt="onClick" delay="0">
                    <p:tgtEl>
                      <p:spTgt spid="375829"/>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75829"/>
                                        </p:tgtEl>
                                      </p:cBhvr>
                                    </p:cmd>
                                  </p:childTnLst>
                                </p:cTn>
                              </p:par>
                            </p:childTnLst>
                          </p:cTn>
                        </p:par>
                      </p:childTnLst>
                    </p:cTn>
                  </p:par>
                </p:childTnLst>
              </p:cTn>
              <p:nextCondLst>
                <p:cond evt="onClick" delay="0">
                  <p:tgtEl>
                    <p:spTgt spid="375829"/>
                  </p:tgtEl>
                </p:cond>
              </p:nextCondLst>
            </p:seq>
            <p:video fullScrn="1">
              <p:cMediaNode>
                <p:cTn id="48" fill="hold" display="0">
                  <p:stCondLst>
                    <p:cond delay="indefinite"/>
                  </p:stCondLst>
                  <p:endCondLst>
                    <p:cond evt="onNext" delay="0">
                      <p:tgtEl>
                        <p:sldTgt/>
                      </p:tgtEl>
                    </p:cond>
                    <p:cond evt="onPrev" delay="0">
                      <p:tgtEl>
                        <p:sldTgt/>
                      </p:tgtEl>
                    </p:cond>
                  </p:endCondLst>
                </p:cTn>
                <p:tgtEl>
                  <p:spTgt spid="375829"/>
                </p:tgtEl>
              </p:cMediaNode>
            </p:video>
            <p:seq concurrent="1" nextAc="seek">
              <p:cTn id="49" restart="whenNotActive" fill="hold" evtFilter="cancelBubble" nodeType="interactiveSeq">
                <p:stCondLst>
                  <p:cond evt="onClick" delay="0">
                    <p:tgtEl>
                      <p:spTgt spid="375830"/>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375830"/>
                                        </p:tgtEl>
                                      </p:cBhvr>
                                    </p:cmd>
                                  </p:childTnLst>
                                </p:cTn>
                              </p:par>
                            </p:childTnLst>
                          </p:cTn>
                        </p:par>
                      </p:childTnLst>
                    </p:cTn>
                  </p:par>
                </p:childTnLst>
              </p:cTn>
              <p:nextCondLst>
                <p:cond evt="onClick" delay="0">
                  <p:tgtEl>
                    <p:spTgt spid="375830"/>
                  </p:tgtEl>
                </p:cond>
              </p:nextCondLst>
            </p:seq>
            <p:video fullScrn="1">
              <p:cMediaNode>
                <p:cTn id="54" fill="hold" display="0">
                  <p:stCondLst>
                    <p:cond delay="indefinite"/>
                  </p:stCondLst>
                  <p:endCondLst>
                    <p:cond evt="onNext" delay="0">
                      <p:tgtEl>
                        <p:sldTgt/>
                      </p:tgtEl>
                    </p:cond>
                    <p:cond evt="onPrev" delay="0">
                      <p:tgtEl>
                        <p:sldTgt/>
                      </p:tgtEl>
                    </p:cond>
                  </p:endCondLst>
                </p:cTn>
                <p:tgtEl>
                  <p:spTgt spid="375830"/>
                </p:tgtEl>
              </p:cMediaNode>
            </p:video>
          </p:childTnLst>
        </p:cTn>
      </p:par>
    </p:tnLst>
    <p:bldLst>
      <p:bldP spid="375821" grpId="0"/>
      <p:bldP spid="375822" grpId="0"/>
      <p:bldP spid="375823" grpId="0"/>
      <p:bldP spid="375824" grpId="0"/>
    </p:bldLst>
  </p:timing>
</p:sld>
</file>

<file path=ppt/slides/slide184.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r>
              <a:rPr lang="en-US" smtClean="0">
                <a:solidFill>
                  <a:schemeClr val="bg1"/>
                </a:solidFill>
              </a:rPr>
              <a:t>Self-Cooling Can</a:t>
            </a:r>
          </a:p>
        </p:txBody>
      </p:sp>
      <p:sp>
        <p:nvSpPr>
          <p:cNvPr id="192515"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Self-Cooling Can</a:t>
            </a:r>
          </a:p>
        </p:txBody>
      </p:sp>
      <p:sp>
        <p:nvSpPr>
          <p:cNvPr id="160772" name="Text Box 4"/>
          <p:cNvSpPr txBox="1">
            <a:spLocks noChangeArrowheads="1"/>
          </p:cNvSpPr>
          <p:nvPr/>
        </p:nvSpPr>
        <p:spPr bwMode="auto">
          <a:xfrm>
            <a:off x="441325" y="2090738"/>
            <a:ext cx="7874000" cy="822325"/>
          </a:xfrm>
          <a:prstGeom prst="rect">
            <a:avLst/>
          </a:prstGeom>
          <a:noFill/>
          <a:ln w="9525">
            <a:noFill/>
            <a:miter lim="800000"/>
            <a:headEnd/>
            <a:tailEnd/>
          </a:ln>
        </p:spPr>
        <p:txBody>
          <a:bodyPr wrap="none">
            <a:spAutoFit/>
          </a:bodyPr>
          <a:lstStyle/>
          <a:p>
            <a:pPr algn="l"/>
            <a:r>
              <a:rPr lang="en-US" b="1"/>
              <a:t>          A change in phase of carbon dioxide is the key to the biggest  breakthrough in soda-can technology</a:t>
            </a:r>
          </a:p>
          <a:p>
            <a:pPr algn="l"/>
            <a:r>
              <a:rPr lang="en-US" b="1"/>
              <a:t>since the pop top popped up in 1962.  The self-cooling can is able to cool its contents to 0.6</a:t>
            </a:r>
            <a:r>
              <a:rPr lang="en-US" b="1" baseline="30000"/>
              <a:t>o</a:t>
            </a:r>
            <a:r>
              <a:rPr lang="en-US" b="1"/>
              <a:t>C to 1.7</a:t>
            </a:r>
            <a:r>
              <a:rPr lang="en-US" b="1" baseline="30000"/>
              <a:t>o</a:t>
            </a:r>
            <a:r>
              <a:rPr lang="en-US" b="1"/>
              <a:t>C, </a:t>
            </a:r>
          </a:p>
          <a:p>
            <a:pPr algn="l"/>
            <a:r>
              <a:rPr lang="en-US" b="1"/>
              <a:t>or just above freezing, from beginning temperatures of up to 43</a:t>
            </a:r>
            <a:r>
              <a:rPr lang="en-US" b="1" baseline="30000"/>
              <a:t>o</a:t>
            </a:r>
            <a:r>
              <a:rPr lang="en-US" b="1"/>
              <a:t>C.  The cooling takes less than a minute</a:t>
            </a:r>
          </a:p>
          <a:p>
            <a:pPr algn="l"/>
            <a:r>
              <a:rPr lang="en-US" b="1"/>
              <a:t>and a half.  Soon, the refrigerator may be the least likely place to find a soda.</a:t>
            </a:r>
          </a:p>
        </p:txBody>
      </p:sp>
      <p:pic>
        <p:nvPicPr>
          <p:cNvPr id="193540" name="Picture 5" descr="coke_can"/>
          <p:cNvPicPr>
            <a:picLocks noChangeAspect="1" noChangeArrowheads="1"/>
          </p:cNvPicPr>
          <p:nvPr/>
        </p:nvPicPr>
        <p:blipFill>
          <a:blip r:embed="rId3" cstate="print"/>
          <a:srcRect/>
          <a:stretch>
            <a:fillRect/>
          </a:stretch>
        </p:blipFill>
        <p:spPr bwMode="auto">
          <a:xfrm>
            <a:off x="7162800" y="152400"/>
            <a:ext cx="952500" cy="1784350"/>
          </a:xfrm>
          <a:prstGeom prst="rect">
            <a:avLst/>
          </a:prstGeom>
          <a:noFill/>
          <a:ln w="9525">
            <a:noFill/>
            <a:miter lim="800000"/>
            <a:headEnd/>
            <a:tailEnd/>
          </a:ln>
        </p:spPr>
      </p:pic>
      <p:sp>
        <p:nvSpPr>
          <p:cNvPr id="193541" name="Rectangle 6"/>
          <p:cNvSpPr>
            <a:spLocks noChangeArrowheads="1"/>
          </p:cNvSpPr>
          <p:nvPr/>
        </p:nvSpPr>
        <p:spPr bwMode="auto">
          <a:xfrm>
            <a:off x="76200" y="6567488"/>
            <a:ext cx="3973513" cy="214312"/>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313</a:t>
            </a:r>
          </a:p>
        </p:txBody>
      </p:sp>
      <p:sp>
        <p:nvSpPr>
          <p:cNvPr id="193542"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60777" name="Rectangle 9"/>
          <p:cNvSpPr>
            <a:spLocks noChangeArrowheads="1"/>
          </p:cNvSpPr>
          <p:nvPr/>
        </p:nvSpPr>
        <p:spPr bwMode="auto">
          <a:xfrm>
            <a:off x="457200" y="2971800"/>
            <a:ext cx="8229600" cy="1187450"/>
          </a:xfrm>
          <a:prstGeom prst="rect">
            <a:avLst/>
          </a:prstGeom>
          <a:noFill/>
          <a:ln w="9525">
            <a:noFill/>
            <a:miter lim="800000"/>
            <a:headEnd/>
            <a:tailEnd/>
          </a:ln>
        </p:spPr>
        <p:txBody>
          <a:bodyPr>
            <a:spAutoFit/>
          </a:bodyPr>
          <a:lstStyle/>
          <a:p>
            <a:pPr algn="l"/>
            <a:r>
              <a:rPr lang="en-US" b="1"/>
              <a:t>         The self-cooling can looks like any other can, except it has a cone-shaped container about</a:t>
            </a:r>
          </a:p>
          <a:p>
            <a:pPr algn="l"/>
            <a:r>
              <a:rPr lang="en-US" b="1"/>
              <a:t>5 cm long just inside the top of the can.  Within the cone is a capsule containing liquid CO</a:t>
            </a:r>
            <a:r>
              <a:rPr lang="en-US" b="1" baseline="-25000"/>
              <a:t>2</a:t>
            </a:r>
            <a:r>
              <a:rPr lang="en-US" b="1"/>
              <a:t> under high</a:t>
            </a:r>
          </a:p>
          <a:p>
            <a:pPr algn="l"/>
            <a:r>
              <a:rPr lang="en-US" b="1"/>
              <a:t>pressure.  When the tab is pulled to open the can, a release valve connected to the tab opens the capsule.  </a:t>
            </a:r>
          </a:p>
          <a:p>
            <a:pPr algn="l"/>
            <a:r>
              <a:rPr lang="en-US" b="1"/>
              <a:t>As the liquid CO</a:t>
            </a:r>
            <a:r>
              <a:rPr lang="en-US" b="1" baseline="-25000"/>
              <a:t>2</a:t>
            </a:r>
            <a:r>
              <a:rPr lang="en-US" b="1"/>
              <a:t> escapes from the capsule and enters the cone, it changes to a gas.  The gas rushes through</a:t>
            </a:r>
          </a:p>
          <a:p>
            <a:pPr algn="l"/>
            <a:r>
              <a:rPr lang="en-US" b="1"/>
              <a:t>the cone and escapes through the top of the can.  The phase change is caused by the change in pressure.</a:t>
            </a:r>
          </a:p>
          <a:p>
            <a:pPr algn="l"/>
            <a:r>
              <a:rPr lang="en-US" b="1"/>
              <a:t>CO</a:t>
            </a:r>
            <a:r>
              <a:rPr lang="en-US" b="1" baseline="-25000"/>
              <a:t>2</a:t>
            </a:r>
            <a:r>
              <a:rPr lang="en-US" b="1"/>
              <a:t> is a liquid when the capsule is opened.</a:t>
            </a:r>
          </a:p>
        </p:txBody>
      </p:sp>
      <p:sp>
        <p:nvSpPr>
          <p:cNvPr id="160778" name="Rectangle 10"/>
          <p:cNvSpPr>
            <a:spLocks noChangeArrowheads="1"/>
          </p:cNvSpPr>
          <p:nvPr/>
        </p:nvSpPr>
        <p:spPr bwMode="auto">
          <a:xfrm>
            <a:off x="457200" y="4191000"/>
            <a:ext cx="8229600" cy="1004888"/>
          </a:xfrm>
          <a:prstGeom prst="rect">
            <a:avLst/>
          </a:prstGeom>
          <a:noFill/>
          <a:ln w="9525">
            <a:noFill/>
            <a:miter lim="800000"/>
            <a:headEnd/>
            <a:tailEnd/>
          </a:ln>
        </p:spPr>
        <p:txBody>
          <a:bodyPr>
            <a:spAutoFit/>
          </a:bodyPr>
          <a:lstStyle/>
          <a:p>
            <a:pPr algn="l"/>
            <a:r>
              <a:rPr lang="en-US" b="1"/>
              <a:t>         When a liquid changes to a gas, it absorbs energy.  The energy absorbed in this case comes from the metal cone and the liquid beverage surrounding it.  The cone works like a supercold ice cube.  within 90 seconds, the cone is chilled to -51</a:t>
            </a:r>
            <a:r>
              <a:rPr lang="en-US" b="1" baseline="30000"/>
              <a:t>o</a:t>
            </a:r>
            <a:r>
              <a:rPr lang="en-US" b="1"/>
              <a:t>C and the beverage to 0.6</a:t>
            </a:r>
            <a:r>
              <a:rPr lang="en-US" b="1" baseline="30000"/>
              <a:t>o</a:t>
            </a:r>
            <a:r>
              <a:rPr lang="en-US" b="1"/>
              <a:t>C to 1.7</a:t>
            </a:r>
            <a:r>
              <a:rPr lang="en-US" b="1" baseline="30000"/>
              <a:t>o</a:t>
            </a:r>
            <a:r>
              <a:rPr lang="en-US" b="1"/>
              <a:t>C.  After activation, the beverage remains at about 3</a:t>
            </a:r>
            <a:r>
              <a:rPr lang="en-US" b="1" baseline="30000"/>
              <a:t>o</a:t>
            </a:r>
            <a:r>
              <a:rPr lang="en-US" b="1"/>
              <a:t>C for half an hour because the cone is still quite cold.  Beverages  in ordinary cans gain heat much more quickly.</a:t>
            </a:r>
          </a:p>
        </p:txBody>
      </p:sp>
      <p:sp>
        <p:nvSpPr>
          <p:cNvPr id="160779" name="Rectangle 11"/>
          <p:cNvSpPr>
            <a:spLocks noChangeArrowheads="1"/>
          </p:cNvSpPr>
          <p:nvPr/>
        </p:nvSpPr>
        <p:spPr bwMode="auto">
          <a:xfrm>
            <a:off x="457200" y="5257800"/>
            <a:ext cx="8305800" cy="822325"/>
          </a:xfrm>
          <a:prstGeom prst="rect">
            <a:avLst/>
          </a:prstGeom>
          <a:noFill/>
          <a:ln w="9525">
            <a:noFill/>
            <a:miter lim="800000"/>
            <a:headEnd/>
            <a:tailEnd/>
          </a:ln>
        </p:spPr>
        <p:txBody>
          <a:bodyPr>
            <a:spAutoFit/>
          </a:bodyPr>
          <a:lstStyle/>
          <a:p>
            <a:pPr algn="l"/>
            <a:r>
              <a:rPr lang="en-US" b="1"/>
              <a:t>         The cone itself takes up about 59 cm</a:t>
            </a:r>
            <a:r>
              <a:rPr lang="en-US" b="1" baseline="30000"/>
              <a:t>3</a:t>
            </a:r>
            <a:r>
              <a:rPr lang="en-US" b="1"/>
              <a:t> (2 fluid ounces) per 354 cm</a:t>
            </a:r>
            <a:r>
              <a:rPr lang="en-US" b="1" baseline="30000"/>
              <a:t>3</a:t>
            </a:r>
            <a:r>
              <a:rPr lang="en-US" b="1"/>
              <a:t> (12 ounce) can.   The manufacturing </a:t>
            </a:r>
          </a:p>
          <a:p>
            <a:pPr algn="l"/>
            <a:r>
              <a:rPr lang="en-US" b="1"/>
              <a:t>cost of the new can is expected to add 5 to 10 cents to the price of each can of soda.  So the consumer will be </a:t>
            </a:r>
          </a:p>
          <a:p>
            <a:pPr algn="l"/>
            <a:r>
              <a:rPr lang="en-US" b="1"/>
              <a:t>paying more money for less beverage.  But the company that holds the patents for the can believe people will </a:t>
            </a:r>
          </a:p>
          <a:p>
            <a:pPr algn="l"/>
            <a:r>
              <a:rPr lang="en-US" b="1"/>
              <a:t>pay the extra price because of the convenience of the self-cooling can.</a:t>
            </a:r>
          </a:p>
        </p:txBody>
      </p:sp>
      <p:pic>
        <p:nvPicPr>
          <p:cNvPr id="160781" name="Picture 13" descr="sp653_zm1"/>
          <p:cNvPicPr>
            <a:picLocks noChangeAspect="1" noChangeArrowheads="1"/>
          </p:cNvPicPr>
          <p:nvPr/>
        </p:nvPicPr>
        <p:blipFill>
          <a:blip r:embed="rId5" cstate="print"/>
          <a:srcRect/>
          <a:stretch>
            <a:fillRect/>
          </a:stretch>
        </p:blipFill>
        <p:spPr bwMode="auto">
          <a:xfrm>
            <a:off x="777875" y="349250"/>
            <a:ext cx="1169988" cy="1490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60772"/>
                                        </p:tgtEl>
                                        <p:attrNameLst>
                                          <p:attrName>style.visibility</p:attrName>
                                        </p:attrNameLst>
                                      </p:cBhvr>
                                      <p:to>
                                        <p:strVal val="visible"/>
                                      </p:to>
                                    </p:set>
                                    <p:anim calcmode="lin" valueType="num">
                                      <p:cBhvr>
                                        <p:cTn id="7" dur="500" fill="hold"/>
                                        <p:tgtEl>
                                          <p:spTgt spid="16077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6077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6077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6077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xit" presetSubtype="0" accel="100000" fill="hold" nodeType="clickEffect">
                                  <p:stCondLst>
                                    <p:cond delay="0"/>
                                  </p:stCondLst>
                                  <p:childTnLst>
                                    <p:anim calcmode="lin" valueType="num">
                                      <p:cBhvr>
                                        <p:cTn id="14" dur="1000"/>
                                        <p:tgtEl>
                                          <p:spTgt spid="160781"/>
                                        </p:tgtEl>
                                        <p:attrNameLst>
                                          <p:attrName>ppt_w</p:attrName>
                                        </p:attrNameLst>
                                      </p:cBhvr>
                                      <p:tavLst>
                                        <p:tav tm="0">
                                          <p:val>
                                            <p:strVal val="ppt_w"/>
                                          </p:val>
                                        </p:tav>
                                        <p:tav tm="100000">
                                          <p:val>
                                            <p:strVal val="ppt_w+.3"/>
                                          </p:val>
                                        </p:tav>
                                      </p:tavLst>
                                    </p:anim>
                                    <p:anim calcmode="lin" valueType="num">
                                      <p:cBhvr>
                                        <p:cTn id="15" dur="1000"/>
                                        <p:tgtEl>
                                          <p:spTgt spid="160781"/>
                                        </p:tgtEl>
                                        <p:attrNameLst>
                                          <p:attrName>ppt_h</p:attrName>
                                        </p:attrNameLst>
                                      </p:cBhvr>
                                      <p:tavLst>
                                        <p:tav tm="0">
                                          <p:val>
                                            <p:strVal val="ppt_h"/>
                                          </p:val>
                                        </p:tav>
                                        <p:tav tm="100000">
                                          <p:val>
                                            <p:strVal val="ppt_h"/>
                                          </p:val>
                                        </p:tav>
                                      </p:tavLst>
                                    </p:anim>
                                    <p:animEffect transition="out" filter="fade">
                                      <p:cBhvr>
                                        <p:cTn id="16" dur="1000"/>
                                        <p:tgtEl>
                                          <p:spTgt spid="160781"/>
                                        </p:tgtEl>
                                      </p:cBhvr>
                                    </p:animEffect>
                                    <p:set>
                                      <p:cBhvr>
                                        <p:cTn id="17" dur="1" fill="hold">
                                          <p:stCondLst>
                                            <p:cond delay="999"/>
                                          </p:stCondLst>
                                        </p:cTn>
                                        <p:tgtEl>
                                          <p:spTgt spid="16078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60777"/>
                                        </p:tgtEl>
                                        <p:attrNameLst>
                                          <p:attrName>style.visibility</p:attrName>
                                        </p:attrNameLst>
                                      </p:cBhvr>
                                      <p:to>
                                        <p:strVal val="visible"/>
                                      </p:to>
                                    </p:set>
                                    <p:animEffect transition="in" filter="fade">
                                      <p:cBhvr>
                                        <p:cTn id="22" dur="2000"/>
                                        <p:tgtEl>
                                          <p:spTgt spid="160777"/>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160777"/>
                                        </p:tgtEl>
                                        <p:attrNameLst>
                                          <p:attrName>style.visibility</p:attrName>
                                        </p:attrNameLst>
                                      </p:cBhvr>
                                      <p:to>
                                        <p:strVal val="visible"/>
                                      </p:to>
                                    </p:set>
                                    <p:animEffect transition="in" filter="fade">
                                      <p:cBhvr>
                                        <p:cTn id="25" dur="1000"/>
                                        <p:tgtEl>
                                          <p:spTgt spid="160777"/>
                                        </p:tgtEl>
                                      </p:cBhvr>
                                    </p:animEffect>
                                    <p:anim calcmode="lin" valueType="num">
                                      <p:cBhvr>
                                        <p:cTn id="26" dur="1000" fill="hold"/>
                                        <p:tgtEl>
                                          <p:spTgt spid="160777"/>
                                        </p:tgtEl>
                                        <p:attrNameLst>
                                          <p:attrName>ppt_x</p:attrName>
                                        </p:attrNameLst>
                                      </p:cBhvr>
                                      <p:tavLst>
                                        <p:tav tm="0">
                                          <p:val>
                                            <p:strVal val="#ppt_x"/>
                                          </p:val>
                                        </p:tav>
                                        <p:tav tm="100000">
                                          <p:val>
                                            <p:strVal val="#ppt_x"/>
                                          </p:val>
                                        </p:tav>
                                      </p:tavLst>
                                    </p:anim>
                                    <p:anim calcmode="lin" valueType="num">
                                      <p:cBhvr>
                                        <p:cTn id="27" dur="1000" fill="hold"/>
                                        <p:tgtEl>
                                          <p:spTgt spid="16077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160778"/>
                                        </p:tgtEl>
                                        <p:attrNameLst>
                                          <p:attrName>style.visibility</p:attrName>
                                        </p:attrNameLst>
                                      </p:cBhvr>
                                      <p:to>
                                        <p:strVal val="visible"/>
                                      </p:to>
                                    </p:set>
                                    <p:animEffect transition="in" filter="fade">
                                      <p:cBhvr>
                                        <p:cTn id="32" dur="2000"/>
                                        <p:tgtEl>
                                          <p:spTgt spid="160778"/>
                                        </p:tgtEl>
                                      </p:cBhvr>
                                    </p:animEffect>
                                  </p:childTnLst>
                                </p:cTn>
                              </p:par>
                              <p:par>
                                <p:cTn id="33" presetID="47" presetClass="entr" presetSubtype="0" fill="hold" grpId="0" nodeType="withEffect">
                                  <p:stCondLst>
                                    <p:cond delay="0"/>
                                  </p:stCondLst>
                                  <p:childTnLst>
                                    <p:set>
                                      <p:cBhvr>
                                        <p:cTn id="34" dur="1" fill="hold">
                                          <p:stCondLst>
                                            <p:cond delay="0"/>
                                          </p:stCondLst>
                                        </p:cTn>
                                        <p:tgtEl>
                                          <p:spTgt spid="160778"/>
                                        </p:tgtEl>
                                        <p:attrNameLst>
                                          <p:attrName>style.visibility</p:attrName>
                                        </p:attrNameLst>
                                      </p:cBhvr>
                                      <p:to>
                                        <p:strVal val="visible"/>
                                      </p:to>
                                    </p:set>
                                    <p:animEffect transition="in" filter="fade">
                                      <p:cBhvr>
                                        <p:cTn id="35" dur="1000"/>
                                        <p:tgtEl>
                                          <p:spTgt spid="160778"/>
                                        </p:tgtEl>
                                      </p:cBhvr>
                                    </p:animEffect>
                                    <p:anim calcmode="lin" valueType="num">
                                      <p:cBhvr>
                                        <p:cTn id="36" dur="1000" fill="hold"/>
                                        <p:tgtEl>
                                          <p:spTgt spid="160778"/>
                                        </p:tgtEl>
                                        <p:attrNameLst>
                                          <p:attrName>ppt_x</p:attrName>
                                        </p:attrNameLst>
                                      </p:cBhvr>
                                      <p:tavLst>
                                        <p:tav tm="0">
                                          <p:val>
                                            <p:strVal val="#ppt_x"/>
                                          </p:val>
                                        </p:tav>
                                        <p:tav tm="100000">
                                          <p:val>
                                            <p:strVal val="#ppt_x"/>
                                          </p:val>
                                        </p:tav>
                                      </p:tavLst>
                                    </p:anim>
                                    <p:anim calcmode="lin" valueType="num">
                                      <p:cBhvr>
                                        <p:cTn id="37" dur="1000" fill="hold"/>
                                        <p:tgtEl>
                                          <p:spTgt spid="16077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0779"/>
                                        </p:tgtEl>
                                        <p:attrNameLst>
                                          <p:attrName>style.visibility</p:attrName>
                                        </p:attrNameLst>
                                      </p:cBhvr>
                                      <p:to>
                                        <p:strVal val="visible"/>
                                      </p:to>
                                    </p:set>
                                    <p:animEffect transition="in" filter="fade">
                                      <p:cBhvr>
                                        <p:cTn id="42" dur="2000"/>
                                        <p:tgtEl>
                                          <p:spTgt spid="160779"/>
                                        </p:tgtEl>
                                      </p:cBhvr>
                                    </p:animEffect>
                                  </p:childTnLst>
                                </p:cTn>
                              </p:par>
                              <p:par>
                                <p:cTn id="43" presetID="47" presetClass="entr" presetSubtype="0" fill="hold" grpId="1" nodeType="withEffect">
                                  <p:stCondLst>
                                    <p:cond delay="0"/>
                                  </p:stCondLst>
                                  <p:childTnLst>
                                    <p:set>
                                      <p:cBhvr>
                                        <p:cTn id="44" dur="1" fill="hold">
                                          <p:stCondLst>
                                            <p:cond delay="0"/>
                                          </p:stCondLst>
                                        </p:cTn>
                                        <p:tgtEl>
                                          <p:spTgt spid="160779"/>
                                        </p:tgtEl>
                                        <p:attrNameLst>
                                          <p:attrName>style.visibility</p:attrName>
                                        </p:attrNameLst>
                                      </p:cBhvr>
                                      <p:to>
                                        <p:strVal val="visible"/>
                                      </p:to>
                                    </p:set>
                                    <p:animEffect transition="in" filter="fade">
                                      <p:cBhvr>
                                        <p:cTn id="45" dur="1000"/>
                                        <p:tgtEl>
                                          <p:spTgt spid="160779"/>
                                        </p:tgtEl>
                                      </p:cBhvr>
                                    </p:animEffect>
                                    <p:anim calcmode="lin" valueType="num">
                                      <p:cBhvr>
                                        <p:cTn id="46" dur="1000" fill="hold"/>
                                        <p:tgtEl>
                                          <p:spTgt spid="160779"/>
                                        </p:tgtEl>
                                        <p:attrNameLst>
                                          <p:attrName>ppt_x</p:attrName>
                                        </p:attrNameLst>
                                      </p:cBhvr>
                                      <p:tavLst>
                                        <p:tav tm="0">
                                          <p:val>
                                            <p:strVal val="#ppt_x"/>
                                          </p:val>
                                        </p:tav>
                                        <p:tav tm="100000">
                                          <p:val>
                                            <p:strVal val="#ppt_x"/>
                                          </p:val>
                                        </p:tav>
                                      </p:tavLst>
                                    </p:anim>
                                    <p:anim calcmode="lin" valueType="num">
                                      <p:cBhvr>
                                        <p:cTn id="47" dur="1000" fill="hold"/>
                                        <p:tgtEl>
                                          <p:spTgt spid="1607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p:bldP spid="160777" grpId="0"/>
      <p:bldP spid="160777" grpId="1"/>
      <p:bldP spid="160778" grpId="0"/>
      <p:bldP spid="160778" grpId="1"/>
      <p:bldP spid="160779" grpId="0"/>
      <p:bldP spid="160779" grpId="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mtClean="0"/>
              <a:t>Self-Cooling Can</a:t>
            </a:r>
          </a:p>
        </p:txBody>
      </p:sp>
      <p:pic>
        <p:nvPicPr>
          <p:cNvPr id="194563" name="Picture 3" descr="self_cooling_can_large"/>
          <p:cNvPicPr>
            <a:picLocks noChangeAspect="1" noChangeArrowheads="1"/>
          </p:cNvPicPr>
          <p:nvPr/>
        </p:nvPicPr>
        <p:blipFill>
          <a:blip r:embed="rId3" cstate="print"/>
          <a:srcRect l="6471" t="18568" r="6374" b="12509"/>
          <a:stretch>
            <a:fillRect/>
          </a:stretch>
        </p:blipFill>
        <p:spPr bwMode="auto">
          <a:xfrm>
            <a:off x="1371600" y="2438400"/>
            <a:ext cx="6553200" cy="3886200"/>
          </a:xfrm>
          <a:prstGeom prst="rect">
            <a:avLst/>
          </a:prstGeom>
          <a:noFill/>
          <a:ln w="9525">
            <a:noFill/>
            <a:miter lim="800000"/>
            <a:headEnd/>
            <a:tailEnd/>
          </a:ln>
        </p:spPr>
      </p:pic>
      <p:sp>
        <p:nvSpPr>
          <p:cNvPr id="194564"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94565" name="Text Box 6"/>
          <p:cNvSpPr txBox="1">
            <a:spLocks noChangeArrowheads="1"/>
          </p:cNvSpPr>
          <p:nvPr/>
        </p:nvSpPr>
        <p:spPr bwMode="auto">
          <a:xfrm>
            <a:off x="2497138" y="1935163"/>
            <a:ext cx="4513262" cy="274637"/>
          </a:xfrm>
          <a:prstGeom prst="rect">
            <a:avLst/>
          </a:prstGeom>
          <a:noFill/>
          <a:ln w="9525">
            <a:noFill/>
            <a:miter lim="800000"/>
            <a:headEnd/>
            <a:tailEnd/>
          </a:ln>
        </p:spPr>
        <p:txBody>
          <a:bodyPr wrap="none">
            <a:spAutoFit/>
          </a:bodyPr>
          <a:lstStyle/>
          <a:p>
            <a:pPr algn="l"/>
            <a:r>
              <a:rPr lang="en-US" b="1"/>
              <a:t>THE CROWN / TEMPRA SELF-CHILLING CAN - SCHEMATIC</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solidFill>
                  <a:schemeClr val="bg1"/>
                </a:solidFill>
              </a:rPr>
              <a:t>Liquid Nitrogen Tank</a:t>
            </a:r>
          </a:p>
        </p:txBody>
      </p:sp>
      <p:sp>
        <p:nvSpPr>
          <p:cNvPr id="195587"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84325" name="Picture 5" descr="013341"/>
          <p:cNvPicPr>
            <a:picLocks noChangeAspect="1" noChangeArrowheads="1"/>
          </p:cNvPicPr>
          <p:nvPr/>
        </p:nvPicPr>
        <p:blipFill>
          <a:blip r:embed="rId4" cstate="print"/>
          <a:srcRect/>
          <a:stretch>
            <a:fillRect/>
          </a:stretch>
        </p:blipFill>
        <p:spPr bwMode="auto">
          <a:xfrm>
            <a:off x="2571750" y="1819275"/>
            <a:ext cx="4000500" cy="4000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5800" y="381000"/>
            <a:ext cx="5562600" cy="1143000"/>
          </a:xfrm>
        </p:spPr>
        <p:txBody>
          <a:bodyPr/>
          <a:lstStyle/>
          <a:p>
            <a:pPr eaLnBrk="1" hangingPunct="1"/>
            <a:r>
              <a:rPr lang="en-US" smtClean="0"/>
              <a:t>Liquid Nitrogen Tank</a:t>
            </a:r>
          </a:p>
        </p:txBody>
      </p:sp>
      <p:pic>
        <p:nvPicPr>
          <p:cNvPr id="196611" name="Picture 3" descr="CO2 tank"/>
          <p:cNvPicPr>
            <a:picLocks noChangeAspect="1" noChangeArrowheads="1"/>
          </p:cNvPicPr>
          <p:nvPr/>
        </p:nvPicPr>
        <p:blipFill>
          <a:blip r:embed="rId3" cstate="print"/>
          <a:srcRect l="12926" t="8081" r="22441" b="9496"/>
          <a:stretch>
            <a:fillRect/>
          </a:stretch>
        </p:blipFill>
        <p:spPr bwMode="auto">
          <a:xfrm>
            <a:off x="609600" y="1676400"/>
            <a:ext cx="2644775" cy="4495800"/>
          </a:xfrm>
          <a:prstGeom prst="rect">
            <a:avLst/>
          </a:prstGeom>
          <a:noFill/>
          <a:ln w="9525">
            <a:noFill/>
            <a:miter lim="800000"/>
            <a:headEnd/>
            <a:tailEnd/>
          </a:ln>
        </p:spPr>
      </p:pic>
      <p:pic>
        <p:nvPicPr>
          <p:cNvPr id="196612" name="Picture 4" descr="cold co2"/>
          <p:cNvPicPr>
            <a:picLocks noChangeAspect="1" noChangeArrowheads="1"/>
          </p:cNvPicPr>
          <p:nvPr/>
        </p:nvPicPr>
        <p:blipFill>
          <a:blip r:embed="rId4" cstate="print"/>
          <a:srcRect/>
          <a:stretch>
            <a:fillRect/>
          </a:stretch>
        </p:blipFill>
        <p:spPr bwMode="auto">
          <a:xfrm>
            <a:off x="4419600" y="1905000"/>
            <a:ext cx="1314450" cy="1752600"/>
          </a:xfrm>
          <a:prstGeom prst="rect">
            <a:avLst/>
          </a:prstGeom>
          <a:noFill/>
          <a:ln w="9525">
            <a:noFill/>
            <a:miter lim="800000"/>
            <a:headEnd/>
            <a:tailEnd/>
          </a:ln>
        </p:spPr>
      </p:pic>
      <p:pic>
        <p:nvPicPr>
          <p:cNvPr id="196613" name="Picture 5" descr="dense co2"/>
          <p:cNvPicPr>
            <a:picLocks noChangeAspect="1" noChangeArrowheads="1"/>
          </p:cNvPicPr>
          <p:nvPr/>
        </p:nvPicPr>
        <p:blipFill>
          <a:blip r:embed="rId5" cstate="print"/>
          <a:srcRect l="6845" t="11406" r="12727" b="20152"/>
          <a:stretch>
            <a:fillRect/>
          </a:stretch>
        </p:blipFill>
        <p:spPr bwMode="auto">
          <a:xfrm>
            <a:off x="4572000" y="4114800"/>
            <a:ext cx="3581400" cy="2286000"/>
          </a:xfrm>
          <a:prstGeom prst="rect">
            <a:avLst/>
          </a:prstGeom>
          <a:noFill/>
          <a:ln w="9525">
            <a:noFill/>
            <a:miter lim="800000"/>
            <a:headEnd/>
            <a:tailEnd/>
          </a:ln>
        </p:spPr>
      </p:pic>
      <p:pic>
        <p:nvPicPr>
          <p:cNvPr id="196614" name="Picture 6" descr="dewar boil"/>
          <p:cNvPicPr>
            <a:picLocks noChangeAspect="1" noChangeArrowheads="1"/>
          </p:cNvPicPr>
          <p:nvPr/>
        </p:nvPicPr>
        <p:blipFill>
          <a:blip r:embed="rId6" cstate="print"/>
          <a:srcRect/>
          <a:stretch>
            <a:fillRect/>
          </a:stretch>
        </p:blipFill>
        <p:spPr bwMode="auto">
          <a:xfrm>
            <a:off x="6705600" y="914400"/>
            <a:ext cx="1822450" cy="2428875"/>
          </a:xfrm>
          <a:prstGeom prst="rect">
            <a:avLst/>
          </a:prstGeom>
          <a:noFill/>
          <a:ln w="9525">
            <a:noFill/>
            <a:miter lim="800000"/>
            <a:headEnd/>
            <a:tailEnd/>
          </a:ln>
        </p:spPr>
      </p:pic>
      <p:sp>
        <p:nvSpPr>
          <p:cNvPr id="196615" name="Text Box 7"/>
          <p:cNvSpPr txBox="1">
            <a:spLocks noChangeArrowheads="1"/>
          </p:cNvSpPr>
          <p:nvPr/>
        </p:nvSpPr>
        <p:spPr bwMode="auto">
          <a:xfrm>
            <a:off x="746125" y="6281738"/>
            <a:ext cx="2424113" cy="457200"/>
          </a:xfrm>
          <a:prstGeom prst="rect">
            <a:avLst/>
          </a:prstGeom>
          <a:noFill/>
          <a:ln w="9525">
            <a:noFill/>
            <a:miter lim="800000"/>
            <a:headEnd/>
            <a:tailEnd/>
          </a:ln>
        </p:spPr>
        <p:txBody>
          <a:bodyPr wrap="none">
            <a:spAutoFit/>
          </a:bodyPr>
          <a:lstStyle/>
          <a:p>
            <a:r>
              <a:rPr lang="en-US" b="1"/>
              <a:t>Liquid nitrogen storage tank at</a:t>
            </a:r>
          </a:p>
          <a:p>
            <a:r>
              <a:rPr lang="en-US" b="1"/>
              <a:t>Illinois State University.</a:t>
            </a:r>
          </a:p>
        </p:txBody>
      </p:sp>
      <p:sp>
        <p:nvSpPr>
          <p:cNvPr id="196616" name="AutoShape 9">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457200" y="274638"/>
            <a:ext cx="5808663" cy="1143000"/>
          </a:xfrm>
        </p:spPr>
        <p:txBody>
          <a:bodyPr/>
          <a:lstStyle/>
          <a:p>
            <a:pPr eaLnBrk="1" hangingPunct="1"/>
            <a:r>
              <a:rPr lang="en-US" smtClean="0"/>
              <a:t>Liquid Nitrogen (N</a:t>
            </a:r>
            <a:r>
              <a:rPr lang="en-US" baseline="-25000" smtClean="0"/>
              <a:t>2</a:t>
            </a:r>
            <a:r>
              <a:rPr lang="en-US" smtClean="0"/>
              <a:t>)</a:t>
            </a:r>
          </a:p>
        </p:txBody>
      </p:sp>
      <p:sp>
        <p:nvSpPr>
          <p:cNvPr id="197635" name="Text Box 3"/>
          <p:cNvSpPr txBox="1">
            <a:spLocks noChangeArrowheads="1"/>
          </p:cNvSpPr>
          <p:nvPr/>
        </p:nvSpPr>
        <p:spPr bwMode="auto">
          <a:xfrm>
            <a:off x="990600" y="2057400"/>
            <a:ext cx="4475163" cy="1187450"/>
          </a:xfrm>
          <a:prstGeom prst="rect">
            <a:avLst/>
          </a:prstGeom>
          <a:noFill/>
          <a:ln w="9525">
            <a:noFill/>
            <a:miter lim="800000"/>
            <a:headEnd/>
            <a:tailEnd/>
          </a:ln>
        </p:spPr>
        <p:txBody>
          <a:bodyPr wrap="none">
            <a:spAutoFit/>
          </a:bodyPr>
          <a:lstStyle/>
          <a:p>
            <a:pPr algn="l"/>
            <a:r>
              <a:rPr lang="en-US" sz="2400" b="1"/>
              <a:t>Physical properties:</a:t>
            </a:r>
          </a:p>
          <a:p>
            <a:pPr algn="l"/>
            <a:r>
              <a:rPr lang="en-US" sz="2400" b="1"/>
              <a:t>	colorless liquid</a:t>
            </a:r>
          </a:p>
          <a:p>
            <a:pPr algn="l"/>
            <a:r>
              <a:rPr lang="en-US" sz="2400" b="1"/>
              <a:t>	boiling point  =  -196 </a:t>
            </a:r>
            <a:r>
              <a:rPr lang="en-US" sz="2400" b="1" baseline="30000"/>
              <a:t>o</a:t>
            </a:r>
            <a:r>
              <a:rPr lang="en-US" sz="2400" b="1"/>
              <a:t>C</a:t>
            </a:r>
          </a:p>
        </p:txBody>
      </p:sp>
      <p:sp>
        <p:nvSpPr>
          <p:cNvPr id="197636" name="Text Box 4"/>
          <p:cNvSpPr txBox="1">
            <a:spLocks noChangeArrowheads="1"/>
          </p:cNvSpPr>
          <p:nvPr/>
        </p:nvSpPr>
        <p:spPr bwMode="auto">
          <a:xfrm>
            <a:off x="957263" y="4162425"/>
            <a:ext cx="6738937" cy="1917700"/>
          </a:xfrm>
          <a:prstGeom prst="rect">
            <a:avLst/>
          </a:prstGeom>
          <a:noFill/>
          <a:ln w="9525">
            <a:noFill/>
            <a:miter lim="800000"/>
            <a:headEnd/>
            <a:tailEnd/>
          </a:ln>
        </p:spPr>
        <p:txBody>
          <a:bodyPr wrap="none">
            <a:spAutoFit/>
          </a:bodyPr>
          <a:lstStyle/>
          <a:p>
            <a:pPr algn="l"/>
            <a:r>
              <a:rPr lang="en-US" sz="2400" b="1"/>
              <a:t>Uses:  ‘flash’ freezing food (peas, fish)</a:t>
            </a:r>
          </a:p>
          <a:p>
            <a:pPr algn="l"/>
            <a:r>
              <a:rPr lang="en-US" sz="2400" b="1"/>
              <a:t>	  cosmetic surgery (removal of moles)</a:t>
            </a:r>
          </a:p>
          <a:p>
            <a:pPr algn="l"/>
            <a:r>
              <a:rPr lang="en-US" sz="2400" b="1"/>
              <a:t>	  size metal pieces </a:t>
            </a:r>
          </a:p>
          <a:p>
            <a:pPr algn="l"/>
            <a:r>
              <a:rPr lang="en-US" sz="2400" b="1"/>
              <a:t>	  cryogenic freezer for genetic samples</a:t>
            </a:r>
          </a:p>
          <a:p>
            <a:pPr algn="l"/>
            <a:r>
              <a:rPr lang="en-US" sz="2400" b="1"/>
              <a:t>		(sperm, eggs)</a:t>
            </a:r>
          </a:p>
        </p:txBody>
      </p:sp>
      <p:sp>
        <p:nvSpPr>
          <p:cNvPr id="197637" name="AutoShape 5">
            <a:hlinkClick r:id="rId3" action="ppaction://hlinksldjump" highlightClick="1"/>
          </p:cNvPr>
          <p:cNvSpPr>
            <a:spLocks noChangeArrowheads="1"/>
          </p:cNvSpPr>
          <p:nvPr/>
        </p:nvSpPr>
        <p:spPr bwMode="auto">
          <a:xfrm>
            <a:off x="76200" y="6096000"/>
            <a:ext cx="457200" cy="304800"/>
          </a:xfrm>
          <a:prstGeom prst="actionButtonBackPrevious">
            <a:avLst/>
          </a:prstGeom>
          <a:solidFill>
            <a:schemeClr val="bg1"/>
          </a:solidFill>
          <a:ln w="9525">
            <a:solidFill>
              <a:srgbClr val="C0C0C0"/>
            </a:solidFill>
            <a:miter lim="800000"/>
            <a:headEnd/>
            <a:tailEnd/>
          </a:ln>
        </p:spPr>
        <p:txBody>
          <a:bodyPr wrap="none" anchor="ctr"/>
          <a:lstStyle/>
          <a:p>
            <a:endParaRPr lang="en-US"/>
          </a:p>
        </p:txBody>
      </p:sp>
      <p:sp>
        <p:nvSpPr>
          <p:cNvPr id="197638" name="Text Box 6"/>
          <p:cNvSpPr txBox="1">
            <a:spLocks noChangeArrowheads="1"/>
          </p:cNvSpPr>
          <p:nvPr/>
        </p:nvSpPr>
        <p:spPr bwMode="auto">
          <a:xfrm>
            <a:off x="990600" y="6172200"/>
            <a:ext cx="7783513" cy="457200"/>
          </a:xfrm>
          <a:prstGeom prst="rect">
            <a:avLst/>
          </a:prstGeom>
          <a:noFill/>
          <a:ln w="9525">
            <a:noFill/>
            <a:miter lim="800000"/>
            <a:headEnd/>
            <a:tailEnd/>
          </a:ln>
        </p:spPr>
        <p:txBody>
          <a:bodyPr wrap="none">
            <a:spAutoFit/>
          </a:bodyPr>
          <a:lstStyle/>
          <a:p>
            <a:pPr algn="l"/>
            <a:r>
              <a:rPr lang="en-US" sz="2400" b="1">
                <a:solidFill>
                  <a:srgbClr val="FF0000"/>
                </a:solidFill>
              </a:rPr>
              <a:t>WARNING:  Liquid nitrogen can cause severe burns.</a:t>
            </a:r>
          </a:p>
        </p:txBody>
      </p:sp>
      <p:pic>
        <p:nvPicPr>
          <p:cNvPr id="197639" name="Picture 7" descr="yellow submarine"/>
          <p:cNvPicPr>
            <a:picLocks noChangeAspect="1" noChangeArrowheads="1"/>
          </p:cNvPicPr>
          <p:nvPr/>
        </p:nvPicPr>
        <p:blipFill>
          <a:blip r:embed="rId4" cstate="print"/>
          <a:srcRect/>
          <a:stretch>
            <a:fillRect/>
          </a:stretch>
        </p:blipFill>
        <p:spPr bwMode="auto">
          <a:xfrm>
            <a:off x="838200" y="4800600"/>
            <a:ext cx="990600" cy="990600"/>
          </a:xfrm>
          <a:prstGeom prst="rect">
            <a:avLst/>
          </a:prstGeom>
          <a:noFill/>
          <a:ln w="9525">
            <a:noFill/>
            <a:miter lim="800000"/>
            <a:headEnd/>
            <a:tailEnd/>
          </a:ln>
        </p:spPr>
      </p:pic>
      <p:pic>
        <p:nvPicPr>
          <p:cNvPr id="197640" name="Picture 8" descr="Mr"/>
          <p:cNvPicPr>
            <a:picLocks noChangeAspect="1" noChangeArrowheads="1"/>
          </p:cNvPicPr>
          <p:nvPr/>
        </p:nvPicPr>
        <p:blipFill>
          <a:blip r:embed="rId5" cstate="print"/>
          <a:srcRect l="4948" t="12993" r="10928" b="5336"/>
          <a:stretch>
            <a:fillRect/>
          </a:stretch>
        </p:blipFill>
        <p:spPr bwMode="auto">
          <a:xfrm>
            <a:off x="6553200" y="609600"/>
            <a:ext cx="2236788" cy="2895600"/>
          </a:xfrm>
          <a:prstGeom prst="rect">
            <a:avLst/>
          </a:prstGeom>
          <a:noFill/>
          <a:ln w="9525">
            <a:noFill/>
            <a:miter lim="800000"/>
            <a:headEnd/>
            <a:tailEnd/>
          </a:ln>
        </p:spPr>
      </p:pic>
      <p:sp>
        <p:nvSpPr>
          <p:cNvPr id="197641" name="Text Box 9"/>
          <p:cNvSpPr txBox="1">
            <a:spLocks noChangeArrowheads="1"/>
          </p:cNvSpPr>
          <p:nvPr/>
        </p:nvSpPr>
        <p:spPr bwMode="auto">
          <a:xfrm>
            <a:off x="6553200" y="3581400"/>
            <a:ext cx="2265363" cy="457200"/>
          </a:xfrm>
          <a:prstGeom prst="rect">
            <a:avLst/>
          </a:prstGeom>
          <a:noFill/>
          <a:ln w="9525">
            <a:noFill/>
            <a:miter lim="800000"/>
            <a:headEnd/>
            <a:tailEnd/>
          </a:ln>
        </p:spPr>
        <p:txBody>
          <a:bodyPr wrap="none">
            <a:spAutoFit/>
          </a:bodyPr>
          <a:lstStyle/>
          <a:p>
            <a:pPr algn="l"/>
            <a:r>
              <a:rPr lang="en-US" b="1"/>
              <a:t>Mr. Bergmann demonstrates</a:t>
            </a:r>
          </a:p>
          <a:p>
            <a:pPr algn="l"/>
            <a:r>
              <a:rPr lang="en-US" b="1"/>
              <a:t>properties of liquid nitrogen.</a:t>
            </a:r>
          </a:p>
        </p:txBody>
      </p:sp>
      <p:sp>
        <p:nvSpPr>
          <p:cNvPr id="197642" name="AutoShape 11">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4" descr="Global warming (TIME magazine)"/>
          <p:cNvPicPr>
            <a:picLocks noChangeAspect="1" noChangeArrowheads="1"/>
          </p:cNvPicPr>
          <p:nvPr/>
        </p:nvPicPr>
        <p:blipFill>
          <a:blip r:embed="rId2" cstate="print">
            <a:clrChange>
              <a:clrFrom>
                <a:srgbClr val="E7E0D6"/>
              </a:clrFrom>
              <a:clrTo>
                <a:srgbClr val="E7E0D6">
                  <a:alpha val="0"/>
                </a:srgbClr>
              </a:clrTo>
            </a:clrChange>
            <a:lum contrast="12000"/>
          </a:blip>
          <a:srcRect t="70532"/>
          <a:stretch>
            <a:fillRect/>
          </a:stretch>
        </p:blipFill>
        <p:spPr bwMode="auto">
          <a:xfrm>
            <a:off x="339725" y="2005013"/>
            <a:ext cx="8578850" cy="35448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5410200" y="1447800"/>
            <a:ext cx="3429000" cy="1143000"/>
          </a:xfrm>
        </p:spPr>
        <p:txBody>
          <a:bodyPr/>
          <a:lstStyle/>
          <a:p>
            <a:pPr eaLnBrk="1" hangingPunct="1"/>
            <a:r>
              <a:rPr lang="en-US" sz="3200" smtClean="0"/>
              <a:t>Pressure Gauge for N</a:t>
            </a:r>
            <a:r>
              <a:rPr lang="en-US" sz="3200" baseline="-25000" smtClean="0"/>
              <a:t>2</a:t>
            </a:r>
          </a:p>
        </p:txBody>
      </p:sp>
      <p:pic>
        <p:nvPicPr>
          <p:cNvPr id="198659" name="Picture 3" descr="gauge"/>
          <p:cNvPicPr>
            <a:picLocks noChangeAspect="1" noChangeArrowheads="1"/>
          </p:cNvPicPr>
          <p:nvPr/>
        </p:nvPicPr>
        <p:blipFill>
          <a:blip r:embed="rId3" cstate="print"/>
          <a:srcRect l="6282" t="3387" r="7330" b="7069"/>
          <a:stretch>
            <a:fillRect/>
          </a:stretch>
        </p:blipFill>
        <p:spPr bwMode="auto">
          <a:xfrm>
            <a:off x="838200" y="381000"/>
            <a:ext cx="4191000" cy="5791200"/>
          </a:xfrm>
          <a:prstGeom prst="rect">
            <a:avLst/>
          </a:prstGeom>
          <a:noFill/>
          <a:ln w="9525">
            <a:noFill/>
            <a:miter lim="800000"/>
            <a:headEnd/>
            <a:tailEnd/>
          </a:ln>
        </p:spPr>
      </p:pic>
      <p:sp>
        <p:nvSpPr>
          <p:cNvPr id="198660" name="Text Box 4"/>
          <p:cNvSpPr txBox="1">
            <a:spLocks noChangeArrowheads="1"/>
          </p:cNvSpPr>
          <p:nvPr/>
        </p:nvSpPr>
        <p:spPr bwMode="auto">
          <a:xfrm>
            <a:off x="779463" y="6278563"/>
            <a:ext cx="4138612" cy="274637"/>
          </a:xfrm>
          <a:prstGeom prst="rect">
            <a:avLst/>
          </a:prstGeom>
          <a:noFill/>
          <a:ln w="9525">
            <a:noFill/>
            <a:miter lim="800000"/>
            <a:headEnd/>
            <a:tailEnd/>
          </a:ln>
        </p:spPr>
        <p:txBody>
          <a:bodyPr wrap="none">
            <a:spAutoFit/>
          </a:bodyPr>
          <a:lstStyle/>
          <a:p>
            <a:pPr algn="l"/>
            <a:r>
              <a:rPr lang="en-US" b="1"/>
              <a:t>Note frozen water vapor on pipe (bottom left) of photo.</a:t>
            </a:r>
          </a:p>
        </p:txBody>
      </p:sp>
      <p:sp>
        <p:nvSpPr>
          <p:cNvPr id="198661"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mtClean="0"/>
              <a:t>Liquid Nitrogen</a:t>
            </a:r>
          </a:p>
        </p:txBody>
      </p:sp>
      <p:sp>
        <p:nvSpPr>
          <p:cNvPr id="199683" name="Text Box 4"/>
          <p:cNvSpPr txBox="1">
            <a:spLocks noChangeArrowheads="1"/>
          </p:cNvSpPr>
          <p:nvPr/>
        </p:nvSpPr>
        <p:spPr bwMode="auto">
          <a:xfrm>
            <a:off x="3670300" y="2005013"/>
            <a:ext cx="2546350" cy="457200"/>
          </a:xfrm>
          <a:prstGeom prst="rect">
            <a:avLst/>
          </a:prstGeom>
          <a:noFill/>
          <a:ln w="9525">
            <a:noFill/>
            <a:miter lim="800000"/>
            <a:headEnd/>
            <a:tailEnd/>
          </a:ln>
        </p:spPr>
        <p:txBody>
          <a:bodyPr wrap="none">
            <a:spAutoFit/>
          </a:bodyPr>
          <a:lstStyle/>
          <a:p>
            <a:r>
              <a:rPr lang="en-US"/>
              <a:t>Freeze-dried flower (lyophylization)</a:t>
            </a:r>
          </a:p>
          <a:p>
            <a:r>
              <a:rPr lang="en-US"/>
              <a:t>VIDEO</a:t>
            </a:r>
          </a:p>
        </p:txBody>
      </p:sp>
      <p:sp>
        <p:nvSpPr>
          <p:cNvPr id="199684" name="Text Box 7"/>
          <p:cNvSpPr txBox="1">
            <a:spLocks noChangeArrowheads="1"/>
          </p:cNvSpPr>
          <p:nvPr/>
        </p:nvSpPr>
        <p:spPr bwMode="auto">
          <a:xfrm>
            <a:off x="3525838" y="3490913"/>
            <a:ext cx="2933700" cy="457200"/>
          </a:xfrm>
          <a:prstGeom prst="rect">
            <a:avLst/>
          </a:prstGeom>
          <a:noFill/>
          <a:ln w="9525">
            <a:noFill/>
            <a:miter lim="800000"/>
            <a:headEnd/>
            <a:tailEnd/>
          </a:ln>
        </p:spPr>
        <p:txBody>
          <a:bodyPr wrap="none">
            <a:spAutoFit/>
          </a:bodyPr>
          <a:lstStyle/>
          <a:p>
            <a:r>
              <a:rPr lang="en-US"/>
              <a:t>Effect of temperature on volume of a gas</a:t>
            </a:r>
          </a:p>
          <a:p>
            <a:r>
              <a:rPr lang="en-US"/>
              <a:t>VIDEO</a:t>
            </a:r>
          </a:p>
        </p:txBody>
      </p:sp>
      <p:sp>
        <p:nvSpPr>
          <p:cNvPr id="199685" name="Text Box 8"/>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pic>
        <p:nvPicPr>
          <p:cNvPr id="332809" name="flower4.wmv">
            <a:hlinkClick r:id="" action="ppaction://media"/>
          </p:cNvPr>
          <p:cNvPicPr>
            <a:picLocks noRot="1" noChangeAspect="1" noChangeArrowheads="1"/>
          </p:cNvPicPr>
          <p:nvPr>
            <a:videoFile r:link="rId1"/>
          </p:nvPr>
        </p:nvPicPr>
        <p:blipFill>
          <a:blip r:embed="rId5" cstate="print"/>
          <a:srcRect/>
          <a:stretch>
            <a:fillRect/>
          </a:stretch>
        </p:blipFill>
        <p:spPr bwMode="auto">
          <a:xfrm>
            <a:off x="2209800" y="1793875"/>
            <a:ext cx="1216025" cy="912813"/>
          </a:xfrm>
          <a:prstGeom prst="rect">
            <a:avLst/>
          </a:prstGeom>
          <a:noFill/>
          <a:ln w="9525">
            <a:noFill/>
            <a:miter lim="800000"/>
            <a:headEnd/>
            <a:tailEnd/>
          </a:ln>
        </p:spPr>
      </p:pic>
      <p:pic>
        <p:nvPicPr>
          <p:cNvPr id="332810" name="ballon4.wmv">
            <a:hlinkClick r:id="" action="ppaction://media"/>
          </p:cNvPr>
          <p:cNvPicPr>
            <a:picLocks noRot="1" noChangeAspect="1" noChangeArrowheads="1"/>
          </p:cNvPicPr>
          <p:nvPr>
            <a:videoFile r:link="rId2"/>
          </p:nvPr>
        </p:nvPicPr>
        <p:blipFill>
          <a:blip r:embed="rId6" cstate="print"/>
          <a:srcRect/>
          <a:stretch>
            <a:fillRect/>
          </a:stretch>
        </p:blipFill>
        <p:spPr bwMode="auto">
          <a:xfrm>
            <a:off x="2201863" y="3302000"/>
            <a:ext cx="1216025" cy="912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280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32809"/>
                                        </p:tgtEl>
                                      </p:cBhvr>
                                    </p:cmd>
                                  </p:childTnLst>
                                </p:cTn>
                              </p:par>
                            </p:childTnLst>
                          </p:cTn>
                        </p:par>
                      </p:childTnLst>
                    </p:cTn>
                  </p:par>
                </p:childTnLst>
              </p:cTn>
              <p:nextCondLst>
                <p:cond evt="onClick" delay="0">
                  <p:tgtEl>
                    <p:spTgt spid="332809"/>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32809"/>
                </p:tgtEl>
              </p:cMediaNode>
            </p:video>
            <p:seq concurrent="1" nextAc="seek">
              <p:cTn id="8" restart="whenNotActive" fill="hold" evtFilter="cancelBubble" nodeType="interactiveSeq">
                <p:stCondLst>
                  <p:cond evt="onClick" delay="0">
                    <p:tgtEl>
                      <p:spTgt spid="3328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2810"/>
                                        </p:tgtEl>
                                      </p:cBhvr>
                                    </p:cmd>
                                  </p:childTnLst>
                                </p:cTn>
                              </p:par>
                            </p:childTnLst>
                          </p:cTn>
                        </p:par>
                      </p:childTnLst>
                    </p:cTn>
                  </p:par>
                </p:childTnLst>
              </p:cTn>
              <p:nextCondLst>
                <p:cond evt="onClick" delay="0">
                  <p:tgtEl>
                    <p:spTgt spid="332810"/>
                  </p:tgtEl>
                </p:cond>
              </p:nextCondLst>
            </p:seq>
            <p:video fullScrn="1">
              <p:cMediaNode>
                <p:cTn id="13" fill="hold" display="0">
                  <p:stCondLst>
                    <p:cond delay="indefinite"/>
                  </p:stCondLst>
                  <p:endCondLst>
                    <p:cond evt="onNext" delay="0">
                      <p:tgtEl>
                        <p:sldTgt/>
                      </p:tgtEl>
                    </p:cond>
                    <p:cond evt="onPrev" delay="0">
                      <p:tgtEl>
                        <p:sldTgt/>
                      </p:tgtEl>
                    </p:cond>
                  </p:endCondLst>
                </p:cTn>
                <p:tgtEl>
                  <p:spTgt spid="332810"/>
                </p:tgtEl>
              </p:cMediaNode>
            </p:video>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solidFill>
                  <a:schemeClr val="bg1"/>
                </a:solidFill>
              </a:rPr>
              <a:t>Resources - Gas Laws</a:t>
            </a:r>
          </a:p>
        </p:txBody>
      </p:sp>
      <p:sp>
        <p:nvSpPr>
          <p:cNvPr id="837635" name="Text Box 3"/>
          <p:cNvSpPr txBox="1">
            <a:spLocks noChangeArrowheads="1"/>
          </p:cNvSpPr>
          <p:nvPr/>
        </p:nvSpPr>
        <p:spPr bwMode="auto">
          <a:xfrm>
            <a:off x="1365250" y="1641475"/>
            <a:ext cx="1608138"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3" action="ppaction://hlinkfile"/>
              </a:rPr>
              <a:t>Objectives</a:t>
            </a:r>
            <a:endParaRPr lang="en-US" sz="2400">
              <a:solidFill>
                <a:schemeClr val="bg1"/>
              </a:solidFill>
              <a:effectLst>
                <a:outerShdw blurRad="38100" dist="38100" dir="2700000" algn="tl">
                  <a:srgbClr val="000000"/>
                </a:outerShdw>
              </a:effectLst>
            </a:endParaRPr>
          </a:p>
        </p:txBody>
      </p:sp>
      <p:sp>
        <p:nvSpPr>
          <p:cNvPr id="837636" name="Text Box 4"/>
          <p:cNvSpPr txBox="1">
            <a:spLocks noChangeArrowheads="1"/>
          </p:cNvSpPr>
          <p:nvPr/>
        </p:nvSpPr>
        <p:spPr bwMode="auto">
          <a:xfrm>
            <a:off x="939800" y="2543175"/>
            <a:ext cx="20462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4" action="ppaction://hlinkfile"/>
              </a:rPr>
              <a:t>Worksheet</a:t>
            </a:r>
            <a:r>
              <a:rPr lang="en-US" sz="1400">
                <a:solidFill>
                  <a:schemeClr val="bg1"/>
                </a:solidFill>
                <a:effectLst>
                  <a:outerShdw blurRad="38100" dist="38100" dir="2700000" algn="tl">
                    <a:srgbClr val="000000"/>
                  </a:outerShdw>
                </a:effectLst>
              </a:rPr>
              <a:t> - vocabulary</a:t>
            </a:r>
          </a:p>
        </p:txBody>
      </p:sp>
      <p:sp>
        <p:nvSpPr>
          <p:cNvPr id="837637" name="Text Box 5"/>
          <p:cNvSpPr txBox="1">
            <a:spLocks noChangeArrowheads="1"/>
          </p:cNvSpPr>
          <p:nvPr/>
        </p:nvSpPr>
        <p:spPr bwMode="auto">
          <a:xfrm>
            <a:off x="938213" y="2898775"/>
            <a:ext cx="32004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rPr>
              <a:t>Video (VHS) - crisis in the atmosphere</a:t>
            </a:r>
          </a:p>
        </p:txBody>
      </p:sp>
      <p:sp>
        <p:nvSpPr>
          <p:cNvPr id="837638" name="Text Box 6"/>
          <p:cNvSpPr txBox="1">
            <a:spLocks noChangeArrowheads="1"/>
          </p:cNvSpPr>
          <p:nvPr/>
        </p:nvSpPr>
        <p:spPr bwMode="auto">
          <a:xfrm>
            <a:off x="939800" y="3289300"/>
            <a:ext cx="258762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5" action="ppaction://hlinkfile"/>
              </a:rPr>
              <a:t>Worksheet</a:t>
            </a:r>
            <a:r>
              <a:rPr lang="en-US" sz="1400">
                <a:solidFill>
                  <a:schemeClr val="bg1"/>
                </a:solidFill>
                <a:effectLst>
                  <a:outerShdw blurRad="38100" dist="38100" dir="2700000" algn="tl">
                    <a:srgbClr val="000000"/>
                  </a:outerShdw>
                </a:effectLst>
              </a:rPr>
              <a:t> - behavior of gases</a:t>
            </a:r>
          </a:p>
        </p:txBody>
      </p:sp>
      <p:sp>
        <p:nvSpPr>
          <p:cNvPr id="837639" name="Text Box 7"/>
          <p:cNvSpPr txBox="1">
            <a:spLocks noChangeArrowheads="1"/>
          </p:cNvSpPr>
          <p:nvPr/>
        </p:nvSpPr>
        <p:spPr bwMode="auto">
          <a:xfrm>
            <a:off x="939800" y="3686175"/>
            <a:ext cx="37607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6" action="ppaction://hlinkfile"/>
              </a:rPr>
              <a:t>Worksheet</a:t>
            </a:r>
            <a:r>
              <a:rPr lang="en-US" sz="1400">
                <a:solidFill>
                  <a:schemeClr val="bg1"/>
                </a:solidFill>
                <a:effectLst>
                  <a:outerShdw blurRad="38100" dist="38100" dir="2700000" algn="tl">
                    <a:srgbClr val="000000"/>
                  </a:outerShdw>
                </a:effectLst>
              </a:rPr>
              <a:t> - unit conversions for the gas laws</a:t>
            </a:r>
          </a:p>
        </p:txBody>
      </p:sp>
      <p:sp>
        <p:nvSpPr>
          <p:cNvPr id="837640" name="Text Box 8"/>
          <p:cNvSpPr txBox="1">
            <a:spLocks noChangeArrowheads="1"/>
          </p:cNvSpPr>
          <p:nvPr/>
        </p:nvSpPr>
        <p:spPr bwMode="auto">
          <a:xfrm>
            <a:off x="941388" y="4076700"/>
            <a:ext cx="226695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7" action="ppaction://hlinkfile"/>
              </a:rPr>
              <a:t>Worksheet</a:t>
            </a:r>
            <a:r>
              <a:rPr lang="en-US" sz="1400">
                <a:solidFill>
                  <a:schemeClr val="bg1"/>
                </a:solidFill>
                <a:effectLst>
                  <a:outerShdw blurRad="38100" dist="38100" dir="2700000" algn="tl">
                    <a:srgbClr val="000000"/>
                  </a:outerShdw>
                </a:effectLst>
              </a:rPr>
              <a:t> - Graham's law</a:t>
            </a:r>
          </a:p>
        </p:txBody>
      </p:sp>
      <p:sp>
        <p:nvSpPr>
          <p:cNvPr id="837641" name="Text Box 9"/>
          <p:cNvSpPr txBox="1">
            <a:spLocks noChangeArrowheads="1"/>
          </p:cNvSpPr>
          <p:nvPr/>
        </p:nvSpPr>
        <p:spPr bwMode="auto">
          <a:xfrm>
            <a:off x="949325" y="4457700"/>
            <a:ext cx="37115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8" action="ppaction://hlinkfile"/>
              </a:rPr>
              <a:t>Worksheet</a:t>
            </a:r>
            <a:r>
              <a:rPr lang="en-US" sz="1400">
                <a:solidFill>
                  <a:schemeClr val="bg1"/>
                </a:solidFill>
                <a:effectLst>
                  <a:outerShdw blurRad="38100" dist="38100" dir="2700000" algn="tl">
                    <a:srgbClr val="000000"/>
                  </a:outerShdw>
                </a:effectLst>
              </a:rPr>
              <a:t> - gas laws with one term constant</a:t>
            </a:r>
          </a:p>
        </p:txBody>
      </p:sp>
      <p:sp>
        <p:nvSpPr>
          <p:cNvPr id="837642" name="Text Box 10"/>
          <p:cNvSpPr txBox="1">
            <a:spLocks noChangeArrowheads="1"/>
          </p:cNvSpPr>
          <p:nvPr/>
        </p:nvSpPr>
        <p:spPr bwMode="auto">
          <a:xfrm>
            <a:off x="949325" y="4854575"/>
            <a:ext cx="290353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9" action="ppaction://hlinkfile"/>
              </a:rPr>
              <a:t>Worksheet</a:t>
            </a:r>
            <a:r>
              <a:rPr lang="en-US" sz="1400">
                <a:solidFill>
                  <a:schemeClr val="bg1"/>
                </a:solidFill>
                <a:effectLst>
                  <a:outerShdw blurRad="38100" dist="38100" dir="2700000" algn="tl">
                    <a:srgbClr val="000000"/>
                  </a:outerShdw>
                </a:effectLst>
              </a:rPr>
              <a:t> - the combined gas law</a:t>
            </a:r>
          </a:p>
        </p:txBody>
      </p:sp>
      <p:sp>
        <p:nvSpPr>
          <p:cNvPr id="837643" name="Text Box 11"/>
          <p:cNvSpPr txBox="1">
            <a:spLocks noChangeArrowheads="1"/>
          </p:cNvSpPr>
          <p:nvPr/>
        </p:nvSpPr>
        <p:spPr bwMode="auto">
          <a:xfrm>
            <a:off x="950913" y="5245100"/>
            <a:ext cx="36068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0" action="ppaction://hlinkfile"/>
              </a:rPr>
              <a:t>Worksheet</a:t>
            </a:r>
            <a:r>
              <a:rPr lang="en-US" sz="1400">
                <a:solidFill>
                  <a:schemeClr val="bg1"/>
                </a:solidFill>
                <a:effectLst>
                  <a:outerShdw blurRad="38100" dist="38100" dir="2700000" algn="tl">
                    <a:srgbClr val="000000"/>
                  </a:outerShdw>
                </a:effectLst>
              </a:rPr>
              <a:t> - Dalton's law of partial pressure</a:t>
            </a:r>
          </a:p>
        </p:txBody>
      </p:sp>
      <p:sp>
        <p:nvSpPr>
          <p:cNvPr id="837644" name="Text Box 12"/>
          <p:cNvSpPr txBox="1">
            <a:spLocks noChangeArrowheads="1"/>
          </p:cNvSpPr>
          <p:nvPr/>
        </p:nvSpPr>
        <p:spPr bwMode="auto">
          <a:xfrm>
            <a:off x="6686550" y="6400800"/>
            <a:ext cx="2457450" cy="457200"/>
          </a:xfrm>
          <a:prstGeom prst="rect">
            <a:avLst/>
          </a:prstGeom>
          <a:noFill/>
          <a:ln w="9525">
            <a:noFill/>
            <a:miter lim="800000"/>
            <a:headEnd/>
            <a:tailEnd/>
          </a:ln>
          <a:effectLst/>
        </p:spPr>
        <p:txBody>
          <a:bodyPr wrap="none">
            <a:spAutoFit/>
          </a:bodyPr>
          <a:lstStyle/>
          <a:p>
            <a:pPr algn="l">
              <a:defRPr/>
            </a:pPr>
            <a:r>
              <a:rPr lang="en-US" sz="2400">
                <a:hlinkClick r:id="rId11" action="ppaction://hlinkfile"/>
              </a:rPr>
              <a:t>Outline</a:t>
            </a:r>
            <a:r>
              <a:rPr lang="en-US" sz="2400"/>
              <a:t> </a:t>
            </a:r>
            <a:r>
              <a:rPr lang="en-US" sz="2400">
                <a:solidFill>
                  <a:schemeClr val="bg1"/>
                </a:solidFill>
                <a:effectLst>
                  <a:outerShdw blurRad="38100" dist="38100" dir="2700000" algn="tl">
                    <a:srgbClr val="000000"/>
                  </a:outerShdw>
                </a:effectLst>
              </a:rPr>
              <a:t>(</a:t>
            </a:r>
            <a:r>
              <a:rPr lang="en-US" sz="2400">
                <a:solidFill>
                  <a:schemeClr val="bg1"/>
                </a:solidFill>
                <a:effectLst>
                  <a:outerShdw blurRad="38100" dist="38100" dir="2700000" algn="tl">
                    <a:srgbClr val="000000"/>
                  </a:outerShdw>
                </a:effectLst>
                <a:hlinkClick r:id="rId12" action="ppaction://hlinkfile"/>
              </a:rPr>
              <a:t>general</a:t>
            </a:r>
            <a:r>
              <a:rPr lang="en-US" sz="2400">
                <a:solidFill>
                  <a:schemeClr val="bg1"/>
                </a:solidFill>
                <a:effectLst>
                  <a:outerShdw blurRad="38100" dist="38100" dir="2700000" algn="tl">
                    <a:srgbClr val="000000"/>
                  </a:outerShdw>
                </a:effectLst>
              </a:rPr>
              <a:t>)</a:t>
            </a:r>
          </a:p>
        </p:txBody>
      </p:sp>
      <p:sp>
        <p:nvSpPr>
          <p:cNvPr id="837645" name="Text Box 13"/>
          <p:cNvSpPr txBox="1">
            <a:spLocks noChangeArrowheads="1"/>
          </p:cNvSpPr>
          <p:nvPr/>
        </p:nvSpPr>
        <p:spPr bwMode="auto">
          <a:xfrm>
            <a:off x="5083175" y="2543175"/>
            <a:ext cx="3021013"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3" action="ppaction://hlinkfile"/>
              </a:rPr>
              <a:t>Worksheet</a:t>
            </a:r>
            <a:r>
              <a:rPr lang="en-US" sz="1400">
                <a:solidFill>
                  <a:schemeClr val="bg1"/>
                </a:solidFill>
                <a:effectLst>
                  <a:outerShdw blurRad="38100" dist="38100" dir="2700000" algn="tl">
                    <a:srgbClr val="000000"/>
                  </a:outerShdw>
                </a:effectLst>
              </a:rPr>
              <a:t> - density of gases (</a:t>
            </a:r>
            <a:r>
              <a:rPr lang="en-US" sz="1400">
                <a:solidFill>
                  <a:schemeClr val="bg1"/>
                </a:solidFill>
                <a:effectLst>
                  <a:outerShdw blurRad="38100" dist="38100" dir="2700000" algn="tl">
                    <a:srgbClr val="000000"/>
                  </a:outerShdw>
                </a:effectLst>
                <a:hlinkClick r:id="rId14" action="ppaction://hlinkfile"/>
              </a:rPr>
              <a:t>table</a:t>
            </a:r>
            <a:r>
              <a:rPr lang="en-US" sz="1400">
                <a:solidFill>
                  <a:schemeClr val="bg1"/>
                </a:solidFill>
                <a:effectLst>
                  <a:outerShdw blurRad="38100" dist="38100" dir="2700000" algn="tl">
                    <a:srgbClr val="000000"/>
                  </a:outerShdw>
                </a:effectLst>
              </a:rPr>
              <a:t>)</a:t>
            </a:r>
          </a:p>
        </p:txBody>
      </p:sp>
      <p:sp>
        <p:nvSpPr>
          <p:cNvPr id="837646" name="Text Box 14"/>
          <p:cNvSpPr txBox="1">
            <a:spLocks noChangeArrowheads="1"/>
          </p:cNvSpPr>
          <p:nvPr/>
        </p:nvSpPr>
        <p:spPr bwMode="auto">
          <a:xfrm>
            <a:off x="5081588" y="2898775"/>
            <a:ext cx="3582987"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5" action="ppaction://hlinkfile"/>
              </a:rPr>
              <a:t>Worksheet</a:t>
            </a:r>
            <a:r>
              <a:rPr lang="en-US" sz="1400">
                <a:solidFill>
                  <a:schemeClr val="bg1"/>
                </a:solidFill>
                <a:effectLst>
                  <a:outerShdw blurRad="38100" dist="38100" dir="2700000" algn="tl">
                    <a:srgbClr val="000000"/>
                  </a:outerShdw>
                </a:effectLst>
              </a:rPr>
              <a:t> - practice problems for gas laws</a:t>
            </a:r>
          </a:p>
        </p:txBody>
      </p:sp>
      <p:sp>
        <p:nvSpPr>
          <p:cNvPr id="837647" name="Text Box 15"/>
          <p:cNvSpPr txBox="1">
            <a:spLocks noChangeArrowheads="1"/>
          </p:cNvSpPr>
          <p:nvPr/>
        </p:nvSpPr>
        <p:spPr bwMode="auto">
          <a:xfrm>
            <a:off x="5083175" y="3289300"/>
            <a:ext cx="29733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6" action="ppaction://hlinkfile"/>
              </a:rPr>
              <a:t>Worksheet</a:t>
            </a:r>
            <a:r>
              <a:rPr lang="en-US" sz="1400">
                <a:solidFill>
                  <a:schemeClr val="bg1"/>
                </a:solidFill>
                <a:effectLst>
                  <a:outerShdw blurRad="38100" dist="38100" dir="2700000" algn="tl">
                    <a:srgbClr val="000000"/>
                  </a:outerShdw>
                </a:effectLst>
              </a:rPr>
              <a:t> - gas laws review / mole</a:t>
            </a:r>
          </a:p>
        </p:txBody>
      </p:sp>
      <p:sp>
        <p:nvSpPr>
          <p:cNvPr id="837648" name="Text Box 16"/>
          <p:cNvSpPr txBox="1">
            <a:spLocks noChangeArrowheads="1"/>
          </p:cNvSpPr>
          <p:nvPr/>
        </p:nvSpPr>
        <p:spPr bwMode="auto">
          <a:xfrm>
            <a:off x="5083175" y="3686175"/>
            <a:ext cx="347503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7" action="ppaction://hlinkfile"/>
              </a:rPr>
              <a:t>Worksheet</a:t>
            </a:r>
            <a:r>
              <a:rPr lang="en-US" sz="1400">
                <a:solidFill>
                  <a:schemeClr val="bg1"/>
                </a:solidFill>
                <a:effectLst>
                  <a:outerShdw blurRad="38100" dist="38100" dir="2700000" algn="tl">
                    <a:srgbClr val="000000"/>
                  </a:outerShdw>
                </a:effectLst>
              </a:rPr>
              <a:t> - review problems for gas laws</a:t>
            </a:r>
          </a:p>
        </p:txBody>
      </p:sp>
      <p:sp>
        <p:nvSpPr>
          <p:cNvPr id="837649" name="Text Box 17"/>
          <p:cNvSpPr txBox="1">
            <a:spLocks noChangeArrowheads="1"/>
          </p:cNvSpPr>
          <p:nvPr/>
        </p:nvSpPr>
        <p:spPr bwMode="auto">
          <a:xfrm>
            <a:off x="5084763" y="4076700"/>
            <a:ext cx="2449512"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8" action="ppaction://hlinkfile"/>
              </a:rPr>
              <a:t>Demonstrations</a:t>
            </a:r>
            <a:r>
              <a:rPr lang="en-US" sz="1400">
                <a:solidFill>
                  <a:schemeClr val="bg1"/>
                </a:solidFill>
                <a:effectLst>
                  <a:outerShdw blurRad="38100" dist="38100" dir="2700000" algn="tl">
                    <a:srgbClr val="000000"/>
                  </a:outerShdw>
                </a:effectLst>
              </a:rPr>
              <a:t> - gas demos</a:t>
            </a:r>
          </a:p>
        </p:txBody>
      </p:sp>
      <p:sp>
        <p:nvSpPr>
          <p:cNvPr id="837650" name="Text Box 18"/>
          <p:cNvSpPr txBox="1">
            <a:spLocks noChangeArrowheads="1"/>
          </p:cNvSpPr>
          <p:nvPr/>
        </p:nvSpPr>
        <p:spPr bwMode="auto">
          <a:xfrm>
            <a:off x="5092700" y="4457700"/>
            <a:ext cx="21732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9" action="ppaction://hlinkfile"/>
              </a:rPr>
              <a:t>Worksheet</a:t>
            </a:r>
            <a:r>
              <a:rPr lang="en-US" sz="1400">
                <a:solidFill>
                  <a:schemeClr val="bg1"/>
                </a:solidFill>
                <a:effectLst>
                  <a:outerShdw blurRad="38100" dist="38100" dir="2700000" algn="tl">
                    <a:srgbClr val="000000"/>
                  </a:outerShdw>
                </a:effectLst>
              </a:rPr>
              <a:t> - manometers</a:t>
            </a:r>
          </a:p>
        </p:txBody>
      </p:sp>
      <p:sp>
        <p:nvSpPr>
          <p:cNvPr id="837651" name="Text Box 19"/>
          <p:cNvSpPr txBox="1">
            <a:spLocks noChangeArrowheads="1"/>
          </p:cNvSpPr>
          <p:nvPr/>
        </p:nvSpPr>
        <p:spPr bwMode="auto">
          <a:xfrm>
            <a:off x="5092700" y="4854575"/>
            <a:ext cx="32766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0" action="ppaction://hlinkfile"/>
              </a:rPr>
              <a:t>Worksheet</a:t>
            </a:r>
            <a:r>
              <a:rPr lang="en-US" sz="1400">
                <a:solidFill>
                  <a:schemeClr val="bg1"/>
                </a:solidFill>
                <a:effectLst>
                  <a:outerShdw blurRad="38100" dist="38100" dir="2700000" algn="tl">
                    <a:srgbClr val="000000"/>
                  </a:outerShdw>
                </a:effectLst>
              </a:rPr>
              <a:t> - vapor pressure and boiling</a:t>
            </a:r>
          </a:p>
        </p:txBody>
      </p:sp>
      <p:sp>
        <p:nvSpPr>
          <p:cNvPr id="837652" name="Text Box 20"/>
          <p:cNvSpPr txBox="1">
            <a:spLocks noChangeArrowheads="1"/>
          </p:cNvSpPr>
          <p:nvPr/>
        </p:nvSpPr>
        <p:spPr bwMode="auto">
          <a:xfrm>
            <a:off x="5094288" y="5245100"/>
            <a:ext cx="247015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1" action="ppaction://hlinkfile"/>
              </a:rPr>
              <a:t>Lab</a:t>
            </a:r>
            <a:r>
              <a:rPr lang="en-US" sz="1400">
                <a:solidFill>
                  <a:schemeClr val="bg1"/>
                </a:solidFill>
                <a:effectLst>
                  <a:outerShdw blurRad="38100" dist="38100" dir="2700000" algn="tl">
                    <a:srgbClr val="000000"/>
                  </a:outerShdw>
                </a:effectLst>
              </a:rPr>
              <a:t> - reaction of Mg with HCl</a:t>
            </a:r>
          </a:p>
        </p:txBody>
      </p:sp>
      <p:sp>
        <p:nvSpPr>
          <p:cNvPr id="837653" name="Text Box 21"/>
          <p:cNvSpPr txBox="1">
            <a:spLocks noChangeArrowheads="1"/>
          </p:cNvSpPr>
          <p:nvPr/>
        </p:nvSpPr>
        <p:spPr bwMode="auto">
          <a:xfrm>
            <a:off x="944563" y="5643563"/>
            <a:ext cx="22637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2" action="ppaction://hlinkfile"/>
              </a:rPr>
              <a:t>Worksheet</a:t>
            </a:r>
            <a:r>
              <a:rPr lang="en-US" sz="1400">
                <a:solidFill>
                  <a:schemeClr val="bg1"/>
                </a:solidFill>
                <a:effectLst>
                  <a:outerShdw blurRad="38100" dist="38100" dir="2700000" algn="tl">
                    <a:srgbClr val="000000"/>
                  </a:outerShdw>
                </a:effectLst>
              </a:rPr>
              <a:t> - ideal gas law </a:t>
            </a:r>
          </a:p>
        </p:txBody>
      </p:sp>
      <p:sp>
        <p:nvSpPr>
          <p:cNvPr id="200726" name="AutoShape 22" descr="Back to menu">
            <a:hlinkClick r:id="" action="ppaction://hlinkshowjump?jump=lastslideviewed" highlightClick="1"/>
            <a:hlinkHover r:id="" action="ppaction://hlinkshowjump?jump=lastslideviewed"/>
          </p:cNvPr>
          <p:cNvSpPr>
            <a:spLocks noChangeArrowheads="1"/>
          </p:cNvSpPr>
          <p:nvPr/>
        </p:nvSpPr>
        <p:spPr bwMode="auto">
          <a:xfrm>
            <a:off x="0" y="6391275"/>
            <a:ext cx="381000" cy="238125"/>
          </a:xfrm>
          <a:prstGeom prst="actionButtonBackPrevious">
            <a:avLst/>
          </a:prstGeom>
          <a:solidFill>
            <a:srgbClr val="F8F8F8">
              <a:alpha val="89803"/>
            </a:srgbClr>
          </a:solidFill>
          <a:ln w="9525">
            <a:noFill/>
            <a:miter lim="800000"/>
            <a:headEnd/>
            <a:tailEnd/>
          </a:ln>
        </p:spPr>
        <p:txBody>
          <a:bodyPr wrap="none" anchor="ctr"/>
          <a:lstStyle/>
          <a:p>
            <a:endParaRPr lang="en-US"/>
          </a:p>
        </p:txBody>
      </p:sp>
      <p:sp>
        <p:nvSpPr>
          <p:cNvPr id="837655" name="Text Box 23"/>
          <p:cNvSpPr txBox="1">
            <a:spLocks noChangeArrowheads="1"/>
          </p:cNvSpPr>
          <p:nvPr/>
        </p:nvSpPr>
        <p:spPr bwMode="auto">
          <a:xfrm>
            <a:off x="5102225" y="5600700"/>
            <a:ext cx="18700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3" action="ppaction://hlinkfile"/>
              </a:rPr>
              <a:t>Review</a:t>
            </a:r>
            <a:r>
              <a:rPr lang="en-US" sz="1400">
                <a:solidFill>
                  <a:schemeClr val="bg1"/>
                </a:solidFill>
                <a:effectLst>
                  <a:outerShdw blurRad="38100" dist="38100" dir="2700000" algn="tl">
                    <a:srgbClr val="000000"/>
                  </a:outerShdw>
                </a:effectLst>
              </a:rPr>
              <a:t> – main points</a:t>
            </a:r>
          </a:p>
        </p:txBody>
      </p:sp>
      <p:sp>
        <p:nvSpPr>
          <p:cNvPr id="837656" name="Text Box 24"/>
          <p:cNvSpPr txBox="1">
            <a:spLocks noChangeArrowheads="1"/>
          </p:cNvSpPr>
          <p:nvPr/>
        </p:nvSpPr>
        <p:spPr bwMode="auto">
          <a:xfrm>
            <a:off x="969963" y="5940425"/>
            <a:ext cx="18288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4" action="ppaction://hlinkfile"/>
              </a:rPr>
              <a:t>Textbook</a:t>
            </a:r>
            <a:r>
              <a:rPr lang="en-US" sz="1400">
                <a:solidFill>
                  <a:schemeClr val="bg1"/>
                </a:solidFill>
                <a:effectLst>
                  <a:outerShdw blurRad="38100" dist="38100" dir="2700000" algn="tl">
                    <a:srgbClr val="000000"/>
                  </a:outerShdw>
                </a:effectLst>
              </a:rPr>
              <a:t> - questions</a:t>
            </a:r>
          </a:p>
        </p:txBody>
      </p:sp>
      <p:sp>
        <p:nvSpPr>
          <p:cNvPr id="200729" name="Rectangle 25"/>
          <p:cNvSpPr>
            <a:spLocks noChangeArrowheads="1"/>
          </p:cNvSpPr>
          <p:nvPr/>
        </p:nvSpPr>
        <p:spPr bwMode="auto">
          <a:xfrm>
            <a:off x="5084763" y="2225675"/>
            <a:ext cx="3200400" cy="304800"/>
          </a:xfrm>
          <a:prstGeom prst="rect">
            <a:avLst/>
          </a:prstGeom>
          <a:noFill/>
          <a:ln w="9525">
            <a:noFill/>
            <a:miter lim="800000"/>
            <a:headEnd/>
            <a:tailEnd/>
          </a:ln>
        </p:spPr>
        <p:txBody>
          <a:bodyPr wrap="none">
            <a:spAutoFit/>
          </a:bodyPr>
          <a:lstStyle/>
          <a:p>
            <a:pPr algn="l"/>
            <a:r>
              <a:rPr lang="en-US" sz="1400">
                <a:solidFill>
                  <a:schemeClr val="accent1"/>
                </a:solidFill>
                <a:hlinkClick r:id="rId25" action="ppaction://hlinkfile" tooltip="The Precious Envelope"/>
              </a:rPr>
              <a:t>Episode 17</a:t>
            </a:r>
            <a:r>
              <a:rPr lang="en-US" sz="1400">
                <a:solidFill>
                  <a:schemeClr val="accent1"/>
                </a:solidFill>
              </a:rPr>
              <a:t>  –  The Precious Envelope</a:t>
            </a:r>
          </a:p>
        </p:txBody>
      </p:sp>
      <p:sp>
        <p:nvSpPr>
          <p:cNvPr id="200730" name="AutoShape 26">
            <a:hlinkClick r:id="rId26" highlightClick="1"/>
          </p:cNvPr>
          <p:cNvSpPr>
            <a:spLocks noChangeArrowheads="1"/>
          </p:cNvSpPr>
          <p:nvPr/>
        </p:nvSpPr>
        <p:spPr bwMode="auto">
          <a:xfrm>
            <a:off x="6388100" y="1581150"/>
            <a:ext cx="569913" cy="569913"/>
          </a:xfrm>
          <a:prstGeom prst="actionButtonMovie">
            <a:avLst/>
          </a:prstGeom>
          <a:solidFill>
            <a:schemeClr val="accent1"/>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smtClean="0">
                <a:solidFill>
                  <a:schemeClr val="bg1"/>
                </a:solidFill>
              </a:rPr>
              <a:t>KEYS - Gas Laws</a:t>
            </a:r>
          </a:p>
        </p:txBody>
      </p:sp>
      <p:sp>
        <p:nvSpPr>
          <p:cNvPr id="833539" name="Text Box 3"/>
          <p:cNvSpPr txBox="1">
            <a:spLocks noChangeArrowheads="1"/>
          </p:cNvSpPr>
          <p:nvPr/>
        </p:nvSpPr>
        <p:spPr bwMode="auto">
          <a:xfrm>
            <a:off x="1365250" y="1641475"/>
            <a:ext cx="1608138" cy="457200"/>
          </a:xfrm>
          <a:prstGeom prst="rect">
            <a:avLst/>
          </a:prstGeom>
          <a:noFill/>
          <a:ln w="9525">
            <a:noFill/>
            <a:miter lim="800000"/>
            <a:headEnd/>
            <a:tailEnd/>
          </a:ln>
          <a:effectLst/>
        </p:spPr>
        <p:txBody>
          <a:bodyPr wrap="none">
            <a:spAutoFit/>
          </a:bodyPr>
          <a:lstStyle/>
          <a:p>
            <a:pPr algn="l">
              <a:defRPr/>
            </a:pPr>
            <a:r>
              <a:rPr lang="en-US" sz="2400">
                <a:solidFill>
                  <a:schemeClr val="bg1"/>
                </a:solidFill>
                <a:effectLst>
                  <a:outerShdw blurRad="38100" dist="38100" dir="2700000" algn="tl">
                    <a:srgbClr val="000000"/>
                  </a:outerShdw>
                </a:effectLst>
                <a:hlinkClick r:id="rId4" action="ppaction://hlinkfile"/>
              </a:rPr>
              <a:t>Objectives</a:t>
            </a:r>
            <a:endParaRPr lang="en-US" sz="2400">
              <a:solidFill>
                <a:schemeClr val="bg1"/>
              </a:solidFill>
              <a:effectLst>
                <a:outerShdw blurRad="38100" dist="38100" dir="2700000" algn="tl">
                  <a:srgbClr val="000000"/>
                </a:outerShdw>
              </a:effectLst>
            </a:endParaRPr>
          </a:p>
        </p:txBody>
      </p:sp>
      <p:sp>
        <p:nvSpPr>
          <p:cNvPr id="833540" name="Text Box 4"/>
          <p:cNvSpPr txBox="1">
            <a:spLocks noChangeArrowheads="1"/>
          </p:cNvSpPr>
          <p:nvPr/>
        </p:nvSpPr>
        <p:spPr bwMode="auto">
          <a:xfrm>
            <a:off x="939800" y="2543175"/>
            <a:ext cx="20462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5"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6" action="ppaction://hlinkfile"/>
              </a:rPr>
              <a:t>vocabulary</a:t>
            </a:r>
            <a:endParaRPr lang="en-US" sz="1400">
              <a:solidFill>
                <a:schemeClr val="bg1"/>
              </a:solidFill>
              <a:effectLst>
                <a:outerShdw blurRad="38100" dist="38100" dir="2700000" algn="tl">
                  <a:srgbClr val="000000"/>
                </a:outerShdw>
              </a:effectLst>
            </a:endParaRPr>
          </a:p>
        </p:txBody>
      </p:sp>
      <p:sp>
        <p:nvSpPr>
          <p:cNvPr id="833541" name="Text Box 5"/>
          <p:cNvSpPr txBox="1">
            <a:spLocks noChangeArrowheads="1"/>
          </p:cNvSpPr>
          <p:nvPr/>
        </p:nvSpPr>
        <p:spPr bwMode="auto">
          <a:xfrm>
            <a:off x="938213" y="2898775"/>
            <a:ext cx="32004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rPr>
              <a:t>Video (VHS) - crisis in the atmosphere</a:t>
            </a:r>
          </a:p>
        </p:txBody>
      </p:sp>
      <p:sp>
        <p:nvSpPr>
          <p:cNvPr id="833542" name="Text Box 6"/>
          <p:cNvSpPr txBox="1">
            <a:spLocks noChangeArrowheads="1"/>
          </p:cNvSpPr>
          <p:nvPr/>
        </p:nvSpPr>
        <p:spPr bwMode="auto">
          <a:xfrm>
            <a:off x="939800" y="3289300"/>
            <a:ext cx="258762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7" action="ppaction://hlinkfile"/>
              </a:rPr>
              <a:t>Worksheet</a:t>
            </a:r>
            <a:r>
              <a:rPr lang="en-US" sz="1400">
                <a:solidFill>
                  <a:schemeClr val="bg1"/>
                </a:solidFill>
                <a:effectLst>
                  <a:outerShdw blurRad="38100" dist="38100" dir="2700000" algn="tl">
                    <a:srgbClr val="000000"/>
                  </a:outerShdw>
                </a:effectLst>
              </a:rPr>
              <a:t> - behavior of gases</a:t>
            </a:r>
          </a:p>
        </p:txBody>
      </p:sp>
      <p:sp>
        <p:nvSpPr>
          <p:cNvPr id="833543" name="Text Box 7"/>
          <p:cNvSpPr txBox="1">
            <a:spLocks noChangeArrowheads="1"/>
          </p:cNvSpPr>
          <p:nvPr/>
        </p:nvSpPr>
        <p:spPr bwMode="auto">
          <a:xfrm>
            <a:off x="939800" y="3686175"/>
            <a:ext cx="37607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8"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9" action="ppaction://hlinkfile"/>
              </a:rPr>
              <a:t>unit conversions for the gas laws</a:t>
            </a:r>
            <a:endParaRPr lang="en-US" sz="1400">
              <a:solidFill>
                <a:schemeClr val="bg1"/>
              </a:solidFill>
              <a:effectLst>
                <a:outerShdw blurRad="38100" dist="38100" dir="2700000" algn="tl">
                  <a:srgbClr val="000000"/>
                </a:outerShdw>
              </a:effectLst>
            </a:endParaRPr>
          </a:p>
        </p:txBody>
      </p:sp>
      <p:sp>
        <p:nvSpPr>
          <p:cNvPr id="833544" name="Text Box 8"/>
          <p:cNvSpPr txBox="1">
            <a:spLocks noChangeArrowheads="1"/>
          </p:cNvSpPr>
          <p:nvPr/>
        </p:nvSpPr>
        <p:spPr bwMode="auto">
          <a:xfrm>
            <a:off x="941388" y="4076700"/>
            <a:ext cx="226695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0"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11" action="ppaction://hlinkfile"/>
              </a:rPr>
              <a:t>Graham's law</a:t>
            </a:r>
            <a:endParaRPr lang="en-US" sz="1400">
              <a:solidFill>
                <a:schemeClr val="bg1"/>
              </a:solidFill>
              <a:effectLst>
                <a:outerShdw blurRad="38100" dist="38100" dir="2700000" algn="tl">
                  <a:srgbClr val="000000"/>
                </a:outerShdw>
              </a:effectLst>
            </a:endParaRPr>
          </a:p>
        </p:txBody>
      </p:sp>
      <p:sp>
        <p:nvSpPr>
          <p:cNvPr id="833545" name="Text Box 9"/>
          <p:cNvSpPr txBox="1">
            <a:spLocks noChangeArrowheads="1"/>
          </p:cNvSpPr>
          <p:nvPr/>
        </p:nvSpPr>
        <p:spPr bwMode="auto">
          <a:xfrm>
            <a:off x="949325" y="4457700"/>
            <a:ext cx="37115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2"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13" action="ppaction://hlinkfile"/>
              </a:rPr>
              <a:t>gas laws with one term constant</a:t>
            </a:r>
            <a:endParaRPr lang="en-US" sz="1400">
              <a:solidFill>
                <a:schemeClr val="bg1"/>
              </a:solidFill>
              <a:effectLst>
                <a:outerShdw blurRad="38100" dist="38100" dir="2700000" algn="tl">
                  <a:srgbClr val="000000"/>
                </a:outerShdw>
              </a:effectLst>
            </a:endParaRPr>
          </a:p>
        </p:txBody>
      </p:sp>
      <p:sp>
        <p:nvSpPr>
          <p:cNvPr id="833546" name="Text Box 10"/>
          <p:cNvSpPr txBox="1">
            <a:spLocks noChangeArrowheads="1"/>
          </p:cNvSpPr>
          <p:nvPr/>
        </p:nvSpPr>
        <p:spPr bwMode="auto">
          <a:xfrm>
            <a:off x="949325" y="4854575"/>
            <a:ext cx="290353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4"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15" action="ppaction://hlinkfile"/>
              </a:rPr>
              <a:t>the combined gas law</a:t>
            </a:r>
            <a:endParaRPr lang="en-US" sz="1400">
              <a:solidFill>
                <a:schemeClr val="bg1"/>
              </a:solidFill>
              <a:effectLst>
                <a:outerShdw blurRad="38100" dist="38100" dir="2700000" algn="tl">
                  <a:srgbClr val="000000"/>
                </a:outerShdw>
              </a:effectLst>
            </a:endParaRPr>
          </a:p>
        </p:txBody>
      </p:sp>
      <p:sp>
        <p:nvSpPr>
          <p:cNvPr id="833547" name="Text Box 11"/>
          <p:cNvSpPr txBox="1">
            <a:spLocks noChangeArrowheads="1"/>
          </p:cNvSpPr>
          <p:nvPr/>
        </p:nvSpPr>
        <p:spPr bwMode="auto">
          <a:xfrm>
            <a:off x="950913" y="5245100"/>
            <a:ext cx="36068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6"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17" action="ppaction://hlinkfile"/>
              </a:rPr>
              <a:t>Dalton's law of partial pressure</a:t>
            </a:r>
            <a:endParaRPr lang="en-US" sz="1400">
              <a:solidFill>
                <a:schemeClr val="bg1"/>
              </a:solidFill>
              <a:effectLst>
                <a:outerShdw blurRad="38100" dist="38100" dir="2700000" algn="tl">
                  <a:srgbClr val="000000"/>
                </a:outerShdw>
              </a:effectLst>
            </a:endParaRPr>
          </a:p>
        </p:txBody>
      </p:sp>
      <p:sp>
        <p:nvSpPr>
          <p:cNvPr id="833548" name="Text Box 12"/>
          <p:cNvSpPr txBox="1">
            <a:spLocks noChangeArrowheads="1"/>
          </p:cNvSpPr>
          <p:nvPr/>
        </p:nvSpPr>
        <p:spPr bwMode="auto">
          <a:xfrm>
            <a:off x="6686550" y="6400800"/>
            <a:ext cx="2457450" cy="457200"/>
          </a:xfrm>
          <a:prstGeom prst="rect">
            <a:avLst/>
          </a:prstGeom>
          <a:noFill/>
          <a:ln w="9525">
            <a:noFill/>
            <a:miter lim="800000"/>
            <a:headEnd/>
            <a:tailEnd/>
          </a:ln>
          <a:effectLst/>
        </p:spPr>
        <p:txBody>
          <a:bodyPr wrap="none">
            <a:spAutoFit/>
          </a:bodyPr>
          <a:lstStyle/>
          <a:p>
            <a:pPr algn="l">
              <a:defRPr/>
            </a:pPr>
            <a:r>
              <a:rPr lang="en-US" sz="2400">
                <a:hlinkClick r:id="rId18" action="ppaction://hlinkfile"/>
              </a:rPr>
              <a:t>Outline</a:t>
            </a:r>
            <a:r>
              <a:rPr lang="en-US" sz="2400"/>
              <a:t> </a:t>
            </a:r>
            <a:r>
              <a:rPr lang="en-US" sz="2400">
                <a:solidFill>
                  <a:schemeClr val="bg1"/>
                </a:solidFill>
                <a:effectLst>
                  <a:outerShdw blurRad="38100" dist="38100" dir="2700000" algn="tl">
                    <a:srgbClr val="000000"/>
                  </a:outerShdw>
                </a:effectLst>
              </a:rPr>
              <a:t>(general)</a:t>
            </a:r>
          </a:p>
        </p:txBody>
      </p:sp>
      <p:sp>
        <p:nvSpPr>
          <p:cNvPr id="833549" name="Text Box 13"/>
          <p:cNvSpPr txBox="1">
            <a:spLocks noChangeArrowheads="1"/>
          </p:cNvSpPr>
          <p:nvPr/>
        </p:nvSpPr>
        <p:spPr bwMode="auto">
          <a:xfrm>
            <a:off x="5083175" y="2543175"/>
            <a:ext cx="3021013"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19"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20" action="ppaction://hlinkfile"/>
              </a:rPr>
              <a:t>density of gases</a:t>
            </a:r>
            <a:r>
              <a:rPr lang="en-US" sz="1400">
                <a:solidFill>
                  <a:schemeClr val="bg1"/>
                </a:solidFill>
                <a:effectLst>
                  <a:outerShdw blurRad="38100" dist="38100" dir="2700000" algn="tl">
                    <a:srgbClr val="000000"/>
                  </a:outerShdw>
                </a:effectLst>
              </a:rPr>
              <a:t> (</a:t>
            </a:r>
            <a:r>
              <a:rPr lang="en-US" sz="1400">
                <a:solidFill>
                  <a:schemeClr val="bg1"/>
                </a:solidFill>
                <a:effectLst>
                  <a:outerShdw blurRad="38100" dist="38100" dir="2700000" algn="tl">
                    <a:srgbClr val="000000"/>
                  </a:outerShdw>
                </a:effectLst>
                <a:hlinkClick r:id="rId21" action="ppaction://hlinkfile"/>
              </a:rPr>
              <a:t>table</a:t>
            </a:r>
            <a:r>
              <a:rPr lang="en-US" sz="1400">
                <a:solidFill>
                  <a:schemeClr val="bg1"/>
                </a:solidFill>
                <a:effectLst>
                  <a:outerShdw blurRad="38100" dist="38100" dir="2700000" algn="tl">
                    <a:srgbClr val="000000"/>
                  </a:outerShdw>
                </a:effectLst>
              </a:rPr>
              <a:t>)</a:t>
            </a:r>
          </a:p>
        </p:txBody>
      </p:sp>
      <p:sp>
        <p:nvSpPr>
          <p:cNvPr id="833550" name="Text Box 14"/>
          <p:cNvSpPr txBox="1">
            <a:spLocks noChangeArrowheads="1"/>
          </p:cNvSpPr>
          <p:nvPr/>
        </p:nvSpPr>
        <p:spPr bwMode="auto">
          <a:xfrm>
            <a:off x="5081588" y="2898775"/>
            <a:ext cx="3582987"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2" action="ppaction://hlinkfile"/>
              </a:rPr>
              <a:t>Worksheet</a:t>
            </a:r>
            <a:r>
              <a:rPr lang="en-US" sz="1400">
                <a:solidFill>
                  <a:schemeClr val="bg1"/>
                </a:solidFill>
                <a:effectLst>
                  <a:outerShdw blurRad="38100" dist="38100" dir="2700000" algn="tl">
                    <a:srgbClr val="000000"/>
                  </a:outerShdw>
                </a:effectLst>
              </a:rPr>
              <a:t> - practice problems for gas laws</a:t>
            </a:r>
          </a:p>
        </p:txBody>
      </p:sp>
      <p:sp>
        <p:nvSpPr>
          <p:cNvPr id="833551" name="Text Box 15"/>
          <p:cNvSpPr txBox="1">
            <a:spLocks noChangeArrowheads="1"/>
          </p:cNvSpPr>
          <p:nvPr/>
        </p:nvSpPr>
        <p:spPr bwMode="auto">
          <a:xfrm>
            <a:off x="5083175" y="3289300"/>
            <a:ext cx="29733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3"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24" action="ppaction://hlinkfile"/>
              </a:rPr>
              <a:t>gas laws review / mole</a:t>
            </a:r>
            <a:endParaRPr lang="en-US" sz="1400">
              <a:solidFill>
                <a:schemeClr val="bg1"/>
              </a:solidFill>
              <a:effectLst>
                <a:outerShdw blurRad="38100" dist="38100" dir="2700000" algn="tl">
                  <a:srgbClr val="000000"/>
                </a:outerShdw>
              </a:effectLst>
            </a:endParaRPr>
          </a:p>
        </p:txBody>
      </p:sp>
      <p:sp>
        <p:nvSpPr>
          <p:cNvPr id="833552" name="Text Box 16"/>
          <p:cNvSpPr txBox="1">
            <a:spLocks noChangeArrowheads="1"/>
          </p:cNvSpPr>
          <p:nvPr/>
        </p:nvSpPr>
        <p:spPr bwMode="auto">
          <a:xfrm>
            <a:off x="5083175" y="3686175"/>
            <a:ext cx="347503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5"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26" action="ppaction://hlinkfile"/>
              </a:rPr>
              <a:t>review problems for gas laws</a:t>
            </a:r>
            <a:endParaRPr lang="en-US" sz="1400">
              <a:solidFill>
                <a:schemeClr val="bg1"/>
              </a:solidFill>
              <a:effectLst>
                <a:outerShdw blurRad="38100" dist="38100" dir="2700000" algn="tl">
                  <a:srgbClr val="000000"/>
                </a:outerShdw>
              </a:effectLst>
            </a:endParaRPr>
          </a:p>
        </p:txBody>
      </p:sp>
      <p:sp>
        <p:nvSpPr>
          <p:cNvPr id="833553" name="Text Box 17"/>
          <p:cNvSpPr txBox="1">
            <a:spLocks noChangeArrowheads="1"/>
          </p:cNvSpPr>
          <p:nvPr/>
        </p:nvSpPr>
        <p:spPr bwMode="auto">
          <a:xfrm>
            <a:off x="5084763" y="4076700"/>
            <a:ext cx="2449512"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7" action="ppaction://hlinkfile"/>
              </a:rPr>
              <a:t>Demonstrations</a:t>
            </a:r>
            <a:r>
              <a:rPr lang="en-US" sz="1400">
                <a:solidFill>
                  <a:schemeClr val="bg1"/>
                </a:solidFill>
                <a:effectLst>
                  <a:outerShdw blurRad="38100" dist="38100" dir="2700000" algn="tl">
                    <a:srgbClr val="000000"/>
                  </a:outerShdw>
                </a:effectLst>
              </a:rPr>
              <a:t> - gas demos</a:t>
            </a:r>
          </a:p>
        </p:txBody>
      </p:sp>
      <p:sp>
        <p:nvSpPr>
          <p:cNvPr id="833554" name="Text Box 18"/>
          <p:cNvSpPr txBox="1">
            <a:spLocks noChangeArrowheads="1"/>
          </p:cNvSpPr>
          <p:nvPr/>
        </p:nvSpPr>
        <p:spPr bwMode="auto">
          <a:xfrm>
            <a:off x="5092700" y="4457700"/>
            <a:ext cx="2173288"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28"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29" action="ppaction://hlinkfile"/>
              </a:rPr>
              <a:t>manometers</a:t>
            </a:r>
            <a:endParaRPr lang="en-US" sz="1400">
              <a:solidFill>
                <a:schemeClr val="bg1"/>
              </a:solidFill>
              <a:effectLst>
                <a:outerShdw blurRad="38100" dist="38100" dir="2700000" algn="tl">
                  <a:srgbClr val="000000"/>
                </a:outerShdw>
              </a:effectLst>
            </a:endParaRPr>
          </a:p>
        </p:txBody>
      </p:sp>
      <p:sp>
        <p:nvSpPr>
          <p:cNvPr id="833555" name="Text Box 19"/>
          <p:cNvSpPr txBox="1">
            <a:spLocks noChangeArrowheads="1"/>
          </p:cNvSpPr>
          <p:nvPr/>
        </p:nvSpPr>
        <p:spPr bwMode="auto">
          <a:xfrm>
            <a:off x="5092700" y="4854575"/>
            <a:ext cx="32766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30"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31" action="ppaction://hlinkfile"/>
              </a:rPr>
              <a:t>vapor pressure and boiling</a:t>
            </a:r>
            <a:endParaRPr lang="en-US" sz="1400">
              <a:solidFill>
                <a:schemeClr val="bg1"/>
              </a:solidFill>
              <a:effectLst>
                <a:outerShdw blurRad="38100" dist="38100" dir="2700000" algn="tl">
                  <a:srgbClr val="000000"/>
                </a:outerShdw>
              </a:effectLst>
            </a:endParaRPr>
          </a:p>
        </p:txBody>
      </p:sp>
      <p:sp>
        <p:nvSpPr>
          <p:cNvPr id="833556" name="Text Box 20"/>
          <p:cNvSpPr txBox="1">
            <a:spLocks noChangeArrowheads="1"/>
          </p:cNvSpPr>
          <p:nvPr/>
        </p:nvSpPr>
        <p:spPr bwMode="auto">
          <a:xfrm>
            <a:off x="5094288" y="5245100"/>
            <a:ext cx="247015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32" action="ppaction://hlinkfile"/>
              </a:rPr>
              <a:t>Lab</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33" action="ppaction://hlinkfile"/>
              </a:rPr>
              <a:t>reaction of Mg with HCl</a:t>
            </a:r>
            <a:endParaRPr lang="en-US" sz="1400">
              <a:solidFill>
                <a:schemeClr val="bg1"/>
              </a:solidFill>
              <a:effectLst>
                <a:outerShdw blurRad="38100" dist="38100" dir="2700000" algn="tl">
                  <a:srgbClr val="000000"/>
                </a:outerShdw>
              </a:effectLst>
            </a:endParaRPr>
          </a:p>
        </p:txBody>
      </p:sp>
      <p:sp>
        <p:nvSpPr>
          <p:cNvPr id="833557" name="Text Box 21"/>
          <p:cNvSpPr txBox="1">
            <a:spLocks noChangeArrowheads="1"/>
          </p:cNvSpPr>
          <p:nvPr/>
        </p:nvSpPr>
        <p:spPr bwMode="auto">
          <a:xfrm>
            <a:off x="944563" y="5643563"/>
            <a:ext cx="22637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34" action="ppaction://hlinkfile"/>
              </a:rPr>
              <a:t>Worksheet</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35" action="ppaction://hlinkfile"/>
              </a:rPr>
              <a:t>ideal gas law </a:t>
            </a:r>
            <a:endParaRPr lang="en-US" sz="1400">
              <a:solidFill>
                <a:schemeClr val="bg1"/>
              </a:solidFill>
              <a:effectLst>
                <a:outerShdw blurRad="38100" dist="38100" dir="2700000" algn="tl">
                  <a:srgbClr val="000000"/>
                </a:outerShdw>
              </a:effectLst>
            </a:endParaRPr>
          </a:p>
        </p:txBody>
      </p:sp>
      <p:sp>
        <p:nvSpPr>
          <p:cNvPr id="833558" name="Text Box 22"/>
          <p:cNvSpPr txBox="1">
            <a:spLocks noChangeArrowheads="1"/>
          </p:cNvSpPr>
          <p:nvPr/>
        </p:nvSpPr>
        <p:spPr bwMode="auto">
          <a:xfrm>
            <a:off x="5102225" y="5600700"/>
            <a:ext cx="1870075"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36" action="ppaction://hlinkfile"/>
              </a:rPr>
              <a:t>Review</a:t>
            </a:r>
            <a:r>
              <a:rPr lang="en-US" sz="1400">
                <a:solidFill>
                  <a:schemeClr val="bg1"/>
                </a:solidFill>
                <a:effectLst>
                  <a:outerShdw blurRad="38100" dist="38100" dir="2700000" algn="tl">
                    <a:srgbClr val="000000"/>
                  </a:outerShdw>
                </a:effectLst>
              </a:rPr>
              <a:t> – main points</a:t>
            </a:r>
          </a:p>
        </p:txBody>
      </p:sp>
      <p:sp>
        <p:nvSpPr>
          <p:cNvPr id="833559" name="Text Box 23"/>
          <p:cNvSpPr txBox="1">
            <a:spLocks noChangeArrowheads="1"/>
          </p:cNvSpPr>
          <p:nvPr/>
        </p:nvSpPr>
        <p:spPr bwMode="auto">
          <a:xfrm>
            <a:off x="969963" y="5940425"/>
            <a:ext cx="1828800" cy="304800"/>
          </a:xfrm>
          <a:prstGeom prst="rect">
            <a:avLst/>
          </a:prstGeom>
          <a:noFill/>
          <a:ln w="9525">
            <a:noFill/>
            <a:miter lim="800000"/>
            <a:headEnd/>
            <a:tailEnd/>
          </a:ln>
          <a:effectLst/>
        </p:spPr>
        <p:txBody>
          <a:bodyPr wrap="none">
            <a:spAutoFit/>
          </a:bodyPr>
          <a:lstStyle/>
          <a:p>
            <a:pPr algn="l">
              <a:defRPr/>
            </a:pPr>
            <a:r>
              <a:rPr lang="en-US" sz="1400">
                <a:solidFill>
                  <a:schemeClr val="bg1"/>
                </a:solidFill>
                <a:effectLst>
                  <a:outerShdw blurRad="38100" dist="38100" dir="2700000" algn="tl">
                    <a:srgbClr val="000000"/>
                  </a:outerShdw>
                </a:effectLst>
                <a:hlinkClick r:id="rId37" action="ppaction://hlinkfile"/>
              </a:rPr>
              <a:t>Textbook</a:t>
            </a:r>
            <a:r>
              <a:rPr lang="en-US" sz="1400">
                <a:solidFill>
                  <a:schemeClr val="bg1"/>
                </a:solidFill>
                <a:effectLst>
                  <a:outerShdw blurRad="38100" dist="38100" dir="2700000" algn="tl">
                    <a:srgbClr val="000000"/>
                  </a:outerShdw>
                </a:effectLst>
              </a:rPr>
              <a:t> - </a:t>
            </a:r>
            <a:r>
              <a:rPr lang="en-US" sz="1400">
                <a:solidFill>
                  <a:schemeClr val="bg1"/>
                </a:solidFill>
                <a:effectLst>
                  <a:outerShdw blurRad="38100" dist="38100" dir="2700000" algn="tl">
                    <a:srgbClr val="000000"/>
                  </a:outerShdw>
                </a:effectLst>
                <a:hlinkClick r:id="rId38" action="ppaction://hlinkfile"/>
              </a:rPr>
              <a:t>questions</a:t>
            </a:r>
            <a:endParaRPr lang="en-US" sz="1400">
              <a:solidFill>
                <a:schemeClr val="bg1"/>
              </a:solidFill>
              <a:effectLst>
                <a:outerShdw blurRad="38100" dist="38100" dir="2700000" algn="tl">
                  <a:srgbClr val="000000"/>
                </a:outerShdw>
              </a:effectLst>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z="3600" smtClean="0"/>
              <a:t>Table of Contents</a:t>
            </a:r>
            <a:r>
              <a:rPr lang="en-US" smtClean="0"/>
              <a:t/>
            </a:r>
            <a:br>
              <a:rPr lang="en-US" smtClean="0"/>
            </a:br>
            <a:r>
              <a:rPr lang="en-US" sz="2000" smtClean="0"/>
              <a:t>‘Gas Laws’</a:t>
            </a:r>
          </a:p>
        </p:txBody>
      </p:sp>
      <p:sp>
        <p:nvSpPr>
          <p:cNvPr id="1028" name="Rectangle 3"/>
          <p:cNvSpPr>
            <a:spLocks noGrp="1" noChangeArrowheads="1"/>
          </p:cNvSpPr>
          <p:nvPr>
            <p:ph type="body" sz="half" idx="1"/>
          </p:nvPr>
        </p:nvSpPr>
        <p:spPr>
          <a:xfrm>
            <a:off x="685800" y="2362200"/>
            <a:ext cx="3810000" cy="4114800"/>
          </a:xfrm>
        </p:spPr>
        <p:txBody>
          <a:bodyPr/>
          <a:lstStyle/>
          <a:p>
            <a:pPr eaLnBrk="1" hangingPunct="1">
              <a:spcBef>
                <a:spcPct val="0"/>
              </a:spcBef>
              <a:buSzPct val="90000"/>
              <a:buFont typeface="Wingdings" pitchFamily="2" charset="2"/>
              <a:buNone/>
            </a:pPr>
            <a:r>
              <a:rPr lang="en-US" sz="2400" smtClean="0">
                <a:hlinkClick r:id="" action="ppaction://customshow?id=0&amp;return=true"/>
              </a:rPr>
              <a:t>Greenhouse Effect</a:t>
            </a:r>
            <a:r>
              <a:rPr lang="en-US" sz="2400" smtClean="0"/>
              <a:t> </a:t>
            </a:r>
          </a:p>
          <a:p>
            <a:pPr eaLnBrk="1" hangingPunct="1">
              <a:spcBef>
                <a:spcPct val="0"/>
              </a:spcBef>
              <a:buSzPct val="90000"/>
              <a:buFont typeface="Wingdings" pitchFamily="2" charset="2"/>
              <a:buNone/>
            </a:pPr>
            <a:r>
              <a:rPr lang="en-US" sz="2400" smtClean="0">
                <a:hlinkClick r:id="" action="ppaction://customshow?id=1&amp;return=true"/>
              </a:rPr>
              <a:t>Ozone</a:t>
            </a:r>
            <a:endParaRPr lang="en-US" sz="2400" smtClean="0"/>
          </a:p>
          <a:p>
            <a:pPr eaLnBrk="1" hangingPunct="1">
              <a:spcBef>
                <a:spcPct val="0"/>
              </a:spcBef>
              <a:buSzPct val="90000"/>
              <a:buFont typeface="Wingdings" pitchFamily="2" charset="2"/>
              <a:buNone/>
            </a:pPr>
            <a:r>
              <a:rPr lang="en-US" sz="2400" smtClean="0">
                <a:hlinkClick r:id="" action="ppaction://customshow?id=2&amp;return=true"/>
              </a:rPr>
              <a:t>Kinetic Molecular Theory</a:t>
            </a:r>
            <a:endParaRPr lang="en-US" sz="2400" smtClean="0"/>
          </a:p>
          <a:p>
            <a:pPr eaLnBrk="1" hangingPunct="1">
              <a:spcBef>
                <a:spcPct val="0"/>
              </a:spcBef>
              <a:buSzPct val="90000"/>
              <a:buFont typeface="Wingdings" pitchFamily="2" charset="2"/>
              <a:buNone/>
            </a:pPr>
            <a:r>
              <a:rPr lang="en-US" sz="2400" smtClean="0">
                <a:hlinkClick r:id="" action="ppaction://customshow?id=3&amp;return=true"/>
              </a:rPr>
              <a:t>Boyle’s Law</a:t>
            </a:r>
            <a:endParaRPr lang="en-US" sz="2400" smtClean="0"/>
          </a:p>
          <a:p>
            <a:pPr eaLnBrk="1" hangingPunct="1">
              <a:spcBef>
                <a:spcPct val="0"/>
              </a:spcBef>
              <a:buSzPct val="90000"/>
              <a:buFont typeface="Wingdings" pitchFamily="2" charset="2"/>
              <a:buNone/>
            </a:pPr>
            <a:r>
              <a:rPr lang="en-US" sz="2400" smtClean="0">
                <a:hlinkClick r:id="" action="ppaction://customshow?id=4&amp;return=true"/>
              </a:rPr>
              <a:t>Breathing</a:t>
            </a:r>
            <a:endParaRPr lang="en-US" sz="2400" smtClean="0"/>
          </a:p>
          <a:p>
            <a:pPr eaLnBrk="1" hangingPunct="1">
              <a:spcBef>
                <a:spcPct val="0"/>
              </a:spcBef>
              <a:buSzPct val="90000"/>
              <a:buFont typeface="Wingdings" pitchFamily="2" charset="2"/>
              <a:buNone/>
            </a:pPr>
            <a:r>
              <a:rPr lang="en-US" sz="2400" smtClean="0">
                <a:hlinkClick r:id="" action="ppaction://customshow?id=5&amp;return=true"/>
              </a:rPr>
              <a:t>Graham’s Law of Diffusion</a:t>
            </a:r>
            <a:endParaRPr lang="en-US" sz="2400" smtClean="0"/>
          </a:p>
          <a:p>
            <a:pPr eaLnBrk="1" hangingPunct="1">
              <a:spcBef>
                <a:spcPct val="0"/>
              </a:spcBef>
              <a:buSzPct val="90000"/>
              <a:buFont typeface="Wingdings" pitchFamily="2" charset="2"/>
              <a:buNone/>
            </a:pPr>
            <a:r>
              <a:rPr lang="en-US" sz="2400" smtClean="0">
                <a:hlinkClick r:id="" action="ppaction://customshow?id=6&amp;return=true"/>
              </a:rPr>
              <a:t>Charle’s Law</a:t>
            </a:r>
            <a:endParaRPr lang="en-US" sz="2400" smtClean="0"/>
          </a:p>
          <a:p>
            <a:pPr eaLnBrk="1" hangingPunct="1">
              <a:spcBef>
                <a:spcPct val="0"/>
              </a:spcBef>
              <a:buSzPct val="90000"/>
              <a:buFont typeface="Wingdings" pitchFamily="2" charset="2"/>
              <a:buNone/>
            </a:pPr>
            <a:r>
              <a:rPr lang="en-US" sz="2400" smtClean="0">
                <a:hlinkClick r:id="" action="ppaction://customshow?id=7&amp;return=true"/>
              </a:rPr>
              <a:t>Combined Gas Law</a:t>
            </a:r>
            <a:endParaRPr lang="en-US" sz="2400" smtClean="0"/>
          </a:p>
          <a:p>
            <a:pPr eaLnBrk="1" hangingPunct="1">
              <a:spcBef>
                <a:spcPct val="0"/>
              </a:spcBef>
              <a:buSzPct val="90000"/>
              <a:buFont typeface="Wingdings" pitchFamily="2" charset="2"/>
              <a:buNone/>
            </a:pPr>
            <a:r>
              <a:rPr lang="en-US" sz="2400" smtClean="0">
                <a:hlinkClick r:id="" action="ppaction://customshow?id=8&amp;return=true"/>
              </a:rPr>
              <a:t>Bernoulli’s Principle</a:t>
            </a:r>
            <a:endParaRPr lang="en-US" sz="2400" smtClean="0"/>
          </a:p>
          <a:p>
            <a:pPr eaLnBrk="1" hangingPunct="1">
              <a:spcBef>
                <a:spcPct val="0"/>
              </a:spcBef>
              <a:buSzPct val="90000"/>
              <a:buFont typeface="Wingdings" pitchFamily="2" charset="2"/>
              <a:buNone/>
            </a:pPr>
            <a:r>
              <a:rPr lang="en-US" sz="2400" smtClean="0">
                <a:hlinkClick r:id="" action="ppaction://customshow?id=9&amp;return=true"/>
              </a:rPr>
              <a:t>Space Shuttle</a:t>
            </a:r>
            <a:endParaRPr lang="en-US" sz="2400" smtClean="0"/>
          </a:p>
          <a:p>
            <a:pPr eaLnBrk="1" hangingPunct="1">
              <a:buFontTx/>
              <a:buNone/>
            </a:pPr>
            <a:endParaRPr lang="en-US" smtClean="0"/>
          </a:p>
        </p:txBody>
      </p:sp>
      <p:sp>
        <p:nvSpPr>
          <p:cNvPr id="1029" name="Rectangle 4"/>
          <p:cNvSpPr>
            <a:spLocks noGrp="1" noChangeArrowheads="1"/>
          </p:cNvSpPr>
          <p:nvPr>
            <p:ph type="body" sz="half" idx="2"/>
          </p:nvPr>
        </p:nvSpPr>
        <p:spPr>
          <a:xfrm>
            <a:off x="5181600" y="2362200"/>
            <a:ext cx="3810000" cy="4114800"/>
          </a:xfrm>
        </p:spPr>
        <p:txBody>
          <a:bodyPr/>
          <a:lstStyle/>
          <a:p>
            <a:pPr eaLnBrk="1" hangingPunct="1">
              <a:spcBef>
                <a:spcPct val="0"/>
              </a:spcBef>
              <a:buSzPct val="90000"/>
              <a:buFont typeface="Wingdings" pitchFamily="2" charset="2"/>
              <a:buNone/>
            </a:pPr>
            <a:r>
              <a:rPr lang="en-US" sz="2400" smtClean="0">
                <a:hlinkClick r:id="" action="ppaction://customshow?id=10&amp;return=true"/>
              </a:rPr>
              <a:t>Partial Pressures</a:t>
            </a:r>
            <a:endParaRPr lang="en-US" sz="2400" smtClean="0"/>
          </a:p>
          <a:p>
            <a:pPr eaLnBrk="1" hangingPunct="1">
              <a:spcBef>
                <a:spcPct val="0"/>
              </a:spcBef>
              <a:buSzPct val="90000"/>
              <a:buFont typeface="Wingdings" pitchFamily="2" charset="2"/>
              <a:buNone/>
            </a:pPr>
            <a:r>
              <a:rPr lang="en-US" sz="2400" smtClean="0">
                <a:hlinkClick r:id="" action="ppaction://noaction"/>
              </a:rPr>
              <a:t>Ideal vs. Real Gases</a:t>
            </a:r>
            <a:endParaRPr lang="en-US" sz="2400" smtClean="0"/>
          </a:p>
          <a:p>
            <a:pPr eaLnBrk="1" hangingPunct="1">
              <a:spcBef>
                <a:spcPct val="0"/>
              </a:spcBef>
              <a:buSzPct val="90000"/>
              <a:buFont typeface="Wingdings" pitchFamily="2" charset="2"/>
              <a:buNone/>
            </a:pPr>
            <a:r>
              <a:rPr lang="en-US" sz="2400" smtClean="0">
                <a:hlinkClick r:id="" action="ppaction://customshow?id=12&amp;return=true"/>
              </a:rPr>
              <a:t>Air Pressure</a:t>
            </a:r>
            <a:endParaRPr lang="en-US" sz="2400" smtClean="0"/>
          </a:p>
          <a:p>
            <a:pPr eaLnBrk="1" hangingPunct="1">
              <a:spcBef>
                <a:spcPct val="0"/>
              </a:spcBef>
              <a:buSzPct val="90000"/>
              <a:buFont typeface="Wingdings" pitchFamily="2" charset="2"/>
              <a:buNone/>
            </a:pPr>
            <a:r>
              <a:rPr lang="en-US" sz="2400" smtClean="0">
                <a:hlinkClick r:id="" action="ppaction://customshow?id=13&amp;return=true"/>
              </a:rPr>
              <a:t>Barometer</a:t>
            </a:r>
            <a:endParaRPr lang="en-US" sz="2400" smtClean="0"/>
          </a:p>
          <a:p>
            <a:pPr eaLnBrk="1" hangingPunct="1">
              <a:spcBef>
                <a:spcPct val="0"/>
              </a:spcBef>
              <a:buSzPct val="90000"/>
              <a:buFont typeface="Wingdings" pitchFamily="2" charset="2"/>
              <a:buNone/>
            </a:pPr>
            <a:r>
              <a:rPr lang="en-US" sz="2400" smtClean="0">
                <a:hlinkClick r:id="" action="ppaction://noaction"/>
              </a:rPr>
              <a:t>Diffusion</a:t>
            </a:r>
            <a:endParaRPr lang="en-US" sz="2400" smtClean="0"/>
          </a:p>
          <a:p>
            <a:pPr eaLnBrk="1" hangingPunct="1">
              <a:spcBef>
                <a:spcPct val="0"/>
              </a:spcBef>
              <a:buSzPct val="90000"/>
              <a:buFont typeface="Wingdings" pitchFamily="2" charset="2"/>
              <a:buNone/>
            </a:pPr>
            <a:r>
              <a:rPr lang="en-US" sz="2400" smtClean="0">
                <a:hlinkClick r:id="" action="ppaction://customshow?id=15&amp;return=true"/>
              </a:rPr>
              <a:t>Manometer</a:t>
            </a:r>
            <a:endParaRPr lang="en-US" sz="2400" smtClean="0"/>
          </a:p>
          <a:p>
            <a:pPr eaLnBrk="1" hangingPunct="1">
              <a:spcBef>
                <a:spcPct val="0"/>
              </a:spcBef>
              <a:buSzPct val="90000"/>
              <a:buFont typeface="Wingdings" pitchFamily="2" charset="2"/>
              <a:buNone/>
            </a:pPr>
            <a:r>
              <a:rPr lang="en-US" sz="2400" smtClean="0">
                <a:hlinkClick r:id="" action="ppaction://customshow?id=16&amp;return=true"/>
              </a:rPr>
              <a:t>Vapor Pressure</a:t>
            </a:r>
            <a:endParaRPr lang="en-US" sz="2400" smtClean="0"/>
          </a:p>
          <a:p>
            <a:pPr eaLnBrk="1" hangingPunct="1">
              <a:spcBef>
                <a:spcPct val="0"/>
              </a:spcBef>
              <a:buSzPct val="90000"/>
              <a:buFont typeface="Wingdings" pitchFamily="2" charset="2"/>
              <a:buNone/>
            </a:pPr>
            <a:r>
              <a:rPr lang="en-US" sz="2400" smtClean="0">
                <a:hlinkClick r:id="" action="ppaction://customshow?id=17&amp;return=true"/>
              </a:rPr>
              <a:t>Self-Cooling Can</a:t>
            </a:r>
            <a:endParaRPr lang="en-US" sz="2400" smtClean="0"/>
          </a:p>
          <a:p>
            <a:pPr eaLnBrk="1" hangingPunct="1">
              <a:spcBef>
                <a:spcPct val="0"/>
              </a:spcBef>
              <a:buSzPct val="90000"/>
              <a:buFont typeface="Wingdings" pitchFamily="2" charset="2"/>
              <a:buNone/>
            </a:pPr>
            <a:r>
              <a:rPr lang="en-US" sz="2400" smtClean="0">
                <a:hlinkClick r:id="" action="ppaction://customshow?id=18&amp;return=true"/>
              </a:rPr>
              <a:t>Liquid Nitrogen</a:t>
            </a:r>
            <a:endParaRPr lang="en-US" sz="2400" smtClean="0"/>
          </a:p>
          <a:p>
            <a:pPr eaLnBrk="1" hangingPunct="1">
              <a:buFontTx/>
              <a:buNone/>
            </a:pPr>
            <a:endParaRPr lang="en-US" smtClean="0"/>
          </a:p>
        </p:txBody>
      </p:sp>
      <p:graphicFrame>
        <p:nvGraphicFramePr>
          <p:cNvPr id="1026" name="Object 5" descr="Hot air balloon"/>
          <p:cNvGraphicFramePr>
            <a:graphicFrameLocks noChangeAspect="1"/>
          </p:cNvGraphicFramePr>
          <p:nvPr/>
        </p:nvGraphicFramePr>
        <p:xfrm>
          <a:off x="7391400" y="304800"/>
          <a:ext cx="1293813" cy="1790700"/>
        </p:xfrm>
        <a:graphic>
          <a:graphicData uri="http://schemas.openxmlformats.org/presentationml/2006/ole">
            <mc:AlternateContent xmlns:mc="http://schemas.openxmlformats.org/markup-compatibility/2006">
              <mc:Choice xmlns:v="urn:schemas-microsoft-com:vml" Requires="v">
                <p:oleObj spid="_x0000_s1027" name="Clip" r:id="rId5" imgW="2057143" imgH="3086531" progId="MS_ClipArt_Gallery.2">
                  <p:embed/>
                </p:oleObj>
              </mc:Choice>
              <mc:Fallback>
                <p:oleObj name="Clip" r:id="rId5" imgW="2057143" imgH="3086531" progId="MS_ClipArt_Gallery.2">
                  <p:embed/>
                  <p:pic>
                    <p:nvPicPr>
                      <p:cNvPr id="0" name="Object 5" descr="Hot air balloon"/>
                      <p:cNvPicPr>
                        <a:picLocks noChangeAspect="1" noChangeArrowheads="1"/>
                      </p:cNvPicPr>
                      <p:nvPr/>
                    </p:nvPicPr>
                    <p:blipFill>
                      <a:blip r:embed="rId6">
                        <a:extLst>
                          <a:ext uri="{28A0092B-C50C-407E-A947-70E740481C1C}">
                            <a14:useLocalDpi xmlns:a14="http://schemas.microsoft.com/office/drawing/2010/main" val="0"/>
                          </a:ext>
                        </a:extLst>
                      </a:blip>
                      <a:srcRect b="7703"/>
                      <a:stretch>
                        <a:fillRect/>
                      </a:stretch>
                    </p:blipFill>
                    <p:spPr bwMode="auto">
                      <a:xfrm>
                        <a:off x="7391400" y="304800"/>
                        <a:ext cx="1293813" cy="17907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Oval 6"/>
          <p:cNvSpPr>
            <a:spLocks noChangeArrowheads="1"/>
          </p:cNvSpPr>
          <p:nvPr/>
        </p:nvSpPr>
        <p:spPr bwMode="auto">
          <a:xfrm>
            <a:off x="379413" y="635000"/>
            <a:ext cx="2441575" cy="1560513"/>
          </a:xfrm>
          <a:prstGeom prst="ellipse">
            <a:avLst/>
          </a:prstGeom>
          <a:solidFill>
            <a:schemeClr val="accent1"/>
          </a:solidFill>
          <a:ln w="9525">
            <a:solidFill>
              <a:schemeClr val="tx1"/>
            </a:solidFill>
            <a:round/>
            <a:headEnd/>
            <a:tailEnd/>
          </a:ln>
        </p:spPr>
        <p:txBody>
          <a:bodyPr wrap="none" anchor="ctr"/>
          <a:lstStyle/>
          <a:p>
            <a:r>
              <a:rPr lang="en-US"/>
              <a:t>Part 2</a:t>
            </a:r>
          </a:p>
        </p:txBody>
      </p:sp>
      <p:sp>
        <p:nvSpPr>
          <p:cNvPr id="1031" name="WordArt 7"/>
          <p:cNvSpPr>
            <a:spLocks noChangeArrowheads="1" noChangeShapeType="1" noTextEdit="1"/>
          </p:cNvSpPr>
          <p:nvPr/>
        </p:nvSpPr>
        <p:spPr bwMode="auto">
          <a:xfrm>
            <a:off x="704850" y="963613"/>
            <a:ext cx="1833563" cy="674687"/>
          </a:xfrm>
          <a:prstGeom prst="rect">
            <a:avLst/>
          </a:prstGeom>
        </p:spPr>
        <p:txBody>
          <a:bodyPr spcFirstLastPara="1" wrap="none" fromWordArt="1">
            <a:prstTxWarp prst="textArchUp">
              <a:avLst>
                <a:gd name="adj" fmla="val 10800004"/>
              </a:avLst>
            </a:prstTxWarp>
          </a:bodyPr>
          <a:lstStyle/>
          <a:p>
            <a:r>
              <a:rPr lang="en-US" sz="3600" kern="10">
                <a:ln w="9525">
                  <a:solidFill>
                    <a:srgbClr val="000000"/>
                  </a:solidFill>
                  <a:round/>
                  <a:headEnd/>
                  <a:tailEnd/>
                </a:ln>
                <a:solidFill>
                  <a:srgbClr val="000000"/>
                </a:solidFill>
                <a:latin typeface="Arial Black"/>
              </a:rPr>
              <a:t>The Gas Laws</a:t>
            </a:r>
          </a:p>
        </p:txBody>
      </p:sp>
      <p:sp>
        <p:nvSpPr>
          <p:cNvPr id="1032" name="Text Box 8"/>
          <p:cNvSpPr txBox="1">
            <a:spLocks noChangeArrowheads="1"/>
          </p:cNvSpPr>
          <p:nvPr/>
        </p:nvSpPr>
        <p:spPr bwMode="auto">
          <a:xfrm>
            <a:off x="893763" y="1624013"/>
            <a:ext cx="1425575" cy="214312"/>
          </a:xfrm>
          <a:prstGeom prst="rect">
            <a:avLst/>
          </a:prstGeom>
          <a:noFill/>
          <a:ln w="9525">
            <a:noFill/>
            <a:miter lim="800000"/>
            <a:headEnd/>
            <a:tailEnd/>
          </a:ln>
        </p:spPr>
        <p:txBody>
          <a:bodyPr wrap="none">
            <a:spAutoFit/>
          </a:bodyPr>
          <a:lstStyle/>
          <a:p>
            <a:r>
              <a:rPr lang="en-US" sz="800" b="1">
                <a:solidFill>
                  <a:schemeClr val="bg1"/>
                </a:solidFill>
                <a:hlinkClick r:id="rId7" action="ppaction://hlinkpres?slideindex=1&amp;slidetitle=" tooltip="GO TO PART 2  Gas Law Calculations"/>
              </a:rPr>
              <a:t>C L I C K   T O   P A R T  2</a:t>
            </a:r>
            <a:endParaRPr lang="en-US" sz="800" b="1">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mtClean="0"/>
              <a:t>The Earths Atmosphere</a:t>
            </a:r>
          </a:p>
        </p:txBody>
      </p:sp>
      <p:pic>
        <p:nvPicPr>
          <p:cNvPr id="40963" name="Picture 3" descr="Zumdahl10_08"/>
          <p:cNvPicPr>
            <a:picLocks noChangeAspect="1" noChangeArrowheads="1"/>
          </p:cNvPicPr>
          <p:nvPr/>
        </p:nvPicPr>
        <p:blipFill>
          <a:blip r:embed="rId4" cstate="print"/>
          <a:srcRect/>
          <a:stretch>
            <a:fillRect/>
          </a:stretch>
        </p:blipFill>
        <p:spPr bwMode="auto">
          <a:xfrm>
            <a:off x="304800" y="1971675"/>
            <a:ext cx="8534400" cy="4886325"/>
          </a:xfrm>
          <a:prstGeom prst="rect">
            <a:avLst/>
          </a:prstGeom>
          <a:noFill/>
          <a:ln w="9525">
            <a:noFill/>
            <a:miter lim="800000"/>
            <a:headEnd/>
            <a:tailEnd/>
          </a:ln>
        </p:spPr>
      </p:pic>
      <p:sp>
        <p:nvSpPr>
          <p:cNvPr id="95236" name="Text Box 4"/>
          <p:cNvSpPr txBox="1">
            <a:spLocks noChangeArrowheads="1"/>
          </p:cNvSpPr>
          <p:nvPr/>
        </p:nvSpPr>
        <p:spPr bwMode="auto">
          <a:xfrm>
            <a:off x="6324600" y="1676400"/>
            <a:ext cx="857250" cy="366713"/>
          </a:xfrm>
          <a:prstGeom prst="rect">
            <a:avLst/>
          </a:prstGeom>
          <a:noFill/>
          <a:ln w="9525">
            <a:noFill/>
            <a:miter lim="800000"/>
            <a:headEnd/>
            <a:tailEnd/>
          </a:ln>
        </p:spPr>
        <p:txBody>
          <a:bodyPr wrap="none">
            <a:spAutoFit/>
          </a:bodyPr>
          <a:lstStyle/>
          <a:p>
            <a:pPr algn="l"/>
            <a:r>
              <a:rPr lang="en-US" sz="1800"/>
              <a:t>Ozone</a:t>
            </a:r>
          </a:p>
        </p:txBody>
      </p:sp>
      <p:pic>
        <p:nvPicPr>
          <p:cNvPr id="95239" name="Picture 7">
            <a:hlinkClick r:id="" action="ppaction://media"/>
          </p:cNvPr>
          <p:cNvPicPr>
            <a:picLocks noRot="1" noChangeAspect="1" noChangeArrowheads="1"/>
          </p:cNvPicPr>
          <p:nvPr>
            <a:wavAudioFile r:embed="rId1" name="~PP2677.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40966" name="Rectangle 8"/>
          <p:cNvSpPr>
            <a:spLocks noChangeArrowheads="1"/>
          </p:cNvSpPr>
          <p:nvPr/>
        </p:nvSpPr>
        <p:spPr bwMode="auto">
          <a:xfrm>
            <a:off x="58738" y="6567488"/>
            <a:ext cx="3179762"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309</a:t>
            </a:r>
          </a:p>
        </p:txBody>
      </p:sp>
      <p:sp>
        <p:nvSpPr>
          <p:cNvPr id="40967" name="AutoShape 9">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5239"/>
                                        </p:tgtEl>
                                      </p:cBhvr>
                                    </p:cmd>
                                  </p:childTnLst>
                                </p:cTn>
                              </p:par>
                              <p:par>
                                <p:cTn id="7" presetID="9" presetClass="entr" presetSubtype="0" fill="hold" grpId="0" nodeType="withEffect">
                                  <p:stCondLst>
                                    <p:cond delay="8000"/>
                                  </p:stCondLst>
                                  <p:childTnLst>
                                    <p:set>
                                      <p:cBhvr>
                                        <p:cTn id="8" dur="1" fill="hold">
                                          <p:stCondLst>
                                            <p:cond delay="0"/>
                                          </p:stCondLst>
                                        </p:cTn>
                                        <p:tgtEl>
                                          <p:spTgt spid="95236"/>
                                        </p:tgtEl>
                                        <p:attrNameLst>
                                          <p:attrName>style.visibility</p:attrName>
                                        </p:attrNameLst>
                                      </p:cBhvr>
                                      <p:to>
                                        <p:strVal val="visible"/>
                                      </p:to>
                                    </p:set>
                                    <p:animEffect transition="in" filter="dissolve">
                                      <p:cBhvr>
                                        <p:cTn id="9" dur="5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 fill="hold" display="0">
                  <p:stCondLst>
                    <p:cond delay="indefinite"/>
                  </p:stCondLst>
                  <p:endCondLst>
                    <p:cond evt="onPrev" delay="0">
                      <p:tgtEl>
                        <p:sldTgt/>
                      </p:tgtEl>
                    </p:cond>
                    <p:cond evt="onStopAudio" delay="0">
                      <p:tgtEl>
                        <p:sldTgt/>
                      </p:tgtEl>
                    </p:cond>
                  </p:endCondLst>
                </p:cTn>
                <p:tgtEl>
                  <p:spTgt spid="95239"/>
                </p:tgtEl>
              </p:cMediaNode>
            </p:audio>
          </p:childTnLst>
        </p:cTn>
      </p:par>
    </p:tnLst>
    <p:bldLst>
      <p:bldP spid="9523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2743200" y="2133600"/>
            <a:ext cx="5181600" cy="3352800"/>
          </a:xfrm>
          <a:prstGeom prst="rect">
            <a:avLst/>
          </a:prstGeom>
          <a:solidFill>
            <a:srgbClr val="FFFF99">
              <a:alpha val="43137"/>
            </a:srgbClr>
          </a:solidFill>
          <a:ln w="9525">
            <a:solidFill>
              <a:srgbClr val="808080"/>
            </a:solidFill>
            <a:miter lim="800000"/>
            <a:headEnd/>
            <a:tailEnd/>
          </a:ln>
        </p:spPr>
        <p:txBody>
          <a:bodyPr wrap="none" anchor="ctr"/>
          <a:lstStyle/>
          <a:p>
            <a:endParaRPr lang="en-US"/>
          </a:p>
        </p:txBody>
      </p:sp>
      <p:sp>
        <p:nvSpPr>
          <p:cNvPr id="41987" name="Rectangle 5"/>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r>
              <a:rPr lang="en-US" sz="4400">
                <a:solidFill>
                  <a:schemeClr val="tx2"/>
                </a:solidFill>
              </a:rPr>
              <a:t>Carbon Dioxide Levels</a:t>
            </a:r>
          </a:p>
        </p:txBody>
      </p:sp>
      <p:pic>
        <p:nvPicPr>
          <p:cNvPr id="945158" name="Picture 6">
            <a:hlinkClick r:id="" action="ppaction://media"/>
          </p:cNvPr>
          <p:cNvPicPr>
            <a:picLocks noRot="1" noChangeAspect="1" noChangeArrowheads="1"/>
          </p:cNvPicPr>
          <p:nvPr>
            <a:wavAudioFile r:embed="rId1" name="~PP1488.WAV"/>
          </p:nvPr>
        </p:nvPicPr>
        <p:blipFill>
          <a:blip r:embed="rId4" cstate="print"/>
          <a:srcRect/>
          <a:stretch>
            <a:fillRect/>
          </a:stretch>
        </p:blipFill>
        <p:spPr bwMode="auto">
          <a:xfrm>
            <a:off x="8772525" y="6486525"/>
            <a:ext cx="304800" cy="304800"/>
          </a:xfrm>
          <a:prstGeom prst="rect">
            <a:avLst/>
          </a:prstGeom>
          <a:noFill/>
          <a:ln w="9525">
            <a:noFill/>
            <a:miter lim="800000"/>
            <a:headEnd/>
            <a:tailEnd/>
          </a:ln>
        </p:spPr>
      </p:pic>
      <p:sp>
        <p:nvSpPr>
          <p:cNvPr id="41989" name="Rectangle 7"/>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310</a:t>
            </a:r>
          </a:p>
        </p:txBody>
      </p:sp>
      <p:sp>
        <p:nvSpPr>
          <p:cNvPr id="41990" name="AutoShape 8">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945161" name="Freeform 9"/>
          <p:cNvSpPr>
            <a:spLocks/>
          </p:cNvSpPr>
          <p:nvPr/>
        </p:nvSpPr>
        <p:spPr bwMode="auto">
          <a:xfrm>
            <a:off x="2743200" y="2743200"/>
            <a:ext cx="5181600" cy="1679575"/>
          </a:xfrm>
          <a:custGeom>
            <a:avLst/>
            <a:gdLst>
              <a:gd name="T0" fmla="*/ 0 w 3264"/>
              <a:gd name="T1" fmla="*/ 1676400 h 1058"/>
              <a:gd name="T2" fmla="*/ 3200400 w 3264"/>
              <a:gd name="T3" fmla="*/ 1676400 h 1058"/>
              <a:gd name="T4" fmla="*/ 3505201 w 3264"/>
              <a:gd name="T5" fmla="*/ 1676400 h 1058"/>
              <a:gd name="T6" fmla="*/ 3781425 w 3264"/>
              <a:gd name="T7" fmla="*/ 1662113 h 1058"/>
              <a:gd name="T8" fmla="*/ 4043363 w 3264"/>
              <a:gd name="T9" fmla="*/ 1604962 h 1058"/>
              <a:gd name="T10" fmla="*/ 4267200 w 3264"/>
              <a:gd name="T11" fmla="*/ 1524000 h 1058"/>
              <a:gd name="T12" fmla="*/ 4529138 w 3264"/>
              <a:gd name="T13" fmla="*/ 1371600 h 1058"/>
              <a:gd name="T14" fmla="*/ 4714875 w 3264"/>
              <a:gd name="T15" fmla="*/ 1200150 h 1058"/>
              <a:gd name="T16" fmla="*/ 4872038 w 3264"/>
              <a:gd name="T17" fmla="*/ 928687 h 1058"/>
              <a:gd name="T18" fmla="*/ 5014913 w 3264"/>
              <a:gd name="T19" fmla="*/ 571500 h 1058"/>
              <a:gd name="T20" fmla="*/ 5100638 w 3264"/>
              <a:gd name="T21" fmla="*/ 285750 h 1058"/>
              <a:gd name="T22" fmla="*/ 5181600 w 3264"/>
              <a:gd name="T23" fmla="*/ 0 h 10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64"/>
              <a:gd name="T37" fmla="*/ 0 h 1058"/>
              <a:gd name="T38" fmla="*/ 3264 w 3264"/>
              <a:gd name="T39" fmla="*/ 1058 h 10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64" h="1058">
                <a:moveTo>
                  <a:pt x="0" y="1056"/>
                </a:moveTo>
                <a:cubicBezTo>
                  <a:pt x="824" y="1056"/>
                  <a:pt x="1648" y="1056"/>
                  <a:pt x="2016" y="1056"/>
                </a:cubicBezTo>
                <a:cubicBezTo>
                  <a:pt x="2384" y="1056"/>
                  <a:pt x="2147" y="1058"/>
                  <a:pt x="2208" y="1056"/>
                </a:cubicBezTo>
                <a:cubicBezTo>
                  <a:pt x="2269" y="1054"/>
                  <a:pt x="2326" y="1054"/>
                  <a:pt x="2382" y="1047"/>
                </a:cubicBezTo>
                <a:cubicBezTo>
                  <a:pt x="2438" y="1040"/>
                  <a:pt x="2496" y="1026"/>
                  <a:pt x="2547" y="1011"/>
                </a:cubicBezTo>
                <a:cubicBezTo>
                  <a:pt x="2598" y="996"/>
                  <a:pt x="2637" y="984"/>
                  <a:pt x="2688" y="960"/>
                </a:cubicBezTo>
                <a:cubicBezTo>
                  <a:pt x="2739" y="936"/>
                  <a:pt x="2806" y="898"/>
                  <a:pt x="2853" y="864"/>
                </a:cubicBezTo>
                <a:cubicBezTo>
                  <a:pt x="2900" y="830"/>
                  <a:pt x="2934" y="802"/>
                  <a:pt x="2970" y="756"/>
                </a:cubicBezTo>
                <a:cubicBezTo>
                  <a:pt x="3006" y="710"/>
                  <a:pt x="3038" y="651"/>
                  <a:pt x="3069" y="585"/>
                </a:cubicBezTo>
                <a:cubicBezTo>
                  <a:pt x="3100" y="519"/>
                  <a:pt x="3135" y="427"/>
                  <a:pt x="3159" y="360"/>
                </a:cubicBezTo>
                <a:cubicBezTo>
                  <a:pt x="3183" y="293"/>
                  <a:pt x="3196" y="240"/>
                  <a:pt x="3213" y="180"/>
                </a:cubicBezTo>
                <a:cubicBezTo>
                  <a:pt x="3230" y="120"/>
                  <a:pt x="3254" y="37"/>
                  <a:pt x="3264" y="0"/>
                </a:cubicBezTo>
              </a:path>
            </a:pathLst>
          </a:custGeom>
          <a:noFill/>
          <a:ln w="28575">
            <a:solidFill>
              <a:srgbClr val="008000"/>
            </a:solidFill>
            <a:round/>
            <a:headEnd/>
            <a:tailEnd/>
          </a:ln>
        </p:spPr>
        <p:txBody>
          <a:bodyPr/>
          <a:lstStyle/>
          <a:p>
            <a:endParaRPr lang="en-US"/>
          </a:p>
        </p:txBody>
      </p:sp>
      <p:sp>
        <p:nvSpPr>
          <p:cNvPr id="41992" name="Text Box 10"/>
          <p:cNvSpPr txBox="1">
            <a:spLocks noChangeArrowheads="1"/>
          </p:cNvSpPr>
          <p:nvPr/>
        </p:nvSpPr>
        <p:spPr bwMode="auto">
          <a:xfrm>
            <a:off x="1889125" y="1889125"/>
            <a:ext cx="608013" cy="396875"/>
          </a:xfrm>
          <a:prstGeom prst="rect">
            <a:avLst/>
          </a:prstGeom>
          <a:noFill/>
          <a:ln w="9525">
            <a:noFill/>
            <a:miter lim="800000"/>
            <a:headEnd/>
            <a:tailEnd/>
          </a:ln>
        </p:spPr>
        <p:txBody>
          <a:bodyPr wrap="none">
            <a:spAutoFit/>
          </a:bodyPr>
          <a:lstStyle/>
          <a:p>
            <a:pPr algn="l"/>
            <a:r>
              <a:rPr lang="en-US" sz="2000"/>
              <a:t>350</a:t>
            </a:r>
          </a:p>
        </p:txBody>
      </p:sp>
      <p:sp>
        <p:nvSpPr>
          <p:cNvPr id="41993" name="Text Box 11"/>
          <p:cNvSpPr txBox="1">
            <a:spLocks noChangeArrowheads="1"/>
          </p:cNvSpPr>
          <p:nvPr/>
        </p:nvSpPr>
        <p:spPr bwMode="auto">
          <a:xfrm>
            <a:off x="1905000" y="3581400"/>
            <a:ext cx="608013" cy="396875"/>
          </a:xfrm>
          <a:prstGeom prst="rect">
            <a:avLst/>
          </a:prstGeom>
          <a:noFill/>
          <a:ln w="9525">
            <a:noFill/>
            <a:miter lim="800000"/>
            <a:headEnd/>
            <a:tailEnd/>
          </a:ln>
        </p:spPr>
        <p:txBody>
          <a:bodyPr wrap="none">
            <a:spAutoFit/>
          </a:bodyPr>
          <a:lstStyle/>
          <a:p>
            <a:pPr algn="l"/>
            <a:r>
              <a:rPr lang="en-US" sz="2000"/>
              <a:t>300</a:t>
            </a:r>
          </a:p>
        </p:txBody>
      </p:sp>
      <p:sp>
        <p:nvSpPr>
          <p:cNvPr id="41994" name="Text Box 12"/>
          <p:cNvSpPr txBox="1">
            <a:spLocks noChangeArrowheads="1"/>
          </p:cNvSpPr>
          <p:nvPr/>
        </p:nvSpPr>
        <p:spPr bwMode="auto">
          <a:xfrm>
            <a:off x="1905000" y="5165725"/>
            <a:ext cx="608013" cy="396875"/>
          </a:xfrm>
          <a:prstGeom prst="rect">
            <a:avLst/>
          </a:prstGeom>
          <a:noFill/>
          <a:ln w="9525">
            <a:noFill/>
            <a:miter lim="800000"/>
            <a:headEnd/>
            <a:tailEnd/>
          </a:ln>
        </p:spPr>
        <p:txBody>
          <a:bodyPr wrap="none">
            <a:spAutoFit/>
          </a:bodyPr>
          <a:lstStyle/>
          <a:p>
            <a:pPr algn="l"/>
            <a:r>
              <a:rPr lang="en-US" sz="2000"/>
              <a:t>250</a:t>
            </a:r>
          </a:p>
        </p:txBody>
      </p:sp>
      <p:sp>
        <p:nvSpPr>
          <p:cNvPr id="41995" name="Text Box 13"/>
          <p:cNvSpPr txBox="1">
            <a:spLocks noChangeArrowheads="1"/>
          </p:cNvSpPr>
          <p:nvPr/>
        </p:nvSpPr>
        <p:spPr bwMode="auto">
          <a:xfrm>
            <a:off x="2374900" y="5638800"/>
            <a:ext cx="749300" cy="396875"/>
          </a:xfrm>
          <a:prstGeom prst="rect">
            <a:avLst/>
          </a:prstGeom>
          <a:noFill/>
          <a:ln w="9525">
            <a:noFill/>
            <a:miter lim="800000"/>
            <a:headEnd/>
            <a:tailEnd/>
          </a:ln>
        </p:spPr>
        <p:txBody>
          <a:bodyPr wrap="none">
            <a:spAutoFit/>
          </a:bodyPr>
          <a:lstStyle/>
          <a:p>
            <a:pPr algn="l"/>
            <a:r>
              <a:rPr lang="en-US" sz="2000"/>
              <a:t>1000</a:t>
            </a:r>
          </a:p>
        </p:txBody>
      </p:sp>
      <p:sp>
        <p:nvSpPr>
          <p:cNvPr id="41996" name="Text Box 14"/>
          <p:cNvSpPr txBox="1">
            <a:spLocks noChangeArrowheads="1"/>
          </p:cNvSpPr>
          <p:nvPr/>
        </p:nvSpPr>
        <p:spPr bwMode="auto">
          <a:xfrm>
            <a:off x="4889500" y="5638800"/>
            <a:ext cx="749300" cy="396875"/>
          </a:xfrm>
          <a:prstGeom prst="rect">
            <a:avLst/>
          </a:prstGeom>
          <a:noFill/>
          <a:ln w="9525">
            <a:noFill/>
            <a:miter lim="800000"/>
            <a:headEnd/>
            <a:tailEnd/>
          </a:ln>
        </p:spPr>
        <p:txBody>
          <a:bodyPr wrap="none">
            <a:spAutoFit/>
          </a:bodyPr>
          <a:lstStyle/>
          <a:p>
            <a:pPr algn="l"/>
            <a:r>
              <a:rPr lang="en-US" sz="2000"/>
              <a:t>1500</a:t>
            </a:r>
          </a:p>
        </p:txBody>
      </p:sp>
      <p:sp>
        <p:nvSpPr>
          <p:cNvPr id="41997" name="Text Box 15"/>
          <p:cNvSpPr txBox="1">
            <a:spLocks noChangeArrowheads="1"/>
          </p:cNvSpPr>
          <p:nvPr/>
        </p:nvSpPr>
        <p:spPr bwMode="auto">
          <a:xfrm>
            <a:off x="7391400" y="5638800"/>
            <a:ext cx="749300" cy="396875"/>
          </a:xfrm>
          <a:prstGeom prst="rect">
            <a:avLst/>
          </a:prstGeom>
          <a:noFill/>
          <a:ln w="9525">
            <a:noFill/>
            <a:miter lim="800000"/>
            <a:headEnd/>
            <a:tailEnd/>
          </a:ln>
        </p:spPr>
        <p:txBody>
          <a:bodyPr wrap="none">
            <a:spAutoFit/>
          </a:bodyPr>
          <a:lstStyle/>
          <a:p>
            <a:pPr algn="l"/>
            <a:r>
              <a:rPr lang="en-US" sz="2000"/>
              <a:t>2000</a:t>
            </a:r>
          </a:p>
        </p:txBody>
      </p:sp>
      <p:sp>
        <p:nvSpPr>
          <p:cNvPr id="41998" name="Text Box 16"/>
          <p:cNvSpPr txBox="1">
            <a:spLocks noChangeArrowheads="1"/>
          </p:cNvSpPr>
          <p:nvPr/>
        </p:nvSpPr>
        <p:spPr bwMode="auto">
          <a:xfrm>
            <a:off x="4876800" y="6048375"/>
            <a:ext cx="828675" cy="457200"/>
          </a:xfrm>
          <a:prstGeom prst="rect">
            <a:avLst/>
          </a:prstGeom>
          <a:noFill/>
          <a:ln w="9525">
            <a:noFill/>
            <a:miter lim="800000"/>
            <a:headEnd/>
            <a:tailEnd/>
          </a:ln>
        </p:spPr>
        <p:txBody>
          <a:bodyPr wrap="none">
            <a:spAutoFit/>
          </a:bodyPr>
          <a:lstStyle/>
          <a:p>
            <a:pPr algn="l"/>
            <a:r>
              <a:rPr lang="en-US" sz="2400"/>
              <a:t>Year</a:t>
            </a:r>
          </a:p>
        </p:txBody>
      </p:sp>
      <p:sp>
        <p:nvSpPr>
          <p:cNvPr id="41999" name="Text Box 17"/>
          <p:cNvSpPr txBox="1">
            <a:spLocks noChangeArrowheads="1"/>
          </p:cNvSpPr>
          <p:nvPr/>
        </p:nvSpPr>
        <p:spPr bwMode="auto">
          <a:xfrm rot="-5400000">
            <a:off x="-4762" y="2973388"/>
            <a:ext cx="2552700" cy="1066800"/>
          </a:xfrm>
          <a:prstGeom prst="rect">
            <a:avLst/>
          </a:prstGeom>
          <a:noFill/>
          <a:ln w="9525">
            <a:noFill/>
            <a:miter lim="800000"/>
            <a:headEnd/>
            <a:tailEnd/>
          </a:ln>
        </p:spPr>
        <p:txBody>
          <a:bodyPr wrap="none">
            <a:spAutoFit/>
          </a:bodyPr>
          <a:lstStyle/>
          <a:p>
            <a:pPr algn="l"/>
            <a:r>
              <a:rPr lang="en-US" sz="3200"/>
              <a:t>Atmospheric </a:t>
            </a:r>
          </a:p>
          <a:p>
            <a:pPr algn="l"/>
            <a:r>
              <a:rPr lang="en-US" sz="3200"/>
              <a:t>CO</a:t>
            </a:r>
            <a:r>
              <a:rPr lang="en-US" sz="3200" baseline="-25000"/>
              <a:t>2</a:t>
            </a:r>
            <a:r>
              <a:rPr lang="en-US" sz="3200"/>
              <a:t> (ppm)</a:t>
            </a:r>
          </a:p>
        </p:txBody>
      </p:sp>
      <p:sp>
        <p:nvSpPr>
          <p:cNvPr id="42000" name="Line 18"/>
          <p:cNvSpPr>
            <a:spLocks noChangeShapeType="1"/>
          </p:cNvSpPr>
          <p:nvPr/>
        </p:nvSpPr>
        <p:spPr bwMode="auto">
          <a:xfrm>
            <a:off x="2743200" y="3810000"/>
            <a:ext cx="5181600" cy="0"/>
          </a:xfrm>
          <a:prstGeom prst="line">
            <a:avLst/>
          </a:prstGeom>
          <a:noFill/>
          <a:ln w="9525">
            <a:solidFill>
              <a:srgbClr val="C0C0C0"/>
            </a:solidFill>
            <a:round/>
            <a:headEnd/>
            <a:tailEnd/>
          </a:ln>
        </p:spPr>
        <p:txBody>
          <a:bodyPr/>
          <a:lstStyle/>
          <a:p>
            <a:endParaRPr lang="en-US"/>
          </a:p>
        </p:txBody>
      </p:sp>
      <p:sp>
        <p:nvSpPr>
          <p:cNvPr id="42001" name="Line 19"/>
          <p:cNvSpPr>
            <a:spLocks noChangeShapeType="1"/>
          </p:cNvSpPr>
          <p:nvPr/>
        </p:nvSpPr>
        <p:spPr bwMode="auto">
          <a:xfrm flipV="1">
            <a:off x="3276600" y="2133600"/>
            <a:ext cx="0" cy="3352800"/>
          </a:xfrm>
          <a:prstGeom prst="line">
            <a:avLst/>
          </a:prstGeom>
          <a:noFill/>
          <a:ln w="9525">
            <a:solidFill>
              <a:srgbClr val="C0C0C0"/>
            </a:solidFill>
            <a:round/>
            <a:headEnd/>
            <a:tailEnd/>
          </a:ln>
        </p:spPr>
        <p:txBody>
          <a:bodyPr/>
          <a:lstStyle/>
          <a:p>
            <a:endParaRPr lang="en-US"/>
          </a:p>
        </p:txBody>
      </p:sp>
      <p:sp>
        <p:nvSpPr>
          <p:cNvPr id="42002" name="Line 20"/>
          <p:cNvSpPr>
            <a:spLocks noChangeShapeType="1"/>
          </p:cNvSpPr>
          <p:nvPr/>
        </p:nvSpPr>
        <p:spPr bwMode="auto">
          <a:xfrm flipV="1">
            <a:off x="3810000" y="2133600"/>
            <a:ext cx="0" cy="3352800"/>
          </a:xfrm>
          <a:prstGeom prst="line">
            <a:avLst/>
          </a:prstGeom>
          <a:noFill/>
          <a:ln w="9525">
            <a:solidFill>
              <a:srgbClr val="C0C0C0"/>
            </a:solidFill>
            <a:round/>
            <a:headEnd/>
            <a:tailEnd/>
          </a:ln>
        </p:spPr>
        <p:txBody>
          <a:bodyPr/>
          <a:lstStyle/>
          <a:p>
            <a:endParaRPr lang="en-US"/>
          </a:p>
        </p:txBody>
      </p:sp>
      <p:sp>
        <p:nvSpPr>
          <p:cNvPr id="42003" name="Line 21"/>
          <p:cNvSpPr>
            <a:spLocks noChangeShapeType="1"/>
          </p:cNvSpPr>
          <p:nvPr/>
        </p:nvSpPr>
        <p:spPr bwMode="auto">
          <a:xfrm flipV="1">
            <a:off x="4343400" y="2133600"/>
            <a:ext cx="0" cy="3352800"/>
          </a:xfrm>
          <a:prstGeom prst="line">
            <a:avLst/>
          </a:prstGeom>
          <a:noFill/>
          <a:ln w="9525">
            <a:solidFill>
              <a:srgbClr val="C0C0C0"/>
            </a:solidFill>
            <a:round/>
            <a:headEnd/>
            <a:tailEnd/>
          </a:ln>
        </p:spPr>
        <p:txBody>
          <a:bodyPr/>
          <a:lstStyle/>
          <a:p>
            <a:endParaRPr lang="en-US"/>
          </a:p>
        </p:txBody>
      </p:sp>
      <p:sp>
        <p:nvSpPr>
          <p:cNvPr id="42004" name="Line 22"/>
          <p:cNvSpPr>
            <a:spLocks noChangeShapeType="1"/>
          </p:cNvSpPr>
          <p:nvPr/>
        </p:nvSpPr>
        <p:spPr bwMode="auto">
          <a:xfrm flipV="1">
            <a:off x="4876800" y="2133600"/>
            <a:ext cx="0" cy="3352800"/>
          </a:xfrm>
          <a:prstGeom prst="line">
            <a:avLst/>
          </a:prstGeom>
          <a:noFill/>
          <a:ln w="9525">
            <a:solidFill>
              <a:srgbClr val="C0C0C0"/>
            </a:solidFill>
            <a:round/>
            <a:headEnd/>
            <a:tailEnd/>
          </a:ln>
        </p:spPr>
        <p:txBody>
          <a:bodyPr/>
          <a:lstStyle/>
          <a:p>
            <a:endParaRPr lang="en-US"/>
          </a:p>
        </p:txBody>
      </p:sp>
      <p:sp>
        <p:nvSpPr>
          <p:cNvPr id="42005" name="Line 23"/>
          <p:cNvSpPr>
            <a:spLocks noChangeShapeType="1"/>
          </p:cNvSpPr>
          <p:nvPr/>
        </p:nvSpPr>
        <p:spPr bwMode="auto">
          <a:xfrm flipV="1">
            <a:off x="5410200" y="2133600"/>
            <a:ext cx="0" cy="3352800"/>
          </a:xfrm>
          <a:prstGeom prst="line">
            <a:avLst/>
          </a:prstGeom>
          <a:noFill/>
          <a:ln w="9525">
            <a:solidFill>
              <a:srgbClr val="C0C0C0"/>
            </a:solidFill>
            <a:round/>
            <a:headEnd/>
            <a:tailEnd/>
          </a:ln>
        </p:spPr>
        <p:txBody>
          <a:bodyPr/>
          <a:lstStyle/>
          <a:p>
            <a:endParaRPr lang="en-US"/>
          </a:p>
        </p:txBody>
      </p:sp>
      <p:sp>
        <p:nvSpPr>
          <p:cNvPr id="42006" name="Line 24"/>
          <p:cNvSpPr>
            <a:spLocks noChangeShapeType="1"/>
          </p:cNvSpPr>
          <p:nvPr/>
        </p:nvSpPr>
        <p:spPr bwMode="auto">
          <a:xfrm flipV="1">
            <a:off x="5943600" y="2133600"/>
            <a:ext cx="0" cy="3352800"/>
          </a:xfrm>
          <a:prstGeom prst="line">
            <a:avLst/>
          </a:prstGeom>
          <a:noFill/>
          <a:ln w="9525">
            <a:solidFill>
              <a:srgbClr val="C0C0C0"/>
            </a:solidFill>
            <a:round/>
            <a:headEnd/>
            <a:tailEnd/>
          </a:ln>
        </p:spPr>
        <p:txBody>
          <a:bodyPr/>
          <a:lstStyle/>
          <a:p>
            <a:endParaRPr lang="en-US"/>
          </a:p>
        </p:txBody>
      </p:sp>
      <p:sp>
        <p:nvSpPr>
          <p:cNvPr id="42007" name="Line 25"/>
          <p:cNvSpPr>
            <a:spLocks noChangeShapeType="1"/>
          </p:cNvSpPr>
          <p:nvPr/>
        </p:nvSpPr>
        <p:spPr bwMode="auto">
          <a:xfrm flipV="1">
            <a:off x="6477000" y="2133600"/>
            <a:ext cx="0" cy="3352800"/>
          </a:xfrm>
          <a:prstGeom prst="line">
            <a:avLst/>
          </a:prstGeom>
          <a:noFill/>
          <a:ln w="9525">
            <a:solidFill>
              <a:srgbClr val="C0C0C0"/>
            </a:solidFill>
            <a:round/>
            <a:headEnd/>
            <a:tailEnd/>
          </a:ln>
        </p:spPr>
        <p:txBody>
          <a:bodyPr/>
          <a:lstStyle/>
          <a:p>
            <a:endParaRPr lang="en-US"/>
          </a:p>
        </p:txBody>
      </p:sp>
      <p:sp>
        <p:nvSpPr>
          <p:cNvPr id="42008" name="Line 26"/>
          <p:cNvSpPr>
            <a:spLocks noChangeShapeType="1"/>
          </p:cNvSpPr>
          <p:nvPr/>
        </p:nvSpPr>
        <p:spPr bwMode="auto">
          <a:xfrm flipV="1">
            <a:off x="7010400" y="2133600"/>
            <a:ext cx="0" cy="3352800"/>
          </a:xfrm>
          <a:prstGeom prst="line">
            <a:avLst/>
          </a:prstGeom>
          <a:noFill/>
          <a:ln w="9525">
            <a:solidFill>
              <a:srgbClr val="C0C0C0"/>
            </a:solidFill>
            <a:round/>
            <a:headEnd/>
            <a:tailEnd/>
          </a:ln>
        </p:spPr>
        <p:txBody>
          <a:bodyPr/>
          <a:lstStyle/>
          <a:p>
            <a:endParaRPr lang="en-US"/>
          </a:p>
        </p:txBody>
      </p:sp>
      <p:sp>
        <p:nvSpPr>
          <p:cNvPr id="42009" name="Line 27"/>
          <p:cNvSpPr>
            <a:spLocks noChangeShapeType="1"/>
          </p:cNvSpPr>
          <p:nvPr/>
        </p:nvSpPr>
        <p:spPr bwMode="auto">
          <a:xfrm flipV="1">
            <a:off x="7543800" y="2133600"/>
            <a:ext cx="0" cy="3352800"/>
          </a:xfrm>
          <a:prstGeom prst="line">
            <a:avLst/>
          </a:prstGeom>
          <a:noFill/>
          <a:ln w="9525">
            <a:solidFill>
              <a:srgbClr val="C0C0C0"/>
            </a:solidFill>
            <a:round/>
            <a:headEnd/>
            <a:tailEnd/>
          </a:ln>
        </p:spPr>
        <p:txBody>
          <a:bodyPr/>
          <a:lstStyle/>
          <a:p>
            <a:endParaRPr lang="en-US"/>
          </a:p>
        </p:txBody>
      </p:sp>
      <p:sp>
        <p:nvSpPr>
          <p:cNvPr id="945180" name="Freeform 28"/>
          <p:cNvSpPr>
            <a:spLocks/>
          </p:cNvSpPr>
          <p:nvPr/>
        </p:nvSpPr>
        <p:spPr bwMode="auto">
          <a:xfrm>
            <a:off x="2743200" y="2743200"/>
            <a:ext cx="5181600" cy="1677988"/>
          </a:xfrm>
          <a:custGeom>
            <a:avLst/>
            <a:gdLst>
              <a:gd name="T0" fmla="*/ 0 w 3264"/>
              <a:gd name="T1" fmla="*/ 1676401 h 1057"/>
              <a:gd name="T2" fmla="*/ 3200400 w 3264"/>
              <a:gd name="T3" fmla="*/ 1676401 h 1057"/>
              <a:gd name="T4" fmla="*/ 3505201 w 3264"/>
              <a:gd name="T5" fmla="*/ 1676401 h 1057"/>
              <a:gd name="T6" fmla="*/ 3795713 w 3264"/>
              <a:gd name="T7" fmla="*/ 1662113 h 1057"/>
              <a:gd name="T8" fmla="*/ 4057650 w 3264"/>
              <a:gd name="T9" fmla="*/ 1600200 h 1057"/>
              <a:gd name="T10" fmla="*/ 4267200 w 3264"/>
              <a:gd name="T11" fmla="*/ 1524000 h 1057"/>
              <a:gd name="T12" fmla="*/ 4529138 w 3264"/>
              <a:gd name="T13" fmla="*/ 1371600 h 1057"/>
              <a:gd name="T14" fmla="*/ 4700588 w 3264"/>
              <a:gd name="T15" fmla="*/ 1209675 h 1057"/>
              <a:gd name="T16" fmla="*/ 4872038 w 3264"/>
              <a:gd name="T17" fmla="*/ 928688 h 1057"/>
              <a:gd name="T18" fmla="*/ 5014913 w 3264"/>
              <a:gd name="T19" fmla="*/ 571500 h 1057"/>
              <a:gd name="T20" fmla="*/ 5100638 w 3264"/>
              <a:gd name="T21" fmla="*/ 285750 h 1057"/>
              <a:gd name="T22" fmla="*/ 5181600 w 3264"/>
              <a:gd name="T23" fmla="*/ 0 h 10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64"/>
              <a:gd name="T37" fmla="*/ 0 h 1057"/>
              <a:gd name="T38" fmla="*/ 3264 w 3264"/>
              <a:gd name="T39" fmla="*/ 1057 h 10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64" h="1057">
                <a:moveTo>
                  <a:pt x="0" y="1056"/>
                </a:moveTo>
                <a:cubicBezTo>
                  <a:pt x="824" y="1056"/>
                  <a:pt x="1648" y="1056"/>
                  <a:pt x="2016" y="1056"/>
                </a:cubicBezTo>
                <a:cubicBezTo>
                  <a:pt x="2384" y="1056"/>
                  <a:pt x="2146" y="1057"/>
                  <a:pt x="2208" y="1056"/>
                </a:cubicBezTo>
                <a:cubicBezTo>
                  <a:pt x="2270" y="1055"/>
                  <a:pt x="2333" y="1055"/>
                  <a:pt x="2391" y="1047"/>
                </a:cubicBezTo>
                <a:cubicBezTo>
                  <a:pt x="2449" y="1039"/>
                  <a:pt x="2507" y="1022"/>
                  <a:pt x="2556" y="1008"/>
                </a:cubicBezTo>
                <a:cubicBezTo>
                  <a:pt x="2605" y="994"/>
                  <a:pt x="2639" y="984"/>
                  <a:pt x="2688" y="960"/>
                </a:cubicBezTo>
                <a:cubicBezTo>
                  <a:pt x="2737" y="936"/>
                  <a:pt x="2808" y="897"/>
                  <a:pt x="2853" y="864"/>
                </a:cubicBezTo>
                <a:cubicBezTo>
                  <a:pt x="2898" y="831"/>
                  <a:pt x="2925" y="808"/>
                  <a:pt x="2961" y="762"/>
                </a:cubicBezTo>
                <a:cubicBezTo>
                  <a:pt x="2997" y="716"/>
                  <a:pt x="3036" y="652"/>
                  <a:pt x="3069" y="585"/>
                </a:cubicBezTo>
                <a:cubicBezTo>
                  <a:pt x="3102" y="518"/>
                  <a:pt x="3135" y="427"/>
                  <a:pt x="3159" y="360"/>
                </a:cubicBezTo>
                <a:cubicBezTo>
                  <a:pt x="3183" y="293"/>
                  <a:pt x="3196" y="240"/>
                  <a:pt x="3213" y="180"/>
                </a:cubicBezTo>
                <a:cubicBezTo>
                  <a:pt x="3230" y="120"/>
                  <a:pt x="3254" y="37"/>
                  <a:pt x="3264" y="0"/>
                </a:cubicBezTo>
              </a:path>
            </a:pathLst>
          </a:custGeom>
          <a:noFill/>
          <a:ln w="31750">
            <a:solidFill>
              <a:srgbClr val="003300"/>
            </a:solidFill>
            <a:round/>
            <a:headEnd/>
            <a:tailEnd/>
          </a:ln>
        </p:spPr>
        <p:txBody>
          <a:bodyPr/>
          <a:lstStyle/>
          <a:p>
            <a:endParaRPr lang="en-US"/>
          </a:p>
        </p:txBody>
      </p:sp>
      <p:pic>
        <p:nvPicPr>
          <p:cNvPr id="42011" name="Picture 29" descr="Image:Carbon-dioxide-3D-vdW.svg">
            <a:hlinkClick r:id="rId6"/>
          </p:cNvPr>
          <p:cNvPicPr>
            <a:picLocks noChangeAspect="1" noChangeArrowheads="1"/>
          </p:cNvPicPr>
          <p:nvPr/>
        </p:nvPicPr>
        <p:blipFill>
          <a:blip r:embed="rId7" cstate="print"/>
          <a:srcRect/>
          <a:stretch>
            <a:fillRect/>
          </a:stretch>
        </p:blipFill>
        <p:spPr bwMode="auto">
          <a:xfrm>
            <a:off x="7661275" y="400050"/>
            <a:ext cx="1104900" cy="727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45158"/>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grpId="0" nodeType="clickEffect">
                                  <p:stCondLst>
                                    <p:cond delay="0"/>
                                  </p:stCondLst>
                                  <p:childTnLst>
                                    <p:set>
                                      <p:cBhvr rctx="PPT">
                                        <p:cTn id="10" dur="indefinite"/>
                                        <p:tgtEl>
                                          <p:spTgt spid="945161"/>
                                        </p:tgtEl>
                                        <p:attrNameLst>
                                          <p:attrName>style.opacity</p:attrName>
                                        </p:attrNameLst>
                                      </p:cBhvr>
                                      <p:to>
                                        <p:strVal val="0.5"/>
                                      </p:to>
                                    </p:set>
                                    <p:animEffect filter="image" prLst="opacity: 0.5">
                                      <p:cBhvr rctx="IE">
                                        <p:cTn id="11" dur="indefinite"/>
                                        <p:tgtEl>
                                          <p:spTgt spid="94516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45180"/>
                                        </p:tgtEl>
                                        <p:attrNameLst>
                                          <p:attrName>style.visibility</p:attrName>
                                        </p:attrNameLst>
                                      </p:cBhvr>
                                      <p:to>
                                        <p:strVal val="visible"/>
                                      </p:to>
                                    </p:set>
                                    <p:animEffect transition="in" filter="wipe(left)">
                                      <p:cBhvr>
                                        <p:cTn id="14" dur="5000"/>
                                        <p:tgtEl>
                                          <p:spTgt spid="94518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945158"/>
                </p:tgtEl>
              </p:cMediaNode>
            </p:audio>
          </p:childTnLst>
        </p:cTn>
      </p:par>
    </p:tnLst>
    <p:bldLst>
      <p:bldP spid="945161" grpId="0" animBg="1"/>
      <p:bldP spid="94518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p:txBody>
          <a:bodyPr/>
          <a:lstStyle/>
          <a:p>
            <a:pPr eaLnBrk="1" hangingPunct="1"/>
            <a:endParaRPr lang="en-US" smtClean="0"/>
          </a:p>
        </p:txBody>
      </p:sp>
      <p:pic>
        <p:nvPicPr>
          <p:cNvPr id="43011" name="Picture 5" descr="CO2 concentrations for last 1000 years."/>
          <p:cNvPicPr>
            <a:picLocks noChangeAspect="1" noChangeArrowheads="1"/>
          </p:cNvPicPr>
          <p:nvPr/>
        </p:nvPicPr>
        <p:blipFill>
          <a:blip r:embed="rId3" cstate="print"/>
          <a:srcRect r="50615" b="16762"/>
          <a:stretch>
            <a:fillRect/>
          </a:stretch>
        </p:blipFill>
        <p:spPr bwMode="auto">
          <a:xfrm>
            <a:off x="312738" y="2841625"/>
            <a:ext cx="4206875" cy="2938463"/>
          </a:xfrm>
          <a:prstGeom prst="rect">
            <a:avLst/>
          </a:prstGeom>
          <a:noFill/>
          <a:ln w="9525">
            <a:noFill/>
            <a:miter lim="800000"/>
            <a:headEnd/>
            <a:tailEnd/>
          </a:ln>
        </p:spPr>
      </p:pic>
      <p:sp>
        <p:nvSpPr>
          <p:cNvPr id="43012" name="Text Box 6"/>
          <p:cNvSpPr txBox="1">
            <a:spLocks noChangeArrowheads="1"/>
          </p:cNvSpPr>
          <p:nvPr/>
        </p:nvSpPr>
        <p:spPr bwMode="auto">
          <a:xfrm>
            <a:off x="255588" y="5776913"/>
            <a:ext cx="3919537" cy="274637"/>
          </a:xfrm>
          <a:prstGeom prst="rect">
            <a:avLst/>
          </a:prstGeom>
          <a:noFill/>
          <a:ln w="9525">
            <a:noFill/>
            <a:miter lim="800000"/>
            <a:headEnd/>
            <a:tailEnd/>
          </a:ln>
        </p:spPr>
        <p:txBody>
          <a:bodyPr wrap="none">
            <a:spAutoFit/>
          </a:bodyPr>
          <a:lstStyle/>
          <a:p>
            <a:pPr algn="l"/>
            <a:r>
              <a:rPr lang="en-US" b="1"/>
              <a:t>(a) Records from Antarctic ice cores (1006-1969 </a:t>
            </a:r>
            <a:r>
              <a:rPr lang="en-US" sz="800" b="1"/>
              <a:t>A.D.</a:t>
            </a:r>
            <a:r>
              <a:rPr lang="en-US" b="1"/>
              <a:t>)</a:t>
            </a:r>
          </a:p>
        </p:txBody>
      </p:sp>
      <p:sp>
        <p:nvSpPr>
          <p:cNvPr id="43013" name="Text Box 7"/>
          <p:cNvSpPr txBox="1">
            <a:spLocks noChangeArrowheads="1"/>
          </p:cNvSpPr>
          <p:nvPr/>
        </p:nvSpPr>
        <p:spPr bwMode="auto">
          <a:xfrm>
            <a:off x="4576763" y="5778500"/>
            <a:ext cx="3810000" cy="457200"/>
          </a:xfrm>
          <a:prstGeom prst="rect">
            <a:avLst/>
          </a:prstGeom>
          <a:noFill/>
          <a:ln w="9525">
            <a:noFill/>
            <a:miter lim="800000"/>
            <a:headEnd/>
            <a:tailEnd/>
          </a:ln>
        </p:spPr>
        <p:txBody>
          <a:bodyPr wrap="none">
            <a:spAutoFit/>
          </a:bodyPr>
          <a:lstStyle/>
          <a:p>
            <a:pPr algn="l"/>
            <a:r>
              <a:rPr lang="en-US" b="1"/>
              <a:t>(b) Records from monthly air samples, Mauna Loa</a:t>
            </a:r>
          </a:p>
          <a:p>
            <a:pPr algn="l"/>
            <a:r>
              <a:rPr lang="en-US" b="1"/>
              <a:t>     Observatory, Hawaii (1958-2002)</a:t>
            </a:r>
          </a:p>
        </p:txBody>
      </p:sp>
      <p:pic>
        <p:nvPicPr>
          <p:cNvPr id="43014" name="Picture 8" descr="CO2 concentrations for last 1000 years."/>
          <p:cNvPicPr>
            <a:picLocks noChangeAspect="1" noChangeArrowheads="1"/>
          </p:cNvPicPr>
          <p:nvPr/>
        </p:nvPicPr>
        <p:blipFill>
          <a:blip r:embed="rId3" cstate="print"/>
          <a:srcRect l="50038" b="16762"/>
          <a:stretch>
            <a:fillRect/>
          </a:stretch>
        </p:blipFill>
        <p:spPr bwMode="auto">
          <a:xfrm>
            <a:off x="4583113" y="2849563"/>
            <a:ext cx="4256087" cy="2938462"/>
          </a:xfrm>
          <a:prstGeom prst="rect">
            <a:avLst/>
          </a:prstGeom>
          <a:noFill/>
          <a:ln w="9525">
            <a:noFill/>
            <a:miter lim="800000"/>
            <a:headEnd/>
            <a:tailEnd/>
          </a:ln>
        </p:spPr>
      </p:pic>
      <p:sp>
        <p:nvSpPr>
          <p:cNvPr id="43015" name="Rectangle 9"/>
          <p:cNvSpPr>
            <a:spLocks noChangeArrowheads="1"/>
          </p:cNvSpPr>
          <p:nvPr/>
        </p:nvSpPr>
        <p:spPr bwMode="auto">
          <a:xfrm>
            <a:off x="76200" y="6554788"/>
            <a:ext cx="3289300" cy="214312"/>
          </a:xfrm>
          <a:prstGeom prst="rect">
            <a:avLst/>
          </a:prstGeom>
          <a:noFill/>
          <a:ln w="9525">
            <a:noFill/>
            <a:miter lim="800000"/>
            <a:headEnd/>
            <a:tailEnd/>
          </a:ln>
        </p:spPr>
        <p:txBody>
          <a:bodyPr wrap="none">
            <a:spAutoFit/>
          </a:bodyPr>
          <a:lstStyle/>
          <a:p>
            <a:pPr algn="l"/>
            <a:r>
              <a:rPr lang="en-US" sz="800"/>
              <a:t>Copyright © 2007 Pearson Benjamin Cummings.  All rights reserved.</a:t>
            </a:r>
          </a:p>
        </p:txBody>
      </p:sp>
      <p:pic>
        <p:nvPicPr>
          <p:cNvPr id="1140747" name="Picture 11" descr="exxonscientist"/>
          <p:cNvPicPr>
            <a:picLocks noChangeAspect="1" noChangeArrowheads="1"/>
          </p:cNvPicPr>
          <p:nvPr/>
        </p:nvPicPr>
        <p:blipFill>
          <a:blip r:embed="rId4" cstate="print"/>
          <a:srcRect/>
          <a:stretch>
            <a:fillRect/>
          </a:stretch>
        </p:blipFill>
        <p:spPr bwMode="auto">
          <a:xfrm>
            <a:off x="3422650" y="1031875"/>
            <a:ext cx="2286000" cy="1554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40747"/>
                                        </p:tgtEl>
                                        <p:attrNameLst>
                                          <p:attrName>style.visibility</p:attrName>
                                        </p:attrNameLst>
                                      </p:cBhvr>
                                      <p:to>
                                        <p:strVal val="visible"/>
                                      </p:to>
                                    </p:set>
                                    <p:animEffect transition="in" filter="fade">
                                      <p:cBhvr>
                                        <p:cTn id="7" dur="1000"/>
                                        <p:tgtEl>
                                          <p:spTgt spid="1140747"/>
                                        </p:tgtEl>
                                      </p:cBhvr>
                                    </p:animEffect>
                                    <p:anim calcmode="lin" valueType="num">
                                      <p:cBhvr>
                                        <p:cTn id="8" dur="1000" fill="hold"/>
                                        <p:tgtEl>
                                          <p:spTgt spid="1140747"/>
                                        </p:tgtEl>
                                        <p:attrNameLst>
                                          <p:attrName>ppt_x</p:attrName>
                                        </p:attrNameLst>
                                      </p:cBhvr>
                                      <p:tavLst>
                                        <p:tav tm="0">
                                          <p:val>
                                            <p:strVal val="#ppt_x"/>
                                          </p:val>
                                        </p:tav>
                                        <p:tav tm="100000">
                                          <p:val>
                                            <p:strVal val="#ppt_x"/>
                                          </p:val>
                                        </p:tav>
                                      </p:tavLst>
                                    </p:anim>
                                    <p:anim calcmode="lin" valueType="num">
                                      <p:cBhvr>
                                        <p:cTn id="9" dur="1000" fill="hold"/>
                                        <p:tgtEl>
                                          <p:spTgt spid="11407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title"/>
          </p:nvPr>
        </p:nvSpPr>
        <p:spPr/>
        <p:txBody>
          <a:bodyPr/>
          <a:lstStyle/>
          <a:p>
            <a:pPr eaLnBrk="1" hangingPunct="1"/>
            <a:endParaRPr lang="en-US" smtClean="0"/>
          </a:p>
        </p:txBody>
      </p:sp>
      <p:pic>
        <p:nvPicPr>
          <p:cNvPr id="285700" name="Picture 4"/>
          <p:cNvPicPr>
            <a:picLocks noChangeAspect="1" noChangeArrowheads="1"/>
          </p:cNvPicPr>
          <p:nvPr/>
        </p:nvPicPr>
        <p:blipFill>
          <a:blip r:embed="rId3" cstate="print"/>
          <a:srcRect/>
          <a:stretch>
            <a:fillRect/>
          </a:stretch>
        </p:blipFill>
        <p:spPr bwMode="auto">
          <a:xfrm>
            <a:off x="1371600" y="2971800"/>
            <a:ext cx="890588" cy="1104900"/>
          </a:xfrm>
          <a:prstGeom prst="rect">
            <a:avLst/>
          </a:prstGeom>
          <a:noFill/>
          <a:ln w="9525">
            <a:noFill/>
            <a:miter lim="800000"/>
            <a:headEnd/>
            <a:tailEnd/>
          </a:ln>
        </p:spPr>
      </p:pic>
      <p:pic>
        <p:nvPicPr>
          <p:cNvPr id="285701" name="Picture 5"/>
          <p:cNvPicPr>
            <a:picLocks noChangeAspect="1" noChangeArrowheads="1"/>
          </p:cNvPicPr>
          <p:nvPr/>
        </p:nvPicPr>
        <p:blipFill>
          <a:blip r:embed="rId4" cstate="print"/>
          <a:srcRect/>
          <a:stretch>
            <a:fillRect/>
          </a:stretch>
        </p:blipFill>
        <p:spPr bwMode="auto">
          <a:xfrm>
            <a:off x="4724400" y="3124200"/>
            <a:ext cx="1136650" cy="985838"/>
          </a:xfrm>
          <a:prstGeom prst="rect">
            <a:avLst/>
          </a:prstGeom>
          <a:noFill/>
          <a:ln w="9525">
            <a:noFill/>
            <a:miter lim="800000"/>
            <a:headEnd/>
            <a:tailEnd/>
          </a:ln>
        </p:spPr>
      </p:pic>
      <p:sp>
        <p:nvSpPr>
          <p:cNvPr id="44037" name="Rectangle 6"/>
          <p:cNvSpPr>
            <a:spLocks noChangeArrowheads="1"/>
          </p:cNvSpPr>
          <p:nvPr/>
        </p:nvSpPr>
        <p:spPr bwMode="auto">
          <a:xfrm>
            <a:off x="1306513" y="1676400"/>
            <a:ext cx="5856287" cy="366713"/>
          </a:xfrm>
          <a:prstGeom prst="rect">
            <a:avLst/>
          </a:prstGeom>
          <a:noFill/>
          <a:ln w="9525">
            <a:noFill/>
            <a:miter lim="800000"/>
            <a:headEnd/>
            <a:tailEnd/>
          </a:ln>
        </p:spPr>
        <p:txBody>
          <a:bodyPr wrap="none">
            <a:spAutoFit/>
          </a:bodyPr>
          <a:lstStyle/>
          <a:p>
            <a:pPr algn="l" eaLnBrk="0" hangingPunct="0"/>
            <a:r>
              <a:rPr lang="en-US" sz="1800" i="1">
                <a:solidFill>
                  <a:schemeClr val="accent2"/>
                </a:solidFill>
              </a:rPr>
              <a:t>Why more CO</a:t>
            </a:r>
            <a:r>
              <a:rPr lang="en-US" sz="1800" i="1" baseline="-25000">
                <a:solidFill>
                  <a:schemeClr val="accent2"/>
                </a:solidFill>
              </a:rPr>
              <a:t>2</a:t>
            </a:r>
            <a:r>
              <a:rPr lang="en-US" sz="1800" i="1">
                <a:solidFill>
                  <a:schemeClr val="accent2"/>
                </a:solidFill>
              </a:rPr>
              <a:t> in atmosphere now than 500 years ago?</a:t>
            </a:r>
          </a:p>
        </p:txBody>
      </p:sp>
      <p:sp>
        <p:nvSpPr>
          <p:cNvPr id="285703" name="Rectangle 7"/>
          <p:cNvSpPr>
            <a:spLocks noChangeArrowheads="1"/>
          </p:cNvSpPr>
          <p:nvPr/>
        </p:nvSpPr>
        <p:spPr bwMode="auto">
          <a:xfrm>
            <a:off x="1752600" y="2286000"/>
            <a:ext cx="2330450" cy="366713"/>
          </a:xfrm>
          <a:prstGeom prst="rect">
            <a:avLst/>
          </a:prstGeom>
          <a:noFill/>
          <a:ln w="9525">
            <a:noFill/>
            <a:miter lim="800000"/>
            <a:headEnd/>
            <a:tailEnd/>
          </a:ln>
        </p:spPr>
        <p:txBody>
          <a:bodyPr wrap="none">
            <a:spAutoFit/>
          </a:bodyPr>
          <a:lstStyle/>
          <a:p>
            <a:pPr algn="l" eaLnBrk="0" hangingPunct="0"/>
            <a:r>
              <a:rPr lang="en-US" sz="1800" u="sng"/>
              <a:t>burning of fossil fuels</a:t>
            </a:r>
          </a:p>
        </p:txBody>
      </p:sp>
      <p:sp>
        <p:nvSpPr>
          <p:cNvPr id="285704" name="Rectangle 8"/>
          <p:cNvSpPr>
            <a:spLocks noChangeArrowheads="1"/>
          </p:cNvSpPr>
          <p:nvPr/>
        </p:nvSpPr>
        <p:spPr bwMode="auto">
          <a:xfrm>
            <a:off x="5200650" y="2286000"/>
            <a:ext cx="1504950" cy="366713"/>
          </a:xfrm>
          <a:prstGeom prst="rect">
            <a:avLst/>
          </a:prstGeom>
          <a:noFill/>
          <a:ln w="9525">
            <a:noFill/>
            <a:miter lim="800000"/>
            <a:headEnd/>
            <a:tailEnd/>
          </a:ln>
        </p:spPr>
        <p:txBody>
          <a:bodyPr wrap="none">
            <a:spAutoFit/>
          </a:bodyPr>
          <a:lstStyle/>
          <a:p>
            <a:pPr algn="l"/>
            <a:r>
              <a:rPr lang="en-US" sz="1800" u="sng"/>
              <a:t>deforestation</a:t>
            </a:r>
          </a:p>
        </p:txBody>
      </p:sp>
      <p:sp>
        <p:nvSpPr>
          <p:cNvPr id="285705" name="Rectangle 9"/>
          <p:cNvSpPr>
            <a:spLocks noChangeArrowheads="1"/>
          </p:cNvSpPr>
          <p:nvPr/>
        </p:nvSpPr>
        <p:spPr bwMode="auto">
          <a:xfrm>
            <a:off x="1371600" y="5105400"/>
            <a:ext cx="5695950" cy="366713"/>
          </a:xfrm>
          <a:prstGeom prst="rect">
            <a:avLst/>
          </a:prstGeom>
          <a:noFill/>
          <a:ln w="9525">
            <a:noFill/>
            <a:miter lim="800000"/>
            <a:headEnd/>
            <a:tailEnd/>
          </a:ln>
        </p:spPr>
        <p:txBody>
          <a:bodyPr wrap="none">
            <a:spAutoFit/>
          </a:bodyPr>
          <a:lstStyle/>
          <a:p>
            <a:pPr algn="l" eaLnBrk="0" hangingPunct="0"/>
            <a:r>
              <a:rPr lang="en-US" sz="1800">
                <a:solidFill>
                  <a:srgbClr val="FF0000"/>
                </a:solidFill>
              </a:rPr>
              <a:t>* The burning of ethanol won’t slow greenhouse effect.</a:t>
            </a:r>
          </a:p>
        </p:txBody>
      </p:sp>
      <p:sp>
        <p:nvSpPr>
          <p:cNvPr id="285706" name="Text Box 10"/>
          <p:cNvSpPr txBox="1">
            <a:spLocks noChangeArrowheads="1"/>
          </p:cNvSpPr>
          <p:nvPr/>
        </p:nvSpPr>
        <p:spPr bwMode="auto">
          <a:xfrm>
            <a:off x="3006725" y="5599113"/>
            <a:ext cx="3394075" cy="366712"/>
          </a:xfrm>
          <a:prstGeom prst="rect">
            <a:avLst/>
          </a:prstGeom>
          <a:noFill/>
          <a:ln w="9525">
            <a:noFill/>
            <a:miter lim="800000"/>
            <a:headEnd/>
            <a:tailEnd/>
          </a:ln>
        </p:spPr>
        <p:txBody>
          <a:bodyPr wrap="none">
            <a:spAutoFit/>
          </a:bodyPr>
          <a:lstStyle/>
          <a:p>
            <a:pPr algn="l" eaLnBrk="0" hangingPunct="0"/>
            <a:r>
              <a:rPr lang="en-US" sz="1800"/>
              <a:t>C</a:t>
            </a:r>
            <a:r>
              <a:rPr lang="en-US" sz="1800" baseline="-25000"/>
              <a:t>2</a:t>
            </a:r>
            <a:r>
              <a:rPr lang="en-US" sz="1800"/>
              <a:t>H</a:t>
            </a:r>
            <a:r>
              <a:rPr lang="en-US" sz="1800" baseline="-25000"/>
              <a:t>5</a:t>
            </a:r>
            <a:r>
              <a:rPr lang="en-US" sz="1800"/>
              <a:t>OH  +  O</a:t>
            </a:r>
            <a:r>
              <a:rPr lang="en-US" sz="1800" baseline="-25000"/>
              <a:t>2</a:t>
            </a:r>
            <a:r>
              <a:rPr lang="en-US" sz="1800"/>
              <a:t>  </a:t>
            </a:r>
            <a:r>
              <a:rPr lang="en-US" sz="1800">
                <a:sym typeface="Wingdings" pitchFamily="2" charset="2"/>
              </a:rPr>
              <a:t>  CO</a:t>
            </a:r>
            <a:r>
              <a:rPr lang="en-US" sz="1800" baseline="-25000">
                <a:sym typeface="Wingdings" pitchFamily="2" charset="2"/>
              </a:rPr>
              <a:t>2</a:t>
            </a:r>
            <a:r>
              <a:rPr lang="en-US" sz="1800">
                <a:sym typeface="Wingdings" pitchFamily="2" charset="2"/>
              </a:rPr>
              <a:t>  +  H</a:t>
            </a:r>
            <a:r>
              <a:rPr lang="en-US" sz="1800" baseline="-25000">
                <a:sym typeface="Wingdings" pitchFamily="2" charset="2"/>
              </a:rPr>
              <a:t>2</a:t>
            </a:r>
            <a:r>
              <a:rPr lang="en-US" sz="1800">
                <a:sym typeface="Wingdings" pitchFamily="2" charset="2"/>
              </a:rPr>
              <a:t>O</a:t>
            </a:r>
            <a:endParaRPr lang="en-US" sz="1800"/>
          </a:p>
        </p:txBody>
      </p:sp>
      <p:sp>
        <p:nvSpPr>
          <p:cNvPr id="285707" name="Text Box 11"/>
          <p:cNvSpPr txBox="1">
            <a:spLocks noChangeArrowheads="1"/>
          </p:cNvSpPr>
          <p:nvPr/>
        </p:nvSpPr>
        <p:spPr bwMode="auto">
          <a:xfrm>
            <a:off x="2432050" y="2971800"/>
            <a:ext cx="1530350" cy="1190625"/>
          </a:xfrm>
          <a:prstGeom prst="rect">
            <a:avLst/>
          </a:prstGeom>
          <a:noFill/>
          <a:ln w="9525">
            <a:noFill/>
            <a:miter lim="800000"/>
            <a:headEnd/>
            <a:tailEnd/>
          </a:ln>
        </p:spPr>
        <p:txBody>
          <a:bodyPr wrap="none">
            <a:spAutoFit/>
          </a:bodyPr>
          <a:lstStyle/>
          <a:p>
            <a:pPr algn="l"/>
            <a:r>
              <a:rPr lang="en-US" sz="1800"/>
              <a:t>-- coal</a:t>
            </a:r>
          </a:p>
          <a:p>
            <a:pPr algn="l"/>
            <a:r>
              <a:rPr lang="en-US" sz="1800"/>
              <a:t>-- petroleum</a:t>
            </a:r>
          </a:p>
          <a:p>
            <a:pPr algn="l"/>
            <a:r>
              <a:rPr lang="en-US" sz="1800"/>
              <a:t>-- natural gas</a:t>
            </a:r>
          </a:p>
          <a:p>
            <a:pPr algn="l"/>
            <a:r>
              <a:rPr lang="en-US" sz="1800"/>
              <a:t>-- wood</a:t>
            </a:r>
          </a:p>
        </p:txBody>
      </p:sp>
      <p:sp>
        <p:nvSpPr>
          <p:cNvPr id="285708" name="Text Box 12"/>
          <p:cNvSpPr txBox="1">
            <a:spLocks noChangeArrowheads="1"/>
          </p:cNvSpPr>
          <p:nvPr/>
        </p:nvSpPr>
        <p:spPr bwMode="auto">
          <a:xfrm>
            <a:off x="6096000" y="2970213"/>
            <a:ext cx="1720850" cy="1220787"/>
          </a:xfrm>
          <a:prstGeom prst="rect">
            <a:avLst/>
          </a:prstGeom>
          <a:noFill/>
          <a:ln w="9525">
            <a:noFill/>
            <a:miter lim="800000"/>
            <a:headEnd/>
            <a:tailEnd/>
          </a:ln>
        </p:spPr>
        <p:txBody>
          <a:bodyPr wrap="none">
            <a:spAutoFit/>
          </a:bodyPr>
          <a:lstStyle/>
          <a:p>
            <a:pPr algn="l"/>
            <a:endParaRPr lang="en-US" sz="2000"/>
          </a:p>
          <a:p>
            <a:pPr algn="l"/>
            <a:r>
              <a:rPr lang="en-US" sz="1800"/>
              <a:t>-- urban sprawl</a:t>
            </a:r>
          </a:p>
          <a:p>
            <a:pPr algn="l"/>
            <a:r>
              <a:rPr lang="en-US" sz="1800"/>
              <a:t>-- rain forests</a:t>
            </a:r>
          </a:p>
          <a:p>
            <a:pPr algn="l"/>
            <a:r>
              <a:rPr lang="en-US" sz="1800"/>
              <a:t>-- wildlife areas</a:t>
            </a:r>
          </a:p>
        </p:txBody>
      </p:sp>
      <p:sp>
        <p:nvSpPr>
          <p:cNvPr id="285709" name="Line 13"/>
          <p:cNvSpPr>
            <a:spLocks noChangeShapeType="1"/>
          </p:cNvSpPr>
          <p:nvPr/>
        </p:nvSpPr>
        <p:spPr bwMode="auto">
          <a:xfrm>
            <a:off x="3476625" y="5434013"/>
            <a:ext cx="0" cy="165100"/>
          </a:xfrm>
          <a:prstGeom prst="line">
            <a:avLst/>
          </a:prstGeom>
          <a:noFill/>
          <a:ln w="9525">
            <a:solidFill>
              <a:schemeClr val="tx1"/>
            </a:solidFill>
            <a:round/>
            <a:headEnd/>
            <a:tailEnd type="triangle" w="med" len="med"/>
          </a:ln>
        </p:spPr>
        <p:txBody>
          <a:bodyPr/>
          <a:lstStyle/>
          <a:p>
            <a:endParaRPr lang="en-US"/>
          </a:p>
        </p:txBody>
      </p:sp>
      <p:sp>
        <p:nvSpPr>
          <p:cNvPr id="44045" name="Rectangle 14">
            <a:hlinkClick r:id="rId5" tooltip="Wikipedia -  F O S S I L   F U E L"/>
          </p:cNvPr>
          <p:cNvSpPr>
            <a:spLocks noChangeArrowheads="1"/>
          </p:cNvSpPr>
          <p:nvPr/>
        </p:nvSpPr>
        <p:spPr bwMode="auto">
          <a:xfrm>
            <a:off x="2917825" y="2351088"/>
            <a:ext cx="1077913" cy="206375"/>
          </a:xfrm>
          <a:prstGeom prst="rect">
            <a:avLst/>
          </a:prstGeom>
          <a:noFill/>
          <a:ln w="9525">
            <a:noFill/>
            <a:miter lim="800000"/>
            <a:headEnd/>
            <a:tailEnd/>
          </a:ln>
        </p:spPr>
        <p:txBody>
          <a:bodyPr wrap="none" anchor="ctr"/>
          <a:lstStyle/>
          <a:p>
            <a:endParaRPr lang="en-US"/>
          </a:p>
        </p:txBody>
      </p:sp>
      <p:sp>
        <p:nvSpPr>
          <p:cNvPr id="44046" name="Rectangle 15">
            <a:hlinkClick r:id="rId6" tooltip="Wikipedia -  D E F O R E S T A T I O N"/>
          </p:cNvPr>
          <p:cNvSpPr>
            <a:spLocks noChangeArrowheads="1"/>
          </p:cNvSpPr>
          <p:nvPr/>
        </p:nvSpPr>
        <p:spPr bwMode="auto">
          <a:xfrm>
            <a:off x="5257800" y="2384425"/>
            <a:ext cx="1371600" cy="173038"/>
          </a:xfrm>
          <a:prstGeom prst="rect">
            <a:avLst/>
          </a:prstGeom>
          <a:no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85703"/>
                                        </p:tgtEl>
                                        <p:attrNameLst>
                                          <p:attrName>style.visibility</p:attrName>
                                        </p:attrNameLst>
                                      </p:cBhvr>
                                      <p:to>
                                        <p:strVal val="visible"/>
                                      </p:to>
                                    </p:set>
                                    <p:anim calcmode="lin" valueType="num">
                                      <p:cBhvr>
                                        <p:cTn id="7" dur="500" fill="hold"/>
                                        <p:tgtEl>
                                          <p:spTgt spid="285703"/>
                                        </p:tgtEl>
                                        <p:attrNameLst>
                                          <p:attrName>ppt_w</p:attrName>
                                        </p:attrNameLst>
                                      </p:cBhvr>
                                      <p:tavLst>
                                        <p:tav tm="0">
                                          <p:val>
                                            <p:strVal val="#ppt_w*0.05"/>
                                          </p:val>
                                        </p:tav>
                                        <p:tav tm="100000">
                                          <p:val>
                                            <p:strVal val="#ppt_w"/>
                                          </p:val>
                                        </p:tav>
                                      </p:tavLst>
                                    </p:anim>
                                    <p:anim calcmode="lin" valueType="num">
                                      <p:cBhvr>
                                        <p:cTn id="8" dur="500" fill="hold"/>
                                        <p:tgtEl>
                                          <p:spTgt spid="285703"/>
                                        </p:tgtEl>
                                        <p:attrNameLst>
                                          <p:attrName>ppt_h</p:attrName>
                                        </p:attrNameLst>
                                      </p:cBhvr>
                                      <p:tavLst>
                                        <p:tav tm="0">
                                          <p:val>
                                            <p:strVal val="#ppt_h"/>
                                          </p:val>
                                        </p:tav>
                                        <p:tav tm="100000">
                                          <p:val>
                                            <p:strVal val="#ppt_h"/>
                                          </p:val>
                                        </p:tav>
                                      </p:tavLst>
                                    </p:anim>
                                    <p:anim calcmode="lin" valueType="num">
                                      <p:cBhvr>
                                        <p:cTn id="9" dur="500" fill="hold"/>
                                        <p:tgtEl>
                                          <p:spTgt spid="285703"/>
                                        </p:tgtEl>
                                        <p:attrNameLst>
                                          <p:attrName>ppt_x</p:attrName>
                                        </p:attrNameLst>
                                      </p:cBhvr>
                                      <p:tavLst>
                                        <p:tav tm="0">
                                          <p:val>
                                            <p:strVal val="#ppt_x-.2"/>
                                          </p:val>
                                        </p:tav>
                                        <p:tav tm="100000">
                                          <p:val>
                                            <p:strVal val="#ppt_x"/>
                                          </p:val>
                                        </p:tav>
                                      </p:tavLst>
                                    </p:anim>
                                    <p:anim calcmode="lin" valueType="num">
                                      <p:cBhvr>
                                        <p:cTn id="10" dur="500" fill="hold"/>
                                        <p:tgtEl>
                                          <p:spTgt spid="285703"/>
                                        </p:tgtEl>
                                        <p:attrNameLst>
                                          <p:attrName>ppt_y</p:attrName>
                                        </p:attrNameLst>
                                      </p:cBhvr>
                                      <p:tavLst>
                                        <p:tav tm="0">
                                          <p:val>
                                            <p:strVal val="#ppt_y"/>
                                          </p:val>
                                        </p:tav>
                                        <p:tav tm="100000">
                                          <p:val>
                                            <p:strVal val="#ppt_y"/>
                                          </p:val>
                                        </p:tav>
                                      </p:tavLst>
                                    </p:anim>
                                    <p:animEffect transition="in" filter="fade">
                                      <p:cBhvr>
                                        <p:cTn id="11" dur="500"/>
                                        <p:tgtEl>
                                          <p:spTgt spid="285703"/>
                                        </p:tgtEl>
                                      </p:cBhvr>
                                    </p:animEffect>
                                  </p:childTnLst>
                                </p:cTn>
                              </p:par>
                            </p:childTnLst>
                          </p:cTn>
                        </p:par>
                        <p:par>
                          <p:cTn id="12" fill="hold">
                            <p:stCondLst>
                              <p:cond delay="500"/>
                            </p:stCondLst>
                            <p:childTnLst>
                              <p:par>
                                <p:cTn id="13" presetID="9" presetClass="entr" presetSubtype="0" fill="hold" nodeType="afterEffect">
                                  <p:stCondLst>
                                    <p:cond delay="0"/>
                                  </p:stCondLst>
                                  <p:childTnLst>
                                    <p:set>
                                      <p:cBhvr>
                                        <p:cTn id="14" dur="1" fill="hold">
                                          <p:stCondLst>
                                            <p:cond delay="0"/>
                                          </p:stCondLst>
                                        </p:cTn>
                                        <p:tgtEl>
                                          <p:spTgt spid="285700"/>
                                        </p:tgtEl>
                                        <p:attrNameLst>
                                          <p:attrName>style.visibility</p:attrName>
                                        </p:attrNameLst>
                                      </p:cBhvr>
                                      <p:to>
                                        <p:strVal val="visible"/>
                                      </p:to>
                                    </p:set>
                                    <p:animEffect transition="in" filter="dissolve">
                                      <p:cBhvr>
                                        <p:cTn id="15" dur="500"/>
                                        <p:tgtEl>
                                          <p:spTgt spid="285700"/>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285707"/>
                                        </p:tgtEl>
                                        <p:attrNameLst>
                                          <p:attrName>style.visibility</p:attrName>
                                        </p:attrNameLst>
                                      </p:cBhvr>
                                      <p:to>
                                        <p:strVal val="visible"/>
                                      </p:to>
                                    </p:set>
                                    <p:anim calcmode="lin" valueType="num">
                                      <p:cBhvr>
                                        <p:cTn id="20" dur="500" fill="hold"/>
                                        <p:tgtEl>
                                          <p:spTgt spid="285707"/>
                                        </p:tgtEl>
                                        <p:attrNameLst>
                                          <p:attrName>ppt_w</p:attrName>
                                        </p:attrNameLst>
                                      </p:cBhvr>
                                      <p:tavLst>
                                        <p:tav tm="0">
                                          <p:val>
                                            <p:fltVal val="0"/>
                                          </p:val>
                                        </p:tav>
                                        <p:tav tm="100000">
                                          <p:val>
                                            <p:strVal val="#ppt_w"/>
                                          </p:val>
                                        </p:tav>
                                      </p:tavLst>
                                    </p:anim>
                                    <p:anim calcmode="lin" valueType="num">
                                      <p:cBhvr>
                                        <p:cTn id="21" dur="500" fill="hold"/>
                                        <p:tgtEl>
                                          <p:spTgt spid="285707"/>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54" presetClass="entr" presetSubtype="0" accel="100000" fill="hold" grpId="0" nodeType="clickEffect">
                                  <p:stCondLst>
                                    <p:cond delay="0"/>
                                  </p:stCondLst>
                                  <p:childTnLst>
                                    <p:set>
                                      <p:cBhvr>
                                        <p:cTn id="25" dur="1" fill="hold">
                                          <p:stCondLst>
                                            <p:cond delay="0"/>
                                          </p:stCondLst>
                                        </p:cTn>
                                        <p:tgtEl>
                                          <p:spTgt spid="285704"/>
                                        </p:tgtEl>
                                        <p:attrNameLst>
                                          <p:attrName>style.visibility</p:attrName>
                                        </p:attrNameLst>
                                      </p:cBhvr>
                                      <p:to>
                                        <p:strVal val="visible"/>
                                      </p:to>
                                    </p:set>
                                    <p:anim calcmode="lin" valueType="num">
                                      <p:cBhvr>
                                        <p:cTn id="26" dur="500" fill="hold"/>
                                        <p:tgtEl>
                                          <p:spTgt spid="285704"/>
                                        </p:tgtEl>
                                        <p:attrNameLst>
                                          <p:attrName>ppt_w</p:attrName>
                                        </p:attrNameLst>
                                      </p:cBhvr>
                                      <p:tavLst>
                                        <p:tav tm="0">
                                          <p:val>
                                            <p:strVal val="#ppt_w*0.05"/>
                                          </p:val>
                                        </p:tav>
                                        <p:tav tm="100000">
                                          <p:val>
                                            <p:strVal val="#ppt_w"/>
                                          </p:val>
                                        </p:tav>
                                      </p:tavLst>
                                    </p:anim>
                                    <p:anim calcmode="lin" valueType="num">
                                      <p:cBhvr>
                                        <p:cTn id="27" dur="500" fill="hold"/>
                                        <p:tgtEl>
                                          <p:spTgt spid="285704"/>
                                        </p:tgtEl>
                                        <p:attrNameLst>
                                          <p:attrName>ppt_h</p:attrName>
                                        </p:attrNameLst>
                                      </p:cBhvr>
                                      <p:tavLst>
                                        <p:tav tm="0">
                                          <p:val>
                                            <p:strVal val="#ppt_h"/>
                                          </p:val>
                                        </p:tav>
                                        <p:tav tm="100000">
                                          <p:val>
                                            <p:strVal val="#ppt_h"/>
                                          </p:val>
                                        </p:tav>
                                      </p:tavLst>
                                    </p:anim>
                                    <p:anim calcmode="lin" valueType="num">
                                      <p:cBhvr>
                                        <p:cTn id="28" dur="500" fill="hold"/>
                                        <p:tgtEl>
                                          <p:spTgt spid="285704"/>
                                        </p:tgtEl>
                                        <p:attrNameLst>
                                          <p:attrName>ppt_x</p:attrName>
                                        </p:attrNameLst>
                                      </p:cBhvr>
                                      <p:tavLst>
                                        <p:tav tm="0">
                                          <p:val>
                                            <p:strVal val="#ppt_x-.2"/>
                                          </p:val>
                                        </p:tav>
                                        <p:tav tm="100000">
                                          <p:val>
                                            <p:strVal val="#ppt_x"/>
                                          </p:val>
                                        </p:tav>
                                      </p:tavLst>
                                    </p:anim>
                                    <p:anim calcmode="lin" valueType="num">
                                      <p:cBhvr>
                                        <p:cTn id="29" dur="500" fill="hold"/>
                                        <p:tgtEl>
                                          <p:spTgt spid="285704"/>
                                        </p:tgtEl>
                                        <p:attrNameLst>
                                          <p:attrName>ppt_y</p:attrName>
                                        </p:attrNameLst>
                                      </p:cBhvr>
                                      <p:tavLst>
                                        <p:tav tm="0">
                                          <p:val>
                                            <p:strVal val="#ppt_y"/>
                                          </p:val>
                                        </p:tav>
                                        <p:tav tm="100000">
                                          <p:val>
                                            <p:strVal val="#ppt_y"/>
                                          </p:val>
                                        </p:tav>
                                      </p:tavLst>
                                    </p:anim>
                                    <p:animEffect transition="in" filter="fade">
                                      <p:cBhvr>
                                        <p:cTn id="30" dur="500"/>
                                        <p:tgtEl>
                                          <p:spTgt spid="285704"/>
                                        </p:tgtEl>
                                      </p:cBhvr>
                                    </p:animEffect>
                                  </p:childTnLst>
                                </p:cTn>
                              </p:par>
                            </p:childTnLst>
                          </p:cTn>
                        </p:par>
                        <p:par>
                          <p:cTn id="31" fill="hold">
                            <p:stCondLst>
                              <p:cond delay="500"/>
                            </p:stCondLst>
                            <p:childTnLst>
                              <p:par>
                                <p:cTn id="32" presetID="9" presetClass="entr" presetSubtype="0" fill="hold" nodeType="afterEffect">
                                  <p:stCondLst>
                                    <p:cond delay="0"/>
                                  </p:stCondLst>
                                  <p:childTnLst>
                                    <p:set>
                                      <p:cBhvr>
                                        <p:cTn id="33" dur="1" fill="hold">
                                          <p:stCondLst>
                                            <p:cond delay="0"/>
                                          </p:stCondLst>
                                        </p:cTn>
                                        <p:tgtEl>
                                          <p:spTgt spid="285701"/>
                                        </p:tgtEl>
                                        <p:attrNameLst>
                                          <p:attrName>style.visibility</p:attrName>
                                        </p:attrNameLst>
                                      </p:cBhvr>
                                      <p:to>
                                        <p:strVal val="visible"/>
                                      </p:to>
                                    </p:set>
                                    <p:animEffect transition="in" filter="dissolve">
                                      <p:cBhvr>
                                        <p:cTn id="34" dur="500"/>
                                        <p:tgtEl>
                                          <p:spTgt spid="285701"/>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285708"/>
                                        </p:tgtEl>
                                        <p:attrNameLst>
                                          <p:attrName>style.visibility</p:attrName>
                                        </p:attrNameLst>
                                      </p:cBhvr>
                                      <p:to>
                                        <p:strVal val="visible"/>
                                      </p:to>
                                    </p:set>
                                    <p:anim calcmode="lin" valueType="num">
                                      <p:cBhvr>
                                        <p:cTn id="39" dur="500" fill="hold"/>
                                        <p:tgtEl>
                                          <p:spTgt spid="285708"/>
                                        </p:tgtEl>
                                        <p:attrNameLst>
                                          <p:attrName>ppt_w</p:attrName>
                                        </p:attrNameLst>
                                      </p:cBhvr>
                                      <p:tavLst>
                                        <p:tav tm="0">
                                          <p:val>
                                            <p:fltVal val="0"/>
                                          </p:val>
                                        </p:tav>
                                        <p:tav tm="100000">
                                          <p:val>
                                            <p:strVal val="#ppt_w"/>
                                          </p:val>
                                        </p:tav>
                                      </p:tavLst>
                                    </p:anim>
                                    <p:anim calcmode="lin" valueType="num">
                                      <p:cBhvr>
                                        <p:cTn id="40" dur="500" fill="hold"/>
                                        <p:tgtEl>
                                          <p:spTgt spid="285708"/>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85705"/>
                                        </p:tgtEl>
                                        <p:attrNameLst>
                                          <p:attrName>style.visibility</p:attrName>
                                        </p:attrNameLst>
                                      </p:cBhvr>
                                      <p:to>
                                        <p:strVal val="visible"/>
                                      </p:to>
                                    </p:set>
                                    <p:anim calcmode="lin" valueType="num">
                                      <p:cBhvr additive="base">
                                        <p:cTn id="45" dur="500" fill="hold"/>
                                        <p:tgtEl>
                                          <p:spTgt spid="285705"/>
                                        </p:tgtEl>
                                        <p:attrNameLst>
                                          <p:attrName>ppt_x</p:attrName>
                                        </p:attrNameLst>
                                      </p:cBhvr>
                                      <p:tavLst>
                                        <p:tav tm="0">
                                          <p:val>
                                            <p:strVal val="#ppt_x"/>
                                          </p:val>
                                        </p:tav>
                                        <p:tav tm="100000">
                                          <p:val>
                                            <p:strVal val="#ppt_x"/>
                                          </p:val>
                                        </p:tav>
                                      </p:tavLst>
                                    </p:anim>
                                    <p:anim calcmode="lin" valueType="num">
                                      <p:cBhvr additive="base">
                                        <p:cTn id="46" dur="500" fill="hold"/>
                                        <p:tgtEl>
                                          <p:spTgt spid="28570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285706"/>
                                        </p:tgtEl>
                                        <p:attrNameLst>
                                          <p:attrName>style.visibility</p:attrName>
                                        </p:attrNameLst>
                                      </p:cBhvr>
                                      <p:to>
                                        <p:strVal val="visible"/>
                                      </p:to>
                                    </p:set>
                                    <p:animEffect transition="in" filter="fade">
                                      <p:cBhvr>
                                        <p:cTn id="51" dur="1000"/>
                                        <p:tgtEl>
                                          <p:spTgt spid="285706"/>
                                        </p:tgtEl>
                                      </p:cBhvr>
                                    </p:animEffect>
                                    <p:anim calcmode="lin" valueType="num">
                                      <p:cBhvr>
                                        <p:cTn id="52" dur="1000" fill="hold"/>
                                        <p:tgtEl>
                                          <p:spTgt spid="285706"/>
                                        </p:tgtEl>
                                        <p:attrNameLst>
                                          <p:attrName>ppt_x</p:attrName>
                                        </p:attrNameLst>
                                      </p:cBhvr>
                                      <p:tavLst>
                                        <p:tav tm="0">
                                          <p:val>
                                            <p:strVal val="#ppt_x"/>
                                          </p:val>
                                        </p:tav>
                                        <p:tav tm="100000">
                                          <p:val>
                                            <p:strVal val="#ppt_x"/>
                                          </p:val>
                                        </p:tav>
                                      </p:tavLst>
                                    </p:anim>
                                    <p:anim calcmode="lin" valueType="num">
                                      <p:cBhvr>
                                        <p:cTn id="53" dur="1000" fill="hold"/>
                                        <p:tgtEl>
                                          <p:spTgt spid="285706"/>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2" presetClass="entr" presetSubtype="1" fill="hold" grpId="0" nodeType="afterEffect">
                                  <p:stCondLst>
                                    <p:cond delay="0"/>
                                  </p:stCondLst>
                                  <p:childTnLst>
                                    <p:set>
                                      <p:cBhvr>
                                        <p:cTn id="56" dur="1" fill="hold">
                                          <p:stCondLst>
                                            <p:cond delay="0"/>
                                          </p:stCondLst>
                                        </p:cTn>
                                        <p:tgtEl>
                                          <p:spTgt spid="285709"/>
                                        </p:tgtEl>
                                        <p:attrNameLst>
                                          <p:attrName>style.visibility</p:attrName>
                                        </p:attrNameLst>
                                      </p:cBhvr>
                                      <p:to>
                                        <p:strVal val="visible"/>
                                      </p:to>
                                    </p:set>
                                    <p:animEffect transition="in" filter="wipe(up)">
                                      <p:cBhvr>
                                        <p:cTn id="57" dur="500"/>
                                        <p:tgtEl>
                                          <p:spTgt spid="285709"/>
                                        </p:tgtEl>
                                      </p:cBhvr>
                                    </p:animEffect>
                                  </p:childTnLst>
                                </p:cTn>
                              </p:par>
                            </p:childTnLst>
                          </p:cTn>
                        </p:par>
                        <p:par>
                          <p:cTn id="58" fill="hold">
                            <p:stCondLst>
                              <p:cond delay="1500"/>
                            </p:stCondLst>
                            <p:childTnLst>
                              <p:par>
                                <p:cTn id="59" presetID="10" presetClass="exit" presetSubtype="0" fill="hold" grpId="1" nodeType="afterEffect">
                                  <p:stCondLst>
                                    <p:cond delay="2000"/>
                                  </p:stCondLst>
                                  <p:childTnLst>
                                    <p:animEffect transition="out" filter="fade">
                                      <p:cBhvr>
                                        <p:cTn id="60" dur="2000"/>
                                        <p:tgtEl>
                                          <p:spTgt spid="285709"/>
                                        </p:tgtEl>
                                      </p:cBhvr>
                                    </p:animEffect>
                                    <p:set>
                                      <p:cBhvr>
                                        <p:cTn id="61" dur="1" fill="hold">
                                          <p:stCondLst>
                                            <p:cond delay="1999"/>
                                          </p:stCondLst>
                                        </p:cTn>
                                        <p:tgtEl>
                                          <p:spTgt spid="2857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3" grpId="0"/>
      <p:bldP spid="285704" grpId="0"/>
      <p:bldP spid="285705" grpId="0"/>
      <p:bldP spid="285706" grpId="0"/>
      <p:bldP spid="285707" grpId="0"/>
      <p:bldP spid="285708" grpId="0"/>
      <p:bldP spid="285709" grpId="0" animBg="1"/>
      <p:bldP spid="285709"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1" name="Rectangle 1027"/>
          <p:cNvSpPr>
            <a:spLocks noGrp="1" noChangeArrowheads="1"/>
          </p:cNvSpPr>
          <p:nvPr>
            <p:ph type="body" idx="1"/>
          </p:nvPr>
        </p:nvSpPr>
        <p:spPr>
          <a:xfrm>
            <a:off x="685800" y="1828800"/>
            <a:ext cx="8229600" cy="4114800"/>
          </a:xfrm>
        </p:spPr>
        <p:txBody>
          <a:bodyPr/>
          <a:lstStyle/>
          <a:p>
            <a:pPr eaLnBrk="1" hangingPunct="1">
              <a:lnSpc>
                <a:spcPct val="90000"/>
              </a:lnSpc>
            </a:pPr>
            <a:r>
              <a:rPr lang="en-US" sz="2800" smtClean="0"/>
              <a:t>FACT:</a:t>
            </a:r>
            <a:r>
              <a:rPr lang="en-US" sz="2800" smtClean="0">
                <a:solidFill>
                  <a:srgbClr val="CC00FF"/>
                </a:solidFill>
              </a:rPr>
              <a:t>  </a:t>
            </a:r>
            <a:r>
              <a:rPr lang="en-US" sz="2800" smtClean="0">
                <a:solidFill>
                  <a:srgbClr val="008000"/>
                </a:solidFill>
              </a:rPr>
              <a:t>15% increase in [CO</a:t>
            </a:r>
            <a:r>
              <a:rPr lang="en-US" sz="2800" baseline="-25000" smtClean="0">
                <a:solidFill>
                  <a:srgbClr val="008000"/>
                </a:solidFill>
              </a:rPr>
              <a:t>2</a:t>
            </a:r>
            <a:r>
              <a:rPr lang="en-US" sz="2800" smtClean="0">
                <a:solidFill>
                  <a:srgbClr val="008000"/>
                </a:solidFill>
              </a:rPr>
              <a:t>] in last 100 years</a:t>
            </a:r>
          </a:p>
          <a:p>
            <a:pPr eaLnBrk="1" hangingPunct="1">
              <a:lnSpc>
                <a:spcPct val="90000"/>
              </a:lnSpc>
            </a:pPr>
            <a:r>
              <a:rPr lang="en-US" sz="2800" smtClean="0"/>
              <a:t>Cause:  </a:t>
            </a:r>
          </a:p>
          <a:p>
            <a:pPr lvl="1" eaLnBrk="1" hangingPunct="1">
              <a:lnSpc>
                <a:spcPct val="90000"/>
              </a:lnSpc>
            </a:pPr>
            <a:r>
              <a:rPr lang="en-US" sz="2400" smtClean="0"/>
              <a:t>Change from agricultural to industrial lifestyle</a:t>
            </a:r>
          </a:p>
          <a:p>
            <a:pPr lvl="1" eaLnBrk="1" hangingPunct="1">
              <a:lnSpc>
                <a:spcPct val="90000"/>
              </a:lnSpc>
            </a:pPr>
            <a:r>
              <a:rPr lang="en-US" sz="2400" smtClean="0"/>
              <a:t>Burning of fossil fuels (petroleum, coal) </a:t>
            </a:r>
          </a:p>
          <a:p>
            <a:pPr lvl="1" eaLnBrk="1" hangingPunct="1">
              <a:lnSpc>
                <a:spcPct val="90000"/>
              </a:lnSpc>
            </a:pPr>
            <a:r>
              <a:rPr lang="en-US" sz="2400" smtClean="0"/>
              <a:t>Increase CO</a:t>
            </a:r>
            <a:r>
              <a:rPr lang="en-US" sz="2400" baseline="-25000" smtClean="0"/>
              <a:t>2</a:t>
            </a:r>
            <a:r>
              <a:rPr lang="en-US" sz="2400" smtClean="0"/>
              <a:t> emissions (cars, factories etc…)</a:t>
            </a:r>
          </a:p>
          <a:p>
            <a:pPr lvl="1" eaLnBrk="1" hangingPunct="1">
              <a:lnSpc>
                <a:spcPct val="90000"/>
              </a:lnSpc>
            </a:pPr>
            <a:r>
              <a:rPr lang="en-US" sz="2400" smtClean="0"/>
              <a:t>Deforestation</a:t>
            </a:r>
          </a:p>
          <a:p>
            <a:pPr lvl="1" eaLnBrk="1" hangingPunct="1">
              <a:lnSpc>
                <a:spcPct val="90000"/>
              </a:lnSpc>
            </a:pPr>
            <a:endParaRPr lang="en-US" sz="2400" smtClean="0"/>
          </a:p>
          <a:p>
            <a:pPr eaLnBrk="1" hangingPunct="1">
              <a:lnSpc>
                <a:spcPct val="90000"/>
              </a:lnSpc>
            </a:pPr>
            <a:r>
              <a:rPr lang="en-US" sz="2800" smtClean="0"/>
              <a:t>Effects:  </a:t>
            </a:r>
          </a:p>
          <a:p>
            <a:pPr lvl="1" eaLnBrk="1" hangingPunct="1">
              <a:lnSpc>
                <a:spcPct val="90000"/>
              </a:lnSpc>
            </a:pPr>
            <a:r>
              <a:rPr lang="en-US" sz="2400" smtClean="0"/>
              <a:t>Global warming </a:t>
            </a:r>
          </a:p>
          <a:p>
            <a:pPr lvl="1" eaLnBrk="1" hangingPunct="1">
              <a:lnSpc>
                <a:spcPct val="90000"/>
              </a:lnSpc>
            </a:pPr>
            <a:r>
              <a:rPr lang="en-US" sz="2400" smtClean="0"/>
              <a:t>Melt polar ice caps </a:t>
            </a:r>
            <a:r>
              <a:rPr lang="en-US" sz="2400" smtClean="0">
                <a:sym typeface="Wingdings" pitchFamily="2" charset="2"/>
              </a:rPr>
              <a:t>  flooding at sea level</a:t>
            </a:r>
          </a:p>
          <a:p>
            <a:pPr lvl="1" eaLnBrk="1" hangingPunct="1">
              <a:lnSpc>
                <a:spcPct val="90000"/>
              </a:lnSpc>
            </a:pPr>
            <a:r>
              <a:rPr lang="en-US" sz="2400" smtClean="0"/>
              <a:t>Warming oceans </a:t>
            </a:r>
            <a:r>
              <a:rPr lang="en-US" sz="2400" smtClean="0">
                <a:sym typeface="Wingdings" pitchFamily="2" charset="2"/>
              </a:rPr>
              <a:t>  more powerful storms</a:t>
            </a:r>
            <a:endParaRPr lang="en-US" sz="2400" smtClean="0"/>
          </a:p>
          <a:p>
            <a:pPr lvl="1" eaLnBrk="1" hangingPunct="1">
              <a:lnSpc>
                <a:spcPct val="90000"/>
              </a:lnSpc>
              <a:buFontTx/>
              <a:buNone/>
            </a:pPr>
            <a:endParaRPr lang="en-US" sz="2400" smtClean="0"/>
          </a:p>
        </p:txBody>
      </p:sp>
      <p:pic>
        <p:nvPicPr>
          <p:cNvPr id="130082" name="Picture 1058" descr="hurr_frances_0903_1245z.jpg"/>
          <p:cNvPicPr>
            <a:picLocks noChangeAspect="1" noChangeArrowheads="1"/>
          </p:cNvPicPr>
          <p:nvPr/>
        </p:nvPicPr>
        <p:blipFill>
          <a:blip r:embed="rId5" cstate="print"/>
          <a:srcRect/>
          <a:stretch>
            <a:fillRect/>
          </a:stretch>
        </p:blipFill>
        <p:spPr bwMode="auto">
          <a:xfrm>
            <a:off x="4090988" y="4462463"/>
            <a:ext cx="1524000" cy="1190625"/>
          </a:xfrm>
          <a:prstGeom prst="rect">
            <a:avLst/>
          </a:prstGeom>
          <a:noFill/>
          <a:ln w="9525">
            <a:noFill/>
            <a:miter lim="800000"/>
            <a:headEnd/>
            <a:tailEnd/>
          </a:ln>
        </p:spPr>
      </p:pic>
      <p:pic>
        <p:nvPicPr>
          <p:cNvPr id="130084" name="Picture 1060" descr="hurricane-katrina_damage.jpg"/>
          <p:cNvPicPr>
            <a:picLocks noChangeAspect="1" noChangeArrowheads="1"/>
          </p:cNvPicPr>
          <p:nvPr/>
        </p:nvPicPr>
        <p:blipFill>
          <a:blip r:embed="rId6" cstate="print"/>
          <a:srcRect/>
          <a:stretch>
            <a:fillRect/>
          </a:stretch>
        </p:blipFill>
        <p:spPr bwMode="auto">
          <a:xfrm>
            <a:off x="4075113" y="4454525"/>
            <a:ext cx="1508125" cy="1171575"/>
          </a:xfrm>
          <a:prstGeom prst="rect">
            <a:avLst/>
          </a:prstGeom>
          <a:noFill/>
          <a:ln w="9525">
            <a:noFill/>
            <a:miter lim="800000"/>
            <a:headEnd/>
            <a:tailEnd/>
          </a:ln>
        </p:spPr>
      </p:pic>
      <p:sp>
        <p:nvSpPr>
          <p:cNvPr id="45061" name="Rectangle 1026"/>
          <p:cNvSpPr>
            <a:spLocks noGrp="1" noChangeArrowheads="1"/>
          </p:cNvSpPr>
          <p:nvPr>
            <p:ph type="title"/>
          </p:nvPr>
        </p:nvSpPr>
        <p:spPr>
          <a:xfrm>
            <a:off x="457200" y="274638"/>
            <a:ext cx="5970588" cy="1143000"/>
          </a:xfrm>
        </p:spPr>
        <p:txBody>
          <a:bodyPr/>
          <a:lstStyle/>
          <a:p>
            <a:pPr eaLnBrk="1" hangingPunct="1"/>
            <a:r>
              <a:rPr lang="en-US" smtClean="0"/>
              <a:t>Greenhouse Effect</a:t>
            </a:r>
          </a:p>
        </p:txBody>
      </p:sp>
      <p:pic>
        <p:nvPicPr>
          <p:cNvPr id="130055" name="Picture 1031">
            <a:hlinkClick r:id="" action="ppaction://media"/>
          </p:cNvPr>
          <p:cNvPicPr>
            <a:picLocks noRot="1" noChangeAspect="1" noChangeArrowheads="1"/>
          </p:cNvPicPr>
          <p:nvPr>
            <a:wavAudioFile r:embed="rId2" name="~PP2689.WAV"/>
          </p:nvPr>
        </p:nvPicPr>
        <p:blipFill>
          <a:blip r:embed="rId7" cstate="print"/>
          <a:srcRect/>
          <a:stretch>
            <a:fillRect/>
          </a:stretch>
        </p:blipFill>
        <p:spPr bwMode="auto">
          <a:xfrm>
            <a:off x="8772525" y="6486525"/>
            <a:ext cx="304800" cy="304800"/>
          </a:xfrm>
          <a:prstGeom prst="rect">
            <a:avLst/>
          </a:prstGeom>
          <a:noFill/>
          <a:ln w="9525">
            <a:noFill/>
            <a:miter lim="800000"/>
            <a:headEnd/>
            <a:tailEnd/>
          </a:ln>
        </p:spPr>
      </p:pic>
      <p:sp>
        <p:nvSpPr>
          <p:cNvPr id="45063" name="AutoShape 1032">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45064" name="Rectangle 1033"/>
          <p:cNvSpPr>
            <a:spLocks noChangeAspect="1" noChangeArrowheads="1"/>
          </p:cNvSpPr>
          <p:nvPr/>
        </p:nvSpPr>
        <p:spPr bwMode="auto">
          <a:xfrm>
            <a:off x="6764338" y="185738"/>
            <a:ext cx="2073275" cy="1341437"/>
          </a:xfrm>
          <a:prstGeom prst="rect">
            <a:avLst/>
          </a:prstGeom>
          <a:solidFill>
            <a:srgbClr val="FFFF99">
              <a:alpha val="43137"/>
            </a:srgbClr>
          </a:solidFill>
          <a:ln w="9525">
            <a:solidFill>
              <a:srgbClr val="808080"/>
            </a:solidFill>
            <a:miter lim="800000"/>
            <a:headEnd/>
            <a:tailEnd/>
          </a:ln>
        </p:spPr>
        <p:txBody>
          <a:bodyPr wrap="none" anchor="ctr"/>
          <a:lstStyle/>
          <a:p>
            <a:endParaRPr lang="en-US"/>
          </a:p>
        </p:txBody>
      </p:sp>
      <p:sp>
        <p:nvSpPr>
          <p:cNvPr id="45065" name="Freeform 1034"/>
          <p:cNvSpPr>
            <a:spLocks noChangeAspect="1"/>
          </p:cNvSpPr>
          <p:nvPr/>
        </p:nvSpPr>
        <p:spPr bwMode="auto">
          <a:xfrm>
            <a:off x="6764338" y="430213"/>
            <a:ext cx="2073275" cy="674687"/>
          </a:xfrm>
          <a:custGeom>
            <a:avLst/>
            <a:gdLst>
              <a:gd name="T0" fmla="*/ 0 w 3264"/>
              <a:gd name="T1" fmla="*/ 669614 h 1064"/>
              <a:gd name="T2" fmla="*/ 1280552 w 3264"/>
              <a:gd name="T3" fmla="*/ 669614 h 1064"/>
              <a:gd name="T4" fmla="*/ 1402510 w 3264"/>
              <a:gd name="T5" fmla="*/ 669614 h 1064"/>
              <a:gd name="T6" fmla="*/ 1493978 w 3264"/>
              <a:gd name="T7" fmla="*/ 669614 h 1064"/>
              <a:gd name="T8" fmla="*/ 1615935 w 3264"/>
              <a:gd name="T9" fmla="*/ 639177 h 1064"/>
              <a:gd name="T10" fmla="*/ 1707403 w 3264"/>
              <a:gd name="T11" fmla="*/ 608740 h 1064"/>
              <a:gd name="T12" fmla="*/ 1812210 w 3264"/>
              <a:gd name="T13" fmla="*/ 547866 h 1064"/>
              <a:gd name="T14" fmla="*/ 1890339 w 3264"/>
              <a:gd name="T15" fmla="*/ 486992 h 1064"/>
              <a:gd name="T16" fmla="*/ 1949412 w 3264"/>
              <a:gd name="T17" fmla="*/ 370951 h 1064"/>
              <a:gd name="T18" fmla="*/ 2006580 w 3264"/>
              <a:gd name="T19" fmla="*/ 228278 h 1064"/>
              <a:gd name="T20" fmla="*/ 2040880 w 3264"/>
              <a:gd name="T21" fmla="*/ 114139 h 1064"/>
              <a:gd name="T22" fmla="*/ 2073275 w 3264"/>
              <a:gd name="T23" fmla="*/ 0 h 10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64"/>
              <a:gd name="T37" fmla="*/ 0 h 1064"/>
              <a:gd name="T38" fmla="*/ 3264 w 3264"/>
              <a:gd name="T39" fmla="*/ 1064 h 10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64" h="1064">
                <a:moveTo>
                  <a:pt x="0" y="1056"/>
                </a:moveTo>
                <a:cubicBezTo>
                  <a:pt x="824" y="1056"/>
                  <a:pt x="1648" y="1056"/>
                  <a:pt x="2016" y="1056"/>
                </a:cubicBezTo>
                <a:cubicBezTo>
                  <a:pt x="2384" y="1056"/>
                  <a:pt x="2152" y="1056"/>
                  <a:pt x="2208" y="1056"/>
                </a:cubicBezTo>
                <a:cubicBezTo>
                  <a:pt x="2264" y="1056"/>
                  <a:pt x="2296" y="1064"/>
                  <a:pt x="2352" y="1056"/>
                </a:cubicBezTo>
                <a:cubicBezTo>
                  <a:pt x="2408" y="1048"/>
                  <a:pt x="2488" y="1024"/>
                  <a:pt x="2544" y="1008"/>
                </a:cubicBezTo>
                <a:cubicBezTo>
                  <a:pt x="2600" y="992"/>
                  <a:pt x="2637" y="984"/>
                  <a:pt x="2688" y="960"/>
                </a:cubicBezTo>
                <a:cubicBezTo>
                  <a:pt x="2739" y="936"/>
                  <a:pt x="2805" y="896"/>
                  <a:pt x="2853" y="864"/>
                </a:cubicBezTo>
                <a:cubicBezTo>
                  <a:pt x="2901" y="832"/>
                  <a:pt x="2940" y="814"/>
                  <a:pt x="2976" y="768"/>
                </a:cubicBezTo>
                <a:cubicBezTo>
                  <a:pt x="3012" y="722"/>
                  <a:pt x="3039" y="653"/>
                  <a:pt x="3069" y="585"/>
                </a:cubicBezTo>
                <a:cubicBezTo>
                  <a:pt x="3099" y="517"/>
                  <a:pt x="3135" y="427"/>
                  <a:pt x="3159" y="360"/>
                </a:cubicBezTo>
                <a:cubicBezTo>
                  <a:pt x="3183" y="293"/>
                  <a:pt x="3196" y="240"/>
                  <a:pt x="3213" y="180"/>
                </a:cubicBezTo>
                <a:cubicBezTo>
                  <a:pt x="3230" y="120"/>
                  <a:pt x="3254" y="37"/>
                  <a:pt x="3264" y="0"/>
                </a:cubicBezTo>
              </a:path>
            </a:pathLst>
          </a:custGeom>
          <a:noFill/>
          <a:ln w="28575">
            <a:solidFill>
              <a:srgbClr val="008000"/>
            </a:solidFill>
            <a:round/>
            <a:headEnd/>
            <a:tailEnd/>
          </a:ln>
        </p:spPr>
        <p:txBody>
          <a:bodyPr/>
          <a:lstStyle/>
          <a:p>
            <a:endParaRPr lang="en-US"/>
          </a:p>
        </p:txBody>
      </p:sp>
      <p:sp>
        <p:nvSpPr>
          <p:cNvPr id="45066" name="Text Box 1035"/>
          <p:cNvSpPr txBox="1">
            <a:spLocks noChangeAspect="1" noChangeArrowheads="1"/>
          </p:cNvSpPr>
          <p:nvPr/>
        </p:nvSpPr>
        <p:spPr bwMode="auto">
          <a:xfrm>
            <a:off x="6421438" y="76200"/>
            <a:ext cx="393700" cy="244475"/>
          </a:xfrm>
          <a:prstGeom prst="rect">
            <a:avLst/>
          </a:prstGeom>
          <a:noFill/>
          <a:ln w="9525">
            <a:noFill/>
            <a:miter lim="800000"/>
            <a:headEnd/>
            <a:tailEnd/>
          </a:ln>
        </p:spPr>
        <p:txBody>
          <a:bodyPr wrap="none">
            <a:spAutoFit/>
          </a:bodyPr>
          <a:lstStyle/>
          <a:p>
            <a:pPr algn="l"/>
            <a:r>
              <a:rPr lang="en-US" sz="1000"/>
              <a:t>350</a:t>
            </a:r>
          </a:p>
        </p:txBody>
      </p:sp>
      <p:sp>
        <p:nvSpPr>
          <p:cNvPr id="45067" name="Text Box 1036"/>
          <p:cNvSpPr txBox="1">
            <a:spLocks noChangeAspect="1" noChangeArrowheads="1"/>
          </p:cNvSpPr>
          <p:nvPr/>
        </p:nvSpPr>
        <p:spPr bwMode="auto">
          <a:xfrm>
            <a:off x="6427788" y="762000"/>
            <a:ext cx="393700" cy="244475"/>
          </a:xfrm>
          <a:prstGeom prst="rect">
            <a:avLst/>
          </a:prstGeom>
          <a:noFill/>
          <a:ln w="9525">
            <a:noFill/>
            <a:miter lim="800000"/>
            <a:headEnd/>
            <a:tailEnd/>
          </a:ln>
        </p:spPr>
        <p:txBody>
          <a:bodyPr wrap="none">
            <a:spAutoFit/>
          </a:bodyPr>
          <a:lstStyle/>
          <a:p>
            <a:pPr algn="l"/>
            <a:r>
              <a:rPr lang="en-US" sz="1000"/>
              <a:t>300</a:t>
            </a:r>
          </a:p>
        </p:txBody>
      </p:sp>
      <p:sp>
        <p:nvSpPr>
          <p:cNvPr id="45068" name="Text Box 1037"/>
          <p:cNvSpPr txBox="1">
            <a:spLocks noChangeAspect="1" noChangeArrowheads="1"/>
          </p:cNvSpPr>
          <p:nvPr/>
        </p:nvSpPr>
        <p:spPr bwMode="auto">
          <a:xfrm>
            <a:off x="6427788" y="1371600"/>
            <a:ext cx="393700" cy="244475"/>
          </a:xfrm>
          <a:prstGeom prst="rect">
            <a:avLst/>
          </a:prstGeom>
          <a:noFill/>
          <a:ln w="9525">
            <a:noFill/>
            <a:miter lim="800000"/>
            <a:headEnd/>
            <a:tailEnd/>
          </a:ln>
        </p:spPr>
        <p:txBody>
          <a:bodyPr wrap="none">
            <a:spAutoFit/>
          </a:bodyPr>
          <a:lstStyle/>
          <a:p>
            <a:pPr algn="l"/>
            <a:r>
              <a:rPr lang="en-US" sz="1000"/>
              <a:t>250</a:t>
            </a:r>
          </a:p>
        </p:txBody>
      </p:sp>
      <p:sp>
        <p:nvSpPr>
          <p:cNvPr id="45069" name="Text Box 1038"/>
          <p:cNvSpPr txBox="1">
            <a:spLocks noChangeAspect="1" noChangeArrowheads="1"/>
          </p:cNvSpPr>
          <p:nvPr/>
        </p:nvSpPr>
        <p:spPr bwMode="auto">
          <a:xfrm>
            <a:off x="6553200" y="1524000"/>
            <a:ext cx="463550" cy="244475"/>
          </a:xfrm>
          <a:prstGeom prst="rect">
            <a:avLst/>
          </a:prstGeom>
          <a:noFill/>
          <a:ln w="9525">
            <a:noFill/>
            <a:miter lim="800000"/>
            <a:headEnd/>
            <a:tailEnd/>
          </a:ln>
        </p:spPr>
        <p:txBody>
          <a:bodyPr wrap="none">
            <a:spAutoFit/>
          </a:bodyPr>
          <a:lstStyle/>
          <a:p>
            <a:pPr algn="l"/>
            <a:r>
              <a:rPr lang="en-US" sz="1000"/>
              <a:t>1000</a:t>
            </a:r>
          </a:p>
        </p:txBody>
      </p:sp>
      <p:sp>
        <p:nvSpPr>
          <p:cNvPr id="45070" name="Text Box 1039"/>
          <p:cNvSpPr txBox="1">
            <a:spLocks noChangeAspect="1" noChangeArrowheads="1"/>
          </p:cNvSpPr>
          <p:nvPr/>
        </p:nvSpPr>
        <p:spPr bwMode="auto">
          <a:xfrm>
            <a:off x="7621588" y="1524000"/>
            <a:ext cx="463550" cy="244475"/>
          </a:xfrm>
          <a:prstGeom prst="rect">
            <a:avLst/>
          </a:prstGeom>
          <a:noFill/>
          <a:ln w="9525">
            <a:noFill/>
            <a:miter lim="800000"/>
            <a:headEnd/>
            <a:tailEnd/>
          </a:ln>
        </p:spPr>
        <p:txBody>
          <a:bodyPr wrap="none">
            <a:spAutoFit/>
          </a:bodyPr>
          <a:lstStyle/>
          <a:p>
            <a:pPr algn="l"/>
            <a:r>
              <a:rPr lang="en-US" sz="1000"/>
              <a:t>1500</a:t>
            </a:r>
          </a:p>
        </p:txBody>
      </p:sp>
      <p:sp>
        <p:nvSpPr>
          <p:cNvPr id="45071" name="Text Box 1040"/>
          <p:cNvSpPr txBox="1">
            <a:spLocks noChangeAspect="1" noChangeArrowheads="1"/>
          </p:cNvSpPr>
          <p:nvPr/>
        </p:nvSpPr>
        <p:spPr bwMode="auto">
          <a:xfrm>
            <a:off x="8623300" y="1524000"/>
            <a:ext cx="463550" cy="244475"/>
          </a:xfrm>
          <a:prstGeom prst="rect">
            <a:avLst/>
          </a:prstGeom>
          <a:noFill/>
          <a:ln w="9525">
            <a:noFill/>
            <a:miter lim="800000"/>
            <a:headEnd/>
            <a:tailEnd/>
          </a:ln>
        </p:spPr>
        <p:txBody>
          <a:bodyPr wrap="none">
            <a:spAutoFit/>
          </a:bodyPr>
          <a:lstStyle/>
          <a:p>
            <a:pPr algn="l"/>
            <a:r>
              <a:rPr lang="en-US" sz="1000"/>
              <a:t>2000</a:t>
            </a:r>
          </a:p>
        </p:txBody>
      </p:sp>
      <p:sp>
        <p:nvSpPr>
          <p:cNvPr id="45072" name="Text Box 1041"/>
          <p:cNvSpPr txBox="1">
            <a:spLocks noChangeAspect="1" noChangeArrowheads="1"/>
          </p:cNvSpPr>
          <p:nvPr/>
        </p:nvSpPr>
        <p:spPr bwMode="auto">
          <a:xfrm>
            <a:off x="7616825" y="1676400"/>
            <a:ext cx="450850" cy="244475"/>
          </a:xfrm>
          <a:prstGeom prst="rect">
            <a:avLst/>
          </a:prstGeom>
          <a:noFill/>
          <a:ln w="9525">
            <a:noFill/>
            <a:miter lim="800000"/>
            <a:headEnd/>
            <a:tailEnd/>
          </a:ln>
        </p:spPr>
        <p:txBody>
          <a:bodyPr wrap="none">
            <a:spAutoFit/>
          </a:bodyPr>
          <a:lstStyle/>
          <a:p>
            <a:pPr algn="l"/>
            <a:r>
              <a:rPr lang="en-US" sz="1000"/>
              <a:t>Year</a:t>
            </a:r>
          </a:p>
        </p:txBody>
      </p:sp>
      <p:sp>
        <p:nvSpPr>
          <p:cNvPr id="45073" name="Text Box 1042"/>
          <p:cNvSpPr txBox="1">
            <a:spLocks noChangeAspect="1" noChangeArrowheads="1"/>
          </p:cNvSpPr>
          <p:nvPr/>
        </p:nvSpPr>
        <p:spPr bwMode="auto">
          <a:xfrm rot="-5400000">
            <a:off x="5833269" y="711994"/>
            <a:ext cx="922337" cy="396875"/>
          </a:xfrm>
          <a:prstGeom prst="rect">
            <a:avLst/>
          </a:prstGeom>
          <a:noFill/>
          <a:ln w="9525">
            <a:noFill/>
            <a:miter lim="800000"/>
            <a:headEnd/>
            <a:tailEnd/>
          </a:ln>
        </p:spPr>
        <p:txBody>
          <a:bodyPr wrap="none">
            <a:spAutoFit/>
          </a:bodyPr>
          <a:lstStyle/>
          <a:p>
            <a:pPr algn="l"/>
            <a:r>
              <a:rPr lang="en-US" sz="1000"/>
              <a:t>Atmospheric </a:t>
            </a:r>
          </a:p>
          <a:p>
            <a:pPr algn="l"/>
            <a:r>
              <a:rPr lang="en-US" sz="1000"/>
              <a:t>CO</a:t>
            </a:r>
            <a:r>
              <a:rPr lang="en-US" sz="1000" baseline="-25000"/>
              <a:t>2</a:t>
            </a:r>
            <a:r>
              <a:rPr lang="en-US" sz="1000"/>
              <a:t> (ppm)</a:t>
            </a:r>
          </a:p>
        </p:txBody>
      </p:sp>
      <p:sp>
        <p:nvSpPr>
          <p:cNvPr id="45074" name="Line 1043"/>
          <p:cNvSpPr>
            <a:spLocks noChangeAspect="1" noChangeShapeType="1"/>
          </p:cNvSpPr>
          <p:nvPr/>
        </p:nvSpPr>
        <p:spPr bwMode="auto">
          <a:xfrm>
            <a:off x="6764338" y="857250"/>
            <a:ext cx="2073275" cy="0"/>
          </a:xfrm>
          <a:prstGeom prst="line">
            <a:avLst/>
          </a:prstGeom>
          <a:noFill/>
          <a:ln w="9525">
            <a:solidFill>
              <a:srgbClr val="C0C0C0"/>
            </a:solidFill>
            <a:round/>
            <a:headEnd/>
            <a:tailEnd/>
          </a:ln>
        </p:spPr>
        <p:txBody>
          <a:bodyPr/>
          <a:lstStyle/>
          <a:p>
            <a:endParaRPr lang="en-US"/>
          </a:p>
        </p:txBody>
      </p:sp>
      <p:sp>
        <p:nvSpPr>
          <p:cNvPr id="45075" name="Line 1044"/>
          <p:cNvSpPr>
            <a:spLocks noChangeAspect="1" noChangeShapeType="1"/>
          </p:cNvSpPr>
          <p:nvPr/>
        </p:nvSpPr>
        <p:spPr bwMode="auto">
          <a:xfrm flipV="1">
            <a:off x="6977063" y="185738"/>
            <a:ext cx="0" cy="1341437"/>
          </a:xfrm>
          <a:prstGeom prst="line">
            <a:avLst/>
          </a:prstGeom>
          <a:noFill/>
          <a:ln w="9525">
            <a:solidFill>
              <a:srgbClr val="C0C0C0"/>
            </a:solidFill>
            <a:round/>
            <a:headEnd/>
            <a:tailEnd/>
          </a:ln>
        </p:spPr>
        <p:txBody>
          <a:bodyPr/>
          <a:lstStyle/>
          <a:p>
            <a:endParaRPr lang="en-US"/>
          </a:p>
        </p:txBody>
      </p:sp>
      <p:sp>
        <p:nvSpPr>
          <p:cNvPr id="45076" name="Line 1045"/>
          <p:cNvSpPr>
            <a:spLocks noChangeAspect="1" noChangeShapeType="1"/>
          </p:cNvSpPr>
          <p:nvPr/>
        </p:nvSpPr>
        <p:spPr bwMode="auto">
          <a:xfrm flipV="1">
            <a:off x="7189788" y="185738"/>
            <a:ext cx="0" cy="1341437"/>
          </a:xfrm>
          <a:prstGeom prst="line">
            <a:avLst/>
          </a:prstGeom>
          <a:noFill/>
          <a:ln w="9525">
            <a:solidFill>
              <a:srgbClr val="C0C0C0"/>
            </a:solidFill>
            <a:round/>
            <a:headEnd/>
            <a:tailEnd/>
          </a:ln>
        </p:spPr>
        <p:txBody>
          <a:bodyPr/>
          <a:lstStyle/>
          <a:p>
            <a:endParaRPr lang="en-US"/>
          </a:p>
        </p:txBody>
      </p:sp>
      <p:sp>
        <p:nvSpPr>
          <p:cNvPr id="45077" name="Line 1046"/>
          <p:cNvSpPr>
            <a:spLocks noChangeAspect="1" noChangeShapeType="1"/>
          </p:cNvSpPr>
          <p:nvPr/>
        </p:nvSpPr>
        <p:spPr bwMode="auto">
          <a:xfrm flipV="1">
            <a:off x="7404100" y="185738"/>
            <a:ext cx="0" cy="1341437"/>
          </a:xfrm>
          <a:prstGeom prst="line">
            <a:avLst/>
          </a:prstGeom>
          <a:noFill/>
          <a:ln w="9525">
            <a:solidFill>
              <a:srgbClr val="C0C0C0"/>
            </a:solidFill>
            <a:round/>
            <a:headEnd/>
            <a:tailEnd/>
          </a:ln>
        </p:spPr>
        <p:txBody>
          <a:bodyPr/>
          <a:lstStyle/>
          <a:p>
            <a:endParaRPr lang="en-US"/>
          </a:p>
        </p:txBody>
      </p:sp>
      <p:sp>
        <p:nvSpPr>
          <p:cNvPr id="45078" name="Line 1047"/>
          <p:cNvSpPr>
            <a:spLocks noChangeAspect="1" noChangeShapeType="1"/>
          </p:cNvSpPr>
          <p:nvPr/>
        </p:nvSpPr>
        <p:spPr bwMode="auto">
          <a:xfrm flipV="1">
            <a:off x="7616825" y="185738"/>
            <a:ext cx="0" cy="1341437"/>
          </a:xfrm>
          <a:prstGeom prst="line">
            <a:avLst/>
          </a:prstGeom>
          <a:noFill/>
          <a:ln w="9525">
            <a:solidFill>
              <a:srgbClr val="C0C0C0"/>
            </a:solidFill>
            <a:round/>
            <a:headEnd/>
            <a:tailEnd/>
          </a:ln>
        </p:spPr>
        <p:txBody>
          <a:bodyPr/>
          <a:lstStyle/>
          <a:p>
            <a:endParaRPr lang="en-US"/>
          </a:p>
        </p:txBody>
      </p:sp>
      <p:sp>
        <p:nvSpPr>
          <p:cNvPr id="45079" name="Line 1048"/>
          <p:cNvSpPr>
            <a:spLocks noChangeAspect="1" noChangeShapeType="1"/>
          </p:cNvSpPr>
          <p:nvPr/>
        </p:nvSpPr>
        <p:spPr bwMode="auto">
          <a:xfrm flipV="1">
            <a:off x="7831138" y="185738"/>
            <a:ext cx="0" cy="1341437"/>
          </a:xfrm>
          <a:prstGeom prst="line">
            <a:avLst/>
          </a:prstGeom>
          <a:noFill/>
          <a:ln w="9525">
            <a:solidFill>
              <a:srgbClr val="C0C0C0"/>
            </a:solidFill>
            <a:round/>
            <a:headEnd/>
            <a:tailEnd/>
          </a:ln>
        </p:spPr>
        <p:txBody>
          <a:bodyPr/>
          <a:lstStyle/>
          <a:p>
            <a:endParaRPr lang="en-US"/>
          </a:p>
        </p:txBody>
      </p:sp>
      <p:sp>
        <p:nvSpPr>
          <p:cNvPr id="45080" name="Line 1049"/>
          <p:cNvSpPr>
            <a:spLocks noChangeAspect="1" noChangeShapeType="1"/>
          </p:cNvSpPr>
          <p:nvPr/>
        </p:nvSpPr>
        <p:spPr bwMode="auto">
          <a:xfrm flipV="1">
            <a:off x="8043863" y="185738"/>
            <a:ext cx="0" cy="1341437"/>
          </a:xfrm>
          <a:prstGeom prst="line">
            <a:avLst/>
          </a:prstGeom>
          <a:noFill/>
          <a:ln w="9525">
            <a:solidFill>
              <a:srgbClr val="C0C0C0"/>
            </a:solidFill>
            <a:round/>
            <a:headEnd/>
            <a:tailEnd/>
          </a:ln>
        </p:spPr>
        <p:txBody>
          <a:bodyPr/>
          <a:lstStyle/>
          <a:p>
            <a:endParaRPr lang="en-US"/>
          </a:p>
        </p:txBody>
      </p:sp>
      <p:sp>
        <p:nvSpPr>
          <p:cNvPr id="45081" name="Line 1050"/>
          <p:cNvSpPr>
            <a:spLocks noChangeAspect="1" noChangeShapeType="1"/>
          </p:cNvSpPr>
          <p:nvPr/>
        </p:nvSpPr>
        <p:spPr bwMode="auto">
          <a:xfrm flipV="1">
            <a:off x="8258175" y="185738"/>
            <a:ext cx="0" cy="1341437"/>
          </a:xfrm>
          <a:prstGeom prst="line">
            <a:avLst/>
          </a:prstGeom>
          <a:noFill/>
          <a:ln w="9525">
            <a:solidFill>
              <a:srgbClr val="C0C0C0"/>
            </a:solidFill>
            <a:round/>
            <a:headEnd/>
            <a:tailEnd/>
          </a:ln>
        </p:spPr>
        <p:txBody>
          <a:bodyPr/>
          <a:lstStyle/>
          <a:p>
            <a:endParaRPr lang="en-US"/>
          </a:p>
        </p:txBody>
      </p:sp>
      <p:sp>
        <p:nvSpPr>
          <p:cNvPr id="45082" name="Line 1051"/>
          <p:cNvSpPr>
            <a:spLocks noChangeAspect="1" noChangeShapeType="1"/>
          </p:cNvSpPr>
          <p:nvPr/>
        </p:nvSpPr>
        <p:spPr bwMode="auto">
          <a:xfrm flipV="1">
            <a:off x="8470900" y="185738"/>
            <a:ext cx="0" cy="1341437"/>
          </a:xfrm>
          <a:prstGeom prst="line">
            <a:avLst/>
          </a:prstGeom>
          <a:noFill/>
          <a:ln w="9525">
            <a:solidFill>
              <a:srgbClr val="C0C0C0"/>
            </a:solidFill>
            <a:round/>
            <a:headEnd/>
            <a:tailEnd/>
          </a:ln>
        </p:spPr>
        <p:txBody>
          <a:bodyPr/>
          <a:lstStyle/>
          <a:p>
            <a:endParaRPr lang="en-US"/>
          </a:p>
        </p:txBody>
      </p:sp>
      <p:sp>
        <p:nvSpPr>
          <p:cNvPr id="45083" name="Line 1052"/>
          <p:cNvSpPr>
            <a:spLocks noChangeAspect="1" noChangeShapeType="1"/>
          </p:cNvSpPr>
          <p:nvPr/>
        </p:nvSpPr>
        <p:spPr bwMode="auto">
          <a:xfrm flipV="1">
            <a:off x="8685213" y="185738"/>
            <a:ext cx="0" cy="1341437"/>
          </a:xfrm>
          <a:prstGeom prst="line">
            <a:avLst/>
          </a:prstGeom>
          <a:noFill/>
          <a:ln w="9525">
            <a:solidFill>
              <a:srgbClr val="C0C0C0"/>
            </a:solidFill>
            <a:round/>
            <a:headEnd/>
            <a:tailEnd/>
          </a:ln>
        </p:spPr>
        <p:txBody>
          <a:bodyPr/>
          <a:lstStyle/>
          <a:p>
            <a:endParaRPr lang="en-US"/>
          </a:p>
        </p:txBody>
      </p:sp>
      <p:pic>
        <p:nvPicPr>
          <p:cNvPr id="130080" name="Picture 1056" descr="meltingglaciers-786461"/>
          <p:cNvPicPr>
            <a:picLocks noChangeAspect="1" noChangeArrowheads="1"/>
          </p:cNvPicPr>
          <p:nvPr/>
        </p:nvPicPr>
        <p:blipFill>
          <a:blip r:embed="rId9" cstate="print"/>
          <a:srcRect/>
          <a:stretch>
            <a:fillRect/>
          </a:stretch>
        </p:blipFill>
        <p:spPr bwMode="auto">
          <a:xfrm>
            <a:off x="5859463" y="4640263"/>
            <a:ext cx="1789112" cy="977900"/>
          </a:xfrm>
          <a:prstGeom prst="rect">
            <a:avLst/>
          </a:prstGeom>
          <a:noFill/>
          <a:ln w="9525">
            <a:noFill/>
            <a:miter lim="800000"/>
            <a:headEnd/>
            <a:tailEnd/>
          </a:ln>
        </p:spPr>
      </p:pic>
      <p:pic>
        <p:nvPicPr>
          <p:cNvPr id="130086" name="Picture 1062" descr="hurricane_katrina_response3.jpg"/>
          <p:cNvPicPr>
            <a:picLocks noChangeAspect="1" noChangeArrowheads="1"/>
          </p:cNvPicPr>
          <p:nvPr/>
        </p:nvPicPr>
        <p:blipFill>
          <a:blip r:embed="rId10" cstate="print"/>
          <a:srcRect/>
          <a:stretch>
            <a:fillRect/>
          </a:stretch>
        </p:blipFill>
        <p:spPr bwMode="auto">
          <a:xfrm>
            <a:off x="5846763" y="4419600"/>
            <a:ext cx="1854200" cy="123666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005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299"/>
                                          </p:stCondLst>
                                        </p:cTn>
                                        <p:tgtEl>
                                          <p:spTgt spid="13005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wd">
                                    <p:tmAbs val="300"/>
                                  </p:iterate>
                                  <p:childTnLst>
                                    <p:set>
                                      <p:cBhvr>
                                        <p:cTn id="14" dur="1" fill="hold">
                                          <p:stCondLst>
                                            <p:cond delay="299"/>
                                          </p:stCondLst>
                                        </p:cTn>
                                        <p:tgtEl>
                                          <p:spTgt spid="13005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130051">
                                            <p:txEl>
                                              <p:pRg st="2" end="2"/>
                                            </p:txEl>
                                          </p:spTgt>
                                        </p:tgtEl>
                                        <p:attrNameLst>
                                          <p:attrName>style.visibility</p:attrName>
                                        </p:attrNameLst>
                                      </p:cBhvr>
                                      <p:to>
                                        <p:strVal val="visible"/>
                                      </p:to>
                                    </p:set>
                                    <p:anim calcmode="lin" valueType="num">
                                      <p:cBhvr>
                                        <p:cTn id="19" dur="500" fill="hold"/>
                                        <p:tgtEl>
                                          <p:spTgt spid="1300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300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300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300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130051">
                                            <p:txEl>
                                              <p:pRg st="3" end="3"/>
                                            </p:txEl>
                                          </p:spTgt>
                                        </p:tgtEl>
                                        <p:attrNameLst>
                                          <p:attrName>style.visibility</p:attrName>
                                        </p:attrNameLst>
                                      </p:cBhvr>
                                      <p:to>
                                        <p:strVal val="visible"/>
                                      </p:to>
                                    </p:set>
                                    <p:anim calcmode="lin" valueType="num">
                                      <p:cBhvr>
                                        <p:cTn id="27" dur="500" fill="hold"/>
                                        <p:tgtEl>
                                          <p:spTgt spid="1300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300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300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300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130051">
                                            <p:txEl>
                                              <p:pRg st="4" end="4"/>
                                            </p:txEl>
                                          </p:spTgt>
                                        </p:tgtEl>
                                        <p:attrNameLst>
                                          <p:attrName>style.visibility</p:attrName>
                                        </p:attrNameLst>
                                      </p:cBhvr>
                                      <p:to>
                                        <p:strVal val="visible"/>
                                      </p:to>
                                    </p:set>
                                    <p:anim calcmode="lin" valueType="num">
                                      <p:cBhvr>
                                        <p:cTn id="35" dur="500" fill="hold"/>
                                        <p:tgtEl>
                                          <p:spTgt spid="13005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3005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3005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300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9" presetClass="entr" presetSubtype="0" accel="100000" fill="hold" grpId="0" nodeType="clickEffect">
                                  <p:stCondLst>
                                    <p:cond delay="0"/>
                                  </p:stCondLst>
                                  <p:childTnLst>
                                    <p:set>
                                      <p:cBhvr>
                                        <p:cTn id="42" dur="1" fill="hold">
                                          <p:stCondLst>
                                            <p:cond delay="0"/>
                                          </p:stCondLst>
                                        </p:cTn>
                                        <p:tgtEl>
                                          <p:spTgt spid="130051">
                                            <p:txEl>
                                              <p:pRg st="5" end="5"/>
                                            </p:txEl>
                                          </p:spTgt>
                                        </p:tgtEl>
                                        <p:attrNameLst>
                                          <p:attrName>style.visibility</p:attrName>
                                        </p:attrNameLst>
                                      </p:cBhvr>
                                      <p:to>
                                        <p:strVal val="visible"/>
                                      </p:to>
                                    </p:set>
                                    <p:anim calcmode="lin" valueType="num">
                                      <p:cBhvr>
                                        <p:cTn id="43" dur="500" fill="hold"/>
                                        <p:tgtEl>
                                          <p:spTgt spid="13005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3005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3005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300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type="wd">
                                    <p:tmAbs val="300"/>
                                  </p:iterate>
                                  <p:childTnLst>
                                    <p:set>
                                      <p:cBhvr>
                                        <p:cTn id="50" dur="1" fill="hold">
                                          <p:stCondLst>
                                            <p:cond delay="299"/>
                                          </p:stCondLst>
                                        </p:cTn>
                                        <p:tgtEl>
                                          <p:spTgt spid="130051">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0" presetClass="entr" presetSubtype="0" fill="hold" grpId="0" nodeType="clickEffect">
                                  <p:stCondLst>
                                    <p:cond delay="0"/>
                                  </p:stCondLst>
                                  <p:iterate type="lt">
                                    <p:tmPct val="10000"/>
                                  </p:iterate>
                                  <p:childTnLst>
                                    <p:set>
                                      <p:cBhvr>
                                        <p:cTn id="54" dur="1" fill="hold">
                                          <p:stCondLst>
                                            <p:cond delay="0"/>
                                          </p:stCondLst>
                                        </p:cTn>
                                        <p:tgtEl>
                                          <p:spTgt spid="130051">
                                            <p:txEl>
                                              <p:pRg st="8" end="8"/>
                                            </p:txEl>
                                          </p:spTgt>
                                        </p:tgtEl>
                                        <p:attrNameLst>
                                          <p:attrName>style.visibility</p:attrName>
                                        </p:attrNameLst>
                                      </p:cBhvr>
                                      <p:to>
                                        <p:strVal val="visible"/>
                                      </p:to>
                                    </p:set>
                                    <p:animEffect transition="in" filter="fade">
                                      <p:cBhvr>
                                        <p:cTn id="55" dur="1000"/>
                                        <p:tgtEl>
                                          <p:spTgt spid="130051">
                                            <p:txEl>
                                              <p:pRg st="8" end="8"/>
                                            </p:txEl>
                                          </p:spTgt>
                                        </p:tgtEl>
                                      </p:cBhvr>
                                    </p:animEffect>
                                    <p:anim calcmode="lin" valueType="num">
                                      <p:cBhvr>
                                        <p:cTn id="56" dur="1000" fill="hold"/>
                                        <p:tgtEl>
                                          <p:spTgt spid="130051">
                                            <p:txEl>
                                              <p:pRg st="8" end="8"/>
                                            </p:txEl>
                                          </p:spTgt>
                                        </p:tgtEl>
                                        <p:attrNameLst>
                                          <p:attrName>ppt_x</p:attrName>
                                        </p:attrNameLst>
                                      </p:cBhvr>
                                      <p:tavLst>
                                        <p:tav tm="0">
                                          <p:val>
                                            <p:strVal val="#ppt_x-.1"/>
                                          </p:val>
                                        </p:tav>
                                        <p:tav tm="100000">
                                          <p:val>
                                            <p:strVal val="#ppt_x"/>
                                          </p:val>
                                        </p:tav>
                                      </p:tavLst>
                                    </p:anim>
                                    <p:anim calcmode="lin" valueType="num">
                                      <p:cBhvr>
                                        <p:cTn id="57" dur="1000" fill="hold"/>
                                        <p:tgtEl>
                                          <p:spTgt spid="13005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0" presetClass="entr" presetSubtype="0" fill="hold" grpId="0" nodeType="clickEffect">
                                  <p:stCondLst>
                                    <p:cond delay="0"/>
                                  </p:stCondLst>
                                  <p:iterate type="lt">
                                    <p:tmPct val="10000"/>
                                  </p:iterate>
                                  <p:childTnLst>
                                    <p:set>
                                      <p:cBhvr>
                                        <p:cTn id="61" dur="1" fill="hold">
                                          <p:stCondLst>
                                            <p:cond delay="0"/>
                                          </p:stCondLst>
                                        </p:cTn>
                                        <p:tgtEl>
                                          <p:spTgt spid="130051">
                                            <p:txEl>
                                              <p:pRg st="9" end="9"/>
                                            </p:txEl>
                                          </p:spTgt>
                                        </p:tgtEl>
                                        <p:attrNameLst>
                                          <p:attrName>style.visibility</p:attrName>
                                        </p:attrNameLst>
                                      </p:cBhvr>
                                      <p:to>
                                        <p:strVal val="visible"/>
                                      </p:to>
                                    </p:set>
                                    <p:animEffect transition="in" filter="fade">
                                      <p:cBhvr>
                                        <p:cTn id="62" dur="1000"/>
                                        <p:tgtEl>
                                          <p:spTgt spid="130051">
                                            <p:txEl>
                                              <p:pRg st="9" end="9"/>
                                            </p:txEl>
                                          </p:spTgt>
                                        </p:tgtEl>
                                      </p:cBhvr>
                                    </p:animEffect>
                                    <p:anim calcmode="lin" valueType="num">
                                      <p:cBhvr>
                                        <p:cTn id="63" dur="1000" fill="hold"/>
                                        <p:tgtEl>
                                          <p:spTgt spid="130051">
                                            <p:txEl>
                                              <p:pRg st="9" end="9"/>
                                            </p:txEl>
                                          </p:spTgt>
                                        </p:tgtEl>
                                        <p:attrNameLst>
                                          <p:attrName>ppt_x</p:attrName>
                                        </p:attrNameLst>
                                      </p:cBhvr>
                                      <p:tavLst>
                                        <p:tav tm="0">
                                          <p:val>
                                            <p:strVal val="#ppt_x-.1"/>
                                          </p:val>
                                        </p:tav>
                                        <p:tav tm="100000">
                                          <p:val>
                                            <p:strVal val="#ppt_x"/>
                                          </p:val>
                                        </p:tav>
                                      </p:tavLst>
                                    </p:anim>
                                    <p:anim calcmode="lin" valueType="num">
                                      <p:cBhvr>
                                        <p:cTn id="64" dur="1000" fill="hold"/>
                                        <p:tgtEl>
                                          <p:spTgt spid="130051">
                                            <p:txEl>
                                              <p:pRg st="9" end="9"/>
                                            </p:txEl>
                                          </p:spTgt>
                                        </p:tgtEl>
                                        <p:attrNameLst>
                                          <p:attrName>ppt_y</p:attrName>
                                        </p:attrNameLst>
                                      </p:cBhvr>
                                      <p:tavLst>
                                        <p:tav tm="0">
                                          <p:val>
                                            <p:strVal val="#ppt_y"/>
                                          </p:val>
                                        </p:tav>
                                        <p:tav tm="100000">
                                          <p:val>
                                            <p:strVal val="#ppt_y"/>
                                          </p:val>
                                        </p:tav>
                                      </p:tavLst>
                                    </p:anim>
                                  </p:childTnLst>
                                </p:cTn>
                              </p:par>
                            </p:childTnLst>
                          </p:cTn>
                        </p:par>
                        <p:par>
                          <p:cTn id="65" fill="hold">
                            <p:stCondLst>
                              <p:cond delay="4400"/>
                            </p:stCondLst>
                            <p:childTnLst>
                              <p:par>
                                <p:cTn id="66" presetID="13" presetClass="entr" presetSubtype="32" fill="hold" nodeType="afterEffect">
                                  <p:stCondLst>
                                    <p:cond delay="0"/>
                                  </p:stCondLst>
                                  <p:childTnLst>
                                    <p:set>
                                      <p:cBhvr>
                                        <p:cTn id="67" dur="1" fill="hold">
                                          <p:stCondLst>
                                            <p:cond delay="0"/>
                                          </p:stCondLst>
                                        </p:cTn>
                                        <p:tgtEl>
                                          <p:spTgt spid="130080"/>
                                        </p:tgtEl>
                                        <p:attrNameLst>
                                          <p:attrName>style.visibility</p:attrName>
                                        </p:attrNameLst>
                                      </p:cBhvr>
                                      <p:to>
                                        <p:strVal val="visible"/>
                                      </p:to>
                                    </p:set>
                                    <p:animEffect transition="in" filter="plus(out)">
                                      <p:cBhvr>
                                        <p:cTn id="68" dur="2000"/>
                                        <p:tgtEl>
                                          <p:spTgt spid="130080"/>
                                        </p:tgtEl>
                                      </p:cBhvr>
                                    </p:animEffect>
                                  </p:childTnLst>
                                </p:cTn>
                              </p:par>
                            </p:childTnLst>
                          </p:cTn>
                        </p:par>
                      </p:childTnLst>
                    </p:cTn>
                  </p:par>
                  <p:par>
                    <p:cTn id="69" fill="hold">
                      <p:stCondLst>
                        <p:cond delay="indefinite"/>
                      </p:stCondLst>
                      <p:childTnLst>
                        <p:par>
                          <p:cTn id="70" fill="hold">
                            <p:stCondLst>
                              <p:cond delay="0"/>
                            </p:stCondLst>
                            <p:childTnLst>
                              <p:par>
                                <p:cTn id="71" presetID="40" presetClass="entr" presetSubtype="0" fill="hold" grpId="0" nodeType="clickEffect">
                                  <p:stCondLst>
                                    <p:cond delay="0"/>
                                  </p:stCondLst>
                                  <p:iterate type="lt">
                                    <p:tmPct val="10000"/>
                                  </p:iterate>
                                  <p:childTnLst>
                                    <p:set>
                                      <p:cBhvr>
                                        <p:cTn id="72" dur="1" fill="hold">
                                          <p:stCondLst>
                                            <p:cond delay="0"/>
                                          </p:stCondLst>
                                        </p:cTn>
                                        <p:tgtEl>
                                          <p:spTgt spid="130051">
                                            <p:txEl>
                                              <p:pRg st="10" end="10"/>
                                            </p:txEl>
                                          </p:spTgt>
                                        </p:tgtEl>
                                        <p:attrNameLst>
                                          <p:attrName>style.visibility</p:attrName>
                                        </p:attrNameLst>
                                      </p:cBhvr>
                                      <p:to>
                                        <p:strVal val="visible"/>
                                      </p:to>
                                    </p:set>
                                    <p:animEffect transition="in" filter="fade">
                                      <p:cBhvr>
                                        <p:cTn id="73" dur="1000"/>
                                        <p:tgtEl>
                                          <p:spTgt spid="130051">
                                            <p:txEl>
                                              <p:pRg st="10" end="10"/>
                                            </p:txEl>
                                          </p:spTgt>
                                        </p:tgtEl>
                                      </p:cBhvr>
                                    </p:animEffect>
                                    <p:anim calcmode="lin" valueType="num">
                                      <p:cBhvr>
                                        <p:cTn id="74" dur="1000" fill="hold"/>
                                        <p:tgtEl>
                                          <p:spTgt spid="130051">
                                            <p:txEl>
                                              <p:pRg st="10" end="10"/>
                                            </p:txEl>
                                          </p:spTgt>
                                        </p:tgtEl>
                                        <p:attrNameLst>
                                          <p:attrName>ppt_x</p:attrName>
                                        </p:attrNameLst>
                                      </p:cBhvr>
                                      <p:tavLst>
                                        <p:tav tm="0">
                                          <p:val>
                                            <p:strVal val="#ppt_x-.1"/>
                                          </p:val>
                                        </p:tav>
                                        <p:tav tm="100000">
                                          <p:val>
                                            <p:strVal val="#ppt_x"/>
                                          </p:val>
                                        </p:tav>
                                      </p:tavLst>
                                    </p:anim>
                                    <p:anim calcmode="lin" valueType="num">
                                      <p:cBhvr>
                                        <p:cTn id="75" dur="1000" fill="hold"/>
                                        <p:tgtEl>
                                          <p:spTgt spid="130051">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130082"/>
                                        </p:tgtEl>
                                        <p:attrNameLst>
                                          <p:attrName>style.visibility</p:attrName>
                                        </p:attrNameLst>
                                      </p:cBhvr>
                                      <p:to>
                                        <p:strVal val="visible"/>
                                      </p:to>
                                    </p:set>
                                    <p:animEffect transition="in" filter="dissolve">
                                      <p:cBhvr>
                                        <p:cTn id="80" dur="500"/>
                                        <p:tgtEl>
                                          <p:spTgt spid="130082"/>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30084"/>
                                        </p:tgtEl>
                                        <p:attrNameLst>
                                          <p:attrName>style.visibility</p:attrName>
                                        </p:attrNameLst>
                                      </p:cBhvr>
                                      <p:to>
                                        <p:strVal val="visible"/>
                                      </p:to>
                                    </p:set>
                                    <p:animEffect transition="in" filter="dissolve">
                                      <p:cBhvr>
                                        <p:cTn id="85" dur="500"/>
                                        <p:tgtEl>
                                          <p:spTgt spid="130084"/>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130086"/>
                                        </p:tgtEl>
                                        <p:attrNameLst>
                                          <p:attrName>style.visibility</p:attrName>
                                        </p:attrNameLst>
                                      </p:cBhvr>
                                      <p:to>
                                        <p:strVal val="visible"/>
                                      </p:to>
                                    </p:set>
                                    <p:animEffect transition="in" filter="dissolve">
                                      <p:cBhvr>
                                        <p:cTn id="90" dur="500"/>
                                        <p:tgtEl>
                                          <p:spTgt spid="1300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91" fill="hold" display="0">
                  <p:stCondLst>
                    <p:cond delay="indefinite"/>
                  </p:stCondLst>
                  <p:endCondLst>
                    <p:cond evt="onPrev" delay="0">
                      <p:tgtEl>
                        <p:sldTgt/>
                      </p:tgtEl>
                    </p:cond>
                    <p:cond evt="onStopAudio" delay="0">
                      <p:tgtEl>
                        <p:sldTgt/>
                      </p:tgtEl>
                    </p:cond>
                  </p:endCondLst>
                </p:cTn>
                <p:tgtEl>
                  <p:spTgt spid="130055"/>
                </p:tgtEl>
              </p:cMediaNode>
            </p:audio>
          </p:childTnLst>
        </p:cTn>
      </p:par>
    </p:tnLst>
    <p:bldLst>
      <p:bldP spid="13005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t>Greenhouse Effect</a:t>
            </a:r>
          </a:p>
        </p:txBody>
      </p:sp>
      <p:sp>
        <p:nvSpPr>
          <p:cNvPr id="131075" name="Text Box 3"/>
          <p:cNvSpPr txBox="1">
            <a:spLocks noChangeArrowheads="1"/>
          </p:cNvSpPr>
          <p:nvPr/>
        </p:nvSpPr>
        <p:spPr bwMode="auto">
          <a:xfrm>
            <a:off x="457200" y="1981200"/>
            <a:ext cx="8070850" cy="822325"/>
          </a:xfrm>
          <a:prstGeom prst="rect">
            <a:avLst/>
          </a:prstGeom>
          <a:noFill/>
          <a:ln w="9525">
            <a:noFill/>
            <a:miter lim="800000"/>
            <a:headEnd/>
            <a:tailEnd/>
          </a:ln>
        </p:spPr>
        <p:txBody>
          <a:bodyPr wrap="none">
            <a:spAutoFit/>
          </a:bodyPr>
          <a:lstStyle/>
          <a:p>
            <a:pPr algn="l"/>
            <a:r>
              <a:rPr lang="en-US" sz="2400"/>
              <a:t>Children and pets left unattended in vehicles with windows</a:t>
            </a:r>
          </a:p>
          <a:p>
            <a:pPr algn="l"/>
            <a:r>
              <a:rPr lang="en-US" sz="2400"/>
              <a:t>rolled up can die from high temperature in vehicle.</a:t>
            </a:r>
          </a:p>
        </p:txBody>
      </p:sp>
      <p:sp>
        <p:nvSpPr>
          <p:cNvPr id="131076" name="Text Box 4"/>
          <p:cNvSpPr txBox="1">
            <a:spLocks noChangeArrowheads="1"/>
          </p:cNvSpPr>
          <p:nvPr/>
        </p:nvSpPr>
        <p:spPr bwMode="auto">
          <a:xfrm>
            <a:off x="517525" y="3124200"/>
            <a:ext cx="7729538" cy="822325"/>
          </a:xfrm>
          <a:prstGeom prst="rect">
            <a:avLst/>
          </a:prstGeom>
          <a:noFill/>
          <a:ln w="9525">
            <a:noFill/>
            <a:miter lim="800000"/>
            <a:headEnd/>
            <a:tailEnd/>
          </a:ln>
        </p:spPr>
        <p:txBody>
          <a:bodyPr wrap="none">
            <a:spAutoFit/>
          </a:bodyPr>
          <a:lstStyle/>
          <a:p>
            <a:pPr algn="l"/>
            <a:r>
              <a:rPr lang="en-US" sz="2400"/>
              <a:t>Carbon dioxide in atmosphere traps heat and acts like a</a:t>
            </a:r>
          </a:p>
          <a:p>
            <a:pPr algn="l"/>
            <a:r>
              <a:rPr lang="en-US" sz="2400"/>
              <a:t>glass cover holding in the heat on planet Earth.</a:t>
            </a:r>
          </a:p>
        </p:txBody>
      </p:sp>
      <p:pic>
        <p:nvPicPr>
          <p:cNvPr id="46085" name="Picture 7" descr="greenhouse"/>
          <p:cNvPicPr>
            <a:picLocks noChangeAspect="1" noChangeArrowheads="1"/>
          </p:cNvPicPr>
          <p:nvPr/>
        </p:nvPicPr>
        <p:blipFill>
          <a:blip r:embed="rId4" cstate="print"/>
          <a:srcRect t="2063"/>
          <a:stretch>
            <a:fillRect/>
          </a:stretch>
        </p:blipFill>
        <p:spPr bwMode="auto">
          <a:xfrm>
            <a:off x="457200" y="609600"/>
            <a:ext cx="1447800" cy="1130300"/>
          </a:xfrm>
          <a:prstGeom prst="rect">
            <a:avLst/>
          </a:prstGeom>
          <a:noFill/>
          <a:ln w="9525">
            <a:noFill/>
            <a:miter lim="800000"/>
            <a:headEnd/>
            <a:tailEnd/>
          </a:ln>
        </p:spPr>
      </p:pic>
      <p:pic>
        <p:nvPicPr>
          <p:cNvPr id="131080" name="Picture 8" descr="greenhouse-2"/>
          <p:cNvPicPr>
            <a:picLocks noChangeAspect="1" noChangeArrowheads="1"/>
          </p:cNvPicPr>
          <p:nvPr/>
        </p:nvPicPr>
        <p:blipFill>
          <a:blip r:embed="rId5" cstate="print"/>
          <a:srcRect/>
          <a:stretch>
            <a:fillRect/>
          </a:stretch>
        </p:blipFill>
        <p:spPr bwMode="auto">
          <a:xfrm>
            <a:off x="5486400" y="4164013"/>
            <a:ext cx="2597150" cy="2465387"/>
          </a:xfrm>
          <a:prstGeom prst="rect">
            <a:avLst/>
          </a:prstGeom>
          <a:noFill/>
          <a:ln w="9525">
            <a:noFill/>
            <a:miter lim="800000"/>
            <a:headEnd/>
            <a:tailEnd/>
          </a:ln>
        </p:spPr>
      </p:pic>
      <p:pic>
        <p:nvPicPr>
          <p:cNvPr id="131081" name="Picture 9" descr="greenhouse C"/>
          <p:cNvPicPr>
            <a:picLocks noChangeAspect="1" noChangeArrowheads="1"/>
          </p:cNvPicPr>
          <p:nvPr/>
        </p:nvPicPr>
        <p:blipFill>
          <a:blip r:embed="rId6" cstate="print"/>
          <a:srcRect/>
          <a:stretch>
            <a:fillRect/>
          </a:stretch>
        </p:blipFill>
        <p:spPr bwMode="auto">
          <a:xfrm>
            <a:off x="762000" y="4052888"/>
            <a:ext cx="3886200" cy="2652712"/>
          </a:xfrm>
          <a:prstGeom prst="rect">
            <a:avLst/>
          </a:prstGeom>
          <a:noFill/>
          <a:ln w="9525">
            <a:noFill/>
            <a:miter lim="800000"/>
            <a:headEnd/>
            <a:tailEnd/>
          </a:ln>
        </p:spPr>
      </p:pic>
      <p:pic>
        <p:nvPicPr>
          <p:cNvPr id="131082" name="Picture 10">
            <a:hlinkClick r:id="" action="ppaction://media"/>
          </p:cNvPr>
          <p:cNvPicPr>
            <a:picLocks noRot="1" noChangeAspect="1" noChangeArrowheads="1"/>
          </p:cNvPicPr>
          <p:nvPr>
            <a:wavAudioFile r:embed="rId1" name="~PP272.WAV"/>
          </p:nvPr>
        </p:nvPicPr>
        <p:blipFill>
          <a:blip r:embed="rId7" cstate="print"/>
          <a:srcRect/>
          <a:stretch>
            <a:fillRect/>
          </a:stretch>
        </p:blipFill>
        <p:spPr bwMode="auto">
          <a:xfrm>
            <a:off x="8772525" y="6486525"/>
            <a:ext cx="304800" cy="304800"/>
          </a:xfrm>
          <a:prstGeom prst="rect">
            <a:avLst/>
          </a:prstGeom>
          <a:noFill/>
          <a:ln w="9525">
            <a:noFill/>
            <a:miter lim="800000"/>
            <a:headEnd/>
            <a:tailEnd/>
          </a:ln>
        </p:spPr>
      </p:pic>
      <p:sp>
        <p:nvSpPr>
          <p:cNvPr id="46089" name="AutoShape 11">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108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1076"/>
                                        </p:tgtEl>
                                        <p:attrNameLst>
                                          <p:attrName>style.visibility</p:attrName>
                                        </p:attrNameLst>
                                      </p:cBhvr>
                                      <p:to>
                                        <p:strVal val="visible"/>
                                      </p:to>
                                    </p:set>
                                    <p:animEffect transition="in" filter="fade">
                                      <p:cBhvr>
                                        <p:cTn id="11" dur="1000"/>
                                        <p:tgtEl>
                                          <p:spTgt spid="131076"/>
                                        </p:tgtEl>
                                      </p:cBhvr>
                                    </p:animEffect>
                                    <p:anim calcmode="lin" valueType="num">
                                      <p:cBhvr>
                                        <p:cTn id="12" dur="1000" fill="hold"/>
                                        <p:tgtEl>
                                          <p:spTgt spid="131076"/>
                                        </p:tgtEl>
                                        <p:attrNameLst>
                                          <p:attrName>ppt_x</p:attrName>
                                        </p:attrNameLst>
                                      </p:cBhvr>
                                      <p:tavLst>
                                        <p:tav tm="0">
                                          <p:val>
                                            <p:strVal val="#ppt_x"/>
                                          </p:val>
                                        </p:tav>
                                        <p:tav tm="100000">
                                          <p:val>
                                            <p:strVal val="#ppt_x"/>
                                          </p:val>
                                        </p:tav>
                                      </p:tavLst>
                                    </p:anim>
                                    <p:anim calcmode="lin" valueType="num">
                                      <p:cBhvr>
                                        <p:cTn id="13" dur="1000" fill="hold"/>
                                        <p:tgtEl>
                                          <p:spTgt spid="131076"/>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131081"/>
                                        </p:tgtEl>
                                        <p:attrNameLst>
                                          <p:attrName>style.visibility</p:attrName>
                                        </p:attrNameLst>
                                      </p:cBhvr>
                                      <p:to>
                                        <p:strVal val="visible"/>
                                      </p:to>
                                    </p:set>
                                    <p:animEffect transition="in" filter="fade">
                                      <p:cBhvr>
                                        <p:cTn id="16" dur="1000"/>
                                        <p:tgtEl>
                                          <p:spTgt spid="131081"/>
                                        </p:tgtEl>
                                      </p:cBhvr>
                                    </p:animEffect>
                                    <p:anim calcmode="lin" valueType="num">
                                      <p:cBhvr>
                                        <p:cTn id="17" dur="1000" fill="hold"/>
                                        <p:tgtEl>
                                          <p:spTgt spid="131081"/>
                                        </p:tgtEl>
                                        <p:attrNameLst>
                                          <p:attrName>ppt_x</p:attrName>
                                        </p:attrNameLst>
                                      </p:cBhvr>
                                      <p:tavLst>
                                        <p:tav tm="0">
                                          <p:val>
                                            <p:strVal val="#ppt_x"/>
                                          </p:val>
                                        </p:tav>
                                        <p:tav tm="100000">
                                          <p:val>
                                            <p:strVal val="#ppt_x"/>
                                          </p:val>
                                        </p:tav>
                                      </p:tavLst>
                                    </p:anim>
                                    <p:anim calcmode="lin" valueType="num">
                                      <p:cBhvr>
                                        <p:cTn id="18" dur="1000" fill="hold"/>
                                        <p:tgtEl>
                                          <p:spTgt spid="13108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grpId="0" nodeType="clickEffect">
                                  <p:stCondLst>
                                    <p:cond delay="0"/>
                                  </p:stCondLst>
                                  <p:childTnLst>
                                    <p:set>
                                      <p:cBhvr>
                                        <p:cTn id="22" dur="1" fill="hold">
                                          <p:stCondLst>
                                            <p:cond delay="0"/>
                                          </p:stCondLst>
                                        </p:cTn>
                                        <p:tgtEl>
                                          <p:spTgt spid="131075"/>
                                        </p:tgtEl>
                                        <p:attrNameLst>
                                          <p:attrName>style.visibility</p:attrName>
                                        </p:attrNameLst>
                                      </p:cBhvr>
                                      <p:to>
                                        <p:strVal val="visible"/>
                                      </p:to>
                                    </p:set>
                                    <p:animEffect transition="in" filter="randombar(vertical)">
                                      <p:cBhvr>
                                        <p:cTn id="23" dur="500"/>
                                        <p:tgtEl>
                                          <p:spTgt spid="131075"/>
                                        </p:tgtEl>
                                      </p:cBhvr>
                                    </p:animEffect>
                                  </p:childTnLst>
                                </p:cTn>
                              </p:par>
                            </p:childTnLst>
                          </p:cTn>
                        </p:par>
                        <p:par>
                          <p:cTn id="24" fill="hold">
                            <p:stCondLst>
                              <p:cond delay="500"/>
                            </p:stCondLst>
                            <p:childTnLst>
                              <p:par>
                                <p:cTn id="25" presetID="14" presetClass="entr" presetSubtype="5" fill="hold" nodeType="afterEffect">
                                  <p:stCondLst>
                                    <p:cond delay="0"/>
                                  </p:stCondLst>
                                  <p:childTnLst>
                                    <p:set>
                                      <p:cBhvr>
                                        <p:cTn id="26" dur="1" fill="hold">
                                          <p:stCondLst>
                                            <p:cond delay="0"/>
                                          </p:stCondLst>
                                        </p:cTn>
                                        <p:tgtEl>
                                          <p:spTgt spid="131080"/>
                                        </p:tgtEl>
                                        <p:attrNameLst>
                                          <p:attrName>style.visibility</p:attrName>
                                        </p:attrNameLst>
                                      </p:cBhvr>
                                      <p:to>
                                        <p:strVal val="visible"/>
                                      </p:to>
                                    </p:set>
                                    <p:animEffect transition="in" filter="randombar(vertical)">
                                      <p:cBhvr>
                                        <p:cTn id="27" dur="500"/>
                                        <p:tgtEl>
                                          <p:spTgt spid="13108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8" fill="hold" display="0">
                  <p:stCondLst>
                    <p:cond delay="indefinite"/>
                  </p:stCondLst>
                  <p:endCondLst>
                    <p:cond evt="onPrev" delay="0">
                      <p:tgtEl>
                        <p:sldTgt/>
                      </p:tgtEl>
                    </p:cond>
                    <p:cond evt="onStopAudio" delay="0">
                      <p:tgtEl>
                        <p:sldTgt/>
                      </p:tgtEl>
                    </p:cond>
                  </p:endCondLst>
                </p:cTn>
                <p:tgtEl>
                  <p:spTgt spid="131082"/>
                </p:tgtEl>
              </p:cMediaNode>
            </p:audio>
          </p:childTnLst>
        </p:cTn>
      </p:par>
    </p:tnLst>
    <p:bldLst>
      <p:bldP spid="131075" grpId="0"/>
      <p:bldP spid="1310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94" name="Rectangle 26"/>
          <p:cNvSpPr>
            <a:spLocks noChangeArrowheads="1"/>
          </p:cNvSpPr>
          <p:nvPr/>
        </p:nvSpPr>
        <p:spPr bwMode="auto">
          <a:xfrm>
            <a:off x="1066800" y="2097088"/>
            <a:ext cx="5551488" cy="1190625"/>
          </a:xfrm>
          <a:prstGeom prst="rect">
            <a:avLst/>
          </a:prstGeom>
          <a:noFill/>
          <a:ln w="9525">
            <a:noFill/>
            <a:miter lim="800000"/>
            <a:headEnd/>
            <a:tailEnd/>
          </a:ln>
        </p:spPr>
        <p:txBody>
          <a:bodyPr wrap="none" anchor="ctr">
            <a:spAutoFit/>
          </a:bodyPr>
          <a:lstStyle/>
          <a:p>
            <a:pPr indent="274638" algn="l"/>
            <a:r>
              <a:rPr lang="en-US" sz="1800">
                <a:ea typeface="Times New Roman" pitchFamily="18" charset="0"/>
                <a:cs typeface="Arial" charset="0"/>
              </a:rPr>
              <a:t>                   insulate home; run dishwasher full;</a:t>
            </a:r>
            <a:endParaRPr lang="en-US" sz="900">
              <a:ea typeface="Times New Roman" pitchFamily="18" charset="0"/>
              <a:cs typeface="Arial" charset="0"/>
            </a:endParaRPr>
          </a:p>
          <a:p>
            <a:pPr indent="274638" algn="l" eaLnBrk="0" hangingPunct="0"/>
            <a:r>
              <a:rPr lang="en-US" sz="1800">
                <a:ea typeface="Times New Roman" pitchFamily="18" charset="0"/>
                <a:cs typeface="Arial" charset="0"/>
              </a:rPr>
              <a:t>                   avoid temp. extremes (A/C &amp; furnace);</a:t>
            </a:r>
            <a:endParaRPr lang="en-US" sz="900">
              <a:ea typeface="Times New Roman" pitchFamily="18" charset="0"/>
              <a:cs typeface="Arial" charset="0"/>
            </a:endParaRPr>
          </a:p>
          <a:p>
            <a:pPr indent="274638" algn="l" eaLnBrk="0" hangingPunct="0"/>
            <a:r>
              <a:rPr lang="en-US" sz="1800">
                <a:ea typeface="Times New Roman" pitchFamily="18" charset="0"/>
                <a:cs typeface="Arial" charset="0"/>
              </a:rPr>
              <a:t>	         wash clothes on “warm,” not “hot”</a:t>
            </a:r>
          </a:p>
          <a:p>
            <a:pPr indent="274638" algn="l" eaLnBrk="0" hangingPunct="0"/>
            <a:r>
              <a:rPr lang="en-US" sz="1800">
                <a:ea typeface="Times New Roman" pitchFamily="18" charset="0"/>
                <a:cs typeface="Arial" charset="0"/>
              </a:rPr>
              <a:t>	         mow lawn less often (small engines)</a:t>
            </a:r>
          </a:p>
        </p:txBody>
      </p:sp>
      <p:pic>
        <p:nvPicPr>
          <p:cNvPr id="877608" name="Picture 40" descr="reel mower"/>
          <p:cNvPicPr>
            <a:picLocks noChangeAspect="1" noChangeArrowheads="1"/>
          </p:cNvPicPr>
          <p:nvPr/>
        </p:nvPicPr>
        <p:blipFill>
          <a:blip r:embed="rId4" cstate="print"/>
          <a:srcRect/>
          <a:stretch>
            <a:fillRect/>
          </a:stretch>
        </p:blipFill>
        <p:spPr bwMode="auto">
          <a:xfrm>
            <a:off x="1417638" y="2457450"/>
            <a:ext cx="973137" cy="862013"/>
          </a:xfrm>
          <a:prstGeom prst="rect">
            <a:avLst/>
          </a:prstGeom>
          <a:noFill/>
          <a:ln w="9525">
            <a:noFill/>
            <a:miter lim="800000"/>
            <a:headEnd/>
            <a:tailEnd/>
          </a:ln>
        </p:spPr>
      </p:pic>
      <p:sp>
        <p:nvSpPr>
          <p:cNvPr id="47108" name="Rectangle 2"/>
          <p:cNvSpPr>
            <a:spLocks noGrp="1" noChangeArrowheads="1"/>
          </p:cNvSpPr>
          <p:nvPr>
            <p:ph type="title"/>
          </p:nvPr>
        </p:nvSpPr>
        <p:spPr/>
        <p:txBody>
          <a:bodyPr/>
          <a:lstStyle/>
          <a:p>
            <a:pPr eaLnBrk="1" hangingPunct="1"/>
            <a:r>
              <a:rPr lang="en-US" sz="4000" i="1" smtClean="0">
                <a:solidFill>
                  <a:schemeClr val="tx1"/>
                </a:solidFill>
              </a:rPr>
              <a:t>What can we do?</a:t>
            </a:r>
          </a:p>
        </p:txBody>
      </p:sp>
      <p:pic>
        <p:nvPicPr>
          <p:cNvPr id="877571" name="Picture 3"/>
          <p:cNvPicPr>
            <a:picLocks noChangeAspect="1" noChangeArrowheads="1"/>
          </p:cNvPicPr>
          <p:nvPr/>
        </p:nvPicPr>
        <p:blipFill>
          <a:blip r:embed="rId5" cstate="print"/>
          <a:srcRect/>
          <a:stretch>
            <a:fillRect/>
          </a:stretch>
        </p:blipFill>
        <p:spPr bwMode="auto">
          <a:xfrm>
            <a:off x="1295400" y="3405188"/>
            <a:ext cx="1027113" cy="819150"/>
          </a:xfrm>
          <a:prstGeom prst="rect">
            <a:avLst/>
          </a:prstGeom>
          <a:noFill/>
          <a:ln w="9525">
            <a:noFill/>
            <a:miter lim="800000"/>
            <a:headEnd/>
            <a:tailEnd/>
          </a:ln>
        </p:spPr>
      </p:pic>
      <p:pic>
        <p:nvPicPr>
          <p:cNvPr id="877572" name="Picture 4"/>
          <p:cNvPicPr>
            <a:picLocks noChangeAspect="1" noChangeArrowheads="1"/>
          </p:cNvPicPr>
          <p:nvPr/>
        </p:nvPicPr>
        <p:blipFill>
          <a:blip r:embed="rId6" cstate="print"/>
          <a:srcRect/>
          <a:stretch>
            <a:fillRect/>
          </a:stretch>
        </p:blipFill>
        <p:spPr bwMode="auto">
          <a:xfrm>
            <a:off x="5638800" y="5514975"/>
            <a:ext cx="800100" cy="1038225"/>
          </a:xfrm>
          <a:prstGeom prst="rect">
            <a:avLst/>
          </a:prstGeom>
          <a:noFill/>
          <a:ln w="9525">
            <a:noFill/>
            <a:miter lim="800000"/>
            <a:headEnd/>
            <a:tailEnd/>
          </a:ln>
        </p:spPr>
      </p:pic>
      <p:grpSp>
        <p:nvGrpSpPr>
          <p:cNvPr id="2" name="Group 5"/>
          <p:cNvGrpSpPr>
            <a:grpSpLocks/>
          </p:cNvGrpSpPr>
          <p:nvPr/>
        </p:nvGrpSpPr>
        <p:grpSpPr bwMode="auto">
          <a:xfrm>
            <a:off x="5861050" y="4510088"/>
            <a:ext cx="1022350" cy="596900"/>
            <a:chOff x="9068" y="11936"/>
            <a:chExt cx="1611" cy="941"/>
          </a:xfrm>
        </p:grpSpPr>
        <p:sp>
          <p:nvSpPr>
            <p:cNvPr id="47123" name="Freeform 6"/>
            <p:cNvSpPr>
              <a:spLocks/>
            </p:cNvSpPr>
            <p:nvPr/>
          </p:nvSpPr>
          <p:spPr bwMode="auto">
            <a:xfrm>
              <a:off x="9314" y="12036"/>
              <a:ext cx="1119" cy="126"/>
            </a:xfrm>
            <a:custGeom>
              <a:avLst/>
              <a:gdLst>
                <a:gd name="T0" fmla="*/ 0 w 1119"/>
                <a:gd name="T1" fmla="*/ 126 h 126"/>
                <a:gd name="T2" fmla="*/ 51 w 1119"/>
                <a:gd name="T3" fmla="*/ 126 h 126"/>
                <a:gd name="T4" fmla="*/ 107 w 1119"/>
                <a:gd name="T5" fmla="*/ 126 h 126"/>
                <a:gd name="T6" fmla="*/ 172 w 1119"/>
                <a:gd name="T7" fmla="*/ 126 h 126"/>
                <a:gd name="T8" fmla="*/ 243 w 1119"/>
                <a:gd name="T9" fmla="*/ 126 h 126"/>
                <a:gd name="T10" fmla="*/ 318 w 1119"/>
                <a:gd name="T11" fmla="*/ 126 h 126"/>
                <a:gd name="T12" fmla="*/ 395 w 1119"/>
                <a:gd name="T13" fmla="*/ 126 h 126"/>
                <a:gd name="T14" fmla="*/ 476 w 1119"/>
                <a:gd name="T15" fmla="*/ 126 h 126"/>
                <a:gd name="T16" fmla="*/ 558 w 1119"/>
                <a:gd name="T17" fmla="*/ 126 h 126"/>
                <a:gd name="T18" fmla="*/ 641 w 1119"/>
                <a:gd name="T19" fmla="*/ 126 h 126"/>
                <a:gd name="T20" fmla="*/ 720 w 1119"/>
                <a:gd name="T21" fmla="*/ 126 h 126"/>
                <a:gd name="T22" fmla="*/ 800 w 1119"/>
                <a:gd name="T23" fmla="*/ 126 h 126"/>
                <a:gd name="T24" fmla="*/ 875 w 1119"/>
                <a:gd name="T25" fmla="*/ 126 h 126"/>
                <a:gd name="T26" fmla="*/ 946 w 1119"/>
                <a:gd name="T27" fmla="*/ 126 h 126"/>
                <a:gd name="T28" fmla="*/ 1010 w 1119"/>
                <a:gd name="T29" fmla="*/ 126 h 126"/>
                <a:gd name="T30" fmla="*/ 1069 w 1119"/>
                <a:gd name="T31" fmla="*/ 126 h 126"/>
                <a:gd name="T32" fmla="*/ 1119 w 1119"/>
                <a:gd name="T33" fmla="*/ 126 h 126"/>
                <a:gd name="T34" fmla="*/ 1119 w 1119"/>
                <a:gd name="T35" fmla="*/ 0 h 126"/>
                <a:gd name="T36" fmla="*/ 1083 w 1119"/>
                <a:gd name="T37" fmla="*/ 0 h 126"/>
                <a:gd name="T38" fmla="*/ 1035 w 1119"/>
                <a:gd name="T39" fmla="*/ 0 h 126"/>
                <a:gd name="T40" fmla="*/ 975 w 1119"/>
                <a:gd name="T41" fmla="*/ 0 h 126"/>
                <a:gd name="T42" fmla="*/ 902 w 1119"/>
                <a:gd name="T43" fmla="*/ 0 h 126"/>
                <a:gd name="T44" fmla="*/ 823 w 1119"/>
                <a:gd name="T45" fmla="*/ 0 h 126"/>
                <a:gd name="T46" fmla="*/ 737 w 1119"/>
                <a:gd name="T47" fmla="*/ 0 h 126"/>
                <a:gd name="T48" fmla="*/ 647 w 1119"/>
                <a:gd name="T49" fmla="*/ 0 h 126"/>
                <a:gd name="T50" fmla="*/ 555 w 1119"/>
                <a:gd name="T51" fmla="*/ 0 h 126"/>
                <a:gd name="T52" fmla="*/ 464 w 1119"/>
                <a:gd name="T53" fmla="*/ 0 h 126"/>
                <a:gd name="T54" fmla="*/ 374 w 1119"/>
                <a:gd name="T55" fmla="*/ 0 h 126"/>
                <a:gd name="T56" fmla="*/ 290 w 1119"/>
                <a:gd name="T57" fmla="*/ 0 h 126"/>
                <a:gd name="T58" fmla="*/ 211 w 1119"/>
                <a:gd name="T59" fmla="*/ 0 h 126"/>
                <a:gd name="T60" fmla="*/ 140 w 1119"/>
                <a:gd name="T61" fmla="*/ 0 h 126"/>
                <a:gd name="T62" fmla="*/ 80 w 1119"/>
                <a:gd name="T63" fmla="*/ 0 h 126"/>
                <a:gd name="T64" fmla="*/ 34 w 1119"/>
                <a:gd name="T65" fmla="*/ 0 h 126"/>
                <a:gd name="T66" fmla="*/ 0 w 1119"/>
                <a:gd name="T67" fmla="*/ 0 h 126"/>
                <a:gd name="T68" fmla="*/ 0 w 1119"/>
                <a:gd name="T69" fmla="*/ 126 h 1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19"/>
                <a:gd name="T106" fmla="*/ 0 h 126"/>
                <a:gd name="T107" fmla="*/ 1119 w 1119"/>
                <a:gd name="T108" fmla="*/ 126 h 1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19" h="126">
                  <a:moveTo>
                    <a:pt x="0" y="126"/>
                  </a:moveTo>
                  <a:lnTo>
                    <a:pt x="51" y="126"/>
                  </a:lnTo>
                  <a:lnTo>
                    <a:pt x="107" y="126"/>
                  </a:lnTo>
                  <a:lnTo>
                    <a:pt x="172" y="126"/>
                  </a:lnTo>
                  <a:lnTo>
                    <a:pt x="243" y="126"/>
                  </a:lnTo>
                  <a:lnTo>
                    <a:pt x="318" y="126"/>
                  </a:lnTo>
                  <a:lnTo>
                    <a:pt x="395" y="126"/>
                  </a:lnTo>
                  <a:lnTo>
                    <a:pt x="476" y="126"/>
                  </a:lnTo>
                  <a:lnTo>
                    <a:pt x="558" y="126"/>
                  </a:lnTo>
                  <a:lnTo>
                    <a:pt x="641" y="126"/>
                  </a:lnTo>
                  <a:lnTo>
                    <a:pt x="720" y="126"/>
                  </a:lnTo>
                  <a:lnTo>
                    <a:pt x="800" y="126"/>
                  </a:lnTo>
                  <a:lnTo>
                    <a:pt x="875" y="126"/>
                  </a:lnTo>
                  <a:lnTo>
                    <a:pt x="946" y="126"/>
                  </a:lnTo>
                  <a:lnTo>
                    <a:pt x="1010" y="126"/>
                  </a:lnTo>
                  <a:lnTo>
                    <a:pt x="1069" y="126"/>
                  </a:lnTo>
                  <a:lnTo>
                    <a:pt x="1119" y="126"/>
                  </a:lnTo>
                  <a:lnTo>
                    <a:pt x="1119" y="0"/>
                  </a:lnTo>
                  <a:lnTo>
                    <a:pt x="1083" y="0"/>
                  </a:lnTo>
                  <a:lnTo>
                    <a:pt x="1035" y="0"/>
                  </a:lnTo>
                  <a:lnTo>
                    <a:pt x="975" y="0"/>
                  </a:lnTo>
                  <a:lnTo>
                    <a:pt x="902" y="0"/>
                  </a:lnTo>
                  <a:lnTo>
                    <a:pt x="823" y="0"/>
                  </a:lnTo>
                  <a:lnTo>
                    <a:pt x="737" y="0"/>
                  </a:lnTo>
                  <a:lnTo>
                    <a:pt x="647" y="0"/>
                  </a:lnTo>
                  <a:lnTo>
                    <a:pt x="555" y="0"/>
                  </a:lnTo>
                  <a:lnTo>
                    <a:pt x="464" y="0"/>
                  </a:lnTo>
                  <a:lnTo>
                    <a:pt x="374" y="0"/>
                  </a:lnTo>
                  <a:lnTo>
                    <a:pt x="290" y="0"/>
                  </a:lnTo>
                  <a:lnTo>
                    <a:pt x="211" y="0"/>
                  </a:lnTo>
                  <a:lnTo>
                    <a:pt x="140" y="0"/>
                  </a:lnTo>
                  <a:lnTo>
                    <a:pt x="80" y="0"/>
                  </a:lnTo>
                  <a:lnTo>
                    <a:pt x="34" y="0"/>
                  </a:lnTo>
                  <a:lnTo>
                    <a:pt x="0" y="0"/>
                  </a:lnTo>
                  <a:lnTo>
                    <a:pt x="0" y="126"/>
                  </a:lnTo>
                  <a:close/>
                </a:path>
              </a:pathLst>
            </a:custGeom>
            <a:solidFill>
              <a:srgbClr val="BFDDFF"/>
            </a:solidFill>
            <a:ln w="9525">
              <a:noFill/>
              <a:round/>
              <a:headEnd/>
              <a:tailEnd/>
            </a:ln>
          </p:spPr>
          <p:txBody>
            <a:bodyPr/>
            <a:lstStyle/>
            <a:p>
              <a:endParaRPr lang="en-US"/>
            </a:p>
          </p:txBody>
        </p:sp>
        <p:sp>
          <p:nvSpPr>
            <p:cNvPr id="47124" name="Freeform 7"/>
            <p:cNvSpPr>
              <a:spLocks/>
            </p:cNvSpPr>
            <p:nvPr/>
          </p:nvSpPr>
          <p:spPr bwMode="auto">
            <a:xfrm>
              <a:off x="9198" y="12319"/>
              <a:ext cx="1354" cy="510"/>
            </a:xfrm>
            <a:custGeom>
              <a:avLst/>
              <a:gdLst>
                <a:gd name="T0" fmla="*/ 1247 w 1354"/>
                <a:gd name="T1" fmla="*/ 460 h 510"/>
                <a:gd name="T2" fmla="*/ 1245 w 1354"/>
                <a:gd name="T3" fmla="*/ 465 h 510"/>
                <a:gd name="T4" fmla="*/ 1241 w 1354"/>
                <a:gd name="T5" fmla="*/ 468 h 510"/>
                <a:gd name="T6" fmla="*/ 1237 w 1354"/>
                <a:gd name="T7" fmla="*/ 470 h 510"/>
                <a:gd name="T8" fmla="*/ 1233 w 1354"/>
                <a:gd name="T9" fmla="*/ 472 h 510"/>
                <a:gd name="T10" fmla="*/ 1057 w 1354"/>
                <a:gd name="T11" fmla="*/ 472 h 510"/>
                <a:gd name="T12" fmla="*/ 1051 w 1354"/>
                <a:gd name="T13" fmla="*/ 470 h 510"/>
                <a:gd name="T14" fmla="*/ 1047 w 1354"/>
                <a:gd name="T15" fmla="*/ 468 h 510"/>
                <a:gd name="T16" fmla="*/ 1045 w 1354"/>
                <a:gd name="T17" fmla="*/ 465 h 510"/>
                <a:gd name="T18" fmla="*/ 1043 w 1354"/>
                <a:gd name="T19" fmla="*/ 460 h 510"/>
                <a:gd name="T20" fmla="*/ 987 w 1354"/>
                <a:gd name="T21" fmla="*/ 0 h 510"/>
                <a:gd name="T22" fmla="*/ 365 w 1354"/>
                <a:gd name="T23" fmla="*/ 0 h 510"/>
                <a:gd name="T24" fmla="*/ 308 w 1354"/>
                <a:gd name="T25" fmla="*/ 460 h 510"/>
                <a:gd name="T26" fmla="*/ 306 w 1354"/>
                <a:gd name="T27" fmla="*/ 465 h 510"/>
                <a:gd name="T28" fmla="*/ 304 w 1354"/>
                <a:gd name="T29" fmla="*/ 468 h 510"/>
                <a:gd name="T30" fmla="*/ 300 w 1354"/>
                <a:gd name="T31" fmla="*/ 470 h 510"/>
                <a:gd name="T32" fmla="*/ 296 w 1354"/>
                <a:gd name="T33" fmla="*/ 472 h 510"/>
                <a:gd name="T34" fmla="*/ 121 w 1354"/>
                <a:gd name="T35" fmla="*/ 472 h 510"/>
                <a:gd name="T36" fmla="*/ 114 w 1354"/>
                <a:gd name="T37" fmla="*/ 470 h 510"/>
                <a:gd name="T38" fmla="*/ 110 w 1354"/>
                <a:gd name="T39" fmla="*/ 468 h 510"/>
                <a:gd name="T40" fmla="*/ 108 w 1354"/>
                <a:gd name="T41" fmla="*/ 465 h 510"/>
                <a:gd name="T42" fmla="*/ 106 w 1354"/>
                <a:gd name="T43" fmla="*/ 460 h 510"/>
                <a:gd name="T44" fmla="*/ 50 w 1354"/>
                <a:gd name="T45" fmla="*/ 0 h 510"/>
                <a:gd name="T46" fmla="*/ 0 w 1354"/>
                <a:gd name="T47" fmla="*/ 0 h 510"/>
                <a:gd name="T48" fmla="*/ 14 w 1354"/>
                <a:gd name="T49" fmla="*/ 118 h 510"/>
                <a:gd name="T50" fmla="*/ 33 w 1354"/>
                <a:gd name="T51" fmla="*/ 280 h 510"/>
                <a:gd name="T52" fmla="*/ 50 w 1354"/>
                <a:gd name="T53" fmla="*/ 430 h 510"/>
                <a:gd name="T54" fmla="*/ 60 w 1354"/>
                <a:gd name="T55" fmla="*/ 510 h 510"/>
                <a:gd name="T56" fmla="*/ 81 w 1354"/>
                <a:gd name="T57" fmla="*/ 510 h 510"/>
                <a:gd name="T58" fmla="*/ 125 w 1354"/>
                <a:gd name="T59" fmla="*/ 510 h 510"/>
                <a:gd name="T60" fmla="*/ 187 w 1354"/>
                <a:gd name="T61" fmla="*/ 510 h 510"/>
                <a:gd name="T62" fmla="*/ 267 w 1354"/>
                <a:gd name="T63" fmla="*/ 510 h 510"/>
                <a:gd name="T64" fmla="*/ 359 w 1354"/>
                <a:gd name="T65" fmla="*/ 510 h 510"/>
                <a:gd name="T66" fmla="*/ 459 w 1354"/>
                <a:gd name="T67" fmla="*/ 510 h 510"/>
                <a:gd name="T68" fmla="*/ 565 w 1354"/>
                <a:gd name="T69" fmla="*/ 510 h 510"/>
                <a:gd name="T70" fmla="*/ 676 w 1354"/>
                <a:gd name="T71" fmla="*/ 510 h 510"/>
                <a:gd name="T72" fmla="*/ 786 w 1354"/>
                <a:gd name="T73" fmla="*/ 510 h 510"/>
                <a:gd name="T74" fmla="*/ 893 w 1354"/>
                <a:gd name="T75" fmla="*/ 510 h 510"/>
                <a:gd name="T76" fmla="*/ 993 w 1354"/>
                <a:gd name="T77" fmla="*/ 510 h 510"/>
                <a:gd name="T78" fmla="*/ 1085 w 1354"/>
                <a:gd name="T79" fmla="*/ 510 h 510"/>
                <a:gd name="T80" fmla="*/ 1164 w 1354"/>
                <a:gd name="T81" fmla="*/ 510 h 510"/>
                <a:gd name="T82" fmla="*/ 1226 w 1354"/>
                <a:gd name="T83" fmla="*/ 510 h 510"/>
                <a:gd name="T84" fmla="*/ 1270 w 1354"/>
                <a:gd name="T85" fmla="*/ 510 h 510"/>
                <a:gd name="T86" fmla="*/ 1291 w 1354"/>
                <a:gd name="T87" fmla="*/ 510 h 510"/>
                <a:gd name="T88" fmla="*/ 1295 w 1354"/>
                <a:gd name="T89" fmla="*/ 482 h 510"/>
                <a:gd name="T90" fmla="*/ 1302 w 1354"/>
                <a:gd name="T91" fmla="*/ 430 h 510"/>
                <a:gd name="T92" fmla="*/ 1310 w 1354"/>
                <a:gd name="T93" fmla="*/ 360 h 510"/>
                <a:gd name="T94" fmla="*/ 1320 w 1354"/>
                <a:gd name="T95" fmla="*/ 280 h 510"/>
                <a:gd name="T96" fmla="*/ 1329 w 1354"/>
                <a:gd name="T97" fmla="*/ 197 h 510"/>
                <a:gd name="T98" fmla="*/ 1339 w 1354"/>
                <a:gd name="T99" fmla="*/ 118 h 510"/>
                <a:gd name="T100" fmla="*/ 1347 w 1354"/>
                <a:gd name="T101" fmla="*/ 51 h 510"/>
                <a:gd name="T102" fmla="*/ 1354 w 1354"/>
                <a:gd name="T103" fmla="*/ 0 h 510"/>
                <a:gd name="T104" fmla="*/ 1302 w 1354"/>
                <a:gd name="T105" fmla="*/ 0 h 510"/>
                <a:gd name="T106" fmla="*/ 1247 w 1354"/>
                <a:gd name="T107" fmla="*/ 460 h 5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54"/>
                <a:gd name="T163" fmla="*/ 0 h 510"/>
                <a:gd name="T164" fmla="*/ 1354 w 1354"/>
                <a:gd name="T165" fmla="*/ 510 h 5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54" h="510">
                  <a:moveTo>
                    <a:pt x="1247" y="460"/>
                  </a:moveTo>
                  <a:lnTo>
                    <a:pt x="1245" y="465"/>
                  </a:lnTo>
                  <a:lnTo>
                    <a:pt x="1241" y="468"/>
                  </a:lnTo>
                  <a:lnTo>
                    <a:pt x="1237" y="470"/>
                  </a:lnTo>
                  <a:lnTo>
                    <a:pt x="1233" y="472"/>
                  </a:lnTo>
                  <a:lnTo>
                    <a:pt x="1057" y="472"/>
                  </a:lnTo>
                  <a:lnTo>
                    <a:pt x="1051" y="470"/>
                  </a:lnTo>
                  <a:lnTo>
                    <a:pt x="1047" y="468"/>
                  </a:lnTo>
                  <a:lnTo>
                    <a:pt x="1045" y="465"/>
                  </a:lnTo>
                  <a:lnTo>
                    <a:pt x="1043" y="460"/>
                  </a:lnTo>
                  <a:lnTo>
                    <a:pt x="987" y="0"/>
                  </a:lnTo>
                  <a:lnTo>
                    <a:pt x="365" y="0"/>
                  </a:lnTo>
                  <a:lnTo>
                    <a:pt x="308" y="460"/>
                  </a:lnTo>
                  <a:lnTo>
                    <a:pt x="306" y="465"/>
                  </a:lnTo>
                  <a:lnTo>
                    <a:pt x="304" y="468"/>
                  </a:lnTo>
                  <a:lnTo>
                    <a:pt x="300" y="470"/>
                  </a:lnTo>
                  <a:lnTo>
                    <a:pt x="296" y="472"/>
                  </a:lnTo>
                  <a:lnTo>
                    <a:pt x="121" y="472"/>
                  </a:lnTo>
                  <a:lnTo>
                    <a:pt x="114" y="470"/>
                  </a:lnTo>
                  <a:lnTo>
                    <a:pt x="110" y="468"/>
                  </a:lnTo>
                  <a:lnTo>
                    <a:pt x="108" y="465"/>
                  </a:lnTo>
                  <a:lnTo>
                    <a:pt x="106" y="460"/>
                  </a:lnTo>
                  <a:lnTo>
                    <a:pt x="50" y="0"/>
                  </a:lnTo>
                  <a:lnTo>
                    <a:pt x="0" y="0"/>
                  </a:lnTo>
                  <a:lnTo>
                    <a:pt x="14" y="118"/>
                  </a:lnTo>
                  <a:lnTo>
                    <a:pt x="33" y="280"/>
                  </a:lnTo>
                  <a:lnTo>
                    <a:pt x="50" y="430"/>
                  </a:lnTo>
                  <a:lnTo>
                    <a:pt x="60" y="510"/>
                  </a:lnTo>
                  <a:lnTo>
                    <a:pt x="81" y="510"/>
                  </a:lnTo>
                  <a:lnTo>
                    <a:pt x="125" y="510"/>
                  </a:lnTo>
                  <a:lnTo>
                    <a:pt x="187" y="510"/>
                  </a:lnTo>
                  <a:lnTo>
                    <a:pt x="267" y="510"/>
                  </a:lnTo>
                  <a:lnTo>
                    <a:pt x="359" y="510"/>
                  </a:lnTo>
                  <a:lnTo>
                    <a:pt x="459" y="510"/>
                  </a:lnTo>
                  <a:lnTo>
                    <a:pt x="565" y="510"/>
                  </a:lnTo>
                  <a:lnTo>
                    <a:pt x="676" y="510"/>
                  </a:lnTo>
                  <a:lnTo>
                    <a:pt x="786" y="510"/>
                  </a:lnTo>
                  <a:lnTo>
                    <a:pt x="893" y="510"/>
                  </a:lnTo>
                  <a:lnTo>
                    <a:pt x="993" y="510"/>
                  </a:lnTo>
                  <a:lnTo>
                    <a:pt x="1085" y="510"/>
                  </a:lnTo>
                  <a:lnTo>
                    <a:pt x="1164" y="510"/>
                  </a:lnTo>
                  <a:lnTo>
                    <a:pt x="1226" y="510"/>
                  </a:lnTo>
                  <a:lnTo>
                    <a:pt x="1270" y="510"/>
                  </a:lnTo>
                  <a:lnTo>
                    <a:pt x="1291" y="510"/>
                  </a:lnTo>
                  <a:lnTo>
                    <a:pt x="1295" y="482"/>
                  </a:lnTo>
                  <a:lnTo>
                    <a:pt x="1302" y="430"/>
                  </a:lnTo>
                  <a:lnTo>
                    <a:pt x="1310" y="360"/>
                  </a:lnTo>
                  <a:lnTo>
                    <a:pt x="1320" y="280"/>
                  </a:lnTo>
                  <a:lnTo>
                    <a:pt x="1329" y="197"/>
                  </a:lnTo>
                  <a:lnTo>
                    <a:pt x="1339" y="118"/>
                  </a:lnTo>
                  <a:lnTo>
                    <a:pt x="1347" y="51"/>
                  </a:lnTo>
                  <a:lnTo>
                    <a:pt x="1354" y="0"/>
                  </a:lnTo>
                  <a:lnTo>
                    <a:pt x="1302" y="0"/>
                  </a:lnTo>
                  <a:lnTo>
                    <a:pt x="1247" y="460"/>
                  </a:lnTo>
                  <a:close/>
                </a:path>
              </a:pathLst>
            </a:custGeom>
            <a:solidFill>
              <a:srgbClr val="3F9EFF"/>
            </a:solidFill>
            <a:ln w="9525">
              <a:noFill/>
              <a:round/>
              <a:headEnd/>
              <a:tailEnd/>
            </a:ln>
          </p:spPr>
          <p:txBody>
            <a:bodyPr/>
            <a:lstStyle/>
            <a:p>
              <a:endParaRPr lang="en-US"/>
            </a:p>
          </p:txBody>
        </p:sp>
        <p:sp>
          <p:nvSpPr>
            <p:cNvPr id="47125" name="Freeform 8"/>
            <p:cNvSpPr>
              <a:spLocks/>
            </p:cNvSpPr>
            <p:nvPr/>
          </p:nvSpPr>
          <p:spPr bwMode="auto">
            <a:xfrm>
              <a:off x="9223" y="12057"/>
              <a:ext cx="62" cy="105"/>
            </a:xfrm>
            <a:custGeom>
              <a:avLst/>
              <a:gdLst>
                <a:gd name="T0" fmla="*/ 62 w 62"/>
                <a:gd name="T1" fmla="*/ 105 h 105"/>
                <a:gd name="T2" fmla="*/ 62 w 62"/>
                <a:gd name="T3" fmla="*/ 0 h 105"/>
                <a:gd name="T4" fmla="*/ 54 w 62"/>
                <a:gd name="T5" fmla="*/ 12 h 105"/>
                <a:gd name="T6" fmla="*/ 46 w 62"/>
                <a:gd name="T7" fmla="*/ 26 h 105"/>
                <a:gd name="T8" fmla="*/ 37 w 62"/>
                <a:gd name="T9" fmla="*/ 41 h 105"/>
                <a:gd name="T10" fmla="*/ 29 w 62"/>
                <a:gd name="T11" fmla="*/ 57 h 105"/>
                <a:gd name="T12" fmla="*/ 18 w 62"/>
                <a:gd name="T13" fmla="*/ 71 h 105"/>
                <a:gd name="T14" fmla="*/ 12 w 62"/>
                <a:gd name="T15" fmla="*/ 85 h 105"/>
                <a:gd name="T16" fmla="*/ 4 w 62"/>
                <a:gd name="T17" fmla="*/ 97 h 105"/>
                <a:gd name="T18" fmla="*/ 0 w 62"/>
                <a:gd name="T19" fmla="*/ 105 h 105"/>
                <a:gd name="T20" fmla="*/ 2 w 62"/>
                <a:gd name="T21" fmla="*/ 105 h 105"/>
                <a:gd name="T22" fmla="*/ 6 w 62"/>
                <a:gd name="T23" fmla="*/ 105 h 105"/>
                <a:gd name="T24" fmla="*/ 12 w 62"/>
                <a:gd name="T25" fmla="*/ 105 h 105"/>
                <a:gd name="T26" fmla="*/ 18 w 62"/>
                <a:gd name="T27" fmla="*/ 105 h 105"/>
                <a:gd name="T28" fmla="*/ 29 w 62"/>
                <a:gd name="T29" fmla="*/ 105 h 105"/>
                <a:gd name="T30" fmla="*/ 37 w 62"/>
                <a:gd name="T31" fmla="*/ 105 h 105"/>
                <a:gd name="T32" fmla="*/ 50 w 62"/>
                <a:gd name="T33" fmla="*/ 105 h 105"/>
                <a:gd name="T34" fmla="*/ 62 w 62"/>
                <a:gd name="T35" fmla="*/ 105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
                <a:gd name="T55" fmla="*/ 0 h 105"/>
                <a:gd name="T56" fmla="*/ 62 w 62"/>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 h="105">
                  <a:moveTo>
                    <a:pt x="62" y="105"/>
                  </a:moveTo>
                  <a:lnTo>
                    <a:pt x="62" y="0"/>
                  </a:lnTo>
                  <a:lnTo>
                    <a:pt x="54" y="12"/>
                  </a:lnTo>
                  <a:lnTo>
                    <a:pt x="46" y="26"/>
                  </a:lnTo>
                  <a:lnTo>
                    <a:pt x="37" y="41"/>
                  </a:lnTo>
                  <a:lnTo>
                    <a:pt x="29" y="57"/>
                  </a:lnTo>
                  <a:lnTo>
                    <a:pt x="18" y="71"/>
                  </a:lnTo>
                  <a:lnTo>
                    <a:pt x="12" y="85"/>
                  </a:lnTo>
                  <a:lnTo>
                    <a:pt x="4" y="97"/>
                  </a:lnTo>
                  <a:lnTo>
                    <a:pt x="0" y="105"/>
                  </a:lnTo>
                  <a:lnTo>
                    <a:pt x="2" y="105"/>
                  </a:lnTo>
                  <a:lnTo>
                    <a:pt x="6" y="105"/>
                  </a:lnTo>
                  <a:lnTo>
                    <a:pt x="12" y="105"/>
                  </a:lnTo>
                  <a:lnTo>
                    <a:pt x="18" y="105"/>
                  </a:lnTo>
                  <a:lnTo>
                    <a:pt x="29" y="105"/>
                  </a:lnTo>
                  <a:lnTo>
                    <a:pt x="37" y="105"/>
                  </a:lnTo>
                  <a:lnTo>
                    <a:pt x="50" y="105"/>
                  </a:lnTo>
                  <a:lnTo>
                    <a:pt x="62" y="105"/>
                  </a:lnTo>
                  <a:close/>
                </a:path>
              </a:pathLst>
            </a:custGeom>
            <a:solidFill>
              <a:srgbClr val="BFDDFF"/>
            </a:solidFill>
            <a:ln w="9525">
              <a:noFill/>
              <a:round/>
              <a:headEnd/>
              <a:tailEnd/>
            </a:ln>
          </p:spPr>
          <p:txBody>
            <a:bodyPr/>
            <a:lstStyle/>
            <a:p>
              <a:endParaRPr lang="en-US"/>
            </a:p>
          </p:txBody>
        </p:sp>
        <p:sp>
          <p:nvSpPr>
            <p:cNvPr id="47126" name="Freeform 9"/>
            <p:cNvSpPr>
              <a:spLocks noEditPoints="1"/>
            </p:cNvSpPr>
            <p:nvPr/>
          </p:nvSpPr>
          <p:spPr bwMode="auto">
            <a:xfrm>
              <a:off x="9127" y="11983"/>
              <a:ext cx="1494" cy="288"/>
            </a:xfrm>
            <a:custGeom>
              <a:avLst/>
              <a:gdLst>
                <a:gd name="T0" fmla="*/ 114 w 1494"/>
                <a:gd name="T1" fmla="*/ 15 h 288"/>
                <a:gd name="T2" fmla="*/ 79 w 1494"/>
                <a:gd name="T3" fmla="*/ 72 h 288"/>
                <a:gd name="T4" fmla="*/ 37 w 1494"/>
                <a:gd name="T5" fmla="*/ 143 h 288"/>
                <a:gd name="T6" fmla="*/ 6 w 1494"/>
                <a:gd name="T7" fmla="*/ 195 h 288"/>
                <a:gd name="T8" fmla="*/ 0 w 1494"/>
                <a:gd name="T9" fmla="*/ 217 h 288"/>
                <a:gd name="T10" fmla="*/ 0 w 1494"/>
                <a:gd name="T11" fmla="*/ 264 h 288"/>
                <a:gd name="T12" fmla="*/ 8 w 1494"/>
                <a:gd name="T13" fmla="*/ 288 h 288"/>
                <a:gd name="T14" fmla="*/ 48 w 1494"/>
                <a:gd name="T15" fmla="*/ 288 h 288"/>
                <a:gd name="T16" fmla="*/ 112 w 1494"/>
                <a:gd name="T17" fmla="*/ 288 h 288"/>
                <a:gd name="T18" fmla="*/ 198 w 1494"/>
                <a:gd name="T19" fmla="*/ 288 h 288"/>
                <a:gd name="T20" fmla="*/ 302 w 1494"/>
                <a:gd name="T21" fmla="*/ 288 h 288"/>
                <a:gd name="T22" fmla="*/ 419 w 1494"/>
                <a:gd name="T23" fmla="*/ 288 h 288"/>
                <a:gd name="T24" fmla="*/ 546 w 1494"/>
                <a:gd name="T25" fmla="*/ 288 h 288"/>
                <a:gd name="T26" fmla="*/ 680 w 1494"/>
                <a:gd name="T27" fmla="*/ 288 h 288"/>
                <a:gd name="T28" fmla="*/ 813 w 1494"/>
                <a:gd name="T29" fmla="*/ 288 h 288"/>
                <a:gd name="T30" fmla="*/ 947 w 1494"/>
                <a:gd name="T31" fmla="*/ 288 h 288"/>
                <a:gd name="T32" fmla="*/ 1074 w 1494"/>
                <a:gd name="T33" fmla="*/ 288 h 288"/>
                <a:gd name="T34" fmla="*/ 1191 w 1494"/>
                <a:gd name="T35" fmla="*/ 288 h 288"/>
                <a:gd name="T36" fmla="*/ 1295 w 1494"/>
                <a:gd name="T37" fmla="*/ 288 h 288"/>
                <a:gd name="T38" fmla="*/ 1381 w 1494"/>
                <a:gd name="T39" fmla="*/ 288 h 288"/>
                <a:gd name="T40" fmla="*/ 1446 w 1494"/>
                <a:gd name="T41" fmla="*/ 288 h 288"/>
                <a:gd name="T42" fmla="*/ 1485 w 1494"/>
                <a:gd name="T43" fmla="*/ 288 h 288"/>
                <a:gd name="T44" fmla="*/ 1494 w 1494"/>
                <a:gd name="T45" fmla="*/ 264 h 288"/>
                <a:gd name="T46" fmla="*/ 1494 w 1494"/>
                <a:gd name="T47" fmla="*/ 217 h 288"/>
                <a:gd name="T48" fmla="*/ 1487 w 1494"/>
                <a:gd name="T49" fmla="*/ 195 h 288"/>
                <a:gd name="T50" fmla="*/ 1456 w 1494"/>
                <a:gd name="T51" fmla="*/ 143 h 288"/>
                <a:gd name="T52" fmla="*/ 1414 w 1494"/>
                <a:gd name="T53" fmla="*/ 72 h 288"/>
                <a:gd name="T54" fmla="*/ 1379 w 1494"/>
                <a:gd name="T55" fmla="*/ 15 h 288"/>
                <a:gd name="T56" fmla="*/ 1352 w 1494"/>
                <a:gd name="T57" fmla="*/ 0 h 288"/>
                <a:gd name="T58" fmla="*/ 1245 w 1494"/>
                <a:gd name="T59" fmla="*/ 0 h 288"/>
                <a:gd name="T60" fmla="*/ 1074 w 1494"/>
                <a:gd name="T61" fmla="*/ 0 h 288"/>
                <a:gd name="T62" fmla="*/ 861 w 1494"/>
                <a:gd name="T63" fmla="*/ 0 h 288"/>
                <a:gd name="T64" fmla="*/ 634 w 1494"/>
                <a:gd name="T65" fmla="*/ 0 h 288"/>
                <a:gd name="T66" fmla="*/ 421 w 1494"/>
                <a:gd name="T67" fmla="*/ 0 h 288"/>
                <a:gd name="T68" fmla="*/ 248 w 1494"/>
                <a:gd name="T69" fmla="*/ 0 h 288"/>
                <a:gd name="T70" fmla="*/ 142 w 1494"/>
                <a:gd name="T71" fmla="*/ 0 h 288"/>
                <a:gd name="T72" fmla="*/ 1439 w 1494"/>
                <a:gd name="T73" fmla="*/ 197 h 288"/>
                <a:gd name="T74" fmla="*/ 1433 w 1494"/>
                <a:gd name="T75" fmla="*/ 202 h 288"/>
                <a:gd name="T76" fmla="*/ 1427 w 1494"/>
                <a:gd name="T77" fmla="*/ 204 h 288"/>
                <a:gd name="T78" fmla="*/ 69 w 1494"/>
                <a:gd name="T79" fmla="*/ 204 h 288"/>
                <a:gd name="T80" fmla="*/ 62 w 1494"/>
                <a:gd name="T81" fmla="*/ 198 h 288"/>
                <a:gd name="T82" fmla="*/ 58 w 1494"/>
                <a:gd name="T83" fmla="*/ 193 h 288"/>
                <a:gd name="T84" fmla="*/ 56 w 1494"/>
                <a:gd name="T85" fmla="*/ 188 h 288"/>
                <a:gd name="T86" fmla="*/ 150 w 1494"/>
                <a:gd name="T87" fmla="*/ 36 h 288"/>
                <a:gd name="T88" fmla="*/ 154 w 1494"/>
                <a:gd name="T89" fmla="*/ 31 h 288"/>
                <a:gd name="T90" fmla="*/ 162 w 1494"/>
                <a:gd name="T91" fmla="*/ 29 h 288"/>
                <a:gd name="T92" fmla="*/ 1339 w 1494"/>
                <a:gd name="T93" fmla="*/ 29 h 288"/>
                <a:gd name="T94" fmla="*/ 1345 w 1494"/>
                <a:gd name="T95" fmla="*/ 34 h 288"/>
                <a:gd name="T96" fmla="*/ 1439 w 1494"/>
                <a:gd name="T97" fmla="*/ 185 h 288"/>
                <a:gd name="T98" fmla="*/ 1441 w 1494"/>
                <a:gd name="T99" fmla="*/ 191 h 288"/>
                <a:gd name="T100" fmla="*/ 1439 w 1494"/>
                <a:gd name="T101" fmla="*/ 197 h 2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94"/>
                <a:gd name="T154" fmla="*/ 0 h 288"/>
                <a:gd name="T155" fmla="*/ 1494 w 1494"/>
                <a:gd name="T156" fmla="*/ 288 h 28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94" h="288">
                  <a:moveTo>
                    <a:pt x="123" y="0"/>
                  </a:moveTo>
                  <a:lnTo>
                    <a:pt x="114" y="15"/>
                  </a:lnTo>
                  <a:lnTo>
                    <a:pt x="100" y="41"/>
                  </a:lnTo>
                  <a:lnTo>
                    <a:pt x="79" y="72"/>
                  </a:lnTo>
                  <a:lnTo>
                    <a:pt x="58" y="109"/>
                  </a:lnTo>
                  <a:lnTo>
                    <a:pt x="37" y="143"/>
                  </a:lnTo>
                  <a:lnTo>
                    <a:pt x="21" y="172"/>
                  </a:lnTo>
                  <a:lnTo>
                    <a:pt x="6" y="195"/>
                  </a:lnTo>
                  <a:lnTo>
                    <a:pt x="0" y="205"/>
                  </a:lnTo>
                  <a:lnTo>
                    <a:pt x="0" y="217"/>
                  </a:lnTo>
                  <a:lnTo>
                    <a:pt x="0" y="240"/>
                  </a:lnTo>
                  <a:lnTo>
                    <a:pt x="0" y="264"/>
                  </a:lnTo>
                  <a:lnTo>
                    <a:pt x="0" y="288"/>
                  </a:lnTo>
                  <a:lnTo>
                    <a:pt x="8" y="288"/>
                  </a:lnTo>
                  <a:lnTo>
                    <a:pt x="25" y="288"/>
                  </a:lnTo>
                  <a:lnTo>
                    <a:pt x="48" y="288"/>
                  </a:lnTo>
                  <a:lnTo>
                    <a:pt x="77" y="288"/>
                  </a:lnTo>
                  <a:lnTo>
                    <a:pt x="112" y="288"/>
                  </a:lnTo>
                  <a:lnTo>
                    <a:pt x="154" y="288"/>
                  </a:lnTo>
                  <a:lnTo>
                    <a:pt x="198" y="288"/>
                  </a:lnTo>
                  <a:lnTo>
                    <a:pt x="248" y="288"/>
                  </a:lnTo>
                  <a:lnTo>
                    <a:pt x="302" y="288"/>
                  </a:lnTo>
                  <a:lnTo>
                    <a:pt x="359" y="288"/>
                  </a:lnTo>
                  <a:lnTo>
                    <a:pt x="419" y="288"/>
                  </a:lnTo>
                  <a:lnTo>
                    <a:pt x="482" y="288"/>
                  </a:lnTo>
                  <a:lnTo>
                    <a:pt x="546" y="288"/>
                  </a:lnTo>
                  <a:lnTo>
                    <a:pt x="613" y="288"/>
                  </a:lnTo>
                  <a:lnTo>
                    <a:pt x="680" y="288"/>
                  </a:lnTo>
                  <a:lnTo>
                    <a:pt x="747" y="288"/>
                  </a:lnTo>
                  <a:lnTo>
                    <a:pt x="813" y="288"/>
                  </a:lnTo>
                  <a:lnTo>
                    <a:pt x="880" y="288"/>
                  </a:lnTo>
                  <a:lnTo>
                    <a:pt x="947" y="288"/>
                  </a:lnTo>
                  <a:lnTo>
                    <a:pt x="1012" y="288"/>
                  </a:lnTo>
                  <a:lnTo>
                    <a:pt x="1074" y="288"/>
                  </a:lnTo>
                  <a:lnTo>
                    <a:pt x="1135" y="288"/>
                  </a:lnTo>
                  <a:lnTo>
                    <a:pt x="1191" y="288"/>
                  </a:lnTo>
                  <a:lnTo>
                    <a:pt x="1245" y="288"/>
                  </a:lnTo>
                  <a:lnTo>
                    <a:pt x="1295" y="288"/>
                  </a:lnTo>
                  <a:lnTo>
                    <a:pt x="1339" y="288"/>
                  </a:lnTo>
                  <a:lnTo>
                    <a:pt x="1381" y="288"/>
                  </a:lnTo>
                  <a:lnTo>
                    <a:pt x="1416" y="288"/>
                  </a:lnTo>
                  <a:lnTo>
                    <a:pt x="1446" y="288"/>
                  </a:lnTo>
                  <a:lnTo>
                    <a:pt x="1469" y="288"/>
                  </a:lnTo>
                  <a:lnTo>
                    <a:pt x="1485" y="288"/>
                  </a:lnTo>
                  <a:lnTo>
                    <a:pt x="1494" y="288"/>
                  </a:lnTo>
                  <a:lnTo>
                    <a:pt x="1494" y="264"/>
                  </a:lnTo>
                  <a:lnTo>
                    <a:pt x="1494" y="240"/>
                  </a:lnTo>
                  <a:lnTo>
                    <a:pt x="1494" y="217"/>
                  </a:lnTo>
                  <a:lnTo>
                    <a:pt x="1494" y="205"/>
                  </a:lnTo>
                  <a:lnTo>
                    <a:pt x="1487" y="195"/>
                  </a:lnTo>
                  <a:lnTo>
                    <a:pt x="1475" y="172"/>
                  </a:lnTo>
                  <a:lnTo>
                    <a:pt x="1456" y="143"/>
                  </a:lnTo>
                  <a:lnTo>
                    <a:pt x="1435" y="109"/>
                  </a:lnTo>
                  <a:lnTo>
                    <a:pt x="1414" y="72"/>
                  </a:lnTo>
                  <a:lnTo>
                    <a:pt x="1396" y="41"/>
                  </a:lnTo>
                  <a:lnTo>
                    <a:pt x="1379" y="15"/>
                  </a:lnTo>
                  <a:lnTo>
                    <a:pt x="1370" y="0"/>
                  </a:lnTo>
                  <a:lnTo>
                    <a:pt x="1352" y="0"/>
                  </a:lnTo>
                  <a:lnTo>
                    <a:pt x="1308" y="0"/>
                  </a:lnTo>
                  <a:lnTo>
                    <a:pt x="1245" y="0"/>
                  </a:lnTo>
                  <a:lnTo>
                    <a:pt x="1166" y="0"/>
                  </a:lnTo>
                  <a:lnTo>
                    <a:pt x="1074" y="0"/>
                  </a:lnTo>
                  <a:lnTo>
                    <a:pt x="970" y="0"/>
                  </a:lnTo>
                  <a:lnTo>
                    <a:pt x="861" y="0"/>
                  </a:lnTo>
                  <a:lnTo>
                    <a:pt x="747" y="0"/>
                  </a:lnTo>
                  <a:lnTo>
                    <a:pt x="634" y="0"/>
                  </a:lnTo>
                  <a:lnTo>
                    <a:pt x="523" y="0"/>
                  </a:lnTo>
                  <a:lnTo>
                    <a:pt x="421" y="0"/>
                  </a:lnTo>
                  <a:lnTo>
                    <a:pt x="327" y="0"/>
                  </a:lnTo>
                  <a:lnTo>
                    <a:pt x="248" y="0"/>
                  </a:lnTo>
                  <a:lnTo>
                    <a:pt x="185" y="0"/>
                  </a:lnTo>
                  <a:lnTo>
                    <a:pt x="142" y="0"/>
                  </a:lnTo>
                  <a:lnTo>
                    <a:pt x="123" y="0"/>
                  </a:lnTo>
                  <a:close/>
                  <a:moveTo>
                    <a:pt x="1439" y="197"/>
                  </a:moveTo>
                  <a:lnTo>
                    <a:pt x="1437" y="198"/>
                  </a:lnTo>
                  <a:lnTo>
                    <a:pt x="1433" y="202"/>
                  </a:lnTo>
                  <a:lnTo>
                    <a:pt x="1431" y="204"/>
                  </a:lnTo>
                  <a:lnTo>
                    <a:pt x="1427" y="204"/>
                  </a:lnTo>
                  <a:lnTo>
                    <a:pt x="73" y="204"/>
                  </a:lnTo>
                  <a:lnTo>
                    <a:pt x="69" y="204"/>
                  </a:lnTo>
                  <a:lnTo>
                    <a:pt x="64" y="202"/>
                  </a:lnTo>
                  <a:lnTo>
                    <a:pt x="62" y="198"/>
                  </a:lnTo>
                  <a:lnTo>
                    <a:pt x="60" y="197"/>
                  </a:lnTo>
                  <a:lnTo>
                    <a:pt x="58" y="193"/>
                  </a:lnTo>
                  <a:lnTo>
                    <a:pt x="56" y="191"/>
                  </a:lnTo>
                  <a:lnTo>
                    <a:pt x="56" y="188"/>
                  </a:lnTo>
                  <a:lnTo>
                    <a:pt x="58" y="185"/>
                  </a:lnTo>
                  <a:lnTo>
                    <a:pt x="150" y="36"/>
                  </a:lnTo>
                  <a:lnTo>
                    <a:pt x="152" y="34"/>
                  </a:lnTo>
                  <a:lnTo>
                    <a:pt x="154" y="31"/>
                  </a:lnTo>
                  <a:lnTo>
                    <a:pt x="158" y="29"/>
                  </a:lnTo>
                  <a:lnTo>
                    <a:pt x="162" y="29"/>
                  </a:lnTo>
                  <a:lnTo>
                    <a:pt x="1335" y="29"/>
                  </a:lnTo>
                  <a:lnTo>
                    <a:pt x="1339" y="29"/>
                  </a:lnTo>
                  <a:lnTo>
                    <a:pt x="1343" y="31"/>
                  </a:lnTo>
                  <a:lnTo>
                    <a:pt x="1345" y="34"/>
                  </a:lnTo>
                  <a:lnTo>
                    <a:pt x="1350" y="36"/>
                  </a:lnTo>
                  <a:lnTo>
                    <a:pt x="1439" y="185"/>
                  </a:lnTo>
                  <a:lnTo>
                    <a:pt x="1441" y="188"/>
                  </a:lnTo>
                  <a:lnTo>
                    <a:pt x="1441" y="191"/>
                  </a:lnTo>
                  <a:lnTo>
                    <a:pt x="1441" y="193"/>
                  </a:lnTo>
                  <a:lnTo>
                    <a:pt x="1439" y="197"/>
                  </a:lnTo>
                  <a:close/>
                </a:path>
              </a:pathLst>
            </a:custGeom>
            <a:solidFill>
              <a:srgbClr val="3F9EFF"/>
            </a:solidFill>
            <a:ln w="9525">
              <a:noFill/>
              <a:round/>
              <a:headEnd/>
              <a:tailEnd/>
            </a:ln>
          </p:spPr>
          <p:txBody>
            <a:bodyPr/>
            <a:lstStyle/>
            <a:p>
              <a:endParaRPr lang="en-US"/>
            </a:p>
          </p:txBody>
        </p:sp>
        <p:sp>
          <p:nvSpPr>
            <p:cNvPr id="47127" name="Freeform 10"/>
            <p:cNvSpPr>
              <a:spLocks/>
            </p:cNvSpPr>
            <p:nvPr/>
          </p:nvSpPr>
          <p:spPr bwMode="auto">
            <a:xfrm>
              <a:off x="10462" y="12050"/>
              <a:ext cx="69" cy="112"/>
            </a:xfrm>
            <a:custGeom>
              <a:avLst/>
              <a:gdLst>
                <a:gd name="T0" fmla="*/ 0 w 69"/>
                <a:gd name="T1" fmla="*/ 112 h 112"/>
                <a:gd name="T2" fmla="*/ 13 w 69"/>
                <a:gd name="T3" fmla="*/ 112 h 112"/>
                <a:gd name="T4" fmla="*/ 25 w 69"/>
                <a:gd name="T5" fmla="*/ 112 h 112"/>
                <a:gd name="T6" fmla="*/ 38 w 69"/>
                <a:gd name="T7" fmla="*/ 112 h 112"/>
                <a:gd name="T8" fmla="*/ 46 w 69"/>
                <a:gd name="T9" fmla="*/ 112 h 112"/>
                <a:gd name="T10" fmla="*/ 54 w 69"/>
                <a:gd name="T11" fmla="*/ 112 h 112"/>
                <a:gd name="T12" fmla="*/ 61 w 69"/>
                <a:gd name="T13" fmla="*/ 112 h 112"/>
                <a:gd name="T14" fmla="*/ 65 w 69"/>
                <a:gd name="T15" fmla="*/ 112 h 112"/>
                <a:gd name="T16" fmla="*/ 69 w 69"/>
                <a:gd name="T17" fmla="*/ 112 h 112"/>
                <a:gd name="T18" fmla="*/ 63 w 69"/>
                <a:gd name="T19" fmla="*/ 102 h 112"/>
                <a:gd name="T20" fmla="*/ 54 w 69"/>
                <a:gd name="T21" fmla="*/ 90 h 112"/>
                <a:gd name="T22" fmla="*/ 46 w 69"/>
                <a:gd name="T23" fmla="*/ 76 h 112"/>
                <a:gd name="T24" fmla="*/ 35 w 69"/>
                <a:gd name="T25" fmla="*/ 59 h 112"/>
                <a:gd name="T26" fmla="*/ 25 w 69"/>
                <a:gd name="T27" fmla="*/ 43 h 112"/>
                <a:gd name="T28" fmla="*/ 17 w 69"/>
                <a:gd name="T29" fmla="*/ 28 h 112"/>
                <a:gd name="T30" fmla="*/ 6 w 69"/>
                <a:gd name="T31" fmla="*/ 12 h 112"/>
                <a:gd name="T32" fmla="*/ 0 w 69"/>
                <a:gd name="T33" fmla="*/ 0 h 112"/>
                <a:gd name="T34" fmla="*/ 0 w 69"/>
                <a:gd name="T35" fmla="*/ 112 h 1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12"/>
                <a:gd name="T56" fmla="*/ 69 w 69"/>
                <a:gd name="T57" fmla="*/ 112 h 1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12">
                  <a:moveTo>
                    <a:pt x="0" y="112"/>
                  </a:moveTo>
                  <a:lnTo>
                    <a:pt x="13" y="112"/>
                  </a:lnTo>
                  <a:lnTo>
                    <a:pt x="25" y="112"/>
                  </a:lnTo>
                  <a:lnTo>
                    <a:pt x="38" y="112"/>
                  </a:lnTo>
                  <a:lnTo>
                    <a:pt x="46" y="112"/>
                  </a:lnTo>
                  <a:lnTo>
                    <a:pt x="54" y="112"/>
                  </a:lnTo>
                  <a:lnTo>
                    <a:pt x="61" y="112"/>
                  </a:lnTo>
                  <a:lnTo>
                    <a:pt x="65" y="112"/>
                  </a:lnTo>
                  <a:lnTo>
                    <a:pt x="69" y="112"/>
                  </a:lnTo>
                  <a:lnTo>
                    <a:pt x="63" y="102"/>
                  </a:lnTo>
                  <a:lnTo>
                    <a:pt x="54" y="90"/>
                  </a:lnTo>
                  <a:lnTo>
                    <a:pt x="46" y="76"/>
                  </a:lnTo>
                  <a:lnTo>
                    <a:pt x="35" y="59"/>
                  </a:lnTo>
                  <a:lnTo>
                    <a:pt x="25" y="43"/>
                  </a:lnTo>
                  <a:lnTo>
                    <a:pt x="17" y="28"/>
                  </a:lnTo>
                  <a:lnTo>
                    <a:pt x="6" y="12"/>
                  </a:lnTo>
                  <a:lnTo>
                    <a:pt x="0" y="0"/>
                  </a:lnTo>
                  <a:lnTo>
                    <a:pt x="0" y="112"/>
                  </a:lnTo>
                  <a:close/>
                </a:path>
              </a:pathLst>
            </a:custGeom>
            <a:solidFill>
              <a:srgbClr val="BFDDFF"/>
            </a:solidFill>
            <a:ln w="9525">
              <a:noFill/>
              <a:round/>
              <a:headEnd/>
              <a:tailEnd/>
            </a:ln>
          </p:spPr>
          <p:txBody>
            <a:bodyPr/>
            <a:lstStyle/>
            <a:p>
              <a:endParaRPr lang="en-US"/>
            </a:p>
          </p:txBody>
        </p:sp>
        <p:sp>
          <p:nvSpPr>
            <p:cNvPr id="47128" name="Freeform 11"/>
            <p:cNvSpPr>
              <a:spLocks noEditPoints="1"/>
            </p:cNvSpPr>
            <p:nvPr/>
          </p:nvSpPr>
          <p:spPr bwMode="auto">
            <a:xfrm>
              <a:off x="9183" y="12012"/>
              <a:ext cx="1385" cy="175"/>
            </a:xfrm>
            <a:custGeom>
              <a:avLst/>
              <a:gdLst>
                <a:gd name="T0" fmla="*/ 106 w 1385"/>
                <a:gd name="T1" fmla="*/ 0 h 175"/>
                <a:gd name="T2" fmla="*/ 98 w 1385"/>
                <a:gd name="T3" fmla="*/ 2 h 175"/>
                <a:gd name="T4" fmla="*/ 94 w 1385"/>
                <a:gd name="T5" fmla="*/ 7 h 175"/>
                <a:gd name="T6" fmla="*/ 0 w 1385"/>
                <a:gd name="T7" fmla="*/ 159 h 175"/>
                <a:gd name="T8" fmla="*/ 2 w 1385"/>
                <a:gd name="T9" fmla="*/ 164 h 175"/>
                <a:gd name="T10" fmla="*/ 6 w 1385"/>
                <a:gd name="T11" fmla="*/ 169 h 175"/>
                <a:gd name="T12" fmla="*/ 13 w 1385"/>
                <a:gd name="T13" fmla="*/ 175 h 175"/>
                <a:gd name="T14" fmla="*/ 1371 w 1385"/>
                <a:gd name="T15" fmla="*/ 175 h 175"/>
                <a:gd name="T16" fmla="*/ 1377 w 1385"/>
                <a:gd name="T17" fmla="*/ 173 h 175"/>
                <a:gd name="T18" fmla="*/ 1383 w 1385"/>
                <a:gd name="T19" fmla="*/ 168 h 175"/>
                <a:gd name="T20" fmla="*/ 1385 w 1385"/>
                <a:gd name="T21" fmla="*/ 162 h 175"/>
                <a:gd name="T22" fmla="*/ 1383 w 1385"/>
                <a:gd name="T23" fmla="*/ 156 h 175"/>
                <a:gd name="T24" fmla="*/ 1289 w 1385"/>
                <a:gd name="T25" fmla="*/ 5 h 175"/>
                <a:gd name="T26" fmla="*/ 1283 w 1385"/>
                <a:gd name="T27" fmla="*/ 0 h 175"/>
                <a:gd name="T28" fmla="*/ 102 w 1385"/>
                <a:gd name="T29" fmla="*/ 150 h 175"/>
                <a:gd name="T30" fmla="*/ 77 w 1385"/>
                <a:gd name="T31" fmla="*/ 150 h 175"/>
                <a:gd name="T32" fmla="*/ 58 w 1385"/>
                <a:gd name="T33" fmla="*/ 150 h 175"/>
                <a:gd name="T34" fmla="*/ 46 w 1385"/>
                <a:gd name="T35" fmla="*/ 150 h 175"/>
                <a:gd name="T36" fmla="*/ 40 w 1385"/>
                <a:gd name="T37" fmla="*/ 150 h 175"/>
                <a:gd name="T38" fmla="*/ 52 w 1385"/>
                <a:gd name="T39" fmla="*/ 130 h 175"/>
                <a:gd name="T40" fmla="*/ 69 w 1385"/>
                <a:gd name="T41" fmla="*/ 102 h 175"/>
                <a:gd name="T42" fmla="*/ 86 w 1385"/>
                <a:gd name="T43" fmla="*/ 71 h 175"/>
                <a:gd name="T44" fmla="*/ 102 w 1385"/>
                <a:gd name="T45" fmla="*/ 45 h 175"/>
                <a:gd name="T46" fmla="*/ 1250 w 1385"/>
                <a:gd name="T47" fmla="*/ 150 h 175"/>
                <a:gd name="T48" fmla="*/ 1141 w 1385"/>
                <a:gd name="T49" fmla="*/ 150 h 175"/>
                <a:gd name="T50" fmla="*/ 1006 w 1385"/>
                <a:gd name="T51" fmla="*/ 150 h 175"/>
                <a:gd name="T52" fmla="*/ 851 w 1385"/>
                <a:gd name="T53" fmla="*/ 150 h 175"/>
                <a:gd name="T54" fmla="*/ 689 w 1385"/>
                <a:gd name="T55" fmla="*/ 150 h 175"/>
                <a:gd name="T56" fmla="*/ 526 w 1385"/>
                <a:gd name="T57" fmla="*/ 150 h 175"/>
                <a:gd name="T58" fmla="*/ 374 w 1385"/>
                <a:gd name="T59" fmla="*/ 150 h 175"/>
                <a:gd name="T60" fmla="*/ 238 w 1385"/>
                <a:gd name="T61" fmla="*/ 150 h 175"/>
                <a:gd name="T62" fmla="*/ 131 w 1385"/>
                <a:gd name="T63" fmla="*/ 150 h 175"/>
                <a:gd name="T64" fmla="*/ 165 w 1385"/>
                <a:gd name="T65" fmla="*/ 24 h 175"/>
                <a:gd name="T66" fmla="*/ 271 w 1385"/>
                <a:gd name="T67" fmla="*/ 24 h 175"/>
                <a:gd name="T68" fmla="*/ 421 w 1385"/>
                <a:gd name="T69" fmla="*/ 24 h 175"/>
                <a:gd name="T70" fmla="*/ 595 w 1385"/>
                <a:gd name="T71" fmla="*/ 24 h 175"/>
                <a:gd name="T72" fmla="*/ 778 w 1385"/>
                <a:gd name="T73" fmla="*/ 24 h 175"/>
                <a:gd name="T74" fmla="*/ 954 w 1385"/>
                <a:gd name="T75" fmla="*/ 24 h 175"/>
                <a:gd name="T76" fmla="*/ 1106 w 1385"/>
                <a:gd name="T77" fmla="*/ 24 h 175"/>
                <a:gd name="T78" fmla="*/ 1214 w 1385"/>
                <a:gd name="T79" fmla="*/ 24 h 175"/>
                <a:gd name="T80" fmla="*/ 1250 w 1385"/>
                <a:gd name="T81" fmla="*/ 150 h 175"/>
                <a:gd name="T82" fmla="*/ 1279 w 1385"/>
                <a:gd name="T83" fmla="*/ 38 h 175"/>
                <a:gd name="T84" fmla="*/ 1296 w 1385"/>
                <a:gd name="T85" fmla="*/ 66 h 175"/>
                <a:gd name="T86" fmla="*/ 1314 w 1385"/>
                <a:gd name="T87" fmla="*/ 97 h 175"/>
                <a:gd name="T88" fmla="*/ 1333 w 1385"/>
                <a:gd name="T89" fmla="*/ 128 h 175"/>
                <a:gd name="T90" fmla="*/ 1348 w 1385"/>
                <a:gd name="T91" fmla="*/ 150 h 175"/>
                <a:gd name="T92" fmla="*/ 1340 w 1385"/>
                <a:gd name="T93" fmla="*/ 150 h 175"/>
                <a:gd name="T94" fmla="*/ 1325 w 1385"/>
                <a:gd name="T95" fmla="*/ 150 h 175"/>
                <a:gd name="T96" fmla="*/ 1304 w 1385"/>
                <a:gd name="T97" fmla="*/ 150 h 175"/>
                <a:gd name="T98" fmla="*/ 1279 w 1385"/>
                <a:gd name="T99" fmla="*/ 15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85"/>
                <a:gd name="T151" fmla="*/ 0 h 175"/>
                <a:gd name="T152" fmla="*/ 1385 w 1385"/>
                <a:gd name="T153" fmla="*/ 175 h 1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85" h="175">
                  <a:moveTo>
                    <a:pt x="1279" y="0"/>
                  </a:moveTo>
                  <a:lnTo>
                    <a:pt x="106" y="0"/>
                  </a:lnTo>
                  <a:lnTo>
                    <a:pt x="102" y="0"/>
                  </a:lnTo>
                  <a:lnTo>
                    <a:pt x="98" y="2"/>
                  </a:lnTo>
                  <a:lnTo>
                    <a:pt x="96" y="5"/>
                  </a:lnTo>
                  <a:lnTo>
                    <a:pt x="94" y="7"/>
                  </a:lnTo>
                  <a:lnTo>
                    <a:pt x="2" y="156"/>
                  </a:lnTo>
                  <a:lnTo>
                    <a:pt x="0" y="159"/>
                  </a:lnTo>
                  <a:lnTo>
                    <a:pt x="0" y="162"/>
                  </a:lnTo>
                  <a:lnTo>
                    <a:pt x="2" y="164"/>
                  </a:lnTo>
                  <a:lnTo>
                    <a:pt x="4" y="168"/>
                  </a:lnTo>
                  <a:lnTo>
                    <a:pt x="6" y="169"/>
                  </a:lnTo>
                  <a:lnTo>
                    <a:pt x="8" y="173"/>
                  </a:lnTo>
                  <a:lnTo>
                    <a:pt x="13" y="175"/>
                  </a:lnTo>
                  <a:lnTo>
                    <a:pt x="17" y="175"/>
                  </a:lnTo>
                  <a:lnTo>
                    <a:pt x="1371" y="175"/>
                  </a:lnTo>
                  <a:lnTo>
                    <a:pt x="1375" y="175"/>
                  </a:lnTo>
                  <a:lnTo>
                    <a:pt x="1377" y="173"/>
                  </a:lnTo>
                  <a:lnTo>
                    <a:pt x="1381" y="169"/>
                  </a:lnTo>
                  <a:lnTo>
                    <a:pt x="1383" y="168"/>
                  </a:lnTo>
                  <a:lnTo>
                    <a:pt x="1385" y="164"/>
                  </a:lnTo>
                  <a:lnTo>
                    <a:pt x="1385" y="162"/>
                  </a:lnTo>
                  <a:lnTo>
                    <a:pt x="1385" y="159"/>
                  </a:lnTo>
                  <a:lnTo>
                    <a:pt x="1383" y="156"/>
                  </a:lnTo>
                  <a:lnTo>
                    <a:pt x="1294" y="7"/>
                  </a:lnTo>
                  <a:lnTo>
                    <a:pt x="1289" y="5"/>
                  </a:lnTo>
                  <a:lnTo>
                    <a:pt x="1287" y="2"/>
                  </a:lnTo>
                  <a:lnTo>
                    <a:pt x="1283" y="0"/>
                  </a:lnTo>
                  <a:lnTo>
                    <a:pt x="1279" y="0"/>
                  </a:lnTo>
                  <a:close/>
                  <a:moveTo>
                    <a:pt x="102" y="150"/>
                  </a:moveTo>
                  <a:lnTo>
                    <a:pt x="90" y="150"/>
                  </a:lnTo>
                  <a:lnTo>
                    <a:pt x="77" y="150"/>
                  </a:lnTo>
                  <a:lnTo>
                    <a:pt x="69" y="150"/>
                  </a:lnTo>
                  <a:lnTo>
                    <a:pt x="58" y="150"/>
                  </a:lnTo>
                  <a:lnTo>
                    <a:pt x="52" y="150"/>
                  </a:lnTo>
                  <a:lnTo>
                    <a:pt x="46" y="150"/>
                  </a:lnTo>
                  <a:lnTo>
                    <a:pt x="42" y="150"/>
                  </a:lnTo>
                  <a:lnTo>
                    <a:pt x="40" y="150"/>
                  </a:lnTo>
                  <a:lnTo>
                    <a:pt x="44" y="142"/>
                  </a:lnTo>
                  <a:lnTo>
                    <a:pt x="52" y="130"/>
                  </a:lnTo>
                  <a:lnTo>
                    <a:pt x="58" y="116"/>
                  </a:lnTo>
                  <a:lnTo>
                    <a:pt x="69" y="102"/>
                  </a:lnTo>
                  <a:lnTo>
                    <a:pt x="77" y="86"/>
                  </a:lnTo>
                  <a:lnTo>
                    <a:pt x="86" y="71"/>
                  </a:lnTo>
                  <a:lnTo>
                    <a:pt x="94" y="57"/>
                  </a:lnTo>
                  <a:lnTo>
                    <a:pt x="102" y="45"/>
                  </a:lnTo>
                  <a:lnTo>
                    <a:pt x="102" y="150"/>
                  </a:lnTo>
                  <a:close/>
                  <a:moveTo>
                    <a:pt x="1250" y="150"/>
                  </a:moveTo>
                  <a:lnTo>
                    <a:pt x="1200" y="150"/>
                  </a:lnTo>
                  <a:lnTo>
                    <a:pt x="1141" y="150"/>
                  </a:lnTo>
                  <a:lnTo>
                    <a:pt x="1077" y="150"/>
                  </a:lnTo>
                  <a:lnTo>
                    <a:pt x="1006" y="150"/>
                  </a:lnTo>
                  <a:lnTo>
                    <a:pt x="931" y="150"/>
                  </a:lnTo>
                  <a:lnTo>
                    <a:pt x="851" y="150"/>
                  </a:lnTo>
                  <a:lnTo>
                    <a:pt x="772" y="150"/>
                  </a:lnTo>
                  <a:lnTo>
                    <a:pt x="689" y="150"/>
                  </a:lnTo>
                  <a:lnTo>
                    <a:pt x="607" y="150"/>
                  </a:lnTo>
                  <a:lnTo>
                    <a:pt x="526" y="150"/>
                  </a:lnTo>
                  <a:lnTo>
                    <a:pt x="449" y="150"/>
                  </a:lnTo>
                  <a:lnTo>
                    <a:pt x="374" y="150"/>
                  </a:lnTo>
                  <a:lnTo>
                    <a:pt x="303" y="150"/>
                  </a:lnTo>
                  <a:lnTo>
                    <a:pt x="238" y="150"/>
                  </a:lnTo>
                  <a:lnTo>
                    <a:pt x="182" y="150"/>
                  </a:lnTo>
                  <a:lnTo>
                    <a:pt x="131" y="150"/>
                  </a:lnTo>
                  <a:lnTo>
                    <a:pt x="131" y="24"/>
                  </a:lnTo>
                  <a:lnTo>
                    <a:pt x="165" y="24"/>
                  </a:lnTo>
                  <a:lnTo>
                    <a:pt x="211" y="24"/>
                  </a:lnTo>
                  <a:lnTo>
                    <a:pt x="271" y="24"/>
                  </a:lnTo>
                  <a:lnTo>
                    <a:pt x="342" y="24"/>
                  </a:lnTo>
                  <a:lnTo>
                    <a:pt x="421" y="24"/>
                  </a:lnTo>
                  <a:lnTo>
                    <a:pt x="505" y="24"/>
                  </a:lnTo>
                  <a:lnTo>
                    <a:pt x="595" y="24"/>
                  </a:lnTo>
                  <a:lnTo>
                    <a:pt x="686" y="24"/>
                  </a:lnTo>
                  <a:lnTo>
                    <a:pt x="778" y="24"/>
                  </a:lnTo>
                  <a:lnTo>
                    <a:pt x="868" y="24"/>
                  </a:lnTo>
                  <a:lnTo>
                    <a:pt x="954" y="24"/>
                  </a:lnTo>
                  <a:lnTo>
                    <a:pt x="1033" y="24"/>
                  </a:lnTo>
                  <a:lnTo>
                    <a:pt x="1106" y="24"/>
                  </a:lnTo>
                  <a:lnTo>
                    <a:pt x="1166" y="24"/>
                  </a:lnTo>
                  <a:lnTo>
                    <a:pt x="1214" y="24"/>
                  </a:lnTo>
                  <a:lnTo>
                    <a:pt x="1250" y="24"/>
                  </a:lnTo>
                  <a:lnTo>
                    <a:pt x="1250" y="150"/>
                  </a:lnTo>
                  <a:close/>
                  <a:moveTo>
                    <a:pt x="1279" y="150"/>
                  </a:moveTo>
                  <a:lnTo>
                    <a:pt x="1279" y="38"/>
                  </a:lnTo>
                  <a:lnTo>
                    <a:pt x="1285" y="50"/>
                  </a:lnTo>
                  <a:lnTo>
                    <a:pt x="1296" y="66"/>
                  </a:lnTo>
                  <a:lnTo>
                    <a:pt x="1304" y="81"/>
                  </a:lnTo>
                  <a:lnTo>
                    <a:pt x="1314" y="97"/>
                  </a:lnTo>
                  <a:lnTo>
                    <a:pt x="1325" y="114"/>
                  </a:lnTo>
                  <a:lnTo>
                    <a:pt x="1333" y="128"/>
                  </a:lnTo>
                  <a:lnTo>
                    <a:pt x="1342" y="140"/>
                  </a:lnTo>
                  <a:lnTo>
                    <a:pt x="1348" y="150"/>
                  </a:lnTo>
                  <a:lnTo>
                    <a:pt x="1344" y="150"/>
                  </a:lnTo>
                  <a:lnTo>
                    <a:pt x="1340" y="150"/>
                  </a:lnTo>
                  <a:lnTo>
                    <a:pt x="1333" y="150"/>
                  </a:lnTo>
                  <a:lnTo>
                    <a:pt x="1325" y="150"/>
                  </a:lnTo>
                  <a:lnTo>
                    <a:pt x="1317" y="150"/>
                  </a:lnTo>
                  <a:lnTo>
                    <a:pt x="1304" y="150"/>
                  </a:lnTo>
                  <a:lnTo>
                    <a:pt x="1292" y="150"/>
                  </a:lnTo>
                  <a:lnTo>
                    <a:pt x="1279" y="150"/>
                  </a:lnTo>
                  <a:close/>
                </a:path>
              </a:pathLst>
            </a:custGeom>
            <a:solidFill>
              <a:srgbClr val="3F9EFF"/>
            </a:solidFill>
            <a:ln w="9525">
              <a:noFill/>
              <a:round/>
              <a:headEnd/>
              <a:tailEnd/>
            </a:ln>
          </p:spPr>
          <p:txBody>
            <a:bodyPr/>
            <a:lstStyle/>
            <a:p>
              <a:endParaRPr lang="en-US"/>
            </a:p>
          </p:txBody>
        </p:sp>
        <p:sp>
          <p:nvSpPr>
            <p:cNvPr id="47129" name="Freeform 12"/>
            <p:cNvSpPr>
              <a:spLocks/>
            </p:cNvSpPr>
            <p:nvPr/>
          </p:nvSpPr>
          <p:spPr bwMode="auto">
            <a:xfrm>
              <a:off x="9648" y="12523"/>
              <a:ext cx="146" cy="154"/>
            </a:xfrm>
            <a:custGeom>
              <a:avLst/>
              <a:gdLst>
                <a:gd name="T0" fmla="*/ 100 w 146"/>
                <a:gd name="T1" fmla="*/ 0 h 154"/>
                <a:gd name="T2" fmla="*/ 107 w 146"/>
                <a:gd name="T3" fmla="*/ 11 h 154"/>
                <a:gd name="T4" fmla="*/ 121 w 146"/>
                <a:gd name="T5" fmla="*/ 31 h 154"/>
                <a:gd name="T6" fmla="*/ 136 w 146"/>
                <a:gd name="T7" fmla="*/ 54 h 154"/>
                <a:gd name="T8" fmla="*/ 146 w 146"/>
                <a:gd name="T9" fmla="*/ 69 h 154"/>
                <a:gd name="T10" fmla="*/ 138 w 146"/>
                <a:gd name="T11" fmla="*/ 64 h 154"/>
                <a:gd name="T12" fmla="*/ 130 w 146"/>
                <a:gd name="T13" fmla="*/ 61 h 154"/>
                <a:gd name="T14" fmla="*/ 121 w 146"/>
                <a:gd name="T15" fmla="*/ 57 h 154"/>
                <a:gd name="T16" fmla="*/ 119 w 146"/>
                <a:gd name="T17" fmla="*/ 55 h 154"/>
                <a:gd name="T18" fmla="*/ 63 w 146"/>
                <a:gd name="T19" fmla="*/ 138 h 154"/>
                <a:gd name="T20" fmla="*/ 61 w 146"/>
                <a:gd name="T21" fmla="*/ 142 h 154"/>
                <a:gd name="T22" fmla="*/ 57 w 146"/>
                <a:gd name="T23" fmla="*/ 147 h 154"/>
                <a:gd name="T24" fmla="*/ 55 w 146"/>
                <a:gd name="T25" fmla="*/ 150 h 154"/>
                <a:gd name="T26" fmla="*/ 55 w 146"/>
                <a:gd name="T27" fmla="*/ 154 h 154"/>
                <a:gd name="T28" fmla="*/ 44 w 146"/>
                <a:gd name="T29" fmla="*/ 140 h 154"/>
                <a:gd name="T30" fmla="*/ 30 w 146"/>
                <a:gd name="T31" fmla="*/ 118 h 154"/>
                <a:gd name="T32" fmla="*/ 15 w 146"/>
                <a:gd name="T33" fmla="*/ 97 h 154"/>
                <a:gd name="T34" fmla="*/ 9 w 146"/>
                <a:gd name="T35" fmla="*/ 88 h 154"/>
                <a:gd name="T36" fmla="*/ 7 w 146"/>
                <a:gd name="T37" fmla="*/ 83 h 154"/>
                <a:gd name="T38" fmla="*/ 2 w 146"/>
                <a:gd name="T39" fmla="*/ 76 h 154"/>
                <a:gd name="T40" fmla="*/ 0 w 146"/>
                <a:gd name="T41" fmla="*/ 71 h 154"/>
                <a:gd name="T42" fmla="*/ 0 w 146"/>
                <a:gd name="T43" fmla="*/ 64 h 154"/>
                <a:gd name="T44" fmla="*/ 0 w 146"/>
                <a:gd name="T45" fmla="*/ 61 h 154"/>
                <a:gd name="T46" fmla="*/ 2 w 146"/>
                <a:gd name="T47" fmla="*/ 55 h 154"/>
                <a:gd name="T48" fmla="*/ 4 w 146"/>
                <a:gd name="T49" fmla="*/ 52 h 154"/>
                <a:gd name="T50" fmla="*/ 7 w 146"/>
                <a:gd name="T51" fmla="*/ 49 h 154"/>
                <a:gd name="T52" fmla="*/ 32 w 146"/>
                <a:gd name="T53" fmla="*/ 12 h 154"/>
                <a:gd name="T54" fmla="*/ 30 w 146"/>
                <a:gd name="T55" fmla="*/ 11 h 154"/>
                <a:gd name="T56" fmla="*/ 21 w 146"/>
                <a:gd name="T57" fmla="*/ 9 h 154"/>
                <a:gd name="T58" fmla="*/ 13 w 146"/>
                <a:gd name="T59" fmla="*/ 4 h 154"/>
                <a:gd name="T60" fmla="*/ 4 w 146"/>
                <a:gd name="T61" fmla="*/ 0 h 154"/>
                <a:gd name="T62" fmla="*/ 13 w 146"/>
                <a:gd name="T63" fmla="*/ 0 h 154"/>
                <a:gd name="T64" fmla="*/ 27 w 146"/>
                <a:gd name="T65" fmla="*/ 0 h 154"/>
                <a:gd name="T66" fmla="*/ 42 w 146"/>
                <a:gd name="T67" fmla="*/ 0 h 154"/>
                <a:gd name="T68" fmla="*/ 59 w 146"/>
                <a:gd name="T69" fmla="*/ 0 h 154"/>
                <a:gd name="T70" fmla="*/ 73 w 146"/>
                <a:gd name="T71" fmla="*/ 0 h 154"/>
                <a:gd name="T72" fmla="*/ 86 w 146"/>
                <a:gd name="T73" fmla="*/ 0 h 154"/>
                <a:gd name="T74" fmla="*/ 96 w 146"/>
                <a:gd name="T75" fmla="*/ 0 h 154"/>
                <a:gd name="T76" fmla="*/ 100 w 146"/>
                <a:gd name="T77" fmla="*/ 0 h 1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6"/>
                <a:gd name="T118" fmla="*/ 0 h 154"/>
                <a:gd name="T119" fmla="*/ 146 w 146"/>
                <a:gd name="T120" fmla="*/ 154 h 1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6" h="154">
                  <a:moveTo>
                    <a:pt x="100" y="0"/>
                  </a:moveTo>
                  <a:lnTo>
                    <a:pt x="107" y="11"/>
                  </a:lnTo>
                  <a:lnTo>
                    <a:pt x="121" y="31"/>
                  </a:lnTo>
                  <a:lnTo>
                    <a:pt x="136" y="54"/>
                  </a:lnTo>
                  <a:lnTo>
                    <a:pt x="146" y="69"/>
                  </a:lnTo>
                  <a:lnTo>
                    <a:pt x="138" y="64"/>
                  </a:lnTo>
                  <a:lnTo>
                    <a:pt x="130" y="61"/>
                  </a:lnTo>
                  <a:lnTo>
                    <a:pt x="121" y="57"/>
                  </a:lnTo>
                  <a:lnTo>
                    <a:pt x="119" y="55"/>
                  </a:lnTo>
                  <a:lnTo>
                    <a:pt x="63" y="138"/>
                  </a:lnTo>
                  <a:lnTo>
                    <a:pt x="61" y="142"/>
                  </a:lnTo>
                  <a:lnTo>
                    <a:pt x="57" y="147"/>
                  </a:lnTo>
                  <a:lnTo>
                    <a:pt x="55" y="150"/>
                  </a:lnTo>
                  <a:lnTo>
                    <a:pt x="55" y="154"/>
                  </a:lnTo>
                  <a:lnTo>
                    <a:pt x="44" y="140"/>
                  </a:lnTo>
                  <a:lnTo>
                    <a:pt x="30" y="118"/>
                  </a:lnTo>
                  <a:lnTo>
                    <a:pt x="15" y="97"/>
                  </a:lnTo>
                  <a:lnTo>
                    <a:pt x="9" y="88"/>
                  </a:lnTo>
                  <a:lnTo>
                    <a:pt x="7" y="83"/>
                  </a:lnTo>
                  <a:lnTo>
                    <a:pt x="2" y="76"/>
                  </a:lnTo>
                  <a:lnTo>
                    <a:pt x="0" y="71"/>
                  </a:lnTo>
                  <a:lnTo>
                    <a:pt x="0" y="64"/>
                  </a:lnTo>
                  <a:lnTo>
                    <a:pt x="0" y="61"/>
                  </a:lnTo>
                  <a:lnTo>
                    <a:pt x="2" y="55"/>
                  </a:lnTo>
                  <a:lnTo>
                    <a:pt x="4" y="52"/>
                  </a:lnTo>
                  <a:lnTo>
                    <a:pt x="7" y="49"/>
                  </a:lnTo>
                  <a:lnTo>
                    <a:pt x="32" y="12"/>
                  </a:lnTo>
                  <a:lnTo>
                    <a:pt x="30" y="11"/>
                  </a:lnTo>
                  <a:lnTo>
                    <a:pt x="21" y="9"/>
                  </a:lnTo>
                  <a:lnTo>
                    <a:pt x="13" y="4"/>
                  </a:lnTo>
                  <a:lnTo>
                    <a:pt x="4" y="0"/>
                  </a:lnTo>
                  <a:lnTo>
                    <a:pt x="13" y="0"/>
                  </a:lnTo>
                  <a:lnTo>
                    <a:pt x="27" y="0"/>
                  </a:lnTo>
                  <a:lnTo>
                    <a:pt x="42" y="0"/>
                  </a:lnTo>
                  <a:lnTo>
                    <a:pt x="59" y="0"/>
                  </a:lnTo>
                  <a:lnTo>
                    <a:pt x="73" y="0"/>
                  </a:lnTo>
                  <a:lnTo>
                    <a:pt x="86" y="0"/>
                  </a:lnTo>
                  <a:lnTo>
                    <a:pt x="96" y="0"/>
                  </a:lnTo>
                  <a:lnTo>
                    <a:pt x="100" y="0"/>
                  </a:lnTo>
                  <a:close/>
                </a:path>
              </a:pathLst>
            </a:custGeom>
            <a:solidFill>
              <a:srgbClr val="FFFFFF"/>
            </a:solidFill>
            <a:ln w="9525">
              <a:noFill/>
              <a:round/>
              <a:headEnd/>
              <a:tailEnd/>
            </a:ln>
          </p:spPr>
          <p:txBody>
            <a:bodyPr/>
            <a:lstStyle/>
            <a:p>
              <a:endParaRPr lang="en-US"/>
            </a:p>
          </p:txBody>
        </p:sp>
        <p:sp>
          <p:nvSpPr>
            <p:cNvPr id="47130" name="Freeform 13"/>
            <p:cNvSpPr>
              <a:spLocks/>
            </p:cNvSpPr>
            <p:nvPr/>
          </p:nvSpPr>
          <p:spPr bwMode="auto">
            <a:xfrm>
              <a:off x="9719" y="12644"/>
              <a:ext cx="125" cy="85"/>
            </a:xfrm>
            <a:custGeom>
              <a:avLst/>
              <a:gdLst>
                <a:gd name="T0" fmla="*/ 125 w 125"/>
                <a:gd name="T1" fmla="*/ 0 h 85"/>
                <a:gd name="T2" fmla="*/ 125 w 125"/>
                <a:gd name="T3" fmla="*/ 14 h 85"/>
                <a:gd name="T4" fmla="*/ 125 w 125"/>
                <a:gd name="T5" fmla="*/ 41 h 85"/>
                <a:gd name="T6" fmla="*/ 125 w 125"/>
                <a:gd name="T7" fmla="*/ 69 h 85"/>
                <a:gd name="T8" fmla="*/ 125 w 125"/>
                <a:gd name="T9" fmla="*/ 85 h 85"/>
                <a:gd name="T10" fmla="*/ 121 w 125"/>
                <a:gd name="T11" fmla="*/ 85 h 85"/>
                <a:gd name="T12" fmla="*/ 111 w 125"/>
                <a:gd name="T13" fmla="*/ 85 h 85"/>
                <a:gd name="T14" fmla="*/ 98 w 125"/>
                <a:gd name="T15" fmla="*/ 85 h 85"/>
                <a:gd name="T16" fmla="*/ 84 w 125"/>
                <a:gd name="T17" fmla="*/ 85 h 85"/>
                <a:gd name="T18" fmla="*/ 71 w 125"/>
                <a:gd name="T19" fmla="*/ 85 h 85"/>
                <a:gd name="T20" fmla="*/ 59 w 125"/>
                <a:gd name="T21" fmla="*/ 85 h 85"/>
                <a:gd name="T22" fmla="*/ 50 w 125"/>
                <a:gd name="T23" fmla="*/ 85 h 85"/>
                <a:gd name="T24" fmla="*/ 48 w 125"/>
                <a:gd name="T25" fmla="*/ 85 h 85"/>
                <a:gd name="T26" fmla="*/ 40 w 125"/>
                <a:gd name="T27" fmla="*/ 85 h 85"/>
                <a:gd name="T28" fmla="*/ 29 w 125"/>
                <a:gd name="T29" fmla="*/ 81 h 85"/>
                <a:gd name="T30" fmla="*/ 15 w 125"/>
                <a:gd name="T31" fmla="*/ 74 h 85"/>
                <a:gd name="T32" fmla="*/ 4 w 125"/>
                <a:gd name="T33" fmla="*/ 62 h 85"/>
                <a:gd name="T34" fmla="*/ 2 w 125"/>
                <a:gd name="T35" fmla="*/ 59 h 85"/>
                <a:gd name="T36" fmla="*/ 2 w 125"/>
                <a:gd name="T37" fmla="*/ 55 h 85"/>
                <a:gd name="T38" fmla="*/ 0 w 125"/>
                <a:gd name="T39" fmla="*/ 50 h 85"/>
                <a:gd name="T40" fmla="*/ 0 w 125"/>
                <a:gd name="T41" fmla="*/ 45 h 85"/>
                <a:gd name="T42" fmla="*/ 0 w 125"/>
                <a:gd name="T43" fmla="*/ 40 h 85"/>
                <a:gd name="T44" fmla="*/ 2 w 125"/>
                <a:gd name="T45" fmla="*/ 35 h 85"/>
                <a:gd name="T46" fmla="*/ 4 w 125"/>
                <a:gd name="T47" fmla="*/ 29 h 85"/>
                <a:gd name="T48" fmla="*/ 7 w 125"/>
                <a:gd name="T49" fmla="*/ 24 h 85"/>
                <a:gd name="T50" fmla="*/ 9 w 125"/>
                <a:gd name="T51" fmla="*/ 21 h 85"/>
                <a:gd name="T52" fmla="*/ 15 w 125"/>
                <a:gd name="T53" fmla="*/ 14 h 85"/>
                <a:gd name="T54" fmla="*/ 19 w 125"/>
                <a:gd name="T55" fmla="*/ 5 h 85"/>
                <a:gd name="T56" fmla="*/ 23 w 125"/>
                <a:gd name="T57" fmla="*/ 0 h 85"/>
                <a:gd name="T58" fmla="*/ 29 w 125"/>
                <a:gd name="T59" fmla="*/ 0 h 85"/>
                <a:gd name="T60" fmla="*/ 40 w 125"/>
                <a:gd name="T61" fmla="*/ 0 h 85"/>
                <a:gd name="T62" fmla="*/ 57 w 125"/>
                <a:gd name="T63" fmla="*/ 0 h 85"/>
                <a:gd name="T64" fmla="*/ 73 w 125"/>
                <a:gd name="T65" fmla="*/ 0 h 85"/>
                <a:gd name="T66" fmla="*/ 92 w 125"/>
                <a:gd name="T67" fmla="*/ 0 h 85"/>
                <a:gd name="T68" fmla="*/ 107 w 125"/>
                <a:gd name="T69" fmla="*/ 0 h 85"/>
                <a:gd name="T70" fmla="*/ 119 w 125"/>
                <a:gd name="T71" fmla="*/ 0 h 85"/>
                <a:gd name="T72" fmla="*/ 125 w 125"/>
                <a:gd name="T73" fmla="*/ 0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85"/>
                <a:gd name="T113" fmla="*/ 125 w 125"/>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85">
                  <a:moveTo>
                    <a:pt x="125" y="0"/>
                  </a:moveTo>
                  <a:lnTo>
                    <a:pt x="125" y="14"/>
                  </a:lnTo>
                  <a:lnTo>
                    <a:pt x="125" y="41"/>
                  </a:lnTo>
                  <a:lnTo>
                    <a:pt x="125" y="69"/>
                  </a:lnTo>
                  <a:lnTo>
                    <a:pt x="125" y="85"/>
                  </a:lnTo>
                  <a:lnTo>
                    <a:pt x="121" y="85"/>
                  </a:lnTo>
                  <a:lnTo>
                    <a:pt x="111" y="85"/>
                  </a:lnTo>
                  <a:lnTo>
                    <a:pt x="98" y="85"/>
                  </a:lnTo>
                  <a:lnTo>
                    <a:pt x="84" y="85"/>
                  </a:lnTo>
                  <a:lnTo>
                    <a:pt x="71" y="85"/>
                  </a:lnTo>
                  <a:lnTo>
                    <a:pt x="59" y="85"/>
                  </a:lnTo>
                  <a:lnTo>
                    <a:pt x="50" y="85"/>
                  </a:lnTo>
                  <a:lnTo>
                    <a:pt x="48" y="85"/>
                  </a:lnTo>
                  <a:lnTo>
                    <a:pt x="40" y="85"/>
                  </a:lnTo>
                  <a:lnTo>
                    <a:pt x="29" y="81"/>
                  </a:lnTo>
                  <a:lnTo>
                    <a:pt x="15" y="74"/>
                  </a:lnTo>
                  <a:lnTo>
                    <a:pt x="4" y="62"/>
                  </a:lnTo>
                  <a:lnTo>
                    <a:pt x="2" y="59"/>
                  </a:lnTo>
                  <a:lnTo>
                    <a:pt x="2" y="55"/>
                  </a:lnTo>
                  <a:lnTo>
                    <a:pt x="0" y="50"/>
                  </a:lnTo>
                  <a:lnTo>
                    <a:pt x="0" y="45"/>
                  </a:lnTo>
                  <a:lnTo>
                    <a:pt x="0" y="40"/>
                  </a:lnTo>
                  <a:lnTo>
                    <a:pt x="2" y="35"/>
                  </a:lnTo>
                  <a:lnTo>
                    <a:pt x="4" y="29"/>
                  </a:lnTo>
                  <a:lnTo>
                    <a:pt x="7" y="24"/>
                  </a:lnTo>
                  <a:lnTo>
                    <a:pt x="9" y="21"/>
                  </a:lnTo>
                  <a:lnTo>
                    <a:pt x="15" y="14"/>
                  </a:lnTo>
                  <a:lnTo>
                    <a:pt x="19" y="5"/>
                  </a:lnTo>
                  <a:lnTo>
                    <a:pt x="23" y="0"/>
                  </a:lnTo>
                  <a:lnTo>
                    <a:pt x="29" y="0"/>
                  </a:lnTo>
                  <a:lnTo>
                    <a:pt x="40" y="0"/>
                  </a:lnTo>
                  <a:lnTo>
                    <a:pt x="57" y="0"/>
                  </a:lnTo>
                  <a:lnTo>
                    <a:pt x="73" y="0"/>
                  </a:lnTo>
                  <a:lnTo>
                    <a:pt x="92" y="0"/>
                  </a:lnTo>
                  <a:lnTo>
                    <a:pt x="107" y="0"/>
                  </a:lnTo>
                  <a:lnTo>
                    <a:pt x="119" y="0"/>
                  </a:lnTo>
                  <a:lnTo>
                    <a:pt x="125" y="0"/>
                  </a:lnTo>
                  <a:close/>
                </a:path>
              </a:pathLst>
            </a:custGeom>
            <a:solidFill>
              <a:srgbClr val="FFFFFF"/>
            </a:solidFill>
            <a:ln w="9525">
              <a:noFill/>
              <a:round/>
              <a:headEnd/>
              <a:tailEnd/>
            </a:ln>
          </p:spPr>
          <p:txBody>
            <a:bodyPr/>
            <a:lstStyle/>
            <a:p>
              <a:endParaRPr lang="en-US"/>
            </a:p>
          </p:txBody>
        </p:sp>
        <p:sp>
          <p:nvSpPr>
            <p:cNvPr id="47131" name="Freeform 14"/>
            <p:cNvSpPr>
              <a:spLocks noEditPoints="1"/>
            </p:cNvSpPr>
            <p:nvPr/>
          </p:nvSpPr>
          <p:spPr bwMode="auto">
            <a:xfrm>
              <a:off x="9726" y="12395"/>
              <a:ext cx="175" cy="118"/>
            </a:xfrm>
            <a:custGeom>
              <a:avLst/>
              <a:gdLst>
                <a:gd name="T0" fmla="*/ 39 w 175"/>
                <a:gd name="T1" fmla="*/ 19 h 118"/>
                <a:gd name="T2" fmla="*/ 47 w 175"/>
                <a:gd name="T3" fmla="*/ 9 h 118"/>
                <a:gd name="T4" fmla="*/ 60 w 175"/>
                <a:gd name="T5" fmla="*/ 4 h 118"/>
                <a:gd name="T6" fmla="*/ 70 w 175"/>
                <a:gd name="T7" fmla="*/ 0 h 118"/>
                <a:gd name="T8" fmla="*/ 81 w 175"/>
                <a:gd name="T9" fmla="*/ 0 h 118"/>
                <a:gd name="T10" fmla="*/ 85 w 175"/>
                <a:gd name="T11" fmla="*/ 0 h 118"/>
                <a:gd name="T12" fmla="*/ 93 w 175"/>
                <a:gd name="T13" fmla="*/ 0 h 118"/>
                <a:gd name="T14" fmla="*/ 106 w 175"/>
                <a:gd name="T15" fmla="*/ 0 h 118"/>
                <a:gd name="T16" fmla="*/ 123 w 175"/>
                <a:gd name="T17" fmla="*/ 0 h 118"/>
                <a:gd name="T18" fmla="*/ 137 w 175"/>
                <a:gd name="T19" fmla="*/ 0 h 118"/>
                <a:gd name="T20" fmla="*/ 154 w 175"/>
                <a:gd name="T21" fmla="*/ 0 h 118"/>
                <a:gd name="T22" fmla="*/ 166 w 175"/>
                <a:gd name="T23" fmla="*/ 0 h 118"/>
                <a:gd name="T24" fmla="*/ 175 w 175"/>
                <a:gd name="T25" fmla="*/ 0 h 118"/>
                <a:gd name="T26" fmla="*/ 173 w 175"/>
                <a:gd name="T27" fmla="*/ 2 h 118"/>
                <a:gd name="T28" fmla="*/ 168 w 175"/>
                <a:gd name="T29" fmla="*/ 6 h 118"/>
                <a:gd name="T30" fmla="*/ 166 w 175"/>
                <a:gd name="T31" fmla="*/ 9 h 118"/>
                <a:gd name="T32" fmla="*/ 162 w 175"/>
                <a:gd name="T33" fmla="*/ 14 h 118"/>
                <a:gd name="T34" fmla="*/ 160 w 175"/>
                <a:gd name="T35" fmla="*/ 18 h 118"/>
                <a:gd name="T36" fmla="*/ 152 w 175"/>
                <a:gd name="T37" fmla="*/ 30 h 118"/>
                <a:gd name="T38" fmla="*/ 139 w 175"/>
                <a:gd name="T39" fmla="*/ 45 h 118"/>
                <a:gd name="T40" fmla="*/ 127 w 175"/>
                <a:gd name="T41" fmla="*/ 64 h 118"/>
                <a:gd name="T42" fmla="*/ 112 w 175"/>
                <a:gd name="T43" fmla="*/ 83 h 118"/>
                <a:gd name="T44" fmla="*/ 100 w 175"/>
                <a:gd name="T45" fmla="*/ 99 h 118"/>
                <a:gd name="T46" fmla="*/ 91 w 175"/>
                <a:gd name="T47" fmla="*/ 113 h 118"/>
                <a:gd name="T48" fmla="*/ 87 w 175"/>
                <a:gd name="T49" fmla="*/ 118 h 118"/>
                <a:gd name="T50" fmla="*/ 83 w 175"/>
                <a:gd name="T51" fmla="*/ 116 h 118"/>
                <a:gd name="T52" fmla="*/ 73 w 175"/>
                <a:gd name="T53" fmla="*/ 111 h 118"/>
                <a:gd name="T54" fmla="*/ 60 w 175"/>
                <a:gd name="T55" fmla="*/ 104 h 118"/>
                <a:gd name="T56" fmla="*/ 43 w 175"/>
                <a:gd name="T57" fmla="*/ 97 h 118"/>
                <a:gd name="T58" fmla="*/ 29 w 175"/>
                <a:gd name="T59" fmla="*/ 90 h 118"/>
                <a:gd name="T60" fmla="*/ 16 w 175"/>
                <a:gd name="T61" fmla="*/ 83 h 118"/>
                <a:gd name="T62" fmla="*/ 6 w 175"/>
                <a:gd name="T63" fmla="*/ 78 h 118"/>
                <a:gd name="T64" fmla="*/ 0 w 175"/>
                <a:gd name="T65" fmla="*/ 76 h 118"/>
                <a:gd name="T66" fmla="*/ 8 w 175"/>
                <a:gd name="T67" fmla="*/ 66 h 118"/>
                <a:gd name="T68" fmla="*/ 20 w 175"/>
                <a:gd name="T69" fmla="*/ 45 h 118"/>
                <a:gd name="T70" fmla="*/ 33 w 175"/>
                <a:gd name="T71" fmla="*/ 28 h 118"/>
                <a:gd name="T72" fmla="*/ 39 w 175"/>
                <a:gd name="T73" fmla="*/ 19 h 118"/>
                <a:gd name="T74" fmla="*/ 162 w 175"/>
                <a:gd name="T75" fmla="*/ 14 h 118"/>
                <a:gd name="T76" fmla="*/ 162 w 175"/>
                <a:gd name="T77" fmla="*/ 14 h 118"/>
                <a:gd name="T78" fmla="*/ 162 w 175"/>
                <a:gd name="T79" fmla="*/ 14 h 11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
                <a:gd name="T121" fmla="*/ 0 h 118"/>
                <a:gd name="T122" fmla="*/ 175 w 175"/>
                <a:gd name="T123" fmla="*/ 118 h 11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 h="118">
                  <a:moveTo>
                    <a:pt x="39" y="19"/>
                  </a:moveTo>
                  <a:lnTo>
                    <a:pt x="47" y="9"/>
                  </a:lnTo>
                  <a:lnTo>
                    <a:pt x="60" y="4"/>
                  </a:lnTo>
                  <a:lnTo>
                    <a:pt x="70" y="0"/>
                  </a:lnTo>
                  <a:lnTo>
                    <a:pt x="81" y="0"/>
                  </a:lnTo>
                  <a:lnTo>
                    <a:pt x="85" y="0"/>
                  </a:lnTo>
                  <a:lnTo>
                    <a:pt x="93" y="0"/>
                  </a:lnTo>
                  <a:lnTo>
                    <a:pt x="106" y="0"/>
                  </a:lnTo>
                  <a:lnTo>
                    <a:pt x="123" y="0"/>
                  </a:lnTo>
                  <a:lnTo>
                    <a:pt x="137" y="0"/>
                  </a:lnTo>
                  <a:lnTo>
                    <a:pt x="154" y="0"/>
                  </a:lnTo>
                  <a:lnTo>
                    <a:pt x="166" y="0"/>
                  </a:lnTo>
                  <a:lnTo>
                    <a:pt x="175" y="0"/>
                  </a:lnTo>
                  <a:lnTo>
                    <a:pt x="173" y="2"/>
                  </a:lnTo>
                  <a:lnTo>
                    <a:pt x="168" y="6"/>
                  </a:lnTo>
                  <a:lnTo>
                    <a:pt x="166" y="9"/>
                  </a:lnTo>
                  <a:lnTo>
                    <a:pt x="162" y="14"/>
                  </a:lnTo>
                  <a:lnTo>
                    <a:pt x="160" y="18"/>
                  </a:lnTo>
                  <a:lnTo>
                    <a:pt x="152" y="30"/>
                  </a:lnTo>
                  <a:lnTo>
                    <a:pt x="139" y="45"/>
                  </a:lnTo>
                  <a:lnTo>
                    <a:pt x="127" y="64"/>
                  </a:lnTo>
                  <a:lnTo>
                    <a:pt x="112" y="83"/>
                  </a:lnTo>
                  <a:lnTo>
                    <a:pt x="100" y="99"/>
                  </a:lnTo>
                  <a:lnTo>
                    <a:pt x="91" y="113"/>
                  </a:lnTo>
                  <a:lnTo>
                    <a:pt x="87" y="118"/>
                  </a:lnTo>
                  <a:lnTo>
                    <a:pt x="83" y="116"/>
                  </a:lnTo>
                  <a:lnTo>
                    <a:pt x="73" y="111"/>
                  </a:lnTo>
                  <a:lnTo>
                    <a:pt x="60" y="104"/>
                  </a:lnTo>
                  <a:lnTo>
                    <a:pt x="43" y="97"/>
                  </a:lnTo>
                  <a:lnTo>
                    <a:pt x="29" y="90"/>
                  </a:lnTo>
                  <a:lnTo>
                    <a:pt x="16" y="83"/>
                  </a:lnTo>
                  <a:lnTo>
                    <a:pt x="6" y="78"/>
                  </a:lnTo>
                  <a:lnTo>
                    <a:pt x="0" y="76"/>
                  </a:lnTo>
                  <a:lnTo>
                    <a:pt x="8" y="66"/>
                  </a:lnTo>
                  <a:lnTo>
                    <a:pt x="20" y="45"/>
                  </a:lnTo>
                  <a:lnTo>
                    <a:pt x="33" y="28"/>
                  </a:lnTo>
                  <a:lnTo>
                    <a:pt x="39" y="19"/>
                  </a:lnTo>
                  <a:close/>
                  <a:moveTo>
                    <a:pt x="162" y="14"/>
                  </a:moveTo>
                  <a:lnTo>
                    <a:pt x="162" y="14"/>
                  </a:lnTo>
                  <a:close/>
                </a:path>
              </a:pathLst>
            </a:custGeom>
            <a:solidFill>
              <a:srgbClr val="FFFFFF"/>
            </a:solidFill>
            <a:ln w="9525">
              <a:noFill/>
              <a:round/>
              <a:headEnd/>
              <a:tailEnd/>
            </a:ln>
          </p:spPr>
          <p:txBody>
            <a:bodyPr/>
            <a:lstStyle/>
            <a:p>
              <a:endParaRPr lang="en-US"/>
            </a:p>
          </p:txBody>
        </p:sp>
        <p:sp>
          <p:nvSpPr>
            <p:cNvPr id="47132" name="Freeform 15"/>
            <p:cNvSpPr>
              <a:spLocks/>
            </p:cNvSpPr>
            <p:nvPr/>
          </p:nvSpPr>
          <p:spPr bwMode="auto">
            <a:xfrm>
              <a:off x="9886" y="12395"/>
              <a:ext cx="148" cy="109"/>
            </a:xfrm>
            <a:custGeom>
              <a:avLst/>
              <a:gdLst>
                <a:gd name="T0" fmla="*/ 15 w 148"/>
                <a:gd name="T1" fmla="*/ 19 h 109"/>
                <a:gd name="T2" fmla="*/ 23 w 148"/>
                <a:gd name="T3" fmla="*/ 11 h 109"/>
                <a:gd name="T4" fmla="*/ 36 w 148"/>
                <a:gd name="T5" fmla="*/ 6 h 109"/>
                <a:gd name="T6" fmla="*/ 46 w 148"/>
                <a:gd name="T7" fmla="*/ 2 h 109"/>
                <a:gd name="T8" fmla="*/ 56 w 148"/>
                <a:gd name="T9" fmla="*/ 0 h 109"/>
                <a:gd name="T10" fmla="*/ 67 w 148"/>
                <a:gd name="T11" fmla="*/ 0 h 109"/>
                <a:gd name="T12" fmla="*/ 79 w 148"/>
                <a:gd name="T13" fmla="*/ 4 h 109"/>
                <a:gd name="T14" fmla="*/ 90 w 148"/>
                <a:gd name="T15" fmla="*/ 9 h 109"/>
                <a:gd name="T16" fmla="*/ 100 w 148"/>
                <a:gd name="T17" fmla="*/ 19 h 109"/>
                <a:gd name="T18" fmla="*/ 104 w 148"/>
                <a:gd name="T19" fmla="*/ 25 h 109"/>
                <a:gd name="T20" fmla="*/ 111 w 148"/>
                <a:gd name="T21" fmla="*/ 35 h 109"/>
                <a:gd name="T22" fmla="*/ 117 w 148"/>
                <a:gd name="T23" fmla="*/ 45 h 109"/>
                <a:gd name="T24" fmla="*/ 121 w 148"/>
                <a:gd name="T25" fmla="*/ 50 h 109"/>
                <a:gd name="T26" fmla="*/ 123 w 148"/>
                <a:gd name="T27" fmla="*/ 52 h 109"/>
                <a:gd name="T28" fmla="*/ 125 w 148"/>
                <a:gd name="T29" fmla="*/ 50 h 109"/>
                <a:gd name="T30" fmla="*/ 134 w 148"/>
                <a:gd name="T31" fmla="*/ 49 h 109"/>
                <a:gd name="T32" fmla="*/ 140 w 148"/>
                <a:gd name="T33" fmla="*/ 44 h 109"/>
                <a:gd name="T34" fmla="*/ 148 w 148"/>
                <a:gd name="T35" fmla="*/ 40 h 109"/>
                <a:gd name="T36" fmla="*/ 138 w 148"/>
                <a:gd name="T37" fmla="*/ 56 h 109"/>
                <a:gd name="T38" fmla="*/ 123 w 148"/>
                <a:gd name="T39" fmla="*/ 78 h 109"/>
                <a:gd name="T40" fmla="*/ 109 w 148"/>
                <a:gd name="T41" fmla="*/ 99 h 109"/>
                <a:gd name="T42" fmla="*/ 102 w 148"/>
                <a:gd name="T43" fmla="*/ 109 h 109"/>
                <a:gd name="T44" fmla="*/ 98 w 148"/>
                <a:gd name="T45" fmla="*/ 109 h 109"/>
                <a:gd name="T46" fmla="*/ 88 w 148"/>
                <a:gd name="T47" fmla="*/ 109 h 109"/>
                <a:gd name="T48" fmla="*/ 75 w 148"/>
                <a:gd name="T49" fmla="*/ 109 h 109"/>
                <a:gd name="T50" fmla="*/ 61 w 148"/>
                <a:gd name="T51" fmla="*/ 109 h 109"/>
                <a:gd name="T52" fmla="*/ 44 w 148"/>
                <a:gd name="T53" fmla="*/ 109 h 109"/>
                <a:gd name="T54" fmla="*/ 29 w 148"/>
                <a:gd name="T55" fmla="*/ 109 h 109"/>
                <a:gd name="T56" fmla="*/ 15 w 148"/>
                <a:gd name="T57" fmla="*/ 109 h 109"/>
                <a:gd name="T58" fmla="*/ 6 w 148"/>
                <a:gd name="T59" fmla="*/ 109 h 109"/>
                <a:gd name="T60" fmla="*/ 15 w 148"/>
                <a:gd name="T61" fmla="*/ 104 h 109"/>
                <a:gd name="T62" fmla="*/ 25 w 148"/>
                <a:gd name="T63" fmla="*/ 101 h 109"/>
                <a:gd name="T64" fmla="*/ 34 w 148"/>
                <a:gd name="T65" fmla="*/ 97 h 109"/>
                <a:gd name="T66" fmla="*/ 36 w 148"/>
                <a:gd name="T67" fmla="*/ 95 h 109"/>
                <a:gd name="T68" fmla="*/ 29 w 148"/>
                <a:gd name="T69" fmla="*/ 88 h 109"/>
                <a:gd name="T70" fmla="*/ 19 w 148"/>
                <a:gd name="T71" fmla="*/ 71 h 109"/>
                <a:gd name="T72" fmla="*/ 6 w 148"/>
                <a:gd name="T73" fmla="*/ 54 h 109"/>
                <a:gd name="T74" fmla="*/ 0 w 148"/>
                <a:gd name="T75" fmla="*/ 44 h 109"/>
                <a:gd name="T76" fmla="*/ 4 w 148"/>
                <a:gd name="T77" fmla="*/ 38 h 109"/>
                <a:gd name="T78" fmla="*/ 8 w 148"/>
                <a:gd name="T79" fmla="*/ 31 h 109"/>
                <a:gd name="T80" fmla="*/ 13 w 148"/>
                <a:gd name="T81" fmla="*/ 23 h 109"/>
                <a:gd name="T82" fmla="*/ 15 w 148"/>
                <a:gd name="T83" fmla="*/ 19 h 1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8"/>
                <a:gd name="T127" fmla="*/ 0 h 109"/>
                <a:gd name="T128" fmla="*/ 148 w 148"/>
                <a:gd name="T129" fmla="*/ 109 h 10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8" h="109">
                  <a:moveTo>
                    <a:pt x="15" y="19"/>
                  </a:moveTo>
                  <a:lnTo>
                    <a:pt x="23" y="11"/>
                  </a:lnTo>
                  <a:lnTo>
                    <a:pt x="36" y="6"/>
                  </a:lnTo>
                  <a:lnTo>
                    <a:pt x="46" y="2"/>
                  </a:lnTo>
                  <a:lnTo>
                    <a:pt x="56" y="0"/>
                  </a:lnTo>
                  <a:lnTo>
                    <a:pt x="67" y="0"/>
                  </a:lnTo>
                  <a:lnTo>
                    <a:pt x="79" y="4"/>
                  </a:lnTo>
                  <a:lnTo>
                    <a:pt x="90" y="9"/>
                  </a:lnTo>
                  <a:lnTo>
                    <a:pt x="100" y="19"/>
                  </a:lnTo>
                  <a:lnTo>
                    <a:pt x="104" y="25"/>
                  </a:lnTo>
                  <a:lnTo>
                    <a:pt x="111" y="35"/>
                  </a:lnTo>
                  <a:lnTo>
                    <a:pt x="117" y="45"/>
                  </a:lnTo>
                  <a:lnTo>
                    <a:pt x="121" y="50"/>
                  </a:lnTo>
                  <a:lnTo>
                    <a:pt x="123" y="52"/>
                  </a:lnTo>
                  <a:lnTo>
                    <a:pt x="125" y="50"/>
                  </a:lnTo>
                  <a:lnTo>
                    <a:pt x="134" y="49"/>
                  </a:lnTo>
                  <a:lnTo>
                    <a:pt x="140" y="44"/>
                  </a:lnTo>
                  <a:lnTo>
                    <a:pt x="148" y="40"/>
                  </a:lnTo>
                  <a:lnTo>
                    <a:pt x="138" y="56"/>
                  </a:lnTo>
                  <a:lnTo>
                    <a:pt x="123" y="78"/>
                  </a:lnTo>
                  <a:lnTo>
                    <a:pt x="109" y="99"/>
                  </a:lnTo>
                  <a:lnTo>
                    <a:pt x="102" y="109"/>
                  </a:lnTo>
                  <a:lnTo>
                    <a:pt x="98" y="109"/>
                  </a:lnTo>
                  <a:lnTo>
                    <a:pt x="88" y="109"/>
                  </a:lnTo>
                  <a:lnTo>
                    <a:pt x="75" y="109"/>
                  </a:lnTo>
                  <a:lnTo>
                    <a:pt x="61" y="109"/>
                  </a:lnTo>
                  <a:lnTo>
                    <a:pt x="44" y="109"/>
                  </a:lnTo>
                  <a:lnTo>
                    <a:pt x="29" y="109"/>
                  </a:lnTo>
                  <a:lnTo>
                    <a:pt x="15" y="109"/>
                  </a:lnTo>
                  <a:lnTo>
                    <a:pt x="6" y="109"/>
                  </a:lnTo>
                  <a:lnTo>
                    <a:pt x="15" y="104"/>
                  </a:lnTo>
                  <a:lnTo>
                    <a:pt x="25" y="101"/>
                  </a:lnTo>
                  <a:lnTo>
                    <a:pt x="34" y="97"/>
                  </a:lnTo>
                  <a:lnTo>
                    <a:pt x="36" y="95"/>
                  </a:lnTo>
                  <a:lnTo>
                    <a:pt x="29" y="88"/>
                  </a:lnTo>
                  <a:lnTo>
                    <a:pt x="19" y="71"/>
                  </a:lnTo>
                  <a:lnTo>
                    <a:pt x="6" y="54"/>
                  </a:lnTo>
                  <a:lnTo>
                    <a:pt x="0" y="44"/>
                  </a:lnTo>
                  <a:lnTo>
                    <a:pt x="4" y="38"/>
                  </a:lnTo>
                  <a:lnTo>
                    <a:pt x="8" y="31"/>
                  </a:lnTo>
                  <a:lnTo>
                    <a:pt x="13" y="23"/>
                  </a:lnTo>
                  <a:lnTo>
                    <a:pt x="15" y="19"/>
                  </a:lnTo>
                  <a:close/>
                </a:path>
              </a:pathLst>
            </a:custGeom>
            <a:solidFill>
              <a:srgbClr val="FFFFFF"/>
            </a:solidFill>
            <a:ln w="9525">
              <a:noFill/>
              <a:round/>
              <a:headEnd/>
              <a:tailEnd/>
            </a:ln>
          </p:spPr>
          <p:txBody>
            <a:bodyPr/>
            <a:lstStyle/>
            <a:p>
              <a:endParaRPr lang="en-US"/>
            </a:p>
          </p:txBody>
        </p:sp>
        <p:sp>
          <p:nvSpPr>
            <p:cNvPr id="47133" name="Freeform 16"/>
            <p:cNvSpPr>
              <a:spLocks/>
            </p:cNvSpPr>
            <p:nvPr/>
          </p:nvSpPr>
          <p:spPr bwMode="auto">
            <a:xfrm>
              <a:off x="9888" y="12618"/>
              <a:ext cx="184" cy="137"/>
            </a:xfrm>
            <a:custGeom>
              <a:avLst/>
              <a:gdLst>
                <a:gd name="T0" fmla="*/ 48 w 184"/>
                <a:gd name="T1" fmla="*/ 0 h 137"/>
                <a:gd name="T2" fmla="*/ 48 w 184"/>
                <a:gd name="T3" fmla="*/ 7 h 137"/>
                <a:gd name="T4" fmla="*/ 48 w 184"/>
                <a:gd name="T5" fmla="*/ 16 h 137"/>
                <a:gd name="T6" fmla="*/ 48 w 184"/>
                <a:gd name="T7" fmla="*/ 23 h 137"/>
                <a:gd name="T8" fmla="*/ 48 w 184"/>
                <a:gd name="T9" fmla="*/ 26 h 137"/>
                <a:gd name="T10" fmla="*/ 163 w 184"/>
                <a:gd name="T11" fmla="*/ 26 h 137"/>
                <a:gd name="T12" fmla="*/ 169 w 184"/>
                <a:gd name="T13" fmla="*/ 26 h 137"/>
                <a:gd name="T14" fmla="*/ 175 w 184"/>
                <a:gd name="T15" fmla="*/ 24 h 137"/>
                <a:gd name="T16" fmla="*/ 180 w 184"/>
                <a:gd name="T17" fmla="*/ 24 h 137"/>
                <a:gd name="T18" fmla="*/ 184 w 184"/>
                <a:gd name="T19" fmla="*/ 23 h 137"/>
                <a:gd name="T20" fmla="*/ 173 w 184"/>
                <a:gd name="T21" fmla="*/ 38 h 137"/>
                <a:gd name="T22" fmla="*/ 159 w 184"/>
                <a:gd name="T23" fmla="*/ 61 h 137"/>
                <a:gd name="T24" fmla="*/ 144 w 184"/>
                <a:gd name="T25" fmla="*/ 81 h 137"/>
                <a:gd name="T26" fmla="*/ 138 w 184"/>
                <a:gd name="T27" fmla="*/ 90 h 137"/>
                <a:gd name="T28" fmla="*/ 138 w 184"/>
                <a:gd name="T29" fmla="*/ 90 h 137"/>
                <a:gd name="T30" fmla="*/ 130 w 184"/>
                <a:gd name="T31" fmla="*/ 99 h 137"/>
                <a:gd name="T32" fmla="*/ 121 w 184"/>
                <a:gd name="T33" fmla="*/ 105 h 137"/>
                <a:gd name="T34" fmla="*/ 109 w 184"/>
                <a:gd name="T35" fmla="*/ 109 h 137"/>
                <a:gd name="T36" fmla="*/ 96 w 184"/>
                <a:gd name="T37" fmla="*/ 111 h 137"/>
                <a:gd name="T38" fmla="*/ 48 w 184"/>
                <a:gd name="T39" fmla="*/ 111 h 137"/>
                <a:gd name="T40" fmla="*/ 48 w 184"/>
                <a:gd name="T41" fmla="*/ 112 h 137"/>
                <a:gd name="T42" fmla="*/ 48 w 184"/>
                <a:gd name="T43" fmla="*/ 119 h 137"/>
                <a:gd name="T44" fmla="*/ 48 w 184"/>
                <a:gd name="T45" fmla="*/ 128 h 137"/>
                <a:gd name="T46" fmla="*/ 48 w 184"/>
                <a:gd name="T47" fmla="*/ 137 h 137"/>
                <a:gd name="T48" fmla="*/ 38 w 184"/>
                <a:gd name="T49" fmla="*/ 121 h 137"/>
                <a:gd name="T50" fmla="*/ 21 w 184"/>
                <a:gd name="T51" fmla="*/ 99 h 137"/>
                <a:gd name="T52" fmla="*/ 6 w 184"/>
                <a:gd name="T53" fmla="*/ 78 h 137"/>
                <a:gd name="T54" fmla="*/ 0 w 184"/>
                <a:gd name="T55" fmla="*/ 67 h 137"/>
                <a:gd name="T56" fmla="*/ 6 w 184"/>
                <a:gd name="T57" fmla="*/ 59 h 137"/>
                <a:gd name="T58" fmla="*/ 21 w 184"/>
                <a:gd name="T59" fmla="*/ 38 h 137"/>
                <a:gd name="T60" fmla="*/ 38 w 184"/>
                <a:gd name="T61" fmla="*/ 16 h 137"/>
                <a:gd name="T62" fmla="*/ 48 w 184"/>
                <a:gd name="T63" fmla="*/ 0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137"/>
                <a:gd name="T98" fmla="*/ 184 w 184"/>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137">
                  <a:moveTo>
                    <a:pt x="48" y="0"/>
                  </a:moveTo>
                  <a:lnTo>
                    <a:pt x="48" y="7"/>
                  </a:lnTo>
                  <a:lnTo>
                    <a:pt x="48" y="16"/>
                  </a:lnTo>
                  <a:lnTo>
                    <a:pt x="48" y="23"/>
                  </a:lnTo>
                  <a:lnTo>
                    <a:pt x="48" y="26"/>
                  </a:lnTo>
                  <a:lnTo>
                    <a:pt x="163" y="26"/>
                  </a:lnTo>
                  <a:lnTo>
                    <a:pt x="169" y="26"/>
                  </a:lnTo>
                  <a:lnTo>
                    <a:pt x="175" y="24"/>
                  </a:lnTo>
                  <a:lnTo>
                    <a:pt x="180" y="24"/>
                  </a:lnTo>
                  <a:lnTo>
                    <a:pt x="184" y="23"/>
                  </a:lnTo>
                  <a:lnTo>
                    <a:pt x="173" y="38"/>
                  </a:lnTo>
                  <a:lnTo>
                    <a:pt x="159" y="61"/>
                  </a:lnTo>
                  <a:lnTo>
                    <a:pt x="144" y="81"/>
                  </a:lnTo>
                  <a:lnTo>
                    <a:pt x="138" y="90"/>
                  </a:lnTo>
                  <a:lnTo>
                    <a:pt x="130" y="99"/>
                  </a:lnTo>
                  <a:lnTo>
                    <a:pt x="121" y="105"/>
                  </a:lnTo>
                  <a:lnTo>
                    <a:pt x="109" y="109"/>
                  </a:lnTo>
                  <a:lnTo>
                    <a:pt x="96" y="111"/>
                  </a:lnTo>
                  <a:lnTo>
                    <a:pt x="48" y="111"/>
                  </a:lnTo>
                  <a:lnTo>
                    <a:pt x="48" y="112"/>
                  </a:lnTo>
                  <a:lnTo>
                    <a:pt x="48" y="119"/>
                  </a:lnTo>
                  <a:lnTo>
                    <a:pt x="48" y="128"/>
                  </a:lnTo>
                  <a:lnTo>
                    <a:pt x="48" y="137"/>
                  </a:lnTo>
                  <a:lnTo>
                    <a:pt x="38" y="121"/>
                  </a:lnTo>
                  <a:lnTo>
                    <a:pt x="21" y="99"/>
                  </a:lnTo>
                  <a:lnTo>
                    <a:pt x="6" y="78"/>
                  </a:lnTo>
                  <a:lnTo>
                    <a:pt x="0" y="67"/>
                  </a:lnTo>
                  <a:lnTo>
                    <a:pt x="6" y="59"/>
                  </a:lnTo>
                  <a:lnTo>
                    <a:pt x="21" y="38"/>
                  </a:lnTo>
                  <a:lnTo>
                    <a:pt x="38" y="16"/>
                  </a:lnTo>
                  <a:lnTo>
                    <a:pt x="48" y="0"/>
                  </a:lnTo>
                  <a:close/>
                </a:path>
              </a:pathLst>
            </a:custGeom>
            <a:solidFill>
              <a:srgbClr val="FFFFFF"/>
            </a:solidFill>
            <a:ln w="9525">
              <a:noFill/>
              <a:round/>
              <a:headEnd/>
              <a:tailEnd/>
            </a:ln>
          </p:spPr>
          <p:txBody>
            <a:bodyPr/>
            <a:lstStyle/>
            <a:p>
              <a:endParaRPr lang="en-US"/>
            </a:p>
          </p:txBody>
        </p:sp>
        <p:sp>
          <p:nvSpPr>
            <p:cNvPr id="47134" name="Freeform 17"/>
            <p:cNvSpPr>
              <a:spLocks/>
            </p:cNvSpPr>
            <p:nvPr/>
          </p:nvSpPr>
          <p:spPr bwMode="auto">
            <a:xfrm>
              <a:off x="9965" y="12513"/>
              <a:ext cx="134" cy="117"/>
            </a:xfrm>
            <a:custGeom>
              <a:avLst/>
              <a:gdLst>
                <a:gd name="T0" fmla="*/ 88 w 134"/>
                <a:gd name="T1" fmla="*/ 0 h 117"/>
                <a:gd name="T2" fmla="*/ 96 w 134"/>
                <a:gd name="T3" fmla="*/ 10 h 117"/>
                <a:gd name="T4" fmla="*/ 109 w 134"/>
                <a:gd name="T5" fmla="*/ 31 h 117"/>
                <a:gd name="T6" fmla="*/ 121 w 134"/>
                <a:gd name="T7" fmla="*/ 48 h 117"/>
                <a:gd name="T8" fmla="*/ 128 w 134"/>
                <a:gd name="T9" fmla="*/ 57 h 117"/>
                <a:gd name="T10" fmla="*/ 130 w 134"/>
                <a:gd name="T11" fmla="*/ 59 h 117"/>
                <a:gd name="T12" fmla="*/ 132 w 134"/>
                <a:gd name="T13" fmla="*/ 64 h 117"/>
                <a:gd name="T14" fmla="*/ 134 w 134"/>
                <a:gd name="T15" fmla="*/ 69 h 117"/>
                <a:gd name="T16" fmla="*/ 134 w 134"/>
                <a:gd name="T17" fmla="*/ 77 h 117"/>
                <a:gd name="T18" fmla="*/ 134 w 134"/>
                <a:gd name="T19" fmla="*/ 83 h 117"/>
                <a:gd name="T20" fmla="*/ 134 w 134"/>
                <a:gd name="T21" fmla="*/ 88 h 117"/>
                <a:gd name="T22" fmla="*/ 132 w 134"/>
                <a:gd name="T23" fmla="*/ 93 h 117"/>
                <a:gd name="T24" fmla="*/ 128 w 134"/>
                <a:gd name="T25" fmla="*/ 98 h 117"/>
                <a:gd name="T26" fmla="*/ 121 w 134"/>
                <a:gd name="T27" fmla="*/ 105 h 117"/>
                <a:gd name="T28" fmla="*/ 111 w 134"/>
                <a:gd name="T29" fmla="*/ 110 h 117"/>
                <a:gd name="T30" fmla="*/ 101 w 134"/>
                <a:gd name="T31" fmla="*/ 115 h 117"/>
                <a:gd name="T32" fmla="*/ 86 w 134"/>
                <a:gd name="T33" fmla="*/ 117 h 117"/>
                <a:gd name="T34" fmla="*/ 82 w 134"/>
                <a:gd name="T35" fmla="*/ 117 h 117"/>
                <a:gd name="T36" fmla="*/ 71 w 134"/>
                <a:gd name="T37" fmla="*/ 117 h 117"/>
                <a:gd name="T38" fmla="*/ 59 w 134"/>
                <a:gd name="T39" fmla="*/ 117 h 117"/>
                <a:gd name="T40" fmla="*/ 53 w 134"/>
                <a:gd name="T41" fmla="*/ 117 h 117"/>
                <a:gd name="T42" fmla="*/ 44 w 134"/>
                <a:gd name="T43" fmla="*/ 105 h 117"/>
                <a:gd name="T44" fmla="*/ 28 w 134"/>
                <a:gd name="T45" fmla="*/ 79 h 117"/>
                <a:gd name="T46" fmla="*/ 11 w 134"/>
                <a:gd name="T47" fmla="*/ 55 h 117"/>
                <a:gd name="T48" fmla="*/ 0 w 134"/>
                <a:gd name="T49" fmla="*/ 43 h 117"/>
                <a:gd name="T50" fmla="*/ 7 w 134"/>
                <a:gd name="T51" fmla="*/ 40 h 117"/>
                <a:gd name="T52" fmla="*/ 17 w 134"/>
                <a:gd name="T53" fmla="*/ 36 h 117"/>
                <a:gd name="T54" fmla="*/ 30 w 134"/>
                <a:gd name="T55" fmla="*/ 29 h 117"/>
                <a:gd name="T56" fmla="*/ 44 w 134"/>
                <a:gd name="T57" fmla="*/ 21 h 117"/>
                <a:gd name="T58" fmla="*/ 61 w 134"/>
                <a:gd name="T59" fmla="*/ 14 h 117"/>
                <a:gd name="T60" fmla="*/ 73 w 134"/>
                <a:gd name="T61" fmla="*/ 7 h 117"/>
                <a:gd name="T62" fmla="*/ 84 w 134"/>
                <a:gd name="T63" fmla="*/ 3 h 117"/>
                <a:gd name="T64" fmla="*/ 88 w 13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4"/>
                <a:gd name="T100" fmla="*/ 0 h 117"/>
                <a:gd name="T101" fmla="*/ 134 w 13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4" h="117">
                  <a:moveTo>
                    <a:pt x="88" y="0"/>
                  </a:moveTo>
                  <a:lnTo>
                    <a:pt x="96" y="10"/>
                  </a:lnTo>
                  <a:lnTo>
                    <a:pt x="109" y="31"/>
                  </a:lnTo>
                  <a:lnTo>
                    <a:pt x="121" y="48"/>
                  </a:lnTo>
                  <a:lnTo>
                    <a:pt x="128" y="57"/>
                  </a:lnTo>
                  <a:lnTo>
                    <a:pt x="130" y="59"/>
                  </a:lnTo>
                  <a:lnTo>
                    <a:pt x="132" y="64"/>
                  </a:lnTo>
                  <a:lnTo>
                    <a:pt x="134" y="69"/>
                  </a:lnTo>
                  <a:lnTo>
                    <a:pt x="134" y="77"/>
                  </a:lnTo>
                  <a:lnTo>
                    <a:pt x="134" y="83"/>
                  </a:lnTo>
                  <a:lnTo>
                    <a:pt x="134" y="88"/>
                  </a:lnTo>
                  <a:lnTo>
                    <a:pt x="132" y="93"/>
                  </a:lnTo>
                  <a:lnTo>
                    <a:pt x="128" y="98"/>
                  </a:lnTo>
                  <a:lnTo>
                    <a:pt x="121" y="105"/>
                  </a:lnTo>
                  <a:lnTo>
                    <a:pt x="111" y="110"/>
                  </a:lnTo>
                  <a:lnTo>
                    <a:pt x="101" y="115"/>
                  </a:lnTo>
                  <a:lnTo>
                    <a:pt x="86" y="117"/>
                  </a:lnTo>
                  <a:lnTo>
                    <a:pt x="82" y="117"/>
                  </a:lnTo>
                  <a:lnTo>
                    <a:pt x="71" y="117"/>
                  </a:lnTo>
                  <a:lnTo>
                    <a:pt x="59" y="117"/>
                  </a:lnTo>
                  <a:lnTo>
                    <a:pt x="53" y="117"/>
                  </a:lnTo>
                  <a:lnTo>
                    <a:pt x="44" y="105"/>
                  </a:lnTo>
                  <a:lnTo>
                    <a:pt x="28" y="79"/>
                  </a:lnTo>
                  <a:lnTo>
                    <a:pt x="11" y="55"/>
                  </a:lnTo>
                  <a:lnTo>
                    <a:pt x="0" y="43"/>
                  </a:lnTo>
                  <a:lnTo>
                    <a:pt x="7" y="40"/>
                  </a:lnTo>
                  <a:lnTo>
                    <a:pt x="17" y="36"/>
                  </a:lnTo>
                  <a:lnTo>
                    <a:pt x="30" y="29"/>
                  </a:lnTo>
                  <a:lnTo>
                    <a:pt x="44" y="21"/>
                  </a:lnTo>
                  <a:lnTo>
                    <a:pt x="61" y="14"/>
                  </a:lnTo>
                  <a:lnTo>
                    <a:pt x="73" y="7"/>
                  </a:lnTo>
                  <a:lnTo>
                    <a:pt x="84" y="3"/>
                  </a:lnTo>
                  <a:lnTo>
                    <a:pt x="88" y="0"/>
                  </a:lnTo>
                  <a:close/>
                </a:path>
              </a:pathLst>
            </a:custGeom>
            <a:solidFill>
              <a:srgbClr val="FFFFFF"/>
            </a:solidFill>
            <a:ln w="9525">
              <a:noFill/>
              <a:round/>
              <a:headEnd/>
              <a:tailEnd/>
            </a:ln>
          </p:spPr>
          <p:txBody>
            <a:bodyPr/>
            <a:lstStyle/>
            <a:p>
              <a:endParaRPr lang="en-US"/>
            </a:p>
          </p:txBody>
        </p:sp>
        <p:sp>
          <p:nvSpPr>
            <p:cNvPr id="47135" name="Freeform 18"/>
            <p:cNvSpPr>
              <a:spLocks noEditPoints="1"/>
            </p:cNvSpPr>
            <p:nvPr/>
          </p:nvSpPr>
          <p:spPr bwMode="auto">
            <a:xfrm>
              <a:off x="9183" y="12012"/>
              <a:ext cx="1385" cy="175"/>
            </a:xfrm>
            <a:custGeom>
              <a:avLst/>
              <a:gdLst>
                <a:gd name="T0" fmla="*/ 106 w 1385"/>
                <a:gd name="T1" fmla="*/ 0 h 175"/>
                <a:gd name="T2" fmla="*/ 98 w 1385"/>
                <a:gd name="T3" fmla="*/ 2 h 175"/>
                <a:gd name="T4" fmla="*/ 94 w 1385"/>
                <a:gd name="T5" fmla="*/ 7 h 175"/>
                <a:gd name="T6" fmla="*/ 0 w 1385"/>
                <a:gd name="T7" fmla="*/ 159 h 175"/>
                <a:gd name="T8" fmla="*/ 2 w 1385"/>
                <a:gd name="T9" fmla="*/ 164 h 175"/>
                <a:gd name="T10" fmla="*/ 6 w 1385"/>
                <a:gd name="T11" fmla="*/ 169 h 175"/>
                <a:gd name="T12" fmla="*/ 13 w 1385"/>
                <a:gd name="T13" fmla="*/ 175 h 175"/>
                <a:gd name="T14" fmla="*/ 1371 w 1385"/>
                <a:gd name="T15" fmla="*/ 175 h 175"/>
                <a:gd name="T16" fmla="*/ 1377 w 1385"/>
                <a:gd name="T17" fmla="*/ 173 h 175"/>
                <a:gd name="T18" fmla="*/ 1383 w 1385"/>
                <a:gd name="T19" fmla="*/ 168 h 175"/>
                <a:gd name="T20" fmla="*/ 1385 w 1385"/>
                <a:gd name="T21" fmla="*/ 162 h 175"/>
                <a:gd name="T22" fmla="*/ 1383 w 1385"/>
                <a:gd name="T23" fmla="*/ 156 h 175"/>
                <a:gd name="T24" fmla="*/ 1289 w 1385"/>
                <a:gd name="T25" fmla="*/ 5 h 175"/>
                <a:gd name="T26" fmla="*/ 1283 w 1385"/>
                <a:gd name="T27" fmla="*/ 0 h 175"/>
                <a:gd name="T28" fmla="*/ 102 w 1385"/>
                <a:gd name="T29" fmla="*/ 150 h 175"/>
                <a:gd name="T30" fmla="*/ 77 w 1385"/>
                <a:gd name="T31" fmla="*/ 150 h 175"/>
                <a:gd name="T32" fmla="*/ 58 w 1385"/>
                <a:gd name="T33" fmla="*/ 150 h 175"/>
                <a:gd name="T34" fmla="*/ 46 w 1385"/>
                <a:gd name="T35" fmla="*/ 150 h 175"/>
                <a:gd name="T36" fmla="*/ 40 w 1385"/>
                <a:gd name="T37" fmla="*/ 150 h 175"/>
                <a:gd name="T38" fmla="*/ 52 w 1385"/>
                <a:gd name="T39" fmla="*/ 130 h 175"/>
                <a:gd name="T40" fmla="*/ 69 w 1385"/>
                <a:gd name="T41" fmla="*/ 102 h 175"/>
                <a:gd name="T42" fmla="*/ 86 w 1385"/>
                <a:gd name="T43" fmla="*/ 71 h 175"/>
                <a:gd name="T44" fmla="*/ 102 w 1385"/>
                <a:gd name="T45" fmla="*/ 45 h 175"/>
                <a:gd name="T46" fmla="*/ 1250 w 1385"/>
                <a:gd name="T47" fmla="*/ 150 h 175"/>
                <a:gd name="T48" fmla="*/ 1141 w 1385"/>
                <a:gd name="T49" fmla="*/ 150 h 175"/>
                <a:gd name="T50" fmla="*/ 1006 w 1385"/>
                <a:gd name="T51" fmla="*/ 150 h 175"/>
                <a:gd name="T52" fmla="*/ 851 w 1385"/>
                <a:gd name="T53" fmla="*/ 150 h 175"/>
                <a:gd name="T54" fmla="*/ 689 w 1385"/>
                <a:gd name="T55" fmla="*/ 150 h 175"/>
                <a:gd name="T56" fmla="*/ 526 w 1385"/>
                <a:gd name="T57" fmla="*/ 150 h 175"/>
                <a:gd name="T58" fmla="*/ 374 w 1385"/>
                <a:gd name="T59" fmla="*/ 150 h 175"/>
                <a:gd name="T60" fmla="*/ 238 w 1385"/>
                <a:gd name="T61" fmla="*/ 150 h 175"/>
                <a:gd name="T62" fmla="*/ 131 w 1385"/>
                <a:gd name="T63" fmla="*/ 150 h 175"/>
                <a:gd name="T64" fmla="*/ 165 w 1385"/>
                <a:gd name="T65" fmla="*/ 24 h 175"/>
                <a:gd name="T66" fmla="*/ 271 w 1385"/>
                <a:gd name="T67" fmla="*/ 24 h 175"/>
                <a:gd name="T68" fmla="*/ 421 w 1385"/>
                <a:gd name="T69" fmla="*/ 24 h 175"/>
                <a:gd name="T70" fmla="*/ 595 w 1385"/>
                <a:gd name="T71" fmla="*/ 24 h 175"/>
                <a:gd name="T72" fmla="*/ 778 w 1385"/>
                <a:gd name="T73" fmla="*/ 24 h 175"/>
                <a:gd name="T74" fmla="*/ 954 w 1385"/>
                <a:gd name="T75" fmla="*/ 24 h 175"/>
                <a:gd name="T76" fmla="*/ 1106 w 1385"/>
                <a:gd name="T77" fmla="*/ 24 h 175"/>
                <a:gd name="T78" fmla="*/ 1214 w 1385"/>
                <a:gd name="T79" fmla="*/ 24 h 175"/>
                <a:gd name="T80" fmla="*/ 1250 w 1385"/>
                <a:gd name="T81" fmla="*/ 150 h 175"/>
                <a:gd name="T82" fmla="*/ 1279 w 1385"/>
                <a:gd name="T83" fmla="*/ 38 h 175"/>
                <a:gd name="T84" fmla="*/ 1296 w 1385"/>
                <a:gd name="T85" fmla="*/ 66 h 175"/>
                <a:gd name="T86" fmla="*/ 1314 w 1385"/>
                <a:gd name="T87" fmla="*/ 97 h 175"/>
                <a:gd name="T88" fmla="*/ 1333 w 1385"/>
                <a:gd name="T89" fmla="*/ 128 h 175"/>
                <a:gd name="T90" fmla="*/ 1348 w 1385"/>
                <a:gd name="T91" fmla="*/ 150 h 175"/>
                <a:gd name="T92" fmla="*/ 1340 w 1385"/>
                <a:gd name="T93" fmla="*/ 150 h 175"/>
                <a:gd name="T94" fmla="*/ 1325 w 1385"/>
                <a:gd name="T95" fmla="*/ 150 h 175"/>
                <a:gd name="T96" fmla="*/ 1304 w 1385"/>
                <a:gd name="T97" fmla="*/ 150 h 175"/>
                <a:gd name="T98" fmla="*/ 1279 w 1385"/>
                <a:gd name="T99" fmla="*/ 15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85"/>
                <a:gd name="T151" fmla="*/ 0 h 175"/>
                <a:gd name="T152" fmla="*/ 1385 w 1385"/>
                <a:gd name="T153" fmla="*/ 175 h 17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85" h="175">
                  <a:moveTo>
                    <a:pt x="1279" y="0"/>
                  </a:moveTo>
                  <a:lnTo>
                    <a:pt x="106" y="0"/>
                  </a:lnTo>
                  <a:lnTo>
                    <a:pt x="102" y="0"/>
                  </a:lnTo>
                  <a:lnTo>
                    <a:pt x="98" y="2"/>
                  </a:lnTo>
                  <a:lnTo>
                    <a:pt x="96" y="5"/>
                  </a:lnTo>
                  <a:lnTo>
                    <a:pt x="94" y="7"/>
                  </a:lnTo>
                  <a:lnTo>
                    <a:pt x="2" y="156"/>
                  </a:lnTo>
                  <a:lnTo>
                    <a:pt x="0" y="159"/>
                  </a:lnTo>
                  <a:lnTo>
                    <a:pt x="0" y="162"/>
                  </a:lnTo>
                  <a:lnTo>
                    <a:pt x="2" y="164"/>
                  </a:lnTo>
                  <a:lnTo>
                    <a:pt x="4" y="168"/>
                  </a:lnTo>
                  <a:lnTo>
                    <a:pt x="6" y="169"/>
                  </a:lnTo>
                  <a:lnTo>
                    <a:pt x="8" y="173"/>
                  </a:lnTo>
                  <a:lnTo>
                    <a:pt x="13" y="175"/>
                  </a:lnTo>
                  <a:lnTo>
                    <a:pt x="17" y="175"/>
                  </a:lnTo>
                  <a:lnTo>
                    <a:pt x="1371" y="175"/>
                  </a:lnTo>
                  <a:lnTo>
                    <a:pt x="1375" y="175"/>
                  </a:lnTo>
                  <a:lnTo>
                    <a:pt x="1377" y="173"/>
                  </a:lnTo>
                  <a:lnTo>
                    <a:pt x="1381" y="169"/>
                  </a:lnTo>
                  <a:lnTo>
                    <a:pt x="1383" y="168"/>
                  </a:lnTo>
                  <a:lnTo>
                    <a:pt x="1385" y="164"/>
                  </a:lnTo>
                  <a:lnTo>
                    <a:pt x="1385" y="162"/>
                  </a:lnTo>
                  <a:lnTo>
                    <a:pt x="1385" y="159"/>
                  </a:lnTo>
                  <a:lnTo>
                    <a:pt x="1383" y="156"/>
                  </a:lnTo>
                  <a:lnTo>
                    <a:pt x="1294" y="7"/>
                  </a:lnTo>
                  <a:lnTo>
                    <a:pt x="1289" y="5"/>
                  </a:lnTo>
                  <a:lnTo>
                    <a:pt x="1287" y="2"/>
                  </a:lnTo>
                  <a:lnTo>
                    <a:pt x="1283" y="0"/>
                  </a:lnTo>
                  <a:lnTo>
                    <a:pt x="1279" y="0"/>
                  </a:lnTo>
                  <a:close/>
                  <a:moveTo>
                    <a:pt x="102" y="150"/>
                  </a:moveTo>
                  <a:lnTo>
                    <a:pt x="90" y="150"/>
                  </a:lnTo>
                  <a:lnTo>
                    <a:pt x="77" y="150"/>
                  </a:lnTo>
                  <a:lnTo>
                    <a:pt x="69" y="150"/>
                  </a:lnTo>
                  <a:lnTo>
                    <a:pt x="58" y="150"/>
                  </a:lnTo>
                  <a:lnTo>
                    <a:pt x="52" y="150"/>
                  </a:lnTo>
                  <a:lnTo>
                    <a:pt x="46" y="150"/>
                  </a:lnTo>
                  <a:lnTo>
                    <a:pt x="42" y="150"/>
                  </a:lnTo>
                  <a:lnTo>
                    <a:pt x="40" y="150"/>
                  </a:lnTo>
                  <a:lnTo>
                    <a:pt x="44" y="142"/>
                  </a:lnTo>
                  <a:lnTo>
                    <a:pt x="52" y="130"/>
                  </a:lnTo>
                  <a:lnTo>
                    <a:pt x="58" y="116"/>
                  </a:lnTo>
                  <a:lnTo>
                    <a:pt x="69" y="102"/>
                  </a:lnTo>
                  <a:lnTo>
                    <a:pt x="77" y="86"/>
                  </a:lnTo>
                  <a:lnTo>
                    <a:pt x="86" y="71"/>
                  </a:lnTo>
                  <a:lnTo>
                    <a:pt x="94" y="57"/>
                  </a:lnTo>
                  <a:lnTo>
                    <a:pt x="102" y="45"/>
                  </a:lnTo>
                  <a:lnTo>
                    <a:pt x="102" y="150"/>
                  </a:lnTo>
                  <a:close/>
                  <a:moveTo>
                    <a:pt x="1250" y="150"/>
                  </a:moveTo>
                  <a:lnTo>
                    <a:pt x="1200" y="150"/>
                  </a:lnTo>
                  <a:lnTo>
                    <a:pt x="1141" y="150"/>
                  </a:lnTo>
                  <a:lnTo>
                    <a:pt x="1077" y="150"/>
                  </a:lnTo>
                  <a:lnTo>
                    <a:pt x="1006" y="150"/>
                  </a:lnTo>
                  <a:lnTo>
                    <a:pt x="931" y="150"/>
                  </a:lnTo>
                  <a:lnTo>
                    <a:pt x="851" y="150"/>
                  </a:lnTo>
                  <a:lnTo>
                    <a:pt x="772" y="150"/>
                  </a:lnTo>
                  <a:lnTo>
                    <a:pt x="689" y="150"/>
                  </a:lnTo>
                  <a:lnTo>
                    <a:pt x="607" y="150"/>
                  </a:lnTo>
                  <a:lnTo>
                    <a:pt x="526" y="150"/>
                  </a:lnTo>
                  <a:lnTo>
                    <a:pt x="449" y="150"/>
                  </a:lnTo>
                  <a:lnTo>
                    <a:pt x="374" y="150"/>
                  </a:lnTo>
                  <a:lnTo>
                    <a:pt x="303" y="150"/>
                  </a:lnTo>
                  <a:lnTo>
                    <a:pt x="238" y="150"/>
                  </a:lnTo>
                  <a:lnTo>
                    <a:pt x="182" y="150"/>
                  </a:lnTo>
                  <a:lnTo>
                    <a:pt x="131" y="150"/>
                  </a:lnTo>
                  <a:lnTo>
                    <a:pt x="131" y="24"/>
                  </a:lnTo>
                  <a:lnTo>
                    <a:pt x="165" y="24"/>
                  </a:lnTo>
                  <a:lnTo>
                    <a:pt x="211" y="24"/>
                  </a:lnTo>
                  <a:lnTo>
                    <a:pt x="271" y="24"/>
                  </a:lnTo>
                  <a:lnTo>
                    <a:pt x="342" y="24"/>
                  </a:lnTo>
                  <a:lnTo>
                    <a:pt x="421" y="24"/>
                  </a:lnTo>
                  <a:lnTo>
                    <a:pt x="505" y="24"/>
                  </a:lnTo>
                  <a:lnTo>
                    <a:pt x="595" y="24"/>
                  </a:lnTo>
                  <a:lnTo>
                    <a:pt x="686" y="24"/>
                  </a:lnTo>
                  <a:lnTo>
                    <a:pt x="778" y="24"/>
                  </a:lnTo>
                  <a:lnTo>
                    <a:pt x="868" y="24"/>
                  </a:lnTo>
                  <a:lnTo>
                    <a:pt x="954" y="24"/>
                  </a:lnTo>
                  <a:lnTo>
                    <a:pt x="1033" y="24"/>
                  </a:lnTo>
                  <a:lnTo>
                    <a:pt x="1106" y="24"/>
                  </a:lnTo>
                  <a:lnTo>
                    <a:pt x="1166" y="24"/>
                  </a:lnTo>
                  <a:lnTo>
                    <a:pt x="1214" y="24"/>
                  </a:lnTo>
                  <a:lnTo>
                    <a:pt x="1250" y="24"/>
                  </a:lnTo>
                  <a:lnTo>
                    <a:pt x="1250" y="150"/>
                  </a:lnTo>
                  <a:close/>
                  <a:moveTo>
                    <a:pt x="1279" y="150"/>
                  </a:moveTo>
                  <a:lnTo>
                    <a:pt x="1279" y="38"/>
                  </a:lnTo>
                  <a:lnTo>
                    <a:pt x="1285" y="50"/>
                  </a:lnTo>
                  <a:lnTo>
                    <a:pt x="1296" y="66"/>
                  </a:lnTo>
                  <a:lnTo>
                    <a:pt x="1304" y="81"/>
                  </a:lnTo>
                  <a:lnTo>
                    <a:pt x="1314" y="97"/>
                  </a:lnTo>
                  <a:lnTo>
                    <a:pt x="1325" y="114"/>
                  </a:lnTo>
                  <a:lnTo>
                    <a:pt x="1333" y="128"/>
                  </a:lnTo>
                  <a:lnTo>
                    <a:pt x="1342" y="140"/>
                  </a:lnTo>
                  <a:lnTo>
                    <a:pt x="1348" y="150"/>
                  </a:lnTo>
                  <a:lnTo>
                    <a:pt x="1344" y="150"/>
                  </a:lnTo>
                  <a:lnTo>
                    <a:pt x="1340" y="150"/>
                  </a:lnTo>
                  <a:lnTo>
                    <a:pt x="1333" y="150"/>
                  </a:lnTo>
                  <a:lnTo>
                    <a:pt x="1325" y="150"/>
                  </a:lnTo>
                  <a:lnTo>
                    <a:pt x="1317" y="150"/>
                  </a:lnTo>
                  <a:lnTo>
                    <a:pt x="1304" y="150"/>
                  </a:lnTo>
                  <a:lnTo>
                    <a:pt x="1292" y="150"/>
                  </a:lnTo>
                  <a:lnTo>
                    <a:pt x="1279" y="150"/>
                  </a:lnTo>
                  <a:close/>
                </a:path>
              </a:pathLst>
            </a:custGeom>
            <a:solidFill>
              <a:srgbClr val="000000"/>
            </a:solidFill>
            <a:ln w="9525">
              <a:noFill/>
              <a:round/>
              <a:headEnd/>
              <a:tailEnd/>
            </a:ln>
          </p:spPr>
          <p:txBody>
            <a:bodyPr/>
            <a:lstStyle/>
            <a:p>
              <a:endParaRPr lang="en-US"/>
            </a:p>
          </p:txBody>
        </p:sp>
        <p:sp>
          <p:nvSpPr>
            <p:cNvPr id="47136" name="Freeform 19"/>
            <p:cNvSpPr>
              <a:spLocks noEditPoints="1"/>
            </p:cNvSpPr>
            <p:nvPr/>
          </p:nvSpPr>
          <p:spPr bwMode="auto">
            <a:xfrm>
              <a:off x="9068" y="11936"/>
              <a:ext cx="1611" cy="941"/>
            </a:xfrm>
            <a:custGeom>
              <a:avLst/>
              <a:gdLst>
                <a:gd name="T0" fmla="*/ 1463 w 1611"/>
                <a:gd name="T1" fmla="*/ 4 h 941"/>
                <a:gd name="T2" fmla="*/ 157 w 1611"/>
                <a:gd name="T3" fmla="*/ 2 h 941"/>
                <a:gd name="T4" fmla="*/ 4 w 1611"/>
                <a:gd name="T5" fmla="*/ 237 h 941"/>
                <a:gd name="T6" fmla="*/ 0 w 1611"/>
                <a:gd name="T7" fmla="*/ 247 h 941"/>
                <a:gd name="T8" fmla="*/ 17 w 1611"/>
                <a:gd name="T9" fmla="*/ 382 h 941"/>
                <a:gd name="T10" fmla="*/ 140 w 1611"/>
                <a:gd name="T11" fmla="*/ 929 h 941"/>
                <a:gd name="T12" fmla="*/ 1448 w 1611"/>
                <a:gd name="T13" fmla="*/ 941 h 941"/>
                <a:gd name="T14" fmla="*/ 1475 w 1611"/>
                <a:gd name="T15" fmla="*/ 920 h 941"/>
                <a:gd name="T16" fmla="*/ 1603 w 1611"/>
                <a:gd name="T17" fmla="*/ 377 h 941"/>
                <a:gd name="T18" fmla="*/ 1611 w 1611"/>
                <a:gd name="T19" fmla="*/ 244 h 941"/>
                <a:gd name="T20" fmla="*/ 1421 w 1611"/>
                <a:gd name="T21" fmla="*/ 893 h 941"/>
                <a:gd name="T22" fmla="*/ 1215 w 1611"/>
                <a:gd name="T23" fmla="*/ 893 h 941"/>
                <a:gd name="T24" fmla="*/ 806 w 1611"/>
                <a:gd name="T25" fmla="*/ 893 h 941"/>
                <a:gd name="T26" fmla="*/ 397 w 1611"/>
                <a:gd name="T27" fmla="*/ 893 h 941"/>
                <a:gd name="T28" fmla="*/ 190 w 1611"/>
                <a:gd name="T29" fmla="*/ 893 h 941"/>
                <a:gd name="T30" fmla="*/ 130 w 1611"/>
                <a:gd name="T31" fmla="*/ 383 h 941"/>
                <a:gd name="T32" fmla="*/ 240 w 1611"/>
                <a:gd name="T33" fmla="*/ 851 h 941"/>
                <a:gd name="T34" fmla="*/ 430 w 1611"/>
                <a:gd name="T35" fmla="*/ 853 h 941"/>
                <a:gd name="T36" fmla="*/ 495 w 1611"/>
                <a:gd name="T37" fmla="*/ 383 h 941"/>
                <a:gd name="T38" fmla="*/ 1177 w 1611"/>
                <a:gd name="T39" fmla="*/ 851 h 941"/>
                <a:gd name="T40" fmla="*/ 1367 w 1611"/>
                <a:gd name="T41" fmla="*/ 853 h 941"/>
                <a:gd name="T42" fmla="*/ 1432 w 1611"/>
                <a:gd name="T43" fmla="*/ 383 h 941"/>
                <a:gd name="T44" fmla="*/ 1459 w 1611"/>
                <a:gd name="T45" fmla="*/ 580 h 941"/>
                <a:gd name="T46" fmla="*/ 1425 w 1611"/>
                <a:gd name="T47" fmla="*/ 865 h 941"/>
                <a:gd name="T48" fmla="*/ 453 w 1611"/>
                <a:gd name="T49" fmla="*/ 490 h 941"/>
                <a:gd name="T50" fmla="*/ 399 w 1611"/>
                <a:gd name="T51" fmla="*/ 831 h 941"/>
                <a:gd name="T52" fmla="*/ 313 w 1611"/>
                <a:gd name="T53" fmla="*/ 831 h 941"/>
                <a:gd name="T54" fmla="*/ 255 w 1611"/>
                <a:gd name="T55" fmla="*/ 767 h 941"/>
                <a:gd name="T56" fmla="*/ 1146 w 1611"/>
                <a:gd name="T57" fmla="*/ 383 h 941"/>
                <a:gd name="T58" fmla="*/ 1359 w 1611"/>
                <a:gd name="T59" fmla="*/ 767 h 941"/>
                <a:gd name="T60" fmla="*/ 1298 w 1611"/>
                <a:gd name="T61" fmla="*/ 831 h 941"/>
                <a:gd name="T62" fmla="*/ 1212 w 1611"/>
                <a:gd name="T63" fmla="*/ 831 h 941"/>
                <a:gd name="T64" fmla="*/ 1158 w 1611"/>
                <a:gd name="T65" fmla="*/ 490 h 941"/>
                <a:gd name="T66" fmla="*/ 1528 w 1611"/>
                <a:gd name="T67" fmla="*/ 335 h 941"/>
                <a:gd name="T68" fmla="*/ 1398 w 1611"/>
                <a:gd name="T69" fmla="*/ 335 h 941"/>
                <a:gd name="T70" fmla="*/ 1194 w 1611"/>
                <a:gd name="T71" fmla="*/ 335 h 941"/>
                <a:gd name="T72" fmla="*/ 939 w 1611"/>
                <a:gd name="T73" fmla="*/ 335 h 941"/>
                <a:gd name="T74" fmla="*/ 672 w 1611"/>
                <a:gd name="T75" fmla="*/ 335 h 941"/>
                <a:gd name="T76" fmla="*/ 418 w 1611"/>
                <a:gd name="T77" fmla="*/ 335 h 941"/>
                <a:gd name="T78" fmla="*/ 213 w 1611"/>
                <a:gd name="T79" fmla="*/ 335 h 941"/>
                <a:gd name="T80" fmla="*/ 84 w 1611"/>
                <a:gd name="T81" fmla="*/ 335 h 941"/>
                <a:gd name="T82" fmla="*/ 59 w 1611"/>
                <a:gd name="T83" fmla="*/ 287 h 941"/>
                <a:gd name="T84" fmla="*/ 80 w 1611"/>
                <a:gd name="T85" fmla="*/ 219 h 941"/>
                <a:gd name="T86" fmla="*/ 159 w 1611"/>
                <a:gd name="T87" fmla="*/ 88 h 941"/>
                <a:gd name="T88" fmla="*/ 244 w 1611"/>
                <a:gd name="T89" fmla="*/ 47 h 941"/>
                <a:gd name="T90" fmla="*/ 582 w 1611"/>
                <a:gd name="T91" fmla="*/ 47 h 941"/>
                <a:gd name="T92" fmla="*/ 1029 w 1611"/>
                <a:gd name="T93" fmla="*/ 47 h 941"/>
                <a:gd name="T94" fmla="*/ 1367 w 1611"/>
                <a:gd name="T95" fmla="*/ 47 h 941"/>
                <a:gd name="T96" fmla="*/ 1455 w 1611"/>
                <a:gd name="T97" fmla="*/ 88 h 941"/>
                <a:gd name="T98" fmla="*/ 1534 w 1611"/>
                <a:gd name="T99" fmla="*/ 219 h 941"/>
                <a:gd name="T100" fmla="*/ 1553 w 1611"/>
                <a:gd name="T101" fmla="*/ 287 h 9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11"/>
                <a:gd name="T154" fmla="*/ 0 h 941"/>
                <a:gd name="T155" fmla="*/ 1611 w 1611"/>
                <a:gd name="T156" fmla="*/ 941 h 9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11" h="941">
                  <a:moveTo>
                    <a:pt x="1609" y="237"/>
                  </a:moveTo>
                  <a:lnTo>
                    <a:pt x="1473" y="12"/>
                  </a:lnTo>
                  <a:lnTo>
                    <a:pt x="1469" y="7"/>
                  </a:lnTo>
                  <a:lnTo>
                    <a:pt x="1463" y="4"/>
                  </a:lnTo>
                  <a:lnTo>
                    <a:pt x="1457" y="2"/>
                  </a:lnTo>
                  <a:lnTo>
                    <a:pt x="1448" y="0"/>
                  </a:lnTo>
                  <a:lnTo>
                    <a:pt x="165" y="0"/>
                  </a:lnTo>
                  <a:lnTo>
                    <a:pt x="157" y="2"/>
                  </a:lnTo>
                  <a:lnTo>
                    <a:pt x="151" y="4"/>
                  </a:lnTo>
                  <a:lnTo>
                    <a:pt x="144" y="7"/>
                  </a:lnTo>
                  <a:lnTo>
                    <a:pt x="138" y="12"/>
                  </a:lnTo>
                  <a:lnTo>
                    <a:pt x="4" y="237"/>
                  </a:lnTo>
                  <a:lnTo>
                    <a:pt x="2" y="238"/>
                  </a:lnTo>
                  <a:lnTo>
                    <a:pt x="2" y="242"/>
                  </a:lnTo>
                  <a:lnTo>
                    <a:pt x="0" y="244"/>
                  </a:lnTo>
                  <a:lnTo>
                    <a:pt x="0" y="247"/>
                  </a:lnTo>
                  <a:lnTo>
                    <a:pt x="0" y="359"/>
                  </a:lnTo>
                  <a:lnTo>
                    <a:pt x="2" y="368"/>
                  </a:lnTo>
                  <a:lnTo>
                    <a:pt x="9" y="377"/>
                  </a:lnTo>
                  <a:lnTo>
                    <a:pt x="17" y="382"/>
                  </a:lnTo>
                  <a:lnTo>
                    <a:pt x="29" y="383"/>
                  </a:lnTo>
                  <a:lnTo>
                    <a:pt x="71" y="383"/>
                  </a:lnTo>
                  <a:lnTo>
                    <a:pt x="136" y="920"/>
                  </a:lnTo>
                  <a:lnTo>
                    <a:pt x="140" y="929"/>
                  </a:lnTo>
                  <a:lnTo>
                    <a:pt x="146" y="936"/>
                  </a:lnTo>
                  <a:lnTo>
                    <a:pt x="155" y="939"/>
                  </a:lnTo>
                  <a:lnTo>
                    <a:pt x="165" y="941"/>
                  </a:lnTo>
                  <a:lnTo>
                    <a:pt x="1448" y="941"/>
                  </a:lnTo>
                  <a:lnTo>
                    <a:pt x="1459" y="939"/>
                  </a:lnTo>
                  <a:lnTo>
                    <a:pt x="1467" y="936"/>
                  </a:lnTo>
                  <a:lnTo>
                    <a:pt x="1473" y="929"/>
                  </a:lnTo>
                  <a:lnTo>
                    <a:pt x="1475" y="920"/>
                  </a:lnTo>
                  <a:lnTo>
                    <a:pt x="1540" y="383"/>
                  </a:lnTo>
                  <a:lnTo>
                    <a:pt x="1582" y="383"/>
                  </a:lnTo>
                  <a:lnTo>
                    <a:pt x="1594" y="382"/>
                  </a:lnTo>
                  <a:lnTo>
                    <a:pt x="1603" y="377"/>
                  </a:lnTo>
                  <a:lnTo>
                    <a:pt x="1609" y="368"/>
                  </a:lnTo>
                  <a:lnTo>
                    <a:pt x="1611" y="359"/>
                  </a:lnTo>
                  <a:lnTo>
                    <a:pt x="1611" y="247"/>
                  </a:lnTo>
                  <a:lnTo>
                    <a:pt x="1611" y="244"/>
                  </a:lnTo>
                  <a:lnTo>
                    <a:pt x="1611" y="242"/>
                  </a:lnTo>
                  <a:lnTo>
                    <a:pt x="1611" y="238"/>
                  </a:lnTo>
                  <a:lnTo>
                    <a:pt x="1609" y="237"/>
                  </a:lnTo>
                  <a:close/>
                  <a:moveTo>
                    <a:pt x="1421" y="893"/>
                  </a:moveTo>
                  <a:lnTo>
                    <a:pt x="1400" y="893"/>
                  </a:lnTo>
                  <a:lnTo>
                    <a:pt x="1356" y="893"/>
                  </a:lnTo>
                  <a:lnTo>
                    <a:pt x="1294" y="893"/>
                  </a:lnTo>
                  <a:lnTo>
                    <a:pt x="1215" y="893"/>
                  </a:lnTo>
                  <a:lnTo>
                    <a:pt x="1123" y="893"/>
                  </a:lnTo>
                  <a:lnTo>
                    <a:pt x="1023" y="893"/>
                  </a:lnTo>
                  <a:lnTo>
                    <a:pt x="916" y="893"/>
                  </a:lnTo>
                  <a:lnTo>
                    <a:pt x="806" y="893"/>
                  </a:lnTo>
                  <a:lnTo>
                    <a:pt x="695" y="893"/>
                  </a:lnTo>
                  <a:lnTo>
                    <a:pt x="589" y="893"/>
                  </a:lnTo>
                  <a:lnTo>
                    <a:pt x="489" y="893"/>
                  </a:lnTo>
                  <a:lnTo>
                    <a:pt x="397" y="893"/>
                  </a:lnTo>
                  <a:lnTo>
                    <a:pt x="317" y="893"/>
                  </a:lnTo>
                  <a:lnTo>
                    <a:pt x="255" y="893"/>
                  </a:lnTo>
                  <a:lnTo>
                    <a:pt x="211" y="893"/>
                  </a:lnTo>
                  <a:lnTo>
                    <a:pt x="190" y="893"/>
                  </a:lnTo>
                  <a:lnTo>
                    <a:pt x="180" y="813"/>
                  </a:lnTo>
                  <a:lnTo>
                    <a:pt x="163" y="663"/>
                  </a:lnTo>
                  <a:lnTo>
                    <a:pt x="144" y="501"/>
                  </a:lnTo>
                  <a:lnTo>
                    <a:pt x="130" y="383"/>
                  </a:lnTo>
                  <a:lnTo>
                    <a:pt x="180" y="383"/>
                  </a:lnTo>
                  <a:lnTo>
                    <a:pt x="236" y="843"/>
                  </a:lnTo>
                  <a:lnTo>
                    <a:pt x="238" y="848"/>
                  </a:lnTo>
                  <a:lnTo>
                    <a:pt x="240" y="851"/>
                  </a:lnTo>
                  <a:lnTo>
                    <a:pt x="244" y="853"/>
                  </a:lnTo>
                  <a:lnTo>
                    <a:pt x="251" y="855"/>
                  </a:lnTo>
                  <a:lnTo>
                    <a:pt x="426" y="855"/>
                  </a:lnTo>
                  <a:lnTo>
                    <a:pt x="430" y="853"/>
                  </a:lnTo>
                  <a:lnTo>
                    <a:pt x="434" y="851"/>
                  </a:lnTo>
                  <a:lnTo>
                    <a:pt x="436" y="848"/>
                  </a:lnTo>
                  <a:lnTo>
                    <a:pt x="438" y="843"/>
                  </a:lnTo>
                  <a:lnTo>
                    <a:pt x="495" y="383"/>
                  </a:lnTo>
                  <a:lnTo>
                    <a:pt x="1117" y="383"/>
                  </a:lnTo>
                  <a:lnTo>
                    <a:pt x="1173" y="843"/>
                  </a:lnTo>
                  <a:lnTo>
                    <a:pt x="1175" y="848"/>
                  </a:lnTo>
                  <a:lnTo>
                    <a:pt x="1177" y="851"/>
                  </a:lnTo>
                  <a:lnTo>
                    <a:pt x="1181" y="853"/>
                  </a:lnTo>
                  <a:lnTo>
                    <a:pt x="1187" y="855"/>
                  </a:lnTo>
                  <a:lnTo>
                    <a:pt x="1363" y="855"/>
                  </a:lnTo>
                  <a:lnTo>
                    <a:pt x="1367" y="853"/>
                  </a:lnTo>
                  <a:lnTo>
                    <a:pt x="1371" y="851"/>
                  </a:lnTo>
                  <a:lnTo>
                    <a:pt x="1375" y="848"/>
                  </a:lnTo>
                  <a:lnTo>
                    <a:pt x="1377" y="843"/>
                  </a:lnTo>
                  <a:lnTo>
                    <a:pt x="1432" y="383"/>
                  </a:lnTo>
                  <a:lnTo>
                    <a:pt x="1484" y="383"/>
                  </a:lnTo>
                  <a:lnTo>
                    <a:pt x="1477" y="434"/>
                  </a:lnTo>
                  <a:lnTo>
                    <a:pt x="1469" y="501"/>
                  </a:lnTo>
                  <a:lnTo>
                    <a:pt x="1459" y="580"/>
                  </a:lnTo>
                  <a:lnTo>
                    <a:pt x="1450" y="663"/>
                  </a:lnTo>
                  <a:lnTo>
                    <a:pt x="1440" y="743"/>
                  </a:lnTo>
                  <a:lnTo>
                    <a:pt x="1432" y="813"/>
                  </a:lnTo>
                  <a:lnTo>
                    <a:pt x="1425" y="865"/>
                  </a:lnTo>
                  <a:lnTo>
                    <a:pt x="1421" y="893"/>
                  </a:lnTo>
                  <a:close/>
                  <a:moveTo>
                    <a:pt x="209" y="383"/>
                  </a:moveTo>
                  <a:lnTo>
                    <a:pt x="466" y="383"/>
                  </a:lnTo>
                  <a:lnTo>
                    <a:pt x="453" y="490"/>
                  </a:lnTo>
                  <a:lnTo>
                    <a:pt x="436" y="636"/>
                  </a:lnTo>
                  <a:lnTo>
                    <a:pt x="420" y="767"/>
                  </a:lnTo>
                  <a:lnTo>
                    <a:pt x="411" y="831"/>
                  </a:lnTo>
                  <a:lnTo>
                    <a:pt x="399" y="831"/>
                  </a:lnTo>
                  <a:lnTo>
                    <a:pt x="382" y="831"/>
                  </a:lnTo>
                  <a:lnTo>
                    <a:pt x="361" y="831"/>
                  </a:lnTo>
                  <a:lnTo>
                    <a:pt x="338" y="831"/>
                  </a:lnTo>
                  <a:lnTo>
                    <a:pt x="313" y="831"/>
                  </a:lnTo>
                  <a:lnTo>
                    <a:pt x="292" y="831"/>
                  </a:lnTo>
                  <a:lnTo>
                    <a:pt x="276" y="831"/>
                  </a:lnTo>
                  <a:lnTo>
                    <a:pt x="263" y="831"/>
                  </a:lnTo>
                  <a:lnTo>
                    <a:pt x="255" y="767"/>
                  </a:lnTo>
                  <a:lnTo>
                    <a:pt x="240" y="636"/>
                  </a:lnTo>
                  <a:lnTo>
                    <a:pt x="221" y="490"/>
                  </a:lnTo>
                  <a:lnTo>
                    <a:pt x="209" y="383"/>
                  </a:lnTo>
                  <a:close/>
                  <a:moveTo>
                    <a:pt x="1146" y="383"/>
                  </a:moveTo>
                  <a:lnTo>
                    <a:pt x="1402" y="383"/>
                  </a:lnTo>
                  <a:lnTo>
                    <a:pt x="1390" y="490"/>
                  </a:lnTo>
                  <a:lnTo>
                    <a:pt x="1373" y="636"/>
                  </a:lnTo>
                  <a:lnTo>
                    <a:pt x="1359" y="767"/>
                  </a:lnTo>
                  <a:lnTo>
                    <a:pt x="1350" y="831"/>
                  </a:lnTo>
                  <a:lnTo>
                    <a:pt x="1338" y="831"/>
                  </a:lnTo>
                  <a:lnTo>
                    <a:pt x="1321" y="831"/>
                  </a:lnTo>
                  <a:lnTo>
                    <a:pt x="1298" y="831"/>
                  </a:lnTo>
                  <a:lnTo>
                    <a:pt x="1275" y="831"/>
                  </a:lnTo>
                  <a:lnTo>
                    <a:pt x="1252" y="831"/>
                  </a:lnTo>
                  <a:lnTo>
                    <a:pt x="1229" y="831"/>
                  </a:lnTo>
                  <a:lnTo>
                    <a:pt x="1212" y="831"/>
                  </a:lnTo>
                  <a:lnTo>
                    <a:pt x="1200" y="831"/>
                  </a:lnTo>
                  <a:lnTo>
                    <a:pt x="1192" y="767"/>
                  </a:lnTo>
                  <a:lnTo>
                    <a:pt x="1177" y="636"/>
                  </a:lnTo>
                  <a:lnTo>
                    <a:pt x="1158" y="490"/>
                  </a:lnTo>
                  <a:lnTo>
                    <a:pt x="1146" y="383"/>
                  </a:lnTo>
                  <a:close/>
                  <a:moveTo>
                    <a:pt x="1553" y="335"/>
                  </a:moveTo>
                  <a:lnTo>
                    <a:pt x="1544" y="335"/>
                  </a:lnTo>
                  <a:lnTo>
                    <a:pt x="1528" y="335"/>
                  </a:lnTo>
                  <a:lnTo>
                    <a:pt x="1505" y="335"/>
                  </a:lnTo>
                  <a:lnTo>
                    <a:pt x="1475" y="335"/>
                  </a:lnTo>
                  <a:lnTo>
                    <a:pt x="1440" y="335"/>
                  </a:lnTo>
                  <a:lnTo>
                    <a:pt x="1398" y="335"/>
                  </a:lnTo>
                  <a:lnTo>
                    <a:pt x="1354" y="335"/>
                  </a:lnTo>
                  <a:lnTo>
                    <a:pt x="1304" y="335"/>
                  </a:lnTo>
                  <a:lnTo>
                    <a:pt x="1250" y="335"/>
                  </a:lnTo>
                  <a:lnTo>
                    <a:pt x="1194" y="335"/>
                  </a:lnTo>
                  <a:lnTo>
                    <a:pt x="1133" y="335"/>
                  </a:lnTo>
                  <a:lnTo>
                    <a:pt x="1071" y="335"/>
                  </a:lnTo>
                  <a:lnTo>
                    <a:pt x="1006" y="335"/>
                  </a:lnTo>
                  <a:lnTo>
                    <a:pt x="939" y="335"/>
                  </a:lnTo>
                  <a:lnTo>
                    <a:pt x="872" y="335"/>
                  </a:lnTo>
                  <a:lnTo>
                    <a:pt x="806" y="335"/>
                  </a:lnTo>
                  <a:lnTo>
                    <a:pt x="739" y="335"/>
                  </a:lnTo>
                  <a:lnTo>
                    <a:pt x="672" y="335"/>
                  </a:lnTo>
                  <a:lnTo>
                    <a:pt x="605" y="335"/>
                  </a:lnTo>
                  <a:lnTo>
                    <a:pt x="541" y="335"/>
                  </a:lnTo>
                  <a:lnTo>
                    <a:pt x="478" y="335"/>
                  </a:lnTo>
                  <a:lnTo>
                    <a:pt x="418" y="335"/>
                  </a:lnTo>
                  <a:lnTo>
                    <a:pt x="361" y="335"/>
                  </a:lnTo>
                  <a:lnTo>
                    <a:pt x="307" y="335"/>
                  </a:lnTo>
                  <a:lnTo>
                    <a:pt x="257" y="335"/>
                  </a:lnTo>
                  <a:lnTo>
                    <a:pt x="213" y="335"/>
                  </a:lnTo>
                  <a:lnTo>
                    <a:pt x="171" y="335"/>
                  </a:lnTo>
                  <a:lnTo>
                    <a:pt x="136" y="335"/>
                  </a:lnTo>
                  <a:lnTo>
                    <a:pt x="107" y="335"/>
                  </a:lnTo>
                  <a:lnTo>
                    <a:pt x="84" y="335"/>
                  </a:lnTo>
                  <a:lnTo>
                    <a:pt x="67" y="335"/>
                  </a:lnTo>
                  <a:lnTo>
                    <a:pt x="59" y="335"/>
                  </a:lnTo>
                  <a:lnTo>
                    <a:pt x="59" y="311"/>
                  </a:lnTo>
                  <a:lnTo>
                    <a:pt x="59" y="287"/>
                  </a:lnTo>
                  <a:lnTo>
                    <a:pt x="59" y="264"/>
                  </a:lnTo>
                  <a:lnTo>
                    <a:pt x="59" y="252"/>
                  </a:lnTo>
                  <a:lnTo>
                    <a:pt x="65" y="242"/>
                  </a:lnTo>
                  <a:lnTo>
                    <a:pt x="80" y="219"/>
                  </a:lnTo>
                  <a:lnTo>
                    <a:pt x="96" y="190"/>
                  </a:lnTo>
                  <a:lnTo>
                    <a:pt x="117" y="156"/>
                  </a:lnTo>
                  <a:lnTo>
                    <a:pt x="138" y="119"/>
                  </a:lnTo>
                  <a:lnTo>
                    <a:pt x="159" y="88"/>
                  </a:lnTo>
                  <a:lnTo>
                    <a:pt x="173" y="62"/>
                  </a:lnTo>
                  <a:lnTo>
                    <a:pt x="182" y="47"/>
                  </a:lnTo>
                  <a:lnTo>
                    <a:pt x="201" y="47"/>
                  </a:lnTo>
                  <a:lnTo>
                    <a:pt x="244" y="47"/>
                  </a:lnTo>
                  <a:lnTo>
                    <a:pt x="307" y="47"/>
                  </a:lnTo>
                  <a:lnTo>
                    <a:pt x="386" y="47"/>
                  </a:lnTo>
                  <a:lnTo>
                    <a:pt x="480" y="47"/>
                  </a:lnTo>
                  <a:lnTo>
                    <a:pt x="582" y="47"/>
                  </a:lnTo>
                  <a:lnTo>
                    <a:pt x="693" y="47"/>
                  </a:lnTo>
                  <a:lnTo>
                    <a:pt x="806" y="47"/>
                  </a:lnTo>
                  <a:lnTo>
                    <a:pt x="920" y="47"/>
                  </a:lnTo>
                  <a:lnTo>
                    <a:pt x="1029" y="47"/>
                  </a:lnTo>
                  <a:lnTo>
                    <a:pt x="1133" y="47"/>
                  </a:lnTo>
                  <a:lnTo>
                    <a:pt x="1225" y="47"/>
                  </a:lnTo>
                  <a:lnTo>
                    <a:pt x="1304" y="47"/>
                  </a:lnTo>
                  <a:lnTo>
                    <a:pt x="1367" y="47"/>
                  </a:lnTo>
                  <a:lnTo>
                    <a:pt x="1411" y="47"/>
                  </a:lnTo>
                  <a:lnTo>
                    <a:pt x="1429" y="47"/>
                  </a:lnTo>
                  <a:lnTo>
                    <a:pt x="1438" y="62"/>
                  </a:lnTo>
                  <a:lnTo>
                    <a:pt x="1455" y="88"/>
                  </a:lnTo>
                  <a:lnTo>
                    <a:pt x="1473" y="119"/>
                  </a:lnTo>
                  <a:lnTo>
                    <a:pt x="1494" y="156"/>
                  </a:lnTo>
                  <a:lnTo>
                    <a:pt x="1515" y="190"/>
                  </a:lnTo>
                  <a:lnTo>
                    <a:pt x="1534" y="219"/>
                  </a:lnTo>
                  <a:lnTo>
                    <a:pt x="1546" y="242"/>
                  </a:lnTo>
                  <a:lnTo>
                    <a:pt x="1553" y="252"/>
                  </a:lnTo>
                  <a:lnTo>
                    <a:pt x="1553" y="264"/>
                  </a:lnTo>
                  <a:lnTo>
                    <a:pt x="1553" y="287"/>
                  </a:lnTo>
                  <a:lnTo>
                    <a:pt x="1553" y="311"/>
                  </a:lnTo>
                  <a:lnTo>
                    <a:pt x="1553" y="335"/>
                  </a:lnTo>
                  <a:close/>
                </a:path>
              </a:pathLst>
            </a:custGeom>
            <a:solidFill>
              <a:srgbClr val="000000"/>
            </a:solidFill>
            <a:ln w="9525">
              <a:noFill/>
              <a:round/>
              <a:headEnd/>
              <a:tailEnd/>
            </a:ln>
          </p:spPr>
          <p:txBody>
            <a:bodyPr/>
            <a:lstStyle/>
            <a:p>
              <a:endParaRPr lang="en-US"/>
            </a:p>
          </p:txBody>
        </p:sp>
        <p:sp>
          <p:nvSpPr>
            <p:cNvPr id="47137" name="Freeform 20"/>
            <p:cNvSpPr>
              <a:spLocks/>
            </p:cNvSpPr>
            <p:nvPr/>
          </p:nvSpPr>
          <p:spPr bwMode="auto">
            <a:xfrm>
              <a:off x="10266" y="12319"/>
              <a:ext cx="204" cy="448"/>
            </a:xfrm>
            <a:custGeom>
              <a:avLst/>
              <a:gdLst>
                <a:gd name="T0" fmla="*/ 173 w 204"/>
                <a:gd name="T1" fmla="*/ 0 h 448"/>
                <a:gd name="T2" fmla="*/ 158 w 204"/>
                <a:gd name="T3" fmla="*/ 114 h 448"/>
                <a:gd name="T4" fmla="*/ 142 w 204"/>
                <a:gd name="T5" fmla="*/ 249 h 448"/>
                <a:gd name="T6" fmla="*/ 129 w 204"/>
                <a:gd name="T7" fmla="*/ 366 h 448"/>
                <a:gd name="T8" fmla="*/ 123 w 204"/>
                <a:gd name="T9" fmla="*/ 423 h 448"/>
                <a:gd name="T10" fmla="*/ 115 w 204"/>
                <a:gd name="T11" fmla="*/ 423 h 448"/>
                <a:gd name="T12" fmla="*/ 102 w 204"/>
                <a:gd name="T13" fmla="*/ 423 h 448"/>
                <a:gd name="T14" fmla="*/ 88 w 204"/>
                <a:gd name="T15" fmla="*/ 423 h 448"/>
                <a:gd name="T16" fmla="*/ 71 w 204"/>
                <a:gd name="T17" fmla="*/ 423 h 448"/>
                <a:gd name="T18" fmla="*/ 52 w 204"/>
                <a:gd name="T19" fmla="*/ 423 h 448"/>
                <a:gd name="T20" fmla="*/ 33 w 204"/>
                <a:gd name="T21" fmla="*/ 423 h 448"/>
                <a:gd name="T22" fmla="*/ 17 w 204"/>
                <a:gd name="T23" fmla="*/ 423 h 448"/>
                <a:gd name="T24" fmla="*/ 0 w 204"/>
                <a:gd name="T25" fmla="*/ 423 h 448"/>
                <a:gd name="T26" fmla="*/ 0 w 204"/>
                <a:gd name="T27" fmla="*/ 432 h 448"/>
                <a:gd name="T28" fmla="*/ 2 w 204"/>
                <a:gd name="T29" fmla="*/ 439 h 448"/>
                <a:gd name="T30" fmla="*/ 2 w 204"/>
                <a:gd name="T31" fmla="*/ 444 h 448"/>
                <a:gd name="T32" fmla="*/ 2 w 204"/>
                <a:gd name="T33" fmla="*/ 448 h 448"/>
                <a:gd name="T34" fmla="*/ 14 w 204"/>
                <a:gd name="T35" fmla="*/ 448 h 448"/>
                <a:gd name="T36" fmla="*/ 31 w 204"/>
                <a:gd name="T37" fmla="*/ 448 h 448"/>
                <a:gd name="T38" fmla="*/ 54 w 204"/>
                <a:gd name="T39" fmla="*/ 448 h 448"/>
                <a:gd name="T40" fmla="*/ 77 w 204"/>
                <a:gd name="T41" fmla="*/ 448 h 448"/>
                <a:gd name="T42" fmla="*/ 100 w 204"/>
                <a:gd name="T43" fmla="*/ 448 h 448"/>
                <a:gd name="T44" fmla="*/ 123 w 204"/>
                <a:gd name="T45" fmla="*/ 448 h 448"/>
                <a:gd name="T46" fmla="*/ 140 w 204"/>
                <a:gd name="T47" fmla="*/ 448 h 448"/>
                <a:gd name="T48" fmla="*/ 152 w 204"/>
                <a:gd name="T49" fmla="*/ 448 h 448"/>
                <a:gd name="T50" fmla="*/ 161 w 204"/>
                <a:gd name="T51" fmla="*/ 384 h 448"/>
                <a:gd name="T52" fmla="*/ 175 w 204"/>
                <a:gd name="T53" fmla="*/ 253 h 448"/>
                <a:gd name="T54" fmla="*/ 192 w 204"/>
                <a:gd name="T55" fmla="*/ 107 h 448"/>
                <a:gd name="T56" fmla="*/ 204 w 204"/>
                <a:gd name="T57" fmla="*/ 0 h 448"/>
                <a:gd name="T58" fmla="*/ 173 w 204"/>
                <a:gd name="T59" fmla="*/ 0 h 4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4"/>
                <a:gd name="T91" fmla="*/ 0 h 448"/>
                <a:gd name="T92" fmla="*/ 204 w 204"/>
                <a:gd name="T93" fmla="*/ 448 h 4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4" h="448">
                  <a:moveTo>
                    <a:pt x="173" y="0"/>
                  </a:moveTo>
                  <a:lnTo>
                    <a:pt x="158" y="114"/>
                  </a:lnTo>
                  <a:lnTo>
                    <a:pt x="142" y="249"/>
                  </a:lnTo>
                  <a:lnTo>
                    <a:pt x="129" y="366"/>
                  </a:lnTo>
                  <a:lnTo>
                    <a:pt x="123" y="423"/>
                  </a:lnTo>
                  <a:lnTo>
                    <a:pt x="115" y="423"/>
                  </a:lnTo>
                  <a:lnTo>
                    <a:pt x="102" y="423"/>
                  </a:lnTo>
                  <a:lnTo>
                    <a:pt x="88" y="423"/>
                  </a:lnTo>
                  <a:lnTo>
                    <a:pt x="71" y="423"/>
                  </a:lnTo>
                  <a:lnTo>
                    <a:pt x="52" y="423"/>
                  </a:lnTo>
                  <a:lnTo>
                    <a:pt x="33" y="423"/>
                  </a:lnTo>
                  <a:lnTo>
                    <a:pt x="17" y="423"/>
                  </a:lnTo>
                  <a:lnTo>
                    <a:pt x="0" y="423"/>
                  </a:lnTo>
                  <a:lnTo>
                    <a:pt x="0" y="432"/>
                  </a:lnTo>
                  <a:lnTo>
                    <a:pt x="2" y="439"/>
                  </a:lnTo>
                  <a:lnTo>
                    <a:pt x="2" y="444"/>
                  </a:lnTo>
                  <a:lnTo>
                    <a:pt x="2" y="448"/>
                  </a:lnTo>
                  <a:lnTo>
                    <a:pt x="14" y="448"/>
                  </a:lnTo>
                  <a:lnTo>
                    <a:pt x="31" y="448"/>
                  </a:lnTo>
                  <a:lnTo>
                    <a:pt x="54" y="448"/>
                  </a:lnTo>
                  <a:lnTo>
                    <a:pt x="77" y="448"/>
                  </a:lnTo>
                  <a:lnTo>
                    <a:pt x="100" y="448"/>
                  </a:lnTo>
                  <a:lnTo>
                    <a:pt x="123" y="448"/>
                  </a:lnTo>
                  <a:lnTo>
                    <a:pt x="140" y="448"/>
                  </a:lnTo>
                  <a:lnTo>
                    <a:pt x="152" y="448"/>
                  </a:lnTo>
                  <a:lnTo>
                    <a:pt x="161" y="384"/>
                  </a:lnTo>
                  <a:lnTo>
                    <a:pt x="175" y="253"/>
                  </a:lnTo>
                  <a:lnTo>
                    <a:pt x="192" y="107"/>
                  </a:lnTo>
                  <a:lnTo>
                    <a:pt x="204" y="0"/>
                  </a:lnTo>
                  <a:lnTo>
                    <a:pt x="173" y="0"/>
                  </a:lnTo>
                  <a:close/>
                </a:path>
              </a:pathLst>
            </a:custGeom>
            <a:solidFill>
              <a:srgbClr val="FFFFFF"/>
            </a:solidFill>
            <a:ln w="9525">
              <a:noFill/>
              <a:round/>
              <a:headEnd/>
              <a:tailEnd/>
            </a:ln>
          </p:spPr>
          <p:txBody>
            <a:bodyPr/>
            <a:lstStyle/>
            <a:p>
              <a:endParaRPr lang="en-US"/>
            </a:p>
          </p:txBody>
        </p:sp>
        <p:sp>
          <p:nvSpPr>
            <p:cNvPr id="47138" name="Freeform 21"/>
            <p:cNvSpPr>
              <a:spLocks/>
            </p:cNvSpPr>
            <p:nvPr/>
          </p:nvSpPr>
          <p:spPr bwMode="auto">
            <a:xfrm>
              <a:off x="10214" y="12319"/>
              <a:ext cx="225" cy="423"/>
            </a:xfrm>
            <a:custGeom>
              <a:avLst/>
              <a:gdLst>
                <a:gd name="T0" fmla="*/ 225 w 225"/>
                <a:gd name="T1" fmla="*/ 0 h 423"/>
                <a:gd name="T2" fmla="*/ 0 w 225"/>
                <a:gd name="T3" fmla="*/ 0 h 423"/>
                <a:gd name="T4" fmla="*/ 10 w 225"/>
                <a:gd name="T5" fmla="*/ 88 h 423"/>
                <a:gd name="T6" fmla="*/ 27 w 225"/>
                <a:gd name="T7" fmla="*/ 211 h 423"/>
                <a:gd name="T8" fmla="*/ 41 w 225"/>
                <a:gd name="T9" fmla="*/ 334 h 423"/>
                <a:gd name="T10" fmla="*/ 52 w 225"/>
                <a:gd name="T11" fmla="*/ 423 h 423"/>
                <a:gd name="T12" fmla="*/ 69 w 225"/>
                <a:gd name="T13" fmla="*/ 423 h 423"/>
                <a:gd name="T14" fmla="*/ 85 w 225"/>
                <a:gd name="T15" fmla="*/ 423 h 423"/>
                <a:gd name="T16" fmla="*/ 104 w 225"/>
                <a:gd name="T17" fmla="*/ 423 h 423"/>
                <a:gd name="T18" fmla="*/ 123 w 225"/>
                <a:gd name="T19" fmla="*/ 423 h 423"/>
                <a:gd name="T20" fmla="*/ 140 w 225"/>
                <a:gd name="T21" fmla="*/ 423 h 423"/>
                <a:gd name="T22" fmla="*/ 154 w 225"/>
                <a:gd name="T23" fmla="*/ 423 h 423"/>
                <a:gd name="T24" fmla="*/ 167 w 225"/>
                <a:gd name="T25" fmla="*/ 423 h 423"/>
                <a:gd name="T26" fmla="*/ 175 w 225"/>
                <a:gd name="T27" fmla="*/ 423 h 423"/>
                <a:gd name="T28" fmla="*/ 181 w 225"/>
                <a:gd name="T29" fmla="*/ 366 h 423"/>
                <a:gd name="T30" fmla="*/ 194 w 225"/>
                <a:gd name="T31" fmla="*/ 249 h 423"/>
                <a:gd name="T32" fmla="*/ 210 w 225"/>
                <a:gd name="T33" fmla="*/ 114 h 423"/>
                <a:gd name="T34" fmla="*/ 225 w 225"/>
                <a:gd name="T35" fmla="*/ 0 h 4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423"/>
                <a:gd name="T56" fmla="*/ 225 w 225"/>
                <a:gd name="T57" fmla="*/ 423 h 4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423">
                  <a:moveTo>
                    <a:pt x="225" y="0"/>
                  </a:moveTo>
                  <a:lnTo>
                    <a:pt x="0" y="0"/>
                  </a:lnTo>
                  <a:lnTo>
                    <a:pt x="10" y="88"/>
                  </a:lnTo>
                  <a:lnTo>
                    <a:pt x="27" y="211"/>
                  </a:lnTo>
                  <a:lnTo>
                    <a:pt x="41" y="334"/>
                  </a:lnTo>
                  <a:lnTo>
                    <a:pt x="52" y="423"/>
                  </a:lnTo>
                  <a:lnTo>
                    <a:pt x="69" y="423"/>
                  </a:lnTo>
                  <a:lnTo>
                    <a:pt x="85" y="423"/>
                  </a:lnTo>
                  <a:lnTo>
                    <a:pt x="104" y="423"/>
                  </a:lnTo>
                  <a:lnTo>
                    <a:pt x="123" y="423"/>
                  </a:lnTo>
                  <a:lnTo>
                    <a:pt x="140" y="423"/>
                  </a:lnTo>
                  <a:lnTo>
                    <a:pt x="154" y="423"/>
                  </a:lnTo>
                  <a:lnTo>
                    <a:pt x="167" y="423"/>
                  </a:lnTo>
                  <a:lnTo>
                    <a:pt x="175" y="423"/>
                  </a:lnTo>
                  <a:lnTo>
                    <a:pt x="181" y="366"/>
                  </a:lnTo>
                  <a:lnTo>
                    <a:pt x="194" y="249"/>
                  </a:lnTo>
                  <a:lnTo>
                    <a:pt x="210" y="114"/>
                  </a:lnTo>
                  <a:lnTo>
                    <a:pt x="225" y="0"/>
                  </a:lnTo>
                  <a:close/>
                </a:path>
              </a:pathLst>
            </a:custGeom>
            <a:solidFill>
              <a:srgbClr val="3F9EFF"/>
            </a:solidFill>
            <a:ln w="9525">
              <a:noFill/>
              <a:round/>
              <a:headEnd/>
              <a:tailEnd/>
            </a:ln>
          </p:spPr>
          <p:txBody>
            <a:bodyPr/>
            <a:lstStyle/>
            <a:p>
              <a:endParaRPr lang="en-US"/>
            </a:p>
          </p:txBody>
        </p:sp>
        <p:sp>
          <p:nvSpPr>
            <p:cNvPr id="47139" name="Freeform 22"/>
            <p:cNvSpPr>
              <a:spLocks/>
            </p:cNvSpPr>
            <p:nvPr/>
          </p:nvSpPr>
          <p:spPr bwMode="auto">
            <a:xfrm>
              <a:off x="9277" y="12319"/>
              <a:ext cx="206" cy="448"/>
            </a:xfrm>
            <a:custGeom>
              <a:avLst/>
              <a:gdLst>
                <a:gd name="T0" fmla="*/ 31 w 206"/>
                <a:gd name="T1" fmla="*/ 0 h 448"/>
                <a:gd name="T2" fmla="*/ 0 w 206"/>
                <a:gd name="T3" fmla="*/ 0 h 448"/>
                <a:gd name="T4" fmla="*/ 12 w 206"/>
                <a:gd name="T5" fmla="*/ 107 h 448"/>
                <a:gd name="T6" fmla="*/ 31 w 206"/>
                <a:gd name="T7" fmla="*/ 253 h 448"/>
                <a:gd name="T8" fmla="*/ 46 w 206"/>
                <a:gd name="T9" fmla="*/ 384 h 448"/>
                <a:gd name="T10" fmla="*/ 54 w 206"/>
                <a:gd name="T11" fmla="*/ 448 h 448"/>
                <a:gd name="T12" fmla="*/ 67 w 206"/>
                <a:gd name="T13" fmla="*/ 448 h 448"/>
                <a:gd name="T14" fmla="*/ 83 w 206"/>
                <a:gd name="T15" fmla="*/ 448 h 448"/>
                <a:gd name="T16" fmla="*/ 104 w 206"/>
                <a:gd name="T17" fmla="*/ 448 h 448"/>
                <a:gd name="T18" fmla="*/ 129 w 206"/>
                <a:gd name="T19" fmla="*/ 448 h 448"/>
                <a:gd name="T20" fmla="*/ 152 w 206"/>
                <a:gd name="T21" fmla="*/ 448 h 448"/>
                <a:gd name="T22" fmla="*/ 173 w 206"/>
                <a:gd name="T23" fmla="*/ 448 h 448"/>
                <a:gd name="T24" fmla="*/ 190 w 206"/>
                <a:gd name="T25" fmla="*/ 448 h 448"/>
                <a:gd name="T26" fmla="*/ 202 w 206"/>
                <a:gd name="T27" fmla="*/ 448 h 448"/>
                <a:gd name="T28" fmla="*/ 202 w 206"/>
                <a:gd name="T29" fmla="*/ 444 h 448"/>
                <a:gd name="T30" fmla="*/ 204 w 206"/>
                <a:gd name="T31" fmla="*/ 439 h 448"/>
                <a:gd name="T32" fmla="*/ 204 w 206"/>
                <a:gd name="T33" fmla="*/ 432 h 448"/>
                <a:gd name="T34" fmla="*/ 206 w 206"/>
                <a:gd name="T35" fmla="*/ 423 h 448"/>
                <a:gd name="T36" fmla="*/ 190 w 206"/>
                <a:gd name="T37" fmla="*/ 423 h 448"/>
                <a:gd name="T38" fmla="*/ 173 w 206"/>
                <a:gd name="T39" fmla="*/ 423 h 448"/>
                <a:gd name="T40" fmla="*/ 154 w 206"/>
                <a:gd name="T41" fmla="*/ 423 h 448"/>
                <a:gd name="T42" fmla="*/ 136 w 206"/>
                <a:gd name="T43" fmla="*/ 423 h 448"/>
                <a:gd name="T44" fmla="*/ 119 w 206"/>
                <a:gd name="T45" fmla="*/ 423 h 448"/>
                <a:gd name="T46" fmla="*/ 104 w 206"/>
                <a:gd name="T47" fmla="*/ 423 h 448"/>
                <a:gd name="T48" fmla="*/ 92 w 206"/>
                <a:gd name="T49" fmla="*/ 423 h 448"/>
                <a:gd name="T50" fmla="*/ 83 w 206"/>
                <a:gd name="T51" fmla="*/ 423 h 448"/>
                <a:gd name="T52" fmla="*/ 77 w 206"/>
                <a:gd name="T53" fmla="*/ 366 h 448"/>
                <a:gd name="T54" fmla="*/ 63 w 206"/>
                <a:gd name="T55" fmla="*/ 249 h 448"/>
                <a:gd name="T56" fmla="*/ 46 w 206"/>
                <a:gd name="T57" fmla="*/ 114 h 448"/>
                <a:gd name="T58" fmla="*/ 31 w 206"/>
                <a:gd name="T59" fmla="*/ 0 h 4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6"/>
                <a:gd name="T91" fmla="*/ 0 h 448"/>
                <a:gd name="T92" fmla="*/ 206 w 206"/>
                <a:gd name="T93" fmla="*/ 448 h 4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6" h="448">
                  <a:moveTo>
                    <a:pt x="31" y="0"/>
                  </a:moveTo>
                  <a:lnTo>
                    <a:pt x="0" y="0"/>
                  </a:lnTo>
                  <a:lnTo>
                    <a:pt x="12" y="107"/>
                  </a:lnTo>
                  <a:lnTo>
                    <a:pt x="31" y="253"/>
                  </a:lnTo>
                  <a:lnTo>
                    <a:pt x="46" y="384"/>
                  </a:lnTo>
                  <a:lnTo>
                    <a:pt x="54" y="448"/>
                  </a:lnTo>
                  <a:lnTo>
                    <a:pt x="67" y="448"/>
                  </a:lnTo>
                  <a:lnTo>
                    <a:pt x="83" y="448"/>
                  </a:lnTo>
                  <a:lnTo>
                    <a:pt x="104" y="448"/>
                  </a:lnTo>
                  <a:lnTo>
                    <a:pt x="129" y="448"/>
                  </a:lnTo>
                  <a:lnTo>
                    <a:pt x="152" y="448"/>
                  </a:lnTo>
                  <a:lnTo>
                    <a:pt x="173" y="448"/>
                  </a:lnTo>
                  <a:lnTo>
                    <a:pt x="190" y="448"/>
                  </a:lnTo>
                  <a:lnTo>
                    <a:pt x="202" y="448"/>
                  </a:lnTo>
                  <a:lnTo>
                    <a:pt x="202" y="444"/>
                  </a:lnTo>
                  <a:lnTo>
                    <a:pt x="204" y="439"/>
                  </a:lnTo>
                  <a:lnTo>
                    <a:pt x="204" y="432"/>
                  </a:lnTo>
                  <a:lnTo>
                    <a:pt x="206" y="423"/>
                  </a:lnTo>
                  <a:lnTo>
                    <a:pt x="190" y="423"/>
                  </a:lnTo>
                  <a:lnTo>
                    <a:pt x="173" y="423"/>
                  </a:lnTo>
                  <a:lnTo>
                    <a:pt x="154" y="423"/>
                  </a:lnTo>
                  <a:lnTo>
                    <a:pt x="136" y="423"/>
                  </a:lnTo>
                  <a:lnTo>
                    <a:pt x="119" y="423"/>
                  </a:lnTo>
                  <a:lnTo>
                    <a:pt x="104" y="423"/>
                  </a:lnTo>
                  <a:lnTo>
                    <a:pt x="92" y="423"/>
                  </a:lnTo>
                  <a:lnTo>
                    <a:pt x="83" y="423"/>
                  </a:lnTo>
                  <a:lnTo>
                    <a:pt x="77" y="366"/>
                  </a:lnTo>
                  <a:lnTo>
                    <a:pt x="63" y="249"/>
                  </a:lnTo>
                  <a:lnTo>
                    <a:pt x="46" y="114"/>
                  </a:lnTo>
                  <a:lnTo>
                    <a:pt x="31" y="0"/>
                  </a:lnTo>
                  <a:close/>
                </a:path>
              </a:pathLst>
            </a:custGeom>
            <a:solidFill>
              <a:srgbClr val="FFFFFF"/>
            </a:solidFill>
            <a:ln w="9525">
              <a:noFill/>
              <a:round/>
              <a:headEnd/>
              <a:tailEnd/>
            </a:ln>
          </p:spPr>
          <p:txBody>
            <a:bodyPr/>
            <a:lstStyle/>
            <a:p>
              <a:endParaRPr lang="en-US"/>
            </a:p>
          </p:txBody>
        </p:sp>
        <p:sp>
          <p:nvSpPr>
            <p:cNvPr id="47140" name="Freeform 23"/>
            <p:cNvSpPr>
              <a:spLocks/>
            </p:cNvSpPr>
            <p:nvPr/>
          </p:nvSpPr>
          <p:spPr bwMode="auto">
            <a:xfrm>
              <a:off x="9308" y="12319"/>
              <a:ext cx="226" cy="423"/>
            </a:xfrm>
            <a:custGeom>
              <a:avLst/>
              <a:gdLst>
                <a:gd name="T0" fmla="*/ 0 w 226"/>
                <a:gd name="T1" fmla="*/ 0 h 423"/>
                <a:gd name="T2" fmla="*/ 15 w 226"/>
                <a:gd name="T3" fmla="*/ 114 h 423"/>
                <a:gd name="T4" fmla="*/ 32 w 226"/>
                <a:gd name="T5" fmla="*/ 249 h 423"/>
                <a:gd name="T6" fmla="*/ 46 w 226"/>
                <a:gd name="T7" fmla="*/ 366 h 423"/>
                <a:gd name="T8" fmla="*/ 52 w 226"/>
                <a:gd name="T9" fmla="*/ 423 h 423"/>
                <a:gd name="T10" fmla="*/ 61 w 226"/>
                <a:gd name="T11" fmla="*/ 423 h 423"/>
                <a:gd name="T12" fmla="*/ 73 w 226"/>
                <a:gd name="T13" fmla="*/ 423 h 423"/>
                <a:gd name="T14" fmla="*/ 88 w 226"/>
                <a:gd name="T15" fmla="*/ 423 h 423"/>
                <a:gd name="T16" fmla="*/ 105 w 226"/>
                <a:gd name="T17" fmla="*/ 423 h 423"/>
                <a:gd name="T18" fmla="*/ 123 w 226"/>
                <a:gd name="T19" fmla="*/ 423 h 423"/>
                <a:gd name="T20" fmla="*/ 142 w 226"/>
                <a:gd name="T21" fmla="*/ 423 h 423"/>
                <a:gd name="T22" fmla="*/ 159 w 226"/>
                <a:gd name="T23" fmla="*/ 423 h 423"/>
                <a:gd name="T24" fmla="*/ 175 w 226"/>
                <a:gd name="T25" fmla="*/ 423 h 423"/>
                <a:gd name="T26" fmla="*/ 186 w 226"/>
                <a:gd name="T27" fmla="*/ 334 h 423"/>
                <a:gd name="T28" fmla="*/ 201 w 226"/>
                <a:gd name="T29" fmla="*/ 211 h 423"/>
                <a:gd name="T30" fmla="*/ 215 w 226"/>
                <a:gd name="T31" fmla="*/ 88 h 423"/>
                <a:gd name="T32" fmla="*/ 226 w 226"/>
                <a:gd name="T33" fmla="*/ 0 h 423"/>
                <a:gd name="T34" fmla="*/ 0 w 226"/>
                <a:gd name="T35" fmla="*/ 0 h 4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6"/>
                <a:gd name="T55" fmla="*/ 0 h 423"/>
                <a:gd name="T56" fmla="*/ 226 w 226"/>
                <a:gd name="T57" fmla="*/ 423 h 4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6" h="423">
                  <a:moveTo>
                    <a:pt x="0" y="0"/>
                  </a:moveTo>
                  <a:lnTo>
                    <a:pt x="15" y="114"/>
                  </a:lnTo>
                  <a:lnTo>
                    <a:pt x="32" y="249"/>
                  </a:lnTo>
                  <a:lnTo>
                    <a:pt x="46" y="366"/>
                  </a:lnTo>
                  <a:lnTo>
                    <a:pt x="52" y="423"/>
                  </a:lnTo>
                  <a:lnTo>
                    <a:pt x="61" y="423"/>
                  </a:lnTo>
                  <a:lnTo>
                    <a:pt x="73" y="423"/>
                  </a:lnTo>
                  <a:lnTo>
                    <a:pt x="88" y="423"/>
                  </a:lnTo>
                  <a:lnTo>
                    <a:pt x="105" y="423"/>
                  </a:lnTo>
                  <a:lnTo>
                    <a:pt x="123" y="423"/>
                  </a:lnTo>
                  <a:lnTo>
                    <a:pt x="142" y="423"/>
                  </a:lnTo>
                  <a:lnTo>
                    <a:pt x="159" y="423"/>
                  </a:lnTo>
                  <a:lnTo>
                    <a:pt x="175" y="423"/>
                  </a:lnTo>
                  <a:lnTo>
                    <a:pt x="186" y="334"/>
                  </a:lnTo>
                  <a:lnTo>
                    <a:pt x="201" y="211"/>
                  </a:lnTo>
                  <a:lnTo>
                    <a:pt x="215" y="88"/>
                  </a:lnTo>
                  <a:lnTo>
                    <a:pt x="226" y="0"/>
                  </a:lnTo>
                  <a:lnTo>
                    <a:pt x="0" y="0"/>
                  </a:lnTo>
                  <a:close/>
                </a:path>
              </a:pathLst>
            </a:custGeom>
            <a:solidFill>
              <a:srgbClr val="3F9EFF"/>
            </a:solidFill>
            <a:ln w="9525">
              <a:noFill/>
              <a:round/>
              <a:headEnd/>
              <a:tailEnd/>
            </a:ln>
          </p:spPr>
          <p:txBody>
            <a:bodyPr/>
            <a:lstStyle/>
            <a:p>
              <a:endParaRPr lang="en-US"/>
            </a:p>
          </p:txBody>
        </p:sp>
      </p:grpSp>
      <p:pic>
        <p:nvPicPr>
          <p:cNvPr id="877592" name="Picture 24"/>
          <p:cNvPicPr>
            <a:picLocks noChangeAspect="1" noChangeArrowheads="1"/>
          </p:cNvPicPr>
          <p:nvPr/>
        </p:nvPicPr>
        <p:blipFill>
          <a:blip r:embed="rId7" cstate="print"/>
          <a:srcRect/>
          <a:stretch>
            <a:fillRect/>
          </a:stretch>
        </p:blipFill>
        <p:spPr bwMode="auto">
          <a:xfrm>
            <a:off x="6858000" y="1933575"/>
            <a:ext cx="1128713" cy="846138"/>
          </a:xfrm>
          <a:prstGeom prst="rect">
            <a:avLst/>
          </a:prstGeom>
          <a:noFill/>
          <a:ln w="9525">
            <a:noFill/>
            <a:miter lim="800000"/>
            <a:headEnd/>
            <a:tailEnd/>
          </a:ln>
        </p:spPr>
      </p:pic>
      <p:sp>
        <p:nvSpPr>
          <p:cNvPr id="877593" name="Rectangle 25"/>
          <p:cNvSpPr>
            <a:spLocks noChangeArrowheads="1"/>
          </p:cNvSpPr>
          <p:nvPr/>
        </p:nvSpPr>
        <p:spPr bwMode="auto">
          <a:xfrm>
            <a:off x="1066800" y="1643063"/>
            <a:ext cx="4362450" cy="366712"/>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1. </a:t>
            </a:r>
            <a:r>
              <a:rPr lang="en-US" sz="1800" b="1">
                <a:ea typeface="Times New Roman" pitchFamily="18" charset="0"/>
                <a:cs typeface="Arial" charset="0"/>
              </a:rPr>
              <a:t>Reduce consumption of fossil fuels.</a:t>
            </a:r>
          </a:p>
        </p:txBody>
      </p:sp>
      <p:sp>
        <p:nvSpPr>
          <p:cNvPr id="877595" name="Rectangle 27"/>
          <p:cNvSpPr>
            <a:spLocks noChangeArrowheads="1"/>
          </p:cNvSpPr>
          <p:nvPr/>
        </p:nvSpPr>
        <p:spPr bwMode="auto">
          <a:xfrm>
            <a:off x="1066800" y="4676775"/>
            <a:ext cx="4552950" cy="366713"/>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2. </a:t>
            </a:r>
            <a:r>
              <a:rPr lang="en-US" sz="1800" b="1">
                <a:ea typeface="Times New Roman" pitchFamily="18" charset="0"/>
                <a:cs typeface="Arial" charset="0"/>
              </a:rPr>
              <a:t>Support environmental organizations.</a:t>
            </a:r>
          </a:p>
        </p:txBody>
      </p:sp>
      <p:sp>
        <p:nvSpPr>
          <p:cNvPr id="877596" name="Rectangle 28"/>
          <p:cNvSpPr>
            <a:spLocks noChangeArrowheads="1"/>
          </p:cNvSpPr>
          <p:nvPr/>
        </p:nvSpPr>
        <p:spPr bwMode="auto">
          <a:xfrm>
            <a:off x="762000" y="5453063"/>
            <a:ext cx="4756150" cy="366712"/>
          </a:xfrm>
          <a:prstGeom prst="rect">
            <a:avLst/>
          </a:prstGeom>
          <a:noFill/>
          <a:ln w="9525">
            <a:noFill/>
            <a:miter lim="800000"/>
            <a:headEnd/>
            <a:tailEnd/>
          </a:ln>
        </p:spPr>
        <p:txBody>
          <a:bodyPr wrap="none" anchor="ctr">
            <a:spAutoFit/>
          </a:bodyPr>
          <a:lstStyle/>
          <a:p>
            <a:pPr indent="274638" algn="l"/>
            <a:r>
              <a:rPr lang="en-US" sz="1800">
                <a:ea typeface="Times New Roman" pitchFamily="18" charset="0"/>
                <a:cs typeface="Arial" charset="0"/>
              </a:rPr>
              <a:t>3. </a:t>
            </a:r>
            <a:r>
              <a:rPr lang="en-US" sz="1800" b="1">
                <a:ea typeface="Times New Roman" pitchFamily="18" charset="0"/>
                <a:cs typeface="Arial" charset="0"/>
              </a:rPr>
              <a:t>Rely on alternate energy sources.</a:t>
            </a:r>
            <a:r>
              <a:rPr lang="en-US" sz="1800">
                <a:ea typeface="Times New Roman" pitchFamily="18" charset="0"/>
                <a:cs typeface="Arial" charset="0"/>
              </a:rPr>
              <a:t>	</a:t>
            </a:r>
          </a:p>
        </p:txBody>
      </p:sp>
      <p:sp>
        <p:nvSpPr>
          <p:cNvPr id="877597" name="Rectangle 29"/>
          <p:cNvSpPr>
            <a:spLocks noChangeArrowheads="1"/>
          </p:cNvSpPr>
          <p:nvPr/>
        </p:nvSpPr>
        <p:spPr bwMode="auto">
          <a:xfrm>
            <a:off x="2590800" y="3505200"/>
            <a:ext cx="5791200" cy="641350"/>
          </a:xfrm>
          <a:prstGeom prst="rect">
            <a:avLst/>
          </a:prstGeom>
          <a:noFill/>
          <a:ln w="9525">
            <a:noFill/>
            <a:miter lim="800000"/>
            <a:headEnd/>
            <a:tailEnd/>
          </a:ln>
        </p:spPr>
        <p:txBody>
          <a:bodyPr>
            <a:spAutoFit/>
          </a:bodyPr>
          <a:lstStyle/>
          <a:p>
            <a:pPr algn="l" eaLnBrk="0" hangingPunct="0"/>
            <a:r>
              <a:rPr lang="en-US" sz="1800"/>
              <a:t>                             bike instead of drive; carpool;</a:t>
            </a:r>
          </a:p>
          <a:p>
            <a:pPr algn="l" eaLnBrk="0" hangingPunct="0"/>
            <a:r>
              <a:rPr lang="en-US" sz="1800"/>
              <a:t>		energy-efficient vehicles</a:t>
            </a:r>
          </a:p>
        </p:txBody>
      </p:sp>
      <p:pic>
        <p:nvPicPr>
          <p:cNvPr id="877598" name="Picture 30">
            <a:hlinkClick r:id="" action="ppaction://media"/>
          </p:cNvPr>
          <p:cNvPicPr>
            <a:picLocks noRot="1" noChangeAspect="1" noChangeArrowheads="1"/>
          </p:cNvPicPr>
          <p:nvPr>
            <a:wavAudioFile r:embed="rId1" name="~PP81.WAV"/>
          </p:nvPr>
        </p:nvPicPr>
        <p:blipFill>
          <a:blip r:embed="rId8" cstate="print"/>
          <a:srcRect/>
          <a:stretch>
            <a:fillRect/>
          </a:stretch>
        </p:blipFill>
        <p:spPr bwMode="auto">
          <a:xfrm>
            <a:off x="8772525" y="6486525"/>
            <a:ext cx="304800" cy="304800"/>
          </a:xfrm>
          <a:prstGeom prst="rect">
            <a:avLst/>
          </a:prstGeom>
          <a:noFill/>
          <a:ln w="9525">
            <a:noFill/>
            <a:miter lim="800000"/>
            <a:headEnd/>
            <a:tailEnd/>
          </a:ln>
        </p:spPr>
      </p:pic>
      <p:pic>
        <p:nvPicPr>
          <p:cNvPr id="877599" name="Picture 31" descr="house_insulation"/>
          <p:cNvPicPr>
            <a:picLocks noChangeAspect="1" noChangeArrowheads="1"/>
          </p:cNvPicPr>
          <p:nvPr/>
        </p:nvPicPr>
        <p:blipFill>
          <a:blip r:embed="rId9" cstate="print"/>
          <a:srcRect/>
          <a:stretch>
            <a:fillRect/>
          </a:stretch>
        </p:blipFill>
        <p:spPr bwMode="auto">
          <a:xfrm>
            <a:off x="6781800" y="1703388"/>
            <a:ext cx="1450975" cy="1701800"/>
          </a:xfrm>
          <a:prstGeom prst="rect">
            <a:avLst/>
          </a:prstGeom>
          <a:noFill/>
          <a:ln w="9525">
            <a:noFill/>
            <a:miter lim="800000"/>
            <a:headEnd/>
            <a:tailEnd/>
          </a:ln>
        </p:spPr>
      </p:pic>
      <p:sp>
        <p:nvSpPr>
          <p:cNvPr id="877601" name="Rectangle 33"/>
          <p:cNvSpPr>
            <a:spLocks noChangeArrowheads="1"/>
          </p:cNvSpPr>
          <p:nvPr/>
        </p:nvSpPr>
        <p:spPr bwMode="auto">
          <a:xfrm>
            <a:off x="1347788" y="2098675"/>
            <a:ext cx="1098550" cy="366713"/>
          </a:xfrm>
          <a:prstGeom prst="rect">
            <a:avLst/>
          </a:prstGeom>
          <a:noFill/>
          <a:ln w="9525">
            <a:noFill/>
            <a:miter lim="800000"/>
            <a:headEnd/>
            <a:tailEnd/>
          </a:ln>
        </p:spPr>
        <p:txBody>
          <a:bodyPr wrap="none">
            <a:spAutoFit/>
          </a:bodyPr>
          <a:lstStyle/>
          <a:p>
            <a:pPr algn="l"/>
            <a:r>
              <a:rPr lang="en-US" sz="1800" u="sng">
                <a:ea typeface="Times New Roman" pitchFamily="18" charset="0"/>
                <a:cs typeface="Arial" charset="0"/>
              </a:rPr>
              <a:t>At home</a:t>
            </a:r>
            <a:r>
              <a:rPr lang="en-US" sz="1800">
                <a:ea typeface="Times New Roman" pitchFamily="18" charset="0"/>
                <a:cs typeface="Arial" charset="0"/>
              </a:rPr>
              <a:t>:</a:t>
            </a:r>
          </a:p>
        </p:txBody>
      </p:sp>
      <p:sp>
        <p:nvSpPr>
          <p:cNvPr id="877603" name="Rectangle 35"/>
          <p:cNvSpPr>
            <a:spLocks noChangeArrowheads="1"/>
          </p:cNvSpPr>
          <p:nvPr/>
        </p:nvSpPr>
        <p:spPr bwMode="auto">
          <a:xfrm>
            <a:off x="2597150" y="3503613"/>
            <a:ext cx="1454150" cy="366712"/>
          </a:xfrm>
          <a:prstGeom prst="rect">
            <a:avLst/>
          </a:prstGeom>
          <a:noFill/>
          <a:ln w="9525">
            <a:noFill/>
            <a:miter lim="800000"/>
            <a:headEnd/>
            <a:tailEnd/>
          </a:ln>
        </p:spPr>
        <p:txBody>
          <a:bodyPr wrap="none">
            <a:spAutoFit/>
          </a:bodyPr>
          <a:lstStyle/>
          <a:p>
            <a:pPr algn="l"/>
            <a:r>
              <a:rPr lang="en-US" sz="1800" u="sng"/>
              <a:t>On the road</a:t>
            </a:r>
            <a:r>
              <a:rPr lang="en-US" sz="1800"/>
              <a:t>:</a:t>
            </a:r>
          </a:p>
        </p:txBody>
      </p:sp>
      <p:sp>
        <p:nvSpPr>
          <p:cNvPr id="877605" name="Rectangle 37"/>
          <p:cNvSpPr>
            <a:spLocks noChangeArrowheads="1"/>
          </p:cNvSpPr>
          <p:nvPr/>
        </p:nvSpPr>
        <p:spPr bwMode="auto">
          <a:xfrm>
            <a:off x="1281113" y="5756275"/>
            <a:ext cx="4756150" cy="366713"/>
          </a:xfrm>
          <a:prstGeom prst="rect">
            <a:avLst/>
          </a:prstGeom>
          <a:noFill/>
          <a:ln w="9525">
            <a:noFill/>
            <a:miter lim="800000"/>
            <a:headEnd/>
            <a:tailEnd/>
          </a:ln>
        </p:spPr>
        <p:txBody>
          <a:bodyPr wrap="none">
            <a:spAutoFit/>
          </a:bodyPr>
          <a:lstStyle/>
          <a:p>
            <a:pPr algn="l" eaLnBrk="0" hangingPunct="0"/>
            <a:r>
              <a:rPr lang="en-US" sz="1800">
                <a:ea typeface="Times New Roman" pitchFamily="18" charset="0"/>
                <a:cs typeface="Arial" charset="0"/>
              </a:rPr>
              <a:t>solar, wind energy, hydroelectric power	</a:t>
            </a:r>
          </a:p>
        </p:txBody>
      </p:sp>
      <p:pic>
        <p:nvPicPr>
          <p:cNvPr id="877607" name="Picture 39" descr="wind farms"/>
          <p:cNvPicPr>
            <a:picLocks noChangeAspect="1" noChangeArrowheads="1"/>
          </p:cNvPicPr>
          <p:nvPr/>
        </p:nvPicPr>
        <p:blipFill>
          <a:blip r:embed="rId10" cstate="print"/>
          <a:srcRect/>
          <a:stretch>
            <a:fillRect/>
          </a:stretch>
        </p:blipFill>
        <p:spPr bwMode="auto">
          <a:xfrm>
            <a:off x="5580063" y="5459413"/>
            <a:ext cx="1778000" cy="1185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77598"/>
                                        </p:tgtEl>
                                      </p:cBhvr>
                                    </p:cmd>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77593"/>
                                        </p:tgtEl>
                                        <p:attrNameLst>
                                          <p:attrName>style.visibility</p:attrName>
                                        </p:attrNameLst>
                                      </p:cBhvr>
                                      <p:to>
                                        <p:strVal val="visible"/>
                                      </p:to>
                                    </p:set>
                                    <p:anim calcmode="lin" valueType="num">
                                      <p:cBhvr>
                                        <p:cTn id="11" dur="500" fill="hold"/>
                                        <p:tgtEl>
                                          <p:spTgt spid="877593"/>
                                        </p:tgtEl>
                                        <p:attrNameLst>
                                          <p:attrName>ppt_w</p:attrName>
                                        </p:attrNameLst>
                                      </p:cBhvr>
                                      <p:tavLst>
                                        <p:tav tm="0">
                                          <p:val>
                                            <p:fltVal val="0"/>
                                          </p:val>
                                        </p:tav>
                                        <p:tav tm="100000">
                                          <p:val>
                                            <p:strVal val="#ppt_w"/>
                                          </p:val>
                                        </p:tav>
                                      </p:tavLst>
                                    </p:anim>
                                    <p:anim calcmode="lin" valueType="num">
                                      <p:cBhvr>
                                        <p:cTn id="12" dur="500" fill="hold"/>
                                        <p:tgtEl>
                                          <p:spTgt spid="877593"/>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877601"/>
                                        </p:tgtEl>
                                        <p:attrNameLst>
                                          <p:attrName>style.visibility</p:attrName>
                                        </p:attrNameLst>
                                      </p:cBhvr>
                                      <p:to>
                                        <p:strVal val="visible"/>
                                      </p:to>
                                    </p:set>
                                    <p:anim calcmode="lin" valueType="num">
                                      <p:cBhvr>
                                        <p:cTn id="17" dur="500" fill="hold"/>
                                        <p:tgtEl>
                                          <p:spTgt spid="877601"/>
                                        </p:tgtEl>
                                        <p:attrNameLst>
                                          <p:attrName>ppt_w</p:attrName>
                                        </p:attrNameLst>
                                      </p:cBhvr>
                                      <p:tavLst>
                                        <p:tav tm="0">
                                          <p:val>
                                            <p:fltVal val="0"/>
                                          </p:val>
                                        </p:tav>
                                        <p:tav tm="100000">
                                          <p:val>
                                            <p:strVal val="#ppt_w"/>
                                          </p:val>
                                        </p:tav>
                                      </p:tavLst>
                                    </p:anim>
                                    <p:anim calcmode="lin" valueType="num">
                                      <p:cBhvr>
                                        <p:cTn id="18" dur="500" fill="hold"/>
                                        <p:tgtEl>
                                          <p:spTgt spid="877601"/>
                                        </p:tgtEl>
                                        <p:attrNameLst>
                                          <p:attrName>ppt_h</p:attrName>
                                        </p:attrNameLst>
                                      </p:cBhvr>
                                      <p:tavLst>
                                        <p:tav tm="0">
                                          <p:val>
                                            <p:fltVal val="0"/>
                                          </p:val>
                                        </p:tav>
                                        <p:tav tm="100000">
                                          <p:val>
                                            <p:strVal val="#ppt_h"/>
                                          </p:val>
                                        </p:tav>
                                      </p:tavLst>
                                    </p:anim>
                                    <p:animEffect transition="in" filter="fade">
                                      <p:cBhvr>
                                        <p:cTn id="19" dur="500"/>
                                        <p:tgtEl>
                                          <p:spTgt spid="87760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77594">
                                            <p:txEl>
                                              <p:pRg st="0" end="0"/>
                                            </p:txEl>
                                          </p:spTgt>
                                        </p:tgtEl>
                                        <p:attrNameLst>
                                          <p:attrName>style.visibility</p:attrName>
                                        </p:attrNameLst>
                                      </p:cBhvr>
                                      <p:to>
                                        <p:strVal val="visible"/>
                                      </p:to>
                                    </p:set>
                                    <p:animEffect transition="in" filter="wipe(left)">
                                      <p:cBhvr>
                                        <p:cTn id="24" dur="500"/>
                                        <p:tgtEl>
                                          <p:spTgt spid="877594">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77592"/>
                                        </p:tgtEl>
                                        <p:attrNameLst>
                                          <p:attrName>style.visibility</p:attrName>
                                        </p:attrNameLst>
                                      </p:cBhvr>
                                      <p:to>
                                        <p:strVal val="visible"/>
                                      </p:to>
                                    </p:set>
                                    <p:animEffect transition="in" filter="fade">
                                      <p:cBhvr>
                                        <p:cTn id="27" dur="2000"/>
                                        <p:tgtEl>
                                          <p:spTgt spid="87759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877594">
                                            <p:txEl>
                                              <p:pRg st="1" end="1"/>
                                            </p:txEl>
                                          </p:spTgt>
                                        </p:tgtEl>
                                        <p:attrNameLst>
                                          <p:attrName>style.visibility</p:attrName>
                                        </p:attrNameLst>
                                      </p:cBhvr>
                                      <p:to>
                                        <p:strVal val="visible"/>
                                      </p:to>
                                    </p:set>
                                    <p:animEffect transition="in" filter="wipe(right)">
                                      <p:cBhvr>
                                        <p:cTn id="32" dur="500"/>
                                        <p:tgtEl>
                                          <p:spTgt spid="877594">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77599"/>
                                        </p:tgtEl>
                                        <p:attrNameLst>
                                          <p:attrName>style.visibility</p:attrName>
                                        </p:attrNameLst>
                                      </p:cBhvr>
                                      <p:to>
                                        <p:strVal val="visible"/>
                                      </p:to>
                                    </p:set>
                                    <p:animEffect transition="in" filter="fade">
                                      <p:cBhvr>
                                        <p:cTn id="35" dur="2000"/>
                                        <p:tgtEl>
                                          <p:spTgt spid="87759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877594">
                                            <p:txEl>
                                              <p:pRg st="2" end="2"/>
                                            </p:txEl>
                                          </p:spTgt>
                                        </p:tgtEl>
                                        <p:attrNameLst>
                                          <p:attrName>style.visibility</p:attrName>
                                        </p:attrNameLst>
                                      </p:cBhvr>
                                      <p:to>
                                        <p:strVal val="visible"/>
                                      </p:to>
                                    </p:set>
                                    <p:animEffect transition="in" filter="wipe(up)">
                                      <p:cBhvr>
                                        <p:cTn id="40" dur="500"/>
                                        <p:tgtEl>
                                          <p:spTgt spid="87759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77594">
                                            <p:txEl>
                                              <p:pRg st="3" end="3"/>
                                            </p:txEl>
                                          </p:spTgt>
                                        </p:tgtEl>
                                        <p:attrNameLst>
                                          <p:attrName>style.visibility</p:attrName>
                                        </p:attrNameLst>
                                      </p:cBhvr>
                                      <p:to>
                                        <p:strVal val="visible"/>
                                      </p:to>
                                    </p:set>
                                    <p:animEffect transition="in" filter="wipe(down)">
                                      <p:cBhvr>
                                        <p:cTn id="45" dur="500"/>
                                        <p:tgtEl>
                                          <p:spTgt spid="87759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877608"/>
                                        </p:tgtEl>
                                        <p:attrNameLst>
                                          <p:attrName>style.visibility</p:attrName>
                                        </p:attrNameLst>
                                      </p:cBhvr>
                                      <p:to>
                                        <p:strVal val="visible"/>
                                      </p:to>
                                    </p:set>
                                    <p:anim calcmode="lin" valueType="num">
                                      <p:cBhvr>
                                        <p:cTn id="50" dur="1000" fill="hold"/>
                                        <p:tgtEl>
                                          <p:spTgt spid="877608"/>
                                        </p:tgtEl>
                                        <p:attrNameLst>
                                          <p:attrName>ppt_x</p:attrName>
                                        </p:attrNameLst>
                                      </p:cBhvr>
                                      <p:tavLst>
                                        <p:tav tm="0">
                                          <p:val>
                                            <p:strVal val="#ppt_x-.2"/>
                                          </p:val>
                                        </p:tav>
                                        <p:tav tm="100000">
                                          <p:val>
                                            <p:strVal val="#ppt_x"/>
                                          </p:val>
                                        </p:tav>
                                      </p:tavLst>
                                    </p:anim>
                                    <p:anim calcmode="lin" valueType="num">
                                      <p:cBhvr>
                                        <p:cTn id="51" dur="1000" fill="hold"/>
                                        <p:tgtEl>
                                          <p:spTgt spid="877608"/>
                                        </p:tgtEl>
                                        <p:attrNameLst>
                                          <p:attrName>ppt_y</p:attrName>
                                        </p:attrNameLst>
                                      </p:cBhvr>
                                      <p:tavLst>
                                        <p:tav tm="0">
                                          <p:val>
                                            <p:strVal val="#ppt_y"/>
                                          </p:val>
                                        </p:tav>
                                        <p:tav tm="100000">
                                          <p:val>
                                            <p:strVal val="#ppt_y"/>
                                          </p:val>
                                        </p:tav>
                                      </p:tavLst>
                                    </p:anim>
                                    <p:animEffect transition="in" filter="wipe(right)" prLst="gradientSize: 0.1">
                                      <p:cBhvr>
                                        <p:cTn id="52" dur="1000"/>
                                        <p:tgtEl>
                                          <p:spTgt spid="87760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877603"/>
                                        </p:tgtEl>
                                        <p:attrNameLst>
                                          <p:attrName>style.visibility</p:attrName>
                                        </p:attrNameLst>
                                      </p:cBhvr>
                                      <p:to>
                                        <p:strVal val="visible"/>
                                      </p:to>
                                    </p:set>
                                    <p:anim calcmode="lin" valueType="num">
                                      <p:cBhvr>
                                        <p:cTn id="57" dur="500" fill="hold"/>
                                        <p:tgtEl>
                                          <p:spTgt spid="877603"/>
                                        </p:tgtEl>
                                        <p:attrNameLst>
                                          <p:attrName>ppt_w</p:attrName>
                                        </p:attrNameLst>
                                      </p:cBhvr>
                                      <p:tavLst>
                                        <p:tav tm="0">
                                          <p:val>
                                            <p:fltVal val="0"/>
                                          </p:val>
                                        </p:tav>
                                        <p:tav tm="100000">
                                          <p:val>
                                            <p:strVal val="#ppt_w"/>
                                          </p:val>
                                        </p:tav>
                                      </p:tavLst>
                                    </p:anim>
                                    <p:anim calcmode="lin" valueType="num">
                                      <p:cBhvr>
                                        <p:cTn id="58" dur="500" fill="hold"/>
                                        <p:tgtEl>
                                          <p:spTgt spid="877603"/>
                                        </p:tgtEl>
                                        <p:attrNameLst>
                                          <p:attrName>ppt_h</p:attrName>
                                        </p:attrNameLst>
                                      </p:cBhvr>
                                      <p:tavLst>
                                        <p:tav tm="0">
                                          <p:val>
                                            <p:fltVal val="0"/>
                                          </p:val>
                                        </p:tav>
                                        <p:tav tm="100000">
                                          <p:val>
                                            <p:strVal val="#ppt_h"/>
                                          </p:val>
                                        </p:tav>
                                      </p:tavLst>
                                    </p:anim>
                                    <p:animEffect transition="in" filter="fade">
                                      <p:cBhvr>
                                        <p:cTn id="59" dur="500"/>
                                        <p:tgtEl>
                                          <p:spTgt spid="877603"/>
                                        </p:tgtEl>
                                      </p:cBhvr>
                                    </p:animEffect>
                                  </p:childTnLst>
                                </p:cTn>
                              </p:par>
                            </p:childTnLst>
                          </p:cTn>
                        </p:par>
                        <p:par>
                          <p:cTn id="60" fill="hold">
                            <p:stCondLst>
                              <p:cond delay="500"/>
                            </p:stCondLst>
                            <p:childTnLst>
                              <p:par>
                                <p:cTn id="61" presetID="9" presetClass="exit" presetSubtype="0" fill="hold" nodeType="afterEffect">
                                  <p:stCondLst>
                                    <p:cond delay="0"/>
                                  </p:stCondLst>
                                  <p:childTnLst>
                                    <p:animEffect transition="out" filter="dissolve">
                                      <p:cBhvr>
                                        <p:cTn id="62" dur="500"/>
                                        <p:tgtEl>
                                          <p:spTgt spid="877608"/>
                                        </p:tgtEl>
                                      </p:cBhvr>
                                    </p:animEffect>
                                    <p:set>
                                      <p:cBhvr>
                                        <p:cTn id="63" dur="1" fill="hold">
                                          <p:stCondLst>
                                            <p:cond delay="499"/>
                                          </p:stCondLst>
                                        </p:cTn>
                                        <p:tgtEl>
                                          <p:spTgt spid="87760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0" presetClass="entr" presetSubtype="0" fill="hold" nodeType="clickEffect">
                                  <p:stCondLst>
                                    <p:cond delay="0"/>
                                  </p:stCondLst>
                                  <p:iterate type="lt">
                                    <p:tmPct val="10000"/>
                                  </p:iterate>
                                  <p:childTnLst>
                                    <p:set>
                                      <p:cBhvr>
                                        <p:cTn id="67" dur="1" fill="hold">
                                          <p:stCondLst>
                                            <p:cond delay="0"/>
                                          </p:stCondLst>
                                        </p:cTn>
                                        <p:tgtEl>
                                          <p:spTgt spid="877597">
                                            <p:txEl>
                                              <p:pRg st="0" end="0"/>
                                            </p:txEl>
                                          </p:spTgt>
                                        </p:tgtEl>
                                        <p:attrNameLst>
                                          <p:attrName>style.visibility</p:attrName>
                                        </p:attrNameLst>
                                      </p:cBhvr>
                                      <p:to>
                                        <p:strVal val="visible"/>
                                      </p:to>
                                    </p:set>
                                    <p:animEffect transition="in" filter="fade">
                                      <p:cBhvr>
                                        <p:cTn id="68" dur="1000"/>
                                        <p:tgtEl>
                                          <p:spTgt spid="877597">
                                            <p:txEl>
                                              <p:pRg st="0" end="0"/>
                                            </p:txEl>
                                          </p:spTgt>
                                        </p:tgtEl>
                                      </p:cBhvr>
                                    </p:animEffect>
                                    <p:anim calcmode="lin" valueType="num">
                                      <p:cBhvr>
                                        <p:cTn id="69" dur="1000" fill="hold"/>
                                        <p:tgtEl>
                                          <p:spTgt spid="877597">
                                            <p:txEl>
                                              <p:pRg st="0" end="0"/>
                                            </p:txEl>
                                          </p:spTgt>
                                        </p:tgtEl>
                                        <p:attrNameLst>
                                          <p:attrName>ppt_x</p:attrName>
                                        </p:attrNameLst>
                                      </p:cBhvr>
                                      <p:tavLst>
                                        <p:tav tm="0">
                                          <p:val>
                                            <p:strVal val="#ppt_x-.1"/>
                                          </p:val>
                                        </p:tav>
                                        <p:tav tm="100000">
                                          <p:val>
                                            <p:strVal val="#ppt_x"/>
                                          </p:val>
                                        </p:tav>
                                      </p:tavLst>
                                    </p:anim>
                                    <p:anim calcmode="lin" valueType="num">
                                      <p:cBhvr>
                                        <p:cTn id="70" dur="1000" fill="hold"/>
                                        <p:tgtEl>
                                          <p:spTgt spid="877597">
                                            <p:txEl>
                                              <p:pRg st="0" end="0"/>
                                            </p:txEl>
                                          </p:spTgt>
                                        </p:tgtEl>
                                        <p:attrNameLst>
                                          <p:attrName>ppt_y</p:attrName>
                                        </p:attrNameLst>
                                      </p:cBhvr>
                                      <p:tavLst>
                                        <p:tav tm="0">
                                          <p:val>
                                            <p:strVal val="#ppt_y"/>
                                          </p:val>
                                        </p:tav>
                                        <p:tav tm="100000">
                                          <p:val>
                                            <p:strVal val="#ppt_y"/>
                                          </p:val>
                                        </p:tav>
                                      </p:tavLst>
                                    </p:anim>
                                  </p:childTnLst>
                                </p:cTn>
                              </p:par>
                              <p:par>
                                <p:cTn id="71" presetID="29" presetClass="entr" presetSubtype="0" fill="hold" nodeType="withEffect">
                                  <p:stCondLst>
                                    <p:cond delay="0"/>
                                  </p:stCondLst>
                                  <p:childTnLst>
                                    <p:set>
                                      <p:cBhvr>
                                        <p:cTn id="72" dur="1" fill="hold">
                                          <p:stCondLst>
                                            <p:cond delay="0"/>
                                          </p:stCondLst>
                                        </p:cTn>
                                        <p:tgtEl>
                                          <p:spTgt spid="877571"/>
                                        </p:tgtEl>
                                        <p:attrNameLst>
                                          <p:attrName>style.visibility</p:attrName>
                                        </p:attrNameLst>
                                      </p:cBhvr>
                                      <p:to>
                                        <p:strVal val="visible"/>
                                      </p:to>
                                    </p:set>
                                    <p:anim calcmode="lin" valueType="num">
                                      <p:cBhvr>
                                        <p:cTn id="73" dur="1000" fill="hold"/>
                                        <p:tgtEl>
                                          <p:spTgt spid="877571"/>
                                        </p:tgtEl>
                                        <p:attrNameLst>
                                          <p:attrName>ppt_x</p:attrName>
                                        </p:attrNameLst>
                                      </p:cBhvr>
                                      <p:tavLst>
                                        <p:tav tm="0">
                                          <p:val>
                                            <p:strVal val="#ppt_x-.2"/>
                                          </p:val>
                                        </p:tav>
                                        <p:tav tm="100000">
                                          <p:val>
                                            <p:strVal val="#ppt_x"/>
                                          </p:val>
                                        </p:tav>
                                      </p:tavLst>
                                    </p:anim>
                                    <p:anim calcmode="lin" valueType="num">
                                      <p:cBhvr>
                                        <p:cTn id="74" dur="1000" fill="hold"/>
                                        <p:tgtEl>
                                          <p:spTgt spid="877571"/>
                                        </p:tgtEl>
                                        <p:attrNameLst>
                                          <p:attrName>ppt_y</p:attrName>
                                        </p:attrNameLst>
                                      </p:cBhvr>
                                      <p:tavLst>
                                        <p:tav tm="0">
                                          <p:val>
                                            <p:strVal val="#ppt_y"/>
                                          </p:val>
                                        </p:tav>
                                        <p:tav tm="100000">
                                          <p:val>
                                            <p:strVal val="#ppt_y"/>
                                          </p:val>
                                        </p:tav>
                                      </p:tavLst>
                                    </p:anim>
                                    <p:animEffect transition="in" filter="wipe(right)" prLst="gradientSize: 0.1">
                                      <p:cBhvr>
                                        <p:cTn id="75" dur="1000"/>
                                        <p:tgtEl>
                                          <p:spTgt spid="877571"/>
                                        </p:tgtEl>
                                      </p:cBhvr>
                                    </p:animEffect>
                                  </p:childTnLst>
                                </p:cTn>
                              </p:par>
                            </p:childTnLst>
                          </p:cTn>
                        </p:par>
                      </p:childTnLst>
                    </p:cTn>
                  </p:par>
                  <p:par>
                    <p:cTn id="76" fill="hold">
                      <p:stCondLst>
                        <p:cond delay="indefinite"/>
                      </p:stCondLst>
                      <p:childTnLst>
                        <p:par>
                          <p:cTn id="77" fill="hold">
                            <p:stCondLst>
                              <p:cond delay="0"/>
                            </p:stCondLst>
                            <p:childTnLst>
                              <p:par>
                                <p:cTn id="78" presetID="40" presetClass="entr" presetSubtype="0" fill="hold" nodeType="clickEffect">
                                  <p:stCondLst>
                                    <p:cond delay="0"/>
                                  </p:stCondLst>
                                  <p:iterate type="lt">
                                    <p:tmPct val="10000"/>
                                  </p:iterate>
                                  <p:childTnLst>
                                    <p:set>
                                      <p:cBhvr>
                                        <p:cTn id="79" dur="1" fill="hold">
                                          <p:stCondLst>
                                            <p:cond delay="0"/>
                                          </p:stCondLst>
                                        </p:cTn>
                                        <p:tgtEl>
                                          <p:spTgt spid="877597">
                                            <p:txEl>
                                              <p:pRg st="1" end="1"/>
                                            </p:txEl>
                                          </p:spTgt>
                                        </p:tgtEl>
                                        <p:attrNameLst>
                                          <p:attrName>style.visibility</p:attrName>
                                        </p:attrNameLst>
                                      </p:cBhvr>
                                      <p:to>
                                        <p:strVal val="visible"/>
                                      </p:to>
                                    </p:set>
                                    <p:animEffect transition="in" filter="fade">
                                      <p:cBhvr>
                                        <p:cTn id="80" dur="1000"/>
                                        <p:tgtEl>
                                          <p:spTgt spid="877597">
                                            <p:txEl>
                                              <p:pRg st="1" end="1"/>
                                            </p:txEl>
                                          </p:spTgt>
                                        </p:tgtEl>
                                      </p:cBhvr>
                                    </p:animEffect>
                                    <p:anim calcmode="lin" valueType="num">
                                      <p:cBhvr>
                                        <p:cTn id="81" dur="1000" fill="hold"/>
                                        <p:tgtEl>
                                          <p:spTgt spid="877597">
                                            <p:txEl>
                                              <p:pRg st="1" end="1"/>
                                            </p:txEl>
                                          </p:spTgt>
                                        </p:tgtEl>
                                        <p:attrNameLst>
                                          <p:attrName>ppt_x</p:attrName>
                                        </p:attrNameLst>
                                      </p:cBhvr>
                                      <p:tavLst>
                                        <p:tav tm="0">
                                          <p:val>
                                            <p:strVal val="#ppt_x-.1"/>
                                          </p:val>
                                        </p:tav>
                                        <p:tav tm="100000">
                                          <p:val>
                                            <p:strVal val="#ppt_x"/>
                                          </p:val>
                                        </p:tav>
                                      </p:tavLst>
                                    </p:anim>
                                    <p:anim calcmode="lin" valueType="num">
                                      <p:cBhvr>
                                        <p:cTn id="82" dur="1000" fill="hold"/>
                                        <p:tgtEl>
                                          <p:spTgt spid="8775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10" fill="hold" grpId="0" nodeType="clickEffect">
                                  <p:stCondLst>
                                    <p:cond delay="0"/>
                                  </p:stCondLst>
                                  <p:childTnLst>
                                    <p:set>
                                      <p:cBhvr>
                                        <p:cTn id="86" dur="1" fill="hold">
                                          <p:stCondLst>
                                            <p:cond delay="0"/>
                                          </p:stCondLst>
                                        </p:cTn>
                                        <p:tgtEl>
                                          <p:spTgt spid="877595"/>
                                        </p:tgtEl>
                                        <p:attrNameLst>
                                          <p:attrName>style.visibility</p:attrName>
                                        </p:attrNameLst>
                                      </p:cBhvr>
                                      <p:to>
                                        <p:strVal val="visible"/>
                                      </p:to>
                                    </p:set>
                                    <p:anim calcmode="lin" valueType="num">
                                      <p:cBhvr>
                                        <p:cTn id="87" dur="500" fill="hold"/>
                                        <p:tgtEl>
                                          <p:spTgt spid="877595"/>
                                        </p:tgtEl>
                                        <p:attrNameLst>
                                          <p:attrName>ppt_w</p:attrName>
                                        </p:attrNameLst>
                                      </p:cBhvr>
                                      <p:tavLst>
                                        <p:tav tm="0">
                                          <p:val>
                                            <p:fltVal val="0"/>
                                          </p:val>
                                        </p:tav>
                                        <p:tav tm="100000">
                                          <p:val>
                                            <p:strVal val="#ppt_w"/>
                                          </p:val>
                                        </p:tav>
                                      </p:tavLst>
                                    </p:anim>
                                    <p:anim calcmode="lin" valueType="num">
                                      <p:cBhvr>
                                        <p:cTn id="88" dur="500" fill="hold"/>
                                        <p:tgtEl>
                                          <p:spTgt spid="877595"/>
                                        </p:tgtEl>
                                        <p:attrNameLst>
                                          <p:attrName>ppt_h</p:attrName>
                                        </p:attrNameLst>
                                      </p:cBhvr>
                                      <p:tavLst>
                                        <p:tav tm="0">
                                          <p:val>
                                            <p:strVal val="#ppt_h"/>
                                          </p:val>
                                        </p:tav>
                                        <p:tav tm="100000">
                                          <p:val>
                                            <p:strVal val="#ppt_h"/>
                                          </p:val>
                                        </p:tav>
                                      </p:tavLst>
                                    </p:anim>
                                  </p:childTnLst>
                                </p:cTn>
                              </p:par>
                            </p:childTnLst>
                          </p:cTn>
                        </p:par>
                        <p:par>
                          <p:cTn id="89" fill="hold">
                            <p:stCondLst>
                              <p:cond delay="500"/>
                            </p:stCondLst>
                            <p:childTnLst>
                              <p:par>
                                <p:cTn id="90" presetID="9" presetClass="entr" presetSubtype="0" fill="hold" nodeType="after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dissolve">
                                      <p:cBhvr>
                                        <p:cTn id="92" dur="500"/>
                                        <p:tgtEl>
                                          <p:spTgt spid="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0" fill="hold" grpId="0" nodeType="clickEffect">
                                  <p:stCondLst>
                                    <p:cond delay="0"/>
                                  </p:stCondLst>
                                  <p:childTnLst>
                                    <p:set>
                                      <p:cBhvr>
                                        <p:cTn id="96" dur="1" fill="hold">
                                          <p:stCondLst>
                                            <p:cond delay="0"/>
                                          </p:stCondLst>
                                        </p:cTn>
                                        <p:tgtEl>
                                          <p:spTgt spid="877596"/>
                                        </p:tgtEl>
                                        <p:attrNameLst>
                                          <p:attrName>style.visibility</p:attrName>
                                        </p:attrNameLst>
                                      </p:cBhvr>
                                      <p:to>
                                        <p:strVal val="visible"/>
                                      </p:to>
                                    </p:set>
                                    <p:anim calcmode="lin" valueType="num">
                                      <p:cBhvr>
                                        <p:cTn id="97" dur="500" fill="hold"/>
                                        <p:tgtEl>
                                          <p:spTgt spid="877596"/>
                                        </p:tgtEl>
                                        <p:attrNameLst>
                                          <p:attrName>ppt_w</p:attrName>
                                        </p:attrNameLst>
                                      </p:cBhvr>
                                      <p:tavLst>
                                        <p:tav tm="0">
                                          <p:val>
                                            <p:fltVal val="0"/>
                                          </p:val>
                                        </p:tav>
                                        <p:tav tm="100000">
                                          <p:val>
                                            <p:strVal val="#ppt_w"/>
                                          </p:val>
                                        </p:tav>
                                      </p:tavLst>
                                    </p:anim>
                                    <p:anim calcmode="lin" valueType="num">
                                      <p:cBhvr>
                                        <p:cTn id="98" dur="500" fill="hold"/>
                                        <p:tgtEl>
                                          <p:spTgt spid="877596"/>
                                        </p:tgtEl>
                                        <p:attrNameLst>
                                          <p:attrName>ppt_h</p:attrName>
                                        </p:attrNameLst>
                                      </p:cBhvr>
                                      <p:tavLst>
                                        <p:tav tm="0">
                                          <p:val>
                                            <p:fltVal val="0"/>
                                          </p:val>
                                        </p:tav>
                                        <p:tav tm="100000">
                                          <p:val>
                                            <p:strVal val="#ppt_h"/>
                                          </p:val>
                                        </p:tav>
                                      </p:tavLst>
                                    </p:anim>
                                    <p:animEffect transition="in" filter="fade">
                                      <p:cBhvr>
                                        <p:cTn id="99" dur="500"/>
                                        <p:tgtEl>
                                          <p:spTgt spid="877596"/>
                                        </p:tgtEl>
                                      </p:cBhvr>
                                    </p:animEffec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877605"/>
                                        </p:tgtEl>
                                        <p:attrNameLst>
                                          <p:attrName>style.visibility</p:attrName>
                                        </p:attrNameLst>
                                      </p:cBhvr>
                                      <p:to>
                                        <p:strVal val="visible"/>
                                      </p:to>
                                    </p:set>
                                    <p:animEffect transition="in" filter="fade">
                                      <p:cBhvr>
                                        <p:cTn id="104" dur="1000"/>
                                        <p:tgtEl>
                                          <p:spTgt spid="877605"/>
                                        </p:tgtEl>
                                      </p:cBhvr>
                                    </p:animEffect>
                                    <p:anim calcmode="lin" valueType="num">
                                      <p:cBhvr>
                                        <p:cTn id="105" dur="1000" fill="hold"/>
                                        <p:tgtEl>
                                          <p:spTgt spid="877605"/>
                                        </p:tgtEl>
                                        <p:attrNameLst>
                                          <p:attrName>ppt_x</p:attrName>
                                        </p:attrNameLst>
                                      </p:cBhvr>
                                      <p:tavLst>
                                        <p:tav tm="0">
                                          <p:val>
                                            <p:strVal val="#ppt_x"/>
                                          </p:val>
                                        </p:tav>
                                        <p:tav tm="100000">
                                          <p:val>
                                            <p:strVal val="#ppt_x"/>
                                          </p:val>
                                        </p:tav>
                                      </p:tavLst>
                                    </p:anim>
                                    <p:anim calcmode="lin" valueType="num">
                                      <p:cBhvr>
                                        <p:cTn id="106" dur="1000" fill="hold"/>
                                        <p:tgtEl>
                                          <p:spTgt spid="877605"/>
                                        </p:tgtEl>
                                        <p:attrNameLst>
                                          <p:attrName>ppt_y</p:attrName>
                                        </p:attrNameLst>
                                      </p:cBhvr>
                                      <p:tavLst>
                                        <p:tav tm="0">
                                          <p:val>
                                            <p:strVal val="#ppt_y+.1"/>
                                          </p:val>
                                        </p:tav>
                                        <p:tav tm="100000">
                                          <p:val>
                                            <p:strVal val="#ppt_y"/>
                                          </p:val>
                                        </p:tav>
                                      </p:tavLst>
                                    </p:anim>
                                  </p:childTnLst>
                                </p:cTn>
                              </p:par>
                            </p:childTnLst>
                          </p:cTn>
                        </p:par>
                        <p:par>
                          <p:cTn id="107" fill="hold">
                            <p:stCondLst>
                              <p:cond delay="1000"/>
                            </p:stCondLst>
                            <p:childTnLst>
                              <p:par>
                                <p:cTn id="108" presetID="9" presetClass="entr" presetSubtype="0" fill="hold" nodeType="afterEffect">
                                  <p:stCondLst>
                                    <p:cond delay="0"/>
                                  </p:stCondLst>
                                  <p:childTnLst>
                                    <p:set>
                                      <p:cBhvr>
                                        <p:cTn id="109" dur="1" fill="hold">
                                          <p:stCondLst>
                                            <p:cond delay="0"/>
                                          </p:stCondLst>
                                        </p:cTn>
                                        <p:tgtEl>
                                          <p:spTgt spid="877572"/>
                                        </p:tgtEl>
                                        <p:attrNameLst>
                                          <p:attrName>style.visibility</p:attrName>
                                        </p:attrNameLst>
                                      </p:cBhvr>
                                      <p:to>
                                        <p:strVal val="visible"/>
                                      </p:to>
                                    </p:set>
                                    <p:animEffect transition="in" filter="dissolve">
                                      <p:cBhvr>
                                        <p:cTn id="110" dur="500"/>
                                        <p:tgtEl>
                                          <p:spTgt spid="877572"/>
                                        </p:tgtEl>
                                      </p:cBhvr>
                                    </p:animEffect>
                                  </p:childTnLst>
                                </p:cTn>
                              </p:par>
                            </p:childTnLst>
                          </p:cTn>
                        </p:par>
                      </p:childTnLst>
                    </p:cTn>
                  </p:par>
                  <p:par>
                    <p:cTn id="111" fill="hold">
                      <p:stCondLst>
                        <p:cond delay="indefinite"/>
                      </p:stCondLst>
                      <p:childTnLst>
                        <p:par>
                          <p:cTn id="112" fill="hold">
                            <p:stCondLst>
                              <p:cond delay="0"/>
                            </p:stCondLst>
                            <p:childTnLst>
                              <p:par>
                                <p:cTn id="113" presetID="35" presetClass="entr" presetSubtype="0" fill="hold" nodeType="clickEffect">
                                  <p:stCondLst>
                                    <p:cond delay="0"/>
                                  </p:stCondLst>
                                  <p:childTnLst>
                                    <p:set>
                                      <p:cBhvr>
                                        <p:cTn id="114" dur="1" fill="hold">
                                          <p:stCondLst>
                                            <p:cond delay="0"/>
                                          </p:stCondLst>
                                        </p:cTn>
                                        <p:tgtEl>
                                          <p:spTgt spid="877607"/>
                                        </p:tgtEl>
                                        <p:attrNameLst>
                                          <p:attrName>style.visibility</p:attrName>
                                        </p:attrNameLst>
                                      </p:cBhvr>
                                      <p:to>
                                        <p:strVal val="visible"/>
                                      </p:to>
                                    </p:set>
                                    <p:animEffect transition="in" filter="fade">
                                      <p:cBhvr>
                                        <p:cTn id="115" dur="2000"/>
                                        <p:tgtEl>
                                          <p:spTgt spid="877607"/>
                                        </p:tgtEl>
                                      </p:cBhvr>
                                    </p:animEffect>
                                    <p:anim calcmode="lin" valueType="num">
                                      <p:cBhvr>
                                        <p:cTn id="116" dur="2000" fill="hold"/>
                                        <p:tgtEl>
                                          <p:spTgt spid="877607"/>
                                        </p:tgtEl>
                                        <p:attrNameLst>
                                          <p:attrName>style.rotation</p:attrName>
                                        </p:attrNameLst>
                                      </p:cBhvr>
                                      <p:tavLst>
                                        <p:tav tm="0">
                                          <p:val>
                                            <p:fltVal val="720"/>
                                          </p:val>
                                        </p:tav>
                                        <p:tav tm="100000">
                                          <p:val>
                                            <p:fltVal val="0"/>
                                          </p:val>
                                        </p:tav>
                                      </p:tavLst>
                                    </p:anim>
                                    <p:anim calcmode="lin" valueType="num">
                                      <p:cBhvr>
                                        <p:cTn id="117" dur="2000" fill="hold"/>
                                        <p:tgtEl>
                                          <p:spTgt spid="877607"/>
                                        </p:tgtEl>
                                        <p:attrNameLst>
                                          <p:attrName>ppt_h</p:attrName>
                                        </p:attrNameLst>
                                      </p:cBhvr>
                                      <p:tavLst>
                                        <p:tav tm="0">
                                          <p:val>
                                            <p:fltVal val="0"/>
                                          </p:val>
                                        </p:tav>
                                        <p:tav tm="100000">
                                          <p:val>
                                            <p:strVal val="#ppt_h"/>
                                          </p:val>
                                        </p:tav>
                                      </p:tavLst>
                                    </p:anim>
                                    <p:anim calcmode="lin" valueType="num">
                                      <p:cBhvr>
                                        <p:cTn id="118" dur="2000" fill="hold"/>
                                        <p:tgtEl>
                                          <p:spTgt spid="8776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9" fill="hold" display="0">
                  <p:stCondLst>
                    <p:cond delay="indefinite"/>
                  </p:stCondLst>
                  <p:endCondLst>
                    <p:cond evt="onPrev" delay="0">
                      <p:tgtEl>
                        <p:sldTgt/>
                      </p:tgtEl>
                    </p:cond>
                    <p:cond evt="onStopAudio" delay="0">
                      <p:tgtEl>
                        <p:sldTgt/>
                      </p:tgtEl>
                    </p:cond>
                  </p:endCondLst>
                </p:cTn>
                <p:tgtEl>
                  <p:spTgt spid="877598"/>
                </p:tgtEl>
              </p:cMediaNode>
            </p:audio>
          </p:childTnLst>
        </p:cTn>
      </p:par>
    </p:tnLst>
    <p:bldLst>
      <p:bldP spid="877593" grpId="0"/>
      <p:bldP spid="877595" grpId="0"/>
      <p:bldP spid="877596" grpId="0"/>
      <p:bldP spid="877601" grpId="0"/>
      <p:bldP spid="877603" grpId="0"/>
      <p:bldP spid="87760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windy">
            <a:hlinkClick r:id="rId3" action="ppaction://hlinksldjump" tooltip="W I N D"/>
          </p:cNvPr>
          <p:cNvPicPr>
            <a:picLocks noChangeAspect="1" noChangeArrowheads="1"/>
          </p:cNvPicPr>
          <p:nvPr/>
        </p:nvPicPr>
        <p:blipFill>
          <a:blip r:embed="rId4" cstate="print"/>
          <a:srcRect/>
          <a:stretch>
            <a:fillRect/>
          </a:stretch>
        </p:blipFill>
        <p:spPr bwMode="auto">
          <a:xfrm>
            <a:off x="3732213" y="0"/>
            <a:ext cx="2743200" cy="2790825"/>
          </a:xfrm>
          <a:prstGeom prst="rect">
            <a:avLst/>
          </a:prstGeom>
          <a:noFill/>
          <a:ln w="9525">
            <a:noFill/>
            <a:miter lim="800000"/>
            <a:headEnd/>
            <a:tailEnd/>
          </a:ln>
        </p:spPr>
      </p:pic>
      <p:pic>
        <p:nvPicPr>
          <p:cNvPr id="48131" name="Picture 3" descr="wind_turbine">
            <a:hlinkClick r:id="rId3" action="ppaction://hlinksldjump" tooltip="W I N D   T U R B I N E"/>
          </p:cNvPr>
          <p:cNvPicPr>
            <a:picLocks noChangeAspect="1" noChangeArrowheads="1"/>
          </p:cNvPicPr>
          <p:nvPr/>
        </p:nvPicPr>
        <p:blipFill>
          <a:blip r:embed="rId5" cstate="print"/>
          <a:srcRect/>
          <a:stretch>
            <a:fillRect/>
          </a:stretch>
        </p:blipFill>
        <p:spPr bwMode="auto">
          <a:xfrm>
            <a:off x="833438" y="1095375"/>
            <a:ext cx="2765425" cy="5130800"/>
          </a:xfrm>
          <a:prstGeom prst="rect">
            <a:avLst/>
          </a:prstGeom>
          <a:noFill/>
          <a:ln w="9525">
            <a:noFill/>
            <a:miter lim="800000"/>
            <a:headEnd/>
            <a:tailEnd/>
          </a:ln>
        </p:spPr>
      </p:pic>
      <p:pic>
        <p:nvPicPr>
          <p:cNvPr id="48132" name="Picture 4" descr="Sunshine">
            <a:hlinkClick r:id="rId3" action="ppaction://hlinksldjump" tooltip="S O L A R"/>
          </p:cNvPr>
          <p:cNvPicPr>
            <a:picLocks noChangeAspect="1" noChangeArrowheads="1"/>
          </p:cNvPicPr>
          <p:nvPr/>
        </p:nvPicPr>
        <p:blipFill>
          <a:blip r:embed="rId6" cstate="print"/>
          <a:srcRect/>
          <a:stretch>
            <a:fillRect/>
          </a:stretch>
        </p:blipFill>
        <p:spPr bwMode="auto">
          <a:xfrm>
            <a:off x="2060575" y="385763"/>
            <a:ext cx="1123950" cy="1143000"/>
          </a:xfrm>
          <a:prstGeom prst="rect">
            <a:avLst/>
          </a:prstGeom>
          <a:noFill/>
          <a:ln w="9525">
            <a:noFill/>
            <a:miter lim="800000"/>
            <a:headEnd/>
            <a:tailEnd/>
          </a:ln>
        </p:spPr>
      </p:pic>
      <p:pic>
        <p:nvPicPr>
          <p:cNvPr id="48133" name="Picture 5" descr="atomic_particle">
            <a:hlinkClick r:id="rId3" action="ppaction://hlinksldjump" tooltip="A T O M I C   (Nuclear Energy)"/>
          </p:cNvPr>
          <p:cNvPicPr>
            <a:picLocks noChangeAspect="1" noChangeArrowheads="1"/>
          </p:cNvPicPr>
          <p:nvPr/>
        </p:nvPicPr>
        <p:blipFill>
          <a:blip r:embed="rId7" cstate="print"/>
          <a:srcRect/>
          <a:stretch>
            <a:fillRect/>
          </a:stretch>
        </p:blipFill>
        <p:spPr bwMode="auto">
          <a:xfrm>
            <a:off x="6710363" y="1084263"/>
            <a:ext cx="2433637" cy="2311400"/>
          </a:xfrm>
          <a:prstGeom prst="rect">
            <a:avLst/>
          </a:prstGeom>
          <a:noFill/>
          <a:ln w="9525">
            <a:noFill/>
            <a:miter lim="800000"/>
            <a:headEnd/>
            <a:tailEnd/>
          </a:ln>
        </p:spPr>
      </p:pic>
      <p:pic>
        <p:nvPicPr>
          <p:cNvPr id="48134" name="Picture 6" descr="Coal_Mine">
            <a:hlinkClick r:id="rId3" action="ppaction://hlinksldjump" tooltip="C O A L   (Fossil Fuels)"/>
          </p:cNvPr>
          <p:cNvPicPr>
            <a:picLocks noChangeAspect="1" noChangeArrowheads="1"/>
          </p:cNvPicPr>
          <p:nvPr/>
        </p:nvPicPr>
        <p:blipFill>
          <a:blip r:embed="rId8" cstate="print"/>
          <a:srcRect/>
          <a:stretch>
            <a:fillRect/>
          </a:stretch>
        </p:blipFill>
        <p:spPr bwMode="auto">
          <a:xfrm>
            <a:off x="3841750" y="5297488"/>
            <a:ext cx="1143000" cy="1038225"/>
          </a:xfrm>
          <a:prstGeom prst="rect">
            <a:avLst/>
          </a:prstGeom>
          <a:noFill/>
          <a:ln w="9525">
            <a:noFill/>
            <a:miter lim="800000"/>
            <a:headEnd/>
            <a:tailEnd/>
          </a:ln>
        </p:spPr>
      </p:pic>
      <p:pic>
        <p:nvPicPr>
          <p:cNvPr id="48135" name="Picture 8" descr="recycling_box_3d_a"/>
          <p:cNvPicPr>
            <a:picLocks noChangeAspect="1" noChangeArrowheads="1"/>
          </p:cNvPicPr>
          <p:nvPr/>
        </p:nvPicPr>
        <p:blipFill>
          <a:blip r:embed="rId9" cstate="print"/>
          <a:srcRect/>
          <a:stretch>
            <a:fillRect/>
          </a:stretch>
        </p:blipFill>
        <p:spPr bwMode="auto">
          <a:xfrm>
            <a:off x="158750" y="5038725"/>
            <a:ext cx="1905000" cy="1666875"/>
          </a:xfrm>
          <a:prstGeom prst="rect">
            <a:avLst/>
          </a:prstGeom>
          <a:noFill/>
          <a:ln w="9525">
            <a:noFill/>
            <a:miter lim="800000"/>
            <a:headEnd/>
            <a:tailEnd/>
          </a:ln>
        </p:spPr>
      </p:pic>
      <p:pic>
        <p:nvPicPr>
          <p:cNvPr id="48136" name="Picture 9" descr="water_drop">
            <a:hlinkClick r:id="rId3" action="ppaction://hlinksldjump" tooltip="W A T E R   (Hydroelectric)"/>
          </p:cNvPr>
          <p:cNvPicPr>
            <a:picLocks noChangeAspect="1" noChangeArrowheads="1"/>
          </p:cNvPicPr>
          <p:nvPr/>
        </p:nvPicPr>
        <p:blipFill>
          <a:blip r:embed="rId10" cstate="print"/>
          <a:srcRect/>
          <a:stretch>
            <a:fillRect/>
          </a:stretch>
        </p:blipFill>
        <p:spPr bwMode="auto">
          <a:xfrm>
            <a:off x="5056188" y="2673350"/>
            <a:ext cx="823912" cy="1157288"/>
          </a:xfrm>
          <a:prstGeom prst="rect">
            <a:avLst/>
          </a:prstGeom>
          <a:noFill/>
          <a:ln w="9525">
            <a:noFill/>
            <a:miter lim="800000"/>
            <a:headEnd/>
            <a:tailEnd/>
          </a:ln>
        </p:spPr>
      </p:pic>
      <p:pic>
        <p:nvPicPr>
          <p:cNvPr id="48137" name="Picture 10" descr="petrol">
            <a:hlinkClick r:id="rId3" action="ppaction://hlinksldjump" tooltip="O I L  "/>
          </p:cNvPr>
          <p:cNvPicPr>
            <a:picLocks noChangeAspect="1" noChangeArrowheads="1"/>
          </p:cNvPicPr>
          <p:nvPr/>
        </p:nvPicPr>
        <p:blipFill>
          <a:blip r:embed="rId11" cstate="print"/>
          <a:srcRect/>
          <a:stretch>
            <a:fillRect/>
          </a:stretch>
        </p:blipFill>
        <p:spPr bwMode="auto">
          <a:xfrm>
            <a:off x="5481638" y="3873500"/>
            <a:ext cx="3411537" cy="2984500"/>
          </a:xfrm>
          <a:prstGeom prst="rect">
            <a:avLst/>
          </a:prstGeom>
          <a:noFill/>
          <a:ln w="9525">
            <a:noFill/>
            <a:miter lim="800000"/>
            <a:headEnd/>
            <a:tailEnd/>
          </a:ln>
        </p:spPr>
      </p:pic>
      <p:pic>
        <p:nvPicPr>
          <p:cNvPr id="48138" name="Picture 11" descr="recycle">
            <a:hlinkClick r:id="rId3" action="ppaction://hlinksldjump" tooltip="R E C Y C L E   (Reduce, Reuse, Recycle)"/>
          </p:cNvPr>
          <p:cNvPicPr>
            <a:picLocks noChangeAspect="1" noChangeArrowheads="1"/>
          </p:cNvPicPr>
          <p:nvPr/>
        </p:nvPicPr>
        <p:blipFill>
          <a:blip r:embed="rId12" cstate="print"/>
          <a:srcRect/>
          <a:stretch>
            <a:fillRect/>
          </a:stretch>
        </p:blipFill>
        <p:spPr bwMode="auto">
          <a:xfrm>
            <a:off x="1074738" y="3938588"/>
            <a:ext cx="869950" cy="869950"/>
          </a:xfrm>
          <a:prstGeom prst="rect">
            <a:avLst/>
          </a:prstGeom>
          <a:noFill/>
          <a:ln w="9525">
            <a:noFill/>
            <a:miter lim="800000"/>
            <a:headEnd/>
            <a:tailEnd/>
          </a:ln>
        </p:spPr>
      </p:pic>
      <p:pic>
        <p:nvPicPr>
          <p:cNvPr id="48139" name="Picture 12" descr="Solar_cell">
            <a:hlinkClick r:id="rId3" action="ppaction://hlinksldjump" tooltip="S O L A R   C E L L   (Collector)"/>
          </p:cNvPr>
          <p:cNvPicPr>
            <a:picLocks noChangeAspect="1" noChangeArrowheads="1"/>
          </p:cNvPicPr>
          <p:nvPr/>
        </p:nvPicPr>
        <p:blipFill>
          <a:blip r:embed="rId13" cstate="print"/>
          <a:srcRect/>
          <a:stretch>
            <a:fillRect/>
          </a:stretch>
        </p:blipFill>
        <p:spPr bwMode="auto">
          <a:xfrm>
            <a:off x="427038" y="2305050"/>
            <a:ext cx="1304925" cy="1166813"/>
          </a:xfrm>
          <a:prstGeom prst="rect">
            <a:avLst/>
          </a:prstGeom>
          <a:noFill/>
          <a:ln w="9525">
            <a:noFill/>
            <a:miter lim="800000"/>
            <a:headEnd/>
            <a:tailEnd/>
          </a:ln>
        </p:spPr>
      </p:pic>
      <p:sp>
        <p:nvSpPr>
          <p:cNvPr id="48140" name="Rectangle 13"/>
          <p:cNvSpPr>
            <a:spLocks noGrp="1" noChangeArrowheads="1"/>
          </p:cNvSpPr>
          <p:nvPr>
            <p:ph type="title"/>
          </p:nvPr>
        </p:nvSpPr>
        <p:spPr/>
        <p:txBody>
          <a:bodyPr/>
          <a:lstStyle/>
          <a:p>
            <a:pPr eaLnBrk="1" hangingPunct="1"/>
            <a:r>
              <a:rPr lang="en-US" sz="800" smtClean="0">
                <a:solidFill>
                  <a:schemeClr val="bg1"/>
                </a:solidFill>
              </a:rPr>
              <a:t>Sources of Energy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5400" smtClean="0">
                <a:solidFill>
                  <a:schemeClr val="bg1"/>
                </a:solidFill>
              </a:rPr>
              <a:t>Ozone</a:t>
            </a:r>
          </a:p>
        </p:txBody>
      </p:sp>
      <p:sp>
        <p:nvSpPr>
          <p:cNvPr id="49155" name="Text Box 3"/>
          <p:cNvSpPr txBox="1">
            <a:spLocks noChangeArrowheads="1"/>
          </p:cNvSpPr>
          <p:nvPr/>
        </p:nvSpPr>
        <p:spPr bwMode="auto">
          <a:xfrm>
            <a:off x="3825875" y="3016250"/>
            <a:ext cx="1584325" cy="1555750"/>
          </a:xfrm>
          <a:prstGeom prst="rect">
            <a:avLst/>
          </a:prstGeom>
          <a:noFill/>
          <a:ln w="9525">
            <a:noFill/>
            <a:miter lim="800000"/>
            <a:headEnd/>
            <a:tailEnd/>
          </a:ln>
        </p:spPr>
        <p:txBody>
          <a:bodyPr wrap="none">
            <a:spAutoFit/>
          </a:bodyPr>
          <a:lstStyle/>
          <a:p>
            <a:pPr algn="l"/>
            <a:r>
              <a:rPr lang="en-US" sz="9600" b="1">
                <a:solidFill>
                  <a:schemeClr val="bg1"/>
                </a:solidFill>
              </a:rPr>
              <a:t>O</a:t>
            </a:r>
            <a:r>
              <a:rPr lang="en-US" sz="9600" b="1" baseline="-25000">
                <a:solidFill>
                  <a:schemeClr val="bg1"/>
                </a:solidFill>
              </a:rPr>
              <a:t>3</a:t>
            </a:r>
          </a:p>
        </p:txBody>
      </p:sp>
      <p:sp>
        <p:nvSpPr>
          <p:cNvPr id="49156"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65896" name="Picture 8" descr="Image:Ozone-montage.png">
            <a:hlinkClick r:id="rId4"/>
          </p:cNvPr>
          <p:cNvPicPr>
            <a:picLocks noChangeAspect="1" noChangeArrowheads="1"/>
          </p:cNvPicPr>
          <p:nvPr/>
        </p:nvPicPr>
        <p:blipFill>
          <a:blip r:embed="rId5" cstate="print"/>
          <a:srcRect/>
          <a:stretch>
            <a:fillRect/>
          </a:stretch>
        </p:blipFill>
        <p:spPr bwMode="auto">
          <a:xfrm>
            <a:off x="3455988" y="2119313"/>
            <a:ext cx="2209800" cy="36877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5896"/>
                                        </p:tgtEl>
                                        <p:attrNameLst>
                                          <p:attrName>style.visibility</p:attrName>
                                        </p:attrNameLst>
                                      </p:cBhvr>
                                      <p:to>
                                        <p:strVal val="visible"/>
                                      </p:to>
                                    </p:set>
                                    <p:anim calcmode="lin" valueType="num">
                                      <p:cBhvr>
                                        <p:cTn id="7" dur="500" fill="hold"/>
                                        <p:tgtEl>
                                          <p:spTgt spid="165896"/>
                                        </p:tgtEl>
                                        <p:attrNameLst>
                                          <p:attrName>ppt_w</p:attrName>
                                        </p:attrNameLst>
                                      </p:cBhvr>
                                      <p:tavLst>
                                        <p:tav tm="0">
                                          <p:val>
                                            <p:fltVal val="0"/>
                                          </p:val>
                                        </p:tav>
                                        <p:tav tm="100000">
                                          <p:val>
                                            <p:strVal val="#ppt_w"/>
                                          </p:val>
                                        </p:tav>
                                      </p:tavLst>
                                    </p:anim>
                                    <p:anim calcmode="lin" valueType="num">
                                      <p:cBhvr>
                                        <p:cTn id="8" dur="500" fill="hold"/>
                                        <p:tgtEl>
                                          <p:spTgt spid="1658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57200" y="274638"/>
            <a:ext cx="6292850" cy="1143000"/>
          </a:xfrm>
        </p:spPr>
        <p:txBody>
          <a:bodyPr/>
          <a:lstStyle/>
          <a:p>
            <a:pPr eaLnBrk="1" hangingPunct="1"/>
            <a:r>
              <a:rPr lang="en-US" smtClean="0"/>
              <a:t>Ozone Depletion</a:t>
            </a:r>
          </a:p>
        </p:txBody>
      </p:sp>
      <p:sp>
        <p:nvSpPr>
          <p:cNvPr id="39939" name="Rectangle 3"/>
          <p:cNvSpPr>
            <a:spLocks noGrp="1" noChangeArrowheads="1"/>
          </p:cNvSpPr>
          <p:nvPr>
            <p:ph type="body" idx="1"/>
          </p:nvPr>
        </p:nvSpPr>
        <p:spPr/>
        <p:txBody>
          <a:bodyPr/>
          <a:lstStyle/>
          <a:p>
            <a:pPr eaLnBrk="1" hangingPunct="1"/>
            <a:r>
              <a:rPr lang="en-US" sz="2800" smtClean="0"/>
              <a:t>Ozone (O</a:t>
            </a:r>
            <a:r>
              <a:rPr lang="en-US" sz="2800" baseline="-25000" smtClean="0"/>
              <a:t>3</a:t>
            </a:r>
            <a:r>
              <a:rPr lang="en-US" sz="2800" smtClean="0"/>
              <a:t>)</a:t>
            </a:r>
          </a:p>
          <a:p>
            <a:pPr lvl="1" eaLnBrk="1" hangingPunct="1"/>
            <a:r>
              <a:rPr lang="en-US" sz="2400" smtClean="0"/>
              <a:t>Absorbs harmful UV radiation from sun</a:t>
            </a:r>
            <a:endParaRPr lang="en-US" sz="1800" smtClean="0"/>
          </a:p>
          <a:p>
            <a:pPr eaLnBrk="1" hangingPunct="1">
              <a:buFontTx/>
              <a:buNone/>
            </a:pPr>
            <a:r>
              <a:rPr lang="en-US" sz="2000" smtClean="0"/>
              <a:t>			</a:t>
            </a:r>
            <a:endParaRPr lang="en-US" sz="800" smtClean="0"/>
          </a:p>
          <a:p>
            <a:pPr eaLnBrk="1" hangingPunct="1">
              <a:buFontTx/>
              <a:buNone/>
            </a:pPr>
            <a:r>
              <a:rPr lang="en-US" sz="2000" smtClean="0"/>
              <a:t>			               ozone is produced during lightning storms</a:t>
            </a:r>
          </a:p>
          <a:p>
            <a:pPr eaLnBrk="1" hangingPunct="1">
              <a:buFontTx/>
              <a:buNone/>
            </a:pPr>
            <a:r>
              <a:rPr lang="en-US" sz="2800" smtClean="0"/>
              <a:t> 	</a:t>
            </a:r>
          </a:p>
          <a:p>
            <a:pPr eaLnBrk="1" hangingPunct="1">
              <a:buFontTx/>
              <a:buNone/>
            </a:pPr>
            <a:endParaRPr lang="en-US" sz="2800" smtClean="0"/>
          </a:p>
          <a:p>
            <a:pPr eaLnBrk="1" hangingPunct="1"/>
            <a:r>
              <a:rPr lang="en-US" sz="2800" smtClean="0"/>
              <a:t>Chlorofluorocarbons (CFC’s) destroy ozone</a:t>
            </a:r>
          </a:p>
          <a:p>
            <a:pPr lvl="1" eaLnBrk="1" hangingPunct="1"/>
            <a:r>
              <a:rPr lang="en-US" sz="2400" smtClean="0"/>
              <a:t>CFC’s production was banned in 1977</a:t>
            </a:r>
          </a:p>
          <a:p>
            <a:pPr lvl="1" eaLnBrk="1" hangingPunct="1"/>
            <a:r>
              <a:rPr lang="en-US" sz="2400" smtClean="0"/>
              <a:t>CFC’s “live” for hundreds of years</a:t>
            </a:r>
          </a:p>
        </p:txBody>
      </p:sp>
      <p:pic>
        <p:nvPicPr>
          <p:cNvPr id="6149" name="Picture 4" descr="ozone hole"/>
          <p:cNvPicPr>
            <a:picLocks noChangeAspect="1" noChangeArrowheads="1"/>
          </p:cNvPicPr>
          <p:nvPr/>
        </p:nvPicPr>
        <p:blipFill>
          <a:blip r:embed="rId5" cstate="print"/>
          <a:srcRect/>
          <a:stretch>
            <a:fillRect/>
          </a:stretch>
        </p:blipFill>
        <p:spPr bwMode="auto">
          <a:xfrm>
            <a:off x="6400800" y="304800"/>
            <a:ext cx="1981200" cy="1981200"/>
          </a:xfrm>
          <a:prstGeom prst="rect">
            <a:avLst/>
          </a:prstGeom>
          <a:noFill/>
          <a:ln w="9525">
            <a:noFill/>
            <a:miter lim="800000"/>
            <a:headEnd/>
            <a:tailEnd/>
          </a:ln>
        </p:spPr>
      </p:pic>
      <p:pic>
        <p:nvPicPr>
          <p:cNvPr id="39941" name="Picture 5" descr="lightning"/>
          <p:cNvPicPr>
            <a:picLocks noChangeAspect="1" noChangeArrowheads="1"/>
          </p:cNvPicPr>
          <p:nvPr/>
        </p:nvPicPr>
        <p:blipFill>
          <a:blip r:embed="rId6" cstate="print"/>
          <a:srcRect/>
          <a:stretch>
            <a:fillRect/>
          </a:stretch>
        </p:blipFill>
        <p:spPr bwMode="auto">
          <a:xfrm>
            <a:off x="1524000" y="2971800"/>
            <a:ext cx="1600200" cy="1157288"/>
          </a:xfrm>
          <a:prstGeom prst="rect">
            <a:avLst/>
          </a:prstGeom>
          <a:noFill/>
          <a:ln w="9525">
            <a:noFill/>
            <a:miter lim="800000"/>
            <a:headEnd/>
            <a:tailEnd/>
          </a:ln>
        </p:spPr>
      </p:pic>
      <p:sp>
        <p:nvSpPr>
          <p:cNvPr id="6151" name="AutoShape 9">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6146" name="Object 10">
            <a:hlinkClick r:id="" action="ppaction://ole?verb=0"/>
          </p:cNvPr>
          <p:cNvGraphicFramePr>
            <a:graphicFrameLocks noChangeAspect="1"/>
          </p:cNvGraphicFramePr>
          <p:nvPr/>
        </p:nvGraphicFramePr>
        <p:xfrm>
          <a:off x="8839200" y="6553200"/>
          <a:ext cx="304800" cy="304800"/>
        </p:xfrm>
        <a:graphic>
          <a:graphicData uri="http://schemas.openxmlformats.org/presentationml/2006/ole">
            <mc:AlternateContent xmlns:mc="http://schemas.openxmlformats.org/markup-compatibility/2006">
              <mc:Choice xmlns:v="urn:schemas-microsoft-com:vml" Requires="v">
                <p:oleObj spid="_x0000_s6147" name="Sound Recorder Document" r:id="rId8" imgW="304520" imgH="304520" progId="SoundRec">
                  <p:embed/>
                </p:oleObj>
              </mc:Choice>
              <mc:Fallback>
                <p:oleObj name="Sound Recorder Document" r:id="rId8" imgW="304520" imgH="304520" progId="SoundRec">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947" name="Picture 11"/>
          <p:cNvPicPr>
            <a:picLocks noChangeAspect="1" noChangeArrowheads="1"/>
          </p:cNvPicPr>
          <p:nvPr/>
        </p:nvPicPr>
        <p:blipFill>
          <a:blip r:embed="rId10" cstate="print"/>
          <a:srcRect l="20833" t="7143" r="16667"/>
          <a:stretch>
            <a:fillRect/>
          </a:stretch>
        </p:blipFill>
        <p:spPr bwMode="auto">
          <a:xfrm>
            <a:off x="6400800" y="304800"/>
            <a:ext cx="2000250" cy="1981200"/>
          </a:xfrm>
          <a:prstGeom prst="rect">
            <a:avLst/>
          </a:prstGeom>
          <a:noFill/>
          <a:ln w="9525">
            <a:noFill/>
            <a:miter lim="800000"/>
            <a:headEnd/>
            <a:tailEnd/>
          </a:ln>
        </p:spPr>
      </p:pic>
      <p:pic>
        <p:nvPicPr>
          <p:cNvPr id="39948" name="Picture 12">
            <a:hlinkClick r:id="" action="ppaction://media"/>
          </p:cNvPr>
          <p:cNvPicPr>
            <a:picLocks noRot="1" noChangeAspect="1" noChangeArrowheads="1"/>
          </p:cNvPicPr>
          <p:nvPr>
            <a:wavAudioFile r:embed="rId2" name="MSj03275430000[1].wav"/>
          </p:nvPr>
        </p:nvPicPr>
        <p:blipFill>
          <a:blip r:embed="rId11" cstate="print"/>
          <a:srcRect/>
          <a:stretch>
            <a:fillRect/>
          </a:stretch>
        </p:blipFill>
        <p:spPr bwMode="auto">
          <a:xfrm>
            <a:off x="0" y="5743575"/>
            <a:ext cx="304800" cy="304800"/>
          </a:xfrm>
          <a:prstGeom prst="rect">
            <a:avLst/>
          </a:prstGeom>
          <a:noFill/>
          <a:ln w="9525">
            <a:noFill/>
            <a:miter lim="800000"/>
            <a:headEnd/>
            <a:tailEnd/>
          </a:ln>
        </p:spPr>
      </p:pic>
      <p:sp>
        <p:nvSpPr>
          <p:cNvPr id="6154" name="Rectangle 13">
            <a:hlinkClick r:id="rId12" tooltip="Wikipedia -  O Z O N E"/>
          </p:cNvPr>
          <p:cNvSpPr>
            <a:spLocks noChangeArrowheads="1"/>
          </p:cNvSpPr>
          <p:nvPr/>
        </p:nvSpPr>
        <p:spPr bwMode="auto">
          <a:xfrm>
            <a:off x="871538" y="1698625"/>
            <a:ext cx="1087437" cy="358775"/>
          </a:xfrm>
          <a:prstGeom prst="rect">
            <a:avLst/>
          </a:prstGeom>
          <a:noFill/>
          <a:ln w="9525">
            <a:noFill/>
            <a:miter lim="800000"/>
            <a:headEnd/>
            <a:tailEnd/>
          </a:ln>
        </p:spPr>
        <p:txBody>
          <a:bodyPr wrap="none" anchor="ctr"/>
          <a:lstStyle/>
          <a:p>
            <a:endParaRPr lang="en-US"/>
          </a:p>
        </p:txBody>
      </p:sp>
      <p:sp>
        <p:nvSpPr>
          <p:cNvPr id="6155" name="Rectangle 14">
            <a:hlinkClick r:id="rId13" tooltip="Wikipedia -  H A L O A L K A N E   (CFC's)"/>
          </p:cNvPr>
          <p:cNvSpPr>
            <a:spLocks noChangeArrowheads="1"/>
          </p:cNvSpPr>
          <p:nvPr/>
        </p:nvSpPr>
        <p:spPr bwMode="auto">
          <a:xfrm>
            <a:off x="881063" y="4408488"/>
            <a:ext cx="3233737" cy="338137"/>
          </a:xfrm>
          <a:prstGeom prst="rect">
            <a:avLst/>
          </a:prstGeom>
          <a:no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9947"/>
                                        </p:tgtEl>
                                      </p:cBhvr>
                                    </p:animEffect>
                                    <p:set>
                                      <p:cBhvr>
                                        <p:cTn id="7" dur="1" fill="hold">
                                          <p:stCondLst>
                                            <p:cond delay="1999"/>
                                          </p:stCondLst>
                                        </p:cTn>
                                        <p:tgtEl>
                                          <p:spTgt spid="3994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 calcmode="lin" valueType="num">
                                      <p:cBhvr>
                                        <p:cTn id="12"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9939">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39939">
                                            <p:txEl>
                                              <p:pRg st="0" end="0"/>
                                            </p:txEl>
                                          </p:spTgt>
                                        </p:tgtEl>
                                        <p:attrNameLst>
                                          <p:attrName>style.rotation</p:attrName>
                                        </p:attrNameLst>
                                      </p:cBhvr>
                                      <p:tavLst>
                                        <p:tav tm="0">
                                          <p:val>
                                            <p:fltVal val="360"/>
                                          </p:val>
                                        </p:tav>
                                        <p:tav tm="100000">
                                          <p:val>
                                            <p:fltVal val="0"/>
                                          </p:val>
                                        </p:tav>
                                      </p:tavLst>
                                    </p:anim>
                                    <p:animEffect transition="in" filter="fade">
                                      <p:cBhvr>
                                        <p:cTn id="15" dur="500"/>
                                        <p:tgtEl>
                                          <p:spTgt spid="3993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39939">
                                            <p:txEl>
                                              <p:pRg st="1" end="1"/>
                                            </p:txEl>
                                          </p:spTgt>
                                        </p:tgtEl>
                                        <p:attrNameLst>
                                          <p:attrName>style.visibility</p:attrName>
                                        </p:attrNameLst>
                                      </p:cBhvr>
                                      <p:to>
                                        <p:strVal val="visible"/>
                                      </p:to>
                                    </p:set>
                                    <p:anim calcmode="lin" valueType="num">
                                      <p:cBhvr>
                                        <p:cTn id="20" dur="500" fill="hold"/>
                                        <p:tgtEl>
                                          <p:spTgt spid="3993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3993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3993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399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9939">
                                            <p:txEl>
                                              <p:pRg st="3" end="3"/>
                                            </p:txEl>
                                          </p:spTgt>
                                        </p:tgtEl>
                                        <p:attrNameLst>
                                          <p:attrName>style.visibility</p:attrName>
                                        </p:attrNameLst>
                                      </p:cBhvr>
                                      <p:to>
                                        <p:strVal val="visible"/>
                                      </p:to>
                                    </p:set>
                                    <p:anim calcmode="lin" valueType="num">
                                      <p:cBhvr>
                                        <p:cTn id="28" dur="1000" fill="hold"/>
                                        <p:tgtEl>
                                          <p:spTgt spid="39939">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993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9939">
                                            <p:txEl>
                                              <p:pRg st="3" end="3"/>
                                            </p:txEl>
                                          </p:spTgt>
                                        </p:tgtEl>
                                      </p:cBhvr>
                                    </p:animEffect>
                                  </p:childTnLst>
                                </p:cTn>
                              </p:par>
                              <p:par>
                                <p:cTn id="31" presetID="53" presetClass="entr" presetSubtype="0" fill="hold" nodeType="withEffect">
                                  <p:stCondLst>
                                    <p:cond delay="0"/>
                                  </p:stCondLst>
                                  <p:childTnLst>
                                    <p:set>
                                      <p:cBhvr>
                                        <p:cTn id="32" dur="1" fill="hold">
                                          <p:stCondLst>
                                            <p:cond delay="0"/>
                                          </p:stCondLst>
                                        </p:cTn>
                                        <p:tgtEl>
                                          <p:spTgt spid="39941"/>
                                        </p:tgtEl>
                                        <p:attrNameLst>
                                          <p:attrName>style.visibility</p:attrName>
                                        </p:attrNameLst>
                                      </p:cBhvr>
                                      <p:to>
                                        <p:strVal val="visible"/>
                                      </p:to>
                                    </p:set>
                                    <p:anim calcmode="lin" valueType="num">
                                      <p:cBhvr>
                                        <p:cTn id="33" dur="500" fill="hold"/>
                                        <p:tgtEl>
                                          <p:spTgt spid="39941"/>
                                        </p:tgtEl>
                                        <p:attrNameLst>
                                          <p:attrName>ppt_w</p:attrName>
                                        </p:attrNameLst>
                                      </p:cBhvr>
                                      <p:tavLst>
                                        <p:tav tm="0">
                                          <p:val>
                                            <p:fltVal val="0"/>
                                          </p:val>
                                        </p:tav>
                                        <p:tav tm="100000">
                                          <p:val>
                                            <p:strVal val="#ppt_w"/>
                                          </p:val>
                                        </p:tav>
                                      </p:tavLst>
                                    </p:anim>
                                    <p:anim calcmode="lin" valueType="num">
                                      <p:cBhvr>
                                        <p:cTn id="34" dur="500" fill="hold"/>
                                        <p:tgtEl>
                                          <p:spTgt spid="39941"/>
                                        </p:tgtEl>
                                        <p:attrNameLst>
                                          <p:attrName>ppt_h</p:attrName>
                                        </p:attrNameLst>
                                      </p:cBhvr>
                                      <p:tavLst>
                                        <p:tav tm="0">
                                          <p:val>
                                            <p:fltVal val="0"/>
                                          </p:val>
                                        </p:tav>
                                        <p:tav tm="100000">
                                          <p:val>
                                            <p:strVal val="#ppt_h"/>
                                          </p:val>
                                        </p:tav>
                                      </p:tavLst>
                                    </p:anim>
                                    <p:animEffect transition="in" filter="fade">
                                      <p:cBhvr>
                                        <p:cTn id="35" dur="500"/>
                                        <p:tgtEl>
                                          <p:spTgt spid="39941"/>
                                        </p:tgtEl>
                                      </p:cBhvr>
                                    </p:animEffect>
                                  </p:childTnLst>
                                </p:cTn>
                              </p:par>
                              <p:par>
                                <p:cTn id="36" presetID="1" presetClass="mediacall" presetSubtype="0" fill="hold" nodeType="withEffect">
                                  <p:stCondLst>
                                    <p:cond delay="0"/>
                                  </p:stCondLst>
                                  <p:childTnLst>
                                    <p:cmd type="call" cmd="playFrom(0.0)">
                                      <p:cBhvr>
                                        <p:cTn id="37" dur="9117" fill="hold"/>
                                        <p:tgtEl>
                                          <p:spTgt spid="39948"/>
                                        </p:tgtEl>
                                      </p:cBhvr>
                                    </p:cmd>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39939">
                                            <p:txEl>
                                              <p:pRg st="6" end="6"/>
                                            </p:txEl>
                                          </p:spTgt>
                                        </p:tgtEl>
                                        <p:attrNameLst>
                                          <p:attrName>style.visibility</p:attrName>
                                        </p:attrNameLst>
                                      </p:cBhvr>
                                      <p:to>
                                        <p:strVal val="visible"/>
                                      </p:to>
                                    </p:set>
                                    <p:anim calcmode="lin" valueType="num">
                                      <p:cBhvr>
                                        <p:cTn id="42" dur="500" fill="hold"/>
                                        <p:tgtEl>
                                          <p:spTgt spid="39939">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9939">
                                            <p:txEl>
                                              <p:pRg st="6" end="6"/>
                                            </p:txEl>
                                          </p:spTgt>
                                        </p:tgtEl>
                                        <p:attrNameLst>
                                          <p:attrName>ppt_h</p:attrName>
                                        </p:attrNameLst>
                                      </p:cBhvr>
                                      <p:tavLst>
                                        <p:tav tm="0">
                                          <p:val>
                                            <p:fltVal val="0"/>
                                          </p:val>
                                        </p:tav>
                                        <p:tav tm="100000">
                                          <p:val>
                                            <p:strVal val="#ppt_h"/>
                                          </p:val>
                                        </p:tav>
                                      </p:tavLst>
                                    </p:anim>
                                    <p:anim calcmode="lin" valueType="num">
                                      <p:cBhvr>
                                        <p:cTn id="44" dur="500" fill="hold"/>
                                        <p:tgtEl>
                                          <p:spTgt spid="39939">
                                            <p:txEl>
                                              <p:pRg st="6" end="6"/>
                                            </p:txEl>
                                          </p:spTgt>
                                        </p:tgtEl>
                                        <p:attrNameLst>
                                          <p:attrName>style.rotation</p:attrName>
                                        </p:attrNameLst>
                                      </p:cBhvr>
                                      <p:tavLst>
                                        <p:tav tm="0">
                                          <p:val>
                                            <p:fltVal val="360"/>
                                          </p:val>
                                        </p:tav>
                                        <p:tav tm="100000">
                                          <p:val>
                                            <p:fltVal val="0"/>
                                          </p:val>
                                        </p:tav>
                                      </p:tavLst>
                                    </p:anim>
                                    <p:animEffect transition="in" filter="fade">
                                      <p:cBhvr>
                                        <p:cTn id="45" dur="500"/>
                                        <p:tgtEl>
                                          <p:spTgt spid="39939">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39939">
                                            <p:txEl>
                                              <p:pRg st="7" end="7"/>
                                            </p:txEl>
                                          </p:spTgt>
                                        </p:tgtEl>
                                        <p:attrNameLst>
                                          <p:attrName>style.visibility</p:attrName>
                                        </p:attrNameLst>
                                      </p:cBhvr>
                                      <p:to>
                                        <p:strVal val="visible"/>
                                      </p:to>
                                    </p:set>
                                    <p:animEffect transition="in" filter="fade">
                                      <p:cBhvr>
                                        <p:cTn id="50" dur="1000"/>
                                        <p:tgtEl>
                                          <p:spTgt spid="39939">
                                            <p:txEl>
                                              <p:pRg st="7" end="7"/>
                                            </p:txEl>
                                          </p:spTgt>
                                        </p:tgtEl>
                                      </p:cBhvr>
                                    </p:animEffect>
                                    <p:anim calcmode="lin" valueType="num">
                                      <p:cBhvr>
                                        <p:cTn id="51" dur="1000" fill="hold"/>
                                        <p:tgtEl>
                                          <p:spTgt spid="39939">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993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39939">
                                            <p:txEl>
                                              <p:pRg st="8" end="8"/>
                                            </p:txEl>
                                          </p:spTgt>
                                        </p:tgtEl>
                                        <p:attrNameLst>
                                          <p:attrName>style.visibility</p:attrName>
                                        </p:attrNameLst>
                                      </p:cBhvr>
                                      <p:to>
                                        <p:strVal val="visible"/>
                                      </p:to>
                                    </p:set>
                                    <p:animEffect transition="in" filter="fade">
                                      <p:cBhvr>
                                        <p:cTn id="57" dur="1000"/>
                                        <p:tgtEl>
                                          <p:spTgt spid="39939">
                                            <p:txEl>
                                              <p:pRg st="8" end="8"/>
                                            </p:txEl>
                                          </p:spTgt>
                                        </p:tgtEl>
                                      </p:cBhvr>
                                    </p:animEffect>
                                    <p:anim calcmode="lin" valueType="num">
                                      <p:cBhvr>
                                        <p:cTn id="58" dur="1000" fill="hold"/>
                                        <p:tgtEl>
                                          <p:spTgt spid="39939">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3993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60" fill="hold" display="0">
                  <p:stCondLst>
                    <p:cond delay="indefinite"/>
                  </p:stCondLst>
                  <p:endCondLst>
                    <p:cond evt="onNext" delay="0">
                      <p:tgtEl>
                        <p:sldTgt/>
                      </p:tgtEl>
                    </p:cond>
                    <p:cond evt="onPrev" delay="0">
                      <p:tgtEl>
                        <p:sldTgt/>
                      </p:tgtEl>
                    </p:cond>
                    <p:cond evt="onStopAudio" delay="0">
                      <p:tgtEl>
                        <p:sldTgt/>
                      </p:tgtEl>
                    </p:cond>
                  </p:endCondLst>
                </p:cTn>
                <p:tgtEl>
                  <p:spTgt spid="3994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4000" smtClean="0"/>
              <a:t>Gases</a:t>
            </a:r>
          </a:p>
        </p:txBody>
      </p:sp>
      <p:sp>
        <p:nvSpPr>
          <p:cNvPr id="27651" name="Text Box 3"/>
          <p:cNvSpPr txBox="1">
            <a:spLocks noChangeArrowheads="1"/>
          </p:cNvSpPr>
          <p:nvPr/>
        </p:nvSpPr>
        <p:spPr bwMode="auto">
          <a:xfrm>
            <a:off x="746125" y="1090613"/>
            <a:ext cx="7947025" cy="4881562"/>
          </a:xfrm>
          <a:prstGeom prst="rect">
            <a:avLst/>
          </a:prstGeom>
          <a:noFill/>
          <a:ln w="9525">
            <a:noFill/>
            <a:miter lim="800000"/>
            <a:headEnd/>
            <a:tailEnd/>
          </a:ln>
        </p:spPr>
        <p:txBody>
          <a:bodyPr wrap="none">
            <a:spAutoFit/>
          </a:bodyPr>
          <a:lstStyle/>
          <a:p>
            <a:pPr algn="l"/>
            <a:r>
              <a:rPr lang="en-US" sz="1800"/>
              <a:t>You should be able to</a:t>
            </a:r>
          </a:p>
          <a:p>
            <a:pPr algn="l"/>
            <a:endParaRPr lang="en-US" sz="1800"/>
          </a:p>
          <a:p>
            <a:pPr lvl="1" algn="l">
              <a:buFont typeface="Wingdings" pitchFamily="2" charset="2"/>
              <a:buChar char="Ø"/>
            </a:pPr>
            <a:r>
              <a:rPr lang="en-US" sz="1800"/>
              <a:t>Perform calculations with gas law:  Boyle’s, Charles’, Avogadro’s,</a:t>
            </a:r>
          </a:p>
          <a:p>
            <a:pPr lvl="2" algn="l">
              <a:buFont typeface="Wingdings" pitchFamily="2" charset="2"/>
              <a:buNone/>
            </a:pPr>
            <a:r>
              <a:rPr lang="en-US" sz="1800"/>
              <a:t>Combined, and Ideal.</a:t>
            </a:r>
          </a:p>
          <a:p>
            <a:pPr lvl="2" algn="l">
              <a:buFont typeface="Wingdings" pitchFamily="2" charset="2"/>
              <a:buNone/>
            </a:pPr>
            <a:endParaRPr lang="en-US" sz="1000"/>
          </a:p>
          <a:p>
            <a:pPr lvl="1" algn="l">
              <a:buFont typeface="Wingdings" pitchFamily="2" charset="2"/>
              <a:buChar char="Ø"/>
            </a:pPr>
            <a:r>
              <a:rPr lang="en-US" sz="1800"/>
              <a:t>Perform calculations with the ideal gas law to find the density or </a:t>
            </a:r>
          </a:p>
          <a:p>
            <a:pPr lvl="1" algn="l">
              <a:buFont typeface="Wingdings" pitchFamily="2" charset="2"/>
              <a:buNone/>
            </a:pPr>
            <a:r>
              <a:rPr lang="en-US" sz="1800"/>
              <a:t>	molar mass of the gas.</a:t>
            </a:r>
          </a:p>
          <a:p>
            <a:pPr lvl="2" algn="l">
              <a:buFont typeface="Wingdings" pitchFamily="2" charset="2"/>
              <a:buNone/>
            </a:pPr>
            <a:endParaRPr lang="en-US" sz="1000"/>
          </a:p>
          <a:p>
            <a:pPr lvl="1" algn="l">
              <a:buFont typeface="Wingdings" pitchFamily="2" charset="2"/>
              <a:buChar char="Ø"/>
            </a:pPr>
            <a:r>
              <a:rPr lang="en-US" sz="1800"/>
              <a:t>Interpret or draw graphical relationships between gas variables.</a:t>
            </a:r>
          </a:p>
          <a:p>
            <a:pPr lvl="1" algn="l">
              <a:buFont typeface="Wingdings" pitchFamily="2" charset="2"/>
              <a:buChar char="Ø"/>
            </a:pPr>
            <a:endParaRPr lang="en-US" sz="1000"/>
          </a:p>
          <a:p>
            <a:pPr lvl="1" algn="l">
              <a:buFont typeface="Wingdings" pitchFamily="2" charset="2"/>
              <a:buChar char="Ø"/>
            </a:pPr>
            <a:r>
              <a:rPr lang="en-US" sz="1800"/>
              <a:t>Perform stoichiometric calculations for reactions which produce gases.</a:t>
            </a:r>
          </a:p>
          <a:p>
            <a:pPr lvl="1" algn="l">
              <a:buFont typeface="Wingdings" pitchFamily="2" charset="2"/>
              <a:buNone/>
            </a:pPr>
            <a:endParaRPr lang="en-US" sz="1000"/>
          </a:p>
          <a:p>
            <a:pPr lvl="1" algn="l">
              <a:buFont typeface="Wingdings" pitchFamily="2" charset="2"/>
              <a:buChar char="Ø"/>
            </a:pPr>
            <a:r>
              <a:rPr lang="en-US" sz="1800"/>
              <a:t>Perform calculations with molar volume.</a:t>
            </a:r>
          </a:p>
          <a:p>
            <a:pPr lvl="1" algn="l">
              <a:buFont typeface="Wingdings" pitchFamily="2" charset="2"/>
              <a:buNone/>
            </a:pPr>
            <a:endParaRPr lang="en-US" sz="1000"/>
          </a:p>
          <a:p>
            <a:pPr lvl="1" algn="l">
              <a:buFont typeface="Wingdings" pitchFamily="2" charset="2"/>
              <a:buChar char="Ø"/>
            </a:pPr>
            <a:r>
              <a:rPr lang="en-US" sz="1800"/>
              <a:t>Perform calculations with Dalton’s Law for a mixture of gases.</a:t>
            </a:r>
          </a:p>
          <a:p>
            <a:pPr lvl="1" algn="l">
              <a:buFont typeface="Wingdings" pitchFamily="2" charset="2"/>
              <a:buChar char="Ø"/>
            </a:pPr>
            <a:endParaRPr lang="en-US" sz="1000"/>
          </a:p>
          <a:p>
            <a:pPr lvl="1" algn="l">
              <a:buFont typeface="Wingdings" pitchFamily="2" charset="2"/>
              <a:buChar char="Ø"/>
            </a:pPr>
            <a:r>
              <a:rPr lang="en-US" sz="1800"/>
              <a:t>Perform calculations for gases collected over water.</a:t>
            </a:r>
          </a:p>
          <a:p>
            <a:pPr lvl="1" algn="l">
              <a:buFont typeface="Wingdings" pitchFamily="2" charset="2"/>
              <a:buChar char="Ø"/>
            </a:pPr>
            <a:endParaRPr lang="en-US" sz="1000"/>
          </a:p>
          <a:p>
            <a:pPr lvl="1" algn="l">
              <a:buFont typeface="Wingdings" pitchFamily="2" charset="2"/>
              <a:buChar char="Ø"/>
            </a:pPr>
            <a:r>
              <a:rPr lang="en-US" sz="1800"/>
              <a:t>Perform calculations with rates of effusion to find the molar mass.</a:t>
            </a:r>
          </a:p>
          <a:p>
            <a:pPr lvl="1" algn="l">
              <a:buFont typeface="Wingdings" pitchFamily="2" charset="2"/>
              <a:buChar char="Ø"/>
            </a:pPr>
            <a:endParaRPr lang="en-US" sz="1000"/>
          </a:p>
          <a:p>
            <a:pPr lvl="1" algn="l">
              <a:buFont typeface="Wingdings" pitchFamily="2" charset="2"/>
              <a:buChar char="Ø"/>
            </a:pPr>
            <a:r>
              <a:rPr lang="en-US" sz="1800"/>
              <a:t>Compare real gases to ideal gases.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626" name="Rectangle 34"/>
          <p:cNvSpPr>
            <a:spLocks noChangeArrowheads="1"/>
          </p:cNvSpPr>
          <p:nvPr/>
        </p:nvSpPr>
        <p:spPr bwMode="auto">
          <a:xfrm>
            <a:off x="1584325" y="5667375"/>
            <a:ext cx="4349750" cy="366713"/>
          </a:xfrm>
          <a:prstGeom prst="rect">
            <a:avLst/>
          </a:prstGeom>
          <a:noFill/>
          <a:ln w="9525">
            <a:noFill/>
            <a:miter lim="800000"/>
            <a:headEnd/>
            <a:tailEnd/>
          </a:ln>
        </p:spPr>
        <p:txBody>
          <a:bodyPr wrap="none" anchor="ctr">
            <a:spAutoFit/>
          </a:bodyPr>
          <a:lstStyle/>
          <a:p>
            <a:r>
              <a:rPr lang="en-US" sz="1800">
                <a:ea typeface="Times New Roman" pitchFamily="18" charset="0"/>
                <a:cs typeface="Arial" charset="0"/>
              </a:rPr>
              <a:t>                             banned in U.S. in 1996</a:t>
            </a:r>
          </a:p>
        </p:txBody>
      </p:sp>
      <p:sp>
        <p:nvSpPr>
          <p:cNvPr id="50179" name="Rectangle 2"/>
          <p:cNvSpPr>
            <a:spLocks noGrp="1" noChangeArrowheads="1"/>
          </p:cNvSpPr>
          <p:nvPr>
            <p:ph type="title"/>
          </p:nvPr>
        </p:nvSpPr>
        <p:spPr/>
        <p:txBody>
          <a:bodyPr/>
          <a:lstStyle/>
          <a:p>
            <a:pPr eaLnBrk="1" hangingPunct="1"/>
            <a:r>
              <a:rPr lang="en-US" i="1" smtClean="0">
                <a:solidFill>
                  <a:schemeClr val="tx1"/>
                </a:solidFill>
              </a:rPr>
              <a:t>Depletion of the Ozone Layer</a:t>
            </a:r>
          </a:p>
        </p:txBody>
      </p:sp>
      <p:sp>
        <p:nvSpPr>
          <p:cNvPr id="878595" name="AutoShape 3"/>
          <p:cNvSpPr>
            <a:spLocks noChangeArrowheads="1"/>
          </p:cNvSpPr>
          <p:nvPr/>
        </p:nvSpPr>
        <p:spPr bwMode="auto">
          <a:xfrm>
            <a:off x="1447800" y="5334000"/>
            <a:ext cx="1028700" cy="1016000"/>
          </a:xfrm>
          <a:custGeom>
            <a:avLst/>
            <a:gdLst>
              <a:gd name="T0" fmla="*/ 24495916 w 21600"/>
              <a:gd name="T1" fmla="*/ 0 h 21600"/>
              <a:gd name="T2" fmla="*/ 7174135 w 21600"/>
              <a:gd name="T3" fmla="*/ 6998077 h 21600"/>
              <a:gd name="T4" fmla="*/ 0 w 21600"/>
              <a:gd name="T5" fmla="*/ 23894812 h 21600"/>
              <a:gd name="T6" fmla="*/ 7174135 w 21600"/>
              <a:gd name="T7" fmla="*/ 40791550 h 21600"/>
              <a:gd name="T8" fmla="*/ 24495916 w 21600"/>
              <a:gd name="T9" fmla="*/ 47789624 h 21600"/>
              <a:gd name="T10" fmla="*/ 41817700 w 21600"/>
              <a:gd name="T11" fmla="*/ 40791550 h 21600"/>
              <a:gd name="T12" fmla="*/ 48991832 w 21600"/>
              <a:gd name="T13" fmla="*/ 23894812 h 21600"/>
              <a:gd name="T14" fmla="*/ 41817700 w 21600"/>
              <a:gd name="T15" fmla="*/ 69980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15875">
            <a:solidFill>
              <a:srgbClr val="000000"/>
            </a:solidFill>
            <a:miter lim="800000"/>
            <a:headEnd/>
            <a:tailEnd/>
          </a:ln>
        </p:spPr>
        <p:txBody>
          <a:bodyPr/>
          <a:lstStyle/>
          <a:p>
            <a:endParaRPr lang="en-US"/>
          </a:p>
        </p:txBody>
      </p:sp>
      <p:sp>
        <p:nvSpPr>
          <p:cNvPr id="878596" name="Line 4"/>
          <p:cNvSpPr>
            <a:spLocks noChangeShapeType="1"/>
          </p:cNvSpPr>
          <p:nvPr/>
        </p:nvSpPr>
        <p:spPr bwMode="auto">
          <a:xfrm>
            <a:off x="2590800" y="5867400"/>
            <a:ext cx="685800" cy="0"/>
          </a:xfrm>
          <a:prstGeom prst="line">
            <a:avLst/>
          </a:prstGeom>
          <a:noFill/>
          <a:ln w="9525">
            <a:solidFill>
              <a:srgbClr val="000000"/>
            </a:solidFill>
            <a:round/>
            <a:headEnd/>
            <a:tailEnd type="triangle" w="med" len="med"/>
          </a:ln>
        </p:spPr>
        <p:txBody>
          <a:bodyPr/>
          <a:lstStyle/>
          <a:p>
            <a:endParaRPr lang="en-US"/>
          </a:p>
        </p:txBody>
      </p:sp>
      <p:grpSp>
        <p:nvGrpSpPr>
          <p:cNvPr id="2" name="Group 6"/>
          <p:cNvGrpSpPr>
            <a:grpSpLocks/>
          </p:cNvGrpSpPr>
          <p:nvPr/>
        </p:nvGrpSpPr>
        <p:grpSpPr bwMode="auto">
          <a:xfrm>
            <a:off x="6016625" y="3886200"/>
            <a:ext cx="765175" cy="1246188"/>
            <a:chOff x="9106" y="11076"/>
            <a:chExt cx="1670" cy="2719"/>
          </a:xfrm>
        </p:grpSpPr>
        <p:sp>
          <p:nvSpPr>
            <p:cNvPr id="50198" name="Freeform 7"/>
            <p:cNvSpPr>
              <a:spLocks/>
            </p:cNvSpPr>
            <p:nvPr/>
          </p:nvSpPr>
          <p:spPr bwMode="auto">
            <a:xfrm>
              <a:off x="9846" y="11815"/>
              <a:ext cx="786" cy="1911"/>
            </a:xfrm>
            <a:custGeom>
              <a:avLst/>
              <a:gdLst>
                <a:gd name="T0" fmla="*/ 0 w 786"/>
                <a:gd name="T1" fmla="*/ 1911 h 1911"/>
                <a:gd name="T2" fmla="*/ 0 w 786"/>
                <a:gd name="T3" fmla="*/ 0 h 1911"/>
                <a:gd name="T4" fmla="*/ 786 w 786"/>
                <a:gd name="T5" fmla="*/ 0 h 1911"/>
                <a:gd name="T6" fmla="*/ 786 w 786"/>
                <a:gd name="T7" fmla="*/ 1911 h 1911"/>
                <a:gd name="T8" fmla="*/ 0 w 786"/>
                <a:gd name="T9" fmla="*/ 1911 h 1911"/>
                <a:gd name="T10" fmla="*/ 0 w 786"/>
                <a:gd name="T11" fmla="*/ 1911 h 1911"/>
                <a:gd name="T12" fmla="*/ 0 60000 65536"/>
                <a:gd name="T13" fmla="*/ 0 60000 65536"/>
                <a:gd name="T14" fmla="*/ 0 60000 65536"/>
                <a:gd name="T15" fmla="*/ 0 60000 65536"/>
                <a:gd name="T16" fmla="*/ 0 60000 65536"/>
                <a:gd name="T17" fmla="*/ 0 60000 65536"/>
                <a:gd name="T18" fmla="*/ 0 w 786"/>
                <a:gd name="T19" fmla="*/ 0 h 1911"/>
                <a:gd name="T20" fmla="*/ 786 w 786"/>
                <a:gd name="T21" fmla="*/ 1911 h 1911"/>
              </a:gdLst>
              <a:ahLst/>
              <a:cxnLst>
                <a:cxn ang="T12">
                  <a:pos x="T0" y="T1"/>
                </a:cxn>
                <a:cxn ang="T13">
                  <a:pos x="T2" y="T3"/>
                </a:cxn>
                <a:cxn ang="T14">
                  <a:pos x="T4" y="T5"/>
                </a:cxn>
                <a:cxn ang="T15">
                  <a:pos x="T6" y="T7"/>
                </a:cxn>
                <a:cxn ang="T16">
                  <a:pos x="T8" y="T9"/>
                </a:cxn>
                <a:cxn ang="T17">
                  <a:pos x="T10" y="T11"/>
                </a:cxn>
              </a:cxnLst>
              <a:rect l="T18" t="T19" r="T20" b="T21"/>
              <a:pathLst>
                <a:path w="786" h="1911">
                  <a:moveTo>
                    <a:pt x="0" y="1911"/>
                  </a:moveTo>
                  <a:lnTo>
                    <a:pt x="0" y="0"/>
                  </a:lnTo>
                  <a:lnTo>
                    <a:pt x="786" y="0"/>
                  </a:lnTo>
                  <a:lnTo>
                    <a:pt x="786" y="1911"/>
                  </a:lnTo>
                  <a:lnTo>
                    <a:pt x="0" y="1911"/>
                  </a:lnTo>
                  <a:close/>
                </a:path>
              </a:pathLst>
            </a:custGeom>
            <a:solidFill>
              <a:srgbClr val="FFFFFF"/>
            </a:solidFill>
            <a:ln w="9525">
              <a:noFill/>
              <a:round/>
              <a:headEnd/>
              <a:tailEnd/>
            </a:ln>
          </p:spPr>
          <p:txBody>
            <a:bodyPr/>
            <a:lstStyle/>
            <a:p>
              <a:endParaRPr lang="en-US"/>
            </a:p>
          </p:txBody>
        </p:sp>
        <p:sp>
          <p:nvSpPr>
            <p:cNvPr id="50199" name="Freeform 8"/>
            <p:cNvSpPr>
              <a:spLocks/>
            </p:cNvSpPr>
            <p:nvPr/>
          </p:nvSpPr>
          <p:spPr bwMode="auto">
            <a:xfrm>
              <a:off x="9837" y="12313"/>
              <a:ext cx="802" cy="894"/>
            </a:xfrm>
            <a:custGeom>
              <a:avLst/>
              <a:gdLst>
                <a:gd name="T0" fmla="*/ 0 w 802"/>
                <a:gd name="T1" fmla="*/ 894 h 894"/>
                <a:gd name="T2" fmla="*/ 0 w 802"/>
                <a:gd name="T3" fmla="*/ 0 h 894"/>
                <a:gd name="T4" fmla="*/ 802 w 802"/>
                <a:gd name="T5" fmla="*/ 0 h 894"/>
                <a:gd name="T6" fmla="*/ 802 w 802"/>
                <a:gd name="T7" fmla="*/ 894 h 894"/>
                <a:gd name="T8" fmla="*/ 0 w 802"/>
                <a:gd name="T9" fmla="*/ 894 h 894"/>
                <a:gd name="T10" fmla="*/ 0 w 802"/>
                <a:gd name="T11" fmla="*/ 894 h 894"/>
                <a:gd name="T12" fmla="*/ 0 60000 65536"/>
                <a:gd name="T13" fmla="*/ 0 60000 65536"/>
                <a:gd name="T14" fmla="*/ 0 60000 65536"/>
                <a:gd name="T15" fmla="*/ 0 60000 65536"/>
                <a:gd name="T16" fmla="*/ 0 60000 65536"/>
                <a:gd name="T17" fmla="*/ 0 60000 65536"/>
                <a:gd name="T18" fmla="*/ 0 w 802"/>
                <a:gd name="T19" fmla="*/ 0 h 894"/>
                <a:gd name="T20" fmla="*/ 802 w 802"/>
                <a:gd name="T21" fmla="*/ 894 h 894"/>
              </a:gdLst>
              <a:ahLst/>
              <a:cxnLst>
                <a:cxn ang="T12">
                  <a:pos x="T0" y="T1"/>
                </a:cxn>
                <a:cxn ang="T13">
                  <a:pos x="T2" y="T3"/>
                </a:cxn>
                <a:cxn ang="T14">
                  <a:pos x="T4" y="T5"/>
                </a:cxn>
                <a:cxn ang="T15">
                  <a:pos x="T6" y="T7"/>
                </a:cxn>
                <a:cxn ang="T16">
                  <a:pos x="T8" y="T9"/>
                </a:cxn>
                <a:cxn ang="T17">
                  <a:pos x="T10" y="T11"/>
                </a:cxn>
              </a:cxnLst>
              <a:rect l="T18" t="T19" r="T20" b="T21"/>
              <a:pathLst>
                <a:path w="802" h="894">
                  <a:moveTo>
                    <a:pt x="0" y="894"/>
                  </a:moveTo>
                  <a:lnTo>
                    <a:pt x="0" y="0"/>
                  </a:lnTo>
                  <a:lnTo>
                    <a:pt x="802" y="0"/>
                  </a:lnTo>
                  <a:lnTo>
                    <a:pt x="802" y="894"/>
                  </a:lnTo>
                  <a:lnTo>
                    <a:pt x="0" y="894"/>
                  </a:lnTo>
                  <a:close/>
                </a:path>
              </a:pathLst>
            </a:custGeom>
            <a:solidFill>
              <a:srgbClr val="FFFFFF"/>
            </a:solidFill>
            <a:ln w="9525">
              <a:noFill/>
              <a:round/>
              <a:headEnd/>
              <a:tailEnd/>
            </a:ln>
          </p:spPr>
          <p:txBody>
            <a:bodyPr/>
            <a:lstStyle/>
            <a:p>
              <a:endParaRPr lang="en-US"/>
            </a:p>
          </p:txBody>
        </p:sp>
        <p:sp>
          <p:nvSpPr>
            <p:cNvPr id="50200" name="Freeform 9"/>
            <p:cNvSpPr>
              <a:spLocks/>
            </p:cNvSpPr>
            <p:nvPr/>
          </p:nvSpPr>
          <p:spPr bwMode="auto">
            <a:xfrm>
              <a:off x="9982" y="12320"/>
              <a:ext cx="138" cy="893"/>
            </a:xfrm>
            <a:custGeom>
              <a:avLst/>
              <a:gdLst>
                <a:gd name="T0" fmla="*/ 0 w 138"/>
                <a:gd name="T1" fmla="*/ 893 h 893"/>
                <a:gd name="T2" fmla="*/ 0 w 138"/>
                <a:gd name="T3" fmla="*/ 0 h 893"/>
                <a:gd name="T4" fmla="*/ 138 w 138"/>
                <a:gd name="T5" fmla="*/ 0 h 893"/>
                <a:gd name="T6" fmla="*/ 138 w 138"/>
                <a:gd name="T7" fmla="*/ 893 h 893"/>
                <a:gd name="T8" fmla="*/ 0 w 138"/>
                <a:gd name="T9" fmla="*/ 893 h 893"/>
                <a:gd name="T10" fmla="*/ 0 w 138"/>
                <a:gd name="T11" fmla="*/ 893 h 893"/>
                <a:gd name="T12" fmla="*/ 0 60000 65536"/>
                <a:gd name="T13" fmla="*/ 0 60000 65536"/>
                <a:gd name="T14" fmla="*/ 0 60000 65536"/>
                <a:gd name="T15" fmla="*/ 0 60000 65536"/>
                <a:gd name="T16" fmla="*/ 0 60000 65536"/>
                <a:gd name="T17" fmla="*/ 0 60000 65536"/>
                <a:gd name="T18" fmla="*/ 0 w 138"/>
                <a:gd name="T19" fmla="*/ 0 h 893"/>
                <a:gd name="T20" fmla="*/ 138 w 138"/>
                <a:gd name="T21" fmla="*/ 893 h 893"/>
              </a:gdLst>
              <a:ahLst/>
              <a:cxnLst>
                <a:cxn ang="T12">
                  <a:pos x="T0" y="T1"/>
                </a:cxn>
                <a:cxn ang="T13">
                  <a:pos x="T2" y="T3"/>
                </a:cxn>
                <a:cxn ang="T14">
                  <a:pos x="T4" y="T5"/>
                </a:cxn>
                <a:cxn ang="T15">
                  <a:pos x="T6" y="T7"/>
                </a:cxn>
                <a:cxn ang="T16">
                  <a:pos x="T8" y="T9"/>
                </a:cxn>
                <a:cxn ang="T17">
                  <a:pos x="T10" y="T11"/>
                </a:cxn>
              </a:cxnLst>
              <a:rect l="T18" t="T19" r="T20" b="T21"/>
              <a:pathLst>
                <a:path w="138" h="893">
                  <a:moveTo>
                    <a:pt x="0" y="893"/>
                  </a:moveTo>
                  <a:lnTo>
                    <a:pt x="0" y="0"/>
                  </a:lnTo>
                  <a:lnTo>
                    <a:pt x="138" y="0"/>
                  </a:lnTo>
                  <a:lnTo>
                    <a:pt x="138" y="893"/>
                  </a:lnTo>
                  <a:lnTo>
                    <a:pt x="0" y="893"/>
                  </a:lnTo>
                  <a:close/>
                </a:path>
              </a:pathLst>
            </a:custGeom>
            <a:solidFill>
              <a:srgbClr val="FFFFFF"/>
            </a:solidFill>
            <a:ln w="9525">
              <a:noFill/>
              <a:round/>
              <a:headEnd/>
              <a:tailEnd/>
            </a:ln>
          </p:spPr>
          <p:txBody>
            <a:bodyPr/>
            <a:lstStyle/>
            <a:p>
              <a:endParaRPr lang="en-US"/>
            </a:p>
          </p:txBody>
        </p:sp>
        <p:sp>
          <p:nvSpPr>
            <p:cNvPr id="50201" name="Freeform 10"/>
            <p:cNvSpPr>
              <a:spLocks/>
            </p:cNvSpPr>
            <p:nvPr/>
          </p:nvSpPr>
          <p:spPr bwMode="auto">
            <a:xfrm>
              <a:off x="9982" y="11824"/>
              <a:ext cx="138" cy="496"/>
            </a:xfrm>
            <a:custGeom>
              <a:avLst/>
              <a:gdLst>
                <a:gd name="T0" fmla="*/ 0 w 138"/>
                <a:gd name="T1" fmla="*/ 496 h 496"/>
                <a:gd name="T2" fmla="*/ 0 w 138"/>
                <a:gd name="T3" fmla="*/ 0 h 496"/>
                <a:gd name="T4" fmla="*/ 138 w 138"/>
                <a:gd name="T5" fmla="*/ 0 h 496"/>
                <a:gd name="T6" fmla="*/ 138 w 138"/>
                <a:gd name="T7" fmla="*/ 496 h 496"/>
                <a:gd name="T8" fmla="*/ 0 w 138"/>
                <a:gd name="T9" fmla="*/ 496 h 496"/>
                <a:gd name="T10" fmla="*/ 0 w 138"/>
                <a:gd name="T11" fmla="*/ 496 h 496"/>
                <a:gd name="T12" fmla="*/ 0 60000 65536"/>
                <a:gd name="T13" fmla="*/ 0 60000 65536"/>
                <a:gd name="T14" fmla="*/ 0 60000 65536"/>
                <a:gd name="T15" fmla="*/ 0 60000 65536"/>
                <a:gd name="T16" fmla="*/ 0 60000 65536"/>
                <a:gd name="T17" fmla="*/ 0 60000 65536"/>
                <a:gd name="T18" fmla="*/ 0 w 138"/>
                <a:gd name="T19" fmla="*/ 0 h 496"/>
                <a:gd name="T20" fmla="*/ 138 w 138"/>
                <a:gd name="T21" fmla="*/ 496 h 496"/>
              </a:gdLst>
              <a:ahLst/>
              <a:cxnLst>
                <a:cxn ang="T12">
                  <a:pos x="T0" y="T1"/>
                </a:cxn>
                <a:cxn ang="T13">
                  <a:pos x="T2" y="T3"/>
                </a:cxn>
                <a:cxn ang="T14">
                  <a:pos x="T4" y="T5"/>
                </a:cxn>
                <a:cxn ang="T15">
                  <a:pos x="T6" y="T7"/>
                </a:cxn>
                <a:cxn ang="T16">
                  <a:pos x="T8" y="T9"/>
                </a:cxn>
                <a:cxn ang="T17">
                  <a:pos x="T10" y="T11"/>
                </a:cxn>
              </a:cxnLst>
              <a:rect l="T18" t="T19" r="T20" b="T21"/>
              <a:pathLst>
                <a:path w="138" h="496">
                  <a:moveTo>
                    <a:pt x="0" y="496"/>
                  </a:moveTo>
                  <a:lnTo>
                    <a:pt x="0" y="0"/>
                  </a:lnTo>
                  <a:lnTo>
                    <a:pt x="138" y="0"/>
                  </a:lnTo>
                  <a:lnTo>
                    <a:pt x="138" y="496"/>
                  </a:lnTo>
                  <a:lnTo>
                    <a:pt x="0" y="496"/>
                  </a:lnTo>
                  <a:close/>
                </a:path>
              </a:pathLst>
            </a:custGeom>
            <a:solidFill>
              <a:srgbClr val="FFFFFF"/>
            </a:solidFill>
            <a:ln w="9525">
              <a:noFill/>
              <a:round/>
              <a:headEnd/>
              <a:tailEnd/>
            </a:ln>
          </p:spPr>
          <p:txBody>
            <a:bodyPr/>
            <a:lstStyle/>
            <a:p>
              <a:endParaRPr lang="en-US"/>
            </a:p>
          </p:txBody>
        </p:sp>
        <p:sp>
          <p:nvSpPr>
            <p:cNvPr id="50202" name="Freeform 11"/>
            <p:cNvSpPr>
              <a:spLocks/>
            </p:cNvSpPr>
            <p:nvPr/>
          </p:nvSpPr>
          <p:spPr bwMode="auto">
            <a:xfrm>
              <a:off x="9982" y="13212"/>
              <a:ext cx="138" cy="496"/>
            </a:xfrm>
            <a:custGeom>
              <a:avLst/>
              <a:gdLst>
                <a:gd name="T0" fmla="*/ 0 w 138"/>
                <a:gd name="T1" fmla="*/ 496 h 496"/>
                <a:gd name="T2" fmla="*/ 0 w 138"/>
                <a:gd name="T3" fmla="*/ 0 h 496"/>
                <a:gd name="T4" fmla="*/ 138 w 138"/>
                <a:gd name="T5" fmla="*/ 0 h 496"/>
                <a:gd name="T6" fmla="*/ 138 w 138"/>
                <a:gd name="T7" fmla="*/ 496 h 496"/>
                <a:gd name="T8" fmla="*/ 0 w 138"/>
                <a:gd name="T9" fmla="*/ 496 h 496"/>
                <a:gd name="T10" fmla="*/ 0 w 138"/>
                <a:gd name="T11" fmla="*/ 496 h 496"/>
                <a:gd name="T12" fmla="*/ 0 60000 65536"/>
                <a:gd name="T13" fmla="*/ 0 60000 65536"/>
                <a:gd name="T14" fmla="*/ 0 60000 65536"/>
                <a:gd name="T15" fmla="*/ 0 60000 65536"/>
                <a:gd name="T16" fmla="*/ 0 60000 65536"/>
                <a:gd name="T17" fmla="*/ 0 60000 65536"/>
                <a:gd name="T18" fmla="*/ 0 w 138"/>
                <a:gd name="T19" fmla="*/ 0 h 496"/>
                <a:gd name="T20" fmla="*/ 138 w 138"/>
                <a:gd name="T21" fmla="*/ 496 h 496"/>
              </a:gdLst>
              <a:ahLst/>
              <a:cxnLst>
                <a:cxn ang="T12">
                  <a:pos x="T0" y="T1"/>
                </a:cxn>
                <a:cxn ang="T13">
                  <a:pos x="T2" y="T3"/>
                </a:cxn>
                <a:cxn ang="T14">
                  <a:pos x="T4" y="T5"/>
                </a:cxn>
                <a:cxn ang="T15">
                  <a:pos x="T6" y="T7"/>
                </a:cxn>
                <a:cxn ang="T16">
                  <a:pos x="T8" y="T9"/>
                </a:cxn>
                <a:cxn ang="T17">
                  <a:pos x="T10" y="T11"/>
                </a:cxn>
              </a:cxnLst>
              <a:rect l="T18" t="T19" r="T20" b="T21"/>
              <a:pathLst>
                <a:path w="138" h="496">
                  <a:moveTo>
                    <a:pt x="0" y="496"/>
                  </a:moveTo>
                  <a:lnTo>
                    <a:pt x="0" y="0"/>
                  </a:lnTo>
                  <a:lnTo>
                    <a:pt x="138" y="0"/>
                  </a:lnTo>
                  <a:lnTo>
                    <a:pt x="138" y="496"/>
                  </a:lnTo>
                  <a:lnTo>
                    <a:pt x="0" y="496"/>
                  </a:lnTo>
                  <a:close/>
                </a:path>
              </a:pathLst>
            </a:custGeom>
            <a:solidFill>
              <a:srgbClr val="FFFFFF"/>
            </a:solidFill>
            <a:ln w="9525">
              <a:noFill/>
              <a:round/>
              <a:headEnd/>
              <a:tailEnd/>
            </a:ln>
          </p:spPr>
          <p:txBody>
            <a:bodyPr/>
            <a:lstStyle/>
            <a:p>
              <a:endParaRPr lang="en-US"/>
            </a:p>
          </p:txBody>
        </p:sp>
        <p:sp>
          <p:nvSpPr>
            <p:cNvPr id="50203" name="Freeform 12"/>
            <p:cNvSpPr>
              <a:spLocks/>
            </p:cNvSpPr>
            <p:nvPr/>
          </p:nvSpPr>
          <p:spPr bwMode="auto">
            <a:xfrm>
              <a:off x="9174" y="11145"/>
              <a:ext cx="756" cy="893"/>
            </a:xfrm>
            <a:custGeom>
              <a:avLst/>
              <a:gdLst>
                <a:gd name="T0" fmla="*/ 756 w 756"/>
                <a:gd name="T1" fmla="*/ 98 h 893"/>
                <a:gd name="T2" fmla="*/ 686 w 756"/>
                <a:gd name="T3" fmla="*/ 183 h 893"/>
                <a:gd name="T4" fmla="*/ 648 w 756"/>
                <a:gd name="T5" fmla="*/ 283 h 893"/>
                <a:gd name="T6" fmla="*/ 618 w 756"/>
                <a:gd name="T7" fmla="*/ 389 h 893"/>
                <a:gd name="T8" fmla="*/ 595 w 756"/>
                <a:gd name="T9" fmla="*/ 464 h 893"/>
                <a:gd name="T10" fmla="*/ 549 w 756"/>
                <a:gd name="T11" fmla="*/ 517 h 893"/>
                <a:gd name="T12" fmla="*/ 481 w 756"/>
                <a:gd name="T13" fmla="*/ 580 h 893"/>
                <a:gd name="T14" fmla="*/ 397 w 756"/>
                <a:gd name="T15" fmla="*/ 603 h 893"/>
                <a:gd name="T16" fmla="*/ 389 w 756"/>
                <a:gd name="T17" fmla="*/ 694 h 893"/>
                <a:gd name="T18" fmla="*/ 344 w 756"/>
                <a:gd name="T19" fmla="*/ 779 h 893"/>
                <a:gd name="T20" fmla="*/ 252 w 756"/>
                <a:gd name="T21" fmla="*/ 832 h 893"/>
                <a:gd name="T22" fmla="*/ 161 w 756"/>
                <a:gd name="T23" fmla="*/ 862 h 893"/>
                <a:gd name="T24" fmla="*/ 129 w 756"/>
                <a:gd name="T25" fmla="*/ 893 h 893"/>
                <a:gd name="T26" fmla="*/ 84 w 756"/>
                <a:gd name="T27" fmla="*/ 832 h 893"/>
                <a:gd name="T28" fmla="*/ 30 w 756"/>
                <a:gd name="T29" fmla="*/ 756 h 893"/>
                <a:gd name="T30" fmla="*/ 6 w 756"/>
                <a:gd name="T31" fmla="*/ 664 h 893"/>
                <a:gd name="T32" fmla="*/ 23 w 756"/>
                <a:gd name="T33" fmla="*/ 580 h 893"/>
                <a:gd name="T34" fmla="*/ 69 w 756"/>
                <a:gd name="T35" fmla="*/ 511 h 893"/>
                <a:gd name="T36" fmla="*/ 15 w 756"/>
                <a:gd name="T37" fmla="*/ 412 h 893"/>
                <a:gd name="T38" fmla="*/ 0 w 756"/>
                <a:gd name="T39" fmla="*/ 306 h 893"/>
                <a:gd name="T40" fmla="*/ 23 w 756"/>
                <a:gd name="T41" fmla="*/ 168 h 893"/>
                <a:gd name="T42" fmla="*/ 114 w 756"/>
                <a:gd name="T43" fmla="*/ 60 h 893"/>
                <a:gd name="T44" fmla="*/ 245 w 756"/>
                <a:gd name="T45" fmla="*/ 0 h 893"/>
                <a:gd name="T46" fmla="*/ 382 w 756"/>
                <a:gd name="T47" fmla="*/ 0 h 893"/>
                <a:gd name="T48" fmla="*/ 504 w 756"/>
                <a:gd name="T49" fmla="*/ 45 h 893"/>
                <a:gd name="T50" fmla="*/ 625 w 756"/>
                <a:gd name="T51" fmla="*/ 83 h 893"/>
                <a:gd name="T52" fmla="*/ 694 w 756"/>
                <a:gd name="T53" fmla="*/ 83 h 893"/>
                <a:gd name="T54" fmla="*/ 756 w 756"/>
                <a:gd name="T55" fmla="*/ 98 h 893"/>
                <a:gd name="T56" fmla="*/ 756 w 756"/>
                <a:gd name="T57" fmla="*/ 98 h 8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6"/>
                <a:gd name="T88" fmla="*/ 0 h 893"/>
                <a:gd name="T89" fmla="*/ 756 w 756"/>
                <a:gd name="T90" fmla="*/ 893 h 8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6" h="893">
                  <a:moveTo>
                    <a:pt x="756" y="98"/>
                  </a:moveTo>
                  <a:lnTo>
                    <a:pt x="686" y="183"/>
                  </a:lnTo>
                  <a:lnTo>
                    <a:pt x="648" y="283"/>
                  </a:lnTo>
                  <a:lnTo>
                    <a:pt x="618" y="389"/>
                  </a:lnTo>
                  <a:lnTo>
                    <a:pt x="595" y="464"/>
                  </a:lnTo>
                  <a:lnTo>
                    <a:pt x="549" y="517"/>
                  </a:lnTo>
                  <a:lnTo>
                    <a:pt x="481" y="580"/>
                  </a:lnTo>
                  <a:lnTo>
                    <a:pt x="397" y="603"/>
                  </a:lnTo>
                  <a:lnTo>
                    <a:pt x="389" y="694"/>
                  </a:lnTo>
                  <a:lnTo>
                    <a:pt x="344" y="779"/>
                  </a:lnTo>
                  <a:lnTo>
                    <a:pt x="252" y="832"/>
                  </a:lnTo>
                  <a:lnTo>
                    <a:pt x="161" y="862"/>
                  </a:lnTo>
                  <a:lnTo>
                    <a:pt x="129" y="893"/>
                  </a:lnTo>
                  <a:lnTo>
                    <a:pt x="84" y="832"/>
                  </a:lnTo>
                  <a:lnTo>
                    <a:pt x="30" y="756"/>
                  </a:lnTo>
                  <a:lnTo>
                    <a:pt x="6" y="664"/>
                  </a:lnTo>
                  <a:lnTo>
                    <a:pt x="23" y="580"/>
                  </a:lnTo>
                  <a:lnTo>
                    <a:pt x="69" y="511"/>
                  </a:lnTo>
                  <a:lnTo>
                    <a:pt x="15" y="412"/>
                  </a:lnTo>
                  <a:lnTo>
                    <a:pt x="0" y="306"/>
                  </a:lnTo>
                  <a:lnTo>
                    <a:pt x="23" y="168"/>
                  </a:lnTo>
                  <a:lnTo>
                    <a:pt x="114" y="60"/>
                  </a:lnTo>
                  <a:lnTo>
                    <a:pt x="245" y="0"/>
                  </a:lnTo>
                  <a:lnTo>
                    <a:pt x="382" y="0"/>
                  </a:lnTo>
                  <a:lnTo>
                    <a:pt x="504" y="45"/>
                  </a:lnTo>
                  <a:lnTo>
                    <a:pt x="625" y="83"/>
                  </a:lnTo>
                  <a:lnTo>
                    <a:pt x="694" y="83"/>
                  </a:lnTo>
                  <a:lnTo>
                    <a:pt x="756" y="98"/>
                  </a:lnTo>
                  <a:close/>
                </a:path>
              </a:pathLst>
            </a:custGeom>
            <a:solidFill>
              <a:srgbClr val="FFFFFF"/>
            </a:solidFill>
            <a:ln w="9525">
              <a:noFill/>
              <a:round/>
              <a:headEnd/>
              <a:tailEnd/>
            </a:ln>
          </p:spPr>
          <p:txBody>
            <a:bodyPr/>
            <a:lstStyle/>
            <a:p>
              <a:endParaRPr lang="en-US"/>
            </a:p>
          </p:txBody>
        </p:sp>
        <p:sp>
          <p:nvSpPr>
            <p:cNvPr id="50204" name="Freeform 13"/>
            <p:cNvSpPr>
              <a:spLocks/>
            </p:cNvSpPr>
            <p:nvPr/>
          </p:nvSpPr>
          <p:spPr bwMode="auto">
            <a:xfrm>
              <a:off x="9265" y="11243"/>
              <a:ext cx="665" cy="787"/>
            </a:xfrm>
            <a:custGeom>
              <a:avLst/>
              <a:gdLst>
                <a:gd name="T0" fmla="*/ 38 w 665"/>
                <a:gd name="T1" fmla="*/ 687 h 787"/>
                <a:gd name="T2" fmla="*/ 114 w 665"/>
                <a:gd name="T3" fmla="*/ 642 h 787"/>
                <a:gd name="T4" fmla="*/ 146 w 665"/>
                <a:gd name="T5" fmla="*/ 611 h 787"/>
                <a:gd name="T6" fmla="*/ 161 w 665"/>
                <a:gd name="T7" fmla="*/ 572 h 787"/>
                <a:gd name="T8" fmla="*/ 161 w 665"/>
                <a:gd name="T9" fmla="*/ 519 h 787"/>
                <a:gd name="T10" fmla="*/ 146 w 665"/>
                <a:gd name="T11" fmla="*/ 466 h 787"/>
                <a:gd name="T12" fmla="*/ 123 w 665"/>
                <a:gd name="T13" fmla="*/ 436 h 787"/>
                <a:gd name="T14" fmla="*/ 229 w 665"/>
                <a:gd name="T15" fmla="*/ 405 h 787"/>
                <a:gd name="T16" fmla="*/ 315 w 665"/>
                <a:gd name="T17" fmla="*/ 352 h 787"/>
                <a:gd name="T18" fmla="*/ 373 w 665"/>
                <a:gd name="T19" fmla="*/ 276 h 787"/>
                <a:gd name="T20" fmla="*/ 406 w 665"/>
                <a:gd name="T21" fmla="*/ 199 h 787"/>
                <a:gd name="T22" fmla="*/ 434 w 665"/>
                <a:gd name="T23" fmla="*/ 132 h 787"/>
                <a:gd name="T24" fmla="*/ 481 w 665"/>
                <a:gd name="T25" fmla="*/ 85 h 787"/>
                <a:gd name="T26" fmla="*/ 527 w 665"/>
                <a:gd name="T27" fmla="*/ 46 h 787"/>
                <a:gd name="T28" fmla="*/ 665 w 665"/>
                <a:gd name="T29" fmla="*/ 0 h 787"/>
                <a:gd name="T30" fmla="*/ 572 w 665"/>
                <a:gd name="T31" fmla="*/ 93 h 787"/>
                <a:gd name="T32" fmla="*/ 542 w 665"/>
                <a:gd name="T33" fmla="*/ 238 h 787"/>
                <a:gd name="T34" fmla="*/ 496 w 665"/>
                <a:gd name="T35" fmla="*/ 366 h 787"/>
                <a:gd name="T36" fmla="*/ 428 w 665"/>
                <a:gd name="T37" fmla="*/ 452 h 787"/>
                <a:gd name="T38" fmla="*/ 352 w 665"/>
                <a:gd name="T39" fmla="*/ 513 h 787"/>
                <a:gd name="T40" fmla="*/ 291 w 665"/>
                <a:gd name="T41" fmla="*/ 528 h 787"/>
                <a:gd name="T42" fmla="*/ 291 w 665"/>
                <a:gd name="T43" fmla="*/ 596 h 787"/>
                <a:gd name="T44" fmla="*/ 253 w 665"/>
                <a:gd name="T45" fmla="*/ 681 h 787"/>
                <a:gd name="T46" fmla="*/ 169 w 665"/>
                <a:gd name="T47" fmla="*/ 742 h 787"/>
                <a:gd name="T48" fmla="*/ 93 w 665"/>
                <a:gd name="T49" fmla="*/ 772 h 787"/>
                <a:gd name="T50" fmla="*/ 38 w 665"/>
                <a:gd name="T51" fmla="*/ 787 h 787"/>
                <a:gd name="T52" fmla="*/ 0 w 665"/>
                <a:gd name="T53" fmla="*/ 725 h 787"/>
                <a:gd name="T54" fmla="*/ 38 w 665"/>
                <a:gd name="T55" fmla="*/ 687 h 787"/>
                <a:gd name="T56" fmla="*/ 38 w 665"/>
                <a:gd name="T57" fmla="*/ 687 h 7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5"/>
                <a:gd name="T88" fmla="*/ 0 h 787"/>
                <a:gd name="T89" fmla="*/ 665 w 665"/>
                <a:gd name="T90" fmla="*/ 787 h 7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5" h="787">
                  <a:moveTo>
                    <a:pt x="38" y="687"/>
                  </a:moveTo>
                  <a:lnTo>
                    <a:pt x="114" y="642"/>
                  </a:lnTo>
                  <a:lnTo>
                    <a:pt x="146" y="611"/>
                  </a:lnTo>
                  <a:lnTo>
                    <a:pt x="161" y="572"/>
                  </a:lnTo>
                  <a:lnTo>
                    <a:pt x="161" y="519"/>
                  </a:lnTo>
                  <a:lnTo>
                    <a:pt x="146" y="466"/>
                  </a:lnTo>
                  <a:lnTo>
                    <a:pt x="123" y="436"/>
                  </a:lnTo>
                  <a:lnTo>
                    <a:pt x="229" y="405"/>
                  </a:lnTo>
                  <a:lnTo>
                    <a:pt x="315" y="352"/>
                  </a:lnTo>
                  <a:lnTo>
                    <a:pt x="373" y="276"/>
                  </a:lnTo>
                  <a:lnTo>
                    <a:pt x="406" y="199"/>
                  </a:lnTo>
                  <a:lnTo>
                    <a:pt x="434" y="132"/>
                  </a:lnTo>
                  <a:lnTo>
                    <a:pt x="481" y="85"/>
                  </a:lnTo>
                  <a:lnTo>
                    <a:pt x="527" y="46"/>
                  </a:lnTo>
                  <a:lnTo>
                    <a:pt x="665" y="0"/>
                  </a:lnTo>
                  <a:lnTo>
                    <a:pt x="572" y="93"/>
                  </a:lnTo>
                  <a:lnTo>
                    <a:pt x="542" y="238"/>
                  </a:lnTo>
                  <a:lnTo>
                    <a:pt x="496" y="366"/>
                  </a:lnTo>
                  <a:lnTo>
                    <a:pt x="428" y="452"/>
                  </a:lnTo>
                  <a:lnTo>
                    <a:pt x="352" y="513"/>
                  </a:lnTo>
                  <a:lnTo>
                    <a:pt x="291" y="528"/>
                  </a:lnTo>
                  <a:lnTo>
                    <a:pt x="291" y="596"/>
                  </a:lnTo>
                  <a:lnTo>
                    <a:pt x="253" y="681"/>
                  </a:lnTo>
                  <a:lnTo>
                    <a:pt x="169" y="742"/>
                  </a:lnTo>
                  <a:lnTo>
                    <a:pt x="93" y="772"/>
                  </a:lnTo>
                  <a:lnTo>
                    <a:pt x="38" y="787"/>
                  </a:lnTo>
                  <a:lnTo>
                    <a:pt x="0" y="725"/>
                  </a:lnTo>
                  <a:lnTo>
                    <a:pt x="38" y="687"/>
                  </a:lnTo>
                  <a:close/>
                </a:path>
              </a:pathLst>
            </a:custGeom>
            <a:solidFill>
              <a:srgbClr val="B5B5B5"/>
            </a:solidFill>
            <a:ln w="9525">
              <a:noFill/>
              <a:round/>
              <a:headEnd/>
              <a:tailEnd/>
            </a:ln>
          </p:spPr>
          <p:txBody>
            <a:bodyPr/>
            <a:lstStyle/>
            <a:p>
              <a:endParaRPr lang="en-US"/>
            </a:p>
          </p:txBody>
        </p:sp>
        <p:sp>
          <p:nvSpPr>
            <p:cNvPr id="50205" name="Freeform 14"/>
            <p:cNvSpPr>
              <a:spLocks/>
            </p:cNvSpPr>
            <p:nvPr/>
          </p:nvSpPr>
          <p:spPr bwMode="auto">
            <a:xfrm>
              <a:off x="9891" y="11457"/>
              <a:ext cx="703" cy="358"/>
            </a:xfrm>
            <a:custGeom>
              <a:avLst/>
              <a:gdLst>
                <a:gd name="T0" fmla="*/ 703 w 703"/>
                <a:gd name="T1" fmla="*/ 358 h 358"/>
                <a:gd name="T2" fmla="*/ 699 w 703"/>
                <a:gd name="T3" fmla="*/ 316 h 358"/>
                <a:gd name="T4" fmla="*/ 693 w 703"/>
                <a:gd name="T5" fmla="*/ 274 h 358"/>
                <a:gd name="T6" fmla="*/ 681 w 703"/>
                <a:gd name="T7" fmla="*/ 233 h 358"/>
                <a:gd name="T8" fmla="*/ 663 w 703"/>
                <a:gd name="T9" fmla="*/ 193 h 358"/>
                <a:gd name="T10" fmla="*/ 642 w 703"/>
                <a:gd name="T11" fmla="*/ 155 h 358"/>
                <a:gd name="T12" fmla="*/ 615 w 703"/>
                <a:gd name="T13" fmla="*/ 121 h 358"/>
                <a:gd name="T14" fmla="*/ 585 w 703"/>
                <a:gd name="T15" fmla="*/ 90 h 358"/>
                <a:gd name="T16" fmla="*/ 551 w 703"/>
                <a:gd name="T17" fmla="*/ 63 h 358"/>
                <a:gd name="T18" fmla="*/ 515 w 703"/>
                <a:gd name="T19" fmla="*/ 42 h 358"/>
                <a:gd name="T20" fmla="*/ 475 w 703"/>
                <a:gd name="T21" fmla="*/ 24 h 358"/>
                <a:gd name="T22" fmla="*/ 433 w 703"/>
                <a:gd name="T23" fmla="*/ 10 h 358"/>
                <a:gd name="T24" fmla="*/ 392 w 703"/>
                <a:gd name="T25" fmla="*/ 3 h 358"/>
                <a:gd name="T26" fmla="*/ 349 w 703"/>
                <a:gd name="T27" fmla="*/ 0 h 358"/>
                <a:gd name="T28" fmla="*/ 306 w 703"/>
                <a:gd name="T29" fmla="*/ 3 h 358"/>
                <a:gd name="T30" fmla="*/ 264 w 703"/>
                <a:gd name="T31" fmla="*/ 12 h 358"/>
                <a:gd name="T32" fmla="*/ 222 w 703"/>
                <a:gd name="T33" fmla="*/ 25 h 358"/>
                <a:gd name="T34" fmla="*/ 184 w 703"/>
                <a:gd name="T35" fmla="*/ 44 h 358"/>
                <a:gd name="T36" fmla="*/ 148 w 703"/>
                <a:gd name="T37" fmla="*/ 67 h 358"/>
                <a:gd name="T38" fmla="*/ 113 w 703"/>
                <a:gd name="T39" fmla="*/ 93 h 358"/>
                <a:gd name="T40" fmla="*/ 83 w 703"/>
                <a:gd name="T41" fmla="*/ 125 h 358"/>
                <a:gd name="T42" fmla="*/ 58 w 703"/>
                <a:gd name="T43" fmla="*/ 160 h 358"/>
                <a:gd name="T44" fmla="*/ 37 w 703"/>
                <a:gd name="T45" fmla="*/ 197 h 358"/>
                <a:gd name="T46" fmla="*/ 21 w 703"/>
                <a:gd name="T47" fmla="*/ 238 h 358"/>
                <a:gd name="T48" fmla="*/ 9 w 703"/>
                <a:gd name="T49" fmla="*/ 279 h 358"/>
                <a:gd name="T50" fmla="*/ 1 w 703"/>
                <a:gd name="T51" fmla="*/ 321 h 358"/>
                <a:gd name="T52" fmla="*/ 0 w 703"/>
                <a:gd name="T53" fmla="*/ 358 h 358"/>
                <a:gd name="T54" fmla="*/ 703 w 703"/>
                <a:gd name="T55" fmla="*/ 358 h 358"/>
                <a:gd name="T56" fmla="*/ 703 w 703"/>
                <a:gd name="T57" fmla="*/ 358 h 3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3"/>
                <a:gd name="T88" fmla="*/ 0 h 358"/>
                <a:gd name="T89" fmla="*/ 703 w 703"/>
                <a:gd name="T90" fmla="*/ 358 h 3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3" h="358">
                  <a:moveTo>
                    <a:pt x="703" y="358"/>
                  </a:moveTo>
                  <a:lnTo>
                    <a:pt x="699" y="316"/>
                  </a:lnTo>
                  <a:lnTo>
                    <a:pt x="693" y="274"/>
                  </a:lnTo>
                  <a:lnTo>
                    <a:pt x="681" y="233"/>
                  </a:lnTo>
                  <a:lnTo>
                    <a:pt x="663" y="193"/>
                  </a:lnTo>
                  <a:lnTo>
                    <a:pt x="642" y="155"/>
                  </a:lnTo>
                  <a:lnTo>
                    <a:pt x="615" y="121"/>
                  </a:lnTo>
                  <a:lnTo>
                    <a:pt x="585" y="90"/>
                  </a:lnTo>
                  <a:lnTo>
                    <a:pt x="551" y="63"/>
                  </a:lnTo>
                  <a:lnTo>
                    <a:pt x="515" y="42"/>
                  </a:lnTo>
                  <a:lnTo>
                    <a:pt x="475" y="24"/>
                  </a:lnTo>
                  <a:lnTo>
                    <a:pt x="433" y="10"/>
                  </a:lnTo>
                  <a:lnTo>
                    <a:pt x="392" y="3"/>
                  </a:lnTo>
                  <a:lnTo>
                    <a:pt x="349" y="0"/>
                  </a:lnTo>
                  <a:lnTo>
                    <a:pt x="306" y="3"/>
                  </a:lnTo>
                  <a:lnTo>
                    <a:pt x="264" y="12"/>
                  </a:lnTo>
                  <a:lnTo>
                    <a:pt x="222" y="25"/>
                  </a:lnTo>
                  <a:lnTo>
                    <a:pt x="184" y="44"/>
                  </a:lnTo>
                  <a:lnTo>
                    <a:pt x="148" y="67"/>
                  </a:lnTo>
                  <a:lnTo>
                    <a:pt x="113" y="93"/>
                  </a:lnTo>
                  <a:lnTo>
                    <a:pt x="83" y="125"/>
                  </a:lnTo>
                  <a:lnTo>
                    <a:pt x="58" y="160"/>
                  </a:lnTo>
                  <a:lnTo>
                    <a:pt x="37" y="197"/>
                  </a:lnTo>
                  <a:lnTo>
                    <a:pt x="21" y="238"/>
                  </a:lnTo>
                  <a:lnTo>
                    <a:pt x="9" y="279"/>
                  </a:lnTo>
                  <a:lnTo>
                    <a:pt x="1" y="321"/>
                  </a:lnTo>
                  <a:lnTo>
                    <a:pt x="0" y="358"/>
                  </a:lnTo>
                  <a:lnTo>
                    <a:pt x="703" y="358"/>
                  </a:lnTo>
                  <a:close/>
                </a:path>
              </a:pathLst>
            </a:custGeom>
            <a:solidFill>
              <a:srgbClr val="FFFFFF"/>
            </a:solidFill>
            <a:ln w="9525">
              <a:noFill/>
              <a:round/>
              <a:headEnd/>
              <a:tailEnd/>
            </a:ln>
          </p:spPr>
          <p:txBody>
            <a:bodyPr/>
            <a:lstStyle/>
            <a:p>
              <a:endParaRPr lang="en-US"/>
            </a:p>
          </p:txBody>
        </p:sp>
        <p:sp>
          <p:nvSpPr>
            <p:cNvPr id="50206" name="Freeform 15"/>
            <p:cNvSpPr>
              <a:spLocks/>
            </p:cNvSpPr>
            <p:nvPr/>
          </p:nvSpPr>
          <p:spPr bwMode="auto">
            <a:xfrm>
              <a:off x="10166" y="11465"/>
              <a:ext cx="435" cy="350"/>
            </a:xfrm>
            <a:custGeom>
              <a:avLst/>
              <a:gdLst>
                <a:gd name="T0" fmla="*/ 0 w 435"/>
                <a:gd name="T1" fmla="*/ 24 h 350"/>
                <a:gd name="T2" fmla="*/ 84 w 435"/>
                <a:gd name="T3" fmla="*/ 69 h 350"/>
                <a:gd name="T4" fmla="*/ 169 w 435"/>
                <a:gd name="T5" fmla="*/ 130 h 350"/>
                <a:gd name="T6" fmla="*/ 222 w 435"/>
                <a:gd name="T7" fmla="*/ 191 h 350"/>
                <a:gd name="T8" fmla="*/ 236 w 435"/>
                <a:gd name="T9" fmla="*/ 236 h 350"/>
                <a:gd name="T10" fmla="*/ 260 w 435"/>
                <a:gd name="T11" fmla="*/ 297 h 350"/>
                <a:gd name="T12" fmla="*/ 260 w 435"/>
                <a:gd name="T13" fmla="*/ 350 h 350"/>
                <a:gd name="T14" fmla="*/ 435 w 435"/>
                <a:gd name="T15" fmla="*/ 350 h 350"/>
                <a:gd name="T16" fmla="*/ 397 w 435"/>
                <a:gd name="T17" fmla="*/ 197 h 350"/>
                <a:gd name="T18" fmla="*/ 329 w 435"/>
                <a:gd name="T19" fmla="*/ 100 h 350"/>
                <a:gd name="T20" fmla="*/ 230 w 435"/>
                <a:gd name="T21" fmla="*/ 39 h 350"/>
                <a:gd name="T22" fmla="*/ 130 w 435"/>
                <a:gd name="T23" fmla="*/ 0 h 350"/>
                <a:gd name="T24" fmla="*/ 23 w 435"/>
                <a:gd name="T25" fmla="*/ 0 h 350"/>
                <a:gd name="T26" fmla="*/ 0 w 435"/>
                <a:gd name="T27" fmla="*/ 24 h 350"/>
                <a:gd name="T28" fmla="*/ 0 w 435"/>
                <a:gd name="T29" fmla="*/ 24 h 3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5"/>
                <a:gd name="T46" fmla="*/ 0 h 350"/>
                <a:gd name="T47" fmla="*/ 435 w 435"/>
                <a:gd name="T48" fmla="*/ 350 h 3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5" h="350">
                  <a:moveTo>
                    <a:pt x="0" y="24"/>
                  </a:moveTo>
                  <a:lnTo>
                    <a:pt x="84" y="69"/>
                  </a:lnTo>
                  <a:lnTo>
                    <a:pt x="169" y="130"/>
                  </a:lnTo>
                  <a:lnTo>
                    <a:pt x="222" y="191"/>
                  </a:lnTo>
                  <a:lnTo>
                    <a:pt x="236" y="236"/>
                  </a:lnTo>
                  <a:lnTo>
                    <a:pt x="260" y="297"/>
                  </a:lnTo>
                  <a:lnTo>
                    <a:pt x="260" y="350"/>
                  </a:lnTo>
                  <a:lnTo>
                    <a:pt x="435" y="350"/>
                  </a:lnTo>
                  <a:lnTo>
                    <a:pt x="397" y="197"/>
                  </a:lnTo>
                  <a:lnTo>
                    <a:pt x="329" y="100"/>
                  </a:lnTo>
                  <a:lnTo>
                    <a:pt x="230" y="39"/>
                  </a:lnTo>
                  <a:lnTo>
                    <a:pt x="130" y="0"/>
                  </a:lnTo>
                  <a:lnTo>
                    <a:pt x="23" y="0"/>
                  </a:lnTo>
                  <a:lnTo>
                    <a:pt x="0" y="24"/>
                  </a:lnTo>
                  <a:close/>
                </a:path>
              </a:pathLst>
            </a:custGeom>
            <a:solidFill>
              <a:srgbClr val="B5B5B5"/>
            </a:solidFill>
            <a:ln w="9525">
              <a:noFill/>
              <a:round/>
              <a:headEnd/>
              <a:tailEnd/>
            </a:ln>
          </p:spPr>
          <p:txBody>
            <a:bodyPr/>
            <a:lstStyle/>
            <a:p>
              <a:endParaRPr lang="en-US"/>
            </a:p>
          </p:txBody>
        </p:sp>
        <p:sp>
          <p:nvSpPr>
            <p:cNvPr id="50207" name="Freeform 16"/>
            <p:cNvSpPr>
              <a:spLocks/>
            </p:cNvSpPr>
            <p:nvPr/>
          </p:nvSpPr>
          <p:spPr bwMode="auto">
            <a:xfrm>
              <a:off x="9991" y="11122"/>
              <a:ext cx="313" cy="335"/>
            </a:xfrm>
            <a:custGeom>
              <a:avLst/>
              <a:gdLst>
                <a:gd name="T0" fmla="*/ 313 w 313"/>
                <a:gd name="T1" fmla="*/ 335 h 335"/>
                <a:gd name="T2" fmla="*/ 313 w 313"/>
                <a:gd name="T3" fmla="*/ 0 h 335"/>
                <a:gd name="T4" fmla="*/ 183 w 313"/>
                <a:gd name="T5" fmla="*/ 0 h 335"/>
                <a:gd name="T6" fmla="*/ 183 w 313"/>
                <a:gd name="T7" fmla="*/ 44 h 335"/>
                <a:gd name="T8" fmla="*/ 0 w 313"/>
                <a:gd name="T9" fmla="*/ 44 h 335"/>
                <a:gd name="T10" fmla="*/ 0 w 313"/>
                <a:gd name="T11" fmla="*/ 191 h 335"/>
                <a:gd name="T12" fmla="*/ 183 w 313"/>
                <a:gd name="T13" fmla="*/ 191 h 335"/>
                <a:gd name="T14" fmla="*/ 183 w 313"/>
                <a:gd name="T15" fmla="*/ 335 h 335"/>
                <a:gd name="T16" fmla="*/ 313 w 313"/>
                <a:gd name="T17" fmla="*/ 335 h 335"/>
                <a:gd name="T18" fmla="*/ 313 w 313"/>
                <a:gd name="T19" fmla="*/ 335 h 3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3"/>
                <a:gd name="T31" fmla="*/ 0 h 335"/>
                <a:gd name="T32" fmla="*/ 313 w 313"/>
                <a:gd name="T33" fmla="*/ 335 h 3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3" h="335">
                  <a:moveTo>
                    <a:pt x="313" y="335"/>
                  </a:moveTo>
                  <a:lnTo>
                    <a:pt x="313" y="0"/>
                  </a:lnTo>
                  <a:lnTo>
                    <a:pt x="183" y="0"/>
                  </a:lnTo>
                  <a:lnTo>
                    <a:pt x="183" y="44"/>
                  </a:lnTo>
                  <a:lnTo>
                    <a:pt x="0" y="44"/>
                  </a:lnTo>
                  <a:lnTo>
                    <a:pt x="0" y="191"/>
                  </a:lnTo>
                  <a:lnTo>
                    <a:pt x="183" y="191"/>
                  </a:lnTo>
                  <a:lnTo>
                    <a:pt x="183" y="335"/>
                  </a:lnTo>
                  <a:lnTo>
                    <a:pt x="313" y="335"/>
                  </a:lnTo>
                  <a:close/>
                </a:path>
              </a:pathLst>
            </a:custGeom>
            <a:solidFill>
              <a:srgbClr val="000000"/>
            </a:solidFill>
            <a:ln w="9525">
              <a:noFill/>
              <a:round/>
              <a:headEnd/>
              <a:tailEnd/>
            </a:ln>
          </p:spPr>
          <p:txBody>
            <a:bodyPr/>
            <a:lstStyle/>
            <a:p>
              <a:endParaRPr lang="en-US"/>
            </a:p>
          </p:txBody>
        </p:sp>
        <p:sp>
          <p:nvSpPr>
            <p:cNvPr id="50208" name="Freeform 17"/>
            <p:cNvSpPr>
              <a:spLocks/>
            </p:cNvSpPr>
            <p:nvPr/>
          </p:nvSpPr>
          <p:spPr bwMode="auto">
            <a:xfrm>
              <a:off x="9846" y="11396"/>
              <a:ext cx="793" cy="398"/>
            </a:xfrm>
            <a:custGeom>
              <a:avLst/>
              <a:gdLst>
                <a:gd name="T0" fmla="*/ 0 w 793"/>
                <a:gd name="T1" fmla="*/ 388 h 398"/>
                <a:gd name="T2" fmla="*/ 2 w 793"/>
                <a:gd name="T3" fmla="*/ 342 h 398"/>
                <a:gd name="T4" fmla="*/ 13 w 793"/>
                <a:gd name="T5" fmla="*/ 297 h 398"/>
                <a:gd name="T6" fmla="*/ 26 w 793"/>
                <a:gd name="T7" fmla="*/ 254 h 398"/>
                <a:gd name="T8" fmla="*/ 45 w 793"/>
                <a:gd name="T9" fmla="*/ 212 h 398"/>
                <a:gd name="T10" fmla="*/ 69 w 793"/>
                <a:gd name="T11" fmla="*/ 173 h 398"/>
                <a:gd name="T12" fmla="*/ 97 w 793"/>
                <a:gd name="T13" fmla="*/ 135 h 398"/>
                <a:gd name="T14" fmla="*/ 129 w 793"/>
                <a:gd name="T15" fmla="*/ 103 h 398"/>
                <a:gd name="T16" fmla="*/ 165 w 793"/>
                <a:gd name="T17" fmla="*/ 75 h 398"/>
                <a:gd name="T18" fmla="*/ 202 w 793"/>
                <a:gd name="T19" fmla="*/ 50 h 398"/>
                <a:gd name="T20" fmla="*/ 244 w 793"/>
                <a:gd name="T21" fmla="*/ 29 h 398"/>
                <a:gd name="T22" fmla="*/ 289 w 793"/>
                <a:gd name="T23" fmla="*/ 15 h 398"/>
                <a:gd name="T24" fmla="*/ 333 w 793"/>
                <a:gd name="T25" fmla="*/ 5 h 398"/>
                <a:gd name="T26" fmla="*/ 377 w 793"/>
                <a:gd name="T27" fmla="*/ 0 h 398"/>
                <a:gd name="T28" fmla="*/ 424 w 793"/>
                <a:gd name="T29" fmla="*/ 0 h 398"/>
                <a:gd name="T30" fmla="*/ 468 w 793"/>
                <a:gd name="T31" fmla="*/ 6 h 398"/>
                <a:gd name="T32" fmla="*/ 513 w 793"/>
                <a:gd name="T33" fmla="*/ 16 h 398"/>
                <a:gd name="T34" fmla="*/ 556 w 793"/>
                <a:gd name="T35" fmla="*/ 33 h 398"/>
                <a:gd name="T36" fmla="*/ 598 w 793"/>
                <a:gd name="T37" fmla="*/ 55 h 398"/>
                <a:gd name="T38" fmla="*/ 636 w 793"/>
                <a:gd name="T39" fmla="*/ 80 h 398"/>
                <a:gd name="T40" fmla="*/ 670 w 793"/>
                <a:gd name="T41" fmla="*/ 109 h 398"/>
                <a:gd name="T42" fmla="*/ 702 w 793"/>
                <a:gd name="T43" fmla="*/ 142 h 398"/>
                <a:gd name="T44" fmla="*/ 729 w 793"/>
                <a:gd name="T45" fmla="*/ 181 h 398"/>
                <a:gd name="T46" fmla="*/ 751 w 793"/>
                <a:gd name="T47" fmla="*/ 221 h 398"/>
                <a:gd name="T48" fmla="*/ 769 w 793"/>
                <a:gd name="T49" fmla="*/ 262 h 398"/>
                <a:gd name="T50" fmla="*/ 783 w 793"/>
                <a:gd name="T51" fmla="*/ 307 h 398"/>
                <a:gd name="T52" fmla="*/ 791 w 793"/>
                <a:gd name="T53" fmla="*/ 352 h 398"/>
                <a:gd name="T54" fmla="*/ 793 w 793"/>
                <a:gd name="T55" fmla="*/ 398 h 398"/>
                <a:gd name="T56" fmla="*/ 664 w 793"/>
                <a:gd name="T57" fmla="*/ 398 h 398"/>
                <a:gd name="T58" fmla="*/ 660 w 793"/>
                <a:gd name="T59" fmla="*/ 360 h 398"/>
                <a:gd name="T60" fmla="*/ 652 w 793"/>
                <a:gd name="T61" fmla="*/ 323 h 398"/>
                <a:gd name="T62" fmla="*/ 640 w 793"/>
                <a:gd name="T63" fmla="*/ 287 h 398"/>
                <a:gd name="T64" fmla="*/ 622 w 793"/>
                <a:gd name="T65" fmla="*/ 254 h 398"/>
                <a:gd name="T66" fmla="*/ 599 w 793"/>
                <a:gd name="T67" fmla="*/ 224 h 398"/>
                <a:gd name="T68" fmla="*/ 573 w 793"/>
                <a:gd name="T69" fmla="*/ 198 h 398"/>
                <a:gd name="T70" fmla="*/ 543 w 793"/>
                <a:gd name="T71" fmla="*/ 174 h 398"/>
                <a:gd name="T72" fmla="*/ 512 w 793"/>
                <a:gd name="T73" fmla="*/ 156 h 398"/>
                <a:gd name="T74" fmla="*/ 477 w 793"/>
                <a:gd name="T75" fmla="*/ 141 h 398"/>
                <a:gd name="T76" fmla="*/ 438 w 793"/>
                <a:gd name="T77" fmla="*/ 133 h 398"/>
                <a:gd name="T78" fmla="*/ 403 w 793"/>
                <a:gd name="T79" fmla="*/ 129 h 398"/>
                <a:gd name="T80" fmla="*/ 364 w 793"/>
                <a:gd name="T81" fmla="*/ 132 h 398"/>
                <a:gd name="T82" fmla="*/ 328 w 793"/>
                <a:gd name="T83" fmla="*/ 138 h 398"/>
                <a:gd name="T84" fmla="*/ 292 w 793"/>
                <a:gd name="T85" fmla="*/ 151 h 398"/>
                <a:gd name="T86" fmla="*/ 259 w 793"/>
                <a:gd name="T87" fmla="*/ 168 h 398"/>
                <a:gd name="T88" fmla="*/ 227 w 793"/>
                <a:gd name="T89" fmla="*/ 189 h 398"/>
                <a:gd name="T90" fmla="*/ 201 w 793"/>
                <a:gd name="T91" fmla="*/ 216 h 398"/>
                <a:gd name="T92" fmla="*/ 178 w 793"/>
                <a:gd name="T93" fmla="*/ 244 h 398"/>
                <a:gd name="T94" fmla="*/ 158 w 793"/>
                <a:gd name="T95" fmla="*/ 277 h 398"/>
                <a:gd name="T96" fmla="*/ 144 w 793"/>
                <a:gd name="T97" fmla="*/ 312 h 398"/>
                <a:gd name="T98" fmla="*/ 133 w 793"/>
                <a:gd name="T99" fmla="*/ 348 h 398"/>
                <a:gd name="T100" fmla="*/ 129 w 793"/>
                <a:gd name="T101" fmla="*/ 384 h 398"/>
                <a:gd name="T102" fmla="*/ 0 w 793"/>
                <a:gd name="T103" fmla="*/ 388 h 398"/>
                <a:gd name="T104" fmla="*/ 0 w 793"/>
                <a:gd name="T105" fmla="*/ 388 h 3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3"/>
                <a:gd name="T160" fmla="*/ 0 h 398"/>
                <a:gd name="T161" fmla="*/ 793 w 793"/>
                <a:gd name="T162" fmla="*/ 398 h 3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3" h="398">
                  <a:moveTo>
                    <a:pt x="0" y="388"/>
                  </a:moveTo>
                  <a:lnTo>
                    <a:pt x="2" y="342"/>
                  </a:lnTo>
                  <a:lnTo>
                    <a:pt x="13" y="297"/>
                  </a:lnTo>
                  <a:lnTo>
                    <a:pt x="26" y="254"/>
                  </a:lnTo>
                  <a:lnTo>
                    <a:pt x="45" y="212"/>
                  </a:lnTo>
                  <a:lnTo>
                    <a:pt x="69" y="173"/>
                  </a:lnTo>
                  <a:lnTo>
                    <a:pt x="97" y="135"/>
                  </a:lnTo>
                  <a:lnTo>
                    <a:pt x="129" y="103"/>
                  </a:lnTo>
                  <a:lnTo>
                    <a:pt x="165" y="75"/>
                  </a:lnTo>
                  <a:lnTo>
                    <a:pt x="202" y="50"/>
                  </a:lnTo>
                  <a:lnTo>
                    <a:pt x="244" y="29"/>
                  </a:lnTo>
                  <a:lnTo>
                    <a:pt x="289" y="15"/>
                  </a:lnTo>
                  <a:lnTo>
                    <a:pt x="333" y="5"/>
                  </a:lnTo>
                  <a:lnTo>
                    <a:pt x="377" y="0"/>
                  </a:lnTo>
                  <a:lnTo>
                    <a:pt x="424" y="0"/>
                  </a:lnTo>
                  <a:lnTo>
                    <a:pt x="468" y="6"/>
                  </a:lnTo>
                  <a:lnTo>
                    <a:pt x="513" y="16"/>
                  </a:lnTo>
                  <a:lnTo>
                    <a:pt x="556" y="33"/>
                  </a:lnTo>
                  <a:lnTo>
                    <a:pt x="598" y="55"/>
                  </a:lnTo>
                  <a:lnTo>
                    <a:pt x="636" y="80"/>
                  </a:lnTo>
                  <a:lnTo>
                    <a:pt x="670" y="109"/>
                  </a:lnTo>
                  <a:lnTo>
                    <a:pt x="702" y="142"/>
                  </a:lnTo>
                  <a:lnTo>
                    <a:pt x="729" y="181"/>
                  </a:lnTo>
                  <a:lnTo>
                    <a:pt x="751" y="221"/>
                  </a:lnTo>
                  <a:lnTo>
                    <a:pt x="769" y="262"/>
                  </a:lnTo>
                  <a:lnTo>
                    <a:pt x="783" y="307"/>
                  </a:lnTo>
                  <a:lnTo>
                    <a:pt x="791" y="352"/>
                  </a:lnTo>
                  <a:lnTo>
                    <a:pt x="793" y="398"/>
                  </a:lnTo>
                  <a:lnTo>
                    <a:pt x="664" y="398"/>
                  </a:lnTo>
                  <a:lnTo>
                    <a:pt x="660" y="360"/>
                  </a:lnTo>
                  <a:lnTo>
                    <a:pt x="652" y="323"/>
                  </a:lnTo>
                  <a:lnTo>
                    <a:pt x="640" y="287"/>
                  </a:lnTo>
                  <a:lnTo>
                    <a:pt x="622" y="254"/>
                  </a:lnTo>
                  <a:lnTo>
                    <a:pt x="599" y="224"/>
                  </a:lnTo>
                  <a:lnTo>
                    <a:pt x="573" y="198"/>
                  </a:lnTo>
                  <a:lnTo>
                    <a:pt x="543" y="174"/>
                  </a:lnTo>
                  <a:lnTo>
                    <a:pt x="512" y="156"/>
                  </a:lnTo>
                  <a:lnTo>
                    <a:pt x="477" y="141"/>
                  </a:lnTo>
                  <a:lnTo>
                    <a:pt x="438" y="133"/>
                  </a:lnTo>
                  <a:lnTo>
                    <a:pt x="403" y="129"/>
                  </a:lnTo>
                  <a:lnTo>
                    <a:pt x="364" y="132"/>
                  </a:lnTo>
                  <a:lnTo>
                    <a:pt x="328" y="138"/>
                  </a:lnTo>
                  <a:lnTo>
                    <a:pt x="292" y="151"/>
                  </a:lnTo>
                  <a:lnTo>
                    <a:pt x="259" y="168"/>
                  </a:lnTo>
                  <a:lnTo>
                    <a:pt x="227" y="189"/>
                  </a:lnTo>
                  <a:lnTo>
                    <a:pt x="201" y="216"/>
                  </a:lnTo>
                  <a:lnTo>
                    <a:pt x="178" y="244"/>
                  </a:lnTo>
                  <a:lnTo>
                    <a:pt x="158" y="277"/>
                  </a:lnTo>
                  <a:lnTo>
                    <a:pt x="144" y="312"/>
                  </a:lnTo>
                  <a:lnTo>
                    <a:pt x="133" y="348"/>
                  </a:lnTo>
                  <a:lnTo>
                    <a:pt x="129" y="384"/>
                  </a:lnTo>
                  <a:lnTo>
                    <a:pt x="0" y="388"/>
                  </a:lnTo>
                  <a:close/>
                </a:path>
              </a:pathLst>
            </a:custGeom>
            <a:solidFill>
              <a:srgbClr val="000000"/>
            </a:solidFill>
            <a:ln w="9525">
              <a:noFill/>
              <a:round/>
              <a:headEnd/>
              <a:tailEnd/>
            </a:ln>
          </p:spPr>
          <p:txBody>
            <a:bodyPr/>
            <a:lstStyle/>
            <a:p>
              <a:endParaRPr lang="en-US"/>
            </a:p>
          </p:txBody>
        </p:sp>
        <p:sp>
          <p:nvSpPr>
            <p:cNvPr id="50209" name="Freeform 18"/>
            <p:cNvSpPr>
              <a:spLocks/>
            </p:cNvSpPr>
            <p:nvPr/>
          </p:nvSpPr>
          <p:spPr bwMode="auto">
            <a:xfrm>
              <a:off x="9769" y="11748"/>
              <a:ext cx="939" cy="1978"/>
            </a:xfrm>
            <a:custGeom>
              <a:avLst/>
              <a:gdLst>
                <a:gd name="T0" fmla="*/ 0 w 939"/>
                <a:gd name="T1" fmla="*/ 1978 h 1978"/>
                <a:gd name="T2" fmla="*/ 0 w 939"/>
                <a:gd name="T3" fmla="*/ 0 h 1978"/>
                <a:gd name="T4" fmla="*/ 939 w 939"/>
                <a:gd name="T5" fmla="*/ 0 h 1978"/>
                <a:gd name="T6" fmla="*/ 939 w 939"/>
                <a:gd name="T7" fmla="*/ 1978 h 1978"/>
                <a:gd name="T8" fmla="*/ 802 w 939"/>
                <a:gd name="T9" fmla="*/ 1978 h 1978"/>
                <a:gd name="T10" fmla="*/ 802 w 939"/>
                <a:gd name="T11" fmla="*/ 137 h 1978"/>
                <a:gd name="T12" fmla="*/ 138 w 939"/>
                <a:gd name="T13" fmla="*/ 137 h 1978"/>
                <a:gd name="T14" fmla="*/ 138 w 939"/>
                <a:gd name="T15" fmla="*/ 1978 h 1978"/>
                <a:gd name="T16" fmla="*/ 0 w 939"/>
                <a:gd name="T17" fmla="*/ 1978 h 1978"/>
                <a:gd name="T18" fmla="*/ 0 w 939"/>
                <a:gd name="T19" fmla="*/ 1978 h 19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9"/>
                <a:gd name="T31" fmla="*/ 0 h 1978"/>
                <a:gd name="T32" fmla="*/ 939 w 939"/>
                <a:gd name="T33" fmla="*/ 1978 h 19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9" h="1978">
                  <a:moveTo>
                    <a:pt x="0" y="1978"/>
                  </a:moveTo>
                  <a:lnTo>
                    <a:pt x="0" y="0"/>
                  </a:lnTo>
                  <a:lnTo>
                    <a:pt x="939" y="0"/>
                  </a:lnTo>
                  <a:lnTo>
                    <a:pt x="939" y="1978"/>
                  </a:lnTo>
                  <a:lnTo>
                    <a:pt x="802" y="1978"/>
                  </a:lnTo>
                  <a:lnTo>
                    <a:pt x="802" y="137"/>
                  </a:lnTo>
                  <a:lnTo>
                    <a:pt x="138" y="137"/>
                  </a:lnTo>
                  <a:lnTo>
                    <a:pt x="138" y="1978"/>
                  </a:lnTo>
                  <a:lnTo>
                    <a:pt x="0" y="1978"/>
                  </a:lnTo>
                  <a:close/>
                </a:path>
              </a:pathLst>
            </a:custGeom>
            <a:solidFill>
              <a:srgbClr val="000000"/>
            </a:solidFill>
            <a:ln w="9525">
              <a:noFill/>
              <a:round/>
              <a:headEnd/>
              <a:tailEnd/>
            </a:ln>
          </p:spPr>
          <p:txBody>
            <a:bodyPr/>
            <a:lstStyle/>
            <a:p>
              <a:endParaRPr lang="en-US"/>
            </a:p>
          </p:txBody>
        </p:sp>
        <p:sp>
          <p:nvSpPr>
            <p:cNvPr id="50210" name="Freeform 19"/>
            <p:cNvSpPr>
              <a:spLocks/>
            </p:cNvSpPr>
            <p:nvPr/>
          </p:nvSpPr>
          <p:spPr bwMode="auto">
            <a:xfrm>
              <a:off x="9699" y="13665"/>
              <a:ext cx="1077" cy="130"/>
            </a:xfrm>
            <a:custGeom>
              <a:avLst/>
              <a:gdLst>
                <a:gd name="T0" fmla="*/ 0 w 1077"/>
                <a:gd name="T1" fmla="*/ 130 h 130"/>
                <a:gd name="T2" fmla="*/ 0 w 1077"/>
                <a:gd name="T3" fmla="*/ 0 h 130"/>
                <a:gd name="T4" fmla="*/ 1077 w 1077"/>
                <a:gd name="T5" fmla="*/ 0 h 130"/>
                <a:gd name="T6" fmla="*/ 1077 w 1077"/>
                <a:gd name="T7" fmla="*/ 130 h 130"/>
                <a:gd name="T8" fmla="*/ 0 w 1077"/>
                <a:gd name="T9" fmla="*/ 130 h 130"/>
                <a:gd name="T10" fmla="*/ 0 w 1077"/>
                <a:gd name="T11" fmla="*/ 130 h 130"/>
                <a:gd name="T12" fmla="*/ 0 60000 65536"/>
                <a:gd name="T13" fmla="*/ 0 60000 65536"/>
                <a:gd name="T14" fmla="*/ 0 60000 65536"/>
                <a:gd name="T15" fmla="*/ 0 60000 65536"/>
                <a:gd name="T16" fmla="*/ 0 60000 65536"/>
                <a:gd name="T17" fmla="*/ 0 60000 65536"/>
                <a:gd name="T18" fmla="*/ 0 w 1077"/>
                <a:gd name="T19" fmla="*/ 0 h 130"/>
                <a:gd name="T20" fmla="*/ 1077 w 1077"/>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077" h="130">
                  <a:moveTo>
                    <a:pt x="0" y="130"/>
                  </a:moveTo>
                  <a:lnTo>
                    <a:pt x="0" y="0"/>
                  </a:lnTo>
                  <a:lnTo>
                    <a:pt x="1077" y="0"/>
                  </a:lnTo>
                  <a:lnTo>
                    <a:pt x="1077" y="130"/>
                  </a:lnTo>
                  <a:lnTo>
                    <a:pt x="0" y="130"/>
                  </a:lnTo>
                  <a:close/>
                </a:path>
              </a:pathLst>
            </a:custGeom>
            <a:solidFill>
              <a:srgbClr val="000000"/>
            </a:solidFill>
            <a:ln w="9525">
              <a:noFill/>
              <a:round/>
              <a:headEnd/>
              <a:tailEnd/>
            </a:ln>
          </p:spPr>
          <p:txBody>
            <a:bodyPr/>
            <a:lstStyle/>
            <a:p>
              <a:endParaRPr lang="en-US"/>
            </a:p>
          </p:txBody>
        </p:sp>
        <p:sp>
          <p:nvSpPr>
            <p:cNvPr id="50211" name="Freeform 20"/>
            <p:cNvSpPr>
              <a:spLocks/>
            </p:cNvSpPr>
            <p:nvPr/>
          </p:nvSpPr>
          <p:spPr bwMode="auto">
            <a:xfrm>
              <a:off x="9114" y="11171"/>
              <a:ext cx="944" cy="1007"/>
            </a:xfrm>
            <a:custGeom>
              <a:avLst/>
              <a:gdLst>
                <a:gd name="T0" fmla="*/ 854 w 944"/>
                <a:gd name="T1" fmla="*/ 134 h 1007"/>
                <a:gd name="T2" fmla="*/ 802 w 944"/>
                <a:gd name="T3" fmla="*/ 180 h 1007"/>
                <a:gd name="T4" fmla="*/ 763 w 944"/>
                <a:gd name="T5" fmla="*/ 254 h 1007"/>
                <a:gd name="T6" fmla="*/ 742 w 944"/>
                <a:gd name="T7" fmla="*/ 369 h 1007"/>
                <a:gd name="T8" fmla="*/ 719 w 944"/>
                <a:gd name="T9" fmla="*/ 451 h 1007"/>
                <a:gd name="T10" fmla="*/ 663 w 944"/>
                <a:gd name="T11" fmla="*/ 532 h 1007"/>
                <a:gd name="T12" fmla="*/ 594 w 944"/>
                <a:gd name="T13" fmla="*/ 595 h 1007"/>
                <a:gd name="T14" fmla="*/ 510 w 944"/>
                <a:gd name="T15" fmla="*/ 638 h 1007"/>
                <a:gd name="T16" fmla="*/ 487 w 944"/>
                <a:gd name="T17" fmla="*/ 731 h 1007"/>
                <a:gd name="T18" fmla="*/ 422 w 944"/>
                <a:gd name="T19" fmla="*/ 812 h 1007"/>
                <a:gd name="T20" fmla="*/ 335 w 944"/>
                <a:gd name="T21" fmla="*/ 871 h 1007"/>
                <a:gd name="T22" fmla="*/ 231 w 944"/>
                <a:gd name="T23" fmla="*/ 912 h 1007"/>
                <a:gd name="T24" fmla="*/ 169 w 944"/>
                <a:gd name="T25" fmla="*/ 971 h 1007"/>
                <a:gd name="T26" fmla="*/ 155 w 944"/>
                <a:gd name="T27" fmla="*/ 957 h 1007"/>
                <a:gd name="T28" fmla="*/ 129 w 944"/>
                <a:gd name="T29" fmla="*/ 883 h 1007"/>
                <a:gd name="T30" fmla="*/ 78 w 944"/>
                <a:gd name="T31" fmla="*/ 826 h 1007"/>
                <a:gd name="T32" fmla="*/ 22 w 944"/>
                <a:gd name="T33" fmla="*/ 731 h 1007"/>
                <a:gd name="T34" fmla="*/ 0 w 944"/>
                <a:gd name="T35" fmla="*/ 629 h 1007"/>
                <a:gd name="T36" fmla="*/ 16 w 944"/>
                <a:gd name="T37" fmla="*/ 532 h 1007"/>
                <a:gd name="T38" fmla="*/ 44 w 944"/>
                <a:gd name="T39" fmla="*/ 487 h 1007"/>
                <a:gd name="T40" fmla="*/ 181 w 944"/>
                <a:gd name="T41" fmla="*/ 524 h 1007"/>
                <a:gd name="T42" fmla="*/ 143 w 944"/>
                <a:gd name="T43" fmla="*/ 590 h 1007"/>
                <a:gd name="T44" fmla="*/ 139 w 944"/>
                <a:gd name="T45" fmla="*/ 649 h 1007"/>
                <a:gd name="T46" fmla="*/ 165 w 944"/>
                <a:gd name="T47" fmla="*/ 708 h 1007"/>
                <a:gd name="T48" fmla="*/ 187 w 944"/>
                <a:gd name="T49" fmla="*/ 753 h 1007"/>
                <a:gd name="T50" fmla="*/ 197 w 944"/>
                <a:gd name="T51" fmla="*/ 783 h 1007"/>
                <a:gd name="T52" fmla="*/ 241 w 944"/>
                <a:gd name="T53" fmla="*/ 759 h 1007"/>
                <a:gd name="T54" fmla="*/ 309 w 944"/>
                <a:gd name="T55" fmla="*/ 737 h 1007"/>
                <a:gd name="T56" fmla="*/ 353 w 944"/>
                <a:gd name="T57" fmla="*/ 701 h 1007"/>
                <a:gd name="T58" fmla="*/ 378 w 944"/>
                <a:gd name="T59" fmla="*/ 647 h 1007"/>
                <a:gd name="T60" fmla="*/ 371 w 944"/>
                <a:gd name="T61" fmla="*/ 583 h 1007"/>
                <a:gd name="T62" fmla="*/ 350 w 944"/>
                <a:gd name="T63" fmla="*/ 542 h 1007"/>
                <a:gd name="T64" fmla="*/ 404 w 944"/>
                <a:gd name="T65" fmla="*/ 529 h 1007"/>
                <a:gd name="T66" fmla="*/ 488 w 944"/>
                <a:gd name="T67" fmla="*/ 502 h 1007"/>
                <a:gd name="T68" fmla="*/ 537 w 944"/>
                <a:gd name="T69" fmla="*/ 465 h 1007"/>
                <a:gd name="T70" fmla="*/ 583 w 944"/>
                <a:gd name="T71" fmla="*/ 414 h 1007"/>
                <a:gd name="T72" fmla="*/ 607 w 944"/>
                <a:gd name="T73" fmla="*/ 366 h 1007"/>
                <a:gd name="T74" fmla="*/ 623 w 944"/>
                <a:gd name="T75" fmla="*/ 302 h 1007"/>
                <a:gd name="T76" fmla="*/ 641 w 944"/>
                <a:gd name="T77" fmla="*/ 222 h 1007"/>
                <a:gd name="T78" fmla="*/ 671 w 944"/>
                <a:gd name="T79" fmla="*/ 156 h 1007"/>
                <a:gd name="T80" fmla="*/ 715 w 944"/>
                <a:gd name="T81" fmla="*/ 88 h 1007"/>
                <a:gd name="T82" fmla="*/ 790 w 944"/>
                <a:gd name="T83" fmla="*/ 29 h 1007"/>
                <a:gd name="T84" fmla="*/ 884 w 944"/>
                <a:gd name="T85" fmla="*/ 0 h 1007"/>
                <a:gd name="T86" fmla="*/ 926 w 944"/>
                <a:gd name="T87" fmla="*/ 77 h 1007"/>
                <a:gd name="T88" fmla="*/ 882 w 944"/>
                <a:gd name="T89" fmla="*/ 125 h 10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44"/>
                <a:gd name="T136" fmla="*/ 0 h 1007"/>
                <a:gd name="T137" fmla="*/ 944 w 944"/>
                <a:gd name="T138" fmla="*/ 1007 h 100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44" h="1007">
                  <a:moveTo>
                    <a:pt x="882" y="125"/>
                  </a:moveTo>
                  <a:lnTo>
                    <a:pt x="854" y="134"/>
                  </a:lnTo>
                  <a:lnTo>
                    <a:pt x="828" y="156"/>
                  </a:lnTo>
                  <a:lnTo>
                    <a:pt x="802" y="180"/>
                  </a:lnTo>
                  <a:lnTo>
                    <a:pt x="778" y="218"/>
                  </a:lnTo>
                  <a:lnTo>
                    <a:pt x="763" y="254"/>
                  </a:lnTo>
                  <a:lnTo>
                    <a:pt x="751" y="313"/>
                  </a:lnTo>
                  <a:lnTo>
                    <a:pt x="742" y="369"/>
                  </a:lnTo>
                  <a:lnTo>
                    <a:pt x="729" y="414"/>
                  </a:lnTo>
                  <a:lnTo>
                    <a:pt x="719" y="451"/>
                  </a:lnTo>
                  <a:lnTo>
                    <a:pt x="692" y="495"/>
                  </a:lnTo>
                  <a:lnTo>
                    <a:pt x="663" y="532"/>
                  </a:lnTo>
                  <a:lnTo>
                    <a:pt x="631" y="565"/>
                  </a:lnTo>
                  <a:lnTo>
                    <a:pt x="594" y="595"/>
                  </a:lnTo>
                  <a:lnTo>
                    <a:pt x="553" y="620"/>
                  </a:lnTo>
                  <a:lnTo>
                    <a:pt x="510" y="638"/>
                  </a:lnTo>
                  <a:lnTo>
                    <a:pt x="502" y="695"/>
                  </a:lnTo>
                  <a:lnTo>
                    <a:pt x="487" y="731"/>
                  </a:lnTo>
                  <a:lnTo>
                    <a:pt x="462" y="771"/>
                  </a:lnTo>
                  <a:lnTo>
                    <a:pt x="422" y="812"/>
                  </a:lnTo>
                  <a:lnTo>
                    <a:pt x="380" y="842"/>
                  </a:lnTo>
                  <a:lnTo>
                    <a:pt x="335" y="871"/>
                  </a:lnTo>
                  <a:lnTo>
                    <a:pt x="282" y="890"/>
                  </a:lnTo>
                  <a:lnTo>
                    <a:pt x="231" y="912"/>
                  </a:lnTo>
                  <a:lnTo>
                    <a:pt x="195" y="941"/>
                  </a:lnTo>
                  <a:lnTo>
                    <a:pt x="169" y="971"/>
                  </a:lnTo>
                  <a:lnTo>
                    <a:pt x="157" y="1007"/>
                  </a:lnTo>
                  <a:lnTo>
                    <a:pt x="155" y="957"/>
                  </a:lnTo>
                  <a:lnTo>
                    <a:pt x="147" y="924"/>
                  </a:lnTo>
                  <a:lnTo>
                    <a:pt x="129" y="883"/>
                  </a:lnTo>
                  <a:lnTo>
                    <a:pt x="106" y="853"/>
                  </a:lnTo>
                  <a:lnTo>
                    <a:pt x="78" y="826"/>
                  </a:lnTo>
                  <a:lnTo>
                    <a:pt x="48" y="779"/>
                  </a:lnTo>
                  <a:lnTo>
                    <a:pt x="22" y="731"/>
                  </a:lnTo>
                  <a:lnTo>
                    <a:pt x="8" y="674"/>
                  </a:lnTo>
                  <a:lnTo>
                    <a:pt x="0" y="629"/>
                  </a:lnTo>
                  <a:lnTo>
                    <a:pt x="4" y="581"/>
                  </a:lnTo>
                  <a:lnTo>
                    <a:pt x="16" y="532"/>
                  </a:lnTo>
                  <a:lnTo>
                    <a:pt x="34" y="499"/>
                  </a:lnTo>
                  <a:lnTo>
                    <a:pt x="44" y="487"/>
                  </a:lnTo>
                  <a:lnTo>
                    <a:pt x="66" y="460"/>
                  </a:lnTo>
                  <a:lnTo>
                    <a:pt x="181" y="524"/>
                  </a:lnTo>
                  <a:lnTo>
                    <a:pt x="151" y="561"/>
                  </a:lnTo>
                  <a:lnTo>
                    <a:pt x="143" y="590"/>
                  </a:lnTo>
                  <a:lnTo>
                    <a:pt x="136" y="613"/>
                  </a:lnTo>
                  <a:lnTo>
                    <a:pt x="139" y="649"/>
                  </a:lnTo>
                  <a:lnTo>
                    <a:pt x="148" y="679"/>
                  </a:lnTo>
                  <a:lnTo>
                    <a:pt x="165" y="708"/>
                  </a:lnTo>
                  <a:lnTo>
                    <a:pt x="179" y="731"/>
                  </a:lnTo>
                  <a:lnTo>
                    <a:pt x="187" y="753"/>
                  </a:lnTo>
                  <a:lnTo>
                    <a:pt x="195" y="767"/>
                  </a:lnTo>
                  <a:lnTo>
                    <a:pt x="197" y="783"/>
                  </a:lnTo>
                  <a:lnTo>
                    <a:pt x="215" y="771"/>
                  </a:lnTo>
                  <a:lnTo>
                    <a:pt x="241" y="759"/>
                  </a:lnTo>
                  <a:lnTo>
                    <a:pt x="279" y="749"/>
                  </a:lnTo>
                  <a:lnTo>
                    <a:pt x="309" y="737"/>
                  </a:lnTo>
                  <a:lnTo>
                    <a:pt x="335" y="719"/>
                  </a:lnTo>
                  <a:lnTo>
                    <a:pt x="353" y="701"/>
                  </a:lnTo>
                  <a:lnTo>
                    <a:pt x="371" y="674"/>
                  </a:lnTo>
                  <a:lnTo>
                    <a:pt x="378" y="647"/>
                  </a:lnTo>
                  <a:lnTo>
                    <a:pt x="380" y="617"/>
                  </a:lnTo>
                  <a:lnTo>
                    <a:pt x="371" y="583"/>
                  </a:lnTo>
                  <a:lnTo>
                    <a:pt x="370" y="575"/>
                  </a:lnTo>
                  <a:lnTo>
                    <a:pt x="350" y="542"/>
                  </a:lnTo>
                  <a:lnTo>
                    <a:pt x="341" y="529"/>
                  </a:lnTo>
                  <a:lnTo>
                    <a:pt x="404" y="529"/>
                  </a:lnTo>
                  <a:lnTo>
                    <a:pt x="450" y="520"/>
                  </a:lnTo>
                  <a:lnTo>
                    <a:pt x="488" y="502"/>
                  </a:lnTo>
                  <a:lnTo>
                    <a:pt x="516" y="483"/>
                  </a:lnTo>
                  <a:lnTo>
                    <a:pt x="537" y="465"/>
                  </a:lnTo>
                  <a:lnTo>
                    <a:pt x="564" y="438"/>
                  </a:lnTo>
                  <a:lnTo>
                    <a:pt x="583" y="414"/>
                  </a:lnTo>
                  <a:lnTo>
                    <a:pt x="594" y="390"/>
                  </a:lnTo>
                  <a:lnTo>
                    <a:pt x="607" y="366"/>
                  </a:lnTo>
                  <a:lnTo>
                    <a:pt x="613" y="340"/>
                  </a:lnTo>
                  <a:lnTo>
                    <a:pt x="623" y="302"/>
                  </a:lnTo>
                  <a:lnTo>
                    <a:pt x="631" y="261"/>
                  </a:lnTo>
                  <a:lnTo>
                    <a:pt x="641" y="222"/>
                  </a:lnTo>
                  <a:lnTo>
                    <a:pt x="653" y="188"/>
                  </a:lnTo>
                  <a:lnTo>
                    <a:pt x="671" y="156"/>
                  </a:lnTo>
                  <a:lnTo>
                    <a:pt x="689" y="125"/>
                  </a:lnTo>
                  <a:lnTo>
                    <a:pt x="715" y="88"/>
                  </a:lnTo>
                  <a:lnTo>
                    <a:pt x="751" y="52"/>
                  </a:lnTo>
                  <a:lnTo>
                    <a:pt x="790" y="29"/>
                  </a:lnTo>
                  <a:lnTo>
                    <a:pt x="828" y="13"/>
                  </a:lnTo>
                  <a:lnTo>
                    <a:pt x="884" y="0"/>
                  </a:lnTo>
                  <a:lnTo>
                    <a:pt x="944" y="0"/>
                  </a:lnTo>
                  <a:lnTo>
                    <a:pt x="926" y="77"/>
                  </a:lnTo>
                  <a:lnTo>
                    <a:pt x="882" y="125"/>
                  </a:lnTo>
                  <a:close/>
                </a:path>
              </a:pathLst>
            </a:custGeom>
            <a:solidFill>
              <a:srgbClr val="000000"/>
            </a:solidFill>
            <a:ln w="9525">
              <a:noFill/>
              <a:round/>
              <a:headEnd/>
              <a:tailEnd/>
            </a:ln>
          </p:spPr>
          <p:txBody>
            <a:bodyPr/>
            <a:lstStyle/>
            <a:p>
              <a:endParaRPr lang="en-US"/>
            </a:p>
          </p:txBody>
        </p:sp>
        <p:sp>
          <p:nvSpPr>
            <p:cNvPr id="50212" name="Freeform 21"/>
            <p:cNvSpPr>
              <a:spLocks/>
            </p:cNvSpPr>
            <p:nvPr/>
          </p:nvSpPr>
          <p:spPr bwMode="auto">
            <a:xfrm>
              <a:off x="9106" y="11076"/>
              <a:ext cx="958" cy="664"/>
            </a:xfrm>
            <a:custGeom>
              <a:avLst/>
              <a:gdLst>
                <a:gd name="T0" fmla="*/ 522 w 958"/>
                <a:gd name="T1" fmla="*/ 178 h 664"/>
                <a:gd name="T2" fmla="*/ 617 w 958"/>
                <a:gd name="T3" fmla="*/ 212 h 664"/>
                <a:gd name="T4" fmla="*/ 730 w 958"/>
                <a:gd name="T5" fmla="*/ 224 h 664"/>
                <a:gd name="T6" fmla="*/ 958 w 958"/>
                <a:gd name="T7" fmla="*/ 95 h 664"/>
                <a:gd name="T8" fmla="*/ 718 w 958"/>
                <a:gd name="T9" fmla="*/ 90 h 664"/>
                <a:gd name="T10" fmla="*/ 627 w 958"/>
                <a:gd name="T11" fmla="*/ 72 h 664"/>
                <a:gd name="T12" fmla="*/ 532 w 958"/>
                <a:gd name="T13" fmla="*/ 29 h 664"/>
                <a:gd name="T14" fmla="*/ 466 w 958"/>
                <a:gd name="T15" fmla="*/ 7 h 664"/>
                <a:gd name="T16" fmla="*/ 378 w 958"/>
                <a:gd name="T17" fmla="*/ 0 h 664"/>
                <a:gd name="T18" fmla="*/ 288 w 958"/>
                <a:gd name="T19" fmla="*/ 11 h 664"/>
                <a:gd name="T20" fmla="*/ 204 w 958"/>
                <a:gd name="T21" fmla="*/ 42 h 664"/>
                <a:gd name="T22" fmla="*/ 129 w 958"/>
                <a:gd name="T23" fmla="*/ 94 h 664"/>
                <a:gd name="T24" fmla="*/ 70 w 958"/>
                <a:gd name="T25" fmla="*/ 160 h 664"/>
                <a:gd name="T26" fmla="*/ 28 w 958"/>
                <a:gd name="T27" fmla="*/ 240 h 664"/>
                <a:gd name="T28" fmla="*/ 4 w 958"/>
                <a:gd name="T29" fmla="*/ 326 h 664"/>
                <a:gd name="T30" fmla="*/ 1 w 958"/>
                <a:gd name="T31" fmla="*/ 418 h 664"/>
                <a:gd name="T32" fmla="*/ 19 w 958"/>
                <a:gd name="T33" fmla="*/ 506 h 664"/>
                <a:gd name="T34" fmla="*/ 56 w 958"/>
                <a:gd name="T35" fmla="*/ 586 h 664"/>
                <a:gd name="T36" fmla="*/ 96 w 958"/>
                <a:gd name="T37" fmla="*/ 641 h 664"/>
                <a:gd name="T38" fmla="*/ 177 w 958"/>
                <a:gd name="T39" fmla="*/ 633 h 664"/>
                <a:gd name="T40" fmla="*/ 213 w 958"/>
                <a:gd name="T41" fmla="*/ 608 h 664"/>
                <a:gd name="T42" fmla="*/ 258 w 958"/>
                <a:gd name="T43" fmla="*/ 594 h 664"/>
                <a:gd name="T44" fmla="*/ 217 w 958"/>
                <a:gd name="T45" fmla="*/ 564 h 664"/>
                <a:gd name="T46" fmla="*/ 170 w 958"/>
                <a:gd name="T47" fmla="*/ 509 h 664"/>
                <a:gd name="T48" fmla="*/ 144 w 958"/>
                <a:gd name="T49" fmla="*/ 443 h 664"/>
                <a:gd name="T50" fmla="*/ 137 w 958"/>
                <a:gd name="T51" fmla="*/ 371 h 664"/>
                <a:gd name="T52" fmla="*/ 149 w 958"/>
                <a:gd name="T53" fmla="*/ 301 h 664"/>
                <a:gd name="T54" fmla="*/ 182 w 958"/>
                <a:gd name="T55" fmla="*/ 238 h 664"/>
                <a:gd name="T56" fmla="*/ 234 w 958"/>
                <a:gd name="T57" fmla="*/ 187 h 664"/>
                <a:gd name="T58" fmla="*/ 296 w 958"/>
                <a:gd name="T59" fmla="*/ 152 h 664"/>
                <a:gd name="T60" fmla="*/ 366 w 958"/>
                <a:gd name="T61" fmla="*/ 137 h 664"/>
                <a:gd name="T62" fmla="*/ 436 w 958"/>
                <a:gd name="T63" fmla="*/ 146 h 664"/>
                <a:gd name="T64" fmla="*/ 477 w 958"/>
                <a:gd name="T65" fmla="*/ 157 h 6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8"/>
                <a:gd name="T100" fmla="*/ 0 h 664"/>
                <a:gd name="T101" fmla="*/ 958 w 958"/>
                <a:gd name="T102" fmla="*/ 664 h 6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8" h="664">
                  <a:moveTo>
                    <a:pt x="477" y="157"/>
                  </a:moveTo>
                  <a:lnTo>
                    <a:pt x="522" y="178"/>
                  </a:lnTo>
                  <a:lnTo>
                    <a:pt x="572" y="199"/>
                  </a:lnTo>
                  <a:lnTo>
                    <a:pt x="617" y="212"/>
                  </a:lnTo>
                  <a:lnTo>
                    <a:pt x="671" y="220"/>
                  </a:lnTo>
                  <a:lnTo>
                    <a:pt x="730" y="224"/>
                  </a:lnTo>
                  <a:lnTo>
                    <a:pt x="958" y="224"/>
                  </a:lnTo>
                  <a:lnTo>
                    <a:pt x="958" y="95"/>
                  </a:lnTo>
                  <a:lnTo>
                    <a:pt x="774" y="95"/>
                  </a:lnTo>
                  <a:lnTo>
                    <a:pt x="718" y="90"/>
                  </a:lnTo>
                  <a:lnTo>
                    <a:pt x="667" y="84"/>
                  </a:lnTo>
                  <a:lnTo>
                    <a:pt x="627" y="72"/>
                  </a:lnTo>
                  <a:lnTo>
                    <a:pt x="587" y="58"/>
                  </a:lnTo>
                  <a:lnTo>
                    <a:pt x="532" y="29"/>
                  </a:lnTo>
                  <a:lnTo>
                    <a:pt x="510" y="21"/>
                  </a:lnTo>
                  <a:lnTo>
                    <a:pt x="466" y="7"/>
                  </a:lnTo>
                  <a:lnTo>
                    <a:pt x="422" y="1"/>
                  </a:lnTo>
                  <a:lnTo>
                    <a:pt x="378" y="0"/>
                  </a:lnTo>
                  <a:lnTo>
                    <a:pt x="331" y="2"/>
                  </a:lnTo>
                  <a:lnTo>
                    <a:pt x="288" y="11"/>
                  </a:lnTo>
                  <a:lnTo>
                    <a:pt x="246" y="24"/>
                  </a:lnTo>
                  <a:lnTo>
                    <a:pt x="204" y="42"/>
                  </a:lnTo>
                  <a:lnTo>
                    <a:pt x="165" y="66"/>
                  </a:lnTo>
                  <a:lnTo>
                    <a:pt x="129" y="94"/>
                  </a:lnTo>
                  <a:lnTo>
                    <a:pt x="98" y="125"/>
                  </a:lnTo>
                  <a:lnTo>
                    <a:pt x="70" y="160"/>
                  </a:lnTo>
                  <a:lnTo>
                    <a:pt x="46" y="199"/>
                  </a:lnTo>
                  <a:lnTo>
                    <a:pt x="28" y="240"/>
                  </a:lnTo>
                  <a:lnTo>
                    <a:pt x="12" y="283"/>
                  </a:lnTo>
                  <a:lnTo>
                    <a:pt x="4" y="326"/>
                  </a:lnTo>
                  <a:lnTo>
                    <a:pt x="0" y="373"/>
                  </a:lnTo>
                  <a:lnTo>
                    <a:pt x="1" y="418"/>
                  </a:lnTo>
                  <a:lnTo>
                    <a:pt x="7" y="462"/>
                  </a:lnTo>
                  <a:lnTo>
                    <a:pt x="19" y="506"/>
                  </a:lnTo>
                  <a:lnTo>
                    <a:pt x="35" y="547"/>
                  </a:lnTo>
                  <a:lnTo>
                    <a:pt x="56" y="586"/>
                  </a:lnTo>
                  <a:lnTo>
                    <a:pt x="83" y="624"/>
                  </a:lnTo>
                  <a:lnTo>
                    <a:pt x="96" y="641"/>
                  </a:lnTo>
                  <a:lnTo>
                    <a:pt x="122" y="664"/>
                  </a:lnTo>
                  <a:lnTo>
                    <a:pt x="177" y="633"/>
                  </a:lnTo>
                  <a:lnTo>
                    <a:pt x="192" y="619"/>
                  </a:lnTo>
                  <a:lnTo>
                    <a:pt x="213" y="608"/>
                  </a:lnTo>
                  <a:lnTo>
                    <a:pt x="231" y="601"/>
                  </a:lnTo>
                  <a:lnTo>
                    <a:pt x="258" y="594"/>
                  </a:lnTo>
                  <a:lnTo>
                    <a:pt x="246" y="585"/>
                  </a:lnTo>
                  <a:lnTo>
                    <a:pt x="217" y="564"/>
                  </a:lnTo>
                  <a:lnTo>
                    <a:pt x="192" y="538"/>
                  </a:lnTo>
                  <a:lnTo>
                    <a:pt x="170" y="509"/>
                  </a:lnTo>
                  <a:lnTo>
                    <a:pt x="156" y="478"/>
                  </a:lnTo>
                  <a:lnTo>
                    <a:pt x="144" y="443"/>
                  </a:lnTo>
                  <a:lnTo>
                    <a:pt x="138" y="408"/>
                  </a:lnTo>
                  <a:lnTo>
                    <a:pt x="137" y="371"/>
                  </a:lnTo>
                  <a:lnTo>
                    <a:pt x="139" y="336"/>
                  </a:lnTo>
                  <a:lnTo>
                    <a:pt x="149" y="301"/>
                  </a:lnTo>
                  <a:lnTo>
                    <a:pt x="164" y="269"/>
                  </a:lnTo>
                  <a:lnTo>
                    <a:pt x="182" y="238"/>
                  </a:lnTo>
                  <a:lnTo>
                    <a:pt x="205" y="210"/>
                  </a:lnTo>
                  <a:lnTo>
                    <a:pt x="234" y="187"/>
                  </a:lnTo>
                  <a:lnTo>
                    <a:pt x="264" y="167"/>
                  </a:lnTo>
                  <a:lnTo>
                    <a:pt x="296" y="152"/>
                  </a:lnTo>
                  <a:lnTo>
                    <a:pt x="330" y="142"/>
                  </a:lnTo>
                  <a:lnTo>
                    <a:pt x="366" y="137"/>
                  </a:lnTo>
                  <a:lnTo>
                    <a:pt x="402" y="139"/>
                  </a:lnTo>
                  <a:lnTo>
                    <a:pt x="436" y="146"/>
                  </a:lnTo>
                  <a:lnTo>
                    <a:pt x="477" y="157"/>
                  </a:lnTo>
                  <a:close/>
                </a:path>
              </a:pathLst>
            </a:custGeom>
            <a:solidFill>
              <a:srgbClr val="000000"/>
            </a:solidFill>
            <a:ln w="9525">
              <a:noFill/>
              <a:round/>
              <a:headEnd/>
              <a:tailEnd/>
            </a:ln>
          </p:spPr>
          <p:txBody>
            <a:bodyPr/>
            <a:lstStyle/>
            <a:p>
              <a:endParaRPr lang="en-US"/>
            </a:p>
          </p:txBody>
        </p:sp>
        <p:sp>
          <p:nvSpPr>
            <p:cNvPr id="50213" name="Freeform 22"/>
            <p:cNvSpPr>
              <a:spLocks/>
            </p:cNvSpPr>
            <p:nvPr/>
          </p:nvSpPr>
          <p:spPr bwMode="auto">
            <a:xfrm>
              <a:off x="9837" y="12255"/>
              <a:ext cx="802" cy="130"/>
            </a:xfrm>
            <a:custGeom>
              <a:avLst/>
              <a:gdLst>
                <a:gd name="T0" fmla="*/ 0 w 802"/>
                <a:gd name="T1" fmla="*/ 130 h 130"/>
                <a:gd name="T2" fmla="*/ 0 w 802"/>
                <a:gd name="T3" fmla="*/ 0 h 130"/>
                <a:gd name="T4" fmla="*/ 802 w 802"/>
                <a:gd name="T5" fmla="*/ 0 h 130"/>
                <a:gd name="T6" fmla="*/ 802 w 802"/>
                <a:gd name="T7" fmla="*/ 130 h 130"/>
                <a:gd name="T8" fmla="*/ 0 w 802"/>
                <a:gd name="T9" fmla="*/ 130 h 130"/>
                <a:gd name="T10" fmla="*/ 0 w 802"/>
                <a:gd name="T11" fmla="*/ 130 h 130"/>
                <a:gd name="T12" fmla="*/ 0 60000 65536"/>
                <a:gd name="T13" fmla="*/ 0 60000 65536"/>
                <a:gd name="T14" fmla="*/ 0 60000 65536"/>
                <a:gd name="T15" fmla="*/ 0 60000 65536"/>
                <a:gd name="T16" fmla="*/ 0 60000 65536"/>
                <a:gd name="T17" fmla="*/ 0 60000 65536"/>
                <a:gd name="T18" fmla="*/ 0 w 802"/>
                <a:gd name="T19" fmla="*/ 0 h 130"/>
                <a:gd name="T20" fmla="*/ 802 w 802"/>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802" h="130">
                  <a:moveTo>
                    <a:pt x="0" y="130"/>
                  </a:moveTo>
                  <a:lnTo>
                    <a:pt x="0" y="0"/>
                  </a:lnTo>
                  <a:lnTo>
                    <a:pt x="802" y="0"/>
                  </a:lnTo>
                  <a:lnTo>
                    <a:pt x="802" y="130"/>
                  </a:lnTo>
                  <a:lnTo>
                    <a:pt x="0" y="130"/>
                  </a:lnTo>
                  <a:close/>
                </a:path>
              </a:pathLst>
            </a:custGeom>
            <a:solidFill>
              <a:srgbClr val="000000"/>
            </a:solidFill>
            <a:ln w="9525">
              <a:noFill/>
              <a:round/>
              <a:headEnd/>
              <a:tailEnd/>
            </a:ln>
          </p:spPr>
          <p:txBody>
            <a:bodyPr/>
            <a:lstStyle/>
            <a:p>
              <a:endParaRPr lang="en-US"/>
            </a:p>
          </p:txBody>
        </p:sp>
        <p:sp>
          <p:nvSpPr>
            <p:cNvPr id="50214" name="Freeform 23"/>
            <p:cNvSpPr>
              <a:spLocks/>
            </p:cNvSpPr>
            <p:nvPr/>
          </p:nvSpPr>
          <p:spPr bwMode="auto">
            <a:xfrm>
              <a:off x="9837" y="13135"/>
              <a:ext cx="802" cy="130"/>
            </a:xfrm>
            <a:custGeom>
              <a:avLst/>
              <a:gdLst>
                <a:gd name="T0" fmla="*/ 0 w 802"/>
                <a:gd name="T1" fmla="*/ 130 h 130"/>
                <a:gd name="T2" fmla="*/ 0 w 802"/>
                <a:gd name="T3" fmla="*/ 0 h 130"/>
                <a:gd name="T4" fmla="*/ 802 w 802"/>
                <a:gd name="T5" fmla="*/ 0 h 130"/>
                <a:gd name="T6" fmla="*/ 802 w 802"/>
                <a:gd name="T7" fmla="*/ 130 h 130"/>
                <a:gd name="T8" fmla="*/ 0 w 802"/>
                <a:gd name="T9" fmla="*/ 130 h 130"/>
                <a:gd name="T10" fmla="*/ 0 w 802"/>
                <a:gd name="T11" fmla="*/ 130 h 130"/>
                <a:gd name="T12" fmla="*/ 0 60000 65536"/>
                <a:gd name="T13" fmla="*/ 0 60000 65536"/>
                <a:gd name="T14" fmla="*/ 0 60000 65536"/>
                <a:gd name="T15" fmla="*/ 0 60000 65536"/>
                <a:gd name="T16" fmla="*/ 0 60000 65536"/>
                <a:gd name="T17" fmla="*/ 0 60000 65536"/>
                <a:gd name="T18" fmla="*/ 0 w 802"/>
                <a:gd name="T19" fmla="*/ 0 h 130"/>
                <a:gd name="T20" fmla="*/ 802 w 802"/>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802" h="130">
                  <a:moveTo>
                    <a:pt x="0" y="130"/>
                  </a:moveTo>
                  <a:lnTo>
                    <a:pt x="0" y="0"/>
                  </a:lnTo>
                  <a:lnTo>
                    <a:pt x="802" y="0"/>
                  </a:lnTo>
                  <a:lnTo>
                    <a:pt x="802" y="130"/>
                  </a:lnTo>
                  <a:lnTo>
                    <a:pt x="0" y="130"/>
                  </a:lnTo>
                  <a:close/>
                </a:path>
              </a:pathLst>
            </a:custGeom>
            <a:solidFill>
              <a:srgbClr val="000000"/>
            </a:solidFill>
            <a:ln w="9525">
              <a:noFill/>
              <a:round/>
              <a:headEnd/>
              <a:tailEnd/>
            </a:ln>
          </p:spPr>
          <p:txBody>
            <a:bodyPr/>
            <a:lstStyle/>
            <a:p>
              <a:endParaRPr lang="en-US"/>
            </a:p>
          </p:txBody>
        </p:sp>
      </p:grpSp>
      <p:sp>
        <p:nvSpPr>
          <p:cNvPr id="878616" name="Freeform 24"/>
          <p:cNvSpPr>
            <a:spLocks/>
          </p:cNvSpPr>
          <p:nvPr/>
        </p:nvSpPr>
        <p:spPr bwMode="auto">
          <a:xfrm>
            <a:off x="3695700" y="3965575"/>
            <a:ext cx="1722438" cy="1520825"/>
          </a:xfrm>
          <a:custGeom>
            <a:avLst/>
            <a:gdLst>
              <a:gd name="T0" fmla="*/ 1281031 w 2712"/>
              <a:gd name="T1" fmla="*/ 1520825 h 2396"/>
              <a:gd name="T2" fmla="*/ 1642413 w 2712"/>
              <a:gd name="T3" fmla="*/ 1272009 h 2396"/>
              <a:gd name="T4" fmla="*/ 1676074 w 2712"/>
              <a:gd name="T5" fmla="*/ 760413 h 2396"/>
              <a:gd name="T6" fmla="*/ 1722438 w 2712"/>
              <a:gd name="T7" fmla="*/ 568722 h 2396"/>
              <a:gd name="T8" fmla="*/ 1098118 w 2712"/>
              <a:gd name="T9" fmla="*/ 538255 h 2396"/>
              <a:gd name="T10" fmla="*/ 1098118 w 2712"/>
              <a:gd name="T11" fmla="*/ 66647 h 2396"/>
              <a:gd name="T12" fmla="*/ 624320 w 2712"/>
              <a:gd name="T13" fmla="*/ 9521 h 2396"/>
              <a:gd name="T14" fmla="*/ 0 w 2712"/>
              <a:gd name="T15" fmla="*/ 0 h 2396"/>
              <a:gd name="T16" fmla="*/ 0 w 2712"/>
              <a:gd name="T17" fmla="*/ 1345003 h 2396"/>
              <a:gd name="T18" fmla="*/ 1281031 w 2712"/>
              <a:gd name="T19" fmla="*/ 1520825 h 23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12"/>
              <a:gd name="T31" fmla="*/ 0 h 2396"/>
              <a:gd name="T32" fmla="*/ 2712 w 2712"/>
              <a:gd name="T33" fmla="*/ 2396 h 23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12" h="2396">
                <a:moveTo>
                  <a:pt x="2017" y="2396"/>
                </a:moveTo>
                <a:lnTo>
                  <a:pt x="2586" y="2004"/>
                </a:lnTo>
                <a:lnTo>
                  <a:pt x="2639" y="1198"/>
                </a:lnTo>
                <a:lnTo>
                  <a:pt x="2712" y="896"/>
                </a:lnTo>
                <a:lnTo>
                  <a:pt x="1729" y="848"/>
                </a:lnTo>
                <a:lnTo>
                  <a:pt x="1729" y="105"/>
                </a:lnTo>
                <a:lnTo>
                  <a:pt x="983" y="15"/>
                </a:lnTo>
                <a:lnTo>
                  <a:pt x="0" y="0"/>
                </a:lnTo>
                <a:lnTo>
                  <a:pt x="0" y="2119"/>
                </a:lnTo>
                <a:lnTo>
                  <a:pt x="2017" y="2396"/>
                </a:lnTo>
                <a:close/>
              </a:path>
            </a:pathLst>
          </a:custGeom>
          <a:solidFill>
            <a:srgbClr val="000000"/>
          </a:solidFill>
          <a:ln w="9525">
            <a:noFill/>
            <a:round/>
            <a:headEnd/>
            <a:tailEnd/>
          </a:ln>
        </p:spPr>
        <p:txBody>
          <a:bodyPr/>
          <a:lstStyle/>
          <a:p>
            <a:endParaRPr lang="en-US"/>
          </a:p>
        </p:txBody>
      </p:sp>
      <p:sp>
        <p:nvSpPr>
          <p:cNvPr id="50184" name="Freeform 25"/>
          <p:cNvSpPr>
            <a:spLocks/>
          </p:cNvSpPr>
          <p:nvPr/>
        </p:nvSpPr>
        <p:spPr bwMode="auto">
          <a:xfrm>
            <a:off x="3832225" y="3979863"/>
            <a:ext cx="590550" cy="393700"/>
          </a:xfrm>
          <a:custGeom>
            <a:avLst/>
            <a:gdLst>
              <a:gd name="T0" fmla="*/ 590550 w 929"/>
              <a:gd name="T1" fmla="*/ 393700 h 621"/>
              <a:gd name="T2" fmla="*/ 590550 w 929"/>
              <a:gd name="T3" fmla="*/ 16483 h 621"/>
              <a:gd name="T4" fmla="*/ 0 w 929"/>
              <a:gd name="T5" fmla="*/ 0 h 621"/>
              <a:gd name="T6" fmla="*/ 0 w 929"/>
              <a:gd name="T7" fmla="*/ 347420 h 621"/>
              <a:gd name="T8" fmla="*/ 17163 w 929"/>
              <a:gd name="T9" fmla="*/ 352491 h 621"/>
              <a:gd name="T10" fmla="*/ 17163 w 929"/>
              <a:gd name="T11" fmla="*/ 31699 h 621"/>
              <a:gd name="T12" fmla="*/ 551138 w 929"/>
              <a:gd name="T13" fmla="*/ 41843 h 621"/>
              <a:gd name="T14" fmla="*/ 551138 w 929"/>
              <a:gd name="T15" fmla="*/ 388628 h 621"/>
              <a:gd name="T16" fmla="*/ 590550 w 929"/>
              <a:gd name="T17" fmla="*/ 393700 h 6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9"/>
              <a:gd name="T28" fmla="*/ 0 h 621"/>
              <a:gd name="T29" fmla="*/ 929 w 929"/>
              <a:gd name="T30" fmla="*/ 621 h 6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9" h="621">
                <a:moveTo>
                  <a:pt x="929" y="621"/>
                </a:moveTo>
                <a:lnTo>
                  <a:pt x="929" y="26"/>
                </a:lnTo>
                <a:lnTo>
                  <a:pt x="0" y="0"/>
                </a:lnTo>
                <a:lnTo>
                  <a:pt x="0" y="548"/>
                </a:lnTo>
                <a:lnTo>
                  <a:pt x="27" y="556"/>
                </a:lnTo>
                <a:lnTo>
                  <a:pt x="27" y="50"/>
                </a:lnTo>
                <a:lnTo>
                  <a:pt x="867" y="66"/>
                </a:lnTo>
                <a:lnTo>
                  <a:pt x="867" y="613"/>
                </a:lnTo>
                <a:lnTo>
                  <a:pt x="929" y="621"/>
                </a:lnTo>
                <a:close/>
              </a:path>
            </a:pathLst>
          </a:custGeom>
          <a:solidFill>
            <a:srgbClr val="FFFFFF"/>
          </a:solidFill>
          <a:ln w="9525">
            <a:noFill/>
            <a:round/>
            <a:headEnd/>
            <a:tailEnd/>
          </a:ln>
        </p:spPr>
        <p:txBody>
          <a:bodyPr/>
          <a:lstStyle/>
          <a:p>
            <a:endParaRPr lang="en-US"/>
          </a:p>
        </p:txBody>
      </p:sp>
      <p:sp>
        <p:nvSpPr>
          <p:cNvPr id="50185" name="Freeform 26"/>
          <p:cNvSpPr>
            <a:spLocks/>
          </p:cNvSpPr>
          <p:nvPr/>
        </p:nvSpPr>
        <p:spPr bwMode="auto">
          <a:xfrm>
            <a:off x="3832225" y="4362450"/>
            <a:ext cx="590550" cy="1025525"/>
          </a:xfrm>
          <a:custGeom>
            <a:avLst/>
            <a:gdLst>
              <a:gd name="T0" fmla="*/ 590550 w 929"/>
              <a:gd name="T1" fmla="*/ 1025525 h 1614"/>
              <a:gd name="T2" fmla="*/ 590550 w 929"/>
              <a:gd name="T3" fmla="*/ 37488 h 1614"/>
              <a:gd name="T4" fmla="*/ 0 w 929"/>
              <a:gd name="T5" fmla="*/ 0 h 1614"/>
              <a:gd name="T6" fmla="*/ 0 w 929"/>
              <a:gd name="T7" fmla="*/ 926404 h 1614"/>
              <a:gd name="T8" fmla="*/ 17163 w 929"/>
              <a:gd name="T9" fmla="*/ 931487 h 1614"/>
              <a:gd name="T10" fmla="*/ 17163 w 929"/>
              <a:gd name="T11" fmla="*/ 31770 h 1614"/>
              <a:gd name="T12" fmla="*/ 551138 w 929"/>
              <a:gd name="T13" fmla="*/ 62904 h 1614"/>
              <a:gd name="T14" fmla="*/ 551138 w 929"/>
              <a:gd name="T15" fmla="*/ 1019806 h 1614"/>
              <a:gd name="T16" fmla="*/ 590550 w 929"/>
              <a:gd name="T17" fmla="*/ 1025525 h 16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9"/>
              <a:gd name="T28" fmla="*/ 0 h 1614"/>
              <a:gd name="T29" fmla="*/ 929 w 929"/>
              <a:gd name="T30" fmla="*/ 1614 h 16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9" h="1614">
                <a:moveTo>
                  <a:pt x="929" y="1614"/>
                </a:moveTo>
                <a:lnTo>
                  <a:pt x="929" y="59"/>
                </a:lnTo>
                <a:lnTo>
                  <a:pt x="0" y="0"/>
                </a:lnTo>
                <a:lnTo>
                  <a:pt x="0" y="1458"/>
                </a:lnTo>
                <a:lnTo>
                  <a:pt x="27" y="1466"/>
                </a:lnTo>
                <a:lnTo>
                  <a:pt x="27" y="50"/>
                </a:lnTo>
                <a:lnTo>
                  <a:pt x="867" y="99"/>
                </a:lnTo>
                <a:lnTo>
                  <a:pt x="867" y="1605"/>
                </a:lnTo>
                <a:lnTo>
                  <a:pt x="929" y="1614"/>
                </a:lnTo>
                <a:close/>
              </a:path>
            </a:pathLst>
          </a:custGeom>
          <a:solidFill>
            <a:srgbClr val="FFFFFF"/>
          </a:solidFill>
          <a:ln w="9525">
            <a:noFill/>
            <a:round/>
            <a:headEnd/>
            <a:tailEnd/>
          </a:ln>
        </p:spPr>
        <p:txBody>
          <a:bodyPr/>
          <a:lstStyle/>
          <a:p>
            <a:endParaRPr lang="en-US"/>
          </a:p>
        </p:txBody>
      </p:sp>
      <p:sp>
        <p:nvSpPr>
          <p:cNvPr id="50186" name="Freeform 27"/>
          <p:cNvSpPr>
            <a:spLocks/>
          </p:cNvSpPr>
          <p:nvPr/>
        </p:nvSpPr>
        <p:spPr bwMode="auto">
          <a:xfrm>
            <a:off x="3890963" y="4121150"/>
            <a:ext cx="57150" cy="206375"/>
          </a:xfrm>
          <a:custGeom>
            <a:avLst/>
            <a:gdLst>
              <a:gd name="T0" fmla="*/ 57150 w 90"/>
              <a:gd name="T1" fmla="*/ 0 h 326"/>
              <a:gd name="T2" fmla="*/ 53975 w 90"/>
              <a:gd name="T3" fmla="*/ 3798 h 326"/>
              <a:gd name="T4" fmla="*/ 48260 w 90"/>
              <a:gd name="T5" fmla="*/ 17092 h 326"/>
              <a:gd name="T6" fmla="*/ 38735 w 90"/>
              <a:gd name="T7" fmla="*/ 36717 h 326"/>
              <a:gd name="T8" fmla="*/ 28575 w 90"/>
              <a:gd name="T9" fmla="*/ 62039 h 326"/>
              <a:gd name="T10" fmla="*/ 17780 w 90"/>
              <a:gd name="T11" fmla="*/ 93059 h 326"/>
              <a:gd name="T12" fmla="*/ 8255 w 90"/>
              <a:gd name="T13" fmla="*/ 128510 h 326"/>
              <a:gd name="T14" fmla="*/ 2540 w 90"/>
              <a:gd name="T15" fmla="*/ 165860 h 326"/>
              <a:gd name="T16" fmla="*/ 0 w 90"/>
              <a:gd name="T17" fmla="*/ 206375 h 326"/>
              <a:gd name="T18" fmla="*/ 34290 w 90"/>
              <a:gd name="T19" fmla="*/ 206375 h 326"/>
              <a:gd name="T20" fmla="*/ 34290 w 90"/>
              <a:gd name="T21" fmla="*/ 203843 h 326"/>
              <a:gd name="T22" fmla="*/ 34290 w 90"/>
              <a:gd name="T23" fmla="*/ 194980 h 326"/>
              <a:gd name="T24" fmla="*/ 34290 w 90"/>
              <a:gd name="T25" fmla="*/ 182952 h 326"/>
              <a:gd name="T26" fmla="*/ 34925 w 90"/>
              <a:gd name="T27" fmla="*/ 166493 h 326"/>
              <a:gd name="T28" fmla="*/ 36830 w 90"/>
              <a:gd name="T29" fmla="*/ 148767 h 326"/>
              <a:gd name="T30" fmla="*/ 41910 w 90"/>
              <a:gd name="T31" fmla="*/ 127243 h 326"/>
              <a:gd name="T32" fmla="*/ 47625 w 90"/>
              <a:gd name="T33" fmla="*/ 105087 h 326"/>
              <a:gd name="T34" fmla="*/ 57150 w 90"/>
              <a:gd name="T35" fmla="*/ 82297 h 326"/>
              <a:gd name="T36" fmla="*/ 57150 w 90"/>
              <a:gd name="T37" fmla="*/ 0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
              <a:gd name="T58" fmla="*/ 0 h 326"/>
              <a:gd name="T59" fmla="*/ 90 w 90"/>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 h="326">
                <a:moveTo>
                  <a:pt x="90" y="0"/>
                </a:moveTo>
                <a:lnTo>
                  <a:pt x="85" y="6"/>
                </a:lnTo>
                <a:lnTo>
                  <a:pt x="76" y="27"/>
                </a:lnTo>
                <a:lnTo>
                  <a:pt x="61" y="58"/>
                </a:lnTo>
                <a:lnTo>
                  <a:pt x="45" y="98"/>
                </a:lnTo>
                <a:lnTo>
                  <a:pt x="28" y="147"/>
                </a:lnTo>
                <a:lnTo>
                  <a:pt x="13" y="203"/>
                </a:lnTo>
                <a:lnTo>
                  <a:pt x="4" y="262"/>
                </a:lnTo>
                <a:lnTo>
                  <a:pt x="0" y="326"/>
                </a:lnTo>
                <a:lnTo>
                  <a:pt x="54" y="326"/>
                </a:lnTo>
                <a:lnTo>
                  <a:pt x="54" y="322"/>
                </a:lnTo>
                <a:lnTo>
                  <a:pt x="54" y="308"/>
                </a:lnTo>
                <a:lnTo>
                  <a:pt x="54" y="289"/>
                </a:lnTo>
                <a:lnTo>
                  <a:pt x="55" y="263"/>
                </a:lnTo>
                <a:lnTo>
                  <a:pt x="58" y="235"/>
                </a:lnTo>
                <a:lnTo>
                  <a:pt x="66" y="201"/>
                </a:lnTo>
                <a:lnTo>
                  <a:pt x="75" y="166"/>
                </a:lnTo>
                <a:lnTo>
                  <a:pt x="90" y="130"/>
                </a:lnTo>
                <a:lnTo>
                  <a:pt x="90" y="0"/>
                </a:lnTo>
                <a:close/>
              </a:path>
            </a:pathLst>
          </a:custGeom>
          <a:solidFill>
            <a:srgbClr val="FFFFFF"/>
          </a:solidFill>
          <a:ln w="9525">
            <a:noFill/>
            <a:round/>
            <a:headEnd/>
            <a:tailEnd/>
          </a:ln>
        </p:spPr>
        <p:txBody>
          <a:bodyPr/>
          <a:lstStyle/>
          <a:p>
            <a:endParaRPr lang="en-US"/>
          </a:p>
        </p:txBody>
      </p:sp>
      <p:sp>
        <p:nvSpPr>
          <p:cNvPr id="50187" name="Freeform 28"/>
          <p:cNvSpPr>
            <a:spLocks/>
          </p:cNvSpPr>
          <p:nvPr/>
        </p:nvSpPr>
        <p:spPr bwMode="auto">
          <a:xfrm>
            <a:off x="3878263" y="4421188"/>
            <a:ext cx="41275" cy="336550"/>
          </a:xfrm>
          <a:custGeom>
            <a:avLst/>
            <a:gdLst>
              <a:gd name="T0" fmla="*/ 35471 w 64"/>
              <a:gd name="T1" fmla="*/ 5080 h 530"/>
              <a:gd name="T2" fmla="*/ 645 w 64"/>
              <a:gd name="T3" fmla="*/ 0 h 530"/>
              <a:gd name="T4" fmla="*/ 645 w 64"/>
              <a:gd name="T5" fmla="*/ 8890 h 530"/>
              <a:gd name="T6" fmla="*/ 0 w 64"/>
              <a:gd name="T7" fmla="*/ 33655 h 530"/>
              <a:gd name="T8" fmla="*/ 0 w 64"/>
              <a:gd name="T9" fmla="*/ 71120 h 530"/>
              <a:gd name="T10" fmla="*/ 645 w 64"/>
              <a:gd name="T11" fmla="*/ 117475 h 530"/>
              <a:gd name="T12" fmla="*/ 4514 w 64"/>
              <a:gd name="T13" fmla="*/ 170815 h 530"/>
              <a:gd name="T14" fmla="*/ 10319 w 64"/>
              <a:gd name="T15" fmla="*/ 227330 h 530"/>
              <a:gd name="T16" fmla="*/ 20638 w 64"/>
              <a:gd name="T17" fmla="*/ 283210 h 530"/>
              <a:gd name="T18" fmla="*/ 35471 w 64"/>
              <a:gd name="T19" fmla="*/ 336550 h 530"/>
              <a:gd name="T20" fmla="*/ 41275 w 64"/>
              <a:gd name="T21" fmla="*/ 227330 h 530"/>
              <a:gd name="T22" fmla="*/ 39985 w 64"/>
              <a:gd name="T23" fmla="*/ 221615 h 530"/>
              <a:gd name="T24" fmla="*/ 36116 w 64"/>
              <a:gd name="T25" fmla="*/ 204470 h 530"/>
              <a:gd name="T26" fmla="*/ 31601 w 64"/>
              <a:gd name="T27" fmla="*/ 178435 h 530"/>
              <a:gd name="T28" fmla="*/ 27732 w 64"/>
              <a:gd name="T29" fmla="*/ 146685 h 530"/>
              <a:gd name="T30" fmla="*/ 24507 w 64"/>
              <a:gd name="T31" fmla="*/ 111760 h 530"/>
              <a:gd name="T32" fmla="*/ 23862 w 64"/>
              <a:gd name="T33" fmla="*/ 74930 h 530"/>
              <a:gd name="T34" fmla="*/ 27732 w 64"/>
              <a:gd name="T35" fmla="*/ 38735 h 530"/>
              <a:gd name="T36" fmla="*/ 35471 w 64"/>
              <a:gd name="T37" fmla="*/ 5080 h 5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530"/>
              <a:gd name="T59" fmla="*/ 64 w 64"/>
              <a:gd name="T60" fmla="*/ 530 h 5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530">
                <a:moveTo>
                  <a:pt x="55" y="8"/>
                </a:moveTo>
                <a:lnTo>
                  <a:pt x="1" y="0"/>
                </a:lnTo>
                <a:lnTo>
                  <a:pt x="1" y="14"/>
                </a:lnTo>
                <a:lnTo>
                  <a:pt x="0" y="53"/>
                </a:lnTo>
                <a:lnTo>
                  <a:pt x="0" y="112"/>
                </a:lnTo>
                <a:lnTo>
                  <a:pt x="1" y="185"/>
                </a:lnTo>
                <a:lnTo>
                  <a:pt x="7" y="269"/>
                </a:lnTo>
                <a:lnTo>
                  <a:pt x="16" y="358"/>
                </a:lnTo>
                <a:lnTo>
                  <a:pt x="32" y="446"/>
                </a:lnTo>
                <a:lnTo>
                  <a:pt x="55" y="530"/>
                </a:lnTo>
                <a:lnTo>
                  <a:pt x="64" y="358"/>
                </a:lnTo>
                <a:lnTo>
                  <a:pt x="62" y="349"/>
                </a:lnTo>
                <a:lnTo>
                  <a:pt x="56" y="322"/>
                </a:lnTo>
                <a:lnTo>
                  <a:pt x="49" y="281"/>
                </a:lnTo>
                <a:lnTo>
                  <a:pt x="43" y="231"/>
                </a:lnTo>
                <a:lnTo>
                  <a:pt x="38" y="176"/>
                </a:lnTo>
                <a:lnTo>
                  <a:pt x="37" y="118"/>
                </a:lnTo>
                <a:lnTo>
                  <a:pt x="43" y="61"/>
                </a:lnTo>
                <a:lnTo>
                  <a:pt x="55" y="8"/>
                </a:lnTo>
                <a:close/>
              </a:path>
            </a:pathLst>
          </a:custGeom>
          <a:solidFill>
            <a:srgbClr val="FFFFFF"/>
          </a:solidFill>
          <a:ln w="9525">
            <a:noFill/>
            <a:round/>
            <a:headEnd/>
            <a:tailEnd/>
          </a:ln>
        </p:spPr>
        <p:txBody>
          <a:bodyPr/>
          <a:lstStyle/>
          <a:p>
            <a:endParaRPr lang="en-US"/>
          </a:p>
        </p:txBody>
      </p:sp>
      <p:sp>
        <p:nvSpPr>
          <p:cNvPr id="50188" name="Rectangle 29"/>
          <p:cNvSpPr>
            <a:spLocks noChangeArrowheads="1"/>
          </p:cNvSpPr>
          <p:nvPr/>
        </p:nvSpPr>
        <p:spPr bwMode="auto">
          <a:xfrm>
            <a:off x="4724400" y="3886200"/>
            <a:ext cx="800100" cy="1600200"/>
          </a:xfrm>
          <a:prstGeom prst="rect">
            <a:avLst/>
          </a:prstGeom>
          <a:solidFill>
            <a:srgbClr val="FFFFFF"/>
          </a:solidFill>
          <a:ln w="9525">
            <a:noFill/>
            <a:miter lim="800000"/>
            <a:headEnd/>
            <a:tailEnd/>
          </a:ln>
        </p:spPr>
        <p:txBody>
          <a:bodyPr/>
          <a:lstStyle/>
          <a:p>
            <a:endParaRPr lang="en-US"/>
          </a:p>
        </p:txBody>
      </p:sp>
      <p:sp>
        <p:nvSpPr>
          <p:cNvPr id="50189" name="Rectangle 30"/>
          <p:cNvSpPr>
            <a:spLocks noChangeArrowheads="1"/>
          </p:cNvSpPr>
          <p:nvPr/>
        </p:nvSpPr>
        <p:spPr bwMode="auto">
          <a:xfrm rot="-1642515">
            <a:off x="4381500" y="5257800"/>
            <a:ext cx="800100" cy="228600"/>
          </a:xfrm>
          <a:prstGeom prst="rect">
            <a:avLst/>
          </a:prstGeom>
          <a:solidFill>
            <a:srgbClr val="FFFFFF"/>
          </a:solidFill>
          <a:ln w="9525">
            <a:noFill/>
            <a:miter lim="800000"/>
            <a:headEnd/>
            <a:tailEnd/>
          </a:ln>
        </p:spPr>
        <p:txBody>
          <a:bodyPr/>
          <a:lstStyle/>
          <a:p>
            <a:endParaRPr lang="en-US"/>
          </a:p>
        </p:txBody>
      </p:sp>
      <p:sp>
        <p:nvSpPr>
          <p:cNvPr id="50190" name="Rectangle 31"/>
          <p:cNvSpPr>
            <a:spLocks noChangeArrowheads="1"/>
          </p:cNvSpPr>
          <p:nvPr/>
        </p:nvSpPr>
        <p:spPr bwMode="auto">
          <a:xfrm>
            <a:off x="3581400" y="3886200"/>
            <a:ext cx="228600" cy="1600200"/>
          </a:xfrm>
          <a:prstGeom prst="rect">
            <a:avLst/>
          </a:prstGeom>
          <a:solidFill>
            <a:srgbClr val="FFFFFF"/>
          </a:solidFill>
          <a:ln w="9525">
            <a:noFill/>
            <a:miter lim="800000"/>
            <a:headEnd/>
            <a:tailEnd/>
          </a:ln>
        </p:spPr>
        <p:txBody>
          <a:bodyPr/>
          <a:lstStyle/>
          <a:p>
            <a:endParaRPr lang="en-US"/>
          </a:p>
        </p:txBody>
      </p:sp>
      <p:sp>
        <p:nvSpPr>
          <p:cNvPr id="878624" name="Rectangle 32"/>
          <p:cNvSpPr>
            <a:spLocks noChangeArrowheads="1"/>
          </p:cNvSpPr>
          <p:nvPr/>
        </p:nvSpPr>
        <p:spPr bwMode="auto">
          <a:xfrm>
            <a:off x="609600" y="1668463"/>
            <a:ext cx="7773988" cy="1174750"/>
          </a:xfrm>
          <a:prstGeom prst="rect">
            <a:avLst/>
          </a:prstGeom>
          <a:noFill/>
          <a:ln w="9525">
            <a:noFill/>
            <a:miter lim="800000"/>
            <a:headEnd/>
            <a:tailEnd/>
          </a:ln>
        </p:spPr>
        <p:txBody>
          <a:bodyPr wrap="none" anchor="ctr">
            <a:spAutoFit/>
          </a:bodyPr>
          <a:lstStyle/>
          <a:p>
            <a:pPr algn="l" eaLnBrk="0" hangingPunct="0">
              <a:buFont typeface="Wingdings" pitchFamily="2" charset="2"/>
              <a:buChar char="q"/>
              <a:tabLst>
                <a:tab pos="457200" algn="r"/>
                <a:tab pos="2743200" algn="ctr"/>
                <a:tab pos="5486400" algn="r"/>
              </a:tabLst>
            </a:pPr>
            <a:r>
              <a:rPr lang="en-US" sz="1800">
                <a:ea typeface="Times New Roman" pitchFamily="18" charset="0"/>
                <a:cs typeface="Arial" charset="0"/>
              </a:rPr>
              <a:t>		Ozone (O</a:t>
            </a:r>
            <a:r>
              <a:rPr lang="en-US" sz="1800" baseline="-30000">
                <a:ea typeface="Times New Roman" pitchFamily="18" charset="0"/>
                <a:cs typeface="Arial" charset="0"/>
              </a:rPr>
              <a:t>3</a:t>
            </a:r>
            <a:r>
              <a:rPr lang="en-US" sz="1800">
                <a:ea typeface="Times New Roman" pitchFamily="18" charset="0"/>
                <a:cs typeface="Arial" charset="0"/>
              </a:rPr>
              <a:t>) in upper atmosphere blocks ultraviolet (UV) light from Sun.</a:t>
            </a:r>
            <a:endParaRPr lang="en-US" sz="800">
              <a:ea typeface="Times New Roman" pitchFamily="18" charset="0"/>
              <a:cs typeface="Arial" charset="0"/>
            </a:endParaRPr>
          </a:p>
          <a:p>
            <a:pPr algn="l" eaLnBrk="0" hangingPunct="0">
              <a:buFont typeface="Wingdings" pitchFamily="2" charset="2"/>
              <a:buNone/>
              <a:tabLst>
                <a:tab pos="457200" algn="r"/>
                <a:tab pos="2743200" algn="ctr"/>
                <a:tab pos="5486400" algn="r"/>
              </a:tabLst>
            </a:pPr>
            <a:r>
              <a:rPr lang="en-US" sz="800">
                <a:ea typeface="Times New Roman" pitchFamily="18" charset="0"/>
                <a:cs typeface="Arial" charset="0"/>
              </a:rPr>
              <a:t> </a:t>
            </a:r>
          </a:p>
          <a:p>
            <a:pPr algn="l" eaLnBrk="0" hangingPunct="0">
              <a:buFont typeface="Wingdings" pitchFamily="2" charset="2"/>
              <a:buChar char="q"/>
              <a:tabLst>
                <a:tab pos="457200" algn="r"/>
                <a:tab pos="2743200" algn="ctr"/>
                <a:tab pos="5486400" algn="r"/>
              </a:tabLst>
            </a:pPr>
            <a:r>
              <a:rPr lang="en-US" sz="1800">
                <a:ea typeface="Times New Roman" pitchFamily="18" charset="0"/>
                <a:cs typeface="Arial" charset="0"/>
              </a:rPr>
              <a:t>	    UV causes skin cancer and cataracts. </a:t>
            </a:r>
            <a:endParaRPr lang="en-US" sz="800">
              <a:ea typeface="Times New Roman" pitchFamily="18" charset="0"/>
              <a:cs typeface="Arial" charset="0"/>
            </a:endParaRPr>
          </a:p>
          <a:p>
            <a:pPr algn="l" eaLnBrk="0" hangingPunct="0">
              <a:buFont typeface="Wingdings" pitchFamily="2" charset="2"/>
              <a:buChar char="q"/>
              <a:tabLst>
                <a:tab pos="457200" algn="r"/>
                <a:tab pos="2743200" algn="ctr"/>
                <a:tab pos="5486400" algn="r"/>
              </a:tabLst>
            </a:pPr>
            <a:endParaRPr lang="en-US" sz="900">
              <a:ea typeface="Times New Roman" pitchFamily="18" charset="0"/>
              <a:cs typeface="Arial" charset="0"/>
            </a:endParaRPr>
          </a:p>
          <a:p>
            <a:pPr algn="l" eaLnBrk="0" hangingPunct="0">
              <a:buFont typeface="Wingdings" pitchFamily="2" charset="2"/>
              <a:buChar char="q"/>
              <a:tabLst>
                <a:tab pos="457200" algn="r"/>
                <a:tab pos="2743200" algn="ctr"/>
                <a:tab pos="5486400" algn="r"/>
              </a:tabLst>
            </a:pPr>
            <a:r>
              <a:rPr lang="en-US" sz="1800">
                <a:ea typeface="Times New Roman" pitchFamily="18" charset="0"/>
                <a:cs typeface="Arial" charset="0"/>
              </a:rPr>
              <a:t>		O</a:t>
            </a:r>
            <a:r>
              <a:rPr lang="en-US" sz="1800" baseline="-30000">
                <a:ea typeface="Times New Roman" pitchFamily="18" charset="0"/>
                <a:cs typeface="Arial" charset="0"/>
              </a:rPr>
              <a:t>3</a:t>
            </a:r>
            <a:r>
              <a:rPr lang="en-US" sz="1800">
                <a:ea typeface="Times New Roman" pitchFamily="18" charset="0"/>
                <a:cs typeface="Arial" charset="0"/>
              </a:rPr>
              <a:t> depletion is caused by chlorofluorocarbons (CFCs). </a:t>
            </a:r>
          </a:p>
        </p:txBody>
      </p:sp>
      <p:sp>
        <p:nvSpPr>
          <p:cNvPr id="50192" name="Rectangle 33"/>
          <p:cNvSpPr>
            <a:spLocks noChangeArrowheads="1"/>
          </p:cNvSpPr>
          <p:nvPr/>
        </p:nvSpPr>
        <p:spPr bwMode="auto">
          <a:xfrm>
            <a:off x="-1198563" y="3567113"/>
            <a:ext cx="458788" cy="915987"/>
          </a:xfrm>
          <a:prstGeom prst="rect">
            <a:avLst/>
          </a:prstGeom>
          <a:noFill/>
          <a:ln w="9525">
            <a:noFill/>
            <a:miter lim="800000"/>
            <a:headEnd/>
            <a:tailEnd/>
          </a:ln>
        </p:spPr>
        <p:txBody>
          <a:bodyPr wrap="none" anchor="ctr">
            <a:spAutoFit/>
          </a:bodyPr>
          <a:lstStyle/>
          <a:p>
            <a:pPr indent="274638" algn="l"/>
            <a:r>
              <a:rPr lang="en-US" sz="1800"/>
              <a:t/>
            </a:r>
            <a:br>
              <a:rPr lang="en-US" sz="1800"/>
            </a:br>
            <a:endParaRPr lang="en-US" sz="1800"/>
          </a:p>
          <a:p>
            <a:pPr indent="274638" algn="l" eaLnBrk="0" hangingPunct="0"/>
            <a:endParaRPr lang="en-US" sz="1800"/>
          </a:p>
        </p:txBody>
      </p:sp>
      <p:sp>
        <p:nvSpPr>
          <p:cNvPr id="878627" name="Rectangle 35"/>
          <p:cNvSpPr>
            <a:spLocks noChangeArrowheads="1"/>
          </p:cNvSpPr>
          <p:nvPr/>
        </p:nvSpPr>
        <p:spPr bwMode="auto">
          <a:xfrm>
            <a:off x="2667000" y="6248400"/>
            <a:ext cx="4789488" cy="366713"/>
          </a:xfrm>
          <a:prstGeom prst="rect">
            <a:avLst/>
          </a:prstGeom>
          <a:noFill/>
          <a:ln w="9525">
            <a:noFill/>
            <a:miter lim="800000"/>
            <a:headEnd/>
            <a:tailEnd/>
          </a:ln>
        </p:spPr>
        <p:txBody>
          <a:bodyPr wrap="none">
            <a:spAutoFit/>
          </a:bodyPr>
          <a:lstStyle/>
          <a:p>
            <a:pPr algn="l" eaLnBrk="0" hangingPunct="0"/>
            <a:r>
              <a:rPr lang="en-US" sz="1800"/>
              <a:t>O</a:t>
            </a:r>
            <a:r>
              <a:rPr lang="en-US" sz="1800" baseline="-25000"/>
              <a:t>3</a:t>
            </a:r>
            <a:r>
              <a:rPr lang="en-US" sz="1800"/>
              <a:t> is replenished with each strike of lightning.</a:t>
            </a:r>
          </a:p>
        </p:txBody>
      </p:sp>
      <p:sp>
        <p:nvSpPr>
          <p:cNvPr id="878628" name="Rectangle 36"/>
          <p:cNvSpPr>
            <a:spLocks noChangeArrowheads="1"/>
          </p:cNvSpPr>
          <p:nvPr/>
        </p:nvSpPr>
        <p:spPr bwMode="auto">
          <a:xfrm>
            <a:off x="5410200" y="3367088"/>
            <a:ext cx="2114550" cy="366712"/>
          </a:xfrm>
          <a:prstGeom prst="rect">
            <a:avLst/>
          </a:prstGeom>
          <a:noFill/>
          <a:ln w="9525">
            <a:noFill/>
            <a:miter lim="800000"/>
            <a:headEnd/>
            <a:tailEnd/>
          </a:ln>
        </p:spPr>
        <p:txBody>
          <a:bodyPr wrap="none">
            <a:spAutoFit/>
          </a:bodyPr>
          <a:lstStyle/>
          <a:p>
            <a:pPr algn="l" eaLnBrk="0" hangingPunct="0"/>
            <a:r>
              <a:rPr lang="en-US" sz="1800"/>
              <a:t>aerosol propellants</a:t>
            </a:r>
          </a:p>
        </p:txBody>
      </p:sp>
      <p:sp>
        <p:nvSpPr>
          <p:cNvPr id="878629" name="Rectangle 37"/>
          <p:cNvSpPr>
            <a:spLocks noChangeArrowheads="1"/>
          </p:cNvSpPr>
          <p:nvPr/>
        </p:nvSpPr>
        <p:spPr bwMode="auto">
          <a:xfrm>
            <a:off x="1073150" y="3200400"/>
            <a:ext cx="1835150" cy="366713"/>
          </a:xfrm>
          <a:prstGeom prst="rect">
            <a:avLst/>
          </a:prstGeom>
          <a:noFill/>
          <a:ln w="9525">
            <a:noFill/>
            <a:miter lim="800000"/>
            <a:headEnd/>
            <a:tailEnd/>
          </a:ln>
        </p:spPr>
        <p:txBody>
          <a:bodyPr wrap="none">
            <a:spAutoFit/>
          </a:bodyPr>
          <a:lstStyle/>
          <a:p>
            <a:pPr algn="l" eaLnBrk="0" hangingPunct="0"/>
            <a:r>
              <a:rPr lang="en-US" sz="1800" b="1"/>
              <a:t>Uses for CFCs:</a:t>
            </a:r>
          </a:p>
        </p:txBody>
      </p:sp>
      <p:sp>
        <p:nvSpPr>
          <p:cNvPr id="878631" name="Rectangle 39"/>
          <p:cNvSpPr>
            <a:spLocks noChangeArrowheads="1"/>
          </p:cNvSpPr>
          <p:nvPr/>
        </p:nvSpPr>
        <p:spPr bwMode="auto">
          <a:xfrm>
            <a:off x="3587750" y="3365500"/>
            <a:ext cx="1339850" cy="366713"/>
          </a:xfrm>
          <a:prstGeom prst="rect">
            <a:avLst/>
          </a:prstGeom>
          <a:noFill/>
          <a:ln w="9525">
            <a:noFill/>
            <a:miter lim="800000"/>
            <a:headEnd/>
            <a:tailEnd/>
          </a:ln>
        </p:spPr>
        <p:txBody>
          <a:bodyPr wrap="none">
            <a:spAutoFit/>
          </a:bodyPr>
          <a:lstStyle/>
          <a:p>
            <a:pPr algn="l"/>
            <a:r>
              <a:rPr lang="en-US" sz="1800"/>
              <a:t>refrigerants</a:t>
            </a:r>
          </a:p>
        </p:txBody>
      </p:sp>
      <p:sp>
        <p:nvSpPr>
          <p:cNvPr id="878633" name="Rectangle 41"/>
          <p:cNvSpPr>
            <a:spLocks noChangeArrowheads="1"/>
          </p:cNvSpPr>
          <p:nvPr/>
        </p:nvSpPr>
        <p:spPr bwMode="auto">
          <a:xfrm>
            <a:off x="1544638" y="5635625"/>
            <a:ext cx="849312" cy="396875"/>
          </a:xfrm>
          <a:prstGeom prst="rect">
            <a:avLst/>
          </a:prstGeom>
          <a:noFill/>
          <a:ln w="9525">
            <a:noFill/>
            <a:miter lim="800000"/>
            <a:headEnd/>
            <a:tailEnd/>
          </a:ln>
          <a:effectLst/>
        </p:spPr>
        <p:txBody>
          <a:bodyPr wrap="none">
            <a:spAutoFit/>
          </a:bodyPr>
          <a:lstStyle/>
          <a:p>
            <a:pPr algn="l">
              <a:defRPr/>
            </a:pPr>
            <a:r>
              <a:rPr lang="en-US" sz="2000" b="1">
                <a:effectLst>
                  <a:outerShdw blurRad="38100" dist="38100" dir="2700000" algn="tl">
                    <a:srgbClr val="C0C0C0"/>
                  </a:outerShdw>
                </a:effectLst>
                <a:ea typeface="Times New Roman" pitchFamily="18" charset="0"/>
                <a:cs typeface="Arial" charset="0"/>
              </a:rPr>
              <a:t>CFCs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78624">
                                            <p:txEl>
                                              <p:pRg st="0" end="0"/>
                                            </p:txEl>
                                          </p:spTgt>
                                        </p:tgtEl>
                                        <p:attrNameLst>
                                          <p:attrName>style.visibility</p:attrName>
                                        </p:attrNameLst>
                                      </p:cBhvr>
                                      <p:to>
                                        <p:strVal val="visible"/>
                                      </p:to>
                                    </p:set>
                                    <p:anim calcmode="discrete" valueType="clr">
                                      <p:cBhvr override="childStyle">
                                        <p:cTn id="7" dur="80"/>
                                        <p:tgtEl>
                                          <p:spTgt spid="87862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7862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7862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878624">
                                            <p:txEl>
                                              <p:pRg st="2" end="2"/>
                                            </p:txEl>
                                          </p:spTgt>
                                        </p:tgtEl>
                                        <p:attrNameLst>
                                          <p:attrName>style.visibility</p:attrName>
                                        </p:attrNameLst>
                                      </p:cBhvr>
                                      <p:to>
                                        <p:strVal val="visible"/>
                                      </p:to>
                                    </p:set>
                                    <p:animEffect transition="in" filter="fade">
                                      <p:cBhvr>
                                        <p:cTn id="14" dur="1000"/>
                                        <p:tgtEl>
                                          <p:spTgt spid="878624">
                                            <p:txEl>
                                              <p:pRg st="2" end="2"/>
                                            </p:txEl>
                                          </p:spTgt>
                                        </p:tgtEl>
                                      </p:cBhvr>
                                    </p:animEffect>
                                    <p:anim calcmode="lin" valueType="num">
                                      <p:cBhvr>
                                        <p:cTn id="15" dur="1000" fill="hold"/>
                                        <p:tgtEl>
                                          <p:spTgt spid="878624">
                                            <p:txEl>
                                              <p:pRg st="2" end="2"/>
                                            </p:txEl>
                                          </p:spTgt>
                                        </p:tgtEl>
                                        <p:attrNameLst>
                                          <p:attrName>ppt_x</p:attrName>
                                        </p:attrNameLst>
                                      </p:cBhvr>
                                      <p:tavLst>
                                        <p:tav tm="0">
                                          <p:val>
                                            <p:strVal val="#ppt_x-.1"/>
                                          </p:val>
                                        </p:tav>
                                        <p:tav tm="100000">
                                          <p:val>
                                            <p:strVal val="#ppt_x"/>
                                          </p:val>
                                        </p:tav>
                                      </p:tavLst>
                                    </p:anim>
                                    <p:anim calcmode="lin" valueType="num">
                                      <p:cBhvr>
                                        <p:cTn id="16" dur="1000" fill="hold"/>
                                        <p:tgtEl>
                                          <p:spTgt spid="87862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78624">
                                            <p:txEl>
                                              <p:pRg st="4" end="4"/>
                                            </p:txEl>
                                          </p:spTgt>
                                        </p:tgtEl>
                                        <p:attrNameLst>
                                          <p:attrName>style.visibility</p:attrName>
                                        </p:attrNameLst>
                                      </p:cBhvr>
                                      <p:to>
                                        <p:strVal val="visible"/>
                                      </p:to>
                                    </p:set>
                                    <p:animEffect transition="in" filter="dissolve">
                                      <p:cBhvr>
                                        <p:cTn id="21" dur="500"/>
                                        <p:tgtEl>
                                          <p:spTgt spid="87862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78629">
                                            <p:txEl>
                                              <p:pRg st="0" end="0"/>
                                            </p:txEl>
                                          </p:spTgt>
                                        </p:tgtEl>
                                        <p:attrNameLst>
                                          <p:attrName>style.visibility</p:attrName>
                                        </p:attrNameLst>
                                      </p:cBhvr>
                                      <p:to>
                                        <p:strVal val="visible"/>
                                      </p:to>
                                    </p:set>
                                    <p:animEffect transition="in" filter="fade">
                                      <p:cBhvr>
                                        <p:cTn id="26" dur="1000"/>
                                        <p:tgtEl>
                                          <p:spTgt spid="878629">
                                            <p:txEl>
                                              <p:pRg st="0" end="0"/>
                                            </p:txEl>
                                          </p:spTgt>
                                        </p:tgtEl>
                                      </p:cBhvr>
                                    </p:animEffect>
                                    <p:anim calcmode="lin" valueType="num">
                                      <p:cBhvr>
                                        <p:cTn id="27" dur="1000" fill="hold"/>
                                        <p:tgtEl>
                                          <p:spTgt spid="878629">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786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878631"/>
                                        </p:tgtEl>
                                        <p:attrNameLst>
                                          <p:attrName>style.visibility</p:attrName>
                                        </p:attrNameLst>
                                      </p:cBhvr>
                                      <p:to>
                                        <p:strVal val="visible"/>
                                      </p:to>
                                    </p:set>
                                    <p:anim calcmode="lin" valueType="num">
                                      <p:cBhvr>
                                        <p:cTn id="33" dur="500" fill="hold"/>
                                        <p:tgtEl>
                                          <p:spTgt spid="878631"/>
                                        </p:tgtEl>
                                        <p:attrNameLst>
                                          <p:attrName>ppt_w</p:attrName>
                                        </p:attrNameLst>
                                      </p:cBhvr>
                                      <p:tavLst>
                                        <p:tav tm="0">
                                          <p:val>
                                            <p:fltVal val="0"/>
                                          </p:val>
                                        </p:tav>
                                        <p:tav tm="100000">
                                          <p:val>
                                            <p:strVal val="#ppt_w"/>
                                          </p:val>
                                        </p:tav>
                                      </p:tavLst>
                                    </p:anim>
                                    <p:anim calcmode="lin" valueType="num">
                                      <p:cBhvr>
                                        <p:cTn id="34" dur="500" fill="hold"/>
                                        <p:tgtEl>
                                          <p:spTgt spid="878631"/>
                                        </p:tgtEl>
                                        <p:attrNameLst>
                                          <p:attrName>ppt_h</p:attrName>
                                        </p:attrNameLst>
                                      </p:cBhvr>
                                      <p:tavLst>
                                        <p:tav tm="0">
                                          <p:val>
                                            <p:fltVal val="0"/>
                                          </p:val>
                                        </p:tav>
                                        <p:tav tm="100000">
                                          <p:val>
                                            <p:strVal val="#ppt_h"/>
                                          </p:val>
                                        </p:tav>
                                      </p:tavLst>
                                    </p:anim>
                                    <p:animEffect transition="in" filter="fade">
                                      <p:cBhvr>
                                        <p:cTn id="35" dur="500"/>
                                        <p:tgtEl>
                                          <p:spTgt spid="8786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78616"/>
                                        </p:tgtEl>
                                        <p:attrNameLst>
                                          <p:attrName>style.visibility</p:attrName>
                                        </p:attrNameLst>
                                      </p:cBhvr>
                                      <p:to>
                                        <p:strVal val="visible"/>
                                      </p:to>
                                    </p:set>
                                    <p:animEffect transition="in" filter="fade">
                                      <p:cBhvr>
                                        <p:cTn id="38" dur="2000"/>
                                        <p:tgtEl>
                                          <p:spTgt spid="87861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78628"/>
                                        </p:tgtEl>
                                        <p:attrNameLst>
                                          <p:attrName>style.visibility</p:attrName>
                                        </p:attrNameLst>
                                      </p:cBhvr>
                                      <p:to>
                                        <p:strVal val="visible"/>
                                      </p:to>
                                    </p:set>
                                    <p:animEffect transition="in" filter="dissolve">
                                      <p:cBhvr>
                                        <p:cTn id="43" dur="500"/>
                                        <p:tgtEl>
                                          <p:spTgt spid="878628"/>
                                        </p:tgtEl>
                                      </p:cBhvr>
                                    </p:animEffect>
                                  </p:childTnLst>
                                </p:cTn>
                              </p:par>
                              <p:par>
                                <p:cTn id="44" presetID="10"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20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878633"/>
                                        </p:tgtEl>
                                        <p:attrNameLst>
                                          <p:attrName>style.visibility</p:attrName>
                                        </p:attrNameLst>
                                      </p:cBhvr>
                                      <p:to>
                                        <p:strVal val="visible"/>
                                      </p:to>
                                    </p:set>
                                    <p:animEffect transition="in" filter="fade">
                                      <p:cBhvr>
                                        <p:cTn id="51" dur="770" decel="100000"/>
                                        <p:tgtEl>
                                          <p:spTgt spid="878633"/>
                                        </p:tgtEl>
                                      </p:cBhvr>
                                    </p:animEffect>
                                    <p:animScale>
                                      <p:cBhvr>
                                        <p:cTn id="52" dur="770" decel="100000"/>
                                        <p:tgtEl>
                                          <p:spTgt spid="878633"/>
                                        </p:tgtEl>
                                      </p:cBhvr>
                                      <p:from x="10000" y="10000"/>
                                      <p:to x="200000" y="450000"/>
                                    </p:animScale>
                                    <p:animScale>
                                      <p:cBhvr>
                                        <p:cTn id="53" dur="1230" accel="100000" fill="hold">
                                          <p:stCondLst>
                                            <p:cond delay="770"/>
                                          </p:stCondLst>
                                        </p:cTn>
                                        <p:tgtEl>
                                          <p:spTgt spid="878633"/>
                                        </p:tgtEl>
                                      </p:cBhvr>
                                      <p:from x="200000" y="450000"/>
                                      <p:to x="100000" y="100000"/>
                                    </p:animScale>
                                    <p:set>
                                      <p:cBhvr>
                                        <p:cTn id="54" dur="770" fill="hold"/>
                                        <p:tgtEl>
                                          <p:spTgt spid="878633"/>
                                        </p:tgtEl>
                                        <p:attrNameLst>
                                          <p:attrName>ppt_x</p:attrName>
                                        </p:attrNameLst>
                                      </p:cBhvr>
                                      <p:to>
                                        <p:strVal val="(0.5)"/>
                                      </p:to>
                                    </p:set>
                                    <p:anim from="(0.5)" to="(#ppt_x)" calcmode="lin" valueType="num">
                                      <p:cBhvr>
                                        <p:cTn id="55" dur="1230" accel="100000" fill="hold">
                                          <p:stCondLst>
                                            <p:cond delay="770"/>
                                          </p:stCondLst>
                                        </p:cTn>
                                        <p:tgtEl>
                                          <p:spTgt spid="878633"/>
                                        </p:tgtEl>
                                        <p:attrNameLst>
                                          <p:attrName>ppt_x</p:attrName>
                                        </p:attrNameLst>
                                      </p:cBhvr>
                                    </p:anim>
                                    <p:set>
                                      <p:cBhvr>
                                        <p:cTn id="56" dur="770" fill="hold"/>
                                        <p:tgtEl>
                                          <p:spTgt spid="878633"/>
                                        </p:tgtEl>
                                        <p:attrNameLst>
                                          <p:attrName>ppt_y</p:attrName>
                                        </p:attrNameLst>
                                      </p:cBhvr>
                                      <p:to>
                                        <p:strVal val="(#ppt_y+0.4)"/>
                                      </p:to>
                                    </p:set>
                                    <p:anim from="(#ppt_y+0.4)" to="(#ppt_y)" calcmode="lin" valueType="num">
                                      <p:cBhvr>
                                        <p:cTn id="57" dur="1230" accel="100000" fill="hold">
                                          <p:stCondLst>
                                            <p:cond delay="770"/>
                                          </p:stCondLst>
                                        </p:cTn>
                                        <p:tgtEl>
                                          <p:spTgt spid="878633"/>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878595"/>
                                        </p:tgtEl>
                                        <p:attrNameLst>
                                          <p:attrName>style.visibility</p:attrName>
                                        </p:attrNameLst>
                                      </p:cBhvr>
                                      <p:to>
                                        <p:strVal val="visible"/>
                                      </p:to>
                                    </p:set>
                                    <p:anim calcmode="lin" valueType="num">
                                      <p:cBhvr>
                                        <p:cTn id="62" dur="500" fill="hold"/>
                                        <p:tgtEl>
                                          <p:spTgt spid="878595"/>
                                        </p:tgtEl>
                                        <p:attrNameLst>
                                          <p:attrName>ppt_w</p:attrName>
                                        </p:attrNameLst>
                                      </p:cBhvr>
                                      <p:tavLst>
                                        <p:tav tm="0">
                                          <p:val>
                                            <p:fltVal val="0"/>
                                          </p:val>
                                        </p:tav>
                                        <p:tav tm="100000">
                                          <p:val>
                                            <p:strVal val="#ppt_w"/>
                                          </p:val>
                                        </p:tav>
                                      </p:tavLst>
                                    </p:anim>
                                    <p:anim calcmode="lin" valueType="num">
                                      <p:cBhvr>
                                        <p:cTn id="63" dur="500" fill="hold"/>
                                        <p:tgtEl>
                                          <p:spTgt spid="878595"/>
                                        </p:tgtEl>
                                        <p:attrNameLst>
                                          <p:attrName>ppt_h</p:attrName>
                                        </p:attrNameLst>
                                      </p:cBhvr>
                                      <p:tavLst>
                                        <p:tav tm="0">
                                          <p:val>
                                            <p:fltVal val="0"/>
                                          </p:val>
                                        </p:tav>
                                        <p:tav tm="100000">
                                          <p:val>
                                            <p:strVal val="#ppt_h"/>
                                          </p:val>
                                        </p:tav>
                                      </p:tavLst>
                                    </p:anim>
                                    <p:animEffect transition="in" filter="fade">
                                      <p:cBhvr>
                                        <p:cTn id="64" dur="500"/>
                                        <p:tgtEl>
                                          <p:spTgt spid="87859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78596"/>
                                        </p:tgtEl>
                                        <p:attrNameLst>
                                          <p:attrName>style.visibility</p:attrName>
                                        </p:attrNameLst>
                                      </p:cBhvr>
                                      <p:to>
                                        <p:strVal val="visible"/>
                                      </p:to>
                                    </p:set>
                                    <p:animEffect transition="in" filter="wipe(left)">
                                      <p:cBhvr>
                                        <p:cTn id="67" dur="500"/>
                                        <p:tgtEl>
                                          <p:spTgt spid="878596"/>
                                        </p:tgtEl>
                                      </p:cBhvr>
                                    </p:animEffect>
                                  </p:childTnLst>
                                </p:cTn>
                              </p:par>
                              <p:par>
                                <p:cTn id="68" presetID="40" presetClass="entr" presetSubtype="0" fill="hold" grpId="0" nodeType="withEffect">
                                  <p:stCondLst>
                                    <p:cond delay="0"/>
                                  </p:stCondLst>
                                  <p:iterate type="lt">
                                    <p:tmPct val="10000"/>
                                  </p:iterate>
                                  <p:childTnLst>
                                    <p:set>
                                      <p:cBhvr>
                                        <p:cTn id="69" dur="1" fill="hold">
                                          <p:stCondLst>
                                            <p:cond delay="0"/>
                                          </p:stCondLst>
                                        </p:cTn>
                                        <p:tgtEl>
                                          <p:spTgt spid="878626"/>
                                        </p:tgtEl>
                                        <p:attrNameLst>
                                          <p:attrName>style.visibility</p:attrName>
                                        </p:attrNameLst>
                                      </p:cBhvr>
                                      <p:to>
                                        <p:strVal val="visible"/>
                                      </p:to>
                                    </p:set>
                                    <p:animEffect transition="in" filter="fade">
                                      <p:cBhvr>
                                        <p:cTn id="70" dur="1000"/>
                                        <p:tgtEl>
                                          <p:spTgt spid="878626"/>
                                        </p:tgtEl>
                                      </p:cBhvr>
                                    </p:animEffect>
                                    <p:anim calcmode="lin" valueType="num">
                                      <p:cBhvr>
                                        <p:cTn id="71" dur="1000" fill="hold"/>
                                        <p:tgtEl>
                                          <p:spTgt spid="878626"/>
                                        </p:tgtEl>
                                        <p:attrNameLst>
                                          <p:attrName>ppt_x</p:attrName>
                                        </p:attrNameLst>
                                      </p:cBhvr>
                                      <p:tavLst>
                                        <p:tav tm="0">
                                          <p:val>
                                            <p:strVal val="#ppt_x-.1"/>
                                          </p:val>
                                        </p:tav>
                                        <p:tav tm="100000">
                                          <p:val>
                                            <p:strVal val="#ppt_x"/>
                                          </p:val>
                                        </p:tav>
                                      </p:tavLst>
                                    </p:anim>
                                    <p:anim calcmode="lin" valueType="num">
                                      <p:cBhvr>
                                        <p:cTn id="72" dur="1000" fill="hold"/>
                                        <p:tgtEl>
                                          <p:spTgt spid="878626"/>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878627"/>
                                        </p:tgtEl>
                                        <p:attrNameLst>
                                          <p:attrName>style.visibility</p:attrName>
                                        </p:attrNameLst>
                                      </p:cBhvr>
                                      <p:to>
                                        <p:strVal val="visible"/>
                                      </p:to>
                                    </p:set>
                                    <p:animEffect transition="in" filter="strips(downLeft)">
                                      <p:cBhvr>
                                        <p:cTn id="77" dur="500"/>
                                        <p:tgtEl>
                                          <p:spTgt spid="878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626" grpId="0"/>
      <p:bldP spid="878595" grpId="0" animBg="1"/>
      <p:bldP spid="878596" grpId="0" animBg="1"/>
      <p:bldP spid="878616" grpId="0" animBg="1"/>
      <p:bldP spid="878627" grpId="0"/>
      <p:bldP spid="878628" grpId="0"/>
      <p:bldP spid="878631" grpId="0"/>
      <p:bldP spid="87863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Freon (CFC’s)</a:t>
            </a:r>
          </a:p>
        </p:txBody>
      </p:sp>
      <p:sp>
        <p:nvSpPr>
          <p:cNvPr id="51203" name="Text Box 3"/>
          <p:cNvSpPr txBox="1">
            <a:spLocks noChangeArrowheads="1"/>
          </p:cNvSpPr>
          <p:nvPr/>
        </p:nvSpPr>
        <p:spPr bwMode="auto">
          <a:xfrm>
            <a:off x="1431925" y="4768850"/>
            <a:ext cx="2795588" cy="701675"/>
          </a:xfrm>
          <a:prstGeom prst="rect">
            <a:avLst/>
          </a:prstGeom>
          <a:noFill/>
          <a:ln w="9525">
            <a:noFill/>
            <a:miter lim="800000"/>
            <a:headEnd/>
            <a:tailEnd/>
          </a:ln>
        </p:spPr>
        <p:txBody>
          <a:bodyPr wrap="none">
            <a:spAutoFit/>
          </a:bodyPr>
          <a:lstStyle/>
          <a:p>
            <a:pPr algn="l"/>
            <a:r>
              <a:rPr lang="en-US" sz="2000"/>
              <a:t>Trichlorofluoromethane</a:t>
            </a:r>
          </a:p>
          <a:p>
            <a:pPr algn="l"/>
            <a:r>
              <a:rPr lang="en-US" sz="2000"/>
              <a:t>          (Freon-11)</a:t>
            </a:r>
          </a:p>
        </p:txBody>
      </p:sp>
      <p:sp>
        <p:nvSpPr>
          <p:cNvPr id="51204" name="Text Box 4"/>
          <p:cNvSpPr txBox="1">
            <a:spLocks noChangeArrowheads="1"/>
          </p:cNvSpPr>
          <p:nvPr/>
        </p:nvSpPr>
        <p:spPr bwMode="auto">
          <a:xfrm>
            <a:off x="5165725" y="4784725"/>
            <a:ext cx="2938463" cy="701675"/>
          </a:xfrm>
          <a:prstGeom prst="rect">
            <a:avLst/>
          </a:prstGeom>
          <a:noFill/>
          <a:ln w="9525">
            <a:noFill/>
            <a:miter lim="800000"/>
            <a:headEnd/>
            <a:tailEnd/>
          </a:ln>
        </p:spPr>
        <p:txBody>
          <a:bodyPr wrap="none">
            <a:spAutoFit/>
          </a:bodyPr>
          <a:lstStyle/>
          <a:p>
            <a:pPr algn="l"/>
            <a:r>
              <a:rPr lang="en-US" sz="2000"/>
              <a:t>Dichlorodifluoromethane</a:t>
            </a:r>
          </a:p>
          <a:p>
            <a:pPr algn="l"/>
            <a:r>
              <a:rPr lang="en-US" sz="2000"/>
              <a:t>            (Freon-12)</a:t>
            </a:r>
          </a:p>
        </p:txBody>
      </p:sp>
      <p:sp>
        <p:nvSpPr>
          <p:cNvPr id="51205" name="Text Box 6"/>
          <p:cNvSpPr txBox="1">
            <a:spLocks noChangeArrowheads="1"/>
          </p:cNvSpPr>
          <p:nvPr/>
        </p:nvSpPr>
        <p:spPr bwMode="auto">
          <a:xfrm>
            <a:off x="2447925" y="2117725"/>
            <a:ext cx="431800" cy="579438"/>
          </a:xfrm>
          <a:prstGeom prst="rect">
            <a:avLst/>
          </a:prstGeom>
          <a:noFill/>
          <a:ln w="9525">
            <a:noFill/>
            <a:miter lim="800000"/>
            <a:headEnd/>
            <a:tailEnd/>
          </a:ln>
        </p:spPr>
        <p:txBody>
          <a:bodyPr wrap="none">
            <a:spAutoFit/>
          </a:bodyPr>
          <a:lstStyle/>
          <a:p>
            <a:pPr algn="l"/>
            <a:r>
              <a:rPr lang="en-US" sz="3200"/>
              <a:t>F</a:t>
            </a:r>
          </a:p>
        </p:txBody>
      </p:sp>
      <p:sp>
        <p:nvSpPr>
          <p:cNvPr id="51206" name="Text Box 7"/>
          <p:cNvSpPr txBox="1">
            <a:spLocks noChangeArrowheads="1"/>
          </p:cNvSpPr>
          <p:nvPr/>
        </p:nvSpPr>
        <p:spPr bwMode="auto">
          <a:xfrm>
            <a:off x="2378075" y="4129088"/>
            <a:ext cx="568325" cy="579437"/>
          </a:xfrm>
          <a:prstGeom prst="rect">
            <a:avLst/>
          </a:prstGeom>
          <a:noFill/>
          <a:ln w="9525">
            <a:noFill/>
            <a:miter lim="800000"/>
            <a:headEnd/>
            <a:tailEnd/>
          </a:ln>
        </p:spPr>
        <p:txBody>
          <a:bodyPr wrap="none">
            <a:spAutoFit/>
          </a:bodyPr>
          <a:lstStyle/>
          <a:p>
            <a:pPr algn="l"/>
            <a:r>
              <a:rPr lang="en-US" sz="3200"/>
              <a:t>Cl</a:t>
            </a:r>
          </a:p>
        </p:txBody>
      </p:sp>
      <p:sp>
        <p:nvSpPr>
          <p:cNvPr id="51207" name="Text Box 8"/>
          <p:cNvSpPr txBox="1">
            <a:spLocks noChangeArrowheads="1"/>
          </p:cNvSpPr>
          <p:nvPr/>
        </p:nvSpPr>
        <p:spPr bwMode="auto">
          <a:xfrm>
            <a:off x="2438400" y="3108325"/>
            <a:ext cx="477838" cy="579438"/>
          </a:xfrm>
          <a:prstGeom prst="rect">
            <a:avLst/>
          </a:prstGeom>
          <a:noFill/>
          <a:ln w="9525">
            <a:noFill/>
            <a:miter lim="800000"/>
            <a:headEnd/>
            <a:tailEnd/>
          </a:ln>
        </p:spPr>
        <p:txBody>
          <a:bodyPr wrap="none">
            <a:spAutoFit/>
          </a:bodyPr>
          <a:lstStyle/>
          <a:p>
            <a:pPr algn="l"/>
            <a:r>
              <a:rPr lang="en-US" sz="3200"/>
              <a:t>C</a:t>
            </a:r>
          </a:p>
        </p:txBody>
      </p:sp>
      <p:sp>
        <p:nvSpPr>
          <p:cNvPr id="51208" name="Text Box 9"/>
          <p:cNvSpPr txBox="1">
            <a:spLocks noChangeArrowheads="1"/>
          </p:cNvSpPr>
          <p:nvPr/>
        </p:nvSpPr>
        <p:spPr bwMode="auto">
          <a:xfrm>
            <a:off x="1371600" y="3108325"/>
            <a:ext cx="568325" cy="579438"/>
          </a:xfrm>
          <a:prstGeom prst="rect">
            <a:avLst/>
          </a:prstGeom>
          <a:noFill/>
          <a:ln w="9525">
            <a:noFill/>
            <a:miter lim="800000"/>
            <a:headEnd/>
            <a:tailEnd/>
          </a:ln>
        </p:spPr>
        <p:txBody>
          <a:bodyPr wrap="none">
            <a:spAutoFit/>
          </a:bodyPr>
          <a:lstStyle/>
          <a:p>
            <a:pPr algn="l"/>
            <a:r>
              <a:rPr lang="en-US" sz="3200"/>
              <a:t>Cl</a:t>
            </a:r>
          </a:p>
        </p:txBody>
      </p:sp>
      <p:sp>
        <p:nvSpPr>
          <p:cNvPr id="51209" name="Text Box 10"/>
          <p:cNvSpPr txBox="1">
            <a:spLocks noChangeArrowheads="1"/>
          </p:cNvSpPr>
          <p:nvPr/>
        </p:nvSpPr>
        <p:spPr bwMode="auto">
          <a:xfrm>
            <a:off x="3394075" y="3108325"/>
            <a:ext cx="568325" cy="579438"/>
          </a:xfrm>
          <a:prstGeom prst="rect">
            <a:avLst/>
          </a:prstGeom>
          <a:noFill/>
          <a:ln w="9525">
            <a:noFill/>
            <a:miter lim="800000"/>
            <a:headEnd/>
            <a:tailEnd/>
          </a:ln>
        </p:spPr>
        <p:txBody>
          <a:bodyPr wrap="none">
            <a:spAutoFit/>
          </a:bodyPr>
          <a:lstStyle/>
          <a:p>
            <a:pPr algn="l"/>
            <a:r>
              <a:rPr lang="en-US" sz="3200"/>
              <a:t>Cl</a:t>
            </a:r>
          </a:p>
        </p:txBody>
      </p:sp>
      <p:sp>
        <p:nvSpPr>
          <p:cNvPr id="51210" name="Line 13"/>
          <p:cNvSpPr>
            <a:spLocks noChangeShapeType="1"/>
          </p:cNvSpPr>
          <p:nvPr/>
        </p:nvSpPr>
        <p:spPr bwMode="auto">
          <a:xfrm>
            <a:off x="2667000" y="3641725"/>
            <a:ext cx="0" cy="533400"/>
          </a:xfrm>
          <a:prstGeom prst="line">
            <a:avLst/>
          </a:prstGeom>
          <a:noFill/>
          <a:ln w="38100">
            <a:solidFill>
              <a:schemeClr val="tx1"/>
            </a:solidFill>
            <a:round/>
            <a:headEnd/>
            <a:tailEnd/>
          </a:ln>
        </p:spPr>
        <p:txBody>
          <a:bodyPr/>
          <a:lstStyle/>
          <a:p>
            <a:endParaRPr lang="en-US"/>
          </a:p>
        </p:txBody>
      </p:sp>
      <p:sp>
        <p:nvSpPr>
          <p:cNvPr id="51211" name="Line 14"/>
          <p:cNvSpPr>
            <a:spLocks noChangeShapeType="1"/>
          </p:cNvSpPr>
          <p:nvPr/>
        </p:nvSpPr>
        <p:spPr bwMode="auto">
          <a:xfrm>
            <a:off x="2667000" y="2651125"/>
            <a:ext cx="0" cy="533400"/>
          </a:xfrm>
          <a:prstGeom prst="line">
            <a:avLst/>
          </a:prstGeom>
          <a:noFill/>
          <a:ln w="38100">
            <a:solidFill>
              <a:schemeClr val="tx1"/>
            </a:solidFill>
            <a:round/>
            <a:headEnd/>
            <a:tailEnd/>
          </a:ln>
        </p:spPr>
        <p:txBody>
          <a:bodyPr/>
          <a:lstStyle/>
          <a:p>
            <a:endParaRPr lang="en-US"/>
          </a:p>
        </p:txBody>
      </p:sp>
      <p:sp>
        <p:nvSpPr>
          <p:cNvPr id="51212" name="Line 15"/>
          <p:cNvSpPr>
            <a:spLocks noChangeShapeType="1"/>
          </p:cNvSpPr>
          <p:nvPr/>
        </p:nvSpPr>
        <p:spPr bwMode="auto">
          <a:xfrm rot="-5400000">
            <a:off x="3162300" y="3146425"/>
            <a:ext cx="0" cy="533400"/>
          </a:xfrm>
          <a:prstGeom prst="line">
            <a:avLst/>
          </a:prstGeom>
          <a:noFill/>
          <a:ln w="38100">
            <a:solidFill>
              <a:schemeClr val="tx1"/>
            </a:solidFill>
            <a:round/>
            <a:headEnd/>
            <a:tailEnd/>
          </a:ln>
        </p:spPr>
        <p:txBody>
          <a:bodyPr/>
          <a:lstStyle/>
          <a:p>
            <a:endParaRPr lang="en-US"/>
          </a:p>
        </p:txBody>
      </p:sp>
      <p:sp>
        <p:nvSpPr>
          <p:cNvPr id="51213" name="Line 16"/>
          <p:cNvSpPr>
            <a:spLocks noChangeShapeType="1"/>
          </p:cNvSpPr>
          <p:nvPr/>
        </p:nvSpPr>
        <p:spPr bwMode="auto">
          <a:xfrm rot="-5400000">
            <a:off x="2171700" y="3146425"/>
            <a:ext cx="0" cy="533400"/>
          </a:xfrm>
          <a:prstGeom prst="line">
            <a:avLst/>
          </a:prstGeom>
          <a:noFill/>
          <a:ln w="38100">
            <a:solidFill>
              <a:schemeClr val="tx1"/>
            </a:solidFill>
            <a:round/>
            <a:headEnd/>
            <a:tailEnd/>
          </a:ln>
        </p:spPr>
        <p:txBody>
          <a:bodyPr/>
          <a:lstStyle/>
          <a:p>
            <a:endParaRPr lang="en-US"/>
          </a:p>
        </p:txBody>
      </p:sp>
      <p:sp>
        <p:nvSpPr>
          <p:cNvPr id="51214" name="Text Box 17"/>
          <p:cNvSpPr txBox="1">
            <a:spLocks noChangeArrowheads="1"/>
          </p:cNvSpPr>
          <p:nvPr/>
        </p:nvSpPr>
        <p:spPr bwMode="auto">
          <a:xfrm>
            <a:off x="6248400" y="2117725"/>
            <a:ext cx="568325" cy="579438"/>
          </a:xfrm>
          <a:prstGeom prst="rect">
            <a:avLst/>
          </a:prstGeom>
          <a:noFill/>
          <a:ln w="9525">
            <a:noFill/>
            <a:miter lim="800000"/>
            <a:headEnd/>
            <a:tailEnd/>
          </a:ln>
        </p:spPr>
        <p:txBody>
          <a:bodyPr wrap="none">
            <a:spAutoFit/>
          </a:bodyPr>
          <a:lstStyle/>
          <a:p>
            <a:pPr algn="l"/>
            <a:r>
              <a:rPr lang="en-US" sz="3200"/>
              <a:t>Cl</a:t>
            </a:r>
          </a:p>
        </p:txBody>
      </p:sp>
      <p:sp>
        <p:nvSpPr>
          <p:cNvPr id="51215" name="Text Box 18"/>
          <p:cNvSpPr txBox="1">
            <a:spLocks noChangeArrowheads="1"/>
          </p:cNvSpPr>
          <p:nvPr/>
        </p:nvSpPr>
        <p:spPr bwMode="auto">
          <a:xfrm>
            <a:off x="6350000" y="4175125"/>
            <a:ext cx="431800" cy="579438"/>
          </a:xfrm>
          <a:prstGeom prst="rect">
            <a:avLst/>
          </a:prstGeom>
          <a:noFill/>
          <a:ln w="9525">
            <a:noFill/>
            <a:miter lim="800000"/>
            <a:headEnd/>
            <a:tailEnd/>
          </a:ln>
        </p:spPr>
        <p:txBody>
          <a:bodyPr wrap="none">
            <a:spAutoFit/>
          </a:bodyPr>
          <a:lstStyle/>
          <a:p>
            <a:pPr algn="l"/>
            <a:r>
              <a:rPr lang="en-US" sz="3200"/>
              <a:t>F</a:t>
            </a:r>
          </a:p>
        </p:txBody>
      </p:sp>
      <p:sp>
        <p:nvSpPr>
          <p:cNvPr id="51216" name="Text Box 19"/>
          <p:cNvSpPr txBox="1">
            <a:spLocks noChangeArrowheads="1"/>
          </p:cNvSpPr>
          <p:nvPr/>
        </p:nvSpPr>
        <p:spPr bwMode="auto">
          <a:xfrm>
            <a:off x="6324600" y="3108325"/>
            <a:ext cx="477838" cy="579438"/>
          </a:xfrm>
          <a:prstGeom prst="rect">
            <a:avLst/>
          </a:prstGeom>
          <a:noFill/>
          <a:ln w="9525">
            <a:noFill/>
            <a:miter lim="800000"/>
            <a:headEnd/>
            <a:tailEnd/>
          </a:ln>
        </p:spPr>
        <p:txBody>
          <a:bodyPr wrap="none">
            <a:spAutoFit/>
          </a:bodyPr>
          <a:lstStyle/>
          <a:p>
            <a:pPr algn="l"/>
            <a:r>
              <a:rPr lang="en-US" sz="3200"/>
              <a:t>C</a:t>
            </a:r>
          </a:p>
        </p:txBody>
      </p:sp>
      <p:sp>
        <p:nvSpPr>
          <p:cNvPr id="51217" name="Text Box 20"/>
          <p:cNvSpPr txBox="1">
            <a:spLocks noChangeArrowheads="1"/>
          </p:cNvSpPr>
          <p:nvPr/>
        </p:nvSpPr>
        <p:spPr bwMode="auto">
          <a:xfrm>
            <a:off x="5257800" y="3108325"/>
            <a:ext cx="568325" cy="579438"/>
          </a:xfrm>
          <a:prstGeom prst="rect">
            <a:avLst/>
          </a:prstGeom>
          <a:noFill/>
          <a:ln w="9525">
            <a:noFill/>
            <a:miter lim="800000"/>
            <a:headEnd/>
            <a:tailEnd/>
          </a:ln>
        </p:spPr>
        <p:txBody>
          <a:bodyPr wrap="none">
            <a:spAutoFit/>
          </a:bodyPr>
          <a:lstStyle/>
          <a:p>
            <a:pPr algn="l"/>
            <a:r>
              <a:rPr lang="en-US" sz="3200"/>
              <a:t>Cl</a:t>
            </a:r>
          </a:p>
        </p:txBody>
      </p:sp>
      <p:sp>
        <p:nvSpPr>
          <p:cNvPr id="51218" name="Text Box 21"/>
          <p:cNvSpPr txBox="1">
            <a:spLocks noChangeArrowheads="1"/>
          </p:cNvSpPr>
          <p:nvPr/>
        </p:nvSpPr>
        <p:spPr bwMode="auto">
          <a:xfrm>
            <a:off x="7280275" y="3108325"/>
            <a:ext cx="431800" cy="579438"/>
          </a:xfrm>
          <a:prstGeom prst="rect">
            <a:avLst/>
          </a:prstGeom>
          <a:noFill/>
          <a:ln w="9525">
            <a:noFill/>
            <a:miter lim="800000"/>
            <a:headEnd/>
            <a:tailEnd/>
          </a:ln>
        </p:spPr>
        <p:txBody>
          <a:bodyPr wrap="none">
            <a:spAutoFit/>
          </a:bodyPr>
          <a:lstStyle/>
          <a:p>
            <a:pPr algn="l"/>
            <a:r>
              <a:rPr lang="en-US" sz="3200"/>
              <a:t>F</a:t>
            </a:r>
          </a:p>
        </p:txBody>
      </p:sp>
      <p:sp>
        <p:nvSpPr>
          <p:cNvPr id="51219" name="Line 22"/>
          <p:cNvSpPr>
            <a:spLocks noChangeShapeType="1"/>
          </p:cNvSpPr>
          <p:nvPr/>
        </p:nvSpPr>
        <p:spPr bwMode="auto">
          <a:xfrm>
            <a:off x="6553200" y="3641725"/>
            <a:ext cx="0" cy="533400"/>
          </a:xfrm>
          <a:prstGeom prst="line">
            <a:avLst/>
          </a:prstGeom>
          <a:noFill/>
          <a:ln w="38100">
            <a:solidFill>
              <a:schemeClr val="tx1"/>
            </a:solidFill>
            <a:round/>
            <a:headEnd/>
            <a:tailEnd/>
          </a:ln>
        </p:spPr>
        <p:txBody>
          <a:bodyPr/>
          <a:lstStyle/>
          <a:p>
            <a:endParaRPr lang="en-US"/>
          </a:p>
        </p:txBody>
      </p:sp>
      <p:sp>
        <p:nvSpPr>
          <p:cNvPr id="51220" name="Line 23"/>
          <p:cNvSpPr>
            <a:spLocks noChangeShapeType="1"/>
          </p:cNvSpPr>
          <p:nvPr/>
        </p:nvSpPr>
        <p:spPr bwMode="auto">
          <a:xfrm>
            <a:off x="6553200" y="2651125"/>
            <a:ext cx="0" cy="533400"/>
          </a:xfrm>
          <a:prstGeom prst="line">
            <a:avLst/>
          </a:prstGeom>
          <a:noFill/>
          <a:ln w="38100">
            <a:solidFill>
              <a:schemeClr val="tx1"/>
            </a:solidFill>
            <a:round/>
            <a:headEnd/>
            <a:tailEnd/>
          </a:ln>
        </p:spPr>
        <p:txBody>
          <a:bodyPr/>
          <a:lstStyle/>
          <a:p>
            <a:endParaRPr lang="en-US"/>
          </a:p>
        </p:txBody>
      </p:sp>
      <p:sp>
        <p:nvSpPr>
          <p:cNvPr id="51221" name="Line 24"/>
          <p:cNvSpPr>
            <a:spLocks noChangeShapeType="1"/>
          </p:cNvSpPr>
          <p:nvPr/>
        </p:nvSpPr>
        <p:spPr bwMode="auto">
          <a:xfrm rot="-5400000">
            <a:off x="7048500" y="3146425"/>
            <a:ext cx="0" cy="533400"/>
          </a:xfrm>
          <a:prstGeom prst="line">
            <a:avLst/>
          </a:prstGeom>
          <a:noFill/>
          <a:ln w="38100">
            <a:solidFill>
              <a:schemeClr val="tx1"/>
            </a:solidFill>
            <a:round/>
            <a:headEnd/>
            <a:tailEnd/>
          </a:ln>
        </p:spPr>
        <p:txBody>
          <a:bodyPr/>
          <a:lstStyle/>
          <a:p>
            <a:endParaRPr lang="en-US"/>
          </a:p>
        </p:txBody>
      </p:sp>
      <p:sp>
        <p:nvSpPr>
          <p:cNvPr id="51222" name="Line 25"/>
          <p:cNvSpPr>
            <a:spLocks noChangeShapeType="1"/>
          </p:cNvSpPr>
          <p:nvPr/>
        </p:nvSpPr>
        <p:spPr bwMode="auto">
          <a:xfrm rot="-5400000">
            <a:off x="6057900" y="3146425"/>
            <a:ext cx="0" cy="533400"/>
          </a:xfrm>
          <a:prstGeom prst="line">
            <a:avLst/>
          </a:prstGeom>
          <a:noFill/>
          <a:ln w="38100">
            <a:solidFill>
              <a:schemeClr val="tx1"/>
            </a:solidFill>
            <a:round/>
            <a:headEnd/>
            <a:tailEnd/>
          </a:ln>
        </p:spPr>
        <p:txBody>
          <a:bodyPr/>
          <a:lstStyle/>
          <a:p>
            <a:endParaRPr lang="en-US"/>
          </a:p>
        </p:txBody>
      </p:sp>
      <p:sp>
        <p:nvSpPr>
          <p:cNvPr id="51223" name="Text Box 26"/>
          <p:cNvSpPr txBox="1">
            <a:spLocks noChangeArrowheads="1"/>
          </p:cNvSpPr>
          <p:nvPr/>
        </p:nvSpPr>
        <p:spPr bwMode="auto">
          <a:xfrm>
            <a:off x="685800" y="6003925"/>
            <a:ext cx="7899400" cy="396875"/>
          </a:xfrm>
          <a:prstGeom prst="rect">
            <a:avLst/>
          </a:prstGeom>
          <a:noFill/>
          <a:ln w="9525">
            <a:noFill/>
            <a:miter lim="800000"/>
            <a:headEnd/>
            <a:tailEnd/>
          </a:ln>
        </p:spPr>
        <p:txBody>
          <a:bodyPr wrap="none">
            <a:spAutoFit/>
          </a:bodyPr>
          <a:lstStyle/>
          <a:p>
            <a:pPr algn="l"/>
            <a:r>
              <a:rPr lang="en-US" sz="1800"/>
              <a:t>CFC-11 and CFC-12 are odorless, nontoxic, nonflammable, and very stable</a:t>
            </a:r>
            <a:r>
              <a:rPr lang="en-US" sz="2000"/>
              <a:t>.</a:t>
            </a:r>
          </a:p>
        </p:txBody>
      </p:sp>
      <p:sp>
        <p:nvSpPr>
          <p:cNvPr id="51224" name="Text Box 27"/>
          <p:cNvSpPr txBox="1">
            <a:spLocks noChangeArrowheads="1"/>
          </p:cNvSpPr>
          <p:nvPr/>
        </p:nvSpPr>
        <p:spPr bwMode="auto">
          <a:xfrm>
            <a:off x="3429000" y="1614488"/>
            <a:ext cx="2190750" cy="366712"/>
          </a:xfrm>
          <a:prstGeom prst="rect">
            <a:avLst/>
          </a:prstGeom>
          <a:noFill/>
          <a:ln w="9525">
            <a:noFill/>
            <a:miter lim="800000"/>
            <a:headEnd/>
            <a:tailEnd/>
          </a:ln>
        </p:spPr>
        <p:txBody>
          <a:bodyPr wrap="none">
            <a:spAutoFit/>
          </a:bodyPr>
          <a:lstStyle/>
          <a:p>
            <a:pPr algn="l"/>
            <a:r>
              <a:rPr lang="en-US" sz="1800" i="1"/>
              <a:t>chlorofluorocarbons</a:t>
            </a:r>
          </a:p>
        </p:txBody>
      </p:sp>
      <p:pic>
        <p:nvPicPr>
          <p:cNvPr id="139294" name="Picture 30">
            <a:hlinkClick r:id="" action="ppaction://media"/>
          </p:cNvPr>
          <p:cNvPicPr>
            <a:picLocks noRot="1" noChangeAspect="1" noChangeArrowheads="1"/>
          </p:cNvPicPr>
          <p:nvPr>
            <a:wavAudioFile r:embed="rId1" name="~PP573.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51226" name="AutoShape 31">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51227" name="Picture 33" descr="AC repairman">
            <a:hlinkClick r:id="rId7"/>
          </p:cNvPr>
          <p:cNvPicPr>
            <a:picLocks noChangeAspect="1" noChangeArrowheads="1"/>
          </p:cNvPicPr>
          <p:nvPr/>
        </p:nvPicPr>
        <p:blipFill>
          <a:blip r:embed="rId8" cstate="print"/>
          <a:srcRect/>
          <a:stretch>
            <a:fillRect/>
          </a:stretch>
        </p:blipFill>
        <p:spPr bwMode="auto">
          <a:xfrm>
            <a:off x="7427913" y="328613"/>
            <a:ext cx="1069975" cy="1484312"/>
          </a:xfrm>
          <a:prstGeom prst="rect">
            <a:avLst/>
          </a:prstGeom>
          <a:noFill/>
          <a:ln w="9525">
            <a:noFill/>
            <a:miter lim="800000"/>
            <a:headEnd/>
            <a:tailEnd/>
          </a:ln>
        </p:spPr>
      </p:pic>
      <p:pic>
        <p:nvPicPr>
          <p:cNvPr id="139299" name="Picture 35" descr="chlorofluorocarbon molecule"/>
          <p:cNvPicPr>
            <a:picLocks noChangeAspect="1" noChangeArrowheads="1"/>
          </p:cNvPicPr>
          <p:nvPr/>
        </p:nvPicPr>
        <p:blipFill>
          <a:blip r:embed="rId9" cstate="print"/>
          <a:srcRect b="17065"/>
          <a:stretch>
            <a:fillRect/>
          </a:stretch>
        </p:blipFill>
        <p:spPr bwMode="auto">
          <a:xfrm>
            <a:off x="1295400" y="2254250"/>
            <a:ext cx="3038475" cy="23558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929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39299"/>
                                        </p:tgtEl>
                                      </p:cBhvr>
                                    </p:animEffect>
                                    <p:set>
                                      <p:cBhvr>
                                        <p:cTn id="11" dur="1" fill="hold">
                                          <p:stCondLst>
                                            <p:cond delay="1999"/>
                                          </p:stCondLst>
                                        </p:cTn>
                                        <p:tgtEl>
                                          <p:spTgt spid="1392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3929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Mechanism of Ozone Depletion</a:t>
            </a:r>
          </a:p>
        </p:txBody>
      </p:sp>
      <p:sp>
        <p:nvSpPr>
          <p:cNvPr id="52227" name="Rectangle 3"/>
          <p:cNvSpPr>
            <a:spLocks noGrp="1" noChangeArrowheads="1"/>
          </p:cNvSpPr>
          <p:nvPr>
            <p:ph type="body" idx="1"/>
          </p:nvPr>
        </p:nvSpPr>
        <p:spPr>
          <a:xfrm>
            <a:off x="762000" y="2667000"/>
            <a:ext cx="7772400" cy="2895600"/>
          </a:xfrm>
        </p:spPr>
        <p:txBody>
          <a:bodyPr/>
          <a:lstStyle/>
          <a:p>
            <a:pPr eaLnBrk="1" hangingPunct="1">
              <a:lnSpc>
                <a:spcPct val="90000"/>
              </a:lnSpc>
            </a:pPr>
            <a:r>
              <a:rPr lang="en-US" sz="2400" smtClean="0"/>
              <a:t>Initiation		CCl</a:t>
            </a:r>
            <a:r>
              <a:rPr lang="en-US" sz="2400" baseline="-25000" smtClean="0"/>
              <a:t>2</a:t>
            </a:r>
            <a:r>
              <a:rPr lang="en-US" sz="2400" smtClean="0"/>
              <a:t>F</a:t>
            </a:r>
            <a:r>
              <a:rPr lang="en-US" sz="2400" baseline="-25000" smtClean="0"/>
              <a:t>2</a:t>
            </a:r>
            <a:r>
              <a:rPr lang="en-US" sz="2400" smtClean="0"/>
              <a:t>	         Cl   +   CF</a:t>
            </a:r>
            <a:r>
              <a:rPr lang="en-US" sz="2400" baseline="-25000" smtClean="0"/>
              <a:t>2</a:t>
            </a:r>
            <a:r>
              <a:rPr lang="en-US" sz="2400" smtClean="0"/>
              <a:t>Cl		</a:t>
            </a:r>
          </a:p>
          <a:p>
            <a:pPr eaLnBrk="1" hangingPunct="1">
              <a:lnSpc>
                <a:spcPct val="90000"/>
              </a:lnSpc>
            </a:pPr>
            <a:r>
              <a:rPr lang="en-US" sz="2400" smtClean="0"/>
              <a:t>Propagation	Cl  +  O</a:t>
            </a:r>
            <a:r>
              <a:rPr lang="en-US" sz="2400" baseline="-25000" smtClean="0"/>
              <a:t>3</a:t>
            </a:r>
            <a:r>
              <a:rPr lang="en-US" sz="2400" smtClean="0"/>
              <a:t>       </a:t>
            </a:r>
            <a:r>
              <a:rPr lang="en-US" sz="2400" smtClean="0">
                <a:sym typeface="Wingdings" pitchFamily="2" charset="2"/>
              </a:rPr>
              <a:t>    ClO  +  O</a:t>
            </a:r>
            <a:r>
              <a:rPr lang="en-US" sz="2400" baseline="-25000" smtClean="0"/>
              <a:t>2</a:t>
            </a:r>
            <a:endParaRPr lang="en-US" sz="2400" smtClean="0">
              <a:sym typeface="Wingdings" pitchFamily="2" charset="2"/>
            </a:endParaRPr>
          </a:p>
          <a:p>
            <a:pPr eaLnBrk="1" hangingPunct="1">
              <a:lnSpc>
                <a:spcPct val="90000"/>
              </a:lnSpc>
              <a:buFontTx/>
              <a:buNone/>
            </a:pPr>
            <a:r>
              <a:rPr lang="en-US" sz="2400" smtClean="0"/>
              <a:t>				</a:t>
            </a:r>
          </a:p>
          <a:p>
            <a:pPr eaLnBrk="1" hangingPunct="1">
              <a:lnSpc>
                <a:spcPct val="90000"/>
              </a:lnSpc>
              <a:buFontTx/>
              <a:buNone/>
            </a:pPr>
            <a:r>
              <a:rPr lang="en-US" sz="2400" smtClean="0"/>
              <a:t>				ClO  +  O       </a:t>
            </a:r>
            <a:r>
              <a:rPr lang="en-US" sz="2400" smtClean="0">
                <a:sym typeface="Wingdings" pitchFamily="2" charset="2"/>
              </a:rPr>
              <a:t>    Cl   +   O</a:t>
            </a:r>
            <a:r>
              <a:rPr lang="en-US" sz="2400" baseline="-25000" smtClean="0"/>
              <a:t>2</a:t>
            </a:r>
          </a:p>
          <a:p>
            <a:pPr eaLnBrk="1" hangingPunct="1">
              <a:lnSpc>
                <a:spcPct val="90000"/>
              </a:lnSpc>
              <a:buFontTx/>
              <a:buNone/>
            </a:pPr>
            <a:endParaRPr lang="en-US" sz="2400" smtClean="0"/>
          </a:p>
          <a:p>
            <a:pPr eaLnBrk="1" hangingPunct="1">
              <a:lnSpc>
                <a:spcPct val="90000"/>
              </a:lnSpc>
            </a:pPr>
            <a:r>
              <a:rPr lang="en-US" sz="2400" smtClean="0"/>
              <a:t>Termination		</a:t>
            </a:r>
          </a:p>
        </p:txBody>
      </p:sp>
      <p:sp>
        <p:nvSpPr>
          <p:cNvPr id="52228" name="Line 4"/>
          <p:cNvSpPr>
            <a:spLocks noChangeShapeType="1"/>
          </p:cNvSpPr>
          <p:nvPr/>
        </p:nvSpPr>
        <p:spPr bwMode="auto">
          <a:xfrm>
            <a:off x="4800600" y="2895600"/>
            <a:ext cx="1143000" cy="0"/>
          </a:xfrm>
          <a:prstGeom prst="line">
            <a:avLst/>
          </a:prstGeom>
          <a:noFill/>
          <a:ln w="28575">
            <a:solidFill>
              <a:schemeClr val="tx1"/>
            </a:solidFill>
            <a:round/>
            <a:headEnd/>
            <a:tailEnd type="triangle" w="med" len="med"/>
          </a:ln>
        </p:spPr>
        <p:txBody>
          <a:bodyPr/>
          <a:lstStyle/>
          <a:p>
            <a:endParaRPr lang="en-US"/>
          </a:p>
        </p:txBody>
      </p:sp>
      <p:sp>
        <p:nvSpPr>
          <p:cNvPr id="52229" name="Text Box 5"/>
          <p:cNvSpPr txBox="1">
            <a:spLocks noChangeArrowheads="1"/>
          </p:cNvSpPr>
          <p:nvPr/>
        </p:nvSpPr>
        <p:spPr bwMode="auto">
          <a:xfrm>
            <a:off x="4784725" y="2573338"/>
            <a:ext cx="1069975" cy="244475"/>
          </a:xfrm>
          <a:prstGeom prst="rect">
            <a:avLst/>
          </a:prstGeom>
          <a:noFill/>
          <a:ln w="9525">
            <a:noFill/>
            <a:miter lim="800000"/>
            <a:headEnd/>
            <a:tailEnd/>
          </a:ln>
        </p:spPr>
        <p:txBody>
          <a:bodyPr wrap="none">
            <a:spAutoFit/>
          </a:bodyPr>
          <a:lstStyle/>
          <a:p>
            <a:pPr algn="l"/>
            <a:r>
              <a:rPr lang="en-US" sz="1000" b="1"/>
              <a:t>Solar radiation</a:t>
            </a:r>
          </a:p>
        </p:txBody>
      </p:sp>
      <p:sp>
        <p:nvSpPr>
          <p:cNvPr id="52230" name="Line 6"/>
          <p:cNvSpPr>
            <a:spLocks noChangeShapeType="1"/>
          </p:cNvSpPr>
          <p:nvPr/>
        </p:nvSpPr>
        <p:spPr bwMode="auto">
          <a:xfrm>
            <a:off x="4876800" y="3657600"/>
            <a:ext cx="609600" cy="0"/>
          </a:xfrm>
          <a:prstGeom prst="line">
            <a:avLst/>
          </a:prstGeom>
          <a:noFill/>
          <a:ln w="28575">
            <a:solidFill>
              <a:schemeClr val="tx1"/>
            </a:solidFill>
            <a:round/>
            <a:headEnd/>
            <a:tailEnd type="triangle" w="med" len="med"/>
          </a:ln>
        </p:spPr>
        <p:txBody>
          <a:bodyPr/>
          <a:lstStyle/>
          <a:p>
            <a:endParaRPr lang="en-US"/>
          </a:p>
        </p:txBody>
      </p:sp>
      <p:sp>
        <p:nvSpPr>
          <p:cNvPr id="52231" name="Line 7"/>
          <p:cNvSpPr>
            <a:spLocks noChangeShapeType="1"/>
          </p:cNvSpPr>
          <p:nvPr/>
        </p:nvSpPr>
        <p:spPr bwMode="auto">
          <a:xfrm>
            <a:off x="5029200" y="4419600"/>
            <a:ext cx="609600" cy="0"/>
          </a:xfrm>
          <a:prstGeom prst="line">
            <a:avLst/>
          </a:prstGeom>
          <a:noFill/>
          <a:ln w="28575">
            <a:solidFill>
              <a:schemeClr val="tx1"/>
            </a:solidFill>
            <a:round/>
            <a:headEnd/>
            <a:tailEnd type="triangle" w="med" len="med"/>
          </a:ln>
        </p:spPr>
        <p:txBody>
          <a:bodyPr/>
          <a:lstStyle/>
          <a:p>
            <a:endParaRPr lang="en-US"/>
          </a:p>
        </p:txBody>
      </p:sp>
      <p:sp>
        <p:nvSpPr>
          <p:cNvPr id="52232" name="Text Box 8"/>
          <p:cNvSpPr txBox="1">
            <a:spLocks noChangeArrowheads="1"/>
          </p:cNvSpPr>
          <p:nvPr/>
        </p:nvSpPr>
        <p:spPr bwMode="auto">
          <a:xfrm>
            <a:off x="857250" y="6034088"/>
            <a:ext cx="7296150" cy="366712"/>
          </a:xfrm>
          <a:prstGeom prst="rect">
            <a:avLst/>
          </a:prstGeom>
          <a:noFill/>
          <a:ln w="9525">
            <a:noFill/>
            <a:miter lim="800000"/>
            <a:headEnd/>
            <a:tailEnd/>
          </a:ln>
        </p:spPr>
        <p:txBody>
          <a:bodyPr wrap="none">
            <a:spAutoFit/>
          </a:bodyPr>
          <a:lstStyle/>
          <a:p>
            <a:pPr algn="l"/>
            <a:r>
              <a:rPr lang="en-US" sz="1800"/>
              <a:t>A single chlorine molecule can destroy thousands of ozone molecules.</a:t>
            </a:r>
          </a:p>
        </p:txBody>
      </p:sp>
      <p:pic>
        <p:nvPicPr>
          <p:cNvPr id="128011" name="Picture 11">
            <a:hlinkClick r:id="" action="ppaction://media"/>
          </p:cNvPr>
          <p:cNvPicPr>
            <a:picLocks noRot="1" noChangeAspect="1" noChangeArrowheads="1"/>
          </p:cNvPicPr>
          <p:nvPr>
            <a:wavAudioFile r:embed="rId1" name="~PP1174.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52234" name="AutoShape 12">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2235" name="Text Box 13"/>
          <p:cNvSpPr txBox="1">
            <a:spLocks noChangeArrowheads="1"/>
          </p:cNvSpPr>
          <p:nvPr/>
        </p:nvSpPr>
        <p:spPr bwMode="auto">
          <a:xfrm>
            <a:off x="6384925" y="2678113"/>
            <a:ext cx="233363" cy="304800"/>
          </a:xfrm>
          <a:prstGeom prst="rect">
            <a:avLst/>
          </a:prstGeom>
          <a:noFill/>
          <a:ln w="9525">
            <a:noFill/>
            <a:miter lim="800000"/>
            <a:headEnd/>
            <a:tailEnd/>
          </a:ln>
        </p:spPr>
        <p:txBody>
          <a:bodyPr wrap="none">
            <a:spAutoFit/>
          </a:bodyPr>
          <a:lstStyle/>
          <a:p>
            <a:pPr algn="l"/>
            <a:r>
              <a:rPr lang="en-US" sz="1400" b="1"/>
              <a:t>.</a:t>
            </a:r>
          </a:p>
        </p:txBody>
      </p:sp>
      <p:sp>
        <p:nvSpPr>
          <p:cNvPr id="52236" name="Text Box 14"/>
          <p:cNvSpPr txBox="1">
            <a:spLocks noChangeArrowheads="1"/>
          </p:cNvSpPr>
          <p:nvPr/>
        </p:nvSpPr>
        <p:spPr bwMode="auto">
          <a:xfrm>
            <a:off x="6096000" y="3429000"/>
            <a:ext cx="233363" cy="304800"/>
          </a:xfrm>
          <a:prstGeom prst="rect">
            <a:avLst/>
          </a:prstGeom>
          <a:noFill/>
          <a:ln w="9525">
            <a:noFill/>
            <a:miter lim="800000"/>
            <a:headEnd/>
            <a:tailEnd/>
          </a:ln>
        </p:spPr>
        <p:txBody>
          <a:bodyPr wrap="none">
            <a:spAutoFit/>
          </a:bodyPr>
          <a:lstStyle/>
          <a:p>
            <a:pPr algn="l"/>
            <a:r>
              <a:rPr lang="en-US" sz="1400" b="1"/>
              <a:t>.</a:t>
            </a:r>
          </a:p>
        </p:txBody>
      </p:sp>
      <p:sp>
        <p:nvSpPr>
          <p:cNvPr id="52237" name="Text Box 15"/>
          <p:cNvSpPr txBox="1">
            <a:spLocks noChangeArrowheads="1"/>
          </p:cNvSpPr>
          <p:nvPr/>
        </p:nvSpPr>
        <p:spPr bwMode="auto">
          <a:xfrm>
            <a:off x="3805238" y="3429000"/>
            <a:ext cx="233362" cy="304800"/>
          </a:xfrm>
          <a:prstGeom prst="rect">
            <a:avLst/>
          </a:prstGeom>
          <a:noFill/>
          <a:ln w="9525">
            <a:noFill/>
            <a:miter lim="800000"/>
            <a:headEnd/>
            <a:tailEnd/>
          </a:ln>
        </p:spPr>
        <p:txBody>
          <a:bodyPr wrap="none">
            <a:spAutoFit/>
          </a:bodyPr>
          <a:lstStyle/>
          <a:p>
            <a:pPr algn="l"/>
            <a:r>
              <a:rPr lang="en-US" sz="1400" b="1"/>
              <a:t>.</a:t>
            </a:r>
          </a:p>
        </p:txBody>
      </p:sp>
      <p:sp>
        <p:nvSpPr>
          <p:cNvPr id="52238" name="Text Box 16"/>
          <p:cNvSpPr txBox="1">
            <a:spLocks noChangeArrowheads="1"/>
          </p:cNvSpPr>
          <p:nvPr/>
        </p:nvSpPr>
        <p:spPr bwMode="auto">
          <a:xfrm>
            <a:off x="4038600" y="4191000"/>
            <a:ext cx="233363" cy="304800"/>
          </a:xfrm>
          <a:prstGeom prst="rect">
            <a:avLst/>
          </a:prstGeom>
          <a:noFill/>
          <a:ln w="9525">
            <a:noFill/>
            <a:miter lim="800000"/>
            <a:headEnd/>
            <a:tailEnd/>
          </a:ln>
        </p:spPr>
        <p:txBody>
          <a:bodyPr wrap="none">
            <a:spAutoFit/>
          </a:bodyPr>
          <a:lstStyle/>
          <a:p>
            <a:pPr algn="l"/>
            <a:r>
              <a:rPr lang="en-US" sz="1400" b="1"/>
              <a:t>.</a:t>
            </a:r>
          </a:p>
        </p:txBody>
      </p:sp>
      <p:sp>
        <p:nvSpPr>
          <p:cNvPr id="52239" name="Text Box 17"/>
          <p:cNvSpPr txBox="1">
            <a:spLocks noChangeArrowheads="1"/>
          </p:cNvSpPr>
          <p:nvPr/>
        </p:nvSpPr>
        <p:spPr bwMode="auto">
          <a:xfrm>
            <a:off x="4795838" y="4191000"/>
            <a:ext cx="233362" cy="304800"/>
          </a:xfrm>
          <a:prstGeom prst="rect">
            <a:avLst/>
          </a:prstGeom>
          <a:noFill/>
          <a:ln w="9525">
            <a:noFill/>
            <a:miter lim="800000"/>
            <a:headEnd/>
            <a:tailEnd/>
          </a:ln>
        </p:spPr>
        <p:txBody>
          <a:bodyPr wrap="none">
            <a:spAutoFit/>
          </a:bodyPr>
          <a:lstStyle/>
          <a:p>
            <a:pPr algn="l"/>
            <a:r>
              <a:rPr lang="en-US" sz="1400" b="1"/>
              <a:t>.</a:t>
            </a:r>
          </a:p>
        </p:txBody>
      </p:sp>
      <p:sp>
        <p:nvSpPr>
          <p:cNvPr id="52240" name="Text Box 18"/>
          <p:cNvSpPr txBox="1">
            <a:spLocks noChangeArrowheads="1"/>
          </p:cNvSpPr>
          <p:nvPr/>
        </p:nvSpPr>
        <p:spPr bwMode="auto">
          <a:xfrm>
            <a:off x="6019800" y="4191000"/>
            <a:ext cx="233363" cy="304800"/>
          </a:xfrm>
          <a:prstGeom prst="rect">
            <a:avLst/>
          </a:prstGeom>
          <a:noFill/>
          <a:ln w="9525">
            <a:noFill/>
            <a:miter lim="800000"/>
            <a:headEnd/>
            <a:tailEnd/>
          </a:ln>
        </p:spPr>
        <p:txBody>
          <a:bodyPr wrap="none">
            <a:spAutoFit/>
          </a:bodyPr>
          <a:lstStyle/>
          <a:p>
            <a:pPr algn="l"/>
            <a:r>
              <a:rPr lang="en-US" sz="1400" b="1"/>
              <a:t>.</a:t>
            </a:r>
          </a:p>
        </p:txBody>
      </p:sp>
      <p:sp>
        <p:nvSpPr>
          <p:cNvPr id="52241" name="Text Box 19"/>
          <p:cNvSpPr txBox="1">
            <a:spLocks noChangeArrowheads="1"/>
          </p:cNvSpPr>
          <p:nvPr/>
        </p:nvSpPr>
        <p:spPr bwMode="auto">
          <a:xfrm>
            <a:off x="7920038" y="2667000"/>
            <a:ext cx="233362" cy="304800"/>
          </a:xfrm>
          <a:prstGeom prst="rect">
            <a:avLst/>
          </a:prstGeom>
          <a:noFill/>
          <a:ln w="9525">
            <a:noFill/>
            <a:miter lim="800000"/>
            <a:headEnd/>
            <a:tailEnd/>
          </a:ln>
        </p:spPr>
        <p:txBody>
          <a:bodyPr wrap="none">
            <a:spAutoFit/>
          </a:bodyPr>
          <a:lstStyle/>
          <a:p>
            <a:pPr algn="l"/>
            <a:r>
              <a:rPr lang="en-US" sz="1400" b="1"/>
              <a:t>.</a:t>
            </a:r>
          </a:p>
        </p:txBody>
      </p:sp>
      <p:grpSp>
        <p:nvGrpSpPr>
          <p:cNvPr id="52242" name="Group 23"/>
          <p:cNvGrpSpPr>
            <a:grpSpLocks/>
          </p:cNvGrpSpPr>
          <p:nvPr/>
        </p:nvGrpSpPr>
        <p:grpSpPr bwMode="auto">
          <a:xfrm>
            <a:off x="6553200" y="2014538"/>
            <a:ext cx="1447800" cy="804862"/>
            <a:chOff x="4128" y="1269"/>
            <a:chExt cx="912" cy="507"/>
          </a:xfrm>
        </p:grpSpPr>
        <p:sp>
          <p:nvSpPr>
            <p:cNvPr id="52243" name="Text Box 20"/>
            <p:cNvSpPr txBox="1">
              <a:spLocks noChangeArrowheads="1"/>
            </p:cNvSpPr>
            <p:nvPr/>
          </p:nvSpPr>
          <p:spPr bwMode="auto">
            <a:xfrm>
              <a:off x="4272" y="1269"/>
              <a:ext cx="723" cy="173"/>
            </a:xfrm>
            <a:prstGeom prst="rect">
              <a:avLst/>
            </a:prstGeom>
            <a:noFill/>
            <a:ln w="9525">
              <a:noFill/>
              <a:miter lim="800000"/>
              <a:headEnd/>
              <a:tailEnd/>
            </a:ln>
          </p:spPr>
          <p:txBody>
            <a:bodyPr wrap="none">
              <a:spAutoFit/>
            </a:bodyPr>
            <a:lstStyle/>
            <a:p>
              <a:pPr algn="l"/>
              <a:r>
                <a:rPr lang="en-US" b="1" i="1"/>
                <a:t>“free radical”</a:t>
              </a:r>
            </a:p>
          </p:txBody>
        </p:sp>
        <p:sp>
          <p:nvSpPr>
            <p:cNvPr id="52244" name="Line 21"/>
            <p:cNvSpPr>
              <a:spLocks noChangeShapeType="1"/>
            </p:cNvSpPr>
            <p:nvPr/>
          </p:nvSpPr>
          <p:spPr bwMode="auto">
            <a:xfrm flipH="1">
              <a:off x="4128" y="1440"/>
              <a:ext cx="240" cy="288"/>
            </a:xfrm>
            <a:prstGeom prst="line">
              <a:avLst/>
            </a:prstGeom>
            <a:noFill/>
            <a:ln w="9525">
              <a:solidFill>
                <a:schemeClr val="tx1"/>
              </a:solidFill>
              <a:round/>
              <a:headEnd/>
              <a:tailEnd type="triangle" w="med" len="med"/>
            </a:ln>
          </p:spPr>
          <p:txBody>
            <a:bodyPr/>
            <a:lstStyle/>
            <a:p>
              <a:endParaRPr lang="en-US"/>
            </a:p>
          </p:txBody>
        </p:sp>
        <p:sp>
          <p:nvSpPr>
            <p:cNvPr id="52245" name="Line 22"/>
            <p:cNvSpPr>
              <a:spLocks noChangeShapeType="1"/>
            </p:cNvSpPr>
            <p:nvPr/>
          </p:nvSpPr>
          <p:spPr bwMode="auto">
            <a:xfrm>
              <a:off x="4896" y="1440"/>
              <a:ext cx="144" cy="336"/>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80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80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2286000"/>
            <a:ext cx="4038600" cy="1981200"/>
          </a:xfrm>
        </p:spPr>
        <p:txBody>
          <a:bodyPr/>
          <a:lstStyle/>
          <a:p>
            <a:pPr eaLnBrk="1" hangingPunct="1"/>
            <a:r>
              <a:rPr lang="en-US" smtClean="0"/>
              <a:t>Ozone Hole Grows Larger</a:t>
            </a:r>
          </a:p>
        </p:txBody>
      </p:sp>
      <p:pic>
        <p:nvPicPr>
          <p:cNvPr id="53251" name="Picture 3" descr="ozone hole"/>
          <p:cNvPicPr>
            <a:picLocks noChangeAspect="1" noChangeArrowheads="1"/>
          </p:cNvPicPr>
          <p:nvPr/>
        </p:nvPicPr>
        <p:blipFill>
          <a:blip r:embed="rId4" cstate="print"/>
          <a:srcRect/>
          <a:stretch>
            <a:fillRect/>
          </a:stretch>
        </p:blipFill>
        <p:spPr bwMode="auto">
          <a:xfrm>
            <a:off x="3733800" y="304800"/>
            <a:ext cx="5076825" cy="5600700"/>
          </a:xfrm>
          <a:prstGeom prst="rect">
            <a:avLst/>
          </a:prstGeom>
          <a:noFill/>
          <a:ln w="9525">
            <a:noFill/>
            <a:miter lim="800000"/>
            <a:headEnd/>
            <a:tailEnd/>
          </a:ln>
        </p:spPr>
      </p:pic>
      <p:sp>
        <p:nvSpPr>
          <p:cNvPr id="53252" name="Text Box 4"/>
          <p:cNvSpPr txBox="1">
            <a:spLocks noChangeArrowheads="1"/>
          </p:cNvSpPr>
          <p:nvPr/>
        </p:nvSpPr>
        <p:spPr bwMode="auto">
          <a:xfrm>
            <a:off x="1219200" y="6172200"/>
            <a:ext cx="6831013" cy="457200"/>
          </a:xfrm>
          <a:prstGeom prst="rect">
            <a:avLst/>
          </a:prstGeom>
          <a:noFill/>
          <a:ln w="9525">
            <a:noFill/>
            <a:miter lim="800000"/>
            <a:headEnd/>
            <a:tailEnd/>
          </a:ln>
        </p:spPr>
        <p:txBody>
          <a:bodyPr wrap="none">
            <a:spAutoFit/>
          </a:bodyPr>
          <a:lstStyle/>
          <a:p>
            <a:pPr algn="l"/>
            <a:r>
              <a:rPr lang="en-US" sz="2400"/>
              <a:t>Ozone hole has increased 50% from 1975 - 1985</a:t>
            </a:r>
          </a:p>
        </p:txBody>
      </p:sp>
      <p:pic>
        <p:nvPicPr>
          <p:cNvPr id="115719" name="Picture 7">
            <a:hlinkClick r:id="" action="ppaction://media"/>
          </p:cNvPr>
          <p:cNvPicPr>
            <a:picLocks noRot="1" noChangeAspect="1" noChangeArrowheads="1"/>
          </p:cNvPicPr>
          <p:nvPr>
            <a:wavAudioFile r:embed="rId1" name="~PP1275.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53254" name="AutoShape 8">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53255" name="Group 11" descr="ozone molecule"/>
          <p:cNvGrpSpPr>
            <a:grpSpLocks/>
          </p:cNvGrpSpPr>
          <p:nvPr/>
        </p:nvGrpSpPr>
        <p:grpSpPr bwMode="auto">
          <a:xfrm>
            <a:off x="234950" y="171450"/>
            <a:ext cx="1682750" cy="1524000"/>
            <a:chOff x="73" y="61"/>
            <a:chExt cx="1060" cy="960"/>
          </a:xfrm>
        </p:grpSpPr>
        <p:pic>
          <p:nvPicPr>
            <p:cNvPr id="53256" name="Picture 9" descr="03-UnFigure-17_ILL.jpg"/>
            <p:cNvPicPr>
              <a:picLocks noChangeAspect="1" noChangeArrowheads="1"/>
            </p:cNvPicPr>
            <p:nvPr/>
          </p:nvPicPr>
          <p:blipFill>
            <a:blip r:embed="rId7" cstate="print"/>
            <a:srcRect b="22760"/>
            <a:stretch>
              <a:fillRect/>
            </a:stretch>
          </p:blipFill>
          <p:spPr bwMode="auto">
            <a:xfrm>
              <a:off x="73" y="61"/>
              <a:ext cx="1060" cy="750"/>
            </a:xfrm>
            <a:prstGeom prst="rect">
              <a:avLst/>
            </a:prstGeom>
            <a:noFill/>
            <a:ln w="9525">
              <a:noFill/>
              <a:miter lim="800000"/>
              <a:headEnd/>
              <a:tailEnd/>
            </a:ln>
          </p:spPr>
        </p:pic>
        <p:sp>
          <p:nvSpPr>
            <p:cNvPr id="53257" name="Text Box 10"/>
            <p:cNvSpPr txBox="1">
              <a:spLocks noChangeArrowheads="1"/>
            </p:cNvSpPr>
            <p:nvPr/>
          </p:nvSpPr>
          <p:spPr bwMode="auto">
            <a:xfrm>
              <a:off x="280" y="829"/>
              <a:ext cx="646" cy="192"/>
            </a:xfrm>
            <a:prstGeom prst="rect">
              <a:avLst/>
            </a:prstGeom>
            <a:noFill/>
            <a:ln w="9525">
              <a:noFill/>
              <a:miter lim="800000"/>
              <a:headEnd/>
              <a:tailEnd/>
            </a:ln>
          </p:spPr>
          <p:txBody>
            <a:bodyPr wrap="none">
              <a:spAutoFit/>
            </a:bodyPr>
            <a:lstStyle/>
            <a:p>
              <a:pPr algn="l"/>
              <a:r>
                <a:rPr lang="en-US" sz="1400" b="1"/>
                <a:t>Ozone, O</a:t>
              </a:r>
              <a:r>
                <a:rPr lang="en-US" sz="1400" b="1" baseline="-25000"/>
                <a:t>3</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7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57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381000"/>
            <a:ext cx="7772400" cy="1143000"/>
          </a:xfrm>
        </p:spPr>
        <p:txBody>
          <a:bodyPr/>
          <a:lstStyle/>
          <a:p>
            <a:pPr eaLnBrk="1" hangingPunct="1"/>
            <a:r>
              <a:rPr lang="en-US" smtClean="0">
                <a:solidFill>
                  <a:schemeClr val="bg1"/>
                </a:solidFill>
              </a:rPr>
              <a:t>Monthly Change in Ozone</a:t>
            </a:r>
          </a:p>
        </p:txBody>
      </p:sp>
      <p:pic>
        <p:nvPicPr>
          <p:cNvPr id="54275" name="Picture 3" descr="ozone hole"/>
          <p:cNvPicPr>
            <a:picLocks noChangeAspect="1" noChangeArrowheads="1"/>
          </p:cNvPicPr>
          <p:nvPr/>
        </p:nvPicPr>
        <p:blipFill>
          <a:blip r:embed="rId4" cstate="print"/>
          <a:srcRect l="11200" t="8533" r="10100" b="7066"/>
          <a:stretch>
            <a:fillRect/>
          </a:stretch>
        </p:blipFill>
        <p:spPr bwMode="auto">
          <a:xfrm>
            <a:off x="1749425" y="2017713"/>
            <a:ext cx="5643563" cy="4538662"/>
          </a:xfrm>
          <a:prstGeom prst="rect">
            <a:avLst/>
          </a:prstGeom>
          <a:noFill/>
          <a:ln w="9525">
            <a:noFill/>
            <a:miter lim="800000"/>
            <a:headEnd/>
            <a:tailEnd/>
          </a:ln>
        </p:spPr>
      </p:pic>
      <p:sp>
        <p:nvSpPr>
          <p:cNvPr id="54276" name="Text Box 4"/>
          <p:cNvSpPr txBox="1">
            <a:spLocks noChangeArrowheads="1"/>
          </p:cNvSpPr>
          <p:nvPr/>
        </p:nvSpPr>
        <p:spPr bwMode="auto">
          <a:xfrm>
            <a:off x="3048000" y="1676400"/>
            <a:ext cx="2940050" cy="274638"/>
          </a:xfrm>
          <a:prstGeom prst="rect">
            <a:avLst/>
          </a:prstGeom>
          <a:noFill/>
          <a:ln w="9525">
            <a:noFill/>
            <a:miter lim="800000"/>
            <a:headEnd/>
            <a:tailEnd/>
          </a:ln>
        </p:spPr>
        <p:txBody>
          <a:bodyPr wrap="none">
            <a:spAutoFit/>
          </a:bodyPr>
          <a:lstStyle/>
          <a:p>
            <a:pPr algn="l"/>
            <a:r>
              <a:rPr lang="en-US" b="1">
                <a:solidFill>
                  <a:schemeClr val="bg1"/>
                </a:solidFill>
              </a:rPr>
              <a:t>TOMS  Total Ozone Monthly Averages</a:t>
            </a:r>
          </a:p>
        </p:txBody>
      </p:sp>
      <p:pic>
        <p:nvPicPr>
          <p:cNvPr id="116743" name="Picture 7">
            <a:hlinkClick r:id="" action="ppaction://media"/>
          </p:cNvPr>
          <p:cNvPicPr>
            <a:picLocks noRot="1" noChangeAspect="1" noChangeArrowheads="1"/>
          </p:cNvPicPr>
          <p:nvPr>
            <a:wavAudioFile r:embed="rId1" name="~PP3005.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54278" name="AutoShape 8">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7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674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ozone hole"/>
          <p:cNvPicPr>
            <a:picLocks noChangeAspect="1" noChangeArrowheads="1"/>
          </p:cNvPicPr>
          <p:nvPr/>
        </p:nvPicPr>
        <p:blipFill>
          <a:blip r:embed="rId3" cstate="print"/>
          <a:srcRect/>
          <a:stretch>
            <a:fillRect/>
          </a:stretch>
        </p:blipFill>
        <p:spPr bwMode="auto">
          <a:xfrm>
            <a:off x="1714500" y="982663"/>
            <a:ext cx="5715000" cy="489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533400"/>
            <a:ext cx="5562600" cy="1143000"/>
          </a:xfrm>
        </p:spPr>
        <p:txBody>
          <a:bodyPr/>
          <a:lstStyle/>
          <a:p>
            <a:pPr eaLnBrk="1" hangingPunct="1"/>
            <a:r>
              <a:rPr lang="en-US" smtClean="0"/>
              <a:t>Ultraviolet Radiation</a:t>
            </a:r>
          </a:p>
        </p:txBody>
      </p:sp>
      <p:sp>
        <p:nvSpPr>
          <p:cNvPr id="56323" name="Rectangle 3"/>
          <p:cNvSpPr>
            <a:spLocks noGrp="1" noChangeArrowheads="1"/>
          </p:cNvSpPr>
          <p:nvPr>
            <p:ph type="body" idx="1"/>
          </p:nvPr>
        </p:nvSpPr>
        <p:spPr>
          <a:xfrm>
            <a:off x="619125" y="2270125"/>
            <a:ext cx="4678363" cy="2767013"/>
          </a:xfrm>
        </p:spPr>
        <p:txBody>
          <a:bodyPr/>
          <a:lstStyle/>
          <a:p>
            <a:pPr eaLnBrk="1" hangingPunct="1"/>
            <a:r>
              <a:rPr lang="en-US" smtClean="0"/>
              <a:t>Skin cancer</a:t>
            </a:r>
          </a:p>
          <a:p>
            <a:pPr eaLnBrk="1" hangingPunct="1"/>
            <a:r>
              <a:rPr lang="en-US" smtClean="0"/>
              <a:t>Cataracts</a:t>
            </a:r>
          </a:p>
          <a:p>
            <a:pPr eaLnBrk="1" hangingPunct="1"/>
            <a:r>
              <a:rPr lang="en-US" smtClean="0"/>
              <a:t>Sun-glasses</a:t>
            </a:r>
          </a:p>
          <a:p>
            <a:pPr lvl="1" eaLnBrk="1" hangingPunct="1">
              <a:buFont typeface="Wingdings" pitchFamily="2" charset="2"/>
              <a:buNone/>
            </a:pPr>
            <a:r>
              <a:rPr lang="en-US" smtClean="0"/>
              <a:t>UVA &amp; UVB protection</a:t>
            </a:r>
          </a:p>
        </p:txBody>
      </p:sp>
      <p:pic>
        <p:nvPicPr>
          <p:cNvPr id="56324" name="Picture 4" descr="Electromagnetic Spectrum "/>
          <p:cNvPicPr>
            <a:picLocks noChangeAspect="1" noChangeArrowheads="1"/>
          </p:cNvPicPr>
          <p:nvPr/>
        </p:nvPicPr>
        <p:blipFill>
          <a:blip r:embed="rId4" cstate="print">
            <a:lum bright="2000" contrast="12000"/>
          </a:blip>
          <a:srcRect l="2301" t="4922" r="2205" b="6462"/>
          <a:stretch>
            <a:fillRect/>
          </a:stretch>
        </p:blipFill>
        <p:spPr bwMode="auto">
          <a:xfrm>
            <a:off x="4733925" y="1666875"/>
            <a:ext cx="4114800" cy="2676525"/>
          </a:xfrm>
          <a:prstGeom prst="rect">
            <a:avLst/>
          </a:prstGeom>
          <a:noFill/>
          <a:ln w="9525">
            <a:noFill/>
            <a:miter lim="800000"/>
            <a:headEnd/>
            <a:tailEnd/>
          </a:ln>
        </p:spPr>
      </p:pic>
      <p:pic>
        <p:nvPicPr>
          <p:cNvPr id="56325" name="Picture 5" descr="people IR"/>
          <p:cNvPicPr>
            <a:picLocks noChangeAspect="1" noChangeArrowheads="1"/>
          </p:cNvPicPr>
          <p:nvPr/>
        </p:nvPicPr>
        <p:blipFill>
          <a:blip r:embed="rId5" cstate="print"/>
          <a:srcRect/>
          <a:stretch>
            <a:fillRect/>
          </a:stretch>
        </p:blipFill>
        <p:spPr bwMode="auto">
          <a:xfrm>
            <a:off x="6324600" y="3200400"/>
            <a:ext cx="311150" cy="457200"/>
          </a:xfrm>
          <a:prstGeom prst="rect">
            <a:avLst/>
          </a:prstGeom>
          <a:noFill/>
          <a:ln w="9525">
            <a:noFill/>
            <a:miter lim="800000"/>
            <a:headEnd/>
            <a:tailEnd/>
          </a:ln>
        </p:spPr>
      </p:pic>
      <p:pic>
        <p:nvPicPr>
          <p:cNvPr id="56326" name="Picture 6" descr="scoliosis"/>
          <p:cNvPicPr>
            <a:picLocks noChangeAspect="1" noChangeArrowheads="1"/>
          </p:cNvPicPr>
          <p:nvPr/>
        </p:nvPicPr>
        <p:blipFill>
          <a:blip r:embed="rId6" cstate="print"/>
          <a:srcRect/>
          <a:stretch>
            <a:fillRect/>
          </a:stretch>
        </p:blipFill>
        <p:spPr bwMode="auto">
          <a:xfrm>
            <a:off x="8424863" y="3200400"/>
            <a:ext cx="338137" cy="457200"/>
          </a:xfrm>
          <a:prstGeom prst="rect">
            <a:avLst/>
          </a:prstGeom>
          <a:noFill/>
          <a:ln w="9525">
            <a:noFill/>
            <a:miter lim="800000"/>
            <a:headEnd/>
            <a:tailEnd/>
          </a:ln>
        </p:spPr>
      </p:pic>
      <p:pic>
        <p:nvPicPr>
          <p:cNvPr id="56327" name="Picture 7" descr="sunburn"/>
          <p:cNvPicPr>
            <a:picLocks noChangeAspect="1" noChangeArrowheads="1"/>
          </p:cNvPicPr>
          <p:nvPr/>
        </p:nvPicPr>
        <p:blipFill>
          <a:blip r:embed="rId7" cstate="print"/>
          <a:srcRect/>
          <a:stretch>
            <a:fillRect/>
          </a:stretch>
        </p:blipFill>
        <p:spPr bwMode="auto">
          <a:xfrm>
            <a:off x="7467600" y="2590800"/>
            <a:ext cx="241300" cy="300038"/>
          </a:xfrm>
          <a:prstGeom prst="rect">
            <a:avLst/>
          </a:prstGeom>
          <a:noFill/>
          <a:ln w="9525">
            <a:noFill/>
            <a:miter lim="800000"/>
            <a:headEnd/>
            <a:tailEnd/>
          </a:ln>
        </p:spPr>
      </p:pic>
      <p:pic>
        <p:nvPicPr>
          <p:cNvPr id="56328" name="Picture 10" descr="sunglasses"/>
          <p:cNvPicPr>
            <a:picLocks noChangeAspect="1" noChangeArrowheads="1"/>
          </p:cNvPicPr>
          <p:nvPr/>
        </p:nvPicPr>
        <p:blipFill>
          <a:blip r:embed="rId8" cstate="print"/>
          <a:srcRect/>
          <a:stretch>
            <a:fillRect/>
          </a:stretch>
        </p:blipFill>
        <p:spPr bwMode="auto">
          <a:xfrm>
            <a:off x="3398838" y="3400425"/>
            <a:ext cx="914400" cy="576263"/>
          </a:xfrm>
          <a:prstGeom prst="rect">
            <a:avLst/>
          </a:prstGeom>
          <a:noFill/>
          <a:ln w="9525">
            <a:noFill/>
            <a:miter lim="800000"/>
            <a:headEnd/>
            <a:tailEnd/>
          </a:ln>
        </p:spPr>
      </p:pic>
      <p:pic>
        <p:nvPicPr>
          <p:cNvPr id="133131" name="Picture 11">
            <a:hlinkClick r:id="" action="ppaction://media"/>
          </p:cNvPr>
          <p:cNvPicPr>
            <a:picLocks noRot="1" noChangeAspect="1" noChangeArrowheads="1"/>
          </p:cNvPicPr>
          <p:nvPr>
            <a:wavAudioFile r:embed="rId1" name="~PP3925.WAV"/>
          </p:nvPr>
        </p:nvPicPr>
        <p:blipFill>
          <a:blip r:embed="rId9" cstate="print"/>
          <a:srcRect/>
          <a:stretch>
            <a:fillRect/>
          </a:stretch>
        </p:blipFill>
        <p:spPr bwMode="auto">
          <a:xfrm>
            <a:off x="8772525" y="6486525"/>
            <a:ext cx="304800" cy="304800"/>
          </a:xfrm>
          <a:prstGeom prst="rect">
            <a:avLst/>
          </a:prstGeom>
          <a:noFill/>
          <a:ln w="9525">
            <a:noFill/>
            <a:miter lim="800000"/>
            <a:headEnd/>
            <a:tailEnd/>
          </a:ln>
        </p:spPr>
      </p:pic>
      <p:sp>
        <p:nvSpPr>
          <p:cNvPr id="56330" name="AutoShape 12">
            <a:hlinkClick r:id="rId10"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6331" name="Rectangle 13">
            <a:hlinkClick r:id="rId11" tooltip="Wikipedia -  C A T A R A C T S"/>
          </p:cNvPr>
          <p:cNvSpPr>
            <a:spLocks noChangeArrowheads="1"/>
          </p:cNvSpPr>
          <p:nvPr/>
        </p:nvSpPr>
        <p:spPr bwMode="auto">
          <a:xfrm>
            <a:off x="1044575" y="2971800"/>
            <a:ext cx="1741488" cy="327025"/>
          </a:xfrm>
          <a:prstGeom prst="rect">
            <a:avLst/>
          </a:prstGeom>
          <a:no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1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313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76200"/>
            <a:ext cx="7772400" cy="1143000"/>
          </a:xfrm>
        </p:spPr>
        <p:txBody>
          <a:bodyPr/>
          <a:lstStyle/>
          <a:p>
            <a:pPr eaLnBrk="1" hangingPunct="1"/>
            <a:r>
              <a:rPr lang="en-US" sz="3600" smtClean="0">
                <a:latin typeface="Blackletter686 BT" pitchFamily="66" charset="0"/>
              </a:rPr>
              <a:t>Greenhouse Effect   vs.  </a:t>
            </a:r>
            <a:r>
              <a:rPr lang="en-US" sz="3600" smtClean="0"/>
              <a:t>Ozone Hole</a:t>
            </a:r>
          </a:p>
        </p:txBody>
      </p:sp>
      <p:sp>
        <p:nvSpPr>
          <p:cNvPr id="57347" name="Rectangle 3"/>
          <p:cNvSpPr>
            <a:spLocks noChangeArrowheads="1"/>
          </p:cNvSpPr>
          <p:nvPr/>
        </p:nvSpPr>
        <p:spPr bwMode="auto">
          <a:xfrm>
            <a:off x="2514600" y="3429000"/>
            <a:ext cx="1066800" cy="838200"/>
          </a:xfrm>
          <a:prstGeom prst="rect">
            <a:avLst/>
          </a:prstGeom>
          <a:solidFill>
            <a:srgbClr val="DDDDDD">
              <a:alpha val="50195"/>
            </a:srgbClr>
          </a:solidFill>
          <a:ln w="9525">
            <a:solidFill>
              <a:schemeClr val="tx1"/>
            </a:solidFill>
            <a:miter lim="800000"/>
            <a:headEnd/>
            <a:tailEnd/>
          </a:ln>
        </p:spPr>
        <p:txBody>
          <a:bodyPr wrap="none" anchor="ctr"/>
          <a:lstStyle/>
          <a:p>
            <a:r>
              <a:rPr lang="en-US" sz="2000">
                <a:solidFill>
                  <a:schemeClr val="tx2"/>
                </a:solidFill>
              </a:rPr>
              <a:t> </a:t>
            </a:r>
            <a:r>
              <a:rPr lang="en-US" sz="1400">
                <a:solidFill>
                  <a:schemeClr val="tx2"/>
                </a:solidFill>
              </a:rPr>
              <a:t>Greenhouse </a:t>
            </a:r>
          </a:p>
          <a:p>
            <a:r>
              <a:rPr lang="en-US" sz="1400">
                <a:solidFill>
                  <a:schemeClr val="tx2"/>
                </a:solidFill>
              </a:rPr>
              <a:t>Effect</a:t>
            </a:r>
          </a:p>
        </p:txBody>
      </p:sp>
      <p:sp>
        <p:nvSpPr>
          <p:cNvPr id="57348" name="Oval 4"/>
          <p:cNvSpPr>
            <a:spLocks noChangeArrowheads="1"/>
          </p:cNvSpPr>
          <p:nvPr/>
        </p:nvSpPr>
        <p:spPr bwMode="auto">
          <a:xfrm>
            <a:off x="7086600" y="1828800"/>
            <a:ext cx="1524000" cy="1143000"/>
          </a:xfrm>
          <a:prstGeom prst="ellipse">
            <a:avLst/>
          </a:prstGeom>
          <a:solidFill>
            <a:srgbClr val="99FFCC">
              <a:alpha val="50195"/>
            </a:srgbClr>
          </a:solidFill>
          <a:ln w="9525">
            <a:solidFill>
              <a:schemeClr val="tx1"/>
            </a:solidFill>
            <a:round/>
            <a:headEnd/>
            <a:tailEnd/>
          </a:ln>
        </p:spPr>
        <p:txBody>
          <a:bodyPr wrap="none" anchor="ctr"/>
          <a:lstStyle/>
          <a:p>
            <a:r>
              <a:rPr lang="en-US"/>
              <a:t>Depletion of O</a:t>
            </a:r>
            <a:r>
              <a:rPr lang="en-US" baseline="-25000"/>
              <a:t>3</a:t>
            </a:r>
          </a:p>
          <a:p>
            <a:r>
              <a:rPr lang="en-US"/>
              <a:t>(ozone layer)...</a:t>
            </a:r>
          </a:p>
          <a:p>
            <a:r>
              <a:rPr lang="en-US"/>
              <a:t>causes skin cancer </a:t>
            </a:r>
          </a:p>
          <a:p>
            <a:r>
              <a:rPr lang="en-US"/>
              <a:t>and cataracts</a:t>
            </a:r>
          </a:p>
        </p:txBody>
      </p:sp>
      <p:sp>
        <p:nvSpPr>
          <p:cNvPr id="57349" name="Oval 5"/>
          <p:cNvSpPr>
            <a:spLocks noChangeArrowheads="1"/>
          </p:cNvSpPr>
          <p:nvPr/>
        </p:nvSpPr>
        <p:spPr bwMode="auto">
          <a:xfrm>
            <a:off x="7086600" y="3276600"/>
            <a:ext cx="1524000" cy="1143000"/>
          </a:xfrm>
          <a:prstGeom prst="ellipse">
            <a:avLst/>
          </a:prstGeom>
          <a:solidFill>
            <a:srgbClr val="99FFCC">
              <a:alpha val="50195"/>
            </a:srgbClr>
          </a:solidFill>
          <a:ln w="9525">
            <a:solidFill>
              <a:schemeClr val="tx1"/>
            </a:solidFill>
            <a:round/>
            <a:headEnd/>
            <a:tailEnd/>
          </a:ln>
        </p:spPr>
        <p:txBody>
          <a:bodyPr wrap="none" anchor="ctr"/>
          <a:lstStyle/>
          <a:p>
            <a:endParaRPr lang="en-US" sz="800"/>
          </a:p>
          <a:p>
            <a:r>
              <a:rPr lang="en-US"/>
              <a:t>Caused by CFC's</a:t>
            </a:r>
          </a:p>
          <a:p>
            <a:r>
              <a:rPr lang="en-US"/>
              <a:t>(chlorofluorocarbons)</a:t>
            </a:r>
          </a:p>
          <a:p>
            <a:r>
              <a:rPr lang="en-US"/>
              <a:t>destroying ozone</a:t>
            </a:r>
          </a:p>
          <a:p>
            <a:r>
              <a:rPr lang="en-US"/>
              <a:t>layer</a:t>
            </a:r>
          </a:p>
        </p:txBody>
      </p:sp>
      <p:sp>
        <p:nvSpPr>
          <p:cNvPr id="57350" name="Oval 6"/>
          <p:cNvSpPr>
            <a:spLocks noChangeArrowheads="1"/>
          </p:cNvSpPr>
          <p:nvPr/>
        </p:nvSpPr>
        <p:spPr bwMode="auto">
          <a:xfrm>
            <a:off x="7086600" y="4800600"/>
            <a:ext cx="1524000" cy="1143000"/>
          </a:xfrm>
          <a:prstGeom prst="ellipse">
            <a:avLst/>
          </a:prstGeom>
          <a:solidFill>
            <a:srgbClr val="99FFCC">
              <a:alpha val="50195"/>
            </a:srgbClr>
          </a:solidFill>
          <a:ln w="9525">
            <a:solidFill>
              <a:schemeClr val="tx1"/>
            </a:solidFill>
            <a:round/>
            <a:headEnd/>
            <a:tailEnd/>
          </a:ln>
        </p:spPr>
        <p:txBody>
          <a:bodyPr wrap="none" anchor="ctr"/>
          <a:lstStyle/>
          <a:p>
            <a:r>
              <a:rPr lang="en-US"/>
              <a:t>Replace CFC's in</a:t>
            </a:r>
          </a:p>
          <a:p>
            <a:r>
              <a:rPr lang="en-US"/>
              <a:t>AC &amp; refrigerators</a:t>
            </a:r>
          </a:p>
        </p:txBody>
      </p:sp>
      <p:sp>
        <p:nvSpPr>
          <p:cNvPr id="57351" name="Oval 7"/>
          <p:cNvSpPr>
            <a:spLocks noChangeArrowheads="1"/>
          </p:cNvSpPr>
          <p:nvPr/>
        </p:nvSpPr>
        <p:spPr bwMode="auto">
          <a:xfrm>
            <a:off x="533400" y="1828800"/>
            <a:ext cx="1524000" cy="1143000"/>
          </a:xfrm>
          <a:prstGeom prst="ellipse">
            <a:avLst/>
          </a:prstGeom>
          <a:solidFill>
            <a:srgbClr val="99FFCC">
              <a:alpha val="50195"/>
            </a:srgbClr>
          </a:solidFill>
          <a:ln w="9525">
            <a:solidFill>
              <a:schemeClr val="tx1"/>
            </a:solidFill>
            <a:round/>
            <a:headEnd/>
            <a:tailEnd/>
          </a:ln>
        </p:spPr>
        <p:txBody>
          <a:bodyPr wrap="none" anchor="ctr"/>
          <a:lstStyle/>
          <a:p>
            <a:r>
              <a:rPr lang="en-US"/>
              <a:t>Global Warming</a:t>
            </a:r>
          </a:p>
          <a:p>
            <a:r>
              <a:rPr lang="en-US"/>
              <a:t>by trapping heat</a:t>
            </a:r>
          </a:p>
          <a:p>
            <a:r>
              <a:rPr lang="en-US"/>
              <a:t>on Earth</a:t>
            </a:r>
          </a:p>
        </p:txBody>
      </p:sp>
      <p:sp>
        <p:nvSpPr>
          <p:cNvPr id="57352" name="Oval 8"/>
          <p:cNvSpPr>
            <a:spLocks noChangeArrowheads="1"/>
          </p:cNvSpPr>
          <p:nvPr/>
        </p:nvSpPr>
        <p:spPr bwMode="auto">
          <a:xfrm>
            <a:off x="533400" y="3276600"/>
            <a:ext cx="1524000" cy="1143000"/>
          </a:xfrm>
          <a:prstGeom prst="ellipse">
            <a:avLst/>
          </a:prstGeom>
          <a:solidFill>
            <a:srgbClr val="99FFCC">
              <a:alpha val="50195"/>
            </a:srgbClr>
          </a:solidFill>
          <a:ln w="9525">
            <a:solidFill>
              <a:schemeClr val="tx1"/>
            </a:solidFill>
            <a:round/>
            <a:headEnd/>
            <a:tailEnd/>
          </a:ln>
        </p:spPr>
        <p:txBody>
          <a:bodyPr wrap="none" anchor="ctr"/>
          <a:lstStyle/>
          <a:p>
            <a:r>
              <a:rPr lang="en-US"/>
              <a:t>Caused by </a:t>
            </a:r>
          </a:p>
          <a:p>
            <a:r>
              <a:rPr lang="en-US"/>
              <a:t>buildup of CO</a:t>
            </a:r>
            <a:r>
              <a:rPr lang="en-US" baseline="-25000"/>
              <a:t>2</a:t>
            </a:r>
          </a:p>
          <a:p>
            <a:r>
              <a:rPr lang="en-US"/>
              <a:t>carbon dioxide</a:t>
            </a:r>
          </a:p>
        </p:txBody>
      </p:sp>
      <p:sp>
        <p:nvSpPr>
          <p:cNvPr id="57353" name="Oval 9"/>
          <p:cNvSpPr>
            <a:spLocks noChangeArrowheads="1"/>
          </p:cNvSpPr>
          <p:nvPr/>
        </p:nvSpPr>
        <p:spPr bwMode="auto">
          <a:xfrm>
            <a:off x="533400" y="4800600"/>
            <a:ext cx="1524000" cy="1143000"/>
          </a:xfrm>
          <a:prstGeom prst="ellipse">
            <a:avLst/>
          </a:prstGeom>
          <a:solidFill>
            <a:srgbClr val="99FFCC">
              <a:alpha val="50195"/>
            </a:srgbClr>
          </a:solidFill>
          <a:ln w="9525">
            <a:solidFill>
              <a:schemeClr val="tx1"/>
            </a:solidFill>
            <a:round/>
            <a:headEnd/>
            <a:tailEnd/>
          </a:ln>
        </p:spPr>
        <p:txBody>
          <a:bodyPr wrap="none" anchor="ctr"/>
          <a:lstStyle/>
          <a:p>
            <a:r>
              <a:rPr lang="en-US"/>
              <a:t>Plant trees to</a:t>
            </a:r>
          </a:p>
          <a:p>
            <a:r>
              <a:rPr lang="en-US"/>
              <a:t>slow down and burn </a:t>
            </a:r>
          </a:p>
          <a:p>
            <a:r>
              <a:rPr lang="en-US"/>
              <a:t>less fossil fuels </a:t>
            </a:r>
          </a:p>
          <a:p>
            <a:r>
              <a:rPr lang="en-US"/>
              <a:t>that produce CO</a:t>
            </a:r>
            <a:r>
              <a:rPr lang="en-US" baseline="-25000"/>
              <a:t>2</a:t>
            </a:r>
          </a:p>
        </p:txBody>
      </p:sp>
      <p:sp>
        <p:nvSpPr>
          <p:cNvPr id="57354" name="Text Box 10"/>
          <p:cNvSpPr txBox="1">
            <a:spLocks noChangeArrowheads="1"/>
          </p:cNvSpPr>
          <p:nvPr/>
        </p:nvSpPr>
        <p:spPr bwMode="auto">
          <a:xfrm>
            <a:off x="4292600" y="1219200"/>
            <a:ext cx="736600" cy="396875"/>
          </a:xfrm>
          <a:prstGeom prst="rect">
            <a:avLst/>
          </a:prstGeom>
          <a:noFill/>
          <a:ln w="9525">
            <a:noFill/>
            <a:miter lim="800000"/>
            <a:headEnd/>
            <a:tailEnd/>
          </a:ln>
        </p:spPr>
        <p:txBody>
          <a:bodyPr wrap="none">
            <a:spAutoFit/>
          </a:bodyPr>
          <a:lstStyle/>
          <a:p>
            <a:pPr algn="l"/>
            <a:r>
              <a:rPr lang="en-US" sz="2000"/>
              <a:t>Alike</a:t>
            </a:r>
          </a:p>
        </p:txBody>
      </p:sp>
      <p:sp>
        <p:nvSpPr>
          <p:cNvPr id="57355" name="Text Box 11"/>
          <p:cNvSpPr txBox="1">
            <a:spLocks noChangeArrowheads="1"/>
          </p:cNvSpPr>
          <p:nvPr/>
        </p:nvSpPr>
        <p:spPr bwMode="auto">
          <a:xfrm>
            <a:off x="7391400" y="1273175"/>
            <a:ext cx="1143000" cy="396875"/>
          </a:xfrm>
          <a:prstGeom prst="rect">
            <a:avLst/>
          </a:prstGeom>
          <a:noFill/>
          <a:ln w="9525">
            <a:noFill/>
            <a:miter lim="800000"/>
            <a:headEnd/>
            <a:tailEnd/>
          </a:ln>
        </p:spPr>
        <p:txBody>
          <a:bodyPr wrap="none">
            <a:spAutoFit/>
          </a:bodyPr>
          <a:lstStyle/>
          <a:p>
            <a:pPr algn="l"/>
            <a:r>
              <a:rPr lang="en-US" sz="2000"/>
              <a:t>Different</a:t>
            </a:r>
          </a:p>
        </p:txBody>
      </p:sp>
      <p:sp>
        <p:nvSpPr>
          <p:cNvPr id="57356" name="Oval 12"/>
          <p:cNvSpPr>
            <a:spLocks noChangeArrowheads="1"/>
          </p:cNvSpPr>
          <p:nvPr/>
        </p:nvSpPr>
        <p:spPr bwMode="auto">
          <a:xfrm>
            <a:off x="3962400" y="3276600"/>
            <a:ext cx="1295400" cy="1295400"/>
          </a:xfrm>
          <a:prstGeom prst="ellipse">
            <a:avLst/>
          </a:prstGeom>
          <a:solidFill>
            <a:srgbClr val="CCCCFF">
              <a:alpha val="50195"/>
            </a:srgbClr>
          </a:solidFill>
          <a:ln w="9525">
            <a:solidFill>
              <a:schemeClr val="tx1"/>
            </a:solidFill>
            <a:round/>
            <a:headEnd/>
            <a:tailEnd/>
          </a:ln>
        </p:spPr>
        <p:txBody>
          <a:bodyPr wrap="none" anchor="ctr"/>
          <a:lstStyle/>
          <a:p>
            <a:r>
              <a:rPr lang="en-US"/>
              <a:t>Related to</a:t>
            </a:r>
          </a:p>
          <a:p>
            <a:r>
              <a:rPr lang="en-US"/>
              <a:t>Earth's</a:t>
            </a:r>
          </a:p>
          <a:p>
            <a:r>
              <a:rPr lang="en-US"/>
              <a:t>Atmosphere</a:t>
            </a:r>
          </a:p>
        </p:txBody>
      </p:sp>
      <p:sp>
        <p:nvSpPr>
          <p:cNvPr id="57357" name="Oval 13"/>
          <p:cNvSpPr>
            <a:spLocks noChangeArrowheads="1"/>
          </p:cNvSpPr>
          <p:nvPr/>
        </p:nvSpPr>
        <p:spPr bwMode="auto">
          <a:xfrm>
            <a:off x="3962400" y="4800600"/>
            <a:ext cx="1295400" cy="1295400"/>
          </a:xfrm>
          <a:prstGeom prst="ellipse">
            <a:avLst/>
          </a:prstGeom>
          <a:solidFill>
            <a:srgbClr val="CCCCFF">
              <a:alpha val="50195"/>
            </a:srgbClr>
          </a:solidFill>
          <a:ln w="9525">
            <a:solidFill>
              <a:schemeClr val="tx1"/>
            </a:solidFill>
            <a:round/>
            <a:headEnd/>
            <a:tailEnd/>
          </a:ln>
        </p:spPr>
        <p:txBody>
          <a:bodyPr wrap="none" anchor="ctr"/>
          <a:lstStyle/>
          <a:p>
            <a:r>
              <a:rPr lang="en-US"/>
              <a:t>Man-made </a:t>
            </a:r>
          </a:p>
          <a:p>
            <a:r>
              <a:rPr lang="en-US"/>
              <a:t>problem</a:t>
            </a:r>
          </a:p>
          <a:p>
            <a:endParaRPr lang="en-US"/>
          </a:p>
        </p:txBody>
      </p:sp>
      <p:sp>
        <p:nvSpPr>
          <p:cNvPr id="57358" name="Oval 14"/>
          <p:cNvSpPr>
            <a:spLocks noChangeArrowheads="1"/>
          </p:cNvSpPr>
          <p:nvPr/>
        </p:nvSpPr>
        <p:spPr bwMode="auto">
          <a:xfrm>
            <a:off x="3962400" y="1676400"/>
            <a:ext cx="1295400" cy="1295400"/>
          </a:xfrm>
          <a:prstGeom prst="ellipse">
            <a:avLst/>
          </a:prstGeom>
          <a:solidFill>
            <a:srgbClr val="CCCCFF">
              <a:alpha val="50195"/>
            </a:srgbClr>
          </a:solidFill>
          <a:ln w="9525">
            <a:solidFill>
              <a:schemeClr val="tx1"/>
            </a:solidFill>
            <a:round/>
            <a:headEnd/>
            <a:tailEnd/>
          </a:ln>
        </p:spPr>
        <p:txBody>
          <a:bodyPr wrap="none" anchor="ctr"/>
          <a:lstStyle/>
          <a:p>
            <a:r>
              <a:rPr lang="en-US"/>
              <a:t>Environmental </a:t>
            </a:r>
          </a:p>
          <a:p>
            <a:r>
              <a:rPr lang="en-US"/>
              <a:t>Issues</a:t>
            </a:r>
          </a:p>
        </p:txBody>
      </p:sp>
      <p:sp>
        <p:nvSpPr>
          <p:cNvPr id="57359" name="Rectangle 15"/>
          <p:cNvSpPr>
            <a:spLocks noChangeArrowheads="1"/>
          </p:cNvSpPr>
          <p:nvPr/>
        </p:nvSpPr>
        <p:spPr bwMode="auto">
          <a:xfrm>
            <a:off x="5638800" y="3429000"/>
            <a:ext cx="1066800" cy="838200"/>
          </a:xfrm>
          <a:prstGeom prst="rect">
            <a:avLst/>
          </a:prstGeom>
          <a:solidFill>
            <a:srgbClr val="DDDDDD">
              <a:alpha val="50195"/>
            </a:srgbClr>
          </a:solidFill>
          <a:ln w="9525">
            <a:solidFill>
              <a:schemeClr val="tx1"/>
            </a:solidFill>
            <a:miter lim="800000"/>
            <a:headEnd/>
            <a:tailEnd/>
          </a:ln>
        </p:spPr>
        <p:txBody>
          <a:bodyPr wrap="none" anchor="ctr"/>
          <a:lstStyle/>
          <a:p>
            <a:r>
              <a:rPr lang="en-US" sz="1600">
                <a:solidFill>
                  <a:schemeClr val="tx2"/>
                </a:solidFill>
              </a:rPr>
              <a:t>Ozone</a:t>
            </a:r>
          </a:p>
          <a:p>
            <a:r>
              <a:rPr lang="en-US" sz="1600">
                <a:solidFill>
                  <a:schemeClr val="tx2"/>
                </a:solidFill>
              </a:rPr>
              <a:t>Hole</a:t>
            </a:r>
          </a:p>
        </p:txBody>
      </p:sp>
      <p:sp>
        <p:nvSpPr>
          <p:cNvPr id="57360" name="Text Box 16"/>
          <p:cNvSpPr txBox="1">
            <a:spLocks noChangeArrowheads="1"/>
          </p:cNvSpPr>
          <p:nvPr/>
        </p:nvSpPr>
        <p:spPr bwMode="auto">
          <a:xfrm>
            <a:off x="762000" y="1273175"/>
            <a:ext cx="1143000" cy="396875"/>
          </a:xfrm>
          <a:prstGeom prst="rect">
            <a:avLst/>
          </a:prstGeom>
          <a:noFill/>
          <a:ln w="9525">
            <a:noFill/>
            <a:miter lim="800000"/>
            <a:headEnd/>
            <a:tailEnd/>
          </a:ln>
        </p:spPr>
        <p:txBody>
          <a:bodyPr wrap="none">
            <a:spAutoFit/>
          </a:bodyPr>
          <a:lstStyle/>
          <a:p>
            <a:pPr algn="l"/>
            <a:r>
              <a:rPr lang="en-US" sz="2000"/>
              <a:t>Different</a:t>
            </a:r>
          </a:p>
        </p:txBody>
      </p:sp>
      <p:sp>
        <p:nvSpPr>
          <p:cNvPr id="57361" name="Text Box 17"/>
          <p:cNvSpPr txBox="1">
            <a:spLocks noChangeArrowheads="1"/>
          </p:cNvSpPr>
          <p:nvPr/>
        </p:nvSpPr>
        <p:spPr bwMode="auto">
          <a:xfrm>
            <a:off x="2622550" y="2955925"/>
            <a:ext cx="806450" cy="396875"/>
          </a:xfrm>
          <a:prstGeom prst="rect">
            <a:avLst/>
          </a:prstGeom>
          <a:noFill/>
          <a:ln w="9525">
            <a:noFill/>
            <a:miter lim="800000"/>
            <a:headEnd/>
            <a:tailEnd/>
          </a:ln>
        </p:spPr>
        <p:txBody>
          <a:bodyPr wrap="none">
            <a:spAutoFit/>
          </a:bodyPr>
          <a:lstStyle/>
          <a:p>
            <a:pPr algn="l"/>
            <a:r>
              <a:rPr lang="en-US" sz="2000"/>
              <a:t>Topic</a:t>
            </a:r>
          </a:p>
        </p:txBody>
      </p:sp>
      <p:sp>
        <p:nvSpPr>
          <p:cNvPr id="57362" name="Text Box 18"/>
          <p:cNvSpPr txBox="1">
            <a:spLocks noChangeArrowheads="1"/>
          </p:cNvSpPr>
          <p:nvPr/>
        </p:nvSpPr>
        <p:spPr bwMode="auto">
          <a:xfrm>
            <a:off x="5746750" y="2955925"/>
            <a:ext cx="806450" cy="396875"/>
          </a:xfrm>
          <a:prstGeom prst="rect">
            <a:avLst/>
          </a:prstGeom>
          <a:noFill/>
          <a:ln w="9525">
            <a:noFill/>
            <a:miter lim="800000"/>
            <a:headEnd/>
            <a:tailEnd/>
          </a:ln>
        </p:spPr>
        <p:txBody>
          <a:bodyPr wrap="none">
            <a:spAutoFit/>
          </a:bodyPr>
          <a:lstStyle/>
          <a:p>
            <a:pPr algn="l"/>
            <a:r>
              <a:rPr lang="en-US" sz="2000"/>
              <a:t>Topic</a:t>
            </a:r>
          </a:p>
        </p:txBody>
      </p:sp>
      <p:sp>
        <p:nvSpPr>
          <p:cNvPr id="57363" name="Line 19"/>
          <p:cNvSpPr>
            <a:spLocks noChangeShapeType="1"/>
          </p:cNvSpPr>
          <p:nvPr/>
        </p:nvSpPr>
        <p:spPr bwMode="auto">
          <a:xfrm>
            <a:off x="1905000" y="2743200"/>
            <a:ext cx="609600" cy="685800"/>
          </a:xfrm>
          <a:prstGeom prst="line">
            <a:avLst/>
          </a:prstGeom>
          <a:noFill/>
          <a:ln w="28575">
            <a:solidFill>
              <a:schemeClr val="tx1"/>
            </a:solidFill>
            <a:round/>
            <a:headEnd/>
            <a:tailEnd/>
          </a:ln>
        </p:spPr>
        <p:txBody>
          <a:bodyPr/>
          <a:lstStyle/>
          <a:p>
            <a:endParaRPr lang="en-US"/>
          </a:p>
        </p:txBody>
      </p:sp>
      <p:sp>
        <p:nvSpPr>
          <p:cNvPr id="57364" name="Line 20"/>
          <p:cNvSpPr>
            <a:spLocks noChangeShapeType="1"/>
          </p:cNvSpPr>
          <p:nvPr/>
        </p:nvSpPr>
        <p:spPr bwMode="auto">
          <a:xfrm>
            <a:off x="2057400" y="3886200"/>
            <a:ext cx="457200" cy="0"/>
          </a:xfrm>
          <a:prstGeom prst="line">
            <a:avLst/>
          </a:prstGeom>
          <a:noFill/>
          <a:ln w="28575">
            <a:solidFill>
              <a:schemeClr val="tx1"/>
            </a:solidFill>
            <a:round/>
            <a:headEnd/>
            <a:tailEnd/>
          </a:ln>
        </p:spPr>
        <p:txBody>
          <a:bodyPr/>
          <a:lstStyle/>
          <a:p>
            <a:endParaRPr lang="en-US"/>
          </a:p>
        </p:txBody>
      </p:sp>
      <p:sp>
        <p:nvSpPr>
          <p:cNvPr id="57365" name="Line 21"/>
          <p:cNvSpPr>
            <a:spLocks noChangeShapeType="1"/>
          </p:cNvSpPr>
          <p:nvPr/>
        </p:nvSpPr>
        <p:spPr bwMode="auto">
          <a:xfrm flipV="1">
            <a:off x="1905000" y="4267200"/>
            <a:ext cx="609600" cy="762000"/>
          </a:xfrm>
          <a:prstGeom prst="line">
            <a:avLst/>
          </a:prstGeom>
          <a:noFill/>
          <a:ln w="28575">
            <a:solidFill>
              <a:schemeClr val="tx1"/>
            </a:solidFill>
            <a:round/>
            <a:headEnd/>
            <a:tailEnd/>
          </a:ln>
        </p:spPr>
        <p:txBody>
          <a:bodyPr/>
          <a:lstStyle/>
          <a:p>
            <a:endParaRPr lang="en-US"/>
          </a:p>
        </p:txBody>
      </p:sp>
      <p:sp>
        <p:nvSpPr>
          <p:cNvPr id="57366" name="Line 22"/>
          <p:cNvSpPr>
            <a:spLocks noChangeShapeType="1"/>
          </p:cNvSpPr>
          <p:nvPr/>
        </p:nvSpPr>
        <p:spPr bwMode="auto">
          <a:xfrm flipV="1">
            <a:off x="3581400" y="2819400"/>
            <a:ext cx="609600" cy="609600"/>
          </a:xfrm>
          <a:prstGeom prst="line">
            <a:avLst/>
          </a:prstGeom>
          <a:noFill/>
          <a:ln w="28575">
            <a:solidFill>
              <a:schemeClr val="tx1"/>
            </a:solidFill>
            <a:round/>
            <a:headEnd/>
            <a:tailEnd/>
          </a:ln>
        </p:spPr>
        <p:txBody>
          <a:bodyPr/>
          <a:lstStyle/>
          <a:p>
            <a:endParaRPr lang="en-US"/>
          </a:p>
        </p:txBody>
      </p:sp>
      <p:sp>
        <p:nvSpPr>
          <p:cNvPr id="57367" name="Line 23"/>
          <p:cNvSpPr>
            <a:spLocks noChangeShapeType="1"/>
          </p:cNvSpPr>
          <p:nvPr/>
        </p:nvSpPr>
        <p:spPr bwMode="auto">
          <a:xfrm>
            <a:off x="3581400" y="3886200"/>
            <a:ext cx="381000" cy="0"/>
          </a:xfrm>
          <a:prstGeom prst="line">
            <a:avLst/>
          </a:prstGeom>
          <a:noFill/>
          <a:ln w="28575">
            <a:solidFill>
              <a:schemeClr val="tx1"/>
            </a:solidFill>
            <a:round/>
            <a:headEnd/>
            <a:tailEnd/>
          </a:ln>
        </p:spPr>
        <p:txBody>
          <a:bodyPr/>
          <a:lstStyle/>
          <a:p>
            <a:endParaRPr lang="en-US"/>
          </a:p>
        </p:txBody>
      </p:sp>
      <p:sp>
        <p:nvSpPr>
          <p:cNvPr id="57368" name="Line 24"/>
          <p:cNvSpPr>
            <a:spLocks noChangeShapeType="1"/>
          </p:cNvSpPr>
          <p:nvPr/>
        </p:nvSpPr>
        <p:spPr bwMode="auto">
          <a:xfrm>
            <a:off x="3581400" y="4267200"/>
            <a:ext cx="609600" cy="685800"/>
          </a:xfrm>
          <a:prstGeom prst="line">
            <a:avLst/>
          </a:prstGeom>
          <a:noFill/>
          <a:ln w="28575">
            <a:solidFill>
              <a:schemeClr val="tx1"/>
            </a:solidFill>
            <a:round/>
            <a:headEnd/>
            <a:tailEnd/>
          </a:ln>
        </p:spPr>
        <p:txBody>
          <a:bodyPr/>
          <a:lstStyle/>
          <a:p>
            <a:endParaRPr lang="en-US"/>
          </a:p>
        </p:txBody>
      </p:sp>
      <p:sp>
        <p:nvSpPr>
          <p:cNvPr id="57369" name="Line 25"/>
          <p:cNvSpPr>
            <a:spLocks noChangeShapeType="1"/>
          </p:cNvSpPr>
          <p:nvPr/>
        </p:nvSpPr>
        <p:spPr bwMode="auto">
          <a:xfrm>
            <a:off x="5105400" y="2743200"/>
            <a:ext cx="533400" cy="685800"/>
          </a:xfrm>
          <a:prstGeom prst="line">
            <a:avLst/>
          </a:prstGeom>
          <a:noFill/>
          <a:ln w="28575">
            <a:solidFill>
              <a:schemeClr val="tx1"/>
            </a:solidFill>
            <a:round/>
            <a:headEnd/>
            <a:tailEnd/>
          </a:ln>
        </p:spPr>
        <p:txBody>
          <a:bodyPr/>
          <a:lstStyle/>
          <a:p>
            <a:endParaRPr lang="en-US"/>
          </a:p>
        </p:txBody>
      </p:sp>
      <p:sp>
        <p:nvSpPr>
          <p:cNvPr id="57370" name="Line 26"/>
          <p:cNvSpPr>
            <a:spLocks noChangeShapeType="1"/>
          </p:cNvSpPr>
          <p:nvPr/>
        </p:nvSpPr>
        <p:spPr bwMode="auto">
          <a:xfrm>
            <a:off x="5257800" y="3886200"/>
            <a:ext cx="381000" cy="0"/>
          </a:xfrm>
          <a:prstGeom prst="line">
            <a:avLst/>
          </a:prstGeom>
          <a:noFill/>
          <a:ln w="28575">
            <a:solidFill>
              <a:schemeClr val="tx1"/>
            </a:solidFill>
            <a:round/>
            <a:headEnd/>
            <a:tailEnd/>
          </a:ln>
        </p:spPr>
        <p:txBody>
          <a:bodyPr/>
          <a:lstStyle/>
          <a:p>
            <a:endParaRPr lang="en-US"/>
          </a:p>
        </p:txBody>
      </p:sp>
      <p:sp>
        <p:nvSpPr>
          <p:cNvPr id="57371" name="Line 27"/>
          <p:cNvSpPr>
            <a:spLocks noChangeShapeType="1"/>
          </p:cNvSpPr>
          <p:nvPr/>
        </p:nvSpPr>
        <p:spPr bwMode="auto">
          <a:xfrm flipV="1">
            <a:off x="5105400" y="4267200"/>
            <a:ext cx="533400" cy="762000"/>
          </a:xfrm>
          <a:prstGeom prst="line">
            <a:avLst/>
          </a:prstGeom>
          <a:noFill/>
          <a:ln w="28575">
            <a:solidFill>
              <a:schemeClr val="tx1"/>
            </a:solidFill>
            <a:round/>
            <a:headEnd/>
            <a:tailEnd/>
          </a:ln>
        </p:spPr>
        <p:txBody>
          <a:bodyPr/>
          <a:lstStyle/>
          <a:p>
            <a:endParaRPr lang="en-US"/>
          </a:p>
        </p:txBody>
      </p:sp>
      <p:sp>
        <p:nvSpPr>
          <p:cNvPr id="57372" name="Line 28"/>
          <p:cNvSpPr>
            <a:spLocks noChangeShapeType="1"/>
          </p:cNvSpPr>
          <p:nvPr/>
        </p:nvSpPr>
        <p:spPr bwMode="auto">
          <a:xfrm flipV="1">
            <a:off x="6705600" y="2743200"/>
            <a:ext cx="533400" cy="685800"/>
          </a:xfrm>
          <a:prstGeom prst="line">
            <a:avLst/>
          </a:prstGeom>
          <a:noFill/>
          <a:ln w="28575">
            <a:solidFill>
              <a:schemeClr val="tx1"/>
            </a:solidFill>
            <a:round/>
            <a:headEnd/>
            <a:tailEnd/>
          </a:ln>
        </p:spPr>
        <p:txBody>
          <a:bodyPr/>
          <a:lstStyle/>
          <a:p>
            <a:endParaRPr lang="en-US"/>
          </a:p>
        </p:txBody>
      </p:sp>
      <p:sp>
        <p:nvSpPr>
          <p:cNvPr id="57373" name="Line 29"/>
          <p:cNvSpPr>
            <a:spLocks noChangeShapeType="1"/>
          </p:cNvSpPr>
          <p:nvPr/>
        </p:nvSpPr>
        <p:spPr bwMode="auto">
          <a:xfrm>
            <a:off x="6705600" y="3886200"/>
            <a:ext cx="381000" cy="0"/>
          </a:xfrm>
          <a:prstGeom prst="line">
            <a:avLst/>
          </a:prstGeom>
          <a:noFill/>
          <a:ln w="28575">
            <a:solidFill>
              <a:schemeClr val="tx1"/>
            </a:solidFill>
            <a:round/>
            <a:headEnd/>
            <a:tailEnd/>
          </a:ln>
        </p:spPr>
        <p:txBody>
          <a:bodyPr/>
          <a:lstStyle/>
          <a:p>
            <a:endParaRPr lang="en-US"/>
          </a:p>
        </p:txBody>
      </p:sp>
      <p:sp>
        <p:nvSpPr>
          <p:cNvPr id="57374" name="Line 30"/>
          <p:cNvSpPr>
            <a:spLocks noChangeShapeType="1"/>
          </p:cNvSpPr>
          <p:nvPr/>
        </p:nvSpPr>
        <p:spPr bwMode="auto">
          <a:xfrm>
            <a:off x="6705600" y="4267200"/>
            <a:ext cx="609600" cy="685800"/>
          </a:xfrm>
          <a:prstGeom prst="line">
            <a:avLst/>
          </a:prstGeom>
          <a:noFill/>
          <a:ln w="28575">
            <a:solidFill>
              <a:schemeClr val="tx1"/>
            </a:solidFill>
            <a:round/>
            <a:headEnd/>
            <a:tailEnd/>
          </a:ln>
        </p:spPr>
        <p:txBody>
          <a:bodyPr/>
          <a:lstStyle/>
          <a:p>
            <a:endParaRPr lang="en-US"/>
          </a:p>
        </p:txBody>
      </p:sp>
      <p:sp>
        <p:nvSpPr>
          <p:cNvPr id="57375" name="AutoShape 3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solidFill>
                  <a:schemeClr val="bg1"/>
                </a:solidFill>
              </a:rPr>
              <a:t>Kinetic Molecular Theory</a:t>
            </a:r>
          </a:p>
        </p:txBody>
      </p:sp>
      <p:sp>
        <p:nvSpPr>
          <p:cNvPr id="58371"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AutoShape 2"/>
          <p:cNvSpPr>
            <a:spLocks noChangeArrowheads="1"/>
          </p:cNvSpPr>
          <p:nvPr/>
        </p:nvSpPr>
        <p:spPr bwMode="auto">
          <a:xfrm rot="-1519643">
            <a:off x="7615238" y="4402138"/>
            <a:ext cx="533400" cy="457200"/>
          </a:xfrm>
          <a:custGeom>
            <a:avLst/>
            <a:gdLst>
              <a:gd name="T0" fmla="*/ 9408855 w 21600"/>
              <a:gd name="T1" fmla="*/ 0 h 21600"/>
              <a:gd name="T2" fmla="*/ 5645051 w 21600"/>
              <a:gd name="T3" fmla="*/ 3225800 h 21600"/>
              <a:gd name="T4" fmla="*/ 0 w 21600"/>
              <a:gd name="T5" fmla="*/ 8064944 h 21600"/>
              <a:gd name="T6" fmla="*/ 5645051 w 21600"/>
              <a:gd name="T7" fmla="*/ 9677399 h 21600"/>
              <a:gd name="T8" fmla="*/ 11290126 w 21600"/>
              <a:gd name="T9" fmla="*/ 6720417 h 21600"/>
              <a:gd name="T10" fmla="*/ 13172018 w 21600"/>
              <a:gd name="T11" fmla="*/ 322580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9CCFF">
              <a:alpha val="47842"/>
            </a:srgbClr>
          </a:solidFill>
          <a:ln w="9525">
            <a:noFill/>
            <a:miter lim="800000"/>
            <a:headEnd/>
            <a:tailEnd/>
          </a:ln>
        </p:spPr>
        <p:txBody>
          <a:bodyPr wrap="none" anchor="ctr"/>
          <a:lstStyle/>
          <a:p>
            <a:endParaRPr lang="en-US"/>
          </a:p>
        </p:txBody>
      </p:sp>
      <p:grpSp>
        <p:nvGrpSpPr>
          <p:cNvPr id="2" name="Group 169"/>
          <p:cNvGrpSpPr>
            <a:grpSpLocks/>
          </p:cNvGrpSpPr>
          <p:nvPr/>
        </p:nvGrpSpPr>
        <p:grpSpPr bwMode="auto">
          <a:xfrm>
            <a:off x="6553200" y="3581400"/>
            <a:ext cx="838200" cy="685800"/>
            <a:chOff x="4128" y="2256"/>
            <a:chExt cx="528" cy="432"/>
          </a:xfrm>
        </p:grpSpPr>
        <p:grpSp>
          <p:nvGrpSpPr>
            <p:cNvPr id="59553" name="Group 168"/>
            <p:cNvGrpSpPr>
              <a:grpSpLocks/>
            </p:cNvGrpSpPr>
            <p:nvPr/>
          </p:nvGrpSpPr>
          <p:grpSpPr bwMode="auto">
            <a:xfrm>
              <a:off x="4272" y="2256"/>
              <a:ext cx="384" cy="288"/>
              <a:chOff x="4272" y="2256"/>
              <a:chExt cx="384" cy="288"/>
            </a:xfrm>
          </p:grpSpPr>
          <p:sp>
            <p:nvSpPr>
              <p:cNvPr id="59556" name="AutoShape 3"/>
              <p:cNvSpPr>
                <a:spLocks noChangeArrowheads="1"/>
              </p:cNvSpPr>
              <p:nvPr/>
            </p:nvSpPr>
            <p:spPr bwMode="auto">
              <a:xfrm rot="-449182">
                <a:off x="4416" y="2400"/>
                <a:ext cx="240" cy="144"/>
              </a:xfrm>
              <a:prstGeom prst="rightArrow">
                <a:avLst>
                  <a:gd name="adj1" fmla="val 50000"/>
                  <a:gd name="adj2" fmla="val 41667"/>
                </a:avLst>
              </a:prstGeom>
              <a:solidFill>
                <a:srgbClr val="FFCC00"/>
              </a:solidFill>
              <a:ln w="9525">
                <a:noFill/>
                <a:miter lim="800000"/>
                <a:headEnd/>
                <a:tailEnd/>
              </a:ln>
            </p:spPr>
            <p:txBody>
              <a:bodyPr wrap="none" anchor="ctr"/>
              <a:lstStyle/>
              <a:p>
                <a:endParaRPr lang="en-US"/>
              </a:p>
            </p:txBody>
          </p:sp>
          <p:sp>
            <p:nvSpPr>
              <p:cNvPr id="59557" name="AutoShape 4"/>
              <p:cNvSpPr>
                <a:spLocks noChangeArrowheads="1"/>
              </p:cNvSpPr>
              <p:nvPr/>
            </p:nvSpPr>
            <p:spPr bwMode="auto">
              <a:xfrm rot="-7421864">
                <a:off x="4224" y="2304"/>
                <a:ext cx="240" cy="144"/>
              </a:xfrm>
              <a:prstGeom prst="rightArrow">
                <a:avLst>
                  <a:gd name="adj1" fmla="val 55926"/>
                  <a:gd name="adj2" fmla="val 7191"/>
                </a:avLst>
              </a:prstGeom>
              <a:solidFill>
                <a:srgbClr val="FFCC00"/>
              </a:solidFill>
              <a:ln w="9525">
                <a:noFill/>
                <a:miter lim="800000"/>
                <a:headEnd/>
                <a:tailEnd/>
              </a:ln>
            </p:spPr>
            <p:txBody>
              <a:bodyPr wrap="none" anchor="ctr"/>
              <a:lstStyle/>
              <a:p>
                <a:endParaRPr lang="en-US"/>
              </a:p>
            </p:txBody>
          </p:sp>
        </p:grpSp>
        <p:sp>
          <p:nvSpPr>
            <p:cNvPr id="59554" name="AutoShape 5"/>
            <p:cNvSpPr>
              <a:spLocks noChangeArrowheads="1"/>
            </p:cNvSpPr>
            <p:nvPr/>
          </p:nvSpPr>
          <p:spPr bwMode="auto">
            <a:xfrm rot="8778136">
              <a:off x="4128" y="2544"/>
              <a:ext cx="240" cy="144"/>
            </a:xfrm>
            <a:prstGeom prst="rightArrow">
              <a:avLst>
                <a:gd name="adj1" fmla="val 43676"/>
                <a:gd name="adj2" fmla="val 0"/>
              </a:avLst>
            </a:prstGeom>
            <a:solidFill>
              <a:srgbClr val="FF6600"/>
            </a:solidFill>
            <a:ln w="9525">
              <a:noFill/>
              <a:miter lim="800000"/>
              <a:headEnd/>
              <a:tailEnd/>
            </a:ln>
          </p:spPr>
          <p:txBody>
            <a:bodyPr wrap="none" anchor="ctr"/>
            <a:lstStyle/>
            <a:p>
              <a:endParaRPr lang="en-US"/>
            </a:p>
          </p:txBody>
        </p:sp>
        <p:sp>
          <p:nvSpPr>
            <p:cNvPr id="59555" name="AutoShape 6"/>
            <p:cNvSpPr>
              <a:spLocks noChangeArrowheads="1"/>
            </p:cNvSpPr>
            <p:nvPr/>
          </p:nvSpPr>
          <p:spPr bwMode="auto">
            <a:xfrm rot="1423224">
              <a:off x="4416" y="2496"/>
              <a:ext cx="240" cy="144"/>
            </a:xfrm>
            <a:prstGeom prst="rightArrow">
              <a:avLst>
                <a:gd name="adj1" fmla="val 50000"/>
                <a:gd name="adj2" fmla="val 41667"/>
              </a:avLst>
            </a:prstGeom>
            <a:solidFill>
              <a:srgbClr val="FF6600"/>
            </a:solidFill>
            <a:ln w="9525">
              <a:noFill/>
              <a:miter lim="800000"/>
              <a:headEnd/>
              <a:tailEnd/>
            </a:ln>
          </p:spPr>
          <p:txBody>
            <a:bodyPr wrap="none" anchor="ctr"/>
            <a:lstStyle/>
            <a:p>
              <a:endParaRPr lang="en-US"/>
            </a:p>
          </p:txBody>
        </p:sp>
      </p:grpSp>
      <p:sp>
        <p:nvSpPr>
          <p:cNvPr id="59396" name="Rectangle 7"/>
          <p:cNvSpPr>
            <a:spLocks noGrp="1" noChangeArrowheads="1"/>
          </p:cNvSpPr>
          <p:nvPr>
            <p:ph type="title"/>
          </p:nvPr>
        </p:nvSpPr>
        <p:spPr/>
        <p:txBody>
          <a:bodyPr/>
          <a:lstStyle/>
          <a:p>
            <a:pPr eaLnBrk="1" hangingPunct="1"/>
            <a:r>
              <a:rPr lang="en-US" sz="4000" smtClean="0"/>
              <a:t>Collisions of Gas Particles</a:t>
            </a:r>
          </a:p>
        </p:txBody>
      </p:sp>
      <p:grpSp>
        <p:nvGrpSpPr>
          <p:cNvPr id="59397" name="Group 8"/>
          <p:cNvGrpSpPr>
            <a:grpSpLocks/>
          </p:cNvGrpSpPr>
          <p:nvPr/>
        </p:nvGrpSpPr>
        <p:grpSpPr bwMode="auto">
          <a:xfrm rot="2818496">
            <a:off x="2362200" y="2514600"/>
            <a:ext cx="304800" cy="457200"/>
            <a:chOff x="4032" y="2016"/>
            <a:chExt cx="192" cy="288"/>
          </a:xfrm>
        </p:grpSpPr>
        <p:sp>
          <p:nvSpPr>
            <p:cNvPr id="59548" name="Oval 9"/>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549" name="Freeform 10"/>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550" name="Line 11"/>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551" name="Freeform 12"/>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552" name="Freeform 13"/>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398" name="Group 14"/>
          <p:cNvGrpSpPr>
            <a:grpSpLocks/>
          </p:cNvGrpSpPr>
          <p:nvPr/>
        </p:nvGrpSpPr>
        <p:grpSpPr bwMode="auto">
          <a:xfrm rot="5952024">
            <a:off x="2590800" y="3505200"/>
            <a:ext cx="304800" cy="457200"/>
            <a:chOff x="4032" y="2016"/>
            <a:chExt cx="192" cy="288"/>
          </a:xfrm>
        </p:grpSpPr>
        <p:sp>
          <p:nvSpPr>
            <p:cNvPr id="59543" name="Oval 15"/>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544" name="Freeform 16"/>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545" name="Line 17"/>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546" name="Freeform 18"/>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547" name="Freeform 19"/>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399" name="Group 20"/>
          <p:cNvGrpSpPr>
            <a:grpSpLocks/>
          </p:cNvGrpSpPr>
          <p:nvPr/>
        </p:nvGrpSpPr>
        <p:grpSpPr bwMode="auto">
          <a:xfrm rot="1849660">
            <a:off x="3352800" y="4114800"/>
            <a:ext cx="304800" cy="457200"/>
            <a:chOff x="4032" y="2016"/>
            <a:chExt cx="192" cy="288"/>
          </a:xfrm>
        </p:grpSpPr>
        <p:sp>
          <p:nvSpPr>
            <p:cNvPr id="59538" name="Oval 21"/>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539" name="Freeform 22"/>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540" name="Line 23"/>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541" name="Freeform 24"/>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542" name="Freeform 25"/>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00" name="Group 26"/>
          <p:cNvGrpSpPr>
            <a:grpSpLocks/>
          </p:cNvGrpSpPr>
          <p:nvPr/>
        </p:nvGrpSpPr>
        <p:grpSpPr bwMode="auto">
          <a:xfrm rot="-4969540">
            <a:off x="3657600" y="2514600"/>
            <a:ext cx="304800" cy="457200"/>
            <a:chOff x="4032" y="2016"/>
            <a:chExt cx="192" cy="288"/>
          </a:xfrm>
        </p:grpSpPr>
        <p:sp>
          <p:nvSpPr>
            <p:cNvPr id="59533" name="Oval 27"/>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534" name="Freeform 28"/>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535" name="Line 29"/>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536" name="Freeform 30"/>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537" name="Freeform 31"/>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01" name="Group 32"/>
          <p:cNvGrpSpPr>
            <a:grpSpLocks/>
          </p:cNvGrpSpPr>
          <p:nvPr/>
        </p:nvGrpSpPr>
        <p:grpSpPr bwMode="auto">
          <a:xfrm rot="-692542">
            <a:off x="4876800" y="3581400"/>
            <a:ext cx="304800" cy="457200"/>
            <a:chOff x="4032" y="2016"/>
            <a:chExt cx="192" cy="288"/>
          </a:xfrm>
        </p:grpSpPr>
        <p:sp>
          <p:nvSpPr>
            <p:cNvPr id="59528" name="Oval 33"/>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529" name="Freeform 34"/>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530" name="Line 35"/>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531" name="Freeform 36"/>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532" name="Freeform 37"/>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02" name="Group 38"/>
          <p:cNvGrpSpPr>
            <a:grpSpLocks/>
          </p:cNvGrpSpPr>
          <p:nvPr/>
        </p:nvGrpSpPr>
        <p:grpSpPr bwMode="auto">
          <a:xfrm>
            <a:off x="4038600" y="3200400"/>
            <a:ext cx="304800" cy="457200"/>
            <a:chOff x="4032" y="2016"/>
            <a:chExt cx="192" cy="288"/>
          </a:xfrm>
        </p:grpSpPr>
        <p:sp>
          <p:nvSpPr>
            <p:cNvPr id="59523" name="Oval 39"/>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524" name="Freeform 40"/>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525" name="Line 41"/>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526" name="Freeform 42"/>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527" name="Freeform 43"/>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03" name="Group 44"/>
          <p:cNvGrpSpPr>
            <a:grpSpLocks/>
          </p:cNvGrpSpPr>
          <p:nvPr/>
        </p:nvGrpSpPr>
        <p:grpSpPr bwMode="auto">
          <a:xfrm rot="-9344185">
            <a:off x="4343400" y="4343400"/>
            <a:ext cx="304800" cy="457200"/>
            <a:chOff x="4032" y="2016"/>
            <a:chExt cx="192" cy="288"/>
          </a:xfrm>
        </p:grpSpPr>
        <p:sp>
          <p:nvSpPr>
            <p:cNvPr id="59518" name="Oval 45"/>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519" name="Freeform 46"/>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520" name="Line 47"/>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521" name="Freeform 48"/>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522" name="Freeform 49"/>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04" name="Group 50"/>
          <p:cNvGrpSpPr>
            <a:grpSpLocks/>
          </p:cNvGrpSpPr>
          <p:nvPr/>
        </p:nvGrpSpPr>
        <p:grpSpPr bwMode="auto">
          <a:xfrm rot="-8610253">
            <a:off x="4876800" y="4572000"/>
            <a:ext cx="304800" cy="457200"/>
            <a:chOff x="4032" y="2016"/>
            <a:chExt cx="192" cy="288"/>
          </a:xfrm>
        </p:grpSpPr>
        <p:sp>
          <p:nvSpPr>
            <p:cNvPr id="59513" name="Oval 51"/>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514" name="Freeform 52"/>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515" name="Line 53"/>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516" name="Freeform 54"/>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517" name="Freeform 55"/>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05" name="Group 56"/>
          <p:cNvGrpSpPr>
            <a:grpSpLocks/>
          </p:cNvGrpSpPr>
          <p:nvPr/>
        </p:nvGrpSpPr>
        <p:grpSpPr bwMode="auto">
          <a:xfrm rot="-2498013">
            <a:off x="2590800" y="4648200"/>
            <a:ext cx="304800" cy="457200"/>
            <a:chOff x="4032" y="2016"/>
            <a:chExt cx="192" cy="288"/>
          </a:xfrm>
        </p:grpSpPr>
        <p:sp>
          <p:nvSpPr>
            <p:cNvPr id="59508" name="Oval 57"/>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509" name="Freeform 58"/>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510" name="Line 59"/>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511" name="Freeform 60"/>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512" name="Freeform 61"/>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06" name="Group 62"/>
          <p:cNvGrpSpPr>
            <a:grpSpLocks/>
          </p:cNvGrpSpPr>
          <p:nvPr/>
        </p:nvGrpSpPr>
        <p:grpSpPr bwMode="auto">
          <a:xfrm>
            <a:off x="1676400" y="3200400"/>
            <a:ext cx="304800" cy="457200"/>
            <a:chOff x="4032" y="2016"/>
            <a:chExt cx="192" cy="288"/>
          </a:xfrm>
        </p:grpSpPr>
        <p:sp>
          <p:nvSpPr>
            <p:cNvPr id="59503" name="Oval 63"/>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504" name="Freeform 64"/>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505" name="Line 65"/>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506" name="Freeform 66"/>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507" name="Freeform 67"/>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07" name="Group 68"/>
          <p:cNvGrpSpPr>
            <a:grpSpLocks/>
          </p:cNvGrpSpPr>
          <p:nvPr/>
        </p:nvGrpSpPr>
        <p:grpSpPr bwMode="auto">
          <a:xfrm>
            <a:off x="1676400" y="5029200"/>
            <a:ext cx="304800" cy="457200"/>
            <a:chOff x="4032" y="2016"/>
            <a:chExt cx="192" cy="288"/>
          </a:xfrm>
        </p:grpSpPr>
        <p:sp>
          <p:nvSpPr>
            <p:cNvPr id="59498" name="Oval 69"/>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499" name="Freeform 70"/>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500" name="Line 71"/>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501" name="Freeform 72"/>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502" name="Freeform 73"/>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08" name="Group 74"/>
          <p:cNvGrpSpPr>
            <a:grpSpLocks/>
          </p:cNvGrpSpPr>
          <p:nvPr/>
        </p:nvGrpSpPr>
        <p:grpSpPr bwMode="auto">
          <a:xfrm rot="2598919">
            <a:off x="2438400" y="5562600"/>
            <a:ext cx="304800" cy="457200"/>
            <a:chOff x="4032" y="2016"/>
            <a:chExt cx="192" cy="288"/>
          </a:xfrm>
        </p:grpSpPr>
        <p:sp>
          <p:nvSpPr>
            <p:cNvPr id="59493" name="Oval 75"/>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494" name="Freeform 76"/>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95" name="Line 77"/>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496" name="Freeform 78"/>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97" name="Freeform 79"/>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09" name="Group 80"/>
          <p:cNvGrpSpPr>
            <a:grpSpLocks/>
          </p:cNvGrpSpPr>
          <p:nvPr/>
        </p:nvGrpSpPr>
        <p:grpSpPr bwMode="auto">
          <a:xfrm>
            <a:off x="2209800" y="4038600"/>
            <a:ext cx="304800" cy="457200"/>
            <a:chOff x="4032" y="2016"/>
            <a:chExt cx="192" cy="288"/>
          </a:xfrm>
        </p:grpSpPr>
        <p:sp>
          <p:nvSpPr>
            <p:cNvPr id="59488" name="Oval 81"/>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489" name="Freeform 82"/>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90" name="Line 83"/>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491" name="Freeform 84"/>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92" name="Freeform 85"/>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10" name="Group 86"/>
          <p:cNvGrpSpPr>
            <a:grpSpLocks/>
          </p:cNvGrpSpPr>
          <p:nvPr/>
        </p:nvGrpSpPr>
        <p:grpSpPr bwMode="auto">
          <a:xfrm rot="5809612">
            <a:off x="3886200" y="5410200"/>
            <a:ext cx="304800" cy="457200"/>
            <a:chOff x="4032" y="2016"/>
            <a:chExt cx="192" cy="288"/>
          </a:xfrm>
        </p:grpSpPr>
        <p:sp>
          <p:nvSpPr>
            <p:cNvPr id="59483" name="Oval 87"/>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484" name="Freeform 88"/>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85" name="Line 89"/>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486" name="Freeform 90"/>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87" name="Freeform 91"/>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11" name="Group 92"/>
          <p:cNvGrpSpPr>
            <a:grpSpLocks/>
          </p:cNvGrpSpPr>
          <p:nvPr/>
        </p:nvGrpSpPr>
        <p:grpSpPr bwMode="auto">
          <a:xfrm rot="-4105352">
            <a:off x="4343400" y="3886200"/>
            <a:ext cx="304800" cy="457200"/>
            <a:chOff x="4032" y="2016"/>
            <a:chExt cx="192" cy="288"/>
          </a:xfrm>
        </p:grpSpPr>
        <p:sp>
          <p:nvSpPr>
            <p:cNvPr id="59478" name="Oval 93"/>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479" name="Freeform 94"/>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80" name="Line 95"/>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481" name="Freeform 96"/>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82" name="Freeform 97"/>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12" name="Group 98"/>
          <p:cNvGrpSpPr>
            <a:grpSpLocks/>
          </p:cNvGrpSpPr>
          <p:nvPr/>
        </p:nvGrpSpPr>
        <p:grpSpPr bwMode="auto">
          <a:xfrm rot="-2549171">
            <a:off x="3276600" y="3276600"/>
            <a:ext cx="304800" cy="457200"/>
            <a:chOff x="4032" y="2016"/>
            <a:chExt cx="192" cy="288"/>
          </a:xfrm>
        </p:grpSpPr>
        <p:sp>
          <p:nvSpPr>
            <p:cNvPr id="59473" name="Oval 99"/>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474" name="Freeform 100"/>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75" name="Line 101"/>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476" name="Freeform 102"/>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77" name="Freeform 103"/>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13" name="Group 104"/>
          <p:cNvGrpSpPr>
            <a:grpSpLocks/>
          </p:cNvGrpSpPr>
          <p:nvPr/>
        </p:nvGrpSpPr>
        <p:grpSpPr bwMode="auto">
          <a:xfrm rot="-1294795">
            <a:off x="4724400" y="2895600"/>
            <a:ext cx="304800" cy="457200"/>
            <a:chOff x="4032" y="2016"/>
            <a:chExt cx="192" cy="288"/>
          </a:xfrm>
        </p:grpSpPr>
        <p:sp>
          <p:nvSpPr>
            <p:cNvPr id="59468" name="Oval 105"/>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469" name="Freeform 106"/>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70" name="Line 107"/>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471" name="Freeform 108"/>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72" name="Freeform 109"/>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14" name="Group 110"/>
          <p:cNvGrpSpPr>
            <a:grpSpLocks/>
          </p:cNvGrpSpPr>
          <p:nvPr/>
        </p:nvGrpSpPr>
        <p:grpSpPr bwMode="auto">
          <a:xfrm>
            <a:off x="3200400" y="4876800"/>
            <a:ext cx="304800" cy="457200"/>
            <a:chOff x="4032" y="2016"/>
            <a:chExt cx="192" cy="288"/>
          </a:xfrm>
        </p:grpSpPr>
        <p:sp>
          <p:nvSpPr>
            <p:cNvPr id="59463" name="Oval 111"/>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464" name="Freeform 112"/>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65" name="Line 113"/>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466" name="Freeform 114"/>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67" name="Freeform 115"/>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15" name="Group 116"/>
          <p:cNvGrpSpPr>
            <a:grpSpLocks/>
          </p:cNvGrpSpPr>
          <p:nvPr/>
        </p:nvGrpSpPr>
        <p:grpSpPr bwMode="auto">
          <a:xfrm rot="-3848667">
            <a:off x="3276600" y="5638800"/>
            <a:ext cx="304800" cy="457200"/>
            <a:chOff x="4032" y="2016"/>
            <a:chExt cx="192" cy="288"/>
          </a:xfrm>
        </p:grpSpPr>
        <p:sp>
          <p:nvSpPr>
            <p:cNvPr id="59458" name="Oval 117"/>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459" name="Freeform 118"/>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60" name="Line 119"/>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461" name="Freeform 120"/>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62" name="Freeform 121"/>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16" name="Group 122"/>
          <p:cNvGrpSpPr>
            <a:grpSpLocks/>
          </p:cNvGrpSpPr>
          <p:nvPr/>
        </p:nvGrpSpPr>
        <p:grpSpPr bwMode="auto">
          <a:xfrm rot="-4308981">
            <a:off x="1676400" y="4038600"/>
            <a:ext cx="304800" cy="457200"/>
            <a:chOff x="4032" y="2016"/>
            <a:chExt cx="192" cy="288"/>
          </a:xfrm>
        </p:grpSpPr>
        <p:sp>
          <p:nvSpPr>
            <p:cNvPr id="59453" name="Oval 123"/>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59454" name="Freeform 124"/>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55" name="Line 125"/>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59456" name="Freeform 126"/>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57" name="Freeform 127"/>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59417" name="Group 128"/>
          <p:cNvGrpSpPr>
            <a:grpSpLocks/>
          </p:cNvGrpSpPr>
          <p:nvPr/>
        </p:nvGrpSpPr>
        <p:grpSpPr bwMode="auto">
          <a:xfrm>
            <a:off x="1371600" y="2514600"/>
            <a:ext cx="3962400" cy="3657600"/>
            <a:chOff x="864" y="1584"/>
            <a:chExt cx="2496" cy="2304"/>
          </a:xfrm>
        </p:grpSpPr>
        <p:sp>
          <p:nvSpPr>
            <p:cNvPr id="59445" name="Rectangle 129"/>
            <p:cNvSpPr>
              <a:spLocks noChangeArrowheads="1"/>
            </p:cNvSpPr>
            <p:nvPr/>
          </p:nvSpPr>
          <p:spPr bwMode="auto">
            <a:xfrm>
              <a:off x="864" y="1920"/>
              <a:ext cx="2016" cy="1968"/>
            </a:xfrm>
            <a:prstGeom prst="rect">
              <a:avLst/>
            </a:prstGeom>
            <a:noFill/>
            <a:ln w="9525">
              <a:solidFill>
                <a:schemeClr val="tx1"/>
              </a:solidFill>
              <a:miter lim="800000"/>
              <a:headEnd/>
              <a:tailEnd/>
            </a:ln>
          </p:spPr>
          <p:txBody>
            <a:bodyPr wrap="none" anchor="ctr"/>
            <a:lstStyle/>
            <a:p>
              <a:endParaRPr lang="en-US"/>
            </a:p>
          </p:txBody>
        </p:sp>
        <p:sp>
          <p:nvSpPr>
            <p:cNvPr id="59446" name="Rectangle 130"/>
            <p:cNvSpPr>
              <a:spLocks noChangeArrowheads="1"/>
            </p:cNvSpPr>
            <p:nvPr/>
          </p:nvSpPr>
          <p:spPr bwMode="auto">
            <a:xfrm>
              <a:off x="1344" y="1584"/>
              <a:ext cx="2016" cy="1968"/>
            </a:xfrm>
            <a:prstGeom prst="rect">
              <a:avLst/>
            </a:prstGeom>
            <a:noFill/>
            <a:ln w="9525">
              <a:solidFill>
                <a:schemeClr val="tx1"/>
              </a:solidFill>
              <a:prstDash val="dash"/>
              <a:miter lim="800000"/>
              <a:headEnd/>
              <a:tailEnd/>
            </a:ln>
          </p:spPr>
          <p:txBody>
            <a:bodyPr wrap="none" anchor="ctr"/>
            <a:lstStyle/>
            <a:p>
              <a:endParaRPr lang="en-US"/>
            </a:p>
          </p:txBody>
        </p:sp>
        <p:sp>
          <p:nvSpPr>
            <p:cNvPr id="59447" name="Line 131"/>
            <p:cNvSpPr>
              <a:spLocks noChangeShapeType="1"/>
            </p:cNvSpPr>
            <p:nvPr/>
          </p:nvSpPr>
          <p:spPr bwMode="auto">
            <a:xfrm>
              <a:off x="3360" y="1584"/>
              <a:ext cx="0" cy="1968"/>
            </a:xfrm>
            <a:prstGeom prst="line">
              <a:avLst/>
            </a:prstGeom>
            <a:noFill/>
            <a:ln w="9525">
              <a:solidFill>
                <a:schemeClr val="tx1"/>
              </a:solidFill>
              <a:round/>
              <a:headEnd/>
              <a:tailEnd/>
            </a:ln>
          </p:spPr>
          <p:txBody>
            <a:bodyPr/>
            <a:lstStyle/>
            <a:p>
              <a:endParaRPr lang="en-US"/>
            </a:p>
          </p:txBody>
        </p:sp>
        <p:sp>
          <p:nvSpPr>
            <p:cNvPr id="59448" name="Line 132"/>
            <p:cNvSpPr>
              <a:spLocks noChangeShapeType="1"/>
            </p:cNvSpPr>
            <p:nvPr/>
          </p:nvSpPr>
          <p:spPr bwMode="auto">
            <a:xfrm flipH="1">
              <a:off x="1344" y="1584"/>
              <a:ext cx="2016" cy="0"/>
            </a:xfrm>
            <a:prstGeom prst="line">
              <a:avLst/>
            </a:prstGeom>
            <a:noFill/>
            <a:ln w="9525">
              <a:solidFill>
                <a:schemeClr val="tx1"/>
              </a:solidFill>
              <a:round/>
              <a:headEnd/>
              <a:tailEnd/>
            </a:ln>
          </p:spPr>
          <p:txBody>
            <a:bodyPr/>
            <a:lstStyle/>
            <a:p>
              <a:endParaRPr lang="en-US"/>
            </a:p>
          </p:txBody>
        </p:sp>
        <p:sp>
          <p:nvSpPr>
            <p:cNvPr id="59449" name="Line 133"/>
            <p:cNvSpPr>
              <a:spLocks noChangeShapeType="1"/>
            </p:cNvSpPr>
            <p:nvPr/>
          </p:nvSpPr>
          <p:spPr bwMode="auto">
            <a:xfrm flipH="1">
              <a:off x="2880" y="1584"/>
              <a:ext cx="480" cy="336"/>
            </a:xfrm>
            <a:prstGeom prst="line">
              <a:avLst/>
            </a:prstGeom>
            <a:noFill/>
            <a:ln w="9525">
              <a:solidFill>
                <a:schemeClr val="tx1"/>
              </a:solidFill>
              <a:round/>
              <a:headEnd/>
              <a:tailEnd/>
            </a:ln>
          </p:spPr>
          <p:txBody>
            <a:bodyPr/>
            <a:lstStyle/>
            <a:p>
              <a:endParaRPr lang="en-US"/>
            </a:p>
          </p:txBody>
        </p:sp>
        <p:sp>
          <p:nvSpPr>
            <p:cNvPr id="59450" name="Line 134"/>
            <p:cNvSpPr>
              <a:spLocks noChangeShapeType="1"/>
            </p:cNvSpPr>
            <p:nvPr/>
          </p:nvSpPr>
          <p:spPr bwMode="auto">
            <a:xfrm flipH="1">
              <a:off x="864" y="1584"/>
              <a:ext cx="480" cy="336"/>
            </a:xfrm>
            <a:prstGeom prst="line">
              <a:avLst/>
            </a:prstGeom>
            <a:noFill/>
            <a:ln w="9525">
              <a:solidFill>
                <a:schemeClr val="tx1"/>
              </a:solidFill>
              <a:round/>
              <a:headEnd/>
              <a:tailEnd/>
            </a:ln>
          </p:spPr>
          <p:txBody>
            <a:bodyPr/>
            <a:lstStyle/>
            <a:p>
              <a:endParaRPr lang="en-US"/>
            </a:p>
          </p:txBody>
        </p:sp>
        <p:sp>
          <p:nvSpPr>
            <p:cNvPr id="59451" name="Line 135"/>
            <p:cNvSpPr>
              <a:spLocks noChangeShapeType="1"/>
            </p:cNvSpPr>
            <p:nvPr/>
          </p:nvSpPr>
          <p:spPr bwMode="auto">
            <a:xfrm flipH="1">
              <a:off x="2880" y="3552"/>
              <a:ext cx="480" cy="336"/>
            </a:xfrm>
            <a:prstGeom prst="line">
              <a:avLst/>
            </a:prstGeom>
            <a:noFill/>
            <a:ln w="9525">
              <a:solidFill>
                <a:schemeClr val="tx1"/>
              </a:solidFill>
              <a:round/>
              <a:headEnd/>
              <a:tailEnd/>
            </a:ln>
          </p:spPr>
          <p:txBody>
            <a:bodyPr/>
            <a:lstStyle/>
            <a:p>
              <a:endParaRPr lang="en-US"/>
            </a:p>
          </p:txBody>
        </p:sp>
        <p:sp>
          <p:nvSpPr>
            <p:cNvPr id="59452" name="Line 136"/>
            <p:cNvSpPr>
              <a:spLocks noChangeShapeType="1"/>
            </p:cNvSpPr>
            <p:nvPr/>
          </p:nvSpPr>
          <p:spPr bwMode="auto">
            <a:xfrm flipH="1">
              <a:off x="864" y="3552"/>
              <a:ext cx="480" cy="336"/>
            </a:xfrm>
            <a:prstGeom prst="line">
              <a:avLst/>
            </a:prstGeom>
            <a:noFill/>
            <a:ln w="9525">
              <a:solidFill>
                <a:schemeClr val="tx1"/>
              </a:solidFill>
              <a:prstDash val="dash"/>
              <a:round/>
              <a:headEnd/>
              <a:tailEnd/>
            </a:ln>
          </p:spPr>
          <p:txBody>
            <a:bodyPr/>
            <a:lstStyle/>
            <a:p>
              <a:endParaRPr lang="en-US"/>
            </a:p>
          </p:txBody>
        </p:sp>
      </p:grpSp>
      <p:sp>
        <p:nvSpPr>
          <p:cNvPr id="59418" name="Oval 137"/>
          <p:cNvSpPr>
            <a:spLocks noChangeArrowheads="1"/>
          </p:cNvSpPr>
          <p:nvPr/>
        </p:nvSpPr>
        <p:spPr bwMode="auto">
          <a:xfrm>
            <a:off x="4267200" y="3733800"/>
            <a:ext cx="1219200" cy="1219200"/>
          </a:xfrm>
          <a:prstGeom prst="ellipse">
            <a:avLst/>
          </a:prstGeom>
          <a:noFill/>
          <a:ln w="19050">
            <a:solidFill>
              <a:schemeClr val="tx1"/>
            </a:solidFill>
            <a:round/>
            <a:headEnd/>
            <a:tailEnd/>
          </a:ln>
        </p:spPr>
        <p:txBody>
          <a:bodyPr wrap="none" anchor="ctr"/>
          <a:lstStyle/>
          <a:p>
            <a:endParaRPr lang="en-US"/>
          </a:p>
        </p:txBody>
      </p:sp>
      <p:sp>
        <p:nvSpPr>
          <p:cNvPr id="59419" name="Oval 138"/>
          <p:cNvSpPr>
            <a:spLocks noChangeAspect="1" noChangeArrowheads="1"/>
          </p:cNvSpPr>
          <p:nvPr/>
        </p:nvSpPr>
        <p:spPr bwMode="auto">
          <a:xfrm>
            <a:off x="5975350" y="2743200"/>
            <a:ext cx="2559050" cy="2559050"/>
          </a:xfrm>
          <a:prstGeom prst="ellipse">
            <a:avLst/>
          </a:prstGeom>
          <a:noFill/>
          <a:ln w="19050">
            <a:solidFill>
              <a:schemeClr val="tx1"/>
            </a:solidFill>
            <a:round/>
            <a:headEnd/>
            <a:tailEnd/>
          </a:ln>
        </p:spPr>
        <p:txBody>
          <a:bodyPr wrap="none" anchor="ctr"/>
          <a:lstStyle/>
          <a:p>
            <a:endParaRPr lang="en-US"/>
          </a:p>
        </p:txBody>
      </p:sp>
      <p:sp>
        <p:nvSpPr>
          <p:cNvPr id="59420" name="Freeform 139"/>
          <p:cNvSpPr>
            <a:spLocks/>
          </p:cNvSpPr>
          <p:nvPr/>
        </p:nvSpPr>
        <p:spPr bwMode="auto">
          <a:xfrm>
            <a:off x="8148638" y="3124200"/>
            <a:ext cx="4762" cy="1828800"/>
          </a:xfrm>
          <a:custGeom>
            <a:avLst/>
            <a:gdLst>
              <a:gd name="T0" fmla="*/ 4762 w 3"/>
              <a:gd name="T1" fmla="*/ 0 h 1152"/>
              <a:gd name="T2" fmla="*/ 0 w 3"/>
              <a:gd name="T3" fmla="*/ 1828800 h 1152"/>
              <a:gd name="T4" fmla="*/ 0 60000 65536"/>
              <a:gd name="T5" fmla="*/ 0 60000 65536"/>
              <a:gd name="T6" fmla="*/ 0 w 3"/>
              <a:gd name="T7" fmla="*/ 0 h 1152"/>
              <a:gd name="T8" fmla="*/ 3 w 3"/>
              <a:gd name="T9" fmla="*/ 1152 h 1152"/>
            </a:gdLst>
            <a:ahLst/>
            <a:cxnLst>
              <a:cxn ang="T4">
                <a:pos x="T0" y="T1"/>
              </a:cxn>
              <a:cxn ang="T5">
                <a:pos x="T2" y="T3"/>
              </a:cxn>
            </a:cxnLst>
            <a:rect l="T6" t="T7" r="T8" b="T9"/>
            <a:pathLst>
              <a:path w="3" h="1152">
                <a:moveTo>
                  <a:pt x="3" y="0"/>
                </a:moveTo>
                <a:lnTo>
                  <a:pt x="0" y="1152"/>
                </a:lnTo>
              </a:path>
            </a:pathLst>
          </a:custGeom>
          <a:noFill/>
          <a:ln w="15875">
            <a:solidFill>
              <a:schemeClr val="tx1"/>
            </a:solidFill>
            <a:round/>
            <a:headEnd/>
            <a:tailEnd/>
          </a:ln>
        </p:spPr>
        <p:txBody>
          <a:bodyPr/>
          <a:lstStyle/>
          <a:p>
            <a:endParaRPr lang="en-US"/>
          </a:p>
        </p:txBody>
      </p:sp>
      <p:sp>
        <p:nvSpPr>
          <p:cNvPr id="59421" name="Freeform 140"/>
          <p:cNvSpPr>
            <a:spLocks/>
          </p:cNvSpPr>
          <p:nvPr/>
        </p:nvSpPr>
        <p:spPr bwMode="auto">
          <a:xfrm>
            <a:off x="4800600" y="2852738"/>
            <a:ext cx="1933575" cy="881062"/>
          </a:xfrm>
          <a:custGeom>
            <a:avLst/>
            <a:gdLst>
              <a:gd name="T0" fmla="*/ 0 w 1218"/>
              <a:gd name="T1" fmla="*/ 881062 h 555"/>
              <a:gd name="T2" fmla="*/ 1933575 w 1218"/>
              <a:gd name="T3" fmla="*/ 0 h 555"/>
              <a:gd name="T4" fmla="*/ 0 60000 65536"/>
              <a:gd name="T5" fmla="*/ 0 60000 65536"/>
              <a:gd name="T6" fmla="*/ 0 w 1218"/>
              <a:gd name="T7" fmla="*/ 0 h 555"/>
              <a:gd name="T8" fmla="*/ 1218 w 1218"/>
              <a:gd name="T9" fmla="*/ 555 h 555"/>
            </a:gdLst>
            <a:ahLst/>
            <a:cxnLst>
              <a:cxn ang="T4">
                <a:pos x="T0" y="T1"/>
              </a:cxn>
              <a:cxn ang="T5">
                <a:pos x="T2" y="T3"/>
              </a:cxn>
            </a:cxnLst>
            <a:rect l="T6" t="T7" r="T8" b="T9"/>
            <a:pathLst>
              <a:path w="1218" h="555">
                <a:moveTo>
                  <a:pt x="0" y="555"/>
                </a:moveTo>
                <a:lnTo>
                  <a:pt x="1218" y="0"/>
                </a:lnTo>
              </a:path>
            </a:pathLst>
          </a:custGeom>
          <a:noFill/>
          <a:ln w="15875">
            <a:solidFill>
              <a:schemeClr val="tx1"/>
            </a:solidFill>
            <a:round/>
            <a:headEnd/>
            <a:tailEnd/>
          </a:ln>
        </p:spPr>
        <p:txBody>
          <a:bodyPr/>
          <a:lstStyle/>
          <a:p>
            <a:endParaRPr lang="en-US"/>
          </a:p>
        </p:txBody>
      </p:sp>
      <p:sp>
        <p:nvSpPr>
          <p:cNvPr id="59422" name="Freeform 141"/>
          <p:cNvSpPr>
            <a:spLocks/>
          </p:cNvSpPr>
          <p:nvPr/>
        </p:nvSpPr>
        <p:spPr bwMode="auto">
          <a:xfrm>
            <a:off x="4876800" y="4953000"/>
            <a:ext cx="2000250" cy="295275"/>
          </a:xfrm>
          <a:custGeom>
            <a:avLst/>
            <a:gdLst>
              <a:gd name="T0" fmla="*/ 0 w 1260"/>
              <a:gd name="T1" fmla="*/ 0 h 186"/>
              <a:gd name="T2" fmla="*/ 2000250 w 1260"/>
              <a:gd name="T3" fmla="*/ 295275 h 186"/>
              <a:gd name="T4" fmla="*/ 0 60000 65536"/>
              <a:gd name="T5" fmla="*/ 0 60000 65536"/>
              <a:gd name="T6" fmla="*/ 0 w 1260"/>
              <a:gd name="T7" fmla="*/ 0 h 186"/>
              <a:gd name="T8" fmla="*/ 1260 w 1260"/>
              <a:gd name="T9" fmla="*/ 186 h 186"/>
            </a:gdLst>
            <a:ahLst/>
            <a:cxnLst>
              <a:cxn ang="T4">
                <a:pos x="T0" y="T1"/>
              </a:cxn>
              <a:cxn ang="T5">
                <a:pos x="T2" y="T3"/>
              </a:cxn>
            </a:cxnLst>
            <a:rect l="T6" t="T7" r="T8" b="T9"/>
            <a:pathLst>
              <a:path w="1260" h="186">
                <a:moveTo>
                  <a:pt x="0" y="0"/>
                </a:moveTo>
                <a:lnTo>
                  <a:pt x="1260" y="186"/>
                </a:lnTo>
              </a:path>
            </a:pathLst>
          </a:custGeom>
          <a:noFill/>
          <a:ln w="15875">
            <a:solidFill>
              <a:schemeClr val="tx1"/>
            </a:solidFill>
            <a:round/>
            <a:headEnd/>
            <a:tailEnd/>
          </a:ln>
        </p:spPr>
        <p:txBody>
          <a:bodyPr/>
          <a:lstStyle/>
          <a:p>
            <a:endParaRPr lang="en-US"/>
          </a:p>
        </p:txBody>
      </p:sp>
      <p:sp>
        <p:nvSpPr>
          <p:cNvPr id="59423" name="Freeform 144"/>
          <p:cNvSpPr>
            <a:spLocks noChangeAspect="1"/>
          </p:cNvSpPr>
          <p:nvPr/>
        </p:nvSpPr>
        <p:spPr bwMode="auto">
          <a:xfrm rot="-692542">
            <a:off x="7456488" y="2651125"/>
            <a:ext cx="287337" cy="428625"/>
          </a:xfrm>
          <a:custGeom>
            <a:avLst/>
            <a:gdLst>
              <a:gd name="T0" fmla="*/ 0 w 121"/>
              <a:gd name="T1" fmla="*/ 428625 h 180"/>
              <a:gd name="T2" fmla="*/ 287337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24" name="Line 145"/>
          <p:cNvSpPr>
            <a:spLocks noChangeAspect="1" noChangeShapeType="1"/>
          </p:cNvSpPr>
          <p:nvPr/>
        </p:nvSpPr>
        <p:spPr bwMode="auto">
          <a:xfrm rot="20907458" flipV="1">
            <a:off x="7529513" y="2759075"/>
            <a:ext cx="228600" cy="342900"/>
          </a:xfrm>
          <a:prstGeom prst="line">
            <a:avLst/>
          </a:prstGeom>
          <a:noFill/>
          <a:ln w="6350">
            <a:solidFill>
              <a:schemeClr val="tx1"/>
            </a:solidFill>
            <a:round/>
            <a:headEnd/>
            <a:tailEnd/>
          </a:ln>
        </p:spPr>
        <p:txBody>
          <a:bodyPr/>
          <a:lstStyle/>
          <a:p>
            <a:endParaRPr lang="en-US"/>
          </a:p>
        </p:txBody>
      </p:sp>
      <p:sp>
        <p:nvSpPr>
          <p:cNvPr id="59425" name="Freeform 146"/>
          <p:cNvSpPr>
            <a:spLocks noChangeAspect="1"/>
          </p:cNvSpPr>
          <p:nvPr/>
        </p:nvSpPr>
        <p:spPr bwMode="auto">
          <a:xfrm rot="-692542">
            <a:off x="7580313" y="2867025"/>
            <a:ext cx="195262" cy="293688"/>
          </a:xfrm>
          <a:custGeom>
            <a:avLst/>
            <a:gdLst>
              <a:gd name="T0" fmla="*/ 0 w 82"/>
              <a:gd name="T1" fmla="*/ 293688 h 123"/>
              <a:gd name="T2" fmla="*/ 19526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26" name="Freeform 147"/>
          <p:cNvSpPr>
            <a:spLocks noChangeAspect="1"/>
          </p:cNvSpPr>
          <p:nvPr/>
        </p:nvSpPr>
        <p:spPr bwMode="auto">
          <a:xfrm rot="-692542">
            <a:off x="7351713" y="2673350"/>
            <a:ext cx="277812" cy="407988"/>
          </a:xfrm>
          <a:custGeom>
            <a:avLst/>
            <a:gdLst>
              <a:gd name="T0" fmla="*/ 0 w 117"/>
              <a:gd name="T1" fmla="*/ 407988 h 171"/>
              <a:gd name="T2" fmla="*/ 277812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sp>
        <p:nvSpPr>
          <p:cNvPr id="59427" name="Freeform 150"/>
          <p:cNvSpPr>
            <a:spLocks noChangeAspect="1"/>
          </p:cNvSpPr>
          <p:nvPr/>
        </p:nvSpPr>
        <p:spPr bwMode="auto">
          <a:xfrm rot="-9344185">
            <a:off x="6200775" y="4248150"/>
            <a:ext cx="287338" cy="428625"/>
          </a:xfrm>
          <a:custGeom>
            <a:avLst/>
            <a:gdLst>
              <a:gd name="T0" fmla="*/ 0 w 121"/>
              <a:gd name="T1" fmla="*/ 428625 h 180"/>
              <a:gd name="T2" fmla="*/ 287338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28" name="Line 151"/>
          <p:cNvSpPr>
            <a:spLocks noChangeAspect="1" noChangeShapeType="1"/>
          </p:cNvSpPr>
          <p:nvPr/>
        </p:nvSpPr>
        <p:spPr bwMode="auto">
          <a:xfrm rot="12255815" flipV="1">
            <a:off x="6234113" y="4214813"/>
            <a:ext cx="228600" cy="342900"/>
          </a:xfrm>
          <a:prstGeom prst="line">
            <a:avLst/>
          </a:prstGeom>
          <a:noFill/>
          <a:ln w="6350">
            <a:solidFill>
              <a:schemeClr val="tx1"/>
            </a:solidFill>
            <a:round/>
            <a:headEnd/>
            <a:tailEnd/>
          </a:ln>
        </p:spPr>
        <p:txBody>
          <a:bodyPr/>
          <a:lstStyle/>
          <a:p>
            <a:endParaRPr lang="en-US"/>
          </a:p>
        </p:txBody>
      </p:sp>
      <p:sp>
        <p:nvSpPr>
          <p:cNvPr id="59429" name="Freeform 152"/>
          <p:cNvSpPr>
            <a:spLocks noChangeAspect="1"/>
          </p:cNvSpPr>
          <p:nvPr/>
        </p:nvSpPr>
        <p:spPr bwMode="auto">
          <a:xfrm rot="-9344185">
            <a:off x="6270625" y="4148138"/>
            <a:ext cx="195263" cy="293687"/>
          </a:xfrm>
          <a:custGeom>
            <a:avLst/>
            <a:gdLst>
              <a:gd name="T0" fmla="*/ 0 w 82"/>
              <a:gd name="T1" fmla="*/ 293687 h 123"/>
              <a:gd name="T2" fmla="*/ 195263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30" name="Freeform 153"/>
          <p:cNvSpPr>
            <a:spLocks noChangeAspect="1"/>
          </p:cNvSpPr>
          <p:nvPr/>
        </p:nvSpPr>
        <p:spPr bwMode="auto">
          <a:xfrm rot="-9344185">
            <a:off x="6300788" y="4311650"/>
            <a:ext cx="277812" cy="407988"/>
          </a:xfrm>
          <a:custGeom>
            <a:avLst/>
            <a:gdLst>
              <a:gd name="T0" fmla="*/ 0 w 117"/>
              <a:gd name="T1" fmla="*/ 407988 h 171"/>
              <a:gd name="T2" fmla="*/ 277812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sp>
        <p:nvSpPr>
          <p:cNvPr id="59431" name="Freeform 156"/>
          <p:cNvSpPr>
            <a:spLocks noChangeAspect="1"/>
          </p:cNvSpPr>
          <p:nvPr/>
        </p:nvSpPr>
        <p:spPr bwMode="auto">
          <a:xfrm rot="-8610253">
            <a:off x="7177088" y="4827588"/>
            <a:ext cx="287337" cy="428625"/>
          </a:xfrm>
          <a:custGeom>
            <a:avLst/>
            <a:gdLst>
              <a:gd name="T0" fmla="*/ 0 w 121"/>
              <a:gd name="T1" fmla="*/ 428625 h 180"/>
              <a:gd name="T2" fmla="*/ 287337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32" name="Line 157"/>
          <p:cNvSpPr>
            <a:spLocks noChangeAspect="1" noChangeShapeType="1"/>
          </p:cNvSpPr>
          <p:nvPr/>
        </p:nvSpPr>
        <p:spPr bwMode="auto">
          <a:xfrm rot="12989747" flipV="1">
            <a:off x="7226300" y="4797425"/>
            <a:ext cx="228600" cy="342900"/>
          </a:xfrm>
          <a:prstGeom prst="line">
            <a:avLst/>
          </a:prstGeom>
          <a:noFill/>
          <a:ln w="6350">
            <a:solidFill>
              <a:schemeClr val="tx1"/>
            </a:solidFill>
            <a:round/>
            <a:headEnd/>
            <a:tailEnd/>
          </a:ln>
        </p:spPr>
        <p:txBody>
          <a:bodyPr/>
          <a:lstStyle/>
          <a:p>
            <a:endParaRPr lang="en-US"/>
          </a:p>
        </p:txBody>
      </p:sp>
      <p:sp>
        <p:nvSpPr>
          <p:cNvPr id="59433" name="Freeform 158"/>
          <p:cNvSpPr>
            <a:spLocks noChangeAspect="1"/>
          </p:cNvSpPr>
          <p:nvPr/>
        </p:nvSpPr>
        <p:spPr bwMode="auto">
          <a:xfrm rot="-8610253">
            <a:off x="7281863" y="4737100"/>
            <a:ext cx="195262" cy="293688"/>
          </a:xfrm>
          <a:custGeom>
            <a:avLst/>
            <a:gdLst>
              <a:gd name="T0" fmla="*/ 0 w 82"/>
              <a:gd name="T1" fmla="*/ 293688 h 123"/>
              <a:gd name="T2" fmla="*/ 19526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34" name="Freeform 159"/>
          <p:cNvSpPr>
            <a:spLocks noChangeAspect="1"/>
          </p:cNvSpPr>
          <p:nvPr/>
        </p:nvSpPr>
        <p:spPr bwMode="auto">
          <a:xfrm rot="-8610253">
            <a:off x="7264400" y="4910138"/>
            <a:ext cx="277813" cy="407987"/>
          </a:xfrm>
          <a:custGeom>
            <a:avLst/>
            <a:gdLst>
              <a:gd name="T0" fmla="*/ 0 w 117"/>
              <a:gd name="T1" fmla="*/ 407987 h 171"/>
              <a:gd name="T2" fmla="*/ 277813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sp>
        <p:nvSpPr>
          <p:cNvPr id="59435" name="Freeform 162"/>
          <p:cNvSpPr>
            <a:spLocks noChangeAspect="1"/>
          </p:cNvSpPr>
          <p:nvPr/>
        </p:nvSpPr>
        <p:spPr bwMode="auto">
          <a:xfrm rot="-4105352">
            <a:off x="6434932" y="3161506"/>
            <a:ext cx="287338" cy="428625"/>
          </a:xfrm>
          <a:custGeom>
            <a:avLst/>
            <a:gdLst>
              <a:gd name="T0" fmla="*/ 0 w 121"/>
              <a:gd name="T1" fmla="*/ 428625 h 180"/>
              <a:gd name="T2" fmla="*/ 287338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59436" name="Line 163"/>
          <p:cNvSpPr>
            <a:spLocks noChangeAspect="1" noChangeShapeType="1"/>
          </p:cNvSpPr>
          <p:nvPr/>
        </p:nvSpPr>
        <p:spPr bwMode="auto">
          <a:xfrm rot="17494648" flipV="1">
            <a:off x="6542088" y="3205163"/>
            <a:ext cx="228600" cy="342900"/>
          </a:xfrm>
          <a:prstGeom prst="line">
            <a:avLst/>
          </a:prstGeom>
          <a:noFill/>
          <a:ln w="6350">
            <a:solidFill>
              <a:schemeClr val="tx1"/>
            </a:solidFill>
            <a:round/>
            <a:headEnd/>
            <a:tailEnd/>
          </a:ln>
        </p:spPr>
        <p:txBody>
          <a:bodyPr/>
          <a:lstStyle/>
          <a:p>
            <a:endParaRPr lang="en-US"/>
          </a:p>
        </p:txBody>
      </p:sp>
      <p:sp>
        <p:nvSpPr>
          <p:cNvPr id="59437" name="Freeform 164"/>
          <p:cNvSpPr>
            <a:spLocks noChangeAspect="1"/>
          </p:cNvSpPr>
          <p:nvPr/>
        </p:nvSpPr>
        <p:spPr bwMode="auto">
          <a:xfrm rot="-4105352">
            <a:off x="6648450" y="3246438"/>
            <a:ext cx="195263" cy="293687"/>
          </a:xfrm>
          <a:custGeom>
            <a:avLst/>
            <a:gdLst>
              <a:gd name="T0" fmla="*/ 0 w 82"/>
              <a:gd name="T1" fmla="*/ 293687 h 123"/>
              <a:gd name="T2" fmla="*/ 195263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59438" name="Freeform 165"/>
          <p:cNvSpPr>
            <a:spLocks noChangeAspect="1"/>
          </p:cNvSpPr>
          <p:nvPr/>
        </p:nvSpPr>
        <p:spPr bwMode="auto">
          <a:xfrm rot="-4105352">
            <a:off x="6389688" y="3270250"/>
            <a:ext cx="277812" cy="407988"/>
          </a:xfrm>
          <a:custGeom>
            <a:avLst/>
            <a:gdLst>
              <a:gd name="T0" fmla="*/ 0 w 117"/>
              <a:gd name="T1" fmla="*/ 407988 h 171"/>
              <a:gd name="T2" fmla="*/ 277812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sp>
        <p:nvSpPr>
          <p:cNvPr id="312486" name="AutoShape 166"/>
          <p:cNvSpPr>
            <a:spLocks noChangeArrowheads="1"/>
          </p:cNvSpPr>
          <p:nvPr/>
        </p:nvSpPr>
        <p:spPr bwMode="auto">
          <a:xfrm>
            <a:off x="6781800" y="3810000"/>
            <a:ext cx="381000" cy="381000"/>
          </a:xfrm>
          <a:prstGeom prst="irregularSeal1">
            <a:avLst/>
          </a:prstGeom>
          <a:gradFill rotWithShape="1">
            <a:gsLst>
              <a:gs pos="0">
                <a:srgbClr val="FF3300"/>
              </a:gs>
              <a:gs pos="50000">
                <a:srgbClr val="FF0000"/>
              </a:gs>
              <a:gs pos="100000">
                <a:srgbClr val="FF3300"/>
              </a:gs>
            </a:gsLst>
            <a:lin ang="5400000" scaled="1"/>
          </a:gradFill>
          <a:ln w="9525">
            <a:solidFill>
              <a:srgbClr val="C0C0C0"/>
            </a:solidFill>
            <a:miter lim="800000"/>
            <a:headEnd/>
            <a:tailEnd/>
          </a:ln>
        </p:spPr>
        <p:txBody>
          <a:bodyPr wrap="none" anchor="ctr"/>
          <a:lstStyle/>
          <a:p>
            <a:endParaRPr lang="en-US"/>
          </a:p>
        </p:txBody>
      </p:sp>
      <p:sp>
        <p:nvSpPr>
          <p:cNvPr id="59440" name="Freeform 167"/>
          <p:cNvSpPr>
            <a:spLocks/>
          </p:cNvSpPr>
          <p:nvPr/>
        </p:nvSpPr>
        <p:spPr bwMode="auto">
          <a:xfrm>
            <a:off x="7467600" y="2590800"/>
            <a:ext cx="304800" cy="228600"/>
          </a:xfrm>
          <a:custGeom>
            <a:avLst/>
            <a:gdLst>
              <a:gd name="T0" fmla="*/ 0 w 192"/>
              <a:gd name="T1" fmla="*/ 152400 h 144"/>
              <a:gd name="T2" fmla="*/ 304800 w 192"/>
              <a:gd name="T3" fmla="*/ 228600 h 144"/>
              <a:gd name="T4" fmla="*/ 228600 w 192"/>
              <a:gd name="T5" fmla="*/ 0 h 144"/>
              <a:gd name="T6" fmla="*/ 0 w 192"/>
              <a:gd name="T7" fmla="*/ 76200 h 144"/>
              <a:gd name="T8" fmla="*/ 0 w 192"/>
              <a:gd name="T9" fmla="*/ 152400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192" y="144"/>
                </a:lnTo>
                <a:lnTo>
                  <a:pt x="144" y="0"/>
                </a:lnTo>
                <a:lnTo>
                  <a:pt x="0" y="48"/>
                </a:lnTo>
                <a:lnTo>
                  <a:pt x="0" y="96"/>
                </a:lnTo>
                <a:close/>
              </a:path>
            </a:pathLst>
          </a:custGeom>
          <a:solidFill>
            <a:schemeClr val="bg1"/>
          </a:solidFill>
          <a:ln w="9525">
            <a:noFill/>
            <a:round/>
            <a:headEnd/>
            <a:tailEnd/>
          </a:ln>
        </p:spPr>
        <p:txBody>
          <a:bodyPr/>
          <a:lstStyle/>
          <a:p>
            <a:endParaRPr lang="en-US"/>
          </a:p>
        </p:txBody>
      </p:sp>
      <p:sp>
        <p:nvSpPr>
          <p:cNvPr id="312475" name="Oval 155"/>
          <p:cNvSpPr>
            <a:spLocks noChangeAspect="1" noChangeArrowheads="1"/>
          </p:cNvSpPr>
          <p:nvPr/>
        </p:nvSpPr>
        <p:spPr bwMode="auto">
          <a:xfrm rot="-8610253">
            <a:off x="7010400" y="4953000"/>
            <a:ext cx="228600" cy="228600"/>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312469" name="Oval 149"/>
          <p:cNvSpPr>
            <a:spLocks noChangeAspect="1" noChangeArrowheads="1"/>
          </p:cNvSpPr>
          <p:nvPr/>
        </p:nvSpPr>
        <p:spPr bwMode="auto">
          <a:xfrm rot="-9344185">
            <a:off x="6096000" y="4419600"/>
            <a:ext cx="228600" cy="228600"/>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312463" name="Oval 143"/>
          <p:cNvSpPr>
            <a:spLocks noChangeAspect="1" noChangeArrowheads="1"/>
          </p:cNvSpPr>
          <p:nvPr/>
        </p:nvSpPr>
        <p:spPr bwMode="auto">
          <a:xfrm rot="-692542">
            <a:off x="7467600" y="2819400"/>
            <a:ext cx="228600" cy="228600"/>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312481" name="Oval 161"/>
          <p:cNvSpPr>
            <a:spLocks noChangeAspect="1" noChangeArrowheads="1"/>
          </p:cNvSpPr>
          <p:nvPr/>
        </p:nvSpPr>
        <p:spPr bwMode="auto">
          <a:xfrm rot="-4105352">
            <a:off x="6324600" y="3048000"/>
            <a:ext cx="228600" cy="228600"/>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33333E-6 -1.70021E-6 L 0.09167 -0.08882 L 0.15 -0.04441 " pathEditMode="relative" ptsTypes="AAA">
                                      <p:cBhvr>
                                        <p:cTn id="6" dur="2000" fill="hold"/>
                                        <p:tgtEl>
                                          <p:spTgt spid="312469"/>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6.66667E-6 1.70021E-6 L -0.01667 0.05552 " pathEditMode="relative" ptsTypes="AA">
                                      <p:cBhvr>
                                        <p:cTn id="8" dur="2000" fill="hold"/>
                                        <p:tgtEl>
                                          <p:spTgt spid="312463"/>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3.33333E-6 -1.70021E-6 L 0.10833 -0.06662 L 0.08333 -0.12214 " pathEditMode="relative" ptsTypes="AAA">
                                      <p:cBhvr>
                                        <p:cTn id="10" dur="2000" fill="hold"/>
                                        <p:tgtEl>
                                          <p:spTgt spid="312475"/>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6.66667E-6 1.70021E-6 L 0.05833 0.12214 L 0.11666 0.11103 " pathEditMode="relative" ptsTypes="AAA">
                                      <p:cBhvr>
                                        <p:cTn id="12" dur="2000" fill="hold"/>
                                        <p:tgtEl>
                                          <p:spTgt spid="312481"/>
                                        </p:tgtEl>
                                        <p:attrNameLst>
                                          <p:attrName>ppt_x</p:attrName>
                                          <p:attrName>ppt_y</p:attrName>
                                        </p:attrNameLst>
                                      </p:cBhvr>
                                    </p:animMotion>
                                  </p:childTnLst>
                                </p:cTn>
                              </p:par>
                              <p:par>
                                <p:cTn id="13" presetID="9" presetClass="entr" presetSubtype="0" fill="hold" grpId="0" nodeType="withEffect">
                                  <p:stCondLst>
                                    <p:cond delay="1000"/>
                                  </p:stCondLst>
                                  <p:childTnLst>
                                    <p:set>
                                      <p:cBhvr>
                                        <p:cTn id="14" dur="1" fill="hold">
                                          <p:stCondLst>
                                            <p:cond delay="0"/>
                                          </p:stCondLst>
                                        </p:cTn>
                                        <p:tgtEl>
                                          <p:spTgt spid="312486"/>
                                        </p:tgtEl>
                                        <p:attrNameLst>
                                          <p:attrName>style.visibility</p:attrName>
                                        </p:attrNameLst>
                                      </p:cBhvr>
                                      <p:to>
                                        <p:strVal val="visible"/>
                                      </p:to>
                                    </p:set>
                                    <p:animEffect transition="in" filter="dissolve">
                                      <p:cBhvr>
                                        <p:cTn id="15" dur="500"/>
                                        <p:tgtEl>
                                          <p:spTgt spid="312486"/>
                                        </p:tgtEl>
                                      </p:cBhvr>
                                    </p:animEffect>
                                  </p:childTnLst>
                                </p:cTn>
                              </p:par>
                              <p:par>
                                <p:cTn id="16" presetID="22" presetClass="entr" presetSubtype="8" fill="hold" nodeType="withEffect">
                                  <p:stCondLst>
                                    <p:cond delay="150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9" presetClass="entr" presetSubtype="0" fill="hold" grpId="0" nodeType="afterEffect">
                                  <p:stCondLst>
                                    <p:cond delay="0"/>
                                  </p:stCondLst>
                                  <p:childTnLst>
                                    <p:set>
                                      <p:cBhvr>
                                        <p:cTn id="21" dur="1" fill="hold">
                                          <p:stCondLst>
                                            <p:cond delay="0"/>
                                          </p:stCondLst>
                                        </p:cTn>
                                        <p:tgtEl>
                                          <p:spTgt spid="312322"/>
                                        </p:tgtEl>
                                        <p:attrNameLst>
                                          <p:attrName>style.visibility</p:attrName>
                                        </p:attrNameLst>
                                      </p:cBhvr>
                                      <p:to>
                                        <p:strVal val="visible"/>
                                      </p:to>
                                    </p:set>
                                    <p:animEffect transition="in" filter="dissolve">
                                      <p:cBhvr>
                                        <p:cTn id="22" dur="500"/>
                                        <p:tgtEl>
                                          <p:spTgt spid="312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2" grpId="0" animBg="1"/>
      <p:bldP spid="312486" grpId="0" animBg="1"/>
      <p:bldP spid="312475" grpId="0" animBg="1"/>
      <p:bldP spid="312469" grpId="0" animBg="1"/>
      <p:bldP spid="312463" grpId="0" animBg="1"/>
      <p:bldP spid="31248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DDDDDD"/>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z="4000" smtClean="0"/>
              <a:t>Lecture Outline – The Gas Laws</a:t>
            </a:r>
          </a:p>
        </p:txBody>
      </p:sp>
      <p:sp>
        <p:nvSpPr>
          <p:cNvPr id="861187"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61188"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861189"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4"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1400"/>
          </a:p>
        </p:txBody>
      </p:sp>
      <p:sp>
        <p:nvSpPr>
          <p:cNvPr id="28678" name="Rectangle 6"/>
          <p:cNvSpPr>
            <a:spLocks noChangeArrowheads="1"/>
          </p:cNvSpPr>
          <p:nvPr/>
        </p:nvSpPr>
        <p:spPr bwMode="auto">
          <a:xfrm>
            <a:off x="2144713" y="1905000"/>
            <a:ext cx="4556125" cy="457200"/>
          </a:xfrm>
          <a:prstGeom prst="rect">
            <a:avLst/>
          </a:prstGeom>
          <a:noFill/>
          <a:ln w="9525">
            <a:noFill/>
            <a:miter lim="800000"/>
            <a:headEnd/>
            <a:tailEnd/>
          </a:ln>
        </p:spPr>
        <p:txBody>
          <a:bodyPr wrap="none" anchor="ctr">
            <a:spAutoFit/>
          </a:bodyPr>
          <a:lstStyle/>
          <a:p>
            <a:pPr algn="l"/>
            <a:r>
              <a:rPr lang="en-US" sz="2400">
                <a:hlinkClick r:id="rId5" action="ppaction://hlinkfile"/>
              </a:rPr>
              <a:t>Lecture Outline – The Gas Laws</a:t>
            </a:r>
            <a:endParaRPr lang="en-US" sz="2400" b="1"/>
          </a:p>
        </p:txBody>
      </p:sp>
      <p:sp>
        <p:nvSpPr>
          <p:cNvPr id="28679" name="Rectangle 7"/>
          <p:cNvSpPr>
            <a:spLocks noChangeArrowheads="1"/>
          </p:cNvSpPr>
          <p:nvPr/>
        </p:nvSpPr>
        <p:spPr bwMode="auto">
          <a:xfrm>
            <a:off x="2144713" y="4000500"/>
            <a:ext cx="4556125" cy="457200"/>
          </a:xfrm>
          <a:prstGeom prst="rect">
            <a:avLst/>
          </a:prstGeom>
          <a:noFill/>
          <a:ln w="9525">
            <a:noFill/>
            <a:miter lim="800000"/>
            <a:headEnd/>
            <a:tailEnd/>
          </a:ln>
        </p:spPr>
        <p:txBody>
          <a:bodyPr wrap="none" anchor="ctr">
            <a:spAutoFit/>
          </a:bodyPr>
          <a:lstStyle/>
          <a:p>
            <a:pPr algn="l"/>
            <a:r>
              <a:rPr lang="en-US" sz="2400">
                <a:hlinkClick r:id="rId6"/>
              </a:rPr>
              <a:t>Lecture Outline – </a:t>
            </a:r>
            <a:r>
              <a:rPr lang="en-US" sz="2400">
                <a:hlinkClick r:id="rId7"/>
              </a:rPr>
              <a:t>The Gas Laws</a:t>
            </a:r>
            <a:endParaRPr lang="en-US" sz="2400" b="1"/>
          </a:p>
        </p:txBody>
      </p:sp>
      <p:sp>
        <p:nvSpPr>
          <p:cNvPr id="28680" name="Text Box 9"/>
          <p:cNvSpPr txBox="1">
            <a:spLocks noChangeArrowheads="1"/>
          </p:cNvSpPr>
          <p:nvPr/>
        </p:nvSpPr>
        <p:spPr bwMode="auto">
          <a:xfrm>
            <a:off x="2484438" y="2316163"/>
            <a:ext cx="2998787" cy="457200"/>
          </a:xfrm>
          <a:prstGeom prst="rect">
            <a:avLst/>
          </a:prstGeom>
          <a:noFill/>
          <a:ln w="9525">
            <a:noFill/>
            <a:miter lim="800000"/>
            <a:headEnd/>
            <a:tailEnd/>
          </a:ln>
        </p:spPr>
        <p:txBody>
          <a:bodyPr wrap="none">
            <a:spAutoFit/>
          </a:bodyPr>
          <a:lstStyle/>
          <a:p>
            <a:pPr algn="l"/>
            <a:r>
              <a:rPr lang="en-US" sz="2400">
                <a:hlinkClick r:id="rId8" action="ppaction://hlinkfile"/>
              </a:rPr>
              <a:t>student notes outline</a:t>
            </a:r>
            <a:endParaRPr lang="en-US" sz="2400"/>
          </a:p>
        </p:txBody>
      </p:sp>
      <p:sp>
        <p:nvSpPr>
          <p:cNvPr id="28681" name="Text Box 10"/>
          <p:cNvSpPr txBox="1">
            <a:spLocks noChangeArrowheads="1"/>
          </p:cNvSpPr>
          <p:nvPr/>
        </p:nvSpPr>
        <p:spPr bwMode="auto">
          <a:xfrm>
            <a:off x="2492375" y="2770188"/>
            <a:ext cx="2727325" cy="457200"/>
          </a:xfrm>
          <a:prstGeom prst="rect">
            <a:avLst/>
          </a:prstGeom>
          <a:noFill/>
          <a:ln w="9525">
            <a:noFill/>
            <a:miter lim="800000"/>
            <a:headEnd/>
            <a:tailEnd/>
          </a:ln>
        </p:spPr>
        <p:txBody>
          <a:bodyPr wrap="none">
            <a:spAutoFit/>
          </a:bodyPr>
          <a:lstStyle/>
          <a:p>
            <a:pPr algn="l"/>
            <a:r>
              <a:rPr lang="en-US" sz="2400">
                <a:hlinkClick r:id="rId9" action="ppaction://hlinkfile"/>
              </a:rPr>
              <a:t>textbook questions</a:t>
            </a:r>
            <a:endParaRPr lang="en-US" sz="2400"/>
          </a:p>
        </p:txBody>
      </p:sp>
      <p:sp>
        <p:nvSpPr>
          <p:cNvPr id="28682" name="Text Box 11"/>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
        <p:nvSpPr>
          <p:cNvPr id="28683" name="AutoShape 12">
            <a:hlinkClick r:id="rId10" highlightClick="1"/>
          </p:cNvPr>
          <p:cNvSpPr>
            <a:spLocks noChangeArrowheads="1"/>
          </p:cNvSpPr>
          <p:nvPr/>
        </p:nvSpPr>
        <p:spPr bwMode="auto">
          <a:xfrm>
            <a:off x="8340725" y="6062663"/>
            <a:ext cx="266700" cy="266700"/>
          </a:xfrm>
          <a:prstGeom prst="actionButtonInformation">
            <a:avLst/>
          </a:prstGeom>
          <a:solidFill>
            <a:schemeClr val="accent1"/>
          </a:solidFill>
          <a:ln w="9525">
            <a:noFill/>
            <a:miter lim="800000"/>
            <a:headEnd/>
            <a:tailEnd/>
          </a:ln>
        </p:spPr>
        <p:txBody>
          <a:bodyPr wrap="none" anchor="ctr"/>
          <a:lstStyle/>
          <a:p>
            <a:endParaRPr lang="en-US"/>
          </a:p>
        </p:txBody>
      </p:sp>
      <p:sp>
        <p:nvSpPr>
          <p:cNvPr id="28684" name="Text Box 13"/>
          <p:cNvSpPr txBox="1">
            <a:spLocks noChangeArrowheads="1"/>
          </p:cNvSpPr>
          <p:nvPr/>
        </p:nvSpPr>
        <p:spPr bwMode="auto">
          <a:xfrm>
            <a:off x="2493963" y="4457700"/>
            <a:ext cx="2727325" cy="457200"/>
          </a:xfrm>
          <a:prstGeom prst="rect">
            <a:avLst/>
          </a:prstGeom>
          <a:noFill/>
          <a:ln w="9525">
            <a:noFill/>
            <a:miter lim="800000"/>
            <a:headEnd/>
            <a:tailEnd/>
          </a:ln>
        </p:spPr>
        <p:txBody>
          <a:bodyPr wrap="none">
            <a:spAutoFit/>
          </a:bodyPr>
          <a:lstStyle/>
          <a:p>
            <a:pPr algn="l"/>
            <a:r>
              <a:rPr lang="en-US" sz="2400">
                <a:hlinkClick r:id="rId11" tooltip="Textbook Questions Unit 9"/>
              </a:rPr>
              <a:t>textbook questions</a:t>
            </a:r>
            <a:endParaRPr lang="en-US" sz="2400"/>
          </a:p>
        </p:txBody>
      </p:sp>
      <p:sp>
        <p:nvSpPr>
          <p:cNvPr id="28685" name="Text Box 14"/>
          <p:cNvSpPr txBox="1">
            <a:spLocks noChangeArrowheads="1"/>
          </p:cNvSpPr>
          <p:nvPr/>
        </p:nvSpPr>
        <p:spPr bwMode="auto">
          <a:xfrm>
            <a:off x="7496175" y="6094413"/>
            <a:ext cx="469900" cy="304800"/>
          </a:xfrm>
          <a:prstGeom prst="rect">
            <a:avLst/>
          </a:prstGeom>
          <a:noFill/>
          <a:ln w="9525">
            <a:noFill/>
            <a:miter lim="800000"/>
            <a:headEnd/>
            <a:tailEnd/>
          </a:ln>
        </p:spPr>
        <p:txBody>
          <a:bodyPr wrap="none">
            <a:spAutoFit/>
          </a:bodyPr>
          <a:lstStyle/>
          <a:p>
            <a:pPr algn="l"/>
            <a:r>
              <a:rPr lang="en-US" sz="1400" i="1">
                <a:hlinkClick r:id="rId12" action="ppaction://hlinkfile"/>
              </a:rPr>
              <a:t>text</a:t>
            </a:r>
            <a:endParaRPr lang="en-US" sz="1400" i="1"/>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0"/>
          <p:cNvGrpSpPr>
            <a:grpSpLocks/>
          </p:cNvGrpSpPr>
          <p:nvPr/>
        </p:nvGrpSpPr>
        <p:grpSpPr bwMode="auto">
          <a:xfrm>
            <a:off x="6553200" y="3581400"/>
            <a:ext cx="1595438" cy="1277938"/>
            <a:chOff x="4128" y="2256"/>
            <a:chExt cx="1005" cy="805"/>
          </a:xfrm>
        </p:grpSpPr>
        <p:sp>
          <p:nvSpPr>
            <p:cNvPr id="60580" name="AutoShape 176"/>
            <p:cNvSpPr>
              <a:spLocks noChangeArrowheads="1"/>
            </p:cNvSpPr>
            <p:nvPr/>
          </p:nvSpPr>
          <p:spPr bwMode="auto">
            <a:xfrm rot="-1519643">
              <a:off x="4797" y="2773"/>
              <a:ext cx="336" cy="288"/>
            </a:xfrm>
            <a:custGeom>
              <a:avLst/>
              <a:gdLst>
                <a:gd name="T0" fmla="*/ 4 w 21600"/>
                <a:gd name="T1" fmla="*/ 0 h 21600"/>
                <a:gd name="T2" fmla="*/ 2 w 21600"/>
                <a:gd name="T3" fmla="*/ 1 h 21600"/>
                <a:gd name="T4" fmla="*/ 0 w 21600"/>
                <a:gd name="T5" fmla="*/ 3 h 21600"/>
                <a:gd name="T6" fmla="*/ 2 w 21600"/>
                <a:gd name="T7" fmla="*/ 4 h 21600"/>
                <a:gd name="T8" fmla="*/ 4 w 21600"/>
                <a:gd name="T9" fmla="*/ 3 h 21600"/>
                <a:gd name="T10" fmla="*/ 5 w 21600"/>
                <a:gd name="T11" fmla="*/ 1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9CCFF">
                <a:alpha val="47842"/>
              </a:srgbClr>
            </a:solidFill>
            <a:ln w="9525">
              <a:noFill/>
              <a:miter lim="800000"/>
              <a:headEnd/>
              <a:tailEnd/>
            </a:ln>
          </p:spPr>
          <p:txBody>
            <a:bodyPr wrap="none" anchor="ctr"/>
            <a:lstStyle/>
            <a:p>
              <a:endParaRPr lang="en-US"/>
            </a:p>
          </p:txBody>
        </p:sp>
        <p:sp>
          <p:nvSpPr>
            <p:cNvPr id="60581" name="AutoShape 175"/>
            <p:cNvSpPr>
              <a:spLocks noChangeArrowheads="1"/>
            </p:cNvSpPr>
            <p:nvPr/>
          </p:nvSpPr>
          <p:spPr bwMode="auto">
            <a:xfrm rot="-449182">
              <a:off x="4416" y="2400"/>
              <a:ext cx="240" cy="144"/>
            </a:xfrm>
            <a:prstGeom prst="rightArrow">
              <a:avLst>
                <a:gd name="adj1" fmla="val 50000"/>
                <a:gd name="adj2" fmla="val 41667"/>
              </a:avLst>
            </a:prstGeom>
            <a:solidFill>
              <a:srgbClr val="FFCC00"/>
            </a:solidFill>
            <a:ln w="9525">
              <a:noFill/>
              <a:miter lim="800000"/>
              <a:headEnd/>
              <a:tailEnd/>
            </a:ln>
          </p:spPr>
          <p:txBody>
            <a:bodyPr wrap="none" anchor="ctr"/>
            <a:lstStyle/>
            <a:p>
              <a:endParaRPr lang="en-US"/>
            </a:p>
          </p:txBody>
        </p:sp>
        <p:sp>
          <p:nvSpPr>
            <p:cNvPr id="60582" name="AutoShape 174"/>
            <p:cNvSpPr>
              <a:spLocks noChangeArrowheads="1"/>
            </p:cNvSpPr>
            <p:nvPr/>
          </p:nvSpPr>
          <p:spPr bwMode="auto">
            <a:xfrm rot="-7421864">
              <a:off x="4224" y="2304"/>
              <a:ext cx="240" cy="144"/>
            </a:xfrm>
            <a:prstGeom prst="rightArrow">
              <a:avLst>
                <a:gd name="adj1" fmla="val 50000"/>
                <a:gd name="adj2" fmla="val 41667"/>
              </a:avLst>
            </a:prstGeom>
            <a:solidFill>
              <a:srgbClr val="FFCC00"/>
            </a:solidFill>
            <a:ln w="9525">
              <a:noFill/>
              <a:miter lim="800000"/>
              <a:headEnd/>
              <a:tailEnd/>
            </a:ln>
          </p:spPr>
          <p:txBody>
            <a:bodyPr wrap="none" anchor="ctr"/>
            <a:lstStyle/>
            <a:p>
              <a:endParaRPr lang="en-US"/>
            </a:p>
          </p:txBody>
        </p:sp>
        <p:sp>
          <p:nvSpPr>
            <p:cNvPr id="60583" name="AutoShape 173"/>
            <p:cNvSpPr>
              <a:spLocks noChangeArrowheads="1"/>
            </p:cNvSpPr>
            <p:nvPr/>
          </p:nvSpPr>
          <p:spPr bwMode="auto">
            <a:xfrm rot="8778136">
              <a:off x="4128" y="2544"/>
              <a:ext cx="240" cy="144"/>
            </a:xfrm>
            <a:prstGeom prst="rightArrow">
              <a:avLst>
                <a:gd name="adj1" fmla="val 50000"/>
                <a:gd name="adj2" fmla="val 41667"/>
              </a:avLst>
            </a:prstGeom>
            <a:solidFill>
              <a:srgbClr val="FF6600"/>
            </a:solidFill>
            <a:ln w="9525">
              <a:noFill/>
              <a:miter lim="800000"/>
              <a:headEnd/>
              <a:tailEnd/>
            </a:ln>
          </p:spPr>
          <p:txBody>
            <a:bodyPr wrap="none" anchor="ctr"/>
            <a:lstStyle/>
            <a:p>
              <a:endParaRPr lang="en-US"/>
            </a:p>
          </p:txBody>
        </p:sp>
        <p:sp>
          <p:nvSpPr>
            <p:cNvPr id="60584" name="AutoShape 172"/>
            <p:cNvSpPr>
              <a:spLocks noChangeArrowheads="1"/>
            </p:cNvSpPr>
            <p:nvPr/>
          </p:nvSpPr>
          <p:spPr bwMode="auto">
            <a:xfrm rot="1423224">
              <a:off x="4416" y="2496"/>
              <a:ext cx="240" cy="144"/>
            </a:xfrm>
            <a:prstGeom prst="rightArrow">
              <a:avLst>
                <a:gd name="adj1" fmla="val 50000"/>
                <a:gd name="adj2" fmla="val 41667"/>
              </a:avLst>
            </a:prstGeom>
            <a:solidFill>
              <a:srgbClr val="FF6600"/>
            </a:solidFill>
            <a:ln w="9525">
              <a:noFill/>
              <a:miter lim="800000"/>
              <a:headEnd/>
              <a:tailEnd/>
            </a:ln>
          </p:spPr>
          <p:txBody>
            <a:bodyPr wrap="none" anchor="ctr"/>
            <a:lstStyle/>
            <a:p>
              <a:endParaRPr lang="en-US"/>
            </a:p>
          </p:txBody>
        </p:sp>
        <p:sp>
          <p:nvSpPr>
            <p:cNvPr id="60585" name="AutoShape 170"/>
            <p:cNvSpPr>
              <a:spLocks noChangeArrowheads="1"/>
            </p:cNvSpPr>
            <p:nvPr/>
          </p:nvSpPr>
          <p:spPr bwMode="auto">
            <a:xfrm>
              <a:off x="4272" y="2400"/>
              <a:ext cx="240" cy="240"/>
            </a:xfrm>
            <a:prstGeom prst="irregularSeal1">
              <a:avLst/>
            </a:prstGeom>
            <a:gradFill rotWithShape="1">
              <a:gsLst>
                <a:gs pos="0">
                  <a:srgbClr val="FF3300"/>
                </a:gs>
                <a:gs pos="50000">
                  <a:srgbClr val="FF0000"/>
                </a:gs>
                <a:gs pos="100000">
                  <a:srgbClr val="FF3300"/>
                </a:gs>
              </a:gsLst>
              <a:lin ang="5400000" scaled="1"/>
            </a:gradFill>
            <a:ln w="9525">
              <a:solidFill>
                <a:srgbClr val="C0C0C0"/>
              </a:solidFill>
              <a:miter lim="800000"/>
              <a:headEnd/>
              <a:tailEnd/>
            </a:ln>
          </p:spPr>
          <p:txBody>
            <a:bodyPr wrap="none" anchor="ctr"/>
            <a:lstStyle/>
            <a:p>
              <a:endParaRPr lang="en-US"/>
            </a:p>
          </p:txBody>
        </p:sp>
      </p:grpSp>
      <p:sp>
        <p:nvSpPr>
          <p:cNvPr id="60419" name="Rectangle 4"/>
          <p:cNvSpPr>
            <a:spLocks noGrp="1" noChangeArrowheads="1"/>
          </p:cNvSpPr>
          <p:nvPr>
            <p:ph type="title"/>
          </p:nvPr>
        </p:nvSpPr>
        <p:spPr/>
        <p:txBody>
          <a:bodyPr/>
          <a:lstStyle/>
          <a:p>
            <a:pPr eaLnBrk="1" hangingPunct="1"/>
            <a:r>
              <a:rPr lang="en-US" sz="4000" smtClean="0"/>
              <a:t>Collisions of Gas Particles</a:t>
            </a:r>
          </a:p>
        </p:txBody>
      </p:sp>
      <p:grpSp>
        <p:nvGrpSpPr>
          <p:cNvPr id="60420" name="Group 25"/>
          <p:cNvGrpSpPr>
            <a:grpSpLocks/>
          </p:cNvGrpSpPr>
          <p:nvPr/>
        </p:nvGrpSpPr>
        <p:grpSpPr bwMode="auto">
          <a:xfrm rot="2818496">
            <a:off x="2362200" y="2514600"/>
            <a:ext cx="304800" cy="457200"/>
            <a:chOff x="4032" y="2016"/>
            <a:chExt cx="192" cy="288"/>
          </a:xfrm>
        </p:grpSpPr>
        <p:sp>
          <p:nvSpPr>
            <p:cNvPr id="60575" name="Oval 19"/>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76" name="Freeform 20"/>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77" name="Line 21"/>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78" name="Freeform 23"/>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79" name="Freeform 24"/>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21" name="Group 26"/>
          <p:cNvGrpSpPr>
            <a:grpSpLocks/>
          </p:cNvGrpSpPr>
          <p:nvPr/>
        </p:nvGrpSpPr>
        <p:grpSpPr bwMode="auto">
          <a:xfrm rot="5952024">
            <a:off x="2590800" y="3505200"/>
            <a:ext cx="304800" cy="457200"/>
            <a:chOff x="4032" y="2016"/>
            <a:chExt cx="192" cy="288"/>
          </a:xfrm>
        </p:grpSpPr>
        <p:sp>
          <p:nvSpPr>
            <p:cNvPr id="60570" name="Oval 27"/>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71" name="Freeform 28"/>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72" name="Line 29"/>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73" name="Freeform 30"/>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74" name="Freeform 31"/>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22" name="Group 32"/>
          <p:cNvGrpSpPr>
            <a:grpSpLocks/>
          </p:cNvGrpSpPr>
          <p:nvPr/>
        </p:nvGrpSpPr>
        <p:grpSpPr bwMode="auto">
          <a:xfrm rot="1849660">
            <a:off x="3352800" y="4114800"/>
            <a:ext cx="304800" cy="457200"/>
            <a:chOff x="4032" y="2016"/>
            <a:chExt cx="192" cy="288"/>
          </a:xfrm>
        </p:grpSpPr>
        <p:sp>
          <p:nvSpPr>
            <p:cNvPr id="60565" name="Oval 33"/>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66" name="Freeform 34"/>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67" name="Line 35"/>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68" name="Freeform 36"/>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69" name="Freeform 37"/>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23" name="Group 38"/>
          <p:cNvGrpSpPr>
            <a:grpSpLocks/>
          </p:cNvGrpSpPr>
          <p:nvPr/>
        </p:nvGrpSpPr>
        <p:grpSpPr bwMode="auto">
          <a:xfrm rot="-4969540">
            <a:off x="3657600" y="2514600"/>
            <a:ext cx="304800" cy="457200"/>
            <a:chOff x="4032" y="2016"/>
            <a:chExt cx="192" cy="288"/>
          </a:xfrm>
        </p:grpSpPr>
        <p:sp>
          <p:nvSpPr>
            <p:cNvPr id="60560" name="Oval 39"/>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61" name="Freeform 40"/>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62" name="Line 41"/>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63" name="Freeform 42"/>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64" name="Freeform 43"/>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24" name="Group 44"/>
          <p:cNvGrpSpPr>
            <a:grpSpLocks/>
          </p:cNvGrpSpPr>
          <p:nvPr/>
        </p:nvGrpSpPr>
        <p:grpSpPr bwMode="auto">
          <a:xfrm rot="-692542">
            <a:off x="4876800" y="3581400"/>
            <a:ext cx="304800" cy="457200"/>
            <a:chOff x="4032" y="2016"/>
            <a:chExt cx="192" cy="288"/>
          </a:xfrm>
        </p:grpSpPr>
        <p:sp>
          <p:nvSpPr>
            <p:cNvPr id="60555" name="Oval 45"/>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56" name="Freeform 46"/>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57" name="Line 47"/>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58" name="Freeform 48"/>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59" name="Freeform 49"/>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25" name="Group 50"/>
          <p:cNvGrpSpPr>
            <a:grpSpLocks/>
          </p:cNvGrpSpPr>
          <p:nvPr/>
        </p:nvGrpSpPr>
        <p:grpSpPr bwMode="auto">
          <a:xfrm>
            <a:off x="4038600" y="3200400"/>
            <a:ext cx="304800" cy="457200"/>
            <a:chOff x="4032" y="2016"/>
            <a:chExt cx="192" cy="288"/>
          </a:xfrm>
        </p:grpSpPr>
        <p:sp>
          <p:nvSpPr>
            <p:cNvPr id="60550" name="Oval 51"/>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51" name="Freeform 52"/>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52" name="Line 53"/>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53" name="Freeform 54"/>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54" name="Freeform 55"/>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26" name="Group 56"/>
          <p:cNvGrpSpPr>
            <a:grpSpLocks/>
          </p:cNvGrpSpPr>
          <p:nvPr/>
        </p:nvGrpSpPr>
        <p:grpSpPr bwMode="auto">
          <a:xfrm rot="-9344185">
            <a:off x="4343400" y="4343400"/>
            <a:ext cx="304800" cy="457200"/>
            <a:chOff x="4032" y="2016"/>
            <a:chExt cx="192" cy="288"/>
          </a:xfrm>
        </p:grpSpPr>
        <p:sp>
          <p:nvSpPr>
            <p:cNvPr id="60545" name="Oval 57"/>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46" name="Freeform 58"/>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47" name="Line 59"/>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48" name="Freeform 60"/>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49" name="Freeform 61"/>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27" name="Group 62"/>
          <p:cNvGrpSpPr>
            <a:grpSpLocks/>
          </p:cNvGrpSpPr>
          <p:nvPr/>
        </p:nvGrpSpPr>
        <p:grpSpPr bwMode="auto">
          <a:xfrm rot="-8610253">
            <a:off x="4876800" y="4572000"/>
            <a:ext cx="304800" cy="457200"/>
            <a:chOff x="4032" y="2016"/>
            <a:chExt cx="192" cy="288"/>
          </a:xfrm>
        </p:grpSpPr>
        <p:sp>
          <p:nvSpPr>
            <p:cNvPr id="60540" name="Oval 63"/>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41" name="Freeform 64"/>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42" name="Line 65"/>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43" name="Freeform 66"/>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44" name="Freeform 67"/>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28" name="Group 68"/>
          <p:cNvGrpSpPr>
            <a:grpSpLocks/>
          </p:cNvGrpSpPr>
          <p:nvPr/>
        </p:nvGrpSpPr>
        <p:grpSpPr bwMode="auto">
          <a:xfrm rot="-2498013">
            <a:off x="2590800" y="4648200"/>
            <a:ext cx="304800" cy="457200"/>
            <a:chOff x="4032" y="2016"/>
            <a:chExt cx="192" cy="288"/>
          </a:xfrm>
        </p:grpSpPr>
        <p:sp>
          <p:nvSpPr>
            <p:cNvPr id="60535" name="Oval 69"/>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36" name="Freeform 70"/>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37" name="Line 71"/>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38" name="Freeform 72"/>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39" name="Freeform 73"/>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29" name="Group 74"/>
          <p:cNvGrpSpPr>
            <a:grpSpLocks/>
          </p:cNvGrpSpPr>
          <p:nvPr/>
        </p:nvGrpSpPr>
        <p:grpSpPr bwMode="auto">
          <a:xfrm>
            <a:off x="1676400" y="3200400"/>
            <a:ext cx="304800" cy="457200"/>
            <a:chOff x="4032" y="2016"/>
            <a:chExt cx="192" cy="288"/>
          </a:xfrm>
        </p:grpSpPr>
        <p:sp>
          <p:nvSpPr>
            <p:cNvPr id="60530" name="Oval 75"/>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31" name="Freeform 76"/>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32" name="Line 77"/>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33" name="Freeform 78"/>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34" name="Freeform 79"/>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30" name="Group 80"/>
          <p:cNvGrpSpPr>
            <a:grpSpLocks/>
          </p:cNvGrpSpPr>
          <p:nvPr/>
        </p:nvGrpSpPr>
        <p:grpSpPr bwMode="auto">
          <a:xfrm>
            <a:off x="1676400" y="5029200"/>
            <a:ext cx="304800" cy="457200"/>
            <a:chOff x="4032" y="2016"/>
            <a:chExt cx="192" cy="288"/>
          </a:xfrm>
        </p:grpSpPr>
        <p:sp>
          <p:nvSpPr>
            <p:cNvPr id="60525" name="Oval 81"/>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26" name="Freeform 82"/>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27" name="Line 83"/>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28" name="Freeform 84"/>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29" name="Freeform 85"/>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31" name="Group 86"/>
          <p:cNvGrpSpPr>
            <a:grpSpLocks/>
          </p:cNvGrpSpPr>
          <p:nvPr/>
        </p:nvGrpSpPr>
        <p:grpSpPr bwMode="auto">
          <a:xfrm rot="2598919">
            <a:off x="2438400" y="5562600"/>
            <a:ext cx="304800" cy="457200"/>
            <a:chOff x="4032" y="2016"/>
            <a:chExt cx="192" cy="288"/>
          </a:xfrm>
        </p:grpSpPr>
        <p:sp>
          <p:nvSpPr>
            <p:cNvPr id="60520" name="Oval 87"/>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21" name="Freeform 88"/>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22" name="Line 89"/>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23" name="Freeform 90"/>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24" name="Freeform 91"/>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32" name="Group 92"/>
          <p:cNvGrpSpPr>
            <a:grpSpLocks/>
          </p:cNvGrpSpPr>
          <p:nvPr/>
        </p:nvGrpSpPr>
        <p:grpSpPr bwMode="auto">
          <a:xfrm>
            <a:off x="2209800" y="4038600"/>
            <a:ext cx="304800" cy="457200"/>
            <a:chOff x="4032" y="2016"/>
            <a:chExt cx="192" cy="288"/>
          </a:xfrm>
        </p:grpSpPr>
        <p:sp>
          <p:nvSpPr>
            <p:cNvPr id="60515" name="Oval 93"/>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16" name="Freeform 94"/>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17" name="Line 95"/>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18" name="Freeform 96"/>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19" name="Freeform 97"/>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33" name="Group 98"/>
          <p:cNvGrpSpPr>
            <a:grpSpLocks/>
          </p:cNvGrpSpPr>
          <p:nvPr/>
        </p:nvGrpSpPr>
        <p:grpSpPr bwMode="auto">
          <a:xfrm rot="5809612">
            <a:off x="3886200" y="5410200"/>
            <a:ext cx="304800" cy="457200"/>
            <a:chOff x="4032" y="2016"/>
            <a:chExt cx="192" cy="288"/>
          </a:xfrm>
        </p:grpSpPr>
        <p:sp>
          <p:nvSpPr>
            <p:cNvPr id="60510" name="Oval 99"/>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11" name="Freeform 100"/>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12" name="Line 101"/>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13" name="Freeform 102"/>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14" name="Freeform 103"/>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34" name="Group 104"/>
          <p:cNvGrpSpPr>
            <a:grpSpLocks/>
          </p:cNvGrpSpPr>
          <p:nvPr/>
        </p:nvGrpSpPr>
        <p:grpSpPr bwMode="auto">
          <a:xfrm rot="-4105352">
            <a:off x="4343400" y="3886200"/>
            <a:ext cx="304800" cy="457200"/>
            <a:chOff x="4032" y="2016"/>
            <a:chExt cx="192" cy="288"/>
          </a:xfrm>
        </p:grpSpPr>
        <p:sp>
          <p:nvSpPr>
            <p:cNvPr id="60505" name="Oval 105"/>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06" name="Freeform 106"/>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07" name="Line 107"/>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08" name="Freeform 108"/>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09" name="Freeform 109"/>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35" name="Group 110"/>
          <p:cNvGrpSpPr>
            <a:grpSpLocks/>
          </p:cNvGrpSpPr>
          <p:nvPr/>
        </p:nvGrpSpPr>
        <p:grpSpPr bwMode="auto">
          <a:xfrm rot="-2549171">
            <a:off x="3276600" y="3276600"/>
            <a:ext cx="304800" cy="457200"/>
            <a:chOff x="4032" y="2016"/>
            <a:chExt cx="192" cy="288"/>
          </a:xfrm>
        </p:grpSpPr>
        <p:sp>
          <p:nvSpPr>
            <p:cNvPr id="60500" name="Oval 111"/>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501" name="Freeform 112"/>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502" name="Line 113"/>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503" name="Freeform 114"/>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504" name="Freeform 115"/>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36" name="Group 116"/>
          <p:cNvGrpSpPr>
            <a:grpSpLocks/>
          </p:cNvGrpSpPr>
          <p:nvPr/>
        </p:nvGrpSpPr>
        <p:grpSpPr bwMode="auto">
          <a:xfrm rot="-1294795">
            <a:off x="4724400" y="2895600"/>
            <a:ext cx="304800" cy="457200"/>
            <a:chOff x="4032" y="2016"/>
            <a:chExt cx="192" cy="288"/>
          </a:xfrm>
        </p:grpSpPr>
        <p:sp>
          <p:nvSpPr>
            <p:cNvPr id="60495" name="Oval 117"/>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496" name="Freeform 118"/>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497" name="Line 119"/>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498" name="Freeform 120"/>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499" name="Freeform 121"/>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37" name="Group 122"/>
          <p:cNvGrpSpPr>
            <a:grpSpLocks/>
          </p:cNvGrpSpPr>
          <p:nvPr/>
        </p:nvGrpSpPr>
        <p:grpSpPr bwMode="auto">
          <a:xfrm>
            <a:off x="3200400" y="4876800"/>
            <a:ext cx="304800" cy="457200"/>
            <a:chOff x="4032" y="2016"/>
            <a:chExt cx="192" cy="288"/>
          </a:xfrm>
        </p:grpSpPr>
        <p:sp>
          <p:nvSpPr>
            <p:cNvPr id="60490" name="Oval 123"/>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491" name="Freeform 124"/>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492" name="Line 125"/>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493" name="Freeform 126"/>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494" name="Freeform 127"/>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38" name="Group 128"/>
          <p:cNvGrpSpPr>
            <a:grpSpLocks/>
          </p:cNvGrpSpPr>
          <p:nvPr/>
        </p:nvGrpSpPr>
        <p:grpSpPr bwMode="auto">
          <a:xfrm rot="-3848667">
            <a:off x="3276600" y="5638800"/>
            <a:ext cx="304800" cy="457200"/>
            <a:chOff x="4032" y="2016"/>
            <a:chExt cx="192" cy="288"/>
          </a:xfrm>
        </p:grpSpPr>
        <p:sp>
          <p:nvSpPr>
            <p:cNvPr id="60485" name="Oval 129"/>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486" name="Freeform 130"/>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487" name="Line 131"/>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488" name="Freeform 132"/>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489" name="Freeform 133"/>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39" name="Group 134"/>
          <p:cNvGrpSpPr>
            <a:grpSpLocks/>
          </p:cNvGrpSpPr>
          <p:nvPr/>
        </p:nvGrpSpPr>
        <p:grpSpPr bwMode="auto">
          <a:xfrm rot="-4308981">
            <a:off x="1676400" y="4038600"/>
            <a:ext cx="304800" cy="457200"/>
            <a:chOff x="4032" y="2016"/>
            <a:chExt cx="192" cy="288"/>
          </a:xfrm>
        </p:grpSpPr>
        <p:sp>
          <p:nvSpPr>
            <p:cNvPr id="60480" name="Oval 135"/>
            <p:cNvSpPr>
              <a:spLocks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481" name="Freeform 136"/>
            <p:cNvSpPr>
              <a:spLocks/>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482" name="Line 137"/>
            <p:cNvSpPr>
              <a:spLocks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483" name="Freeform 138"/>
            <p:cNvSpPr>
              <a:spLocks/>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484" name="Freeform 139"/>
            <p:cNvSpPr>
              <a:spLocks/>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40" name="Group 18"/>
          <p:cNvGrpSpPr>
            <a:grpSpLocks/>
          </p:cNvGrpSpPr>
          <p:nvPr/>
        </p:nvGrpSpPr>
        <p:grpSpPr bwMode="auto">
          <a:xfrm>
            <a:off x="1371600" y="2514600"/>
            <a:ext cx="3962400" cy="3657600"/>
            <a:chOff x="864" y="1584"/>
            <a:chExt cx="2496" cy="2304"/>
          </a:xfrm>
        </p:grpSpPr>
        <p:sp>
          <p:nvSpPr>
            <p:cNvPr id="60472" name="Rectangle 6"/>
            <p:cNvSpPr>
              <a:spLocks noChangeArrowheads="1"/>
            </p:cNvSpPr>
            <p:nvPr/>
          </p:nvSpPr>
          <p:spPr bwMode="auto">
            <a:xfrm>
              <a:off x="864" y="1920"/>
              <a:ext cx="2016" cy="1968"/>
            </a:xfrm>
            <a:prstGeom prst="rect">
              <a:avLst/>
            </a:prstGeom>
            <a:noFill/>
            <a:ln w="9525">
              <a:solidFill>
                <a:schemeClr val="tx1"/>
              </a:solidFill>
              <a:miter lim="800000"/>
              <a:headEnd/>
              <a:tailEnd/>
            </a:ln>
          </p:spPr>
          <p:txBody>
            <a:bodyPr wrap="none" anchor="ctr"/>
            <a:lstStyle/>
            <a:p>
              <a:endParaRPr lang="en-US"/>
            </a:p>
          </p:txBody>
        </p:sp>
        <p:sp>
          <p:nvSpPr>
            <p:cNvPr id="60473" name="Rectangle 7"/>
            <p:cNvSpPr>
              <a:spLocks noChangeArrowheads="1"/>
            </p:cNvSpPr>
            <p:nvPr/>
          </p:nvSpPr>
          <p:spPr bwMode="auto">
            <a:xfrm>
              <a:off x="1344" y="1584"/>
              <a:ext cx="2016" cy="1968"/>
            </a:xfrm>
            <a:prstGeom prst="rect">
              <a:avLst/>
            </a:prstGeom>
            <a:noFill/>
            <a:ln w="9525">
              <a:solidFill>
                <a:schemeClr val="tx1"/>
              </a:solidFill>
              <a:prstDash val="dash"/>
              <a:miter lim="800000"/>
              <a:headEnd/>
              <a:tailEnd/>
            </a:ln>
          </p:spPr>
          <p:txBody>
            <a:bodyPr wrap="none" anchor="ctr"/>
            <a:lstStyle/>
            <a:p>
              <a:endParaRPr lang="en-US"/>
            </a:p>
          </p:txBody>
        </p:sp>
        <p:sp>
          <p:nvSpPr>
            <p:cNvPr id="60474" name="Line 12"/>
            <p:cNvSpPr>
              <a:spLocks noChangeShapeType="1"/>
            </p:cNvSpPr>
            <p:nvPr/>
          </p:nvSpPr>
          <p:spPr bwMode="auto">
            <a:xfrm>
              <a:off x="3360" y="1584"/>
              <a:ext cx="0" cy="1968"/>
            </a:xfrm>
            <a:prstGeom prst="line">
              <a:avLst/>
            </a:prstGeom>
            <a:noFill/>
            <a:ln w="9525">
              <a:solidFill>
                <a:schemeClr val="tx1"/>
              </a:solidFill>
              <a:round/>
              <a:headEnd/>
              <a:tailEnd/>
            </a:ln>
          </p:spPr>
          <p:txBody>
            <a:bodyPr/>
            <a:lstStyle/>
            <a:p>
              <a:endParaRPr lang="en-US"/>
            </a:p>
          </p:txBody>
        </p:sp>
        <p:sp>
          <p:nvSpPr>
            <p:cNvPr id="60475" name="Line 13"/>
            <p:cNvSpPr>
              <a:spLocks noChangeShapeType="1"/>
            </p:cNvSpPr>
            <p:nvPr/>
          </p:nvSpPr>
          <p:spPr bwMode="auto">
            <a:xfrm flipH="1">
              <a:off x="1344" y="1584"/>
              <a:ext cx="2016" cy="0"/>
            </a:xfrm>
            <a:prstGeom prst="line">
              <a:avLst/>
            </a:prstGeom>
            <a:noFill/>
            <a:ln w="9525">
              <a:solidFill>
                <a:schemeClr val="tx1"/>
              </a:solidFill>
              <a:round/>
              <a:headEnd/>
              <a:tailEnd/>
            </a:ln>
          </p:spPr>
          <p:txBody>
            <a:bodyPr/>
            <a:lstStyle/>
            <a:p>
              <a:endParaRPr lang="en-US"/>
            </a:p>
          </p:txBody>
        </p:sp>
        <p:sp>
          <p:nvSpPr>
            <p:cNvPr id="60476" name="Line 14"/>
            <p:cNvSpPr>
              <a:spLocks noChangeShapeType="1"/>
            </p:cNvSpPr>
            <p:nvPr/>
          </p:nvSpPr>
          <p:spPr bwMode="auto">
            <a:xfrm flipH="1">
              <a:off x="2880" y="1584"/>
              <a:ext cx="480" cy="336"/>
            </a:xfrm>
            <a:prstGeom prst="line">
              <a:avLst/>
            </a:prstGeom>
            <a:noFill/>
            <a:ln w="9525">
              <a:solidFill>
                <a:schemeClr val="tx1"/>
              </a:solidFill>
              <a:round/>
              <a:headEnd/>
              <a:tailEnd/>
            </a:ln>
          </p:spPr>
          <p:txBody>
            <a:bodyPr/>
            <a:lstStyle/>
            <a:p>
              <a:endParaRPr lang="en-US"/>
            </a:p>
          </p:txBody>
        </p:sp>
        <p:sp>
          <p:nvSpPr>
            <p:cNvPr id="60477" name="Line 15"/>
            <p:cNvSpPr>
              <a:spLocks noChangeShapeType="1"/>
            </p:cNvSpPr>
            <p:nvPr/>
          </p:nvSpPr>
          <p:spPr bwMode="auto">
            <a:xfrm flipH="1">
              <a:off x="864" y="1584"/>
              <a:ext cx="480" cy="336"/>
            </a:xfrm>
            <a:prstGeom prst="line">
              <a:avLst/>
            </a:prstGeom>
            <a:noFill/>
            <a:ln w="9525">
              <a:solidFill>
                <a:schemeClr val="tx1"/>
              </a:solidFill>
              <a:round/>
              <a:headEnd/>
              <a:tailEnd/>
            </a:ln>
          </p:spPr>
          <p:txBody>
            <a:bodyPr/>
            <a:lstStyle/>
            <a:p>
              <a:endParaRPr lang="en-US"/>
            </a:p>
          </p:txBody>
        </p:sp>
        <p:sp>
          <p:nvSpPr>
            <p:cNvPr id="60478" name="Line 16"/>
            <p:cNvSpPr>
              <a:spLocks noChangeShapeType="1"/>
            </p:cNvSpPr>
            <p:nvPr/>
          </p:nvSpPr>
          <p:spPr bwMode="auto">
            <a:xfrm flipH="1">
              <a:off x="2880" y="3552"/>
              <a:ext cx="480" cy="336"/>
            </a:xfrm>
            <a:prstGeom prst="line">
              <a:avLst/>
            </a:prstGeom>
            <a:noFill/>
            <a:ln w="9525">
              <a:solidFill>
                <a:schemeClr val="tx1"/>
              </a:solidFill>
              <a:round/>
              <a:headEnd/>
              <a:tailEnd/>
            </a:ln>
          </p:spPr>
          <p:txBody>
            <a:bodyPr/>
            <a:lstStyle/>
            <a:p>
              <a:endParaRPr lang="en-US"/>
            </a:p>
          </p:txBody>
        </p:sp>
        <p:sp>
          <p:nvSpPr>
            <p:cNvPr id="60479" name="Line 17"/>
            <p:cNvSpPr>
              <a:spLocks noChangeShapeType="1"/>
            </p:cNvSpPr>
            <p:nvPr/>
          </p:nvSpPr>
          <p:spPr bwMode="auto">
            <a:xfrm flipH="1">
              <a:off x="864" y="3552"/>
              <a:ext cx="480" cy="336"/>
            </a:xfrm>
            <a:prstGeom prst="line">
              <a:avLst/>
            </a:prstGeom>
            <a:noFill/>
            <a:ln w="9525">
              <a:solidFill>
                <a:schemeClr val="tx1"/>
              </a:solidFill>
              <a:prstDash val="dash"/>
              <a:round/>
              <a:headEnd/>
              <a:tailEnd/>
            </a:ln>
          </p:spPr>
          <p:txBody>
            <a:bodyPr/>
            <a:lstStyle/>
            <a:p>
              <a:endParaRPr lang="en-US"/>
            </a:p>
          </p:txBody>
        </p:sp>
      </p:grpSp>
      <p:grpSp>
        <p:nvGrpSpPr>
          <p:cNvPr id="24" name="Group 179"/>
          <p:cNvGrpSpPr>
            <a:grpSpLocks/>
          </p:cNvGrpSpPr>
          <p:nvPr/>
        </p:nvGrpSpPr>
        <p:grpSpPr bwMode="auto">
          <a:xfrm>
            <a:off x="4267200" y="2667000"/>
            <a:ext cx="4267200" cy="2667000"/>
            <a:chOff x="2688" y="1680"/>
            <a:chExt cx="2688" cy="1680"/>
          </a:xfrm>
        </p:grpSpPr>
        <p:sp>
          <p:nvSpPr>
            <p:cNvPr id="60443" name="Oval 141"/>
            <p:cNvSpPr>
              <a:spLocks noChangeArrowheads="1"/>
            </p:cNvSpPr>
            <p:nvPr/>
          </p:nvSpPr>
          <p:spPr bwMode="auto">
            <a:xfrm>
              <a:off x="2688" y="2352"/>
              <a:ext cx="768" cy="768"/>
            </a:xfrm>
            <a:prstGeom prst="ellipse">
              <a:avLst/>
            </a:prstGeom>
            <a:noFill/>
            <a:ln w="19050">
              <a:solidFill>
                <a:schemeClr val="tx1"/>
              </a:solidFill>
              <a:round/>
              <a:headEnd/>
              <a:tailEnd/>
            </a:ln>
          </p:spPr>
          <p:txBody>
            <a:bodyPr wrap="none" anchor="ctr"/>
            <a:lstStyle/>
            <a:p>
              <a:endParaRPr lang="en-US"/>
            </a:p>
          </p:txBody>
        </p:sp>
        <p:sp>
          <p:nvSpPr>
            <p:cNvPr id="60444" name="Oval 142"/>
            <p:cNvSpPr>
              <a:spLocks noChangeAspect="1" noChangeArrowheads="1"/>
            </p:cNvSpPr>
            <p:nvPr/>
          </p:nvSpPr>
          <p:spPr bwMode="auto">
            <a:xfrm>
              <a:off x="3764" y="1728"/>
              <a:ext cx="1612" cy="1612"/>
            </a:xfrm>
            <a:prstGeom prst="ellipse">
              <a:avLst/>
            </a:prstGeom>
            <a:noFill/>
            <a:ln w="19050">
              <a:solidFill>
                <a:schemeClr val="tx1"/>
              </a:solidFill>
              <a:round/>
              <a:headEnd/>
              <a:tailEnd/>
            </a:ln>
          </p:spPr>
          <p:txBody>
            <a:bodyPr wrap="none" anchor="ctr"/>
            <a:lstStyle/>
            <a:p>
              <a:endParaRPr lang="en-US"/>
            </a:p>
          </p:txBody>
        </p:sp>
        <p:sp>
          <p:nvSpPr>
            <p:cNvPr id="60445" name="Freeform 143"/>
            <p:cNvSpPr>
              <a:spLocks/>
            </p:cNvSpPr>
            <p:nvPr/>
          </p:nvSpPr>
          <p:spPr bwMode="auto">
            <a:xfrm>
              <a:off x="5133" y="1968"/>
              <a:ext cx="3" cy="1152"/>
            </a:xfrm>
            <a:custGeom>
              <a:avLst/>
              <a:gdLst>
                <a:gd name="T0" fmla="*/ 3 w 3"/>
                <a:gd name="T1" fmla="*/ 0 h 1152"/>
                <a:gd name="T2" fmla="*/ 0 w 3"/>
                <a:gd name="T3" fmla="*/ 1152 h 1152"/>
                <a:gd name="T4" fmla="*/ 0 60000 65536"/>
                <a:gd name="T5" fmla="*/ 0 60000 65536"/>
                <a:gd name="T6" fmla="*/ 0 w 3"/>
                <a:gd name="T7" fmla="*/ 0 h 1152"/>
                <a:gd name="T8" fmla="*/ 3 w 3"/>
                <a:gd name="T9" fmla="*/ 1152 h 1152"/>
              </a:gdLst>
              <a:ahLst/>
              <a:cxnLst>
                <a:cxn ang="T4">
                  <a:pos x="T0" y="T1"/>
                </a:cxn>
                <a:cxn ang="T5">
                  <a:pos x="T2" y="T3"/>
                </a:cxn>
              </a:cxnLst>
              <a:rect l="T6" t="T7" r="T8" b="T9"/>
              <a:pathLst>
                <a:path w="3" h="1152">
                  <a:moveTo>
                    <a:pt x="3" y="0"/>
                  </a:moveTo>
                  <a:lnTo>
                    <a:pt x="0" y="1152"/>
                  </a:lnTo>
                </a:path>
              </a:pathLst>
            </a:custGeom>
            <a:noFill/>
            <a:ln w="15875">
              <a:solidFill>
                <a:schemeClr val="tx1"/>
              </a:solidFill>
              <a:round/>
              <a:headEnd/>
              <a:tailEnd/>
            </a:ln>
          </p:spPr>
          <p:txBody>
            <a:bodyPr/>
            <a:lstStyle/>
            <a:p>
              <a:endParaRPr lang="en-US"/>
            </a:p>
          </p:txBody>
        </p:sp>
        <p:sp>
          <p:nvSpPr>
            <p:cNvPr id="60446" name="Freeform 144"/>
            <p:cNvSpPr>
              <a:spLocks/>
            </p:cNvSpPr>
            <p:nvPr/>
          </p:nvSpPr>
          <p:spPr bwMode="auto">
            <a:xfrm>
              <a:off x="3024" y="1797"/>
              <a:ext cx="1218" cy="555"/>
            </a:xfrm>
            <a:custGeom>
              <a:avLst/>
              <a:gdLst>
                <a:gd name="T0" fmla="*/ 0 w 1218"/>
                <a:gd name="T1" fmla="*/ 555 h 555"/>
                <a:gd name="T2" fmla="*/ 1218 w 1218"/>
                <a:gd name="T3" fmla="*/ 0 h 555"/>
                <a:gd name="T4" fmla="*/ 0 60000 65536"/>
                <a:gd name="T5" fmla="*/ 0 60000 65536"/>
                <a:gd name="T6" fmla="*/ 0 w 1218"/>
                <a:gd name="T7" fmla="*/ 0 h 555"/>
                <a:gd name="T8" fmla="*/ 1218 w 1218"/>
                <a:gd name="T9" fmla="*/ 555 h 555"/>
              </a:gdLst>
              <a:ahLst/>
              <a:cxnLst>
                <a:cxn ang="T4">
                  <a:pos x="T0" y="T1"/>
                </a:cxn>
                <a:cxn ang="T5">
                  <a:pos x="T2" y="T3"/>
                </a:cxn>
              </a:cxnLst>
              <a:rect l="T6" t="T7" r="T8" b="T9"/>
              <a:pathLst>
                <a:path w="1218" h="555">
                  <a:moveTo>
                    <a:pt x="0" y="555"/>
                  </a:moveTo>
                  <a:lnTo>
                    <a:pt x="1218" y="0"/>
                  </a:lnTo>
                </a:path>
              </a:pathLst>
            </a:custGeom>
            <a:noFill/>
            <a:ln w="15875">
              <a:solidFill>
                <a:schemeClr val="tx1"/>
              </a:solidFill>
              <a:round/>
              <a:headEnd/>
              <a:tailEnd/>
            </a:ln>
          </p:spPr>
          <p:txBody>
            <a:bodyPr/>
            <a:lstStyle/>
            <a:p>
              <a:endParaRPr lang="en-US"/>
            </a:p>
          </p:txBody>
        </p:sp>
        <p:sp>
          <p:nvSpPr>
            <p:cNvPr id="60447" name="Freeform 145"/>
            <p:cNvSpPr>
              <a:spLocks/>
            </p:cNvSpPr>
            <p:nvPr/>
          </p:nvSpPr>
          <p:spPr bwMode="auto">
            <a:xfrm>
              <a:off x="3072" y="3120"/>
              <a:ext cx="1260" cy="186"/>
            </a:xfrm>
            <a:custGeom>
              <a:avLst/>
              <a:gdLst>
                <a:gd name="T0" fmla="*/ 0 w 1260"/>
                <a:gd name="T1" fmla="*/ 0 h 186"/>
                <a:gd name="T2" fmla="*/ 1260 w 1260"/>
                <a:gd name="T3" fmla="*/ 186 h 186"/>
                <a:gd name="T4" fmla="*/ 0 60000 65536"/>
                <a:gd name="T5" fmla="*/ 0 60000 65536"/>
                <a:gd name="T6" fmla="*/ 0 w 1260"/>
                <a:gd name="T7" fmla="*/ 0 h 186"/>
                <a:gd name="T8" fmla="*/ 1260 w 1260"/>
                <a:gd name="T9" fmla="*/ 186 h 186"/>
              </a:gdLst>
              <a:ahLst/>
              <a:cxnLst>
                <a:cxn ang="T4">
                  <a:pos x="T0" y="T1"/>
                </a:cxn>
                <a:cxn ang="T5">
                  <a:pos x="T2" y="T3"/>
                </a:cxn>
              </a:cxnLst>
              <a:rect l="T6" t="T7" r="T8" b="T9"/>
              <a:pathLst>
                <a:path w="1260" h="186">
                  <a:moveTo>
                    <a:pt x="0" y="0"/>
                  </a:moveTo>
                  <a:lnTo>
                    <a:pt x="1260" y="186"/>
                  </a:lnTo>
                </a:path>
              </a:pathLst>
            </a:custGeom>
            <a:noFill/>
            <a:ln w="15875">
              <a:solidFill>
                <a:schemeClr val="tx1"/>
              </a:solidFill>
              <a:round/>
              <a:headEnd/>
              <a:tailEnd/>
            </a:ln>
          </p:spPr>
          <p:txBody>
            <a:bodyPr/>
            <a:lstStyle/>
            <a:p>
              <a:endParaRPr lang="en-US"/>
            </a:p>
          </p:txBody>
        </p:sp>
        <p:grpSp>
          <p:nvGrpSpPr>
            <p:cNvPr id="60448" name="Group 146"/>
            <p:cNvGrpSpPr>
              <a:grpSpLocks noChangeAspect="1"/>
            </p:cNvGrpSpPr>
            <p:nvPr/>
          </p:nvGrpSpPr>
          <p:grpSpPr bwMode="auto">
            <a:xfrm rot="-692542">
              <a:off x="4608" y="1680"/>
              <a:ext cx="288" cy="432"/>
              <a:chOff x="4032" y="2016"/>
              <a:chExt cx="192" cy="288"/>
            </a:xfrm>
          </p:grpSpPr>
          <p:sp>
            <p:nvSpPr>
              <p:cNvPr id="60467" name="Oval 147"/>
              <p:cNvSpPr>
                <a:spLocks noChangeAspect="1"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468" name="Freeform 148"/>
              <p:cNvSpPr>
                <a:spLocks noChangeAspect="1"/>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469" name="Line 149"/>
              <p:cNvSpPr>
                <a:spLocks noChangeAspect="1"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470" name="Freeform 150"/>
              <p:cNvSpPr>
                <a:spLocks noChangeAspect="1"/>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471" name="Freeform 151"/>
              <p:cNvSpPr>
                <a:spLocks noChangeAspect="1"/>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49" name="Group 152"/>
            <p:cNvGrpSpPr>
              <a:grpSpLocks noChangeAspect="1"/>
            </p:cNvGrpSpPr>
            <p:nvPr/>
          </p:nvGrpSpPr>
          <p:grpSpPr bwMode="auto">
            <a:xfrm rot="-9344185">
              <a:off x="3936" y="2544"/>
              <a:ext cx="288" cy="432"/>
              <a:chOff x="4032" y="2016"/>
              <a:chExt cx="192" cy="288"/>
            </a:xfrm>
          </p:grpSpPr>
          <p:sp>
            <p:nvSpPr>
              <p:cNvPr id="60462" name="Oval 153"/>
              <p:cNvSpPr>
                <a:spLocks noChangeAspect="1"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463" name="Freeform 154"/>
              <p:cNvSpPr>
                <a:spLocks noChangeAspect="1"/>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464" name="Line 155"/>
              <p:cNvSpPr>
                <a:spLocks noChangeAspect="1"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465" name="Freeform 156"/>
              <p:cNvSpPr>
                <a:spLocks noChangeAspect="1"/>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466" name="Freeform 157"/>
              <p:cNvSpPr>
                <a:spLocks noChangeAspect="1"/>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50" name="Group 158"/>
            <p:cNvGrpSpPr>
              <a:grpSpLocks noChangeAspect="1"/>
            </p:cNvGrpSpPr>
            <p:nvPr/>
          </p:nvGrpSpPr>
          <p:grpSpPr bwMode="auto">
            <a:xfrm rot="-8610253">
              <a:off x="4560" y="2928"/>
              <a:ext cx="288" cy="432"/>
              <a:chOff x="4032" y="2016"/>
              <a:chExt cx="192" cy="288"/>
            </a:xfrm>
          </p:grpSpPr>
          <p:sp>
            <p:nvSpPr>
              <p:cNvPr id="60457" name="Oval 159"/>
              <p:cNvSpPr>
                <a:spLocks noChangeAspect="1"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458" name="Freeform 160"/>
              <p:cNvSpPr>
                <a:spLocks noChangeAspect="1"/>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459" name="Line 161"/>
              <p:cNvSpPr>
                <a:spLocks noChangeAspect="1"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460" name="Freeform 162"/>
              <p:cNvSpPr>
                <a:spLocks noChangeAspect="1"/>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461" name="Freeform 163"/>
              <p:cNvSpPr>
                <a:spLocks noChangeAspect="1"/>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nvGrpSpPr>
            <p:cNvPr id="60451" name="Group 164"/>
            <p:cNvGrpSpPr>
              <a:grpSpLocks noChangeAspect="1"/>
            </p:cNvGrpSpPr>
            <p:nvPr/>
          </p:nvGrpSpPr>
          <p:grpSpPr bwMode="auto">
            <a:xfrm rot="-4105352">
              <a:off x="4056" y="1992"/>
              <a:ext cx="288" cy="432"/>
              <a:chOff x="4032" y="2016"/>
              <a:chExt cx="192" cy="288"/>
            </a:xfrm>
          </p:grpSpPr>
          <p:sp>
            <p:nvSpPr>
              <p:cNvPr id="60452" name="Oval 165"/>
              <p:cNvSpPr>
                <a:spLocks noChangeAspect="1" noChangeArrowheads="1"/>
              </p:cNvSpPr>
              <p:nvPr/>
            </p:nvSpPr>
            <p:spPr bwMode="auto">
              <a:xfrm>
                <a:off x="4032" y="2208"/>
                <a:ext cx="96" cy="96"/>
              </a:xfrm>
              <a:prstGeom prst="ellipse">
                <a:avLst/>
              </a:prstGeom>
              <a:gradFill rotWithShape="1">
                <a:gsLst>
                  <a:gs pos="0">
                    <a:srgbClr val="C9E4FF"/>
                  </a:gs>
                  <a:gs pos="100000">
                    <a:schemeClr val="accent2"/>
                  </a:gs>
                </a:gsLst>
                <a:lin ang="2700000" scaled="1"/>
              </a:gradFill>
              <a:ln w="9525">
                <a:solidFill>
                  <a:srgbClr val="C0C0C0"/>
                </a:solidFill>
                <a:round/>
                <a:headEnd/>
                <a:tailEnd/>
              </a:ln>
            </p:spPr>
            <p:txBody>
              <a:bodyPr wrap="none" anchor="ctr"/>
              <a:lstStyle/>
              <a:p>
                <a:endParaRPr lang="en-US"/>
              </a:p>
            </p:txBody>
          </p:sp>
          <p:sp>
            <p:nvSpPr>
              <p:cNvPr id="60453" name="Freeform 166"/>
              <p:cNvSpPr>
                <a:spLocks noChangeAspect="1"/>
              </p:cNvSpPr>
              <p:nvPr/>
            </p:nvSpPr>
            <p:spPr bwMode="auto">
              <a:xfrm>
                <a:off x="4103" y="2016"/>
                <a:ext cx="121" cy="180"/>
              </a:xfrm>
              <a:custGeom>
                <a:avLst/>
                <a:gdLst>
                  <a:gd name="T0" fmla="*/ 0 w 121"/>
                  <a:gd name="T1" fmla="*/ 180 h 180"/>
                  <a:gd name="T2" fmla="*/ 121 w 121"/>
                  <a:gd name="T3" fmla="*/ 0 h 180"/>
                  <a:gd name="T4" fmla="*/ 0 60000 65536"/>
                  <a:gd name="T5" fmla="*/ 0 60000 65536"/>
                  <a:gd name="T6" fmla="*/ 0 w 121"/>
                  <a:gd name="T7" fmla="*/ 0 h 180"/>
                  <a:gd name="T8" fmla="*/ 121 w 121"/>
                  <a:gd name="T9" fmla="*/ 180 h 180"/>
                </a:gdLst>
                <a:ahLst/>
                <a:cxnLst>
                  <a:cxn ang="T4">
                    <a:pos x="T0" y="T1"/>
                  </a:cxn>
                  <a:cxn ang="T5">
                    <a:pos x="T2" y="T3"/>
                  </a:cxn>
                </a:cxnLst>
                <a:rect l="T6" t="T7" r="T8" b="T9"/>
                <a:pathLst>
                  <a:path w="121" h="180">
                    <a:moveTo>
                      <a:pt x="0" y="180"/>
                    </a:moveTo>
                    <a:lnTo>
                      <a:pt x="121" y="0"/>
                    </a:lnTo>
                  </a:path>
                </a:pathLst>
              </a:custGeom>
              <a:noFill/>
              <a:ln w="6350">
                <a:solidFill>
                  <a:schemeClr val="tx1"/>
                </a:solidFill>
                <a:round/>
                <a:headEnd/>
                <a:tailEnd/>
              </a:ln>
            </p:spPr>
            <p:txBody>
              <a:bodyPr/>
              <a:lstStyle/>
              <a:p>
                <a:endParaRPr lang="en-US"/>
              </a:p>
            </p:txBody>
          </p:sp>
          <p:sp>
            <p:nvSpPr>
              <p:cNvPr id="60454" name="Line 167"/>
              <p:cNvSpPr>
                <a:spLocks noChangeAspect="1" noChangeShapeType="1"/>
              </p:cNvSpPr>
              <p:nvPr/>
            </p:nvSpPr>
            <p:spPr bwMode="auto">
              <a:xfrm flipV="1">
                <a:off x="4128" y="2064"/>
                <a:ext cx="96" cy="144"/>
              </a:xfrm>
              <a:prstGeom prst="line">
                <a:avLst/>
              </a:prstGeom>
              <a:noFill/>
              <a:ln w="6350">
                <a:solidFill>
                  <a:schemeClr val="tx1"/>
                </a:solidFill>
                <a:round/>
                <a:headEnd/>
                <a:tailEnd/>
              </a:ln>
            </p:spPr>
            <p:txBody>
              <a:bodyPr/>
              <a:lstStyle/>
              <a:p>
                <a:endParaRPr lang="en-US"/>
              </a:p>
            </p:txBody>
          </p:sp>
          <p:sp>
            <p:nvSpPr>
              <p:cNvPr id="60455" name="Freeform 168"/>
              <p:cNvSpPr>
                <a:spLocks noChangeAspect="1"/>
              </p:cNvSpPr>
              <p:nvPr/>
            </p:nvSpPr>
            <p:spPr bwMode="auto">
              <a:xfrm>
                <a:off x="4142" y="2112"/>
                <a:ext cx="82" cy="123"/>
              </a:xfrm>
              <a:custGeom>
                <a:avLst/>
                <a:gdLst>
                  <a:gd name="T0" fmla="*/ 0 w 82"/>
                  <a:gd name="T1" fmla="*/ 123 h 123"/>
                  <a:gd name="T2" fmla="*/ 82 w 82"/>
                  <a:gd name="T3" fmla="*/ 0 h 123"/>
                  <a:gd name="T4" fmla="*/ 0 60000 65536"/>
                  <a:gd name="T5" fmla="*/ 0 60000 65536"/>
                  <a:gd name="T6" fmla="*/ 0 w 82"/>
                  <a:gd name="T7" fmla="*/ 0 h 123"/>
                  <a:gd name="T8" fmla="*/ 82 w 82"/>
                  <a:gd name="T9" fmla="*/ 123 h 123"/>
                </a:gdLst>
                <a:ahLst/>
                <a:cxnLst>
                  <a:cxn ang="T4">
                    <a:pos x="T0" y="T1"/>
                  </a:cxn>
                  <a:cxn ang="T5">
                    <a:pos x="T2" y="T3"/>
                  </a:cxn>
                </a:cxnLst>
                <a:rect l="T6" t="T7" r="T8" b="T9"/>
                <a:pathLst>
                  <a:path w="82" h="123">
                    <a:moveTo>
                      <a:pt x="0" y="123"/>
                    </a:moveTo>
                    <a:lnTo>
                      <a:pt x="82" y="0"/>
                    </a:lnTo>
                  </a:path>
                </a:pathLst>
              </a:custGeom>
              <a:noFill/>
              <a:ln w="6350">
                <a:solidFill>
                  <a:schemeClr val="tx1"/>
                </a:solidFill>
                <a:round/>
                <a:headEnd/>
                <a:tailEnd/>
              </a:ln>
            </p:spPr>
            <p:txBody>
              <a:bodyPr/>
              <a:lstStyle/>
              <a:p>
                <a:endParaRPr lang="en-US"/>
              </a:p>
            </p:txBody>
          </p:sp>
          <p:sp>
            <p:nvSpPr>
              <p:cNvPr id="60456" name="Freeform 169"/>
              <p:cNvSpPr>
                <a:spLocks noChangeAspect="1"/>
              </p:cNvSpPr>
              <p:nvPr/>
            </p:nvSpPr>
            <p:spPr bwMode="auto">
              <a:xfrm>
                <a:off x="4059" y="2016"/>
                <a:ext cx="117" cy="171"/>
              </a:xfrm>
              <a:custGeom>
                <a:avLst/>
                <a:gdLst>
                  <a:gd name="T0" fmla="*/ 0 w 117"/>
                  <a:gd name="T1" fmla="*/ 171 h 171"/>
                  <a:gd name="T2" fmla="*/ 117 w 117"/>
                  <a:gd name="T3" fmla="*/ 0 h 171"/>
                  <a:gd name="T4" fmla="*/ 0 60000 65536"/>
                  <a:gd name="T5" fmla="*/ 0 60000 65536"/>
                  <a:gd name="T6" fmla="*/ 0 w 117"/>
                  <a:gd name="T7" fmla="*/ 0 h 171"/>
                  <a:gd name="T8" fmla="*/ 117 w 117"/>
                  <a:gd name="T9" fmla="*/ 171 h 171"/>
                </a:gdLst>
                <a:ahLst/>
                <a:cxnLst>
                  <a:cxn ang="T4">
                    <a:pos x="T0" y="T1"/>
                  </a:cxn>
                  <a:cxn ang="T5">
                    <a:pos x="T2" y="T3"/>
                  </a:cxn>
                </a:cxnLst>
                <a:rect l="T6" t="T7" r="T8" b="T9"/>
                <a:pathLst>
                  <a:path w="117" h="171">
                    <a:moveTo>
                      <a:pt x="0" y="171"/>
                    </a:moveTo>
                    <a:lnTo>
                      <a:pt x="117" y="0"/>
                    </a:lnTo>
                  </a:path>
                </a:pathLst>
              </a:custGeom>
              <a:noFill/>
              <a:ln w="6350">
                <a:solidFill>
                  <a:schemeClr val="tx1"/>
                </a:solidFill>
                <a:round/>
                <a:headEnd/>
                <a:tailEnd/>
              </a:ln>
            </p:spPr>
            <p:txBody>
              <a:bodyPr/>
              <a:lstStyle/>
              <a:p>
                <a:endParaRPr lang="en-US"/>
              </a:p>
            </p:txBody>
          </p:sp>
        </p:grpSp>
      </p:grpSp>
      <p:sp>
        <p:nvSpPr>
          <p:cNvPr id="60442" name="Freeform 178"/>
          <p:cNvSpPr>
            <a:spLocks/>
          </p:cNvSpPr>
          <p:nvPr/>
        </p:nvSpPr>
        <p:spPr bwMode="auto">
          <a:xfrm>
            <a:off x="7467600" y="2590800"/>
            <a:ext cx="304800" cy="228600"/>
          </a:xfrm>
          <a:custGeom>
            <a:avLst/>
            <a:gdLst>
              <a:gd name="T0" fmla="*/ 0 w 192"/>
              <a:gd name="T1" fmla="*/ 152400 h 144"/>
              <a:gd name="T2" fmla="*/ 304800 w 192"/>
              <a:gd name="T3" fmla="*/ 228600 h 144"/>
              <a:gd name="T4" fmla="*/ 228600 w 192"/>
              <a:gd name="T5" fmla="*/ 0 h 144"/>
              <a:gd name="T6" fmla="*/ 0 w 192"/>
              <a:gd name="T7" fmla="*/ 76200 h 144"/>
              <a:gd name="T8" fmla="*/ 0 w 192"/>
              <a:gd name="T9" fmla="*/ 152400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192" y="144"/>
                </a:lnTo>
                <a:lnTo>
                  <a:pt x="144" y="0"/>
                </a:lnTo>
                <a:lnTo>
                  <a:pt x="0" y="48"/>
                </a:lnTo>
                <a:lnTo>
                  <a:pt x="0" y="96"/>
                </a:lnTo>
                <a:close/>
              </a:path>
            </a:pathLst>
          </a:custGeom>
          <a:solidFill>
            <a:schemeClr val="bg1"/>
          </a:solidFill>
          <a:ln w="9525">
            <a:noFill/>
            <a:round/>
            <a:headEnd/>
            <a:tailEnd/>
          </a:ln>
        </p:spPr>
        <p:txBody>
          <a:bodyPr/>
          <a:lstStyle/>
          <a:p>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ppt_x</p:attrName>
                                        </p:attrNameLst>
                                      </p:cBhvr>
                                      <p:tavLst>
                                        <p:tav tm="0">
                                          <p:val>
                                            <p:strVal val="#ppt_x-.2"/>
                                          </p:val>
                                        </p:tav>
                                        <p:tav tm="100000">
                                          <p:val>
                                            <p:strVal val="#ppt_x"/>
                                          </p:val>
                                        </p:tav>
                                      </p:tavLst>
                                    </p:anim>
                                    <p:anim calcmode="lin" valueType="num">
                                      <p:cBhvr>
                                        <p:cTn id="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t>Kinetic Theory</a:t>
            </a:r>
          </a:p>
        </p:txBody>
      </p:sp>
      <p:pic>
        <p:nvPicPr>
          <p:cNvPr id="3075" name="Picture 3" descr="Bromine gas heats up"/>
          <p:cNvPicPr>
            <a:picLocks noChangeAspect="1" noChangeArrowheads="1"/>
          </p:cNvPicPr>
          <p:nvPr/>
        </p:nvPicPr>
        <p:blipFill>
          <a:blip r:embed="rId4" cstate="print">
            <a:lum bright="2000" contrast="12000"/>
          </a:blip>
          <a:srcRect l="3929" t="27861" r="35204" b="22899"/>
          <a:stretch>
            <a:fillRect/>
          </a:stretch>
        </p:blipFill>
        <p:spPr bwMode="auto">
          <a:xfrm>
            <a:off x="152400" y="2971800"/>
            <a:ext cx="5715000" cy="2743200"/>
          </a:xfrm>
          <a:prstGeom prst="rect">
            <a:avLst/>
          </a:prstGeom>
          <a:noFill/>
          <a:ln w="9525">
            <a:noFill/>
            <a:miter lim="800000"/>
            <a:headEnd/>
            <a:tailEnd/>
          </a:ln>
        </p:spPr>
      </p:pic>
      <p:pic>
        <p:nvPicPr>
          <p:cNvPr id="3076" name="Picture 4">
            <a:hlinkClick r:id="" action="ppaction://media"/>
          </p:cNvPr>
          <p:cNvPicPr>
            <a:picLocks noRot="1" noChangeAspect="1" noChangeArrowheads="1"/>
          </p:cNvPicPr>
          <p:nvPr>
            <a:wavAudioFile r:embed="rId1" name="~PP2869.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61445" name="AutoShape 5">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3078" name="Picture 6" descr="Bromine gas heats up"/>
          <p:cNvPicPr>
            <a:picLocks noChangeAspect="1" noChangeArrowheads="1"/>
          </p:cNvPicPr>
          <p:nvPr/>
        </p:nvPicPr>
        <p:blipFill>
          <a:blip r:embed="rId4" cstate="print">
            <a:lum bright="2000" contrast="12000"/>
          </a:blip>
          <a:srcRect l="72099" t="11591" r="2742" b="10590"/>
          <a:stretch>
            <a:fillRect/>
          </a:stretch>
        </p:blipFill>
        <p:spPr bwMode="auto">
          <a:xfrm>
            <a:off x="6553200" y="2057400"/>
            <a:ext cx="2362200" cy="4335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7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randombar(horizontal)">
                                      <p:cBhvr>
                                        <p:cTn id="11" dur="500"/>
                                        <p:tgtEl>
                                          <p:spTgt spid="307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randombar(horizontal)">
                                      <p:cBhvr>
                                        <p:cTn id="16"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307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143000" y="609600"/>
            <a:ext cx="7772400" cy="1143000"/>
          </a:xfrm>
        </p:spPr>
        <p:txBody>
          <a:bodyPr/>
          <a:lstStyle/>
          <a:p>
            <a:pPr eaLnBrk="1" hangingPunct="1"/>
            <a:r>
              <a:rPr lang="en-US" smtClean="0"/>
              <a:t>Kinetic Molecular Theory</a:t>
            </a:r>
          </a:p>
        </p:txBody>
      </p:sp>
      <p:sp>
        <p:nvSpPr>
          <p:cNvPr id="62467" name="Text Box 6"/>
          <p:cNvSpPr txBox="1">
            <a:spLocks noChangeArrowheads="1"/>
          </p:cNvSpPr>
          <p:nvPr/>
        </p:nvSpPr>
        <p:spPr bwMode="auto">
          <a:xfrm>
            <a:off x="1127125" y="1676400"/>
            <a:ext cx="7199313" cy="457200"/>
          </a:xfrm>
          <a:prstGeom prst="rect">
            <a:avLst/>
          </a:prstGeom>
          <a:noFill/>
          <a:ln w="9525">
            <a:noFill/>
            <a:miter lim="800000"/>
            <a:headEnd/>
            <a:tailEnd/>
          </a:ln>
        </p:spPr>
        <p:txBody>
          <a:bodyPr wrap="none">
            <a:spAutoFit/>
          </a:bodyPr>
          <a:lstStyle/>
          <a:p>
            <a:pPr algn="l"/>
            <a:r>
              <a:rPr lang="en-US" sz="2400">
                <a:solidFill>
                  <a:srgbClr val="FF0000"/>
                </a:solidFill>
              </a:rPr>
              <a:t>Postulates of the Kinetic Molecular Theory of Gases</a:t>
            </a:r>
          </a:p>
        </p:txBody>
      </p:sp>
      <p:sp>
        <p:nvSpPr>
          <p:cNvPr id="62468" name="Line 7"/>
          <p:cNvSpPr>
            <a:spLocks noChangeShapeType="1"/>
          </p:cNvSpPr>
          <p:nvPr/>
        </p:nvSpPr>
        <p:spPr bwMode="auto">
          <a:xfrm>
            <a:off x="762000" y="2133600"/>
            <a:ext cx="7772400" cy="0"/>
          </a:xfrm>
          <a:prstGeom prst="line">
            <a:avLst/>
          </a:prstGeom>
          <a:noFill/>
          <a:ln w="31750">
            <a:solidFill>
              <a:srgbClr val="FF0000"/>
            </a:solidFill>
            <a:round/>
            <a:headEnd/>
            <a:tailEnd/>
          </a:ln>
        </p:spPr>
        <p:txBody>
          <a:bodyPr/>
          <a:lstStyle/>
          <a:p>
            <a:endParaRPr lang="en-US"/>
          </a:p>
        </p:txBody>
      </p:sp>
      <p:sp>
        <p:nvSpPr>
          <p:cNvPr id="121864" name="Text Box 8"/>
          <p:cNvSpPr txBox="1">
            <a:spLocks noChangeArrowheads="1"/>
          </p:cNvSpPr>
          <p:nvPr/>
        </p:nvSpPr>
        <p:spPr bwMode="auto">
          <a:xfrm>
            <a:off x="669925" y="2398713"/>
            <a:ext cx="8032750" cy="3937000"/>
          </a:xfrm>
          <a:prstGeom prst="rect">
            <a:avLst/>
          </a:prstGeom>
          <a:noFill/>
          <a:ln w="9525">
            <a:noFill/>
            <a:miter lim="800000"/>
            <a:headEnd/>
            <a:tailEnd/>
          </a:ln>
        </p:spPr>
        <p:txBody>
          <a:bodyPr wrap="none">
            <a:spAutoFit/>
          </a:bodyPr>
          <a:lstStyle/>
          <a:p>
            <a:pPr marL="457200" indent="-457200" algn="l">
              <a:buFontTx/>
              <a:buAutoNum type="arabicPeriod"/>
            </a:pPr>
            <a:r>
              <a:rPr lang="en-US" sz="1800"/>
              <a:t>Gases consist of tiny particles (atoms or molecules)</a:t>
            </a:r>
          </a:p>
          <a:p>
            <a:pPr marL="457200" indent="-457200" algn="l">
              <a:buFontTx/>
              <a:buAutoNum type="arabicPeriod"/>
            </a:pPr>
            <a:endParaRPr lang="en-US" sz="1800"/>
          </a:p>
          <a:p>
            <a:pPr marL="457200" indent="-457200" algn="l">
              <a:buFontTx/>
              <a:buAutoNum type="arabicPeriod"/>
            </a:pPr>
            <a:r>
              <a:rPr lang="en-US" sz="1800"/>
              <a:t>These particles are so small, compared with the distances between</a:t>
            </a:r>
          </a:p>
          <a:p>
            <a:pPr marL="457200" indent="-457200" algn="l"/>
            <a:r>
              <a:rPr lang="en-US" sz="1800"/>
              <a:t>	them, that the volume (size) of the individual particles can be assumed</a:t>
            </a:r>
          </a:p>
          <a:p>
            <a:pPr marL="457200" indent="-457200" algn="l"/>
            <a:r>
              <a:rPr lang="en-US" sz="1800"/>
              <a:t>	to be negligible (zero).</a:t>
            </a:r>
          </a:p>
          <a:p>
            <a:pPr marL="457200" indent="-457200" algn="l">
              <a:buFontTx/>
              <a:buAutoNum type="arabicPeriod"/>
            </a:pPr>
            <a:endParaRPr lang="en-US" sz="1800"/>
          </a:p>
          <a:p>
            <a:pPr marL="457200" indent="-457200" algn="l"/>
            <a:r>
              <a:rPr lang="en-US" sz="1800"/>
              <a:t>3.    The particles are in constant random motion, colliding with the walls of</a:t>
            </a:r>
          </a:p>
          <a:p>
            <a:pPr marL="457200" indent="-457200" algn="l"/>
            <a:r>
              <a:rPr lang="en-US" sz="1800"/>
              <a:t>	the container.  These collisions with the walls cause the pressure exerted</a:t>
            </a:r>
          </a:p>
          <a:p>
            <a:pPr marL="457200" indent="-457200" algn="l"/>
            <a:r>
              <a:rPr lang="en-US" sz="1800"/>
              <a:t>	by the gas. </a:t>
            </a:r>
          </a:p>
          <a:p>
            <a:pPr marL="457200" indent="-457200" algn="l">
              <a:buFontTx/>
              <a:buAutoNum type="arabicPeriod"/>
            </a:pPr>
            <a:endParaRPr lang="en-US" sz="1800"/>
          </a:p>
          <a:p>
            <a:pPr marL="457200" indent="-457200" algn="l"/>
            <a:r>
              <a:rPr lang="en-US" sz="1800"/>
              <a:t>4.     The particles are assumed not to attract or to repel each other.</a:t>
            </a:r>
          </a:p>
          <a:p>
            <a:pPr marL="457200" indent="-457200" algn="l">
              <a:buFontTx/>
              <a:buAutoNum type="arabicPeriod"/>
            </a:pPr>
            <a:endParaRPr lang="en-US" sz="1800"/>
          </a:p>
          <a:p>
            <a:pPr marL="457200" indent="-457200" algn="l"/>
            <a:r>
              <a:rPr lang="en-US" sz="1800"/>
              <a:t>5.    The average kinetic energy of the gas particles is directly proportional</a:t>
            </a:r>
          </a:p>
          <a:p>
            <a:pPr marL="457200" indent="-457200" algn="l"/>
            <a:r>
              <a:rPr lang="en-US" sz="1800"/>
              <a:t>	to the Kelvin temperature of the gas</a:t>
            </a:r>
          </a:p>
        </p:txBody>
      </p:sp>
      <p:pic>
        <p:nvPicPr>
          <p:cNvPr id="62470" name="Picture 9" descr="PE00898_"/>
          <p:cNvPicPr>
            <a:picLocks noChangeAspect="1" noChangeArrowheads="1"/>
          </p:cNvPicPr>
          <p:nvPr/>
        </p:nvPicPr>
        <p:blipFill>
          <a:blip r:embed="rId3" cstate="print"/>
          <a:srcRect/>
          <a:stretch>
            <a:fillRect/>
          </a:stretch>
        </p:blipFill>
        <p:spPr bwMode="auto">
          <a:xfrm>
            <a:off x="549275" y="381000"/>
            <a:ext cx="1050925" cy="1295400"/>
          </a:xfrm>
          <a:prstGeom prst="rect">
            <a:avLst/>
          </a:prstGeom>
          <a:noFill/>
          <a:ln w="9525">
            <a:noFill/>
            <a:miter lim="800000"/>
            <a:headEnd/>
            <a:tailEnd/>
          </a:ln>
        </p:spPr>
      </p:pic>
      <p:sp>
        <p:nvSpPr>
          <p:cNvPr id="62471" name="AutoShape 11">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864">
                                            <p:txEl>
                                              <p:pRg st="0" end="0"/>
                                            </p:txEl>
                                          </p:spTgt>
                                        </p:tgtEl>
                                        <p:attrNameLst>
                                          <p:attrName>style.visibility</p:attrName>
                                        </p:attrNameLst>
                                      </p:cBhvr>
                                      <p:to>
                                        <p:strVal val="visible"/>
                                      </p:to>
                                    </p:set>
                                    <p:animEffect transition="in" filter="fade">
                                      <p:cBhvr>
                                        <p:cTn id="7" dur="2000"/>
                                        <p:tgtEl>
                                          <p:spTgt spid="1218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1864">
                                            <p:txEl>
                                              <p:pRg st="2" end="2"/>
                                            </p:txEl>
                                          </p:spTgt>
                                        </p:tgtEl>
                                        <p:attrNameLst>
                                          <p:attrName>style.visibility</p:attrName>
                                        </p:attrNameLst>
                                      </p:cBhvr>
                                      <p:to>
                                        <p:strVal val="visible"/>
                                      </p:to>
                                    </p:set>
                                    <p:animEffect transition="in" filter="wipe(down)">
                                      <p:cBhvr>
                                        <p:cTn id="12" dur="500"/>
                                        <p:tgtEl>
                                          <p:spTgt spid="121864">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21864">
                                            <p:txEl>
                                              <p:pRg st="3" end="3"/>
                                            </p:txEl>
                                          </p:spTgt>
                                        </p:tgtEl>
                                        <p:attrNameLst>
                                          <p:attrName>style.visibility</p:attrName>
                                        </p:attrNameLst>
                                      </p:cBhvr>
                                      <p:to>
                                        <p:strVal val="visible"/>
                                      </p:to>
                                    </p:set>
                                    <p:animEffect transition="in" filter="wipe(down)">
                                      <p:cBhvr>
                                        <p:cTn id="15" dur="500"/>
                                        <p:tgtEl>
                                          <p:spTgt spid="121864">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21864">
                                            <p:txEl>
                                              <p:pRg st="4" end="4"/>
                                            </p:txEl>
                                          </p:spTgt>
                                        </p:tgtEl>
                                        <p:attrNameLst>
                                          <p:attrName>style.visibility</p:attrName>
                                        </p:attrNameLst>
                                      </p:cBhvr>
                                      <p:to>
                                        <p:strVal val="visible"/>
                                      </p:to>
                                    </p:set>
                                    <p:animEffect transition="in" filter="wipe(down)">
                                      <p:cBhvr>
                                        <p:cTn id="18" dur="500"/>
                                        <p:tgtEl>
                                          <p:spTgt spid="12186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1864">
                                            <p:txEl>
                                              <p:pRg st="6" end="6"/>
                                            </p:txEl>
                                          </p:spTgt>
                                        </p:tgtEl>
                                        <p:attrNameLst>
                                          <p:attrName>style.visibility</p:attrName>
                                        </p:attrNameLst>
                                      </p:cBhvr>
                                      <p:to>
                                        <p:strVal val="visible"/>
                                      </p:to>
                                    </p:set>
                                    <p:animEffect transition="in" filter="wipe(left)">
                                      <p:cBhvr>
                                        <p:cTn id="23" dur="500"/>
                                        <p:tgtEl>
                                          <p:spTgt spid="121864">
                                            <p:txEl>
                                              <p:pRg st="6" end="6"/>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21864">
                                            <p:txEl>
                                              <p:pRg st="7" end="7"/>
                                            </p:txEl>
                                          </p:spTgt>
                                        </p:tgtEl>
                                        <p:attrNameLst>
                                          <p:attrName>style.visibility</p:attrName>
                                        </p:attrNameLst>
                                      </p:cBhvr>
                                      <p:to>
                                        <p:strVal val="visible"/>
                                      </p:to>
                                    </p:set>
                                    <p:animEffect transition="in" filter="wipe(left)">
                                      <p:cBhvr>
                                        <p:cTn id="26" dur="500"/>
                                        <p:tgtEl>
                                          <p:spTgt spid="121864">
                                            <p:txEl>
                                              <p:pRg st="7" end="7"/>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121864">
                                            <p:txEl>
                                              <p:pRg st="8" end="8"/>
                                            </p:txEl>
                                          </p:spTgt>
                                        </p:tgtEl>
                                        <p:attrNameLst>
                                          <p:attrName>style.visibility</p:attrName>
                                        </p:attrNameLst>
                                      </p:cBhvr>
                                      <p:to>
                                        <p:strVal val="visible"/>
                                      </p:to>
                                    </p:set>
                                    <p:animEffect transition="in" filter="wipe(left)">
                                      <p:cBhvr>
                                        <p:cTn id="29" dur="500"/>
                                        <p:tgtEl>
                                          <p:spTgt spid="121864">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0" presetClass="entr" presetSubtype="0" fill="hold" nodeType="clickEffect">
                                  <p:stCondLst>
                                    <p:cond delay="0"/>
                                  </p:stCondLst>
                                  <p:iterate type="lt">
                                    <p:tmPct val="10000"/>
                                  </p:iterate>
                                  <p:childTnLst>
                                    <p:set>
                                      <p:cBhvr>
                                        <p:cTn id="33" dur="1" fill="hold">
                                          <p:stCondLst>
                                            <p:cond delay="0"/>
                                          </p:stCondLst>
                                        </p:cTn>
                                        <p:tgtEl>
                                          <p:spTgt spid="121864">
                                            <p:txEl>
                                              <p:pRg st="10" end="10"/>
                                            </p:txEl>
                                          </p:spTgt>
                                        </p:tgtEl>
                                        <p:attrNameLst>
                                          <p:attrName>style.visibility</p:attrName>
                                        </p:attrNameLst>
                                      </p:cBhvr>
                                      <p:to>
                                        <p:strVal val="visible"/>
                                      </p:to>
                                    </p:set>
                                    <p:animEffect transition="in" filter="fade">
                                      <p:cBhvr>
                                        <p:cTn id="34" dur="1000"/>
                                        <p:tgtEl>
                                          <p:spTgt spid="121864">
                                            <p:txEl>
                                              <p:pRg st="10" end="10"/>
                                            </p:txEl>
                                          </p:spTgt>
                                        </p:tgtEl>
                                      </p:cBhvr>
                                    </p:animEffect>
                                    <p:anim calcmode="lin" valueType="num">
                                      <p:cBhvr>
                                        <p:cTn id="35" dur="1000" fill="hold"/>
                                        <p:tgtEl>
                                          <p:spTgt spid="121864">
                                            <p:txEl>
                                              <p:pRg st="10" end="10"/>
                                            </p:txEl>
                                          </p:spTgt>
                                        </p:tgtEl>
                                        <p:attrNameLst>
                                          <p:attrName>ppt_x</p:attrName>
                                        </p:attrNameLst>
                                      </p:cBhvr>
                                      <p:tavLst>
                                        <p:tav tm="0">
                                          <p:val>
                                            <p:strVal val="#ppt_x-.1"/>
                                          </p:val>
                                        </p:tav>
                                        <p:tav tm="100000">
                                          <p:val>
                                            <p:strVal val="#ppt_x"/>
                                          </p:val>
                                        </p:tav>
                                      </p:tavLst>
                                    </p:anim>
                                    <p:anim calcmode="lin" valueType="num">
                                      <p:cBhvr>
                                        <p:cTn id="36" dur="1000" fill="hold"/>
                                        <p:tgtEl>
                                          <p:spTgt spid="121864">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121864">
                                            <p:txEl>
                                              <p:pRg st="12" end="12"/>
                                            </p:txEl>
                                          </p:spTgt>
                                        </p:tgtEl>
                                        <p:attrNameLst>
                                          <p:attrName>style.visibility</p:attrName>
                                        </p:attrNameLst>
                                      </p:cBhvr>
                                      <p:to>
                                        <p:strVal val="visible"/>
                                      </p:to>
                                    </p:set>
                                    <p:anim calcmode="lin" valueType="num">
                                      <p:cBhvr>
                                        <p:cTn id="41" dur="500" fill="hold"/>
                                        <p:tgtEl>
                                          <p:spTgt spid="121864">
                                            <p:txEl>
                                              <p:pRg st="12" end="12"/>
                                            </p:txEl>
                                          </p:spTgt>
                                        </p:tgtEl>
                                        <p:attrNameLst>
                                          <p:attrName>ppt_w</p:attrName>
                                        </p:attrNameLst>
                                      </p:cBhvr>
                                      <p:tavLst>
                                        <p:tav tm="0">
                                          <p:val>
                                            <p:fltVal val="0"/>
                                          </p:val>
                                        </p:tav>
                                        <p:tav tm="100000">
                                          <p:val>
                                            <p:strVal val="#ppt_w"/>
                                          </p:val>
                                        </p:tav>
                                      </p:tavLst>
                                    </p:anim>
                                    <p:anim calcmode="lin" valueType="num">
                                      <p:cBhvr>
                                        <p:cTn id="42" dur="500" fill="hold"/>
                                        <p:tgtEl>
                                          <p:spTgt spid="121864">
                                            <p:txEl>
                                              <p:pRg st="12" end="12"/>
                                            </p:txEl>
                                          </p:spTgt>
                                        </p:tgtEl>
                                        <p:attrNameLst>
                                          <p:attrName>ppt_h</p:attrName>
                                        </p:attrNameLst>
                                      </p:cBhvr>
                                      <p:tavLst>
                                        <p:tav tm="0">
                                          <p:val>
                                            <p:strVal val="#ppt_h"/>
                                          </p:val>
                                        </p:tav>
                                        <p:tav tm="100000">
                                          <p:val>
                                            <p:strVal val="#ppt_h"/>
                                          </p:val>
                                        </p:tav>
                                      </p:tavLst>
                                    </p:anim>
                                  </p:childTnLst>
                                </p:cTn>
                              </p:par>
                              <p:par>
                                <p:cTn id="43" presetID="17" presetClass="entr" presetSubtype="10" fill="hold" nodeType="withEffect">
                                  <p:stCondLst>
                                    <p:cond delay="0"/>
                                  </p:stCondLst>
                                  <p:childTnLst>
                                    <p:set>
                                      <p:cBhvr>
                                        <p:cTn id="44" dur="1" fill="hold">
                                          <p:stCondLst>
                                            <p:cond delay="0"/>
                                          </p:stCondLst>
                                        </p:cTn>
                                        <p:tgtEl>
                                          <p:spTgt spid="121864">
                                            <p:txEl>
                                              <p:pRg st="13" end="13"/>
                                            </p:txEl>
                                          </p:spTgt>
                                        </p:tgtEl>
                                        <p:attrNameLst>
                                          <p:attrName>style.visibility</p:attrName>
                                        </p:attrNameLst>
                                      </p:cBhvr>
                                      <p:to>
                                        <p:strVal val="visible"/>
                                      </p:to>
                                    </p:set>
                                    <p:anim calcmode="lin" valueType="num">
                                      <p:cBhvr>
                                        <p:cTn id="45" dur="500" fill="hold"/>
                                        <p:tgtEl>
                                          <p:spTgt spid="121864">
                                            <p:txEl>
                                              <p:pRg st="13" end="13"/>
                                            </p:txEl>
                                          </p:spTgt>
                                        </p:tgtEl>
                                        <p:attrNameLst>
                                          <p:attrName>ppt_w</p:attrName>
                                        </p:attrNameLst>
                                      </p:cBhvr>
                                      <p:tavLst>
                                        <p:tav tm="0">
                                          <p:val>
                                            <p:fltVal val="0"/>
                                          </p:val>
                                        </p:tav>
                                        <p:tav tm="100000">
                                          <p:val>
                                            <p:strVal val="#ppt_w"/>
                                          </p:val>
                                        </p:tav>
                                      </p:tavLst>
                                    </p:anim>
                                    <p:anim calcmode="lin" valueType="num">
                                      <p:cBhvr>
                                        <p:cTn id="46" dur="500" fill="hold"/>
                                        <p:tgtEl>
                                          <p:spTgt spid="121864">
                                            <p:txEl>
                                              <p:pRg st="13" end="1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143000" y="609600"/>
            <a:ext cx="7772400" cy="1143000"/>
          </a:xfrm>
        </p:spPr>
        <p:txBody>
          <a:bodyPr/>
          <a:lstStyle/>
          <a:p>
            <a:pPr eaLnBrk="1" hangingPunct="1"/>
            <a:r>
              <a:rPr lang="en-US" smtClean="0"/>
              <a:t>Kinetic Molecular Theory</a:t>
            </a:r>
          </a:p>
        </p:txBody>
      </p:sp>
      <p:sp>
        <p:nvSpPr>
          <p:cNvPr id="63491" name="Text Box 3"/>
          <p:cNvSpPr txBox="1">
            <a:spLocks noChangeArrowheads="1"/>
          </p:cNvSpPr>
          <p:nvPr/>
        </p:nvSpPr>
        <p:spPr bwMode="auto">
          <a:xfrm>
            <a:off x="1127125" y="1676400"/>
            <a:ext cx="1608138" cy="457200"/>
          </a:xfrm>
          <a:prstGeom prst="rect">
            <a:avLst/>
          </a:prstGeom>
          <a:noFill/>
          <a:ln w="9525">
            <a:noFill/>
            <a:miter lim="800000"/>
            <a:headEnd/>
            <a:tailEnd/>
          </a:ln>
        </p:spPr>
        <p:txBody>
          <a:bodyPr wrap="none">
            <a:spAutoFit/>
          </a:bodyPr>
          <a:lstStyle/>
          <a:p>
            <a:pPr algn="l"/>
            <a:r>
              <a:rPr lang="en-US" sz="2400">
                <a:solidFill>
                  <a:srgbClr val="FF0000"/>
                </a:solidFill>
              </a:rPr>
              <a:t>Postulates</a:t>
            </a:r>
          </a:p>
        </p:txBody>
      </p:sp>
      <p:sp>
        <p:nvSpPr>
          <p:cNvPr id="63492" name="Line 4"/>
          <p:cNvSpPr>
            <a:spLocks noChangeShapeType="1"/>
          </p:cNvSpPr>
          <p:nvPr/>
        </p:nvSpPr>
        <p:spPr bwMode="auto">
          <a:xfrm>
            <a:off x="762000" y="2133600"/>
            <a:ext cx="7772400" cy="0"/>
          </a:xfrm>
          <a:prstGeom prst="line">
            <a:avLst/>
          </a:prstGeom>
          <a:noFill/>
          <a:ln w="31750">
            <a:solidFill>
              <a:srgbClr val="FF0000"/>
            </a:solidFill>
            <a:round/>
            <a:headEnd/>
            <a:tailEnd/>
          </a:ln>
        </p:spPr>
        <p:txBody>
          <a:bodyPr/>
          <a:lstStyle/>
          <a:p>
            <a:endParaRPr lang="en-US"/>
          </a:p>
        </p:txBody>
      </p:sp>
      <p:pic>
        <p:nvPicPr>
          <p:cNvPr id="63493" name="Picture 6" descr="PE00898_"/>
          <p:cNvPicPr>
            <a:picLocks noChangeAspect="1" noChangeArrowheads="1"/>
          </p:cNvPicPr>
          <p:nvPr/>
        </p:nvPicPr>
        <p:blipFill>
          <a:blip r:embed="rId3" cstate="print"/>
          <a:srcRect/>
          <a:stretch>
            <a:fillRect/>
          </a:stretch>
        </p:blipFill>
        <p:spPr bwMode="auto">
          <a:xfrm>
            <a:off x="549275" y="381000"/>
            <a:ext cx="1050925" cy="1295400"/>
          </a:xfrm>
          <a:prstGeom prst="rect">
            <a:avLst/>
          </a:prstGeom>
          <a:noFill/>
          <a:ln w="9525">
            <a:noFill/>
            <a:miter lim="800000"/>
            <a:headEnd/>
            <a:tailEnd/>
          </a:ln>
        </p:spPr>
      </p:pic>
      <p:sp>
        <p:nvSpPr>
          <p:cNvPr id="63494"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63495" name="Text Box 8"/>
          <p:cNvSpPr txBox="1">
            <a:spLocks noChangeArrowheads="1"/>
          </p:cNvSpPr>
          <p:nvPr/>
        </p:nvSpPr>
        <p:spPr bwMode="auto">
          <a:xfrm>
            <a:off x="6570663" y="1674813"/>
            <a:ext cx="1439862" cy="457200"/>
          </a:xfrm>
          <a:prstGeom prst="rect">
            <a:avLst/>
          </a:prstGeom>
          <a:noFill/>
          <a:ln w="9525">
            <a:noFill/>
            <a:miter lim="800000"/>
            <a:headEnd/>
            <a:tailEnd/>
          </a:ln>
        </p:spPr>
        <p:txBody>
          <a:bodyPr wrap="none">
            <a:spAutoFit/>
          </a:bodyPr>
          <a:lstStyle/>
          <a:p>
            <a:pPr algn="l"/>
            <a:r>
              <a:rPr lang="en-US" sz="2400">
                <a:solidFill>
                  <a:srgbClr val="FF0000"/>
                </a:solidFill>
              </a:rPr>
              <a:t>Evidence</a:t>
            </a:r>
          </a:p>
        </p:txBody>
      </p:sp>
      <p:graphicFrame>
        <p:nvGraphicFramePr>
          <p:cNvPr id="1384503" name="Group 55"/>
          <p:cNvGraphicFramePr>
            <a:graphicFrameLocks noGrp="1"/>
          </p:cNvGraphicFramePr>
          <p:nvPr/>
        </p:nvGraphicFramePr>
        <p:xfrm>
          <a:off x="846138" y="2319338"/>
          <a:ext cx="7723187" cy="4165600"/>
        </p:xfrm>
        <a:graphic>
          <a:graphicData uri="http://schemas.openxmlformats.org/drawingml/2006/table">
            <a:tbl>
              <a:tblPr/>
              <a:tblGrid>
                <a:gridCol w="4379912"/>
                <a:gridCol w="3343275"/>
              </a:tblGrid>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  Gases are tiny molecules in mostly empty space</a:t>
                      </a:r>
                      <a:r>
                        <a:rPr kumimoji="0" lang="en-US" sz="1400" b="0" i="0" u="none" strike="noStrike" cap="none" normalizeH="0" baseline="0" smtClean="0">
                          <a:ln>
                            <a:noFill/>
                          </a:ln>
                          <a:solidFill>
                            <a:schemeClr val="tx1"/>
                          </a:solidFill>
                          <a:effectLst/>
                          <a:latin typeface="Arial" charset="0"/>
                        </a:rPr>
                        <a:t>.</a:t>
                      </a: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The compressibility of gases.</a:t>
                      </a:r>
                    </a:p>
                  </a:txBody>
                  <a:tcPr horzOverflow="overflow">
                    <a:lnL>
                      <a:noFill/>
                    </a:lnL>
                    <a:lnR cap="flat">
                      <a:noFill/>
                    </a:lnR>
                    <a:lnT cap="flat">
                      <a:noFill/>
                    </a:lnT>
                    <a:lnB>
                      <a:noFill/>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2.  There are no attractive forces between molecules.</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Gases do not clump.</a:t>
                      </a:r>
                    </a:p>
                  </a:txBody>
                  <a:tcPr horzOverflow="overflow">
                    <a:lnL>
                      <a:noFill/>
                    </a:lnL>
                    <a:lnR cap="flat">
                      <a:noFill/>
                    </a:lnR>
                    <a:lnT>
                      <a:noFill/>
                    </a:lnT>
                    <a:lnB>
                      <a:noFill/>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3.  The molecules move in constant, rapid, random, straight-line motion.</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Gases mix rapidly.</a:t>
                      </a:r>
                    </a:p>
                  </a:txBody>
                  <a:tcPr horzOverflow="overflow">
                    <a:lnL>
                      <a:noFill/>
                    </a:lnL>
                    <a:lnR cap="flat">
                      <a:noFill/>
                    </a:lnR>
                    <a:lnT>
                      <a:noFill/>
                    </a:lnT>
                    <a:lnB>
                      <a:noFill/>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4.  The molecules collide classically   with container walls and one another.</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Gases exert pressure that does not diminish over time.</a:t>
                      </a:r>
                    </a:p>
                  </a:txBody>
                  <a:tcPr horzOverflow="overflow">
                    <a:lnL>
                      <a:noFill/>
                    </a:lnL>
                    <a:lnR cap="flat">
                      <a:noFill/>
                    </a:lnR>
                    <a:lnT>
                      <a:noFill/>
                    </a:lnT>
                    <a:lnB>
                      <a:noFill/>
                    </a:lnB>
                    <a:lnTlToBr>
                      <a:noFill/>
                    </a:lnTlToBr>
                    <a:lnBlToTr>
                      <a:noFill/>
                    </a:lnBlToTr>
                    <a:no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5.  The average kinetic energy of the molecules is proportional to the Kelvin temperature of the sample.</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Charles’ Law</a:t>
                      </a:r>
                    </a:p>
                  </a:txBody>
                  <a:tcP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z="4000" smtClean="0"/>
              <a:t>Kinetic Molecular Theory (KMT)</a:t>
            </a:r>
          </a:p>
        </p:txBody>
      </p:sp>
      <p:grpSp>
        <p:nvGrpSpPr>
          <p:cNvPr id="2" name="Group 3"/>
          <p:cNvGrpSpPr>
            <a:grpSpLocks/>
          </p:cNvGrpSpPr>
          <p:nvPr/>
        </p:nvGrpSpPr>
        <p:grpSpPr bwMode="auto">
          <a:xfrm>
            <a:off x="5791200" y="2724150"/>
            <a:ext cx="1485900" cy="1162050"/>
            <a:chOff x="4056" y="1248"/>
            <a:chExt cx="936" cy="732"/>
          </a:xfrm>
        </p:grpSpPr>
        <p:sp>
          <p:nvSpPr>
            <p:cNvPr id="64523" name="Line 4"/>
            <p:cNvSpPr>
              <a:spLocks noChangeShapeType="1"/>
            </p:cNvSpPr>
            <p:nvPr/>
          </p:nvSpPr>
          <p:spPr bwMode="auto">
            <a:xfrm>
              <a:off x="4272" y="1692"/>
              <a:ext cx="288" cy="144"/>
            </a:xfrm>
            <a:prstGeom prst="line">
              <a:avLst/>
            </a:prstGeom>
            <a:noFill/>
            <a:ln w="9525">
              <a:solidFill>
                <a:srgbClr val="000000"/>
              </a:solidFill>
              <a:round/>
              <a:headEnd/>
              <a:tailEnd type="triangle" w="med" len="med"/>
            </a:ln>
          </p:spPr>
          <p:txBody>
            <a:bodyPr/>
            <a:lstStyle/>
            <a:p>
              <a:endParaRPr lang="en-US"/>
            </a:p>
          </p:txBody>
        </p:sp>
        <p:sp>
          <p:nvSpPr>
            <p:cNvPr id="64524" name="Line 5"/>
            <p:cNvSpPr>
              <a:spLocks noChangeShapeType="1"/>
            </p:cNvSpPr>
            <p:nvPr/>
          </p:nvSpPr>
          <p:spPr bwMode="auto">
            <a:xfrm flipV="1">
              <a:off x="4848" y="1248"/>
              <a:ext cx="0" cy="504"/>
            </a:xfrm>
            <a:prstGeom prst="line">
              <a:avLst/>
            </a:prstGeom>
            <a:noFill/>
            <a:ln w="9525">
              <a:solidFill>
                <a:srgbClr val="000000"/>
              </a:solidFill>
              <a:round/>
              <a:headEnd/>
              <a:tailEnd type="triangle" w="med" len="med"/>
            </a:ln>
          </p:spPr>
          <p:txBody>
            <a:bodyPr/>
            <a:lstStyle/>
            <a:p>
              <a:endParaRPr lang="en-US"/>
            </a:p>
          </p:txBody>
        </p:sp>
        <p:sp>
          <p:nvSpPr>
            <p:cNvPr id="64525" name="Line 6"/>
            <p:cNvSpPr>
              <a:spLocks noChangeShapeType="1"/>
            </p:cNvSpPr>
            <p:nvPr/>
          </p:nvSpPr>
          <p:spPr bwMode="auto">
            <a:xfrm>
              <a:off x="4560" y="1392"/>
              <a:ext cx="432" cy="144"/>
            </a:xfrm>
            <a:prstGeom prst="line">
              <a:avLst/>
            </a:prstGeom>
            <a:noFill/>
            <a:ln w="9525">
              <a:solidFill>
                <a:srgbClr val="000000"/>
              </a:solidFill>
              <a:round/>
              <a:headEnd/>
              <a:tailEnd type="triangle" w="med" len="med"/>
            </a:ln>
          </p:spPr>
          <p:txBody>
            <a:bodyPr/>
            <a:lstStyle/>
            <a:p>
              <a:endParaRPr lang="en-US"/>
            </a:p>
          </p:txBody>
        </p:sp>
        <p:sp>
          <p:nvSpPr>
            <p:cNvPr id="64526" name="Line 7"/>
            <p:cNvSpPr>
              <a:spLocks noChangeShapeType="1"/>
            </p:cNvSpPr>
            <p:nvPr/>
          </p:nvSpPr>
          <p:spPr bwMode="auto">
            <a:xfrm flipV="1">
              <a:off x="4704" y="1836"/>
              <a:ext cx="0" cy="144"/>
            </a:xfrm>
            <a:prstGeom prst="line">
              <a:avLst/>
            </a:prstGeom>
            <a:noFill/>
            <a:ln w="9525">
              <a:solidFill>
                <a:srgbClr val="000000"/>
              </a:solidFill>
              <a:round/>
              <a:headEnd/>
              <a:tailEnd type="triangle" w="med" len="med"/>
            </a:ln>
          </p:spPr>
          <p:txBody>
            <a:bodyPr/>
            <a:lstStyle/>
            <a:p>
              <a:endParaRPr lang="en-US"/>
            </a:p>
          </p:txBody>
        </p:sp>
        <p:sp>
          <p:nvSpPr>
            <p:cNvPr id="64527" name="Line 8"/>
            <p:cNvSpPr>
              <a:spLocks noChangeShapeType="1"/>
            </p:cNvSpPr>
            <p:nvPr/>
          </p:nvSpPr>
          <p:spPr bwMode="auto">
            <a:xfrm flipH="1">
              <a:off x="4056" y="1692"/>
              <a:ext cx="432" cy="288"/>
            </a:xfrm>
            <a:prstGeom prst="line">
              <a:avLst/>
            </a:prstGeom>
            <a:noFill/>
            <a:ln w="9525">
              <a:solidFill>
                <a:srgbClr val="000000"/>
              </a:solidFill>
              <a:round/>
              <a:headEnd/>
              <a:tailEnd type="triangle" w="med" len="med"/>
            </a:ln>
          </p:spPr>
          <p:txBody>
            <a:bodyPr/>
            <a:lstStyle/>
            <a:p>
              <a:endParaRPr lang="en-US"/>
            </a:p>
          </p:txBody>
        </p:sp>
        <p:sp>
          <p:nvSpPr>
            <p:cNvPr id="64528" name="Line 9"/>
            <p:cNvSpPr>
              <a:spLocks noChangeShapeType="1"/>
            </p:cNvSpPr>
            <p:nvPr/>
          </p:nvSpPr>
          <p:spPr bwMode="auto">
            <a:xfrm flipH="1" flipV="1">
              <a:off x="4128" y="1320"/>
              <a:ext cx="288" cy="648"/>
            </a:xfrm>
            <a:prstGeom prst="line">
              <a:avLst/>
            </a:prstGeom>
            <a:noFill/>
            <a:ln w="9525">
              <a:solidFill>
                <a:srgbClr val="000000"/>
              </a:solidFill>
              <a:round/>
              <a:headEnd/>
              <a:tailEnd type="triangle" w="med" len="med"/>
            </a:ln>
          </p:spPr>
          <p:txBody>
            <a:bodyPr/>
            <a:lstStyle/>
            <a:p>
              <a:endParaRPr lang="en-US"/>
            </a:p>
          </p:txBody>
        </p:sp>
      </p:grpSp>
      <p:sp>
        <p:nvSpPr>
          <p:cNvPr id="879628" name="Rectangle 12"/>
          <p:cNvSpPr>
            <a:spLocks noChangeArrowheads="1"/>
          </p:cNvSpPr>
          <p:nvPr/>
        </p:nvSpPr>
        <p:spPr bwMode="auto">
          <a:xfrm>
            <a:off x="873125" y="2247900"/>
            <a:ext cx="7004050" cy="366713"/>
          </a:xfrm>
          <a:prstGeom prst="rect">
            <a:avLst/>
          </a:prstGeom>
          <a:noFill/>
          <a:ln w="9525">
            <a:noFill/>
            <a:miter lim="800000"/>
            <a:headEnd/>
            <a:tailEnd/>
          </a:ln>
        </p:spPr>
        <p:txBody>
          <a:bodyPr wrap="none" anchor="ctr">
            <a:spAutoFit/>
          </a:bodyPr>
          <a:lstStyle/>
          <a:p>
            <a:pPr indent="274638" algn="l" eaLnBrk="0" hangingPunct="0"/>
            <a:r>
              <a:rPr lang="en-US" sz="1800">
                <a:ea typeface="Times New Roman" pitchFamily="18" charset="0"/>
                <a:cs typeface="Arial" charset="0"/>
              </a:rPr>
              <a:t>1.	…are so small that they are assumed to have zero volume</a:t>
            </a:r>
          </a:p>
        </p:txBody>
      </p:sp>
      <p:sp>
        <p:nvSpPr>
          <p:cNvPr id="879629" name="Rectangle 13"/>
          <p:cNvSpPr>
            <a:spLocks noChangeArrowheads="1"/>
          </p:cNvSpPr>
          <p:nvPr/>
        </p:nvSpPr>
        <p:spPr bwMode="auto">
          <a:xfrm>
            <a:off x="1146175" y="3522663"/>
            <a:ext cx="7083425" cy="2149475"/>
          </a:xfrm>
          <a:prstGeom prst="rect">
            <a:avLst/>
          </a:prstGeom>
          <a:noFill/>
          <a:ln w="9525">
            <a:noFill/>
            <a:miter lim="800000"/>
            <a:headEnd/>
            <a:tailEnd/>
          </a:ln>
        </p:spPr>
        <p:txBody>
          <a:bodyPr anchor="ctr">
            <a:spAutoFit/>
          </a:bodyPr>
          <a:lstStyle/>
          <a:p>
            <a:pPr indent="274638" algn="l">
              <a:buFontTx/>
              <a:buAutoNum type="arabicPeriod" startAt="2"/>
            </a:pPr>
            <a:r>
              <a:rPr lang="en-US" sz="1800">
                <a:ea typeface="Times New Roman" pitchFamily="18" charset="0"/>
                <a:cs typeface="Arial" charset="0"/>
              </a:rPr>
              <a:t>…are in constant, straight-line motion</a:t>
            </a:r>
          </a:p>
          <a:p>
            <a:pPr indent="274638" algn="l">
              <a:buFontTx/>
              <a:buAutoNum type="arabicPeriod" startAt="2"/>
            </a:pPr>
            <a:endParaRPr lang="en-US" sz="900">
              <a:ea typeface="Times New Roman" pitchFamily="18" charset="0"/>
              <a:cs typeface="Arial" charset="0"/>
            </a:endParaRPr>
          </a:p>
          <a:p>
            <a:pPr indent="274638" algn="l" eaLnBrk="0" hangingPunct="0">
              <a:buFontTx/>
              <a:buAutoNum type="arabicPeriod" startAt="3"/>
            </a:pPr>
            <a:r>
              <a:rPr lang="en-US" sz="1800">
                <a:ea typeface="Times New Roman" pitchFamily="18" charset="0"/>
                <a:cs typeface="Arial" charset="0"/>
              </a:rPr>
              <a:t>…experience </a:t>
            </a:r>
            <a:r>
              <a:rPr lang="en-US" sz="1800" u="sng">
                <a:ea typeface="Times New Roman" pitchFamily="18" charset="0"/>
                <a:cs typeface="Arial" charset="0"/>
              </a:rPr>
              <a:t>elastic collisions</a:t>
            </a:r>
            <a:r>
              <a:rPr lang="en-US" sz="900"/>
              <a:t> </a:t>
            </a:r>
            <a:r>
              <a:rPr lang="en-US" sz="1800">
                <a:cs typeface="Times New Roman" pitchFamily="18" charset="0"/>
              </a:rPr>
              <a:t>in which no energy is lost</a:t>
            </a:r>
          </a:p>
          <a:p>
            <a:pPr indent="274638" algn="l" eaLnBrk="0" hangingPunct="0">
              <a:buFontTx/>
              <a:buAutoNum type="arabicPeriod" startAt="3"/>
            </a:pPr>
            <a:endParaRPr lang="en-US" sz="900"/>
          </a:p>
          <a:p>
            <a:pPr indent="274638" algn="l" eaLnBrk="0" hangingPunct="0">
              <a:buFontTx/>
              <a:buAutoNum type="arabicPeriod" startAt="4"/>
            </a:pPr>
            <a:r>
              <a:rPr lang="en-US" sz="1800">
                <a:cs typeface="Times New Roman" pitchFamily="18" charset="0"/>
              </a:rPr>
              <a:t>…have no attractive or repulsive</a:t>
            </a:r>
            <a:r>
              <a:rPr lang="en-US" sz="900"/>
              <a:t> </a:t>
            </a:r>
            <a:r>
              <a:rPr lang="en-US" sz="1800">
                <a:cs typeface="Times New Roman" pitchFamily="18" charset="0"/>
              </a:rPr>
              <a:t>forces toward each other</a:t>
            </a:r>
          </a:p>
          <a:p>
            <a:pPr indent="274638" algn="l" eaLnBrk="0" hangingPunct="0">
              <a:buFontTx/>
              <a:buAutoNum type="arabicPeriod" startAt="4"/>
            </a:pPr>
            <a:endParaRPr lang="en-US" sz="900"/>
          </a:p>
          <a:p>
            <a:pPr indent="274638" algn="l" eaLnBrk="0" hangingPunct="0">
              <a:buFontTx/>
              <a:buAutoNum type="arabicPeriod" startAt="5"/>
            </a:pPr>
            <a:r>
              <a:rPr lang="en-US" sz="1800">
                <a:cs typeface="Times New Roman" pitchFamily="18" charset="0"/>
              </a:rPr>
              <a:t>…have an average kinetic energy (KE)</a:t>
            </a:r>
            <a:r>
              <a:rPr lang="en-US" sz="900"/>
              <a:t> </a:t>
            </a:r>
            <a:r>
              <a:rPr lang="en-US" sz="1800">
                <a:cs typeface="Times New Roman" pitchFamily="18" charset="0"/>
              </a:rPr>
              <a:t>that is proportional </a:t>
            </a:r>
          </a:p>
          <a:p>
            <a:pPr indent="274638" algn="l" eaLnBrk="0" hangingPunct="0"/>
            <a:r>
              <a:rPr lang="en-US" sz="1800">
                <a:cs typeface="Times New Roman" pitchFamily="18" charset="0"/>
              </a:rPr>
              <a:t>to the</a:t>
            </a:r>
            <a:r>
              <a:rPr lang="en-US" sz="900"/>
              <a:t> </a:t>
            </a:r>
            <a:r>
              <a:rPr lang="en-US" sz="1800" u="sng">
                <a:cs typeface="Times New Roman" pitchFamily="18" charset="0"/>
              </a:rPr>
              <a:t>absolute temp</a:t>
            </a:r>
            <a:r>
              <a:rPr lang="en-US" sz="1800">
                <a:cs typeface="Times New Roman" pitchFamily="18" charset="0"/>
              </a:rPr>
              <a:t>. of gas (i.e., Kelvin temp.)</a:t>
            </a:r>
            <a:endParaRPr lang="en-US" sz="900"/>
          </a:p>
          <a:p>
            <a:pPr indent="274638" algn="l" eaLnBrk="0" hangingPunct="0"/>
            <a:endParaRPr lang="en-US" sz="1800"/>
          </a:p>
        </p:txBody>
      </p:sp>
      <p:grpSp>
        <p:nvGrpSpPr>
          <p:cNvPr id="3" name="Group 18"/>
          <p:cNvGrpSpPr>
            <a:grpSpLocks/>
          </p:cNvGrpSpPr>
          <p:nvPr/>
        </p:nvGrpSpPr>
        <p:grpSpPr bwMode="auto">
          <a:xfrm>
            <a:off x="3124200" y="5881688"/>
            <a:ext cx="2022475" cy="366712"/>
            <a:chOff x="1968" y="3705"/>
            <a:chExt cx="1274" cy="231"/>
          </a:xfrm>
        </p:grpSpPr>
        <p:sp>
          <p:nvSpPr>
            <p:cNvPr id="64520" name="Line 10"/>
            <p:cNvSpPr>
              <a:spLocks noChangeShapeType="1"/>
            </p:cNvSpPr>
            <p:nvPr/>
          </p:nvSpPr>
          <p:spPr bwMode="auto">
            <a:xfrm flipV="1">
              <a:off x="2810" y="3705"/>
              <a:ext cx="0" cy="216"/>
            </a:xfrm>
            <a:prstGeom prst="line">
              <a:avLst/>
            </a:prstGeom>
            <a:noFill/>
            <a:ln w="9525">
              <a:solidFill>
                <a:srgbClr val="000000"/>
              </a:solidFill>
              <a:round/>
              <a:headEnd/>
              <a:tailEnd type="triangle" w="med" len="med"/>
            </a:ln>
          </p:spPr>
          <p:txBody>
            <a:bodyPr/>
            <a:lstStyle/>
            <a:p>
              <a:endParaRPr lang="en-US"/>
            </a:p>
          </p:txBody>
        </p:sp>
        <p:sp>
          <p:nvSpPr>
            <p:cNvPr id="64521" name="Line 11"/>
            <p:cNvSpPr>
              <a:spLocks noChangeShapeType="1"/>
            </p:cNvSpPr>
            <p:nvPr/>
          </p:nvSpPr>
          <p:spPr bwMode="auto">
            <a:xfrm flipV="1">
              <a:off x="3242" y="3705"/>
              <a:ext cx="0" cy="216"/>
            </a:xfrm>
            <a:prstGeom prst="line">
              <a:avLst/>
            </a:prstGeom>
            <a:noFill/>
            <a:ln w="9525">
              <a:solidFill>
                <a:srgbClr val="000000"/>
              </a:solidFill>
              <a:round/>
              <a:headEnd/>
              <a:tailEnd type="triangle" w="med" len="med"/>
            </a:ln>
          </p:spPr>
          <p:txBody>
            <a:bodyPr/>
            <a:lstStyle/>
            <a:p>
              <a:endParaRPr lang="en-US"/>
            </a:p>
          </p:txBody>
        </p:sp>
        <p:sp>
          <p:nvSpPr>
            <p:cNvPr id="64522" name="Rectangle 14"/>
            <p:cNvSpPr>
              <a:spLocks noChangeArrowheads="1"/>
            </p:cNvSpPr>
            <p:nvPr/>
          </p:nvSpPr>
          <p:spPr bwMode="auto">
            <a:xfrm>
              <a:off x="1968" y="3705"/>
              <a:ext cx="1260" cy="231"/>
            </a:xfrm>
            <a:prstGeom prst="rect">
              <a:avLst/>
            </a:prstGeom>
            <a:noFill/>
            <a:ln w="9525">
              <a:noFill/>
              <a:miter lim="800000"/>
              <a:headEnd/>
              <a:tailEnd/>
            </a:ln>
          </p:spPr>
          <p:txBody>
            <a:bodyPr wrap="none" anchor="ctr">
              <a:spAutoFit/>
            </a:bodyPr>
            <a:lstStyle/>
            <a:p>
              <a:r>
                <a:rPr lang="en-US" sz="1800">
                  <a:ea typeface="Times New Roman" pitchFamily="18" charset="0"/>
                  <a:cs typeface="Arial" charset="0"/>
                </a:rPr>
                <a:t>AS TEMP.    , KE </a:t>
              </a:r>
            </a:p>
          </p:txBody>
        </p:sp>
      </p:grpSp>
      <p:sp>
        <p:nvSpPr>
          <p:cNvPr id="879632" name="Rectangle 16"/>
          <p:cNvSpPr>
            <a:spLocks noChangeArrowheads="1"/>
          </p:cNvSpPr>
          <p:nvPr/>
        </p:nvSpPr>
        <p:spPr bwMode="auto">
          <a:xfrm>
            <a:off x="1069975" y="1289050"/>
            <a:ext cx="5848350" cy="777875"/>
          </a:xfrm>
          <a:prstGeom prst="rect">
            <a:avLst/>
          </a:prstGeom>
          <a:noFill/>
          <a:ln w="9525">
            <a:noFill/>
            <a:miter lim="800000"/>
            <a:headEnd/>
            <a:tailEnd/>
          </a:ln>
        </p:spPr>
        <p:txBody>
          <a:bodyPr>
            <a:spAutoFit/>
          </a:bodyPr>
          <a:lstStyle/>
          <a:p>
            <a:pPr algn="l">
              <a:buFont typeface="Wingdings" pitchFamily="2" charset="2"/>
              <a:buChar char="Ø"/>
            </a:pPr>
            <a:r>
              <a:rPr lang="en-US" sz="1800">
                <a:ea typeface="Times New Roman" pitchFamily="18" charset="0"/>
                <a:cs typeface="Arial" charset="0"/>
              </a:rPr>
              <a:t>   explains why gases behave as they do</a:t>
            </a:r>
            <a:endParaRPr lang="en-US" sz="800">
              <a:ea typeface="Times New Roman" pitchFamily="18" charset="0"/>
              <a:cs typeface="Arial" charset="0"/>
            </a:endParaRPr>
          </a:p>
          <a:p>
            <a:pPr algn="l">
              <a:buFont typeface="Wingdings" pitchFamily="2" charset="2"/>
              <a:buChar char="Ø"/>
            </a:pPr>
            <a:endParaRPr lang="en-US" sz="900">
              <a:ea typeface="Times New Roman" pitchFamily="18" charset="0"/>
              <a:cs typeface="Arial" charset="0"/>
            </a:endParaRPr>
          </a:p>
          <a:p>
            <a:pPr algn="l" eaLnBrk="0" hangingPunct="0">
              <a:buFont typeface="Wingdings" pitchFamily="2" charset="2"/>
              <a:buChar char="Ø"/>
            </a:pPr>
            <a:r>
              <a:rPr lang="en-US" sz="1800">
                <a:ea typeface="Times New Roman" pitchFamily="18" charset="0"/>
                <a:cs typeface="Arial" charset="0"/>
              </a:rPr>
              <a:t>   deals </a:t>
            </a:r>
            <a:r>
              <a:rPr lang="en-US" sz="1800" baseline="30000">
                <a:ea typeface="Times New Roman" pitchFamily="18" charset="0"/>
                <a:cs typeface="Arial" charset="0"/>
              </a:rPr>
              <a:t>w</a:t>
            </a:r>
            <a:r>
              <a:rPr lang="en-US" sz="1800">
                <a:ea typeface="Times New Roman" pitchFamily="18" charset="0"/>
                <a:cs typeface="Arial" charset="0"/>
              </a:rPr>
              <a:t>/“ideal” gas particles…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879632">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879632">
                                            <p:txEl>
                                              <p:pRg st="0" end="0"/>
                                            </p:txEl>
                                          </p:spTgt>
                                        </p:tgtEl>
                                        <p:attrNameLst>
                                          <p:attrName>ppt_x</p:attrName>
                                        </p:attrNameLst>
                                      </p:cBhvr>
                                    </p:anim>
                                    <p:anim from="0" to="-1.0" calcmode="lin" valueType="num">
                                      <p:cBhvr>
                                        <p:cTn id="8" dur="200" decel="50000" autoRev="1" fill="hold">
                                          <p:stCondLst>
                                            <p:cond delay="600"/>
                                          </p:stCondLst>
                                        </p:cTn>
                                        <p:tgtEl>
                                          <p:spTgt spid="879632">
                                            <p:txEl>
                                              <p:pRg st="0" end="0"/>
                                            </p:txEl>
                                          </p:spTgt>
                                        </p:tgtEl>
                                        <p:attrNameLst>
                                          <p:attrName>xshear</p:attrName>
                                        </p:attrNameLst>
                                      </p:cBhvr>
                                    </p:anim>
                                    <p:animScale>
                                      <p:cBhvr>
                                        <p:cTn id="9" dur="200" decel="100000" autoRev="1" fill="hold">
                                          <p:stCondLst>
                                            <p:cond delay="600"/>
                                          </p:stCondLst>
                                        </p:cTn>
                                        <p:tgtEl>
                                          <p:spTgt spid="879632">
                                            <p:txEl>
                                              <p:pRg st="0" end="0"/>
                                            </p:txEl>
                                          </p:spTgt>
                                        </p:tgtEl>
                                      </p:cBhvr>
                                      <p:from x="100000" y="100000"/>
                                      <p:to x="80000" y="100000"/>
                                    </p:animScale>
                                    <p:anim by="(#ppt_h/3+#ppt_w*0.1)" calcmode="lin" valueType="num">
                                      <p:cBhvr additive="sum">
                                        <p:cTn id="10" dur="200" decel="100000" autoRev="1" fill="hold">
                                          <p:stCondLst>
                                            <p:cond delay="600"/>
                                          </p:stCondLst>
                                        </p:cTn>
                                        <p:tgtEl>
                                          <p:spTgt spid="879632">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879632">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879632">
                                            <p:txEl>
                                              <p:pRg st="2" end="2"/>
                                            </p:txEl>
                                          </p:spTgt>
                                        </p:tgtEl>
                                        <p:attrNameLst>
                                          <p:attrName>ppt_x</p:attrName>
                                        </p:attrNameLst>
                                      </p:cBhvr>
                                    </p:anim>
                                    <p:anim from="0" to="-1.0" calcmode="lin" valueType="num">
                                      <p:cBhvr>
                                        <p:cTn id="16" dur="200" decel="50000" autoRev="1" fill="hold">
                                          <p:stCondLst>
                                            <p:cond delay="600"/>
                                          </p:stCondLst>
                                        </p:cTn>
                                        <p:tgtEl>
                                          <p:spTgt spid="879632">
                                            <p:txEl>
                                              <p:pRg st="2" end="2"/>
                                            </p:txEl>
                                          </p:spTgt>
                                        </p:tgtEl>
                                        <p:attrNameLst>
                                          <p:attrName>xshear</p:attrName>
                                        </p:attrNameLst>
                                      </p:cBhvr>
                                    </p:anim>
                                    <p:animScale>
                                      <p:cBhvr>
                                        <p:cTn id="17" dur="200" decel="100000" autoRev="1" fill="hold">
                                          <p:stCondLst>
                                            <p:cond delay="600"/>
                                          </p:stCondLst>
                                        </p:cTn>
                                        <p:tgtEl>
                                          <p:spTgt spid="879632">
                                            <p:txEl>
                                              <p:pRg st="2" end="2"/>
                                            </p:txEl>
                                          </p:spTgt>
                                        </p:tgtEl>
                                      </p:cBhvr>
                                      <p:from x="100000" y="100000"/>
                                      <p:to x="80000" y="100000"/>
                                    </p:animScale>
                                    <p:anim by="(#ppt_h/3+#ppt_w*0.1)" calcmode="lin" valueType="num">
                                      <p:cBhvr additive="sum">
                                        <p:cTn id="18" dur="200" decel="100000" autoRev="1" fill="hold">
                                          <p:stCondLst>
                                            <p:cond delay="600"/>
                                          </p:stCondLst>
                                        </p:cTn>
                                        <p:tgtEl>
                                          <p:spTgt spid="879632">
                                            <p:txEl>
                                              <p:pRg st="2" end="2"/>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79628"/>
                                        </p:tgtEl>
                                        <p:attrNameLst>
                                          <p:attrName>style.visibility</p:attrName>
                                        </p:attrNameLst>
                                      </p:cBhvr>
                                      <p:to>
                                        <p:strVal val="visible"/>
                                      </p:to>
                                    </p:set>
                                    <p:animEffect transition="in" filter="fade">
                                      <p:cBhvr>
                                        <p:cTn id="23" dur="1000"/>
                                        <p:tgtEl>
                                          <p:spTgt spid="879628"/>
                                        </p:tgtEl>
                                      </p:cBhvr>
                                    </p:animEffect>
                                    <p:anim calcmode="lin" valueType="num">
                                      <p:cBhvr>
                                        <p:cTn id="24" dur="1000" fill="hold"/>
                                        <p:tgtEl>
                                          <p:spTgt spid="879628"/>
                                        </p:tgtEl>
                                        <p:attrNameLst>
                                          <p:attrName>ppt_x</p:attrName>
                                        </p:attrNameLst>
                                      </p:cBhvr>
                                      <p:tavLst>
                                        <p:tav tm="0">
                                          <p:val>
                                            <p:strVal val="#ppt_x"/>
                                          </p:val>
                                        </p:tav>
                                        <p:tav tm="100000">
                                          <p:val>
                                            <p:strVal val="#ppt_x"/>
                                          </p:val>
                                        </p:tav>
                                      </p:tavLst>
                                    </p:anim>
                                    <p:anim calcmode="lin" valueType="num">
                                      <p:cBhvr>
                                        <p:cTn id="25" dur="1000" fill="hold"/>
                                        <p:tgtEl>
                                          <p:spTgt spid="8796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879629">
                                            <p:txEl>
                                              <p:pRg st="0" end="0"/>
                                            </p:txEl>
                                          </p:spTgt>
                                        </p:tgtEl>
                                        <p:attrNameLst>
                                          <p:attrName>style.visibility</p:attrName>
                                        </p:attrNameLst>
                                      </p:cBhvr>
                                      <p:to>
                                        <p:strVal val="visible"/>
                                      </p:to>
                                    </p:set>
                                    <p:animEffect transition="in" filter="fade">
                                      <p:cBhvr>
                                        <p:cTn id="30" dur="1000"/>
                                        <p:tgtEl>
                                          <p:spTgt spid="879629">
                                            <p:txEl>
                                              <p:pRg st="0" end="0"/>
                                            </p:txEl>
                                          </p:spTgt>
                                        </p:tgtEl>
                                      </p:cBhvr>
                                    </p:animEffect>
                                    <p:anim calcmode="lin" valueType="num">
                                      <p:cBhvr>
                                        <p:cTn id="31" dur="1000" fill="hold"/>
                                        <p:tgtEl>
                                          <p:spTgt spid="879629">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879629">
                                            <p:txEl>
                                              <p:pRg st="0" end="0"/>
                                            </p:txEl>
                                          </p:spTgt>
                                        </p:tgtEl>
                                        <p:attrNameLst>
                                          <p:attrName>ppt_y</p:attrName>
                                        </p:attrNameLst>
                                      </p:cBhvr>
                                      <p:tavLst>
                                        <p:tav tm="0">
                                          <p:val>
                                            <p:strVal val="#ppt_y-.1"/>
                                          </p:val>
                                        </p:tav>
                                        <p:tav tm="100000">
                                          <p:val>
                                            <p:strVal val="#ppt_y"/>
                                          </p:val>
                                        </p:tav>
                                      </p:tavLst>
                                    </p:anim>
                                  </p:childTnLst>
                                </p:cTn>
                              </p:par>
                              <p:par>
                                <p:cTn id="33" presetID="9" presetClass="emph" presetSubtype="0" grpId="1" nodeType="withEffect">
                                  <p:stCondLst>
                                    <p:cond delay="0"/>
                                  </p:stCondLst>
                                  <p:childTnLst>
                                    <p:set>
                                      <p:cBhvr rctx="PPT">
                                        <p:cTn id="34" dur="indefinite"/>
                                        <p:tgtEl>
                                          <p:spTgt spid="879628"/>
                                        </p:tgtEl>
                                        <p:attrNameLst>
                                          <p:attrName>style.opacity</p:attrName>
                                        </p:attrNameLst>
                                      </p:cBhvr>
                                      <p:to>
                                        <p:strVal val="0.75"/>
                                      </p:to>
                                    </p:set>
                                    <p:animEffect filter="image" prLst="opacity: 0.75">
                                      <p:cBhvr rctx="IE">
                                        <p:cTn id="35" dur="indefinite"/>
                                        <p:tgtEl>
                                          <p:spTgt spid="879628"/>
                                        </p:tgtEl>
                                      </p:cBhvr>
                                    </p:animEffect>
                                  </p:childTnLst>
                                </p:cTn>
                              </p:par>
                            </p:childTnLst>
                          </p:cTn>
                        </p:par>
                        <p:par>
                          <p:cTn id="36" fill="hold">
                            <p:stCondLst>
                              <p:cond delay="1000"/>
                            </p:stCondLst>
                            <p:childTnLst>
                              <p:par>
                                <p:cTn id="37" presetID="35"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2000"/>
                                        <p:tgtEl>
                                          <p:spTgt spid="2"/>
                                        </p:tgtEl>
                                      </p:cBhvr>
                                    </p:animEffect>
                                    <p:anim calcmode="lin" valueType="num">
                                      <p:cBhvr>
                                        <p:cTn id="40" dur="2000" fill="hold"/>
                                        <p:tgtEl>
                                          <p:spTgt spid="2"/>
                                        </p:tgtEl>
                                        <p:attrNameLst>
                                          <p:attrName>style.rotation</p:attrName>
                                        </p:attrNameLst>
                                      </p:cBhvr>
                                      <p:tavLst>
                                        <p:tav tm="0">
                                          <p:val>
                                            <p:fltVal val="720"/>
                                          </p:val>
                                        </p:tav>
                                        <p:tav tm="100000">
                                          <p:val>
                                            <p:fltVal val="0"/>
                                          </p:val>
                                        </p:tav>
                                      </p:tavLst>
                                    </p:anim>
                                    <p:anim calcmode="lin" valueType="num">
                                      <p:cBhvr>
                                        <p:cTn id="41" dur="2000" fill="hold"/>
                                        <p:tgtEl>
                                          <p:spTgt spid="2"/>
                                        </p:tgtEl>
                                        <p:attrNameLst>
                                          <p:attrName>ppt_h</p:attrName>
                                        </p:attrNameLst>
                                      </p:cBhvr>
                                      <p:tavLst>
                                        <p:tav tm="0">
                                          <p:val>
                                            <p:fltVal val="0"/>
                                          </p:val>
                                        </p:tav>
                                        <p:tav tm="100000">
                                          <p:val>
                                            <p:strVal val="#ppt_h"/>
                                          </p:val>
                                        </p:tav>
                                      </p:tavLst>
                                    </p:anim>
                                    <p:anim calcmode="lin" valueType="num">
                                      <p:cBhvr>
                                        <p:cTn id="42"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879629">
                                            <p:txEl>
                                              <p:pRg st="2" end="2"/>
                                            </p:txEl>
                                          </p:spTgt>
                                        </p:tgtEl>
                                        <p:attrNameLst>
                                          <p:attrName>style.visibility</p:attrName>
                                        </p:attrNameLst>
                                      </p:cBhvr>
                                      <p:to>
                                        <p:strVal val="visible"/>
                                      </p:to>
                                    </p:set>
                                    <p:animEffect transition="in" filter="fade">
                                      <p:cBhvr>
                                        <p:cTn id="47" dur="1000"/>
                                        <p:tgtEl>
                                          <p:spTgt spid="879629">
                                            <p:txEl>
                                              <p:pRg st="2" end="2"/>
                                            </p:txEl>
                                          </p:spTgt>
                                        </p:tgtEl>
                                      </p:cBhvr>
                                    </p:animEffect>
                                    <p:anim calcmode="lin" valueType="num">
                                      <p:cBhvr>
                                        <p:cTn id="48" dur="1000" fill="hold"/>
                                        <p:tgtEl>
                                          <p:spTgt spid="879629">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879629">
                                            <p:txEl>
                                              <p:pRg st="2" end="2"/>
                                            </p:txEl>
                                          </p:spTgt>
                                        </p:tgtEl>
                                        <p:attrNameLst>
                                          <p:attrName>ppt_y</p:attrName>
                                        </p:attrNameLst>
                                      </p:cBhvr>
                                      <p:tavLst>
                                        <p:tav tm="0">
                                          <p:val>
                                            <p:strVal val="#ppt_y-.1"/>
                                          </p:val>
                                        </p:tav>
                                        <p:tav tm="100000">
                                          <p:val>
                                            <p:strVal val="#ppt_y"/>
                                          </p:val>
                                        </p:tav>
                                      </p:tavLst>
                                    </p:anim>
                                  </p:childTnLst>
                                </p:cTn>
                              </p:par>
                              <p:par>
                                <p:cTn id="50" presetID="9" presetClass="emph" presetSubtype="0" nodeType="withEffect">
                                  <p:stCondLst>
                                    <p:cond delay="0"/>
                                  </p:stCondLst>
                                  <p:childTnLst>
                                    <p:set>
                                      <p:cBhvr rctx="PPT">
                                        <p:cTn id="51" dur="indefinite"/>
                                        <p:tgtEl>
                                          <p:spTgt spid="2"/>
                                        </p:tgtEl>
                                        <p:attrNameLst>
                                          <p:attrName>style.opacity</p:attrName>
                                        </p:attrNameLst>
                                      </p:cBhvr>
                                      <p:to>
                                        <p:strVal val="0.75"/>
                                      </p:to>
                                    </p:set>
                                    <p:animEffect filter="image" prLst="opacity: 0.75">
                                      <p:cBhvr rctx="IE">
                                        <p:cTn id="52" dur="indefinite"/>
                                        <p:tgtEl>
                                          <p:spTgt spid="2"/>
                                        </p:tgtEl>
                                      </p:cBhvr>
                                    </p:animEffect>
                                  </p:childTnLst>
                                </p:cTn>
                              </p:par>
                              <p:par>
                                <p:cTn id="53" presetID="9" presetClass="emph" presetSubtype="0" nodeType="withEffect">
                                  <p:stCondLst>
                                    <p:cond delay="0"/>
                                  </p:stCondLst>
                                  <p:childTnLst>
                                    <p:set>
                                      <p:cBhvr rctx="PPT">
                                        <p:cTn id="54" dur="indefinite"/>
                                        <p:tgtEl>
                                          <p:spTgt spid="879629">
                                            <p:txEl>
                                              <p:pRg st="0" end="0"/>
                                            </p:txEl>
                                          </p:spTgt>
                                        </p:tgtEl>
                                        <p:attrNameLst>
                                          <p:attrName>style.opacity</p:attrName>
                                        </p:attrNameLst>
                                      </p:cBhvr>
                                      <p:to>
                                        <p:strVal val="0.75"/>
                                      </p:to>
                                    </p:set>
                                    <p:animEffect filter="image" prLst="opacity: 0.75">
                                      <p:cBhvr rctx="IE">
                                        <p:cTn id="55" dur="indefinite"/>
                                        <p:tgtEl>
                                          <p:spTgt spid="879629">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1" fill="hold">
                                          <p:stCondLst>
                                            <p:cond delay="0"/>
                                          </p:stCondLst>
                                        </p:cTn>
                                        <p:tgtEl>
                                          <p:spTgt spid="879629">
                                            <p:txEl>
                                              <p:pRg st="4" end="4"/>
                                            </p:txEl>
                                          </p:spTgt>
                                        </p:tgtEl>
                                        <p:attrNameLst>
                                          <p:attrName>style.visibility</p:attrName>
                                        </p:attrNameLst>
                                      </p:cBhvr>
                                      <p:to>
                                        <p:strVal val="visible"/>
                                      </p:to>
                                    </p:set>
                                    <p:animEffect transition="in" filter="fade">
                                      <p:cBhvr>
                                        <p:cTn id="60" dur="1000"/>
                                        <p:tgtEl>
                                          <p:spTgt spid="879629">
                                            <p:txEl>
                                              <p:pRg st="4" end="4"/>
                                            </p:txEl>
                                          </p:spTgt>
                                        </p:tgtEl>
                                      </p:cBhvr>
                                    </p:animEffect>
                                    <p:anim calcmode="lin" valueType="num">
                                      <p:cBhvr>
                                        <p:cTn id="61" dur="1000" fill="hold"/>
                                        <p:tgtEl>
                                          <p:spTgt spid="879629">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879629">
                                            <p:txEl>
                                              <p:pRg st="4" end="4"/>
                                            </p:txEl>
                                          </p:spTgt>
                                        </p:tgtEl>
                                        <p:attrNameLst>
                                          <p:attrName>ppt_y</p:attrName>
                                        </p:attrNameLst>
                                      </p:cBhvr>
                                      <p:tavLst>
                                        <p:tav tm="0">
                                          <p:val>
                                            <p:strVal val="#ppt_y-.1"/>
                                          </p:val>
                                        </p:tav>
                                        <p:tav tm="100000">
                                          <p:val>
                                            <p:strVal val="#ppt_y"/>
                                          </p:val>
                                        </p:tav>
                                      </p:tavLst>
                                    </p:anim>
                                  </p:childTnLst>
                                </p:cTn>
                              </p:par>
                              <p:par>
                                <p:cTn id="63" presetID="9" presetClass="emph" presetSubtype="0" nodeType="withEffect">
                                  <p:stCondLst>
                                    <p:cond delay="0"/>
                                  </p:stCondLst>
                                  <p:childTnLst>
                                    <p:set>
                                      <p:cBhvr rctx="PPT">
                                        <p:cTn id="64" dur="indefinite"/>
                                        <p:tgtEl>
                                          <p:spTgt spid="879629">
                                            <p:txEl>
                                              <p:pRg st="2" end="2"/>
                                            </p:txEl>
                                          </p:spTgt>
                                        </p:tgtEl>
                                        <p:attrNameLst>
                                          <p:attrName>style.opacity</p:attrName>
                                        </p:attrNameLst>
                                      </p:cBhvr>
                                      <p:to>
                                        <p:strVal val="0.75"/>
                                      </p:to>
                                    </p:set>
                                    <p:animEffect filter="image" prLst="opacity: 0.75">
                                      <p:cBhvr rctx="IE">
                                        <p:cTn id="65" dur="indefinite"/>
                                        <p:tgtEl>
                                          <p:spTgt spid="879629">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879629">
                                            <p:txEl>
                                              <p:pRg st="6" end="6"/>
                                            </p:txEl>
                                          </p:spTgt>
                                        </p:tgtEl>
                                        <p:attrNameLst>
                                          <p:attrName>style.visibility</p:attrName>
                                        </p:attrNameLst>
                                      </p:cBhvr>
                                      <p:to>
                                        <p:strVal val="visible"/>
                                      </p:to>
                                    </p:set>
                                    <p:animEffect transition="in" filter="fade">
                                      <p:cBhvr>
                                        <p:cTn id="70" dur="1000"/>
                                        <p:tgtEl>
                                          <p:spTgt spid="879629">
                                            <p:txEl>
                                              <p:pRg st="6" end="6"/>
                                            </p:txEl>
                                          </p:spTgt>
                                        </p:tgtEl>
                                      </p:cBhvr>
                                    </p:animEffect>
                                    <p:anim calcmode="lin" valueType="num">
                                      <p:cBhvr>
                                        <p:cTn id="71" dur="1000" fill="hold"/>
                                        <p:tgtEl>
                                          <p:spTgt spid="879629">
                                            <p:txEl>
                                              <p:pRg st="6" end="6"/>
                                            </p:txEl>
                                          </p:spTgt>
                                        </p:tgtEl>
                                        <p:attrNameLst>
                                          <p:attrName>ppt_x</p:attrName>
                                        </p:attrNameLst>
                                      </p:cBhvr>
                                      <p:tavLst>
                                        <p:tav tm="0">
                                          <p:val>
                                            <p:strVal val="#ppt_x"/>
                                          </p:val>
                                        </p:tav>
                                        <p:tav tm="100000">
                                          <p:val>
                                            <p:strVal val="#ppt_x"/>
                                          </p:val>
                                        </p:tav>
                                      </p:tavLst>
                                    </p:anim>
                                    <p:anim calcmode="lin" valueType="num">
                                      <p:cBhvr>
                                        <p:cTn id="72" dur="1000" fill="hold"/>
                                        <p:tgtEl>
                                          <p:spTgt spid="879629">
                                            <p:txEl>
                                              <p:pRg st="6" end="6"/>
                                            </p:txEl>
                                          </p:spTgt>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0"/>
                                  </p:stCondLst>
                                  <p:childTnLst>
                                    <p:set>
                                      <p:cBhvr>
                                        <p:cTn id="74" dur="1" fill="hold">
                                          <p:stCondLst>
                                            <p:cond delay="0"/>
                                          </p:stCondLst>
                                        </p:cTn>
                                        <p:tgtEl>
                                          <p:spTgt spid="879629">
                                            <p:txEl>
                                              <p:pRg st="7" end="7"/>
                                            </p:txEl>
                                          </p:spTgt>
                                        </p:tgtEl>
                                        <p:attrNameLst>
                                          <p:attrName>style.visibility</p:attrName>
                                        </p:attrNameLst>
                                      </p:cBhvr>
                                      <p:to>
                                        <p:strVal val="visible"/>
                                      </p:to>
                                    </p:set>
                                    <p:animEffect transition="in" filter="fade">
                                      <p:cBhvr>
                                        <p:cTn id="75" dur="1000"/>
                                        <p:tgtEl>
                                          <p:spTgt spid="879629">
                                            <p:txEl>
                                              <p:pRg st="7" end="7"/>
                                            </p:txEl>
                                          </p:spTgt>
                                        </p:tgtEl>
                                      </p:cBhvr>
                                    </p:animEffect>
                                    <p:anim calcmode="lin" valueType="num">
                                      <p:cBhvr>
                                        <p:cTn id="76" dur="1000" fill="hold"/>
                                        <p:tgtEl>
                                          <p:spTgt spid="879629">
                                            <p:txEl>
                                              <p:pRg st="7" end="7"/>
                                            </p:txEl>
                                          </p:spTgt>
                                        </p:tgtEl>
                                        <p:attrNameLst>
                                          <p:attrName>ppt_x</p:attrName>
                                        </p:attrNameLst>
                                      </p:cBhvr>
                                      <p:tavLst>
                                        <p:tav tm="0">
                                          <p:val>
                                            <p:strVal val="#ppt_x"/>
                                          </p:val>
                                        </p:tav>
                                        <p:tav tm="100000">
                                          <p:val>
                                            <p:strVal val="#ppt_x"/>
                                          </p:val>
                                        </p:tav>
                                      </p:tavLst>
                                    </p:anim>
                                    <p:anim calcmode="lin" valueType="num">
                                      <p:cBhvr>
                                        <p:cTn id="77" dur="1000" fill="hold"/>
                                        <p:tgtEl>
                                          <p:spTgt spid="879629">
                                            <p:txEl>
                                              <p:pRg st="7" end="7"/>
                                            </p:txEl>
                                          </p:spTgt>
                                        </p:tgtEl>
                                        <p:attrNameLst>
                                          <p:attrName>ppt_y</p:attrName>
                                        </p:attrNameLst>
                                      </p:cBhvr>
                                      <p:tavLst>
                                        <p:tav tm="0">
                                          <p:val>
                                            <p:strVal val="#ppt_y-.1"/>
                                          </p:val>
                                        </p:tav>
                                        <p:tav tm="100000">
                                          <p:val>
                                            <p:strVal val="#ppt_y"/>
                                          </p:val>
                                        </p:tav>
                                      </p:tavLst>
                                    </p:anim>
                                  </p:childTnLst>
                                </p:cTn>
                              </p:par>
                              <p:par>
                                <p:cTn id="78" presetID="9" presetClass="emph" presetSubtype="0" nodeType="withEffect">
                                  <p:stCondLst>
                                    <p:cond delay="0"/>
                                  </p:stCondLst>
                                  <p:childTnLst>
                                    <p:set>
                                      <p:cBhvr rctx="PPT">
                                        <p:cTn id="79" dur="indefinite"/>
                                        <p:tgtEl>
                                          <p:spTgt spid="879629">
                                            <p:txEl>
                                              <p:pRg st="4" end="4"/>
                                            </p:txEl>
                                          </p:spTgt>
                                        </p:tgtEl>
                                        <p:attrNameLst>
                                          <p:attrName>style.opacity</p:attrName>
                                        </p:attrNameLst>
                                      </p:cBhvr>
                                      <p:to>
                                        <p:strVal val="0.75"/>
                                      </p:to>
                                    </p:set>
                                    <p:animEffect filter="image" prLst="opacity: 0.75">
                                      <p:cBhvr rctx="IE">
                                        <p:cTn id="80" dur="indefinite"/>
                                        <p:tgtEl>
                                          <p:spTgt spid="879629">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fade">
                                      <p:cBhvr>
                                        <p:cTn id="85" dur="1000"/>
                                        <p:tgtEl>
                                          <p:spTgt spid="3"/>
                                        </p:tgtEl>
                                      </p:cBhvr>
                                    </p:animEffect>
                                    <p:anim calcmode="lin" valueType="num">
                                      <p:cBhvr>
                                        <p:cTn id="86" dur="1000" fill="hold"/>
                                        <p:tgtEl>
                                          <p:spTgt spid="3"/>
                                        </p:tgtEl>
                                        <p:attrNameLst>
                                          <p:attrName>ppt_x</p:attrName>
                                        </p:attrNameLst>
                                      </p:cBhvr>
                                      <p:tavLst>
                                        <p:tav tm="0">
                                          <p:val>
                                            <p:strVal val="#ppt_x"/>
                                          </p:val>
                                        </p:tav>
                                        <p:tav tm="100000">
                                          <p:val>
                                            <p:strVal val="#ppt_x"/>
                                          </p:val>
                                        </p:tav>
                                      </p:tavLst>
                                    </p:anim>
                                    <p:anim calcmode="lin" valueType="num">
                                      <p:cBhvr>
                                        <p:cTn id="87" dur="1000" fill="hold"/>
                                        <p:tgtEl>
                                          <p:spTgt spid="3"/>
                                        </p:tgtEl>
                                        <p:attrNameLst>
                                          <p:attrName>ppt_y</p:attrName>
                                        </p:attrNameLst>
                                      </p:cBhvr>
                                      <p:tavLst>
                                        <p:tav tm="0">
                                          <p:val>
                                            <p:strVal val="#ppt_y+.1"/>
                                          </p:val>
                                        </p:tav>
                                        <p:tav tm="100000">
                                          <p:val>
                                            <p:strVal val="#ppt_y"/>
                                          </p:val>
                                        </p:tav>
                                      </p:tavLst>
                                    </p:anim>
                                  </p:childTnLst>
                                </p:cTn>
                              </p:par>
                              <p:par>
                                <p:cTn id="88" presetID="9" presetClass="emph" presetSubtype="0" nodeType="withEffect">
                                  <p:stCondLst>
                                    <p:cond delay="0"/>
                                  </p:stCondLst>
                                  <p:childTnLst>
                                    <p:set>
                                      <p:cBhvr rctx="PPT">
                                        <p:cTn id="89" dur="indefinite"/>
                                        <p:tgtEl>
                                          <p:spTgt spid="879629">
                                            <p:txEl>
                                              <p:pRg st="6" end="6"/>
                                            </p:txEl>
                                          </p:spTgt>
                                        </p:tgtEl>
                                        <p:attrNameLst>
                                          <p:attrName>style.opacity</p:attrName>
                                        </p:attrNameLst>
                                      </p:cBhvr>
                                      <p:to>
                                        <p:strVal val="0.75"/>
                                      </p:to>
                                    </p:set>
                                    <p:animEffect filter="image" prLst="opacity: 0.75">
                                      <p:cBhvr rctx="IE">
                                        <p:cTn id="90" dur="indefinite"/>
                                        <p:tgtEl>
                                          <p:spTgt spid="879629">
                                            <p:txEl>
                                              <p:pRg st="6" end="6"/>
                                            </p:txEl>
                                          </p:spTgt>
                                        </p:tgtEl>
                                      </p:cBhvr>
                                    </p:animEffect>
                                  </p:childTnLst>
                                </p:cTn>
                              </p:par>
                              <p:par>
                                <p:cTn id="91" presetID="9" presetClass="emph" presetSubtype="0" nodeType="withEffect">
                                  <p:stCondLst>
                                    <p:cond delay="0"/>
                                  </p:stCondLst>
                                  <p:childTnLst>
                                    <p:set>
                                      <p:cBhvr rctx="PPT">
                                        <p:cTn id="92" dur="indefinite"/>
                                        <p:tgtEl>
                                          <p:spTgt spid="879629">
                                            <p:txEl>
                                              <p:pRg st="7" end="7"/>
                                            </p:txEl>
                                          </p:spTgt>
                                        </p:tgtEl>
                                        <p:attrNameLst>
                                          <p:attrName>style.opacity</p:attrName>
                                        </p:attrNameLst>
                                      </p:cBhvr>
                                      <p:to>
                                        <p:strVal val="0.75"/>
                                      </p:to>
                                    </p:set>
                                    <p:animEffect filter="image" prLst="opacity: 0.75">
                                      <p:cBhvr rctx="IE">
                                        <p:cTn id="93" dur="indefinite"/>
                                        <p:tgtEl>
                                          <p:spTgt spid="8796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8" grpId="0"/>
      <p:bldP spid="879628" grpId="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4" cstate="print">
            <a:grayscl/>
          </a:blip>
          <a:srcRect/>
          <a:stretch>
            <a:fillRect/>
          </a:stretch>
        </p:blipFill>
        <p:spPr bwMode="auto">
          <a:xfrm>
            <a:off x="914400" y="1604963"/>
            <a:ext cx="3175000" cy="3302000"/>
          </a:xfrm>
          <a:prstGeom prst="rect">
            <a:avLst/>
          </a:prstGeom>
          <a:noFill/>
          <a:ln w="9525">
            <a:noFill/>
            <a:miter lim="800000"/>
            <a:headEnd/>
            <a:tailEnd/>
          </a:ln>
        </p:spPr>
      </p:pic>
      <p:sp>
        <p:nvSpPr>
          <p:cNvPr id="7172" name="Rectangle 3"/>
          <p:cNvSpPr>
            <a:spLocks noChangeArrowheads="1"/>
          </p:cNvSpPr>
          <p:nvPr/>
        </p:nvSpPr>
        <p:spPr bwMode="auto">
          <a:xfrm>
            <a:off x="754063" y="700088"/>
            <a:ext cx="7856537" cy="519112"/>
          </a:xfrm>
          <a:prstGeom prst="rect">
            <a:avLst/>
          </a:prstGeom>
          <a:noFill/>
          <a:ln w="9525">
            <a:noFill/>
            <a:miter lim="800000"/>
            <a:headEnd/>
            <a:tailEnd/>
          </a:ln>
        </p:spPr>
        <p:txBody>
          <a:bodyPr wrap="none" anchor="ctr">
            <a:spAutoFit/>
          </a:bodyPr>
          <a:lstStyle/>
          <a:p>
            <a:pPr algn="l"/>
            <a:r>
              <a:rPr lang="en-US" sz="2800" b="1">
                <a:solidFill>
                  <a:srgbClr val="FF3300"/>
                </a:solidFill>
              </a:rPr>
              <a:t>Newton’s First Law of Motion (Law of Inertia)</a:t>
            </a:r>
            <a:r>
              <a:rPr lang="en-US" sz="2800">
                <a:solidFill>
                  <a:srgbClr val="FF3300"/>
                </a:solidFill>
              </a:rPr>
              <a:t> </a:t>
            </a:r>
          </a:p>
        </p:txBody>
      </p:sp>
      <p:sp>
        <p:nvSpPr>
          <p:cNvPr id="7173" name="Rectangle 4"/>
          <p:cNvSpPr>
            <a:spLocks noChangeArrowheads="1"/>
          </p:cNvSpPr>
          <p:nvPr/>
        </p:nvSpPr>
        <p:spPr bwMode="auto">
          <a:xfrm>
            <a:off x="4495800" y="1536700"/>
            <a:ext cx="3886200" cy="3970338"/>
          </a:xfrm>
          <a:prstGeom prst="rect">
            <a:avLst/>
          </a:prstGeom>
          <a:noFill/>
          <a:ln w="9525">
            <a:noFill/>
            <a:miter lim="800000"/>
            <a:headEnd/>
            <a:tailEnd/>
          </a:ln>
        </p:spPr>
        <p:txBody>
          <a:bodyPr anchor="ctr">
            <a:spAutoFit/>
          </a:bodyPr>
          <a:lstStyle/>
          <a:p>
            <a:r>
              <a:rPr lang="en-US" sz="2800">
                <a:solidFill>
                  <a:srgbClr val="FF3300"/>
                </a:solidFill>
              </a:rPr>
              <a:t>An object at rest tends to stay at rest, and an object in motion tends to stay in motion at constant velocity unless that object is acted upon by an unbalanced, external force.</a:t>
            </a:r>
          </a:p>
        </p:txBody>
      </p:sp>
      <p:graphicFrame>
        <p:nvGraphicFramePr>
          <p:cNvPr id="1188869" name="Object 5"/>
          <p:cNvGraphicFramePr>
            <a:graphicFrameLocks noChangeAspect="1"/>
          </p:cNvGraphicFramePr>
          <p:nvPr/>
        </p:nvGraphicFramePr>
        <p:xfrm>
          <a:off x="3200400" y="5562600"/>
          <a:ext cx="2505075" cy="393700"/>
        </p:xfrm>
        <a:graphic>
          <a:graphicData uri="http://schemas.openxmlformats.org/presentationml/2006/ole">
            <mc:AlternateContent xmlns:mc="http://schemas.openxmlformats.org/markup-compatibility/2006">
              <mc:Choice xmlns:v="urn:schemas-microsoft-com:vml" Requires="v">
                <p:oleObj spid="_x0000_s7171" name="Microsoft Equation 3.0" r:id="rId5" imgW="1460500" imgH="228600" progId="Equation.3">
                  <p:embed/>
                </p:oleObj>
              </mc:Choice>
              <mc:Fallback>
                <p:oleObj name="Microsoft Equation 3.0" r:id="rId5" imgW="1460500" imgH="2286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5562600"/>
                        <a:ext cx="250507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4" name="Rectangle 6"/>
          <p:cNvSpPr>
            <a:spLocks noChangeArrowheads="1"/>
          </p:cNvSpPr>
          <p:nvPr/>
        </p:nvSpPr>
        <p:spPr bwMode="auto">
          <a:xfrm>
            <a:off x="-547688" y="3303588"/>
            <a:ext cx="9144001" cy="0"/>
          </a:xfrm>
          <a:prstGeom prst="rect">
            <a:avLst/>
          </a:prstGeom>
          <a:noFill/>
          <a:ln w="9525">
            <a:noFill/>
            <a:miter lim="800000"/>
            <a:headEnd/>
            <a:tailEnd/>
          </a:ln>
        </p:spPr>
        <p:txBody>
          <a:bodyPr wrap="none" anchor="ctr">
            <a:spAutoFit/>
          </a:bodyPr>
          <a:lstStyle/>
          <a:p>
            <a:endParaRPr lang="en-US"/>
          </a:p>
        </p:txBody>
      </p:sp>
      <p:sp>
        <p:nvSpPr>
          <p:cNvPr id="7175" name="Rectangle 7"/>
          <p:cNvSpPr>
            <a:spLocks noChangeArrowheads="1"/>
          </p:cNvSpPr>
          <p:nvPr/>
        </p:nvSpPr>
        <p:spPr bwMode="auto">
          <a:xfrm>
            <a:off x="549275" y="3303588"/>
            <a:ext cx="9144000" cy="0"/>
          </a:xfrm>
          <a:prstGeom prst="rect">
            <a:avLst/>
          </a:prstGeom>
          <a:noFill/>
          <a:ln w="9525">
            <a:noFill/>
            <a:miter lim="800000"/>
            <a:headEnd/>
            <a:tailEnd/>
          </a:ln>
        </p:spPr>
        <p:txBody>
          <a:bodyPr wrap="none" anchor="ctr">
            <a:spAutoFit/>
          </a:bodyPr>
          <a:lstStyle/>
          <a:p>
            <a:endParaRPr lang="en-US"/>
          </a:p>
        </p:txBody>
      </p:sp>
      <p:sp>
        <p:nvSpPr>
          <p:cNvPr id="1188872" name="Oval 8"/>
          <p:cNvSpPr>
            <a:spLocks noChangeArrowheads="1"/>
          </p:cNvSpPr>
          <p:nvPr/>
        </p:nvSpPr>
        <p:spPr bwMode="auto">
          <a:xfrm>
            <a:off x="2290763" y="2671763"/>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188873" name="Oval 9"/>
          <p:cNvSpPr>
            <a:spLocks noChangeArrowheads="1"/>
          </p:cNvSpPr>
          <p:nvPr/>
        </p:nvSpPr>
        <p:spPr bwMode="auto">
          <a:xfrm>
            <a:off x="2814638" y="2647950"/>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188874" name="Oval 10"/>
          <p:cNvSpPr>
            <a:spLocks noChangeArrowheads="1"/>
          </p:cNvSpPr>
          <p:nvPr/>
        </p:nvSpPr>
        <p:spPr bwMode="auto">
          <a:xfrm>
            <a:off x="2290763" y="2671763"/>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188875" name="Oval 11"/>
          <p:cNvSpPr>
            <a:spLocks noChangeArrowheads="1"/>
          </p:cNvSpPr>
          <p:nvPr/>
        </p:nvSpPr>
        <p:spPr bwMode="auto">
          <a:xfrm>
            <a:off x="2814638" y="2647950"/>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188876" name="Oval 12"/>
          <p:cNvSpPr>
            <a:spLocks noChangeArrowheads="1"/>
          </p:cNvSpPr>
          <p:nvPr/>
        </p:nvSpPr>
        <p:spPr bwMode="auto">
          <a:xfrm>
            <a:off x="2290763" y="2671763"/>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188877" name="Oval 13"/>
          <p:cNvSpPr>
            <a:spLocks noChangeArrowheads="1"/>
          </p:cNvSpPr>
          <p:nvPr/>
        </p:nvSpPr>
        <p:spPr bwMode="auto">
          <a:xfrm>
            <a:off x="2814638" y="2647950"/>
            <a:ext cx="228600" cy="76200"/>
          </a:xfrm>
          <a:prstGeom prst="ellipse">
            <a:avLst/>
          </a:prstGeom>
          <a:solidFill>
            <a:srgbClr val="000000"/>
          </a:solidFill>
          <a:ln w="9525">
            <a:solidFill>
              <a:schemeClr val="tx1"/>
            </a:solidFill>
            <a:round/>
            <a:headEnd/>
            <a:tailEnd/>
          </a:ln>
        </p:spPr>
        <p:txBody>
          <a:bodyPr wrap="none" anchor="ctr"/>
          <a:lstStyle/>
          <a:p>
            <a:endParaRPr lang="en-US"/>
          </a:p>
        </p:txBody>
      </p:sp>
      <p:sp>
        <p:nvSpPr>
          <p:cNvPr id="1188878" name="Oval 14"/>
          <p:cNvSpPr>
            <a:spLocks noChangeArrowheads="1"/>
          </p:cNvSpPr>
          <p:nvPr/>
        </p:nvSpPr>
        <p:spPr bwMode="auto">
          <a:xfrm>
            <a:off x="2290763" y="2671763"/>
            <a:ext cx="228600" cy="76200"/>
          </a:xfrm>
          <a:prstGeom prst="ellipse">
            <a:avLst/>
          </a:prstGeom>
          <a:solidFill>
            <a:srgbClr val="333333"/>
          </a:solidFill>
          <a:ln w="9525">
            <a:solidFill>
              <a:schemeClr val="tx1"/>
            </a:solidFill>
            <a:round/>
            <a:headEnd/>
            <a:tailEnd/>
          </a:ln>
        </p:spPr>
        <p:txBody>
          <a:bodyPr wrap="none" anchor="ctr"/>
          <a:lstStyle/>
          <a:p>
            <a:endParaRPr lang="en-US"/>
          </a:p>
        </p:txBody>
      </p:sp>
      <p:sp>
        <p:nvSpPr>
          <p:cNvPr id="1188879" name="Oval 15"/>
          <p:cNvSpPr>
            <a:spLocks noChangeArrowheads="1"/>
          </p:cNvSpPr>
          <p:nvPr/>
        </p:nvSpPr>
        <p:spPr bwMode="auto">
          <a:xfrm>
            <a:off x="2814638" y="2647950"/>
            <a:ext cx="228600" cy="76200"/>
          </a:xfrm>
          <a:prstGeom prst="ellipse">
            <a:avLst/>
          </a:prstGeom>
          <a:solidFill>
            <a:srgbClr val="333333"/>
          </a:solidFill>
          <a:ln w="9525">
            <a:solidFill>
              <a:schemeClr val="tx1"/>
            </a:solidFill>
            <a:round/>
            <a:headEnd/>
            <a:tailEnd/>
          </a:ln>
        </p:spPr>
        <p:txBody>
          <a:bodyPr wrap="none" anchor="ctr"/>
          <a:lstStyle/>
          <a:p>
            <a:endParaRPr lang="en-US"/>
          </a:p>
        </p:txBody>
      </p:sp>
      <p:sp>
        <p:nvSpPr>
          <p:cNvPr id="1188880" name="Line 16"/>
          <p:cNvSpPr>
            <a:spLocks noChangeShapeType="1"/>
          </p:cNvSpPr>
          <p:nvPr/>
        </p:nvSpPr>
        <p:spPr bwMode="auto">
          <a:xfrm>
            <a:off x="3200400" y="5943600"/>
            <a:ext cx="1066800" cy="0"/>
          </a:xfrm>
          <a:prstGeom prst="line">
            <a:avLst/>
          </a:prstGeom>
          <a:noFill/>
          <a:ln w="9525">
            <a:solidFill>
              <a:schemeClr val="tx1"/>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188869"/>
                                        </p:tgtEl>
                                        <p:attrNameLst>
                                          <p:attrName>style.visibility</p:attrName>
                                        </p:attrNameLst>
                                      </p:cBhvr>
                                      <p:to>
                                        <p:strVal val="visible"/>
                                      </p:to>
                                    </p:set>
                                    <p:animEffect transition="in" filter="fade">
                                      <p:cBhvr>
                                        <p:cTn id="7" dur="770" decel="100000"/>
                                        <p:tgtEl>
                                          <p:spTgt spid="1188869"/>
                                        </p:tgtEl>
                                      </p:cBhvr>
                                    </p:animEffect>
                                    <p:animScale>
                                      <p:cBhvr>
                                        <p:cTn id="8" dur="770" decel="100000"/>
                                        <p:tgtEl>
                                          <p:spTgt spid="1188869"/>
                                        </p:tgtEl>
                                      </p:cBhvr>
                                      <p:from x="10000" y="10000"/>
                                      <p:to x="200000" y="450000"/>
                                    </p:animScale>
                                    <p:animScale>
                                      <p:cBhvr>
                                        <p:cTn id="9" dur="1230" accel="100000" fill="hold">
                                          <p:stCondLst>
                                            <p:cond delay="770"/>
                                          </p:stCondLst>
                                        </p:cTn>
                                        <p:tgtEl>
                                          <p:spTgt spid="1188869"/>
                                        </p:tgtEl>
                                      </p:cBhvr>
                                      <p:from x="200000" y="450000"/>
                                      <p:to x="100000" y="100000"/>
                                    </p:animScale>
                                    <p:set>
                                      <p:cBhvr>
                                        <p:cTn id="10" dur="770" fill="hold"/>
                                        <p:tgtEl>
                                          <p:spTgt spid="1188869"/>
                                        </p:tgtEl>
                                        <p:attrNameLst>
                                          <p:attrName>ppt_x</p:attrName>
                                        </p:attrNameLst>
                                      </p:cBhvr>
                                      <p:to>
                                        <p:strVal val="(0.5)"/>
                                      </p:to>
                                    </p:set>
                                    <p:anim from="(0.5)" to="(#ppt_x)" calcmode="lin" valueType="num">
                                      <p:cBhvr>
                                        <p:cTn id="11" dur="1230" accel="100000" fill="hold">
                                          <p:stCondLst>
                                            <p:cond delay="770"/>
                                          </p:stCondLst>
                                        </p:cTn>
                                        <p:tgtEl>
                                          <p:spTgt spid="1188869"/>
                                        </p:tgtEl>
                                        <p:attrNameLst>
                                          <p:attrName>ppt_x</p:attrName>
                                        </p:attrNameLst>
                                      </p:cBhvr>
                                    </p:anim>
                                    <p:set>
                                      <p:cBhvr>
                                        <p:cTn id="12" dur="770" fill="hold"/>
                                        <p:tgtEl>
                                          <p:spTgt spid="1188869"/>
                                        </p:tgtEl>
                                        <p:attrNameLst>
                                          <p:attrName>ppt_y</p:attrName>
                                        </p:attrNameLst>
                                      </p:cBhvr>
                                      <p:to>
                                        <p:strVal val="(#ppt_y+0.4)"/>
                                      </p:to>
                                    </p:set>
                                    <p:anim from="(#ppt_y+0.4)" to="(#ppt_y)" calcmode="lin" valueType="num">
                                      <p:cBhvr>
                                        <p:cTn id="13" dur="1230" accel="100000" fill="hold">
                                          <p:stCondLst>
                                            <p:cond delay="770"/>
                                          </p:stCondLst>
                                        </p:cTn>
                                        <p:tgtEl>
                                          <p:spTgt spid="1188869"/>
                                        </p:tgtEl>
                                        <p:attrNameLst>
                                          <p:attrName>ppt_y</p:attrName>
                                        </p:attrNameLst>
                                      </p:cBhvr>
                                    </p:anim>
                                  </p:childTnLst>
                                </p:cTn>
                              </p:par>
                              <p:par>
                                <p:cTn id="14" presetID="10" presetClass="entr" presetSubtype="0" fill="hold" grpId="0" nodeType="withEffect">
                                  <p:stCondLst>
                                    <p:cond delay="0"/>
                                  </p:stCondLst>
                                  <p:childTnLst>
                                    <p:set>
                                      <p:cBhvr>
                                        <p:cTn id="15" dur="1" fill="hold">
                                          <p:stCondLst>
                                            <p:cond delay="0"/>
                                          </p:stCondLst>
                                        </p:cTn>
                                        <p:tgtEl>
                                          <p:spTgt spid="1188880"/>
                                        </p:tgtEl>
                                        <p:attrNameLst>
                                          <p:attrName>style.visibility</p:attrName>
                                        </p:attrNameLst>
                                      </p:cBhvr>
                                      <p:to>
                                        <p:strVal val="visible"/>
                                      </p:to>
                                    </p:set>
                                    <p:animEffect transition="in" filter="fade">
                                      <p:cBhvr>
                                        <p:cTn id="16" dur="2000"/>
                                        <p:tgtEl>
                                          <p:spTgt spid="118888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88873"/>
                                        </p:tgtEl>
                                        <p:attrNameLst>
                                          <p:attrName>style.visibility</p:attrName>
                                        </p:attrNameLst>
                                      </p:cBhvr>
                                      <p:to>
                                        <p:strVal val="visible"/>
                                      </p:to>
                                    </p:set>
                                    <p:animEffect transition="in" filter="wipe(up)">
                                      <p:cBhvr>
                                        <p:cTn id="21" dur="500"/>
                                        <p:tgtEl>
                                          <p:spTgt spid="118887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88872"/>
                                        </p:tgtEl>
                                        <p:attrNameLst>
                                          <p:attrName>style.visibility</p:attrName>
                                        </p:attrNameLst>
                                      </p:cBhvr>
                                      <p:to>
                                        <p:strVal val="visible"/>
                                      </p:to>
                                    </p:set>
                                    <p:animEffect transition="in" filter="wipe(up)">
                                      <p:cBhvr>
                                        <p:cTn id="24" dur="500"/>
                                        <p:tgtEl>
                                          <p:spTgt spid="1188872"/>
                                        </p:tgtEl>
                                      </p:cBhvr>
                                    </p:animEffect>
                                  </p:childTnLst>
                                </p:cTn>
                              </p:par>
                            </p:childTnLst>
                          </p:cTn>
                        </p:par>
                        <p:par>
                          <p:cTn id="25" fill="hold">
                            <p:stCondLst>
                              <p:cond delay="500"/>
                            </p:stCondLst>
                            <p:childTnLst>
                              <p:par>
                                <p:cTn id="26" presetID="22" presetClass="exit" presetSubtype="4" fill="hold" grpId="1" nodeType="afterEffect">
                                  <p:stCondLst>
                                    <p:cond delay="0"/>
                                  </p:stCondLst>
                                  <p:childTnLst>
                                    <p:animEffect transition="out" filter="wipe(down)">
                                      <p:cBhvr>
                                        <p:cTn id="27" dur="500"/>
                                        <p:tgtEl>
                                          <p:spTgt spid="1188873"/>
                                        </p:tgtEl>
                                      </p:cBhvr>
                                    </p:animEffect>
                                    <p:set>
                                      <p:cBhvr>
                                        <p:cTn id="28" dur="1" fill="hold">
                                          <p:stCondLst>
                                            <p:cond delay="499"/>
                                          </p:stCondLst>
                                        </p:cTn>
                                        <p:tgtEl>
                                          <p:spTgt spid="1188873"/>
                                        </p:tgtEl>
                                        <p:attrNameLst>
                                          <p:attrName>style.visibility</p:attrName>
                                        </p:attrNameLst>
                                      </p:cBhvr>
                                      <p:to>
                                        <p:strVal val="hidden"/>
                                      </p:to>
                                    </p:set>
                                  </p:childTnLst>
                                </p:cTn>
                              </p:par>
                              <p:par>
                                <p:cTn id="29" presetID="22" presetClass="exit" presetSubtype="4" fill="hold" grpId="1" nodeType="withEffect">
                                  <p:stCondLst>
                                    <p:cond delay="0"/>
                                  </p:stCondLst>
                                  <p:childTnLst>
                                    <p:animEffect transition="out" filter="wipe(down)">
                                      <p:cBhvr>
                                        <p:cTn id="30" dur="500"/>
                                        <p:tgtEl>
                                          <p:spTgt spid="1188872"/>
                                        </p:tgtEl>
                                      </p:cBhvr>
                                    </p:animEffect>
                                    <p:set>
                                      <p:cBhvr>
                                        <p:cTn id="31" dur="1" fill="hold">
                                          <p:stCondLst>
                                            <p:cond delay="499"/>
                                          </p:stCondLst>
                                        </p:cTn>
                                        <p:tgtEl>
                                          <p:spTgt spid="118887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188875"/>
                                        </p:tgtEl>
                                        <p:attrNameLst>
                                          <p:attrName>style.visibility</p:attrName>
                                        </p:attrNameLst>
                                      </p:cBhvr>
                                      <p:to>
                                        <p:strVal val="visible"/>
                                      </p:to>
                                    </p:set>
                                    <p:animEffect transition="in" filter="wipe(up)">
                                      <p:cBhvr>
                                        <p:cTn id="36" dur="500"/>
                                        <p:tgtEl>
                                          <p:spTgt spid="118887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188874"/>
                                        </p:tgtEl>
                                        <p:attrNameLst>
                                          <p:attrName>style.visibility</p:attrName>
                                        </p:attrNameLst>
                                      </p:cBhvr>
                                      <p:to>
                                        <p:strVal val="visible"/>
                                      </p:to>
                                    </p:set>
                                    <p:animEffect transition="in" filter="wipe(up)">
                                      <p:cBhvr>
                                        <p:cTn id="39" dur="500"/>
                                        <p:tgtEl>
                                          <p:spTgt spid="1188874"/>
                                        </p:tgtEl>
                                      </p:cBhvr>
                                    </p:animEffect>
                                  </p:childTnLst>
                                </p:cTn>
                              </p:par>
                            </p:childTnLst>
                          </p:cTn>
                        </p:par>
                        <p:par>
                          <p:cTn id="40" fill="hold">
                            <p:stCondLst>
                              <p:cond delay="500"/>
                            </p:stCondLst>
                            <p:childTnLst>
                              <p:par>
                                <p:cTn id="41" presetID="22" presetClass="exit" presetSubtype="4" fill="hold" grpId="1" nodeType="afterEffect">
                                  <p:stCondLst>
                                    <p:cond delay="0"/>
                                  </p:stCondLst>
                                  <p:childTnLst>
                                    <p:animEffect transition="out" filter="wipe(down)">
                                      <p:cBhvr>
                                        <p:cTn id="42" dur="500"/>
                                        <p:tgtEl>
                                          <p:spTgt spid="1188875"/>
                                        </p:tgtEl>
                                      </p:cBhvr>
                                    </p:animEffect>
                                    <p:set>
                                      <p:cBhvr>
                                        <p:cTn id="43" dur="1" fill="hold">
                                          <p:stCondLst>
                                            <p:cond delay="499"/>
                                          </p:stCondLst>
                                        </p:cTn>
                                        <p:tgtEl>
                                          <p:spTgt spid="1188875"/>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1188874"/>
                                        </p:tgtEl>
                                      </p:cBhvr>
                                    </p:animEffect>
                                    <p:set>
                                      <p:cBhvr>
                                        <p:cTn id="46" dur="1" fill="hold">
                                          <p:stCondLst>
                                            <p:cond delay="499"/>
                                          </p:stCondLst>
                                        </p:cTn>
                                        <p:tgtEl>
                                          <p:spTgt spid="118887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188877"/>
                                        </p:tgtEl>
                                        <p:attrNameLst>
                                          <p:attrName>style.visibility</p:attrName>
                                        </p:attrNameLst>
                                      </p:cBhvr>
                                      <p:to>
                                        <p:strVal val="visible"/>
                                      </p:to>
                                    </p:set>
                                    <p:animEffect transition="in" filter="wipe(up)">
                                      <p:cBhvr>
                                        <p:cTn id="51" dur="500"/>
                                        <p:tgtEl>
                                          <p:spTgt spid="118887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188876"/>
                                        </p:tgtEl>
                                        <p:attrNameLst>
                                          <p:attrName>style.visibility</p:attrName>
                                        </p:attrNameLst>
                                      </p:cBhvr>
                                      <p:to>
                                        <p:strVal val="visible"/>
                                      </p:to>
                                    </p:set>
                                    <p:animEffect transition="in" filter="wipe(up)">
                                      <p:cBhvr>
                                        <p:cTn id="54" dur="500"/>
                                        <p:tgtEl>
                                          <p:spTgt spid="1188876"/>
                                        </p:tgtEl>
                                      </p:cBhvr>
                                    </p:animEffect>
                                  </p:childTnLst>
                                </p:cTn>
                              </p:par>
                            </p:childTnLst>
                          </p:cTn>
                        </p:par>
                        <p:par>
                          <p:cTn id="55" fill="hold">
                            <p:stCondLst>
                              <p:cond delay="500"/>
                            </p:stCondLst>
                            <p:childTnLst>
                              <p:par>
                                <p:cTn id="56" presetID="22" presetClass="exit" presetSubtype="4" fill="hold" grpId="1" nodeType="afterEffect">
                                  <p:stCondLst>
                                    <p:cond delay="0"/>
                                  </p:stCondLst>
                                  <p:childTnLst>
                                    <p:animEffect transition="out" filter="wipe(down)">
                                      <p:cBhvr>
                                        <p:cTn id="57" dur="500"/>
                                        <p:tgtEl>
                                          <p:spTgt spid="1188877"/>
                                        </p:tgtEl>
                                      </p:cBhvr>
                                    </p:animEffect>
                                    <p:set>
                                      <p:cBhvr>
                                        <p:cTn id="58" dur="1" fill="hold">
                                          <p:stCondLst>
                                            <p:cond delay="499"/>
                                          </p:stCondLst>
                                        </p:cTn>
                                        <p:tgtEl>
                                          <p:spTgt spid="1188877"/>
                                        </p:tgtEl>
                                        <p:attrNameLst>
                                          <p:attrName>style.visibility</p:attrName>
                                        </p:attrNameLst>
                                      </p:cBhvr>
                                      <p:to>
                                        <p:strVal val="hidden"/>
                                      </p:to>
                                    </p:set>
                                  </p:childTnLst>
                                </p:cTn>
                              </p:par>
                              <p:par>
                                <p:cTn id="59" presetID="22" presetClass="exit" presetSubtype="4" fill="hold" grpId="1" nodeType="withEffect">
                                  <p:stCondLst>
                                    <p:cond delay="0"/>
                                  </p:stCondLst>
                                  <p:childTnLst>
                                    <p:animEffect transition="out" filter="wipe(down)">
                                      <p:cBhvr>
                                        <p:cTn id="60" dur="500"/>
                                        <p:tgtEl>
                                          <p:spTgt spid="1188876"/>
                                        </p:tgtEl>
                                      </p:cBhvr>
                                    </p:animEffect>
                                    <p:set>
                                      <p:cBhvr>
                                        <p:cTn id="61" dur="1" fill="hold">
                                          <p:stCondLst>
                                            <p:cond delay="499"/>
                                          </p:stCondLst>
                                        </p:cTn>
                                        <p:tgtEl>
                                          <p:spTgt spid="118887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1188879"/>
                                        </p:tgtEl>
                                        <p:attrNameLst>
                                          <p:attrName>style.visibility</p:attrName>
                                        </p:attrNameLst>
                                      </p:cBhvr>
                                      <p:to>
                                        <p:strVal val="visible"/>
                                      </p:to>
                                    </p:set>
                                    <p:animEffect transition="in" filter="wipe(up)">
                                      <p:cBhvr>
                                        <p:cTn id="66" dur="500"/>
                                        <p:tgtEl>
                                          <p:spTgt spid="118887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188878"/>
                                        </p:tgtEl>
                                        <p:attrNameLst>
                                          <p:attrName>style.visibility</p:attrName>
                                        </p:attrNameLst>
                                      </p:cBhvr>
                                      <p:to>
                                        <p:strVal val="visible"/>
                                      </p:to>
                                    </p:set>
                                    <p:animEffect transition="in" filter="wipe(up)">
                                      <p:cBhvr>
                                        <p:cTn id="69" dur="500"/>
                                        <p:tgtEl>
                                          <p:spTgt spid="1188878"/>
                                        </p:tgtEl>
                                      </p:cBhvr>
                                    </p:animEffect>
                                  </p:childTnLst>
                                </p:cTn>
                              </p:par>
                            </p:childTnLst>
                          </p:cTn>
                        </p:par>
                        <p:par>
                          <p:cTn id="70" fill="hold">
                            <p:stCondLst>
                              <p:cond delay="500"/>
                            </p:stCondLst>
                            <p:childTnLst>
                              <p:par>
                                <p:cTn id="71" presetID="22" presetClass="exit" presetSubtype="4" fill="hold" grpId="1" nodeType="afterEffect">
                                  <p:stCondLst>
                                    <p:cond delay="0"/>
                                  </p:stCondLst>
                                  <p:childTnLst>
                                    <p:animEffect transition="out" filter="wipe(down)">
                                      <p:cBhvr>
                                        <p:cTn id="72" dur="500"/>
                                        <p:tgtEl>
                                          <p:spTgt spid="1188879"/>
                                        </p:tgtEl>
                                      </p:cBhvr>
                                    </p:animEffect>
                                    <p:set>
                                      <p:cBhvr>
                                        <p:cTn id="73" dur="1" fill="hold">
                                          <p:stCondLst>
                                            <p:cond delay="499"/>
                                          </p:stCondLst>
                                        </p:cTn>
                                        <p:tgtEl>
                                          <p:spTgt spid="1188879"/>
                                        </p:tgtEl>
                                        <p:attrNameLst>
                                          <p:attrName>style.visibility</p:attrName>
                                        </p:attrNameLst>
                                      </p:cBhvr>
                                      <p:to>
                                        <p:strVal val="hidden"/>
                                      </p:to>
                                    </p:set>
                                  </p:childTnLst>
                                </p:cTn>
                              </p:par>
                              <p:par>
                                <p:cTn id="74" presetID="22" presetClass="exit" presetSubtype="4" fill="hold" grpId="1" nodeType="withEffect">
                                  <p:stCondLst>
                                    <p:cond delay="0"/>
                                  </p:stCondLst>
                                  <p:childTnLst>
                                    <p:animEffect transition="out" filter="wipe(down)">
                                      <p:cBhvr>
                                        <p:cTn id="75" dur="500"/>
                                        <p:tgtEl>
                                          <p:spTgt spid="1188878"/>
                                        </p:tgtEl>
                                      </p:cBhvr>
                                    </p:animEffect>
                                    <p:set>
                                      <p:cBhvr>
                                        <p:cTn id="76" dur="1" fill="hold">
                                          <p:stCondLst>
                                            <p:cond delay="499"/>
                                          </p:stCondLst>
                                        </p:cTn>
                                        <p:tgtEl>
                                          <p:spTgt spid="11888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872" grpId="0" animBg="1"/>
      <p:bldP spid="1188872" grpId="1" animBg="1"/>
      <p:bldP spid="1188873" grpId="0" animBg="1"/>
      <p:bldP spid="1188873" grpId="1" animBg="1"/>
      <p:bldP spid="1188874" grpId="0" animBg="1"/>
      <p:bldP spid="1188874" grpId="1" animBg="1"/>
      <p:bldP spid="1188875" grpId="0" animBg="1"/>
      <p:bldP spid="1188875" grpId="1" animBg="1"/>
      <p:bldP spid="1188876" grpId="0" animBg="1"/>
      <p:bldP spid="1188876" grpId="1" animBg="1"/>
      <p:bldP spid="1188877" grpId="0" animBg="1"/>
      <p:bldP spid="1188877" grpId="1" animBg="1"/>
      <p:bldP spid="1188878" grpId="0" animBg="1"/>
      <p:bldP spid="1188878" grpId="1" animBg="1"/>
      <p:bldP spid="1188879" grpId="0" animBg="1"/>
      <p:bldP spid="1188879" grpId="1" animBg="1"/>
      <p:bldP spid="118888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p:txBody>
          <a:bodyPr/>
          <a:lstStyle/>
          <a:p>
            <a:pPr eaLnBrk="1" hangingPunct="1"/>
            <a:r>
              <a:rPr lang="en-US" sz="4000" smtClean="0"/>
              <a:t>Elastic vs. Inelastic Collisions</a:t>
            </a:r>
          </a:p>
        </p:txBody>
      </p:sp>
      <p:sp>
        <p:nvSpPr>
          <p:cNvPr id="313349" name="Oval 5"/>
          <p:cNvSpPr>
            <a:spLocks noChangeArrowheads="1"/>
          </p:cNvSpPr>
          <p:nvPr/>
        </p:nvSpPr>
        <p:spPr bwMode="auto">
          <a:xfrm>
            <a:off x="2667000" y="2895600"/>
            <a:ext cx="1143000" cy="1143000"/>
          </a:xfrm>
          <a:prstGeom prst="ellipse">
            <a:avLst/>
          </a:prstGeom>
          <a:gradFill rotWithShape="1">
            <a:gsLst>
              <a:gs pos="0">
                <a:srgbClr val="FF0000"/>
              </a:gs>
              <a:gs pos="50000">
                <a:srgbClr val="FFC1C1"/>
              </a:gs>
              <a:gs pos="100000">
                <a:srgbClr val="FF0000"/>
              </a:gs>
            </a:gsLst>
            <a:lin ang="2700000" scaled="1"/>
          </a:gradFill>
          <a:ln w="9525">
            <a:noFill/>
            <a:round/>
            <a:headEnd/>
            <a:tailEnd/>
          </a:ln>
        </p:spPr>
        <p:txBody>
          <a:bodyPr wrap="none" anchor="ctr"/>
          <a:lstStyle/>
          <a:p>
            <a:endParaRPr lang="en-US"/>
          </a:p>
        </p:txBody>
      </p:sp>
      <p:sp>
        <p:nvSpPr>
          <p:cNvPr id="313350" name="Oval 6"/>
          <p:cNvSpPr>
            <a:spLocks noChangeArrowheads="1"/>
          </p:cNvSpPr>
          <p:nvPr/>
        </p:nvSpPr>
        <p:spPr bwMode="auto">
          <a:xfrm>
            <a:off x="6400800" y="2438400"/>
            <a:ext cx="1143000" cy="1143000"/>
          </a:xfrm>
          <a:prstGeom prst="ellipse">
            <a:avLst/>
          </a:prstGeom>
          <a:gradFill rotWithShape="1">
            <a:gsLst>
              <a:gs pos="0">
                <a:schemeClr val="tx2"/>
              </a:gs>
              <a:gs pos="50000">
                <a:schemeClr val="bg2"/>
              </a:gs>
              <a:gs pos="100000">
                <a:schemeClr val="tx2"/>
              </a:gs>
            </a:gsLst>
            <a:lin ang="2700000" scaled="1"/>
          </a:gradFill>
          <a:ln w="9525">
            <a:noFill/>
            <a:round/>
            <a:headEnd/>
            <a:tailEnd/>
          </a:ln>
          <a:effectLst/>
        </p:spPr>
        <p:txBody>
          <a:bodyPr wrap="none" anchor="ctr"/>
          <a:lstStyle/>
          <a:p>
            <a:pPr>
              <a:defRPr/>
            </a:pPr>
            <a:endParaRPr lang="en-US"/>
          </a:p>
        </p:txBody>
      </p:sp>
      <p:sp>
        <p:nvSpPr>
          <p:cNvPr id="313351" name="Oval 7"/>
          <p:cNvSpPr>
            <a:spLocks noChangeArrowheads="1"/>
          </p:cNvSpPr>
          <p:nvPr/>
        </p:nvSpPr>
        <p:spPr bwMode="auto">
          <a:xfrm>
            <a:off x="6858000" y="2895600"/>
            <a:ext cx="304800" cy="304800"/>
          </a:xfrm>
          <a:prstGeom prst="ellipse">
            <a:avLst/>
          </a:prstGeom>
          <a:solidFill>
            <a:schemeClr val="bg1"/>
          </a:solidFill>
          <a:ln w="9525">
            <a:solidFill>
              <a:schemeClr val="tx1"/>
            </a:solidFill>
            <a:round/>
            <a:headEnd/>
            <a:tailEnd/>
          </a:ln>
        </p:spPr>
        <p:txBody>
          <a:bodyPr wrap="none" anchor="ctr"/>
          <a:lstStyle/>
          <a:p>
            <a:r>
              <a:rPr lang="en-US" b="1"/>
              <a:t>8</a:t>
            </a:r>
          </a:p>
        </p:txBody>
      </p:sp>
      <p:sp>
        <p:nvSpPr>
          <p:cNvPr id="313352" name="Oval 8"/>
          <p:cNvSpPr>
            <a:spLocks noChangeArrowheads="1"/>
          </p:cNvSpPr>
          <p:nvPr/>
        </p:nvSpPr>
        <p:spPr bwMode="auto">
          <a:xfrm>
            <a:off x="3124200" y="3352800"/>
            <a:ext cx="304800" cy="304800"/>
          </a:xfrm>
          <a:prstGeom prst="ellipse">
            <a:avLst/>
          </a:prstGeom>
          <a:solidFill>
            <a:schemeClr val="bg1"/>
          </a:solidFill>
          <a:ln w="9525">
            <a:solidFill>
              <a:schemeClr val="tx1"/>
            </a:solidFill>
            <a:round/>
            <a:headEnd/>
            <a:tailEnd/>
          </a:ln>
        </p:spPr>
        <p:txBody>
          <a:bodyPr wrap="none" anchor="ctr"/>
          <a:lstStyle/>
          <a:p>
            <a:r>
              <a:rPr lang="en-US" b="1"/>
              <a:t>3</a:t>
            </a:r>
          </a:p>
        </p:txBody>
      </p:sp>
      <p:sp>
        <p:nvSpPr>
          <p:cNvPr id="65543" name="Rectangle 10" descr="Granite"/>
          <p:cNvSpPr>
            <a:spLocks noChangeArrowheads="1"/>
          </p:cNvSpPr>
          <p:nvPr/>
        </p:nvSpPr>
        <p:spPr bwMode="auto">
          <a:xfrm>
            <a:off x="1676400" y="4419600"/>
            <a:ext cx="381000" cy="2209800"/>
          </a:xfrm>
          <a:prstGeom prst="rect">
            <a:avLst/>
          </a:prstGeom>
          <a:blipFill dpi="0" rotWithShape="1">
            <a:blip r:embed="rId3" cstate="print"/>
            <a:srcRect/>
            <a:tile tx="0" ty="0" sx="100000" sy="100000" flip="none" algn="tl"/>
          </a:blipFill>
          <a:ln w="9525">
            <a:miter lim="800000"/>
            <a:headEnd/>
            <a:tailEnd/>
          </a:ln>
          <a:scene3d>
            <a:camera prst="legacyObliqueTopRight"/>
            <a:lightRig rig="legacyFlat3" dir="b"/>
          </a:scene3d>
          <a:sp3d extrusionH="430200" prstMaterial="legacyWireframe">
            <a:bevelT w="13500" h="13500" prst="angle"/>
            <a:bevelB w="13500" h="13500" prst="angle"/>
            <a:extrusionClr>
              <a:srgbClr val="DDDDDD"/>
            </a:extrusionClr>
          </a:sp3d>
        </p:spPr>
        <p:txBody>
          <a:bodyPr wrap="none" anchor="ctr">
            <a:flatTx/>
          </a:bodyPr>
          <a:lstStyle/>
          <a:p>
            <a:endParaRPr lang="en-US"/>
          </a:p>
        </p:txBody>
      </p:sp>
      <p:sp>
        <p:nvSpPr>
          <p:cNvPr id="313355" name="Oval 11"/>
          <p:cNvSpPr>
            <a:spLocks noChangeArrowheads="1"/>
          </p:cNvSpPr>
          <p:nvPr/>
        </p:nvSpPr>
        <p:spPr bwMode="auto">
          <a:xfrm>
            <a:off x="5715000" y="4876800"/>
            <a:ext cx="1143000" cy="1143000"/>
          </a:xfrm>
          <a:prstGeom prst="ellipse">
            <a:avLst/>
          </a:prstGeom>
          <a:gradFill rotWithShape="1">
            <a:gsLst>
              <a:gs pos="0">
                <a:schemeClr val="tx2"/>
              </a:gs>
              <a:gs pos="50000">
                <a:schemeClr val="bg2"/>
              </a:gs>
              <a:gs pos="100000">
                <a:schemeClr val="tx2"/>
              </a:gs>
            </a:gsLst>
            <a:lin ang="2700000" scaled="1"/>
          </a:gradFill>
          <a:ln w="9525">
            <a:noFill/>
            <a:round/>
            <a:headEnd/>
            <a:tailEnd/>
          </a:ln>
          <a:effectLst/>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335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13352"/>
                                        </p:tgtEl>
                                        <p:attrNameLst>
                                          <p:attrName>style.visibility</p:attrName>
                                        </p:attrNameLst>
                                      </p:cBhvr>
                                      <p:to>
                                        <p:strVal val="hidden"/>
                                      </p:to>
                                    </p:set>
                                  </p:childTnLst>
                                </p:cTn>
                              </p:par>
                              <p:par>
                                <p:cTn id="9" presetID="0" presetClass="path" presetSubtype="0" accel="50000" decel="50000" fill="hold" grpId="0" nodeType="withEffect">
                                  <p:stCondLst>
                                    <p:cond delay="0"/>
                                  </p:stCondLst>
                                  <p:childTnLst>
                                    <p:animMotion origin="layout" path="M -3.33333E-6 -1.70021E-6 L -0.2 -1.70021E-6 " pathEditMode="relative" ptsTypes="AA">
                                      <p:cBhvr>
                                        <p:cTn id="10" dur="2000" fill="hold"/>
                                        <p:tgtEl>
                                          <p:spTgt spid="313350"/>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6.66667E-6 1.70021E-6 L 0.09167 -0.02221 " pathEditMode="relative" ptsTypes="AA">
                                      <p:cBhvr>
                                        <p:cTn id="12" dur="2000" fill="hold"/>
                                        <p:tgtEl>
                                          <p:spTgt spid="313349"/>
                                        </p:tgtEl>
                                        <p:attrNameLst>
                                          <p:attrName>ppt_x</p:attrName>
                                          <p:attrName>ppt_y</p:attrName>
                                        </p:attrNameLst>
                                      </p:cBhvr>
                                    </p:animMotion>
                                  </p:childTnLst>
                                </p:cTn>
                              </p:par>
                            </p:childTnLst>
                          </p:cTn>
                        </p:par>
                        <p:par>
                          <p:cTn id="13" fill="hold">
                            <p:stCondLst>
                              <p:cond delay="2000"/>
                            </p:stCondLst>
                            <p:childTnLst>
                              <p:par>
                                <p:cTn id="14" presetID="0" presetClass="path" presetSubtype="0" accel="50000" decel="50000" fill="hold" grpId="1" nodeType="afterEffect">
                                  <p:stCondLst>
                                    <p:cond delay="0"/>
                                  </p:stCondLst>
                                  <p:childTnLst>
                                    <p:animMotion origin="layout" path="M -0.2 -1.70021E-6 L -0.09167 -0.11103 " pathEditMode="relative" ptsTypes="AA">
                                      <p:cBhvr>
                                        <p:cTn id="15" dur="2000" fill="hold"/>
                                        <p:tgtEl>
                                          <p:spTgt spid="313350"/>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0.09167 -0.02221 L 0.00834 0.05552 " pathEditMode="relative" ptsTypes="AA">
                                      <p:cBhvr>
                                        <p:cTn id="17" dur="2000" fill="hold"/>
                                        <p:tgtEl>
                                          <p:spTgt spid="313349"/>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grpId="0" nodeType="clickEffect">
                                  <p:stCondLst>
                                    <p:cond delay="0"/>
                                  </p:stCondLst>
                                  <p:childTnLst>
                                    <p:animMotion origin="layout" path="M -3.33333E-6 1.70021E-6 L -0.38333 1.70021E-6 " pathEditMode="relative" ptsTypes="AA">
                                      <p:cBhvr>
                                        <p:cTn id="21" dur="2000" fill="hold"/>
                                        <p:tgtEl>
                                          <p:spTgt spid="31335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9" grpId="0" animBg="1"/>
      <p:bldP spid="313349" grpId="1" animBg="1"/>
      <p:bldP spid="313350" grpId="0" animBg="1"/>
      <p:bldP spid="313350" grpId="1" animBg="1"/>
      <p:bldP spid="313351" grpId="0" animBg="1"/>
      <p:bldP spid="313352" grpId="0" animBg="1"/>
      <p:bldP spid="3133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706" name="Oval 2"/>
          <p:cNvSpPr>
            <a:spLocks noChangeArrowheads="1"/>
          </p:cNvSpPr>
          <p:nvPr/>
        </p:nvSpPr>
        <p:spPr bwMode="auto">
          <a:xfrm>
            <a:off x="858838" y="4459288"/>
            <a:ext cx="1143000" cy="1143000"/>
          </a:xfrm>
          <a:prstGeom prst="ellipse">
            <a:avLst/>
          </a:prstGeom>
          <a:gradFill rotWithShape="1">
            <a:gsLst>
              <a:gs pos="0">
                <a:srgbClr val="DDDDDD"/>
              </a:gs>
              <a:gs pos="50000">
                <a:srgbClr val="F8F8F8"/>
              </a:gs>
              <a:gs pos="100000">
                <a:srgbClr val="DDDDDD"/>
              </a:gs>
            </a:gsLst>
            <a:lin ang="2700000" scaled="1"/>
          </a:gradFill>
          <a:ln w="9525">
            <a:solidFill>
              <a:srgbClr val="C0C0C0"/>
            </a:solidFill>
            <a:round/>
            <a:headEnd/>
            <a:tailEnd/>
          </a:ln>
        </p:spPr>
        <p:txBody>
          <a:bodyPr wrap="none" anchor="ctr"/>
          <a:lstStyle/>
          <a:p>
            <a:endParaRPr lang="en-US"/>
          </a:p>
        </p:txBody>
      </p:sp>
      <p:grpSp>
        <p:nvGrpSpPr>
          <p:cNvPr id="2" name="Group 3"/>
          <p:cNvGrpSpPr>
            <a:grpSpLocks/>
          </p:cNvGrpSpPr>
          <p:nvPr/>
        </p:nvGrpSpPr>
        <p:grpSpPr bwMode="auto">
          <a:xfrm>
            <a:off x="4144963" y="4459288"/>
            <a:ext cx="1143000" cy="1143000"/>
            <a:chOff x="4032" y="1536"/>
            <a:chExt cx="720" cy="720"/>
          </a:xfrm>
        </p:grpSpPr>
        <p:sp>
          <p:nvSpPr>
            <p:cNvPr id="1352708" name="Oval 4"/>
            <p:cNvSpPr>
              <a:spLocks noChangeArrowheads="1"/>
            </p:cNvSpPr>
            <p:nvPr/>
          </p:nvSpPr>
          <p:spPr bwMode="auto">
            <a:xfrm>
              <a:off x="4032" y="1536"/>
              <a:ext cx="720" cy="720"/>
            </a:xfrm>
            <a:prstGeom prst="ellipse">
              <a:avLst/>
            </a:prstGeom>
            <a:gradFill rotWithShape="1">
              <a:gsLst>
                <a:gs pos="0">
                  <a:schemeClr val="tx2"/>
                </a:gs>
                <a:gs pos="50000">
                  <a:schemeClr val="bg2"/>
                </a:gs>
                <a:gs pos="100000">
                  <a:schemeClr val="tx2"/>
                </a:gs>
              </a:gsLst>
              <a:lin ang="2700000" scaled="1"/>
            </a:gradFill>
            <a:ln w="9525">
              <a:noFill/>
              <a:round/>
              <a:headEnd/>
              <a:tailEnd/>
            </a:ln>
            <a:effectLst/>
          </p:spPr>
          <p:txBody>
            <a:bodyPr wrap="none" anchor="ctr"/>
            <a:lstStyle/>
            <a:p>
              <a:pPr>
                <a:defRPr/>
              </a:pPr>
              <a:endParaRPr lang="en-US"/>
            </a:p>
          </p:txBody>
        </p:sp>
        <p:sp>
          <p:nvSpPr>
            <p:cNvPr id="66616" name="Oval 5"/>
            <p:cNvSpPr>
              <a:spLocks noChangeArrowheads="1"/>
            </p:cNvSpPr>
            <p:nvPr/>
          </p:nvSpPr>
          <p:spPr bwMode="auto">
            <a:xfrm>
              <a:off x="4314" y="1806"/>
              <a:ext cx="192" cy="192"/>
            </a:xfrm>
            <a:prstGeom prst="ellipse">
              <a:avLst/>
            </a:prstGeom>
            <a:solidFill>
              <a:schemeClr val="bg1"/>
            </a:solidFill>
            <a:ln w="9525">
              <a:solidFill>
                <a:schemeClr val="tx1"/>
              </a:solidFill>
              <a:round/>
              <a:headEnd/>
              <a:tailEnd/>
            </a:ln>
          </p:spPr>
          <p:txBody>
            <a:bodyPr wrap="none" anchor="ctr"/>
            <a:lstStyle/>
            <a:p>
              <a:r>
                <a:rPr lang="en-US" b="1"/>
                <a:t>8</a:t>
              </a:r>
            </a:p>
          </p:txBody>
        </p:sp>
      </p:grpSp>
      <p:sp>
        <p:nvSpPr>
          <p:cNvPr id="66564" name="Rectangle 6"/>
          <p:cNvSpPr>
            <a:spLocks noGrp="1" noChangeArrowheads="1"/>
          </p:cNvSpPr>
          <p:nvPr>
            <p:ph type="title"/>
          </p:nvPr>
        </p:nvSpPr>
        <p:spPr/>
        <p:txBody>
          <a:bodyPr/>
          <a:lstStyle/>
          <a:p>
            <a:pPr eaLnBrk="1" hangingPunct="1"/>
            <a:r>
              <a:rPr lang="en-US" sz="4000" smtClean="0"/>
              <a:t>Elastic vs. Inelastic Collisions</a:t>
            </a:r>
          </a:p>
        </p:txBody>
      </p:sp>
      <p:grpSp>
        <p:nvGrpSpPr>
          <p:cNvPr id="3" name="Group 8"/>
          <p:cNvGrpSpPr>
            <a:grpSpLocks/>
          </p:cNvGrpSpPr>
          <p:nvPr/>
        </p:nvGrpSpPr>
        <p:grpSpPr bwMode="auto">
          <a:xfrm>
            <a:off x="4143375" y="1895475"/>
            <a:ext cx="1143000" cy="1143000"/>
            <a:chOff x="4032" y="1536"/>
            <a:chExt cx="720" cy="720"/>
          </a:xfrm>
        </p:grpSpPr>
        <p:sp>
          <p:nvSpPr>
            <p:cNvPr id="1352713" name="Oval 9"/>
            <p:cNvSpPr>
              <a:spLocks noChangeArrowheads="1"/>
            </p:cNvSpPr>
            <p:nvPr/>
          </p:nvSpPr>
          <p:spPr bwMode="auto">
            <a:xfrm>
              <a:off x="4032" y="1536"/>
              <a:ext cx="720" cy="720"/>
            </a:xfrm>
            <a:prstGeom prst="ellipse">
              <a:avLst/>
            </a:prstGeom>
            <a:gradFill rotWithShape="1">
              <a:gsLst>
                <a:gs pos="0">
                  <a:schemeClr val="tx2"/>
                </a:gs>
                <a:gs pos="50000">
                  <a:schemeClr val="bg2"/>
                </a:gs>
                <a:gs pos="100000">
                  <a:schemeClr val="tx2"/>
                </a:gs>
              </a:gsLst>
              <a:lin ang="2700000" scaled="1"/>
            </a:gradFill>
            <a:ln w="9525">
              <a:noFill/>
              <a:round/>
              <a:headEnd/>
              <a:tailEnd/>
            </a:ln>
            <a:effectLst/>
          </p:spPr>
          <p:txBody>
            <a:bodyPr wrap="none" anchor="ctr"/>
            <a:lstStyle/>
            <a:p>
              <a:pPr>
                <a:defRPr/>
              </a:pPr>
              <a:endParaRPr lang="en-US"/>
            </a:p>
          </p:txBody>
        </p:sp>
        <p:sp>
          <p:nvSpPr>
            <p:cNvPr id="66614" name="Oval 10"/>
            <p:cNvSpPr>
              <a:spLocks noChangeArrowheads="1"/>
            </p:cNvSpPr>
            <p:nvPr/>
          </p:nvSpPr>
          <p:spPr bwMode="auto">
            <a:xfrm>
              <a:off x="4314" y="1806"/>
              <a:ext cx="192" cy="192"/>
            </a:xfrm>
            <a:prstGeom prst="ellipse">
              <a:avLst/>
            </a:prstGeom>
            <a:solidFill>
              <a:schemeClr val="bg1"/>
            </a:solidFill>
            <a:ln w="9525">
              <a:solidFill>
                <a:schemeClr val="tx1"/>
              </a:solidFill>
              <a:round/>
              <a:headEnd/>
              <a:tailEnd/>
            </a:ln>
          </p:spPr>
          <p:txBody>
            <a:bodyPr wrap="none" anchor="ctr"/>
            <a:lstStyle/>
            <a:p>
              <a:r>
                <a:rPr lang="en-US" b="1"/>
                <a:t>8</a:t>
              </a:r>
            </a:p>
          </p:txBody>
        </p:sp>
      </p:grpSp>
      <p:sp>
        <p:nvSpPr>
          <p:cNvPr id="66566" name="Line 11"/>
          <p:cNvSpPr>
            <a:spLocks noChangeShapeType="1"/>
          </p:cNvSpPr>
          <p:nvPr/>
        </p:nvSpPr>
        <p:spPr bwMode="auto">
          <a:xfrm>
            <a:off x="344488" y="3040063"/>
            <a:ext cx="7743825" cy="0"/>
          </a:xfrm>
          <a:prstGeom prst="line">
            <a:avLst/>
          </a:prstGeom>
          <a:noFill/>
          <a:ln w="12700">
            <a:solidFill>
              <a:schemeClr val="tx1"/>
            </a:solidFill>
            <a:round/>
            <a:headEnd/>
            <a:tailEnd/>
          </a:ln>
        </p:spPr>
        <p:txBody>
          <a:bodyPr/>
          <a:lstStyle/>
          <a:p>
            <a:endParaRPr lang="en-US"/>
          </a:p>
        </p:txBody>
      </p:sp>
      <p:sp>
        <p:nvSpPr>
          <p:cNvPr id="1352716" name="Line 12"/>
          <p:cNvSpPr>
            <a:spLocks noChangeShapeType="1"/>
          </p:cNvSpPr>
          <p:nvPr/>
        </p:nvSpPr>
        <p:spPr bwMode="auto">
          <a:xfrm>
            <a:off x="2114550" y="2495550"/>
            <a:ext cx="847725" cy="0"/>
          </a:xfrm>
          <a:prstGeom prst="line">
            <a:avLst/>
          </a:prstGeom>
          <a:noFill/>
          <a:ln w="22225">
            <a:solidFill>
              <a:schemeClr val="tx1"/>
            </a:solidFill>
            <a:round/>
            <a:headEnd/>
            <a:tailEnd type="triangle" w="lg" len="med"/>
          </a:ln>
        </p:spPr>
        <p:txBody>
          <a:bodyPr/>
          <a:lstStyle/>
          <a:p>
            <a:endParaRPr lang="en-US"/>
          </a:p>
        </p:txBody>
      </p:sp>
      <p:sp>
        <p:nvSpPr>
          <p:cNvPr id="1352717" name="Text Box 13"/>
          <p:cNvSpPr txBox="1">
            <a:spLocks noChangeArrowheads="1"/>
          </p:cNvSpPr>
          <p:nvPr/>
        </p:nvSpPr>
        <p:spPr bwMode="auto">
          <a:xfrm>
            <a:off x="2341563" y="2093913"/>
            <a:ext cx="382587" cy="366712"/>
          </a:xfrm>
          <a:prstGeom prst="rect">
            <a:avLst/>
          </a:prstGeom>
          <a:noFill/>
          <a:ln w="9525">
            <a:noFill/>
            <a:miter lim="800000"/>
            <a:headEnd/>
            <a:tailEnd/>
          </a:ln>
        </p:spPr>
        <p:txBody>
          <a:bodyPr wrap="none">
            <a:spAutoFit/>
          </a:bodyPr>
          <a:lstStyle/>
          <a:p>
            <a:r>
              <a:rPr lang="en-US" sz="1800" i="1"/>
              <a:t>v</a:t>
            </a:r>
            <a:r>
              <a:rPr lang="en-US" sz="1800" i="1" baseline="-25000"/>
              <a:t>1</a:t>
            </a:r>
          </a:p>
        </p:txBody>
      </p:sp>
      <p:sp>
        <p:nvSpPr>
          <p:cNvPr id="1352718" name="Line 14"/>
          <p:cNvSpPr>
            <a:spLocks noChangeShapeType="1"/>
          </p:cNvSpPr>
          <p:nvPr/>
        </p:nvSpPr>
        <p:spPr bwMode="auto">
          <a:xfrm flipH="1">
            <a:off x="352425" y="2095500"/>
            <a:ext cx="533400" cy="0"/>
          </a:xfrm>
          <a:prstGeom prst="line">
            <a:avLst/>
          </a:prstGeom>
          <a:noFill/>
          <a:ln w="9525">
            <a:solidFill>
              <a:srgbClr val="808080"/>
            </a:solidFill>
            <a:round/>
            <a:headEnd/>
            <a:tailEnd/>
          </a:ln>
        </p:spPr>
        <p:txBody>
          <a:bodyPr/>
          <a:lstStyle/>
          <a:p>
            <a:endParaRPr lang="en-US"/>
          </a:p>
        </p:txBody>
      </p:sp>
      <p:sp>
        <p:nvSpPr>
          <p:cNvPr id="1352719" name="Line 15"/>
          <p:cNvSpPr>
            <a:spLocks noChangeShapeType="1"/>
          </p:cNvSpPr>
          <p:nvPr/>
        </p:nvSpPr>
        <p:spPr bwMode="auto">
          <a:xfrm flipH="1">
            <a:off x="239713" y="2173288"/>
            <a:ext cx="533400" cy="0"/>
          </a:xfrm>
          <a:prstGeom prst="line">
            <a:avLst/>
          </a:prstGeom>
          <a:noFill/>
          <a:ln w="9525">
            <a:solidFill>
              <a:srgbClr val="808080"/>
            </a:solidFill>
            <a:round/>
            <a:headEnd/>
            <a:tailEnd/>
          </a:ln>
        </p:spPr>
        <p:txBody>
          <a:bodyPr/>
          <a:lstStyle/>
          <a:p>
            <a:endParaRPr lang="en-US"/>
          </a:p>
        </p:txBody>
      </p:sp>
      <p:sp>
        <p:nvSpPr>
          <p:cNvPr id="1352720" name="Line 16"/>
          <p:cNvSpPr>
            <a:spLocks noChangeShapeType="1"/>
          </p:cNvSpPr>
          <p:nvPr/>
        </p:nvSpPr>
        <p:spPr bwMode="auto">
          <a:xfrm flipH="1">
            <a:off x="260350" y="2260600"/>
            <a:ext cx="533400" cy="0"/>
          </a:xfrm>
          <a:prstGeom prst="line">
            <a:avLst/>
          </a:prstGeom>
          <a:noFill/>
          <a:ln w="9525">
            <a:solidFill>
              <a:srgbClr val="808080"/>
            </a:solidFill>
            <a:round/>
            <a:headEnd/>
            <a:tailEnd/>
          </a:ln>
        </p:spPr>
        <p:txBody>
          <a:bodyPr/>
          <a:lstStyle/>
          <a:p>
            <a:endParaRPr lang="en-US"/>
          </a:p>
        </p:txBody>
      </p:sp>
      <p:sp>
        <p:nvSpPr>
          <p:cNvPr id="1352721" name="Line 17"/>
          <p:cNvSpPr>
            <a:spLocks noChangeShapeType="1"/>
          </p:cNvSpPr>
          <p:nvPr/>
        </p:nvSpPr>
        <p:spPr bwMode="auto">
          <a:xfrm flipH="1">
            <a:off x="114300" y="2424113"/>
            <a:ext cx="681038" cy="0"/>
          </a:xfrm>
          <a:prstGeom prst="line">
            <a:avLst/>
          </a:prstGeom>
          <a:noFill/>
          <a:ln w="9525">
            <a:solidFill>
              <a:srgbClr val="808080"/>
            </a:solidFill>
            <a:round/>
            <a:headEnd/>
            <a:tailEnd/>
          </a:ln>
        </p:spPr>
        <p:txBody>
          <a:bodyPr/>
          <a:lstStyle/>
          <a:p>
            <a:endParaRPr lang="en-US"/>
          </a:p>
        </p:txBody>
      </p:sp>
      <p:sp>
        <p:nvSpPr>
          <p:cNvPr id="1352722" name="Line 18"/>
          <p:cNvSpPr>
            <a:spLocks noChangeShapeType="1"/>
          </p:cNvSpPr>
          <p:nvPr/>
        </p:nvSpPr>
        <p:spPr bwMode="auto">
          <a:xfrm flipH="1">
            <a:off x="263525" y="2501900"/>
            <a:ext cx="533400" cy="0"/>
          </a:xfrm>
          <a:prstGeom prst="line">
            <a:avLst/>
          </a:prstGeom>
          <a:noFill/>
          <a:ln w="9525">
            <a:solidFill>
              <a:srgbClr val="808080"/>
            </a:solidFill>
            <a:round/>
            <a:headEnd/>
            <a:tailEnd/>
          </a:ln>
        </p:spPr>
        <p:txBody>
          <a:bodyPr/>
          <a:lstStyle/>
          <a:p>
            <a:endParaRPr lang="en-US"/>
          </a:p>
        </p:txBody>
      </p:sp>
      <p:sp>
        <p:nvSpPr>
          <p:cNvPr id="1352723" name="Line 19"/>
          <p:cNvSpPr>
            <a:spLocks noChangeShapeType="1"/>
          </p:cNvSpPr>
          <p:nvPr/>
        </p:nvSpPr>
        <p:spPr bwMode="auto">
          <a:xfrm flipH="1">
            <a:off x="322263" y="2351088"/>
            <a:ext cx="533400" cy="0"/>
          </a:xfrm>
          <a:prstGeom prst="line">
            <a:avLst/>
          </a:prstGeom>
          <a:noFill/>
          <a:ln w="9525">
            <a:solidFill>
              <a:srgbClr val="808080"/>
            </a:solidFill>
            <a:round/>
            <a:headEnd/>
            <a:tailEnd/>
          </a:ln>
        </p:spPr>
        <p:txBody>
          <a:bodyPr/>
          <a:lstStyle/>
          <a:p>
            <a:endParaRPr lang="en-US"/>
          </a:p>
        </p:txBody>
      </p:sp>
      <p:sp>
        <p:nvSpPr>
          <p:cNvPr id="1352724" name="Line 20"/>
          <p:cNvSpPr>
            <a:spLocks noChangeShapeType="1"/>
          </p:cNvSpPr>
          <p:nvPr/>
        </p:nvSpPr>
        <p:spPr bwMode="auto">
          <a:xfrm flipH="1">
            <a:off x="228600" y="2887663"/>
            <a:ext cx="773113" cy="0"/>
          </a:xfrm>
          <a:prstGeom prst="line">
            <a:avLst/>
          </a:prstGeom>
          <a:noFill/>
          <a:ln w="9525">
            <a:solidFill>
              <a:srgbClr val="808080"/>
            </a:solidFill>
            <a:round/>
            <a:headEnd/>
            <a:tailEnd/>
          </a:ln>
        </p:spPr>
        <p:txBody>
          <a:bodyPr/>
          <a:lstStyle/>
          <a:p>
            <a:endParaRPr lang="en-US"/>
          </a:p>
        </p:txBody>
      </p:sp>
      <p:sp>
        <p:nvSpPr>
          <p:cNvPr id="1352725" name="Line 21"/>
          <p:cNvSpPr>
            <a:spLocks noChangeShapeType="1"/>
          </p:cNvSpPr>
          <p:nvPr/>
        </p:nvSpPr>
        <p:spPr bwMode="auto">
          <a:xfrm flipH="1">
            <a:off x="142875" y="2566988"/>
            <a:ext cx="661988" cy="0"/>
          </a:xfrm>
          <a:prstGeom prst="line">
            <a:avLst/>
          </a:prstGeom>
          <a:noFill/>
          <a:ln w="9525">
            <a:solidFill>
              <a:srgbClr val="808080"/>
            </a:solidFill>
            <a:round/>
            <a:headEnd/>
            <a:tailEnd/>
          </a:ln>
        </p:spPr>
        <p:txBody>
          <a:bodyPr/>
          <a:lstStyle/>
          <a:p>
            <a:endParaRPr lang="en-US"/>
          </a:p>
        </p:txBody>
      </p:sp>
      <p:sp>
        <p:nvSpPr>
          <p:cNvPr id="1352726" name="Line 22"/>
          <p:cNvSpPr>
            <a:spLocks noChangeShapeType="1"/>
          </p:cNvSpPr>
          <p:nvPr/>
        </p:nvSpPr>
        <p:spPr bwMode="auto">
          <a:xfrm flipH="1">
            <a:off x="320675" y="2740025"/>
            <a:ext cx="533400" cy="0"/>
          </a:xfrm>
          <a:prstGeom prst="line">
            <a:avLst/>
          </a:prstGeom>
          <a:noFill/>
          <a:ln w="9525">
            <a:solidFill>
              <a:srgbClr val="808080"/>
            </a:solidFill>
            <a:round/>
            <a:headEnd/>
            <a:tailEnd/>
          </a:ln>
        </p:spPr>
        <p:txBody>
          <a:bodyPr/>
          <a:lstStyle/>
          <a:p>
            <a:endParaRPr lang="en-US"/>
          </a:p>
        </p:txBody>
      </p:sp>
      <p:sp>
        <p:nvSpPr>
          <p:cNvPr id="1352727" name="Line 23"/>
          <p:cNvSpPr>
            <a:spLocks noChangeShapeType="1"/>
          </p:cNvSpPr>
          <p:nvPr/>
        </p:nvSpPr>
        <p:spPr bwMode="auto">
          <a:xfrm flipH="1">
            <a:off x="265113" y="2827338"/>
            <a:ext cx="533400" cy="0"/>
          </a:xfrm>
          <a:prstGeom prst="line">
            <a:avLst/>
          </a:prstGeom>
          <a:noFill/>
          <a:ln w="9525">
            <a:solidFill>
              <a:srgbClr val="808080"/>
            </a:solidFill>
            <a:round/>
            <a:headEnd/>
            <a:tailEnd/>
          </a:ln>
        </p:spPr>
        <p:txBody>
          <a:bodyPr/>
          <a:lstStyle/>
          <a:p>
            <a:endParaRPr lang="en-US"/>
          </a:p>
        </p:txBody>
      </p:sp>
      <p:sp>
        <p:nvSpPr>
          <p:cNvPr id="1352728" name="Line 24"/>
          <p:cNvSpPr>
            <a:spLocks noChangeShapeType="1"/>
          </p:cNvSpPr>
          <p:nvPr/>
        </p:nvSpPr>
        <p:spPr bwMode="auto">
          <a:xfrm flipH="1">
            <a:off x="266700" y="2657475"/>
            <a:ext cx="533400" cy="0"/>
          </a:xfrm>
          <a:prstGeom prst="line">
            <a:avLst/>
          </a:prstGeom>
          <a:noFill/>
          <a:ln w="9525">
            <a:solidFill>
              <a:srgbClr val="808080"/>
            </a:solidFill>
            <a:round/>
            <a:headEnd/>
            <a:tailEnd/>
          </a:ln>
        </p:spPr>
        <p:txBody>
          <a:bodyPr/>
          <a:lstStyle/>
          <a:p>
            <a:endParaRPr lang="en-US"/>
          </a:p>
        </p:txBody>
      </p:sp>
      <p:sp>
        <p:nvSpPr>
          <p:cNvPr id="66580" name="Text Box 25"/>
          <p:cNvSpPr txBox="1">
            <a:spLocks noChangeArrowheads="1"/>
          </p:cNvSpPr>
          <p:nvPr/>
        </p:nvSpPr>
        <p:spPr bwMode="auto">
          <a:xfrm>
            <a:off x="407988" y="3084513"/>
            <a:ext cx="1708150" cy="366712"/>
          </a:xfrm>
          <a:prstGeom prst="rect">
            <a:avLst/>
          </a:prstGeom>
          <a:noFill/>
          <a:ln w="9525">
            <a:noFill/>
            <a:miter lim="800000"/>
            <a:headEnd/>
            <a:tailEnd/>
          </a:ln>
        </p:spPr>
        <p:txBody>
          <a:bodyPr wrap="none">
            <a:spAutoFit/>
          </a:bodyPr>
          <a:lstStyle/>
          <a:p>
            <a:r>
              <a:rPr lang="en-US" sz="1800"/>
              <a:t>elastic collision</a:t>
            </a:r>
          </a:p>
        </p:txBody>
      </p:sp>
      <p:sp>
        <p:nvSpPr>
          <p:cNvPr id="66581" name="Line 26"/>
          <p:cNvSpPr>
            <a:spLocks noChangeShapeType="1"/>
          </p:cNvSpPr>
          <p:nvPr/>
        </p:nvSpPr>
        <p:spPr bwMode="auto">
          <a:xfrm>
            <a:off x="346075" y="5603875"/>
            <a:ext cx="7743825" cy="0"/>
          </a:xfrm>
          <a:prstGeom prst="line">
            <a:avLst/>
          </a:prstGeom>
          <a:noFill/>
          <a:ln w="12700">
            <a:solidFill>
              <a:schemeClr val="tx1"/>
            </a:solidFill>
            <a:round/>
            <a:headEnd/>
            <a:tailEnd/>
          </a:ln>
        </p:spPr>
        <p:txBody>
          <a:bodyPr/>
          <a:lstStyle/>
          <a:p>
            <a:endParaRPr lang="en-US"/>
          </a:p>
        </p:txBody>
      </p:sp>
      <p:sp>
        <p:nvSpPr>
          <p:cNvPr id="1352733" name="Line 29"/>
          <p:cNvSpPr>
            <a:spLocks noChangeShapeType="1"/>
          </p:cNvSpPr>
          <p:nvPr/>
        </p:nvSpPr>
        <p:spPr bwMode="auto">
          <a:xfrm flipH="1">
            <a:off x="334963" y="4668838"/>
            <a:ext cx="533400" cy="0"/>
          </a:xfrm>
          <a:prstGeom prst="line">
            <a:avLst/>
          </a:prstGeom>
          <a:noFill/>
          <a:ln w="9525">
            <a:solidFill>
              <a:srgbClr val="808080"/>
            </a:solidFill>
            <a:round/>
            <a:headEnd/>
            <a:tailEnd/>
          </a:ln>
        </p:spPr>
        <p:txBody>
          <a:bodyPr/>
          <a:lstStyle/>
          <a:p>
            <a:endParaRPr lang="en-US"/>
          </a:p>
        </p:txBody>
      </p:sp>
      <p:sp>
        <p:nvSpPr>
          <p:cNvPr id="1352734" name="Line 30"/>
          <p:cNvSpPr>
            <a:spLocks noChangeShapeType="1"/>
          </p:cNvSpPr>
          <p:nvPr/>
        </p:nvSpPr>
        <p:spPr bwMode="auto">
          <a:xfrm flipH="1">
            <a:off x="222250" y="4746625"/>
            <a:ext cx="533400" cy="0"/>
          </a:xfrm>
          <a:prstGeom prst="line">
            <a:avLst/>
          </a:prstGeom>
          <a:noFill/>
          <a:ln w="9525">
            <a:solidFill>
              <a:srgbClr val="808080"/>
            </a:solidFill>
            <a:round/>
            <a:headEnd/>
            <a:tailEnd/>
          </a:ln>
        </p:spPr>
        <p:txBody>
          <a:bodyPr/>
          <a:lstStyle/>
          <a:p>
            <a:endParaRPr lang="en-US"/>
          </a:p>
        </p:txBody>
      </p:sp>
      <p:sp>
        <p:nvSpPr>
          <p:cNvPr id="1352735" name="Line 31"/>
          <p:cNvSpPr>
            <a:spLocks noChangeShapeType="1"/>
          </p:cNvSpPr>
          <p:nvPr/>
        </p:nvSpPr>
        <p:spPr bwMode="auto">
          <a:xfrm flipH="1">
            <a:off x="242888" y="4833938"/>
            <a:ext cx="533400" cy="0"/>
          </a:xfrm>
          <a:prstGeom prst="line">
            <a:avLst/>
          </a:prstGeom>
          <a:noFill/>
          <a:ln w="9525">
            <a:solidFill>
              <a:srgbClr val="808080"/>
            </a:solidFill>
            <a:round/>
            <a:headEnd/>
            <a:tailEnd/>
          </a:ln>
        </p:spPr>
        <p:txBody>
          <a:bodyPr/>
          <a:lstStyle/>
          <a:p>
            <a:endParaRPr lang="en-US"/>
          </a:p>
        </p:txBody>
      </p:sp>
      <p:sp>
        <p:nvSpPr>
          <p:cNvPr id="1352736" name="Line 32"/>
          <p:cNvSpPr>
            <a:spLocks noChangeShapeType="1"/>
          </p:cNvSpPr>
          <p:nvPr/>
        </p:nvSpPr>
        <p:spPr bwMode="auto">
          <a:xfrm flipH="1">
            <a:off x="96838" y="4997450"/>
            <a:ext cx="681037" cy="0"/>
          </a:xfrm>
          <a:prstGeom prst="line">
            <a:avLst/>
          </a:prstGeom>
          <a:noFill/>
          <a:ln w="9525">
            <a:solidFill>
              <a:srgbClr val="808080"/>
            </a:solidFill>
            <a:round/>
            <a:headEnd/>
            <a:tailEnd/>
          </a:ln>
        </p:spPr>
        <p:txBody>
          <a:bodyPr/>
          <a:lstStyle/>
          <a:p>
            <a:endParaRPr lang="en-US"/>
          </a:p>
        </p:txBody>
      </p:sp>
      <p:sp>
        <p:nvSpPr>
          <p:cNvPr id="1352737" name="Line 33"/>
          <p:cNvSpPr>
            <a:spLocks noChangeShapeType="1"/>
          </p:cNvSpPr>
          <p:nvPr/>
        </p:nvSpPr>
        <p:spPr bwMode="auto">
          <a:xfrm flipH="1">
            <a:off x="246063" y="5075238"/>
            <a:ext cx="533400" cy="0"/>
          </a:xfrm>
          <a:prstGeom prst="line">
            <a:avLst/>
          </a:prstGeom>
          <a:noFill/>
          <a:ln w="9525">
            <a:solidFill>
              <a:srgbClr val="808080"/>
            </a:solidFill>
            <a:round/>
            <a:headEnd/>
            <a:tailEnd/>
          </a:ln>
        </p:spPr>
        <p:txBody>
          <a:bodyPr/>
          <a:lstStyle/>
          <a:p>
            <a:endParaRPr lang="en-US"/>
          </a:p>
        </p:txBody>
      </p:sp>
      <p:sp>
        <p:nvSpPr>
          <p:cNvPr id="1352738" name="Line 34"/>
          <p:cNvSpPr>
            <a:spLocks noChangeShapeType="1"/>
          </p:cNvSpPr>
          <p:nvPr/>
        </p:nvSpPr>
        <p:spPr bwMode="auto">
          <a:xfrm flipH="1">
            <a:off x="304800" y="4924425"/>
            <a:ext cx="533400" cy="0"/>
          </a:xfrm>
          <a:prstGeom prst="line">
            <a:avLst/>
          </a:prstGeom>
          <a:noFill/>
          <a:ln w="9525">
            <a:solidFill>
              <a:srgbClr val="808080"/>
            </a:solidFill>
            <a:round/>
            <a:headEnd/>
            <a:tailEnd/>
          </a:ln>
        </p:spPr>
        <p:txBody>
          <a:bodyPr/>
          <a:lstStyle/>
          <a:p>
            <a:endParaRPr lang="en-US"/>
          </a:p>
        </p:txBody>
      </p:sp>
      <p:sp>
        <p:nvSpPr>
          <p:cNvPr id="1352739" name="Line 35"/>
          <p:cNvSpPr>
            <a:spLocks noChangeShapeType="1"/>
          </p:cNvSpPr>
          <p:nvPr/>
        </p:nvSpPr>
        <p:spPr bwMode="auto">
          <a:xfrm flipH="1">
            <a:off x="211138" y="5461000"/>
            <a:ext cx="773112" cy="0"/>
          </a:xfrm>
          <a:prstGeom prst="line">
            <a:avLst/>
          </a:prstGeom>
          <a:noFill/>
          <a:ln w="9525">
            <a:solidFill>
              <a:srgbClr val="808080"/>
            </a:solidFill>
            <a:round/>
            <a:headEnd/>
            <a:tailEnd/>
          </a:ln>
        </p:spPr>
        <p:txBody>
          <a:bodyPr/>
          <a:lstStyle/>
          <a:p>
            <a:endParaRPr lang="en-US"/>
          </a:p>
        </p:txBody>
      </p:sp>
      <p:sp>
        <p:nvSpPr>
          <p:cNvPr id="1352740" name="Line 36"/>
          <p:cNvSpPr>
            <a:spLocks noChangeShapeType="1"/>
          </p:cNvSpPr>
          <p:nvPr/>
        </p:nvSpPr>
        <p:spPr bwMode="auto">
          <a:xfrm flipH="1">
            <a:off x="125413" y="5140325"/>
            <a:ext cx="661987" cy="0"/>
          </a:xfrm>
          <a:prstGeom prst="line">
            <a:avLst/>
          </a:prstGeom>
          <a:noFill/>
          <a:ln w="9525">
            <a:solidFill>
              <a:srgbClr val="808080"/>
            </a:solidFill>
            <a:round/>
            <a:headEnd/>
            <a:tailEnd/>
          </a:ln>
        </p:spPr>
        <p:txBody>
          <a:bodyPr/>
          <a:lstStyle/>
          <a:p>
            <a:endParaRPr lang="en-US"/>
          </a:p>
        </p:txBody>
      </p:sp>
      <p:sp>
        <p:nvSpPr>
          <p:cNvPr id="1352741" name="Line 37"/>
          <p:cNvSpPr>
            <a:spLocks noChangeShapeType="1"/>
          </p:cNvSpPr>
          <p:nvPr/>
        </p:nvSpPr>
        <p:spPr bwMode="auto">
          <a:xfrm flipH="1">
            <a:off x="303213" y="5313363"/>
            <a:ext cx="533400" cy="0"/>
          </a:xfrm>
          <a:prstGeom prst="line">
            <a:avLst/>
          </a:prstGeom>
          <a:noFill/>
          <a:ln w="9525">
            <a:solidFill>
              <a:srgbClr val="808080"/>
            </a:solidFill>
            <a:round/>
            <a:headEnd/>
            <a:tailEnd/>
          </a:ln>
        </p:spPr>
        <p:txBody>
          <a:bodyPr/>
          <a:lstStyle/>
          <a:p>
            <a:endParaRPr lang="en-US"/>
          </a:p>
        </p:txBody>
      </p:sp>
      <p:sp>
        <p:nvSpPr>
          <p:cNvPr id="1352742" name="Line 38"/>
          <p:cNvSpPr>
            <a:spLocks noChangeShapeType="1"/>
          </p:cNvSpPr>
          <p:nvPr/>
        </p:nvSpPr>
        <p:spPr bwMode="auto">
          <a:xfrm flipH="1">
            <a:off x="247650" y="5400675"/>
            <a:ext cx="533400" cy="0"/>
          </a:xfrm>
          <a:prstGeom prst="line">
            <a:avLst/>
          </a:prstGeom>
          <a:noFill/>
          <a:ln w="9525">
            <a:solidFill>
              <a:srgbClr val="808080"/>
            </a:solidFill>
            <a:round/>
            <a:headEnd/>
            <a:tailEnd/>
          </a:ln>
        </p:spPr>
        <p:txBody>
          <a:bodyPr/>
          <a:lstStyle/>
          <a:p>
            <a:endParaRPr lang="en-US"/>
          </a:p>
        </p:txBody>
      </p:sp>
      <p:sp>
        <p:nvSpPr>
          <p:cNvPr id="1352743" name="Line 39"/>
          <p:cNvSpPr>
            <a:spLocks noChangeShapeType="1"/>
          </p:cNvSpPr>
          <p:nvPr/>
        </p:nvSpPr>
        <p:spPr bwMode="auto">
          <a:xfrm flipH="1">
            <a:off x="249238" y="5230813"/>
            <a:ext cx="533400" cy="0"/>
          </a:xfrm>
          <a:prstGeom prst="line">
            <a:avLst/>
          </a:prstGeom>
          <a:noFill/>
          <a:ln w="9525">
            <a:solidFill>
              <a:srgbClr val="808080"/>
            </a:solidFill>
            <a:round/>
            <a:headEnd/>
            <a:tailEnd/>
          </a:ln>
        </p:spPr>
        <p:txBody>
          <a:bodyPr/>
          <a:lstStyle/>
          <a:p>
            <a:endParaRPr lang="en-US"/>
          </a:p>
        </p:txBody>
      </p:sp>
      <p:sp>
        <p:nvSpPr>
          <p:cNvPr id="66593" name="Text Box 40"/>
          <p:cNvSpPr txBox="1">
            <a:spLocks noChangeArrowheads="1"/>
          </p:cNvSpPr>
          <p:nvPr/>
        </p:nvSpPr>
        <p:spPr bwMode="auto">
          <a:xfrm>
            <a:off x="311150" y="5648325"/>
            <a:ext cx="1885950" cy="366713"/>
          </a:xfrm>
          <a:prstGeom prst="rect">
            <a:avLst/>
          </a:prstGeom>
          <a:noFill/>
          <a:ln w="9525">
            <a:noFill/>
            <a:miter lim="800000"/>
            <a:headEnd/>
            <a:tailEnd/>
          </a:ln>
        </p:spPr>
        <p:txBody>
          <a:bodyPr wrap="none">
            <a:spAutoFit/>
          </a:bodyPr>
          <a:lstStyle/>
          <a:p>
            <a:r>
              <a:rPr lang="en-US" sz="1800"/>
              <a:t>inelastic collision</a:t>
            </a:r>
          </a:p>
        </p:txBody>
      </p:sp>
      <p:sp>
        <p:nvSpPr>
          <p:cNvPr id="1352711" name="Oval 7"/>
          <p:cNvSpPr>
            <a:spLocks noChangeArrowheads="1"/>
          </p:cNvSpPr>
          <p:nvPr/>
        </p:nvSpPr>
        <p:spPr bwMode="auto">
          <a:xfrm>
            <a:off x="857250" y="1885950"/>
            <a:ext cx="1143000" cy="1143000"/>
          </a:xfrm>
          <a:prstGeom prst="ellipse">
            <a:avLst/>
          </a:prstGeom>
          <a:gradFill rotWithShape="1">
            <a:gsLst>
              <a:gs pos="0">
                <a:srgbClr val="DDDDDD"/>
              </a:gs>
              <a:gs pos="50000">
                <a:srgbClr val="F8F8F8"/>
              </a:gs>
              <a:gs pos="100000">
                <a:srgbClr val="DDDDDD"/>
              </a:gs>
            </a:gsLst>
            <a:lin ang="2700000" scaled="1"/>
          </a:gradFill>
          <a:ln w="9525">
            <a:solidFill>
              <a:srgbClr val="C0C0C0"/>
            </a:solidFill>
            <a:round/>
            <a:headEnd/>
            <a:tailEnd/>
          </a:ln>
        </p:spPr>
        <p:txBody>
          <a:bodyPr wrap="none" anchor="ctr"/>
          <a:lstStyle/>
          <a:p>
            <a:endParaRPr lang="en-US"/>
          </a:p>
        </p:txBody>
      </p:sp>
      <p:sp>
        <p:nvSpPr>
          <p:cNvPr id="1352746" name="AutoShape 42"/>
          <p:cNvSpPr>
            <a:spLocks noChangeArrowheads="1"/>
          </p:cNvSpPr>
          <p:nvPr/>
        </p:nvSpPr>
        <p:spPr bwMode="auto">
          <a:xfrm>
            <a:off x="3600450" y="1895475"/>
            <a:ext cx="1009650" cy="952500"/>
          </a:xfrm>
          <a:prstGeom prst="irregularSeal2">
            <a:avLst/>
          </a:prstGeom>
          <a:gradFill rotWithShape="1">
            <a:gsLst>
              <a:gs pos="0">
                <a:srgbClr val="FF6600"/>
              </a:gs>
              <a:gs pos="100000">
                <a:srgbClr val="FF0000"/>
              </a:gs>
            </a:gsLst>
            <a:path path="shape">
              <a:fillToRect l="50000" t="50000" r="50000" b="50000"/>
            </a:path>
          </a:gradFill>
          <a:ln w="3175">
            <a:solidFill>
              <a:srgbClr val="FF0000"/>
            </a:solidFill>
            <a:miter lim="800000"/>
            <a:headEnd/>
            <a:tailEnd/>
          </a:ln>
        </p:spPr>
        <p:txBody>
          <a:bodyPr wrap="none" anchor="ctr"/>
          <a:lstStyle/>
          <a:p>
            <a:r>
              <a:rPr lang="en-US" b="1">
                <a:solidFill>
                  <a:schemeClr val="bg1"/>
                </a:solidFill>
              </a:rPr>
              <a:t>POW</a:t>
            </a:r>
          </a:p>
        </p:txBody>
      </p:sp>
      <p:sp>
        <p:nvSpPr>
          <p:cNvPr id="1352747" name="Line 43"/>
          <p:cNvSpPr>
            <a:spLocks noChangeShapeType="1"/>
          </p:cNvSpPr>
          <p:nvPr/>
        </p:nvSpPr>
        <p:spPr bwMode="auto">
          <a:xfrm>
            <a:off x="8193088" y="2535238"/>
            <a:ext cx="847725" cy="0"/>
          </a:xfrm>
          <a:prstGeom prst="line">
            <a:avLst/>
          </a:prstGeom>
          <a:noFill/>
          <a:ln w="22225">
            <a:solidFill>
              <a:schemeClr val="tx1"/>
            </a:solidFill>
            <a:round/>
            <a:headEnd/>
            <a:tailEnd type="triangle" w="lg" len="med"/>
          </a:ln>
        </p:spPr>
        <p:txBody>
          <a:bodyPr/>
          <a:lstStyle/>
          <a:p>
            <a:endParaRPr lang="en-US"/>
          </a:p>
        </p:txBody>
      </p:sp>
      <p:sp>
        <p:nvSpPr>
          <p:cNvPr id="1352748" name="Text Box 44"/>
          <p:cNvSpPr txBox="1">
            <a:spLocks noChangeArrowheads="1"/>
          </p:cNvSpPr>
          <p:nvPr/>
        </p:nvSpPr>
        <p:spPr bwMode="auto">
          <a:xfrm>
            <a:off x="8420100" y="2133600"/>
            <a:ext cx="382588" cy="366713"/>
          </a:xfrm>
          <a:prstGeom prst="rect">
            <a:avLst/>
          </a:prstGeom>
          <a:noFill/>
          <a:ln w="9525">
            <a:noFill/>
            <a:miter lim="800000"/>
            <a:headEnd/>
            <a:tailEnd/>
          </a:ln>
        </p:spPr>
        <p:txBody>
          <a:bodyPr wrap="none">
            <a:spAutoFit/>
          </a:bodyPr>
          <a:lstStyle/>
          <a:p>
            <a:r>
              <a:rPr lang="en-US" sz="1800" i="1"/>
              <a:t>v</a:t>
            </a:r>
            <a:r>
              <a:rPr lang="en-US" sz="1800" i="1" baseline="-25000"/>
              <a:t>2</a:t>
            </a:r>
          </a:p>
        </p:txBody>
      </p:sp>
      <p:sp>
        <p:nvSpPr>
          <p:cNvPr id="1352749" name="Line 45"/>
          <p:cNvSpPr>
            <a:spLocks noChangeShapeType="1"/>
          </p:cNvSpPr>
          <p:nvPr/>
        </p:nvSpPr>
        <p:spPr bwMode="auto">
          <a:xfrm flipH="1">
            <a:off x="6421438" y="2144713"/>
            <a:ext cx="533400" cy="0"/>
          </a:xfrm>
          <a:prstGeom prst="line">
            <a:avLst/>
          </a:prstGeom>
          <a:noFill/>
          <a:ln w="9525">
            <a:solidFill>
              <a:srgbClr val="808080"/>
            </a:solidFill>
            <a:round/>
            <a:headEnd/>
            <a:tailEnd/>
          </a:ln>
        </p:spPr>
        <p:txBody>
          <a:bodyPr/>
          <a:lstStyle/>
          <a:p>
            <a:endParaRPr lang="en-US"/>
          </a:p>
        </p:txBody>
      </p:sp>
      <p:sp>
        <p:nvSpPr>
          <p:cNvPr id="1352750" name="Line 46"/>
          <p:cNvSpPr>
            <a:spLocks noChangeShapeType="1"/>
          </p:cNvSpPr>
          <p:nvPr/>
        </p:nvSpPr>
        <p:spPr bwMode="auto">
          <a:xfrm flipH="1">
            <a:off x="6308725" y="2222500"/>
            <a:ext cx="533400" cy="0"/>
          </a:xfrm>
          <a:prstGeom prst="line">
            <a:avLst/>
          </a:prstGeom>
          <a:noFill/>
          <a:ln w="9525">
            <a:solidFill>
              <a:srgbClr val="808080"/>
            </a:solidFill>
            <a:round/>
            <a:headEnd/>
            <a:tailEnd/>
          </a:ln>
        </p:spPr>
        <p:txBody>
          <a:bodyPr/>
          <a:lstStyle/>
          <a:p>
            <a:endParaRPr lang="en-US"/>
          </a:p>
        </p:txBody>
      </p:sp>
      <p:sp>
        <p:nvSpPr>
          <p:cNvPr id="1352751" name="Line 47"/>
          <p:cNvSpPr>
            <a:spLocks noChangeShapeType="1"/>
          </p:cNvSpPr>
          <p:nvPr/>
        </p:nvSpPr>
        <p:spPr bwMode="auto">
          <a:xfrm flipH="1">
            <a:off x="6329363" y="2309813"/>
            <a:ext cx="533400" cy="0"/>
          </a:xfrm>
          <a:prstGeom prst="line">
            <a:avLst/>
          </a:prstGeom>
          <a:noFill/>
          <a:ln w="9525">
            <a:solidFill>
              <a:srgbClr val="808080"/>
            </a:solidFill>
            <a:round/>
            <a:headEnd/>
            <a:tailEnd/>
          </a:ln>
        </p:spPr>
        <p:txBody>
          <a:bodyPr/>
          <a:lstStyle/>
          <a:p>
            <a:endParaRPr lang="en-US"/>
          </a:p>
        </p:txBody>
      </p:sp>
      <p:sp>
        <p:nvSpPr>
          <p:cNvPr id="1352752" name="Line 48"/>
          <p:cNvSpPr>
            <a:spLocks noChangeShapeType="1"/>
          </p:cNvSpPr>
          <p:nvPr/>
        </p:nvSpPr>
        <p:spPr bwMode="auto">
          <a:xfrm flipH="1">
            <a:off x="6183313" y="2473325"/>
            <a:ext cx="681037" cy="0"/>
          </a:xfrm>
          <a:prstGeom prst="line">
            <a:avLst/>
          </a:prstGeom>
          <a:noFill/>
          <a:ln w="9525">
            <a:solidFill>
              <a:srgbClr val="808080"/>
            </a:solidFill>
            <a:round/>
            <a:headEnd/>
            <a:tailEnd/>
          </a:ln>
        </p:spPr>
        <p:txBody>
          <a:bodyPr/>
          <a:lstStyle/>
          <a:p>
            <a:endParaRPr lang="en-US"/>
          </a:p>
        </p:txBody>
      </p:sp>
      <p:sp>
        <p:nvSpPr>
          <p:cNvPr id="1352753" name="Line 49"/>
          <p:cNvSpPr>
            <a:spLocks noChangeShapeType="1"/>
          </p:cNvSpPr>
          <p:nvPr/>
        </p:nvSpPr>
        <p:spPr bwMode="auto">
          <a:xfrm flipH="1">
            <a:off x="6332538" y="2551113"/>
            <a:ext cx="533400" cy="0"/>
          </a:xfrm>
          <a:prstGeom prst="line">
            <a:avLst/>
          </a:prstGeom>
          <a:noFill/>
          <a:ln w="9525">
            <a:solidFill>
              <a:srgbClr val="808080"/>
            </a:solidFill>
            <a:round/>
            <a:headEnd/>
            <a:tailEnd/>
          </a:ln>
        </p:spPr>
        <p:txBody>
          <a:bodyPr/>
          <a:lstStyle/>
          <a:p>
            <a:endParaRPr lang="en-US"/>
          </a:p>
        </p:txBody>
      </p:sp>
      <p:sp>
        <p:nvSpPr>
          <p:cNvPr id="1352754" name="Line 50"/>
          <p:cNvSpPr>
            <a:spLocks noChangeShapeType="1"/>
          </p:cNvSpPr>
          <p:nvPr/>
        </p:nvSpPr>
        <p:spPr bwMode="auto">
          <a:xfrm flipH="1">
            <a:off x="6391275" y="2400300"/>
            <a:ext cx="533400" cy="0"/>
          </a:xfrm>
          <a:prstGeom prst="line">
            <a:avLst/>
          </a:prstGeom>
          <a:noFill/>
          <a:ln w="9525">
            <a:solidFill>
              <a:srgbClr val="808080"/>
            </a:solidFill>
            <a:round/>
            <a:headEnd/>
            <a:tailEnd/>
          </a:ln>
        </p:spPr>
        <p:txBody>
          <a:bodyPr/>
          <a:lstStyle/>
          <a:p>
            <a:endParaRPr lang="en-US"/>
          </a:p>
        </p:txBody>
      </p:sp>
      <p:sp>
        <p:nvSpPr>
          <p:cNvPr id="1352755" name="Line 51"/>
          <p:cNvSpPr>
            <a:spLocks noChangeShapeType="1"/>
          </p:cNvSpPr>
          <p:nvPr/>
        </p:nvSpPr>
        <p:spPr bwMode="auto">
          <a:xfrm flipH="1">
            <a:off x="6297613" y="2936875"/>
            <a:ext cx="773112" cy="0"/>
          </a:xfrm>
          <a:prstGeom prst="line">
            <a:avLst/>
          </a:prstGeom>
          <a:noFill/>
          <a:ln w="9525">
            <a:solidFill>
              <a:srgbClr val="808080"/>
            </a:solidFill>
            <a:round/>
            <a:headEnd/>
            <a:tailEnd/>
          </a:ln>
        </p:spPr>
        <p:txBody>
          <a:bodyPr/>
          <a:lstStyle/>
          <a:p>
            <a:endParaRPr lang="en-US"/>
          </a:p>
        </p:txBody>
      </p:sp>
      <p:sp>
        <p:nvSpPr>
          <p:cNvPr id="1352756" name="Line 52"/>
          <p:cNvSpPr>
            <a:spLocks noChangeShapeType="1"/>
          </p:cNvSpPr>
          <p:nvPr/>
        </p:nvSpPr>
        <p:spPr bwMode="auto">
          <a:xfrm flipH="1">
            <a:off x="6211888" y="2616200"/>
            <a:ext cx="661987" cy="0"/>
          </a:xfrm>
          <a:prstGeom prst="line">
            <a:avLst/>
          </a:prstGeom>
          <a:noFill/>
          <a:ln w="9525">
            <a:solidFill>
              <a:srgbClr val="808080"/>
            </a:solidFill>
            <a:round/>
            <a:headEnd/>
            <a:tailEnd/>
          </a:ln>
        </p:spPr>
        <p:txBody>
          <a:bodyPr/>
          <a:lstStyle/>
          <a:p>
            <a:endParaRPr lang="en-US"/>
          </a:p>
        </p:txBody>
      </p:sp>
      <p:sp>
        <p:nvSpPr>
          <p:cNvPr id="1352757" name="Line 53"/>
          <p:cNvSpPr>
            <a:spLocks noChangeShapeType="1"/>
          </p:cNvSpPr>
          <p:nvPr/>
        </p:nvSpPr>
        <p:spPr bwMode="auto">
          <a:xfrm flipH="1">
            <a:off x="6389688" y="2789238"/>
            <a:ext cx="533400" cy="0"/>
          </a:xfrm>
          <a:prstGeom prst="line">
            <a:avLst/>
          </a:prstGeom>
          <a:noFill/>
          <a:ln w="9525">
            <a:solidFill>
              <a:srgbClr val="808080"/>
            </a:solidFill>
            <a:round/>
            <a:headEnd/>
            <a:tailEnd/>
          </a:ln>
        </p:spPr>
        <p:txBody>
          <a:bodyPr/>
          <a:lstStyle/>
          <a:p>
            <a:endParaRPr lang="en-US"/>
          </a:p>
        </p:txBody>
      </p:sp>
      <p:sp>
        <p:nvSpPr>
          <p:cNvPr id="1352758" name="Line 54"/>
          <p:cNvSpPr>
            <a:spLocks noChangeShapeType="1"/>
          </p:cNvSpPr>
          <p:nvPr/>
        </p:nvSpPr>
        <p:spPr bwMode="auto">
          <a:xfrm flipH="1">
            <a:off x="6334125" y="2876550"/>
            <a:ext cx="533400" cy="0"/>
          </a:xfrm>
          <a:prstGeom prst="line">
            <a:avLst/>
          </a:prstGeom>
          <a:noFill/>
          <a:ln w="9525">
            <a:solidFill>
              <a:srgbClr val="808080"/>
            </a:solidFill>
            <a:round/>
            <a:headEnd/>
            <a:tailEnd/>
          </a:ln>
        </p:spPr>
        <p:txBody>
          <a:bodyPr/>
          <a:lstStyle/>
          <a:p>
            <a:endParaRPr lang="en-US"/>
          </a:p>
        </p:txBody>
      </p:sp>
      <p:sp>
        <p:nvSpPr>
          <p:cNvPr id="1352759" name="Line 55"/>
          <p:cNvSpPr>
            <a:spLocks noChangeShapeType="1"/>
          </p:cNvSpPr>
          <p:nvPr/>
        </p:nvSpPr>
        <p:spPr bwMode="auto">
          <a:xfrm flipH="1">
            <a:off x="6335713" y="2706688"/>
            <a:ext cx="533400" cy="0"/>
          </a:xfrm>
          <a:prstGeom prst="line">
            <a:avLst/>
          </a:prstGeom>
          <a:noFill/>
          <a:ln w="9525">
            <a:solidFill>
              <a:srgbClr val="808080"/>
            </a:solidFill>
            <a:round/>
            <a:headEnd/>
            <a:tailEnd/>
          </a:ln>
        </p:spPr>
        <p:txBody>
          <a:bodyPr/>
          <a:lstStyle/>
          <a:p>
            <a:endParaRPr lang="en-US"/>
          </a:p>
        </p:txBody>
      </p:sp>
      <p:sp>
        <p:nvSpPr>
          <p:cNvPr id="1352760" name="Text Box 56"/>
          <p:cNvSpPr txBox="1">
            <a:spLocks noChangeArrowheads="1"/>
          </p:cNvSpPr>
          <p:nvPr/>
        </p:nvSpPr>
        <p:spPr bwMode="auto">
          <a:xfrm>
            <a:off x="1574800" y="4392613"/>
            <a:ext cx="382588" cy="366712"/>
          </a:xfrm>
          <a:prstGeom prst="rect">
            <a:avLst/>
          </a:prstGeom>
          <a:noFill/>
          <a:ln w="9525">
            <a:noFill/>
            <a:miter lim="800000"/>
            <a:headEnd/>
            <a:tailEnd/>
          </a:ln>
        </p:spPr>
        <p:txBody>
          <a:bodyPr wrap="none">
            <a:spAutoFit/>
          </a:bodyPr>
          <a:lstStyle/>
          <a:p>
            <a:r>
              <a:rPr lang="en-US" sz="1800" i="1"/>
              <a:t>v</a:t>
            </a:r>
            <a:r>
              <a:rPr lang="en-US" sz="1800" i="1" baseline="-25000"/>
              <a:t>3</a:t>
            </a:r>
          </a:p>
        </p:txBody>
      </p:sp>
      <p:sp>
        <p:nvSpPr>
          <p:cNvPr id="1352761" name="Line 57"/>
          <p:cNvSpPr>
            <a:spLocks noChangeShapeType="1"/>
          </p:cNvSpPr>
          <p:nvPr/>
        </p:nvSpPr>
        <p:spPr bwMode="auto">
          <a:xfrm flipH="1">
            <a:off x="1316038" y="4765675"/>
            <a:ext cx="782637" cy="0"/>
          </a:xfrm>
          <a:prstGeom prst="line">
            <a:avLst/>
          </a:prstGeom>
          <a:noFill/>
          <a:ln w="19050">
            <a:solidFill>
              <a:schemeClr val="tx1"/>
            </a:solidFill>
            <a:round/>
            <a:headEnd/>
            <a:tailEnd type="triangle" w="lg" len="med"/>
          </a:ln>
        </p:spPr>
        <p:txBody>
          <a:bodyPr/>
          <a:lstStyle/>
          <a:p>
            <a:endParaRPr lang="en-US"/>
          </a:p>
        </p:txBody>
      </p:sp>
      <p:sp>
        <p:nvSpPr>
          <p:cNvPr id="1352762" name="Text Box 58"/>
          <p:cNvSpPr txBox="1">
            <a:spLocks noChangeArrowheads="1"/>
          </p:cNvSpPr>
          <p:nvPr/>
        </p:nvSpPr>
        <p:spPr bwMode="auto">
          <a:xfrm>
            <a:off x="6738938" y="4394200"/>
            <a:ext cx="382587" cy="366713"/>
          </a:xfrm>
          <a:prstGeom prst="rect">
            <a:avLst/>
          </a:prstGeom>
          <a:noFill/>
          <a:ln w="9525">
            <a:noFill/>
            <a:miter lim="800000"/>
            <a:headEnd/>
            <a:tailEnd/>
          </a:ln>
        </p:spPr>
        <p:txBody>
          <a:bodyPr wrap="none">
            <a:spAutoFit/>
          </a:bodyPr>
          <a:lstStyle/>
          <a:p>
            <a:r>
              <a:rPr lang="en-US" sz="1800" i="1"/>
              <a:t>v</a:t>
            </a:r>
            <a:r>
              <a:rPr lang="en-US" sz="1800" i="1" baseline="-25000"/>
              <a:t>4</a:t>
            </a:r>
          </a:p>
        </p:txBody>
      </p:sp>
      <p:sp>
        <p:nvSpPr>
          <p:cNvPr id="1352763" name="Line 59"/>
          <p:cNvSpPr>
            <a:spLocks noChangeShapeType="1"/>
          </p:cNvSpPr>
          <p:nvPr/>
        </p:nvSpPr>
        <p:spPr bwMode="auto">
          <a:xfrm flipH="1">
            <a:off x="6480175" y="4767263"/>
            <a:ext cx="782638" cy="0"/>
          </a:xfrm>
          <a:prstGeom prst="line">
            <a:avLst/>
          </a:prstGeom>
          <a:noFill/>
          <a:ln w="19050">
            <a:solidFill>
              <a:schemeClr val="tx1"/>
            </a:solidFill>
            <a:round/>
            <a:headEnd type="triangle" w="lg" len="med"/>
            <a:tailEnd type="none" w="lg"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38778E-17 -3.33333E-6 L 0.23438 -3.33333E-6 " pathEditMode="relative" ptsTypes="AA">
                                      <p:cBhvr>
                                        <p:cTn id="6" dur="2000" fill="hold"/>
                                        <p:tgtEl>
                                          <p:spTgt spid="1352711"/>
                                        </p:tgtEl>
                                        <p:attrNameLst>
                                          <p:attrName>ppt_x</p:attrName>
                                          <p:attrName>ppt_y</p:attrName>
                                        </p:attrNameLst>
                                      </p:cBhvr>
                                    </p:animMotion>
                                  </p:childTnLst>
                                </p:cTn>
                              </p:par>
                              <p:par>
                                <p:cTn id="7" presetID="55" presetClass="exit" presetSubtype="0" fill="hold" grpId="0" nodeType="withEffect">
                                  <p:stCondLst>
                                    <p:cond delay="0"/>
                                  </p:stCondLst>
                                  <p:childTnLst>
                                    <p:anim calcmode="lin" valueType="num">
                                      <p:cBhvr>
                                        <p:cTn id="8" dur="1000"/>
                                        <p:tgtEl>
                                          <p:spTgt spid="1352718"/>
                                        </p:tgtEl>
                                        <p:attrNameLst>
                                          <p:attrName>ppt_w</p:attrName>
                                        </p:attrNameLst>
                                      </p:cBhvr>
                                      <p:tavLst>
                                        <p:tav tm="0">
                                          <p:val>
                                            <p:strVal val="ppt_w"/>
                                          </p:val>
                                        </p:tav>
                                        <p:tav tm="100000">
                                          <p:val>
                                            <p:strVal val="ppt_w*0.70"/>
                                          </p:val>
                                        </p:tav>
                                      </p:tavLst>
                                    </p:anim>
                                    <p:anim calcmode="lin" valueType="num">
                                      <p:cBhvr>
                                        <p:cTn id="9" dur="1000"/>
                                        <p:tgtEl>
                                          <p:spTgt spid="1352718"/>
                                        </p:tgtEl>
                                        <p:attrNameLst>
                                          <p:attrName>ppt_h</p:attrName>
                                        </p:attrNameLst>
                                      </p:cBhvr>
                                      <p:tavLst>
                                        <p:tav tm="0">
                                          <p:val>
                                            <p:strVal val="ppt_h"/>
                                          </p:val>
                                        </p:tav>
                                        <p:tav tm="100000">
                                          <p:val>
                                            <p:strVal val="ppt_h"/>
                                          </p:val>
                                        </p:tav>
                                      </p:tavLst>
                                    </p:anim>
                                    <p:animEffect transition="out" filter="fade">
                                      <p:cBhvr>
                                        <p:cTn id="10" dur="1000"/>
                                        <p:tgtEl>
                                          <p:spTgt spid="1352718"/>
                                        </p:tgtEl>
                                      </p:cBhvr>
                                    </p:animEffect>
                                    <p:set>
                                      <p:cBhvr>
                                        <p:cTn id="11" dur="1" fill="hold">
                                          <p:stCondLst>
                                            <p:cond delay="999"/>
                                          </p:stCondLst>
                                        </p:cTn>
                                        <p:tgtEl>
                                          <p:spTgt spid="1352718"/>
                                        </p:tgtEl>
                                        <p:attrNameLst>
                                          <p:attrName>style.visibility</p:attrName>
                                        </p:attrNameLst>
                                      </p:cBhvr>
                                      <p:to>
                                        <p:strVal val="hidden"/>
                                      </p:to>
                                    </p:set>
                                  </p:childTnLst>
                                </p:cTn>
                              </p:par>
                              <p:par>
                                <p:cTn id="12" presetID="55" presetClass="exit" presetSubtype="0" fill="hold" grpId="0" nodeType="withEffect">
                                  <p:stCondLst>
                                    <p:cond delay="0"/>
                                  </p:stCondLst>
                                  <p:childTnLst>
                                    <p:anim calcmode="lin" valueType="num">
                                      <p:cBhvr>
                                        <p:cTn id="13" dur="1000"/>
                                        <p:tgtEl>
                                          <p:spTgt spid="1352719"/>
                                        </p:tgtEl>
                                        <p:attrNameLst>
                                          <p:attrName>ppt_w</p:attrName>
                                        </p:attrNameLst>
                                      </p:cBhvr>
                                      <p:tavLst>
                                        <p:tav tm="0">
                                          <p:val>
                                            <p:strVal val="ppt_w"/>
                                          </p:val>
                                        </p:tav>
                                        <p:tav tm="100000">
                                          <p:val>
                                            <p:strVal val="ppt_w*0.70"/>
                                          </p:val>
                                        </p:tav>
                                      </p:tavLst>
                                    </p:anim>
                                    <p:anim calcmode="lin" valueType="num">
                                      <p:cBhvr>
                                        <p:cTn id="14" dur="1000"/>
                                        <p:tgtEl>
                                          <p:spTgt spid="1352719"/>
                                        </p:tgtEl>
                                        <p:attrNameLst>
                                          <p:attrName>ppt_h</p:attrName>
                                        </p:attrNameLst>
                                      </p:cBhvr>
                                      <p:tavLst>
                                        <p:tav tm="0">
                                          <p:val>
                                            <p:strVal val="ppt_h"/>
                                          </p:val>
                                        </p:tav>
                                        <p:tav tm="100000">
                                          <p:val>
                                            <p:strVal val="ppt_h"/>
                                          </p:val>
                                        </p:tav>
                                      </p:tavLst>
                                    </p:anim>
                                    <p:animEffect transition="out" filter="fade">
                                      <p:cBhvr>
                                        <p:cTn id="15" dur="1000"/>
                                        <p:tgtEl>
                                          <p:spTgt spid="1352719"/>
                                        </p:tgtEl>
                                      </p:cBhvr>
                                    </p:animEffect>
                                    <p:set>
                                      <p:cBhvr>
                                        <p:cTn id="16" dur="1" fill="hold">
                                          <p:stCondLst>
                                            <p:cond delay="999"/>
                                          </p:stCondLst>
                                        </p:cTn>
                                        <p:tgtEl>
                                          <p:spTgt spid="1352719"/>
                                        </p:tgtEl>
                                        <p:attrNameLst>
                                          <p:attrName>style.visibility</p:attrName>
                                        </p:attrNameLst>
                                      </p:cBhvr>
                                      <p:to>
                                        <p:strVal val="hidden"/>
                                      </p:to>
                                    </p:set>
                                  </p:childTnLst>
                                </p:cTn>
                              </p:par>
                              <p:par>
                                <p:cTn id="17" presetID="55" presetClass="exit" presetSubtype="0" fill="hold" grpId="0" nodeType="withEffect">
                                  <p:stCondLst>
                                    <p:cond delay="0"/>
                                  </p:stCondLst>
                                  <p:childTnLst>
                                    <p:anim calcmode="lin" valueType="num">
                                      <p:cBhvr>
                                        <p:cTn id="18" dur="1000"/>
                                        <p:tgtEl>
                                          <p:spTgt spid="1352720"/>
                                        </p:tgtEl>
                                        <p:attrNameLst>
                                          <p:attrName>ppt_w</p:attrName>
                                        </p:attrNameLst>
                                      </p:cBhvr>
                                      <p:tavLst>
                                        <p:tav tm="0">
                                          <p:val>
                                            <p:strVal val="ppt_w"/>
                                          </p:val>
                                        </p:tav>
                                        <p:tav tm="100000">
                                          <p:val>
                                            <p:strVal val="ppt_w*0.70"/>
                                          </p:val>
                                        </p:tav>
                                      </p:tavLst>
                                    </p:anim>
                                    <p:anim calcmode="lin" valueType="num">
                                      <p:cBhvr>
                                        <p:cTn id="19" dur="1000"/>
                                        <p:tgtEl>
                                          <p:spTgt spid="1352720"/>
                                        </p:tgtEl>
                                        <p:attrNameLst>
                                          <p:attrName>ppt_h</p:attrName>
                                        </p:attrNameLst>
                                      </p:cBhvr>
                                      <p:tavLst>
                                        <p:tav tm="0">
                                          <p:val>
                                            <p:strVal val="ppt_h"/>
                                          </p:val>
                                        </p:tav>
                                        <p:tav tm="100000">
                                          <p:val>
                                            <p:strVal val="ppt_h"/>
                                          </p:val>
                                        </p:tav>
                                      </p:tavLst>
                                    </p:anim>
                                    <p:animEffect transition="out" filter="fade">
                                      <p:cBhvr>
                                        <p:cTn id="20" dur="1000"/>
                                        <p:tgtEl>
                                          <p:spTgt spid="1352720"/>
                                        </p:tgtEl>
                                      </p:cBhvr>
                                    </p:animEffect>
                                    <p:set>
                                      <p:cBhvr>
                                        <p:cTn id="21" dur="1" fill="hold">
                                          <p:stCondLst>
                                            <p:cond delay="999"/>
                                          </p:stCondLst>
                                        </p:cTn>
                                        <p:tgtEl>
                                          <p:spTgt spid="1352720"/>
                                        </p:tgtEl>
                                        <p:attrNameLst>
                                          <p:attrName>style.visibility</p:attrName>
                                        </p:attrNameLst>
                                      </p:cBhvr>
                                      <p:to>
                                        <p:strVal val="hidden"/>
                                      </p:to>
                                    </p:set>
                                  </p:childTnLst>
                                </p:cTn>
                              </p:par>
                              <p:par>
                                <p:cTn id="22" presetID="55" presetClass="exit" presetSubtype="0" fill="hold" grpId="0" nodeType="withEffect">
                                  <p:stCondLst>
                                    <p:cond delay="0"/>
                                  </p:stCondLst>
                                  <p:childTnLst>
                                    <p:anim calcmode="lin" valueType="num">
                                      <p:cBhvr>
                                        <p:cTn id="23" dur="1000"/>
                                        <p:tgtEl>
                                          <p:spTgt spid="1352721"/>
                                        </p:tgtEl>
                                        <p:attrNameLst>
                                          <p:attrName>ppt_w</p:attrName>
                                        </p:attrNameLst>
                                      </p:cBhvr>
                                      <p:tavLst>
                                        <p:tav tm="0">
                                          <p:val>
                                            <p:strVal val="ppt_w"/>
                                          </p:val>
                                        </p:tav>
                                        <p:tav tm="100000">
                                          <p:val>
                                            <p:strVal val="ppt_w*0.70"/>
                                          </p:val>
                                        </p:tav>
                                      </p:tavLst>
                                    </p:anim>
                                    <p:anim calcmode="lin" valueType="num">
                                      <p:cBhvr>
                                        <p:cTn id="24" dur="1000"/>
                                        <p:tgtEl>
                                          <p:spTgt spid="1352721"/>
                                        </p:tgtEl>
                                        <p:attrNameLst>
                                          <p:attrName>ppt_h</p:attrName>
                                        </p:attrNameLst>
                                      </p:cBhvr>
                                      <p:tavLst>
                                        <p:tav tm="0">
                                          <p:val>
                                            <p:strVal val="ppt_h"/>
                                          </p:val>
                                        </p:tav>
                                        <p:tav tm="100000">
                                          <p:val>
                                            <p:strVal val="ppt_h"/>
                                          </p:val>
                                        </p:tav>
                                      </p:tavLst>
                                    </p:anim>
                                    <p:animEffect transition="out" filter="fade">
                                      <p:cBhvr>
                                        <p:cTn id="25" dur="1000"/>
                                        <p:tgtEl>
                                          <p:spTgt spid="1352721"/>
                                        </p:tgtEl>
                                      </p:cBhvr>
                                    </p:animEffect>
                                    <p:set>
                                      <p:cBhvr>
                                        <p:cTn id="26" dur="1" fill="hold">
                                          <p:stCondLst>
                                            <p:cond delay="999"/>
                                          </p:stCondLst>
                                        </p:cTn>
                                        <p:tgtEl>
                                          <p:spTgt spid="1352721"/>
                                        </p:tgtEl>
                                        <p:attrNameLst>
                                          <p:attrName>style.visibility</p:attrName>
                                        </p:attrNameLst>
                                      </p:cBhvr>
                                      <p:to>
                                        <p:strVal val="hidden"/>
                                      </p:to>
                                    </p:set>
                                  </p:childTnLst>
                                </p:cTn>
                              </p:par>
                              <p:par>
                                <p:cTn id="27" presetID="55" presetClass="exit" presetSubtype="0" fill="hold" grpId="0" nodeType="withEffect">
                                  <p:stCondLst>
                                    <p:cond delay="0"/>
                                  </p:stCondLst>
                                  <p:childTnLst>
                                    <p:anim calcmode="lin" valueType="num">
                                      <p:cBhvr>
                                        <p:cTn id="28" dur="1000"/>
                                        <p:tgtEl>
                                          <p:spTgt spid="1352722"/>
                                        </p:tgtEl>
                                        <p:attrNameLst>
                                          <p:attrName>ppt_w</p:attrName>
                                        </p:attrNameLst>
                                      </p:cBhvr>
                                      <p:tavLst>
                                        <p:tav tm="0">
                                          <p:val>
                                            <p:strVal val="ppt_w"/>
                                          </p:val>
                                        </p:tav>
                                        <p:tav tm="100000">
                                          <p:val>
                                            <p:strVal val="ppt_w*0.70"/>
                                          </p:val>
                                        </p:tav>
                                      </p:tavLst>
                                    </p:anim>
                                    <p:anim calcmode="lin" valueType="num">
                                      <p:cBhvr>
                                        <p:cTn id="29" dur="1000"/>
                                        <p:tgtEl>
                                          <p:spTgt spid="1352722"/>
                                        </p:tgtEl>
                                        <p:attrNameLst>
                                          <p:attrName>ppt_h</p:attrName>
                                        </p:attrNameLst>
                                      </p:cBhvr>
                                      <p:tavLst>
                                        <p:tav tm="0">
                                          <p:val>
                                            <p:strVal val="ppt_h"/>
                                          </p:val>
                                        </p:tav>
                                        <p:tav tm="100000">
                                          <p:val>
                                            <p:strVal val="ppt_h"/>
                                          </p:val>
                                        </p:tav>
                                      </p:tavLst>
                                    </p:anim>
                                    <p:animEffect transition="out" filter="fade">
                                      <p:cBhvr>
                                        <p:cTn id="30" dur="1000"/>
                                        <p:tgtEl>
                                          <p:spTgt spid="1352722"/>
                                        </p:tgtEl>
                                      </p:cBhvr>
                                    </p:animEffect>
                                    <p:set>
                                      <p:cBhvr>
                                        <p:cTn id="31" dur="1" fill="hold">
                                          <p:stCondLst>
                                            <p:cond delay="999"/>
                                          </p:stCondLst>
                                        </p:cTn>
                                        <p:tgtEl>
                                          <p:spTgt spid="1352722"/>
                                        </p:tgtEl>
                                        <p:attrNameLst>
                                          <p:attrName>style.visibility</p:attrName>
                                        </p:attrNameLst>
                                      </p:cBhvr>
                                      <p:to>
                                        <p:strVal val="hidden"/>
                                      </p:to>
                                    </p:set>
                                  </p:childTnLst>
                                </p:cTn>
                              </p:par>
                              <p:par>
                                <p:cTn id="32" presetID="55" presetClass="exit" presetSubtype="0" fill="hold" grpId="0" nodeType="withEffect">
                                  <p:stCondLst>
                                    <p:cond delay="0"/>
                                  </p:stCondLst>
                                  <p:childTnLst>
                                    <p:anim calcmode="lin" valueType="num">
                                      <p:cBhvr>
                                        <p:cTn id="33" dur="1000"/>
                                        <p:tgtEl>
                                          <p:spTgt spid="1352723"/>
                                        </p:tgtEl>
                                        <p:attrNameLst>
                                          <p:attrName>ppt_w</p:attrName>
                                        </p:attrNameLst>
                                      </p:cBhvr>
                                      <p:tavLst>
                                        <p:tav tm="0">
                                          <p:val>
                                            <p:strVal val="ppt_w"/>
                                          </p:val>
                                        </p:tav>
                                        <p:tav tm="100000">
                                          <p:val>
                                            <p:strVal val="ppt_w*0.70"/>
                                          </p:val>
                                        </p:tav>
                                      </p:tavLst>
                                    </p:anim>
                                    <p:anim calcmode="lin" valueType="num">
                                      <p:cBhvr>
                                        <p:cTn id="34" dur="1000"/>
                                        <p:tgtEl>
                                          <p:spTgt spid="1352723"/>
                                        </p:tgtEl>
                                        <p:attrNameLst>
                                          <p:attrName>ppt_h</p:attrName>
                                        </p:attrNameLst>
                                      </p:cBhvr>
                                      <p:tavLst>
                                        <p:tav tm="0">
                                          <p:val>
                                            <p:strVal val="ppt_h"/>
                                          </p:val>
                                        </p:tav>
                                        <p:tav tm="100000">
                                          <p:val>
                                            <p:strVal val="ppt_h"/>
                                          </p:val>
                                        </p:tav>
                                      </p:tavLst>
                                    </p:anim>
                                    <p:animEffect transition="out" filter="fade">
                                      <p:cBhvr>
                                        <p:cTn id="35" dur="1000"/>
                                        <p:tgtEl>
                                          <p:spTgt spid="1352723"/>
                                        </p:tgtEl>
                                      </p:cBhvr>
                                    </p:animEffect>
                                    <p:set>
                                      <p:cBhvr>
                                        <p:cTn id="36" dur="1" fill="hold">
                                          <p:stCondLst>
                                            <p:cond delay="999"/>
                                          </p:stCondLst>
                                        </p:cTn>
                                        <p:tgtEl>
                                          <p:spTgt spid="1352723"/>
                                        </p:tgtEl>
                                        <p:attrNameLst>
                                          <p:attrName>style.visibility</p:attrName>
                                        </p:attrNameLst>
                                      </p:cBhvr>
                                      <p:to>
                                        <p:strVal val="hidden"/>
                                      </p:to>
                                    </p:set>
                                  </p:childTnLst>
                                </p:cTn>
                              </p:par>
                              <p:par>
                                <p:cTn id="37" presetID="55" presetClass="exit" presetSubtype="0" fill="hold" grpId="0" nodeType="withEffect">
                                  <p:stCondLst>
                                    <p:cond delay="0"/>
                                  </p:stCondLst>
                                  <p:childTnLst>
                                    <p:anim calcmode="lin" valueType="num">
                                      <p:cBhvr>
                                        <p:cTn id="38" dur="1000"/>
                                        <p:tgtEl>
                                          <p:spTgt spid="1352724"/>
                                        </p:tgtEl>
                                        <p:attrNameLst>
                                          <p:attrName>ppt_w</p:attrName>
                                        </p:attrNameLst>
                                      </p:cBhvr>
                                      <p:tavLst>
                                        <p:tav tm="0">
                                          <p:val>
                                            <p:strVal val="ppt_w"/>
                                          </p:val>
                                        </p:tav>
                                        <p:tav tm="100000">
                                          <p:val>
                                            <p:strVal val="ppt_w*0.70"/>
                                          </p:val>
                                        </p:tav>
                                      </p:tavLst>
                                    </p:anim>
                                    <p:anim calcmode="lin" valueType="num">
                                      <p:cBhvr>
                                        <p:cTn id="39" dur="1000"/>
                                        <p:tgtEl>
                                          <p:spTgt spid="1352724"/>
                                        </p:tgtEl>
                                        <p:attrNameLst>
                                          <p:attrName>ppt_h</p:attrName>
                                        </p:attrNameLst>
                                      </p:cBhvr>
                                      <p:tavLst>
                                        <p:tav tm="0">
                                          <p:val>
                                            <p:strVal val="ppt_h"/>
                                          </p:val>
                                        </p:tav>
                                        <p:tav tm="100000">
                                          <p:val>
                                            <p:strVal val="ppt_h"/>
                                          </p:val>
                                        </p:tav>
                                      </p:tavLst>
                                    </p:anim>
                                    <p:animEffect transition="out" filter="fade">
                                      <p:cBhvr>
                                        <p:cTn id="40" dur="1000"/>
                                        <p:tgtEl>
                                          <p:spTgt spid="1352724"/>
                                        </p:tgtEl>
                                      </p:cBhvr>
                                    </p:animEffect>
                                    <p:set>
                                      <p:cBhvr>
                                        <p:cTn id="41" dur="1" fill="hold">
                                          <p:stCondLst>
                                            <p:cond delay="999"/>
                                          </p:stCondLst>
                                        </p:cTn>
                                        <p:tgtEl>
                                          <p:spTgt spid="1352724"/>
                                        </p:tgtEl>
                                        <p:attrNameLst>
                                          <p:attrName>style.visibility</p:attrName>
                                        </p:attrNameLst>
                                      </p:cBhvr>
                                      <p:to>
                                        <p:strVal val="hidden"/>
                                      </p:to>
                                    </p:set>
                                  </p:childTnLst>
                                </p:cTn>
                              </p:par>
                              <p:par>
                                <p:cTn id="42" presetID="55" presetClass="exit" presetSubtype="0" fill="hold" grpId="0" nodeType="withEffect">
                                  <p:stCondLst>
                                    <p:cond delay="0"/>
                                  </p:stCondLst>
                                  <p:childTnLst>
                                    <p:anim calcmode="lin" valueType="num">
                                      <p:cBhvr>
                                        <p:cTn id="43" dur="1000"/>
                                        <p:tgtEl>
                                          <p:spTgt spid="1352725"/>
                                        </p:tgtEl>
                                        <p:attrNameLst>
                                          <p:attrName>ppt_w</p:attrName>
                                        </p:attrNameLst>
                                      </p:cBhvr>
                                      <p:tavLst>
                                        <p:tav tm="0">
                                          <p:val>
                                            <p:strVal val="ppt_w"/>
                                          </p:val>
                                        </p:tav>
                                        <p:tav tm="100000">
                                          <p:val>
                                            <p:strVal val="ppt_w*0.70"/>
                                          </p:val>
                                        </p:tav>
                                      </p:tavLst>
                                    </p:anim>
                                    <p:anim calcmode="lin" valueType="num">
                                      <p:cBhvr>
                                        <p:cTn id="44" dur="1000"/>
                                        <p:tgtEl>
                                          <p:spTgt spid="1352725"/>
                                        </p:tgtEl>
                                        <p:attrNameLst>
                                          <p:attrName>ppt_h</p:attrName>
                                        </p:attrNameLst>
                                      </p:cBhvr>
                                      <p:tavLst>
                                        <p:tav tm="0">
                                          <p:val>
                                            <p:strVal val="ppt_h"/>
                                          </p:val>
                                        </p:tav>
                                        <p:tav tm="100000">
                                          <p:val>
                                            <p:strVal val="ppt_h"/>
                                          </p:val>
                                        </p:tav>
                                      </p:tavLst>
                                    </p:anim>
                                    <p:animEffect transition="out" filter="fade">
                                      <p:cBhvr>
                                        <p:cTn id="45" dur="1000"/>
                                        <p:tgtEl>
                                          <p:spTgt spid="1352725"/>
                                        </p:tgtEl>
                                      </p:cBhvr>
                                    </p:animEffect>
                                    <p:set>
                                      <p:cBhvr>
                                        <p:cTn id="46" dur="1" fill="hold">
                                          <p:stCondLst>
                                            <p:cond delay="999"/>
                                          </p:stCondLst>
                                        </p:cTn>
                                        <p:tgtEl>
                                          <p:spTgt spid="1352725"/>
                                        </p:tgtEl>
                                        <p:attrNameLst>
                                          <p:attrName>style.visibility</p:attrName>
                                        </p:attrNameLst>
                                      </p:cBhvr>
                                      <p:to>
                                        <p:strVal val="hidden"/>
                                      </p:to>
                                    </p:set>
                                  </p:childTnLst>
                                </p:cTn>
                              </p:par>
                              <p:par>
                                <p:cTn id="47" presetID="55" presetClass="exit" presetSubtype="0" fill="hold" grpId="0" nodeType="withEffect">
                                  <p:stCondLst>
                                    <p:cond delay="0"/>
                                  </p:stCondLst>
                                  <p:childTnLst>
                                    <p:anim calcmode="lin" valueType="num">
                                      <p:cBhvr>
                                        <p:cTn id="48" dur="1000"/>
                                        <p:tgtEl>
                                          <p:spTgt spid="1352726"/>
                                        </p:tgtEl>
                                        <p:attrNameLst>
                                          <p:attrName>ppt_w</p:attrName>
                                        </p:attrNameLst>
                                      </p:cBhvr>
                                      <p:tavLst>
                                        <p:tav tm="0">
                                          <p:val>
                                            <p:strVal val="ppt_w"/>
                                          </p:val>
                                        </p:tav>
                                        <p:tav tm="100000">
                                          <p:val>
                                            <p:strVal val="ppt_w*0.70"/>
                                          </p:val>
                                        </p:tav>
                                      </p:tavLst>
                                    </p:anim>
                                    <p:anim calcmode="lin" valueType="num">
                                      <p:cBhvr>
                                        <p:cTn id="49" dur="1000"/>
                                        <p:tgtEl>
                                          <p:spTgt spid="1352726"/>
                                        </p:tgtEl>
                                        <p:attrNameLst>
                                          <p:attrName>ppt_h</p:attrName>
                                        </p:attrNameLst>
                                      </p:cBhvr>
                                      <p:tavLst>
                                        <p:tav tm="0">
                                          <p:val>
                                            <p:strVal val="ppt_h"/>
                                          </p:val>
                                        </p:tav>
                                        <p:tav tm="100000">
                                          <p:val>
                                            <p:strVal val="ppt_h"/>
                                          </p:val>
                                        </p:tav>
                                      </p:tavLst>
                                    </p:anim>
                                    <p:animEffect transition="out" filter="fade">
                                      <p:cBhvr>
                                        <p:cTn id="50" dur="1000"/>
                                        <p:tgtEl>
                                          <p:spTgt spid="1352726"/>
                                        </p:tgtEl>
                                      </p:cBhvr>
                                    </p:animEffect>
                                    <p:set>
                                      <p:cBhvr>
                                        <p:cTn id="51" dur="1" fill="hold">
                                          <p:stCondLst>
                                            <p:cond delay="999"/>
                                          </p:stCondLst>
                                        </p:cTn>
                                        <p:tgtEl>
                                          <p:spTgt spid="1352726"/>
                                        </p:tgtEl>
                                        <p:attrNameLst>
                                          <p:attrName>style.visibility</p:attrName>
                                        </p:attrNameLst>
                                      </p:cBhvr>
                                      <p:to>
                                        <p:strVal val="hidden"/>
                                      </p:to>
                                    </p:set>
                                  </p:childTnLst>
                                </p:cTn>
                              </p:par>
                              <p:par>
                                <p:cTn id="52" presetID="55" presetClass="exit" presetSubtype="0" fill="hold" grpId="0" nodeType="withEffect">
                                  <p:stCondLst>
                                    <p:cond delay="0"/>
                                  </p:stCondLst>
                                  <p:childTnLst>
                                    <p:anim calcmode="lin" valueType="num">
                                      <p:cBhvr>
                                        <p:cTn id="53" dur="1000"/>
                                        <p:tgtEl>
                                          <p:spTgt spid="1352727"/>
                                        </p:tgtEl>
                                        <p:attrNameLst>
                                          <p:attrName>ppt_w</p:attrName>
                                        </p:attrNameLst>
                                      </p:cBhvr>
                                      <p:tavLst>
                                        <p:tav tm="0">
                                          <p:val>
                                            <p:strVal val="ppt_w"/>
                                          </p:val>
                                        </p:tav>
                                        <p:tav tm="100000">
                                          <p:val>
                                            <p:strVal val="ppt_w*0.70"/>
                                          </p:val>
                                        </p:tav>
                                      </p:tavLst>
                                    </p:anim>
                                    <p:anim calcmode="lin" valueType="num">
                                      <p:cBhvr>
                                        <p:cTn id="54" dur="1000"/>
                                        <p:tgtEl>
                                          <p:spTgt spid="1352727"/>
                                        </p:tgtEl>
                                        <p:attrNameLst>
                                          <p:attrName>ppt_h</p:attrName>
                                        </p:attrNameLst>
                                      </p:cBhvr>
                                      <p:tavLst>
                                        <p:tav tm="0">
                                          <p:val>
                                            <p:strVal val="ppt_h"/>
                                          </p:val>
                                        </p:tav>
                                        <p:tav tm="100000">
                                          <p:val>
                                            <p:strVal val="ppt_h"/>
                                          </p:val>
                                        </p:tav>
                                      </p:tavLst>
                                    </p:anim>
                                    <p:animEffect transition="out" filter="fade">
                                      <p:cBhvr>
                                        <p:cTn id="55" dur="1000"/>
                                        <p:tgtEl>
                                          <p:spTgt spid="1352727"/>
                                        </p:tgtEl>
                                      </p:cBhvr>
                                    </p:animEffect>
                                    <p:set>
                                      <p:cBhvr>
                                        <p:cTn id="56" dur="1" fill="hold">
                                          <p:stCondLst>
                                            <p:cond delay="999"/>
                                          </p:stCondLst>
                                        </p:cTn>
                                        <p:tgtEl>
                                          <p:spTgt spid="1352727"/>
                                        </p:tgtEl>
                                        <p:attrNameLst>
                                          <p:attrName>style.visibility</p:attrName>
                                        </p:attrNameLst>
                                      </p:cBhvr>
                                      <p:to>
                                        <p:strVal val="hidden"/>
                                      </p:to>
                                    </p:set>
                                  </p:childTnLst>
                                </p:cTn>
                              </p:par>
                              <p:par>
                                <p:cTn id="57" presetID="55" presetClass="exit" presetSubtype="0" fill="hold" grpId="0" nodeType="withEffect">
                                  <p:stCondLst>
                                    <p:cond delay="0"/>
                                  </p:stCondLst>
                                  <p:childTnLst>
                                    <p:anim calcmode="lin" valueType="num">
                                      <p:cBhvr>
                                        <p:cTn id="58" dur="1000"/>
                                        <p:tgtEl>
                                          <p:spTgt spid="1352728"/>
                                        </p:tgtEl>
                                        <p:attrNameLst>
                                          <p:attrName>ppt_w</p:attrName>
                                        </p:attrNameLst>
                                      </p:cBhvr>
                                      <p:tavLst>
                                        <p:tav tm="0">
                                          <p:val>
                                            <p:strVal val="ppt_w"/>
                                          </p:val>
                                        </p:tav>
                                        <p:tav tm="100000">
                                          <p:val>
                                            <p:strVal val="ppt_w*0.70"/>
                                          </p:val>
                                        </p:tav>
                                      </p:tavLst>
                                    </p:anim>
                                    <p:anim calcmode="lin" valueType="num">
                                      <p:cBhvr>
                                        <p:cTn id="59" dur="1000"/>
                                        <p:tgtEl>
                                          <p:spTgt spid="1352728"/>
                                        </p:tgtEl>
                                        <p:attrNameLst>
                                          <p:attrName>ppt_h</p:attrName>
                                        </p:attrNameLst>
                                      </p:cBhvr>
                                      <p:tavLst>
                                        <p:tav tm="0">
                                          <p:val>
                                            <p:strVal val="ppt_h"/>
                                          </p:val>
                                        </p:tav>
                                        <p:tav tm="100000">
                                          <p:val>
                                            <p:strVal val="ppt_h"/>
                                          </p:val>
                                        </p:tav>
                                      </p:tavLst>
                                    </p:anim>
                                    <p:animEffect transition="out" filter="fade">
                                      <p:cBhvr>
                                        <p:cTn id="60" dur="1000"/>
                                        <p:tgtEl>
                                          <p:spTgt spid="1352728"/>
                                        </p:tgtEl>
                                      </p:cBhvr>
                                    </p:animEffect>
                                    <p:set>
                                      <p:cBhvr>
                                        <p:cTn id="61" dur="1" fill="hold">
                                          <p:stCondLst>
                                            <p:cond delay="999"/>
                                          </p:stCondLst>
                                        </p:cTn>
                                        <p:tgtEl>
                                          <p:spTgt spid="1352728"/>
                                        </p:tgtEl>
                                        <p:attrNameLst>
                                          <p:attrName>style.visibility</p:attrName>
                                        </p:attrNameLst>
                                      </p:cBhvr>
                                      <p:to>
                                        <p:strVal val="hidden"/>
                                      </p:to>
                                    </p:set>
                                  </p:childTnLst>
                                </p:cTn>
                              </p:par>
                              <p:par>
                                <p:cTn id="62" presetID="53" presetClass="entr" presetSubtype="0" fill="hold" grpId="0" nodeType="withEffect">
                                  <p:stCondLst>
                                    <p:cond delay="1500"/>
                                  </p:stCondLst>
                                  <p:childTnLst>
                                    <p:set>
                                      <p:cBhvr>
                                        <p:cTn id="63" dur="1" fill="hold">
                                          <p:stCondLst>
                                            <p:cond delay="0"/>
                                          </p:stCondLst>
                                        </p:cTn>
                                        <p:tgtEl>
                                          <p:spTgt spid="1352746"/>
                                        </p:tgtEl>
                                        <p:attrNameLst>
                                          <p:attrName>style.visibility</p:attrName>
                                        </p:attrNameLst>
                                      </p:cBhvr>
                                      <p:to>
                                        <p:strVal val="visible"/>
                                      </p:to>
                                    </p:set>
                                    <p:anim calcmode="lin" valueType="num">
                                      <p:cBhvr>
                                        <p:cTn id="64" dur="500" fill="hold"/>
                                        <p:tgtEl>
                                          <p:spTgt spid="1352746"/>
                                        </p:tgtEl>
                                        <p:attrNameLst>
                                          <p:attrName>ppt_w</p:attrName>
                                        </p:attrNameLst>
                                      </p:cBhvr>
                                      <p:tavLst>
                                        <p:tav tm="0">
                                          <p:val>
                                            <p:fltVal val="0"/>
                                          </p:val>
                                        </p:tav>
                                        <p:tav tm="100000">
                                          <p:val>
                                            <p:strVal val="#ppt_w"/>
                                          </p:val>
                                        </p:tav>
                                      </p:tavLst>
                                    </p:anim>
                                    <p:anim calcmode="lin" valueType="num">
                                      <p:cBhvr>
                                        <p:cTn id="65" dur="500" fill="hold"/>
                                        <p:tgtEl>
                                          <p:spTgt spid="1352746"/>
                                        </p:tgtEl>
                                        <p:attrNameLst>
                                          <p:attrName>ppt_h</p:attrName>
                                        </p:attrNameLst>
                                      </p:cBhvr>
                                      <p:tavLst>
                                        <p:tav tm="0">
                                          <p:val>
                                            <p:fltVal val="0"/>
                                          </p:val>
                                        </p:tav>
                                        <p:tav tm="100000">
                                          <p:val>
                                            <p:strVal val="#ppt_h"/>
                                          </p:val>
                                        </p:tav>
                                      </p:tavLst>
                                    </p:anim>
                                    <p:animEffect transition="in" filter="fade">
                                      <p:cBhvr>
                                        <p:cTn id="66" dur="500"/>
                                        <p:tgtEl>
                                          <p:spTgt spid="1352746"/>
                                        </p:tgtEl>
                                      </p:cBhvr>
                                    </p:animEffect>
                                  </p:childTnLst>
                                </p:cTn>
                              </p:par>
                            </p:childTnLst>
                          </p:cTn>
                        </p:par>
                        <p:par>
                          <p:cTn id="67" fill="hold">
                            <p:stCondLst>
                              <p:cond delay="2000"/>
                            </p:stCondLst>
                            <p:childTnLst>
                              <p:par>
                                <p:cTn id="68" presetID="6" presetClass="exit" presetSubtype="16" fill="hold" grpId="1" nodeType="afterEffect">
                                  <p:stCondLst>
                                    <p:cond delay="0"/>
                                  </p:stCondLst>
                                  <p:childTnLst>
                                    <p:animEffect transition="out" filter="circle(in)">
                                      <p:cBhvr>
                                        <p:cTn id="69" dur="500"/>
                                        <p:tgtEl>
                                          <p:spTgt spid="1352746"/>
                                        </p:tgtEl>
                                      </p:cBhvr>
                                    </p:animEffect>
                                    <p:set>
                                      <p:cBhvr>
                                        <p:cTn id="70" dur="1" fill="hold">
                                          <p:stCondLst>
                                            <p:cond delay="499"/>
                                          </p:stCondLst>
                                        </p:cTn>
                                        <p:tgtEl>
                                          <p:spTgt spid="1352746"/>
                                        </p:tgtEl>
                                        <p:attrNameLst>
                                          <p:attrName>style.visibility</p:attrName>
                                        </p:attrNameLst>
                                      </p:cBhvr>
                                      <p:to>
                                        <p:strVal val="hidden"/>
                                      </p:to>
                                    </p:set>
                                  </p:childTnLst>
                                </p:cTn>
                              </p:par>
                            </p:childTnLst>
                          </p:cTn>
                        </p:par>
                        <p:par>
                          <p:cTn id="71" fill="hold">
                            <p:stCondLst>
                              <p:cond delay="2500"/>
                            </p:stCondLst>
                            <p:childTnLst>
                              <p:par>
                                <p:cTn id="72" presetID="0" presetClass="path" presetSubtype="0" accel="50000" decel="50000" fill="hold" nodeType="afterEffect">
                                  <p:stCondLst>
                                    <p:cond delay="0"/>
                                  </p:stCondLst>
                                  <p:childTnLst>
                                    <p:animMotion origin="layout" path="M 0.06355 0.00139 L 0.31459 0.00139 " pathEditMode="relative" rAng="0" ptsTypes="AA">
                                      <p:cBhvr>
                                        <p:cTn id="73" dur="2000" fill="hold"/>
                                        <p:tgtEl>
                                          <p:spTgt spid="3"/>
                                        </p:tgtEl>
                                        <p:attrNameLst>
                                          <p:attrName>ppt_x</p:attrName>
                                          <p:attrName>ppt_y</p:attrName>
                                        </p:attrNameLst>
                                      </p:cBhvr>
                                      <p:rCtr x="126" y="0"/>
                                    </p:animMotion>
                                  </p:childTnLst>
                                </p:cTn>
                              </p:par>
                            </p:childTnLst>
                          </p:cTn>
                        </p:par>
                        <p:par>
                          <p:cTn id="74" fill="hold">
                            <p:stCondLst>
                              <p:cond delay="4500"/>
                            </p:stCondLst>
                            <p:childTnLst>
                              <p:par>
                                <p:cTn id="75" presetID="9" presetClass="entr" presetSubtype="0" fill="hold" grpId="0" nodeType="afterEffect">
                                  <p:stCondLst>
                                    <p:cond delay="0"/>
                                  </p:stCondLst>
                                  <p:childTnLst>
                                    <p:set>
                                      <p:cBhvr>
                                        <p:cTn id="76" dur="1" fill="hold">
                                          <p:stCondLst>
                                            <p:cond delay="0"/>
                                          </p:stCondLst>
                                        </p:cTn>
                                        <p:tgtEl>
                                          <p:spTgt spid="1352747"/>
                                        </p:tgtEl>
                                        <p:attrNameLst>
                                          <p:attrName>style.visibility</p:attrName>
                                        </p:attrNameLst>
                                      </p:cBhvr>
                                      <p:to>
                                        <p:strVal val="visible"/>
                                      </p:to>
                                    </p:set>
                                    <p:animEffect transition="in" filter="dissolve">
                                      <p:cBhvr>
                                        <p:cTn id="77" dur="500"/>
                                        <p:tgtEl>
                                          <p:spTgt spid="1352747"/>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1352748"/>
                                        </p:tgtEl>
                                        <p:attrNameLst>
                                          <p:attrName>style.visibility</p:attrName>
                                        </p:attrNameLst>
                                      </p:cBhvr>
                                      <p:to>
                                        <p:strVal val="visible"/>
                                      </p:to>
                                    </p:set>
                                    <p:animEffect transition="in" filter="dissolve">
                                      <p:cBhvr>
                                        <p:cTn id="80" dur="500"/>
                                        <p:tgtEl>
                                          <p:spTgt spid="1352748"/>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1352749"/>
                                        </p:tgtEl>
                                        <p:attrNameLst>
                                          <p:attrName>style.visibility</p:attrName>
                                        </p:attrNameLst>
                                      </p:cBhvr>
                                      <p:to>
                                        <p:strVal val="visible"/>
                                      </p:to>
                                    </p:set>
                                    <p:animEffect transition="in" filter="dissolve">
                                      <p:cBhvr>
                                        <p:cTn id="83" dur="500"/>
                                        <p:tgtEl>
                                          <p:spTgt spid="1352749"/>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1352750"/>
                                        </p:tgtEl>
                                        <p:attrNameLst>
                                          <p:attrName>style.visibility</p:attrName>
                                        </p:attrNameLst>
                                      </p:cBhvr>
                                      <p:to>
                                        <p:strVal val="visible"/>
                                      </p:to>
                                    </p:set>
                                    <p:animEffect transition="in" filter="dissolve">
                                      <p:cBhvr>
                                        <p:cTn id="86" dur="500"/>
                                        <p:tgtEl>
                                          <p:spTgt spid="1352750"/>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1352751"/>
                                        </p:tgtEl>
                                        <p:attrNameLst>
                                          <p:attrName>style.visibility</p:attrName>
                                        </p:attrNameLst>
                                      </p:cBhvr>
                                      <p:to>
                                        <p:strVal val="visible"/>
                                      </p:to>
                                    </p:set>
                                    <p:animEffect transition="in" filter="dissolve">
                                      <p:cBhvr>
                                        <p:cTn id="89" dur="500"/>
                                        <p:tgtEl>
                                          <p:spTgt spid="1352751"/>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1352752"/>
                                        </p:tgtEl>
                                        <p:attrNameLst>
                                          <p:attrName>style.visibility</p:attrName>
                                        </p:attrNameLst>
                                      </p:cBhvr>
                                      <p:to>
                                        <p:strVal val="visible"/>
                                      </p:to>
                                    </p:set>
                                    <p:animEffect transition="in" filter="dissolve">
                                      <p:cBhvr>
                                        <p:cTn id="92" dur="500"/>
                                        <p:tgtEl>
                                          <p:spTgt spid="1352752"/>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1352753"/>
                                        </p:tgtEl>
                                        <p:attrNameLst>
                                          <p:attrName>style.visibility</p:attrName>
                                        </p:attrNameLst>
                                      </p:cBhvr>
                                      <p:to>
                                        <p:strVal val="visible"/>
                                      </p:to>
                                    </p:set>
                                    <p:animEffect transition="in" filter="dissolve">
                                      <p:cBhvr>
                                        <p:cTn id="95" dur="500"/>
                                        <p:tgtEl>
                                          <p:spTgt spid="1352753"/>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1352754"/>
                                        </p:tgtEl>
                                        <p:attrNameLst>
                                          <p:attrName>style.visibility</p:attrName>
                                        </p:attrNameLst>
                                      </p:cBhvr>
                                      <p:to>
                                        <p:strVal val="visible"/>
                                      </p:to>
                                    </p:set>
                                    <p:animEffect transition="in" filter="dissolve">
                                      <p:cBhvr>
                                        <p:cTn id="98" dur="500"/>
                                        <p:tgtEl>
                                          <p:spTgt spid="1352754"/>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1352755"/>
                                        </p:tgtEl>
                                        <p:attrNameLst>
                                          <p:attrName>style.visibility</p:attrName>
                                        </p:attrNameLst>
                                      </p:cBhvr>
                                      <p:to>
                                        <p:strVal val="visible"/>
                                      </p:to>
                                    </p:set>
                                    <p:animEffect transition="in" filter="dissolve">
                                      <p:cBhvr>
                                        <p:cTn id="101" dur="500"/>
                                        <p:tgtEl>
                                          <p:spTgt spid="1352755"/>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1352756"/>
                                        </p:tgtEl>
                                        <p:attrNameLst>
                                          <p:attrName>style.visibility</p:attrName>
                                        </p:attrNameLst>
                                      </p:cBhvr>
                                      <p:to>
                                        <p:strVal val="visible"/>
                                      </p:to>
                                    </p:set>
                                    <p:animEffect transition="in" filter="dissolve">
                                      <p:cBhvr>
                                        <p:cTn id="104" dur="500"/>
                                        <p:tgtEl>
                                          <p:spTgt spid="135275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1352757"/>
                                        </p:tgtEl>
                                        <p:attrNameLst>
                                          <p:attrName>style.visibility</p:attrName>
                                        </p:attrNameLst>
                                      </p:cBhvr>
                                      <p:to>
                                        <p:strVal val="visible"/>
                                      </p:to>
                                    </p:set>
                                    <p:animEffect transition="in" filter="dissolve">
                                      <p:cBhvr>
                                        <p:cTn id="107" dur="500"/>
                                        <p:tgtEl>
                                          <p:spTgt spid="1352757"/>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1352758"/>
                                        </p:tgtEl>
                                        <p:attrNameLst>
                                          <p:attrName>style.visibility</p:attrName>
                                        </p:attrNameLst>
                                      </p:cBhvr>
                                      <p:to>
                                        <p:strVal val="visible"/>
                                      </p:to>
                                    </p:set>
                                    <p:animEffect transition="in" filter="dissolve">
                                      <p:cBhvr>
                                        <p:cTn id="110" dur="500"/>
                                        <p:tgtEl>
                                          <p:spTgt spid="1352758"/>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1352759"/>
                                        </p:tgtEl>
                                        <p:attrNameLst>
                                          <p:attrName>style.visibility</p:attrName>
                                        </p:attrNameLst>
                                      </p:cBhvr>
                                      <p:to>
                                        <p:strVal val="visible"/>
                                      </p:to>
                                    </p:set>
                                    <p:animEffect transition="in" filter="dissolve">
                                      <p:cBhvr>
                                        <p:cTn id="113" dur="500"/>
                                        <p:tgtEl>
                                          <p:spTgt spid="1352759"/>
                                        </p:tgtEl>
                                      </p:cBhvr>
                                    </p:animEffect>
                                  </p:childTnLst>
                                </p:cTn>
                              </p:par>
                              <p:par>
                                <p:cTn id="114" presetID="9" presetClass="emph" presetSubtype="0" grpId="0" nodeType="withEffect">
                                  <p:stCondLst>
                                    <p:cond delay="0"/>
                                  </p:stCondLst>
                                  <p:childTnLst>
                                    <p:set>
                                      <p:cBhvr rctx="PPT">
                                        <p:cTn id="115" dur="indefinite"/>
                                        <p:tgtEl>
                                          <p:spTgt spid="1352716"/>
                                        </p:tgtEl>
                                        <p:attrNameLst>
                                          <p:attrName>style.opacity</p:attrName>
                                        </p:attrNameLst>
                                      </p:cBhvr>
                                      <p:to>
                                        <p:strVal val="0.5"/>
                                      </p:to>
                                    </p:set>
                                    <p:animEffect filter="image" prLst="opacity: 0.5">
                                      <p:cBhvr rctx="IE">
                                        <p:cTn id="116" dur="indefinite"/>
                                        <p:tgtEl>
                                          <p:spTgt spid="1352716"/>
                                        </p:tgtEl>
                                      </p:cBhvr>
                                    </p:animEffect>
                                  </p:childTnLst>
                                </p:cTn>
                              </p:par>
                              <p:par>
                                <p:cTn id="117" presetID="9" presetClass="emph" presetSubtype="0" grpId="0" nodeType="withEffect">
                                  <p:stCondLst>
                                    <p:cond delay="0"/>
                                  </p:stCondLst>
                                  <p:childTnLst>
                                    <p:set>
                                      <p:cBhvr rctx="PPT">
                                        <p:cTn id="118" dur="indefinite"/>
                                        <p:tgtEl>
                                          <p:spTgt spid="1352717"/>
                                        </p:tgtEl>
                                        <p:attrNameLst>
                                          <p:attrName>style.opacity</p:attrName>
                                        </p:attrNameLst>
                                      </p:cBhvr>
                                      <p:to>
                                        <p:strVal val="0.5"/>
                                      </p:to>
                                    </p:set>
                                    <p:animEffect filter="image" prLst="opacity: 0.5">
                                      <p:cBhvr rctx="IE">
                                        <p:cTn id="119" dur="indefinite"/>
                                        <p:tgtEl>
                                          <p:spTgt spid="1352717"/>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1352733"/>
                                        </p:tgtEl>
                                        <p:attrNameLst>
                                          <p:attrName>style.visibility</p:attrName>
                                        </p:attrNameLst>
                                      </p:cBhvr>
                                      <p:to>
                                        <p:strVal val="visible"/>
                                      </p:to>
                                    </p:set>
                                    <p:animEffect transition="in" filter="fade">
                                      <p:cBhvr>
                                        <p:cTn id="124" dur="2000"/>
                                        <p:tgtEl>
                                          <p:spTgt spid="1352733"/>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352734"/>
                                        </p:tgtEl>
                                        <p:attrNameLst>
                                          <p:attrName>style.visibility</p:attrName>
                                        </p:attrNameLst>
                                      </p:cBhvr>
                                      <p:to>
                                        <p:strVal val="visible"/>
                                      </p:to>
                                    </p:set>
                                    <p:animEffect transition="in" filter="fade">
                                      <p:cBhvr>
                                        <p:cTn id="127" dur="2000"/>
                                        <p:tgtEl>
                                          <p:spTgt spid="1352734"/>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352735"/>
                                        </p:tgtEl>
                                        <p:attrNameLst>
                                          <p:attrName>style.visibility</p:attrName>
                                        </p:attrNameLst>
                                      </p:cBhvr>
                                      <p:to>
                                        <p:strVal val="visible"/>
                                      </p:to>
                                    </p:set>
                                    <p:animEffect transition="in" filter="fade">
                                      <p:cBhvr>
                                        <p:cTn id="130" dur="2000"/>
                                        <p:tgtEl>
                                          <p:spTgt spid="1352735"/>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352736"/>
                                        </p:tgtEl>
                                        <p:attrNameLst>
                                          <p:attrName>style.visibility</p:attrName>
                                        </p:attrNameLst>
                                      </p:cBhvr>
                                      <p:to>
                                        <p:strVal val="visible"/>
                                      </p:to>
                                    </p:set>
                                    <p:animEffect transition="in" filter="fade">
                                      <p:cBhvr>
                                        <p:cTn id="133" dur="2000"/>
                                        <p:tgtEl>
                                          <p:spTgt spid="135273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352737"/>
                                        </p:tgtEl>
                                        <p:attrNameLst>
                                          <p:attrName>style.visibility</p:attrName>
                                        </p:attrNameLst>
                                      </p:cBhvr>
                                      <p:to>
                                        <p:strVal val="visible"/>
                                      </p:to>
                                    </p:set>
                                    <p:animEffect transition="in" filter="fade">
                                      <p:cBhvr>
                                        <p:cTn id="136" dur="2000"/>
                                        <p:tgtEl>
                                          <p:spTgt spid="1352737"/>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352738"/>
                                        </p:tgtEl>
                                        <p:attrNameLst>
                                          <p:attrName>style.visibility</p:attrName>
                                        </p:attrNameLst>
                                      </p:cBhvr>
                                      <p:to>
                                        <p:strVal val="visible"/>
                                      </p:to>
                                    </p:set>
                                    <p:animEffect transition="in" filter="fade">
                                      <p:cBhvr>
                                        <p:cTn id="139" dur="2000"/>
                                        <p:tgtEl>
                                          <p:spTgt spid="1352738"/>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352739"/>
                                        </p:tgtEl>
                                        <p:attrNameLst>
                                          <p:attrName>style.visibility</p:attrName>
                                        </p:attrNameLst>
                                      </p:cBhvr>
                                      <p:to>
                                        <p:strVal val="visible"/>
                                      </p:to>
                                    </p:set>
                                    <p:animEffect transition="in" filter="fade">
                                      <p:cBhvr>
                                        <p:cTn id="142" dur="2000"/>
                                        <p:tgtEl>
                                          <p:spTgt spid="1352739"/>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352740"/>
                                        </p:tgtEl>
                                        <p:attrNameLst>
                                          <p:attrName>style.visibility</p:attrName>
                                        </p:attrNameLst>
                                      </p:cBhvr>
                                      <p:to>
                                        <p:strVal val="visible"/>
                                      </p:to>
                                    </p:set>
                                    <p:animEffect transition="in" filter="fade">
                                      <p:cBhvr>
                                        <p:cTn id="145" dur="2000"/>
                                        <p:tgtEl>
                                          <p:spTgt spid="1352740"/>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352741"/>
                                        </p:tgtEl>
                                        <p:attrNameLst>
                                          <p:attrName>style.visibility</p:attrName>
                                        </p:attrNameLst>
                                      </p:cBhvr>
                                      <p:to>
                                        <p:strVal val="visible"/>
                                      </p:to>
                                    </p:set>
                                    <p:animEffect transition="in" filter="fade">
                                      <p:cBhvr>
                                        <p:cTn id="148" dur="2000"/>
                                        <p:tgtEl>
                                          <p:spTgt spid="1352741"/>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352742"/>
                                        </p:tgtEl>
                                        <p:attrNameLst>
                                          <p:attrName>style.visibility</p:attrName>
                                        </p:attrNameLst>
                                      </p:cBhvr>
                                      <p:to>
                                        <p:strVal val="visible"/>
                                      </p:to>
                                    </p:set>
                                    <p:animEffect transition="in" filter="fade">
                                      <p:cBhvr>
                                        <p:cTn id="151" dur="2000"/>
                                        <p:tgtEl>
                                          <p:spTgt spid="1352742"/>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352743"/>
                                        </p:tgtEl>
                                        <p:attrNameLst>
                                          <p:attrName>style.visibility</p:attrName>
                                        </p:attrNameLst>
                                      </p:cBhvr>
                                      <p:to>
                                        <p:strVal val="visible"/>
                                      </p:to>
                                    </p:set>
                                    <p:animEffect transition="in" filter="fade">
                                      <p:cBhvr>
                                        <p:cTn id="154" dur="2000"/>
                                        <p:tgtEl>
                                          <p:spTgt spid="1352743"/>
                                        </p:tgtEl>
                                      </p:cBhvr>
                                    </p:animEffect>
                                  </p:childTnLst>
                                </p:cTn>
                              </p:par>
                            </p:childTnLst>
                          </p:cTn>
                        </p:par>
                      </p:childTnLst>
                    </p:cTn>
                  </p:par>
                  <p:par>
                    <p:cTn id="155" fill="hold">
                      <p:stCondLst>
                        <p:cond delay="indefinite"/>
                      </p:stCondLst>
                      <p:childTnLst>
                        <p:par>
                          <p:cTn id="156" fill="hold">
                            <p:stCondLst>
                              <p:cond delay="0"/>
                            </p:stCondLst>
                            <p:childTnLst>
                              <p:par>
                                <p:cTn id="157" presetID="0" presetClass="path" presetSubtype="0" accel="50000" decel="50000" fill="hold" grpId="0" nodeType="clickEffect">
                                  <p:stCondLst>
                                    <p:cond delay="0"/>
                                  </p:stCondLst>
                                  <p:childTnLst>
                                    <p:animMotion origin="layout" path="M 3.61111E-6 2.59259E-6 L 0.23438 2.59259E-6 " pathEditMode="relative" ptsTypes="AA">
                                      <p:cBhvr>
                                        <p:cTn id="158" dur="2000" fill="hold"/>
                                        <p:tgtEl>
                                          <p:spTgt spid="1352706"/>
                                        </p:tgtEl>
                                        <p:attrNameLst>
                                          <p:attrName>ppt_x</p:attrName>
                                          <p:attrName>ppt_y</p:attrName>
                                        </p:attrNameLst>
                                      </p:cBhvr>
                                    </p:animMotion>
                                  </p:childTnLst>
                                </p:cTn>
                              </p:par>
                              <p:par>
                                <p:cTn id="159" presetID="55" presetClass="exit" presetSubtype="0" fill="hold" grpId="1" nodeType="withEffect">
                                  <p:stCondLst>
                                    <p:cond delay="0"/>
                                  </p:stCondLst>
                                  <p:childTnLst>
                                    <p:anim calcmode="lin" valueType="num">
                                      <p:cBhvr>
                                        <p:cTn id="160" dur="1000"/>
                                        <p:tgtEl>
                                          <p:spTgt spid="1352733"/>
                                        </p:tgtEl>
                                        <p:attrNameLst>
                                          <p:attrName>ppt_w</p:attrName>
                                        </p:attrNameLst>
                                      </p:cBhvr>
                                      <p:tavLst>
                                        <p:tav tm="0">
                                          <p:val>
                                            <p:strVal val="ppt_w"/>
                                          </p:val>
                                        </p:tav>
                                        <p:tav tm="100000">
                                          <p:val>
                                            <p:strVal val="ppt_w*0.70"/>
                                          </p:val>
                                        </p:tav>
                                      </p:tavLst>
                                    </p:anim>
                                    <p:anim calcmode="lin" valueType="num">
                                      <p:cBhvr>
                                        <p:cTn id="161" dur="1000"/>
                                        <p:tgtEl>
                                          <p:spTgt spid="1352733"/>
                                        </p:tgtEl>
                                        <p:attrNameLst>
                                          <p:attrName>ppt_h</p:attrName>
                                        </p:attrNameLst>
                                      </p:cBhvr>
                                      <p:tavLst>
                                        <p:tav tm="0">
                                          <p:val>
                                            <p:strVal val="ppt_h"/>
                                          </p:val>
                                        </p:tav>
                                        <p:tav tm="100000">
                                          <p:val>
                                            <p:strVal val="ppt_h"/>
                                          </p:val>
                                        </p:tav>
                                      </p:tavLst>
                                    </p:anim>
                                    <p:animEffect transition="out" filter="fade">
                                      <p:cBhvr>
                                        <p:cTn id="162" dur="1000"/>
                                        <p:tgtEl>
                                          <p:spTgt spid="1352733"/>
                                        </p:tgtEl>
                                      </p:cBhvr>
                                    </p:animEffect>
                                    <p:set>
                                      <p:cBhvr>
                                        <p:cTn id="163" dur="1" fill="hold">
                                          <p:stCondLst>
                                            <p:cond delay="999"/>
                                          </p:stCondLst>
                                        </p:cTn>
                                        <p:tgtEl>
                                          <p:spTgt spid="1352733"/>
                                        </p:tgtEl>
                                        <p:attrNameLst>
                                          <p:attrName>style.visibility</p:attrName>
                                        </p:attrNameLst>
                                      </p:cBhvr>
                                      <p:to>
                                        <p:strVal val="hidden"/>
                                      </p:to>
                                    </p:set>
                                  </p:childTnLst>
                                </p:cTn>
                              </p:par>
                              <p:par>
                                <p:cTn id="164" presetID="55" presetClass="exit" presetSubtype="0" fill="hold" grpId="1" nodeType="withEffect">
                                  <p:stCondLst>
                                    <p:cond delay="0"/>
                                  </p:stCondLst>
                                  <p:childTnLst>
                                    <p:anim calcmode="lin" valueType="num">
                                      <p:cBhvr>
                                        <p:cTn id="165" dur="1000"/>
                                        <p:tgtEl>
                                          <p:spTgt spid="1352734"/>
                                        </p:tgtEl>
                                        <p:attrNameLst>
                                          <p:attrName>ppt_w</p:attrName>
                                        </p:attrNameLst>
                                      </p:cBhvr>
                                      <p:tavLst>
                                        <p:tav tm="0">
                                          <p:val>
                                            <p:strVal val="ppt_w"/>
                                          </p:val>
                                        </p:tav>
                                        <p:tav tm="100000">
                                          <p:val>
                                            <p:strVal val="ppt_w*0.70"/>
                                          </p:val>
                                        </p:tav>
                                      </p:tavLst>
                                    </p:anim>
                                    <p:anim calcmode="lin" valueType="num">
                                      <p:cBhvr>
                                        <p:cTn id="166" dur="1000"/>
                                        <p:tgtEl>
                                          <p:spTgt spid="1352734"/>
                                        </p:tgtEl>
                                        <p:attrNameLst>
                                          <p:attrName>ppt_h</p:attrName>
                                        </p:attrNameLst>
                                      </p:cBhvr>
                                      <p:tavLst>
                                        <p:tav tm="0">
                                          <p:val>
                                            <p:strVal val="ppt_h"/>
                                          </p:val>
                                        </p:tav>
                                        <p:tav tm="100000">
                                          <p:val>
                                            <p:strVal val="ppt_h"/>
                                          </p:val>
                                        </p:tav>
                                      </p:tavLst>
                                    </p:anim>
                                    <p:animEffect transition="out" filter="fade">
                                      <p:cBhvr>
                                        <p:cTn id="167" dur="1000"/>
                                        <p:tgtEl>
                                          <p:spTgt spid="1352734"/>
                                        </p:tgtEl>
                                      </p:cBhvr>
                                    </p:animEffect>
                                    <p:set>
                                      <p:cBhvr>
                                        <p:cTn id="168" dur="1" fill="hold">
                                          <p:stCondLst>
                                            <p:cond delay="999"/>
                                          </p:stCondLst>
                                        </p:cTn>
                                        <p:tgtEl>
                                          <p:spTgt spid="1352734"/>
                                        </p:tgtEl>
                                        <p:attrNameLst>
                                          <p:attrName>style.visibility</p:attrName>
                                        </p:attrNameLst>
                                      </p:cBhvr>
                                      <p:to>
                                        <p:strVal val="hidden"/>
                                      </p:to>
                                    </p:set>
                                  </p:childTnLst>
                                </p:cTn>
                              </p:par>
                              <p:par>
                                <p:cTn id="169" presetID="55" presetClass="exit" presetSubtype="0" fill="hold" grpId="1" nodeType="withEffect">
                                  <p:stCondLst>
                                    <p:cond delay="0"/>
                                  </p:stCondLst>
                                  <p:childTnLst>
                                    <p:anim calcmode="lin" valueType="num">
                                      <p:cBhvr>
                                        <p:cTn id="170" dur="1000"/>
                                        <p:tgtEl>
                                          <p:spTgt spid="1352735"/>
                                        </p:tgtEl>
                                        <p:attrNameLst>
                                          <p:attrName>ppt_w</p:attrName>
                                        </p:attrNameLst>
                                      </p:cBhvr>
                                      <p:tavLst>
                                        <p:tav tm="0">
                                          <p:val>
                                            <p:strVal val="ppt_w"/>
                                          </p:val>
                                        </p:tav>
                                        <p:tav tm="100000">
                                          <p:val>
                                            <p:strVal val="ppt_w*0.70"/>
                                          </p:val>
                                        </p:tav>
                                      </p:tavLst>
                                    </p:anim>
                                    <p:anim calcmode="lin" valueType="num">
                                      <p:cBhvr>
                                        <p:cTn id="171" dur="1000"/>
                                        <p:tgtEl>
                                          <p:spTgt spid="1352735"/>
                                        </p:tgtEl>
                                        <p:attrNameLst>
                                          <p:attrName>ppt_h</p:attrName>
                                        </p:attrNameLst>
                                      </p:cBhvr>
                                      <p:tavLst>
                                        <p:tav tm="0">
                                          <p:val>
                                            <p:strVal val="ppt_h"/>
                                          </p:val>
                                        </p:tav>
                                        <p:tav tm="100000">
                                          <p:val>
                                            <p:strVal val="ppt_h"/>
                                          </p:val>
                                        </p:tav>
                                      </p:tavLst>
                                    </p:anim>
                                    <p:animEffect transition="out" filter="fade">
                                      <p:cBhvr>
                                        <p:cTn id="172" dur="1000"/>
                                        <p:tgtEl>
                                          <p:spTgt spid="1352735"/>
                                        </p:tgtEl>
                                      </p:cBhvr>
                                    </p:animEffect>
                                    <p:set>
                                      <p:cBhvr>
                                        <p:cTn id="173" dur="1" fill="hold">
                                          <p:stCondLst>
                                            <p:cond delay="999"/>
                                          </p:stCondLst>
                                        </p:cTn>
                                        <p:tgtEl>
                                          <p:spTgt spid="1352735"/>
                                        </p:tgtEl>
                                        <p:attrNameLst>
                                          <p:attrName>style.visibility</p:attrName>
                                        </p:attrNameLst>
                                      </p:cBhvr>
                                      <p:to>
                                        <p:strVal val="hidden"/>
                                      </p:to>
                                    </p:set>
                                  </p:childTnLst>
                                </p:cTn>
                              </p:par>
                              <p:par>
                                <p:cTn id="174" presetID="55" presetClass="exit" presetSubtype="0" fill="hold" grpId="1" nodeType="withEffect">
                                  <p:stCondLst>
                                    <p:cond delay="0"/>
                                  </p:stCondLst>
                                  <p:childTnLst>
                                    <p:anim calcmode="lin" valueType="num">
                                      <p:cBhvr>
                                        <p:cTn id="175" dur="1000"/>
                                        <p:tgtEl>
                                          <p:spTgt spid="1352736"/>
                                        </p:tgtEl>
                                        <p:attrNameLst>
                                          <p:attrName>ppt_w</p:attrName>
                                        </p:attrNameLst>
                                      </p:cBhvr>
                                      <p:tavLst>
                                        <p:tav tm="0">
                                          <p:val>
                                            <p:strVal val="ppt_w"/>
                                          </p:val>
                                        </p:tav>
                                        <p:tav tm="100000">
                                          <p:val>
                                            <p:strVal val="ppt_w*0.70"/>
                                          </p:val>
                                        </p:tav>
                                      </p:tavLst>
                                    </p:anim>
                                    <p:anim calcmode="lin" valueType="num">
                                      <p:cBhvr>
                                        <p:cTn id="176" dur="1000"/>
                                        <p:tgtEl>
                                          <p:spTgt spid="1352736"/>
                                        </p:tgtEl>
                                        <p:attrNameLst>
                                          <p:attrName>ppt_h</p:attrName>
                                        </p:attrNameLst>
                                      </p:cBhvr>
                                      <p:tavLst>
                                        <p:tav tm="0">
                                          <p:val>
                                            <p:strVal val="ppt_h"/>
                                          </p:val>
                                        </p:tav>
                                        <p:tav tm="100000">
                                          <p:val>
                                            <p:strVal val="ppt_h"/>
                                          </p:val>
                                        </p:tav>
                                      </p:tavLst>
                                    </p:anim>
                                    <p:animEffect transition="out" filter="fade">
                                      <p:cBhvr>
                                        <p:cTn id="177" dur="1000"/>
                                        <p:tgtEl>
                                          <p:spTgt spid="1352736"/>
                                        </p:tgtEl>
                                      </p:cBhvr>
                                    </p:animEffect>
                                    <p:set>
                                      <p:cBhvr>
                                        <p:cTn id="178" dur="1" fill="hold">
                                          <p:stCondLst>
                                            <p:cond delay="999"/>
                                          </p:stCondLst>
                                        </p:cTn>
                                        <p:tgtEl>
                                          <p:spTgt spid="1352736"/>
                                        </p:tgtEl>
                                        <p:attrNameLst>
                                          <p:attrName>style.visibility</p:attrName>
                                        </p:attrNameLst>
                                      </p:cBhvr>
                                      <p:to>
                                        <p:strVal val="hidden"/>
                                      </p:to>
                                    </p:set>
                                  </p:childTnLst>
                                </p:cTn>
                              </p:par>
                              <p:par>
                                <p:cTn id="179" presetID="55" presetClass="exit" presetSubtype="0" fill="hold" grpId="1" nodeType="withEffect">
                                  <p:stCondLst>
                                    <p:cond delay="0"/>
                                  </p:stCondLst>
                                  <p:childTnLst>
                                    <p:anim calcmode="lin" valueType="num">
                                      <p:cBhvr>
                                        <p:cTn id="180" dur="1000"/>
                                        <p:tgtEl>
                                          <p:spTgt spid="1352737"/>
                                        </p:tgtEl>
                                        <p:attrNameLst>
                                          <p:attrName>ppt_w</p:attrName>
                                        </p:attrNameLst>
                                      </p:cBhvr>
                                      <p:tavLst>
                                        <p:tav tm="0">
                                          <p:val>
                                            <p:strVal val="ppt_w"/>
                                          </p:val>
                                        </p:tav>
                                        <p:tav tm="100000">
                                          <p:val>
                                            <p:strVal val="ppt_w*0.70"/>
                                          </p:val>
                                        </p:tav>
                                      </p:tavLst>
                                    </p:anim>
                                    <p:anim calcmode="lin" valueType="num">
                                      <p:cBhvr>
                                        <p:cTn id="181" dur="1000"/>
                                        <p:tgtEl>
                                          <p:spTgt spid="1352737"/>
                                        </p:tgtEl>
                                        <p:attrNameLst>
                                          <p:attrName>ppt_h</p:attrName>
                                        </p:attrNameLst>
                                      </p:cBhvr>
                                      <p:tavLst>
                                        <p:tav tm="0">
                                          <p:val>
                                            <p:strVal val="ppt_h"/>
                                          </p:val>
                                        </p:tav>
                                        <p:tav tm="100000">
                                          <p:val>
                                            <p:strVal val="ppt_h"/>
                                          </p:val>
                                        </p:tav>
                                      </p:tavLst>
                                    </p:anim>
                                    <p:animEffect transition="out" filter="fade">
                                      <p:cBhvr>
                                        <p:cTn id="182" dur="1000"/>
                                        <p:tgtEl>
                                          <p:spTgt spid="1352737"/>
                                        </p:tgtEl>
                                      </p:cBhvr>
                                    </p:animEffect>
                                    <p:set>
                                      <p:cBhvr>
                                        <p:cTn id="183" dur="1" fill="hold">
                                          <p:stCondLst>
                                            <p:cond delay="999"/>
                                          </p:stCondLst>
                                        </p:cTn>
                                        <p:tgtEl>
                                          <p:spTgt spid="1352737"/>
                                        </p:tgtEl>
                                        <p:attrNameLst>
                                          <p:attrName>style.visibility</p:attrName>
                                        </p:attrNameLst>
                                      </p:cBhvr>
                                      <p:to>
                                        <p:strVal val="hidden"/>
                                      </p:to>
                                    </p:set>
                                  </p:childTnLst>
                                </p:cTn>
                              </p:par>
                              <p:par>
                                <p:cTn id="184" presetID="55" presetClass="exit" presetSubtype="0" fill="hold" grpId="1" nodeType="withEffect">
                                  <p:stCondLst>
                                    <p:cond delay="0"/>
                                  </p:stCondLst>
                                  <p:childTnLst>
                                    <p:anim calcmode="lin" valueType="num">
                                      <p:cBhvr>
                                        <p:cTn id="185" dur="1000"/>
                                        <p:tgtEl>
                                          <p:spTgt spid="1352738"/>
                                        </p:tgtEl>
                                        <p:attrNameLst>
                                          <p:attrName>ppt_w</p:attrName>
                                        </p:attrNameLst>
                                      </p:cBhvr>
                                      <p:tavLst>
                                        <p:tav tm="0">
                                          <p:val>
                                            <p:strVal val="ppt_w"/>
                                          </p:val>
                                        </p:tav>
                                        <p:tav tm="100000">
                                          <p:val>
                                            <p:strVal val="ppt_w*0.70"/>
                                          </p:val>
                                        </p:tav>
                                      </p:tavLst>
                                    </p:anim>
                                    <p:anim calcmode="lin" valueType="num">
                                      <p:cBhvr>
                                        <p:cTn id="186" dur="1000"/>
                                        <p:tgtEl>
                                          <p:spTgt spid="1352738"/>
                                        </p:tgtEl>
                                        <p:attrNameLst>
                                          <p:attrName>ppt_h</p:attrName>
                                        </p:attrNameLst>
                                      </p:cBhvr>
                                      <p:tavLst>
                                        <p:tav tm="0">
                                          <p:val>
                                            <p:strVal val="ppt_h"/>
                                          </p:val>
                                        </p:tav>
                                        <p:tav tm="100000">
                                          <p:val>
                                            <p:strVal val="ppt_h"/>
                                          </p:val>
                                        </p:tav>
                                      </p:tavLst>
                                    </p:anim>
                                    <p:animEffect transition="out" filter="fade">
                                      <p:cBhvr>
                                        <p:cTn id="187" dur="1000"/>
                                        <p:tgtEl>
                                          <p:spTgt spid="1352738"/>
                                        </p:tgtEl>
                                      </p:cBhvr>
                                    </p:animEffect>
                                    <p:set>
                                      <p:cBhvr>
                                        <p:cTn id="188" dur="1" fill="hold">
                                          <p:stCondLst>
                                            <p:cond delay="999"/>
                                          </p:stCondLst>
                                        </p:cTn>
                                        <p:tgtEl>
                                          <p:spTgt spid="1352738"/>
                                        </p:tgtEl>
                                        <p:attrNameLst>
                                          <p:attrName>style.visibility</p:attrName>
                                        </p:attrNameLst>
                                      </p:cBhvr>
                                      <p:to>
                                        <p:strVal val="hidden"/>
                                      </p:to>
                                    </p:set>
                                  </p:childTnLst>
                                </p:cTn>
                              </p:par>
                              <p:par>
                                <p:cTn id="189" presetID="55" presetClass="exit" presetSubtype="0" fill="hold" grpId="1" nodeType="withEffect">
                                  <p:stCondLst>
                                    <p:cond delay="0"/>
                                  </p:stCondLst>
                                  <p:childTnLst>
                                    <p:anim calcmode="lin" valueType="num">
                                      <p:cBhvr>
                                        <p:cTn id="190" dur="1000"/>
                                        <p:tgtEl>
                                          <p:spTgt spid="1352739"/>
                                        </p:tgtEl>
                                        <p:attrNameLst>
                                          <p:attrName>ppt_w</p:attrName>
                                        </p:attrNameLst>
                                      </p:cBhvr>
                                      <p:tavLst>
                                        <p:tav tm="0">
                                          <p:val>
                                            <p:strVal val="ppt_w"/>
                                          </p:val>
                                        </p:tav>
                                        <p:tav tm="100000">
                                          <p:val>
                                            <p:strVal val="ppt_w*0.70"/>
                                          </p:val>
                                        </p:tav>
                                      </p:tavLst>
                                    </p:anim>
                                    <p:anim calcmode="lin" valueType="num">
                                      <p:cBhvr>
                                        <p:cTn id="191" dur="1000"/>
                                        <p:tgtEl>
                                          <p:spTgt spid="1352739"/>
                                        </p:tgtEl>
                                        <p:attrNameLst>
                                          <p:attrName>ppt_h</p:attrName>
                                        </p:attrNameLst>
                                      </p:cBhvr>
                                      <p:tavLst>
                                        <p:tav tm="0">
                                          <p:val>
                                            <p:strVal val="ppt_h"/>
                                          </p:val>
                                        </p:tav>
                                        <p:tav tm="100000">
                                          <p:val>
                                            <p:strVal val="ppt_h"/>
                                          </p:val>
                                        </p:tav>
                                      </p:tavLst>
                                    </p:anim>
                                    <p:animEffect transition="out" filter="fade">
                                      <p:cBhvr>
                                        <p:cTn id="192" dur="1000"/>
                                        <p:tgtEl>
                                          <p:spTgt spid="1352739"/>
                                        </p:tgtEl>
                                      </p:cBhvr>
                                    </p:animEffect>
                                    <p:set>
                                      <p:cBhvr>
                                        <p:cTn id="193" dur="1" fill="hold">
                                          <p:stCondLst>
                                            <p:cond delay="999"/>
                                          </p:stCondLst>
                                        </p:cTn>
                                        <p:tgtEl>
                                          <p:spTgt spid="1352739"/>
                                        </p:tgtEl>
                                        <p:attrNameLst>
                                          <p:attrName>style.visibility</p:attrName>
                                        </p:attrNameLst>
                                      </p:cBhvr>
                                      <p:to>
                                        <p:strVal val="hidden"/>
                                      </p:to>
                                    </p:set>
                                  </p:childTnLst>
                                </p:cTn>
                              </p:par>
                              <p:par>
                                <p:cTn id="194" presetID="55" presetClass="exit" presetSubtype="0" fill="hold" grpId="1" nodeType="withEffect">
                                  <p:stCondLst>
                                    <p:cond delay="0"/>
                                  </p:stCondLst>
                                  <p:childTnLst>
                                    <p:anim calcmode="lin" valueType="num">
                                      <p:cBhvr>
                                        <p:cTn id="195" dur="1000"/>
                                        <p:tgtEl>
                                          <p:spTgt spid="1352740"/>
                                        </p:tgtEl>
                                        <p:attrNameLst>
                                          <p:attrName>ppt_w</p:attrName>
                                        </p:attrNameLst>
                                      </p:cBhvr>
                                      <p:tavLst>
                                        <p:tav tm="0">
                                          <p:val>
                                            <p:strVal val="ppt_w"/>
                                          </p:val>
                                        </p:tav>
                                        <p:tav tm="100000">
                                          <p:val>
                                            <p:strVal val="ppt_w*0.70"/>
                                          </p:val>
                                        </p:tav>
                                      </p:tavLst>
                                    </p:anim>
                                    <p:anim calcmode="lin" valueType="num">
                                      <p:cBhvr>
                                        <p:cTn id="196" dur="1000"/>
                                        <p:tgtEl>
                                          <p:spTgt spid="1352740"/>
                                        </p:tgtEl>
                                        <p:attrNameLst>
                                          <p:attrName>ppt_h</p:attrName>
                                        </p:attrNameLst>
                                      </p:cBhvr>
                                      <p:tavLst>
                                        <p:tav tm="0">
                                          <p:val>
                                            <p:strVal val="ppt_h"/>
                                          </p:val>
                                        </p:tav>
                                        <p:tav tm="100000">
                                          <p:val>
                                            <p:strVal val="ppt_h"/>
                                          </p:val>
                                        </p:tav>
                                      </p:tavLst>
                                    </p:anim>
                                    <p:animEffect transition="out" filter="fade">
                                      <p:cBhvr>
                                        <p:cTn id="197" dur="1000"/>
                                        <p:tgtEl>
                                          <p:spTgt spid="1352740"/>
                                        </p:tgtEl>
                                      </p:cBhvr>
                                    </p:animEffect>
                                    <p:set>
                                      <p:cBhvr>
                                        <p:cTn id="198" dur="1" fill="hold">
                                          <p:stCondLst>
                                            <p:cond delay="999"/>
                                          </p:stCondLst>
                                        </p:cTn>
                                        <p:tgtEl>
                                          <p:spTgt spid="1352740"/>
                                        </p:tgtEl>
                                        <p:attrNameLst>
                                          <p:attrName>style.visibility</p:attrName>
                                        </p:attrNameLst>
                                      </p:cBhvr>
                                      <p:to>
                                        <p:strVal val="hidden"/>
                                      </p:to>
                                    </p:set>
                                  </p:childTnLst>
                                </p:cTn>
                              </p:par>
                              <p:par>
                                <p:cTn id="199" presetID="55" presetClass="exit" presetSubtype="0" fill="hold" grpId="1" nodeType="withEffect">
                                  <p:stCondLst>
                                    <p:cond delay="0"/>
                                  </p:stCondLst>
                                  <p:childTnLst>
                                    <p:anim calcmode="lin" valueType="num">
                                      <p:cBhvr>
                                        <p:cTn id="200" dur="1000"/>
                                        <p:tgtEl>
                                          <p:spTgt spid="1352741"/>
                                        </p:tgtEl>
                                        <p:attrNameLst>
                                          <p:attrName>ppt_w</p:attrName>
                                        </p:attrNameLst>
                                      </p:cBhvr>
                                      <p:tavLst>
                                        <p:tav tm="0">
                                          <p:val>
                                            <p:strVal val="ppt_w"/>
                                          </p:val>
                                        </p:tav>
                                        <p:tav tm="100000">
                                          <p:val>
                                            <p:strVal val="ppt_w*0.70"/>
                                          </p:val>
                                        </p:tav>
                                      </p:tavLst>
                                    </p:anim>
                                    <p:anim calcmode="lin" valueType="num">
                                      <p:cBhvr>
                                        <p:cTn id="201" dur="1000"/>
                                        <p:tgtEl>
                                          <p:spTgt spid="1352741"/>
                                        </p:tgtEl>
                                        <p:attrNameLst>
                                          <p:attrName>ppt_h</p:attrName>
                                        </p:attrNameLst>
                                      </p:cBhvr>
                                      <p:tavLst>
                                        <p:tav tm="0">
                                          <p:val>
                                            <p:strVal val="ppt_h"/>
                                          </p:val>
                                        </p:tav>
                                        <p:tav tm="100000">
                                          <p:val>
                                            <p:strVal val="ppt_h"/>
                                          </p:val>
                                        </p:tav>
                                      </p:tavLst>
                                    </p:anim>
                                    <p:animEffect transition="out" filter="fade">
                                      <p:cBhvr>
                                        <p:cTn id="202" dur="1000"/>
                                        <p:tgtEl>
                                          <p:spTgt spid="1352741"/>
                                        </p:tgtEl>
                                      </p:cBhvr>
                                    </p:animEffect>
                                    <p:set>
                                      <p:cBhvr>
                                        <p:cTn id="203" dur="1" fill="hold">
                                          <p:stCondLst>
                                            <p:cond delay="999"/>
                                          </p:stCondLst>
                                        </p:cTn>
                                        <p:tgtEl>
                                          <p:spTgt spid="1352741"/>
                                        </p:tgtEl>
                                        <p:attrNameLst>
                                          <p:attrName>style.visibility</p:attrName>
                                        </p:attrNameLst>
                                      </p:cBhvr>
                                      <p:to>
                                        <p:strVal val="hidden"/>
                                      </p:to>
                                    </p:set>
                                  </p:childTnLst>
                                </p:cTn>
                              </p:par>
                              <p:par>
                                <p:cTn id="204" presetID="55" presetClass="exit" presetSubtype="0" fill="hold" grpId="1" nodeType="withEffect">
                                  <p:stCondLst>
                                    <p:cond delay="0"/>
                                  </p:stCondLst>
                                  <p:childTnLst>
                                    <p:anim calcmode="lin" valueType="num">
                                      <p:cBhvr>
                                        <p:cTn id="205" dur="1000"/>
                                        <p:tgtEl>
                                          <p:spTgt spid="1352742"/>
                                        </p:tgtEl>
                                        <p:attrNameLst>
                                          <p:attrName>ppt_w</p:attrName>
                                        </p:attrNameLst>
                                      </p:cBhvr>
                                      <p:tavLst>
                                        <p:tav tm="0">
                                          <p:val>
                                            <p:strVal val="ppt_w"/>
                                          </p:val>
                                        </p:tav>
                                        <p:tav tm="100000">
                                          <p:val>
                                            <p:strVal val="ppt_w*0.70"/>
                                          </p:val>
                                        </p:tav>
                                      </p:tavLst>
                                    </p:anim>
                                    <p:anim calcmode="lin" valueType="num">
                                      <p:cBhvr>
                                        <p:cTn id="206" dur="1000"/>
                                        <p:tgtEl>
                                          <p:spTgt spid="1352742"/>
                                        </p:tgtEl>
                                        <p:attrNameLst>
                                          <p:attrName>ppt_h</p:attrName>
                                        </p:attrNameLst>
                                      </p:cBhvr>
                                      <p:tavLst>
                                        <p:tav tm="0">
                                          <p:val>
                                            <p:strVal val="ppt_h"/>
                                          </p:val>
                                        </p:tav>
                                        <p:tav tm="100000">
                                          <p:val>
                                            <p:strVal val="ppt_h"/>
                                          </p:val>
                                        </p:tav>
                                      </p:tavLst>
                                    </p:anim>
                                    <p:animEffect transition="out" filter="fade">
                                      <p:cBhvr>
                                        <p:cTn id="207" dur="1000"/>
                                        <p:tgtEl>
                                          <p:spTgt spid="1352742"/>
                                        </p:tgtEl>
                                      </p:cBhvr>
                                    </p:animEffect>
                                    <p:set>
                                      <p:cBhvr>
                                        <p:cTn id="208" dur="1" fill="hold">
                                          <p:stCondLst>
                                            <p:cond delay="999"/>
                                          </p:stCondLst>
                                        </p:cTn>
                                        <p:tgtEl>
                                          <p:spTgt spid="1352742"/>
                                        </p:tgtEl>
                                        <p:attrNameLst>
                                          <p:attrName>style.visibility</p:attrName>
                                        </p:attrNameLst>
                                      </p:cBhvr>
                                      <p:to>
                                        <p:strVal val="hidden"/>
                                      </p:to>
                                    </p:set>
                                  </p:childTnLst>
                                </p:cTn>
                              </p:par>
                              <p:par>
                                <p:cTn id="209" presetID="55" presetClass="exit" presetSubtype="0" fill="hold" grpId="1" nodeType="withEffect">
                                  <p:stCondLst>
                                    <p:cond delay="0"/>
                                  </p:stCondLst>
                                  <p:childTnLst>
                                    <p:anim calcmode="lin" valueType="num">
                                      <p:cBhvr>
                                        <p:cTn id="210" dur="1000"/>
                                        <p:tgtEl>
                                          <p:spTgt spid="1352743"/>
                                        </p:tgtEl>
                                        <p:attrNameLst>
                                          <p:attrName>ppt_w</p:attrName>
                                        </p:attrNameLst>
                                      </p:cBhvr>
                                      <p:tavLst>
                                        <p:tav tm="0">
                                          <p:val>
                                            <p:strVal val="ppt_w"/>
                                          </p:val>
                                        </p:tav>
                                        <p:tav tm="100000">
                                          <p:val>
                                            <p:strVal val="ppt_w*0.70"/>
                                          </p:val>
                                        </p:tav>
                                      </p:tavLst>
                                    </p:anim>
                                    <p:anim calcmode="lin" valueType="num">
                                      <p:cBhvr>
                                        <p:cTn id="211" dur="1000"/>
                                        <p:tgtEl>
                                          <p:spTgt spid="1352743"/>
                                        </p:tgtEl>
                                        <p:attrNameLst>
                                          <p:attrName>ppt_h</p:attrName>
                                        </p:attrNameLst>
                                      </p:cBhvr>
                                      <p:tavLst>
                                        <p:tav tm="0">
                                          <p:val>
                                            <p:strVal val="ppt_h"/>
                                          </p:val>
                                        </p:tav>
                                        <p:tav tm="100000">
                                          <p:val>
                                            <p:strVal val="ppt_h"/>
                                          </p:val>
                                        </p:tav>
                                      </p:tavLst>
                                    </p:anim>
                                    <p:animEffect transition="out" filter="fade">
                                      <p:cBhvr>
                                        <p:cTn id="212" dur="1000"/>
                                        <p:tgtEl>
                                          <p:spTgt spid="1352743"/>
                                        </p:tgtEl>
                                      </p:cBhvr>
                                    </p:animEffect>
                                    <p:set>
                                      <p:cBhvr>
                                        <p:cTn id="213" dur="1" fill="hold">
                                          <p:stCondLst>
                                            <p:cond delay="999"/>
                                          </p:stCondLst>
                                        </p:cTn>
                                        <p:tgtEl>
                                          <p:spTgt spid="1352743"/>
                                        </p:tgtEl>
                                        <p:attrNameLst>
                                          <p:attrName>style.visibility</p:attrName>
                                        </p:attrNameLst>
                                      </p:cBhvr>
                                      <p:to>
                                        <p:strVal val="hidden"/>
                                      </p:to>
                                    </p:set>
                                  </p:childTnLst>
                                </p:cTn>
                              </p:par>
                            </p:childTnLst>
                          </p:cTn>
                        </p:par>
                        <p:par>
                          <p:cTn id="214" fill="hold">
                            <p:stCondLst>
                              <p:cond delay="2000"/>
                            </p:stCondLst>
                            <p:childTnLst>
                              <p:par>
                                <p:cTn id="215" presetID="0" presetClass="path" presetSubtype="0" accel="50000" decel="50000" fill="hold" nodeType="afterEffect">
                                  <p:stCondLst>
                                    <p:cond delay="0"/>
                                  </p:stCondLst>
                                  <p:childTnLst>
                                    <p:animMotion origin="layout" path="M -0.00017 0.00116 L 0.12066 0.00116 " pathEditMode="relative" rAng="0" ptsTypes="AA">
                                      <p:cBhvr>
                                        <p:cTn id="216" dur="5000" fill="hold"/>
                                        <p:tgtEl>
                                          <p:spTgt spid="2"/>
                                        </p:tgtEl>
                                        <p:attrNameLst>
                                          <p:attrName>ppt_x</p:attrName>
                                          <p:attrName>ppt_y</p:attrName>
                                        </p:attrNameLst>
                                      </p:cBhvr>
                                      <p:rCtr x="60" y="0"/>
                                    </p:animMotion>
                                  </p:childTnLst>
                                </p:cTn>
                              </p:par>
                              <p:par>
                                <p:cTn id="217" presetID="0" presetClass="path" presetSubtype="0" accel="50000" decel="50000" fill="hold" grpId="1" nodeType="withEffect">
                                  <p:stCondLst>
                                    <p:cond delay="0"/>
                                  </p:stCondLst>
                                  <p:childTnLst>
                                    <p:animMotion origin="layout" path="M 0.23438 1.48148E-6 L 0.14063 1.48148E-6 " pathEditMode="relative" ptsTypes="AA">
                                      <p:cBhvr>
                                        <p:cTn id="218" dur="5000" fill="hold"/>
                                        <p:tgtEl>
                                          <p:spTgt spid="1352706"/>
                                        </p:tgtEl>
                                        <p:attrNameLst>
                                          <p:attrName>ppt_x</p:attrName>
                                          <p:attrName>ppt_y</p:attrName>
                                        </p:attrNameLst>
                                      </p:cBhvr>
                                    </p:animMotion>
                                  </p:childTnLst>
                                </p:cTn>
                              </p:par>
                              <p:par>
                                <p:cTn id="219" presetID="53" presetClass="entr" presetSubtype="0" fill="hold" grpId="0" nodeType="withEffect">
                                  <p:stCondLst>
                                    <p:cond delay="0"/>
                                  </p:stCondLst>
                                  <p:childTnLst>
                                    <p:set>
                                      <p:cBhvr>
                                        <p:cTn id="220" dur="1" fill="hold">
                                          <p:stCondLst>
                                            <p:cond delay="0"/>
                                          </p:stCondLst>
                                        </p:cTn>
                                        <p:tgtEl>
                                          <p:spTgt spid="1352761"/>
                                        </p:tgtEl>
                                        <p:attrNameLst>
                                          <p:attrName>style.visibility</p:attrName>
                                        </p:attrNameLst>
                                      </p:cBhvr>
                                      <p:to>
                                        <p:strVal val="visible"/>
                                      </p:to>
                                    </p:set>
                                    <p:anim calcmode="lin" valueType="num">
                                      <p:cBhvr>
                                        <p:cTn id="221" dur="500" fill="hold"/>
                                        <p:tgtEl>
                                          <p:spTgt spid="1352761"/>
                                        </p:tgtEl>
                                        <p:attrNameLst>
                                          <p:attrName>ppt_w</p:attrName>
                                        </p:attrNameLst>
                                      </p:cBhvr>
                                      <p:tavLst>
                                        <p:tav tm="0">
                                          <p:val>
                                            <p:fltVal val="0"/>
                                          </p:val>
                                        </p:tav>
                                        <p:tav tm="100000">
                                          <p:val>
                                            <p:strVal val="#ppt_w"/>
                                          </p:val>
                                        </p:tav>
                                      </p:tavLst>
                                    </p:anim>
                                    <p:anim calcmode="lin" valueType="num">
                                      <p:cBhvr>
                                        <p:cTn id="222" dur="500" fill="hold"/>
                                        <p:tgtEl>
                                          <p:spTgt spid="1352761"/>
                                        </p:tgtEl>
                                        <p:attrNameLst>
                                          <p:attrName>ppt_h</p:attrName>
                                        </p:attrNameLst>
                                      </p:cBhvr>
                                      <p:tavLst>
                                        <p:tav tm="0">
                                          <p:val>
                                            <p:fltVal val="0"/>
                                          </p:val>
                                        </p:tav>
                                        <p:tav tm="100000">
                                          <p:val>
                                            <p:strVal val="#ppt_h"/>
                                          </p:val>
                                        </p:tav>
                                      </p:tavLst>
                                    </p:anim>
                                    <p:animEffect transition="in" filter="fade">
                                      <p:cBhvr>
                                        <p:cTn id="223" dur="500"/>
                                        <p:tgtEl>
                                          <p:spTgt spid="1352761"/>
                                        </p:tgtEl>
                                      </p:cBhvr>
                                    </p:animEffect>
                                  </p:childTnLst>
                                </p:cTn>
                              </p:par>
                              <p:par>
                                <p:cTn id="224" presetID="53" presetClass="entr" presetSubtype="0" fill="hold" grpId="0" nodeType="withEffect">
                                  <p:stCondLst>
                                    <p:cond delay="0"/>
                                  </p:stCondLst>
                                  <p:childTnLst>
                                    <p:set>
                                      <p:cBhvr>
                                        <p:cTn id="225" dur="1" fill="hold">
                                          <p:stCondLst>
                                            <p:cond delay="0"/>
                                          </p:stCondLst>
                                        </p:cTn>
                                        <p:tgtEl>
                                          <p:spTgt spid="1352760"/>
                                        </p:tgtEl>
                                        <p:attrNameLst>
                                          <p:attrName>style.visibility</p:attrName>
                                        </p:attrNameLst>
                                      </p:cBhvr>
                                      <p:to>
                                        <p:strVal val="visible"/>
                                      </p:to>
                                    </p:set>
                                    <p:anim calcmode="lin" valueType="num">
                                      <p:cBhvr>
                                        <p:cTn id="226" dur="500" fill="hold"/>
                                        <p:tgtEl>
                                          <p:spTgt spid="1352760"/>
                                        </p:tgtEl>
                                        <p:attrNameLst>
                                          <p:attrName>ppt_w</p:attrName>
                                        </p:attrNameLst>
                                      </p:cBhvr>
                                      <p:tavLst>
                                        <p:tav tm="0">
                                          <p:val>
                                            <p:fltVal val="0"/>
                                          </p:val>
                                        </p:tav>
                                        <p:tav tm="100000">
                                          <p:val>
                                            <p:strVal val="#ppt_w"/>
                                          </p:val>
                                        </p:tav>
                                      </p:tavLst>
                                    </p:anim>
                                    <p:anim calcmode="lin" valueType="num">
                                      <p:cBhvr>
                                        <p:cTn id="227" dur="500" fill="hold"/>
                                        <p:tgtEl>
                                          <p:spTgt spid="1352760"/>
                                        </p:tgtEl>
                                        <p:attrNameLst>
                                          <p:attrName>ppt_h</p:attrName>
                                        </p:attrNameLst>
                                      </p:cBhvr>
                                      <p:tavLst>
                                        <p:tav tm="0">
                                          <p:val>
                                            <p:fltVal val="0"/>
                                          </p:val>
                                        </p:tav>
                                        <p:tav tm="100000">
                                          <p:val>
                                            <p:strVal val="#ppt_h"/>
                                          </p:val>
                                        </p:tav>
                                      </p:tavLst>
                                    </p:anim>
                                    <p:animEffect transition="in" filter="fade">
                                      <p:cBhvr>
                                        <p:cTn id="228" dur="500"/>
                                        <p:tgtEl>
                                          <p:spTgt spid="1352760"/>
                                        </p:tgtEl>
                                      </p:cBhvr>
                                    </p:animEffect>
                                  </p:childTnLst>
                                </p:cTn>
                              </p:par>
                              <p:par>
                                <p:cTn id="229" presetID="53" presetClass="entr" presetSubtype="0" fill="hold" grpId="0" nodeType="withEffect">
                                  <p:stCondLst>
                                    <p:cond delay="0"/>
                                  </p:stCondLst>
                                  <p:childTnLst>
                                    <p:set>
                                      <p:cBhvr>
                                        <p:cTn id="230" dur="1" fill="hold">
                                          <p:stCondLst>
                                            <p:cond delay="0"/>
                                          </p:stCondLst>
                                        </p:cTn>
                                        <p:tgtEl>
                                          <p:spTgt spid="1352763"/>
                                        </p:tgtEl>
                                        <p:attrNameLst>
                                          <p:attrName>style.visibility</p:attrName>
                                        </p:attrNameLst>
                                      </p:cBhvr>
                                      <p:to>
                                        <p:strVal val="visible"/>
                                      </p:to>
                                    </p:set>
                                    <p:anim calcmode="lin" valueType="num">
                                      <p:cBhvr>
                                        <p:cTn id="231" dur="500" fill="hold"/>
                                        <p:tgtEl>
                                          <p:spTgt spid="1352763"/>
                                        </p:tgtEl>
                                        <p:attrNameLst>
                                          <p:attrName>ppt_w</p:attrName>
                                        </p:attrNameLst>
                                      </p:cBhvr>
                                      <p:tavLst>
                                        <p:tav tm="0">
                                          <p:val>
                                            <p:fltVal val="0"/>
                                          </p:val>
                                        </p:tav>
                                        <p:tav tm="100000">
                                          <p:val>
                                            <p:strVal val="#ppt_w"/>
                                          </p:val>
                                        </p:tav>
                                      </p:tavLst>
                                    </p:anim>
                                    <p:anim calcmode="lin" valueType="num">
                                      <p:cBhvr>
                                        <p:cTn id="232" dur="500" fill="hold"/>
                                        <p:tgtEl>
                                          <p:spTgt spid="1352763"/>
                                        </p:tgtEl>
                                        <p:attrNameLst>
                                          <p:attrName>ppt_h</p:attrName>
                                        </p:attrNameLst>
                                      </p:cBhvr>
                                      <p:tavLst>
                                        <p:tav tm="0">
                                          <p:val>
                                            <p:fltVal val="0"/>
                                          </p:val>
                                        </p:tav>
                                        <p:tav tm="100000">
                                          <p:val>
                                            <p:strVal val="#ppt_h"/>
                                          </p:val>
                                        </p:tav>
                                      </p:tavLst>
                                    </p:anim>
                                    <p:animEffect transition="in" filter="fade">
                                      <p:cBhvr>
                                        <p:cTn id="233" dur="500"/>
                                        <p:tgtEl>
                                          <p:spTgt spid="1352763"/>
                                        </p:tgtEl>
                                      </p:cBhvr>
                                    </p:animEffect>
                                  </p:childTnLst>
                                </p:cTn>
                              </p:par>
                              <p:par>
                                <p:cTn id="234" presetID="53" presetClass="entr" presetSubtype="0" fill="hold" grpId="0" nodeType="withEffect">
                                  <p:stCondLst>
                                    <p:cond delay="0"/>
                                  </p:stCondLst>
                                  <p:childTnLst>
                                    <p:set>
                                      <p:cBhvr>
                                        <p:cTn id="235" dur="1" fill="hold">
                                          <p:stCondLst>
                                            <p:cond delay="0"/>
                                          </p:stCondLst>
                                        </p:cTn>
                                        <p:tgtEl>
                                          <p:spTgt spid="1352762"/>
                                        </p:tgtEl>
                                        <p:attrNameLst>
                                          <p:attrName>style.visibility</p:attrName>
                                        </p:attrNameLst>
                                      </p:cBhvr>
                                      <p:to>
                                        <p:strVal val="visible"/>
                                      </p:to>
                                    </p:set>
                                    <p:anim calcmode="lin" valueType="num">
                                      <p:cBhvr>
                                        <p:cTn id="236" dur="500" fill="hold"/>
                                        <p:tgtEl>
                                          <p:spTgt spid="1352762"/>
                                        </p:tgtEl>
                                        <p:attrNameLst>
                                          <p:attrName>ppt_w</p:attrName>
                                        </p:attrNameLst>
                                      </p:cBhvr>
                                      <p:tavLst>
                                        <p:tav tm="0">
                                          <p:val>
                                            <p:fltVal val="0"/>
                                          </p:val>
                                        </p:tav>
                                        <p:tav tm="100000">
                                          <p:val>
                                            <p:strVal val="#ppt_w"/>
                                          </p:val>
                                        </p:tav>
                                      </p:tavLst>
                                    </p:anim>
                                    <p:anim calcmode="lin" valueType="num">
                                      <p:cBhvr>
                                        <p:cTn id="237" dur="500" fill="hold"/>
                                        <p:tgtEl>
                                          <p:spTgt spid="1352762"/>
                                        </p:tgtEl>
                                        <p:attrNameLst>
                                          <p:attrName>ppt_h</p:attrName>
                                        </p:attrNameLst>
                                      </p:cBhvr>
                                      <p:tavLst>
                                        <p:tav tm="0">
                                          <p:val>
                                            <p:fltVal val="0"/>
                                          </p:val>
                                        </p:tav>
                                        <p:tav tm="100000">
                                          <p:val>
                                            <p:strVal val="#ppt_h"/>
                                          </p:val>
                                        </p:tav>
                                      </p:tavLst>
                                    </p:anim>
                                    <p:animEffect transition="in" filter="fade">
                                      <p:cBhvr>
                                        <p:cTn id="238" dur="500"/>
                                        <p:tgtEl>
                                          <p:spTgt spid="1352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706" grpId="0" animBg="1"/>
      <p:bldP spid="1352706" grpId="1" animBg="1"/>
      <p:bldP spid="1352716" grpId="0" animBg="1"/>
      <p:bldP spid="1352717" grpId="0"/>
      <p:bldP spid="1352718" grpId="0" animBg="1"/>
      <p:bldP spid="1352719" grpId="0" animBg="1"/>
      <p:bldP spid="1352720" grpId="0" animBg="1"/>
      <p:bldP spid="1352721" grpId="0" animBg="1"/>
      <p:bldP spid="1352722" grpId="0" animBg="1"/>
      <p:bldP spid="1352723" grpId="0" animBg="1"/>
      <p:bldP spid="1352724" grpId="0" animBg="1"/>
      <p:bldP spid="1352725" grpId="0" animBg="1"/>
      <p:bldP spid="1352726" grpId="0" animBg="1"/>
      <p:bldP spid="1352727" grpId="0" animBg="1"/>
      <p:bldP spid="1352728" grpId="0" animBg="1"/>
      <p:bldP spid="1352733" grpId="0" animBg="1"/>
      <p:bldP spid="1352733" grpId="1" animBg="1"/>
      <p:bldP spid="1352734" grpId="0" animBg="1"/>
      <p:bldP spid="1352734" grpId="1" animBg="1"/>
      <p:bldP spid="1352735" grpId="0" animBg="1"/>
      <p:bldP spid="1352735" grpId="1" animBg="1"/>
      <p:bldP spid="1352736" grpId="0" animBg="1"/>
      <p:bldP spid="1352736" grpId="1" animBg="1"/>
      <p:bldP spid="1352737" grpId="0" animBg="1"/>
      <p:bldP spid="1352737" grpId="1" animBg="1"/>
      <p:bldP spid="1352738" grpId="0" animBg="1"/>
      <p:bldP spid="1352738" grpId="1" animBg="1"/>
      <p:bldP spid="1352739" grpId="0" animBg="1"/>
      <p:bldP spid="1352739" grpId="1" animBg="1"/>
      <p:bldP spid="1352740" grpId="0" animBg="1"/>
      <p:bldP spid="1352740" grpId="1" animBg="1"/>
      <p:bldP spid="1352741" grpId="0" animBg="1"/>
      <p:bldP spid="1352741" grpId="1" animBg="1"/>
      <p:bldP spid="1352742" grpId="0" animBg="1"/>
      <p:bldP spid="1352742" grpId="1" animBg="1"/>
      <p:bldP spid="1352743" grpId="0" animBg="1"/>
      <p:bldP spid="1352743" grpId="1" animBg="1"/>
      <p:bldP spid="1352711" grpId="0" animBg="1"/>
      <p:bldP spid="1352746" grpId="0" animBg="1"/>
      <p:bldP spid="1352746" grpId="1" animBg="1"/>
      <p:bldP spid="1352747" grpId="0" animBg="1"/>
      <p:bldP spid="1352748" grpId="0"/>
      <p:bldP spid="1352749" grpId="0" animBg="1"/>
      <p:bldP spid="1352750" grpId="0" animBg="1"/>
      <p:bldP spid="1352751" grpId="0" animBg="1"/>
      <p:bldP spid="1352752" grpId="0" animBg="1"/>
      <p:bldP spid="1352753" grpId="0" animBg="1"/>
      <p:bldP spid="1352754" grpId="0" animBg="1"/>
      <p:bldP spid="1352755" grpId="0" animBg="1"/>
      <p:bldP spid="1352756" grpId="0" animBg="1"/>
      <p:bldP spid="1352757" grpId="0" animBg="1"/>
      <p:bldP spid="1352758" grpId="0" animBg="1"/>
      <p:bldP spid="1352759" grpId="0" animBg="1"/>
      <p:bldP spid="1352760" grpId="0"/>
      <p:bldP spid="1352761" grpId="0" animBg="1"/>
      <p:bldP spid="1352762" grpId="0"/>
      <p:bldP spid="135276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Oval 29"/>
          <p:cNvSpPr>
            <a:spLocks noChangeArrowheads="1"/>
          </p:cNvSpPr>
          <p:nvPr/>
        </p:nvSpPr>
        <p:spPr bwMode="auto">
          <a:xfrm>
            <a:off x="4144963" y="4459288"/>
            <a:ext cx="1143000" cy="1143000"/>
          </a:xfrm>
          <a:prstGeom prst="ellipse">
            <a:avLst/>
          </a:prstGeom>
          <a:gradFill rotWithShape="1">
            <a:gsLst>
              <a:gs pos="0">
                <a:srgbClr val="DDDDDD"/>
              </a:gs>
              <a:gs pos="50000">
                <a:srgbClr val="F8F8F8"/>
              </a:gs>
              <a:gs pos="100000">
                <a:srgbClr val="DDDDDD"/>
              </a:gs>
            </a:gsLst>
            <a:lin ang="2700000" scaled="1"/>
          </a:gradFill>
          <a:ln w="9525">
            <a:solidFill>
              <a:srgbClr val="C0C0C0"/>
            </a:solidFill>
            <a:round/>
            <a:headEnd/>
            <a:tailEnd/>
          </a:ln>
        </p:spPr>
        <p:txBody>
          <a:bodyPr wrap="none" anchor="ctr"/>
          <a:lstStyle/>
          <a:p>
            <a:endParaRPr lang="en-US"/>
          </a:p>
        </p:txBody>
      </p:sp>
      <p:grpSp>
        <p:nvGrpSpPr>
          <p:cNvPr id="67587" name="Group 30"/>
          <p:cNvGrpSpPr>
            <a:grpSpLocks/>
          </p:cNvGrpSpPr>
          <p:nvPr/>
        </p:nvGrpSpPr>
        <p:grpSpPr bwMode="auto">
          <a:xfrm>
            <a:off x="6954838" y="4459288"/>
            <a:ext cx="1143000" cy="1143000"/>
            <a:chOff x="4032" y="1536"/>
            <a:chExt cx="720" cy="720"/>
          </a:xfrm>
        </p:grpSpPr>
        <p:sp>
          <p:nvSpPr>
            <p:cNvPr id="1350687" name="Oval 31"/>
            <p:cNvSpPr>
              <a:spLocks noChangeArrowheads="1"/>
            </p:cNvSpPr>
            <p:nvPr/>
          </p:nvSpPr>
          <p:spPr bwMode="auto">
            <a:xfrm>
              <a:off x="4032" y="1536"/>
              <a:ext cx="720" cy="720"/>
            </a:xfrm>
            <a:prstGeom prst="ellipse">
              <a:avLst/>
            </a:prstGeom>
            <a:gradFill rotWithShape="1">
              <a:gsLst>
                <a:gs pos="0">
                  <a:schemeClr val="tx2"/>
                </a:gs>
                <a:gs pos="50000">
                  <a:schemeClr val="bg2"/>
                </a:gs>
                <a:gs pos="100000">
                  <a:schemeClr val="tx2"/>
                </a:gs>
              </a:gsLst>
              <a:lin ang="2700000" scaled="1"/>
            </a:gradFill>
            <a:ln w="9525">
              <a:noFill/>
              <a:round/>
              <a:headEnd/>
              <a:tailEnd/>
            </a:ln>
            <a:effectLst/>
          </p:spPr>
          <p:txBody>
            <a:bodyPr wrap="none" anchor="ctr"/>
            <a:lstStyle/>
            <a:p>
              <a:pPr>
                <a:defRPr/>
              </a:pPr>
              <a:endParaRPr lang="en-US"/>
            </a:p>
          </p:txBody>
        </p:sp>
        <p:sp>
          <p:nvSpPr>
            <p:cNvPr id="67624" name="Oval 32"/>
            <p:cNvSpPr>
              <a:spLocks noChangeArrowheads="1"/>
            </p:cNvSpPr>
            <p:nvPr/>
          </p:nvSpPr>
          <p:spPr bwMode="auto">
            <a:xfrm>
              <a:off x="4314" y="1806"/>
              <a:ext cx="192" cy="192"/>
            </a:xfrm>
            <a:prstGeom prst="ellipse">
              <a:avLst/>
            </a:prstGeom>
            <a:solidFill>
              <a:schemeClr val="bg1"/>
            </a:solidFill>
            <a:ln w="9525">
              <a:solidFill>
                <a:schemeClr val="tx1"/>
              </a:solidFill>
              <a:round/>
              <a:headEnd/>
              <a:tailEnd/>
            </a:ln>
          </p:spPr>
          <p:txBody>
            <a:bodyPr wrap="none" anchor="ctr"/>
            <a:lstStyle/>
            <a:p>
              <a:r>
                <a:rPr lang="en-US" b="1"/>
                <a:t>8</a:t>
              </a:r>
            </a:p>
          </p:txBody>
        </p:sp>
      </p:grpSp>
      <p:sp>
        <p:nvSpPr>
          <p:cNvPr id="67588" name="Rectangle 2"/>
          <p:cNvSpPr>
            <a:spLocks noGrp="1" noChangeArrowheads="1"/>
          </p:cNvSpPr>
          <p:nvPr>
            <p:ph type="title"/>
          </p:nvPr>
        </p:nvSpPr>
        <p:spPr/>
        <p:txBody>
          <a:bodyPr/>
          <a:lstStyle/>
          <a:p>
            <a:pPr eaLnBrk="1" hangingPunct="1"/>
            <a:r>
              <a:rPr lang="en-US" sz="4000" smtClean="0"/>
              <a:t>Elastic Collision</a:t>
            </a:r>
          </a:p>
        </p:txBody>
      </p:sp>
      <p:sp>
        <p:nvSpPr>
          <p:cNvPr id="67589" name="Oval 3"/>
          <p:cNvSpPr>
            <a:spLocks noChangeArrowheads="1"/>
          </p:cNvSpPr>
          <p:nvPr/>
        </p:nvSpPr>
        <p:spPr bwMode="auto">
          <a:xfrm>
            <a:off x="857250" y="1885950"/>
            <a:ext cx="1143000" cy="1143000"/>
          </a:xfrm>
          <a:prstGeom prst="ellipse">
            <a:avLst/>
          </a:prstGeom>
          <a:gradFill rotWithShape="1">
            <a:gsLst>
              <a:gs pos="0">
                <a:srgbClr val="DDDDDD"/>
              </a:gs>
              <a:gs pos="50000">
                <a:srgbClr val="F8F8F8"/>
              </a:gs>
              <a:gs pos="100000">
                <a:srgbClr val="DDDDDD"/>
              </a:gs>
            </a:gsLst>
            <a:lin ang="2700000" scaled="1"/>
          </a:gradFill>
          <a:ln w="9525">
            <a:solidFill>
              <a:srgbClr val="C0C0C0"/>
            </a:solidFill>
            <a:round/>
            <a:headEnd/>
            <a:tailEnd/>
          </a:ln>
        </p:spPr>
        <p:txBody>
          <a:bodyPr wrap="none" anchor="ctr"/>
          <a:lstStyle/>
          <a:p>
            <a:endParaRPr lang="en-US"/>
          </a:p>
        </p:txBody>
      </p:sp>
      <p:grpSp>
        <p:nvGrpSpPr>
          <p:cNvPr id="67590" name="Group 10"/>
          <p:cNvGrpSpPr>
            <a:grpSpLocks/>
          </p:cNvGrpSpPr>
          <p:nvPr/>
        </p:nvGrpSpPr>
        <p:grpSpPr bwMode="auto">
          <a:xfrm>
            <a:off x="4143375" y="1895475"/>
            <a:ext cx="1143000" cy="1143000"/>
            <a:chOff x="4032" y="1536"/>
            <a:chExt cx="720" cy="720"/>
          </a:xfrm>
        </p:grpSpPr>
        <p:sp>
          <p:nvSpPr>
            <p:cNvPr id="1350660" name="Oval 4"/>
            <p:cNvSpPr>
              <a:spLocks noChangeArrowheads="1"/>
            </p:cNvSpPr>
            <p:nvPr/>
          </p:nvSpPr>
          <p:spPr bwMode="auto">
            <a:xfrm>
              <a:off x="4032" y="1536"/>
              <a:ext cx="720" cy="720"/>
            </a:xfrm>
            <a:prstGeom prst="ellipse">
              <a:avLst/>
            </a:prstGeom>
            <a:gradFill rotWithShape="1">
              <a:gsLst>
                <a:gs pos="0">
                  <a:schemeClr val="tx2"/>
                </a:gs>
                <a:gs pos="50000">
                  <a:schemeClr val="bg2"/>
                </a:gs>
                <a:gs pos="100000">
                  <a:schemeClr val="tx2"/>
                </a:gs>
              </a:gsLst>
              <a:lin ang="2700000" scaled="1"/>
            </a:gradFill>
            <a:ln w="9525">
              <a:noFill/>
              <a:round/>
              <a:headEnd/>
              <a:tailEnd/>
            </a:ln>
            <a:effectLst/>
          </p:spPr>
          <p:txBody>
            <a:bodyPr wrap="none" anchor="ctr"/>
            <a:lstStyle/>
            <a:p>
              <a:pPr>
                <a:defRPr/>
              </a:pPr>
              <a:endParaRPr lang="en-US"/>
            </a:p>
          </p:txBody>
        </p:sp>
        <p:sp>
          <p:nvSpPr>
            <p:cNvPr id="67622" name="Oval 5"/>
            <p:cNvSpPr>
              <a:spLocks noChangeArrowheads="1"/>
            </p:cNvSpPr>
            <p:nvPr/>
          </p:nvSpPr>
          <p:spPr bwMode="auto">
            <a:xfrm>
              <a:off x="4314" y="1806"/>
              <a:ext cx="192" cy="192"/>
            </a:xfrm>
            <a:prstGeom prst="ellipse">
              <a:avLst/>
            </a:prstGeom>
            <a:solidFill>
              <a:schemeClr val="bg1"/>
            </a:solidFill>
            <a:ln w="9525">
              <a:solidFill>
                <a:schemeClr val="tx1"/>
              </a:solidFill>
              <a:round/>
              <a:headEnd/>
              <a:tailEnd/>
            </a:ln>
          </p:spPr>
          <p:txBody>
            <a:bodyPr wrap="none" anchor="ctr"/>
            <a:lstStyle/>
            <a:p>
              <a:r>
                <a:rPr lang="en-US" b="1"/>
                <a:t>8</a:t>
              </a:r>
            </a:p>
          </p:txBody>
        </p:sp>
      </p:grpSp>
      <p:sp>
        <p:nvSpPr>
          <p:cNvPr id="67591" name="Line 12"/>
          <p:cNvSpPr>
            <a:spLocks noChangeShapeType="1"/>
          </p:cNvSpPr>
          <p:nvPr/>
        </p:nvSpPr>
        <p:spPr bwMode="auto">
          <a:xfrm>
            <a:off x="344488" y="3040063"/>
            <a:ext cx="7743825" cy="0"/>
          </a:xfrm>
          <a:prstGeom prst="line">
            <a:avLst/>
          </a:prstGeom>
          <a:noFill/>
          <a:ln w="12700">
            <a:solidFill>
              <a:schemeClr val="tx1"/>
            </a:solidFill>
            <a:round/>
            <a:headEnd/>
            <a:tailEnd/>
          </a:ln>
        </p:spPr>
        <p:txBody>
          <a:bodyPr/>
          <a:lstStyle/>
          <a:p>
            <a:endParaRPr lang="en-US"/>
          </a:p>
        </p:txBody>
      </p:sp>
      <p:sp>
        <p:nvSpPr>
          <p:cNvPr id="67592" name="Line 13"/>
          <p:cNvSpPr>
            <a:spLocks noChangeShapeType="1"/>
          </p:cNvSpPr>
          <p:nvPr/>
        </p:nvSpPr>
        <p:spPr bwMode="auto">
          <a:xfrm>
            <a:off x="2114550" y="2495550"/>
            <a:ext cx="847725" cy="0"/>
          </a:xfrm>
          <a:prstGeom prst="line">
            <a:avLst/>
          </a:prstGeom>
          <a:noFill/>
          <a:ln w="22225">
            <a:solidFill>
              <a:schemeClr val="tx1"/>
            </a:solidFill>
            <a:round/>
            <a:headEnd/>
            <a:tailEnd type="triangle" w="lg" len="med"/>
          </a:ln>
        </p:spPr>
        <p:txBody>
          <a:bodyPr/>
          <a:lstStyle/>
          <a:p>
            <a:endParaRPr lang="en-US"/>
          </a:p>
        </p:txBody>
      </p:sp>
      <p:sp>
        <p:nvSpPr>
          <p:cNvPr id="67593" name="Text Box 14"/>
          <p:cNvSpPr txBox="1">
            <a:spLocks noChangeArrowheads="1"/>
          </p:cNvSpPr>
          <p:nvPr/>
        </p:nvSpPr>
        <p:spPr bwMode="auto">
          <a:xfrm>
            <a:off x="2341563" y="2093913"/>
            <a:ext cx="382587" cy="366712"/>
          </a:xfrm>
          <a:prstGeom prst="rect">
            <a:avLst/>
          </a:prstGeom>
          <a:noFill/>
          <a:ln w="9525">
            <a:noFill/>
            <a:miter lim="800000"/>
            <a:headEnd/>
            <a:tailEnd/>
          </a:ln>
        </p:spPr>
        <p:txBody>
          <a:bodyPr wrap="none">
            <a:spAutoFit/>
          </a:bodyPr>
          <a:lstStyle/>
          <a:p>
            <a:r>
              <a:rPr lang="en-US" sz="1800" i="1"/>
              <a:t>v</a:t>
            </a:r>
            <a:r>
              <a:rPr lang="en-US" sz="1800" i="1" baseline="-25000"/>
              <a:t>1</a:t>
            </a:r>
          </a:p>
        </p:txBody>
      </p:sp>
      <p:sp>
        <p:nvSpPr>
          <p:cNvPr id="67594" name="Line 15"/>
          <p:cNvSpPr>
            <a:spLocks noChangeShapeType="1"/>
          </p:cNvSpPr>
          <p:nvPr/>
        </p:nvSpPr>
        <p:spPr bwMode="auto">
          <a:xfrm flipH="1">
            <a:off x="352425" y="2095500"/>
            <a:ext cx="533400" cy="0"/>
          </a:xfrm>
          <a:prstGeom prst="line">
            <a:avLst/>
          </a:prstGeom>
          <a:noFill/>
          <a:ln w="9525">
            <a:solidFill>
              <a:srgbClr val="808080"/>
            </a:solidFill>
            <a:round/>
            <a:headEnd/>
            <a:tailEnd/>
          </a:ln>
        </p:spPr>
        <p:txBody>
          <a:bodyPr/>
          <a:lstStyle/>
          <a:p>
            <a:endParaRPr lang="en-US"/>
          </a:p>
        </p:txBody>
      </p:sp>
      <p:sp>
        <p:nvSpPr>
          <p:cNvPr id="67595" name="Line 16"/>
          <p:cNvSpPr>
            <a:spLocks noChangeShapeType="1"/>
          </p:cNvSpPr>
          <p:nvPr/>
        </p:nvSpPr>
        <p:spPr bwMode="auto">
          <a:xfrm flipH="1">
            <a:off x="239713" y="2173288"/>
            <a:ext cx="533400" cy="0"/>
          </a:xfrm>
          <a:prstGeom prst="line">
            <a:avLst/>
          </a:prstGeom>
          <a:noFill/>
          <a:ln w="9525">
            <a:solidFill>
              <a:srgbClr val="808080"/>
            </a:solidFill>
            <a:round/>
            <a:headEnd/>
            <a:tailEnd/>
          </a:ln>
        </p:spPr>
        <p:txBody>
          <a:bodyPr/>
          <a:lstStyle/>
          <a:p>
            <a:endParaRPr lang="en-US"/>
          </a:p>
        </p:txBody>
      </p:sp>
      <p:sp>
        <p:nvSpPr>
          <p:cNvPr id="67596" name="Line 17"/>
          <p:cNvSpPr>
            <a:spLocks noChangeShapeType="1"/>
          </p:cNvSpPr>
          <p:nvPr/>
        </p:nvSpPr>
        <p:spPr bwMode="auto">
          <a:xfrm flipH="1">
            <a:off x="260350" y="2260600"/>
            <a:ext cx="533400" cy="0"/>
          </a:xfrm>
          <a:prstGeom prst="line">
            <a:avLst/>
          </a:prstGeom>
          <a:noFill/>
          <a:ln w="9525">
            <a:solidFill>
              <a:srgbClr val="808080"/>
            </a:solidFill>
            <a:round/>
            <a:headEnd/>
            <a:tailEnd/>
          </a:ln>
        </p:spPr>
        <p:txBody>
          <a:bodyPr/>
          <a:lstStyle/>
          <a:p>
            <a:endParaRPr lang="en-US"/>
          </a:p>
        </p:txBody>
      </p:sp>
      <p:sp>
        <p:nvSpPr>
          <p:cNvPr id="67597" name="Line 18"/>
          <p:cNvSpPr>
            <a:spLocks noChangeShapeType="1"/>
          </p:cNvSpPr>
          <p:nvPr/>
        </p:nvSpPr>
        <p:spPr bwMode="auto">
          <a:xfrm flipH="1">
            <a:off x="114300" y="2424113"/>
            <a:ext cx="681038" cy="0"/>
          </a:xfrm>
          <a:prstGeom prst="line">
            <a:avLst/>
          </a:prstGeom>
          <a:noFill/>
          <a:ln w="9525">
            <a:solidFill>
              <a:srgbClr val="808080"/>
            </a:solidFill>
            <a:round/>
            <a:headEnd/>
            <a:tailEnd/>
          </a:ln>
        </p:spPr>
        <p:txBody>
          <a:bodyPr/>
          <a:lstStyle/>
          <a:p>
            <a:endParaRPr lang="en-US"/>
          </a:p>
        </p:txBody>
      </p:sp>
      <p:sp>
        <p:nvSpPr>
          <p:cNvPr id="67598" name="Line 19"/>
          <p:cNvSpPr>
            <a:spLocks noChangeShapeType="1"/>
          </p:cNvSpPr>
          <p:nvPr/>
        </p:nvSpPr>
        <p:spPr bwMode="auto">
          <a:xfrm flipH="1">
            <a:off x="263525" y="2501900"/>
            <a:ext cx="533400" cy="0"/>
          </a:xfrm>
          <a:prstGeom prst="line">
            <a:avLst/>
          </a:prstGeom>
          <a:noFill/>
          <a:ln w="9525">
            <a:solidFill>
              <a:srgbClr val="808080"/>
            </a:solidFill>
            <a:round/>
            <a:headEnd/>
            <a:tailEnd/>
          </a:ln>
        </p:spPr>
        <p:txBody>
          <a:bodyPr/>
          <a:lstStyle/>
          <a:p>
            <a:endParaRPr lang="en-US"/>
          </a:p>
        </p:txBody>
      </p:sp>
      <p:sp>
        <p:nvSpPr>
          <p:cNvPr id="67599" name="Line 20"/>
          <p:cNvSpPr>
            <a:spLocks noChangeShapeType="1"/>
          </p:cNvSpPr>
          <p:nvPr/>
        </p:nvSpPr>
        <p:spPr bwMode="auto">
          <a:xfrm flipH="1">
            <a:off x="322263" y="2351088"/>
            <a:ext cx="533400" cy="0"/>
          </a:xfrm>
          <a:prstGeom prst="line">
            <a:avLst/>
          </a:prstGeom>
          <a:noFill/>
          <a:ln w="9525">
            <a:solidFill>
              <a:srgbClr val="808080"/>
            </a:solidFill>
            <a:round/>
            <a:headEnd/>
            <a:tailEnd/>
          </a:ln>
        </p:spPr>
        <p:txBody>
          <a:bodyPr/>
          <a:lstStyle/>
          <a:p>
            <a:endParaRPr lang="en-US"/>
          </a:p>
        </p:txBody>
      </p:sp>
      <p:sp>
        <p:nvSpPr>
          <p:cNvPr id="67600" name="Line 22"/>
          <p:cNvSpPr>
            <a:spLocks noChangeShapeType="1"/>
          </p:cNvSpPr>
          <p:nvPr/>
        </p:nvSpPr>
        <p:spPr bwMode="auto">
          <a:xfrm flipH="1">
            <a:off x="228600" y="2887663"/>
            <a:ext cx="773113" cy="0"/>
          </a:xfrm>
          <a:prstGeom prst="line">
            <a:avLst/>
          </a:prstGeom>
          <a:noFill/>
          <a:ln w="9525">
            <a:solidFill>
              <a:srgbClr val="808080"/>
            </a:solidFill>
            <a:round/>
            <a:headEnd/>
            <a:tailEnd/>
          </a:ln>
        </p:spPr>
        <p:txBody>
          <a:bodyPr/>
          <a:lstStyle/>
          <a:p>
            <a:endParaRPr lang="en-US"/>
          </a:p>
        </p:txBody>
      </p:sp>
      <p:sp>
        <p:nvSpPr>
          <p:cNvPr id="67601" name="Line 24"/>
          <p:cNvSpPr>
            <a:spLocks noChangeShapeType="1"/>
          </p:cNvSpPr>
          <p:nvPr/>
        </p:nvSpPr>
        <p:spPr bwMode="auto">
          <a:xfrm flipH="1">
            <a:off x="142875" y="2566988"/>
            <a:ext cx="661988" cy="0"/>
          </a:xfrm>
          <a:prstGeom prst="line">
            <a:avLst/>
          </a:prstGeom>
          <a:noFill/>
          <a:ln w="9525">
            <a:solidFill>
              <a:srgbClr val="808080"/>
            </a:solidFill>
            <a:round/>
            <a:headEnd/>
            <a:tailEnd/>
          </a:ln>
        </p:spPr>
        <p:txBody>
          <a:bodyPr/>
          <a:lstStyle/>
          <a:p>
            <a:endParaRPr lang="en-US"/>
          </a:p>
        </p:txBody>
      </p:sp>
      <p:sp>
        <p:nvSpPr>
          <p:cNvPr id="67602" name="Line 25"/>
          <p:cNvSpPr>
            <a:spLocks noChangeShapeType="1"/>
          </p:cNvSpPr>
          <p:nvPr/>
        </p:nvSpPr>
        <p:spPr bwMode="auto">
          <a:xfrm flipH="1">
            <a:off x="320675" y="2740025"/>
            <a:ext cx="533400" cy="0"/>
          </a:xfrm>
          <a:prstGeom prst="line">
            <a:avLst/>
          </a:prstGeom>
          <a:noFill/>
          <a:ln w="9525">
            <a:solidFill>
              <a:srgbClr val="808080"/>
            </a:solidFill>
            <a:round/>
            <a:headEnd/>
            <a:tailEnd/>
          </a:ln>
        </p:spPr>
        <p:txBody>
          <a:bodyPr/>
          <a:lstStyle/>
          <a:p>
            <a:endParaRPr lang="en-US"/>
          </a:p>
        </p:txBody>
      </p:sp>
      <p:sp>
        <p:nvSpPr>
          <p:cNvPr id="67603" name="Line 26"/>
          <p:cNvSpPr>
            <a:spLocks noChangeShapeType="1"/>
          </p:cNvSpPr>
          <p:nvPr/>
        </p:nvSpPr>
        <p:spPr bwMode="auto">
          <a:xfrm flipH="1">
            <a:off x="265113" y="2827338"/>
            <a:ext cx="533400" cy="0"/>
          </a:xfrm>
          <a:prstGeom prst="line">
            <a:avLst/>
          </a:prstGeom>
          <a:noFill/>
          <a:ln w="9525">
            <a:solidFill>
              <a:srgbClr val="808080"/>
            </a:solidFill>
            <a:round/>
            <a:headEnd/>
            <a:tailEnd/>
          </a:ln>
        </p:spPr>
        <p:txBody>
          <a:bodyPr/>
          <a:lstStyle/>
          <a:p>
            <a:endParaRPr lang="en-US"/>
          </a:p>
        </p:txBody>
      </p:sp>
      <p:sp>
        <p:nvSpPr>
          <p:cNvPr id="67604" name="Line 27"/>
          <p:cNvSpPr>
            <a:spLocks noChangeShapeType="1"/>
          </p:cNvSpPr>
          <p:nvPr/>
        </p:nvSpPr>
        <p:spPr bwMode="auto">
          <a:xfrm flipH="1">
            <a:off x="266700" y="2657475"/>
            <a:ext cx="533400" cy="0"/>
          </a:xfrm>
          <a:prstGeom prst="line">
            <a:avLst/>
          </a:prstGeom>
          <a:noFill/>
          <a:ln w="9525">
            <a:solidFill>
              <a:srgbClr val="808080"/>
            </a:solidFill>
            <a:round/>
            <a:headEnd/>
            <a:tailEnd/>
          </a:ln>
        </p:spPr>
        <p:txBody>
          <a:bodyPr/>
          <a:lstStyle/>
          <a:p>
            <a:endParaRPr lang="en-US"/>
          </a:p>
        </p:txBody>
      </p:sp>
      <p:sp>
        <p:nvSpPr>
          <p:cNvPr id="67605" name="Text Box 28"/>
          <p:cNvSpPr txBox="1">
            <a:spLocks noChangeArrowheads="1"/>
          </p:cNvSpPr>
          <p:nvPr/>
        </p:nvSpPr>
        <p:spPr bwMode="auto">
          <a:xfrm>
            <a:off x="388938" y="3084513"/>
            <a:ext cx="831850" cy="366712"/>
          </a:xfrm>
          <a:prstGeom prst="rect">
            <a:avLst/>
          </a:prstGeom>
          <a:noFill/>
          <a:ln w="9525">
            <a:noFill/>
            <a:miter lim="800000"/>
            <a:headEnd/>
            <a:tailEnd/>
          </a:ln>
        </p:spPr>
        <p:txBody>
          <a:bodyPr wrap="none">
            <a:spAutoFit/>
          </a:bodyPr>
          <a:lstStyle/>
          <a:p>
            <a:r>
              <a:rPr lang="en-US" sz="1800"/>
              <a:t>before</a:t>
            </a:r>
          </a:p>
        </p:txBody>
      </p:sp>
      <p:sp>
        <p:nvSpPr>
          <p:cNvPr id="67606" name="Line 33"/>
          <p:cNvSpPr>
            <a:spLocks noChangeShapeType="1"/>
          </p:cNvSpPr>
          <p:nvPr/>
        </p:nvSpPr>
        <p:spPr bwMode="auto">
          <a:xfrm>
            <a:off x="346075" y="5603875"/>
            <a:ext cx="7743825" cy="0"/>
          </a:xfrm>
          <a:prstGeom prst="line">
            <a:avLst/>
          </a:prstGeom>
          <a:noFill/>
          <a:ln w="12700">
            <a:solidFill>
              <a:schemeClr val="tx1"/>
            </a:solidFill>
            <a:round/>
            <a:headEnd/>
            <a:tailEnd/>
          </a:ln>
        </p:spPr>
        <p:txBody>
          <a:bodyPr/>
          <a:lstStyle/>
          <a:p>
            <a:endParaRPr lang="en-US"/>
          </a:p>
        </p:txBody>
      </p:sp>
      <p:sp>
        <p:nvSpPr>
          <p:cNvPr id="67607" name="Line 34"/>
          <p:cNvSpPr>
            <a:spLocks noChangeShapeType="1"/>
          </p:cNvSpPr>
          <p:nvPr/>
        </p:nvSpPr>
        <p:spPr bwMode="auto">
          <a:xfrm>
            <a:off x="8193088" y="5059363"/>
            <a:ext cx="847725" cy="0"/>
          </a:xfrm>
          <a:prstGeom prst="line">
            <a:avLst/>
          </a:prstGeom>
          <a:noFill/>
          <a:ln w="22225">
            <a:solidFill>
              <a:schemeClr val="tx1"/>
            </a:solidFill>
            <a:round/>
            <a:headEnd/>
            <a:tailEnd type="triangle" w="lg" len="med"/>
          </a:ln>
        </p:spPr>
        <p:txBody>
          <a:bodyPr/>
          <a:lstStyle/>
          <a:p>
            <a:endParaRPr lang="en-US"/>
          </a:p>
        </p:txBody>
      </p:sp>
      <p:sp>
        <p:nvSpPr>
          <p:cNvPr id="67608" name="Text Box 35"/>
          <p:cNvSpPr txBox="1">
            <a:spLocks noChangeArrowheads="1"/>
          </p:cNvSpPr>
          <p:nvPr/>
        </p:nvSpPr>
        <p:spPr bwMode="auto">
          <a:xfrm>
            <a:off x="8420100" y="4657725"/>
            <a:ext cx="382588" cy="366713"/>
          </a:xfrm>
          <a:prstGeom prst="rect">
            <a:avLst/>
          </a:prstGeom>
          <a:noFill/>
          <a:ln w="9525">
            <a:noFill/>
            <a:miter lim="800000"/>
            <a:headEnd/>
            <a:tailEnd/>
          </a:ln>
        </p:spPr>
        <p:txBody>
          <a:bodyPr wrap="none">
            <a:spAutoFit/>
          </a:bodyPr>
          <a:lstStyle/>
          <a:p>
            <a:r>
              <a:rPr lang="en-US" sz="1800" i="1"/>
              <a:t>v</a:t>
            </a:r>
            <a:r>
              <a:rPr lang="en-US" sz="1800" i="1" baseline="-25000"/>
              <a:t>2</a:t>
            </a:r>
          </a:p>
        </p:txBody>
      </p:sp>
      <p:sp>
        <p:nvSpPr>
          <p:cNvPr id="67609" name="Line 36"/>
          <p:cNvSpPr>
            <a:spLocks noChangeShapeType="1"/>
          </p:cNvSpPr>
          <p:nvPr/>
        </p:nvSpPr>
        <p:spPr bwMode="auto">
          <a:xfrm flipH="1">
            <a:off x="6421438" y="4668838"/>
            <a:ext cx="533400" cy="0"/>
          </a:xfrm>
          <a:prstGeom prst="line">
            <a:avLst/>
          </a:prstGeom>
          <a:noFill/>
          <a:ln w="9525">
            <a:solidFill>
              <a:srgbClr val="808080"/>
            </a:solidFill>
            <a:round/>
            <a:headEnd/>
            <a:tailEnd/>
          </a:ln>
        </p:spPr>
        <p:txBody>
          <a:bodyPr/>
          <a:lstStyle/>
          <a:p>
            <a:endParaRPr lang="en-US"/>
          </a:p>
        </p:txBody>
      </p:sp>
      <p:sp>
        <p:nvSpPr>
          <p:cNvPr id="67610" name="Line 37"/>
          <p:cNvSpPr>
            <a:spLocks noChangeShapeType="1"/>
          </p:cNvSpPr>
          <p:nvPr/>
        </p:nvSpPr>
        <p:spPr bwMode="auto">
          <a:xfrm flipH="1">
            <a:off x="6308725" y="4746625"/>
            <a:ext cx="533400" cy="0"/>
          </a:xfrm>
          <a:prstGeom prst="line">
            <a:avLst/>
          </a:prstGeom>
          <a:noFill/>
          <a:ln w="9525">
            <a:solidFill>
              <a:srgbClr val="808080"/>
            </a:solidFill>
            <a:round/>
            <a:headEnd/>
            <a:tailEnd/>
          </a:ln>
        </p:spPr>
        <p:txBody>
          <a:bodyPr/>
          <a:lstStyle/>
          <a:p>
            <a:endParaRPr lang="en-US"/>
          </a:p>
        </p:txBody>
      </p:sp>
      <p:sp>
        <p:nvSpPr>
          <p:cNvPr id="67611" name="Line 38"/>
          <p:cNvSpPr>
            <a:spLocks noChangeShapeType="1"/>
          </p:cNvSpPr>
          <p:nvPr/>
        </p:nvSpPr>
        <p:spPr bwMode="auto">
          <a:xfrm flipH="1">
            <a:off x="6329363" y="4833938"/>
            <a:ext cx="533400" cy="0"/>
          </a:xfrm>
          <a:prstGeom prst="line">
            <a:avLst/>
          </a:prstGeom>
          <a:noFill/>
          <a:ln w="9525">
            <a:solidFill>
              <a:srgbClr val="808080"/>
            </a:solidFill>
            <a:round/>
            <a:headEnd/>
            <a:tailEnd/>
          </a:ln>
        </p:spPr>
        <p:txBody>
          <a:bodyPr/>
          <a:lstStyle/>
          <a:p>
            <a:endParaRPr lang="en-US"/>
          </a:p>
        </p:txBody>
      </p:sp>
      <p:sp>
        <p:nvSpPr>
          <p:cNvPr id="67612" name="Line 39"/>
          <p:cNvSpPr>
            <a:spLocks noChangeShapeType="1"/>
          </p:cNvSpPr>
          <p:nvPr/>
        </p:nvSpPr>
        <p:spPr bwMode="auto">
          <a:xfrm flipH="1">
            <a:off x="6183313" y="4997450"/>
            <a:ext cx="681037" cy="0"/>
          </a:xfrm>
          <a:prstGeom prst="line">
            <a:avLst/>
          </a:prstGeom>
          <a:noFill/>
          <a:ln w="9525">
            <a:solidFill>
              <a:srgbClr val="808080"/>
            </a:solidFill>
            <a:round/>
            <a:headEnd/>
            <a:tailEnd/>
          </a:ln>
        </p:spPr>
        <p:txBody>
          <a:bodyPr/>
          <a:lstStyle/>
          <a:p>
            <a:endParaRPr lang="en-US"/>
          </a:p>
        </p:txBody>
      </p:sp>
      <p:sp>
        <p:nvSpPr>
          <p:cNvPr id="67613" name="Line 40"/>
          <p:cNvSpPr>
            <a:spLocks noChangeShapeType="1"/>
          </p:cNvSpPr>
          <p:nvPr/>
        </p:nvSpPr>
        <p:spPr bwMode="auto">
          <a:xfrm flipH="1">
            <a:off x="6332538" y="5075238"/>
            <a:ext cx="533400" cy="0"/>
          </a:xfrm>
          <a:prstGeom prst="line">
            <a:avLst/>
          </a:prstGeom>
          <a:noFill/>
          <a:ln w="9525">
            <a:solidFill>
              <a:srgbClr val="808080"/>
            </a:solidFill>
            <a:round/>
            <a:headEnd/>
            <a:tailEnd/>
          </a:ln>
        </p:spPr>
        <p:txBody>
          <a:bodyPr/>
          <a:lstStyle/>
          <a:p>
            <a:endParaRPr lang="en-US"/>
          </a:p>
        </p:txBody>
      </p:sp>
      <p:sp>
        <p:nvSpPr>
          <p:cNvPr id="67614" name="Line 41"/>
          <p:cNvSpPr>
            <a:spLocks noChangeShapeType="1"/>
          </p:cNvSpPr>
          <p:nvPr/>
        </p:nvSpPr>
        <p:spPr bwMode="auto">
          <a:xfrm flipH="1">
            <a:off x="6391275" y="4924425"/>
            <a:ext cx="533400" cy="0"/>
          </a:xfrm>
          <a:prstGeom prst="line">
            <a:avLst/>
          </a:prstGeom>
          <a:noFill/>
          <a:ln w="9525">
            <a:solidFill>
              <a:srgbClr val="808080"/>
            </a:solidFill>
            <a:round/>
            <a:headEnd/>
            <a:tailEnd/>
          </a:ln>
        </p:spPr>
        <p:txBody>
          <a:bodyPr/>
          <a:lstStyle/>
          <a:p>
            <a:endParaRPr lang="en-US"/>
          </a:p>
        </p:txBody>
      </p:sp>
      <p:sp>
        <p:nvSpPr>
          <p:cNvPr id="67615" name="Line 42"/>
          <p:cNvSpPr>
            <a:spLocks noChangeShapeType="1"/>
          </p:cNvSpPr>
          <p:nvPr/>
        </p:nvSpPr>
        <p:spPr bwMode="auto">
          <a:xfrm flipH="1">
            <a:off x="6297613" y="5461000"/>
            <a:ext cx="773112" cy="0"/>
          </a:xfrm>
          <a:prstGeom prst="line">
            <a:avLst/>
          </a:prstGeom>
          <a:noFill/>
          <a:ln w="9525">
            <a:solidFill>
              <a:srgbClr val="808080"/>
            </a:solidFill>
            <a:round/>
            <a:headEnd/>
            <a:tailEnd/>
          </a:ln>
        </p:spPr>
        <p:txBody>
          <a:bodyPr/>
          <a:lstStyle/>
          <a:p>
            <a:endParaRPr lang="en-US"/>
          </a:p>
        </p:txBody>
      </p:sp>
      <p:sp>
        <p:nvSpPr>
          <p:cNvPr id="67616" name="Line 43"/>
          <p:cNvSpPr>
            <a:spLocks noChangeShapeType="1"/>
          </p:cNvSpPr>
          <p:nvPr/>
        </p:nvSpPr>
        <p:spPr bwMode="auto">
          <a:xfrm flipH="1">
            <a:off x="6211888" y="5140325"/>
            <a:ext cx="661987" cy="0"/>
          </a:xfrm>
          <a:prstGeom prst="line">
            <a:avLst/>
          </a:prstGeom>
          <a:noFill/>
          <a:ln w="9525">
            <a:solidFill>
              <a:srgbClr val="808080"/>
            </a:solidFill>
            <a:round/>
            <a:headEnd/>
            <a:tailEnd/>
          </a:ln>
        </p:spPr>
        <p:txBody>
          <a:bodyPr/>
          <a:lstStyle/>
          <a:p>
            <a:endParaRPr lang="en-US"/>
          </a:p>
        </p:txBody>
      </p:sp>
      <p:sp>
        <p:nvSpPr>
          <p:cNvPr id="67617" name="Line 44"/>
          <p:cNvSpPr>
            <a:spLocks noChangeShapeType="1"/>
          </p:cNvSpPr>
          <p:nvPr/>
        </p:nvSpPr>
        <p:spPr bwMode="auto">
          <a:xfrm flipH="1">
            <a:off x="6389688" y="5313363"/>
            <a:ext cx="533400" cy="0"/>
          </a:xfrm>
          <a:prstGeom prst="line">
            <a:avLst/>
          </a:prstGeom>
          <a:noFill/>
          <a:ln w="9525">
            <a:solidFill>
              <a:srgbClr val="808080"/>
            </a:solidFill>
            <a:round/>
            <a:headEnd/>
            <a:tailEnd/>
          </a:ln>
        </p:spPr>
        <p:txBody>
          <a:bodyPr/>
          <a:lstStyle/>
          <a:p>
            <a:endParaRPr lang="en-US"/>
          </a:p>
        </p:txBody>
      </p:sp>
      <p:sp>
        <p:nvSpPr>
          <p:cNvPr id="67618" name="Line 45"/>
          <p:cNvSpPr>
            <a:spLocks noChangeShapeType="1"/>
          </p:cNvSpPr>
          <p:nvPr/>
        </p:nvSpPr>
        <p:spPr bwMode="auto">
          <a:xfrm flipH="1">
            <a:off x="6334125" y="5400675"/>
            <a:ext cx="533400" cy="0"/>
          </a:xfrm>
          <a:prstGeom prst="line">
            <a:avLst/>
          </a:prstGeom>
          <a:noFill/>
          <a:ln w="9525">
            <a:solidFill>
              <a:srgbClr val="808080"/>
            </a:solidFill>
            <a:round/>
            <a:headEnd/>
            <a:tailEnd/>
          </a:ln>
        </p:spPr>
        <p:txBody>
          <a:bodyPr/>
          <a:lstStyle/>
          <a:p>
            <a:endParaRPr lang="en-US"/>
          </a:p>
        </p:txBody>
      </p:sp>
      <p:sp>
        <p:nvSpPr>
          <p:cNvPr id="67619" name="Line 46"/>
          <p:cNvSpPr>
            <a:spLocks noChangeShapeType="1"/>
          </p:cNvSpPr>
          <p:nvPr/>
        </p:nvSpPr>
        <p:spPr bwMode="auto">
          <a:xfrm flipH="1">
            <a:off x="6335713" y="5230813"/>
            <a:ext cx="533400" cy="0"/>
          </a:xfrm>
          <a:prstGeom prst="line">
            <a:avLst/>
          </a:prstGeom>
          <a:noFill/>
          <a:ln w="9525">
            <a:solidFill>
              <a:srgbClr val="808080"/>
            </a:solidFill>
            <a:round/>
            <a:headEnd/>
            <a:tailEnd/>
          </a:ln>
        </p:spPr>
        <p:txBody>
          <a:bodyPr/>
          <a:lstStyle/>
          <a:p>
            <a:endParaRPr lang="en-US"/>
          </a:p>
        </p:txBody>
      </p:sp>
      <p:sp>
        <p:nvSpPr>
          <p:cNvPr id="67620" name="Text Box 47"/>
          <p:cNvSpPr txBox="1">
            <a:spLocks noChangeArrowheads="1"/>
          </p:cNvSpPr>
          <p:nvPr/>
        </p:nvSpPr>
        <p:spPr bwMode="auto">
          <a:xfrm>
            <a:off x="485775" y="5648325"/>
            <a:ext cx="641350" cy="366713"/>
          </a:xfrm>
          <a:prstGeom prst="rect">
            <a:avLst/>
          </a:prstGeom>
          <a:noFill/>
          <a:ln w="9525">
            <a:noFill/>
            <a:miter lim="800000"/>
            <a:headEnd/>
            <a:tailEnd/>
          </a:ln>
        </p:spPr>
        <p:txBody>
          <a:bodyPr wrap="none">
            <a:spAutoFit/>
          </a:bodyPr>
          <a:lstStyle/>
          <a:p>
            <a:r>
              <a:rPr lang="en-US" sz="1800"/>
              <a:t>after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a:xfrm>
            <a:off x="457200" y="274638"/>
            <a:ext cx="6454775" cy="1143000"/>
          </a:xfrm>
        </p:spPr>
        <p:txBody>
          <a:bodyPr/>
          <a:lstStyle/>
          <a:p>
            <a:pPr eaLnBrk="1" hangingPunct="1"/>
            <a:r>
              <a:rPr lang="en-US" smtClean="0"/>
              <a:t>Model Gas Behavior</a:t>
            </a:r>
          </a:p>
        </p:txBody>
      </p:sp>
      <p:sp>
        <p:nvSpPr>
          <p:cNvPr id="68611" name="Rectangle 1030"/>
          <p:cNvSpPr>
            <a:spLocks noGrp="1" noChangeArrowheads="1"/>
          </p:cNvSpPr>
          <p:nvPr>
            <p:ph type="body" sz="half" idx="1"/>
          </p:nvPr>
        </p:nvSpPr>
        <p:spPr>
          <a:xfrm>
            <a:off x="457200" y="1600200"/>
            <a:ext cx="4679950" cy="4525963"/>
          </a:xfrm>
        </p:spPr>
        <p:txBody>
          <a:bodyPr/>
          <a:lstStyle/>
          <a:p>
            <a:pPr eaLnBrk="1" hangingPunct="1">
              <a:lnSpc>
                <a:spcPct val="90000"/>
              </a:lnSpc>
            </a:pPr>
            <a:r>
              <a:rPr lang="en-US" sz="2400" smtClean="0"/>
              <a:t>All collisions must be </a:t>
            </a:r>
            <a:r>
              <a:rPr lang="en-US" sz="2400" i="1" smtClean="0">
                <a:solidFill>
                  <a:schemeClr val="hlink"/>
                </a:solidFill>
              </a:rPr>
              <a:t>elastic</a:t>
            </a:r>
            <a:r>
              <a:rPr lang="en-US" sz="2400" smtClean="0"/>
              <a:t> </a:t>
            </a:r>
          </a:p>
          <a:p>
            <a:pPr eaLnBrk="1" hangingPunct="1">
              <a:lnSpc>
                <a:spcPct val="90000"/>
              </a:lnSpc>
            </a:pPr>
            <a:r>
              <a:rPr lang="en-US" sz="2400" smtClean="0"/>
              <a:t>Take one step per beat of the metronome </a:t>
            </a:r>
          </a:p>
          <a:p>
            <a:pPr eaLnBrk="1" hangingPunct="1">
              <a:lnSpc>
                <a:spcPct val="90000"/>
              </a:lnSpc>
            </a:pPr>
            <a:r>
              <a:rPr lang="en-US" sz="2400" smtClean="0"/>
              <a:t>Container</a:t>
            </a:r>
          </a:p>
          <a:p>
            <a:pPr lvl="1" eaLnBrk="1" hangingPunct="1">
              <a:lnSpc>
                <a:spcPct val="90000"/>
              </a:lnSpc>
            </a:pPr>
            <a:r>
              <a:rPr lang="en-US" sz="2000" smtClean="0"/>
              <a:t>Class stands outside tape box</a:t>
            </a:r>
          </a:p>
          <a:p>
            <a:pPr eaLnBrk="1" hangingPunct="1">
              <a:lnSpc>
                <a:spcPct val="90000"/>
              </a:lnSpc>
            </a:pPr>
            <a:r>
              <a:rPr lang="en-US" sz="2400" smtClean="0"/>
              <a:t>Higher temperature </a:t>
            </a:r>
          </a:p>
          <a:p>
            <a:pPr lvl="1" eaLnBrk="1" hangingPunct="1">
              <a:lnSpc>
                <a:spcPct val="90000"/>
              </a:lnSpc>
            </a:pPr>
            <a:r>
              <a:rPr lang="en-US" sz="2000" smtClean="0"/>
              <a:t>Faster beats of metronome</a:t>
            </a:r>
          </a:p>
          <a:p>
            <a:pPr eaLnBrk="1" hangingPunct="1">
              <a:lnSpc>
                <a:spcPct val="90000"/>
              </a:lnSpc>
            </a:pPr>
            <a:r>
              <a:rPr lang="en-US" sz="2400" smtClean="0"/>
              <a:t>Decreased volume</a:t>
            </a:r>
          </a:p>
          <a:p>
            <a:pPr lvl="1" eaLnBrk="1" hangingPunct="1">
              <a:lnSpc>
                <a:spcPct val="90000"/>
              </a:lnSpc>
            </a:pPr>
            <a:r>
              <a:rPr lang="en-US" sz="2000" smtClean="0"/>
              <a:t>Divide box in half</a:t>
            </a:r>
          </a:p>
          <a:p>
            <a:pPr eaLnBrk="1" hangingPunct="1">
              <a:lnSpc>
                <a:spcPct val="90000"/>
              </a:lnSpc>
            </a:pPr>
            <a:r>
              <a:rPr lang="en-US" sz="2400" smtClean="0"/>
              <a:t>More Moles </a:t>
            </a:r>
          </a:p>
          <a:p>
            <a:pPr lvl="1" eaLnBrk="1" hangingPunct="1">
              <a:lnSpc>
                <a:spcPct val="90000"/>
              </a:lnSpc>
            </a:pPr>
            <a:r>
              <a:rPr lang="en-US" sz="2000" smtClean="0"/>
              <a:t>More students are inside box</a:t>
            </a:r>
          </a:p>
        </p:txBody>
      </p:sp>
      <p:sp>
        <p:nvSpPr>
          <p:cNvPr id="122887" name="Rectangle 1031"/>
          <p:cNvSpPr>
            <a:spLocks noGrp="1" noChangeArrowheads="1"/>
          </p:cNvSpPr>
          <p:nvPr>
            <p:ph type="body" sz="half" idx="2"/>
          </p:nvPr>
        </p:nvSpPr>
        <p:spPr>
          <a:xfrm>
            <a:off x="5410200" y="2438400"/>
            <a:ext cx="3429000" cy="3581400"/>
          </a:xfrm>
          <a:solidFill>
            <a:srgbClr val="FFF0E1">
              <a:alpha val="50195"/>
            </a:srgbClr>
          </a:solidFill>
          <a:ln>
            <a:solidFill>
              <a:schemeClr val="tx1"/>
            </a:solidFill>
          </a:ln>
        </p:spPr>
        <p:txBody>
          <a:bodyPr/>
          <a:lstStyle/>
          <a:p>
            <a:pPr marL="533400" indent="-533400" eaLnBrk="1" hangingPunct="1">
              <a:buFont typeface="Wingdings" pitchFamily="2" charset="2"/>
              <a:buChar char="q"/>
            </a:pPr>
            <a:r>
              <a:rPr lang="en-US" sz="2000" smtClean="0"/>
              <a:t>Mark area of container with tape on ground.  </a:t>
            </a:r>
          </a:p>
          <a:p>
            <a:pPr marL="533400" indent="-533400" eaLnBrk="1" hangingPunct="1">
              <a:buFont typeface="Wingdings" pitchFamily="2" charset="2"/>
              <a:buChar char="q"/>
            </a:pPr>
            <a:r>
              <a:rPr lang="en-US" sz="2000" smtClean="0"/>
              <a:t>Add only a few molecules of </a:t>
            </a:r>
            <a:r>
              <a:rPr lang="en-US" sz="2000" i="1" smtClean="0">
                <a:solidFill>
                  <a:schemeClr val="hlink"/>
                </a:solidFill>
              </a:rPr>
              <a:t>inert</a:t>
            </a:r>
            <a:r>
              <a:rPr lang="en-US" sz="2000" smtClean="0"/>
              <a:t> gas</a:t>
            </a:r>
          </a:p>
          <a:p>
            <a:pPr marL="533400" indent="-533400" eaLnBrk="1" hangingPunct="1">
              <a:buFont typeface="Wingdings" pitchFamily="2" charset="2"/>
              <a:buChar char="q"/>
            </a:pPr>
            <a:r>
              <a:rPr lang="en-US" sz="2000" smtClean="0"/>
              <a:t>Increase temperature</a:t>
            </a:r>
          </a:p>
          <a:p>
            <a:pPr marL="533400" indent="-533400" eaLnBrk="1" hangingPunct="1">
              <a:buFont typeface="Wingdings" pitchFamily="2" charset="2"/>
              <a:buChar char="q"/>
            </a:pPr>
            <a:r>
              <a:rPr lang="en-US" sz="2000" smtClean="0"/>
              <a:t>Decrease volume</a:t>
            </a:r>
          </a:p>
          <a:p>
            <a:pPr marL="533400" indent="-533400" eaLnBrk="1" hangingPunct="1">
              <a:buFont typeface="Wingdings" pitchFamily="2" charset="2"/>
              <a:buChar char="q"/>
            </a:pPr>
            <a:r>
              <a:rPr lang="en-US" sz="2000" smtClean="0"/>
              <a:t>Add more gas</a:t>
            </a:r>
          </a:p>
          <a:p>
            <a:pPr marL="533400" indent="-533400" eaLnBrk="1" hangingPunct="1">
              <a:buFont typeface="Wingdings" pitchFamily="2" charset="2"/>
              <a:buChar char="q"/>
            </a:pPr>
            <a:r>
              <a:rPr lang="en-US" sz="2000" smtClean="0"/>
              <a:t>Effect of diffusion</a:t>
            </a:r>
          </a:p>
          <a:p>
            <a:pPr marL="533400" indent="-533400" eaLnBrk="1" hangingPunct="1">
              <a:buFont typeface="Wingdings" pitchFamily="2" charset="2"/>
              <a:buChar char="q"/>
            </a:pPr>
            <a:r>
              <a:rPr lang="en-US" sz="2000" smtClean="0"/>
              <a:t>Effect of effusion (opening size)</a:t>
            </a:r>
          </a:p>
        </p:txBody>
      </p:sp>
      <p:pic>
        <p:nvPicPr>
          <p:cNvPr id="68613" name="Picture 1027" descr="metronome"/>
          <p:cNvPicPr>
            <a:picLocks noChangeAspect="1" noChangeArrowheads="1"/>
          </p:cNvPicPr>
          <p:nvPr/>
        </p:nvPicPr>
        <p:blipFill>
          <a:blip r:embed="rId4" cstate="print"/>
          <a:srcRect/>
          <a:stretch>
            <a:fillRect/>
          </a:stretch>
        </p:blipFill>
        <p:spPr bwMode="auto">
          <a:xfrm>
            <a:off x="6938963" y="493713"/>
            <a:ext cx="1138237" cy="1487487"/>
          </a:xfrm>
          <a:prstGeom prst="rect">
            <a:avLst/>
          </a:prstGeom>
          <a:noFill/>
          <a:ln w="9525">
            <a:noFill/>
            <a:miter lim="800000"/>
            <a:headEnd/>
            <a:tailEnd/>
          </a:ln>
        </p:spPr>
      </p:pic>
      <p:pic>
        <p:nvPicPr>
          <p:cNvPr id="122888" name="Picture 1032">
            <a:hlinkClick r:id="" action="ppaction://media"/>
          </p:cNvPr>
          <p:cNvPicPr>
            <a:picLocks noRot="1" noChangeAspect="1" noChangeArrowheads="1"/>
          </p:cNvPicPr>
          <p:nvPr>
            <a:wavAudioFile r:embed="rId1" name="~PP1667.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68615" name="AutoShape 1033">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2888"/>
                                        </p:tgtEl>
                                      </p:cBhvr>
                                    </p:cmd>
                                  </p:childTnLst>
                                </p:cTn>
                              </p:par>
                            </p:childTnLst>
                          </p:cTn>
                        </p:par>
                        <p:par>
                          <p:cTn id="7" fill="hold">
                            <p:stCondLst>
                              <p:cond delay="0"/>
                            </p:stCondLst>
                            <p:childTnLst>
                              <p:par>
                                <p:cTn id="8" presetID="9" presetClass="entr" presetSubtype="0" fill="hold" grpId="0" nodeType="afterEffect">
                                  <p:stCondLst>
                                    <p:cond delay="3000"/>
                                  </p:stCondLst>
                                  <p:childTnLst>
                                    <p:set>
                                      <p:cBhvr>
                                        <p:cTn id="9" dur="1" fill="hold">
                                          <p:stCondLst>
                                            <p:cond delay="0"/>
                                          </p:stCondLst>
                                        </p:cTn>
                                        <p:tgtEl>
                                          <p:spTgt spid="122887">
                                            <p:txEl>
                                              <p:pRg st="0" end="0"/>
                                            </p:txEl>
                                          </p:spTgt>
                                        </p:tgtEl>
                                        <p:attrNameLst>
                                          <p:attrName>style.visibility</p:attrName>
                                        </p:attrNameLst>
                                      </p:cBhvr>
                                      <p:to>
                                        <p:strVal val="visible"/>
                                      </p:to>
                                    </p:set>
                                    <p:animEffect transition="in" filter="dissolve">
                                      <p:cBhvr>
                                        <p:cTn id="10" dur="500"/>
                                        <p:tgtEl>
                                          <p:spTgt spid="1228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2887">
                                            <p:txEl>
                                              <p:pRg st="1" end="1"/>
                                            </p:txEl>
                                          </p:spTgt>
                                        </p:tgtEl>
                                        <p:attrNameLst>
                                          <p:attrName>style.visibility</p:attrName>
                                        </p:attrNameLst>
                                      </p:cBhvr>
                                      <p:to>
                                        <p:strVal val="visible"/>
                                      </p:to>
                                    </p:set>
                                    <p:animEffect transition="in" filter="dissolve">
                                      <p:cBhvr>
                                        <p:cTn id="15" dur="500"/>
                                        <p:tgtEl>
                                          <p:spTgt spid="1228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2887">
                                            <p:txEl>
                                              <p:pRg st="2" end="2"/>
                                            </p:txEl>
                                          </p:spTgt>
                                        </p:tgtEl>
                                        <p:attrNameLst>
                                          <p:attrName>style.visibility</p:attrName>
                                        </p:attrNameLst>
                                      </p:cBhvr>
                                      <p:to>
                                        <p:strVal val="visible"/>
                                      </p:to>
                                    </p:set>
                                    <p:animEffect transition="in" filter="dissolve">
                                      <p:cBhvr>
                                        <p:cTn id="20" dur="500"/>
                                        <p:tgtEl>
                                          <p:spTgt spid="1228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2887">
                                            <p:txEl>
                                              <p:pRg st="3" end="3"/>
                                            </p:txEl>
                                          </p:spTgt>
                                        </p:tgtEl>
                                        <p:attrNameLst>
                                          <p:attrName>style.visibility</p:attrName>
                                        </p:attrNameLst>
                                      </p:cBhvr>
                                      <p:to>
                                        <p:strVal val="visible"/>
                                      </p:to>
                                    </p:set>
                                    <p:animEffect transition="in" filter="dissolve">
                                      <p:cBhvr>
                                        <p:cTn id="25" dur="500"/>
                                        <p:tgtEl>
                                          <p:spTgt spid="12288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22887">
                                            <p:txEl>
                                              <p:pRg st="4" end="4"/>
                                            </p:txEl>
                                          </p:spTgt>
                                        </p:tgtEl>
                                        <p:attrNameLst>
                                          <p:attrName>style.visibility</p:attrName>
                                        </p:attrNameLst>
                                      </p:cBhvr>
                                      <p:to>
                                        <p:strVal val="visible"/>
                                      </p:to>
                                    </p:set>
                                    <p:animEffect transition="in" filter="dissolve">
                                      <p:cBhvr>
                                        <p:cTn id="30" dur="500"/>
                                        <p:tgtEl>
                                          <p:spTgt spid="12288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22887">
                                            <p:txEl>
                                              <p:pRg st="5" end="5"/>
                                            </p:txEl>
                                          </p:spTgt>
                                        </p:tgtEl>
                                        <p:attrNameLst>
                                          <p:attrName>style.visibility</p:attrName>
                                        </p:attrNameLst>
                                      </p:cBhvr>
                                      <p:to>
                                        <p:strVal val="visible"/>
                                      </p:to>
                                    </p:set>
                                    <p:animEffect transition="in" filter="dissolve">
                                      <p:cBhvr>
                                        <p:cTn id="35" dur="500"/>
                                        <p:tgtEl>
                                          <p:spTgt spid="12288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22887">
                                            <p:txEl>
                                              <p:pRg st="6" end="6"/>
                                            </p:txEl>
                                          </p:spTgt>
                                        </p:tgtEl>
                                        <p:attrNameLst>
                                          <p:attrName>style.visibility</p:attrName>
                                        </p:attrNameLst>
                                      </p:cBhvr>
                                      <p:to>
                                        <p:strVal val="visible"/>
                                      </p:to>
                                    </p:set>
                                    <p:animEffect transition="in" filter="dissolve">
                                      <p:cBhvr>
                                        <p:cTn id="40" dur="500"/>
                                        <p:tgtEl>
                                          <p:spTgt spid="1228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1" fill="hold" display="0">
                  <p:stCondLst>
                    <p:cond delay="indefinite"/>
                  </p:stCondLst>
                  <p:endCondLst>
                    <p:cond evt="onPrev" delay="0">
                      <p:tgtEl>
                        <p:sldTgt/>
                      </p:tgtEl>
                    </p:cond>
                    <p:cond evt="onStopAudio" delay="0">
                      <p:tgtEl>
                        <p:sldTgt/>
                      </p:tgtEl>
                    </p:cond>
                  </p:endCondLst>
                </p:cTn>
                <p:tgtEl>
                  <p:spTgt spid="122888"/>
                </p:tgtEl>
              </p:cMediaNode>
            </p:audio>
          </p:childTnLst>
        </p:cTn>
      </p:par>
    </p:tnLst>
    <p:bldLst>
      <p:bldP spid="122887" grpId="0" build="p" autoUpdateAnimBg="0" advAuto="3000"/>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3600" smtClean="0"/>
              <a:t>Vocabulary - Gas Laws</a:t>
            </a:r>
          </a:p>
        </p:txBody>
      </p:sp>
      <p:sp>
        <p:nvSpPr>
          <p:cNvPr id="334851"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34852"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34853"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5"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29702" name="Rectangle 6"/>
          <p:cNvSpPr>
            <a:spLocks noChangeArrowheads="1"/>
          </p:cNvSpPr>
          <p:nvPr/>
        </p:nvSpPr>
        <p:spPr bwMode="auto">
          <a:xfrm>
            <a:off x="2209800" y="1957388"/>
            <a:ext cx="3316288" cy="579437"/>
          </a:xfrm>
          <a:prstGeom prst="rect">
            <a:avLst/>
          </a:prstGeom>
          <a:noFill/>
          <a:ln w="9525">
            <a:noFill/>
            <a:miter lim="800000"/>
            <a:headEnd/>
            <a:tailEnd/>
          </a:ln>
        </p:spPr>
        <p:txBody>
          <a:bodyPr wrap="none" anchor="ctr">
            <a:spAutoFit/>
          </a:bodyPr>
          <a:lstStyle/>
          <a:p>
            <a:pPr algn="l"/>
            <a:r>
              <a:rPr lang="en-US" sz="2000">
                <a:hlinkClick r:id="rId6" action="ppaction://hlinkfile"/>
              </a:rPr>
              <a:t>Vocabulary - The Gas Laws</a:t>
            </a:r>
            <a:r>
              <a:rPr lang="en-US">
                <a:hlinkClick r:id="rId7"/>
              </a:rPr>
              <a:t/>
            </a:r>
            <a:br>
              <a:rPr lang="en-US">
                <a:hlinkClick r:id="rId7"/>
              </a:rPr>
            </a:br>
            <a:endParaRPr lang="en-US"/>
          </a:p>
        </p:txBody>
      </p:sp>
      <p:sp>
        <p:nvSpPr>
          <p:cNvPr id="29703" name="Rectangle 7"/>
          <p:cNvSpPr>
            <a:spLocks noChangeArrowheads="1"/>
          </p:cNvSpPr>
          <p:nvPr/>
        </p:nvSpPr>
        <p:spPr bwMode="auto">
          <a:xfrm>
            <a:off x="2211388" y="4014788"/>
            <a:ext cx="3316287" cy="579437"/>
          </a:xfrm>
          <a:prstGeom prst="rect">
            <a:avLst/>
          </a:prstGeom>
          <a:noFill/>
          <a:ln w="9525">
            <a:noFill/>
            <a:miter lim="800000"/>
            <a:headEnd/>
            <a:tailEnd/>
          </a:ln>
        </p:spPr>
        <p:txBody>
          <a:bodyPr wrap="none" anchor="ctr">
            <a:spAutoFit/>
          </a:bodyPr>
          <a:lstStyle/>
          <a:p>
            <a:pPr algn="l"/>
            <a:r>
              <a:rPr lang="en-US" sz="2000">
                <a:hlinkClick r:id="rId8"/>
              </a:rPr>
              <a:t>Vocabulary - The Gas Laws</a:t>
            </a:r>
            <a:r>
              <a:rPr lang="en-US">
                <a:hlinkClick r:id="rId7"/>
              </a:rPr>
              <a:t/>
            </a:r>
            <a:br>
              <a:rPr lang="en-US">
                <a:hlinkClick r:id="rId7"/>
              </a:rPr>
            </a:br>
            <a:endParaRPr lang="en-US"/>
          </a:p>
        </p:txBody>
      </p:sp>
      <p:sp>
        <p:nvSpPr>
          <p:cNvPr id="29704" name="Text Box 8"/>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Kinetic Molecular Theory</a:t>
            </a:r>
          </a:p>
        </p:txBody>
      </p:sp>
      <p:sp>
        <p:nvSpPr>
          <p:cNvPr id="751619" name="Rectangle 3"/>
          <p:cNvSpPr>
            <a:spLocks noGrp="1" noChangeArrowheads="1"/>
          </p:cNvSpPr>
          <p:nvPr>
            <p:ph type="body" idx="1"/>
          </p:nvPr>
        </p:nvSpPr>
        <p:spPr>
          <a:xfrm>
            <a:off x="457200" y="1485900"/>
            <a:ext cx="8229600" cy="5514975"/>
          </a:xfrm>
        </p:spPr>
        <p:txBody>
          <a:bodyPr/>
          <a:lstStyle/>
          <a:p>
            <a:pPr eaLnBrk="1" hangingPunct="1"/>
            <a:r>
              <a:rPr lang="en-US" sz="2800" smtClean="0"/>
              <a:t>Particles in an ideal gas…</a:t>
            </a:r>
          </a:p>
          <a:p>
            <a:pPr lvl="1" eaLnBrk="1" hangingPunct="1"/>
            <a:r>
              <a:rPr lang="en-US" sz="2000" smtClean="0"/>
              <a:t>have no volume.</a:t>
            </a:r>
          </a:p>
          <a:p>
            <a:pPr lvl="1" eaLnBrk="1" hangingPunct="1"/>
            <a:r>
              <a:rPr lang="en-US" sz="2000" smtClean="0"/>
              <a:t>have elastic collisions. </a:t>
            </a:r>
          </a:p>
          <a:p>
            <a:pPr lvl="1" eaLnBrk="1" hangingPunct="1"/>
            <a:r>
              <a:rPr lang="en-US" sz="2000" smtClean="0"/>
              <a:t>are in constant, random, straight-line motion.</a:t>
            </a:r>
          </a:p>
          <a:p>
            <a:pPr lvl="1" eaLnBrk="1" hangingPunct="1"/>
            <a:r>
              <a:rPr lang="en-US" sz="2000" smtClean="0"/>
              <a:t>don’t attract or repel each other.</a:t>
            </a:r>
          </a:p>
          <a:p>
            <a:pPr lvl="1" eaLnBrk="1" hangingPunct="1"/>
            <a:r>
              <a:rPr lang="en-US" sz="2000" smtClean="0"/>
              <a:t>have an avg. KE directly related to Kelvin temperature.</a:t>
            </a:r>
          </a:p>
        </p:txBody>
      </p:sp>
      <p:sp>
        <p:nvSpPr>
          <p:cNvPr id="69636" name="Rectangle 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69637" name="Rectangle 5"/>
          <p:cNvSpPr>
            <a:spLocks noChangeArrowheads="1"/>
          </p:cNvSpPr>
          <p:nvPr/>
        </p:nvSpPr>
        <p:spPr bwMode="auto">
          <a:xfrm>
            <a:off x="1371600" y="3876675"/>
            <a:ext cx="6464300" cy="2654300"/>
          </a:xfrm>
          <a:prstGeom prst="rect">
            <a:avLst/>
          </a:prstGeom>
          <a:solidFill>
            <a:srgbClr val="FAFD00"/>
          </a:solidFill>
          <a:ln w="12700">
            <a:solidFill>
              <a:schemeClr val="tx1"/>
            </a:solidFill>
            <a:miter lim="800000"/>
            <a:headEnd/>
            <a:tailEnd/>
          </a:ln>
        </p:spPr>
        <p:txBody>
          <a:bodyPr wrap="none" anchor="ctr"/>
          <a:lstStyle/>
          <a:p>
            <a:endParaRPr lang="en-US"/>
          </a:p>
        </p:txBody>
      </p:sp>
      <p:sp>
        <p:nvSpPr>
          <p:cNvPr id="751622" name="Line 6"/>
          <p:cNvSpPr>
            <a:spLocks noChangeShapeType="1"/>
          </p:cNvSpPr>
          <p:nvPr/>
        </p:nvSpPr>
        <p:spPr bwMode="auto">
          <a:xfrm flipH="1" flipV="1">
            <a:off x="5853113" y="4132263"/>
            <a:ext cx="376237" cy="2730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51623" name="Line 7"/>
          <p:cNvSpPr>
            <a:spLocks noChangeShapeType="1"/>
          </p:cNvSpPr>
          <p:nvPr/>
        </p:nvSpPr>
        <p:spPr bwMode="auto">
          <a:xfrm flipV="1">
            <a:off x="7077075" y="4141788"/>
            <a:ext cx="301625" cy="34290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51624" name="Oval 8"/>
          <p:cNvSpPr>
            <a:spLocks noChangeArrowheads="1"/>
          </p:cNvSpPr>
          <p:nvPr/>
        </p:nvSpPr>
        <p:spPr bwMode="auto">
          <a:xfrm>
            <a:off x="4879975" y="4684713"/>
            <a:ext cx="212725" cy="192087"/>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25" name="Oval 9"/>
          <p:cNvSpPr>
            <a:spLocks noChangeArrowheads="1"/>
          </p:cNvSpPr>
          <p:nvPr/>
        </p:nvSpPr>
        <p:spPr bwMode="auto">
          <a:xfrm>
            <a:off x="7327900" y="5881688"/>
            <a:ext cx="212725" cy="192087"/>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26" name="Oval 10"/>
          <p:cNvSpPr>
            <a:spLocks noChangeArrowheads="1"/>
          </p:cNvSpPr>
          <p:nvPr/>
        </p:nvSpPr>
        <p:spPr bwMode="auto">
          <a:xfrm>
            <a:off x="1943100" y="6189663"/>
            <a:ext cx="212725" cy="192087"/>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27" name="Oval 11"/>
          <p:cNvSpPr>
            <a:spLocks noChangeArrowheads="1"/>
          </p:cNvSpPr>
          <p:nvPr/>
        </p:nvSpPr>
        <p:spPr bwMode="auto">
          <a:xfrm>
            <a:off x="4541838" y="6086475"/>
            <a:ext cx="212725" cy="193675"/>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28" name="Oval 12"/>
          <p:cNvSpPr>
            <a:spLocks noChangeArrowheads="1"/>
          </p:cNvSpPr>
          <p:nvPr/>
        </p:nvSpPr>
        <p:spPr bwMode="auto">
          <a:xfrm>
            <a:off x="3713163" y="5881688"/>
            <a:ext cx="212725" cy="192087"/>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29" name="Oval 13"/>
          <p:cNvSpPr>
            <a:spLocks noChangeArrowheads="1"/>
          </p:cNvSpPr>
          <p:nvPr/>
        </p:nvSpPr>
        <p:spPr bwMode="auto">
          <a:xfrm>
            <a:off x="3486150" y="4787900"/>
            <a:ext cx="214313" cy="192088"/>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30" name="Oval 14"/>
          <p:cNvSpPr>
            <a:spLocks noChangeArrowheads="1"/>
          </p:cNvSpPr>
          <p:nvPr/>
        </p:nvSpPr>
        <p:spPr bwMode="auto">
          <a:xfrm>
            <a:off x="5670550" y="5676900"/>
            <a:ext cx="214313" cy="192088"/>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31" name="Oval 15"/>
          <p:cNvSpPr>
            <a:spLocks noChangeArrowheads="1"/>
          </p:cNvSpPr>
          <p:nvPr/>
        </p:nvSpPr>
        <p:spPr bwMode="auto">
          <a:xfrm>
            <a:off x="7366000" y="5232400"/>
            <a:ext cx="212725" cy="192088"/>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32" name="Oval 16"/>
          <p:cNvSpPr>
            <a:spLocks noChangeArrowheads="1"/>
          </p:cNvSpPr>
          <p:nvPr/>
        </p:nvSpPr>
        <p:spPr bwMode="auto">
          <a:xfrm>
            <a:off x="2093913" y="5437188"/>
            <a:ext cx="212725" cy="192087"/>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33" name="Oval 17"/>
          <p:cNvSpPr>
            <a:spLocks noChangeArrowheads="1"/>
          </p:cNvSpPr>
          <p:nvPr/>
        </p:nvSpPr>
        <p:spPr bwMode="auto">
          <a:xfrm>
            <a:off x="6858000" y="4491038"/>
            <a:ext cx="212725" cy="192087"/>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34" name="Oval 18"/>
          <p:cNvSpPr>
            <a:spLocks noChangeArrowheads="1"/>
          </p:cNvSpPr>
          <p:nvPr/>
        </p:nvSpPr>
        <p:spPr bwMode="auto">
          <a:xfrm>
            <a:off x="2017713" y="4675188"/>
            <a:ext cx="212725" cy="192087"/>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35" name="Oval 19"/>
          <p:cNvSpPr>
            <a:spLocks noChangeArrowheads="1"/>
          </p:cNvSpPr>
          <p:nvPr/>
        </p:nvSpPr>
        <p:spPr bwMode="auto">
          <a:xfrm>
            <a:off x="3770313" y="4294188"/>
            <a:ext cx="212725" cy="192087"/>
          </a:xfrm>
          <a:prstGeom prst="ellipse">
            <a:avLst/>
          </a:prstGeom>
          <a:solidFill>
            <a:srgbClr val="CF0E30"/>
          </a:solidFill>
          <a:ln w="12700">
            <a:solidFill>
              <a:srgbClr val="CF0E30"/>
            </a:solidFill>
            <a:round/>
            <a:headEnd/>
            <a:tailEnd/>
          </a:ln>
        </p:spPr>
        <p:txBody>
          <a:bodyPr wrap="none" anchor="ctr"/>
          <a:lstStyle/>
          <a:p>
            <a:endParaRPr lang="en-US"/>
          </a:p>
        </p:txBody>
      </p:sp>
      <p:sp>
        <p:nvSpPr>
          <p:cNvPr id="751636" name="Oval 20"/>
          <p:cNvSpPr>
            <a:spLocks noChangeArrowheads="1"/>
          </p:cNvSpPr>
          <p:nvPr/>
        </p:nvSpPr>
        <p:spPr bwMode="auto">
          <a:xfrm>
            <a:off x="6172200" y="4414838"/>
            <a:ext cx="212725" cy="192087"/>
          </a:xfrm>
          <a:prstGeom prst="ellipse">
            <a:avLst/>
          </a:prstGeom>
          <a:solidFill>
            <a:srgbClr val="CF0E30"/>
          </a:solidFill>
          <a:ln w="12700">
            <a:solidFill>
              <a:srgbClr val="CF0E3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1619">
                                            <p:txEl>
                                              <p:pRg st="0" end="0"/>
                                            </p:txEl>
                                          </p:spTgt>
                                        </p:tgtEl>
                                        <p:attrNameLst>
                                          <p:attrName>style.visibility</p:attrName>
                                        </p:attrNameLst>
                                      </p:cBhvr>
                                      <p:to>
                                        <p:strVal val="visible"/>
                                      </p:to>
                                    </p:set>
                                    <p:animEffect transition="in" filter="wipe(left)">
                                      <p:cBhvr>
                                        <p:cTn id="7" dur="500"/>
                                        <p:tgtEl>
                                          <p:spTgt spid="75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51619">
                                            <p:txEl>
                                              <p:pRg st="1" end="1"/>
                                            </p:txEl>
                                          </p:spTgt>
                                        </p:tgtEl>
                                        <p:attrNameLst>
                                          <p:attrName>style.visibility</p:attrName>
                                        </p:attrNameLst>
                                      </p:cBhvr>
                                      <p:to>
                                        <p:strVal val="visible"/>
                                      </p:to>
                                    </p:set>
                                    <p:animEffect transition="in" filter="wipe(left)">
                                      <p:cBhvr>
                                        <p:cTn id="12" dur="500"/>
                                        <p:tgtEl>
                                          <p:spTgt spid="75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51619">
                                            <p:txEl>
                                              <p:pRg st="2" end="2"/>
                                            </p:txEl>
                                          </p:spTgt>
                                        </p:tgtEl>
                                        <p:attrNameLst>
                                          <p:attrName>style.visibility</p:attrName>
                                        </p:attrNameLst>
                                      </p:cBhvr>
                                      <p:to>
                                        <p:strVal val="visible"/>
                                      </p:to>
                                    </p:set>
                                    <p:animEffect transition="in" filter="wipe(left)">
                                      <p:cBhvr>
                                        <p:cTn id="17" dur="500"/>
                                        <p:tgtEl>
                                          <p:spTgt spid="75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51619">
                                            <p:txEl>
                                              <p:pRg st="3" end="3"/>
                                            </p:txEl>
                                          </p:spTgt>
                                        </p:tgtEl>
                                        <p:attrNameLst>
                                          <p:attrName>style.visibility</p:attrName>
                                        </p:attrNameLst>
                                      </p:cBhvr>
                                      <p:to>
                                        <p:strVal val="visible"/>
                                      </p:to>
                                    </p:set>
                                    <p:animEffect transition="in" filter="wipe(left)">
                                      <p:cBhvr>
                                        <p:cTn id="22" dur="500"/>
                                        <p:tgtEl>
                                          <p:spTgt spid="751619">
                                            <p:txEl>
                                              <p:pRg st="3" end="3"/>
                                            </p:txEl>
                                          </p:spTgt>
                                        </p:tgtEl>
                                      </p:cBhvr>
                                    </p:animEffect>
                                  </p:childTnLst>
                                </p:cTn>
                              </p:par>
                              <p:par>
                                <p:cTn id="23" presetID="0" presetClass="path" presetSubtype="0" repeatCount="indefinite" fill="hold" grpId="0" nodeType="withEffect">
                                  <p:stCondLst>
                                    <p:cond delay="0"/>
                                  </p:stCondLst>
                                  <p:childTnLst>
                                    <p:animMotion origin="layout" path="M 0.04722 -0.04953 L -0.05139 -0.17129 L -0.33004 0.17037 L -0.57709 -0.17523 L -0.65278 -0.05509 L -0.46719 0.19445 L -0.17587 -0.18078 L 2.5E-6 -4.07407E-6 L 0.04722 -0.04953 Z " pathEditMode="relative" rAng="0" ptsTypes="AAAAAAAAA">
                                      <p:cBhvr>
                                        <p:cTn id="24" dur="3000" fill="hold"/>
                                        <p:tgtEl>
                                          <p:spTgt spid="751631"/>
                                        </p:tgtEl>
                                        <p:attrNameLst>
                                          <p:attrName>ppt_x</p:attrName>
                                          <p:attrName>ppt_y</p:attrName>
                                        </p:attrNameLst>
                                      </p:cBhvr>
                                      <p:rCtr x="-35000" y="5600"/>
                                    </p:animMotion>
                                  </p:childTnLst>
                                </p:cTn>
                              </p:par>
                              <p:par>
                                <p:cTn id="25" presetID="53" presetClass="exit" presetSubtype="0" fill="hold" grpId="0" nodeType="withEffect">
                                  <p:stCondLst>
                                    <p:cond delay="0"/>
                                  </p:stCondLst>
                                  <p:childTnLst>
                                    <p:anim calcmode="lin" valueType="num">
                                      <p:cBhvr>
                                        <p:cTn id="26" dur="500"/>
                                        <p:tgtEl>
                                          <p:spTgt spid="751622"/>
                                        </p:tgtEl>
                                        <p:attrNameLst>
                                          <p:attrName>ppt_w</p:attrName>
                                        </p:attrNameLst>
                                      </p:cBhvr>
                                      <p:tavLst>
                                        <p:tav tm="0">
                                          <p:val>
                                            <p:strVal val="ppt_w"/>
                                          </p:val>
                                        </p:tav>
                                        <p:tav tm="100000">
                                          <p:val>
                                            <p:fltVal val="0"/>
                                          </p:val>
                                        </p:tav>
                                      </p:tavLst>
                                    </p:anim>
                                    <p:anim calcmode="lin" valueType="num">
                                      <p:cBhvr>
                                        <p:cTn id="27" dur="500"/>
                                        <p:tgtEl>
                                          <p:spTgt spid="751622"/>
                                        </p:tgtEl>
                                        <p:attrNameLst>
                                          <p:attrName>ppt_h</p:attrName>
                                        </p:attrNameLst>
                                      </p:cBhvr>
                                      <p:tavLst>
                                        <p:tav tm="0">
                                          <p:val>
                                            <p:strVal val="ppt_h"/>
                                          </p:val>
                                        </p:tav>
                                        <p:tav tm="100000">
                                          <p:val>
                                            <p:fltVal val="0"/>
                                          </p:val>
                                        </p:tav>
                                      </p:tavLst>
                                    </p:anim>
                                    <p:animEffect transition="out" filter="fade">
                                      <p:cBhvr>
                                        <p:cTn id="28" dur="500"/>
                                        <p:tgtEl>
                                          <p:spTgt spid="751622"/>
                                        </p:tgtEl>
                                      </p:cBhvr>
                                    </p:animEffect>
                                    <p:set>
                                      <p:cBhvr>
                                        <p:cTn id="29" dur="1" fill="hold">
                                          <p:stCondLst>
                                            <p:cond delay="499"/>
                                          </p:stCondLst>
                                        </p:cTn>
                                        <p:tgtEl>
                                          <p:spTgt spid="751622"/>
                                        </p:tgtEl>
                                        <p:attrNameLst>
                                          <p:attrName>style.visibility</p:attrName>
                                        </p:attrNameLst>
                                      </p:cBhvr>
                                      <p:to>
                                        <p:strVal val="hidden"/>
                                      </p:to>
                                    </p:set>
                                  </p:childTnLst>
                                </p:cTn>
                              </p:par>
                              <p:par>
                                <p:cTn id="30" presetID="53" presetClass="exit" presetSubtype="0" fill="hold" grpId="0" nodeType="withEffect">
                                  <p:stCondLst>
                                    <p:cond delay="0"/>
                                  </p:stCondLst>
                                  <p:childTnLst>
                                    <p:anim calcmode="lin" valueType="num">
                                      <p:cBhvr>
                                        <p:cTn id="31" dur="500"/>
                                        <p:tgtEl>
                                          <p:spTgt spid="751623"/>
                                        </p:tgtEl>
                                        <p:attrNameLst>
                                          <p:attrName>ppt_w</p:attrName>
                                        </p:attrNameLst>
                                      </p:cBhvr>
                                      <p:tavLst>
                                        <p:tav tm="0">
                                          <p:val>
                                            <p:strVal val="ppt_w"/>
                                          </p:val>
                                        </p:tav>
                                        <p:tav tm="100000">
                                          <p:val>
                                            <p:fltVal val="0"/>
                                          </p:val>
                                        </p:tav>
                                      </p:tavLst>
                                    </p:anim>
                                    <p:anim calcmode="lin" valueType="num">
                                      <p:cBhvr>
                                        <p:cTn id="32" dur="500"/>
                                        <p:tgtEl>
                                          <p:spTgt spid="751623"/>
                                        </p:tgtEl>
                                        <p:attrNameLst>
                                          <p:attrName>ppt_h</p:attrName>
                                        </p:attrNameLst>
                                      </p:cBhvr>
                                      <p:tavLst>
                                        <p:tav tm="0">
                                          <p:val>
                                            <p:strVal val="ppt_h"/>
                                          </p:val>
                                        </p:tav>
                                        <p:tav tm="100000">
                                          <p:val>
                                            <p:fltVal val="0"/>
                                          </p:val>
                                        </p:tav>
                                      </p:tavLst>
                                    </p:anim>
                                    <p:animEffect transition="out" filter="fade">
                                      <p:cBhvr>
                                        <p:cTn id="33" dur="500"/>
                                        <p:tgtEl>
                                          <p:spTgt spid="751623"/>
                                        </p:tgtEl>
                                      </p:cBhvr>
                                    </p:animEffect>
                                    <p:set>
                                      <p:cBhvr>
                                        <p:cTn id="34" dur="1" fill="hold">
                                          <p:stCondLst>
                                            <p:cond delay="499"/>
                                          </p:stCondLst>
                                        </p:cTn>
                                        <p:tgtEl>
                                          <p:spTgt spid="751623"/>
                                        </p:tgtEl>
                                        <p:attrNameLst>
                                          <p:attrName>style.visibility</p:attrName>
                                        </p:attrNameLst>
                                      </p:cBhvr>
                                      <p:to>
                                        <p:strVal val="hidden"/>
                                      </p:to>
                                    </p:set>
                                  </p:childTnLst>
                                </p:cTn>
                              </p:par>
                              <p:par>
                                <p:cTn id="35" presetID="0" presetClass="path" presetSubtype="0" repeatCount="indefinite" autoRev="1" fill="hold" grpId="0" nodeType="withEffect">
                                  <p:stCondLst>
                                    <p:cond delay="0"/>
                                  </p:stCondLst>
                                  <p:childTnLst>
                                    <p:animMotion origin="layout" path="M -0.00295 -0.00023 L -0.06302 0.08333 L -0.34722 -0.28218 L -0.5901 0.03981 L -0.63594 0.0794 L -0.66163 0.04514 L -0.40434 -0.28403 L -0.12153 0.0794 L -0.01875 -0.03079 L 0.04132 -0.11065 L -0.09861 -0.28032 L -0.38594 0.0794 L -0.66163 -0.27824 " pathEditMode="relative" rAng="0" ptsTypes="AAAAAAAAAAAAA">
                                      <p:cBhvr>
                                        <p:cTn id="36" dur="5000" fill="hold"/>
                                        <p:tgtEl>
                                          <p:spTgt spid="751625"/>
                                        </p:tgtEl>
                                        <p:attrNameLst>
                                          <p:attrName>ppt_x</p:attrName>
                                          <p:attrName>ppt_y</p:attrName>
                                        </p:attrNameLst>
                                      </p:cBhvr>
                                      <p:rCtr x="-30700" y="-10000"/>
                                    </p:animMotion>
                                  </p:childTnLst>
                                </p:cTn>
                              </p:par>
                              <p:par>
                                <p:cTn id="37" presetID="0" presetClass="path" presetSubtype="0" repeatCount="indefinite" autoRev="1" fill="hold" grpId="0" nodeType="withEffect">
                                  <p:stCondLst>
                                    <p:cond delay="0"/>
                                  </p:stCondLst>
                                  <p:childTnLst>
                                    <p:animMotion origin="layout" path="M -0.00451 -0.00347 L 0.08403 -0.00347 L -0.61163 -0.00347 L 0.06545 0.00047 " pathEditMode="relative" rAng="0" ptsTypes="AAAA">
                                      <p:cBhvr>
                                        <p:cTn id="38" dur="3000" fill="hold"/>
                                        <p:tgtEl>
                                          <p:spTgt spid="751633"/>
                                        </p:tgtEl>
                                        <p:attrNameLst>
                                          <p:attrName>ppt_x</p:attrName>
                                          <p:attrName>ppt_y</p:attrName>
                                        </p:attrNameLst>
                                      </p:cBhvr>
                                      <p:rCtr x="-25900" y="200"/>
                                    </p:animMotion>
                                  </p:childTnLst>
                                </p:cTn>
                              </p:par>
                              <p:par>
                                <p:cTn id="39" presetID="0" presetClass="path" presetSubtype="0" fill="hold" grpId="0" nodeType="withEffect">
                                  <p:stCondLst>
                                    <p:cond delay="0"/>
                                  </p:stCondLst>
                                  <p:childTnLst>
                                    <p:animMotion origin="layout" path="M -8.33333E-7 1.11111E-6 C 0.00313 -0.05394 0.00347 -0.29398 0.00677 -0.27546 C 0.00695 -0.2287 0.00504 0.04722 0.00243 0.1037 C 0.00122 0.14954 -0.00087 0.06481 -8.33333E-7 1.11111E-6 Z " pathEditMode="relative" rAng="0" ptsTypes="ffff">
                                      <p:cBhvr>
                                        <p:cTn id="40" dur="2000" fill="hold"/>
                                        <p:tgtEl>
                                          <p:spTgt spid="751630"/>
                                        </p:tgtEl>
                                        <p:attrNameLst>
                                          <p:attrName>ppt_x</p:attrName>
                                          <p:attrName>ppt_y</p:attrName>
                                        </p:attrNameLst>
                                      </p:cBhvr>
                                      <p:rCtr x="300" y="-7200"/>
                                    </p:animMotion>
                                  </p:childTnLst>
                                </p:cTn>
                              </p:par>
                              <p:par>
                                <p:cTn id="41" presetID="0" presetClass="path" presetSubtype="0" repeatCount="indefinite" fill="hold" grpId="0" nodeType="withEffect">
                                  <p:stCondLst>
                                    <p:cond delay="0"/>
                                  </p:stCondLst>
                                  <p:childTnLst>
                                    <p:animMotion origin="layout" path="M 1.66667E-6 -1.11111E-6 L -0.19844 -0.09329 L -0.52986 0.13148 L -0.1441 0.29329 L 0.16875 0.16945 L 1.66667E-6 -1.11111E-6 Z " pathEditMode="relative" ptsTypes="AAAAAA">
                                      <p:cBhvr>
                                        <p:cTn id="42" dur="2000" fill="hold"/>
                                        <p:tgtEl>
                                          <p:spTgt spid="751636"/>
                                        </p:tgtEl>
                                        <p:attrNameLst>
                                          <p:attrName>ppt_x</p:attrName>
                                          <p:attrName>ppt_y</p:attrName>
                                        </p:attrNameLst>
                                      </p:cBhvr>
                                    </p:animMotion>
                                  </p:childTnLst>
                                </p:cTn>
                              </p:par>
                              <p:par>
                                <p:cTn id="43" presetID="0" presetClass="path" presetSubtype="0" repeatCount="indefinite" fill="hold" grpId="0" nodeType="withEffect">
                                  <p:stCondLst>
                                    <p:cond delay="0"/>
                                  </p:stCondLst>
                                  <p:childTnLst>
                                    <p:animMotion origin="layout" path="M 2.77778E-6 7.40741E-7 C -0.00556 -0.00717 -0.00677 -0.01481 -0.01163 -0.02083 C -0.0151 -0.03588 -0.02014 -0.05139 -0.02274 -0.06666 C -0.025 -0.08032 -0.02708 -0.09907 -0.03299 -0.11041 C -0.03559 -0.12199 -0.03872 -0.13217 -0.04306 -0.14282 L -0.17986 0.25533 L -0.25139 -0.12361 L -0.32708 0.25926 L -0.39566 0.03241 L -0.34844 -0.12754 L -0.25417 0.25718 L -0.16997 -0.1294 L -0.09132 0.24954 L -0.03993 -0.12176 L 0.02708 0.25162 L 0.07708 -0.12361 L 0.15573 0.25162 L 0.19722 -0.12569 L 0.26007 0.26111 L 0.2901 -0.13333 L 0.30295 0.07639 L 0.27726 0.25347 L 0.2401 -0.12754 L 0.19149 0.25718 L 0.15573 -0.12361 L 0.10712 0.24769 L 0.07569 -0.1294 L 0.04983 0.2419 L 2.77778E-6 7.40741E-7 Z " pathEditMode="relative" ptsTypes="ffffAAAAAAAAAAAAAAAAAAAAAAAAf">
                                      <p:cBhvr>
                                        <p:cTn id="44" dur="3000" fill="hold"/>
                                        <p:tgtEl>
                                          <p:spTgt spid="751624"/>
                                        </p:tgtEl>
                                        <p:attrNameLst>
                                          <p:attrName>ppt_x</p:attrName>
                                          <p:attrName>ppt_y</p:attrName>
                                        </p:attrNameLst>
                                      </p:cBhvr>
                                    </p:animMotion>
                                  </p:childTnLst>
                                </p:cTn>
                              </p:par>
                              <p:par>
                                <p:cTn id="45" presetID="0" presetClass="path" presetSubtype="0" repeatCount="indefinite" fill="hold" grpId="1" nodeType="withEffect">
                                  <p:stCondLst>
                                    <p:cond delay="0"/>
                                  </p:stCondLst>
                                  <p:childTnLst>
                                    <p:animMotion origin="layout" path="M -1.11111E-6 -7.40741E-7 C -0.00173 -0.0081 -0.00139 -0.0037 -0.00139 -0.01343 L -0.07552 -0.26667 L -0.16562 0.11042 L -0.28281 -0.2706 L -0.41979 0.11042 L -0.47552 -0.06482 L -0.37691 -0.27616 L -0.30833 0.11042 L -0.20121 -0.2706 L -0.10416 0.11042 L -0.0158 -0.2706 L 0.13594 0.10856 L 0.22448 -0.15995 L 0.18594 -0.26482 L 0.04879 0.11435 L 0.01302 0.00185 " pathEditMode="relative" ptsTypes="fAAAAAAAAAAAAAAAA">
                                      <p:cBhvr>
                                        <p:cTn id="46" dur="5000" fill="hold"/>
                                        <p:tgtEl>
                                          <p:spTgt spid="751630"/>
                                        </p:tgtEl>
                                        <p:attrNameLst>
                                          <p:attrName>ppt_x</p:attrName>
                                          <p:attrName>ppt_y</p:attrName>
                                        </p:attrNameLst>
                                      </p:cBhvr>
                                    </p:animMotion>
                                  </p:childTnLst>
                                </p:cTn>
                              </p:par>
                              <p:par>
                                <p:cTn id="47" presetID="0" presetClass="path" presetSubtype="0" repeatCount="indefinite" fill="hold" grpId="0" nodeType="withEffect">
                                  <p:stCondLst>
                                    <p:cond delay="0"/>
                                  </p:stCondLst>
                                  <p:childTnLst>
                                    <p:animMotion origin="layout" path="M 6.38889E-6 6.2963E-6 L 0.34723 -0.10671 L -0.35277 -0.2611 L -0.07135 -0.33726 L 0.34428 -0.21157 L -0.35277 -0.07615 L -0.12274 0.04376 L 6.38889E-6 6.2963E-6 Z " pathEditMode="relative" ptsTypes="AAAAAAAA">
                                      <p:cBhvr>
                                        <p:cTn id="48" dur="5000" fill="hold"/>
                                        <p:tgtEl>
                                          <p:spTgt spid="751627"/>
                                        </p:tgtEl>
                                        <p:attrNameLst>
                                          <p:attrName>ppt_x</p:attrName>
                                          <p:attrName>ppt_y</p:attrName>
                                        </p:attrNameLst>
                                      </p:cBhvr>
                                    </p:animMotion>
                                  </p:childTnLst>
                                </p:cTn>
                              </p:par>
                              <p:par>
                                <p:cTn id="49" presetID="0" presetClass="path" presetSubtype="0" repeatCount="indefinite" fill="hold" grpId="0" nodeType="withEffect">
                                  <p:stCondLst>
                                    <p:cond delay="0"/>
                                  </p:stCondLst>
                                  <p:childTnLst>
                                    <p:animMotion origin="layout" path="M 8.33333E-7 -7.40741E-7 C -0.00156 -0.00671 -0.00504 -0.01088 -0.00712 -0.01713 C -0.01129 -0.02963 -0.01285 -0.04352 -0.01858 -0.05509 C -0.02275 -0.0838 -0.01632 -0.0493 -0.02431 -0.07037 C -0.02535 -0.07315 -0.025 -0.07685 -0.0257 -0.07986 C -0.03056 -0.10116 -0.02622 -0.07893 -0.03299 -0.09722 C -0.03525 -0.10324 -0.03663 -0.10995 -0.03854 -0.1162 C -0.04358 -0.13333 -0.05243 -0.14861 -0.06007 -0.16389 C -0.06997 -0.18356 -0.07917 -0.20417 -0.09011 -0.22292 C -0.09358 -0.23472 -0.1 -0.24468 -0.10573 -0.25509 C -0.11094 -0.26435 -0.11459 -0.27454 -0.11997 -0.2838 C -0.12292 -0.29444 -0.11997 -0.28588 -0.12726 -0.29907 C -0.12934 -0.30278 -0.13299 -0.31042 -0.13299 -0.31042 C -0.13125 -0.30162 -0.13143 -0.30023 -0.13143 -0.30671 L -0.26858 -0.10671 L -0.11997 0.07616 L 0.09288 -0.30278 L 0.32847 0.06482 L 0.43281 -0.08565 L 0.3243 -0.31042 L 0.0243 0.0706 L 8.33333E-7 -7.40741E-7 Z " pathEditMode="relative" ptsTypes="fffffffffffffAAAAAAAAf">
                                      <p:cBhvr>
                                        <p:cTn id="50" dur="2000" fill="hold"/>
                                        <p:tgtEl>
                                          <p:spTgt spid="751628"/>
                                        </p:tgtEl>
                                        <p:attrNameLst>
                                          <p:attrName>ppt_x</p:attrName>
                                          <p:attrName>ppt_y</p:attrName>
                                        </p:attrNameLst>
                                      </p:cBhvr>
                                    </p:animMotion>
                                  </p:childTnLst>
                                </p:cTn>
                              </p:par>
                              <p:par>
                                <p:cTn id="51" presetID="0" presetClass="path" presetSubtype="0" repeatCount="indefinite" fill="hold" grpId="0" nodeType="withEffect">
                                  <p:stCondLst>
                                    <p:cond delay="0"/>
                                  </p:stCondLst>
                                  <p:childTnLst>
                                    <p:animMotion origin="layout" path="M -5.83333E-6 -2.96296E-6 L 0.00295 -0.0743 L -0.00556 0.30278 L -5.83333E-6 -2.96296E-6 Z " pathEditMode="relative" ptsTypes="AAAA">
                                      <p:cBhvr>
                                        <p:cTn id="52" dur="3000" fill="hold"/>
                                        <p:tgtEl>
                                          <p:spTgt spid="751635"/>
                                        </p:tgtEl>
                                        <p:attrNameLst>
                                          <p:attrName>ppt_x</p:attrName>
                                          <p:attrName>ppt_y</p:attrName>
                                        </p:attrNameLst>
                                      </p:cBhvr>
                                    </p:animMotion>
                                  </p:childTnLst>
                                </p:cTn>
                              </p:par>
                              <p:par>
                                <p:cTn id="53" presetID="0" presetClass="path" presetSubtype="0" repeatCount="indefinite" fill="hold" grpId="0" nodeType="withEffect">
                                  <p:stCondLst>
                                    <p:cond delay="0"/>
                                  </p:stCondLst>
                                  <p:childTnLst>
                                    <p:animMotion origin="layout" path="M -1.94444E-6 3.7037E-7 L 0.15434 -0.14653 L 0.45712 0.17523 L 0.39427 0.23055 L 0.06424 -0.14653 L -0.24427 0.16204 L -0.15139 0.24005 L -1.94444E-6 3.7037E-7 Z " pathEditMode="relative" ptsTypes="AAAAAAAA">
                                      <p:cBhvr>
                                        <p:cTn id="54" dur="5000" fill="hold"/>
                                        <p:tgtEl>
                                          <p:spTgt spid="751629"/>
                                        </p:tgtEl>
                                        <p:attrNameLst>
                                          <p:attrName>ppt_x</p:attrName>
                                          <p:attrName>ppt_y</p:attrName>
                                        </p:attrNameLst>
                                      </p:cBhvr>
                                    </p:animMotion>
                                  </p:childTnLst>
                                </p:cTn>
                              </p:par>
                              <p:par>
                                <p:cTn id="55" presetID="0" presetClass="path" presetSubtype="0" repeatCount="indefinite" fill="hold" grpId="0" nodeType="withEffect">
                                  <p:stCondLst>
                                    <p:cond delay="0"/>
                                  </p:stCondLst>
                                  <p:childTnLst>
                                    <p:animMotion origin="layout" path="M -1.66667E-6 -4.07407E-6 L -0.02135 -0.12963 L -0.08142 0.14862 L -0.03715 0.25139 L 0.04149 -0.12754 L 0.1658 0.24954 L 0.32049 -0.11805 L 0.38715 0.24375 L 0.49427 -0.13912 L 0.60278 0.24954 L 0.62292 0.21135 L 0.52431 -0.13518 L 0.40434 0.24375 L 0.33056 -0.1199 L 0.17292 0.25903 L 0.11615 -0.13125 L 0.04149 0.21528 L -1.66667E-6 -4.07407E-6 Z " pathEditMode="relative" rAng="0" ptsTypes="AAAAAAAAAAAAAAAAAA">
                                      <p:cBhvr>
                                        <p:cTn id="56" dur="2000" fill="hold"/>
                                        <p:tgtEl>
                                          <p:spTgt spid="751634"/>
                                        </p:tgtEl>
                                        <p:attrNameLst>
                                          <p:attrName>ppt_x</p:attrName>
                                          <p:attrName>ppt_y</p:attrName>
                                        </p:attrNameLst>
                                      </p:cBhvr>
                                      <p:rCtr x="27100" y="6000"/>
                                    </p:animMotion>
                                  </p:childTnLst>
                                </p:cTn>
                              </p:par>
                              <p:par>
                                <p:cTn id="57" presetID="0" presetClass="path" presetSubtype="0" repeatCount="indefinite" fill="hold" grpId="0" nodeType="withEffect">
                                  <p:stCondLst>
                                    <p:cond delay="0"/>
                                  </p:stCondLst>
                                  <p:childTnLst>
                                    <p:animMotion origin="layout" path="M 3.33333E-6 -7.40741E-7 L 0.61285 -0.00371 L -0.08855 -7.40741E-7 L 3.33333E-6 -7.40741E-7 Z " pathEditMode="relative" ptsTypes="AAAA">
                                      <p:cBhvr>
                                        <p:cTn id="58" dur="2000" fill="hold"/>
                                        <p:tgtEl>
                                          <p:spTgt spid="751632"/>
                                        </p:tgtEl>
                                        <p:attrNameLst>
                                          <p:attrName>ppt_x</p:attrName>
                                          <p:attrName>ppt_y</p:attrName>
                                        </p:attrNameLst>
                                      </p:cBhvr>
                                    </p:animMotion>
                                  </p:childTnLst>
                                </p:cTn>
                              </p:par>
                              <p:par>
                                <p:cTn id="59" presetID="0" presetClass="path" presetSubtype="0" repeatCount="indefinite" fill="hold" grpId="0" nodeType="withEffect">
                                  <p:stCondLst>
                                    <p:cond delay="0"/>
                                  </p:stCondLst>
                                  <p:childTnLst>
                                    <p:animMotion origin="layout" path="M 5.27778E-6 -6.66667E-6 C -0.00572 -0.01112 -0.01874 -0.022 -0.02864 -0.02686 C -0.03333 -0.03288 -0.03663 -0.03913 -0.04288 -0.0419 C -0.05364 -0.05139 -0.05972 -0.06251 -0.06857 -0.07431 C -0.07117 -0.07778 -0.07569 -0.08079 -0.07569 -0.08589 L 0.09844 -0.3544 L 0.29289 0.02268 L 0.42848 -0.34862 L 0.56563 0.02847 L 0.6356 -0.06297 L 0.5757 -0.34862 L 0.36129 0.03032 L 0.26285 -0.36019 L 0.03994 0.01504 L 5.27778E-6 -6.66667E-6 Z " pathEditMode="relative" ptsTypes="ffffAAAAAAAAAAf">
                                      <p:cBhvr>
                                        <p:cTn id="60" dur="5000" fill="hold"/>
                                        <p:tgtEl>
                                          <p:spTgt spid="751626"/>
                                        </p:tgtEl>
                                        <p:attrNameLst>
                                          <p:attrName>ppt_x</p:attrName>
                                          <p:attrName>ppt_y</p:attrName>
                                        </p:attrNameLst>
                                      </p:cBhvr>
                                    </p:animMotion>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51619">
                                            <p:txEl>
                                              <p:pRg st="4" end="4"/>
                                            </p:txEl>
                                          </p:spTgt>
                                        </p:tgtEl>
                                        <p:attrNameLst>
                                          <p:attrName>style.visibility</p:attrName>
                                        </p:attrNameLst>
                                      </p:cBhvr>
                                      <p:to>
                                        <p:strVal val="visible"/>
                                      </p:to>
                                    </p:set>
                                    <p:animEffect transition="in" filter="wipe(left)">
                                      <p:cBhvr>
                                        <p:cTn id="65" dur="500"/>
                                        <p:tgtEl>
                                          <p:spTgt spid="751619">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51619">
                                            <p:txEl>
                                              <p:pRg st="5" end="5"/>
                                            </p:txEl>
                                          </p:spTgt>
                                        </p:tgtEl>
                                        <p:attrNameLst>
                                          <p:attrName>style.visibility</p:attrName>
                                        </p:attrNameLst>
                                      </p:cBhvr>
                                      <p:to>
                                        <p:strVal val="visible"/>
                                      </p:to>
                                    </p:set>
                                    <p:animEffect transition="in" filter="wipe(left)">
                                      <p:cBhvr>
                                        <p:cTn id="70" dur="500"/>
                                        <p:tgtEl>
                                          <p:spTgt spid="751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9" grpId="0" build="p" bldLvl="2" autoUpdateAnimBg="0"/>
      <p:bldP spid="751622" grpId="0" animBg="1"/>
      <p:bldP spid="751623" grpId="0" animBg="1"/>
      <p:bldP spid="751624" grpId="0" animBg="1"/>
      <p:bldP spid="751625" grpId="0" animBg="1"/>
      <p:bldP spid="751626" grpId="0" animBg="1"/>
      <p:bldP spid="751627" grpId="0" animBg="1"/>
      <p:bldP spid="751628" grpId="0" animBg="1"/>
      <p:bldP spid="751629" grpId="0" animBg="1"/>
      <p:bldP spid="751630" grpId="0" animBg="1"/>
      <p:bldP spid="751630" grpId="1" animBg="1"/>
      <p:bldP spid="751631" grpId="0" animBg="1"/>
      <p:bldP spid="751632" grpId="0" animBg="1"/>
      <p:bldP spid="751633" grpId="0" animBg="1"/>
      <p:bldP spid="751634" grpId="0" animBg="1"/>
      <p:bldP spid="751635" grpId="0" animBg="1"/>
      <p:bldP spid="7516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Line 2"/>
          <p:cNvSpPr>
            <a:spLocks noChangeShapeType="1"/>
          </p:cNvSpPr>
          <p:nvPr/>
        </p:nvSpPr>
        <p:spPr bwMode="auto">
          <a:xfrm>
            <a:off x="3886200" y="3200400"/>
            <a:ext cx="0" cy="2667000"/>
          </a:xfrm>
          <a:prstGeom prst="line">
            <a:avLst/>
          </a:prstGeom>
          <a:noFill/>
          <a:ln w="12700">
            <a:solidFill>
              <a:srgbClr val="FF0000"/>
            </a:solidFill>
            <a:prstDash val="lgDashDot"/>
            <a:miter lim="800000"/>
            <a:headEnd/>
            <a:tailEnd/>
          </a:ln>
        </p:spPr>
        <p:txBody>
          <a:bodyPr wrap="none"/>
          <a:lstStyle/>
          <a:p>
            <a:endParaRPr lang="en-US"/>
          </a:p>
        </p:txBody>
      </p:sp>
      <p:sp>
        <p:nvSpPr>
          <p:cNvPr id="70659" name="Rectangle 3"/>
          <p:cNvSpPr>
            <a:spLocks noGrp="1" noChangeArrowheads="1"/>
          </p:cNvSpPr>
          <p:nvPr>
            <p:ph type="title"/>
          </p:nvPr>
        </p:nvSpPr>
        <p:spPr/>
        <p:txBody>
          <a:bodyPr/>
          <a:lstStyle/>
          <a:p>
            <a:pPr eaLnBrk="1" hangingPunct="1"/>
            <a:r>
              <a:rPr lang="en-US" smtClean="0"/>
              <a:t>Molecular Velocities</a:t>
            </a:r>
          </a:p>
        </p:txBody>
      </p:sp>
      <p:sp>
        <p:nvSpPr>
          <p:cNvPr id="70660" name="Rectangle 4"/>
          <p:cNvSpPr>
            <a:spLocks noChangeArrowheads="1"/>
          </p:cNvSpPr>
          <p:nvPr/>
        </p:nvSpPr>
        <p:spPr bwMode="auto">
          <a:xfrm>
            <a:off x="814388" y="1998663"/>
            <a:ext cx="7872412" cy="3894137"/>
          </a:xfrm>
          <a:prstGeom prst="rect">
            <a:avLst/>
          </a:prstGeom>
          <a:noFill/>
          <a:ln w="9525">
            <a:solidFill>
              <a:srgbClr val="C0C0C0"/>
            </a:solidFill>
            <a:miter lim="800000"/>
            <a:headEnd/>
            <a:tailEnd/>
          </a:ln>
        </p:spPr>
        <p:txBody>
          <a:bodyPr wrap="none" anchor="ctr"/>
          <a:lstStyle/>
          <a:p>
            <a:endParaRPr lang="en-US"/>
          </a:p>
        </p:txBody>
      </p:sp>
      <p:sp>
        <p:nvSpPr>
          <p:cNvPr id="70661" name="Text Box 5"/>
          <p:cNvSpPr txBox="1">
            <a:spLocks noChangeArrowheads="1"/>
          </p:cNvSpPr>
          <p:nvPr/>
        </p:nvSpPr>
        <p:spPr bwMode="auto">
          <a:xfrm>
            <a:off x="4211638" y="5978525"/>
            <a:ext cx="695325" cy="304800"/>
          </a:xfrm>
          <a:prstGeom prst="rect">
            <a:avLst/>
          </a:prstGeom>
          <a:noFill/>
          <a:ln w="9525">
            <a:noFill/>
            <a:miter lim="800000"/>
            <a:headEnd/>
            <a:tailEnd/>
          </a:ln>
        </p:spPr>
        <p:txBody>
          <a:bodyPr wrap="none">
            <a:spAutoFit/>
          </a:bodyPr>
          <a:lstStyle/>
          <a:p>
            <a:pPr algn="l"/>
            <a:r>
              <a:rPr lang="en-US" sz="1400" b="1"/>
              <a:t>speed</a:t>
            </a:r>
          </a:p>
        </p:txBody>
      </p:sp>
      <p:sp>
        <p:nvSpPr>
          <p:cNvPr id="70662" name="Text Box 6"/>
          <p:cNvSpPr txBox="1">
            <a:spLocks noChangeArrowheads="1"/>
          </p:cNvSpPr>
          <p:nvPr/>
        </p:nvSpPr>
        <p:spPr bwMode="auto">
          <a:xfrm rot="-5400000">
            <a:off x="-376238" y="4127501"/>
            <a:ext cx="1819275" cy="304800"/>
          </a:xfrm>
          <a:prstGeom prst="rect">
            <a:avLst/>
          </a:prstGeom>
          <a:noFill/>
          <a:ln w="9525">
            <a:noFill/>
            <a:miter lim="800000"/>
            <a:headEnd/>
            <a:tailEnd/>
          </a:ln>
        </p:spPr>
        <p:txBody>
          <a:bodyPr wrap="none">
            <a:spAutoFit/>
          </a:bodyPr>
          <a:lstStyle/>
          <a:p>
            <a:pPr algn="l"/>
            <a:r>
              <a:rPr lang="en-US" sz="1400"/>
              <a:t>Fractions of particles</a:t>
            </a:r>
          </a:p>
        </p:txBody>
      </p:sp>
      <p:sp>
        <p:nvSpPr>
          <p:cNvPr id="70663" name="Line 7"/>
          <p:cNvSpPr>
            <a:spLocks noChangeShapeType="1"/>
          </p:cNvSpPr>
          <p:nvPr/>
        </p:nvSpPr>
        <p:spPr bwMode="auto">
          <a:xfrm>
            <a:off x="4967288" y="6151563"/>
            <a:ext cx="692150" cy="0"/>
          </a:xfrm>
          <a:prstGeom prst="line">
            <a:avLst/>
          </a:prstGeom>
          <a:noFill/>
          <a:ln w="9525">
            <a:solidFill>
              <a:schemeClr val="tx1"/>
            </a:solidFill>
            <a:miter lim="800000"/>
            <a:headEnd/>
            <a:tailEnd type="stealth" w="med" len="med"/>
          </a:ln>
        </p:spPr>
        <p:txBody>
          <a:bodyPr wrap="none"/>
          <a:lstStyle/>
          <a:p>
            <a:endParaRPr lang="en-US"/>
          </a:p>
        </p:txBody>
      </p:sp>
      <p:sp>
        <p:nvSpPr>
          <p:cNvPr id="1263624" name="Freeform 8"/>
          <p:cNvSpPr>
            <a:spLocks/>
          </p:cNvSpPr>
          <p:nvPr/>
        </p:nvSpPr>
        <p:spPr bwMode="auto">
          <a:xfrm>
            <a:off x="565150" y="2711450"/>
            <a:ext cx="8993188" cy="3181350"/>
          </a:xfrm>
          <a:custGeom>
            <a:avLst/>
            <a:gdLst>
              <a:gd name="T0" fmla="*/ 2438400 w 5665"/>
              <a:gd name="T1" fmla="*/ 3176588 h 2004"/>
              <a:gd name="T2" fmla="*/ 347662 w 5665"/>
              <a:gd name="T3" fmla="*/ 3176588 h 2004"/>
              <a:gd name="T4" fmla="*/ 347662 w 5665"/>
              <a:gd name="T5" fmla="*/ 3167063 h 2004"/>
              <a:gd name="T6" fmla="*/ 338137 w 5665"/>
              <a:gd name="T7" fmla="*/ 3148013 h 2004"/>
              <a:gd name="T8" fmla="*/ 404812 w 5665"/>
              <a:gd name="T9" fmla="*/ 2962275 h 2004"/>
              <a:gd name="T10" fmla="*/ 571500 w 5665"/>
              <a:gd name="T11" fmla="*/ 2452688 h 2004"/>
              <a:gd name="T12" fmla="*/ 762000 w 5665"/>
              <a:gd name="T13" fmla="*/ 1885950 h 2004"/>
              <a:gd name="T14" fmla="*/ 828675 w 5665"/>
              <a:gd name="T15" fmla="*/ 1704975 h 2004"/>
              <a:gd name="T16" fmla="*/ 1000125 w 5665"/>
              <a:gd name="T17" fmla="*/ 1233488 h 2004"/>
              <a:gd name="T18" fmla="*/ 1181100 w 5665"/>
              <a:gd name="T19" fmla="*/ 809625 h 2004"/>
              <a:gd name="T20" fmla="*/ 1495425 w 5665"/>
              <a:gd name="T21" fmla="*/ 285750 h 2004"/>
              <a:gd name="T22" fmla="*/ 1743075 w 5665"/>
              <a:gd name="T23" fmla="*/ 71438 h 2004"/>
              <a:gd name="T24" fmla="*/ 1905000 w 5665"/>
              <a:gd name="T25" fmla="*/ 23813 h 2004"/>
              <a:gd name="T26" fmla="*/ 2219325 w 5665"/>
              <a:gd name="T27" fmla="*/ 95250 h 2004"/>
              <a:gd name="T28" fmla="*/ 2757487 w 5665"/>
              <a:gd name="T29" fmla="*/ 595313 h 2004"/>
              <a:gd name="T30" fmla="*/ 3271838 w 5665"/>
              <a:gd name="T31" fmla="*/ 1228725 h 2004"/>
              <a:gd name="T32" fmla="*/ 3914775 w 5665"/>
              <a:gd name="T33" fmla="*/ 1881188 h 2004"/>
              <a:gd name="T34" fmla="*/ 4914900 w 5665"/>
              <a:gd name="T35" fmla="*/ 2524125 h 2004"/>
              <a:gd name="T36" fmla="*/ 5572125 w 5665"/>
              <a:gd name="T37" fmla="*/ 2846388 h 2004"/>
              <a:gd name="T38" fmla="*/ 6186487 w 5665"/>
              <a:gd name="T39" fmla="*/ 3021013 h 2004"/>
              <a:gd name="T40" fmla="*/ 6873876 w 5665"/>
              <a:gd name="T41" fmla="*/ 3108325 h 2004"/>
              <a:gd name="T42" fmla="*/ 8126413 w 5665"/>
              <a:gd name="T43" fmla="*/ 3144838 h 2004"/>
              <a:gd name="T44" fmla="*/ 8112126 w 5665"/>
              <a:gd name="T45" fmla="*/ 3130550 h 2004"/>
              <a:gd name="T46" fmla="*/ 8115301 w 5665"/>
              <a:gd name="T47" fmla="*/ 3125788 h 2004"/>
              <a:gd name="T48" fmla="*/ 8116888 w 5665"/>
              <a:gd name="T49" fmla="*/ 3121025 h 2004"/>
              <a:gd name="T50" fmla="*/ 8120063 w 5665"/>
              <a:gd name="T51" fmla="*/ 3125788 h 2004"/>
              <a:gd name="T52" fmla="*/ 8124826 w 5665"/>
              <a:gd name="T53" fmla="*/ 3148013 h 2004"/>
              <a:gd name="T54" fmla="*/ 8129588 w 5665"/>
              <a:gd name="T55" fmla="*/ 3138488 h 2004"/>
              <a:gd name="T56" fmla="*/ 8131176 w 5665"/>
              <a:gd name="T57" fmla="*/ 3141663 h 2004"/>
              <a:gd name="T58" fmla="*/ 8043863 w 5665"/>
              <a:gd name="T59" fmla="*/ 3152775 h 2004"/>
              <a:gd name="T60" fmla="*/ 2438400 w 5665"/>
              <a:gd name="T61" fmla="*/ 3176588 h 20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65"/>
              <a:gd name="T94" fmla="*/ 0 h 2004"/>
              <a:gd name="T95" fmla="*/ 5665 w 5665"/>
              <a:gd name="T96" fmla="*/ 2004 h 20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65" h="2004">
                <a:moveTo>
                  <a:pt x="1536" y="2001"/>
                </a:moveTo>
                <a:cubicBezTo>
                  <a:pt x="728" y="2004"/>
                  <a:pt x="438" y="2002"/>
                  <a:pt x="219" y="2001"/>
                </a:cubicBezTo>
                <a:cubicBezTo>
                  <a:pt x="0" y="2000"/>
                  <a:pt x="220" y="1998"/>
                  <a:pt x="219" y="1995"/>
                </a:cubicBezTo>
                <a:cubicBezTo>
                  <a:pt x="218" y="1992"/>
                  <a:pt x="207" y="2004"/>
                  <a:pt x="213" y="1983"/>
                </a:cubicBezTo>
                <a:cubicBezTo>
                  <a:pt x="219" y="1962"/>
                  <a:pt x="231" y="1939"/>
                  <a:pt x="255" y="1866"/>
                </a:cubicBezTo>
                <a:cubicBezTo>
                  <a:pt x="279" y="1793"/>
                  <a:pt x="323" y="1658"/>
                  <a:pt x="360" y="1545"/>
                </a:cubicBezTo>
                <a:cubicBezTo>
                  <a:pt x="397" y="1432"/>
                  <a:pt x="453" y="1266"/>
                  <a:pt x="480" y="1188"/>
                </a:cubicBezTo>
                <a:cubicBezTo>
                  <a:pt x="507" y="1110"/>
                  <a:pt x="497" y="1142"/>
                  <a:pt x="522" y="1074"/>
                </a:cubicBezTo>
                <a:cubicBezTo>
                  <a:pt x="547" y="1006"/>
                  <a:pt x="593" y="871"/>
                  <a:pt x="630" y="777"/>
                </a:cubicBezTo>
                <a:cubicBezTo>
                  <a:pt x="667" y="683"/>
                  <a:pt x="692" y="610"/>
                  <a:pt x="744" y="510"/>
                </a:cubicBezTo>
                <a:cubicBezTo>
                  <a:pt x="796" y="410"/>
                  <a:pt x="883" y="258"/>
                  <a:pt x="942" y="180"/>
                </a:cubicBezTo>
                <a:cubicBezTo>
                  <a:pt x="1001" y="102"/>
                  <a:pt x="1055" y="73"/>
                  <a:pt x="1098" y="45"/>
                </a:cubicBezTo>
                <a:cubicBezTo>
                  <a:pt x="1141" y="17"/>
                  <a:pt x="1150" y="12"/>
                  <a:pt x="1200" y="15"/>
                </a:cubicBezTo>
                <a:cubicBezTo>
                  <a:pt x="1250" y="18"/>
                  <a:pt x="1308" y="0"/>
                  <a:pt x="1398" y="60"/>
                </a:cubicBezTo>
                <a:cubicBezTo>
                  <a:pt x="1488" y="120"/>
                  <a:pt x="1627" y="256"/>
                  <a:pt x="1737" y="375"/>
                </a:cubicBezTo>
                <a:cubicBezTo>
                  <a:pt x="1847" y="494"/>
                  <a:pt x="1940" y="639"/>
                  <a:pt x="2061" y="774"/>
                </a:cubicBezTo>
                <a:cubicBezTo>
                  <a:pt x="2182" y="909"/>
                  <a:pt x="2294" y="1049"/>
                  <a:pt x="2466" y="1185"/>
                </a:cubicBezTo>
                <a:cubicBezTo>
                  <a:pt x="2638" y="1321"/>
                  <a:pt x="2922" y="1489"/>
                  <a:pt x="3096" y="1590"/>
                </a:cubicBezTo>
                <a:cubicBezTo>
                  <a:pt x="3270" y="1691"/>
                  <a:pt x="3377" y="1741"/>
                  <a:pt x="3510" y="1793"/>
                </a:cubicBezTo>
                <a:cubicBezTo>
                  <a:pt x="3643" y="1845"/>
                  <a:pt x="3760" y="1876"/>
                  <a:pt x="3897" y="1903"/>
                </a:cubicBezTo>
                <a:cubicBezTo>
                  <a:pt x="4034" y="1930"/>
                  <a:pt x="4126" y="1945"/>
                  <a:pt x="4330" y="1958"/>
                </a:cubicBezTo>
                <a:cubicBezTo>
                  <a:pt x="4534" y="1971"/>
                  <a:pt x="4989" y="1979"/>
                  <a:pt x="5119" y="1981"/>
                </a:cubicBezTo>
                <a:cubicBezTo>
                  <a:pt x="5249" y="1983"/>
                  <a:pt x="5111" y="1974"/>
                  <a:pt x="5110" y="1972"/>
                </a:cubicBezTo>
                <a:cubicBezTo>
                  <a:pt x="5109" y="1970"/>
                  <a:pt x="5112" y="1970"/>
                  <a:pt x="5112" y="1969"/>
                </a:cubicBezTo>
                <a:cubicBezTo>
                  <a:pt x="5112" y="1968"/>
                  <a:pt x="5113" y="1966"/>
                  <a:pt x="5113" y="1966"/>
                </a:cubicBezTo>
                <a:cubicBezTo>
                  <a:pt x="5113" y="1966"/>
                  <a:pt x="5114" y="1966"/>
                  <a:pt x="5115" y="1969"/>
                </a:cubicBezTo>
                <a:cubicBezTo>
                  <a:pt x="5116" y="1972"/>
                  <a:pt x="5117" y="1982"/>
                  <a:pt x="5118" y="1983"/>
                </a:cubicBezTo>
                <a:cubicBezTo>
                  <a:pt x="5119" y="1984"/>
                  <a:pt x="5120" y="1978"/>
                  <a:pt x="5121" y="1977"/>
                </a:cubicBezTo>
                <a:cubicBezTo>
                  <a:pt x="5122" y="1976"/>
                  <a:pt x="5131" y="1978"/>
                  <a:pt x="5122" y="1979"/>
                </a:cubicBezTo>
                <a:cubicBezTo>
                  <a:pt x="5113" y="1980"/>
                  <a:pt x="5665" y="1982"/>
                  <a:pt x="5067" y="1986"/>
                </a:cubicBezTo>
                <a:cubicBezTo>
                  <a:pt x="4469" y="1990"/>
                  <a:pt x="2344" y="1998"/>
                  <a:pt x="1536" y="2001"/>
                </a:cubicBezTo>
                <a:close/>
              </a:path>
            </a:pathLst>
          </a:custGeom>
          <a:gradFill rotWithShape="1">
            <a:gsLst>
              <a:gs pos="0">
                <a:srgbClr val="3366FF"/>
              </a:gs>
              <a:gs pos="100000">
                <a:srgbClr val="182F76"/>
              </a:gs>
            </a:gsLst>
            <a:lin ang="5400000" scaled="1"/>
          </a:gradFill>
          <a:ln w="9525">
            <a:solidFill>
              <a:schemeClr val="tx1"/>
            </a:solidFill>
            <a:miter lim="800000"/>
            <a:headEnd/>
            <a:tailEnd/>
          </a:ln>
        </p:spPr>
        <p:txBody>
          <a:bodyPr wrap="none"/>
          <a:lstStyle/>
          <a:p>
            <a:endParaRPr lang="en-US"/>
          </a:p>
        </p:txBody>
      </p:sp>
      <p:sp>
        <p:nvSpPr>
          <p:cNvPr id="70665" name="AutoShape 9">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263665" name="Freeform 49"/>
          <p:cNvSpPr>
            <a:spLocks/>
          </p:cNvSpPr>
          <p:nvPr/>
        </p:nvSpPr>
        <p:spPr bwMode="auto">
          <a:xfrm>
            <a:off x="3886200" y="3986213"/>
            <a:ext cx="4805363" cy="1905000"/>
          </a:xfrm>
          <a:custGeom>
            <a:avLst/>
            <a:gdLst>
              <a:gd name="T0" fmla="*/ 0 w 3027"/>
              <a:gd name="T1" fmla="*/ 0 h 1200"/>
              <a:gd name="T2" fmla="*/ 300038 w 3027"/>
              <a:gd name="T3" fmla="*/ 347662 h 1200"/>
              <a:gd name="T4" fmla="*/ 547688 w 3027"/>
              <a:gd name="T5" fmla="*/ 576262 h 1200"/>
              <a:gd name="T6" fmla="*/ 823913 w 3027"/>
              <a:gd name="T7" fmla="*/ 776287 h 1200"/>
              <a:gd name="T8" fmla="*/ 1162050 w 3027"/>
              <a:gd name="T9" fmla="*/ 1004887 h 1200"/>
              <a:gd name="T10" fmla="*/ 1471613 w 3027"/>
              <a:gd name="T11" fmla="*/ 1190625 h 1200"/>
              <a:gd name="T12" fmla="*/ 1800225 w 3027"/>
              <a:gd name="T13" fmla="*/ 1366837 h 1200"/>
              <a:gd name="T14" fmla="*/ 2119313 w 3027"/>
              <a:gd name="T15" fmla="*/ 1517650 h 1200"/>
              <a:gd name="T16" fmla="*/ 2327275 w 3027"/>
              <a:gd name="T17" fmla="*/ 1600200 h 1200"/>
              <a:gd name="T18" fmla="*/ 2528888 w 3027"/>
              <a:gd name="T19" fmla="*/ 1665288 h 1200"/>
              <a:gd name="T20" fmla="*/ 2765425 w 3027"/>
              <a:gd name="T21" fmla="*/ 1712913 h 1200"/>
              <a:gd name="T22" fmla="*/ 3009900 w 3027"/>
              <a:gd name="T23" fmla="*/ 1770063 h 1200"/>
              <a:gd name="T24" fmla="*/ 3452813 w 3027"/>
              <a:gd name="T25" fmla="*/ 1824038 h 1200"/>
              <a:gd name="T26" fmla="*/ 3970338 w 3027"/>
              <a:gd name="T27" fmla="*/ 1855788 h 1200"/>
              <a:gd name="T28" fmla="*/ 4475163 w 3027"/>
              <a:gd name="T29" fmla="*/ 1874838 h 1200"/>
              <a:gd name="T30" fmla="*/ 4795838 w 3027"/>
              <a:gd name="T31" fmla="*/ 1879600 h 1200"/>
              <a:gd name="T32" fmla="*/ 4805363 w 3027"/>
              <a:gd name="T33" fmla="*/ 1895475 h 1200"/>
              <a:gd name="T34" fmla="*/ 3424238 w 3027"/>
              <a:gd name="T35" fmla="*/ 1905000 h 1200"/>
              <a:gd name="T36" fmla="*/ 0 w 3027"/>
              <a:gd name="T37" fmla="*/ 1900238 h 1200"/>
              <a:gd name="T38" fmla="*/ 0 w 3027"/>
              <a:gd name="T39" fmla="*/ 0 h 12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27"/>
              <a:gd name="T61" fmla="*/ 0 h 1200"/>
              <a:gd name="T62" fmla="*/ 3027 w 3027"/>
              <a:gd name="T63" fmla="*/ 1200 h 12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27" h="1200">
                <a:moveTo>
                  <a:pt x="0" y="0"/>
                </a:moveTo>
                <a:lnTo>
                  <a:pt x="189" y="219"/>
                </a:lnTo>
                <a:lnTo>
                  <a:pt x="345" y="363"/>
                </a:lnTo>
                <a:lnTo>
                  <a:pt x="519" y="489"/>
                </a:lnTo>
                <a:lnTo>
                  <a:pt x="732" y="633"/>
                </a:lnTo>
                <a:lnTo>
                  <a:pt x="927" y="750"/>
                </a:lnTo>
                <a:lnTo>
                  <a:pt x="1134" y="861"/>
                </a:lnTo>
                <a:lnTo>
                  <a:pt x="1335" y="956"/>
                </a:lnTo>
                <a:lnTo>
                  <a:pt x="1466" y="1008"/>
                </a:lnTo>
                <a:lnTo>
                  <a:pt x="1593" y="1049"/>
                </a:lnTo>
                <a:lnTo>
                  <a:pt x="1742" y="1079"/>
                </a:lnTo>
                <a:lnTo>
                  <a:pt x="1896" y="1115"/>
                </a:lnTo>
                <a:lnTo>
                  <a:pt x="2175" y="1149"/>
                </a:lnTo>
                <a:lnTo>
                  <a:pt x="2501" y="1169"/>
                </a:lnTo>
                <a:lnTo>
                  <a:pt x="2819" y="1181"/>
                </a:lnTo>
                <a:lnTo>
                  <a:pt x="3021" y="1184"/>
                </a:lnTo>
                <a:lnTo>
                  <a:pt x="3027" y="1194"/>
                </a:lnTo>
                <a:lnTo>
                  <a:pt x="2157" y="1200"/>
                </a:lnTo>
                <a:lnTo>
                  <a:pt x="0" y="1197"/>
                </a:lnTo>
                <a:lnTo>
                  <a:pt x="0" y="0"/>
                </a:lnTo>
                <a:close/>
              </a:path>
            </a:pathLst>
          </a:custGeom>
          <a:solidFill>
            <a:srgbClr val="DA0000"/>
          </a:solidFill>
          <a:ln w="9525">
            <a:noFill/>
            <a:miter lim="800000"/>
            <a:headEnd/>
            <a:tailEnd/>
          </a:ln>
        </p:spPr>
        <p:txBody>
          <a:bodyPr wrap="none"/>
          <a:lstStyle/>
          <a:p>
            <a:endParaRPr lang="en-US"/>
          </a:p>
        </p:txBody>
      </p:sp>
      <p:sp>
        <p:nvSpPr>
          <p:cNvPr id="70667" name="Text Box 50"/>
          <p:cNvSpPr txBox="1">
            <a:spLocks noChangeArrowheads="1"/>
          </p:cNvSpPr>
          <p:nvPr/>
        </p:nvSpPr>
        <p:spPr bwMode="auto">
          <a:xfrm>
            <a:off x="1447800" y="5005388"/>
            <a:ext cx="3244850" cy="366712"/>
          </a:xfrm>
          <a:prstGeom prst="rect">
            <a:avLst/>
          </a:prstGeom>
          <a:noFill/>
          <a:ln w="9525">
            <a:noFill/>
            <a:miter lim="800000"/>
            <a:headEnd/>
            <a:tailEnd/>
          </a:ln>
        </p:spPr>
        <p:txBody>
          <a:bodyPr wrap="none">
            <a:spAutoFit/>
          </a:bodyPr>
          <a:lstStyle/>
          <a:p>
            <a:pPr algn="l"/>
            <a:r>
              <a:rPr lang="en-US" sz="1800">
                <a:solidFill>
                  <a:schemeClr val="bg1"/>
                </a:solidFill>
              </a:rPr>
              <a:t>the Maxwell speed distribution</a:t>
            </a:r>
          </a:p>
        </p:txBody>
      </p:sp>
      <p:sp>
        <p:nvSpPr>
          <p:cNvPr id="1263667" name="Freeform 51"/>
          <p:cNvSpPr>
            <a:spLocks/>
          </p:cNvSpPr>
          <p:nvPr/>
        </p:nvSpPr>
        <p:spPr bwMode="auto">
          <a:xfrm>
            <a:off x="900113" y="2728913"/>
            <a:ext cx="7789862" cy="3163887"/>
          </a:xfrm>
          <a:custGeom>
            <a:avLst/>
            <a:gdLst>
              <a:gd name="T0" fmla="*/ 0 w 4907"/>
              <a:gd name="T1" fmla="*/ 3163887 h 1993"/>
              <a:gd name="T2" fmla="*/ 260350 w 4907"/>
              <a:gd name="T3" fmla="*/ 2384425 h 1993"/>
              <a:gd name="T4" fmla="*/ 519112 w 4907"/>
              <a:gd name="T5" fmla="*/ 1606550 h 1993"/>
              <a:gd name="T6" fmla="*/ 865187 w 4907"/>
              <a:gd name="T7" fmla="*/ 739775 h 1993"/>
              <a:gd name="T8" fmla="*/ 1211262 w 4907"/>
              <a:gd name="T9" fmla="*/ 220663 h 1993"/>
              <a:gd name="T10" fmla="*/ 1485900 w 4907"/>
              <a:gd name="T11" fmla="*/ 28575 h 1993"/>
              <a:gd name="T12" fmla="*/ 1817687 w 4907"/>
              <a:gd name="T13" fmla="*/ 47625 h 1993"/>
              <a:gd name="T14" fmla="*/ 2076450 w 4907"/>
              <a:gd name="T15" fmla="*/ 220663 h 1993"/>
              <a:gd name="T16" fmla="*/ 2422525 w 4907"/>
              <a:gd name="T17" fmla="*/ 566737 h 1993"/>
              <a:gd name="T18" fmla="*/ 2768599 w 4907"/>
              <a:gd name="T19" fmla="*/ 1000125 h 1993"/>
              <a:gd name="T20" fmla="*/ 3287713 w 4907"/>
              <a:gd name="T21" fmla="*/ 1606550 h 1993"/>
              <a:gd name="T22" fmla="*/ 3806825 w 4907"/>
              <a:gd name="T23" fmla="*/ 2038350 h 1993"/>
              <a:gd name="T24" fmla="*/ 4498974 w 4907"/>
              <a:gd name="T25" fmla="*/ 2471737 h 1993"/>
              <a:gd name="T26" fmla="*/ 5191124 w 4907"/>
              <a:gd name="T27" fmla="*/ 2817812 h 1993"/>
              <a:gd name="T28" fmla="*/ 5748336 w 4907"/>
              <a:gd name="T29" fmla="*/ 2986087 h 1993"/>
              <a:gd name="T30" fmla="*/ 6386511 w 4907"/>
              <a:gd name="T31" fmla="*/ 3081337 h 1993"/>
              <a:gd name="T32" fmla="*/ 7005637 w 4907"/>
              <a:gd name="T33" fmla="*/ 3119437 h 1993"/>
              <a:gd name="T34" fmla="*/ 7789862 w 4907"/>
              <a:gd name="T35" fmla="*/ 3144837 h 19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07"/>
              <a:gd name="T55" fmla="*/ 0 h 1993"/>
              <a:gd name="T56" fmla="*/ 4907 w 4907"/>
              <a:gd name="T57" fmla="*/ 1993 h 19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07" h="1993">
                <a:moveTo>
                  <a:pt x="0" y="1993"/>
                </a:moveTo>
                <a:cubicBezTo>
                  <a:pt x="55" y="1829"/>
                  <a:pt x="109" y="1666"/>
                  <a:pt x="164" y="1502"/>
                </a:cubicBezTo>
                <a:cubicBezTo>
                  <a:pt x="218" y="1339"/>
                  <a:pt x="263" y="1184"/>
                  <a:pt x="327" y="1012"/>
                </a:cubicBezTo>
                <a:cubicBezTo>
                  <a:pt x="391" y="839"/>
                  <a:pt x="472" y="612"/>
                  <a:pt x="545" y="466"/>
                </a:cubicBezTo>
                <a:cubicBezTo>
                  <a:pt x="618" y="321"/>
                  <a:pt x="698" y="214"/>
                  <a:pt x="763" y="139"/>
                </a:cubicBezTo>
                <a:cubicBezTo>
                  <a:pt x="828" y="64"/>
                  <a:pt x="872" y="36"/>
                  <a:pt x="936" y="18"/>
                </a:cubicBezTo>
                <a:cubicBezTo>
                  <a:pt x="1000" y="0"/>
                  <a:pt x="1083" y="10"/>
                  <a:pt x="1145" y="30"/>
                </a:cubicBezTo>
                <a:cubicBezTo>
                  <a:pt x="1207" y="50"/>
                  <a:pt x="1244" y="85"/>
                  <a:pt x="1308" y="139"/>
                </a:cubicBezTo>
                <a:cubicBezTo>
                  <a:pt x="1372" y="194"/>
                  <a:pt x="1453" y="276"/>
                  <a:pt x="1526" y="357"/>
                </a:cubicBezTo>
                <a:cubicBezTo>
                  <a:pt x="1599" y="439"/>
                  <a:pt x="1653" y="521"/>
                  <a:pt x="1744" y="630"/>
                </a:cubicBezTo>
                <a:cubicBezTo>
                  <a:pt x="1835" y="739"/>
                  <a:pt x="1962" y="903"/>
                  <a:pt x="2071" y="1012"/>
                </a:cubicBezTo>
                <a:cubicBezTo>
                  <a:pt x="2180" y="1121"/>
                  <a:pt x="2271" y="1193"/>
                  <a:pt x="2398" y="1284"/>
                </a:cubicBezTo>
                <a:cubicBezTo>
                  <a:pt x="2525" y="1375"/>
                  <a:pt x="2689" y="1475"/>
                  <a:pt x="2834" y="1557"/>
                </a:cubicBezTo>
                <a:cubicBezTo>
                  <a:pt x="2979" y="1639"/>
                  <a:pt x="3139" y="1721"/>
                  <a:pt x="3270" y="1775"/>
                </a:cubicBezTo>
                <a:cubicBezTo>
                  <a:pt x="3401" y="1829"/>
                  <a:pt x="3496" y="1853"/>
                  <a:pt x="3621" y="1881"/>
                </a:cubicBezTo>
                <a:cubicBezTo>
                  <a:pt x="3746" y="1909"/>
                  <a:pt x="3891" y="1927"/>
                  <a:pt x="4023" y="1941"/>
                </a:cubicBezTo>
                <a:cubicBezTo>
                  <a:pt x="4155" y="1955"/>
                  <a:pt x="4266" y="1958"/>
                  <a:pt x="4413" y="1965"/>
                </a:cubicBezTo>
                <a:cubicBezTo>
                  <a:pt x="4560" y="1972"/>
                  <a:pt x="4804" y="1978"/>
                  <a:pt x="4907" y="1981"/>
                </a:cubicBezTo>
              </a:path>
            </a:pathLst>
          </a:custGeom>
          <a:noFill/>
          <a:ln w="28575">
            <a:solidFill>
              <a:srgbClr val="0000FF"/>
            </a:solidFill>
            <a:miter lim="800000"/>
            <a:headEnd/>
            <a:tailEnd/>
          </a:ln>
        </p:spPr>
        <p:txBody>
          <a:bodyPr wrap="none"/>
          <a:lstStyle/>
          <a:p>
            <a:endParaRPr lang="en-US"/>
          </a:p>
        </p:txBody>
      </p:sp>
      <p:sp>
        <p:nvSpPr>
          <p:cNvPr id="70669" name="Rectangle 52"/>
          <p:cNvSpPr>
            <a:spLocks noChangeArrowheads="1"/>
          </p:cNvSpPr>
          <p:nvPr/>
        </p:nvSpPr>
        <p:spPr bwMode="auto">
          <a:xfrm>
            <a:off x="0" y="6634163"/>
            <a:ext cx="3365500" cy="214312"/>
          </a:xfrm>
          <a:prstGeom prst="rect">
            <a:avLst/>
          </a:prstGeom>
          <a:noFill/>
          <a:ln w="9525">
            <a:noFill/>
            <a:miter lim="800000"/>
            <a:headEnd/>
            <a:tailEnd/>
          </a:ln>
        </p:spPr>
        <p:txBody>
          <a:bodyPr wrap="none">
            <a:spAutoFit/>
          </a:bodyPr>
          <a:lstStyle/>
          <a:p>
            <a:pPr algn="l"/>
            <a:r>
              <a:rPr lang="en-US" sz="800"/>
              <a:t>http://antoine.frostburg.edu/chem/senese/101/gases/slides/sld016.htm</a:t>
            </a:r>
          </a:p>
        </p:txBody>
      </p:sp>
      <p:grpSp>
        <p:nvGrpSpPr>
          <p:cNvPr id="2" name="Group 59"/>
          <p:cNvGrpSpPr>
            <a:grpSpLocks/>
          </p:cNvGrpSpPr>
          <p:nvPr/>
        </p:nvGrpSpPr>
        <p:grpSpPr bwMode="auto">
          <a:xfrm>
            <a:off x="2760663" y="1535113"/>
            <a:ext cx="3592512" cy="1055687"/>
            <a:chOff x="1739" y="967"/>
            <a:chExt cx="2263" cy="665"/>
          </a:xfrm>
        </p:grpSpPr>
        <p:grpSp>
          <p:nvGrpSpPr>
            <p:cNvPr id="70695" name="Group 30"/>
            <p:cNvGrpSpPr>
              <a:grpSpLocks/>
            </p:cNvGrpSpPr>
            <p:nvPr/>
          </p:nvGrpSpPr>
          <p:grpSpPr bwMode="auto">
            <a:xfrm>
              <a:off x="1739" y="967"/>
              <a:ext cx="2263" cy="665"/>
              <a:chOff x="3309" y="2144"/>
              <a:chExt cx="2263" cy="665"/>
            </a:xfrm>
          </p:grpSpPr>
          <p:sp>
            <p:nvSpPr>
              <p:cNvPr id="70699" name="Rectangle 31"/>
              <p:cNvSpPr>
                <a:spLocks noChangeArrowheads="1"/>
              </p:cNvSpPr>
              <p:nvPr/>
            </p:nvSpPr>
            <p:spPr bwMode="auto">
              <a:xfrm>
                <a:off x="3309" y="2144"/>
                <a:ext cx="2263" cy="665"/>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70700" name="Text Box 32"/>
              <p:cNvSpPr txBox="1">
                <a:spLocks noChangeArrowheads="1"/>
              </p:cNvSpPr>
              <p:nvPr/>
            </p:nvSpPr>
            <p:spPr bwMode="auto">
              <a:xfrm>
                <a:off x="4077" y="2231"/>
                <a:ext cx="1444" cy="192"/>
              </a:xfrm>
              <a:prstGeom prst="rect">
                <a:avLst/>
              </a:prstGeom>
              <a:noFill/>
              <a:ln w="9525">
                <a:noFill/>
                <a:miter lim="800000"/>
                <a:headEnd/>
                <a:tailEnd/>
              </a:ln>
            </p:spPr>
            <p:txBody>
              <a:bodyPr wrap="none">
                <a:spAutoFit/>
              </a:bodyPr>
              <a:lstStyle/>
              <a:p>
                <a:pPr algn="l"/>
                <a:r>
                  <a:rPr lang="en-US" sz="1400"/>
                  <a:t>molecules sorted by speed</a:t>
                </a:r>
              </a:p>
            </p:txBody>
          </p:sp>
          <p:sp>
            <p:nvSpPr>
              <p:cNvPr id="70701" name="Rectangle 33"/>
              <p:cNvSpPr>
                <a:spLocks noChangeArrowheads="1"/>
              </p:cNvSpPr>
              <p:nvPr/>
            </p:nvSpPr>
            <p:spPr bwMode="auto">
              <a:xfrm>
                <a:off x="3613" y="2242"/>
                <a:ext cx="274" cy="56"/>
              </a:xfrm>
              <a:prstGeom prst="rect">
                <a:avLst/>
              </a:prstGeom>
              <a:gradFill rotWithShape="1">
                <a:gsLst>
                  <a:gs pos="0">
                    <a:schemeClr val="bg1">
                      <a:alpha val="28998"/>
                    </a:schemeClr>
                  </a:gs>
                  <a:gs pos="100000">
                    <a:schemeClr val="hlink">
                      <a:alpha val="67000"/>
                    </a:schemeClr>
                  </a:gs>
                </a:gsLst>
                <a:lin ang="0" scaled="1"/>
              </a:gradFill>
              <a:ln w="9525">
                <a:noFill/>
                <a:miter lim="800000"/>
                <a:headEnd/>
                <a:tailEnd/>
              </a:ln>
            </p:spPr>
            <p:txBody>
              <a:bodyPr wrap="none" anchor="ctr"/>
              <a:lstStyle/>
              <a:p>
                <a:endParaRPr lang="en-US"/>
              </a:p>
            </p:txBody>
          </p:sp>
          <p:sp>
            <p:nvSpPr>
              <p:cNvPr id="70702" name="Rectangle 34"/>
              <p:cNvSpPr>
                <a:spLocks noChangeArrowheads="1"/>
              </p:cNvSpPr>
              <p:nvPr/>
            </p:nvSpPr>
            <p:spPr bwMode="auto">
              <a:xfrm>
                <a:off x="3399" y="2654"/>
                <a:ext cx="127" cy="56"/>
              </a:xfrm>
              <a:prstGeom prst="rect">
                <a:avLst/>
              </a:prstGeom>
              <a:gradFill rotWithShape="1">
                <a:gsLst>
                  <a:gs pos="0">
                    <a:schemeClr val="bg1">
                      <a:alpha val="28998"/>
                    </a:schemeClr>
                  </a:gs>
                  <a:gs pos="100000">
                    <a:schemeClr val="hlink">
                      <a:alpha val="67000"/>
                    </a:schemeClr>
                  </a:gs>
                </a:gsLst>
                <a:lin ang="0" scaled="1"/>
              </a:gradFill>
              <a:ln w="9525">
                <a:noFill/>
                <a:miter lim="800000"/>
                <a:headEnd/>
                <a:tailEnd/>
              </a:ln>
            </p:spPr>
            <p:txBody>
              <a:bodyPr wrap="none" anchor="ctr"/>
              <a:lstStyle/>
              <a:p>
                <a:endParaRPr lang="en-US"/>
              </a:p>
            </p:txBody>
          </p:sp>
          <p:sp>
            <p:nvSpPr>
              <p:cNvPr id="70703" name="Rectangle 35"/>
              <p:cNvSpPr>
                <a:spLocks noChangeArrowheads="1"/>
              </p:cNvSpPr>
              <p:nvPr/>
            </p:nvSpPr>
            <p:spPr bwMode="auto">
              <a:xfrm>
                <a:off x="4408" y="2649"/>
                <a:ext cx="435" cy="66"/>
              </a:xfrm>
              <a:prstGeom prst="rect">
                <a:avLst/>
              </a:prstGeom>
              <a:gradFill rotWithShape="1">
                <a:gsLst>
                  <a:gs pos="0">
                    <a:schemeClr val="bg1">
                      <a:alpha val="28998"/>
                    </a:schemeClr>
                  </a:gs>
                  <a:gs pos="100000">
                    <a:srgbClr val="DA0000">
                      <a:alpha val="67000"/>
                    </a:srgbClr>
                  </a:gs>
                </a:gsLst>
                <a:lin ang="0" scaled="1"/>
              </a:gradFill>
              <a:ln w="9525">
                <a:noFill/>
                <a:miter lim="800000"/>
                <a:headEnd/>
                <a:tailEnd/>
              </a:ln>
            </p:spPr>
            <p:txBody>
              <a:bodyPr wrap="none" anchor="ctr"/>
              <a:lstStyle/>
              <a:p>
                <a:endParaRPr lang="en-US"/>
              </a:p>
            </p:txBody>
          </p:sp>
          <p:sp>
            <p:nvSpPr>
              <p:cNvPr id="70704" name="Rectangle 36"/>
              <p:cNvSpPr>
                <a:spLocks noChangeArrowheads="1"/>
              </p:cNvSpPr>
              <p:nvPr/>
            </p:nvSpPr>
            <p:spPr bwMode="auto">
              <a:xfrm>
                <a:off x="3986" y="2648"/>
                <a:ext cx="323" cy="66"/>
              </a:xfrm>
              <a:prstGeom prst="rect">
                <a:avLst/>
              </a:prstGeom>
              <a:gradFill rotWithShape="1">
                <a:gsLst>
                  <a:gs pos="0">
                    <a:schemeClr val="bg1">
                      <a:alpha val="28998"/>
                    </a:schemeClr>
                  </a:gs>
                  <a:gs pos="100000">
                    <a:srgbClr val="DA0000">
                      <a:alpha val="67000"/>
                    </a:srgbClr>
                  </a:gs>
                </a:gsLst>
                <a:lin ang="0" scaled="1"/>
              </a:gradFill>
              <a:ln w="9525">
                <a:noFill/>
                <a:miter lim="800000"/>
                <a:headEnd/>
                <a:tailEnd/>
              </a:ln>
            </p:spPr>
            <p:txBody>
              <a:bodyPr wrap="none" anchor="ctr"/>
              <a:lstStyle/>
              <a:p>
                <a:endParaRPr lang="en-US"/>
              </a:p>
            </p:txBody>
          </p:sp>
          <p:sp>
            <p:nvSpPr>
              <p:cNvPr id="70705" name="Oval 37"/>
              <p:cNvSpPr>
                <a:spLocks noChangeArrowheads="1"/>
              </p:cNvSpPr>
              <p:nvPr/>
            </p:nvSpPr>
            <p:spPr bwMode="auto">
              <a:xfrm>
                <a:off x="3489" y="2645"/>
                <a:ext cx="74" cy="74"/>
              </a:xfrm>
              <a:prstGeom prst="ellipse">
                <a:avLst/>
              </a:prstGeom>
              <a:gradFill rotWithShape="1">
                <a:gsLst>
                  <a:gs pos="0">
                    <a:schemeClr val="folHlink"/>
                  </a:gs>
                  <a:gs pos="100000">
                    <a:schemeClr val="accent2"/>
                  </a:gs>
                </a:gsLst>
                <a:lin ang="2700000" scaled="1"/>
              </a:gradFill>
              <a:ln w="3175">
                <a:solidFill>
                  <a:srgbClr val="0033CC"/>
                </a:solidFill>
                <a:miter lim="800000"/>
                <a:headEnd/>
                <a:tailEnd/>
              </a:ln>
            </p:spPr>
            <p:txBody>
              <a:bodyPr wrap="none" anchor="ctr"/>
              <a:lstStyle/>
              <a:p>
                <a:endParaRPr lang="en-US"/>
              </a:p>
            </p:txBody>
          </p:sp>
          <p:sp>
            <p:nvSpPr>
              <p:cNvPr id="70706" name="Oval 38"/>
              <p:cNvSpPr>
                <a:spLocks noChangeArrowheads="1"/>
              </p:cNvSpPr>
              <p:nvPr/>
            </p:nvSpPr>
            <p:spPr bwMode="auto">
              <a:xfrm>
                <a:off x="3850" y="2232"/>
                <a:ext cx="74" cy="74"/>
              </a:xfrm>
              <a:prstGeom prst="ellipse">
                <a:avLst/>
              </a:prstGeom>
              <a:gradFill rotWithShape="1">
                <a:gsLst>
                  <a:gs pos="0">
                    <a:schemeClr val="folHlink"/>
                  </a:gs>
                  <a:gs pos="100000">
                    <a:schemeClr val="accent2"/>
                  </a:gs>
                </a:gsLst>
                <a:lin ang="2700000" scaled="1"/>
              </a:gradFill>
              <a:ln w="3175">
                <a:solidFill>
                  <a:srgbClr val="0033CC"/>
                </a:solidFill>
                <a:miter lim="800000"/>
                <a:headEnd/>
                <a:tailEnd/>
              </a:ln>
            </p:spPr>
            <p:txBody>
              <a:bodyPr wrap="none" anchor="ctr"/>
              <a:lstStyle/>
              <a:p>
                <a:endParaRPr lang="en-US"/>
              </a:p>
            </p:txBody>
          </p:sp>
          <p:sp>
            <p:nvSpPr>
              <p:cNvPr id="70707" name="Oval 39"/>
              <p:cNvSpPr>
                <a:spLocks noChangeArrowheads="1"/>
              </p:cNvSpPr>
              <p:nvPr/>
            </p:nvSpPr>
            <p:spPr bwMode="auto">
              <a:xfrm>
                <a:off x="4804" y="2645"/>
                <a:ext cx="74" cy="74"/>
              </a:xfrm>
              <a:prstGeom prst="ellipse">
                <a:avLst/>
              </a:prstGeom>
              <a:gradFill rotWithShape="1">
                <a:gsLst>
                  <a:gs pos="0">
                    <a:srgbClr val="FF5050"/>
                  </a:gs>
                  <a:gs pos="100000">
                    <a:srgbClr val="DA0000"/>
                  </a:gs>
                </a:gsLst>
                <a:lin ang="2700000" scaled="1"/>
              </a:gradFill>
              <a:ln w="3175">
                <a:solidFill>
                  <a:srgbClr val="DA0000"/>
                </a:solidFill>
                <a:miter lim="800000"/>
                <a:headEnd/>
                <a:tailEnd/>
              </a:ln>
            </p:spPr>
            <p:txBody>
              <a:bodyPr wrap="none" anchor="ctr"/>
              <a:lstStyle/>
              <a:p>
                <a:endParaRPr lang="en-US"/>
              </a:p>
            </p:txBody>
          </p:sp>
          <p:sp>
            <p:nvSpPr>
              <p:cNvPr id="70708" name="Oval 40"/>
              <p:cNvSpPr>
                <a:spLocks noChangeArrowheads="1"/>
              </p:cNvSpPr>
              <p:nvPr/>
            </p:nvSpPr>
            <p:spPr bwMode="auto">
              <a:xfrm>
                <a:off x="4272" y="2644"/>
                <a:ext cx="74" cy="74"/>
              </a:xfrm>
              <a:prstGeom prst="ellipse">
                <a:avLst/>
              </a:prstGeom>
              <a:gradFill rotWithShape="1">
                <a:gsLst>
                  <a:gs pos="0">
                    <a:srgbClr val="FF5050"/>
                  </a:gs>
                  <a:gs pos="100000">
                    <a:srgbClr val="DA0000"/>
                  </a:gs>
                </a:gsLst>
                <a:lin ang="2700000" scaled="1"/>
              </a:gradFill>
              <a:ln w="3175">
                <a:solidFill>
                  <a:srgbClr val="DA0000"/>
                </a:solidFill>
                <a:miter lim="800000"/>
                <a:headEnd/>
                <a:tailEnd/>
              </a:ln>
            </p:spPr>
            <p:txBody>
              <a:bodyPr wrap="none" anchor="ctr"/>
              <a:lstStyle/>
              <a:p>
                <a:endParaRPr lang="en-US"/>
              </a:p>
            </p:txBody>
          </p:sp>
          <p:sp>
            <p:nvSpPr>
              <p:cNvPr id="70709" name="Rectangle 41"/>
              <p:cNvSpPr>
                <a:spLocks noChangeArrowheads="1"/>
              </p:cNvSpPr>
              <p:nvPr/>
            </p:nvSpPr>
            <p:spPr bwMode="auto">
              <a:xfrm>
                <a:off x="3613" y="2379"/>
                <a:ext cx="274" cy="56"/>
              </a:xfrm>
              <a:prstGeom prst="rect">
                <a:avLst/>
              </a:prstGeom>
              <a:gradFill rotWithShape="1">
                <a:gsLst>
                  <a:gs pos="0">
                    <a:schemeClr val="bg1">
                      <a:alpha val="28998"/>
                    </a:schemeClr>
                  </a:gs>
                  <a:gs pos="100000">
                    <a:schemeClr val="hlink">
                      <a:alpha val="67000"/>
                    </a:schemeClr>
                  </a:gs>
                </a:gsLst>
                <a:lin ang="0" scaled="1"/>
              </a:gradFill>
              <a:ln w="9525">
                <a:noFill/>
                <a:miter lim="800000"/>
                <a:headEnd/>
                <a:tailEnd/>
              </a:ln>
            </p:spPr>
            <p:txBody>
              <a:bodyPr wrap="none" anchor="ctr"/>
              <a:lstStyle/>
              <a:p>
                <a:endParaRPr lang="en-US"/>
              </a:p>
            </p:txBody>
          </p:sp>
          <p:sp>
            <p:nvSpPr>
              <p:cNvPr id="70710" name="Rectangle 42"/>
              <p:cNvSpPr>
                <a:spLocks noChangeArrowheads="1"/>
              </p:cNvSpPr>
              <p:nvPr/>
            </p:nvSpPr>
            <p:spPr bwMode="auto">
              <a:xfrm>
                <a:off x="3613" y="2653"/>
                <a:ext cx="274" cy="56"/>
              </a:xfrm>
              <a:prstGeom prst="rect">
                <a:avLst/>
              </a:prstGeom>
              <a:gradFill rotWithShape="1">
                <a:gsLst>
                  <a:gs pos="0">
                    <a:schemeClr val="bg1">
                      <a:alpha val="28998"/>
                    </a:schemeClr>
                  </a:gs>
                  <a:gs pos="100000">
                    <a:schemeClr val="hlink">
                      <a:alpha val="67000"/>
                    </a:schemeClr>
                  </a:gs>
                </a:gsLst>
                <a:lin ang="0" scaled="1"/>
              </a:gradFill>
              <a:ln w="9525">
                <a:noFill/>
                <a:miter lim="800000"/>
                <a:headEnd/>
                <a:tailEnd/>
              </a:ln>
            </p:spPr>
            <p:txBody>
              <a:bodyPr wrap="none" anchor="ctr"/>
              <a:lstStyle/>
              <a:p>
                <a:endParaRPr lang="en-US"/>
              </a:p>
            </p:txBody>
          </p:sp>
          <p:sp>
            <p:nvSpPr>
              <p:cNvPr id="70711" name="Rectangle 43"/>
              <p:cNvSpPr>
                <a:spLocks noChangeArrowheads="1"/>
              </p:cNvSpPr>
              <p:nvPr/>
            </p:nvSpPr>
            <p:spPr bwMode="auto">
              <a:xfrm>
                <a:off x="3613" y="2515"/>
                <a:ext cx="274" cy="56"/>
              </a:xfrm>
              <a:prstGeom prst="rect">
                <a:avLst/>
              </a:prstGeom>
              <a:gradFill rotWithShape="1">
                <a:gsLst>
                  <a:gs pos="0">
                    <a:schemeClr val="bg1">
                      <a:alpha val="28998"/>
                    </a:schemeClr>
                  </a:gs>
                  <a:gs pos="100000">
                    <a:schemeClr val="hlink">
                      <a:alpha val="67000"/>
                    </a:schemeClr>
                  </a:gs>
                </a:gsLst>
                <a:lin ang="0" scaled="1"/>
              </a:gradFill>
              <a:ln w="9525">
                <a:noFill/>
                <a:miter lim="800000"/>
                <a:headEnd/>
                <a:tailEnd/>
              </a:ln>
            </p:spPr>
            <p:txBody>
              <a:bodyPr wrap="none" anchor="ctr"/>
              <a:lstStyle/>
              <a:p>
                <a:endParaRPr lang="en-US"/>
              </a:p>
            </p:txBody>
          </p:sp>
          <p:sp>
            <p:nvSpPr>
              <p:cNvPr id="70712" name="Rectangle 44"/>
              <p:cNvSpPr>
                <a:spLocks noChangeArrowheads="1"/>
              </p:cNvSpPr>
              <p:nvPr/>
            </p:nvSpPr>
            <p:spPr bwMode="auto">
              <a:xfrm>
                <a:off x="3985" y="2511"/>
                <a:ext cx="323" cy="66"/>
              </a:xfrm>
              <a:prstGeom prst="rect">
                <a:avLst/>
              </a:prstGeom>
              <a:gradFill rotWithShape="1">
                <a:gsLst>
                  <a:gs pos="0">
                    <a:schemeClr val="bg1">
                      <a:alpha val="28998"/>
                    </a:schemeClr>
                  </a:gs>
                  <a:gs pos="100000">
                    <a:srgbClr val="DA0000">
                      <a:alpha val="67000"/>
                    </a:srgbClr>
                  </a:gs>
                </a:gsLst>
                <a:lin ang="0" scaled="1"/>
              </a:gradFill>
              <a:ln w="9525">
                <a:noFill/>
                <a:miter lim="800000"/>
                <a:headEnd/>
                <a:tailEnd/>
              </a:ln>
            </p:spPr>
            <p:txBody>
              <a:bodyPr wrap="none" anchor="ctr"/>
              <a:lstStyle/>
              <a:p>
                <a:endParaRPr lang="en-US"/>
              </a:p>
            </p:txBody>
          </p:sp>
          <p:sp>
            <p:nvSpPr>
              <p:cNvPr id="70713" name="Oval 45"/>
              <p:cNvSpPr>
                <a:spLocks noChangeArrowheads="1"/>
              </p:cNvSpPr>
              <p:nvPr/>
            </p:nvSpPr>
            <p:spPr bwMode="auto">
              <a:xfrm>
                <a:off x="4270" y="2507"/>
                <a:ext cx="74" cy="74"/>
              </a:xfrm>
              <a:prstGeom prst="ellipse">
                <a:avLst/>
              </a:prstGeom>
              <a:gradFill rotWithShape="1">
                <a:gsLst>
                  <a:gs pos="0">
                    <a:srgbClr val="FF5050"/>
                  </a:gs>
                  <a:gs pos="100000">
                    <a:srgbClr val="DA0000"/>
                  </a:gs>
                </a:gsLst>
                <a:lin ang="2700000" scaled="1"/>
              </a:gradFill>
              <a:ln w="3175">
                <a:solidFill>
                  <a:srgbClr val="DA0000"/>
                </a:solidFill>
                <a:miter lim="800000"/>
                <a:headEnd/>
                <a:tailEnd/>
              </a:ln>
            </p:spPr>
            <p:txBody>
              <a:bodyPr wrap="none" anchor="ctr"/>
              <a:lstStyle/>
              <a:p>
                <a:endParaRPr lang="en-US"/>
              </a:p>
            </p:txBody>
          </p:sp>
          <p:sp>
            <p:nvSpPr>
              <p:cNvPr id="70714" name="Oval 46"/>
              <p:cNvSpPr>
                <a:spLocks noChangeArrowheads="1"/>
              </p:cNvSpPr>
              <p:nvPr/>
            </p:nvSpPr>
            <p:spPr bwMode="auto">
              <a:xfrm>
                <a:off x="3850" y="2506"/>
                <a:ext cx="74" cy="74"/>
              </a:xfrm>
              <a:prstGeom prst="ellipse">
                <a:avLst/>
              </a:prstGeom>
              <a:gradFill rotWithShape="1">
                <a:gsLst>
                  <a:gs pos="0">
                    <a:schemeClr val="folHlink"/>
                  </a:gs>
                  <a:gs pos="100000">
                    <a:schemeClr val="accent2"/>
                  </a:gs>
                </a:gsLst>
                <a:lin ang="2700000" scaled="1"/>
              </a:gradFill>
              <a:ln w="3175">
                <a:solidFill>
                  <a:srgbClr val="0033CC"/>
                </a:solidFill>
                <a:miter lim="800000"/>
                <a:headEnd/>
                <a:tailEnd/>
              </a:ln>
            </p:spPr>
            <p:txBody>
              <a:bodyPr wrap="none" anchor="ctr"/>
              <a:lstStyle/>
              <a:p>
                <a:endParaRPr lang="en-US"/>
              </a:p>
            </p:txBody>
          </p:sp>
          <p:sp>
            <p:nvSpPr>
              <p:cNvPr id="70715" name="Oval 47"/>
              <p:cNvSpPr>
                <a:spLocks noChangeArrowheads="1"/>
              </p:cNvSpPr>
              <p:nvPr/>
            </p:nvSpPr>
            <p:spPr bwMode="auto">
              <a:xfrm>
                <a:off x="3850" y="2647"/>
                <a:ext cx="74" cy="74"/>
              </a:xfrm>
              <a:prstGeom prst="ellipse">
                <a:avLst/>
              </a:prstGeom>
              <a:gradFill rotWithShape="1">
                <a:gsLst>
                  <a:gs pos="0">
                    <a:schemeClr val="folHlink"/>
                  </a:gs>
                  <a:gs pos="100000">
                    <a:schemeClr val="accent2"/>
                  </a:gs>
                </a:gsLst>
                <a:lin ang="2700000" scaled="1"/>
              </a:gradFill>
              <a:ln w="3175">
                <a:solidFill>
                  <a:srgbClr val="0033CC"/>
                </a:solidFill>
                <a:miter lim="800000"/>
                <a:headEnd/>
                <a:tailEnd/>
              </a:ln>
            </p:spPr>
            <p:txBody>
              <a:bodyPr wrap="none" anchor="ctr"/>
              <a:lstStyle/>
              <a:p>
                <a:endParaRPr lang="en-US"/>
              </a:p>
            </p:txBody>
          </p:sp>
          <p:sp>
            <p:nvSpPr>
              <p:cNvPr id="70716" name="Oval 48"/>
              <p:cNvSpPr>
                <a:spLocks noChangeArrowheads="1"/>
              </p:cNvSpPr>
              <p:nvPr/>
            </p:nvSpPr>
            <p:spPr bwMode="auto">
              <a:xfrm>
                <a:off x="3850" y="2369"/>
                <a:ext cx="74" cy="74"/>
              </a:xfrm>
              <a:prstGeom prst="ellipse">
                <a:avLst/>
              </a:prstGeom>
              <a:gradFill rotWithShape="1">
                <a:gsLst>
                  <a:gs pos="0">
                    <a:schemeClr val="folHlink"/>
                  </a:gs>
                  <a:gs pos="100000">
                    <a:schemeClr val="accent2"/>
                  </a:gs>
                </a:gsLst>
                <a:lin ang="2700000" scaled="1"/>
              </a:gradFill>
              <a:ln w="3175">
                <a:solidFill>
                  <a:srgbClr val="0033CC"/>
                </a:solidFill>
                <a:miter lim="800000"/>
                <a:headEnd/>
                <a:tailEnd/>
              </a:ln>
            </p:spPr>
            <p:txBody>
              <a:bodyPr wrap="none" anchor="ctr"/>
              <a:lstStyle/>
              <a:p>
                <a:endParaRPr lang="en-US"/>
              </a:p>
            </p:txBody>
          </p:sp>
        </p:grpSp>
        <p:pic>
          <p:nvPicPr>
            <p:cNvPr id="70696" name="Picture 53" descr="Image:Red pog2.svg">
              <a:hlinkClick r:id="rId5"/>
            </p:cNvPr>
            <p:cNvPicPr>
              <a:picLocks noChangeAspect="1" noChangeArrowheads="1"/>
            </p:cNvPicPr>
            <p:nvPr/>
          </p:nvPicPr>
          <p:blipFill>
            <a:blip r:embed="rId6" cstate="print"/>
            <a:srcRect/>
            <a:stretch>
              <a:fillRect/>
            </a:stretch>
          </p:blipFill>
          <p:spPr bwMode="auto">
            <a:xfrm>
              <a:off x="3232" y="1464"/>
              <a:ext cx="82" cy="82"/>
            </a:xfrm>
            <a:prstGeom prst="rect">
              <a:avLst/>
            </a:prstGeom>
            <a:noFill/>
            <a:ln w="9525">
              <a:noFill/>
              <a:miter lim="800000"/>
              <a:headEnd/>
              <a:tailEnd/>
            </a:ln>
          </p:spPr>
        </p:pic>
        <p:pic>
          <p:nvPicPr>
            <p:cNvPr id="70697" name="Picture 54" descr="Image:Red pog2.svg">
              <a:hlinkClick r:id="rId5"/>
            </p:cNvPr>
            <p:cNvPicPr>
              <a:picLocks noChangeAspect="1" noChangeArrowheads="1"/>
            </p:cNvPicPr>
            <p:nvPr/>
          </p:nvPicPr>
          <p:blipFill>
            <a:blip r:embed="rId6" cstate="print"/>
            <a:srcRect/>
            <a:stretch>
              <a:fillRect/>
            </a:stretch>
          </p:blipFill>
          <p:spPr bwMode="auto">
            <a:xfrm>
              <a:off x="2697" y="1463"/>
              <a:ext cx="82" cy="82"/>
            </a:xfrm>
            <a:prstGeom prst="rect">
              <a:avLst/>
            </a:prstGeom>
            <a:noFill/>
            <a:ln w="9525">
              <a:noFill/>
              <a:miter lim="800000"/>
              <a:headEnd/>
              <a:tailEnd/>
            </a:ln>
          </p:spPr>
        </p:pic>
        <p:pic>
          <p:nvPicPr>
            <p:cNvPr id="70698" name="Picture 55" descr="Image:Red pog2.svg">
              <a:hlinkClick r:id="rId5"/>
            </p:cNvPr>
            <p:cNvPicPr>
              <a:picLocks noChangeAspect="1" noChangeArrowheads="1"/>
            </p:cNvPicPr>
            <p:nvPr/>
          </p:nvPicPr>
          <p:blipFill>
            <a:blip r:embed="rId6" cstate="print"/>
            <a:srcRect/>
            <a:stretch>
              <a:fillRect/>
            </a:stretch>
          </p:blipFill>
          <p:spPr bwMode="auto">
            <a:xfrm>
              <a:off x="2695" y="1325"/>
              <a:ext cx="82" cy="82"/>
            </a:xfrm>
            <a:prstGeom prst="rect">
              <a:avLst/>
            </a:prstGeom>
            <a:noFill/>
            <a:ln w="9525">
              <a:noFill/>
              <a:miter lim="800000"/>
              <a:headEnd/>
              <a:tailEnd/>
            </a:ln>
          </p:spPr>
        </p:pic>
      </p:grpSp>
      <p:grpSp>
        <p:nvGrpSpPr>
          <p:cNvPr id="70671" name="Group 60"/>
          <p:cNvGrpSpPr>
            <a:grpSpLocks/>
          </p:cNvGrpSpPr>
          <p:nvPr/>
        </p:nvGrpSpPr>
        <p:grpSpPr bwMode="auto">
          <a:xfrm>
            <a:off x="4410075" y="2901950"/>
            <a:ext cx="4133850" cy="1254125"/>
            <a:chOff x="2778" y="1828"/>
            <a:chExt cx="2604" cy="790"/>
          </a:xfrm>
        </p:grpSpPr>
        <p:grpSp>
          <p:nvGrpSpPr>
            <p:cNvPr id="70672" name="Group 10"/>
            <p:cNvGrpSpPr>
              <a:grpSpLocks/>
            </p:cNvGrpSpPr>
            <p:nvPr/>
          </p:nvGrpSpPr>
          <p:grpSpPr bwMode="auto">
            <a:xfrm>
              <a:off x="2778" y="1828"/>
              <a:ext cx="2604" cy="790"/>
              <a:chOff x="1389" y="746"/>
              <a:chExt cx="2604" cy="790"/>
            </a:xfrm>
          </p:grpSpPr>
          <p:sp>
            <p:nvSpPr>
              <p:cNvPr id="70676" name="Text Box 11"/>
              <p:cNvSpPr txBox="1">
                <a:spLocks noChangeArrowheads="1"/>
              </p:cNvSpPr>
              <p:nvPr/>
            </p:nvSpPr>
            <p:spPr bwMode="auto">
              <a:xfrm>
                <a:off x="2264" y="1023"/>
                <a:ext cx="1729" cy="192"/>
              </a:xfrm>
              <a:prstGeom prst="rect">
                <a:avLst/>
              </a:prstGeom>
              <a:noFill/>
              <a:ln w="9525">
                <a:noFill/>
                <a:miter lim="800000"/>
                <a:headEnd/>
                <a:tailEnd/>
              </a:ln>
            </p:spPr>
            <p:txBody>
              <a:bodyPr wrap="none">
                <a:spAutoFit/>
              </a:bodyPr>
              <a:lstStyle/>
              <a:p>
                <a:pPr algn="l"/>
                <a:r>
                  <a:rPr lang="en-US" sz="1400"/>
                  <a:t>many different molecular speeds</a:t>
                </a:r>
              </a:p>
            </p:txBody>
          </p:sp>
          <p:sp>
            <p:nvSpPr>
              <p:cNvPr id="70677" name="Oval 12"/>
              <p:cNvSpPr>
                <a:spLocks noChangeArrowheads="1"/>
              </p:cNvSpPr>
              <p:nvPr/>
            </p:nvSpPr>
            <p:spPr bwMode="auto">
              <a:xfrm>
                <a:off x="1389" y="746"/>
                <a:ext cx="790" cy="790"/>
              </a:xfrm>
              <a:prstGeom prst="ellipse">
                <a:avLst/>
              </a:prstGeom>
              <a:noFill/>
              <a:ln w="12700">
                <a:solidFill>
                  <a:schemeClr val="tx1"/>
                </a:solidFill>
                <a:miter lim="800000"/>
                <a:headEnd/>
                <a:tailEnd/>
              </a:ln>
            </p:spPr>
            <p:txBody>
              <a:bodyPr wrap="none" anchor="ctr"/>
              <a:lstStyle/>
              <a:p>
                <a:endParaRPr lang="en-US"/>
              </a:p>
            </p:txBody>
          </p:sp>
          <p:grpSp>
            <p:nvGrpSpPr>
              <p:cNvPr id="70678" name="Group 13"/>
              <p:cNvGrpSpPr>
                <a:grpSpLocks/>
              </p:cNvGrpSpPr>
              <p:nvPr/>
            </p:nvGrpSpPr>
            <p:grpSpPr bwMode="auto">
              <a:xfrm>
                <a:off x="1430" y="793"/>
                <a:ext cx="693" cy="665"/>
                <a:chOff x="3248" y="2261"/>
                <a:chExt cx="693" cy="665"/>
              </a:xfrm>
            </p:grpSpPr>
            <p:sp>
              <p:nvSpPr>
                <p:cNvPr id="70679" name="Rectangle 14"/>
                <p:cNvSpPr>
                  <a:spLocks noChangeArrowheads="1"/>
                </p:cNvSpPr>
                <p:nvPr/>
              </p:nvSpPr>
              <p:spPr bwMode="auto">
                <a:xfrm rot="-4808485">
                  <a:off x="3363" y="2529"/>
                  <a:ext cx="274" cy="56"/>
                </a:xfrm>
                <a:prstGeom prst="rect">
                  <a:avLst/>
                </a:prstGeom>
                <a:gradFill rotWithShape="1">
                  <a:gsLst>
                    <a:gs pos="0">
                      <a:schemeClr val="bg1">
                        <a:alpha val="28998"/>
                      </a:schemeClr>
                    </a:gs>
                    <a:gs pos="100000">
                      <a:schemeClr val="hlink">
                        <a:alpha val="67000"/>
                      </a:schemeClr>
                    </a:gs>
                  </a:gsLst>
                  <a:lin ang="0" scaled="1"/>
                </a:gradFill>
                <a:ln w="9525">
                  <a:noFill/>
                  <a:miter lim="800000"/>
                  <a:headEnd/>
                  <a:tailEnd/>
                </a:ln>
              </p:spPr>
              <p:txBody>
                <a:bodyPr wrap="none" anchor="ctr"/>
                <a:lstStyle/>
                <a:p>
                  <a:endParaRPr lang="en-US"/>
                </a:p>
              </p:txBody>
            </p:sp>
            <p:sp>
              <p:nvSpPr>
                <p:cNvPr id="70680" name="Rectangle 15"/>
                <p:cNvSpPr>
                  <a:spLocks noChangeArrowheads="1"/>
                </p:cNvSpPr>
                <p:nvPr/>
              </p:nvSpPr>
              <p:spPr bwMode="auto">
                <a:xfrm>
                  <a:off x="3248" y="2725"/>
                  <a:ext cx="234" cy="56"/>
                </a:xfrm>
                <a:prstGeom prst="rect">
                  <a:avLst/>
                </a:prstGeom>
                <a:gradFill rotWithShape="1">
                  <a:gsLst>
                    <a:gs pos="0">
                      <a:schemeClr val="bg1">
                        <a:alpha val="28998"/>
                      </a:schemeClr>
                    </a:gs>
                    <a:gs pos="100000">
                      <a:schemeClr val="hlink">
                        <a:alpha val="67000"/>
                      </a:schemeClr>
                    </a:gs>
                  </a:gsLst>
                  <a:lin ang="0" scaled="1"/>
                </a:gradFill>
                <a:ln w="9525">
                  <a:noFill/>
                  <a:miter lim="800000"/>
                  <a:headEnd/>
                  <a:tailEnd/>
                </a:ln>
              </p:spPr>
              <p:txBody>
                <a:bodyPr wrap="none" anchor="ctr"/>
                <a:lstStyle/>
                <a:p>
                  <a:endParaRPr lang="en-US"/>
                </a:p>
              </p:txBody>
            </p:sp>
            <p:sp>
              <p:nvSpPr>
                <p:cNvPr id="70681" name="Rectangle 16"/>
                <p:cNvSpPr>
                  <a:spLocks noChangeArrowheads="1"/>
                </p:cNvSpPr>
                <p:nvPr/>
              </p:nvSpPr>
              <p:spPr bwMode="auto">
                <a:xfrm rot="1709032">
                  <a:off x="3588" y="2808"/>
                  <a:ext cx="215" cy="56"/>
                </a:xfrm>
                <a:prstGeom prst="rect">
                  <a:avLst/>
                </a:prstGeom>
                <a:gradFill rotWithShape="1">
                  <a:gsLst>
                    <a:gs pos="0">
                      <a:schemeClr val="bg1">
                        <a:alpha val="28998"/>
                      </a:schemeClr>
                    </a:gs>
                    <a:gs pos="100000">
                      <a:schemeClr val="hlink">
                        <a:alpha val="67000"/>
                      </a:schemeClr>
                    </a:gs>
                  </a:gsLst>
                  <a:lin ang="0" scaled="1"/>
                </a:gradFill>
                <a:ln w="9525">
                  <a:noFill/>
                  <a:miter lim="800000"/>
                  <a:headEnd/>
                  <a:tailEnd/>
                </a:ln>
              </p:spPr>
              <p:txBody>
                <a:bodyPr wrap="none" anchor="ctr"/>
                <a:lstStyle/>
                <a:p>
                  <a:endParaRPr lang="en-US"/>
                </a:p>
              </p:txBody>
            </p:sp>
            <p:sp>
              <p:nvSpPr>
                <p:cNvPr id="70682" name="Rectangle 17"/>
                <p:cNvSpPr>
                  <a:spLocks noChangeArrowheads="1"/>
                </p:cNvSpPr>
                <p:nvPr/>
              </p:nvSpPr>
              <p:spPr bwMode="auto">
                <a:xfrm rot="2239981">
                  <a:off x="3653" y="2509"/>
                  <a:ext cx="127" cy="56"/>
                </a:xfrm>
                <a:prstGeom prst="rect">
                  <a:avLst/>
                </a:prstGeom>
                <a:gradFill rotWithShape="1">
                  <a:gsLst>
                    <a:gs pos="0">
                      <a:schemeClr val="bg1">
                        <a:alpha val="28998"/>
                      </a:schemeClr>
                    </a:gs>
                    <a:gs pos="100000">
                      <a:schemeClr val="hlink">
                        <a:alpha val="67000"/>
                      </a:schemeClr>
                    </a:gs>
                  </a:gsLst>
                  <a:lin ang="0" scaled="1"/>
                </a:gradFill>
                <a:ln w="9525">
                  <a:noFill/>
                  <a:miter lim="800000"/>
                  <a:headEnd/>
                  <a:tailEnd/>
                </a:ln>
              </p:spPr>
              <p:txBody>
                <a:bodyPr wrap="none" anchor="ctr"/>
                <a:lstStyle/>
                <a:p>
                  <a:endParaRPr lang="en-US"/>
                </a:p>
              </p:txBody>
            </p:sp>
            <p:sp>
              <p:nvSpPr>
                <p:cNvPr id="70683" name="Rectangle 18"/>
                <p:cNvSpPr>
                  <a:spLocks noChangeArrowheads="1"/>
                </p:cNvSpPr>
                <p:nvPr/>
              </p:nvSpPr>
              <p:spPr bwMode="auto">
                <a:xfrm rot="-5400000">
                  <a:off x="3355" y="2496"/>
                  <a:ext cx="435" cy="66"/>
                </a:xfrm>
                <a:prstGeom prst="rect">
                  <a:avLst/>
                </a:prstGeom>
                <a:gradFill rotWithShape="1">
                  <a:gsLst>
                    <a:gs pos="0">
                      <a:schemeClr val="bg1">
                        <a:alpha val="28998"/>
                      </a:schemeClr>
                    </a:gs>
                    <a:gs pos="100000">
                      <a:srgbClr val="DA0000">
                        <a:alpha val="67000"/>
                      </a:srgbClr>
                    </a:gs>
                  </a:gsLst>
                  <a:lin ang="0" scaled="1"/>
                </a:gradFill>
                <a:ln w="9525">
                  <a:noFill/>
                  <a:miter lim="800000"/>
                  <a:headEnd/>
                  <a:tailEnd/>
                </a:ln>
              </p:spPr>
              <p:txBody>
                <a:bodyPr wrap="none" anchor="ctr"/>
                <a:lstStyle/>
                <a:p>
                  <a:endParaRPr lang="en-US"/>
                </a:p>
              </p:txBody>
            </p:sp>
            <p:sp>
              <p:nvSpPr>
                <p:cNvPr id="70684" name="Rectangle 19"/>
                <p:cNvSpPr>
                  <a:spLocks noChangeArrowheads="1"/>
                </p:cNvSpPr>
                <p:nvPr/>
              </p:nvSpPr>
              <p:spPr bwMode="auto">
                <a:xfrm rot="-2295873">
                  <a:off x="3618" y="2594"/>
                  <a:ext cx="323" cy="66"/>
                </a:xfrm>
                <a:prstGeom prst="rect">
                  <a:avLst/>
                </a:prstGeom>
                <a:gradFill rotWithShape="1">
                  <a:gsLst>
                    <a:gs pos="0">
                      <a:schemeClr val="bg1">
                        <a:alpha val="28998"/>
                      </a:schemeClr>
                    </a:gs>
                    <a:gs pos="100000">
                      <a:srgbClr val="DA0000">
                        <a:alpha val="67000"/>
                      </a:srgbClr>
                    </a:gs>
                  </a:gsLst>
                  <a:lin ang="0" scaled="1"/>
                </a:gradFill>
                <a:ln w="9525">
                  <a:noFill/>
                  <a:miter lim="800000"/>
                  <a:headEnd/>
                  <a:tailEnd/>
                </a:ln>
              </p:spPr>
              <p:txBody>
                <a:bodyPr wrap="none" anchor="ctr"/>
                <a:lstStyle/>
                <a:p>
                  <a:endParaRPr lang="en-US"/>
                </a:p>
              </p:txBody>
            </p:sp>
            <p:sp>
              <p:nvSpPr>
                <p:cNvPr id="70685" name="Rectangle 20"/>
                <p:cNvSpPr>
                  <a:spLocks noChangeArrowheads="1"/>
                </p:cNvSpPr>
                <p:nvPr/>
              </p:nvSpPr>
              <p:spPr bwMode="auto">
                <a:xfrm rot="4757919">
                  <a:off x="3179" y="2468"/>
                  <a:ext cx="333" cy="66"/>
                </a:xfrm>
                <a:prstGeom prst="rect">
                  <a:avLst/>
                </a:prstGeom>
                <a:gradFill rotWithShape="1">
                  <a:gsLst>
                    <a:gs pos="0">
                      <a:schemeClr val="bg1">
                        <a:alpha val="28998"/>
                      </a:schemeClr>
                    </a:gs>
                    <a:gs pos="100000">
                      <a:srgbClr val="DA0000">
                        <a:alpha val="67000"/>
                      </a:srgbClr>
                    </a:gs>
                  </a:gsLst>
                  <a:lin ang="0" scaled="1"/>
                </a:gradFill>
                <a:ln w="9525">
                  <a:noFill/>
                  <a:miter lim="800000"/>
                  <a:headEnd/>
                  <a:tailEnd/>
                </a:ln>
              </p:spPr>
              <p:txBody>
                <a:bodyPr wrap="none" anchor="ctr"/>
                <a:lstStyle/>
                <a:p>
                  <a:endParaRPr lang="en-US"/>
                </a:p>
              </p:txBody>
            </p:sp>
            <p:grpSp>
              <p:nvGrpSpPr>
                <p:cNvPr id="70686" name="Group 21"/>
                <p:cNvGrpSpPr>
                  <a:grpSpLocks/>
                </p:cNvGrpSpPr>
                <p:nvPr/>
              </p:nvGrpSpPr>
              <p:grpSpPr bwMode="auto">
                <a:xfrm>
                  <a:off x="3337" y="2261"/>
                  <a:ext cx="601" cy="665"/>
                  <a:chOff x="246" y="1560"/>
                  <a:chExt cx="601" cy="665"/>
                </a:xfrm>
              </p:grpSpPr>
              <p:sp>
                <p:nvSpPr>
                  <p:cNvPr id="70687" name="Oval 22"/>
                  <p:cNvSpPr>
                    <a:spLocks noChangeArrowheads="1"/>
                  </p:cNvSpPr>
                  <p:nvPr/>
                </p:nvSpPr>
                <p:spPr bwMode="auto">
                  <a:xfrm>
                    <a:off x="631" y="1828"/>
                    <a:ext cx="74" cy="74"/>
                  </a:xfrm>
                  <a:prstGeom prst="ellipse">
                    <a:avLst/>
                  </a:prstGeom>
                  <a:gradFill rotWithShape="1">
                    <a:gsLst>
                      <a:gs pos="0">
                        <a:schemeClr val="folHlink"/>
                      </a:gs>
                      <a:gs pos="100000">
                        <a:schemeClr val="accent2"/>
                      </a:gs>
                    </a:gsLst>
                    <a:lin ang="2700000" scaled="1"/>
                  </a:gradFill>
                  <a:ln w="3175">
                    <a:solidFill>
                      <a:srgbClr val="0033CC"/>
                    </a:solidFill>
                    <a:miter lim="800000"/>
                    <a:headEnd/>
                    <a:tailEnd/>
                  </a:ln>
                </p:spPr>
                <p:txBody>
                  <a:bodyPr wrap="none" anchor="ctr"/>
                  <a:lstStyle/>
                  <a:p>
                    <a:endParaRPr lang="en-US"/>
                  </a:p>
                </p:txBody>
              </p:sp>
              <p:sp>
                <p:nvSpPr>
                  <p:cNvPr id="70688" name="Oval 23"/>
                  <p:cNvSpPr>
                    <a:spLocks noChangeArrowheads="1"/>
                  </p:cNvSpPr>
                  <p:nvPr/>
                </p:nvSpPr>
                <p:spPr bwMode="auto">
                  <a:xfrm>
                    <a:off x="661" y="2151"/>
                    <a:ext cx="74" cy="74"/>
                  </a:xfrm>
                  <a:prstGeom prst="ellipse">
                    <a:avLst/>
                  </a:prstGeom>
                  <a:gradFill rotWithShape="1">
                    <a:gsLst>
                      <a:gs pos="0">
                        <a:schemeClr val="folHlink"/>
                      </a:gs>
                      <a:gs pos="100000">
                        <a:schemeClr val="accent2"/>
                      </a:gs>
                    </a:gsLst>
                    <a:lin ang="2700000" scaled="1"/>
                  </a:gradFill>
                  <a:ln w="3175">
                    <a:solidFill>
                      <a:srgbClr val="0033CC"/>
                    </a:solidFill>
                    <a:miter lim="800000"/>
                    <a:headEnd/>
                    <a:tailEnd/>
                  </a:ln>
                </p:spPr>
                <p:txBody>
                  <a:bodyPr wrap="none" anchor="ctr"/>
                  <a:lstStyle/>
                  <a:p>
                    <a:endParaRPr lang="en-US"/>
                  </a:p>
                </p:txBody>
              </p:sp>
              <p:sp>
                <p:nvSpPr>
                  <p:cNvPr id="70689" name="Oval 24"/>
                  <p:cNvSpPr>
                    <a:spLocks noChangeArrowheads="1"/>
                  </p:cNvSpPr>
                  <p:nvPr/>
                </p:nvSpPr>
                <p:spPr bwMode="auto">
                  <a:xfrm>
                    <a:off x="365" y="2016"/>
                    <a:ext cx="74" cy="74"/>
                  </a:xfrm>
                  <a:prstGeom prst="ellipse">
                    <a:avLst/>
                  </a:prstGeom>
                  <a:gradFill rotWithShape="1">
                    <a:gsLst>
                      <a:gs pos="0">
                        <a:schemeClr val="folHlink"/>
                      </a:gs>
                      <a:gs pos="100000">
                        <a:schemeClr val="accent2"/>
                      </a:gs>
                    </a:gsLst>
                    <a:lin ang="2700000" scaled="1"/>
                  </a:gradFill>
                  <a:ln w="3175">
                    <a:solidFill>
                      <a:srgbClr val="0033CC"/>
                    </a:solidFill>
                    <a:miter lim="800000"/>
                    <a:headEnd/>
                    <a:tailEnd/>
                  </a:ln>
                </p:spPr>
                <p:txBody>
                  <a:bodyPr wrap="none" anchor="ctr"/>
                  <a:lstStyle/>
                  <a:p>
                    <a:endParaRPr lang="en-US"/>
                  </a:p>
                </p:txBody>
              </p:sp>
              <p:sp>
                <p:nvSpPr>
                  <p:cNvPr id="70690" name="Oval 25"/>
                  <p:cNvSpPr>
                    <a:spLocks noChangeArrowheads="1"/>
                  </p:cNvSpPr>
                  <p:nvPr/>
                </p:nvSpPr>
                <p:spPr bwMode="auto">
                  <a:xfrm>
                    <a:off x="426" y="2105"/>
                    <a:ext cx="74" cy="74"/>
                  </a:xfrm>
                  <a:prstGeom prst="ellipse">
                    <a:avLst/>
                  </a:prstGeom>
                  <a:gradFill rotWithShape="1">
                    <a:gsLst>
                      <a:gs pos="0">
                        <a:schemeClr val="folHlink"/>
                      </a:gs>
                      <a:gs pos="100000">
                        <a:schemeClr val="accent2"/>
                      </a:gs>
                    </a:gsLst>
                    <a:lin ang="2700000" scaled="1"/>
                  </a:gradFill>
                  <a:ln w="3175">
                    <a:solidFill>
                      <a:srgbClr val="0033CC"/>
                    </a:solidFill>
                    <a:miter lim="800000"/>
                    <a:headEnd/>
                    <a:tailEnd/>
                  </a:ln>
                </p:spPr>
                <p:txBody>
                  <a:bodyPr wrap="none" anchor="ctr"/>
                  <a:lstStyle/>
                  <a:p>
                    <a:endParaRPr lang="en-US"/>
                  </a:p>
                </p:txBody>
              </p:sp>
              <p:sp>
                <p:nvSpPr>
                  <p:cNvPr id="70691" name="Oval 26"/>
                  <p:cNvSpPr>
                    <a:spLocks noChangeArrowheads="1"/>
                  </p:cNvSpPr>
                  <p:nvPr/>
                </p:nvSpPr>
                <p:spPr bwMode="auto">
                  <a:xfrm>
                    <a:off x="773" y="1790"/>
                    <a:ext cx="74" cy="74"/>
                  </a:xfrm>
                  <a:prstGeom prst="ellipse">
                    <a:avLst/>
                  </a:prstGeom>
                  <a:gradFill rotWithShape="1">
                    <a:gsLst>
                      <a:gs pos="0">
                        <a:srgbClr val="FF5050"/>
                      </a:gs>
                      <a:gs pos="100000">
                        <a:srgbClr val="DA0000"/>
                      </a:gs>
                    </a:gsLst>
                    <a:lin ang="2700000" scaled="1"/>
                  </a:gradFill>
                  <a:ln w="3175">
                    <a:solidFill>
                      <a:srgbClr val="DA0000"/>
                    </a:solidFill>
                    <a:miter lim="800000"/>
                    <a:headEnd/>
                    <a:tailEnd/>
                  </a:ln>
                </p:spPr>
                <p:txBody>
                  <a:bodyPr wrap="none" anchor="ctr"/>
                  <a:lstStyle/>
                  <a:p>
                    <a:endParaRPr lang="en-US"/>
                  </a:p>
                </p:txBody>
              </p:sp>
              <p:sp>
                <p:nvSpPr>
                  <p:cNvPr id="70692" name="Oval 27"/>
                  <p:cNvSpPr>
                    <a:spLocks noChangeArrowheads="1"/>
                  </p:cNvSpPr>
                  <p:nvPr/>
                </p:nvSpPr>
                <p:spPr bwMode="auto">
                  <a:xfrm>
                    <a:off x="441" y="1560"/>
                    <a:ext cx="74" cy="74"/>
                  </a:xfrm>
                  <a:prstGeom prst="ellipse">
                    <a:avLst/>
                  </a:prstGeom>
                  <a:gradFill rotWithShape="1">
                    <a:gsLst>
                      <a:gs pos="0">
                        <a:srgbClr val="FF5050"/>
                      </a:gs>
                      <a:gs pos="100000">
                        <a:srgbClr val="DA0000"/>
                      </a:gs>
                    </a:gsLst>
                    <a:lin ang="2700000" scaled="1"/>
                  </a:gradFill>
                  <a:ln w="3175">
                    <a:solidFill>
                      <a:srgbClr val="DA0000"/>
                    </a:solidFill>
                    <a:miter lim="800000"/>
                    <a:headEnd/>
                    <a:tailEnd/>
                  </a:ln>
                </p:spPr>
                <p:txBody>
                  <a:bodyPr wrap="none" anchor="ctr"/>
                  <a:lstStyle/>
                  <a:p>
                    <a:endParaRPr lang="en-US"/>
                  </a:p>
                </p:txBody>
              </p:sp>
              <p:sp>
                <p:nvSpPr>
                  <p:cNvPr id="70693" name="Oval 28"/>
                  <p:cNvSpPr>
                    <a:spLocks noChangeArrowheads="1"/>
                  </p:cNvSpPr>
                  <p:nvPr/>
                </p:nvSpPr>
                <p:spPr bwMode="auto">
                  <a:xfrm>
                    <a:off x="246" y="1919"/>
                    <a:ext cx="74" cy="74"/>
                  </a:xfrm>
                  <a:prstGeom prst="ellipse">
                    <a:avLst/>
                  </a:prstGeom>
                  <a:gradFill rotWithShape="1">
                    <a:gsLst>
                      <a:gs pos="0">
                        <a:srgbClr val="FF5050"/>
                      </a:gs>
                      <a:gs pos="100000">
                        <a:srgbClr val="DA0000"/>
                      </a:gs>
                    </a:gsLst>
                    <a:lin ang="2700000" scaled="1"/>
                  </a:gradFill>
                  <a:ln w="3175">
                    <a:solidFill>
                      <a:srgbClr val="DA0000"/>
                    </a:solidFill>
                    <a:miter lim="800000"/>
                    <a:headEnd/>
                    <a:tailEnd/>
                  </a:ln>
                </p:spPr>
                <p:txBody>
                  <a:bodyPr wrap="none" anchor="ctr"/>
                  <a:lstStyle/>
                  <a:p>
                    <a:endParaRPr lang="en-US"/>
                  </a:p>
                </p:txBody>
              </p:sp>
              <p:sp>
                <p:nvSpPr>
                  <p:cNvPr id="70694" name="Oval 29"/>
                  <p:cNvSpPr>
                    <a:spLocks noChangeArrowheads="1"/>
                  </p:cNvSpPr>
                  <p:nvPr/>
                </p:nvSpPr>
                <p:spPr bwMode="auto">
                  <a:xfrm>
                    <a:off x="398" y="1676"/>
                    <a:ext cx="74" cy="74"/>
                  </a:xfrm>
                  <a:prstGeom prst="ellipse">
                    <a:avLst/>
                  </a:prstGeom>
                  <a:gradFill rotWithShape="1">
                    <a:gsLst>
                      <a:gs pos="0">
                        <a:schemeClr val="folHlink"/>
                      </a:gs>
                      <a:gs pos="100000">
                        <a:schemeClr val="accent2"/>
                      </a:gs>
                    </a:gsLst>
                    <a:lin ang="2700000" scaled="1"/>
                  </a:gradFill>
                  <a:ln w="3175">
                    <a:solidFill>
                      <a:srgbClr val="0033CC"/>
                    </a:solidFill>
                    <a:miter lim="800000"/>
                    <a:headEnd/>
                    <a:tailEnd/>
                  </a:ln>
                </p:spPr>
                <p:txBody>
                  <a:bodyPr wrap="none" anchor="ctr"/>
                  <a:lstStyle/>
                  <a:p>
                    <a:endParaRPr lang="en-US"/>
                  </a:p>
                </p:txBody>
              </p:sp>
            </p:grpSp>
          </p:grpSp>
        </p:grpSp>
        <p:pic>
          <p:nvPicPr>
            <p:cNvPr id="70673" name="Picture 56" descr="Image:Red pog2.svg">
              <a:hlinkClick r:id="rId5"/>
            </p:cNvPr>
            <p:cNvPicPr>
              <a:picLocks noChangeAspect="1" noChangeArrowheads="1"/>
            </p:cNvPicPr>
            <p:nvPr/>
          </p:nvPicPr>
          <p:blipFill>
            <a:blip r:embed="rId6" cstate="print"/>
            <a:srcRect/>
            <a:stretch>
              <a:fillRect/>
            </a:stretch>
          </p:blipFill>
          <p:spPr bwMode="auto">
            <a:xfrm>
              <a:off x="3099" y="1871"/>
              <a:ext cx="82" cy="82"/>
            </a:xfrm>
            <a:prstGeom prst="rect">
              <a:avLst/>
            </a:prstGeom>
            <a:noFill/>
            <a:ln w="9525">
              <a:noFill/>
              <a:miter lim="800000"/>
              <a:headEnd/>
              <a:tailEnd/>
            </a:ln>
          </p:spPr>
        </p:pic>
        <p:pic>
          <p:nvPicPr>
            <p:cNvPr id="70674" name="Picture 57" descr="Image:Red pog2.svg">
              <a:hlinkClick r:id="rId5"/>
            </p:cNvPr>
            <p:cNvPicPr>
              <a:picLocks noChangeAspect="1" noChangeArrowheads="1"/>
            </p:cNvPicPr>
            <p:nvPr/>
          </p:nvPicPr>
          <p:blipFill>
            <a:blip r:embed="rId6" cstate="print"/>
            <a:srcRect/>
            <a:stretch>
              <a:fillRect/>
            </a:stretch>
          </p:blipFill>
          <p:spPr bwMode="auto">
            <a:xfrm>
              <a:off x="3431" y="2101"/>
              <a:ext cx="82" cy="82"/>
            </a:xfrm>
            <a:prstGeom prst="rect">
              <a:avLst/>
            </a:prstGeom>
            <a:noFill/>
            <a:ln w="9525">
              <a:noFill/>
              <a:miter lim="800000"/>
              <a:headEnd/>
              <a:tailEnd/>
            </a:ln>
          </p:spPr>
        </p:pic>
        <p:pic>
          <p:nvPicPr>
            <p:cNvPr id="70675" name="Picture 58" descr="Image:Red pog2.svg">
              <a:hlinkClick r:id="rId5"/>
            </p:cNvPr>
            <p:cNvPicPr>
              <a:picLocks noChangeAspect="1" noChangeArrowheads="1"/>
            </p:cNvPicPr>
            <p:nvPr/>
          </p:nvPicPr>
          <p:blipFill>
            <a:blip r:embed="rId6" cstate="print"/>
            <a:srcRect/>
            <a:stretch>
              <a:fillRect/>
            </a:stretch>
          </p:blipFill>
          <p:spPr bwMode="auto">
            <a:xfrm>
              <a:off x="2905" y="2231"/>
              <a:ext cx="82" cy="82"/>
            </a:xfrm>
            <a:prstGeom prst="rect">
              <a:avLst/>
            </a:prstGeom>
            <a:noFill/>
            <a:ln w="9525">
              <a:noFill/>
              <a:miter lim="800000"/>
              <a:headEnd/>
              <a:tailEnd/>
            </a:ln>
          </p:spPr>
        </p:pic>
      </p:gr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63667"/>
                                        </p:tgtEl>
                                        <p:attrNameLst>
                                          <p:attrName>style.visibility</p:attrName>
                                        </p:attrNameLst>
                                      </p:cBhvr>
                                      <p:to>
                                        <p:strVal val="visible"/>
                                      </p:to>
                                    </p:set>
                                    <p:animEffect transition="in" filter="wipe(left)">
                                      <p:cBhvr>
                                        <p:cTn id="14" dur="3000"/>
                                        <p:tgtEl>
                                          <p:spTgt spid="126366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263618"/>
                                        </p:tgtEl>
                                        <p:attrNameLst>
                                          <p:attrName>style.visibility</p:attrName>
                                        </p:attrNameLst>
                                      </p:cBhvr>
                                      <p:to>
                                        <p:strVal val="visible"/>
                                      </p:to>
                                    </p:set>
                                    <p:animEffect transition="in" filter="dissolve">
                                      <p:cBhvr>
                                        <p:cTn id="19" dur="500"/>
                                        <p:tgtEl>
                                          <p:spTgt spid="12636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63624"/>
                                        </p:tgtEl>
                                        <p:attrNameLst>
                                          <p:attrName>style.visibility</p:attrName>
                                        </p:attrNameLst>
                                      </p:cBhvr>
                                      <p:to>
                                        <p:strVal val="visible"/>
                                      </p:to>
                                    </p:set>
                                    <p:animEffect transition="in" filter="wipe(down)">
                                      <p:cBhvr>
                                        <p:cTn id="24" dur="500"/>
                                        <p:tgtEl>
                                          <p:spTgt spid="12636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63665"/>
                                        </p:tgtEl>
                                        <p:attrNameLst>
                                          <p:attrName>style.visibility</p:attrName>
                                        </p:attrNameLst>
                                      </p:cBhvr>
                                      <p:to>
                                        <p:strVal val="visible"/>
                                      </p:to>
                                    </p:set>
                                    <p:animEffect transition="in" filter="fade">
                                      <p:cBhvr>
                                        <p:cTn id="29" dur="2000"/>
                                        <p:tgtEl>
                                          <p:spTgt spid="1263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3618" grpId="0" animBg="1"/>
      <p:bldP spid="1263624" grpId="0" animBg="1"/>
      <p:bldP spid="1263665" grpId="0" animBg="1"/>
      <p:bldP spid="126366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Real Gases</a:t>
            </a:r>
          </a:p>
        </p:txBody>
      </p:sp>
      <p:sp>
        <p:nvSpPr>
          <p:cNvPr id="753667" name="Rectangle 3"/>
          <p:cNvSpPr>
            <a:spLocks noGrp="1" noChangeArrowheads="1"/>
          </p:cNvSpPr>
          <p:nvPr>
            <p:ph type="body" idx="1"/>
          </p:nvPr>
        </p:nvSpPr>
        <p:spPr/>
        <p:txBody>
          <a:bodyPr/>
          <a:lstStyle/>
          <a:p>
            <a:pPr eaLnBrk="1" hangingPunct="1"/>
            <a:r>
              <a:rPr lang="en-US" smtClean="0"/>
              <a:t>Particles in a REAL gas…</a:t>
            </a:r>
          </a:p>
          <a:p>
            <a:pPr lvl="1" eaLnBrk="1" hangingPunct="1"/>
            <a:r>
              <a:rPr lang="en-US" smtClean="0"/>
              <a:t>have their own volume</a:t>
            </a:r>
          </a:p>
          <a:p>
            <a:pPr lvl="1" eaLnBrk="1" hangingPunct="1"/>
            <a:r>
              <a:rPr lang="en-US" smtClean="0"/>
              <a:t>attract each other</a:t>
            </a:r>
          </a:p>
          <a:p>
            <a:pPr eaLnBrk="1" hangingPunct="1">
              <a:spcBef>
                <a:spcPct val="80000"/>
              </a:spcBef>
            </a:pPr>
            <a:r>
              <a:rPr lang="en-US" smtClean="0"/>
              <a:t>Gas behavior is most ideal…</a:t>
            </a:r>
          </a:p>
          <a:p>
            <a:pPr lvl="1" eaLnBrk="1" hangingPunct="1"/>
            <a:r>
              <a:rPr lang="en-US" smtClean="0"/>
              <a:t>at low pressures</a:t>
            </a:r>
          </a:p>
          <a:p>
            <a:pPr lvl="1" eaLnBrk="1" hangingPunct="1"/>
            <a:r>
              <a:rPr lang="en-US" smtClean="0"/>
              <a:t>at high temperatures</a:t>
            </a:r>
          </a:p>
          <a:p>
            <a:pPr lvl="1" eaLnBrk="1" hangingPunct="1"/>
            <a:r>
              <a:rPr lang="en-US" smtClean="0"/>
              <a:t>in nonpolar atoms/molecules</a:t>
            </a:r>
          </a:p>
        </p:txBody>
      </p:sp>
      <p:sp>
        <p:nvSpPr>
          <p:cNvPr id="71684" name="Rectangle 4"/>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3667">
                                            <p:txEl>
                                              <p:pRg st="0" end="0"/>
                                            </p:txEl>
                                          </p:spTgt>
                                        </p:tgtEl>
                                        <p:attrNameLst>
                                          <p:attrName>style.visibility</p:attrName>
                                        </p:attrNameLst>
                                      </p:cBhvr>
                                      <p:to>
                                        <p:strVal val="visible"/>
                                      </p:to>
                                    </p:set>
                                    <p:animEffect transition="in" filter="wipe(left)">
                                      <p:cBhvr>
                                        <p:cTn id="7" dur="500"/>
                                        <p:tgtEl>
                                          <p:spTgt spid="7536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53667">
                                            <p:txEl>
                                              <p:pRg st="1" end="1"/>
                                            </p:txEl>
                                          </p:spTgt>
                                        </p:tgtEl>
                                        <p:attrNameLst>
                                          <p:attrName>style.visibility</p:attrName>
                                        </p:attrNameLst>
                                      </p:cBhvr>
                                      <p:to>
                                        <p:strVal val="visible"/>
                                      </p:to>
                                    </p:set>
                                    <p:animEffect transition="in" filter="wipe(left)">
                                      <p:cBhvr>
                                        <p:cTn id="12" dur="500"/>
                                        <p:tgtEl>
                                          <p:spTgt spid="7536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53667">
                                            <p:txEl>
                                              <p:pRg st="2" end="2"/>
                                            </p:txEl>
                                          </p:spTgt>
                                        </p:tgtEl>
                                        <p:attrNameLst>
                                          <p:attrName>style.visibility</p:attrName>
                                        </p:attrNameLst>
                                      </p:cBhvr>
                                      <p:to>
                                        <p:strVal val="visible"/>
                                      </p:to>
                                    </p:set>
                                    <p:animEffect transition="in" filter="wipe(left)">
                                      <p:cBhvr>
                                        <p:cTn id="17" dur="500"/>
                                        <p:tgtEl>
                                          <p:spTgt spid="7536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53667">
                                            <p:txEl>
                                              <p:pRg st="3" end="3"/>
                                            </p:txEl>
                                          </p:spTgt>
                                        </p:tgtEl>
                                        <p:attrNameLst>
                                          <p:attrName>style.visibility</p:attrName>
                                        </p:attrNameLst>
                                      </p:cBhvr>
                                      <p:to>
                                        <p:strVal val="visible"/>
                                      </p:to>
                                    </p:set>
                                    <p:animEffect transition="in" filter="wipe(left)">
                                      <p:cBhvr>
                                        <p:cTn id="22" dur="500"/>
                                        <p:tgtEl>
                                          <p:spTgt spid="7536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53667">
                                            <p:txEl>
                                              <p:pRg st="4" end="4"/>
                                            </p:txEl>
                                          </p:spTgt>
                                        </p:tgtEl>
                                        <p:attrNameLst>
                                          <p:attrName>style.visibility</p:attrName>
                                        </p:attrNameLst>
                                      </p:cBhvr>
                                      <p:to>
                                        <p:strVal val="visible"/>
                                      </p:to>
                                    </p:set>
                                    <p:animEffect transition="in" filter="wipe(left)">
                                      <p:cBhvr>
                                        <p:cTn id="27" dur="500"/>
                                        <p:tgtEl>
                                          <p:spTgt spid="7536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53667">
                                            <p:txEl>
                                              <p:pRg st="5" end="5"/>
                                            </p:txEl>
                                          </p:spTgt>
                                        </p:tgtEl>
                                        <p:attrNameLst>
                                          <p:attrName>style.visibility</p:attrName>
                                        </p:attrNameLst>
                                      </p:cBhvr>
                                      <p:to>
                                        <p:strVal val="visible"/>
                                      </p:to>
                                    </p:set>
                                    <p:animEffect transition="in" filter="wipe(left)">
                                      <p:cBhvr>
                                        <p:cTn id="32" dur="500"/>
                                        <p:tgtEl>
                                          <p:spTgt spid="7536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53667">
                                            <p:txEl>
                                              <p:pRg st="6" end="6"/>
                                            </p:txEl>
                                          </p:spTgt>
                                        </p:tgtEl>
                                        <p:attrNameLst>
                                          <p:attrName>style.visibility</p:attrName>
                                        </p:attrNameLst>
                                      </p:cBhvr>
                                      <p:to>
                                        <p:strVal val="visible"/>
                                      </p:to>
                                    </p:set>
                                    <p:animEffect transition="in" filter="wipe(left)">
                                      <p:cBhvr>
                                        <p:cTn id="37" dur="500"/>
                                        <p:tgtEl>
                                          <p:spTgt spid="7536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7"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pPr eaLnBrk="1" hangingPunct="1"/>
            <a:r>
              <a:rPr lang="en-US" smtClean="0"/>
              <a:t>Characteristics of Gases</a:t>
            </a:r>
          </a:p>
        </p:txBody>
      </p:sp>
      <p:sp>
        <p:nvSpPr>
          <p:cNvPr id="755715" name="Rectangle 3"/>
          <p:cNvSpPr>
            <a:spLocks noGrp="1" noChangeArrowheads="1"/>
          </p:cNvSpPr>
          <p:nvPr>
            <p:ph type="body" idx="1"/>
          </p:nvPr>
        </p:nvSpPr>
        <p:spPr>
          <a:xfrm>
            <a:off x="685800" y="1600200"/>
            <a:ext cx="8229600" cy="1103313"/>
          </a:xfrm>
        </p:spPr>
        <p:txBody>
          <a:bodyPr/>
          <a:lstStyle/>
          <a:p>
            <a:pPr eaLnBrk="1" hangingPunct="1">
              <a:spcBef>
                <a:spcPct val="40000"/>
              </a:spcBef>
              <a:buFontTx/>
              <a:buNone/>
            </a:pPr>
            <a:r>
              <a:rPr lang="en-US" smtClean="0">
                <a:solidFill>
                  <a:schemeClr val="accent2"/>
                </a:solidFill>
              </a:rPr>
              <a:t>Gases expand to fill any container.</a:t>
            </a:r>
          </a:p>
          <a:p>
            <a:pPr lvl="1" eaLnBrk="1" hangingPunct="1">
              <a:spcBef>
                <a:spcPct val="0"/>
              </a:spcBef>
            </a:pPr>
            <a:r>
              <a:rPr lang="en-US" smtClean="0"/>
              <a:t>random motion, no attraction</a:t>
            </a:r>
          </a:p>
          <a:p>
            <a:pPr eaLnBrk="1" hangingPunct="1">
              <a:spcBef>
                <a:spcPct val="40000"/>
              </a:spcBef>
              <a:buFontTx/>
              <a:buNone/>
            </a:pPr>
            <a:r>
              <a:rPr lang="en-US" smtClean="0">
                <a:solidFill>
                  <a:schemeClr val="accent2"/>
                </a:solidFill>
              </a:rPr>
              <a:t>Gases are fluids (like liquids).</a:t>
            </a:r>
          </a:p>
          <a:p>
            <a:pPr lvl="1" eaLnBrk="1" hangingPunct="1">
              <a:spcBef>
                <a:spcPct val="0"/>
              </a:spcBef>
            </a:pPr>
            <a:r>
              <a:rPr lang="en-US" smtClean="0"/>
              <a:t>no attraction</a:t>
            </a:r>
          </a:p>
          <a:p>
            <a:pPr eaLnBrk="1" hangingPunct="1">
              <a:spcBef>
                <a:spcPct val="40000"/>
              </a:spcBef>
              <a:buFontTx/>
              <a:buNone/>
            </a:pPr>
            <a:r>
              <a:rPr lang="en-US" smtClean="0">
                <a:solidFill>
                  <a:schemeClr val="accent2"/>
                </a:solidFill>
              </a:rPr>
              <a:t>Gases have very low densities.</a:t>
            </a:r>
          </a:p>
          <a:p>
            <a:pPr lvl="1" eaLnBrk="1" hangingPunct="1">
              <a:spcBef>
                <a:spcPct val="0"/>
              </a:spcBef>
            </a:pPr>
            <a:r>
              <a:rPr lang="en-US" smtClean="0"/>
              <a:t>no volume = lots of empty space</a:t>
            </a:r>
          </a:p>
        </p:txBody>
      </p:sp>
      <p:grpSp>
        <p:nvGrpSpPr>
          <p:cNvPr id="2" name="Group 4"/>
          <p:cNvGrpSpPr>
            <a:grpSpLocks/>
          </p:cNvGrpSpPr>
          <p:nvPr/>
        </p:nvGrpSpPr>
        <p:grpSpPr bwMode="auto">
          <a:xfrm>
            <a:off x="2762250" y="4953000"/>
            <a:ext cx="3638550" cy="1463675"/>
            <a:chOff x="989" y="3480"/>
            <a:chExt cx="2070" cy="725"/>
          </a:xfrm>
        </p:grpSpPr>
        <p:graphicFrame>
          <p:nvGraphicFramePr>
            <p:cNvPr id="8194" name="Object 5"/>
            <p:cNvGraphicFramePr>
              <a:graphicFrameLocks noChangeAspect="1"/>
            </p:cNvGraphicFramePr>
            <p:nvPr/>
          </p:nvGraphicFramePr>
          <p:xfrm>
            <a:off x="2450" y="3480"/>
            <a:ext cx="609" cy="724"/>
          </p:xfrm>
          <a:graphic>
            <a:graphicData uri="http://schemas.openxmlformats.org/presentationml/2006/ole">
              <mc:AlternateContent xmlns:mc="http://schemas.openxmlformats.org/markup-compatibility/2006">
                <mc:Choice xmlns:v="urn:schemas-microsoft-com:vml" Requires="v">
                  <p:oleObj spid="_x0000_s8197" name="Photo Editor Photo" r:id="rId4" imgW="1305107" imgH="1809524" progId="MSPhotoEd.3">
                    <p:embed/>
                  </p:oleObj>
                </mc:Choice>
                <mc:Fallback>
                  <p:oleObj name="Photo Editor Photo" r:id="rId4" imgW="1305107" imgH="1809524"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 y="3480"/>
                          <a:ext cx="609" cy="724"/>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6"/>
            <p:cNvGraphicFramePr>
              <a:graphicFrameLocks noChangeAspect="1"/>
            </p:cNvGraphicFramePr>
            <p:nvPr/>
          </p:nvGraphicFramePr>
          <p:xfrm>
            <a:off x="1719" y="3481"/>
            <a:ext cx="604" cy="724"/>
          </p:xfrm>
          <a:graphic>
            <a:graphicData uri="http://schemas.openxmlformats.org/presentationml/2006/ole">
              <mc:AlternateContent xmlns:mc="http://schemas.openxmlformats.org/markup-compatibility/2006">
                <mc:Choice xmlns:v="urn:schemas-microsoft-com:vml" Requires="v">
                  <p:oleObj spid="_x0000_s8198" name="Photo Editor Photo" r:id="rId6" imgW="1295238" imgH="1809524" progId="MSPhotoEd.3">
                    <p:embed/>
                  </p:oleObj>
                </mc:Choice>
                <mc:Fallback>
                  <p:oleObj name="Photo Editor Photo" r:id="rId6" imgW="1295238" imgH="1809524" progId="MSPhotoEd.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9" y="3481"/>
                          <a:ext cx="604" cy="724"/>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6" name="Object 7"/>
            <p:cNvGraphicFramePr>
              <a:graphicFrameLocks noChangeAspect="1"/>
            </p:cNvGraphicFramePr>
            <p:nvPr/>
          </p:nvGraphicFramePr>
          <p:xfrm>
            <a:off x="989" y="3480"/>
            <a:ext cx="604" cy="724"/>
          </p:xfrm>
          <a:graphic>
            <a:graphicData uri="http://schemas.openxmlformats.org/presentationml/2006/ole">
              <mc:AlternateContent xmlns:mc="http://schemas.openxmlformats.org/markup-compatibility/2006">
                <mc:Choice xmlns:v="urn:schemas-microsoft-com:vml" Requires="v">
                  <p:oleObj spid="_x0000_s8199" name="Photo Editor Photo" r:id="rId8" imgW="1295238" imgH="1809524" progId="MSPhotoEd.3">
                    <p:embed/>
                  </p:oleObj>
                </mc:Choice>
                <mc:Fallback>
                  <p:oleObj name="Photo Editor Photo" r:id="rId8" imgW="1295238" imgH="1809524" progId="MSPhotoEd.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9" y="3480"/>
                          <a:ext cx="604" cy="724"/>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200" name="Rectangle 8"/>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5715">
                                            <p:txEl>
                                              <p:pRg st="0" end="0"/>
                                            </p:txEl>
                                          </p:spTgt>
                                        </p:tgtEl>
                                        <p:attrNameLst>
                                          <p:attrName>style.visibility</p:attrName>
                                        </p:attrNameLst>
                                      </p:cBhvr>
                                      <p:to>
                                        <p:strVal val="visible"/>
                                      </p:to>
                                    </p:set>
                                    <p:animEffect transition="in" filter="wipe(left)">
                                      <p:cBhvr>
                                        <p:cTn id="7" dur="500"/>
                                        <p:tgtEl>
                                          <p:spTgt spid="755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55715">
                                            <p:txEl>
                                              <p:pRg st="1" end="1"/>
                                            </p:txEl>
                                          </p:spTgt>
                                        </p:tgtEl>
                                        <p:attrNameLst>
                                          <p:attrName>style.visibility</p:attrName>
                                        </p:attrNameLst>
                                      </p:cBhvr>
                                      <p:to>
                                        <p:strVal val="visible"/>
                                      </p:to>
                                    </p:set>
                                    <p:animEffect transition="in" filter="wipe(left)">
                                      <p:cBhvr>
                                        <p:cTn id="12" dur="500"/>
                                        <p:tgtEl>
                                          <p:spTgt spid="7557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55715">
                                            <p:txEl>
                                              <p:pRg st="2" end="2"/>
                                            </p:txEl>
                                          </p:spTgt>
                                        </p:tgtEl>
                                        <p:attrNameLst>
                                          <p:attrName>style.visibility</p:attrName>
                                        </p:attrNameLst>
                                      </p:cBhvr>
                                      <p:to>
                                        <p:strVal val="visible"/>
                                      </p:to>
                                    </p:set>
                                    <p:animEffect transition="in" filter="wipe(left)">
                                      <p:cBhvr>
                                        <p:cTn id="17" dur="500"/>
                                        <p:tgtEl>
                                          <p:spTgt spid="7557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55715">
                                            <p:txEl>
                                              <p:pRg st="3" end="3"/>
                                            </p:txEl>
                                          </p:spTgt>
                                        </p:tgtEl>
                                        <p:attrNameLst>
                                          <p:attrName>style.visibility</p:attrName>
                                        </p:attrNameLst>
                                      </p:cBhvr>
                                      <p:to>
                                        <p:strVal val="visible"/>
                                      </p:to>
                                    </p:set>
                                    <p:animEffect transition="in" filter="wipe(left)">
                                      <p:cBhvr>
                                        <p:cTn id="22" dur="500"/>
                                        <p:tgtEl>
                                          <p:spTgt spid="7557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55715">
                                            <p:txEl>
                                              <p:pRg st="4" end="4"/>
                                            </p:txEl>
                                          </p:spTgt>
                                        </p:tgtEl>
                                        <p:attrNameLst>
                                          <p:attrName>style.visibility</p:attrName>
                                        </p:attrNameLst>
                                      </p:cBhvr>
                                      <p:to>
                                        <p:strVal val="visible"/>
                                      </p:to>
                                    </p:set>
                                    <p:animEffect transition="in" filter="wipe(left)">
                                      <p:cBhvr>
                                        <p:cTn id="27" dur="500"/>
                                        <p:tgtEl>
                                          <p:spTgt spid="7557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55715">
                                            <p:txEl>
                                              <p:pRg st="5" end="5"/>
                                            </p:txEl>
                                          </p:spTgt>
                                        </p:tgtEl>
                                        <p:attrNameLst>
                                          <p:attrName>style.visibility</p:attrName>
                                        </p:attrNameLst>
                                      </p:cBhvr>
                                      <p:to>
                                        <p:strVal val="visible"/>
                                      </p:to>
                                    </p:set>
                                    <p:animEffect transition="in" filter="wipe(left)">
                                      <p:cBhvr>
                                        <p:cTn id="32" dur="500"/>
                                        <p:tgtEl>
                                          <p:spTgt spid="7557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15"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en-US" smtClean="0"/>
              <a:t>Characteristics of Gases</a:t>
            </a:r>
          </a:p>
        </p:txBody>
      </p:sp>
      <p:sp>
        <p:nvSpPr>
          <p:cNvPr id="757763" name="Rectangle 3"/>
          <p:cNvSpPr>
            <a:spLocks noGrp="1" noChangeArrowheads="1"/>
          </p:cNvSpPr>
          <p:nvPr>
            <p:ph type="body" idx="1"/>
          </p:nvPr>
        </p:nvSpPr>
        <p:spPr>
          <a:xfrm>
            <a:off x="457200" y="1600200"/>
            <a:ext cx="8229600" cy="1103313"/>
          </a:xfrm>
        </p:spPr>
        <p:txBody>
          <a:bodyPr/>
          <a:lstStyle/>
          <a:p>
            <a:pPr eaLnBrk="1" hangingPunct="1">
              <a:spcBef>
                <a:spcPct val="40000"/>
              </a:spcBef>
            </a:pPr>
            <a:r>
              <a:rPr lang="en-US" smtClean="0"/>
              <a:t>Gases can be compressed.</a:t>
            </a:r>
          </a:p>
          <a:p>
            <a:pPr lvl="1" eaLnBrk="1" hangingPunct="1">
              <a:spcBef>
                <a:spcPct val="0"/>
              </a:spcBef>
            </a:pPr>
            <a:r>
              <a:rPr lang="en-US" i="1" smtClean="0"/>
              <a:t>no volume = lots of empty space</a:t>
            </a:r>
          </a:p>
          <a:p>
            <a:pPr eaLnBrk="1" hangingPunct="1">
              <a:spcBef>
                <a:spcPct val="40000"/>
              </a:spcBef>
            </a:pPr>
            <a:r>
              <a:rPr lang="en-US" smtClean="0"/>
              <a:t>Gases undergo diffusion &amp; effusion.</a:t>
            </a:r>
          </a:p>
          <a:p>
            <a:pPr lvl="1" eaLnBrk="1" hangingPunct="1">
              <a:spcBef>
                <a:spcPct val="0"/>
              </a:spcBef>
            </a:pPr>
            <a:r>
              <a:rPr lang="en-US" i="1" smtClean="0"/>
              <a:t>random motion</a:t>
            </a:r>
          </a:p>
        </p:txBody>
      </p:sp>
      <p:grpSp>
        <p:nvGrpSpPr>
          <p:cNvPr id="2" name="Group 4"/>
          <p:cNvGrpSpPr>
            <a:grpSpLocks/>
          </p:cNvGrpSpPr>
          <p:nvPr/>
        </p:nvGrpSpPr>
        <p:grpSpPr bwMode="auto">
          <a:xfrm>
            <a:off x="914400" y="4464050"/>
            <a:ext cx="3178175" cy="1462088"/>
            <a:chOff x="3724" y="3464"/>
            <a:chExt cx="1648" cy="748"/>
          </a:xfrm>
        </p:grpSpPr>
        <p:pic>
          <p:nvPicPr>
            <p:cNvPr id="9225" name="Picture 5"/>
            <p:cNvPicPr>
              <a:picLocks noChangeAspect="1" noChangeArrowheads="1"/>
            </p:cNvPicPr>
            <p:nvPr/>
          </p:nvPicPr>
          <p:blipFill>
            <a:blip r:embed="rId4" cstate="print"/>
            <a:srcRect/>
            <a:stretch>
              <a:fillRect/>
            </a:stretch>
          </p:blipFill>
          <p:spPr bwMode="auto">
            <a:xfrm>
              <a:off x="3724" y="3464"/>
              <a:ext cx="760" cy="747"/>
            </a:xfrm>
            <a:prstGeom prst="rect">
              <a:avLst/>
            </a:prstGeom>
            <a:noFill/>
            <a:ln w="9525">
              <a:noFill/>
              <a:miter lim="800000"/>
              <a:headEnd/>
              <a:tailEnd/>
            </a:ln>
          </p:spPr>
        </p:pic>
        <p:pic>
          <p:nvPicPr>
            <p:cNvPr id="9226" name="Picture 6"/>
            <p:cNvPicPr>
              <a:picLocks noChangeAspect="1" noChangeArrowheads="1"/>
            </p:cNvPicPr>
            <p:nvPr/>
          </p:nvPicPr>
          <p:blipFill>
            <a:blip r:embed="rId5" cstate="print"/>
            <a:srcRect/>
            <a:stretch>
              <a:fillRect/>
            </a:stretch>
          </p:blipFill>
          <p:spPr bwMode="auto">
            <a:xfrm>
              <a:off x="4609" y="3465"/>
              <a:ext cx="763" cy="747"/>
            </a:xfrm>
            <a:prstGeom prst="rect">
              <a:avLst/>
            </a:prstGeom>
            <a:noFill/>
            <a:ln w="9525">
              <a:noFill/>
              <a:miter lim="800000"/>
              <a:headEnd/>
              <a:tailEnd/>
            </a:ln>
          </p:spPr>
        </p:pic>
      </p:grpSp>
      <p:grpSp>
        <p:nvGrpSpPr>
          <p:cNvPr id="3" name="Group 7"/>
          <p:cNvGrpSpPr>
            <a:grpSpLocks/>
          </p:cNvGrpSpPr>
          <p:nvPr/>
        </p:nvGrpSpPr>
        <p:grpSpPr bwMode="auto">
          <a:xfrm>
            <a:off x="4876800" y="3976688"/>
            <a:ext cx="3336925" cy="2438400"/>
            <a:chOff x="3426" y="2614"/>
            <a:chExt cx="1774" cy="1296"/>
          </a:xfrm>
        </p:grpSpPr>
        <p:graphicFrame>
          <p:nvGraphicFramePr>
            <p:cNvPr id="9218" name="Object 8"/>
            <p:cNvGraphicFramePr>
              <a:graphicFrameLocks noChangeAspect="1"/>
            </p:cNvGraphicFramePr>
            <p:nvPr/>
          </p:nvGraphicFramePr>
          <p:xfrm>
            <a:off x="4570" y="2932"/>
            <a:ext cx="630" cy="660"/>
          </p:xfrm>
          <a:graphic>
            <a:graphicData uri="http://schemas.openxmlformats.org/presentationml/2006/ole">
              <mc:AlternateContent xmlns:mc="http://schemas.openxmlformats.org/markup-compatibility/2006">
                <mc:Choice xmlns:v="urn:schemas-microsoft-com:vml" Requires="v">
                  <p:oleObj spid="_x0000_s9220" name="Photo Editor Photo" r:id="rId6" imgW="1000000" imgH="1047619" progId="MSPhotoEd.3">
                    <p:embed/>
                  </p:oleObj>
                </mc:Choice>
                <mc:Fallback>
                  <p:oleObj name="Photo Editor Photo" r:id="rId6" imgW="1000000" imgH="1047619" progId="MSPhotoEd.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0" y="2932"/>
                          <a:ext cx="630" cy="660"/>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9"/>
            <p:cNvGraphicFramePr>
              <a:graphicFrameLocks noChangeAspect="1"/>
            </p:cNvGraphicFramePr>
            <p:nvPr/>
          </p:nvGraphicFramePr>
          <p:xfrm>
            <a:off x="3426" y="2614"/>
            <a:ext cx="900" cy="1296"/>
          </p:xfrm>
          <a:graphic>
            <a:graphicData uri="http://schemas.openxmlformats.org/presentationml/2006/ole">
              <mc:AlternateContent xmlns:mc="http://schemas.openxmlformats.org/markup-compatibility/2006">
                <mc:Choice xmlns:v="urn:schemas-microsoft-com:vml" Requires="v">
                  <p:oleObj spid="_x0000_s9221" name="Photo Editor Photo" r:id="rId8" imgW="1428949" imgH="2057143" progId="MSPhotoEd.3">
                    <p:embed/>
                  </p:oleObj>
                </mc:Choice>
                <mc:Fallback>
                  <p:oleObj name="Photo Editor Photo" r:id="rId8" imgW="1428949" imgH="2057143" progId="MSPhotoEd.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6" y="2614"/>
                          <a:ext cx="900" cy="1296"/>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9224" name="Rectangle 10"/>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57763">
                                            <p:txEl>
                                              <p:pRg st="0" end="0"/>
                                            </p:txEl>
                                          </p:spTgt>
                                        </p:tgtEl>
                                        <p:attrNameLst>
                                          <p:attrName>style.visibility</p:attrName>
                                        </p:attrNameLst>
                                      </p:cBhvr>
                                      <p:to>
                                        <p:strVal val="visible"/>
                                      </p:to>
                                    </p:set>
                                    <p:anim calcmode="lin" valueType="num">
                                      <p:cBhvr>
                                        <p:cTn id="7" dur="1000" fill="hold"/>
                                        <p:tgtEl>
                                          <p:spTgt spid="75776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75776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57763">
                                            <p:txEl>
                                              <p:pRg st="0" end="0"/>
                                            </p:txEl>
                                          </p:spTgt>
                                        </p:tgtEl>
                                      </p:cBhvr>
                                    </p:animEffect>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0" presetClass="entr" presetSubtype="0" fill="hold" nodeType="clickEffect">
                                  <p:stCondLst>
                                    <p:cond delay="0"/>
                                  </p:stCondLst>
                                  <p:iterate type="lt">
                                    <p:tmPct val="10000"/>
                                  </p:iterate>
                                  <p:childTnLst>
                                    <p:set>
                                      <p:cBhvr>
                                        <p:cTn id="17" dur="1" fill="hold">
                                          <p:stCondLst>
                                            <p:cond delay="0"/>
                                          </p:stCondLst>
                                        </p:cTn>
                                        <p:tgtEl>
                                          <p:spTgt spid="757763">
                                            <p:txEl>
                                              <p:pRg st="1" end="1"/>
                                            </p:txEl>
                                          </p:spTgt>
                                        </p:tgtEl>
                                        <p:attrNameLst>
                                          <p:attrName>style.visibility</p:attrName>
                                        </p:attrNameLst>
                                      </p:cBhvr>
                                      <p:to>
                                        <p:strVal val="visible"/>
                                      </p:to>
                                    </p:set>
                                    <p:animEffect transition="in" filter="fade">
                                      <p:cBhvr>
                                        <p:cTn id="18" dur="1000"/>
                                        <p:tgtEl>
                                          <p:spTgt spid="757763">
                                            <p:txEl>
                                              <p:pRg st="1" end="1"/>
                                            </p:txEl>
                                          </p:spTgt>
                                        </p:tgtEl>
                                      </p:cBhvr>
                                    </p:animEffect>
                                    <p:anim calcmode="lin" valueType="num">
                                      <p:cBhvr>
                                        <p:cTn id="19" dur="1000" fill="hold"/>
                                        <p:tgtEl>
                                          <p:spTgt spid="757763">
                                            <p:txEl>
                                              <p:pRg st="1" end="1"/>
                                            </p:txEl>
                                          </p:spTgt>
                                        </p:tgtEl>
                                        <p:attrNameLst>
                                          <p:attrName>ppt_x</p:attrName>
                                        </p:attrNameLst>
                                      </p:cBhvr>
                                      <p:tavLst>
                                        <p:tav tm="0">
                                          <p:val>
                                            <p:strVal val="#ppt_x-.1"/>
                                          </p:val>
                                        </p:tav>
                                        <p:tav tm="100000">
                                          <p:val>
                                            <p:strVal val="#ppt_x"/>
                                          </p:val>
                                        </p:tav>
                                      </p:tavLst>
                                    </p:anim>
                                    <p:anim calcmode="lin" valueType="num">
                                      <p:cBhvr>
                                        <p:cTn id="20" dur="1000" fill="hold"/>
                                        <p:tgtEl>
                                          <p:spTgt spid="7577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757763">
                                            <p:txEl>
                                              <p:pRg st="2" end="2"/>
                                            </p:txEl>
                                          </p:spTgt>
                                        </p:tgtEl>
                                        <p:attrNameLst>
                                          <p:attrName>style.visibility</p:attrName>
                                        </p:attrNameLst>
                                      </p:cBhvr>
                                      <p:to>
                                        <p:strVal val="visible"/>
                                      </p:to>
                                    </p:set>
                                    <p:anim calcmode="lin" valueType="num">
                                      <p:cBhvr>
                                        <p:cTn id="25" dur="500" fill="hold"/>
                                        <p:tgtEl>
                                          <p:spTgt spid="75776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57763">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75776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5776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57763">
                                            <p:txEl>
                                              <p:pRg st="2" end="2"/>
                                            </p:txEl>
                                          </p:spTgt>
                                        </p:tgtEl>
                                      </p:cBhvr>
                                    </p:animEffec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757763">
                                            <p:txEl>
                                              <p:pRg st="3" end="3"/>
                                            </p:txEl>
                                          </p:spTgt>
                                        </p:tgtEl>
                                        <p:attrNameLst>
                                          <p:attrName>style.visibility</p:attrName>
                                        </p:attrNameLst>
                                      </p:cBhvr>
                                      <p:to>
                                        <p:strVal val="visible"/>
                                      </p:to>
                                    </p:set>
                                    <p:anim calcmode="lin" valueType="num">
                                      <p:cBhvr>
                                        <p:cTn id="38" dur="500" decel="50000" fill="hold">
                                          <p:stCondLst>
                                            <p:cond delay="0"/>
                                          </p:stCondLst>
                                        </p:cTn>
                                        <p:tgtEl>
                                          <p:spTgt spid="757763">
                                            <p:txEl>
                                              <p:pRg st="3" end="3"/>
                                            </p:txEl>
                                          </p:spTgt>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57763">
                                            <p:txEl>
                                              <p:pRg st="3" end="3"/>
                                            </p:txEl>
                                          </p:spTgt>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57763">
                                            <p:txEl>
                                              <p:pRg st="3" end="3"/>
                                            </p:txEl>
                                          </p:spTgt>
                                        </p:tgtEl>
                                        <p:attrNameLst>
                                          <p:attrName>ppt_w</p:attrName>
                                        </p:attrNameLst>
                                      </p:cBhvr>
                                      <p:tavLst>
                                        <p:tav tm="0">
                                          <p:val>
                                            <p:strVal val="#ppt_w*.05"/>
                                          </p:val>
                                        </p:tav>
                                        <p:tav tm="100000">
                                          <p:val>
                                            <p:strVal val="#ppt_w"/>
                                          </p:val>
                                        </p:tav>
                                      </p:tavLst>
                                    </p:anim>
                                    <p:anim calcmode="lin" valueType="num">
                                      <p:cBhvr>
                                        <p:cTn id="41" dur="1000" fill="hold"/>
                                        <p:tgtEl>
                                          <p:spTgt spid="757763">
                                            <p:txEl>
                                              <p:pRg st="3" end="3"/>
                                            </p:txEl>
                                          </p:spTgt>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57763">
                                            <p:txEl>
                                              <p:pRg st="3" end="3"/>
                                            </p:txEl>
                                          </p:spTgt>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57763">
                                            <p:txEl>
                                              <p:pRg st="3" end="3"/>
                                            </p:txEl>
                                          </p:spTgt>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57763">
                                            <p:txEl>
                                              <p:pRg st="3" end="3"/>
                                            </p:txEl>
                                          </p:spTgt>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577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pPr eaLnBrk="1" hangingPunct="1"/>
            <a:r>
              <a:rPr lang="en-US" sz="4000" smtClean="0"/>
              <a:t>Properties of Gases</a:t>
            </a:r>
          </a:p>
        </p:txBody>
      </p:sp>
      <p:sp>
        <p:nvSpPr>
          <p:cNvPr id="499718" name="Rectangle 6"/>
          <p:cNvSpPr>
            <a:spLocks noGrp="1" noChangeArrowheads="1"/>
          </p:cNvSpPr>
          <p:nvPr>
            <p:ph type="body" idx="1"/>
          </p:nvPr>
        </p:nvSpPr>
        <p:spPr>
          <a:xfrm>
            <a:off x="1371600" y="2743200"/>
            <a:ext cx="7772400" cy="4114800"/>
          </a:xfrm>
        </p:spPr>
        <p:txBody>
          <a:bodyPr/>
          <a:lstStyle/>
          <a:p>
            <a:pPr eaLnBrk="1" hangingPunct="1">
              <a:buFontTx/>
              <a:buNone/>
            </a:pPr>
            <a:r>
              <a:rPr lang="en-US" smtClean="0">
                <a:solidFill>
                  <a:schemeClr val="accent2"/>
                </a:solidFill>
              </a:rPr>
              <a:t>V  =  volume</a:t>
            </a:r>
            <a:r>
              <a:rPr lang="en-US" smtClean="0"/>
              <a:t> of the gas (liters, L)</a:t>
            </a:r>
          </a:p>
          <a:p>
            <a:pPr eaLnBrk="1" hangingPunct="1">
              <a:buFontTx/>
              <a:buNone/>
            </a:pPr>
            <a:r>
              <a:rPr lang="en-US" smtClean="0">
                <a:solidFill>
                  <a:schemeClr val="accent2"/>
                </a:solidFill>
              </a:rPr>
              <a:t>T  =  temperature</a:t>
            </a:r>
            <a:r>
              <a:rPr lang="en-US" smtClean="0"/>
              <a:t> (Kelvin, K)</a:t>
            </a:r>
          </a:p>
          <a:p>
            <a:pPr eaLnBrk="1" hangingPunct="1">
              <a:buFontTx/>
              <a:buNone/>
            </a:pPr>
            <a:r>
              <a:rPr lang="en-US" smtClean="0">
                <a:solidFill>
                  <a:schemeClr val="accent2"/>
                </a:solidFill>
              </a:rPr>
              <a:t>P  =  pressure</a:t>
            </a:r>
            <a:r>
              <a:rPr lang="en-US" smtClean="0"/>
              <a:t> (atmospheres, atm)</a:t>
            </a:r>
          </a:p>
          <a:p>
            <a:pPr eaLnBrk="1" hangingPunct="1">
              <a:buFontTx/>
              <a:buNone/>
            </a:pPr>
            <a:r>
              <a:rPr lang="en-US" smtClean="0">
                <a:solidFill>
                  <a:schemeClr val="accent2"/>
                </a:solidFill>
              </a:rPr>
              <a:t>n  =  amount</a:t>
            </a:r>
            <a:r>
              <a:rPr lang="en-US" smtClean="0"/>
              <a:t> (moles, mol)</a:t>
            </a:r>
          </a:p>
        </p:txBody>
      </p:sp>
      <p:sp>
        <p:nvSpPr>
          <p:cNvPr id="72708" name="Text Box 5"/>
          <p:cNvSpPr txBox="1">
            <a:spLocks noChangeArrowheads="1"/>
          </p:cNvSpPr>
          <p:nvPr/>
        </p:nvSpPr>
        <p:spPr bwMode="auto">
          <a:xfrm>
            <a:off x="1371600" y="1768475"/>
            <a:ext cx="6100763" cy="822325"/>
          </a:xfrm>
          <a:prstGeom prst="rect">
            <a:avLst/>
          </a:prstGeom>
          <a:noFill/>
          <a:ln w="9525">
            <a:noFill/>
            <a:miter lim="800000"/>
            <a:headEnd/>
            <a:tailEnd/>
          </a:ln>
        </p:spPr>
        <p:txBody>
          <a:bodyPr wrap="none">
            <a:spAutoFit/>
          </a:bodyPr>
          <a:lstStyle/>
          <a:p>
            <a:pPr algn="l"/>
            <a:r>
              <a:rPr lang="en-US" sz="2400"/>
              <a:t>Gas properties can be modeled using math.</a:t>
            </a:r>
          </a:p>
          <a:p>
            <a:pPr algn="l"/>
            <a:r>
              <a:rPr lang="en-US" sz="2400"/>
              <a:t>Model depends 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99718">
                                            <p:txEl>
                                              <p:pRg st="0" end="0"/>
                                            </p:txEl>
                                          </p:spTgt>
                                        </p:tgtEl>
                                        <p:attrNameLst>
                                          <p:attrName>style.visibility</p:attrName>
                                        </p:attrNameLst>
                                      </p:cBhvr>
                                      <p:to>
                                        <p:strVal val="visible"/>
                                      </p:to>
                                    </p:set>
                                    <p:animEffect transition="in" filter="fade">
                                      <p:cBhvr>
                                        <p:cTn id="7" dur="1000"/>
                                        <p:tgtEl>
                                          <p:spTgt spid="499718">
                                            <p:txEl>
                                              <p:pRg st="0" end="0"/>
                                            </p:txEl>
                                          </p:spTgt>
                                        </p:tgtEl>
                                      </p:cBhvr>
                                    </p:animEffect>
                                    <p:anim calcmode="lin" valueType="num">
                                      <p:cBhvr>
                                        <p:cTn id="8" dur="1000" fill="hold"/>
                                        <p:tgtEl>
                                          <p:spTgt spid="4997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997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99718">
                                            <p:txEl>
                                              <p:pRg st="1" end="1"/>
                                            </p:txEl>
                                          </p:spTgt>
                                        </p:tgtEl>
                                        <p:attrNameLst>
                                          <p:attrName>style.visibility</p:attrName>
                                        </p:attrNameLst>
                                      </p:cBhvr>
                                      <p:to>
                                        <p:strVal val="visible"/>
                                      </p:to>
                                    </p:set>
                                    <p:animEffect transition="in" filter="fade">
                                      <p:cBhvr>
                                        <p:cTn id="14" dur="1000"/>
                                        <p:tgtEl>
                                          <p:spTgt spid="499718">
                                            <p:txEl>
                                              <p:pRg st="1" end="1"/>
                                            </p:txEl>
                                          </p:spTgt>
                                        </p:tgtEl>
                                      </p:cBhvr>
                                    </p:animEffect>
                                    <p:anim calcmode="lin" valueType="num">
                                      <p:cBhvr>
                                        <p:cTn id="15" dur="1000" fill="hold"/>
                                        <p:tgtEl>
                                          <p:spTgt spid="4997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997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99718">
                                            <p:txEl>
                                              <p:pRg st="2" end="2"/>
                                            </p:txEl>
                                          </p:spTgt>
                                        </p:tgtEl>
                                        <p:attrNameLst>
                                          <p:attrName>style.visibility</p:attrName>
                                        </p:attrNameLst>
                                      </p:cBhvr>
                                      <p:to>
                                        <p:strVal val="visible"/>
                                      </p:to>
                                    </p:set>
                                    <p:animEffect transition="in" filter="fade">
                                      <p:cBhvr>
                                        <p:cTn id="21" dur="1000"/>
                                        <p:tgtEl>
                                          <p:spTgt spid="499718">
                                            <p:txEl>
                                              <p:pRg st="2" end="2"/>
                                            </p:txEl>
                                          </p:spTgt>
                                        </p:tgtEl>
                                      </p:cBhvr>
                                    </p:animEffect>
                                    <p:anim calcmode="lin" valueType="num">
                                      <p:cBhvr>
                                        <p:cTn id="22" dur="1000" fill="hold"/>
                                        <p:tgtEl>
                                          <p:spTgt spid="4997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997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99718">
                                            <p:txEl>
                                              <p:pRg st="3" end="3"/>
                                            </p:txEl>
                                          </p:spTgt>
                                        </p:tgtEl>
                                        <p:attrNameLst>
                                          <p:attrName>style.visibility</p:attrName>
                                        </p:attrNameLst>
                                      </p:cBhvr>
                                      <p:to>
                                        <p:strVal val="visible"/>
                                      </p:to>
                                    </p:set>
                                    <p:animEffect transition="in" filter="fade">
                                      <p:cBhvr>
                                        <p:cTn id="28" dur="1000"/>
                                        <p:tgtEl>
                                          <p:spTgt spid="499718">
                                            <p:txEl>
                                              <p:pRg st="3" end="3"/>
                                            </p:txEl>
                                          </p:spTgt>
                                        </p:tgtEl>
                                      </p:cBhvr>
                                    </p:animEffect>
                                    <p:anim calcmode="lin" valueType="num">
                                      <p:cBhvr>
                                        <p:cTn id="29" dur="1000" fill="hold"/>
                                        <p:tgtEl>
                                          <p:spTgt spid="49971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9971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z="3200" smtClean="0"/>
              <a:t>Pressure - Temperature - Volume Relationship</a:t>
            </a:r>
          </a:p>
        </p:txBody>
      </p:sp>
      <p:grpSp>
        <p:nvGrpSpPr>
          <p:cNvPr id="2" name="Group 31"/>
          <p:cNvGrpSpPr>
            <a:grpSpLocks/>
          </p:cNvGrpSpPr>
          <p:nvPr/>
        </p:nvGrpSpPr>
        <p:grpSpPr bwMode="auto">
          <a:xfrm>
            <a:off x="1524000" y="2133600"/>
            <a:ext cx="5192713" cy="1574800"/>
            <a:chOff x="1104" y="1344"/>
            <a:chExt cx="3271" cy="992"/>
          </a:xfrm>
        </p:grpSpPr>
        <p:sp>
          <p:nvSpPr>
            <p:cNvPr id="125955" name="Text Box 3"/>
            <p:cNvSpPr txBox="1">
              <a:spLocks noChangeArrowheads="1"/>
            </p:cNvSpPr>
            <p:nvPr/>
          </p:nvSpPr>
          <p:spPr bwMode="auto">
            <a:xfrm>
              <a:off x="1104" y="1344"/>
              <a:ext cx="3271" cy="992"/>
            </a:xfrm>
            <a:prstGeom prst="rect">
              <a:avLst/>
            </a:prstGeom>
            <a:solidFill>
              <a:srgbClr val="FFF0E1"/>
            </a:solidFill>
            <a:ln w="19050">
              <a:solidFill>
                <a:schemeClr val="tx1"/>
              </a:solidFill>
              <a:miter lim="800000"/>
              <a:headEnd/>
              <a:tailEnd/>
            </a:ln>
            <a:effectLst>
              <a:outerShdw dist="107763" dir="8100000" algn="ctr" rotWithShape="0">
                <a:schemeClr val="bg2"/>
              </a:outerShdw>
            </a:effectLst>
          </p:spPr>
          <p:txBody>
            <a:bodyPr>
              <a:spAutoFit/>
            </a:bodyPr>
            <a:lstStyle/>
            <a:p>
              <a:pPr algn="l">
                <a:defRPr/>
              </a:pPr>
              <a:r>
                <a:rPr lang="en-US" sz="9600"/>
                <a:t> P   T   V</a:t>
              </a:r>
            </a:p>
          </p:txBody>
        </p:sp>
        <p:sp>
          <p:nvSpPr>
            <p:cNvPr id="73759" name="Oval 4"/>
            <p:cNvSpPr>
              <a:spLocks noChangeArrowheads="1"/>
            </p:cNvSpPr>
            <p:nvPr/>
          </p:nvSpPr>
          <p:spPr bwMode="auto">
            <a:xfrm>
              <a:off x="1440"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60" name="Oval 5"/>
            <p:cNvSpPr>
              <a:spLocks noChangeArrowheads="1"/>
            </p:cNvSpPr>
            <p:nvPr/>
          </p:nvSpPr>
          <p:spPr bwMode="auto">
            <a:xfrm>
              <a:off x="2736"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61" name="Oval 6"/>
            <p:cNvSpPr>
              <a:spLocks noChangeArrowheads="1"/>
            </p:cNvSpPr>
            <p:nvPr/>
          </p:nvSpPr>
          <p:spPr bwMode="auto">
            <a:xfrm>
              <a:off x="3888" y="2208"/>
              <a:ext cx="48" cy="48"/>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73732" name="Group 49"/>
          <p:cNvGrpSpPr>
            <a:grpSpLocks/>
          </p:cNvGrpSpPr>
          <p:nvPr/>
        </p:nvGrpSpPr>
        <p:grpSpPr bwMode="auto">
          <a:xfrm>
            <a:off x="2209800" y="5943600"/>
            <a:ext cx="3736975" cy="533400"/>
            <a:chOff x="1392" y="3744"/>
            <a:chExt cx="2354" cy="336"/>
          </a:xfrm>
        </p:grpSpPr>
        <p:sp>
          <p:nvSpPr>
            <p:cNvPr id="73756" name="Text Box 21"/>
            <p:cNvSpPr txBox="1">
              <a:spLocks noChangeArrowheads="1"/>
            </p:cNvSpPr>
            <p:nvPr/>
          </p:nvSpPr>
          <p:spPr bwMode="auto">
            <a:xfrm>
              <a:off x="1392" y="3792"/>
              <a:ext cx="2354" cy="288"/>
            </a:xfrm>
            <a:prstGeom prst="rect">
              <a:avLst/>
            </a:prstGeom>
            <a:noFill/>
            <a:ln w="9525">
              <a:noFill/>
              <a:miter lim="800000"/>
              <a:headEnd/>
              <a:tailEnd/>
            </a:ln>
          </p:spPr>
          <p:txBody>
            <a:bodyPr wrap="none">
              <a:spAutoFit/>
            </a:bodyPr>
            <a:lstStyle/>
            <a:p>
              <a:pPr algn="l"/>
              <a:r>
                <a:rPr lang="en-US" sz="2400"/>
                <a:t>Gay-Lussac’s 	P     T</a:t>
              </a:r>
            </a:p>
          </p:txBody>
        </p:sp>
        <p:sp>
          <p:nvSpPr>
            <p:cNvPr id="73757" name="Text Box 23"/>
            <p:cNvSpPr txBox="1">
              <a:spLocks noChangeArrowheads="1"/>
            </p:cNvSpPr>
            <p:nvPr/>
          </p:nvSpPr>
          <p:spPr bwMode="auto">
            <a:xfrm>
              <a:off x="3322" y="3744"/>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grpSp>
      <p:grpSp>
        <p:nvGrpSpPr>
          <p:cNvPr id="73733" name="Group 48"/>
          <p:cNvGrpSpPr>
            <a:grpSpLocks/>
          </p:cNvGrpSpPr>
          <p:nvPr/>
        </p:nvGrpSpPr>
        <p:grpSpPr bwMode="auto">
          <a:xfrm>
            <a:off x="2222500" y="5294313"/>
            <a:ext cx="3736975" cy="496887"/>
            <a:chOff x="1400" y="3312"/>
            <a:chExt cx="2354" cy="313"/>
          </a:xfrm>
        </p:grpSpPr>
        <p:sp>
          <p:nvSpPr>
            <p:cNvPr id="73754" name="Text Box 20"/>
            <p:cNvSpPr txBox="1">
              <a:spLocks noChangeArrowheads="1"/>
            </p:cNvSpPr>
            <p:nvPr/>
          </p:nvSpPr>
          <p:spPr bwMode="auto">
            <a:xfrm>
              <a:off x="1400" y="3337"/>
              <a:ext cx="2354" cy="288"/>
            </a:xfrm>
            <a:prstGeom prst="rect">
              <a:avLst/>
            </a:prstGeom>
            <a:noFill/>
            <a:ln w="9525">
              <a:noFill/>
              <a:miter lim="800000"/>
              <a:headEnd/>
              <a:tailEnd/>
            </a:ln>
          </p:spPr>
          <p:txBody>
            <a:bodyPr wrap="none">
              <a:spAutoFit/>
            </a:bodyPr>
            <a:lstStyle/>
            <a:p>
              <a:pPr algn="l"/>
              <a:r>
                <a:rPr lang="en-US" sz="2400"/>
                <a:t>Charles		V     T</a:t>
              </a:r>
            </a:p>
          </p:txBody>
        </p:sp>
        <p:sp>
          <p:nvSpPr>
            <p:cNvPr id="73755" name="Text Box 24"/>
            <p:cNvSpPr txBox="1">
              <a:spLocks noChangeArrowheads="1"/>
            </p:cNvSpPr>
            <p:nvPr/>
          </p:nvSpPr>
          <p:spPr bwMode="auto">
            <a:xfrm>
              <a:off x="3325" y="3312"/>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grpSp>
      <p:pic>
        <p:nvPicPr>
          <p:cNvPr id="125980" name="Picture 28">
            <a:hlinkClick r:id="" action="ppaction://media"/>
          </p:cNvPr>
          <p:cNvPicPr>
            <a:picLocks noRot="1" noChangeAspect="1" noChangeArrowheads="1"/>
          </p:cNvPicPr>
          <p:nvPr>
            <a:wavAudioFile r:embed="rId1" name="~PP2778.WAV"/>
          </p:nvPr>
        </p:nvPicPr>
        <p:blipFill>
          <a:blip r:embed="rId4" cstate="print"/>
          <a:srcRect/>
          <a:stretch>
            <a:fillRect/>
          </a:stretch>
        </p:blipFill>
        <p:spPr bwMode="auto">
          <a:xfrm>
            <a:off x="8772525" y="6486525"/>
            <a:ext cx="304800" cy="304800"/>
          </a:xfrm>
          <a:prstGeom prst="rect">
            <a:avLst/>
          </a:prstGeom>
          <a:noFill/>
          <a:ln w="9525">
            <a:noFill/>
            <a:miter lim="800000"/>
            <a:headEnd/>
            <a:tailEnd/>
          </a:ln>
        </p:spPr>
      </p:pic>
      <p:sp>
        <p:nvSpPr>
          <p:cNvPr id="73735" name="AutoShape 29">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5" name="Group 38"/>
          <p:cNvGrpSpPr>
            <a:grpSpLocks/>
          </p:cNvGrpSpPr>
          <p:nvPr/>
        </p:nvGrpSpPr>
        <p:grpSpPr bwMode="auto">
          <a:xfrm>
            <a:off x="1733550" y="2205038"/>
            <a:ext cx="5192713" cy="2366962"/>
            <a:chOff x="1085" y="1341"/>
            <a:chExt cx="3271" cy="1491"/>
          </a:xfrm>
        </p:grpSpPr>
        <p:sp>
          <p:nvSpPr>
            <p:cNvPr id="73749" name="Line 26"/>
            <p:cNvSpPr>
              <a:spLocks noChangeShapeType="1"/>
            </p:cNvSpPr>
            <p:nvPr/>
          </p:nvSpPr>
          <p:spPr bwMode="auto">
            <a:xfrm>
              <a:off x="3744" y="2832"/>
              <a:ext cx="240" cy="0"/>
            </a:xfrm>
            <a:prstGeom prst="line">
              <a:avLst/>
            </a:prstGeom>
            <a:noFill/>
            <a:ln w="28575">
              <a:solidFill>
                <a:schemeClr val="tx1"/>
              </a:solidFill>
              <a:round/>
              <a:headEnd/>
              <a:tailEnd/>
            </a:ln>
          </p:spPr>
          <p:txBody>
            <a:bodyPr/>
            <a:lstStyle/>
            <a:p>
              <a:endParaRPr lang="en-US"/>
            </a:p>
          </p:txBody>
        </p:sp>
        <p:sp>
          <p:nvSpPr>
            <p:cNvPr id="125985" name="Text Box 33"/>
            <p:cNvSpPr txBox="1">
              <a:spLocks noChangeArrowheads="1"/>
            </p:cNvSpPr>
            <p:nvPr/>
          </p:nvSpPr>
          <p:spPr bwMode="auto">
            <a:xfrm rot="1395856">
              <a:off x="1085" y="1341"/>
              <a:ext cx="3271" cy="1049"/>
            </a:xfrm>
            <a:prstGeom prst="rect">
              <a:avLst/>
            </a:prstGeom>
            <a:solidFill>
              <a:srgbClr val="FFF0E1"/>
            </a:solidFill>
            <a:ln w="19050">
              <a:solidFill>
                <a:schemeClr val="tx1"/>
              </a:solidFill>
              <a:miter lim="800000"/>
              <a:headEnd/>
              <a:tailEnd/>
            </a:ln>
            <a:effectLst>
              <a:outerShdw dist="107763" dir="8100000" algn="ctr" rotWithShape="0">
                <a:schemeClr val="bg2"/>
              </a:outerShdw>
            </a:effectLst>
          </p:spPr>
          <p:txBody>
            <a:bodyPr>
              <a:spAutoFit/>
            </a:bodyPr>
            <a:lstStyle/>
            <a:p>
              <a:pPr algn="l">
                <a:defRPr/>
              </a:pPr>
              <a:r>
                <a:rPr lang="en-US" sz="9600"/>
                <a:t> </a:t>
              </a:r>
              <a:r>
                <a:rPr lang="en-US" sz="10200" b="1"/>
                <a:t>P</a:t>
              </a:r>
              <a:r>
                <a:rPr lang="en-US" sz="9600"/>
                <a:t>  </a:t>
              </a:r>
              <a:r>
                <a:rPr lang="en-US" sz="800"/>
                <a:t>          </a:t>
              </a:r>
              <a:r>
                <a:rPr lang="en-US" sz="9600"/>
                <a:t>T  </a:t>
              </a:r>
              <a:r>
                <a:rPr lang="en-US" sz="1000"/>
                <a:t>                 </a:t>
              </a:r>
              <a:r>
                <a:rPr lang="en-US" sz="4400"/>
                <a:t>V</a:t>
              </a:r>
            </a:p>
          </p:txBody>
        </p:sp>
        <p:sp>
          <p:nvSpPr>
            <p:cNvPr id="73751" name="Oval 34"/>
            <p:cNvSpPr>
              <a:spLocks noChangeArrowheads="1"/>
            </p:cNvSpPr>
            <p:nvPr/>
          </p:nvSpPr>
          <p:spPr bwMode="auto">
            <a:xfrm rot="1395856">
              <a:off x="1388" y="1672"/>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52" name="Oval 35"/>
            <p:cNvSpPr>
              <a:spLocks noChangeArrowheads="1"/>
            </p:cNvSpPr>
            <p:nvPr/>
          </p:nvSpPr>
          <p:spPr bwMode="auto">
            <a:xfrm rot="1395856">
              <a:off x="2579" y="2184"/>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53" name="Oval 36"/>
            <p:cNvSpPr>
              <a:spLocks noChangeArrowheads="1"/>
            </p:cNvSpPr>
            <p:nvPr/>
          </p:nvSpPr>
          <p:spPr bwMode="auto">
            <a:xfrm rot="1395856">
              <a:off x="3637" y="2639"/>
              <a:ext cx="48" cy="48"/>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6" name="Group 39"/>
          <p:cNvGrpSpPr>
            <a:grpSpLocks/>
          </p:cNvGrpSpPr>
          <p:nvPr/>
        </p:nvGrpSpPr>
        <p:grpSpPr bwMode="auto">
          <a:xfrm rot="-1380615">
            <a:off x="1219200" y="2209800"/>
            <a:ext cx="5192713" cy="1574800"/>
            <a:chOff x="1104" y="1344"/>
            <a:chExt cx="3271" cy="992"/>
          </a:xfrm>
        </p:grpSpPr>
        <p:sp>
          <p:nvSpPr>
            <p:cNvPr id="125992" name="Text Box 40"/>
            <p:cNvSpPr txBox="1">
              <a:spLocks noChangeArrowheads="1"/>
            </p:cNvSpPr>
            <p:nvPr/>
          </p:nvSpPr>
          <p:spPr bwMode="auto">
            <a:xfrm>
              <a:off x="1104" y="1344"/>
              <a:ext cx="3271" cy="992"/>
            </a:xfrm>
            <a:prstGeom prst="rect">
              <a:avLst/>
            </a:prstGeom>
            <a:solidFill>
              <a:srgbClr val="FFF0E1"/>
            </a:solidFill>
            <a:ln w="19050">
              <a:solidFill>
                <a:schemeClr val="tx1"/>
              </a:solidFill>
              <a:miter lim="800000"/>
              <a:headEnd/>
              <a:tailEnd/>
            </a:ln>
            <a:effectLst>
              <a:outerShdw dist="107763" dir="8100000" algn="ctr" rotWithShape="0">
                <a:schemeClr val="bg2"/>
              </a:outerShdw>
            </a:effectLst>
          </p:spPr>
          <p:txBody>
            <a:bodyPr>
              <a:spAutoFit/>
            </a:bodyPr>
            <a:lstStyle/>
            <a:p>
              <a:pPr algn="l">
                <a:defRPr/>
              </a:pPr>
              <a:r>
                <a:rPr lang="en-US" sz="9600"/>
                <a:t> </a:t>
              </a:r>
              <a:r>
                <a:rPr lang="en-US" sz="4400"/>
                <a:t>P</a:t>
              </a:r>
              <a:r>
                <a:rPr lang="en-US" sz="9600"/>
                <a:t>    </a:t>
              </a:r>
              <a:r>
                <a:rPr lang="en-US" sz="1600"/>
                <a:t>  </a:t>
              </a:r>
              <a:r>
                <a:rPr lang="en-US" sz="9600"/>
                <a:t>T   </a:t>
              </a:r>
              <a:r>
                <a:rPr lang="en-US" sz="9600" b="1"/>
                <a:t>V</a:t>
              </a:r>
            </a:p>
          </p:txBody>
        </p:sp>
        <p:sp>
          <p:nvSpPr>
            <p:cNvPr id="73746" name="Oval 41"/>
            <p:cNvSpPr>
              <a:spLocks noChangeArrowheads="1"/>
            </p:cNvSpPr>
            <p:nvPr/>
          </p:nvSpPr>
          <p:spPr bwMode="auto">
            <a:xfrm>
              <a:off x="1440"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47" name="Oval 42"/>
            <p:cNvSpPr>
              <a:spLocks noChangeArrowheads="1"/>
            </p:cNvSpPr>
            <p:nvPr/>
          </p:nvSpPr>
          <p:spPr bwMode="auto">
            <a:xfrm>
              <a:off x="2736"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3748" name="Oval 43"/>
            <p:cNvSpPr>
              <a:spLocks noChangeArrowheads="1"/>
            </p:cNvSpPr>
            <p:nvPr/>
          </p:nvSpPr>
          <p:spPr bwMode="auto">
            <a:xfrm>
              <a:off x="3888" y="2208"/>
              <a:ext cx="48" cy="48"/>
            </a:xfrm>
            <a:prstGeom prst="ellipse">
              <a:avLst/>
            </a:prstGeom>
            <a:solidFill>
              <a:schemeClr val="tx1"/>
            </a:solidFill>
            <a:ln w="9525">
              <a:solidFill>
                <a:schemeClr val="tx1"/>
              </a:solidFill>
              <a:round/>
              <a:headEnd/>
              <a:tailEnd/>
            </a:ln>
          </p:spPr>
          <p:txBody>
            <a:bodyPr wrap="none" anchor="ctr"/>
            <a:lstStyle/>
            <a:p>
              <a:endParaRPr lang="en-US"/>
            </a:p>
          </p:txBody>
        </p:sp>
      </p:grpSp>
      <p:sp>
        <p:nvSpPr>
          <p:cNvPr id="125996" name="AutoShape 44"/>
          <p:cNvSpPr>
            <a:spLocks noChangeArrowheads="1"/>
          </p:cNvSpPr>
          <p:nvPr/>
        </p:nvSpPr>
        <p:spPr bwMode="auto">
          <a:xfrm rot="-5400000">
            <a:off x="5448300" y="3238500"/>
            <a:ext cx="838200" cy="304800"/>
          </a:xfrm>
          <a:prstGeom prst="notchedRightArrow">
            <a:avLst>
              <a:gd name="adj1" fmla="val 50000"/>
              <a:gd name="adj2" fmla="val 68750"/>
            </a:avLst>
          </a:prstGeom>
          <a:solidFill>
            <a:srgbClr val="333399"/>
          </a:solidFill>
          <a:ln w="9525">
            <a:noFill/>
            <a:miter lim="800000"/>
            <a:headEnd/>
            <a:tailEnd/>
          </a:ln>
        </p:spPr>
        <p:txBody>
          <a:bodyPr wrap="none" anchor="ctr"/>
          <a:lstStyle/>
          <a:p>
            <a:endParaRPr lang="en-US"/>
          </a:p>
        </p:txBody>
      </p:sp>
      <p:sp>
        <p:nvSpPr>
          <p:cNvPr id="125997" name="AutoShape 45"/>
          <p:cNvSpPr>
            <a:spLocks noChangeArrowheads="1"/>
          </p:cNvSpPr>
          <p:nvPr/>
        </p:nvSpPr>
        <p:spPr bwMode="auto">
          <a:xfrm rot="-5400000">
            <a:off x="1790700" y="3238500"/>
            <a:ext cx="838200" cy="304800"/>
          </a:xfrm>
          <a:prstGeom prst="notchedRightArrow">
            <a:avLst>
              <a:gd name="adj1" fmla="val 50000"/>
              <a:gd name="adj2" fmla="val 68750"/>
            </a:avLst>
          </a:prstGeom>
          <a:solidFill>
            <a:srgbClr val="333399"/>
          </a:solidFill>
          <a:ln w="9525">
            <a:noFill/>
            <a:miter lim="800000"/>
            <a:headEnd/>
            <a:tailEnd/>
          </a:ln>
        </p:spPr>
        <p:txBody>
          <a:bodyPr wrap="none" anchor="ctr"/>
          <a:lstStyle/>
          <a:p>
            <a:endParaRPr lang="en-US"/>
          </a:p>
        </p:txBody>
      </p:sp>
      <p:grpSp>
        <p:nvGrpSpPr>
          <p:cNvPr id="73740" name="Group 47"/>
          <p:cNvGrpSpPr>
            <a:grpSpLocks/>
          </p:cNvGrpSpPr>
          <p:nvPr/>
        </p:nvGrpSpPr>
        <p:grpSpPr bwMode="auto">
          <a:xfrm>
            <a:off x="2225675" y="4511675"/>
            <a:ext cx="3733800" cy="822325"/>
            <a:chOff x="1402" y="2842"/>
            <a:chExt cx="2352" cy="518"/>
          </a:xfrm>
        </p:grpSpPr>
        <p:sp>
          <p:nvSpPr>
            <p:cNvPr id="73741" name="Text Box 18"/>
            <p:cNvSpPr txBox="1">
              <a:spLocks noChangeArrowheads="1"/>
            </p:cNvSpPr>
            <p:nvPr/>
          </p:nvSpPr>
          <p:spPr bwMode="auto">
            <a:xfrm>
              <a:off x="1402" y="2976"/>
              <a:ext cx="2078" cy="288"/>
            </a:xfrm>
            <a:prstGeom prst="rect">
              <a:avLst/>
            </a:prstGeom>
            <a:noFill/>
            <a:ln w="9525">
              <a:noFill/>
              <a:miter lim="800000"/>
              <a:headEnd/>
              <a:tailEnd/>
            </a:ln>
          </p:spPr>
          <p:txBody>
            <a:bodyPr wrap="none">
              <a:spAutoFit/>
            </a:bodyPr>
            <a:lstStyle/>
            <a:p>
              <a:pPr algn="l"/>
              <a:r>
                <a:rPr lang="en-US" sz="2400"/>
                <a:t>Boyle’s 		P  </a:t>
              </a:r>
            </a:p>
          </p:txBody>
        </p:sp>
        <p:sp>
          <p:nvSpPr>
            <p:cNvPr id="73742" name="Text Box 19"/>
            <p:cNvSpPr txBox="1">
              <a:spLocks noChangeArrowheads="1"/>
            </p:cNvSpPr>
            <p:nvPr/>
          </p:nvSpPr>
          <p:spPr bwMode="auto">
            <a:xfrm>
              <a:off x="3510" y="2842"/>
              <a:ext cx="244" cy="518"/>
            </a:xfrm>
            <a:prstGeom prst="rect">
              <a:avLst/>
            </a:prstGeom>
            <a:noFill/>
            <a:ln w="9525">
              <a:noFill/>
              <a:miter lim="800000"/>
              <a:headEnd/>
              <a:tailEnd/>
            </a:ln>
          </p:spPr>
          <p:txBody>
            <a:bodyPr wrap="none">
              <a:spAutoFit/>
            </a:bodyPr>
            <a:lstStyle/>
            <a:p>
              <a:pPr algn="l"/>
              <a:r>
                <a:rPr lang="en-US" sz="2400"/>
                <a:t>1</a:t>
              </a:r>
            </a:p>
            <a:p>
              <a:pPr algn="l"/>
              <a:r>
                <a:rPr lang="en-US" sz="2400"/>
                <a:t>V</a:t>
              </a:r>
            </a:p>
          </p:txBody>
        </p:sp>
        <p:sp>
          <p:nvSpPr>
            <p:cNvPr id="73743" name="Text Box 25"/>
            <p:cNvSpPr txBox="1">
              <a:spLocks noChangeArrowheads="1"/>
            </p:cNvSpPr>
            <p:nvPr/>
          </p:nvSpPr>
          <p:spPr bwMode="auto">
            <a:xfrm>
              <a:off x="3322" y="2976"/>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sp>
          <p:nvSpPr>
            <p:cNvPr id="73744" name="Text Box 46"/>
            <p:cNvSpPr txBox="1">
              <a:spLocks noChangeArrowheads="1"/>
            </p:cNvSpPr>
            <p:nvPr/>
          </p:nvSpPr>
          <p:spPr bwMode="auto">
            <a:xfrm>
              <a:off x="3469" y="2976"/>
              <a:ext cx="275" cy="173"/>
            </a:xfrm>
            <a:prstGeom prst="rect">
              <a:avLst/>
            </a:prstGeom>
            <a:noFill/>
            <a:ln w="9525">
              <a:noFill/>
              <a:miter lim="800000"/>
              <a:headEnd/>
              <a:tailEnd/>
            </a:ln>
          </p:spPr>
          <p:txBody>
            <a:bodyPr wrap="none">
              <a:spAutoFit/>
            </a:bodyPr>
            <a:lstStyle/>
            <a:p>
              <a:pPr algn="l"/>
              <a:r>
                <a:rPr lang="en-US" b="1"/>
                <a:t>___</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25980"/>
                                        </p:tgtEl>
                                      </p:cBhvr>
                                    </p:cmd>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9" presetClass="exit" presetSubtype="0" fill="hold" nodeType="withEffect">
                                  <p:stCondLst>
                                    <p:cond delay="0"/>
                                  </p:stCondLst>
                                  <p:childTnLst>
                                    <p:animEffect transition="out" filter="dissolv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2" presetClass="entr" presetSubtype="4" fill="hold" grpId="0" nodeType="withEffect">
                                  <p:stCondLst>
                                    <p:cond delay="0"/>
                                  </p:stCondLst>
                                  <p:childTnLst>
                                    <p:set>
                                      <p:cBhvr>
                                        <p:cTn id="21" dur="1" fill="hold">
                                          <p:stCondLst>
                                            <p:cond delay="0"/>
                                          </p:stCondLst>
                                        </p:cTn>
                                        <p:tgtEl>
                                          <p:spTgt spid="125997"/>
                                        </p:tgtEl>
                                        <p:attrNameLst>
                                          <p:attrName>style.visibility</p:attrName>
                                        </p:attrNameLst>
                                      </p:cBhvr>
                                      <p:to>
                                        <p:strVal val="visible"/>
                                      </p:to>
                                    </p:set>
                                    <p:anim calcmode="lin" valueType="num">
                                      <p:cBhvr additive="base">
                                        <p:cTn id="22" dur="1000" fill="hold"/>
                                        <p:tgtEl>
                                          <p:spTgt spid="125997"/>
                                        </p:tgtEl>
                                        <p:attrNameLst>
                                          <p:attrName>ppt_x</p:attrName>
                                        </p:attrNameLst>
                                      </p:cBhvr>
                                      <p:tavLst>
                                        <p:tav tm="0">
                                          <p:val>
                                            <p:strVal val="#ppt_x"/>
                                          </p:val>
                                        </p:tav>
                                        <p:tav tm="100000">
                                          <p:val>
                                            <p:strVal val="#ppt_x"/>
                                          </p:val>
                                        </p:tav>
                                      </p:tavLst>
                                    </p:anim>
                                    <p:anim calcmode="lin" valueType="num">
                                      <p:cBhvr additive="base">
                                        <p:cTn id="23" dur="1000" fill="hold"/>
                                        <p:tgtEl>
                                          <p:spTgt spid="125997"/>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9" presetClass="exit" presetSubtype="0" fill="hold" grpId="1" nodeType="afterEffect">
                                  <p:stCondLst>
                                    <p:cond delay="0"/>
                                  </p:stCondLst>
                                  <p:childTnLst>
                                    <p:animEffect transition="out" filter="dissolve">
                                      <p:cBhvr>
                                        <p:cTn id="26" dur="500"/>
                                        <p:tgtEl>
                                          <p:spTgt spid="125997"/>
                                        </p:tgtEl>
                                      </p:cBhvr>
                                    </p:animEffect>
                                    <p:set>
                                      <p:cBhvr>
                                        <p:cTn id="27" dur="1" fill="hold">
                                          <p:stCondLst>
                                            <p:cond delay="499"/>
                                          </p:stCondLst>
                                        </p:cTn>
                                        <p:tgtEl>
                                          <p:spTgt spid="12599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33" presetID="9" presetClass="exit" presetSubtype="0" fill="hold" nodeType="withEffect">
                                  <p:stCondLst>
                                    <p:cond delay="0"/>
                                  </p:stCondLst>
                                  <p:childTnLst>
                                    <p:animEffect transition="out" filter="dissolv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25996"/>
                                        </p:tgtEl>
                                        <p:attrNameLst>
                                          <p:attrName>style.visibility</p:attrName>
                                        </p:attrNameLst>
                                      </p:cBhvr>
                                      <p:to>
                                        <p:strVal val="visible"/>
                                      </p:to>
                                    </p:set>
                                    <p:anim calcmode="lin" valueType="num">
                                      <p:cBhvr additive="base">
                                        <p:cTn id="40" dur="1000" fill="hold"/>
                                        <p:tgtEl>
                                          <p:spTgt spid="125996"/>
                                        </p:tgtEl>
                                        <p:attrNameLst>
                                          <p:attrName>ppt_x</p:attrName>
                                        </p:attrNameLst>
                                      </p:cBhvr>
                                      <p:tavLst>
                                        <p:tav tm="0">
                                          <p:val>
                                            <p:strVal val="#ppt_x"/>
                                          </p:val>
                                        </p:tav>
                                        <p:tav tm="100000">
                                          <p:val>
                                            <p:strVal val="#ppt_x"/>
                                          </p:val>
                                        </p:tav>
                                      </p:tavLst>
                                    </p:anim>
                                    <p:anim calcmode="lin" valueType="num">
                                      <p:cBhvr additive="base">
                                        <p:cTn id="41" dur="1000" fill="hold"/>
                                        <p:tgtEl>
                                          <p:spTgt spid="125996"/>
                                        </p:tgtEl>
                                        <p:attrNameLst>
                                          <p:attrName>ppt_y</p:attrName>
                                        </p:attrNameLst>
                                      </p:cBhvr>
                                      <p:tavLst>
                                        <p:tav tm="0">
                                          <p:val>
                                            <p:strVal val="1+#ppt_h/2"/>
                                          </p:val>
                                        </p:tav>
                                        <p:tav tm="100000">
                                          <p:val>
                                            <p:strVal val="#ppt_y"/>
                                          </p:val>
                                        </p:tav>
                                      </p:tavLst>
                                    </p:anim>
                                  </p:childTnLst>
                                </p:cTn>
                              </p:par>
                              <p:par>
                                <p:cTn id="42" presetID="53"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9" presetClass="exit" presetSubtype="0" fill="hold" grpId="1" nodeType="withEffect">
                                  <p:stCondLst>
                                    <p:cond delay="0"/>
                                  </p:stCondLst>
                                  <p:childTnLst>
                                    <p:animEffect transition="out" filter="dissolve">
                                      <p:cBhvr>
                                        <p:cTn id="55" dur="500"/>
                                        <p:tgtEl>
                                          <p:spTgt spid="125996"/>
                                        </p:tgtEl>
                                      </p:cBhvr>
                                    </p:animEffect>
                                    <p:set>
                                      <p:cBhvr>
                                        <p:cTn id="56" dur="1" fill="hold">
                                          <p:stCondLst>
                                            <p:cond delay="499"/>
                                          </p:stCondLst>
                                        </p:cTn>
                                        <p:tgtEl>
                                          <p:spTgt spid="125996"/>
                                        </p:tgtEl>
                                        <p:attrNameLst>
                                          <p:attrName>style.visibility</p:attrName>
                                        </p:attrNameLst>
                                      </p:cBhvr>
                                      <p:to>
                                        <p:strVal val="hidden"/>
                                      </p:to>
                                    </p:set>
                                  </p:childTnLst>
                                </p:cTn>
                              </p:par>
                              <p:par>
                                <p:cTn id="57" presetID="9" presetClass="exit" presetSubtype="0" fill="hold" nodeType="withEffect">
                                  <p:stCondLst>
                                    <p:cond delay="0"/>
                                  </p:stCondLst>
                                  <p:childTnLst>
                                    <p:animEffect transition="out" filter="dissolv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0" fill="hold" display="0">
                  <p:stCondLst>
                    <p:cond delay="indefinite"/>
                  </p:stCondLst>
                  <p:endCondLst>
                    <p:cond evt="onPrev" delay="0">
                      <p:tgtEl>
                        <p:sldTgt/>
                      </p:tgtEl>
                    </p:cond>
                    <p:cond evt="onStopAudio" delay="0">
                      <p:tgtEl>
                        <p:sldTgt/>
                      </p:tgtEl>
                    </p:cond>
                  </p:endCondLst>
                </p:cTn>
                <p:tgtEl>
                  <p:spTgt spid="125980"/>
                </p:tgtEl>
              </p:cMediaNode>
            </p:audio>
          </p:childTnLst>
        </p:cTn>
      </p:par>
    </p:tnLst>
    <p:bldLst>
      <p:bldP spid="125996" grpId="0" animBg="1"/>
      <p:bldP spid="125996" grpId="1" animBg="1"/>
      <p:bldP spid="125997" grpId="0" animBg="1"/>
      <p:bldP spid="125997"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Direct vs. Indirect</a:t>
            </a:r>
            <a:endParaRPr lang="en-US" dirty="0"/>
          </a:p>
        </p:txBody>
      </p:sp>
      <p:sp>
        <p:nvSpPr>
          <p:cNvPr id="5" name="TextBox 4"/>
          <p:cNvSpPr txBox="1"/>
          <p:nvPr/>
        </p:nvSpPr>
        <p:spPr>
          <a:xfrm>
            <a:off x="914400" y="2438400"/>
            <a:ext cx="5525552" cy="646331"/>
          </a:xfrm>
          <a:prstGeom prst="rect">
            <a:avLst/>
          </a:prstGeom>
          <a:noFill/>
        </p:spPr>
        <p:txBody>
          <a:bodyPr wrap="none" rtlCol="0">
            <a:spAutoFit/>
          </a:bodyPr>
          <a:lstStyle/>
          <a:p>
            <a:pPr algn="l" fontAlgn="auto">
              <a:spcBef>
                <a:spcPts val="0"/>
              </a:spcBef>
              <a:spcAft>
                <a:spcPts val="0"/>
              </a:spcAft>
            </a:pPr>
            <a:r>
              <a:rPr lang="en-US" sz="3600" dirty="0" smtClean="0">
                <a:solidFill>
                  <a:prstClr val="black"/>
                </a:solidFill>
                <a:latin typeface="Calibri"/>
              </a:rPr>
              <a:t>Charles’ Law		PV = </a:t>
            </a:r>
            <a:r>
              <a:rPr lang="en-US" sz="3600" dirty="0" err="1" smtClean="0">
                <a:solidFill>
                  <a:prstClr val="black"/>
                </a:solidFill>
                <a:latin typeface="Calibri"/>
              </a:rPr>
              <a:t>nRT</a:t>
            </a:r>
            <a:endParaRPr lang="en-US" sz="3600" dirty="0" smtClean="0">
              <a:solidFill>
                <a:prstClr val="black"/>
              </a:solidFill>
              <a:latin typeface="Calibri"/>
            </a:endParaRPr>
          </a:p>
        </p:txBody>
      </p:sp>
      <p:sp>
        <p:nvSpPr>
          <p:cNvPr id="6" name="TextBox 5"/>
          <p:cNvSpPr txBox="1"/>
          <p:nvPr/>
        </p:nvSpPr>
        <p:spPr>
          <a:xfrm>
            <a:off x="914400" y="3468469"/>
            <a:ext cx="5525552" cy="646331"/>
          </a:xfrm>
          <a:prstGeom prst="rect">
            <a:avLst/>
          </a:prstGeom>
          <a:noFill/>
        </p:spPr>
        <p:txBody>
          <a:bodyPr wrap="none" rtlCol="0">
            <a:spAutoFit/>
          </a:bodyPr>
          <a:lstStyle/>
          <a:p>
            <a:pPr algn="l" fontAlgn="auto">
              <a:spcBef>
                <a:spcPts val="0"/>
              </a:spcBef>
              <a:spcAft>
                <a:spcPts val="0"/>
              </a:spcAft>
            </a:pPr>
            <a:r>
              <a:rPr lang="en-US" sz="3600" dirty="0" smtClean="0">
                <a:solidFill>
                  <a:prstClr val="black"/>
                </a:solidFill>
                <a:latin typeface="Calibri"/>
              </a:rPr>
              <a:t>Gay-Lussac’s Law	PV = </a:t>
            </a:r>
            <a:r>
              <a:rPr lang="en-US" sz="3600" dirty="0" err="1" smtClean="0">
                <a:solidFill>
                  <a:prstClr val="black"/>
                </a:solidFill>
                <a:latin typeface="Calibri"/>
              </a:rPr>
              <a:t>nRT</a:t>
            </a:r>
            <a:endParaRPr lang="en-US" sz="3600" dirty="0" smtClean="0">
              <a:solidFill>
                <a:prstClr val="black"/>
              </a:solidFill>
              <a:latin typeface="Calibri"/>
            </a:endParaRPr>
          </a:p>
        </p:txBody>
      </p:sp>
      <p:sp>
        <p:nvSpPr>
          <p:cNvPr id="7" name="TextBox 6"/>
          <p:cNvSpPr txBox="1"/>
          <p:nvPr/>
        </p:nvSpPr>
        <p:spPr>
          <a:xfrm>
            <a:off x="914400" y="4535269"/>
            <a:ext cx="5525552" cy="646331"/>
          </a:xfrm>
          <a:prstGeom prst="rect">
            <a:avLst/>
          </a:prstGeom>
          <a:noFill/>
        </p:spPr>
        <p:txBody>
          <a:bodyPr wrap="none" rtlCol="0">
            <a:spAutoFit/>
          </a:bodyPr>
          <a:lstStyle/>
          <a:p>
            <a:pPr algn="l" fontAlgn="auto">
              <a:spcBef>
                <a:spcPts val="0"/>
              </a:spcBef>
              <a:spcAft>
                <a:spcPts val="0"/>
              </a:spcAft>
            </a:pPr>
            <a:r>
              <a:rPr lang="en-US" sz="3600" dirty="0" smtClean="0">
                <a:solidFill>
                  <a:prstClr val="black"/>
                </a:solidFill>
                <a:latin typeface="Calibri"/>
              </a:rPr>
              <a:t>Boyles’ Law		PV = </a:t>
            </a:r>
            <a:r>
              <a:rPr lang="en-US" sz="3600" dirty="0" err="1" smtClean="0">
                <a:solidFill>
                  <a:prstClr val="black"/>
                </a:solidFill>
                <a:latin typeface="Calibri"/>
              </a:rPr>
              <a:t>nRT</a:t>
            </a:r>
            <a:endParaRPr lang="en-US" sz="3600" dirty="0" smtClean="0">
              <a:solidFill>
                <a:prstClr val="black"/>
              </a:solidFill>
              <a:latin typeface="Calibri"/>
            </a:endParaRPr>
          </a:p>
        </p:txBody>
      </p:sp>
      <p:cxnSp>
        <p:nvCxnSpPr>
          <p:cNvPr id="9" name="Straight Connector 8"/>
          <p:cNvCxnSpPr/>
          <p:nvPr/>
        </p:nvCxnSpPr>
        <p:spPr>
          <a:xfrm flipV="1">
            <a:off x="4648200" y="2590800"/>
            <a:ext cx="228600" cy="3048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V="1">
            <a:off x="5638800" y="2590800"/>
            <a:ext cx="228600" cy="3048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V="1">
            <a:off x="5867400" y="2590800"/>
            <a:ext cx="228600" cy="3048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V="1">
            <a:off x="5638800" y="3657600"/>
            <a:ext cx="228600" cy="3048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V="1">
            <a:off x="5867400" y="3657600"/>
            <a:ext cx="228600" cy="3048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V="1">
            <a:off x="5638800" y="4724400"/>
            <a:ext cx="228600" cy="3048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V="1">
            <a:off x="6096000" y="4724400"/>
            <a:ext cx="228600" cy="3048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V="1">
            <a:off x="5867400" y="4724400"/>
            <a:ext cx="228600" cy="3048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4953000" y="3657600"/>
            <a:ext cx="228600" cy="304800"/>
          </a:xfrm>
          <a:prstGeom prst="line">
            <a:avLst/>
          </a:prstGeom>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7010400" y="2590800"/>
            <a:ext cx="747512" cy="369332"/>
          </a:xfrm>
          <a:prstGeom prst="rect">
            <a:avLst/>
          </a:prstGeom>
          <a:noFill/>
        </p:spPr>
        <p:txBody>
          <a:bodyPr wrap="none" rtlCol="0">
            <a:spAutoFit/>
          </a:bodyPr>
          <a:lstStyle/>
          <a:p>
            <a:pPr algn="l" fontAlgn="auto">
              <a:spcBef>
                <a:spcPts val="0"/>
              </a:spcBef>
              <a:spcAft>
                <a:spcPts val="0"/>
              </a:spcAft>
            </a:pPr>
            <a:r>
              <a:rPr lang="en-US" sz="1800" dirty="0" smtClean="0">
                <a:solidFill>
                  <a:srgbClr val="FF0000"/>
                </a:solidFill>
                <a:latin typeface="Calibri"/>
              </a:rPr>
              <a:t>Direct</a:t>
            </a:r>
          </a:p>
        </p:txBody>
      </p:sp>
      <p:sp>
        <p:nvSpPr>
          <p:cNvPr id="19" name="TextBox 18"/>
          <p:cNvSpPr txBox="1"/>
          <p:nvPr/>
        </p:nvSpPr>
        <p:spPr>
          <a:xfrm>
            <a:off x="7010400" y="3593068"/>
            <a:ext cx="747512" cy="369332"/>
          </a:xfrm>
          <a:prstGeom prst="rect">
            <a:avLst/>
          </a:prstGeom>
          <a:noFill/>
        </p:spPr>
        <p:txBody>
          <a:bodyPr wrap="none" rtlCol="0">
            <a:spAutoFit/>
          </a:bodyPr>
          <a:lstStyle/>
          <a:p>
            <a:pPr algn="l" fontAlgn="auto">
              <a:spcBef>
                <a:spcPts val="0"/>
              </a:spcBef>
              <a:spcAft>
                <a:spcPts val="0"/>
              </a:spcAft>
            </a:pPr>
            <a:r>
              <a:rPr lang="en-US" sz="1800" dirty="0" smtClean="0">
                <a:solidFill>
                  <a:srgbClr val="FF0000"/>
                </a:solidFill>
                <a:latin typeface="Calibri"/>
              </a:rPr>
              <a:t>Direct</a:t>
            </a:r>
          </a:p>
        </p:txBody>
      </p:sp>
      <p:sp>
        <p:nvSpPr>
          <p:cNvPr id="20" name="TextBox 19"/>
          <p:cNvSpPr txBox="1"/>
          <p:nvPr/>
        </p:nvSpPr>
        <p:spPr>
          <a:xfrm>
            <a:off x="7010400" y="4648200"/>
            <a:ext cx="906210" cy="369332"/>
          </a:xfrm>
          <a:prstGeom prst="rect">
            <a:avLst/>
          </a:prstGeom>
          <a:noFill/>
        </p:spPr>
        <p:txBody>
          <a:bodyPr wrap="none" rtlCol="0">
            <a:spAutoFit/>
          </a:bodyPr>
          <a:lstStyle/>
          <a:p>
            <a:pPr algn="l" fontAlgn="auto">
              <a:spcBef>
                <a:spcPts val="0"/>
              </a:spcBef>
              <a:spcAft>
                <a:spcPts val="0"/>
              </a:spcAft>
            </a:pPr>
            <a:r>
              <a:rPr lang="en-US" sz="1800" dirty="0" smtClean="0">
                <a:solidFill>
                  <a:srgbClr val="FF0000"/>
                </a:solidFill>
                <a:latin typeface="Calibri"/>
              </a:rPr>
              <a:t>Indirect</a:t>
            </a:r>
          </a:p>
        </p:txBody>
      </p:sp>
    </p:spTree>
    <p:extLst>
      <p:ext uri="{BB962C8B-B14F-4D97-AF65-F5344CB8AC3E}">
        <p14:creationId xmlns:p14="http://schemas.microsoft.com/office/powerpoint/2010/main" val="44828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1000" fill="hold"/>
                                        <p:tgtEl>
                                          <p:spTgt spid="7"/>
                                        </p:tgtEl>
                                        <p:attrNameLst>
                                          <p:attrName>ppt_w</p:attrName>
                                        </p:attrNameLst>
                                      </p:cBhvr>
                                      <p:tavLst>
                                        <p:tav tm="0">
                                          <p:val>
                                            <p:fltVal val="0"/>
                                          </p:val>
                                        </p:tav>
                                        <p:tav tm="100000">
                                          <p:val>
                                            <p:strVal val="#ppt_w"/>
                                          </p:val>
                                        </p:tav>
                                      </p:tavLst>
                                    </p:anim>
                                    <p:anim calcmode="lin" valueType="num">
                                      <p:cBhvr>
                                        <p:cTn id="62" dur="1000" fill="hold"/>
                                        <p:tgtEl>
                                          <p:spTgt spid="7"/>
                                        </p:tgtEl>
                                        <p:attrNameLst>
                                          <p:attrName>ppt_h</p:attrName>
                                        </p:attrNameLst>
                                      </p:cBhvr>
                                      <p:tavLst>
                                        <p:tav tm="0">
                                          <p:val>
                                            <p:fltVal val="0"/>
                                          </p:val>
                                        </p:tav>
                                        <p:tav tm="100000">
                                          <p:val>
                                            <p:strVal val="#ppt_h"/>
                                          </p:val>
                                        </p:tav>
                                      </p:tavLst>
                                    </p:anim>
                                    <p:anim calcmode="lin" valueType="num">
                                      <p:cBhvr>
                                        <p:cTn id="63" dur="1000" fill="hold"/>
                                        <p:tgtEl>
                                          <p:spTgt spid="7"/>
                                        </p:tgtEl>
                                        <p:attrNameLst>
                                          <p:attrName>style.rotation</p:attrName>
                                        </p:attrNameLst>
                                      </p:cBhvr>
                                      <p:tavLst>
                                        <p:tav tm="0">
                                          <p:val>
                                            <p:fltVal val="90"/>
                                          </p:val>
                                        </p:tav>
                                        <p:tav tm="100000">
                                          <p:val>
                                            <p:fltVal val="0"/>
                                          </p:val>
                                        </p:tav>
                                      </p:tavLst>
                                    </p:anim>
                                    <p:animEffect transition="in" filter="fade">
                                      <p:cBhvr>
                                        <p:cTn id="64" dur="10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down)">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0-#ppt_w/2"/>
                                          </p:val>
                                        </p:tav>
                                        <p:tav tm="100000">
                                          <p:val>
                                            <p:strVal val="#ppt_x"/>
                                          </p:val>
                                        </p:tav>
                                      </p:tavLst>
                                    </p:anim>
                                    <p:anim calcmode="lin" valueType="num">
                                      <p:cBhvr additive="base">
                                        <p:cTn id="85"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8" grpId="0"/>
      <p:bldP spid="19"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sz="3200" smtClean="0"/>
              <a:t>Pressure - Temperature - Volume Relationship</a:t>
            </a:r>
          </a:p>
        </p:txBody>
      </p:sp>
      <p:grpSp>
        <p:nvGrpSpPr>
          <p:cNvPr id="74755" name="Group 3"/>
          <p:cNvGrpSpPr>
            <a:grpSpLocks/>
          </p:cNvGrpSpPr>
          <p:nvPr/>
        </p:nvGrpSpPr>
        <p:grpSpPr bwMode="auto">
          <a:xfrm>
            <a:off x="1817688" y="2133600"/>
            <a:ext cx="5192712" cy="1574800"/>
            <a:chOff x="1104" y="1344"/>
            <a:chExt cx="3271" cy="992"/>
          </a:xfrm>
        </p:grpSpPr>
        <p:sp>
          <p:nvSpPr>
            <p:cNvPr id="187396" name="Text Box 4"/>
            <p:cNvSpPr txBox="1">
              <a:spLocks noChangeArrowheads="1"/>
            </p:cNvSpPr>
            <p:nvPr/>
          </p:nvSpPr>
          <p:spPr bwMode="auto">
            <a:xfrm>
              <a:off x="1104" y="1344"/>
              <a:ext cx="3271" cy="992"/>
            </a:xfrm>
            <a:prstGeom prst="rect">
              <a:avLst/>
            </a:prstGeom>
            <a:solidFill>
              <a:srgbClr val="FFF0E1"/>
            </a:solidFill>
            <a:ln w="19050">
              <a:solidFill>
                <a:schemeClr val="tx1"/>
              </a:solidFill>
              <a:miter lim="800000"/>
              <a:headEnd/>
              <a:tailEnd/>
            </a:ln>
            <a:effectLst>
              <a:outerShdw dist="107763" dir="8100000" algn="ctr" rotWithShape="0">
                <a:schemeClr val="bg2"/>
              </a:outerShdw>
            </a:effectLst>
          </p:spPr>
          <p:txBody>
            <a:bodyPr>
              <a:spAutoFit/>
            </a:bodyPr>
            <a:lstStyle/>
            <a:p>
              <a:pPr algn="l">
                <a:defRPr/>
              </a:pPr>
              <a:r>
                <a:rPr lang="en-US" sz="9600"/>
                <a:t> P   T   V</a:t>
              </a:r>
            </a:p>
          </p:txBody>
        </p:sp>
        <p:sp>
          <p:nvSpPr>
            <p:cNvPr id="74775" name="Oval 5"/>
            <p:cNvSpPr>
              <a:spLocks noChangeArrowheads="1"/>
            </p:cNvSpPr>
            <p:nvPr/>
          </p:nvSpPr>
          <p:spPr bwMode="auto">
            <a:xfrm>
              <a:off x="1440"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4776" name="Oval 6"/>
            <p:cNvSpPr>
              <a:spLocks noChangeArrowheads="1"/>
            </p:cNvSpPr>
            <p:nvPr/>
          </p:nvSpPr>
          <p:spPr bwMode="auto">
            <a:xfrm>
              <a:off x="2736"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4777" name="Oval 7"/>
            <p:cNvSpPr>
              <a:spLocks noChangeArrowheads="1"/>
            </p:cNvSpPr>
            <p:nvPr/>
          </p:nvSpPr>
          <p:spPr bwMode="auto">
            <a:xfrm>
              <a:off x="3888" y="2208"/>
              <a:ext cx="48" cy="48"/>
            </a:xfrm>
            <a:prstGeom prst="ellipse">
              <a:avLst/>
            </a:prstGeom>
            <a:solidFill>
              <a:schemeClr val="tx1"/>
            </a:solidFill>
            <a:ln w="9525">
              <a:solidFill>
                <a:schemeClr val="tx1"/>
              </a:solidFill>
              <a:round/>
              <a:headEnd/>
              <a:tailEnd/>
            </a:ln>
          </p:spPr>
          <p:txBody>
            <a:bodyPr wrap="none" anchor="ctr"/>
            <a:lstStyle/>
            <a:p>
              <a:endParaRPr lang="en-US"/>
            </a:p>
          </p:txBody>
        </p:sp>
      </p:grpSp>
      <p:grpSp>
        <p:nvGrpSpPr>
          <p:cNvPr id="74756" name="Group 8"/>
          <p:cNvGrpSpPr>
            <a:grpSpLocks/>
          </p:cNvGrpSpPr>
          <p:nvPr/>
        </p:nvGrpSpPr>
        <p:grpSpPr bwMode="auto">
          <a:xfrm>
            <a:off x="2209800" y="5943600"/>
            <a:ext cx="3736975" cy="533400"/>
            <a:chOff x="1392" y="3744"/>
            <a:chExt cx="2354" cy="336"/>
          </a:xfrm>
        </p:grpSpPr>
        <p:sp>
          <p:nvSpPr>
            <p:cNvPr id="74772" name="Text Box 9"/>
            <p:cNvSpPr txBox="1">
              <a:spLocks noChangeArrowheads="1"/>
            </p:cNvSpPr>
            <p:nvPr/>
          </p:nvSpPr>
          <p:spPr bwMode="auto">
            <a:xfrm>
              <a:off x="1392" y="3792"/>
              <a:ext cx="2354" cy="288"/>
            </a:xfrm>
            <a:prstGeom prst="rect">
              <a:avLst/>
            </a:prstGeom>
            <a:noFill/>
            <a:ln w="9525">
              <a:noFill/>
              <a:miter lim="800000"/>
              <a:headEnd/>
              <a:tailEnd/>
            </a:ln>
          </p:spPr>
          <p:txBody>
            <a:bodyPr wrap="none">
              <a:spAutoFit/>
            </a:bodyPr>
            <a:lstStyle/>
            <a:p>
              <a:pPr algn="l"/>
              <a:r>
                <a:rPr lang="en-US" sz="2400"/>
                <a:t>Gay-Lussac’s 	P     T</a:t>
              </a:r>
            </a:p>
          </p:txBody>
        </p:sp>
        <p:sp>
          <p:nvSpPr>
            <p:cNvPr id="74773" name="Text Box 10"/>
            <p:cNvSpPr txBox="1">
              <a:spLocks noChangeArrowheads="1"/>
            </p:cNvSpPr>
            <p:nvPr/>
          </p:nvSpPr>
          <p:spPr bwMode="auto">
            <a:xfrm>
              <a:off x="3322" y="3744"/>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grpSp>
      <p:grpSp>
        <p:nvGrpSpPr>
          <p:cNvPr id="74757" name="Group 11"/>
          <p:cNvGrpSpPr>
            <a:grpSpLocks/>
          </p:cNvGrpSpPr>
          <p:nvPr/>
        </p:nvGrpSpPr>
        <p:grpSpPr bwMode="auto">
          <a:xfrm>
            <a:off x="2222500" y="5294313"/>
            <a:ext cx="3736975" cy="496887"/>
            <a:chOff x="1400" y="3312"/>
            <a:chExt cx="2354" cy="313"/>
          </a:xfrm>
        </p:grpSpPr>
        <p:sp>
          <p:nvSpPr>
            <p:cNvPr id="74770" name="Text Box 12"/>
            <p:cNvSpPr txBox="1">
              <a:spLocks noChangeArrowheads="1"/>
            </p:cNvSpPr>
            <p:nvPr/>
          </p:nvSpPr>
          <p:spPr bwMode="auto">
            <a:xfrm>
              <a:off x="1400" y="3337"/>
              <a:ext cx="2354" cy="288"/>
            </a:xfrm>
            <a:prstGeom prst="rect">
              <a:avLst/>
            </a:prstGeom>
            <a:noFill/>
            <a:ln w="9525">
              <a:noFill/>
              <a:miter lim="800000"/>
              <a:headEnd/>
              <a:tailEnd/>
            </a:ln>
          </p:spPr>
          <p:txBody>
            <a:bodyPr wrap="none">
              <a:spAutoFit/>
            </a:bodyPr>
            <a:lstStyle/>
            <a:p>
              <a:pPr algn="l"/>
              <a:r>
                <a:rPr lang="en-US" sz="2400"/>
                <a:t>Charles		V     T</a:t>
              </a:r>
            </a:p>
          </p:txBody>
        </p:sp>
        <p:sp>
          <p:nvSpPr>
            <p:cNvPr id="74771" name="Text Box 13"/>
            <p:cNvSpPr txBox="1">
              <a:spLocks noChangeArrowheads="1"/>
            </p:cNvSpPr>
            <p:nvPr/>
          </p:nvSpPr>
          <p:spPr bwMode="auto">
            <a:xfrm>
              <a:off x="3325" y="3312"/>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grpSp>
      <p:pic>
        <p:nvPicPr>
          <p:cNvPr id="187406" name="Picture 14">
            <a:hlinkClick r:id="" action="ppaction://media"/>
          </p:cNvPr>
          <p:cNvPicPr>
            <a:picLocks noRot="1" noChangeAspect="1" noChangeArrowheads="1"/>
          </p:cNvPicPr>
          <p:nvPr>
            <a:wavAudioFile r:embed="rId1" name="~PP2778.WAV"/>
          </p:nvPr>
        </p:nvPicPr>
        <p:blipFill>
          <a:blip r:embed="rId4" cstate="print"/>
          <a:srcRect/>
          <a:stretch>
            <a:fillRect/>
          </a:stretch>
        </p:blipFill>
        <p:spPr bwMode="auto">
          <a:xfrm>
            <a:off x="8772525" y="6486525"/>
            <a:ext cx="304800" cy="304800"/>
          </a:xfrm>
          <a:prstGeom prst="rect">
            <a:avLst/>
          </a:prstGeom>
          <a:noFill/>
          <a:ln w="9525">
            <a:noFill/>
            <a:miter lim="800000"/>
            <a:headEnd/>
            <a:tailEnd/>
          </a:ln>
        </p:spPr>
      </p:pic>
      <p:sp>
        <p:nvSpPr>
          <p:cNvPr id="74759" name="AutoShape 15">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74760" name="Group 29"/>
          <p:cNvGrpSpPr>
            <a:grpSpLocks/>
          </p:cNvGrpSpPr>
          <p:nvPr/>
        </p:nvGrpSpPr>
        <p:grpSpPr bwMode="auto">
          <a:xfrm>
            <a:off x="2225675" y="4419600"/>
            <a:ext cx="3733800" cy="822325"/>
            <a:chOff x="1402" y="2842"/>
            <a:chExt cx="2352" cy="518"/>
          </a:xfrm>
        </p:grpSpPr>
        <p:sp>
          <p:nvSpPr>
            <p:cNvPr id="74766" name="Text Box 30"/>
            <p:cNvSpPr txBox="1">
              <a:spLocks noChangeArrowheads="1"/>
            </p:cNvSpPr>
            <p:nvPr/>
          </p:nvSpPr>
          <p:spPr bwMode="auto">
            <a:xfrm>
              <a:off x="1402" y="2976"/>
              <a:ext cx="2078" cy="288"/>
            </a:xfrm>
            <a:prstGeom prst="rect">
              <a:avLst/>
            </a:prstGeom>
            <a:noFill/>
            <a:ln w="9525">
              <a:noFill/>
              <a:miter lim="800000"/>
              <a:headEnd/>
              <a:tailEnd/>
            </a:ln>
          </p:spPr>
          <p:txBody>
            <a:bodyPr wrap="none">
              <a:spAutoFit/>
            </a:bodyPr>
            <a:lstStyle/>
            <a:p>
              <a:pPr algn="l"/>
              <a:r>
                <a:rPr lang="en-US" sz="2400"/>
                <a:t>Boyle’s 		P  </a:t>
              </a:r>
            </a:p>
          </p:txBody>
        </p:sp>
        <p:sp>
          <p:nvSpPr>
            <p:cNvPr id="74767" name="Text Box 31"/>
            <p:cNvSpPr txBox="1">
              <a:spLocks noChangeArrowheads="1"/>
            </p:cNvSpPr>
            <p:nvPr/>
          </p:nvSpPr>
          <p:spPr bwMode="auto">
            <a:xfrm>
              <a:off x="3510" y="2842"/>
              <a:ext cx="244" cy="518"/>
            </a:xfrm>
            <a:prstGeom prst="rect">
              <a:avLst/>
            </a:prstGeom>
            <a:noFill/>
            <a:ln w="9525">
              <a:noFill/>
              <a:miter lim="800000"/>
              <a:headEnd/>
              <a:tailEnd/>
            </a:ln>
          </p:spPr>
          <p:txBody>
            <a:bodyPr wrap="none">
              <a:spAutoFit/>
            </a:bodyPr>
            <a:lstStyle/>
            <a:p>
              <a:pPr algn="l"/>
              <a:r>
                <a:rPr lang="en-US" sz="2400"/>
                <a:t>1</a:t>
              </a:r>
            </a:p>
            <a:p>
              <a:pPr algn="l"/>
              <a:r>
                <a:rPr lang="en-US" sz="2400"/>
                <a:t>V</a:t>
              </a:r>
            </a:p>
          </p:txBody>
        </p:sp>
        <p:sp>
          <p:nvSpPr>
            <p:cNvPr id="74768" name="Text Box 32"/>
            <p:cNvSpPr txBox="1">
              <a:spLocks noChangeArrowheads="1"/>
            </p:cNvSpPr>
            <p:nvPr/>
          </p:nvSpPr>
          <p:spPr bwMode="auto">
            <a:xfrm>
              <a:off x="3322" y="2976"/>
              <a:ext cx="237" cy="288"/>
            </a:xfrm>
            <a:prstGeom prst="rect">
              <a:avLst/>
            </a:prstGeom>
            <a:noFill/>
            <a:ln w="9525">
              <a:noFill/>
              <a:miter lim="800000"/>
              <a:headEnd/>
              <a:tailEnd/>
            </a:ln>
          </p:spPr>
          <p:txBody>
            <a:bodyPr wrap="none">
              <a:spAutoFit/>
            </a:bodyPr>
            <a:lstStyle/>
            <a:p>
              <a:pPr algn="l"/>
              <a:r>
                <a:rPr lang="en-US" sz="2400">
                  <a:latin typeface="Symbol" pitchFamily="18" charset="2"/>
                </a:rPr>
                <a:t>a</a:t>
              </a:r>
            </a:p>
          </p:txBody>
        </p:sp>
        <p:sp>
          <p:nvSpPr>
            <p:cNvPr id="74769" name="Text Box 33"/>
            <p:cNvSpPr txBox="1">
              <a:spLocks noChangeArrowheads="1"/>
            </p:cNvSpPr>
            <p:nvPr/>
          </p:nvSpPr>
          <p:spPr bwMode="auto">
            <a:xfrm>
              <a:off x="3469" y="2976"/>
              <a:ext cx="275" cy="173"/>
            </a:xfrm>
            <a:prstGeom prst="rect">
              <a:avLst/>
            </a:prstGeom>
            <a:noFill/>
            <a:ln w="9525">
              <a:noFill/>
              <a:miter lim="800000"/>
              <a:headEnd/>
              <a:tailEnd/>
            </a:ln>
          </p:spPr>
          <p:txBody>
            <a:bodyPr wrap="none">
              <a:spAutoFit/>
            </a:bodyPr>
            <a:lstStyle/>
            <a:p>
              <a:pPr algn="l"/>
              <a:r>
                <a:rPr lang="en-US" b="1"/>
                <a:t>___</a:t>
              </a:r>
            </a:p>
          </p:txBody>
        </p:sp>
      </p:grpSp>
      <p:grpSp>
        <p:nvGrpSpPr>
          <p:cNvPr id="6" name="Group 34"/>
          <p:cNvGrpSpPr>
            <a:grpSpLocks/>
          </p:cNvGrpSpPr>
          <p:nvPr/>
        </p:nvGrpSpPr>
        <p:grpSpPr bwMode="auto">
          <a:xfrm>
            <a:off x="1817688" y="2133600"/>
            <a:ext cx="5192712" cy="1574800"/>
            <a:chOff x="1104" y="1344"/>
            <a:chExt cx="3271" cy="992"/>
          </a:xfrm>
        </p:grpSpPr>
        <p:sp>
          <p:nvSpPr>
            <p:cNvPr id="187427" name="Text Box 35"/>
            <p:cNvSpPr txBox="1">
              <a:spLocks noChangeArrowheads="1"/>
            </p:cNvSpPr>
            <p:nvPr/>
          </p:nvSpPr>
          <p:spPr bwMode="auto">
            <a:xfrm>
              <a:off x="1104" y="1344"/>
              <a:ext cx="3271" cy="992"/>
            </a:xfrm>
            <a:prstGeom prst="rect">
              <a:avLst/>
            </a:prstGeom>
            <a:solidFill>
              <a:srgbClr val="FFF0E1"/>
            </a:solidFill>
            <a:ln w="19050">
              <a:solidFill>
                <a:schemeClr val="tx1"/>
              </a:solidFill>
              <a:miter lim="800000"/>
              <a:headEnd/>
              <a:tailEnd/>
            </a:ln>
            <a:effectLst>
              <a:outerShdw dist="107763" dir="8100000" algn="ctr" rotWithShape="0">
                <a:schemeClr val="bg2"/>
              </a:outerShdw>
            </a:effectLst>
          </p:spPr>
          <p:txBody>
            <a:bodyPr>
              <a:spAutoFit/>
            </a:bodyPr>
            <a:lstStyle/>
            <a:p>
              <a:pPr algn="l">
                <a:defRPr/>
              </a:pPr>
              <a:r>
                <a:rPr lang="en-US" sz="9600"/>
                <a:t> P   n  </a:t>
              </a:r>
              <a:r>
                <a:rPr lang="en-US" sz="800"/>
                <a:t> </a:t>
              </a:r>
              <a:r>
                <a:rPr lang="en-US" sz="9600"/>
                <a:t> </a:t>
              </a:r>
              <a:r>
                <a:rPr lang="en-US" sz="800"/>
                <a:t>  </a:t>
              </a:r>
              <a:r>
                <a:rPr lang="en-US" sz="9600"/>
                <a:t>V</a:t>
              </a:r>
            </a:p>
          </p:txBody>
        </p:sp>
        <p:sp>
          <p:nvSpPr>
            <p:cNvPr id="74763" name="Oval 36"/>
            <p:cNvSpPr>
              <a:spLocks noChangeArrowheads="1"/>
            </p:cNvSpPr>
            <p:nvPr/>
          </p:nvSpPr>
          <p:spPr bwMode="auto">
            <a:xfrm>
              <a:off x="1440"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4764" name="Oval 37"/>
            <p:cNvSpPr>
              <a:spLocks noChangeArrowheads="1"/>
            </p:cNvSpPr>
            <p:nvPr/>
          </p:nvSpPr>
          <p:spPr bwMode="auto">
            <a:xfrm>
              <a:off x="2736" y="2208"/>
              <a:ext cx="48" cy="48"/>
            </a:xfrm>
            <a:prstGeom prst="ellipse">
              <a:avLst/>
            </a:prstGeom>
            <a:solidFill>
              <a:schemeClr val="tx1"/>
            </a:solidFill>
            <a:ln w="9525">
              <a:solidFill>
                <a:schemeClr val="tx1"/>
              </a:solidFill>
              <a:round/>
              <a:headEnd/>
              <a:tailEnd/>
            </a:ln>
          </p:spPr>
          <p:txBody>
            <a:bodyPr wrap="none" anchor="ctr"/>
            <a:lstStyle/>
            <a:p>
              <a:endParaRPr lang="en-US"/>
            </a:p>
          </p:txBody>
        </p:sp>
        <p:sp>
          <p:nvSpPr>
            <p:cNvPr id="74765" name="Oval 38"/>
            <p:cNvSpPr>
              <a:spLocks noChangeArrowheads="1"/>
            </p:cNvSpPr>
            <p:nvPr/>
          </p:nvSpPr>
          <p:spPr bwMode="auto">
            <a:xfrm>
              <a:off x="3888" y="2208"/>
              <a:ext cx="48" cy="48"/>
            </a:xfrm>
            <a:prstGeom prst="ellipse">
              <a:avLst/>
            </a:prstGeom>
            <a:solidFill>
              <a:schemeClr val="tx1"/>
            </a:solidFill>
            <a:ln w="9525">
              <a:solidFill>
                <a:schemeClr val="tx1"/>
              </a:solidFill>
              <a:round/>
              <a:headEnd/>
              <a:tailEnd/>
            </a:ln>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3698" fill="hold"/>
                                        <p:tgtEl>
                                          <p:spTgt spid="18740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18740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Pressure and Balloons</a:t>
            </a:r>
          </a:p>
        </p:txBody>
      </p:sp>
      <p:pic>
        <p:nvPicPr>
          <p:cNvPr id="75779" name="Picture 3" descr="Ideal Gas Equation"/>
          <p:cNvPicPr>
            <a:picLocks noChangeAspect="1" noChangeArrowheads="1"/>
          </p:cNvPicPr>
          <p:nvPr/>
        </p:nvPicPr>
        <p:blipFill>
          <a:blip r:embed="rId5" cstate="print">
            <a:lum bright="2000" contrast="12000"/>
          </a:blip>
          <a:srcRect l="72807" t="13144" b="14560"/>
          <a:stretch>
            <a:fillRect/>
          </a:stretch>
        </p:blipFill>
        <p:spPr bwMode="auto">
          <a:xfrm>
            <a:off x="762000" y="1905000"/>
            <a:ext cx="2362200" cy="2514600"/>
          </a:xfrm>
          <a:prstGeom prst="rect">
            <a:avLst/>
          </a:prstGeom>
          <a:noFill/>
          <a:ln w="9525">
            <a:noFill/>
            <a:miter lim="800000"/>
            <a:headEnd/>
            <a:tailEnd/>
          </a:ln>
        </p:spPr>
      </p:pic>
      <p:sp>
        <p:nvSpPr>
          <p:cNvPr id="75780" name="Text Box 4"/>
          <p:cNvSpPr txBox="1">
            <a:spLocks noChangeArrowheads="1"/>
          </p:cNvSpPr>
          <p:nvPr/>
        </p:nvSpPr>
        <p:spPr bwMode="auto">
          <a:xfrm>
            <a:off x="1736725" y="2782888"/>
            <a:ext cx="387350" cy="457200"/>
          </a:xfrm>
          <a:prstGeom prst="rect">
            <a:avLst/>
          </a:prstGeom>
          <a:noFill/>
          <a:ln w="9525">
            <a:noFill/>
            <a:miter lim="800000"/>
            <a:headEnd/>
            <a:tailEnd/>
          </a:ln>
        </p:spPr>
        <p:txBody>
          <a:bodyPr wrap="none">
            <a:spAutoFit/>
          </a:bodyPr>
          <a:lstStyle/>
          <a:p>
            <a:pPr algn="l"/>
            <a:r>
              <a:rPr lang="en-US" sz="2400"/>
              <a:t>A</a:t>
            </a:r>
          </a:p>
        </p:txBody>
      </p:sp>
      <p:sp>
        <p:nvSpPr>
          <p:cNvPr id="75781" name="Text Box 5"/>
          <p:cNvSpPr txBox="1">
            <a:spLocks noChangeArrowheads="1"/>
          </p:cNvSpPr>
          <p:nvPr/>
        </p:nvSpPr>
        <p:spPr bwMode="auto">
          <a:xfrm>
            <a:off x="3260725" y="5486400"/>
            <a:ext cx="4633913" cy="457200"/>
          </a:xfrm>
          <a:prstGeom prst="rect">
            <a:avLst/>
          </a:prstGeom>
          <a:noFill/>
          <a:ln w="9525">
            <a:noFill/>
            <a:miter lim="800000"/>
            <a:headEnd/>
            <a:tailEnd/>
          </a:ln>
        </p:spPr>
        <p:txBody>
          <a:bodyPr wrap="none">
            <a:spAutoFit/>
          </a:bodyPr>
          <a:lstStyle/>
          <a:p>
            <a:pPr algn="l"/>
            <a:r>
              <a:rPr lang="en-US" sz="2400"/>
              <a:t>B = pressure exerted ON balloon</a:t>
            </a:r>
          </a:p>
        </p:txBody>
      </p:sp>
      <p:sp>
        <p:nvSpPr>
          <p:cNvPr id="75782" name="Text Box 6"/>
          <p:cNvSpPr txBox="1">
            <a:spLocks noChangeArrowheads="1"/>
          </p:cNvSpPr>
          <p:nvPr/>
        </p:nvSpPr>
        <p:spPr bwMode="auto">
          <a:xfrm>
            <a:off x="3260725" y="5105400"/>
            <a:ext cx="4583113" cy="457200"/>
          </a:xfrm>
          <a:prstGeom prst="rect">
            <a:avLst/>
          </a:prstGeom>
          <a:noFill/>
          <a:ln w="9525">
            <a:noFill/>
            <a:miter lim="800000"/>
            <a:headEnd/>
            <a:tailEnd/>
          </a:ln>
        </p:spPr>
        <p:txBody>
          <a:bodyPr wrap="none">
            <a:spAutoFit/>
          </a:bodyPr>
          <a:lstStyle/>
          <a:p>
            <a:pPr algn="l"/>
            <a:r>
              <a:rPr lang="en-US" sz="2400"/>
              <a:t>A = pressure exerted BY balloon</a:t>
            </a:r>
          </a:p>
        </p:txBody>
      </p:sp>
      <p:sp>
        <p:nvSpPr>
          <p:cNvPr id="75783" name="Text Box 7"/>
          <p:cNvSpPr txBox="1">
            <a:spLocks noChangeArrowheads="1"/>
          </p:cNvSpPr>
          <p:nvPr/>
        </p:nvSpPr>
        <p:spPr bwMode="auto">
          <a:xfrm>
            <a:off x="381000" y="1600200"/>
            <a:ext cx="387350" cy="457200"/>
          </a:xfrm>
          <a:prstGeom prst="rect">
            <a:avLst/>
          </a:prstGeom>
          <a:noFill/>
          <a:ln w="9525">
            <a:noFill/>
            <a:miter lim="800000"/>
            <a:headEnd/>
            <a:tailEnd/>
          </a:ln>
        </p:spPr>
        <p:txBody>
          <a:bodyPr wrap="none">
            <a:spAutoFit/>
          </a:bodyPr>
          <a:lstStyle/>
          <a:p>
            <a:pPr algn="l"/>
            <a:r>
              <a:rPr lang="en-US" sz="2400"/>
              <a:t>B</a:t>
            </a:r>
          </a:p>
        </p:txBody>
      </p:sp>
      <p:sp>
        <p:nvSpPr>
          <p:cNvPr id="75784" name="Line 8"/>
          <p:cNvSpPr>
            <a:spLocks noChangeShapeType="1"/>
          </p:cNvSpPr>
          <p:nvPr/>
        </p:nvSpPr>
        <p:spPr bwMode="auto">
          <a:xfrm flipH="1">
            <a:off x="2819400" y="2057400"/>
            <a:ext cx="457200" cy="228600"/>
          </a:xfrm>
          <a:prstGeom prst="line">
            <a:avLst/>
          </a:prstGeom>
          <a:noFill/>
          <a:ln w="9525">
            <a:solidFill>
              <a:schemeClr val="tx1"/>
            </a:solidFill>
            <a:round/>
            <a:headEnd/>
            <a:tailEnd type="triangle" w="med" len="med"/>
          </a:ln>
        </p:spPr>
        <p:txBody>
          <a:bodyPr/>
          <a:lstStyle/>
          <a:p>
            <a:endParaRPr lang="en-US"/>
          </a:p>
        </p:txBody>
      </p:sp>
      <p:sp>
        <p:nvSpPr>
          <p:cNvPr id="75785" name="Line 9"/>
          <p:cNvSpPr>
            <a:spLocks noChangeShapeType="1"/>
          </p:cNvSpPr>
          <p:nvPr/>
        </p:nvSpPr>
        <p:spPr bwMode="auto">
          <a:xfrm flipH="1">
            <a:off x="2971800" y="2590800"/>
            <a:ext cx="533400" cy="76200"/>
          </a:xfrm>
          <a:prstGeom prst="line">
            <a:avLst/>
          </a:prstGeom>
          <a:noFill/>
          <a:ln w="9525">
            <a:solidFill>
              <a:schemeClr val="tx1"/>
            </a:solidFill>
            <a:round/>
            <a:headEnd/>
            <a:tailEnd type="triangle" w="med" len="med"/>
          </a:ln>
        </p:spPr>
        <p:txBody>
          <a:bodyPr/>
          <a:lstStyle/>
          <a:p>
            <a:endParaRPr lang="en-US"/>
          </a:p>
        </p:txBody>
      </p:sp>
      <p:sp>
        <p:nvSpPr>
          <p:cNvPr id="75786" name="Line 10"/>
          <p:cNvSpPr>
            <a:spLocks noChangeShapeType="1"/>
          </p:cNvSpPr>
          <p:nvPr/>
        </p:nvSpPr>
        <p:spPr bwMode="auto">
          <a:xfrm flipH="1" flipV="1">
            <a:off x="3048000" y="3429000"/>
            <a:ext cx="457200" cy="228600"/>
          </a:xfrm>
          <a:prstGeom prst="line">
            <a:avLst/>
          </a:prstGeom>
          <a:noFill/>
          <a:ln w="9525">
            <a:solidFill>
              <a:schemeClr val="tx1"/>
            </a:solidFill>
            <a:round/>
            <a:headEnd/>
            <a:tailEnd type="triangle" w="med" len="med"/>
          </a:ln>
        </p:spPr>
        <p:txBody>
          <a:bodyPr/>
          <a:lstStyle/>
          <a:p>
            <a:endParaRPr lang="en-US"/>
          </a:p>
        </p:txBody>
      </p:sp>
      <p:sp>
        <p:nvSpPr>
          <p:cNvPr id="75787" name="Line 11"/>
          <p:cNvSpPr>
            <a:spLocks noChangeShapeType="1"/>
          </p:cNvSpPr>
          <p:nvPr/>
        </p:nvSpPr>
        <p:spPr bwMode="auto">
          <a:xfrm>
            <a:off x="1143000" y="1676400"/>
            <a:ext cx="304800" cy="381000"/>
          </a:xfrm>
          <a:prstGeom prst="line">
            <a:avLst/>
          </a:prstGeom>
          <a:noFill/>
          <a:ln w="9525">
            <a:solidFill>
              <a:schemeClr val="tx1"/>
            </a:solidFill>
            <a:round/>
            <a:headEnd/>
            <a:tailEnd type="triangle" w="med" len="med"/>
          </a:ln>
        </p:spPr>
        <p:txBody>
          <a:bodyPr/>
          <a:lstStyle/>
          <a:p>
            <a:endParaRPr lang="en-US"/>
          </a:p>
        </p:txBody>
      </p:sp>
      <p:sp>
        <p:nvSpPr>
          <p:cNvPr id="75788" name="Line 12"/>
          <p:cNvSpPr>
            <a:spLocks noChangeShapeType="1"/>
          </p:cNvSpPr>
          <p:nvPr/>
        </p:nvSpPr>
        <p:spPr bwMode="auto">
          <a:xfrm>
            <a:off x="457200" y="2514600"/>
            <a:ext cx="457200" cy="152400"/>
          </a:xfrm>
          <a:prstGeom prst="line">
            <a:avLst/>
          </a:prstGeom>
          <a:noFill/>
          <a:ln w="9525">
            <a:solidFill>
              <a:schemeClr val="tx1"/>
            </a:solidFill>
            <a:round/>
            <a:headEnd/>
            <a:tailEnd type="triangle" w="med" len="med"/>
          </a:ln>
        </p:spPr>
        <p:txBody>
          <a:bodyPr/>
          <a:lstStyle/>
          <a:p>
            <a:endParaRPr lang="en-US"/>
          </a:p>
        </p:txBody>
      </p:sp>
      <p:sp>
        <p:nvSpPr>
          <p:cNvPr id="75789" name="Line 13"/>
          <p:cNvSpPr>
            <a:spLocks noChangeShapeType="1"/>
          </p:cNvSpPr>
          <p:nvPr/>
        </p:nvSpPr>
        <p:spPr bwMode="auto">
          <a:xfrm flipV="1">
            <a:off x="457200" y="3657600"/>
            <a:ext cx="457200" cy="228600"/>
          </a:xfrm>
          <a:prstGeom prst="line">
            <a:avLst/>
          </a:prstGeom>
          <a:noFill/>
          <a:ln w="9525">
            <a:solidFill>
              <a:schemeClr val="tx1"/>
            </a:solidFill>
            <a:round/>
            <a:headEnd/>
            <a:tailEnd type="triangle" w="med" len="med"/>
          </a:ln>
        </p:spPr>
        <p:txBody>
          <a:bodyPr/>
          <a:lstStyle/>
          <a:p>
            <a:endParaRPr lang="en-US"/>
          </a:p>
        </p:txBody>
      </p:sp>
      <p:sp>
        <p:nvSpPr>
          <p:cNvPr id="135182" name="Text Box 14"/>
          <p:cNvSpPr txBox="1">
            <a:spLocks noChangeArrowheads="1"/>
          </p:cNvSpPr>
          <p:nvPr/>
        </p:nvSpPr>
        <p:spPr bwMode="auto">
          <a:xfrm>
            <a:off x="4343400" y="1944688"/>
            <a:ext cx="3984625" cy="822325"/>
          </a:xfrm>
          <a:prstGeom prst="rect">
            <a:avLst/>
          </a:prstGeom>
          <a:noFill/>
          <a:ln w="9525">
            <a:noFill/>
            <a:miter lim="800000"/>
            <a:headEnd/>
            <a:tailEnd/>
          </a:ln>
        </p:spPr>
        <p:txBody>
          <a:bodyPr wrap="none">
            <a:spAutoFit/>
          </a:bodyPr>
          <a:lstStyle/>
          <a:p>
            <a:pPr algn="l"/>
            <a:r>
              <a:rPr lang="en-US" sz="2400"/>
              <a:t>When balloon is being filled:</a:t>
            </a:r>
          </a:p>
          <a:p>
            <a:pPr algn="l"/>
            <a:r>
              <a:rPr lang="en-US" sz="2400"/>
              <a:t>	P</a:t>
            </a:r>
            <a:r>
              <a:rPr lang="en-US" sz="2400" baseline="-25000"/>
              <a:t>A</a:t>
            </a:r>
            <a:r>
              <a:rPr lang="en-US" sz="2400"/>
              <a:t> &gt; P</a:t>
            </a:r>
            <a:r>
              <a:rPr lang="en-US" sz="2400" baseline="-25000"/>
              <a:t>B</a:t>
            </a:r>
          </a:p>
        </p:txBody>
      </p:sp>
      <p:sp>
        <p:nvSpPr>
          <p:cNvPr id="135183" name="Text Box 15"/>
          <p:cNvSpPr txBox="1">
            <a:spLocks noChangeArrowheads="1"/>
          </p:cNvSpPr>
          <p:nvPr/>
        </p:nvSpPr>
        <p:spPr bwMode="auto">
          <a:xfrm>
            <a:off x="4343400" y="2935288"/>
            <a:ext cx="4322763" cy="822325"/>
          </a:xfrm>
          <a:prstGeom prst="rect">
            <a:avLst/>
          </a:prstGeom>
          <a:noFill/>
          <a:ln w="9525">
            <a:noFill/>
            <a:miter lim="800000"/>
            <a:headEnd/>
            <a:tailEnd/>
          </a:ln>
        </p:spPr>
        <p:txBody>
          <a:bodyPr wrap="none">
            <a:spAutoFit/>
          </a:bodyPr>
          <a:lstStyle/>
          <a:p>
            <a:pPr algn="l"/>
            <a:r>
              <a:rPr lang="en-US" sz="2400"/>
              <a:t>When balloon is filled and tied:</a:t>
            </a:r>
          </a:p>
          <a:p>
            <a:pPr algn="l"/>
            <a:r>
              <a:rPr lang="en-US" sz="2400"/>
              <a:t>	P</a:t>
            </a:r>
            <a:r>
              <a:rPr lang="en-US" sz="2400" baseline="-25000"/>
              <a:t>A</a:t>
            </a:r>
            <a:r>
              <a:rPr lang="en-US" sz="2400"/>
              <a:t>  =  P</a:t>
            </a:r>
            <a:r>
              <a:rPr lang="en-US" sz="2400" baseline="-25000"/>
              <a:t>B</a:t>
            </a:r>
          </a:p>
        </p:txBody>
      </p:sp>
      <p:sp>
        <p:nvSpPr>
          <p:cNvPr id="135184" name="Text Box 16"/>
          <p:cNvSpPr txBox="1">
            <a:spLocks noChangeArrowheads="1"/>
          </p:cNvSpPr>
          <p:nvPr/>
        </p:nvSpPr>
        <p:spPr bwMode="auto">
          <a:xfrm>
            <a:off x="4403725" y="3773488"/>
            <a:ext cx="3287713" cy="822325"/>
          </a:xfrm>
          <a:prstGeom prst="rect">
            <a:avLst/>
          </a:prstGeom>
          <a:noFill/>
          <a:ln w="9525">
            <a:noFill/>
            <a:miter lim="800000"/>
            <a:headEnd/>
            <a:tailEnd/>
          </a:ln>
        </p:spPr>
        <p:txBody>
          <a:bodyPr wrap="none">
            <a:spAutoFit/>
          </a:bodyPr>
          <a:lstStyle/>
          <a:p>
            <a:pPr algn="l"/>
            <a:r>
              <a:rPr lang="en-US" sz="2400"/>
              <a:t>When balloon deflates:</a:t>
            </a:r>
          </a:p>
          <a:p>
            <a:pPr algn="l"/>
            <a:r>
              <a:rPr lang="en-US" sz="2400"/>
              <a:t>	P</a:t>
            </a:r>
            <a:r>
              <a:rPr lang="en-US" sz="2400" baseline="-25000"/>
              <a:t>A</a:t>
            </a:r>
            <a:r>
              <a:rPr lang="en-US" sz="2400"/>
              <a:t>  &lt;  P</a:t>
            </a:r>
            <a:r>
              <a:rPr lang="en-US" sz="2400" baseline="-25000"/>
              <a:t>B</a:t>
            </a:r>
          </a:p>
        </p:txBody>
      </p:sp>
      <p:pic>
        <p:nvPicPr>
          <p:cNvPr id="135185" name="Picture 17">
            <a:hlinkClick r:id="" action="ppaction://media"/>
          </p:cNvPr>
          <p:cNvPicPr>
            <a:picLocks noRot="1" noChangeAspect="1" noChangeArrowheads="1"/>
          </p:cNvPicPr>
          <p:nvPr>
            <a:wavAudioFile r:embed="rId2" name="~PP2800.WAV"/>
          </p:nvPr>
        </p:nvPicPr>
        <p:blipFill>
          <a:blip r:embed="rId6" cstate="print"/>
          <a:srcRect/>
          <a:stretch>
            <a:fillRect/>
          </a:stretch>
        </p:blipFill>
        <p:spPr bwMode="auto">
          <a:xfrm>
            <a:off x="8772525" y="6486525"/>
            <a:ext cx="304800" cy="304800"/>
          </a:xfrm>
          <a:prstGeom prst="rect">
            <a:avLst/>
          </a:prstGeom>
          <a:noFill/>
          <a:ln w="9525">
            <a:noFill/>
            <a:miter lim="800000"/>
            <a:headEnd/>
            <a:tailEnd/>
          </a:ln>
        </p:spPr>
      </p:pic>
      <p:sp>
        <p:nvSpPr>
          <p:cNvPr id="75794" name="AutoShape 18">
            <a:hlinkClick r:id="rId7"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518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5182"/>
                                        </p:tgtEl>
                                        <p:attrNameLst>
                                          <p:attrName>style.visibility</p:attrName>
                                        </p:attrNameLst>
                                      </p:cBhvr>
                                      <p:to>
                                        <p:strVal val="visible"/>
                                      </p:to>
                                    </p:set>
                                    <p:anim calcmode="lin" valueType="num">
                                      <p:cBhvr additive="base">
                                        <p:cTn id="11" dur="500" fill="hold"/>
                                        <p:tgtEl>
                                          <p:spTgt spid="135182"/>
                                        </p:tgtEl>
                                        <p:attrNameLst>
                                          <p:attrName>ppt_x</p:attrName>
                                        </p:attrNameLst>
                                      </p:cBhvr>
                                      <p:tavLst>
                                        <p:tav tm="0">
                                          <p:val>
                                            <p:strVal val="#ppt_x"/>
                                          </p:val>
                                        </p:tav>
                                        <p:tav tm="100000">
                                          <p:val>
                                            <p:strVal val="#ppt_x"/>
                                          </p:val>
                                        </p:tav>
                                      </p:tavLst>
                                    </p:anim>
                                    <p:anim calcmode="lin" valueType="num">
                                      <p:cBhvr additive="base">
                                        <p:cTn id="12" dur="500" fill="hold"/>
                                        <p:tgtEl>
                                          <p:spTgt spid="1351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3000"/>
                                  </p:stCondLst>
                                  <p:childTnLst>
                                    <p:set>
                                      <p:cBhvr>
                                        <p:cTn id="15" dur="1" fill="hold">
                                          <p:stCondLst>
                                            <p:cond delay="0"/>
                                          </p:stCondLst>
                                        </p:cTn>
                                        <p:tgtEl>
                                          <p:spTgt spid="135183"/>
                                        </p:tgtEl>
                                        <p:attrNameLst>
                                          <p:attrName>style.visibility</p:attrName>
                                        </p:attrNameLst>
                                      </p:cBhvr>
                                      <p:to>
                                        <p:strVal val="visible"/>
                                      </p:to>
                                    </p:set>
                                    <p:anim calcmode="lin" valueType="num">
                                      <p:cBhvr additive="base">
                                        <p:cTn id="16" dur="500" fill="hold"/>
                                        <p:tgtEl>
                                          <p:spTgt spid="135183"/>
                                        </p:tgtEl>
                                        <p:attrNameLst>
                                          <p:attrName>ppt_x</p:attrName>
                                        </p:attrNameLst>
                                      </p:cBhvr>
                                      <p:tavLst>
                                        <p:tav tm="0">
                                          <p:val>
                                            <p:strVal val="1+#ppt_w/2"/>
                                          </p:val>
                                        </p:tav>
                                        <p:tav tm="100000">
                                          <p:val>
                                            <p:strVal val="#ppt_x"/>
                                          </p:val>
                                        </p:tav>
                                      </p:tavLst>
                                    </p:anim>
                                    <p:anim calcmode="lin" valueType="num">
                                      <p:cBhvr additive="base">
                                        <p:cTn id="17" dur="500" fill="hold"/>
                                        <p:tgtEl>
                                          <p:spTgt spid="135183"/>
                                        </p:tgtEl>
                                        <p:attrNameLst>
                                          <p:attrName>ppt_y</p:attrName>
                                        </p:attrNameLst>
                                      </p:cBhvr>
                                      <p:tavLst>
                                        <p:tav tm="0">
                                          <p:val>
                                            <p:strVal val="#ppt_y"/>
                                          </p:val>
                                        </p:tav>
                                        <p:tav tm="100000">
                                          <p:val>
                                            <p:strVal val="#ppt_y"/>
                                          </p:val>
                                        </p:tav>
                                      </p:tavLst>
                                    </p:anim>
                                  </p:childTnLst>
                                </p:cTn>
                              </p:par>
                            </p:childTnLst>
                          </p:cTn>
                        </p:par>
                        <p:par>
                          <p:cTn id="18" fill="hold">
                            <p:stCondLst>
                              <p:cond delay="4000"/>
                            </p:stCondLst>
                            <p:childTnLst>
                              <p:par>
                                <p:cTn id="19" presetID="2" presetClass="entr" presetSubtype="8" fill="hold" grpId="0" nodeType="afterEffect">
                                  <p:stCondLst>
                                    <p:cond delay="3000"/>
                                  </p:stCondLst>
                                  <p:childTnLst>
                                    <p:set>
                                      <p:cBhvr>
                                        <p:cTn id="20" dur="1" fill="hold">
                                          <p:stCondLst>
                                            <p:cond delay="0"/>
                                          </p:stCondLst>
                                        </p:cTn>
                                        <p:tgtEl>
                                          <p:spTgt spid="135184"/>
                                        </p:tgtEl>
                                        <p:attrNameLst>
                                          <p:attrName>style.visibility</p:attrName>
                                        </p:attrNameLst>
                                      </p:cBhvr>
                                      <p:to>
                                        <p:strVal val="visible"/>
                                      </p:to>
                                    </p:set>
                                    <p:anim calcmode="lin" valueType="num">
                                      <p:cBhvr additive="base">
                                        <p:cTn id="21" dur="500" fill="hold"/>
                                        <p:tgtEl>
                                          <p:spTgt spid="135184"/>
                                        </p:tgtEl>
                                        <p:attrNameLst>
                                          <p:attrName>ppt_x</p:attrName>
                                        </p:attrNameLst>
                                      </p:cBhvr>
                                      <p:tavLst>
                                        <p:tav tm="0">
                                          <p:val>
                                            <p:strVal val="0-#ppt_w/2"/>
                                          </p:val>
                                        </p:tav>
                                        <p:tav tm="100000">
                                          <p:val>
                                            <p:strVal val="#ppt_x"/>
                                          </p:val>
                                        </p:tav>
                                      </p:tavLst>
                                    </p:anim>
                                    <p:anim calcmode="lin" valueType="num">
                                      <p:cBhvr additive="base">
                                        <p:cTn id="22" dur="500" fill="hold"/>
                                        <p:tgtEl>
                                          <p:spTgt spid="1351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135185"/>
                </p:tgtEl>
              </p:cMediaNode>
            </p:audio>
          </p:childTnLst>
        </p:cTn>
      </p:par>
    </p:tnLst>
    <p:bldLst>
      <p:bldP spid="135182" grpId="0" autoUpdateAnimBg="0"/>
      <p:bldP spid="135183" grpId="0" autoUpdateAnimBg="0"/>
      <p:bldP spid="13518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CCCCFF"/>
        </a:solidFill>
        <a:effectLst/>
      </p:bgPr>
    </p:bg>
    <p:spTree>
      <p:nvGrpSpPr>
        <p:cNvPr id="1" name=""/>
        <p:cNvGrpSpPr/>
        <p:nvPr/>
      </p:nvGrpSpPr>
      <p:grpSpPr>
        <a:xfrm>
          <a:off x="0" y="0"/>
          <a:ext cx="0" cy="0"/>
          <a:chOff x="0" y="0"/>
          <a:chExt cx="0" cy="0"/>
        </a:xfrm>
      </p:grpSpPr>
      <p:sp>
        <p:nvSpPr>
          <p:cNvPr id="30722" name="Rectangle 9"/>
          <p:cNvSpPr>
            <a:spLocks noChangeArrowheads="1"/>
          </p:cNvSpPr>
          <p:nvPr/>
        </p:nvSpPr>
        <p:spPr bwMode="auto">
          <a:xfrm>
            <a:off x="719138" y="2736850"/>
            <a:ext cx="3316287" cy="304800"/>
          </a:xfrm>
          <a:prstGeom prst="rect">
            <a:avLst/>
          </a:prstGeom>
          <a:noFill/>
          <a:ln w="9525">
            <a:noFill/>
            <a:miter lim="800000"/>
            <a:headEnd/>
            <a:tailEnd/>
          </a:ln>
        </p:spPr>
        <p:txBody>
          <a:bodyPr wrap="none">
            <a:spAutoFit/>
          </a:bodyPr>
          <a:lstStyle/>
          <a:p>
            <a:pPr algn="l"/>
            <a:r>
              <a:rPr lang="en-US" sz="1400">
                <a:solidFill>
                  <a:srgbClr val="FFFFFF"/>
                </a:solidFill>
                <a:hlinkClick r:id="rId4" action="ppaction://hlinkfile" tooltip="The Precious Envelope"/>
              </a:rPr>
              <a:t>Episode 17</a:t>
            </a:r>
            <a:r>
              <a:rPr lang="en-US" sz="1400">
                <a:solidFill>
                  <a:srgbClr val="FFFFFF"/>
                </a:solidFill>
              </a:rPr>
              <a:t>  </a:t>
            </a:r>
            <a:r>
              <a:rPr lang="en-US" sz="1400"/>
              <a:t>–  </a:t>
            </a:r>
            <a:r>
              <a:rPr lang="en-US" sz="1400" b="1"/>
              <a:t>The Precious Envelope</a:t>
            </a:r>
          </a:p>
        </p:txBody>
      </p:sp>
      <p:sp>
        <p:nvSpPr>
          <p:cNvPr id="30723" name="Text Box 3"/>
          <p:cNvSpPr txBox="1">
            <a:spLocks noChangeArrowheads="1"/>
          </p:cNvSpPr>
          <p:nvPr/>
        </p:nvSpPr>
        <p:spPr bwMode="auto">
          <a:xfrm>
            <a:off x="1458913" y="2282825"/>
            <a:ext cx="1150937" cy="214313"/>
          </a:xfrm>
          <a:prstGeom prst="rect">
            <a:avLst/>
          </a:prstGeom>
          <a:noFill/>
          <a:ln w="9525">
            <a:noFill/>
            <a:miter lim="800000"/>
            <a:headEnd/>
            <a:tailEnd/>
          </a:ln>
        </p:spPr>
        <p:txBody>
          <a:bodyPr wrap="none">
            <a:spAutoFit/>
          </a:bodyPr>
          <a:lstStyle/>
          <a:p>
            <a:pPr algn="l"/>
            <a:r>
              <a:rPr lang="en-US" sz="800"/>
              <a:t>VIDEO ON DEMAND</a:t>
            </a:r>
          </a:p>
        </p:txBody>
      </p:sp>
      <p:sp>
        <p:nvSpPr>
          <p:cNvPr id="30724" name="Text Box 4"/>
          <p:cNvSpPr txBox="1">
            <a:spLocks noChangeArrowheads="1"/>
          </p:cNvSpPr>
          <p:nvPr/>
        </p:nvSpPr>
        <p:spPr bwMode="auto">
          <a:xfrm>
            <a:off x="679450" y="3082925"/>
            <a:ext cx="6991350" cy="822325"/>
          </a:xfrm>
          <a:prstGeom prst="rect">
            <a:avLst/>
          </a:prstGeom>
          <a:noFill/>
          <a:ln w="9525">
            <a:noFill/>
            <a:miter lim="800000"/>
            <a:headEnd/>
            <a:tailEnd/>
          </a:ln>
        </p:spPr>
        <p:txBody>
          <a:bodyPr wrap="none">
            <a:spAutoFit/>
          </a:bodyPr>
          <a:lstStyle/>
          <a:p>
            <a:pPr algn="l"/>
            <a:r>
              <a:rPr lang="en-US"/>
              <a:t>Journey through the exciting world of chemistry with Nobel laureate Roald Hoffman as your guide.  </a:t>
            </a:r>
          </a:p>
          <a:p>
            <a:pPr algn="l"/>
            <a:r>
              <a:rPr lang="en-US"/>
              <a:t>The foundations of chemical structures and their behavior are explored through computer animation, </a:t>
            </a:r>
          </a:p>
          <a:p>
            <a:pPr algn="l"/>
            <a:r>
              <a:rPr lang="en-US"/>
              <a:t>demonstrations, and on-site footage at working industrial and research labs.  Distinguished scientists </a:t>
            </a:r>
          </a:p>
          <a:p>
            <a:pPr algn="l"/>
            <a:r>
              <a:rPr lang="en-US"/>
              <a:t>discuss yesterday’s breakthroughs and today’s challenged. </a:t>
            </a:r>
          </a:p>
        </p:txBody>
      </p:sp>
      <p:sp>
        <p:nvSpPr>
          <p:cNvPr id="30725" name="Rectangle 5"/>
          <p:cNvSpPr>
            <a:spLocks noGrp="1" noChangeArrowheads="1"/>
          </p:cNvSpPr>
          <p:nvPr>
            <p:ph type="title"/>
          </p:nvPr>
        </p:nvSpPr>
        <p:spPr/>
        <p:txBody>
          <a:bodyPr/>
          <a:lstStyle/>
          <a:p>
            <a:pPr eaLnBrk="1" hangingPunct="1"/>
            <a:r>
              <a:rPr lang="en-US" smtClean="0"/>
              <a:t>World of Chemistry</a:t>
            </a:r>
            <a:br>
              <a:rPr lang="en-US" smtClean="0"/>
            </a:br>
            <a:r>
              <a:rPr lang="en-US" sz="2400" smtClean="0"/>
              <a:t>The Annenberg Film Series</a:t>
            </a:r>
            <a:endParaRPr lang="en-US" smtClean="0"/>
          </a:p>
        </p:txBody>
      </p:sp>
      <p:sp>
        <p:nvSpPr>
          <p:cNvPr id="30726" name="AutoShape 10">
            <a:hlinkClick r:id="rId5" highlightClick="1"/>
          </p:cNvPr>
          <p:cNvSpPr>
            <a:spLocks noChangeArrowheads="1"/>
          </p:cNvSpPr>
          <p:nvPr/>
        </p:nvSpPr>
        <p:spPr bwMode="auto">
          <a:xfrm>
            <a:off x="836613" y="2097088"/>
            <a:ext cx="569912" cy="569912"/>
          </a:xfrm>
          <a:prstGeom prst="actionButtonMovie">
            <a:avLst/>
          </a:prstGeom>
          <a:solidFill>
            <a:srgbClr val="FFFFFF"/>
          </a:solidFill>
          <a:ln w="9525">
            <a:no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03" name="Text Box 11"/>
          <p:cNvSpPr txBox="1">
            <a:spLocks noChangeArrowheads="1"/>
          </p:cNvSpPr>
          <p:nvPr/>
        </p:nvSpPr>
        <p:spPr bwMode="auto">
          <a:xfrm>
            <a:off x="457200" y="3733800"/>
            <a:ext cx="3295650" cy="2047875"/>
          </a:xfrm>
          <a:prstGeom prst="rect">
            <a:avLst/>
          </a:prstGeom>
          <a:noFill/>
          <a:ln w="9525">
            <a:noFill/>
            <a:miter lim="800000"/>
            <a:headEnd/>
            <a:tailEnd/>
          </a:ln>
        </p:spPr>
        <p:txBody>
          <a:bodyPr wrap="none">
            <a:spAutoFit/>
          </a:bodyPr>
          <a:lstStyle/>
          <a:p>
            <a:pPr algn="l"/>
            <a:r>
              <a:rPr lang="en-US" sz="1600" b="1"/>
              <a:t>When the balloons are untied,</a:t>
            </a:r>
          </a:p>
          <a:p>
            <a:pPr algn="l"/>
            <a:r>
              <a:rPr lang="en-US" sz="1600" b="1"/>
              <a:t>will the large balloon (A) inflate</a:t>
            </a:r>
          </a:p>
          <a:p>
            <a:pPr algn="l"/>
            <a:r>
              <a:rPr lang="en-US" sz="1600" b="1"/>
              <a:t>the small balloon (B);  will they </a:t>
            </a:r>
          </a:p>
          <a:p>
            <a:pPr algn="l"/>
            <a:r>
              <a:rPr lang="en-US" sz="1600" b="1"/>
              <a:t>end up the same size or will the </a:t>
            </a:r>
          </a:p>
          <a:p>
            <a:pPr algn="l"/>
            <a:r>
              <a:rPr lang="en-US" sz="1600" b="1"/>
              <a:t>small balloon inflate the large </a:t>
            </a:r>
          </a:p>
          <a:p>
            <a:pPr algn="l"/>
            <a:r>
              <a:rPr lang="en-US" sz="1600" b="1"/>
              <a:t>balloon?</a:t>
            </a:r>
          </a:p>
          <a:p>
            <a:pPr algn="l"/>
            <a:endParaRPr lang="en-US" sz="1600" b="1"/>
          </a:p>
          <a:p>
            <a:pPr algn="l"/>
            <a:r>
              <a:rPr lang="en-US" sz="1600" b="1"/>
              <a:t>Why?</a:t>
            </a:r>
          </a:p>
        </p:txBody>
      </p:sp>
      <p:pic>
        <p:nvPicPr>
          <p:cNvPr id="136204" name="Picture 12">
            <a:hlinkClick r:id="" action="ppaction://media"/>
          </p:cNvPr>
          <p:cNvPicPr>
            <a:picLocks noRot="1" noChangeAspect="1" noChangeArrowheads="1"/>
          </p:cNvPicPr>
          <p:nvPr>
            <a:wavAudioFile r:embed="rId1" name="~PP931.WAV"/>
          </p:nvPr>
        </p:nvPicPr>
        <p:blipFill>
          <a:blip r:embed="rId4" cstate="print"/>
          <a:srcRect/>
          <a:stretch>
            <a:fillRect/>
          </a:stretch>
        </p:blipFill>
        <p:spPr bwMode="auto">
          <a:xfrm>
            <a:off x="8772525" y="6486525"/>
            <a:ext cx="304800" cy="304800"/>
          </a:xfrm>
          <a:prstGeom prst="rect">
            <a:avLst/>
          </a:prstGeom>
          <a:noFill/>
          <a:ln w="9525">
            <a:noFill/>
            <a:miter lim="800000"/>
            <a:headEnd/>
            <a:tailEnd/>
          </a:ln>
        </p:spPr>
      </p:pic>
      <p:sp>
        <p:nvSpPr>
          <p:cNvPr id="76804" name="AutoShape 13">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pSp>
        <p:nvGrpSpPr>
          <p:cNvPr id="76805" name="Group 25"/>
          <p:cNvGrpSpPr>
            <a:grpSpLocks/>
          </p:cNvGrpSpPr>
          <p:nvPr/>
        </p:nvGrpSpPr>
        <p:grpSpPr bwMode="auto">
          <a:xfrm>
            <a:off x="685800" y="1219200"/>
            <a:ext cx="7620000" cy="2286000"/>
            <a:chOff x="432" y="768"/>
            <a:chExt cx="4800" cy="1440"/>
          </a:xfrm>
        </p:grpSpPr>
        <p:sp>
          <p:nvSpPr>
            <p:cNvPr id="76823" name="Rectangle 6" descr="Wide downward diagonal"/>
            <p:cNvSpPr>
              <a:spLocks noChangeArrowheads="1"/>
            </p:cNvSpPr>
            <p:nvPr/>
          </p:nvSpPr>
          <p:spPr bwMode="auto">
            <a:xfrm>
              <a:off x="1872" y="1477"/>
              <a:ext cx="2448" cy="96"/>
            </a:xfrm>
            <a:prstGeom prst="rect">
              <a:avLst/>
            </a:prstGeom>
            <a:pattFill prst="wdDnDiag">
              <a:fgClr>
                <a:srgbClr val="FF0000"/>
              </a:fgClr>
              <a:bgClr>
                <a:schemeClr val="bg1"/>
              </a:bgClr>
            </a:pattFill>
            <a:ln w="9525">
              <a:solidFill>
                <a:schemeClr val="tx1"/>
              </a:solidFill>
              <a:miter lim="800000"/>
              <a:headEnd/>
              <a:tailEnd/>
            </a:ln>
          </p:spPr>
          <p:txBody>
            <a:bodyPr wrap="none" anchor="ctr"/>
            <a:lstStyle/>
            <a:p>
              <a:endParaRPr lang="en-US"/>
            </a:p>
          </p:txBody>
        </p:sp>
        <p:pic>
          <p:nvPicPr>
            <p:cNvPr id="76824" name="Picture 14" descr="Ideal Gas Equation"/>
            <p:cNvPicPr>
              <a:picLocks noChangeAspect="1" noChangeArrowheads="1"/>
            </p:cNvPicPr>
            <p:nvPr/>
          </p:nvPicPr>
          <p:blipFill>
            <a:blip r:embed="rId6" cstate="print">
              <a:lum bright="2000" contrast="12000"/>
            </a:blip>
            <a:srcRect l="73685" t="13144" b="12369"/>
            <a:stretch>
              <a:fillRect/>
            </a:stretch>
          </p:blipFill>
          <p:spPr bwMode="auto">
            <a:xfrm rot="-5400000">
              <a:off x="528" y="672"/>
              <a:ext cx="1440" cy="1632"/>
            </a:xfrm>
            <a:prstGeom prst="rect">
              <a:avLst/>
            </a:prstGeom>
            <a:noFill/>
            <a:ln w="9525">
              <a:noFill/>
              <a:miter lim="800000"/>
              <a:headEnd/>
              <a:tailEnd/>
            </a:ln>
          </p:spPr>
        </p:pic>
        <p:pic>
          <p:nvPicPr>
            <p:cNvPr id="76825" name="Picture 15" descr="Ideal Gas Equation"/>
            <p:cNvPicPr>
              <a:picLocks noChangeAspect="1" noChangeArrowheads="1"/>
            </p:cNvPicPr>
            <p:nvPr/>
          </p:nvPicPr>
          <p:blipFill>
            <a:blip r:embed="rId7" cstate="print">
              <a:lum bright="2000" contrast="12000"/>
            </a:blip>
            <a:srcRect l="73685" t="13144" b="12369"/>
            <a:stretch>
              <a:fillRect/>
            </a:stretch>
          </p:blipFill>
          <p:spPr bwMode="auto">
            <a:xfrm rot="5400000">
              <a:off x="4373" y="1099"/>
              <a:ext cx="805" cy="912"/>
            </a:xfrm>
            <a:prstGeom prst="rect">
              <a:avLst/>
            </a:prstGeom>
            <a:noFill/>
            <a:ln w="9525">
              <a:noFill/>
              <a:miter lim="800000"/>
              <a:headEnd/>
              <a:tailEnd/>
            </a:ln>
          </p:spPr>
        </p:pic>
      </p:grpSp>
      <p:sp>
        <p:nvSpPr>
          <p:cNvPr id="76806" name="Rectangle 2"/>
          <p:cNvSpPr>
            <a:spLocks noGrp="1" noChangeArrowheads="1"/>
          </p:cNvSpPr>
          <p:nvPr>
            <p:ph type="title"/>
          </p:nvPr>
        </p:nvSpPr>
        <p:spPr>
          <a:xfrm>
            <a:off x="762000" y="609600"/>
            <a:ext cx="7772400" cy="1143000"/>
          </a:xfrm>
        </p:spPr>
        <p:txBody>
          <a:bodyPr/>
          <a:lstStyle/>
          <a:p>
            <a:pPr eaLnBrk="1" hangingPunct="1"/>
            <a:r>
              <a:rPr lang="en-US" smtClean="0"/>
              <a:t>Balloon Riddle</a:t>
            </a:r>
          </a:p>
        </p:txBody>
      </p:sp>
      <p:grpSp>
        <p:nvGrpSpPr>
          <p:cNvPr id="3" name="Group 31"/>
          <p:cNvGrpSpPr>
            <a:grpSpLocks/>
          </p:cNvGrpSpPr>
          <p:nvPr/>
        </p:nvGrpSpPr>
        <p:grpSpPr bwMode="auto">
          <a:xfrm>
            <a:off x="4038600" y="3124200"/>
            <a:ext cx="4300538" cy="1412875"/>
            <a:chOff x="2544" y="1968"/>
            <a:chExt cx="2709" cy="890"/>
          </a:xfrm>
        </p:grpSpPr>
        <p:pic>
          <p:nvPicPr>
            <p:cNvPr id="76819" name="Picture 19" descr="Ideal Gas Equation"/>
            <p:cNvPicPr>
              <a:picLocks noChangeAspect="1" noChangeArrowheads="1"/>
            </p:cNvPicPr>
            <p:nvPr/>
          </p:nvPicPr>
          <p:blipFill>
            <a:blip r:embed="rId8" cstate="print">
              <a:lum bright="2000" contrast="12000"/>
            </a:blip>
            <a:srcRect l="73685" t="13144" b="12369"/>
            <a:stretch>
              <a:fillRect/>
            </a:stretch>
          </p:blipFill>
          <p:spPr bwMode="auto">
            <a:xfrm rot="5400000">
              <a:off x="3803" y="1909"/>
              <a:ext cx="890" cy="1008"/>
            </a:xfrm>
            <a:prstGeom prst="rect">
              <a:avLst/>
            </a:prstGeom>
            <a:noFill/>
            <a:ln w="9525">
              <a:noFill/>
              <a:miter lim="800000"/>
              <a:headEnd/>
              <a:tailEnd/>
            </a:ln>
          </p:spPr>
        </p:pic>
        <p:pic>
          <p:nvPicPr>
            <p:cNvPr id="76820" name="Picture 20" descr="Ideal Gas Equation"/>
            <p:cNvPicPr>
              <a:picLocks noChangeAspect="1" noChangeArrowheads="1"/>
            </p:cNvPicPr>
            <p:nvPr/>
          </p:nvPicPr>
          <p:blipFill>
            <a:blip r:embed="rId9" cstate="print">
              <a:lum bright="2000" contrast="12000"/>
            </a:blip>
            <a:srcRect l="73685" t="13144" b="12369"/>
            <a:stretch>
              <a:fillRect/>
            </a:stretch>
          </p:blipFill>
          <p:spPr bwMode="auto">
            <a:xfrm rot="-5400000">
              <a:off x="2555" y="2293"/>
              <a:ext cx="169" cy="192"/>
            </a:xfrm>
            <a:prstGeom prst="rect">
              <a:avLst/>
            </a:prstGeom>
            <a:noFill/>
            <a:ln w="9525">
              <a:noFill/>
              <a:miter lim="800000"/>
              <a:headEnd/>
              <a:tailEnd/>
            </a:ln>
          </p:spPr>
        </p:pic>
        <p:sp>
          <p:nvSpPr>
            <p:cNvPr id="76821" name="Rectangle 22" descr="Wide downward diagonal"/>
            <p:cNvSpPr>
              <a:spLocks noChangeArrowheads="1"/>
            </p:cNvSpPr>
            <p:nvPr/>
          </p:nvSpPr>
          <p:spPr bwMode="auto">
            <a:xfrm>
              <a:off x="2736" y="2352"/>
              <a:ext cx="1008" cy="96"/>
            </a:xfrm>
            <a:prstGeom prst="rect">
              <a:avLst/>
            </a:prstGeom>
            <a:pattFill prst="wdDnDiag">
              <a:fgClr>
                <a:srgbClr val="FF0000"/>
              </a:fgClr>
              <a:bgClr>
                <a:schemeClr val="bg1"/>
              </a:bgClr>
            </a:pattFill>
            <a:ln w="9525">
              <a:solidFill>
                <a:schemeClr val="tx1"/>
              </a:solidFill>
              <a:miter lim="800000"/>
              <a:headEnd/>
              <a:tailEnd/>
            </a:ln>
          </p:spPr>
          <p:txBody>
            <a:bodyPr wrap="none" anchor="ctr"/>
            <a:lstStyle/>
            <a:p>
              <a:endParaRPr lang="en-US"/>
            </a:p>
          </p:txBody>
        </p:sp>
        <p:sp>
          <p:nvSpPr>
            <p:cNvPr id="76822" name="Text Box 28"/>
            <p:cNvSpPr txBox="1">
              <a:spLocks noChangeArrowheads="1"/>
            </p:cNvSpPr>
            <p:nvPr/>
          </p:nvSpPr>
          <p:spPr bwMode="auto">
            <a:xfrm>
              <a:off x="5030" y="2311"/>
              <a:ext cx="223" cy="250"/>
            </a:xfrm>
            <a:prstGeom prst="rect">
              <a:avLst/>
            </a:prstGeom>
            <a:noFill/>
            <a:ln w="9525">
              <a:noFill/>
              <a:miter lim="800000"/>
              <a:headEnd/>
              <a:tailEnd/>
            </a:ln>
          </p:spPr>
          <p:txBody>
            <a:bodyPr wrap="none">
              <a:spAutoFit/>
            </a:bodyPr>
            <a:lstStyle/>
            <a:p>
              <a:pPr algn="l"/>
              <a:r>
                <a:rPr lang="en-US" sz="2000"/>
                <a:t>A</a:t>
              </a:r>
            </a:p>
          </p:txBody>
        </p:sp>
      </p:grpSp>
      <p:grpSp>
        <p:nvGrpSpPr>
          <p:cNvPr id="4" name="Group 32"/>
          <p:cNvGrpSpPr>
            <a:grpSpLocks/>
          </p:cNvGrpSpPr>
          <p:nvPr/>
        </p:nvGrpSpPr>
        <p:grpSpPr bwMode="auto">
          <a:xfrm>
            <a:off x="4291013" y="4572000"/>
            <a:ext cx="4064000" cy="808038"/>
            <a:chOff x="2703" y="2880"/>
            <a:chExt cx="2560" cy="509"/>
          </a:xfrm>
        </p:grpSpPr>
        <p:pic>
          <p:nvPicPr>
            <p:cNvPr id="76815" name="Picture 16" descr="Ideal Gas Equation"/>
            <p:cNvPicPr>
              <a:picLocks noChangeAspect="1" noChangeArrowheads="1"/>
            </p:cNvPicPr>
            <p:nvPr/>
          </p:nvPicPr>
          <p:blipFill>
            <a:blip r:embed="rId10" cstate="print">
              <a:lum bright="2000" contrast="12000"/>
            </a:blip>
            <a:srcRect l="73729" t="13155" b="12462"/>
            <a:stretch>
              <a:fillRect/>
            </a:stretch>
          </p:blipFill>
          <p:spPr bwMode="auto">
            <a:xfrm rot="-5400000">
              <a:off x="2736" y="2847"/>
              <a:ext cx="509" cy="576"/>
            </a:xfrm>
            <a:prstGeom prst="rect">
              <a:avLst/>
            </a:prstGeom>
            <a:noFill/>
            <a:ln w="9525">
              <a:noFill/>
              <a:miter lim="800000"/>
              <a:headEnd/>
              <a:tailEnd/>
            </a:ln>
          </p:spPr>
        </p:pic>
        <p:pic>
          <p:nvPicPr>
            <p:cNvPr id="76816" name="Picture 17" descr="Ideal Gas Equation"/>
            <p:cNvPicPr>
              <a:picLocks noChangeAspect="1" noChangeArrowheads="1"/>
            </p:cNvPicPr>
            <p:nvPr/>
          </p:nvPicPr>
          <p:blipFill>
            <a:blip r:embed="rId10" cstate="print">
              <a:lum bright="2000" contrast="12000"/>
            </a:blip>
            <a:srcRect l="73729" t="13155" b="12462"/>
            <a:stretch>
              <a:fillRect/>
            </a:stretch>
          </p:blipFill>
          <p:spPr bwMode="auto">
            <a:xfrm rot="5400000">
              <a:off x="4305" y="2847"/>
              <a:ext cx="509" cy="576"/>
            </a:xfrm>
            <a:prstGeom prst="rect">
              <a:avLst/>
            </a:prstGeom>
            <a:noFill/>
            <a:ln w="9525">
              <a:noFill/>
              <a:miter lim="800000"/>
              <a:headEnd/>
              <a:tailEnd/>
            </a:ln>
          </p:spPr>
        </p:pic>
        <p:sp>
          <p:nvSpPr>
            <p:cNvPr id="76817" name="Rectangle 26" descr="Wide downward diagonal"/>
            <p:cNvSpPr>
              <a:spLocks noChangeArrowheads="1"/>
            </p:cNvSpPr>
            <p:nvPr/>
          </p:nvSpPr>
          <p:spPr bwMode="auto">
            <a:xfrm>
              <a:off x="3264" y="3072"/>
              <a:ext cx="1008" cy="96"/>
            </a:xfrm>
            <a:prstGeom prst="rect">
              <a:avLst/>
            </a:prstGeom>
            <a:pattFill prst="wdDnDiag">
              <a:fgClr>
                <a:srgbClr val="FF0000"/>
              </a:fgClr>
              <a:bgClr>
                <a:schemeClr val="bg1"/>
              </a:bgClr>
            </a:pattFill>
            <a:ln w="9525">
              <a:solidFill>
                <a:schemeClr val="tx1"/>
              </a:solidFill>
              <a:miter lim="800000"/>
              <a:headEnd/>
              <a:tailEnd/>
            </a:ln>
          </p:spPr>
          <p:txBody>
            <a:bodyPr wrap="none" anchor="ctr"/>
            <a:lstStyle/>
            <a:p>
              <a:endParaRPr lang="en-US"/>
            </a:p>
          </p:txBody>
        </p:sp>
        <p:sp>
          <p:nvSpPr>
            <p:cNvPr id="76818" name="Text Box 29"/>
            <p:cNvSpPr txBox="1">
              <a:spLocks noChangeArrowheads="1"/>
            </p:cNvSpPr>
            <p:nvPr/>
          </p:nvSpPr>
          <p:spPr bwMode="auto">
            <a:xfrm>
              <a:off x="5040" y="2928"/>
              <a:ext cx="223" cy="250"/>
            </a:xfrm>
            <a:prstGeom prst="rect">
              <a:avLst/>
            </a:prstGeom>
            <a:noFill/>
            <a:ln w="9525">
              <a:noFill/>
              <a:miter lim="800000"/>
              <a:headEnd/>
              <a:tailEnd/>
            </a:ln>
          </p:spPr>
          <p:txBody>
            <a:bodyPr wrap="none">
              <a:spAutoFit/>
            </a:bodyPr>
            <a:lstStyle/>
            <a:p>
              <a:pPr algn="l"/>
              <a:r>
                <a:rPr lang="en-US" sz="2000"/>
                <a:t>B</a:t>
              </a:r>
            </a:p>
          </p:txBody>
        </p:sp>
      </p:grpSp>
      <p:grpSp>
        <p:nvGrpSpPr>
          <p:cNvPr id="5" name="Group 34"/>
          <p:cNvGrpSpPr>
            <a:grpSpLocks/>
          </p:cNvGrpSpPr>
          <p:nvPr/>
        </p:nvGrpSpPr>
        <p:grpSpPr bwMode="auto">
          <a:xfrm>
            <a:off x="3886200" y="5445125"/>
            <a:ext cx="4483100" cy="1412875"/>
            <a:chOff x="2448" y="3430"/>
            <a:chExt cx="2824" cy="890"/>
          </a:xfrm>
        </p:grpSpPr>
        <p:pic>
          <p:nvPicPr>
            <p:cNvPr id="76810" name="Picture 3" descr="Ideal Gas Equation"/>
            <p:cNvPicPr>
              <a:picLocks noChangeAspect="1" noChangeArrowheads="1"/>
            </p:cNvPicPr>
            <p:nvPr/>
          </p:nvPicPr>
          <p:blipFill>
            <a:blip r:embed="rId8" cstate="print">
              <a:lum bright="2000" contrast="12000"/>
            </a:blip>
            <a:srcRect l="73685" t="13144" b="12369"/>
            <a:stretch>
              <a:fillRect/>
            </a:stretch>
          </p:blipFill>
          <p:spPr bwMode="auto">
            <a:xfrm rot="-5400000">
              <a:off x="2507" y="3371"/>
              <a:ext cx="890" cy="1008"/>
            </a:xfrm>
            <a:prstGeom prst="rect">
              <a:avLst/>
            </a:prstGeom>
            <a:noFill/>
            <a:ln w="9525">
              <a:noFill/>
              <a:miter lim="800000"/>
              <a:headEnd/>
              <a:tailEnd/>
            </a:ln>
          </p:spPr>
        </p:pic>
        <p:grpSp>
          <p:nvGrpSpPr>
            <p:cNvPr id="76811" name="Group 33"/>
            <p:cNvGrpSpPr>
              <a:grpSpLocks/>
            </p:cNvGrpSpPr>
            <p:nvPr/>
          </p:nvGrpSpPr>
          <p:grpSpPr bwMode="auto">
            <a:xfrm>
              <a:off x="3408" y="3734"/>
              <a:ext cx="1864" cy="250"/>
              <a:chOff x="3408" y="3734"/>
              <a:chExt cx="1864" cy="250"/>
            </a:xfrm>
          </p:grpSpPr>
          <p:pic>
            <p:nvPicPr>
              <p:cNvPr id="76812" name="Picture 4" descr="Ideal Gas Equation"/>
              <p:cNvPicPr>
                <a:picLocks noChangeAspect="1" noChangeArrowheads="1"/>
              </p:cNvPicPr>
              <p:nvPr/>
            </p:nvPicPr>
            <p:blipFill>
              <a:blip r:embed="rId9" cstate="print">
                <a:lum bright="2000" contrast="12000"/>
              </a:blip>
              <a:srcRect l="73685" t="13144" b="12369"/>
              <a:stretch>
                <a:fillRect/>
              </a:stretch>
            </p:blipFill>
            <p:spPr bwMode="auto">
              <a:xfrm rot="5400000">
                <a:off x="4427" y="3792"/>
                <a:ext cx="169" cy="192"/>
              </a:xfrm>
              <a:prstGeom prst="rect">
                <a:avLst/>
              </a:prstGeom>
              <a:noFill/>
              <a:ln w="9525">
                <a:noFill/>
                <a:miter lim="800000"/>
                <a:headEnd/>
                <a:tailEnd/>
              </a:ln>
            </p:spPr>
          </p:pic>
          <p:sp>
            <p:nvSpPr>
              <p:cNvPr id="76813" name="Rectangle 27" descr="Wide downward diagonal"/>
              <p:cNvSpPr>
                <a:spLocks noChangeArrowheads="1"/>
              </p:cNvSpPr>
              <p:nvPr/>
            </p:nvSpPr>
            <p:spPr bwMode="auto">
              <a:xfrm>
                <a:off x="3408" y="3840"/>
                <a:ext cx="1008" cy="96"/>
              </a:xfrm>
              <a:prstGeom prst="rect">
                <a:avLst/>
              </a:prstGeom>
              <a:pattFill prst="wdDnDiag">
                <a:fgClr>
                  <a:srgbClr val="FF0000"/>
                </a:fgClr>
                <a:bgClr>
                  <a:schemeClr val="bg1"/>
                </a:bgClr>
              </a:pattFill>
              <a:ln w="9525">
                <a:solidFill>
                  <a:schemeClr val="tx1"/>
                </a:solidFill>
                <a:miter lim="800000"/>
                <a:headEnd/>
                <a:tailEnd/>
              </a:ln>
            </p:spPr>
            <p:txBody>
              <a:bodyPr wrap="none" anchor="ctr"/>
              <a:lstStyle/>
              <a:p>
                <a:endParaRPr lang="en-US"/>
              </a:p>
            </p:txBody>
          </p:sp>
          <p:sp>
            <p:nvSpPr>
              <p:cNvPr id="76814" name="Text Box 30"/>
              <p:cNvSpPr txBox="1">
                <a:spLocks noChangeArrowheads="1"/>
              </p:cNvSpPr>
              <p:nvPr/>
            </p:nvSpPr>
            <p:spPr bwMode="auto">
              <a:xfrm>
                <a:off x="5040" y="3734"/>
                <a:ext cx="232" cy="250"/>
              </a:xfrm>
              <a:prstGeom prst="rect">
                <a:avLst/>
              </a:prstGeom>
              <a:noFill/>
              <a:ln w="9525">
                <a:noFill/>
                <a:miter lim="800000"/>
                <a:headEnd/>
                <a:tailEnd/>
              </a:ln>
            </p:spPr>
            <p:txBody>
              <a:bodyPr wrap="none">
                <a:spAutoFit/>
              </a:bodyPr>
              <a:lstStyle/>
              <a:p>
                <a:pPr algn="l"/>
                <a:r>
                  <a:rPr lang="en-US" sz="2000"/>
                  <a:t>C</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6204"/>
                                        </p:tgtEl>
                                      </p:cBhvr>
                                    </p:cmd>
                                  </p:childTnLst>
                                </p:cTn>
                              </p:par>
                            </p:childTnLst>
                          </p:cTn>
                        </p:par>
                        <p:par>
                          <p:cTn id="7" fill="hold">
                            <p:stCondLst>
                              <p:cond delay="0"/>
                            </p:stCondLst>
                            <p:childTnLst>
                              <p:par>
                                <p:cTn id="8" presetID="3" presetClass="entr" presetSubtype="10" fill="hold" grpId="0" nodeType="afterEffect">
                                  <p:stCondLst>
                                    <p:cond delay="2000"/>
                                  </p:stCondLst>
                                  <p:childTnLst>
                                    <p:set>
                                      <p:cBhvr>
                                        <p:cTn id="9" dur="1" fill="hold">
                                          <p:stCondLst>
                                            <p:cond delay="0"/>
                                          </p:stCondLst>
                                        </p:cTn>
                                        <p:tgtEl>
                                          <p:spTgt spid="136203"/>
                                        </p:tgtEl>
                                        <p:attrNameLst>
                                          <p:attrName>style.visibility</p:attrName>
                                        </p:attrNameLst>
                                      </p:cBhvr>
                                      <p:to>
                                        <p:strVal val="visible"/>
                                      </p:to>
                                    </p:set>
                                    <p:animEffect transition="in" filter="blinds(horizontal)">
                                      <p:cBhvr>
                                        <p:cTn id="10" dur="500"/>
                                        <p:tgtEl>
                                          <p:spTgt spid="136203"/>
                                        </p:tgtEl>
                                      </p:cBhvr>
                                    </p:animEffect>
                                  </p:childTnLst>
                                </p:cTn>
                              </p:par>
                            </p:childTnLst>
                          </p:cTn>
                        </p:par>
                        <p:par>
                          <p:cTn id="11" fill="hold">
                            <p:stCondLst>
                              <p:cond delay="2500"/>
                            </p:stCondLst>
                            <p:childTnLst>
                              <p:par>
                                <p:cTn id="12" presetID="53" presetClass="entr" presetSubtype="0" fill="hold" nodeType="afterEffect">
                                  <p:stCondLst>
                                    <p:cond delay="35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6500"/>
                            </p:stCondLst>
                            <p:childTnLst>
                              <p:par>
                                <p:cTn id="18" presetID="53" presetClass="entr" presetSubtype="0" fill="hold" nodeType="afterEffect">
                                  <p:stCondLst>
                                    <p:cond delay="200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9000"/>
                            </p:stCondLst>
                            <p:childTnLst>
                              <p:par>
                                <p:cTn id="24" presetID="53" presetClass="entr" presetSubtype="0" fill="hold" nodeType="afterEffect">
                                  <p:stCondLst>
                                    <p:cond delay="20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36204"/>
                </p:tgtEl>
              </p:cMediaNode>
            </p:audio>
          </p:childTnLst>
        </p:cTn>
      </p:par>
    </p:tnLst>
    <p:bldLst>
      <p:bldP spid="136203"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sz="3600" smtClean="0"/>
              <a:t>Behavior of Gases</a:t>
            </a:r>
          </a:p>
        </p:txBody>
      </p:sp>
      <p:sp>
        <p:nvSpPr>
          <p:cNvPr id="372739" name="Document">
            <a:hlinkClick r:id="rId4" action="ppaction://hlinkfile"/>
          </p:cNvPr>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2740"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72741"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effectLst>
                  <a:outerShdw blurRad="38100" dist="38100" dir="2700000" algn="tl">
                    <a:srgbClr val="FFFFFF"/>
                  </a:outerShdw>
                </a:effectLst>
              </a:rPr>
              <a:t>Keys</a:t>
            </a:r>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77830" name="Rectangle 7"/>
          <p:cNvSpPr>
            <a:spLocks noChangeArrowheads="1"/>
          </p:cNvSpPr>
          <p:nvPr/>
        </p:nvSpPr>
        <p:spPr bwMode="auto">
          <a:xfrm>
            <a:off x="2286000" y="1952625"/>
            <a:ext cx="2314575" cy="396875"/>
          </a:xfrm>
          <a:prstGeom prst="rect">
            <a:avLst/>
          </a:prstGeom>
          <a:noFill/>
          <a:ln w="9525">
            <a:noFill/>
            <a:miter lim="800000"/>
            <a:headEnd/>
            <a:tailEnd/>
          </a:ln>
        </p:spPr>
        <p:txBody>
          <a:bodyPr wrap="none" anchor="ctr">
            <a:spAutoFit/>
          </a:bodyPr>
          <a:lstStyle/>
          <a:p>
            <a:pPr algn="l"/>
            <a:r>
              <a:rPr lang="en-US" sz="2000">
                <a:hlinkClick r:id="rId5" action="ppaction://hlinkfile"/>
              </a:rPr>
              <a:t>Behavior of Gases</a:t>
            </a:r>
            <a:r>
              <a:rPr lang="en-US" b="1">
                <a:hlinkClick r:id="rId5" action="ppaction://hlinkfile"/>
              </a:rPr>
              <a:t> </a:t>
            </a:r>
            <a:endParaRPr lang="en-US" b="1"/>
          </a:p>
        </p:txBody>
      </p:sp>
      <p:sp>
        <p:nvSpPr>
          <p:cNvPr id="77831" name="Rectangle 8"/>
          <p:cNvSpPr>
            <a:spLocks noChangeArrowheads="1"/>
          </p:cNvSpPr>
          <p:nvPr/>
        </p:nvSpPr>
        <p:spPr bwMode="auto">
          <a:xfrm>
            <a:off x="2286000" y="4019550"/>
            <a:ext cx="2314575" cy="396875"/>
          </a:xfrm>
          <a:prstGeom prst="rect">
            <a:avLst/>
          </a:prstGeom>
          <a:noFill/>
          <a:ln w="9525">
            <a:noFill/>
            <a:miter lim="800000"/>
            <a:headEnd/>
            <a:tailEnd/>
          </a:ln>
        </p:spPr>
        <p:txBody>
          <a:bodyPr wrap="none" anchor="ctr">
            <a:spAutoFit/>
          </a:bodyPr>
          <a:lstStyle/>
          <a:p>
            <a:pPr algn="l"/>
            <a:r>
              <a:rPr lang="en-US" sz="2000">
                <a:hlinkClick r:id="rId6"/>
              </a:rPr>
              <a:t>Behavior of Gases</a:t>
            </a:r>
            <a:r>
              <a:rPr lang="en-US" b="1"/>
              <a:t> </a:t>
            </a:r>
          </a:p>
        </p:txBody>
      </p:sp>
      <p:sp>
        <p:nvSpPr>
          <p:cNvPr id="77832" name="Text Box 9"/>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sz="4000" smtClean="0"/>
              <a:t>Kinetic Theory and the Gas Laws</a:t>
            </a:r>
          </a:p>
        </p:txBody>
      </p:sp>
      <p:sp>
        <p:nvSpPr>
          <p:cNvPr id="78851" name="Rectangle 6"/>
          <p:cNvSpPr>
            <a:spLocks noChangeArrowheads="1"/>
          </p:cNvSpPr>
          <p:nvPr/>
        </p:nvSpPr>
        <p:spPr bwMode="auto">
          <a:xfrm>
            <a:off x="76200" y="6553200"/>
            <a:ext cx="4597400"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323 (newer book)</a:t>
            </a:r>
          </a:p>
        </p:txBody>
      </p:sp>
      <p:sp>
        <p:nvSpPr>
          <p:cNvPr id="78852"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78853" name="Text Box 8"/>
          <p:cNvSpPr txBox="1">
            <a:spLocks noChangeArrowheads="1"/>
          </p:cNvSpPr>
          <p:nvPr/>
        </p:nvSpPr>
        <p:spPr bwMode="auto">
          <a:xfrm>
            <a:off x="798513" y="5241925"/>
            <a:ext cx="1990725" cy="825500"/>
          </a:xfrm>
          <a:prstGeom prst="rect">
            <a:avLst/>
          </a:prstGeom>
          <a:noFill/>
          <a:ln w="9525">
            <a:noFill/>
            <a:miter lim="800000"/>
            <a:headEnd/>
            <a:tailEnd/>
          </a:ln>
        </p:spPr>
        <p:txBody>
          <a:bodyPr wrap="none">
            <a:spAutoFit/>
          </a:bodyPr>
          <a:lstStyle/>
          <a:p>
            <a:pPr algn="l"/>
            <a:r>
              <a:rPr lang="en-US" sz="1600"/>
              <a:t>original temperature</a:t>
            </a:r>
          </a:p>
          <a:p>
            <a:pPr algn="l"/>
            <a:r>
              <a:rPr lang="en-US" sz="1600"/>
              <a:t>original pressure</a:t>
            </a:r>
          </a:p>
          <a:p>
            <a:pPr algn="l"/>
            <a:r>
              <a:rPr lang="en-US" sz="1600"/>
              <a:t>original volume</a:t>
            </a:r>
          </a:p>
        </p:txBody>
      </p:sp>
      <p:sp>
        <p:nvSpPr>
          <p:cNvPr id="1244169" name="Text Box 9"/>
          <p:cNvSpPr txBox="1">
            <a:spLocks noChangeArrowheads="1"/>
          </p:cNvSpPr>
          <p:nvPr/>
        </p:nvSpPr>
        <p:spPr bwMode="auto">
          <a:xfrm>
            <a:off x="3473450" y="5229225"/>
            <a:ext cx="2217738" cy="825500"/>
          </a:xfrm>
          <a:prstGeom prst="rect">
            <a:avLst/>
          </a:prstGeom>
          <a:noFill/>
          <a:ln w="9525">
            <a:noFill/>
            <a:miter lim="800000"/>
            <a:headEnd/>
            <a:tailEnd/>
          </a:ln>
        </p:spPr>
        <p:txBody>
          <a:bodyPr wrap="none">
            <a:spAutoFit/>
          </a:bodyPr>
          <a:lstStyle/>
          <a:p>
            <a:pPr algn="l"/>
            <a:r>
              <a:rPr lang="en-US" sz="1600"/>
              <a:t>increased temperature</a:t>
            </a:r>
          </a:p>
          <a:p>
            <a:pPr algn="l"/>
            <a:r>
              <a:rPr lang="en-US" sz="1600"/>
              <a:t>increased pressure</a:t>
            </a:r>
          </a:p>
          <a:p>
            <a:pPr algn="l"/>
            <a:r>
              <a:rPr lang="en-US" sz="1600"/>
              <a:t>original volume</a:t>
            </a:r>
          </a:p>
        </p:txBody>
      </p:sp>
      <p:sp>
        <p:nvSpPr>
          <p:cNvPr id="1244170" name="Text Box 10"/>
          <p:cNvSpPr txBox="1">
            <a:spLocks noChangeArrowheads="1"/>
          </p:cNvSpPr>
          <p:nvPr/>
        </p:nvSpPr>
        <p:spPr bwMode="auto">
          <a:xfrm>
            <a:off x="6235700" y="5241925"/>
            <a:ext cx="2217738" cy="825500"/>
          </a:xfrm>
          <a:prstGeom prst="rect">
            <a:avLst/>
          </a:prstGeom>
          <a:noFill/>
          <a:ln w="9525">
            <a:noFill/>
            <a:miter lim="800000"/>
            <a:headEnd/>
            <a:tailEnd/>
          </a:ln>
        </p:spPr>
        <p:txBody>
          <a:bodyPr wrap="none">
            <a:spAutoFit/>
          </a:bodyPr>
          <a:lstStyle/>
          <a:p>
            <a:pPr algn="l"/>
            <a:r>
              <a:rPr lang="en-US" sz="1600"/>
              <a:t>increased temperature</a:t>
            </a:r>
          </a:p>
          <a:p>
            <a:pPr algn="l"/>
            <a:r>
              <a:rPr lang="en-US" sz="1600"/>
              <a:t>original pressure</a:t>
            </a:r>
          </a:p>
          <a:p>
            <a:pPr algn="l"/>
            <a:r>
              <a:rPr lang="en-US" sz="1600"/>
              <a:t>increased volume</a:t>
            </a:r>
          </a:p>
        </p:txBody>
      </p:sp>
      <p:sp>
        <p:nvSpPr>
          <p:cNvPr id="78856" name="Text Box 11"/>
          <p:cNvSpPr txBox="1">
            <a:spLocks noChangeArrowheads="1"/>
          </p:cNvSpPr>
          <p:nvPr/>
        </p:nvSpPr>
        <p:spPr bwMode="auto">
          <a:xfrm>
            <a:off x="1560513" y="4838700"/>
            <a:ext cx="463550" cy="366713"/>
          </a:xfrm>
          <a:prstGeom prst="rect">
            <a:avLst/>
          </a:prstGeom>
          <a:noFill/>
          <a:ln w="9525">
            <a:noFill/>
            <a:miter lim="800000"/>
            <a:headEnd/>
            <a:tailEnd/>
          </a:ln>
        </p:spPr>
        <p:txBody>
          <a:bodyPr wrap="none">
            <a:spAutoFit/>
          </a:bodyPr>
          <a:lstStyle/>
          <a:p>
            <a:pPr algn="l"/>
            <a:r>
              <a:rPr lang="en-US" sz="1800" b="1"/>
              <a:t>(a)</a:t>
            </a:r>
          </a:p>
        </p:txBody>
      </p:sp>
      <p:sp>
        <p:nvSpPr>
          <p:cNvPr id="1244172" name="Text Box 12"/>
          <p:cNvSpPr txBox="1">
            <a:spLocks noChangeArrowheads="1"/>
          </p:cNvSpPr>
          <p:nvPr/>
        </p:nvSpPr>
        <p:spPr bwMode="auto">
          <a:xfrm>
            <a:off x="4324350" y="4838700"/>
            <a:ext cx="476250" cy="366713"/>
          </a:xfrm>
          <a:prstGeom prst="rect">
            <a:avLst/>
          </a:prstGeom>
          <a:noFill/>
          <a:ln w="9525">
            <a:noFill/>
            <a:miter lim="800000"/>
            <a:headEnd/>
            <a:tailEnd/>
          </a:ln>
        </p:spPr>
        <p:txBody>
          <a:bodyPr wrap="none">
            <a:spAutoFit/>
          </a:bodyPr>
          <a:lstStyle/>
          <a:p>
            <a:pPr algn="l"/>
            <a:r>
              <a:rPr lang="en-US" sz="1800" b="1"/>
              <a:t>(b)</a:t>
            </a:r>
          </a:p>
        </p:txBody>
      </p:sp>
      <p:sp>
        <p:nvSpPr>
          <p:cNvPr id="1244173" name="Text Box 13"/>
          <p:cNvSpPr txBox="1">
            <a:spLocks noChangeArrowheads="1"/>
          </p:cNvSpPr>
          <p:nvPr/>
        </p:nvSpPr>
        <p:spPr bwMode="auto">
          <a:xfrm>
            <a:off x="7099300" y="4838700"/>
            <a:ext cx="463550" cy="366713"/>
          </a:xfrm>
          <a:prstGeom prst="rect">
            <a:avLst/>
          </a:prstGeom>
          <a:noFill/>
          <a:ln w="9525">
            <a:noFill/>
            <a:miter lim="800000"/>
            <a:headEnd/>
            <a:tailEnd/>
          </a:ln>
        </p:spPr>
        <p:txBody>
          <a:bodyPr wrap="none">
            <a:spAutoFit/>
          </a:bodyPr>
          <a:lstStyle/>
          <a:p>
            <a:pPr algn="l"/>
            <a:r>
              <a:rPr lang="en-US" sz="1800" b="1"/>
              <a:t>(c)</a:t>
            </a:r>
          </a:p>
        </p:txBody>
      </p:sp>
      <p:grpSp>
        <p:nvGrpSpPr>
          <p:cNvPr id="78859" name="Group 42"/>
          <p:cNvGrpSpPr>
            <a:grpSpLocks noChangeAspect="1"/>
          </p:cNvGrpSpPr>
          <p:nvPr/>
        </p:nvGrpSpPr>
        <p:grpSpPr bwMode="auto">
          <a:xfrm>
            <a:off x="820738" y="2012950"/>
            <a:ext cx="1946275" cy="2755900"/>
            <a:chOff x="2016" y="1796"/>
            <a:chExt cx="1116" cy="1581"/>
          </a:xfrm>
        </p:grpSpPr>
        <p:sp>
          <p:nvSpPr>
            <p:cNvPr id="1244174" name="AutoShape 14"/>
            <p:cNvSpPr>
              <a:spLocks noChangeAspect="1" noChangeArrowheads="1"/>
            </p:cNvSpPr>
            <p:nvPr/>
          </p:nvSpPr>
          <p:spPr bwMode="auto">
            <a:xfrm>
              <a:off x="2018" y="1796"/>
              <a:ext cx="1107" cy="1581"/>
            </a:xfrm>
            <a:prstGeom prst="can">
              <a:avLst>
                <a:gd name="adj" fmla="val 22944"/>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78920" name="Freeform 15"/>
            <p:cNvSpPr>
              <a:spLocks noChangeAspect="1"/>
            </p:cNvSpPr>
            <p:nvPr/>
          </p:nvSpPr>
          <p:spPr bwMode="auto">
            <a:xfrm>
              <a:off x="2016" y="3166"/>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78921" name="AutoShape 16"/>
            <p:cNvSpPr>
              <a:spLocks noChangeAspect="1" noChangeArrowheads="1"/>
            </p:cNvSpPr>
            <p:nvPr/>
          </p:nvSpPr>
          <p:spPr bwMode="auto">
            <a:xfrm>
              <a:off x="2019" y="2430"/>
              <a:ext cx="1107" cy="328"/>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78922" name="AutoShape 17"/>
            <p:cNvSpPr>
              <a:spLocks noChangeAspect="1" noChangeArrowheads="1"/>
            </p:cNvSpPr>
            <p:nvPr/>
          </p:nvSpPr>
          <p:spPr bwMode="auto">
            <a:xfrm rot="-5400000">
              <a:off x="1537" y="2671"/>
              <a:ext cx="1186" cy="56"/>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78923" name="Line 18"/>
            <p:cNvSpPr>
              <a:spLocks noChangeAspect="1" noChangeShapeType="1"/>
            </p:cNvSpPr>
            <p:nvPr/>
          </p:nvSpPr>
          <p:spPr bwMode="auto">
            <a:xfrm>
              <a:off x="2180" y="2138"/>
              <a:ext cx="0" cy="1161"/>
            </a:xfrm>
            <a:prstGeom prst="line">
              <a:avLst/>
            </a:prstGeom>
            <a:noFill/>
            <a:ln w="19050">
              <a:solidFill>
                <a:srgbClr val="FFFFFF"/>
              </a:solidFill>
              <a:round/>
              <a:headEnd/>
              <a:tailEnd/>
            </a:ln>
          </p:spPr>
          <p:txBody>
            <a:bodyPr/>
            <a:lstStyle/>
            <a:p>
              <a:endParaRPr lang="en-US"/>
            </a:p>
          </p:txBody>
        </p:sp>
        <p:sp>
          <p:nvSpPr>
            <p:cNvPr id="78924" name="Freeform 19"/>
            <p:cNvSpPr>
              <a:spLocks noChangeAspect="1"/>
            </p:cNvSpPr>
            <p:nvPr/>
          </p:nvSpPr>
          <p:spPr bwMode="auto">
            <a:xfrm flipV="1">
              <a:off x="2019" y="3239"/>
              <a:ext cx="1111" cy="88"/>
            </a:xfrm>
            <a:custGeom>
              <a:avLst/>
              <a:gdLst>
                <a:gd name="T0" fmla="*/ 0 w 1116"/>
                <a:gd name="T1" fmla="*/ 82 h 88"/>
                <a:gd name="T2" fmla="*/ 127 w 1116"/>
                <a:gd name="T3" fmla="*/ 33 h 88"/>
                <a:gd name="T4" fmla="*/ 483 w 1116"/>
                <a:gd name="T5" fmla="*/ 3 h 88"/>
                <a:gd name="T6" fmla="*/ 862 w 1116"/>
                <a:gd name="T7" fmla="*/ 18 h 88"/>
                <a:gd name="T8" fmla="*/ 1071 w 1116"/>
                <a:gd name="T9" fmla="*/ 57 h 88"/>
                <a:gd name="T10" fmla="*/ 1104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78925" name="Freeform 20"/>
            <p:cNvSpPr>
              <a:spLocks noChangeAspect="1"/>
            </p:cNvSpPr>
            <p:nvPr/>
          </p:nvSpPr>
          <p:spPr bwMode="auto">
            <a:xfrm flipV="1">
              <a:off x="2016" y="3237"/>
              <a:ext cx="1111" cy="111"/>
            </a:xfrm>
            <a:custGeom>
              <a:avLst/>
              <a:gdLst>
                <a:gd name="T0" fmla="*/ 0 w 1116"/>
                <a:gd name="T1" fmla="*/ 103 h 88"/>
                <a:gd name="T2" fmla="*/ 127 w 1116"/>
                <a:gd name="T3" fmla="*/ 42 h 88"/>
                <a:gd name="T4" fmla="*/ 483 w 1116"/>
                <a:gd name="T5" fmla="*/ 4 h 88"/>
                <a:gd name="T6" fmla="*/ 862 w 1116"/>
                <a:gd name="T7" fmla="*/ 23 h 88"/>
                <a:gd name="T8" fmla="*/ 1071 w 1116"/>
                <a:gd name="T9" fmla="*/ 72 h 88"/>
                <a:gd name="T10" fmla="*/ 1104 w 1116"/>
                <a:gd name="T11" fmla="*/ 111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grpSp>
          <p:nvGrpSpPr>
            <p:cNvPr id="78926" name="Group 21"/>
            <p:cNvGrpSpPr>
              <a:grpSpLocks noChangeAspect="1"/>
            </p:cNvGrpSpPr>
            <p:nvPr/>
          </p:nvGrpSpPr>
          <p:grpSpPr bwMode="auto">
            <a:xfrm>
              <a:off x="2236" y="2792"/>
              <a:ext cx="846" cy="460"/>
              <a:chOff x="782" y="2686"/>
              <a:chExt cx="846" cy="460"/>
            </a:xfrm>
          </p:grpSpPr>
          <p:sp>
            <p:nvSpPr>
              <p:cNvPr id="78931" name="Oval 22"/>
              <p:cNvSpPr>
                <a:spLocks noChangeAspect="1" noChangeArrowheads="1"/>
              </p:cNvSpPr>
              <p:nvPr/>
            </p:nvSpPr>
            <p:spPr bwMode="auto">
              <a:xfrm>
                <a:off x="1363" y="2746"/>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932" name="Oval 23"/>
              <p:cNvSpPr>
                <a:spLocks noChangeAspect="1" noChangeArrowheads="1"/>
              </p:cNvSpPr>
              <p:nvPr/>
            </p:nvSpPr>
            <p:spPr bwMode="auto">
              <a:xfrm>
                <a:off x="1064" y="3019"/>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933" name="Oval 24"/>
              <p:cNvSpPr>
                <a:spLocks noChangeAspect="1" noChangeArrowheads="1"/>
              </p:cNvSpPr>
              <p:nvPr/>
            </p:nvSpPr>
            <p:spPr bwMode="auto">
              <a:xfrm>
                <a:off x="782" y="2686"/>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78934" name="Group 25"/>
              <p:cNvGrpSpPr>
                <a:grpSpLocks noChangeAspect="1"/>
              </p:cNvGrpSpPr>
              <p:nvPr/>
            </p:nvGrpSpPr>
            <p:grpSpPr bwMode="auto">
              <a:xfrm>
                <a:off x="1504" y="2728"/>
                <a:ext cx="124" cy="88"/>
                <a:chOff x="1504" y="2728"/>
                <a:chExt cx="124" cy="88"/>
              </a:xfrm>
            </p:grpSpPr>
            <p:sp>
              <p:nvSpPr>
                <p:cNvPr id="78943" name="Line 26"/>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44" name="Line 27"/>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45" name="Line 28"/>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935" name="Group 29"/>
              <p:cNvGrpSpPr>
                <a:grpSpLocks noChangeAspect="1"/>
              </p:cNvGrpSpPr>
              <p:nvPr/>
            </p:nvGrpSpPr>
            <p:grpSpPr bwMode="auto">
              <a:xfrm rot="388985">
                <a:off x="1209" y="3011"/>
                <a:ext cx="124" cy="88"/>
                <a:chOff x="1504" y="2728"/>
                <a:chExt cx="124" cy="88"/>
              </a:xfrm>
            </p:grpSpPr>
            <p:sp>
              <p:nvSpPr>
                <p:cNvPr id="78940" name="Line 30"/>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41" name="Line 31"/>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42" name="Line 32"/>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936" name="Group 33"/>
              <p:cNvGrpSpPr>
                <a:grpSpLocks noChangeAspect="1"/>
              </p:cNvGrpSpPr>
              <p:nvPr/>
            </p:nvGrpSpPr>
            <p:grpSpPr bwMode="auto">
              <a:xfrm rot="3539094">
                <a:off x="891" y="2807"/>
                <a:ext cx="124" cy="88"/>
                <a:chOff x="1504" y="2728"/>
                <a:chExt cx="124" cy="88"/>
              </a:xfrm>
            </p:grpSpPr>
            <p:sp>
              <p:nvSpPr>
                <p:cNvPr id="78937" name="Line 34"/>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38" name="Line 35"/>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39" name="Line 36"/>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grpSp>
          <p:nvGrpSpPr>
            <p:cNvPr id="78927" name="Group 37"/>
            <p:cNvGrpSpPr>
              <a:grpSpLocks noChangeAspect="1"/>
            </p:cNvGrpSpPr>
            <p:nvPr/>
          </p:nvGrpSpPr>
          <p:grpSpPr bwMode="auto">
            <a:xfrm>
              <a:off x="2364" y="2076"/>
              <a:ext cx="417" cy="490"/>
              <a:chOff x="1781" y="1011"/>
              <a:chExt cx="417" cy="490"/>
            </a:xfrm>
          </p:grpSpPr>
          <p:sp>
            <p:nvSpPr>
              <p:cNvPr id="78928" name="AutoShape 38"/>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r>
                  <a:rPr lang="en-US" sz="1800" b="1"/>
                  <a:t>10</a:t>
                </a:r>
              </a:p>
            </p:txBody>
          </p:sp>
          <p:sp>
            <p:nvSpPr>
              <p:cNvPr id="78929" name="AutoShape 39"/>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78930" name="Oval 40"/>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grpSp>
        <p:nvGrpSpPr>
          <p:cNvPr id="8" name="Group 103"/>
          <p:cNvGrpSpPr>
            <a:grpSpLocks noChangeAspect="1"/>
          </p:cNvGrpSpPr>
          <p:nvPr/>
        </p:nvGrpSpPr>
        <p:grpSpPr bwMode="auto">
          <a:xfrm>
            <a:off x="3589338" y="2014538"/>
            <a:ext cx="1946275" cy="2755900"/>
            <a:chOff x="-447" y="472"/>
            <a:chExt cx="1116" cy="1581"/>
          </a:xfrm>
        </p:grpSpPr>
        <p:sp>
          <p:nvSpPr>
            <p:cNvPr id="1244204" name="AutoShape 44"/>
            <p:cNvSpPr>
              <a:spLocks noChangeAspect="1" noChangeArrowheads="1"/>
            </p:cNvSpPr>
            <p:nvPr/>
          </p:nvSpPr>
          <p:spPr bwMode="auto">
            <a:xfrm>
              <a:off x="-445" y="472"/>
              <a:ext cx="1107" cy="1581"/>
            </a:xfrm>
            <a:prstGeom prst="can">
              <a:avLst>
                <a:gd name="adj" fmla="val 22944"/>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78890" name="Freeform 45"/>
            <p:cNvSpPr>
              <a:spLocks noChangeAspect="1"/>
            </p:cNvSpPr>
            <p:nvPr/>
          </p:nvSpPr>
          <p:spPr bwMode="auto">
            <a:xfrm>
              <a:off x="-447" y="1842"/>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78891" name="AutoShape 46"/>
            <p:cNvSpPr>
              <a:spLocks noChangeAspect="1" noChangeArrowheads="1"/>
            </p:cNvSpPr>
            <p:nvPr/>
          </p:nvSpPr>
          <p:spPr bwMode="auto">
            <a:xfrm>
              <a:off x="-444" y="1106"/>
              <a:ext cx="1107" cy="328"/>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78892" name="AutoShape 47"/>
            <p:cNvSpPr>
              <a:spLocks noChangeAspect="1" noChangeArrowheads="1"/>
            </p:cNvSpPr>
            <p:nvPr/>
          </p:nvSpPr>
          <p:spPr bwMode="auto">
            <a:xfrm rot="-5400000">
              <a:off x="-926" y="1347"/>
              <a:ext cx="1186" cy="56"/>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78893" name="Line 48"/>
            <p:cNvSpPr>
              <a:spLocks noChangeAspect="1" noChangeShapeType="1"/>
            </p:cNvSpPr>
            <p:nvPr/>
          </p:nvSpPr>
          <p:spPr bwMode="auto">
            <a:xfrm>
              <a:off x="-283" y="814"/>
              <a:ext cx="0" cy="1161"/>
            </a:xfrm>
            <a:prstGeom prst="line">
              <a:avLst/>
            </a:prstGeom>
            <a:noFill/>
            <a:ln w="19050">
              <a:solidFill>
                <a:srgbClr val="FFFFFF"/>
              </a:solidFill>
              <a:round/>
              <a:headEnd/>
              <a:tailEnd/>
            </a:ln>
          </p:spPr>
          <p:txBody>
            <a:bodyPr/>
            <a:lstStyle/>
            <a:p>
              <a:endParaRPr lang="en-US"/>
            </a:p>
          </p:txBody>
        </p:sp>
        <p:sp>
          <p:nvSpPr>
            <p:cNvPr id="78894" name="Freeform 49"/>
            <p:cNvSpPr>
              <a:spLocks noChangeAspect="1"/>
            </p:cNvSpPr>
            <p:nvPr/>
          </p:nvSpPr>
          <p:spPr bwMode="auto">
            <a:xfrm flipV="1">
              <a:off x="-444" y="1915"/>
              <a:ext cx="1111" cy="88"/>
            </a:xfrm>
            <a:custGeom>
              <a:avLst/>
              <a:gdLst>
                <a:gd name="T0" fmla="*/ 0 w 1116"/>
                <a:gd name="T1" fmla="*/ 82 h 88"/>
                <a:gd name="T2" fmla="*/ 127 w 1116"/>
                <a:gd name="T3" fmla="*/ 33 h 88"/>
                <a:gd name="T4" fmla="*/ 483 w 1116"/>
                <a:gd name="T5" fmla="*/ 3 h 88"/>
                <a:gd name="T6" fmla="*/ 862 w 1116"/>
                <a:gd name="T7" fmla="*/ 18 h 88"/>
                <a:gd name="T8" fmla="*/ 1071 w 1116"/>
                <a:gd name="T9" fmla="*/ 57 h 88"/>
                <a:gd name="T10" fmla="*/ 1104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78895" name="Freeform 50"/>
            <p:cNvSpPr>
              <a:spLocks noChangeAspect="1"/>
            </p:cNvSpPr>
            <p:nvPr/>
          </p:nvSpPr>
          <p:spPr bwMode="auto">
            <a:xfrm flipV="1">
              <a:off x="-447" y="1913"/>
              <a:ext cx="1111" cy="111"/>
            </a:xfrm>
            <a:custGeom>
              <a:avLst/>
              <a:gdLst>
                <a:gd name="T0" fmla="*/ 0 w 1116"/>
                <a:gd name="T1" fmla="*/ 103 h 88"/>
                <a:gd name="T2" fmla="*/ 127 w 1116"/>
                <a:gd name="T3" fmla="*/ 42 h 88"/>
                <a:gd name="T4" fmla="*/ 483 w 1116"/>
                <a:gd name="T5" fmla="*/ 4 h 88"/>
                <a:gd name="T6" fmla="*/ 862 w 1116"/>
                <a:gd name="T7" fmla="*/ 23 h 88"/>
                <a:gd name="T8" fmla="*/ 1071 w 1116"/>
                <a:gd name="T9" fmla="*/ 72 h 88"/>
                <a:gd name="T10" fmla="*/ 1104 w 1116"/>
                <a:gd name="T11" fmla="*/ 111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sp>
          <p:nvSpPr>
            <p:cNvPr id="78896" name="Oval 52"/>
            <p:cNvSpPr>
              <a:spLocks noChangeAspect="1" noChangeArrowheads="1"/>
            </p:cNvSpPr>
            <p:nvPr/>
          </p:nvSpPr>
          <p:spPr bwMode="auto">
            <a:xfrm>
              <a:off x="256" y="1602"/>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897" name="Oval 53"/>
            <p:cNvSpPr>
              <a:spLocks noChangeAspect="1" noChangeArrowheads="1"/>
            </p:cNvSpPr>
            <p:nvPr/>
          </p:nvSpPr>
          <p:spPr bwMode="auto">
            <a:xfrm>
              <a:off x="55" y="1801"/>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898" name="Oval 54"/>
            <p:cNvSpPr>
              <a:spLocks noChangeAspect="1" noChangeArrowheads="1"/>
            </p:cNvSpPr>
            <p:nvPr/>
          </p:nvSpPr>
          <p:spPr bwMode="auto">
            <a:xfrm>
              <a:off x="-227" y="1468"/>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78899" name="Group 55"/>
            <p:cNvGrpSpPr>
              <a:grpSpLocks noChangeAspect="1"/>
            </p:cNvGrpSpPr>
            <p:nvPr/>
          </p:nvGrpSpPr>
          <p:grpSpPr bwMode="auto">
            <a:xfrm rot="-1491822">
              <a:off x="397" y="1510"/>
              <a:ext cx="204" cy="88"/>
              <a:chOff x="1504" y="2728"/>
              <a:chExt cx="124" cy="88"/>
            </a:xfrm>
          </p:grpSpPr>
          <p:sp>
            <p:nvSpPr>
              <p:cNvPr id="78916" name="Line 56"/>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17" name="Line 57"/>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18" name="Line 58"/>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900" name="Group 59"/>
            <p:cNvGrpSpPr>
              <a:grpSpLocks noChangeAspect="1"/>
            </p:cNvGrpSpPr>
            <p:nvPr/>
          </p:nvGrpSpPr>
          <p:grpSpPr bwMode="auto">
            <a:xfrm rot="388985">
              <a:off x="200" y="1779"/>
              <a:ext cx="243" cy="108"/>
              <a:chOff x="1504" y="2728"/>
              <a:chExt cx="124" cy="88"/>
            </a:xfrm>
          </p:grpSpPr>
          <p:sp>
            <p:nvSpPr>
              <p:cNvPr id="78913" name="Line 60"/>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14" name="Line 61"/>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15" name="Line 62"/>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901" name="Group 63"/>
            <p:cNvGrpSpPr>
              <a:grpSpLocks noChangeAspect="1"/>
            </p:cNvGrpSpPr>
            <p:nvPr/>
          </p:nvGrpSpPr>
          <p:grpSpPr bwMode="auto">
            <a:xfrm rot="3051674">
              <a:off x="-114" y="1580"/>
              <a:ext cx="203" cy="144"/>
              <a:chOff x="1504" y="2728"/>
              <a:chExt cx="124" cy="88"/>
            </a:xfrm>
          </p:grpSpPr>
          <p:sp>
            <p:nvSpPr>
              <p:cNvPr id="78910" name="Line 64"/>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911" name="Line 65"/>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912" name="Line 66"/>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902" name="Group 67"/>
            <p:cNvGrpSpPr>
              <a:grpSpLocks noChangeAspect="1"/>
            </p:cNvGrpSpPr>
            <p:nvPr/>
          </p:nvGrpSpPr>
          <p:grpSpPr bwMode="auto">
            <a:xfrm>
              <a:off x="-260" y="752"/>
              <a:ext cx="417" cy="490"/>
              <a:chOff x="1781" y="1011"/>
              <a:chExt cx="417" cy="490"/>
            </a:xfrm>
          </p:grpSpPr>
          <p:sp>
            <p:nvSpPr>
              <p:cNvPr id="78907" name="AutoShape 68"/>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r>
                  <a:rPr lang="en-US" sz="1800" b="1"/>
                  <a:t>10</a:t>
                </a:r>
              </a:p>
            </p:txBody>
          </p:sp>
          <p:sp>
            <p:nvSpPr>
              <p:cNvPr id="78908" name="AutoShape 69"/>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78909" name="Oval 70"/>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nvGrpSpPr>
            <p:cNvPr id="78903" name="Group 99"/>
            <p:cNvGrpSpPr>
              <a:grpSpLocks noChangeAspect="1"/>
            </p:cNvGrpSpPr>
            <p:nvPr/>
          </p:nvGrpSpPr>
          <p:grpSpPr bwMode="auto">
            <a:xfrm>
              <a:off x="192" y="742"/>
              <a:ext cx="417" cy="490"/>
              <a:chOff x="1781" y="1011"/>
              <a:chExt cx="417" cy="490"/>
            </a:xfrm>
          </p:grpSpPr>
          <p:sp>
            <p:nvSpPr>
              <p:cNvPr id="78904" name="AutoShape 100"/>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r>
                  <a:rPr lang="en-US" sz="1800" b="1"/>
                  <a:t>10</a:t>
                </a:r>
              </a:p>
            </p:txBody>
          </p:sp>
          <p:sp>
            <p:nvSpPr>
              <p:cNvPr id="78905" name="AutoShape 101"/>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78906" name="Oval 102"/>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grpSp>
        <p:nvGrpSpPr>
          <p:cNvPr id="14" name="Group 133"/>
          <p:cNvGrpSpPr>
            <a:grpSpLocks noChangeAspect="1"/>
          </p:cNvGrpSpPr>
          <p:nvPr/>
        </p:nvGrpSpPr>
        <p:grpSpPr bwMode="auto">
          <a:xfrm>
            <a:off x="6357938" y="2014538"/>
            <a:ext cx="1946275" cy="2755900"/>
            <a:chOff x="5202" y="1524"/>
            <a:chExt cx="1116" cy="1581"/>
          </a:xfrm>
        </p:grpSpPr>
        <p:sp>
          <p:nvSpPr>
            <p:cNvPr id="1244265" name="AutoShape 105"/>
            <p:cNvSpPr>
              <a:spLocks noChangeAspect="1" noChangeArrowheads="1"/>
            </p:cNvSpPr>
            <p:nvPr/>
          </p:nvSpPr>
          <p:spPr bwMode="auto">
            <a:xfrm>
              <a:off x="5204" y="1524"/>
              <a:ext cx="1107" cy="1581"/>
            </a:xfrm>
            <a:prstGeom prst="can">
              <a:avLst>
                <a:gd name="adj" fmla="val 22944"/>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78863" name="Freeform 106"/>
            <p:cNvSpPr>
              <a:spLocks noChangeAspect="1"/>
            </p:cNvSpPr>
            <p:nvPr/>
          </p:nvSpPr>
          <p:spPr bwMode="auto">
            <a:xfrm>
              <a:off x="5202" y="2894"/>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78864" name="AutoShape 107"/>
            <p:cNvSpPr>
              <a:spLocks noChangeAspect="1" noChangeArrowheads="1"/>
            </p:cNvSpPr>
            <p:nvPr/>
          </p:nvSpPr>
          <p:spPr bwMode="auto">
            <a:xfrm>
              <a:off x="5205" y="1906"/>
              <a:ext cx="1107" cy="328"/>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78865" name="AutoShape 108"/>
            <p:cNvSpPr>
              <a:spLocks noChangeAspect="1" noChangeArrowheads="1"/>
            </p:cNvSpPr>
            <p:nvPr/>
          </p:nvSpPr>
          <p:spPr bwMode="auto">
            <a:xfrm rot="-5400000">
              <a:off x="4723" y="2399"/>
              <a:ext cx="1186" cy="56"/>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78866" name="Line 109"/>
            <p:cNvSpPr>
              <a:spLocks noChangeAspect="1" noChangeShapeType="1"/>
            </p:cNvSpPr>
            <p:nvPr/>
          </p:nvSpPr>
          <p:spPr bwMode="auto">
            <a:xfrm>
              <a:off x="5366" y="1866"/>
              <a:ext cx="0" cy="1161"/>
            </a:xfrm>
            <a:prstGeom prst="line">
              <a:avLst/>
            </a:prstGeom>
            <a:noFill/>
            <a:ln w="19050">
              <a:solidFill>
                <a:srgbClr val="FFFFFF"/>
              </a:solidFill>
              <a:round/>
              <a:headEnd/>
              <a:tailEnd/>
            </a:ln>
          </p:spPr>
          <p:txBody>
            <a:bodyPr/>
            <a:lstStyle/>
            <a:p>
              <a:endParaRPr lang="en-US"/>
            </a:p>
          </p:txBody>
        </p:sp>
        <p:sp>
          <p:nvSpPr>
            <p:cNvPr id="78867" name="Freeform 110"/>
            <p:cNvSpPr>
              <a:spLocks noChangeAspect="1"/>
            </p:cNvSpPr>
            <p:nvPr/>
          </p:nvSpPr>
          <p:spPr bwMode="auto">
            <a:xfrm flipV="1">
              <a:off x="5205" y="2967"/>
              <a:ext cx="1111" cy="88"/>
            </a:xfrm>
            <a:custGeom>
              <a:avLst/>
              <a:gdLst>
                <a:gd name="T0" fmla="*/ 0 w 1116"/>
                <a:gd name="T1" fmla="*/ 82 h 88"/>
                <a:gd name="T2" fmla="*/ 127 w 1116"/>
                <a:gd name="T3" fmla="*/ 33 h 88"/>
                <a:gd name="T4" fmla="*/ 483 w 1116"/>
                <a:gd name="T5" fmla="*/ 3 h 88"/>
                <a:gd name="T6" fmla="*/ 862 w 1116"/>
                <a:gd name="T7" fmla="*/ 18 h 88"/>
                <a:gd name="T8" fmla="*/ 1071 w 1116"/>
                <a:gd name="T9" fmla="*/ 57 h 88"/>
                <a:gd name="T10" fmla="*/ 1104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78868" name="Freeform 111"/>
            <p:cNvSpPr>
              <a:spLocks noChangeAspect="1"/>
            </p:cNvSpPr>
            <p:nvPr/>
          </p:nvSpPr>
          <p:spPr bwMode="auto">
            <a:xfrm flipV="1">
              <a:off x="5202" y="2965"/>
              <a:ext cx="1111" cy="111"/>
            </a:xfrm>
            <a:custGeom>
              <a:avLst/>
              <a:gdLst>
                <a:gd name="T0" fmla="*/ 0 w 1116"/>
                <a:gd name="T1" fmla="*/ 103 h 88"/>
                <a:gd name="T2" fmla="*/ 127 w 1116"/>
                <a:gd name="T3" fmla="*/ 42 h 88"/>
                <a:gd name="T4" fmla="*/ 483 w 1116"/>
                <a:gd name="T5" fmla="*/ 4 h 88"/>
                <a:gd name="T6" fmla="*/ 862 w 1116"/>
                <a:gd name="T7" fmla="*/ 23 h 88"/>
                <a:gd name="T8" fmla="*/ 1071 w 1116"/>
                <a:gd name="T9" fmla="*/ 72 h 88"/>
                <a:gd name="T10" fmla="*/ 1104 w 1116"/>
                <a:gd name="T11" fmla="*/ 111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sp>
          <p:nvSpPr>
            <p:cNvPr id="78869" name="Oval 113"/>
            <p:cNvSpPr>
              <a:spLocks noChangeAspect="1" noChangeArrowheads="1"/>
            </p:cNvSpPr>
            <p:nvPr/>
          </p:nvSpPr>
          <p:spPr bwMode="auto">
            <a:xfrm>
              <a:off x="5855" y="2489"/>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870" name="Oval 114"/>
            <p:cNvSpPr>
              <a:spLocks noChangeAspect="1" noChangeArrowheads="1"/>
            </p:cNvSpPr>
            <p:nvPr/>
          </p:nvSpPr>
          <p:spPr bwMode="auto">
            <a:xfrm>
              <a:off x="5633" y="2722"/>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78871" name="Oval 115"/>
            <p:cNvSpPr>
              <a:spLocks noChangeAspect="1" noChangeArrowheads="1"/>
            </p:cNvSpPr>
            <p:nvPr/>
          </p:nvSpPr>
          <p:spPr bwMode="auto">
            <a:xfrm>
              <a:off x="5401" y="2266"/>
              <a:ext cx="127" cy="12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78872" name="Group 116"/>
            <p:cNvGrpSpPr>
              <a:grpSpLocks noChangeAspect="1"/>
            </p:cNvGrpSpPr>
            <p:nvPr/>
          </p:nvGrpSpPr>
          <p:grpSpPr bwMode="auto">
            <a:xfrm rot="-1508594">
              <a:off x="5968" y="2356"/>
              <a:ext cx="331" cy="115"/>
              <a:chOff x="1504" y="2728"/>
              <a:chExt cx="124" cy="88"/>
            </a:xfrm>
          </p:grpSpPr>
          <p:sp>
            <p:nvSpPr>
              <p:cNvPr id="78886" name="Line 117"/>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887" name="Line 118"/>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888" name="Line 119"/>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873" name="Group 120"/>
            <p:cNvGrpSpPr>
              <a:grpSpLocks noChangeAspect="1"/>
            </p:cNvGrpSpPr>
            <p:nvPr/>
          </p:nvGrpSpPr>
          <p:grpSpPr bwMode="auto">
            <a:xfrm rot="388985">
              <a:off x="5787" y="2740"/>
              <a:ext cx="250" cy="98"/>
              <a:chOff x="1504" y="2728"/>
              <a:chExt cx="124" cy="88"/>
            </a:xfrm>
          </p:grpSpPr>
          <p:sp>
            <p:nvSpPr>
              <p:cNvPr id="78883" name="Line 121"/>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884" name="Line 122"/>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885" name="Line 123"/>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78874" name="Group 128"/>
            <p:cNvGrpSpPr>
              <a:grpSpLocks noChangeAspect="1"/>
            </p:cNvGrpSpPr>
            <p:nvPr/>
          </p:nvGrpSpPr>
          <p:grpSpPr bwMode="auto">
            <a:xfrm>
              <a:off x="5550" y="1552"/>
              <a:ext cx="417" cy="490"/>
              <a:chOff x="1781" y="1011"/>
              <a:chExt cx="417" cy="490"/>
            </a:xfrm>
          </p:grpSpPr>
          <p:sp>
            <p:nvSpPr>
              <p:cNvPr id="78880" name="AutoShape 129"/>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r>
                  <a:rPr lang="en-US" sz="1800" b="1"/>
                  <a:t>10</a:t>
                </a:r>
              </a:p>
            </p:txBody>
          </p:sp>
          <p:sp>
            <p:nvSpPr>
              <p:cNvPr id="78881" name="AutoShape 130"/>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78882" name="Oval 131"/>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nvGrpSpPr>
            <p:cNvPr id="78875" name="Group 124"/>
            <p:cNvGrpSpPr>
              <a:grpSpLocks noChangeAspect="1"/>
            </p:cNvGrpSpPr>
            <p:nvPr/>
          </p:nvGrpSpPr>
          <p:grpSpPr bwMode="auto">
            <a:xfrm rot="3539094">
              <a:off x="5475" y="2463"/>
              <a:ext cx="311" cy="100"/>
              <a:chOff x="1504" y="2728"/>
              <a:chExt cx="124" cy="88"/>
            </a:xfrm>
          </p:grpSpPr>
          <p:sp>
            <p:nvSpPr>
              <p:cNvPr id="78877" name="Line 125"/>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78878" name="Line 126"/>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78879" name="Line 127"/>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78876" name="Oval 132"/>
            <p:cNvSpPr>
              <a:spLocks noChangeAspect="1" noChangeArrowheads="1"/>
            </p:cNvSpPr>
            <p:nvPr/>
          </p:nvSpPr>
          <p:spPr bwMode="auto">
            <a:xfrm>
              <a:off x="5211" y="1527"/>
              <a:ext cx="1105" cy="250"/>
            </a:xfrm>
            <a:prstGeom prst="ellipse">
              <a:avLst/>
            </a:prstGeom>
            <a:noFill/>
            <a:ln w="15875">
              <a:solidFill>
                <a:srgbClr val="333333"/>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124417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44169"/>
                                        </p:tgtEl>
                                        <p:attrNameLst>
                                          <p:attrName>style.visibility</p:attrName>
                                        </p:attrNameLst>
                                      </p:cBhvr>
                                      <p:to>
                                        <p:strVal val="visible"/>
                                      </p:to>
                                    </p:set>
                                    <p:animEffect transition="in" filter="fade">
                                      <p:cBhvr>
                                        <p:cTn id="14" dur="1000"/>
                                        <p:tgtEl>
                                          <p:spTgt spid="1244169"/>
                                        </p:tgtEl>
                                      </p:cBhvr>
                                    </p:animEffect>
                                    <p:anim calcmode="lin" valueType="num">
                                      <p:cBhvr>
                                        <p:cTn id="15" dur="1000" fill="hold"/>
                                        <p:tgtEl>
                                          <p:spTgt spid="1244169"/>
                                        </p:tgtEl>
                                        <p:attrNameLst>
                                          <p:attrName>ppt_x</p:attrName>
                                        </p:attrNameLst>
                                      </p:cBhvr>
                                      <p:tavLst>
                                        <p:tav tm="0">
                                          <p:val>
                                            <p:strVal val="#ppt_x"/>
                                          </p:val>
                                        </p:tav>
                                        <p:tav tm="100000">
                                          <p:val>
                                            <p:strVal val="#ppt_x"/>
                                          </p:val>
                                        </p:tav>
                                      </p:tavLst>
                                    </p:anim>
                                    <p:anim calcmode="lin" valueType="num">
                                      <p:cBhvr>
                                        <p:cTn id="16" dur="1000" fill="hold"/>
                                        <p:tgtEl>
                                          <p:spTgt spid="124416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mph" presetSubtype="0" grpId="1" nodeType="clickEffect">
                                  <p:stCondLst>
                                    <p:cond delay="0"/>
                                  </p:stCondLst>
                                  <p:childTnLst>
                                    <p:set>
                                      <p:cBhvr rctx="PPT">
                                        <p:cTn id="20" dur="indefinite"/>
                                        <p:tgtEl>
                                          <p:spTgt spid="1244172"/>
                                        </p:tgtEl>
                                        <p:attrNameLst>
                                          <p:attrName>style.opacity</p:attrName>
                                        </p:attrNameLst>
                                      </p:cBhvr>
                                      <p:to>
                                        <p:strVal val="0.5"/>
                                      </p:to>
                                    </p:set>
                                    <p:animEffect filter="image" prLst="opacity: 0.5">
                                      <p:cBhvr rctx="IE">
                                        <p:cTn id="21" dur="indefinite"/>
                                        <p:tgtEl>
                                          <p:spTgt spid="1244172"/>
                                        </p:tgtEl>
                                      </p:cBhvr>
                                    </p:animEffect>
                                  </p:childTnLst>
                                </p:cTn>
                              </p:par>
                              <p:par>
                                <p:cTn id="22" presetID="9" presetClass="emph" presetSubtype="0" grpId="1" nodeType="withEffect">
                                  <p:stCondLst>
                                    <p:cond delay="0"/>
                                  </p:stCondLst>
                                  <p:childTnLst>
                                    <p:set>
                                      <p:cBhvr rctx="PPT">
                                        <p:cTn id="23" dur="indefinite"/>
                                        <p:tgtEl>
                                          <p:spTgt spid="1244169"/>
                                        </p:tgtEl>
                                        <p:attrNameLst>
                                          <p:attrName>style.opacity</p:attrName>
                                        </p:attrNameLst>
                                      </p:cBhvr>
                                      <p:to>
                                        <p:strVal val="0.5"/>
                                      </p:to>
                                    </p:set>
                                    <p:animEffect filter="image" prLst="opacity: 0.5">
                                      <p:cBhvr rctx="IE">
                                        <p:cTn id="24" dur="indefinite"/>
                                        <p:tgtEl>
                                          <p:spTgt spid="1244169"/>
                                        </p:tgtEl>
                                      </p:cBhvr>
                                    </p:animEffect>
                                  </p:childTnLst>
                                </p:cTn>
                              </p:par>
                              <p:par>
                                <p:cTn id="25" presetID="9" presetClass="emph" presetSubtype="0" nodeType="withEffect">
                                  <p:stCondLst>
                                    <p:cond delay="0"/>
                                  </p:stCondLst>
                                  <p:childTnLst>
                                    <p:set>
                                      <p:cBhvr rctx="PPT">
                                        <p:cTn id="26" dur="indefinite"/>
                                        <p:tgtEl>
                                          <p:spTgt spid="8"/>
                                        </p:tgtEl>
                                        <p:attrNameLst>
                                          <p:attrName>style.opacity</p:attrName>
                                        </p:attrNameLst>
                                      </p:cBhvr>
                                      <p:to>
                                        <p:strVal val="0.5"/>
                                      </p:to>
                                    </p:set>
                                    <p:animEffect filter="image" prLst="opacity: 0.5">
                                      <p:cBhvr rctx="IE">
                                        <p:cTn id="27" dur="indefinite"/>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par>
                                <p:cTn id="33" presetID="1" presetClass="entr" presetSubtype="0" fill="hold" grpId="0" nodeType="withEffect">
                                  <p:stCondLst>
                                    <p:cond delay="1000"/>
                                  </p:stCondLst>
                                  <p:childTnLst>
                                    <p:set>
                                      <p:cBhvr>
                                        <p:cTn id="34" dur="1" fill="hold">
                                          <p:stCondLst>
                                            <p:cond delay="0"/>
                                          </p:stCondLst>
                                        </p:cTn>
                                        <p:tgtEl>
                                          <p:spTgt spid="12441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244170"/>
                                        </p:tgtEl>
                                        <p:attrNameLst>
                                          <p:attrName>style.visibility</p:attrName>
                                        </p:attrNameLst>
                                      </p:cBhvr>
                                      <p:to>
                                        <p:strVal val="visible"/>
                                      </p:to>
                                    </p:set>
                                    <p:animEffect transition="in" filter="fade">
                                      <p:cBhvr>
                                        <p:cTn id="39" dur="1000"/>
                                        <p:tgtEl>
                                          <p:spTgt spid="1244170"/>
                                        </p:tgtEl>
                                      </p:cBhvr>
                                    </p:animEffect>
                                    <p:anim calcmode="lin" valueType="num">
                                      <p:cBhvr>
                                        <p:cTn id="40" dur="1000" fill="hold"/>
                                        <p:tgtEl>
                                          <p:spTgt spid="1244170"/>
                                        </p:tgtEl>
                                        <p:attrNameLst>
                                          <p:attrName>ppt_x</p:attrName>
                                        </p:attrNameLst>
                                      </p:cBhvr>
                                      <p:tavLst>
                                        <p:tav tm="0">
                                          <p:val>
                                            <p:strVal val="#ppt_x"/>
                                          </p:val>
                                        </p:tav>
                                        <p:tav tm="100000">
                                          <p:val>
                                            <p:strVal val="#ppt_x"/>
                                          </p:val>
                                        </p:tav>
                                      </p:tavLst>
                                    </p:anim>
                                    <p:anim calcmode="lin" valueType="num">
                                      <p:cBhvr>
                                        <p:cTn id="41" dur="1000" fill="hold"/>
                                        <p:tgtEl>
                                          <p:spTgt spid="1244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4169" grpId="0"/>
      <p:bldP spid="1244169" grpId="1"/>
      <p:bldP spid="1244170" grpId="0"/>
      <p:bldP spid="1244172" grpId="0"/>
      <p:bldP spid="1244172" grpId="1"/>
      <p:bldP spid="1244173"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sz="4000" smtClean="0"/>
              <a:t>Kinetic Theory and the Gas Laws</a:t>
            </a:r>
          </a:p>
        </p:txBody>
      </p:sp>
      <p:pic>
        <p:nvPicPr>
          <p:cNvPr id="79875" name="Picture 4" descr="untitled-12"/>
          <p:cNvPicPr>
            <a:picLocks noChangeAspect="1" noChangeArrowheads="1"/>
          </p:cNvPicPr>
          <p:nvPr/>
        </p:nvPicPr>
        <p:blipFill>
          <a:blip r:embed="rId3" cstate="print">
            <a:lum bright="2000" contrast="12000"/>
          </a:blip>
          <a:srcRect l="4361" t="9792" r="69473" b="29099"/>
          <a:stretch>
            <a:fillRect/>
          </a:stretch>
        </p:blipFill>
        <p:spPr bwMode="auto">
          <a:xfrm>
            <a:off x="838200" y="2133600"/>
            <a:ext cx="2209800" cy="3200400"/>
          </a:xfrm>
          <a:prstGeom prst="rect">
            <a:avLst/>
          </a:prstGeom>
          <a:noFill/>
          <a:ln w="9525">
            <a:noFill/>
            <a:miter lim="800000"/>
            <a:headEnd/>
            <a:tailEnd/>
          </a:ln>
        </p:spPr>
      </p:pic>
      <p:pic>
        <p:nvPicPr>
          <p:cNvPr id="40965" name="Picture 5" descr="untitled-12"/>
          <p:cNvPicPr>
            <a:picLocks noChangeAspect="1" noChangeArrowheads="1"/>
          </p:cNvPicPr>
          <p:nvPr/>
        </p:nvPicPr>
        <p:blipFill>
          <a:blip r:embed="rId3" cstate="print">
            <a:lum bright="2000" contrast="12000"/>
          </a:blip>
          <a:srcRect l="37746" t="9912" r="38797" b="28978"/>
          <a:stretch>
            <a:fillRect/>
          </a:stretch>
        </p:blipFill>
        <p:spPr bwMode="auto">
          <a:xfrm>
            <a:off x="3657600" y="2133600"/>
            <a:ext cx="1981200" cy="3200400"/>
          </a:xfrm>
          <a:prstGeom prst="rect">
            <a:avLst/>
          </a:prstGeom>
          <a:noFill/>
          <a:ln w="9525">
            <a:noFill/>
            <a:miter lim="800000"/>
            <a:headEnd/>
            <a:tailEnd/>
          </a:ln>
        </p:spPr>
      </p:pic>
      <p:pic>
        <p:nvPicPr>
          <p:cNvPr id="40966" name="Picture 6" descr="untitled-12"/>
          <p:cNvPicPr>
            <a:picLocks noChangeAspect="1" noChangeArrowheads="1"/>
          </p:cNvPicPr>
          <p:nvPr/>
        </p:nvPicPr>
        <p:blipFill>
          <a:blip r:embed="rId3" cstate="print">
            <a:lum bright="2000" contrast="12000"/>
          </a:blip>
          <a:srcRect l="70226" t="9912" r="5414" b="30434"/>
          <a:stretch>
            <a:fillRect/>
          </a:stretch>
        </p:blipFill>
        <p:spPr bwMode="auto">
          <a:xfrm>
            <a:off x="6400800" y="2133600"/>
            <a:ext cx="2057400" cy="3124200"/>
          </a:xfrm>
          <a:prstGeom prst="rect">
            <a:avLst/>
          </a:prstGeom>
          <a:noFill/>
          <a:ln w="9525">
            <a:noFill/>
            <a:miter lim="800000"/>
            <a:headEnd/>
            <a:tailEnd/>
          </a:ln>
        </p:spPr>
      </p:pic>
      <p:sp>
        <p:nvSpPr>
          <p:cNvPr id="79878" name="Rectangle 8"/>
          <p:cNvSpPr>
            <a:spLocks noChangeArrowheads="1"/>
          </p:cNvSpPr>
          <p:nvPr/>
        </p:nvSpPr>
        <p:spPr bwMode="auto">
          <a:xfrm>
            <a:off x="76200" y="6553200"/>
            <a:ext cx="4597400"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323 (newer book)</a:t>
            </a:r>
          </a:p>
        </p:txBody>
      </p:sp>
      <p:sp>
        <p:nvSpPr>
          <p:cNvPr id="79879" name="AutoShape 9">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79880" name="Text Box 10"/>
          <p:cNvSpPr txBox="1">
            <a:spLocks noChangeArrowheads="1"/>
          </p:cNvSpPr>
          <p:nvPr/>
        </p:nvSpPr>
        <p:spPr bwMode="auto">
          <a:xfrm>
            <a:off x="898525" y="5575300"/>
            <a:ext cx="1990725" cy="825500"/>
          </a:xfrm>
          <a:prstGeom prst="rect">
            <a:avLst/>
          </a:prstGeom>
          <a:noFill/>
          <a:ln w="9525">
            <a:noFill/>
            <a:miter lim="800000"/>
            <a:headEnd/>
            <a:tailEnd/>
          </a:ln>
        </p:spPr>
        <p:txBody>
          <a:bodyPr wrap="none">
            <a:spAutoFit/>
          </a:bodyPr>
          <a:lstStyle/>
          <a:p>
            <a:pPr algn="l"/>
            <a:r>
              <a:rPr lang="en-US" sz="1600"/>
              <a:t>original temperature</a:t>
            </a:r>
          </a:p>
          <a:p>
            <a:pPr algn="l"/>
            <a:r>
              <a:rPr lang="en-US" sz="1600"/>
              <a:t>original pressure</a:t>
            </a:r>
          </a:p>
          <a:p>
            <a:pPr algn="l"/>
            <a:r>
              <a:rPr lang="en-US" sz="1600"/>
              <a:t>original volume</a:t>
            </a:r>
          </a:p>
        </p:txBody>
      </p:sp>
      <p:sp>
        <p:nvSpPr>
          <p:cNvPr id="40971" name="Text Box 11"/>
          <p:cNvSpPr txBox="1">
            <a:spLocks noChangeArrowheads="1"/>
          </p:cNvSpPr>
          <p:nvPr/>
        </p:nvSpPr>
        <p:spPr bwMode="auto">
          <a:xfrm>
            <a:off x="3573463" y="5562600"/>
            <a:ext cx="2217737" cy="825500"/>
          </a:xfrm>
          <a:prstGeom prst="rect">
            <a:avLst/>
          </a:prstGeom>
          <a:noFill/>
          <a:ln w="9525">
            <a:noFill/>
            <a:miter lim="800000"/>
            <a:headEnd/>
            <a:tailEnd/>
          </a:ln>
        </p:spPr>
        <p:txBody>
          <a:bodyPr wrap="none">
            <a:spAutoFit/>
          </a:bodyPr>
          <a:lstStyle/>
          <a:p>
            <a:pPr algn="l"/>
            <a:r>
              <a:rPr lang="en-US" sz="1600"/>
              <a:t>increased temperature</a:t>
            </a:r>
          </a:p>
          <a:p>
            <a:pPr algn="l"/>
            <a:r>
              <a:rPr lang="en-US" sz="1600"/>
              <a:t>increased pressure</a:t>
            </a:r>
          </a:p>
          <a:p>
            <a:pPr algn="l"/>
            <a:r>
              <a:rPr lang="en-US" sz="1600"/>
              <a:t>original volume</a:t>
            </a:r>
          </a:p>
        </p:txBody>
      </p:sp>
      <p:sp>
        <p:nvSpPr>
          <p:cNvPr id="40972" name="Text Box 12"/>
          <p:cNvSpPr txBox="1">
            <a:spLocks noChangeArrowheads="1"/>
          </p:cNvSpPr>
          <p:nvPr/>
        </p:nvSpPr>
        <p:spPr bwMode="auto">
          <a:xfrm>
            <a:off x="6324600" y="5575300"/>
            <a:ext cx="2217738" cy="825500"/>
          </a:xfrm>
          <a:prstGeom prst="rect">
            <a:avLst/>
          </a:prstGeom>
          <a:noFill/>
          <a:ln w="9525">
            <a:noFill/>
            <a:miter lim="800000"/>
            <a:headEnd/>
            <a:tailEnd/>
          </a:ln>
        </p:spPr>
        <p:txBody>
          <a:bodyPr wrap="none">
            <a:spAutoFit/>
          </a:bodyPr>
          <a:lstStyle/>
          <a:p>
            <a:pPr algn="l"/>
            <a:r>
              <a:rPr lang="en-US" sz="1600"/>
              <a:t>increased temperature</a:t>
            </a:r>
          </a:p>
          <a:p>
            <a:pPr algn="l"/>
            <a:r>
              <a:rPr lang="en-US" sz="1600"/>
              <a:t>original pressure</a:t>
            </a:r>
          </a:p>
          <a:p>
            <a:pPr algn="l"/>
            <a:r>
              <a:rPr lang="en-US" sz="1600"/>
              <a:t>increased volume</a:t>
            </a:r>
          </a:p>
        </p:txBody>
      </p:sp>
      <p:sp>
        <p:nvSpPr>
          <p:cNvPr id="79883" name="Text Box 13"/>
          <p:cNvSpPr txBox="1">
            <a:spLocks noChangeArrowheads="1"/>
          </p:cNvSpPr>
          <p:nvPr/>
        </p:nvSpPr>
        <p:spPr bwMode="auto">
          <a:xfrm>
            <a:off x="1660525" y="5272088"/>
            <a:ext cx="463550" cy="366712"/>
          </a:xfrm>
          <a:prstGeom prst="rect">
            <a:avLst/>
          </a:prstGeom>
          <a:noFill/>
          <a:ln w="9525">
            <a:noFill/>
            <a:miter lim="800000"/>
            <a:headEnd/>
            <a:tailEnd/>
          </a:ln>
        </p:spPr>
        <p:txBody>
          <a:bodyPr wrap="none">
            <a:spAutoFit/>
          </a:bodyPr>
          <a:lstStyle/>
          <a:p>
            <a:pPr algn="l"/>
            <a:r>
              <a:rPr lang="en-US" sz="1800" b="1"/>
              <a:t>(a)</a:t>
            </a:r>
          </a:p>
        </p:txBody>
      </p:sp>
      <p:sp>
        <p:nvSpPr>
          <p:cNvPr id="40975" name="Text Box 15"/>
          <p:cNvSpPr txBox="1">
            <a:spLocks noChangeArrowheads="1"/>
          </p:cNvSpPr>
          <p:nvPr/>
        </p:nvSpPr>
        <p:spPr bwMode="auto">
          <a:xfrm>
            <a:off x="7232650" y="5272088"/>
            <a:ext cx="463550" cy="366712"/>
          </a:xfrm>
          <a:prstGeom prst="rect">
            <a:avLst/>
          </a:prstGeom>
          <a:noFill/>
          <a:ln w="9525">
            <a:noFill/>
            <a:miter lim="800000"/>
            <a:headEnd/>
            <a:tailEnd/>
          </a:ln>
        </p:spPr>
        <p:txBody>
          <a:bodyPr wrap="none">
            <a:spAutoFit/>
          </a:bodyPr>
          <a:lstStyle/>
          <a:p>
            <a:pPr algn="l"/>
            <a:r>
              <a:rPr lang="en-US" sz="1800" b="1"/>
              <a: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dissolve">
                                      <p:cBhvr>
                                        <p:cTn id="7" dur="500"/>
                                        <p:tgtEl>
                                          <p:spTgt spid="4096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0971"/>
                                        </p:tgtEl>
                                        <p:attrNameLst>
                                          <p:attrName>style.visibility</p:attrName>
                                        </p:attrNameLst>
                                      </p:cBhvr>
                                      <p:to>
                                        <p:strVal val="visible"/>
                                      </p:to>
                                    </p:set>
                                    <p:animEffect transition="in" filter="fade">
                                      <p:cBhvr>
                                        <p:cTn id="12" dur="1000"/>
                                        <p:tgtEl>
                                          <p:spTgt spid="40971"/>
                                        </p:tgtEl>
                                      </p:cBhvr>
                                    </p:animEffect>
                                    <p:anim calcmode="lin" valueType="num">
                                      <p:cBhvr>
                                        <p:cTn id="13" dur="1000" fill="hold"/>
                                        <p:tgtEl>
                                          <p:spTgt spid="40971"/>
                                        </p:tgtEl>
                                        <p:attrNameLst>
                                          <p:attrName>ppt_x</p:attrName>
                                        </p:attrNameLst>
                                      </p:cBhvr>
                                      <p:tavLst>
                                        <p:tav tm="0">
                                          <p:val>
                                            <p:strVal val="#ppt_x"/>
                                          </p:val>
                                        </p:tav>
                                        <p:tav tm="100000">
                                          <p:val>
                                            <p:strVal val="#ppt_x"/>
                                          </p:val>
                                        </p:tav>
                                      </p:tavLst>
                                    </p:anim>
                                    <p:anim calcmode="lin" valueType="num">
                                      <p:cBhvr>
                                        <p:cTn id="14" dur="1000" fill="hold"/>
                                        <p:tgtEl>
                                          <p:spTgt spid="40971"/>
                                        </p:tgtEl>
                                        <p:attrNameLst>
                                          <p:attrName>ppt_y</p:attrName>
                                        </p:attrNameLst>
                                      </p:cBhvr>
                                      <p:tavLst>
                                        <p:tav tm="0">
                                          <p:val>
                                            <p:strVal val="#ppt_y-.1"/>
                                          </p:val>
                                        </p:tav>
                                        <p:tav tm="100000">
                                          <p:val>
                                            <p:strVal val="#ppt_y"/>
                                          </p:val>
                                        </p:tav>
                                      </p:tavLst>
                                    </p:anim>
                                  </p:childTnLst>
                                </p:cTn>
                              </p:par>
                              <p:par>
                                <p:cTn id="15" presetID="9" presetClass="emph" presetSubtype="0" grpId="1" nodeType="withEffect">
                                  <p:stCondLst>
                                    <p:cond delay="0"/>
                                  </p:stCondLst>
                                  <p:childTnLst>
                                    <p:set>
                                      <p:cBhvr rctx="PPT">
                                        <p:cTn id="16" dur="indefinite"/>
                                        <p:tgtEl>
                                          <p:spTgt spid="40971"/>
                                        </p:tgtEl>
                                        <p:attrNameLst>
                                          <p:attrName>style.opacity</p:attrName>
                                        </p:attrNameLst>
                                      </p:cBhvr>
                                      <p:to>
                                        <p:strVal val="0.5"/>
                                      </p:to>
                                    </p:set>
                                    <p:animEffect filter="image" prLst="opacity: 0.5">
                                      <p:cBhvr rctx="IE">
                                        <p:cTn id="17" dur="indefinite"/>
                                        <p:tgtEl>
                                          <p:spTgt spid="40971"/>
                                        </p:tgtEl>
                                      </p:cBhvr>
                                    </p:animEffect>
                                  </p:childTnLst>
                                </p:cTn>
                              </p:par>
                              <p:par>
                                <p:cTn id="18" presetID="9" presetClass="emph" presetSubtype="0" nodeType="withEffect">
                                  <p:stCondLst>
                                    <p:cond delay="0"/>
                                  </p:stCondLst>
                                  <p:childTnLst>
                                    <p:set>
                                      <p:cBhvr rctx="PPT">
                                        <p:cTn id="19" dur="indefinite"/>
                                        <p:tgtEl>
                                          <p:spTgt spid="40965"/>
                                        </p:tgtEl>
                                        <p:attrNameLst>
                                          <p:attrName>style.opacity</p:attrName>
                                        </p:attrNameLst>
                                      </p:cBhvr>
                                      <p:to>
                                        <p:strVal val="0.5"/>
                                      </p:to>
                                    </p:set>
                                    <p:animEffect filter="image" prLst="opacity: 0.5">
                                      <p:cBhvr rctx="IE">
                                        <p:cTn id="20" dur="indefinite"/>
                                        <p:tgtEl>
                                          <p:spTgt spid="4096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0966"/>
                                        </p:tgtEl>
                                        <p:attrNameLst>
                                          <p:attrName>style.visibility</p:attrName>
                                        </p:attrNameLst>
                                      </p:cBhvr>
                                      <p:to>
                                        <p:strVal val="visible"/>
                                      </p:to>
                                    </p:set>
                                    <p:animEffect transition="in" filter="dissolve">
                                      <p:cBhvr>
                                        <p:cTn id="25" dur="500"/>
                                        <p:tgtEl>
                                          <p:spTgt spid="40966"/>
                                        </p:tgtEl>
                                      </p:cBhvr>
                                    </p:animEffect>
                                  </p:childTnLst>
                                </p:cTn>
                              </p:par>
                              <p:par>
                                <p:cTn id="26" presetID="1" presetClass="entr" presetSubtype="0" fill="hold" grpId="0" nodeType="withEffect">
                                  <p:stCondLst>
                                    <p:cond delay="1000"/>
                                  </p:stCondLst>
                                  <p:childTnLst>
                                    <p:set>
                                      <p:cBhvr>
                                        <p:cTn id="27" dur="1" fill="hold">
                                          <p:stCondLst>
                                            <p:cond delay="0"/>
                                          </p:stCondLst>
                                        </p:cTn>
                                        <p:tgtEl>
                                          <p:spTgt spid="4097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40972"/>
                                        </p:tgtEl>
                                        <p:attrNameLst>
                                          <p:attrName>style.visibility</p:attrName>
                                        </p:attrNameLst>
                                      </p:cBhvr>
                                      <p:to>
                                        <p:strVal val="visible"/>
                                      </p:to>
                                    </p:set>
                                    <p:animEffect transition="in" filter="fade">
                                      <p:cBhvr>
                                        <p:cTn id="32" dur="1000"/>
                                        <p:tgtEl>
                                          <p:spTgt spid="40972"/>
                                        </p:tgtEl>
                                      </p:cBhvr>
                                    </p:animEffect>
                                    <p:anim calcmode="lin" valueType="num">
                                      <p:cBhvr>
                                        <p:cTn id="33" dur="1000" fill="hold"/>
                                        <p:tgtEl>
                                          <p:spTgt spid="40972"/>
                                        </p:tgtEl>
                                        <p:attrNameLst>
                                          <p:attrName>ppt_x</p:attrName>
                                        </p:attrNameLst>
                                      </p:cBhvr>
                                      <p:tavLst>
                                        <p:tav tm="0">
                                          <p:val>
                                            <p:strVal val="#ppt_x"/>
                                          </p:val>
                                        </p:tav>
                                        <p:tav tm="100000">
                                          <p:val>
                                            <p:strVal val="#ppt_x"/>
                                          </p:val>
                                        </p:tav>
                                      </p:tavLst>
                                    </p:anim>
                                    <p:anim calcmode="lin" valueType="num">
                                      <p:cBhvr>
                                        <p:cTn id="34" dur="1000" fill="hold"/>
                                        <p:tgtEl>
                                          <p:spTgt spid="409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p:bldP spid="40971" grpId="1"/>
      <p:bldP spid="40972" grpId="0"/>
      <p:bldP spid="4097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mtClean="0"/>
              <a:t>Molar Volume</a:t>
            </a:r>
          </a:p>
        </p:txBody>
      </p:sp>
      <p:sp>
        <p:nvSpPr>
          <p:cNvPr id="80899" name="Rectangle 6"/>
          <p:cNvSpPr>
            <a:spLocks noChangeArrowheads="1"/>
          </p:cNvSpPr>
          <p:nvPr/>
        </p:nvSpPr>
        <p:spPr bwMode="auto">
          <a:xfrm>
            <a:off x="76200" y="6567488"/>
            <a:ext cx="2166938" cy="214312"/>
          </a:xfrm>
          <a:prstGeom prst="rect">
            <a:avLst/>
          </a:prstGeom>
          <a:noFill/>
          <a:ln w="9525">
            <a:noFill/>
            <a:miter lim="800000"/>
            <a:headEnd/>
            <a:tailEnd/>
          </a:ln>
        </p:spPr>
        <p:txBody>
          <a:bodyPr wrap="none">
            <a:spAutoFit/>
          </a:bodyPr>
          <a:lstStyle/>
          <a:p>
            <a:pPr algn="l"/>
            <a:r>
              <a:rPr lang="en-US" sz="800"/>
              <a:t>Timberlake, </a:t>
            </a:r>
            <a:r>
              <a:rPr lang="en-US" sz="800" u="sng"/>
              <a:t>Chemistry </a:t>
            </a:r>
            <a:r>
              <a:rPr lang="en-US" sz="800"/>
              <a:t>7</a:t>
            </a:r>
            <a:r>
              <a:rPr lang="en-US" sz="800" baseline="30000"/>
              <a:t>th</a:t>
            </a:r>
            <a:r>
              <a:rPr lang="en-US" sz="800"/>
              <a:t> Edition, page 268</a:t>
            </a:r>
          </a:p>
        </p:txBody>
      </p:sp>
      <p:sp>
        <p:nvSpPr>
          <p:cNvPr id="80900" name="AutoShape 7">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5131" name="Text Box 11"/>
          <p:cNvSpPr txBox="1">
            <a:spLocks noChangeArrowheads="1"/>
          </p:cNvSpPr>
          <p:nvPr/>
        </p:nvSpPr>
        <p:spPr bwMode="auto">
          <a:xfrm>
            <a:off x="2160588" y="1331913"/>
            <a:ext cx="4797425" cy="366712"/>
          </a:xfrm>
          <a:prstGeom prst="rect">
            <a:avLst/>
          </a:prstGeom>
          <a:noFill/>
          <a:ln w="9525">
            <a:noFill/>
            <a:miter lim="800000"/>
            <a:headEnd/>
            <a:tailEnd/>
          </a:ln>
        </p:spPr>
        <p:txBody>
          <a:bodyPr wrap="none">
            <a:spAutoFit/>
          </a:bodyPr>
          <a:lstStyle/>
          <a:p>
            <a:pPr algn="l"/>
            <a:r>
              <a:rPr lang="en-US" sz="1800"/>
              <a:t>1 mol of a gas @ STP has a volume of 22.4 L</a:t>
            </a:r>
          </a:p>
        </p:txBody>
      </p:sp>
      <p:grpSp>
        <p:nvGrpSpPr>
          <p:cNvPr id="80902" name="Group 80"/>
          <p:cNvGrpSpPr>
            <a:grpSpLocks/>
          </p:cNvGrpSpPr>
          <p:nvPr/>
        </p:nvGrpSpPr>
        <p:grpSpPr bwMode="auto">
          <a:xfrm>
            <a:off x="3633788" y="2174875"/>
            <a:ext cx="2346325" cy="3273425"/>
            <a:chOff x="2187" y="1424"/>
            <a:chExt cx="1478" cy="2062"/>
          </a:xfrm>
        </p:grpSpPr>
        <p:sp>
          <p:nvSpPr>
            <p:cNvPr id="80933" name="Text Box 30"/>
            <p:cNvSpPr txBox="1">
              <a:spLocks noChangeArrowheads="1"/>
            </p:cNvSpPr>
            <p:nvPr/>
          </p:nvSpPr>
          <p:spPr bwMode="auto">
            <a:xfrm>
              <a:off x="3257" y="2874"/>
              <a:ext cx="408" cy="192"/>
            </a:xfrm>
            <a:prstGeom prst="rect">
              <a:avLst/>
            </a:prstGeom>
            <a:noFill/>
            <a:ln w="9525">
              <a:noFill/>
              <a:miter lim="800000"/>
              <a:headEnd/>
              <a:tailEnd/>
            </a:ln>
          </p:spPr>
          <p:txBody>
            <a:bodyPr wrap="none">
              <a:spAutoFit/>
            </a:bodyPr>
            <a:lstStyle/>
            <a:p>
              <a:pPr algn="l"/>
              <a:r>
                <a:rPr lang="en-US" sz="1400"/>
                <a:t>273 K</a:t>
              </a:r>
            </a:p>
          </p:txBody>
        </p:sp>
        <p:sp>
          <p:nvSpPr>
            <p:cNvPr id="80934" name="AutoShape 12"/>
            <p:cNvSpPr>
              <a:spLocks noChangeArrowheads="1"/>
            </p:cNvSpPr>
            <p:nvPr/>
          </p:nvSpPr>
          <p:spPr bwMode="auto">
            <a:xfrm>
              <a:off x="2189" y="1905"/>
              <a:ext cx="1107" cy="1581"/>
            </a:xfrm>
            <a:prstGeom prst="can">
              <a:avLst>
                <a:gd name="adj" fmla="val 22944"/>
              </a:avLst>
            </a:prstGeom>
            <a:gradFill rotWithShape="1">
              <a:gsLst>
                <a:gs pos="0">
                  <a:srgbClr val="009900"/>
                </a:gs>
                <a:gs pos="50000">
                  <a:srgbClr val="99FF99"/>
                </a:gs>
                <a:gs pos="100000">
                  <a:srgbClr val="009900"/>
                </a:gs>
              </a:gsLst>
              <a:lin ang="0" scaled="1"/>
            </a:gradFill>
            <a:ln w="9525">
              <a:solidFill>
                <a:schemeClr val="tx1"/>
              </a:solidFill>
              <a:round/>
              <a:headEnd/>
              <a:tailEnd/>
            </a:ln>
          </p:spPr>
          <p:txBody>
            <a:bodyPr wrap="none" anchor="ctr"/>
            <a:lstStyle/>
            <a:p>
              <a:endParaRPr lang="en-US"/>
            </a:p>
          </p:txBody>
        </p:sp>
        <p:sp>
          <p:nvSpPr>
            <p:cNvPr id="80935" name="Freeform 17"/>
            <p:cNvSpPr>
              <a:spLocks/>
            </p:cNvSpPr>
            <p:nvPr/>
          </p:nvSpPr>
          <p:spPr bwMode="auto">
            <a:xfrm>
              <a:off x="2187" y="3275"/>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
              <a:solidFill>
                <a:srgbClr val="C0C0C0"/>
              </a:solidFill>
              <a:prstDash val="lgDashDotDot"/>
              <a:round/>
              <a:headEnd/>
              <a:tailEnd/>
            </a:ln>
          </p:spPr>
          <p:txBody>
            <a:bodyPr/>
            <a:lstStyle/>
            <a:p>
              <a:endParaRPr lang="en-US"/>
            </a:p>
          </p:txBody>
        </p:sp>
        <p:sp>
          <p:nvSpPr>
            <p:cNvPr id="80936" name="Text Box 18"/>
            <p:cNvSpPr txBox="1">
              <a:spLocks noChangeArrowheads="1"/>
            </p:cNvSpPr>
            <p:nvPr/>
          </p:nvSpPr>
          <p:spPr bwMode="auto">
            <a:xfrm>
              <a:off x="2222" y="2397"/>
              <a:ext cx="883" cy="366"/>
            </a:xfrm>
            <a:prstGeom prst="rect">
              <a:avLst/>
            </a:prstGeom>
            <a:noFill/>
            <a:ln w="9525">
              <a:noFill/>
              <a:miter lim="800000"/>
              <a:headEnd/>
              <a:tailEnd/>
            </a:ln>
          </p:spPr>
          <p:txBody>
            <a:bodyPr wrap="none">
              <a:spAutoFit/>
            </a:bodyPr>
            <a:lstStyle/>
            <a:p>
              <a:pPr algn="l"/>
              <a:r>
                <a:rPr lang="en-US" sz="1600"/>
                <a:t> n</a:t>
              </a:r>
              <a:r>
                <a:rPr lang="en-US" sz="1600" baseline="-25000"/>
                <a:t>He</a:t>
              </a:r>
              <a:r>
                <a:rPr lang="en-US" sz="1600"/>
                <a:t> = 1 mole</a:t>
              </a:r>
            </a:p>
            <a:p>
              <a:pPr algn="l"/>
              <a:r>
                <a:rPr lang="en-US" sz="1600"/>
                <a:t>           (4.0 g)</a:t>
              </a:r>
            </a:p>
          </p:txBody>
        </p:sp>
        <p:sp>
          <p:nvSpPr>
            <p:cNvPr id="80937" name="Text Box 19"/>
            <p:cNvSpPr txBox="1">
              <a:spLocks noChangeArrowheads="1"/>
            </p:cNvSpPr>
            <p:nvPr/>
          </p:nvSpPr>
          <p:spPr bwMode="auto">
            <a:xfrm>
              <a:off x="2223" y="2770"/>
              <a:ext cx="853" cy="212"/>
            </a:xfrm>
            <a:prstGeom prst="rect">
              <a:avLst/>
            </a:prstGeom>
            <a:noFill/>
            <a:ln w="9525">
              <a:noFill/>
              <a:miter lim="800000"/>
              <a:headEnd/>
              <a:tailEnd/>
            </a:ln>
          </p:spPr>
          <p:txBody>
            <a:bodyPr wrap="none">
              <a:spAutoFit/>
            </a:bodyPr>
            <a:lstStyle/>
            <a:p>
              <a:pPr algn="l"/>
              <a:r>
                <a:rPr lang="en-US" sz="1600"/>
                <a:t> V</a:t>
              </a:r>
              <a:r>
                <a:rPr lang="en-US" sz="1600" baseline="-25000"/>
                <a:t>He</a:t>
              </a:r>
              <a:r>
                <a:rPr lang="en-US" sz="1600"/>
                <a:t> = 22.4 L</a:t>
              </a:r>
            </a:p>
          </p:txBody>
        </p:sp>
        <p:sp>
          <p:nvSpPr>
            <p:cNvPr id="80938" name="AutoShape 21"/>
            <p:cNvSpPr>
              <a:spLocks noChangeArrowheads="1"/>
            </p:cNvSpPr>
            <p:nvPr/>
          </p:nvSpPr>
          <p:spPr bwMode="auto">
            <a:xfrm>
              <a:off x="3088" y="1596"/>
              <a:ext cx="51" cy="1549"/>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39" name="AutoShape 33"/>
            <p:cNvSpPr>
              <a:spLocks noChangeArrowheads="1"/>
            </p:cNvSpPr>
            <p:nvPr/>
          </p:nvSpPr>
          <p:spPr bwMode="auto">
            <a:xfrm>
              <a:off x="3089" y="3088"/>
              <a:ext cx="47" cy="54"/>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40" name="AutoShape 22"/>
            <p:cNvSpPr>
              <a:spLocks noChangeArrowheads="1"/>
            </p:cNvSpPr>
            <p:nvPr/>
          </p:nvSpPr>
          <p:spPr bwMode="auto">
            <a:xfrm>
              <a:off x="3100" y="2959"/>
              <a:ext cx="28" cy="155"/>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41" name="AutoShape 13"/>
            <p:cNvSpPr>
              <a:spLocks noChangeArrowheads="1"/>
            </p:cNvSpPr>
            <p:nvPr/>
          </p:nvSpPr>
          <p:spPr bwMode="auto">
            <a:xfrm>
              <a:off x="2190" y="1893"/>
              <a:ext cx="1107" cy="328"/>
            </a:xfrm>
            <a:prstGeom prst="can">
              <a:avLst>
                <a:gd name="adj" fmla="val 50000"/>
              </a:avLst>
            </a:prstGeom>
            <a:gradFill rotWithShape="1">
              <a:gsLst>
                <a:gs pos="0">
                  <a:srgbClr val="3B3B3B"/>
                </a:gs>
                <a:gs pos="100000">
                  <a:srgbClr val="808080"/>
                </a:gs>
              </a:gsLst>
              <a:lin ang="5400000" scaled="1"/>
            </a:gradFill>
            <a:ln w="9525">
              <a:solidFill>
                <a:schemeClr val="tx1"/>
              </a:solidFill>
              <a:round/>
              <a:headEnd/>
              <a:tailEnd/>
            </a:ln>
          </p:spPr>
          <p:txBody>
            <a:bodyPr wrap="none" anchor="ctr"/>
            <a:lstStyle/>
            <a:p>
              <a:endParaRPr lang="en-US"/>
            </a:p>
          </p:txBody>
        </p:sp>
        <p:sp>
          <p:nvSpPr>
            <p:cNvPr id="80942" name="AutoShape 36"/>
            <p:cNvSpPr>
              <a:spLocks noChangeArrowheads="1"/>
            </p:cNvSpPr>
            <p:nvPr/>
          </p:nvSpPr>
          <p:spPr bwMode="auto">
            <a:xfrm>
              <a:off x="3088" y="1598"/>
              <a:ext cx="51" cy="385"/>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43" name="AutoShape 39"/>
            <p:cNvSpPr>
              <a:spLocks noChangeArrowheads="1"/>
            </p:cNvSpPr>
            <p:nvPr/>
          </p:nvSpPr>
          <p:spPr bwMode="auto">
            <a:xfrm>
              <a:off x="2361" y="1592"/>
              <a:ext cx="672" cy="410"/>
            </a:xfrm>
            <a:prstGeom prst="downArrow">
              <a:avLst>
                <a:gd name="adj1" fmla="val 45222"/>
                <a:gd name="adj2" fmla="val 55852"/>
              </a:avLst>
            </a:prstGeom>
            <a:gradFill rotWithShape="1">
              <a:gsLst>
                <a:gs pos="0">
                  <a:schemeClr val="bg1"/>
                </a:gs>
                <a:gs pos="100000">
                  <a:srgbClr val="FF0000"/>
                </a:gs>
              </a:gsLst>
              <a:lin ang="5400000" scaled="1"/>
            </a:gradFill>
            <a:ln w="9525">
              <a:noFill/>
              <a:miter lim="800000"/>
              <a:headEnd/>
              <a:tailEnd/>
            </a:ln>
          </p:spPr>
          <p:txBody>
            <a:bodyPr vert="eaVert" wrap="none" anchor="ctr"/>
            <a:lstStyle/>
            <a:p>
              <a:endParaRPr lang="en-US"/>
            </a:p>
          </p:txBody>
        </p:sp>
        <p:sp>
          <p:nvSpPr>
            <p:cNvPr id="80944" name="Text Box 40"/>
            <p:cNvSpPr txBox="1">
              <a:spLocks noChangeArrowheads="1"/>
            </p:cNvSpPr>
            <p:nvPr/>
          </p:nvSpPr>
          <p:spPr bwMode="auto">
            <a:xfrm>
              <a:off x="2382" y="1424"/>
              <a:ext cx="669" cy="212"/>
            </a:xfrm>
            <a:prstGeom prst="rect">
              <a:avLst/>
            </a:prstGeom>
            <a:noFill/>
            <a:ln w="9525">
              <a:noFill/>
              <a:miter lim="800000"/>
              <a:headEnd/>
              <a:tailEnd/>
            </a:ln>
          </p:spPr>
          <p:txBody>
            <a:bodyPr wrap="none">
              <a:spAutoFit/>
            </a:bodyPr>
            <a:lstStyle/>
            <a:p>
              <a:pPr algn="l"/>
              <a:r>
                <a:rPr lang="en-US" sz="1600"/>
                <a:t>P = 1 atm</a:t>
              </a:r>
            </a:p>
          </p:txBody>
        </p:sp>
        <p:sp>
          <p:nvSpPr>
            <p:cNvPr id="80945" name="Text Box 57"/>
            <p:cNvSpPr txBox="1">
              <a:spLocks noChangeArrowheads="1"/>
            </p:cNvSpPr>
            <p:nvPr/>
          </p:nvSpPr>
          <p:spPr bwMode="auto">
            <a:xfrm>
              <a:off x="2438" y="2512"/>
              <a:ext cx="152" cy="135"/>
            </a:xfrm>
            <a:prstGeom prst="rect">
              <a:avLst/>
            </a:prstGeom>
            <a:noFill/>
            <a:ln w="9525">
              <a:noFill/>
              <a:miter lim="800000"/>
              <a:headEnd/>
              <a:tailEnd/>
            </a:ln>
          </p:spPr>
          <p:txBody>
            <a:bodyPr wrap="none">
              <a:spAutoFit/>
            </a:bodyPr>
            <a:lstStyle/>
            <a:p>
              <a:pPr algn="l"/>
              <a:r>
                <a:rPr lang="en-US" sz="800"/>
                <a:t>2</a:t>
              </a:r>
            </a:p>
          </p:txBody>
        </p:sp>
        <p:sp>
          <p:nvSpPr>
            <p:cNvPr id="80946" name="Text Box 58"/>
            <p:cNvSpPr txBox="1">
              <a:spLocks noChangeArrowheads="1"/>
            </p:cNvSpPr>
            <p:nvPr/>
          </p:nvSpPr>
          <p:spPr bwMode="auto">
            <a:xfrm>
              <a:off x="2463" y="2891"/>
              <a:ext cx="152" cy="135"/>
            </a:xfrm>
            <a:prstGeom prst="rect">
              <a:avLst/>
            </a:prstGeom>
            <a:noFill/>
            <a:ln w="9525">
              <a:noFill/>
              <a:miter lim="800000"/>
              <a:headEnd/>
              <a:tailEnd/>
            </a:ln>
          </p:spPr>
          <p:txBody>
            <a:bodyPr wrap="none">
              <a:spAutoFit/>
            </a:bodyPr>
            <a:lstStyle/>
            <a:p>
              <a:pPr algn="l"/>
              <a:r>
                <a:rPr lang="en-US" sz="800"/>
                <a:t>2</a:t>
              </a:r>
            </a:p>
          </p:txBody>
        </p:sp>
      </p:grpSp>
      <p:grpSp>
        <p:nvGrpSpPr>
          <p:cNvPr id="80903" name="Group 84"/>
          <p:cNvGrpSpPr>
            <a:grpSpLocks/>
          </p:cNvGrpSpPr>
          <p:nvPr/>
        </p:nvGrpSpPr>
        <p:grpSpPr bwMode="auto">
          <a:xfrm>
            <a:off x="6410325" y="2179638"/>
            <a:ext cx="2346325" cy="3273425"/>
            <a:chOff x="4038" y="1373"/>
            <a:chExt cx="1478" cy="2062"/>
          </a:xfrm>
        </p:grpSpPr>
        <p:sp>
          <p:nvSpPr>
            <p:cNvPr id="80919" name="Text Box 63"/>
            <p:cNvSpPr txBox="1">
              <a:spLocks noChangeArrowheads="1"/>
            </p:cNvSpPr>
            <p:nvPr/>
          </p:nvSpPr>
          <p:spPr bwMode="auto">
            <a:xfrm>
              <a:off x="5108" y="2823"/>
              <a:ext cx="408" cy="192"/>
            </a:xfrm>
            <a:prstGeom prst="rect">
              <a:avLst/>
            </a:prstGeom>
            <a:noFill/>
            <a:ln w="9525">
              <a:noFill/>
              <a:miter lim="800000"/>
              <a:headEnd/>
              <a:tailEnd/>
            </a:ln>
          </p:spPr>
          <p:txBody>
            <a:bodyPr wrap="none">
              <a:spAutoFit/>
            </a:bodyPr>
            <a:lstStyle/>
            <a:p>
              <a:pPr algn="l"/>
              <a:r>
                <a:rPr lang="en-US" sz="1400"/>
                <a:t>273 K</a:t>
              </a:r>
            </a:p>
          </p:txBody>
        </p:sp>
        <p:sp>
          <p:nvSpPr>
            <p:cNvPr id="80920" name="AutoShape 64"/>
            <p:cNvSpPr>
              <a:spLocks noChangeArrowheads="1"/>
            </p:cNvSpPr>
            <p:nvPr/>
          </p:nvSpPr>
          <p:spPr bwMode="auto">
            <a:xfrm>
              <a:off x="4040" y="1854"/>
              <a:ext cx="1107" cy="1581"/>
            </a:xfrm>
            <a:prstGeom prst="can">
              <a:avLst>
                <a:gd name="adj" fmla="val 22944"/>
              </a:avLst>
            </a:prstGeom>
            <a:gradFill rotWithShape="1">
              <a:gsLst>
                <a:gs pos="0">
                  <a:srgbClr val="FF3300"/>
                </a:gs>
                <a:gs pos="50000">
                  <a:srgbClr val="FF7C80"/>
                </a:gs>
                <a:gs pos="100000">
                  <a:srgbClr val="FF3300"/>
                </a:gs>
              </a:gsLst>
              <a:lin ang="0" scaled="1"/>
            </a:gradFill>
            <a:ln w="9525">
              <a:solidFill>
                <a:schemeClr val="tx1"/>
              </a:solidFill>
              <a:round/>
              <a:headEnd/>
              <a:tailEnd/>
            </a:ln>
          </p:spPr>
          <p:txBody>
            <a:bodyPr wrap="none" anchor="ctr"/>
            <a:lstStyle/>
            <a:p>
              <a:endParaRPr lang="en-US"/>
            </a:p>
          </p:txBody>
        </p:sp>
        <p:sp>
          <p:nvSpPr>
            <p:cNvPr id="80921" name="Freeform 65"/>
            <p:cNvSpPr>
              <a:spLocks/>
            </p:cNvSpPr>
            <p:nvPr/>
          </p:nvSpPr>
          <p:spPr bwMode="auto">
            <a:xfrm>
              <a:off x="4038" y="3224"/>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
              <a:solidFill>
                <a:srgbClr val="C0C0C0"/>
              </a:solidFill>
              <a:prstDash val="lgDashDotDot"/>
              <a:round/>
              <a:headEnd/>
              <a:tailEnd/>
            </a:ln>
          </p:spPr>
          <p:txBody>
            <a:bodyPr/>
            <a:lstStyle/>
            <a:p>
              <a:endParaRPr lang="en-US"/>
            </a:p>
          </p:txBody>
        </p:sp>
        <p:sp>
          <p:nvSpPr>
            <p:cNvPr id="80922" name="Text Box 66"/>
            <p:cNvSpPr txBox="1">
              <a:spLocks noChangeArrowheads="1"/>
            </p:cNvSpPr>
            <p:nvPr/>
          </p:nvSpPr>
          <p:spPr bwMode="auto">
            <a:xfrm>
              <a:off x="4073" y="2346"/>
              <a:ext cx="882" cy="366"/>
            </a:xfrm>
            <a:prstGeom prst="rect">
              <a:avLst/>
            </a:prstGeom>
            <a:noFill/>
            <a:ln w="9525">
              <a:noFill/>
              <a:miter lim="800000"/>
              <a:headEnd/>
              <a:tailEnd/>
            </a:ln>
          </p:spPr>
          <p:txBody>
            <a:bodyPr wrap="none">
              <a:spAutoFit/>
            </a:bodyPr>
            <a:lstStyle/>
            <a:p>
              <a:pPr algn="l"/>
              <a:r>
                <a:rPr lang="en-US" sz="1600"/>
                <a:t>  n</a:t>
              </a:r>
              <a:r>
                <a:rPr lang="en-US" sz="1600" baseline="-25000"/>
                <a:t>N</a:t>
              </a:r>
              <a:r>
                <a:rPr lang="en-US" sz="1600"/>
                <a:t> = 1 mole</a:t>
              </a:r>
            </a:p>
            <a:p>
              <a:pPr algn="l"/>
              <a:r>
                <a:rPr lang="en-US" sz="1600"/>
                <a:t>         (28.0 g)</a:t>
              </a:r>
            </a:p>
          </p:txBody>
        </p:sp>
        <p:sp>
          <p:nvSpPr>
            <p:cNvPr id="80923" name="Text Box 67"/>
            <p:cNvSpPr txBox="1">
              <a:spLocks noChangeArrowheads="1"/>
            </p:cNvSpPr>
            <p:nvPr/>
          </p:nvSpPr>
          <p:spPr bwMode="auto">
            <a:xfrm>
              <a:off x="4074" y="2719"/>
              <a:ext cx="840" cy="212"/>
            </a:xfrm>
            <a:prstGeom prst="rect">
              <a:avLst/>
            </a:prstGeom>
            <a:noFill/>
            <a:ln w="9525">
              <a:noFill/>
              <a:miter lim="800000"/>
              <a:headEnd/>
              <a:tailEnd/>
            </a:ln>
          </p:spPr>
          <p:txBody>
            <a:bodyPr wrap="none">
              <a:spAutoFit/>
            </a:bodyPr>
            <a:lstStyle/>
            <a:p>
              <a:pPr algn="l"/>
              <a:r>
                <a:rPr lang="en-US" sz="1600"/>
                <a:t>  V</a:t>
              </a:r>
              <a:r>
                <a:rPr lang="en-US" sz="1600" baseline="-25000"/>
                <a:t>N</a:t>
              </a:r>
              <a:r>
                <a:rPr lang="en-US" sz="1600"/>
                <a:t> = 22.4 L</a:t>
              </a:r>
            </a:p>
          </p:txBody>
        </p:sp>
        <p:sp>
          <p:nvSpPr>
            <p:cNvPr id="80924" name="AutoShape 68"/>
            <p:cNvSpPr>
              <a:spLocks noChangeArrowheads="1"/>
            </p:cNvSpPr>
            <p:nvPr/>
          </p:nvSpPr>
          <p:spPr bwMode="auto">
            <a:xfrm>
              <a:off x="4939" y="1545"/>
              <a:ext cx="51" cy="1549"/>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25" name="AutoShape 69"/>
            <p:cNvSpPr>
              <a:spLocks noChangeArrowheads="1"/>
            </p:cNvSpPr>
            <p:nvPr/>
          </p:nvSpPr>
          <p:spPr bwMode="auto">
            <a:xfrm>
              <a:off x="4940" y="3037"/>
              <a:ext cx="47" cy="54"/>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26" name="AutoShape 70"/>
            <p:cNvSpPr>
              <a:spLocks noChangeArrowheads="1"/>
            </p:cNvSpPr>
            <p:nvPr/>
          </p:nvSpPr>
          <p:spPr bwMode="auto">
            <a:xfrm>
              <a:off x="4951" y="2908"/>
              <a:ext cx="28" cy="155"/>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27" name="AutoShape 71"/>
            <p:cNvSpPr>
              <a:spLocks noChangeArrowheads="1"/>
            </p:cNvSpPr>
            <p:nvPr/>
          </p:nvSpPr>
          <p:spPr bwMode="auto">
            <a:xfrm>
              <a:off x="4041" y="1842"/>
              <a:ext cx="1107" cy="328"/>
            </a:xfrm>
            <a:prstGeom prst="can">
              <a:avLst>
                <a:gd name="adj" fmla="val 50000"/>
              </a:avLst>
            </a:prstGeom>
            <a:gradFill rotWithShape="1">
              <a:gsLst>
                <a:gs pos="0">
                  <a:srgbClr val="3B3B3B"/>
                </a:gs>
                <a:gs pos="100000">
                  <a:srgbClr val="808080"/>
                </a:gs>
              </a:gsLst>
              <a:lin ang="5400000" scaled="1"/>
            </a:gradFill>
            <a:ln w="9525">
              <a:solidFill>
                <a:schemeClr val="tx1"/>
              </a:solidFill>
              <a:round/>
              <a:headEnd/>
              <a:tailEnd/>
            </a:ln>
          </p:spPr>
          <p:txBody>
            <a:bodyPr wrap="none" anchor="ctr"/>
            <a:lstStyle/>
            <a:p>
              <a:endParaRPr lang="en-US"/>
            </a:p>
          </p:txBody>
        </p:sp>
        <p:sp>
          <p:nvSpPr>
            <p:cNvPr id="80928" name="AutoShape 72"/>
            <p:cNvSpPr>
              <a:spLocks noChangeArrowheads="1"/>
            </p:cNvSpPr>
            <p:nvPr/>
          </p:nvSpPr>
          <p:spPr bwMode="auto">
            <a:xfrm>
              <a:off x="4939" y="1547"/>
              <a:ext cx="51" cy="385"/>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29" name="AutoShape 73"/>
            <p:cNvSpPr>
              <a:spLocks noChangeArrowheads="1"/>
            </p:cNvSpPr>
            <p:nvPr/>
          </p:nvSpPr>
          <p:spPr bwMode="auto">
            <a:xfrm>
              <a:off x="4212" y="1541"/>
              <a:ext cx="672" cy="410"/>
            </a:xfrm>
            <a:prstGeom prst="downArrow">
              <a:avLst>
                <a:gd name="adj1" fmla="val 45222"/>
                <a:gd name="adj2" fmla="val 55852"/>
              </a:avLst>
            </a:prstGeom>
            <a:gradFill rotWithShape="1">
              <a:gsLst>
                <a:gs pos="0">
                  <a:schemeClr val="bg1"/>
                </a:gs>
                <a:gs pos="100000">
                  <a:srgbClr val="FF0000"/>
                </a:gs>
              </a:gsLst>
              <a:lin ang="5400000" scaled="1"/>
            </a:gradFill>
            <a:ln w="9525">
              <a:noFill/>
              <a:miter lim="800000"/>
              <a:headEnd/>
              <a:tailEnd/>
            </a:ln>
          </p:spPr>
          <p:txBody>
            <a:bodyPr vert="eaVert" wrap="none" anchor="ctr"/>
            <a:lstStyle/>
            <a:p>
              <a:endParaRPr lang="en-US"/>
            </a:p>
          </p:txBody>
        </p:sp>
        <p:sp>
          <p:nvSpPr>
            <p:cNvPr id="80930" name="Text Box 74"/>
            <p:cNvSpPr txBox="1">
              <a:spLocks noChangeArrowheads="1"/>
            </p:cNvSpPr>
            <p:nvPr/>
          </p:nvSpPr>
          <p:spPr bwMode="auto">
            <a:xfrm>
              <a:off x="4233" y="1373"/>
              <a:ext cx="669" cy="212"/>
            </a:xfrm>
            <a:prstGeom prst="rect">
              <a:avLst/>
            </a:prstGeom>
            <a:noFill/>
            <a:ln w="9525">
              <a:noFill/>
              <a:miter lim="800000"/>
              <a:headEnd/>
              <a:tailEnd/>
            </a:ln>
          </p:spPr>
          <p:txBody>
            <a:bodyPr wrap="none">
              <a:spAutoFit/>
            </a:bodyPr>
            <a:lstStyle/>
            <a:p>
              <a:pPr algn="l"/>
              <a:r>
                <a:rPr lang="en-US" sz="1600"/>
                <a:t>P = 1 atm</a:t>
              </a:r>
            </a:p>
          </p:txBody>
        </p:sp>
        <p:sp>
          <p:nvSpPr>
            <p:cNvPr id="80931" name="Text Box 75"/>
            <p:cNvSpPr txBox="1">
              <a:spLocks noChangeArrowheads="1"/>
            </p:cNvSpPr>
            <p:nvPr/>
          </p:nvSpPr>
          <p:spPr bwMode="auto">
            <a:xfrm>
              <a:off x="4289" y="2461"/>
              <a:ext cx="152" cy="135"/>
            </a:xfrm>
            <a:prstGeom prst="rect">
              <a:avLst/>
            </a:prstGeom>
            <a:noFill/>
            <a:ln w="9525">
              <a:noFill/>
              <a:miter lim="800000"/>
              <a:headEnd/>
              <a:tailEnd/>
            </a:ln>
          </p:spPr>
          <p:txBody>
            <a:bodyPr wrap="none">
              <a:spAutoFit/>
            </a:bodyPr>
            <a:lstStyle/>
            <a:p>
              <a:pPr algn="l"/>
              <a:r>
                <a:rPr lang="en-US" sz="800"/>
                <a:t>2</a:t>
              </a:r>
            </a:p>
          </p:txBody>
        </p:sp>
        <p:sp>
          <p:nvSpPr>
            <p:cNvPr id="80932" name="Text Box 76"/>
            <p:cNvSpPr txBox="1">
              <a:spLocks noChangeArrowheads="1"/>
            </p:cNvSpPr>
            <p:nvPr/>
          </p:nvSpPr>
          <p:spPr bwMode="auto">
            <a:xfrm>
              <a:off x="4314" y="2840"/>
              <a:ext cx="152" cy="135"/>
            </a:xfrm>
            <a:prstGeom prst="rect">
              <a:avLst/>
            </a:prstGeom>
            <a:noFill/>
            <a:ln w="9525">
              <a:noFill/>
              <a:miter lim="800000"/>
              <a:headEnd/>
              <a:tailEnd/>
            </a:ln>
          </p:spPr>
          <p:txBody>
            <a:bodyPr wrap="none">
              <a:spAutoFit/>
            </a:bodyPr>
            <a:lstStyle/>
            <a:p>
              <a:pPr algn="l"/>
              <a:r>
                <a:rPr lang="en-US" sz="800"/>
                <a:t>2</a:t>
              </a:r>
            </a:p>
          </p:txBody>
        </p:sp>
      </p:grpSp>
      <p:grpSp>
        <p:nvGrpSpPr>
          <p:cNvPr id="80904" name="Group 79"/>
          <p:cNvGrpSpPr>
            <a:grpSpLocks/>
          </p:cNvGrpSpPr>
          <p:nvPr/>
        </p:nvGrpSpPr>
        <p:grpSpPr bwMode="auto">
          <a:xfrm>
            <a:off x="873125" y="2173288"/>
            <a:ext cx="2346325" cy="3273425"/>
            <a:chOff x="448" y="1477"/>
            <a:chExt cx="1478" cy="2062"/>
          </a:xfrm>
        </p:grpSpPr>
        <p:sp>
          <p:nvSpPr>
            <p:cNvPr id="80905" name="Text Box 45"/>
            <p:cNvSpPr txBox="1">
              <a:spLocks noChangeArrowheads="1"/>
            </p:cNvSpPr>
            <p:nvPr/>
          </p:nvSpPr>
          <p:spPr bwMode="auto">
            <a:xfrm>
              <a:off x="1518" y="2927"/>
              <a:ext cx="408" cy="192"/>
            </a:xfrm>
            <a:prstGeom prst="rect">
              <a:avLst/>
            </a:prstGeom>
            <a:noFill/>
            <a:ln w="9525">
              <a:noFill/>
              <a:miter lim="800000"/>
              <a:headEnd/>
              <a:tailEnd/>
            </a:ln>
          </p:spPr>
          <p:txBody>
            <a:bodyPr wrap="none">
              <a:spAutoFit/>
            </a:bodyPr>
            <a:lstStyle/>
            <a:p>
              <a:pPr algn="l"/>
              <a:r>
                <a:rPr lang="en-US" sz="1400"/>
                <a:t>273 K</a:t>
              </a:r>
            </a:p>
          </p:txBody>
        </p:sp>
        <p:sp>
          <p:nvSpPr>
            <p:cNvPr id="80906" name="AutoShape 46"/>
            <p:cNvSpPr>
              <a:spLocks noChangeArrowheads="1"/>
            </p:cNvSpPr>
            <p:nvPr/>
          </p:nvSpPr>
          <p:spPr bwMode="auto">
            <a:xfrm>
              <a:off x="450" y="1958"/>
              <a:ext cx="1107" cy="1581"/>
            </a:xfrm>
            <a:prstGeom prst="can">
              <a:avLst>
                <a:gd name="adj" fmla="val 22944"/>
              </a:avLst>
            </a:prstGeom>
            <a:gradFill rotWithShape="1">
              <a:gsLst>
                <a:gs pos="0">
                  <a:srgbClr val="FFE161"/>
                </a:gs>
                <a:gs pos="50000">
                  <a:srgbClr val="FFFF99"/>
                </a:gs>
                <a:gs pos="100000">
                  <a:srgbClr val="FFE161"/>
                </a:gs>
              </a:gsLst>
              <a:lin ang="0" scaled="1"/>
            </a:gradFill>
            <a:ln w="9525">
              <a:solidFill>
                <a:schemeClr val="tx1"/>
              </a:solidFill>
              <a:round/>
              <a:headEnd/>
              <a:tailEnd/>
            </a:ln>
          </p:spPr>
          <p:txBody>
            <a:bodyPr wrap="none" anchor="ctr"/>
            <a:lstStyle/>
            <a:p>
              <a:endParaRPr lang="en-US"/>
            </a:p>
          </p:txBody>
        </p:sp>
        <p:sp>
          <p:nvSpPr>
            <p:cNvPr id="80907" name="Freeform 47"/>
            <p:cNvSpPr>
              <a:spLocks/>
            </p:cNvSpPr>
            <p:nvPr/>
          </p:nvSpPr>
          <p:spPr bwMode="auto">
            <a:xfrm>
              <a:off x="448" y="3328"/>
              <a:ext cx="1116" cy="88"/>
            </a:xfrm>
            <a:custGeom>
              <a:avLst/>
              <a:gdLst>
                <a:gd name="T0" fmla="*/ 0 w 1116"/>
                <a:gd name="T1" fmla="*/ 82 h 88"/>
                <a:gd name="T2" fmla="*/ 128 w 1116"/>
                <a:gd name="T3" fmla="*/ 33 h 88"/>
                <a:gd name="T4" fmla="*/ 485 w 1116"/>
                <a:gd name="T5" fmla="*/ 3 h 88"/>
                <a:gd name="T6" fmla="*/ 866 w 1116"/>
                <a:gd name="T7" fmla="*/ 18 h 88"/>
                <a:gd name="T8" fmla="*/ 1076 w 1116"/>
                <a:gd name="T9" fmla="*/ 57 h 88"/>
                <a:gd name="T10" fmla="*/ 1109 w 1116"/>
                <a:gd name="T11" fmla="*/ 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
              <a:solidFill>
                <a:srgbClr val="C0C0C0"/>
              </a:solidFill>
              <a:prstDash val="lgDashDotDot"/>
              <a:round/>
              <a:headEnd/>
              <a:tailEnd/>
            </a:ln>
          </p:spPr>
          <p:txBody>
            <a:bodyPr/>
            <a:lstStyle/>
            <a:p>
              <a:endParaRPr lang="en-US"/>
            </a:p>
          </p:txBody>
        </p:sp>
        <p:sp>
          <p:nvSpPr>
            <p:cNvPr id="80908" name="Text Box 48"/>
            <p:cNvSpPr txBox="1">
              <a:spLocks noChangeArrowheads="1"/>
            </p:cNvSpPr>
            <p:nvPr/>
          </p:nvSpPr>
          <p:spPr bwMode="auto">
            <a:xfrm>
              <a:off x="483" y="2450"/>
              <a:ext cx="846" cy="366"/>
            </a:xfrm>
            <a:prstGeom prst="rect">
              <a:avLst/>
            </a:prstGeom>
            <a:noFill/>
            <a:ln w="9525">
              <a:noFill/>
              <a:miter lim="800000"/>
              <a:headEnd/>
              <a:tailEnd/>
            </a:ln>
          </p:spPr>
          <p:txBody>
            <a:bodyPr wrap="none">
              <a:spAutoFit/>
            </a:bodyPr>
            <a:lstStyle/>
            <a:p>
              <a:pPr algn="l"/>
              <a:r>
                <a:rPr lang="en-US" sz="1600"/>
                <a:t>n</a:t>
              </a:r>
              <a:r>
                <a:rPr lang="en-US" sz="1600" baseline="-25000"/>
                <a:t>O</a:t>
              </a:r>
              <a:r>
                <a:rPr lang="en-US" sz="1600"/>
                <a:t> = 1 mole</a:t>
              </a:r>
            </a:p>
            <a:p>
              <a:pPr algn="l"/>
              <a:r>
                <a:rPr lang="en-US" sz="1600"/>
                <a:t>        (32.0 g)</a:t>
              </a:r>
            </a:p>
          </p:txBody>
        </p:sp>
        <p:sp>
          <p:nvSpPr>
            <p:cNvPr id="80909" name="Text Box 49"/>
            <p:cNvSpPr txBox="1">
              <a:spLocks noChangeArrowheads="1"/>
            </p:cNvSpPr>
            <p:nvPr/>
          </p:nvSpPr>
          <p:spPr bwMode="auto">
            <a:xfrm>
              <a:off x="484" y="2823"/>
              <a:ext cx="772" cy="212"/>
            </a:xfrm>
            <a:prstGeom prst="rect">
              <a:avLst/>
            </a:prstGeom>
            <a:noFill/>
            <a:ln w="9525">
              <a:noFill/>
              <a:miter lim="800000"/>
              <a:headEnd/>
              <a:tailEnd/>
            </a:ln>
          </p:spPr>
          <p:txBody>
            <a:bodyPr wrap="none">
              <a:spAutoFit/>
            </a:bodyPr>
            <a:lstStyle/>
            <a:p>
              <a:pPr algn="l"/>
              <a:r>
                <a:rPr lang="en-US" sz="1600"/>
                <a:t>V</a:t>
              </a:r>
              <a:r>
                <a:rPr lang="en-US" sz="1600" baseline="-25000"/>
                <a:t>O</a:t>
              </a:r>
              <a:r>
                <a:rPr lang="en-US" sz="1600"/>
                <a:t> = 22.4 L</a:t>
              </a:r>
            </a:p>
          </p:txBody>
        </p:sp>
        <p:sp>
          <p:nvSpPr>
            <p:cNvPr id="80910" name="AutoShape 50"/>
            <p:cNvSpPr>
              <a:spLocks noChangeArrowheads="1"/>
            </p:cNvSpPr>
            <p:nvPr/>
          </p:nvSpPr>
          <p:spPr bwMode="auto">
            <a:xfrm>
              <a:off x="1349" y="1649"/>
              <a:ext cx="51" cy="1549"/>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11" name="AutoShape 51"/>
            <p:cNvSpPr>
              <a:spLocks noChangeArrowheads="1"/>
            </p:cNvSpPr>
            <p:nvPr/>
          </p:nvSpPr>
          <p:spPr bwMode="auto">
            <a:xfrm>
              <a:off x="1350" y="3141"/>
              <a:ext cx="47" cy="54"/>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12" name="AutoShape 52"/>
            <p:cNvSpPr>
              <a:spLocks noChangeArrowheads="1"/>
            </p:cNvSpPr>
            <p:nvPr/>
          </p:nvSpPr>
          <p:spPr bwMode="auto">
            <a:xfrm>
              <a:off x="1361" y="3012"/>
              <a:ext cx="28" cy="155"/>
            </a:xfrm>
            <a:prstGeom prst="roundRect">
              <a:avLst>
                <a:gd name="adj" fmla="val 50000"/>
              </a:avLst>
            </a:prstGeom>
            <a:gradFill rotWithShape="1">
              <a:gsLst>
                <a:gs pos="0">
                  <a:srgbClr val="760000"/>
                </a:gs>
                <a:gs pos="50000">
                  <a:srgbClr val="FF0000"/>
                </a:gs>
                <a:gs pos="100000">
                  <a:srgbClr val="760000"/>
                </a:gs>
              </a:gsLst>
              <a:lin ang="0" scaled="1"/>
            </a:gradFill>
            <a:ln w="9525">
              <a:noFill/>
              <a:miter lim="800000"/>
              <a:headEnd/>
              <a:tailEnd/>
            </a:ln>
          </p:spPr>
          <p:txBody>
            <a:bodyPr wrap="none" anchor="ctr"/>
            <a:lstStyle/>
            <a:p>
              <a:endParaRPr lang="en-US" sz="1800"/>
            </a:p>
          </p:txBody>
        </p:sp>
        <p:sp>
          <p:nvSpPr>
            <p:cNvPr id="80913" name="AutoShape 53"/>
            <p:cNvSpPr>
              <a:spLocks noChangeArrowheads="1"/>
            </p:cNvSpPr>
            <p:nvPr/>
          </p:nvSpPr>
          <p:spPr bwMode="auto">
            <a:xfrm>
              <a:off x="451" y="1946"/>
              <a:ext cx="1107" cy="328"/>
            </a:xfrm>
            <a:prstGeom prst="can">
              <a:avLst>
                <a:gd name="adj" fmla="val 50000"/>
              </a:avLst>
            </a:prstGeom>
            <a:gradFill rotWithShape="1">
              <a:gsLst>
                <a:gs pos="0">
                  <a:srgbClr val="3B3B3B"/>
                </a:gs>
                <a:gs pos="100000">
                  <a:srgbClr val="808080"/>
                </a:gs>
              </a:gsLst>
              <a:lin ang="5400000" scaled="1"/>
            </a:gradFill>
            <a:ln w="9525">
              <a:solidFill>
                <a:schemeClr val="tx1"/>
              </a:solidFill>
              <a:round/>
              <a:headEnd/>
              <a:tailEnd/>
            </a:ln>
          </p:spPr>
          <p:txBody>
            <a:bodyPr wrap="none" anchor="ctr"/>
            <a:lstStyle/>
            <a:p>
              <a:endParaRPr lang="en-US"/>
            </a:p>
          </p:txBody>
        </p:sp>
        <p:sp>
          <p:nvSpPr>
            <p:cNvPr id="80914" name="AutoShape 54"/>
            <p:cNvSpPr>
              <a:spLocks noChangeArrowheads="1"/>
            </p:cNvSpPr>
            <p:nvPr/>
          </p:nvSpPr>
          <p:spPr bwMode="auto">
            <a:xfrm>
              <a:off x="1349" y="1651"/>
              <a:ext cx="51" cy="385"/>
            </a:xfrm>
            <a:prstGeom prst="roundRect">
              <a:avLst>
                <a:gd name="adj" fmla="val 16667"/>
              </a:avLst>
            </a:prstGeom>
            <a:solidFill>
              <a:schemeClr val="bg1"/>
            </a:solidFill>
            <a:ln w="9525">
              <a:solidFill>
                <a:schemeClr val="tx1"/>
              </a:solidFill>
              <a:miter lim="800000"/>
              <a:headEnd/>
              <a:tailEnd/>
            </a:ln>
          </p:spPr>
          <p:txBody>
            <a:bodyPr wrap="none" anchor="ctr"/>
            <a:lstStyle/>
            <a:p>
              <a:endParaRPr lang="en-US"/>
            </a:p>
          </p:txBody>
        </p:sp>
        <p:sp>
          <p:nvSpPr>
            <p:cNvPr id="80915" name="AutoShape 55"/>
            <p:cNvSpPr>
              <a:spLocks noChangeArrowheads="1"/>
            </p:cNvSpPr>
            <p:nvPr/>
          </p:nvSpPr>
          <p:spPr bwMode="auto">
            <a:xfrm>
              <a:off x="622" y="1645"/>
              <a:ext cx="672" cy="410"/>
            </a:xfrm>
            <a:prstGeom prst="downArrow">
              <a:avLst>
                <a:gd name="adj1" fmla="val 45222"/>
                <a:gd name="adj2" fmla="val 55852"/>
              </a:avLst>
            </a:prstGeom>
            <a:gradFill rotWithShape="1">
              <a:gsLst>
                <a:gs pos="0">
                  <a:schemeClr val="bg1"/>
                </a:gs>
                <a:gs pos="100000">
                  <a:srgbClr val="FF0000"/>
                </a:gs>
              </a:gsLst>
              <a:lin ang="5400000" scaled="1"/>
            </a:gradFill>
            <a:ln w="9525">
              <a:noFill/>
              <a:miter lim="800000"/>
              <a:headEnd/>
              <a:tailEnd/>
            </a:ln>
          </p:spPr>
          <p:txBody>
            <a:bodyPr vert="eaVert" wrap="none" anchor="ctr"/>
            <a:lstStyle/>
            <a:p>
              <a:endParaRPr lang="en-US"/>
            </a:p>
          </p:txBody>
        </p:sp>
        <p:sp>
          <p:nvSpPr>
            <p:cNvPr id="80916" name="Text Box 56"/>
            <p:cNvSpPr txBox="1">
              <a:spLocks noChangeArrowheads="1"/>
            </p:cNvSpPr>
            <p:nvPr/>
          </p:nvSpPr>
          <p:spPr bwMode="auto">
            <a:xfrm>
              <a:off x="643" y="1477"/>
              <a:ext cx="669" cy="212"/>
            </a:xfrm>
            <a:prstGeom prst="rect">
              <a:avLst/>
            </a:prstGeom>
            <a:noFill/>
            <a:ln w="9525">
              <a:noFill/>
              <a:miter lim="800000"/>
              <a:headEnd/>
              <a:tailEnd/>
            </a:ln>
          </p:spPr>
          <p:txBody>
            <a:bodyPr wrap="none">
              <a:spAutoFit/>
            </a:bodyPr>
            <a:lstStyle/>
            <a:p>
              <a:pPr algn="l"/>
              <a:r>
                <a:rPr lang="en-US" sz="1600"/>
                <a:t>P = 1 atm</a:t>
              </a:r>
            </a:p>
          </p:txBody>
        </p:sp>
        <p:sp>
          <p:nvSpPr>
            <p:cNvPr id="80917" name="Text Box 77"/>
            <p:cNvSpPr txBox="1">
              <a:spLocks noChangeArrowheads="1"/>
            </p:cNvSpPr>
            <p:nvPr/>
          </p:nvSpPr>
          <p:spPr bwMode="auto">
            <a:xfrm>
              <a:off x="633" y="2555"/>
              <a:ext cx="152" cy="135"/>
            </a:xfrm>
            <a:prstGeom prst="rect">
              <a:avLst/>
            </a:prstGeom>
            <a:noFill/>
            <a:ln w="9525">
              <a:noFill/>
              <a:miter lim="800000"/>
              <a:headEnd/>
              <a:tailEnd/>
            </a:ln>
          </p:spPr>
          <p:txBody>
            <a:bodyPr wrap="none">
              <a:spAutoFit/>
            </a:bodyPr>
            <a:lstStyle/>
            <a:p>
              <a:pPr algn="l"/>
              <a:r>
                <a:rPr lang="en-US" sz="800"/>
                <a:t>2</a:t>
              </a:r>
            </a:p>
          </p:txBody>
        </p:sp>
        <p:sp>
          <p:nvSpPr>
            <p:cNvPr id="80918" name="Text Box 78"/>
            <p:cNvSpPr txBox="1">
              <a:spLocks noChangeArrowheads="1"/>
            </p:cNvSpPr>
            <p:nvPr/>
          </p:nvSpPr>
          <p:spPr bwMode="auto">
            <a:xfrm>
              <a:off x="658" y="2934"/>
              <a:ext cx="152" cy="135"/>
            </a:xfrm>
            <a:prstGeom prst="rect">
              <a:avLst/>
            </a:prstGeom>
            <a:noFill/>
            <a:ln w="9525">
              <a:noFill/>
              <a:miter lim="800000"/>
              <a:headEnd/>
              <a:tailEnd/>
            </a:ln>
          </p:spPr>
          <p:txBody>
            <a:bodyPr wrap="none">
              <a:spAutoFit/>
            </a:bodyPr>
            <a:lstStyle/>
            <a:p>
              <a:pPr algn="l"/>
              <a:r>
                <a:rPr lang="en-US" sz="800"/>
                <a:t>2</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31"/>
                                        </p:tgtEl>
                                        <p:attrNameLst>
                                          <p:attrName>style.visibility</p:attrName>
                                        </p:attrNameLst>
                                      </p:cBhvr>
                                      <p:to>
                                        <p:strVal val="visible"/>
                                      </p:to>
                                    </p:set>
                                    <p:animEffect transition="in" filter="fade">
                                      <p:cBhvr>
                                        <p:cTn id="7" dur="1000"/>
                                        <p:tgtEl>
                                          <p:spTgt spid="5131"/>
                                        </p:tgtEl>
                                      </p:cBhvr>
                                    </p:animEffect>
                                    <p:anim calcmode="lin" valueType="num">
                                      <p:cBhvr>
                                        <p:cTn id="8" dur="1000" fill="hold"/>
                                        <p:tgtEl>
                                          <p:spTgt spid="5131"/>
                                        </p:tgtEl>
                                        <p:attrNameLst>
                                          <p:attrName>ppt_x</p:attrName>
                                        </p:attrNameLst>
                                      </p:cBhvr>
                                      <p:tavLst>
                                        <p:tav tm="0">
                                          <p:val>
                                            <p:strVal val="#ppt_x"/>
                                          </p:val>
                                        </p:tav>
                                        <p:tav tm="100000">
                                          <p:val>
                                            <p:strVal val="#ppt_x"/>
                                          </p:val>
                                        </p:tav>
                                      </p:tavLst>
                                    </p:anim>
                                    <p:anim calcmode="lin" valueType="num">
                                      <p:cBhvr>
                                        <p:cTn id="9" dur="1000" fill="hold"/>
                                        <p:tgtEl>
                                          <p:spTgt spid="5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mtClean="0"/>
              <a:t>Molar Volume</a:t>
            </a:r>
          </a:p>
        </p:txBody>
      </p:sp>
      <p:sp>
        <p:nvSpPr>
          <p:cNvPr id="81923" name="Rectangle 3"/>
          <p:cNvSpPr>
            <a:spLocks noChangeArrowheads="1"/>
          </p:cNvSpPr>
          <p:nvPr/>
        </p:nvSpPr>
        <p:spPr bwMode="auto">
          <a:xfrm>
            <a:off x="76200" y="6567488"/>
            <a:ext cx="2166938" cy="214312"/>
          </a:xfrm>
          <a:prstGeom prst="rect">
            <a:avLst/>
          </a:prstGeom>
          <a:noFill/>
          <a:ln w="9525">
            <a:noFill/>
            <a:miter lim="800000"/>
            <a:headEnd/>
            <a:tailEnd/>
          </a:ln>
        </p:spPr>
        <p:txBody>
          <a:bodyPr wrap="none">
            <a:spAutoFit/>
          </a:bodyPr>
          <a:lstStyle/>
          <a:p>
            <a:pPr algn="l"/>
            <a:r>
              <a:rPr lang="en-US" sz="800"/>
              <a:t>Timberlake, </a:t>
            </a:r>
            <a:r>
              <a:rPr lang="en-US" sz="800" u="sng"/>
              <a:t>Chemistry </a:t>
            </a:r>
            <a:r>
              <a:rPr lang="en-US" sz="800"/>
              <a:t>7</a:t>
            </a:r>
            <a:r>
              <a:rPr lang="en-US" sz="800" baseline="30000"/>
              <a:t>th</a:t>
            </a:r>
            <a:r>
              <a:rPr lang="en-US" sz="800"/>
              <a:t> Edition, page 268</a:t>
            </a:r>
          </a:p>
        </p:txBody>
      </p:sp>
      <p:sp>
        <p:nvSpPr>
          <p:cNvPr id="81924"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1242117" name="Picture 5" descr="Molar Volume of Gas"/>
          <p:cNvPicPr>
            <a:picLocks noChangeAspect="1" noChangeArrowheads="1"/>
          </p:cNvPicPr>
          <p:nvPr/>
        </p:nvPicPr>
        <p:blipFill>
          <a:blip r:embed="rId4" cstate="print">
            <a:lum bright="2000" contrast="12000"/>
          </a:blip>
          <a:srcRect l="34875" t="10007" r="33220" b="16609"/>
          <a:stretch>
            <a:fillRect/>
          </a:stretch>
        </p:blipFill>
        <p:spPr bwMode="auto">
          <a:xfrm>
            <a:off x="3546475" y="2227263"/>
            <a:ext cx="2540000" cy="3352800"/>
          </a:xfrm>
          <a:prstGeom prst="rect">
            <a:avLst/>
          </a:prstGeom>
          <a:noFill/>
          <a:ln w="9525">
            <a:noFill/>
            <a:miter lim="800000"/>
            <a:headEnd/>
            <a:tailEnd/>
          </a:ln>
        </p:spPr>
      </p:pic>
      <p:pic>
        <p:nvPicPr>
          <p:cNvPr id="1242118" name="Picture 6" descr="Molar Volume of Gas"/>
          <p:cNvPicPr>
            <a:picLocks noChangeAspect="1" noChangeArrowheads="1"/>
          </p:cNvPicPr>
          <p:nvPr/>
        </p:nvPicPr>
        <p:blipFill>
          <a:blip r:embed="rId4" cstate="print">
            <a:lum bright="2000" contrast="12000"/>
          </a:blip>
          <a:srcRect l="66580" t="10007" r="1775" b="16609"/>
          <a:stretch>
            <a:fillRect/>
          </a:stretch>
        </p:blipFill>
        <p:spPr bwMode="auto">
          <a:xfrm>
            <a:off x="6059488" y="2182813"/>
            <a:ext cx="2519362" cy="3352800"/>
          </a:xfrm>
          <a:prstGeom prst="rect">
            <a:avLst/>
          </a:prstGeom>
          <a:noFill/>
          <a:ln w="9525">
            <a:noFill/>
            <a:miter lim="800000"/>
            <a:headEnd/>
            <a:tailEnd/>
          </a:ln>
        </p:spPr>
      </p:pic>
      <p:sp>
        <p:nvSpPr>
          <p:cNvPr id="1242119" name="Text Box 7"/>
          <p:cNvSpPr txBox="1">
            <a:spLocks noChangeArrowheads="1"/>
          </p:cNvSpPr>
          <p:nvPr/>
        </p:nvSpPr>
        <p:spPr bwMode="auto">
          <a:xfrm>
            <a:off x="2160588" y="1331913"/>
            <a:ext cx="4797425" cy="366712"/>
          </a:xfrm>
          <a:prstGeom prst="rect">
            <a:avLst/>
          </a:prstGeom>
          <a:noFill/>
          <a:ln w="9525">
            <a:noFill/>
            <a:miter lim="800000"/>
            <a:headEnd/>
            <a:tailEnd/>
          </a:ln>
        </p:spPr>
        <p:txBody>
          <a:bodyPr wrap="none">
            <a:spAutoFit/>
          </a:bodyPr>
          <a:lstStyle/>
          <a:p>
            <a:pPr algn="l"/>
            <a:r>
              <a:rPr lang="en-US" sz="1800"/>
              <a:t>1 mol of a gas @ STP has a volume of 22.4 L</a:t>
            </a:r>
          </a:p>
        </p:txBody>
      </p:sp>
      <p:pic>
        <p:nvPicPr>
          <p:cNvPr id="81928" name="Picture 9" descr="Molar Volume of Gas"/>
          <p:cNvPicPr>
            <a:picLocks noChangeAspect="1" noChangeArrowheads="1"/>
          </p:cNvPicPr>
          <p:nvPr/>
        </p:nvPicPr>
        <p:blipFill>
          <a:blip r:embed="rId4" cstate="print">
            <a:lum bright="2000" contrast="12000"/>
          </a:blip>
          <a:srcRect l="3828" t="10007" r="64946" b="16609"/>
          <a:stretch>
            <a:fillRect/>
          </a:stretch>
        </p:blipFill>
        <p:spPr bwMode="auto">
          <a:xfrm>
            <a:off x="1192213" y="2287588"/>
            <a:ext cx="2486025" cy="3352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42119"/>
                                        </p:tgtEl>
                                        <p:attrNameLst>
                                          <p:attrName>style.visibility</p:attrName>
                                        </p:attrNameLst>
                                      </p:cBhvr>
                                      <p:to>
                                        <p:strVal val="visible"/>
                                      </p:to>
                                    </p:set>
                                    <p:animEffect transition="in" filter="fade">
                                      <p:cBhvr>
                                        <p:cTn id="7" dur="1000"/>
                                        <p:tgtEl>
                                          <p:spTgt spid="1242119"/>
                                        </p:tgtEl>
                                      </p:cBhvr>
                                    </p:animEffect>
                                    <p:anim calcmode="lin" valueType="num">
                                      <p:cBhvr>
                                        <p:cTn id="8" dur="1000" fill="hold"/>
                                        <p:tgtEl>
                                          <p:spTgt spid="1242119"/>
                                        </p:tgtEl>
                                        <p:attrNameLst>
                                          <p:attrName>ppt_x</p:attrName>
                                        </p:attrNameLst>
                                      </p:cBhvr>
                                      <p:tavLst>
                                        <p:tav tm="0">
                                          <p:val>
                                            <p:strVal val="#ppt_x"/>
                                          </p:val>
                                        </p:tav>
                                        <p:tav tm="100000">
                                          <p:val>
                                            <p:strVal val="#ppt_x"/>
                                          </p:val>
                                        </p:tav>
                                      </p:tavLst>
                                    </p:anim>
                                    <p:anim calcmode="lin" valueType="num">
                                      <p:cBhvr>
                                        <p:cTn id="9" dur="1000" fill="hold"/>
                                        <p:tgtEl>
                                          <p:spTgt spid="12421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242117"/>
                                        </p:tgtEl>
                                        <p:attrNameLst>
                                          <p:attrName>style.visibility</p:attrName>
                                        </p:attrNameLst>
                                      </p:cBhvr>
                                      <p:to>
                                        <p:strVal val="visible"/>
                                      </p:to>
                                    </p:set>
                                    <p:anim calcmode="lin" valueType="num">
                                      <p:cBhvr>
                                        <p:cTn id="14" dur="1000" fill="hold"/>
                                        <p:tgtEl>
                                          <p:spTgt spid="1242117"/>
                                        </p:tgtEl>
                                        <p:attrNameLst>
                                          <p:attrName>ppt_x</p:attrName>
                                        </p:attrNameLst>
                                      </p:cBhvr>
                                      <p:tavLst>
                                        <p:tav tm="0">
                                          <p:val>
                                            <p:strVal val="#ppt_x-.2"/>
                                          </p:val>
                                        </p:tav>
                                        <p:tav tm="100000">
                                          <p:val>
                                            <p:strVal val="#ppt_x"/>
                                          </p:val>
                                        </p:tav>
                                      </p:tavLst>
                                    </p:anim>
                                    <p:anim calcmode="lin" valueType="num">
                                      <p:cBhvr>
                                        <p:cTn id="15" dur="1000" fill="hold"/>
                                        <p:tgtEl>
                                          <p:spTgt spid="124211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4211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242118"/>
                                        </p:tgtEl>
                                        <p:attrNameLst>
                                          <p:attrName>style.visibility</p:attrName>
                                        </p:attrNameLst>
                                      </p:cBhvr>
                                      <p:to>
                                        <p:strVal val="visible"/>
                                      </p:to>
                                    </p:set>
                                    <p:anim calcmode="lin" valueType="num">
                                      <p:cBhvr>
                                        <p:cTn id="21" dur="1000" fill="hold"/>
                                        <p:tgtEl>
                                          <p:spTgt spid="1242118"/>
                                        </p:tgtEl>
                                        <p:attrNameLst>
                                          <p:attrName>ppt_x</p:attrName>
                                        </p:attrNameLst>
                                      </p:cBhvr>
                                      <p:tavLst>
                                        <p:tav tm="0">
                                          <p:val>
                                            <p:strVal val="#ppt_x-.2"/>
                                          </p:val>
                                        </p:tav>
                                        <p:tav tm="100000">
                                          <p:val>
                                            <p:strVal val="#ppt_x"/>
                                          </p:val>
                                        </p:tav>
                                      </p:tavLst>
                                    </p:anim>
                                    <p:anim calcmode="lin" valueType="num">
                                      <p:cBhvr>
                                        <p:cTn id="22" dur="1000" fill="hold"/>
                                        <p:tgtEl>
                                          <p:spTgt spid="124211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42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211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7"/>
          <p:cNvGrpSpPr>
            <a:grpSpLocks/>
          </p:cNvGrpSpPr>
          <p:nvPr/>
        </p:nvGrpSpPr>
        <p:grpSpPr bwMode="auto">
          <a:xfrm>
            <a:off x="6357938" y="2014538"/>
            <a:ext cx="1946275" cy="2755900"/>
            <a:chOff x="4005" y="1269"/>
            <a:chExt cx="1226" cy="1736"/>
          </a:xfrm>
        </p:grpSpPr>
        <p:sp>
          <p:nvSpPr>
            <p:cNvPr id="1257553" name="AutoShape 81"/>
            <p:cNvSpPr>
              <a:spLocks noChangeAspect="1" noChangeArrowheads="1"/>
            </p:cNvSpPr>
            <p:nvPr/>
          </p:nvSpPr>
          <p:spPr bwMode="auto">
            <a:xfrm>
              <a:off x="4007" y="1269"/>
              <a:ext cx="1216" cy="1736"/>
            </a:xfrm>
            <a:prstGeom prst="can">
              <a:avLst>
                <a:gd name="adj" fmla="val 22935"/>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83032" name="Freeform 82"/>
            <p:cNvSpPr>
              <a:spLocks noChangeAspect="1"/>
            </p:cNvSpPr>
            <p:nvPr/>
          </p:nvSpPr>
          <p:spPr bwMode="auto">
            <a:xfrm>
              <a:off x="4005" y="2773"/>
              <a:ext cx="1226" cy="97"/>
            </a:xfrm>
            <a:custGeom>
              <a:avLst/>
              <a:gdLst>
                <a:gd name="T0" fmla="*/ 0 w 1116"/>
                <a:gd name="T1" fmla="*/ 90 h 88"/>
                <a:gd name="T2" fmla="*/ 141 w 1116"/>
                <a:gd name="T3" fmla="*/ 36 h 88"/>
                <a:gd name="T4" fmla="*/ 533 w 1116"/>
                <a:gd name="T5" fmla="*/ 3 h 88"/>
                <a:gd name="T6" fmla="*/ 951 w 1116"/>
                <a:gd name="T7" fmla="*/ 20 h 88"/>
                <a:gd name="T8" fmla="*/ 1182 w 1116"/>
                <a:gd name="T9" fmla="*/ 63 h 88"/>
                <a:gd name="T10" fmla="*/ 1218 w 1116"/>
                <a:gd name="T11" fmla="*/ 97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83033" name="AutoShape 83"/>
            <p:cNvSpPr>
              <a:spLocks noChangeAspect="1" noChangeArrowheads="1"/>
            </p:cNvSpPr>
            <p:nvPr/>
          </p:nvSpPr>
          <p:spPr bwMode="auto">
            <a:xfrm>
              <a:off x="4008" y="1688"/>
              <a:ext cx="1216" cy="361"/>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83034" name="Freeform 86"/>
            <p:cNvSpPr>
              <a:spLocks noChangeAspect="1"/>
            </p:cNvSpPr>
            <p:nvPr/>
          </p:nvSpPr>
          <p:spPr bwMode="auto">
            <a:xfrm flipV="1">
              <a:off x="4008" y="2853"/>
              <a:ext cx="1221" cy="97"/>
            </a:xfrm>
            <a:custGeom>
              <a:avLst/>
              <a:gdLst>
                <a:gd name="T0" fmla="*/ 0 w 1116"/>
                <a:gd name="T1" fmla="*/ 90 h 88"/>
                <a:gd name="T2" fmla="*/ 140 w 1116"/>
                <a:gd name="T3" fmla="*/ 36 h 88"/>
                <a:gd name="T4" fmla="*/ 531 w 1116"/>
                <a:gd name="T5" fmla="*/ 3 h 88"/>
                <a:gd name="T6" fmla="*/ 947 w 1116"/>
                <a:gd name="T7" fmla="*/ 20 h 88"/>
                <a:gd name="T8" fmla="*/ 1177 w 1116"/>
                <a:gd name="T9" fmla="*/ 63 h 88"/>
                <a:gd name="T10" fmla="*/ 1213 w 1116"/>
                <a:gd name="T11" fmla="*/ 97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83035" name="Freeform 87"/>
            <p:cNvSpPr>
              <a:spLocks noChangeAspect="1"/>
            </p:cNvSpPr>
            <p:nvPr/>
          </p:nvSpPr>
          <p:spPr bwMode="auto">
            <a:xfrm flipV="1">
              <a:off x="4005" y="2851"/>
              <a:ext cx="1221" cy="122"/>
            </a:xfrm>
            <a:custGeom>
              <a:avLst/>
              <a:gdLst>
                <a:gd name="T0" fmla="*/ 0 w 1116"/>
                <a:gd name="T1" fmla="*/ 114 h 88"/>
                <a:gd name="T2" fmla="*/ 140 w 1116"/>
                <a:gd name="T3" fmla="*/ 46 h 88"/>
                <a:gd name="T4" fmla="*/ 531 w 1116"/>
                <a:gd name="T5" fmla="*/ 4 h 88"/>
                <a:gd name="T6" fmla="*/ 947 w 1116"/>
                <a:gd name="T7" fmla="*/ 25 h 88"/>
                <a:gd name="T8" fmla="*/ 1177 w 1116"/>
                <a:gd name="T9" fmla="*/ 79 h 88"/>
                <a:gd name="T10" fmla="*/ 1213 w 1116"/>
                <a:gd name="T11" fmla="*/ 122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sp>
          <p:nvSpPr>
            <p:cNvPr id="83036" name="Oval 244"/>
            <p:cNvSpPr>
              <a:spLocks noChangeAspect="1" noChangeArrowheads="1"/>
            </p:cNvSpPr>
            <p:nvPr/>
          </p:nvSpPr>
          <p:spPr bwMode="auto">
            <a:xfrm>
              <a:off x="4956" y="2112"/>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37" name="Oval 245"/>
            <p:cNvSpPr>
              <a:spLocks noChangeAspect="1" noChangeArrowheads="1"/>
            </p:cNvSpPr>
            <p:nvPr/>
          </p:nvSpPr>
          <p:spPr bwMode="auto">
            <a:xfrm>
              <a:off x="4236" y="2298"/>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38" name="Oval 246"/>
            <p:cNvSpPr>
              <a:spLocks noChangeAspect="1" noChangeArrowheads="1"/>
            </p:cNvSpPr>
            <p:nvPr/>
          </p:nvSpPr>
          <p:spPr bwMode="auto">
            <a:xfrm>
              <a:off x="4125" y="2071"/>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39" name="Group 247"/>
            <p:cNvGrpSpPr>
              <a:grpSpLocks noChangeAspect="1"/>
            </p:cNvGrpSpPr>
            <p:nvPr/>
          </p:nvGrpSpPr>
          <p:grpSpPr bwMode="auto">
            <a:xfrm rot="-1294289">
              <a:off x="4487" y="2143"/>
              <a:ext cx="95" cy="68"/>
              <a:chOff x="1504" y="2728"/>
              <a:chExt cx="124" cy="88"/>
            </a:xfrm>
          </p:grpSpPr>
          <p:sp>
            <p:nvSpPr>
              <p:cNvPr id="83095" name="Line 248"/>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96" name="Line 249"/>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97" name="Line 250"/>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40" name="Group 251"/>
            <p:cNvGrpSpPr>
              <a:grpSpLocks noChangeAspect="1"/>
            </p:cNvGrpSpPr>
            <p:nvPr/>
          </p:nvGrpSpPr>
          <p:grpSpPr bwMode="auto">
            <a:xfrm rot="3151076">
              <a:off x="4807" y="2211"/>
              <a:ext cx="95" cy="67"/>
              <a:chOff x="1504" y="2728"/>
              <a:chExt cx="124" cy="88"/>
            </a:xfrm>
          </p:grpSpPr>
          <p:sp>
            <p:nvSpPr>
              <p:cNvPr id="83092" name="Line 252"/>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93" name="Line 253"/>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94" name="Line 254"/>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41" name="Group 255"/>
            <p:cNvGrpSpPr>
              <a:grpSpLocks noChangeAspect="1"/>
            </p:cNvGrpSpPr>
            <p:nvPr/>
          </p:nvGrpSpPr>
          <p:grpSpPr bwMode="auto">
            <a:xfrm rot="3539094">
              <a:off x="4327" y="2387"/>
              <a:ext cx="95" cy="68"/>
              <a:chOff x="1504" y="2728"/>
              <a:chExt cx="124" cy="88"/>
            </a:xfrm>
          </p:grpSpPr>
          <p:sp>
            <p:nvSpPr>
              <p:cNvPr id="83089" name="Line 256"/>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90" name="Line 257"/>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91" name="Line 258"/>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42" name="Oval 259"/>
            <p:cNvSpPr>
              <a:spLocks noChangeAspect="1" noChangeArrowheads="1"/>
            </p:cNvSpPr>
            <p:nvPr/>
          </p:nvSpPr>
          <p:spPr bwMode="auto">
            <a:xfrm>
              <a:off x="5055" y="2601"/>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43" name="Oval 260"/>
            <p:cNvSpPr>
              <a:spLocks noChangeAspect="1" noChangeArrowheads="1"/>
            </p:cNvSpPr>
            <p:nvPr/>
          </p:nvSpPr>
          <p:spPr bwMode="auto">
            <a:xfrm>
              <a:off x="4716" y="2124"/>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44" name="Oval 261"/>
            <p:cNvSpPr>
              <a:spLocks noChangeAspect="1" noChangeArrowheads="1"/>
            </p:cNvSpPr>
            <p:nvPr/>
          </p:nvSpPr>
          <p:spPr bwMode="auto">
            <a:xfrm>
              <a:off x="4242" y="2581"/>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45" name="Group 262"/>
            <p:cNvGrpSpPr>
              <a:grpSpLocks noChangeAspect="1"/>
            </p:cNvGrpSpPr>
            <p:nvPr/>
          </p:nvGrpSpPr>
          <p:grpSpPr bwMode="auto">
            <a:xfrm rot="-658340">
              <a:off x="5099" y="2350"/>
              <a:ext cx="95" cy="68"/>
              <a:chOff x="1504" y="2728"/>
              <a:chExt cx="124" cy="88"/>
            </a:xfrm>
          </p:grpSpPr>
          <p:sp>
            <p:nvSpPr>
              <p:cNvPr id="83086" name="Line 263"/>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87" name="Line 264"/>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88" name="Line 265"/>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46" name="Group 266"/>
            <p:cNvGrpSpPr>
              <a:grpSpLocks noChangeAspect="1"/>
            </p:cNvGrpSpPr>
            <p:nvPr/>
          </p:nvGrpSpPr>
          <p:grpSpPr bwMode="auto">
            <a:xfrm rot="2622326">
              <a:off x="4960" y="2565"/>
              <a:ext cx="95" cy="67"/>
              <a:chOff x="1504" y="2728"/>
              <a:chExt cx="124" cy="88"/>
            </a:xfrm>
          </p:grpSpPr>
          <p:sp>
            <p:nvSpPr>
              <p:cNvPr id="83083" name="Line 267"/>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84" name="Line 268"/>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85" name="Line 269"/>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47" name="Group 270"/>
            <p:cNvGrpSpPr>
              <a:grpSpLocks noChangeAspect="1"/>
            </p:cNvGrpSpPr>
            <p:nvPr/>
          </p:nvGrpSpPr>
          <p:grpSpPr bwMode="auto">
            <a:xfrm rot="-301553">
              <a:off x="4336" y="2561"/>
              <a:ext cx="95" cy="68"/>
              <a:chOff x="1504" y="2728"/>
              <a:chExt cx="124" cy="88"/>
            </a:xfrm>
          </p:grpSpPr>
          <p:sp>
            <p:nvSpPr>
              <p:cNvPr id="83080" name="Line 271"/>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81" name="Line 272"/>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82" name="Line 273"/>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48" name="Oval 274"/>
            <p:cNvSpPr>
              <a:spLocks noChangeAspect="1" noChangeArrowheads="1"/>
            </p:cNvSpPr>
            <p:nvPr/>
          </p:nvSpPr>
          <p:spPr bwMode="auto">
            <a:xfrm rot="5684729">
              <a:off x="5007" y="2379"/>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49" name="Oval 275"/>
            <p:cNvSpPr>
              <a:spLocks noChangeAspect="1" noChangeArrowheads="1"/>
            </p:cNvSpPr>
            <p:nvPr/>
          </p:nvSpPr>
          <p:spPr bwMode="auto">
            <a:xfrm rot="5684729">
              <a:off x="4397" y="2767"/>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50" name="Oval 276"/>
            <p:cNvSpPr>
              <a:spLocks noChangeAspect="1" noChangeArrowheads="1"/>
            </p:cNvSpPr>
            <p:nvPr/>
          </p:nvSpPr>
          <p:spPr bwMode="auto">
            <a:xfrm rot="5684729">
              <a:off x="4410" y="2206"/>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51" name="Group 277"/>
            <p:cNvGrpSpPr>
              <a:grpSpLocks noChangeAspect="1"/>
            </p:cNvGrpSpPr>
            <p:nvPr/>
          </p:nvGrpSpPr>
          <p:grpSpPr bwMode="auto">
            <a:xfrm rot="4414885">
              <a:off x="4709" y="2338"/>
              <a:ext cx="95" cy="68"/>
              <a:chOff x="1504" y="2728"/>
              <a:chExt cx="124" cy="88"/>
            </a:xfrm>
          </p:grpSpPr>
          <p:sp>
            <p:nvSpPr>
              <p:cNvPr id="83077" name="Line 278"/>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78" name="Line 279"/>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79" name="Line 280"/>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52" name="Group 281"/>
            <p:cNvGrpSpPr>
              <a:grpSpLocks noChangeAspect="1"/>
            </p:cNvGrpSpPr>
            <p:nvPr/>
          </p:nvGrpSpPr>
          <p:grpSpPr bwMode="auto">
            <a:xfrm rot="7525807">
              <a:off x="4573" y="2496"/>
              <a:ext cx="95" cy="67"/>
              <a:chOff x="1504" y="2728"/>
              <a:chExt cx="124" cy="88"/>
            </a:xfrm>
          </p:grpSpPr>
          <p:sp>
            <p:nvSpPr>
              <p:cNvPr id="83074" name="Line 282"/>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75" name="Line 283"/>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76" name="Line 284"/>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53" name="Group 285"/>
            <p:cNvGrpSpPr>
              <a:grpSpLocks noChangeAspect="1"/>
            </p:cNvGrpSpPr>
            <p:nvPr/>
          </p:nvGrpSpPr>
          <p:grpSpPr bwMode="auto">
            <a:xfrm rot="9230965">
              <a:off x="4051" y="2150"/>
              <a:ext cx="95" cy="68"/>
              <a:chOff x="1504" y="2728"/>
              <a:chExt cx="124" cy="88"/>
            </a:xfrm>
          </p:grpSpPr>
          <p:sp>
            <p:nvSpPr>
              <p:cNvPr id="83071" name="Line 286"/>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72" name="Line 287"/>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73" name="Line 288"/>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54" name="Oval 289"/>
            <p:cNvSpPr>
              <a:spLocks noChangeAspect="1" noChangeArrowheads="1"/>
            </p:cNvSpPr>
            <p:nvPr/>
          </p:nvSpPr>
          <p:spPr bwMode="auto">
            <a:xfrm rot="5684729">
              <a:off x="4854" y="2658"/>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55" name="Oval 290"/>
            <p:cNvSpPr>
              <a:spLocks noChangeAspect="1" noChangeArrowheads="1"/>
            </p:cNvSpPr>
            <p:nvPr/>
          </p:nvSpPr>
          <p:spPr bwMode="auto">
            <a:xfrm rot="5684729">
              <a:off x="4767" y="2409"/>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56" name="Oval 291"/>
            <p:cNvSpPr>
              <a:spLocks noChangeAspect="1" noChangeArrowheads="1"/>
            </p:cNvSpPr>
            <p:nvPr/>
          </p:nvSpPr>
          <p:spPr bwMode="auto">
            <a:xfrm rot="5684729">
              <a:off x="4536" y="2590"/>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57" name="Group 292"/>
            <p:cNvGrpSpPr>
              <a:grpSpLocks noChangeAspect="1"/>
            </p:cNvGrpSpPr>
            <p:nvPr/>
          </p:nvGrpSpPr>
          <p:grpSpPr bwMode="auto">
            <a:xfrm rot="5050834">
              <a:off x="4997" y="2233"/>
              <a:ext cx="95" cy="68"/>
              <a:chOff x="1504" y="2728"/>
              <a:chExt cx="124" cy="88"/>
            </a:xfrm>
          </p:grpSpPr>
          <p:sp>
            <p:nvSpPr>
              <p:cNvPr id="83068" name="Line 293"/>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69" name="Line 294"/>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70" name="Line 295"/>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58" name="Group 296"/>
            <p:cNvGrpSpPr>
              <a:grpSpLocks noChangeAspect="1"/>
            </p:cNvGrpSpPr>
            <p:nvPr/>
          </p:nvGrpSpPr>
          <p:grpSpPr bwMode="auto">
            <a:xfrm rot="-8620342">
              <a:off x="4519" y="2832"/>
              <a:ext cx="95" cy="67"/>
              <a:chOff x="1504" y="2728"/>
              <a:chExt cx="124" cy="88"/>
            </a:xfrm>
          </p:grpSpPr>
          <p:sp>
            <p:nvSpPr>
              <p:cNvPr id="83065" name="Line 297"/>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66" name="Line 298"/>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67" name="Line 299"/>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59" name="Group 300"/>
            <p:cNvGrpSpPr>
              <a:grpSpLocks noChangeAspect="1"/>
            </p:cNvGrpSpPr>
            <p:nvPr/>
          </p:nvGrpSpPr>
          <p:grpSpPr bwMode="auto">
            <a:xfrm rot="5400000">
              <a:off x="4879" y="2783"/>
              <a:ext cx="95" cy="68"/>
              <a:chOff x="1504" y="2728"/>
              <a:chExt cx="124" cy="88"/>
            </a:xfrm>
          </p:grpSpPr>
          <p:sp>
            <p:nvSpPr>
              <p:cNvPr id="83062" name="Line 301"/>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63" name="Line 302"/>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64" name="Line 303"/>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60" name="AutoShape 84"/>
            <p:cNvSpPr>
              <a:spLocks noChangeAspect="1" noChangeArrowheads="1"/>
            </p:cNvSpPr>
            <p:nvPr/>
          </p:nvSpPr>
          <p:spPr bwMode="auto">
            <a:xfrm rot="-5400000">
              <a:off x="3478" y="2230"/>
              <a:ext cx="1303" cy="62"/>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83061" name="Line 85"/>
            <p:cNvSpPr>
              <a:spLocks noChangeAspect="1" noChangeShapeType="1"/>
            </p:cNvSpPr>
            <p:nvPr/>
          </p:nvSpPr>
          <p:spPr bwMode="auto">
            <a:xfrm>
              <a:off x="4185" y="1645"/>
              <a:ext cx="0" cy="1274"/>
            </a:xfrm>
            <a:prstGeom prst="line">
              <a:avLst/>
            </a:prstGeom>
            <a:noFill/>
            <a:ln w="19050">
              <a:solidFill>
                <a:srgbClr val="FFFFFF"/>
              </a:solidFill>
              <a:round/>
              <a:headEnd/>
              <a:tailEnd/>
            </a:ln>
          </p:spPr>
          <p:txBody>
            <a:bodyPr/>
            <a:lstStyle/>
            <a:p>
              <a:endParaRPr lang="en-US"/>
            </a:p>
          </p:txBody>
        </p:sp>
      </p:grpSp>
      <p:grpSp>
        <p:nvGrpSpPr>
          <p:cNvPr id="15" name="Group 304"/>
          <p:cNvGrpSpPr>
            <a:grpSpLocks/>
          </p:cNvGrpSpPr>
          <p:nvPr/>
        </p:nvGrpSpPr>
        <p:grpSpPr bwMode="auto">
          <a:xfrm>
            <a:off x="3589338" y="2014538"/>
            <a:ext cx="1946275" cy="2755900"/>
            <a:chOff x="2261" y="1269"/>
            <a:chExt cx="1226" cy="1736"/>
          </a:xfrm>
        </p:grpSpPr>
        <p:sp>
          <p:nvSpPr>
            <p:cNvPr id="1257522" name="AutoShape 50"/>
            <p:cNvSpPr>
              <a:spLocks noChangeAspect="1" noChangeArrowheads="1"/>
            </p:cNvSpPr>
            <p:nvPr/>
          </p:nvSpPr>
          <p:spPr bwMode="auto">
            <a:xfrm>
              <a:off x="2263" y="1269"/>
              <a:ext cx="1216" cy="1736"/>
            </a:xfrm>
            <a:prstGeom prst="can">
              <a:avLst>
                <a:gd name="adj" fmla="val 22935"/>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82995" name="Freeform 51"/>
            <p:cNvSpPr>
              <a:spLocks noChangeAspect="1"/>
            </p:cNvSpPr>
            <p:nvPr/>
          </p:nvSpPr>
          <p:spPr bwMode="auto">
            <a:xfrm>
              <a:off x="2261" y="2773"/>
              <a:ext cx="1226" cy="97"/>
            </a:xfrm>
            <a:custGeom>
              <a:avLst/>
              <a:gdLst>
                <a:gd name="T0" fmla="*/ 0 w 1116"/>
                <a:gd name="T1" fmla="*/ 90 h 88"/>
                <a:gd name="T2" fmla="*/ 141 w 1116"/>
                <a:gd name="T3" fmla="*/ 36 h 88"/>
                <a:gd name="T4" fmla="*/ 533 w 1116"/>
                <a:gd name="T5" fmla="*/ 3 h 88"/>
                <a:gd name="T6" fmla="*/ 951 w 1116"/>
                <a:gd name="T7" fmla="*/ 20 h 88"/>
                <a:gd name="T8" fmla="*/ 1182 w 1116"/>
                <a:gd name="T9" fmla="*/ 63 h 88"/>
                <a:gd name="T10" fmla="*/ 1218 w 1116"/>
                <a:gd name="T11" fmla="*/ 97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82996" name="AutoShape 52"/>
            <p:cNvSpPr>
              <a:spLocks noChangeAspect="1" noChangeArrowheads="1"/>
            </p:cNvSpPr>
            <p:nvPr/>
          </p:nvSpPr>
          <p:spPr bwMode="auto">
            <a:xfrm>
              <a:off x="2264" y="1965"/>
              <a:ext cx="1216" cy="360"/>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82997" name="Freeform 55"/>
            <p:cNvSpPr>
              <a:spLocks noChangeAspect="1"/>
            </p:cNvSpPr>
            <p:nvPr/>
          </p:nvSpPr>
          <p:spPr bwMode="auto">
            <a:xfrm flipV="1">
              <a:off x="2264" y="2853"/>
              <a:ext cx="1221" cy="97"/>
            </a:xfrm>
            <a:custGeom>
              <a:avLst/>
              <a:gdLst>
                <a:gd name="T0" fmla="*/ 0 w 1116"/>
                <a:gd name="T1" fmla="*/ 90 h 88"/>
                <a:gd name="T2" fmla="*/ 140 w 1116"/>
                <a:gd name="T3" fmla="*/ 36 h 88"/>
                <a:gd name="T4" fmla="*/ 531 w 1116"/>
                <a:gd name="T5" fmla="*/ 3 h 88"/>
                <a:gd name="T6" fmla="*/ 947 w 1116"/>
                <a:gd name="T7" fmla="*/ 20 h 88"/>
                <a:gd name="T8" fmla="*/ 1177 w 1116"/>
                <a:gd name="T9" fmla="*/ 63 h 88"/>
                <a:gd name="T10" fmla="*/ 1213 w 1116"/>
                <a:gd name="T11" fmla="*/ 97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82998" name="Freeform 56"/>
            <p:cNvSpPr>
              <a:spLocks noChangeAspect="1"/>
            </p:cNvSpPr>
            <p:nvPr/>
          </p:nvSpPr>
          <p:spPr bwMode="auto">
            <a:xfrm flipV="1">
              <a:off x="2261" y="2851"/>
              <a:ext cx="1221" cy="122"/>
            </a:xfrm>
            <a:custGeom>
              <a:avLst/>
              <a:gdLst>
                <a:gd name="T0" fmla="*/ 0 w 1116"/>
                <a:gd name="T1" fmla="*/ 114 h 88"/>
                <a:gd name="T2" fmla="*/ 140 w 1116"/>
                <a:gd name="T3" fmla="*/ 46 h 88"/>
                <a:gd name="T4" fmla="*/ 531 w 1116"/>
                <a:gd name="T5" fmla="*/ 4 h 88"/>
                <a:gd name="T6" fmla="*/ 947 w 1116"/>
                <a:gd name="T7" fmla="*/ 25 h 88"/>
                <a:gd name="T8" fmla="*/ 1177 w 1116"/>
                <a:gd name="T9" fmla="*/ 79 h 88"/>
                <a:gd name="T10" fmla="*/ 1213 w 1116"/>
                <a:gd name="T11" fmla="*/ 122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sp>
          <p:nvSpPr>
            <p:cNvPr id="82999" name="Oval 214"/>
            <p:cNvSpPr>
              <a:spLocks noChangeAspect="1" noChangeArrowheads="1"/>
            </p:cNvSpPr>
            <p:nvPr/>
          </p:nvSpPr>
          <p:spPr bwMode="auto">
            <a:xfrm>
              <a:off x="3155" y="2444"/>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00" name="Oval 215"/>
            <p:cNvSpPr>
              <a:spLocks noChangeAspect="1" noChangeArrowheads="1"/>
            </p:cNvSpPr>
            <p:nvPr/>
          </p:nvSpPr>
          <p:spPr bwMode="auto">
            <a:xfrm>
              <a:off x="2720" y="2606"/>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01" name="Oval 216"/>
            <p:cNvSpPr>
              <a:spLocks noChangeAspect="1" noChangeArrowheads="1"/>
            </p:cNvSpPr>
            <p:nvPr/>
          </p:nvSpPr>
          <p:spPr bwMode="auto">
            <a:xfrm>
              <a:off x="2393" y="2346"/>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02" name="Group 217"/>
            <p:cNvGrpSpPr>
              <a:grpSpLocks noChangeAspect="1"/>
            </p:cNvGrpSpPr>
            <p:nvPr/>
          </p:nvGrpSpPr>
          <p:grpSpPr bwMode="auto">
            <a:xfrm rot="-1294289">
              <a:off x="2812" y="2469"/>
              <a:ext cx="95" cy="68"/>
              <a:chOff x="1504" y="2728"/>
              <a:chExt cx="124" cy="88"/>
            </a:xfrm>
          </p:grpSpPr>
          <p:sp>
            <p:nvSpPr>
              <p:cNvPr id="83028" name="Line 218"/>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29" name="Line 219"/>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30" name="Line 220"/>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03" name="Group 221"/>
            <p:cNvGrpSpPr>
              <a:grpSpLocks noChangeAspect="1"/>
            </p:cNvGrpSpPr>
            <p:nvPr/>
          </p:nvGrpSpPr>
          <p:grpSpPr bwMode="auto">
            <a:xfrm rot="1816632">
              <a:off x="2823" y="2663"/>
              <a:ext cx="95" cy="67"/>
              <a:chOff x="1504" y="2728"/>
              <a:chExt cx="124" cy="88"/>
            </a:xfrm>
          </p:grpSpPr>
          <p:sp>
            <p:nvSpPr>
              <p:cNvPr id="83025" name="Line 222"/>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26" name="Line 223"/>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27" name="Line 224"/>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04" name="Group 225"/>
            <p:cNvGrpSpPr>
              <a:grpSpLocks noChangeAspect="1"/>
            </p:cNvGrpSpPr>
            <p:nvPr/>
          </p:nvGrpSpPr>
          <p:grpSpPr bwMode="auto">
            <a:xfrm rot="3539094">
              <a:off x="2481" y="2443"/>
              <a:ext cx="95" cy="68"/>
              <a:chOff x="1504" y="2728"/>
              <a:chExt cx="124" cy="88"/>
            </a:xfrm>
          </p:grpSpPr>
          <p:sp>
            <p:nvSpPr>
              <p:cNvPr id="83022" name="Line 226"/>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23" name="Line 227"/>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24" name="Line 228"/>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05" name="Oval 229"/>
            <p:cNvSpPr>
              <a:spLocks noChangeAspect="1" noChangeArrowheads="1"/>
            </p:cNvSpPr>
            <p:nvPr/>
          </p:nvSpPr>
          <p:spPr bwMode="auto">
            <a:xfrm>
              <a:off x="3023" y="2738"/>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06" name="Oval 230"/>
            <p:cNvSpPr>
              <a:spLocks noChangeAspect="1" noChangeArrowheads="1"/>
            </p:cNvSpPr>
            <p:nvPr/>
          </p:nvSpPr>
          <p:spPr bwMode="auto">
            <a:xfrm>
              <a:off x="2888" y="2372"/>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3007" name="Oval 231"/>
            <p:cNvSpPr>
              <a:spLocks noChangeAspect="1" noChangeArrowheads="1"/>
            </p:cNvSpPr>
            <p:nvPr/>
          </p:nvSpPr>
          <p:spPr bwMode="auto">
            <a:xfrm>
              <a:off x="2456" y="2757"/>
              <a:ext cx="97" cy="9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3008" name="Group 232"/>
            <p:cNvGrpSpPr>
              <a:grpSpLocks noChangeAspect="1"/>
            </p:cNvGrpSpPr>
            <p:nvPr/>
          </p:nvGrpSpPr>
          <p:grpSpPr bwMode="auto">
            <a:xfrm rot="-658340">
              <a:off x="3256" y="2412"/>
              <a:ext cx="95" cy="68"/>
              <a:chOff x="1504" y="2728"/>
              <a:chExt cx="124" cy="88"/>
            </a:xfrm>
          </p:grpSpPr>
          <p:sp>
            <p:nvSpPr>
              <p:cNvPr id="83019" name="Line 233"/>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20" name="Line 234"/>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21" name="Line 235"/>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09" name="Group 236"/>
            <p:cNvGrpSpPr>
              <a:grpSpLocks noChangeAspect="1"/>
            </p:cNvGrpSpPr>
            <p:nvPr/>
          </p:nvGrpSpPr>
          <p:grpSpPr bwMode="auto">
            <a:xfrm rot="2622326">
              <a:off x="3132" y="2813"/>
              <a:ext cx="95" cy="67"/>
              <a:chOff x="1504" y="2728"/>
              <a:chExt cx="124" cy="88"/>
            </a:xfrm>
          </p:grpSpPr>
          <p:sp>
            <p:nvSpPr>
              <p:cNvPr id="83016" name="Line 237"/>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17" name="Line 238"/>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18" name="Line 239"/>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3010" name="Group 240"/>
            <p:cNvGrpSpPr>
              <a:grpSpLocks noChangeAspect="1"/>
            </p:cNvGrpSpPr>
            <p:nvPr/>
          </p:nvGrpSpPr>
          <p:grpSpPr bwMode="auto">
            <a:xfrm rot="-301553">
              <a:off x="2559" y="2722"/>
              <a:ext cx="95" cy="68"/>
              <a:chOff x="1504" y="2728"/>
              <a:chExt cx="124" cy="88"/>
            </a:xfrm>
          </p:grpSpPr>
          <p:sp>
            <p:nvSpPr>
              <p:cNvPr id="83013" name="Line 241"/>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3014" name="Line 242"/>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3015" name="Line 243"/>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sp>
          <p:nvSpPr>
            <p:cNvPr id="83011" name="AutoShape 53"/>
            <p:cNvSpPr>
              <a:spLocks noChangeAspect="1" noChangeArrowheads="1"/>
            </p:cNvSpPr>
            <p:nvPr/>
          </p:nvSpPr>
          <p:spPr bwMode="auto">
            <a:xfrm rot="-5400000">
              <a:off x="1734" y="2230"/>
              <a:ext cx="1303" cy="62"/>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83012" name="Line 54"/>
            <p:cNvSpPr>
              <a:spLocks noChangeAspect="1" noChangeShapeType="1"/>
            </p:cNvSpPr>
            <p:nvPr/>
          </p:nvSpPr>
          <p:spPr bwMode="auto">
            <a:xfrm>
              <a:off x="2441" y="1645"/>
              <a:ext cx="0" cy="1274"/>
            </a:xfrm>
            <a:prstGeom prst="line">
              <a:avLst/>
            </a:prstGeom>
            <a:noFill/>
            <a:ln w="19050">
              <a:solidFill>
                <a:srgbClr val="FFFFFF"/>
              </a:solidFill>
              <a:round/>
              <a:headEnd/>
              <a:tailEnd/>
            </a:ln>
          </p:spPr>
          <p:txBody>
            <a:bodyPr/>
            <a:lstStyle/>
            <a:p>
              <a:endParaRPr lang="en-US"/>
            </a:p>
          </p:txBody>
        </p:sp>
      </p:grpSp>
      <p:sp>
        <p:nvSpPr>
          <p:cNvPr id="82948" name="Text Box 7"/>
          <p:cNvSpPr txBox="1">
            <a:spLocks noChangeArrowheads="1"/>
          </p:cNvSpPr>
          <p:nvPr/>
        </p:nvSpPr>
        <p:spPr bwMode="auto">
          <a:xfrm>
            <a:off x="1558925" y="4810125"/>
            <a:ext cx="354013" cy="396875"/>
          </a:xfrm>
          <a:prstGeom prst="rect">
            <a:avLst/>
          </a:prstGeom>
          <a:noFill/>
          <a:ln w="9525">
            <a:noFill/>
            <a:miter lim="800000"/>
            <a:headEnd/>
            <a:tailEnd/>
          </a:ln>
        </p:spPr>
        <p:txBody>
          <a:bodyPr wrap="none">
            <a:spAutoFit/>
          </a:bodyPr>
          <a:lstStyle/>
          <a:p>
            <a:pPr algn="l"/>
            <a:r>
              <a:rPr lang="en-US" sz="2000" i="1"/>
              <a:t>V</a:t>
            </a:r>
          </a:p>
        </p:txBody>
      </p:sp>
      <p:sp>
        <p:nvSpPr>
          <p:cNvPr id="1257480" name="Text Box 8"/>
          <p:cNvSpPr txBox="1">
            <a:spLocks noChangeArrowheads="1"/>
          </p:cNvSpPr>
          <p:nvPr/>
        </p:nvSpPr>
        <p:spPr bwMode="auto">
          <a:xfrm>
            <a:off x="4325938" y="4805363"/>
            <a:ext cx="565150" cy="396875"/>
          </a:xfrm>
          <a:prstGeom prst="rect">
            <a:avLst/>
          </a:prstGeom>
          <a:noFill/>
          <a:ln w="9525">
            <a:noFill/>
            <a:miter lim="800000"/>
            <a:headEnd/>
            <a:tailEnd/>
          </a:ln>
        </p:spPr>
        <p:txBody>
          <a:bodyPr wrap="none">
            <a:spAutoFit/>
          </a:bodyPr>
          <a:lstStyle/>
          <a:p>
            <a:pPr algn="l"/>
            <a:r>
              <a:rPr lang="en-US" sz="2000"/>
              <a:t>2 </a:t>
            </a:r>
            <a:r>
              <a:rPr lang="en-US" sz="2000" i="1"/>
              <a:t>V</a:t>
            </a:r>
          </a:p>
        </p:txBody>
      </p:sp>
      <p:sp>
        <p:nvSpPr>
          <p:cNvPr id="82950" name="Rectangle 2"/>
          <p:cNvSpPr>
            <a:spLocks noGrp="1" noChangeArrowheads="1"/>
          </p:cNvSpPr>
          <p:nvPr>
            <p:ph type="title"/>
          </p:nvPr>
        </p:nvSpPr>
        <p:spPr/>
        <p:txBody>
          <a:bodyPr/>
          <a:lstStyle/>
          <a:p>
            <a:pPr eaLnBrk="1" hangingPunct="1"/>
            <a:r>
              <a:rPr lang="en-US" smtClean="0"/>
              <a:t>Volume and Number of Moles</a:t>
            </a:r>
          </a:p>
        </p:txBody>
      </p:sp>
      <p:pic>
        <p:nvPicPr>
          <p:cNvPr id="1257476" name="Picture 4">
            <a:hlinkClick r:id="" action="ppaction://media"/>
          </p:cNvPr>
          <p:cNvPicPr>
            <a:picLocks noRot="1" noChangeAspect="1" noChangeArrowheads="1"/>
          </p:cNvPicPr>
          <p:nvPr>
            <a:wavAudioFile r:embed="rId1" name="~PP700.WAV"/>
          </p:nvPr>
        </p:nvPicPr>
        <p:blipFill>
          <a:blip r:embed="rId4" cstate="print"/>
          <a:srcRect/>
          <a:stretch>
            <a:fillRect/>
          </a:stretch>
        </p:blipFill>
        <p:spPr bwMode="auto">
          <a:xfrm>
            <a:off x="8772525" y="6486525"/>
            <a:ext cx="304800" cy="304800"/>
          </a:xfrm>
          <a:prstGeom prst="rect">
            <a:avLst/>
          </a:prstGeom>
          <a:noFill/>
          <a:ln w="9525">
            <a:noFill/>
            <a:miter lim="800000"/>
            <a:headEnd/>
            <a:tailEnd/>
          </a:ln>
        </p:spPr>
      </p:pic>
      <p:sp>
        <p:nvSpPr>
          <p:cNvPr id="82952"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413</a:t>
            </a:r>
          </a:p>
        </p:txBody>
      </p:sp>
      <p:sp>
        <p:nvSpPr>
          <p:cNvPr id="82953" name="AutoShape 6">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257481" name="Text Box 9"/>
          <p:cNvSpPr txBox="1">
            <a:spLocks noChangeArrowheads="1"/>
          </p:cNvSpPr>
          <p:nvPr/>
        </p:nvSpPr>
        <p:spPr bwMode="auto">
          <a:xfrm>
            <a:off x="7054850" y="4876800"/>
            <a:ext cx="565150" cy="396875"/>
          </a:xfrm>
          <a:prstGeom prst="rect">
            <a:avLst/>
          </a:prstGeom>
          <a:noFill/>
          <a:ln w="9525">
            <a:noFill/>
            <a:miter lim="800000"/>
            <a:headEnd/>
            <a:tailEnd/>
          </a:ln>
        </p:spPr>
        <p:txBody>
          <a:bodyPr wrap="none">
            <a:spAutoFit/>
          </a:bodyPr>
          <a:lstStyle/>
          <a:p>
            <a:pPr algn="l"/>
            <a:r>
              <a:rPr lang="en-US" sz="2000"/>
              <a:t>3 </a:t>
            </a:r>
            <a:r>
              <a:rPr lang="en-US" sz="2000" i="1"/>
              <a:t>V</a:t>
            </a:r>
          </a:p>
        </p:txBody>
      </p:sp>
      <p:sp>
        <p:nvSpPr>
          <p:cNvPr id="82955" name="Text Box 10"/>
          <p:cNvSpPr txBox="1">
            <a:spLocks noChangeArrowheads="1"/>
          </p:cNvSpPr>
          <p:nvPr/>
        </p:nvSpPr>
        <p:spPr bwMode="auto">
          <a:xfrm>
            <a:off x="2797175" y="4114800"/>
            <a:ext cx="641350" cy="304800"/>
          </a:xfrm>
          <a:prstGeom prst="rect">
            <a:avLst/>
          </a:prstGeom>
          <a:noFill/>
          <a:ln w="9525">
            <a:noFill/>
            <a:miter lim="800000"/>
            <a:headEnd/>
            <a:tailEnd/>
          </a:ln>
        </p:spPr>
        <p:txBody>
          <a:bodyPr wrap="none">
            <a:spAutoFit/>
          </a:bodyPr>
          <a:lstStyle/>
          <a:p>
            <a:pPr algn="l"/>
            <a:r>
              <a:rPr lang="en-US" sz="1400" b="1" i="1"/>
              <a:t>n </a:t>
            </a:r>
            <a:r>
              <a:rPr lang="en-US" sz="1400" b="1"/>
              <a:t> = 1</a:t>
            </a:r>
            <a:endParaRPr lang="en-US" sz="1400" b="1" i="1"/>
          </a:p>
        </p:txBody>
      </p:sp>
      <p:sp>
        <p:nvSpPr>
          <p:cNvPr id="1257483" name="Text Box 11"/>
          <p:cNvSpPr txBox="1">
            <a:spLocks noChangeArrowheads="1"/>
          </p:cNvSpPr>
          <p:nvPr/>
        </p:nvSpPr>
        <p:spPr bwMode="auto">
          <a:xfrm>
            <a:off x="5557838" y="3962400"/>
            <a:ext cx="641350" cy="304800"/>
          </a:xfrm>
          <a:prstGeom prst="rect">
            <a:avLst/>
          </a:prstGeom>
          <a:noFill/>
          <a:ln w="9525">
            <a:noFill/>
            <a:miter lim="800000"/>
            <a:headEnd/>
            <a:tailEnd/>
          </a:ln>
        </p:spPr>
        <p:txBody>
          <a:bodyPr wrap="none">
            <a:spAutoFit/>
          </a:bodyPr>
          <a:lstStyle/>
          <a:p>
            <a:pPr algn="l"/>
            <a:r>
              <a:rPr lang="en-US" sz="1400" b="1" i="1"/>
              <a:t>n </a:t>
            </a:r>
            <a:r>
              <a:rPr lang="en-US" sz="1400" b="1"/>
              <a:t> = 2</a:t>
            </a:r>
            <a:endParaRPr lang="en-US" sz="1400" b="1" i="1"/>
          </a:p>
        </p:txBody>
      </p:sp>
      <p:sp>
        <p:nvSpPr>
          <p:cNvPr id="1257484" name="Text Box 12"/>
          <p:cNvSpPr txBox="1">
            <a:spLocks noChangeArrowheads="1"/>
          </p:cNvSpPr>
          <p:nvPr/>
        </p:nvSpPr>
        <p:spPr bwMode="auto">
          <a:xfrm>
            <a:off x="8331200" y="3733800"/>
            <a:ext cx="641350" cy="304800"/>
          </a:xfrm>
          <a:prstGeom prst="rect">
            <a:avLst/>
          </a:prstGeom>
          <a:noFill/>
          <a:ln w="9525">
            <a:noFill/>
            <a:miter lim="800000"/>
            <a:headEnd/>
            <a:tailEnd/>
          </a:ln>
        </p:spPr>
        <p:txBody>
          <a:bodyPr wrap="none">
            <a:spAutoFit/>
          </a:bodyPr>
          <a:lstStyle/>
          <a:p>
            <a:pPr algn="l"/>
            <a:r>
              <a:rPr lang="en-US" sz="1400" b="1" i="1"/>
              <a:t>n </a:t>
            </a:r>
            <a:r>
              <a:rPr lang="en-US" sz="1400" b="1"/>
              <a:t> = 3</a:t>
            </a:r>
            <a:endParaRPr lang="en-US" sz="1400" b="1" i="1"/>
          </a:p>
        </p:txBody>
      </p:sp>
      <p:sp>
        <p:nvSpPr>
          <p:cNvPr id="1257494" name="AutoShape 22"/>
          <p:cNvSpPr>
            <a:spLocks noChangeAspect="1" noChangeArrowheads="1"/>
          </p:cNvSpPr>
          <p:nvPr/>
        </p:nvSpPr>
        <p:spPr bwMode="auto">
          <a:xfrm>
            <a:off x="823913" y="2012950"/>
            <a:ext cx="1930400" cy="2755900"/>
          </a:xfrm>
          <a:prstGeom prst="can">
            <a:avLst>
              <a:gd name="adj" fmla="val 22935"/>
            </a:avLst>
          </a:prstGeom>
          <a:gradFill rotWithShape="1">
            <a:gsLst>
              <a:gs pos="0">
                <a:schemeClr val="accent1"/>
              </a:gs>
              <a:gs pos="50000">
                <a:srgbClr val="FFFFFF"/>
              </a:gs>
              <a:gs pos="100000">
                <a:schemeClr val="accent1"/>
              </a:gs>
            </a:gsLst>
            <a:lin ang="0" scaled="1"/>
          </a:gradFill>
          <a:ln w="9525">
            <a:solidFill>
              <a:schemeClr val="tx1"/>
            </a:solidFill>
            <a:round/>
            <a:headEnd/>
            <a:tailEnd/>
          </a:ln>
          <a:effectLst/>
        </p:spPr>
        <p:txBody>
          <a:bodyPr wrap="none" anchor="ctr"/>
          <a:lstStyle/>
          <a:p>
            <a:pPr>
              <a:defRPr/>
            </a:pPr>
            <a:endParaRPr lang="en-US"/>
          </a:p>
        </p:txBody>
      </p:sp>
      <p:sp>
        <p:nvSpPr>
          <p:cNvPr id="82959" name="Freeform 23"/>
          <p:cNvSpPr>
            <a:spLocks noChangeAspect="1"/>
          </p:cNvSpPr>
          <p:nvPr/>
        </p:nvSpPr>
        <p:spPr bwMode="auto">
          <a:xfrm>
            <a:off x="820738" y="4400550"/>
            <a:ext cx="1946275" cy="153988"/>
          </a:xfrm>
          <a:custGeom>
            <a:avLst/>
            <a:gdLst>
              <a:gd name="T0" fmla="*/ 0 w 1116"/>
              <a:gd name="T1" fmla="*/ 143489 h 88"/>
              <a:gd name="T2" fmla="*/ 223229 w 1116"/>
              <a:gd name="T3" fmla="*/ 57746 h 88"/>
              <a:gd name="T4" fmla="*/ 845827 w 1116"/>
              <a:gd name="T5" fmla="*/ 5250 h 88"/>
              <a:gd name="T6" fmla="*/ 1510281 w 1116"/>
              <a:gd name="T7" fmla="*/ 31498 h 88"/>
              <a:gd name="T8" fmla="*/ 1876516 w 1116"/>
              <a:gd name="T9" fmla="*/ 99742 h 88"/>
              <a:gd name="T10" fmla="*/ 1934067 w 1116"/>
              <a:gd name="T11" fmla="*/ 1539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accent1"/>
            </a:solidFill>
            <a:round/>
            <a:headEnd/>
            <a:tailEnd/>
          </a:ln>
        </p:spPr>
        <p:txBody>
          <a:bodyPr/>
          <a:lstStyle/>
          <a:p>
            <a:endParaRPr lang="en-US"/>
          </a:p>
        </p:txBody>
      </p:sp>
      <p:sp>
        <p:nvSpPr>
          <p:cNvPr id="82960" name="AutoShape 24"/>
          <p:cNvSpPr>
            <a:spLocks noChangeAspect="1" noChangeArrowheads="1"/>
          </p:cNvSpPr>
          <p:nvPr/>
        </p:nvSpPr>
        <p:spPr bwMode="auto">
          <a:xfrm>
            <a:off x="825500" y="3651250"/>
            <a:ext cx="1930400" cy="571500"/>
          </a:xfrm>
          <a:prstGeom prst="can">
            <a:avLst>
              <a:gd name="adj" fmla="val 50000"/>
            </a:avLst>
          </a:prstGeom>
          <a:solidFill>
            <a:srgbClr val="666699"/>
          </a:solidFill>
          <a:ln w="9525">
            <a:solidFill>
              <a:srgbClr val="808080"/>
            </a:solidFill>
            <a:round/>
            <a:headEnd/>
            <a:tailEnd/>
          </a:ln>
        </p:spPr>
        <p:txBody>
          <a:bodyPr wrap="none" anchor="ctr"/>
          <a:lstStyle/>
          <a:p>
            <a:endParaRPr lang="en-US"/>
          </a:p>
        </p:txBody>
      </p:sp>
      <p:sp>
        <p:nvSpPr>
          <p:cNvPr id="82961" name="AutoShape 25"/>
          <p:cNvSpPr>
            <a:spLocks noChangeAspect="1" noChangeArrowheads="1"/>
          </p:cNvSpPr>
          <p:nvPr/>
        </p:nvSpPr>
        <p:spPr bwMode="auto">
          <a:xfrm rot="-5400000">
            <a:off x="-15081" y="3537744"/>
            <a:ext cx="2068513" cy="98425"/>
          </a:xfrm>
          <a:prstGeom prst="roundRect">
            <a:avLst>
              <a:gd name="adj" fmla="val 16667"/>
            </a:avLst>
          </a:prstGeom>
          <a:gradFill rotWithShape="1">
            <a:gsLst>
              <a:gs pos="0">
                <a:srgbClr val="F8F8F8"/>
              </a:gs>
              <a:gs pos="100000">
                <a:srgbClr val="F3FAFF"/>
              </a:gs>
            </a:gsLst>
            <a:lin ang="0" scaled="1"/>
          </a:gradFill>
          <a:ln w="9525">
            <a:noFill/>
            <a:round/>
            <a:headEnd/>
            <a:tailEnd/>
          </a:ln>
        </p:spPr>
        <p:txBody>
          <a:bodyPr wrap="none" anchor="ctr"/>
          <a:lstStyle/>
          <a:p>
            <a:endParaRPr lang="en-US"/>
          </a:p>
        </p:txBody>
      </p:sp>
      <p:sp>
        <p:nvSpPr>
          <p:cNvPr id="82962" name="Line 26"/>
          <p:cNvSpPr>
            <a:spLocks noChangeAspect="1" noChangeShapeType="1"/>
          </p:cNvSpPr>
          <p:nvPr/>
        </p:nvSpPr>
        <p:spPr bwMode="auto">
          <a:xfrm>
            <a:off x="1106488" y="2609850"/>
            <a:ext cx="0" cy="2022475"/>
          </a:xfrm>
          <a:prstGeom prst="line">
            <a:avLst/>
          </a:prstGeom>
          <a:noFill/>
          <a:ln w="19050">
            <a:solidFill>
              <a:srgbClr val="FFFFFF"/>
            </a:solidFill>
            <a:round/>
            <a:headEnd/>
            <a:tailEnd/>
          </a:ln>
        </p:spPr>
        <p:txBody>
          <a:bodyPr/>
          <a:lstStyle/>
          <a:p>
            <a:endParaRPr lang="en-US"/>
          </a:p>
        </p:txBody>
      </p:sp>
      <p:sp>
        <p:nvSpPr>
          <p:cNvPr id="82963" name="Freeform 27"/>
          <p:cNvSpPr>
            <a:spLocks noChangeAspect="1"/>
          </p:cNvSpPr>
          <p:nvPr/>
        </p:nvSpPr>
        <p:spPr bwMode="auto">
          <a:xfrm flipV="1">
            <a:off x="825500" y="4527550"/>
            <a:ext cx="1938338" cy="153988"/>
          </a:xfrm>
          <a:custGeom>
            <a:avLst/>
            <a:gdLst>
              <a:gd name="T0" fmla="*/ 0 w 1116"/>
              <a:gd name="T1" fmla="*/ 143489 h 88"/>
              <a:gd name="T2" fmla="*/ 222318 w 1116"/>
              <a:gd name="T3" fmla="*/ 57746 h 88"/>
              <a:gd name="T4" fmla="*/ 842378 w 1116"/>
              <a:gd name="T5" fmla="*/ 5250 h 88"/>
              <a:gd name="T6" fmla="*/ 1504122 w 1116"/>
              <a:gd name="T7" fmla="*/ 31498 h 88"/>
              <a:gd name="T8" fmla="*/ 1868864 w 1116"/>
              <a:gd name="T9" fmla="*/ 99742 h 88"/>
              <a:gd name="T10" fmla="*/ 1926180 w 1116"/>
              <a:gd name="T11" fmla="*/ 153988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25400">
            <a:solidFill>
              <a:schemeClr val="bg1"/>
            </a:solidFill>
            <a:round/>
            <a:headEnd/>
            <a:tailEnd/>
          </a:ln>
        </p:spPr>
        <p:txBody>
          <a:bodyPr/>
          <a:lstStyle/>
          <a:p>
            <a:endParaRPr lang="en-US"/>
          </a:p>
        </p:txBody>
      </p:sp>
      <p:sp>
        <p:nvSpPr>
          <p:cNvPr id="82964" name="Freeform 28"/>
          <p:cNvSpPr>
            <a:spLocks noChangeAspect="1"/>
          </p:cNvSpPr>
          <p:nvPr/>
        </p:nvSpPr>
        <p:spPr bwMode="auto">
          <a:xfrm flipV="1">
            <a:off x="820738" y="4524375"/>
            <a:ext cx="1938337" cy="193675"/>
          </a:xfrm>
          <a:custGeom>
            <a:avLst/>
            <a:gdLst>
              <a:gd name="T0" fmla="*/ 0 w 1116"/>
              <a:gd name="T1" fmla="*/ 180470 h 88"/>
              <a:gd name="T2" fmla="*/ 222318 w 1116"/>
              <a:gd name="T3" fmla="*/ 72628 h 88"/>
              <a:gd name="T4" fmla="*/ 842377 w 1116"/>
              <a:gd name="T5" fmla="*/ 6603 h 88"/>
              <a:gd name="T6" fmla="*/ 1504121 w 1116"/>
              <a:gd name="T7" fmla="*/ 39615 h 88"/>
              <a:gd name="T8" fmla="*/ 1868863 w 1116"/>
              <a:gd name="T9" fmla="*/ 125449 h 88"/>
              <a:gd name="T10" fmla="*/ 1926179 w 1116"/>
              <a:gd name="T11" fmla="*/ 193675 h 88"/>
              <a:gd name="T12" fmla="*/ 0 60000 65536"/>
              <a:gd name="T13" fmla="*/ 0 60000 65536"/>
              <a:gd name="T14" fmla="*/ 0 60000 65536"/>
              <a:gd name="T15" fmla="*/ 0 60000 65536"/>
              <a:gd name="T16" fmla="*/ 0 60000 65536"/>
              <a:gd name="T17" fmla="*/ 0 60000 65536"/>
              <a:gd name="T18" fmla="*/ 0 w 1116"/>
              <a:gd name="T19" fmla="*/ 0 h 88"/>
              <a:gd name="T20" fmla="*/ 1116 w 1116"/>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116" h="88">
                <a:moveTo>
                  <a:pt x="0" y="82"/>
                </a:moveTo>
                <a:cubicBezTo>
                  <a:pt x="18" y="64"/>
                  <a:pt x="47" y="46"/>
                  <a:pt x="128" y="33"/>
                </a:cubicBezTo>
                <a:cubicBezTo>
                  <a:pt x="209" y="20"/>
                  <a:pt x="362" y="6"/>
                  <a:pt x="485" y="3"/>
                </a:cubicBezTo>
                <a:cubicBezTo>
                  <a:pt x="608" y="0"/>
                  <a:pt x="768" y="9"/>
                  <a:pt x="866" y="18"/>
                </a:cubicBezTo>
                <a:cubicBezTo>
                  <a:pt x="964" y="27"/>
                  <a:pt x="1036" y="45"/>
                  <a:pt x="1076" y="57"/>
                </a:cubicBezTo>
                <a:cubicBezTo>
                  <a:pt x="1116" y="69"/>
                  <a:pt x="1102" y="82"/>
                  <a:pt x="1109" y="88"/>
                </a:cubicBezTo>
              </a:path>
            </a:pathLst>
          </a:custGeom>
          <a:noFill/>
          <a:ln w="31750">
            <a:solidFill>
              <a:schemeClr val="bg1"/>
            </a:solidFill>
            <a:round/>
            <a:headEnd/>
            <a:tailEnd/>
          </a:ln>
        </p:spPr>
        <p:txBody>
          <a:bodyPr/>
          <a:lstStyle/>
          <a:p>
            <a:endParaRPr lang="en-US"/>
          </a:p>
        </p:txBody>
      </p:sp>
      <p:sp>
        <p:nvSpPr>
          <p:cNvPr id="82965" name="Oval 30"/>
          <p:cNvSpPr>
            <a:spLocks noChangeAspect="1" noChangeArrowheads="1"/>
          </p:cNvSpPr>
          <p:nvPr/>
        </p:nvSpPr>
        <p:spPr bwMode="auto">
          <a:xfrm>
            <a:off x="2001838" y="4244975"/>
            <a:ext cx="153987" cy="153988"/>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2966" name="Oval 31"/>
          <p:cNvSpPr>
            <a:spLocks noChangeAspect="1" noChangeArrowheads="1"/>
          </p:cNvSpPr>
          <p:nvPr/>
        </p:nvSpPr>
        <p:spPr bwMode="auto">
          <a:xfrm>
            <a:off x="1568450" y="4430713"/>
            <a:ext cx="153988" cy="153987"/>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sp>
        <p:nvSpPr>
          <p:cNvPr id="82967" name="Oval 32"/>
          <p:cNvSpPr>
            <a:spLocks noChangeAspect="1" noChangeArrowheads="1"/>
          </p:cNvSpPr>
          <p:nvPr/>
        </p:nvSpPr>
        <p:spPr bwMode="auto">
          <a:xfrm>
            <a:off x="1163638" y="4279900"/>
            <a:ext cx="153987" cy="153988"/>
          </a:xfrm>
          <a:prstGeom prst="ellipse">
            <a:avLst/>
          </a:prstGeom>
          <a:gradFill rotWithShape="1">
            <a:gsLst>
              <a:gs pos="0">
                <a:srgbClr val="FF0000"/>
              </a:gs>
              <a:gs pos="50000">
                <a:srgbClr val="FF7C80"/>
              </a:gs>
              <a:gs pos="100000">
                <a:srgbClr val="FF0000"/>
              </a:gs>
            </a:gsLst>
            <a:lin ang="2700000" scaled="1"/>
          </a:gradFill>
          <a:ln w="3175">
            <a:solidFill>
              <a:srgbClr val="FF7C80"/>
            </a:solidFill>
            <a:round/>
            <a:headEnd/>
            <a:tailEnd/>
          </a:ln>
        </p:spPr>
        <p:txBody>
          <a:bodyPr wrap="none" anchor="ctr"/>
          <a:lstStyle/>
          <a:p>
            <a:endParaRPr lang="en-US"/>
          </a:p>
        </p:txBody>
      </p:sp>
      <p:grpSp>
        <p:nvGrpSpPr>
          <p:cNvPr id="82968" name="Group 33"/>
          <p:cNvGrpSpPr>
            <a:grpSpLocks noChangeAspect="1"/>
          </p:cNvGrpSpPr>
          <p:nvPr/>
        </p:nvGrpSpPr>
        <p:grpSpPr bwMode="auto">
          <a:xfrm rot="2010728">
            <a:off x="2185988" y="4332288"/>
            <a:ext cx="150812" cy="107950"/>
            <a:chOff x="1504" y="2728"/>
            <a:chExt cx="124" cy="88"/>
          </a:xfrm>
        </p:grpSpPr>
        <p:sp>
          <p:nvSpPr>
            <p:cNvPr id="82991" name="Line 34"/>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2992" name="Line 35"/>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2993" name="Line 36"/>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2969" name="Group 37"/>
          <p:cNvGrpSpPr>
            <a:grpSpLocks noChangeAspect="1"/>
          </p:cNvGrpSpPr>
          <p:nvPr/>
        </p:nvGrpSpPr>
        <p:grpSpPr bwMode="auto">
          <a:xfrm rot="388985">
            <a:off x="1770063" y="4430713"/>
            <a:ext cx="150812" cy="106362"/>
            <a:chOff x="1504" y="2728"/>
            <a:chExt cx="124" cy="88"/>
          </a:xfrm>
        </p:grpSpPr>
        <p:sp>
          <p:nvSpPr>
            <p:cNvPr id="82988" name="Line 38"/>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2989" name="Line 39"/>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2990" name="Line 40"/>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2970" name="Group 41"/>
          <p:cNvGrpSpPr>
            <a:grpSpLocks noChangeAspect="1"/>
          </p:cNvGrpSpPr>
          <p:nvPr/>
        </p:nvGrpSpPr>
        <p:grpSpPr bwMode="auto">
          <a:xfrm rot="3539094">
            <a:off x="1280319" y="4461669"/>
            <a:ext cx="150812" cy="107950"/>
            <a:chOff x="1504" y="2728"/>
            <a:chExt cx="124" cy="88"/>
          </a:xfrm>
        </p:grpSpPr>
        <p:sp>
          <p:nvSpPr>
            <p:cNvPr id="82985" name="Line 42"/>
            <p:cNvSpPr>
              <a:spLocks noChangeAspect="1" noChangeShapeType="1"/>
            </p:cNvSpPr>
            <p:nvPr/>
          </p:nvSpPr>
          <p:spPr bwMode="auto">
            <a:xfrm flipV="1">
              <a:off x="1504" y="2728"/>
              <a:ext cx="102" cy="30"/>
            </a:xfrm>
            <a:prstGeom prst="line">
              <a:avLst/>
            </a:prstGeom>
            <a:noFill/>
            <a:ln w="9525">
              <a:solidFill>
                <a:srgbClr val="FF3300"/>
              </a:solidFill>
              <a:round/>
              <a:headEnd/>
              <a:tailEnd/>
            </a:ln>
          </p:spPr>
          <p:txBody>
            <a:bodyPr/>
            <a:lstStyle/>
            <a:p>
              <a:endParaRPr lang="en-US"/>
            </a:p>
          </p:txBody>
        </p:sp>
        <p:sp>
          <p:nvSpPr>
            <p:cNvPr id="82986" name="Line 43"/>
            <p:cNvSpPr>
              <a:spLocks noChangeAspect="1" noChangeShapeType="1"/>
            </p:cNvSpPr>
            <p:nvPr/>
          </p:nvSpPr>
          <p:spPr bwMode="auto">
            <a:xfrm flipV="1">
              <a:off x="1530" y="2754"/>
              <a:ext cx="98" cy="28"/>
            </a:xfrm>
            <a:prstGeom prst="line">
              <a:avLst/>
            </a:prstGeom>
            <a:noFill/>
            <a:ln w="9525">
              <a:solidFill>
                <a:srgbClr val="FF3300"/>
              </a:solidFill>
              <a:round/>
              <a:headEnd/>
              <a:tailEnd/>
            </a:ln>
          </p:spPr>
          <p:txBody>
            <a:bodyPr/>
            <a:lstStyle/>
            <a:p>
              <a:endParaRPr lang="en-US"/>
            </a:p>
          </p:txBody>
        </p:sp>
        <p:sp>
          <p:nvSpPr>
            <p:cNvPr id="82987" name="Line 44"/>
            <p:cNvSpPr>
              <a:spLocks noChangeAspect="1" noChangeShapeType="1"/>
            </p:cNvSpPr>
            <p:nvPr/>
          </p:nvSpPr>
          <p:spPr bwMode="auto">
            <a:xfrm flipV="1">
              <a:off x="1516" y="2788"/>
              <a:ext cx="100" cy="28"/>
            </a:xfrm>
            <a:prstGeom prst="line">
              <a:avLst/>
            </a:prstGeom>
            <a:noFill/>
            <a:ln w="9525">
              <a:solidFill>
                <a:srgbClr val="FF3300"/>
              </a:solidFill>
              <a:round/>
              <a:headEnd/>
              <a:tailEnd/>
            </a:ln>
          </p:spPr>
          <p:txBody>
            <a:bodyPr/>
            <a:lstStyle/>
            <a:p>
              <a:endParaRPr lang="en-US"/>
            </a:p>
          </p:txBody>
        </p:sp>
      </p:grpSp>
      <p:grpSp>
        <p:nvGrpSpPr>
          <p:cNvPr id="82971" name="Group 213"/>
          <p:cNvGrpSpPr>
            <a:grpSpLocks/>
          </p:cNvGrpSpPr>
          <p:nvPr/>
        </p:nvGrpSpPr>
        <p:grpSpPr bwMode="auto">
          <a:xfrm>
            <a:off x="1427163" y="3043238"/>
            <a:ext cx="727075" cy="854075"/>
            <a:chOff x="899" y="1575"/>
            <a:chExt cx="458" cy="538"/>
          </a:xfrm>
        </p:grpSpPr>
        <p:sp>
          <p:nvSpPr>
            <p:cNvPr id="82982" name="AutoShape 46"/>
            <p:cNvSpPr>
              <a:spLocks noChangeAspect="1" noChangeArrowheads="1"/>
            </p:cNvSpPr>
            <p:nvPr/>
          </p:nvSpPr>
          <p:spPr bwMode="auto">
            <a:xfrm>
              <a:off x="899" y="1673"/>
              <a:ext cx="458" cy="440"/>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r>
                <a:rPr lang="en-US" b="1"/>
                <a:t> </a:t>
              </a:r>
            </a:p>
          </p:txBody>
        </p:sp>
        <p:sp>
          <p:nvSpPr>
            <p:cNvPr id="82983" name="AutoShape 47"/>
            <p:cNvSpPr>
              <a:spLocks noChangeAspect="1" noChangeArrowheads="1"/>
            </p:cNvSpPr>
            <p:nvPr/>
          </p:nvSpPr>
          <p:spPr bwMode="auto">
            <a:xfrm>
              <a:off x="1010" y="1613"/>
              <a:ext cx="236" cy="163"/>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82984" name="Oval 48"/>
            <p:cNvSpPr>
              <a:spLocks noChangeAspect="1" noChangeArrowheads="1"/>
            </p:cNvSpPr>
            <p:nvPr/>
          </p:nvSpPr>
          <p:spPr bwMode="auto">
            <a:xfrm>
              <a:off x="986" y="1575"/>
              <a:ext cx="295" cy="81"/>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nvGrpSpPr>
          <p:cNvPr id="26" name="Group 76"/>
          <p:cNvGrpSpPr>
            <a:grpSpLocks noChangeAspect="1"/>
          </p:cNvGrpSpPr>
          <p:nvPr/>
        </p:nvGrpSpPr>
        <p:grpSpPr bwMode="auto">
          <a:xfrm>
            <a:off x="4184650" y="2503488"/>
            <a:ext cx="727075" cy="855662"/>
            <a:chOff x="1781" y="1011"/>
            <a:chExt cx="417" cy="490"/>
          </a:xfrm>
        </p:grpSpPr>
        <p:sp>
          <p:nvSpPr>
            <p:cNvPr id="82979" name="AutoShape 77"/>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sz="1800" b="1"/>
            </a:p>
          </p:txBody>
        </p:sp>
        <p:sp>
          <p:nvSpPr>
            <p:cNvPr id="82980" name="AutoShape 78"/>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82981" name="Oval 79"/>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grpSp>
        <p:nvGrpSpPr>
          <p:cNvPr id="27" name="Group 308"/>
          <p:cNvGrpSpPr>
            <a:grpSpLocks/>
          </p:cNvGrpSpPr>
          <p:nvPr/>
        </p:nvGrpSpPr>
        <p:grpSpPr bwMode="auto">
          <a:xfrm>
            <a:off x="6364288" y="2019300"/>
            <a:ext cx="1927225" cy="898525"/>
            <a:chOff x="4009" y="1272"/>
            <a:chExt cx="1214" cy="566"/>
          </a:xfrm>
        </p:grpSpPr>
        <p:grpSp>
          <p:nvGrpSpPr>
            <p:cNvPr id="82974" name="Group 99"/>
            <p:cNvGrpSpPr>
              <a:grpSpLocks noChangeAspect="1"/>
            </p:cNvGrpSpPr>
            <p:nvPr/>
          </p:nvGrpSpPr>
          <p:grpSpPr bwMode="auto">
            <a:xfrm>
              <a:off x="4387" y="1300"/>
              <a:ext cx="458" cy="538"/>
              <a:chOff x="1781" y="1011"/>
              <a:chExt cx="417" cy="490"/>
            </a:xfrm>
          </p:grpSpPr>
          <p:sp>
            <p:nvSpPr>
              <p:cNvPr id="82976" name="AutoShape 100"/>
              <p:cNvSpPr>
                <a:spLocks noChangeAspect="1" noChangeArrowheads="1"/>
              </p:cNvSpPr>
              <p:nvPr/>
            </p:nvSpPr>
            <p:spPr bwMode="auto">
              <a:xfrm>
                <a:off x="1781" y="1100"/>
                <a:ext cx="417" cy="401"/>
              </a:xfrm>
              <a:prstGeom prst="can">
                <a:avLst>
                  <a:gd name="adj" fmla="val 36657"/>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sz="1800" b="1"/>
              </a:p>
            </p:txBody>
          </p:sp>
          <p:sp>
            <p:nvSpPr>
              <p:cNvPr id="82977" name="AutoShape 101"/>
              <p:cNvSpPr>
                <a:spLocks noChangeAspect="1" noChangeArrowheads="1"/>
              </p:cNvSpPr>
              <p:nvPr/>
            </p:nvSpPr>
            <p:spPr bwMode="auto">
              <a:xfrm>
                <a:off x="1882" y="1046"/>
                <a:ext cx="215" cy="148"/>
              </a:xfrm>
              <a:prstGeom prst="can">
                <a:avLst>
                  <a:gd name="adj" fmla="val 25000"/>
                </a:avLst>
              </a:prstGeom>
              <a:gradFill rotWithShape="1">
                <a:gsLst>
                  <a:gs pos="0">
                    <a:srgbClr val="FF9900"/>
                  </a:gs>
                  <a:gs pos="50000">
                    <a:srgbClr val="FFE161"/>
                  </a:gs>
                  <a:gs pos="100000">
                    <a:srgbClr val="FF9900"/>
                  </a:gs>
                </a:gsLst>
                <a:lin ang="0" scaled="1"/>
              </a:gradFill>
              <a:ln w="9525">
                <a:solidFill>
                  <a:srgbClr val="FF9900"/>
                </a:solidFill>
                <a:round/>
                <a:headEnd/>
                <a:tailEnd/>
              </a:ln>
            </p:spPr>
            <p:txBody>
              <a:bodyPr wrap="none" anchor="ctr"/>
              <a:lstStyle/>
              <a:p>
                <a:endParaRPr lang="en-US"/>
              </a:p>
            </p:txBody>
          </p:sp>
          <p:sp>
            <p:nvSpPr>
              <p:cNvPr id="82978" name="Oval 102"/>
              <p:cNvSpPr>
                <a:spLocks noChangeAspect="1" noChangeArrowheads="1"/>
              </p:cNvSpPr>
              <p:nvPr/>
            </p:nvSpPr>
            <p:spPr bwMode="auto">
              <a:xfrm>
                <a:off x="1860" y="1011"/>
                <a:ext cx="269" cy="74"/>
              </a:xfrm>
              <a:prstGeom prst="ellipse">
                <a:avLst/>
              </a:prstGeom>
              <a:gradFill rotWithShape="1">
                <a:gsLst>
                  <a:gs pos="0">
                    <a:srgbClr val="FF9900"/>
                  </a:gs>
                  <a:gs pos="100000">
                    <a:srgbClr val="FFE161"/>
                  </a:gs>
                </a:gsLst>
                <a:lin ang="5400000" scaled="1"/>
              </a:gradFill>
              <a:ln w="9525">
                <a:solidFill>
                  <a:srgbClr val="FF9900"/>
                </a:solidFill>
                <a:round/>
                <a:headEnd/>
                <a:tailEnd/>
              </a:ln>
            </p:spPr>
            <p:txBody>
              <a:bodyPr wrap="none" anchor="ctr"/>
              <a:lstStyle/>
              <a:p>
                <a:endParaRPr lang="en-US"/>
              </a:p>
            </p:txBody>
          </p:sp>
        </p:grpSp>
        <p:sp>
          <p:nvSpPr>
            <p:cNvPr id="82975" name="Oval 107"/>
            <p:cNvSpPr>
              <a:spLocks noChangeAspect="1" noChangeArrowheads="1"/>
            </p:cNvSpPr>
            <p:nvPr/>
          </p:nvSpPr>
          <p:spPr bwMode="auto">
            <a:xfrm>
              <a:off x="4009" y="1272"/>
              <a:ext cx="1214" cy="275"/>
            </a:xfrm>
            <a:prstGeom prst="ellipse">
              <a:avLst/>
            </a:prstGeom>
            <a:noFill/>
            <a:ln w="12700">
              <a:solidFill>
                <a:srgbClr val="333333"/>
              </a:solidFill>
              <a:round/>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7476"/>
                                        </p:tgtEl>
                                      </p:cBhvr>
                                    </p:cmd>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1257480"/>
                                        </p:tgtEl>
                                        <p:attrNameLst>
                                          <p:attrName>style.visibility</p:attrName>
                                        </p:attrNameLst>
                                      </p:cBhvr>
                                      <p:to>
                                        <p:strVal val="visible"/>
                                      </p:to>
                                    </p:set>
                                    <p:animEffect transition="in" filter="fade">
                                      <p:cBhvr>
                                        <p:cTn id="18" dur="1000"/>
                                        <p:tgtEl>
                                          <p:spTgt spid="1257480"/>
                                        </p:tgtEl>
                                      </p:cBhvr>
                                    </p:animEffect>
                                    <p:anim calcmode="lin" valueType="num">
                                      <p:cBhvr>
                                        <p:cTn id="19" dur="1000" fill="hold"/>
                                        <p:tgtEl>
                                          <p:spTgt spid="1257480"/>
                                        </p:tgtEl>
                                        <p:attrNameLst>
                                          <p:attrName>ppt_x</p:attrName>
                                        </p:attrNameLst>
                                      </p:cBhvr>
                                      <p:tavLst>
                                        <p:tav tm="0">
                                          <p:val>
                                            <p:strVal val="#ppt_x"/>
                                          </p:val>
                                        </p:tav>
                                        <p:tav tm="100000">
                                          <p:val>
                                            <p:strVal val="#ppt_x"/>
                                          </p:val>
                                        </p:tav>
                                      </p:tavLst>
                                    </p:anim>
                                    <p:anim calcmode="lin" valueType="num">
                                      <p:cBhvr>
                                        <p:cTn id="20" dur="1000" fill="hold"/>
                                        <p:tgtEl>
                                          <p:spTgt spid="125748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1257483"/>
                                        </p:tgtEl>
                                        <p:attrNameLst>
                                          <p:attrName>style.visibility</p:attrName>
                                        </p:attrNameLst>
                                      </p:cBhvr>
                                      <p:to>
                                        <p:strVal val="visible"/>
                                      </p:to>
                                    </p:set>
                                    <p:anim calcmode="lin" valueType="num">
                                      <p:cBhvr>
                                        <p:cTn id="25" dur="1000" fill="hold"/>
                                        <p:tgtEl>
                                          <p:spTgt spid="1257483"/>
                                        </p:tgtEl>
                                        <p:attrNameLst>
                                          <p:attrName>ppt_x</p:attrName>
                                        </p:attrNameLst>
                                      </p:cBhvr>
                                      <p:tavLst>
                                        <p:tav tm="0">
                                          <p:val>
                                            <p:strVal val="#ppt_x-.2"/>
                                          </p:val>
                                        </p:tav>
                                        <p:tav tm="100000">
                                          <p:val>
                                            <p:strVal val="#ppt_x"/>
                                          </p:val>
                                        </p:tav>
                                      </p:tavLst>
                                    </p:anim>
                                    <p:anim calcmode="lin" valueType="num">
                                      <p:cBhvr>
                                        <p:cTn id="26" dur="1000" fill="hold"/>
                                        <p:tgtEl>
                                          <p:spTgt spid="1257483"/>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25748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257481"/>
                                        </p:tgtEl>
                                        <p:attrNameLst>
                                          <p:attrName>style.visibility</p:attrName>
                                        </p:attrNameLst>
                                      </p:cBhvr>
                                      <p:to>
                                        <p:strVal val="visible"/>
                                      </p:to>
                                    </p:set>
                                    <p:animEffect transition="in" filter="fade">
                                      <p:cBhvr>
                                        <p:cTn id="44" dur="1000"/>
                                        <p:tgtEl>
                                          <p:spTgt spid="1257481"/>
                                        </p:tgtEl>
                                      </p:cBhvr>
                                    </p:animEffect>
                                    <p:anim calcmode="lin" valueType="num">
                                      <p:cBhvr>
                                        <p:cTn id="45" dur="1000" fill="hold"/>
                                        <p:tgtEl>
                                          <p:spTgt spid="1257481"/>
                                        </p:tgtEl>
                                        <p:attrNameLst>
                                          <p:attrName>ppt_x</p:attrName>
                                        </p:attrNameLst>
                                      </p:cBhvr>
                                      <p:tavLst>
                                        <p:tav tm="0">
                                          <p:val>
                                            <p:strVal val="#ppt_x"/>
                                          </p:val>
                                        </p:tav>
                                        <p:tav tm="100000">
                                          <p:val>
                                            <p:strVal val="#ppt_x"/>
                                          </p:val>
                                        </p:tav>
                                      </p:tavLst>
                                    </p:anim>
                                    <p:anim calcmode="lin" valueType="num">
                                      <p:cBhvr>
                                        <p:cTn id="46" dur="1000" fill="hold"/>
                                        <p:tgtEl>
                                          <p:spTgt spid="125748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1257484"/>
                                        </p:tgtEl>
                                        <p:attrNameLst>
                                          <p:attrName>style.visibility</p:attrName>
                                        </p:attrNameLst>
                                      </p:cBhvr>
                                      <p:to>
                                        <p:strVal val="visible"/>
                                      </p:to>
                                    </p:set>
                                    <p:anim calcmode="lin" valueType="num">
                                      <p:cBhvr>
                                        <p:cTn id="51" dur="1000" fill="hold"/>
                                        <p:tgtEl>
                                          <p:spTgt spid="1257484"/>
                                        </p:tgtEl>
                                        <p:attrNameLst>
                                          <p:attrName>ppt_x</p:attrName>
                                        </p:attrNameLst>
                                      </p:cBhvr>
                                      <p:tavLst>
                                        <p:tav tm="0">
                                          <p:val>
                                            <p:strVal val="#ppt_x-.2"/>
                                          </p:val>
                                        </p:tav>
                                        <p:tav tm="100000">
                                          <p:val>
                                            <p:strVal val="#ppt_x"/>
                                          </p:val>
                                        </p:tav>
                                      </p:tavLst>
                                    </p:anim>
                                    <p:anim calcmode="lin" valueType="num">
                                      <p:cBhvr>
                                        <p:cTn id="52" dur="1000" fill="hold"/>
                                        <p:tgtEl>
                                          <p:spTgt spid="1257484"/>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25748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dissolv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9" fill="hold" display="0">
                  <p:stCondLst>
                    <p:cond delay="indefinite"/>
                  </p:stCondLst>
                  <p:endCondLst>
                    <p:cond evt="onPrev" delay="0">
                      <p:tgtEl>
                        <p:sldTgt/>
                      </p:tgtEl>
                    </p:cond>
                    <p:cond evt="onStopAudio" delay="0">
                      <p:tgtEl>
                        <p:sldTgt/>
                      </p:tgtEl>
                    </p:cond>
                  </p:endCondLst>
                </p:cTn>
                <p:tgtEl>
                  <p:spTgt spid="1257476"/>
                </p:tgtEl>
              </p:cMediaNode>
            </p:audio>
          </p:childTnLst>
        </p:cTn>
      </p:par>
    </p:tnLst>
    <p:bldLst>
      <p:bldP spid="1257480" grpId="0"/>
      <p:bldP spid="1257481" grpId="0"/>
      <p:bldP spid="1257483" grpId="0"/>
      <p:bldP spid="1257484"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smtClean="0"/>
              <a:t>Volume and Number of Moles</a:t>
            </a:r>
          </a:p>
        </p:txBody>
      </p:sp>
      <p:pic>
        <p:nvPicPr>
          <p:cNvPr id="84995" name="Picture 3" descr="Zumdahl13_09"/>
          <p:cNvPicPr>
            <a:picLocks noChangeAspect="1" noChangeArrowheads="1"/>
          </p:cNvPicPr>
          <p:nvPr/>
        </p:nvPicPr>
        <p:blipFill>
          <a:blip r:embed="rId4" cstate="print"/>
          <a:srcRect l="35965" t="11378" r="42982" b="22670"/>
          <a:stretch>
            <a:fillRect/>
          </a:stretch>
        </p:blipFill>
        <p:spPr bwMode="auto">
          <a:xfrm>
            <a:off x="3429000" y="2362200"/>
            <a:ext cx="1828800" cy="2438400"/>
          </a:xfrm>
          <a:prstGeom prst="rect">
            <a:avLst/>
          </a:prstGeom>
          <a:noFill/>
          <a:ln w="9525">
            <a:noFill/>
            <a:miter lim="800000"/>
            <a:headEnd/>
            <a:tailEnd/>
          </a:ln>
        </p:spPr>
      </p:pic>
      <p:pic>
        <p:nvPicPr>
          <p:cNvPr id="84996" name="Picture 4">
            <a:hlinkClick r:id="" action="ppaction://media"/>
          </p:cNvPr>
          <p:cNvPicPr>
            <a:picLocks noRot="1" noChangeAspect="1" noChangeArrowheads="1"/>
          </p:cNvPicPr>
          <p:nvPr>
            <a:wavAudioFile r:embed="rId1" name="~PP700.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83973" name="Rectangle 5"/>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413</a:t>
            </a:r>
          </a:p>
        </p:txBody>
      </p:sp>
      <p:sp>
        <p:nvSpPr>
          <p:cNvPr id="83974" name="AutoShape 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83975" name="Text Box 7"/>
          <p:cNvSpPr txBox="1">
            <a:spLocks noChangeArrowheads="1"/>
          </p:cNvSpPr>
          <p:nvPr/>
        </p:nvSpPr>
        <p:spPr bwMode="auto">
          <a:xfrm>
            <a:off x="1203325" y="4876800"/>
            <a:ext cx="354013" cy="396875"/>
          </a:xfrm>
          <a:prstGeom prst="rect">
            <a:avLst/>
          </a:prstGeom>
          <a:noFill/>
          <a:ln w="9525">
            <a:noFill/>
            <a:miter lim="800000"/>
            <a:headEnd/>
            <a:tailEnd/>
          </a:ln>
        </p:spPr>
        <p:txBody>
          <a:bodyPr wrap="none">
            <a:spAutoFit/>
          </a:bodyPr>
          <a:lstStyle/>
          <a:p>
            <a:pPr algn="l"/>
            <a:r>
              <a:rPr lang="en-US" sz="2000" i="1"/>
              <a:t>V</a:t>
            </a:r>
          </a:p>
        </p:txBody>
      </p:sp>
      <p:sp>
        <p:nvSpPr>
          <p:cNvPr id="85000" name="Text Box 8"/>
          <p:cNvSpPr txBox="1">
            <a:spLocks noChangeArrowheads="1"/>
          </p:cNvSpPr>
          <p:nvPr/>
        </p:nvSpPr>
        <p:spPr bwMode="auto">
          <a:xfrm>
            <a:off x="4114800" y="4860925"/>
            <a:ext cx="565150" cy="396875"/>
          </a:xfrm>
          <a:prstGeom prst="rect">
            <a:avLst/>
          </a:prstGeom>
          <a:noFill/>
          <a:ln w="9525">
            <a:noFill/>
            <a:miter lim="800000"/>
            <a:headEnd/>
            <a:tailEnd/>
          </a:ln>
        </p:spPr>
        <p:txBody>
          <a:bodyPr wrap="none">
            <a:spAutoFit/>
          </a:bodyPr>
          <a:lstStyle/>
          <a:p>
            <a:pPr algn="l"/>
            <a:r>
              <a:rPr lang="en-US" sz="2000"/>
              <a:t>2 </a:t>
            </a:r>
            <a:r>
              <a:rPr lang="en-US" sz="2000" i="1"/>
              <a:t>V</a:t>
            </a:r>
          </a:p>
        </p:txBody>
      </p:sp>
      <p:sp>
        <p:nvSpPr>
          <p:cNvPr id="85001" name="Text Box 9"/>
          <p:cNvSpPr txBox="1">
            <a:spLocks noChangeArrowheads="1"/>
          </p:cNvSpPr>
          <p:nvPr/>
        </p:nvSpPr>
        <p:spPr bwMode="auto">
          <a:xfrm>
            <a:off x="7054850" y="4876800"/>
            <a:ext cx="565150" cy="396875"/>
          </a:xfrm>
          <a:prstGeom prst="rect">
            <a:avLst/>
          </a:prstGeom>
          <a:noFill/>
          <a:ln w="9525">
            <a:noFill/>
            <a:miter lim="800000"/>
            <a:headEnd/>
            <a:tailEnd/>
          </a:ln>
        </p:spPr>
        <p:txBody>
          <a:bodyPr wrap="none">
            <a:spAutoFit/>
          </a:bodyPr>
          <a:lstStyle/>
          <a:p>
            <a:pPr algn="l"/>
            <a:r>
              <a:rPr lang="en-US" sz="2000"/>
              <a:t>3 </a:t>
            </a:r>
            <a:r>
              <a:rPr lang="en-US" sz="2000" i="1"/>
              <a:t>V</a:t>
            </a:r>
          </a:p>
        </p:txBody>
      </p:sp>
      <p:sp>
        <p:nvSpPr>
          <p:cNvPr id="83978" name="Text Box 10"/>
          <p:cNvSpPr txBox="1">
            <a:spLocks noChangeArrowheads="1"/>
          </p:cNvSpPr>
          <p:nvPr/>
        </p:nvSpPr>
        <p:spPr bwMode="auto">
          <a:xfrm>
            <a:off x="2330450" y="4114800"/>
            <a:ext cx="641350" cy="304800"/>
          </a:xfrm>
          <a:prstGeom prst="rect">
            <a:avLst/>
          </a:prstGeom>
          <a:noFill/>
          <a:ln w="9525">
            <a:noFill/>
            <a:miter lim="800000"/>
            <a:headEnd/>
            <a:tailEnd/>
          </a:ln>
        </p:spPr>
        <p:txBody>
          <a:bodyPr wrap="none">
            <a:spAutoFit/>
          </a:bodyPr>
          <a:lstStyle/>
          <a:p>
            <a:pPr algn="l"/>
            <a:r>
              <a:rPr lang="en-US" sz="1400" b="1" i="1"/>
              <a:t>n </a:t>
            </a:r>
            <a:r>
              <a:rPr lang="en-US" sz="1400" b="1"/>
              <a:t> = 1</a:t>
            </a:r>
            <a:endParaRPr lang="en-US" sz="1400" b="1" i="1"/>
          </a:p>
        </p:txBody>
      </p:sp>
      <p:sp>
        <p:nvSpPr>
          <p:cNvPr id="85003" name="Text Box 11"/>
          <p:cNvSpPr txBox="1">
            <a:spLocks noChangeArrowheads="1"/>
          </p:cNvSpPr>
          <p:nvPr/>
        </p:nvSpPr>
        <p:spPr bwMode="auto">
          <a:xfrm>
            <a:off x="5302250" y="3962400"/>
            <a:ext cx="641350" cy="304800"/>
          </a:xfrm>
          <a:prstGeom prst="rect">
            <a:avLst/>
          </a:prstGeom>
          <a:noFill/>
          <a:ln w="9525">
            <a:noFill/>
            <a:miter lim="800000"/>
            <a:headEnd/>
            <a:tailEnd/>
          </a:ln>
        </p:spPr>
        <p:txBody>
          <a:bodyPr wrap="none">
            <a:spAutoFit/>
          </a:bodyPr>
          <a:lstStyle/>
          <a:p>
            <a:pPr algn="l"/>
            <a:r>
              <a:rPr lang="en-US" sz="1400" b="1" i="1"/>
              <a:t>n </a:t>
            </a:r>
            <a:r>
              <a:rPr lang="en-US" sz="1400" b="1"/>
              <a:t> = 2</a:t>
            </a:r>
            <a:endParaRPr lang="en-US" sz="1400" b="1" i="1"/>
          </a:p>
        </p:txBody>
      </p:sp>
      <p:sp>
        <p:nvSpPr>
          <p:cNvPr id="85004" name="Text Box 12"/>
          <p:cNvSpPr txBox="1">
            <a:spLocks noChangeArrowheads="1"/>
          </p:cNvSpPr>
          <p:nvPr/>
        </p:nvSpPr>
        <p:spPr bwMode="auto">
          <a:xfrm>
            <a:off x="8197850" y="3733800"/>
            <a:ext cx="641350" cy="304800"/>
          </a:xfrm>
          <a:prstGeom prst="rect">
            <a:avLst/>
          </a:prstGeom>
          <a:noFill/>
          <a:ln w="9525">
            <a:noFill/>
            <a:miter lim="800000"/>
            <a:headEnd/>
            <a:tailEnd/>
          </a:ln>
        </p:spPr>
        <p:txBody>
          <a:bodyPr wrap="none">
            <a:spAutoFit/>
          </a:bodyPr>
          <a:lstStyle/>
          <a:p>
            <a:pPr algn="l"/>
            <a:r>
              <a:rPr lang="en-US" sz="1400" b="1" i="1"/>
              <a:t>n </a:t>
            </a:r>
            <a:r>
              <a:rPr lang="en-US" sz="1400" b="1"/>
              <a:t> = 3</a:t>
            </a:r>
            <a:endParaRPr lang="en-US" sz="1400" b="1" i="1"/>
          </a:p>
        </p:txBody>
      </p:sp>
      <p:pic>
        <p:nvPicPr>
          <p:cNvPr id="83981" name="Picture 13" descr="Zumdahl13_09"/>
          <p:cNvPicPr>
            <a:picLocks noChangeAspect="1" noChangeArrowheads="1"/>
          </p:cNvPicPr>
          <p:nvPr/>
        </p:nvPicPr>
        <p:blipFill>
          <a:blip r:embed="rId4" cstate="print"/>
          <a:srcRect t="12366" r="78947" b="21683"/>
          <a:stretch>
            <a:fillRect/>
          </a:stretch>
        </p:blipFill>
        <p:spPr bwMode="auto">
          <a:xfrm>
            <a:off x="457200" y="2438400"/>
            <a:ext cx="1828800" cy="2438400"/>
          </a:xfrm>
          <a:prstGeom prst="rect">
            <a:avLst/>
          </a:prstGeom>
          <a:noFill/>
          <a:ln w="9525">
            <a:noFill/>
            <a:miter lim="800000"/>
            <a:headEnd/>
            <a:tailEnd/>
          </a:ln>
        </p:spPr>
      </p:pic>
      <p:pic>
        <p:nvPicPr>
          <p:cNvPr id="85006" name="Picture 14" descr="Zumdahl13_09"/>
          <p:cNvPicPr>
            <a:picLocks noChangeAspect="1" noChangeArrowheads="1"/>
          </p:cNvPicPr>
          <p:nvPr/>
        </p:nvPicPr>
        <p:blipFill>
          <a:blip r:embed="rId4" cstate="print"/>
          <a:srcRect l="71930" r="7018" b="21683"/>
          <a:stretch>
            <a:fillRect/>
          </a:stretch>
        </p:blipFill>
        <p:spPr bwMode="auto">
          <a:xfrm>
            <a:off x="6400800" y="1981200"/>
            <a:ext cx="1828800" cy="2895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996"/>
                                        </p:tgtEl>
                                      </p:cBhvr>
                                    </p:cmd>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84995"/>
                                        </p:tgtEl>
                                        <p:attrNameLst>
                                          <p:attrName>style.visibility</p:attrName>
                                        </p:attrNameLst>
                                      </p:cBhvr>
                                      <p:to>
                                        <p:strVal val="visible"/>
                                      </p:to>
                                    </p:set>
                                    <p:anim calcmode="lin" valueType="num">
                                      <p:cBhvr>
                                        <p:cTn id="11" dur="500" fill="hold"/>
                                        <p:tgtEl>
                                          <p:spTgt spid="8499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8499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8499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8499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85000"/>
                                        </p:tgtEl>
                                        <p:attrNameLst>
                                          <p:attrName>style.visibility</p:attrName>
                                        </p:attrNameLst>
                                      </p:cBhvr>
                                      <p:to>
                                        <p:strVal val="visible"/>
                                      </p:to>
                                    </p:set>
                                    <p:animEffect transition="in" filter="fade">
                                      <p:cBhvr>
                                        <p:cTn id="18" dur="1000"/>
                                        <p:tgtEl>
                                          <p:spTgt spid="85000"/>
                                        </p:tgtEl>
                                      </p:cBhvr>
                                    </p:animEffect>
                                    <p:anim calcmode="lin" valueType="num">
                                      <p:cBhvr>
                                        <p:cTn id="19" dur="1000" fill="hold"/>
                                        <p:tgtEl>
                                          <p:spTgt spid="85000"/>
                                        </p:tgtEl>
                                        <p:attrNameLst>
                                          <p:attrName>ppt_x</p:attrName>
                                        </p:attrNameLst>
                                      </p:cBhvr>
                                      <p:tavLst>
                                        <p:tav tm="0">
                                          <p:val>
                                            <p:strVal val="#ppt_x"/>
                                          </p:val>
                                        </p:tav>
                                        <p:tav tm="100000">
                                          <p:val>
                                            <p:strVal val="#ppt_x"/>
                                          </p:val>
                                        </p:tav>
                                      </p:tavLst>
                                    </p:anim>
                                    <p:anim calcmode="lin" valueType="num">
                                      <p:cBhvr>
                                        <p:cTn id="20" dur="1000" fill="hold"/>
                                        <p:tgtEl>
                                          <p:spTgt spid="8500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85003"/>
                                        </p:tgtEl>
                                        <p:attrNameLst>
                                          <p:attrName>style.visibility</p:attrName>
                                        </p:attrNameLst>
                                      </p:cBhvr>
                                      <p:to>
                                        <p:strVal val="visible"/>
                                      </p:to>
                                    </p:set>
                                    <p:anim calcmode="lin" valueType="num">
                                      <p:cBhvr>
                                        <p:cTn id="25" dur="1000" fill="hold"/>
                                        <p:tgtEl>
                                          <p:spTgt spid="85003"/>
                                        </p:tgtEl>
                                        <p:attrNameLst>
                                          <p:attrName>ppt_x</p:attrName>
                                        </p:attrNameLst>
                                      </p:cBhvr>
                                      <p:tavLst>
                                        <p:tav tm="0">
                                          <p:val>
                                            <p:strVal val="#ppt_x-.2"/>
                                          </p:val>
                                        </p:tav>
                                        <p:tav tm="100000">
                                          <p:val>
                                            <p:strVal val="#ppt_x"/>
                                          </p:val>
                                        </p:tav>
                                      </p:tavLst>
                                    </p:anim>
                                    <p:anim calcmode="lin" valueType="num">
                                      <p:cBhvr>
                                        <p:cTn id="26" dur="1000" fill="hold"/>
                                        <p:tgtEl>
                                          <p:spTgt spid="85003"/>
                                        </p:tgtEl>
                                        <p:attrNameLst>
                                          <p:attrName>ppt_y</p:attrName>
                                        </p:attrNameLst>
                                      </p:cBhvr>
                                      <p:tavLst>
                                        <p:tav tm="0">
                                          <p:val>
                                            <p:strVal val="#ppt_y"/>
                                          </p:val>
                                        </p:tav>
                                        <p:tav tm="100000">
                                          <p:val>
                                            <p:strVal val="#ppt_y"/>
                                          </p:val>
                                        </p:tav>
                                      </p:tavLst>
                                    </p:anim>
                                    <p:animEffect transition="in" filter="wipe(right)" prLst="gradientSize: 0.1">
                                      <p:cBhvr>
                                        <p:cTn id="27" dur="1000"/>
                                        <p:tgtEl>
                                          <p:spTgt spid="85003"/>
                                        </p:tgtEl>
                                      </p:cBhvr>
                                    </p:animEffect>
                                  </p:childTnLst>
                                </p:cTn>
                              </p:par>
                            </p:childTnLst>
                          </p:cTn>
                        </p:par>
                      </p:childTnLst>
                    </p:cTn>
                  </p:par>
                  <p:par>
                    <p:cTn id="28" fill="hold">
                      <p:stCondLst>
                        <p:cond delay="indefinite"/>
                      </p:stCondLst>
                      <p:childTnLst>
                        <p:par>
                          <p:cTn id="29" fill="hold">
                            <p:stCondLst>
                              <p:cond delay="0"/>
                            </p:stCondLst>
                            <p:childTnLst>
                              <p:par>
                                <p:cTn id="30" presetID="39" presetClass="entr" presetSubtype="0" accel="100000" fill="hold" nodeType="clickEffect">
                                  <p:stCondLst>
                                    <p:cond delay="0"/>
                                  </p:stCondLst>
                                  <p:childTnLst>
                                    <p:set>
                                      <p:cBhvr>
                                        <p:cTn id="31" dur="1" fill="hold">
                                          <p:stCondLst>
                                            <p:cond delay="0"/>
                                          </p:stCondLst>
                                        </p:cTn>
                                        <p:tgtEl>
                                          <p:spTgt spid="85006"/>
                                        </p:tgtEl>
                                        <p:attrNameLst>
                                          <p:attrName>style.visibility</p:attrName>
                                        </p:attrNameLst>
                                      </p:cBhvr>
                                      <p:to>
                                        <p:strVal val="visible"/>
                                      </p:to>
                                    </p:set>
                                    <p:anim calcmode="lin" valueType="num">
                                      <p:cBhvr>
                                        <p:cTn id="32" dur="500" fill="hold"/>
                                        <p:tgtEl>
                                          <p:spTgt spid="85006"/>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85006"/>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85006"/>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85006"/>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85001"/>
                                        </p:tgtEl>
                                        <p:attrNameLst>
                                          <p:attrName>style.visibility</p:attrName>
                                        </p:attrNameLst>
                                      </p:cBhvr>
                                      <p:to>
                                        <p:strVal val="visible"/>
                                      </p:to>
                                    </p:set>
                                    <p:animEffect transition="in" filter="fade">
                                      <p:cBhvr>
                                        <p:cTn id="39" dur="1000"/>
                                        <p:tgtEl>
                                          <p:spTgt spid="85001"/>
                                        </p:tgtEl>
                                      </p:cBhvr>
                                    </p:animEffect>
                                    <p:anim calcmode="lin" valueType="num">
                                      <p:cBhvr>
                                        <p:cTn id="40" dur="1000" fill="hold"/>
                                        <p:tgtEl>
                                          <p:spTgt spid="85001"/>
                                        </p:tgtEl>
                                        <p:attrNameLst>
                                          <p:attrName>ppt_x</p:attrName>
                                        </p:attrNameLst>
                                      </p:cBhvr>
                                      <p:tavLst>
                                        <p:tav tm="0">
                                          <p:val>
                                            <p:strVal val="#ppt_x"/>
                                          </p:val>
                                        </p:tav>
                                        <p:tav tm="100000">
                                          <p:val>
                                            <p:strVal val="#ppt_x"/>
                                          </p:val>
                                        </p:tav>
                                      </p:tavLst>
                                    </p:anim>
                                    <p:anim calcmode="lin" valueType="num">
                                      <p:cBhvr>
                                        <p:cTn id="41" dur="1000" fill="hold"/>
                                        <p:tgtEl>
                                          <p:spTgt spid="8500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85004"/>
                                        </p:tgtEl>
                                        <p:attrNameLst>
                                          <p:attrName>style.visibility</p:attrName>
                                        </p:attrNameLst>
                                      </p:cBhvr>
                                      <p:to>
                                        <p:strVal val="visible"/>
                                      </p:to>
                                    </p:set>
                                    <p:anim calcmode="lin" valueType="num">
                                      <p:cBhvr>
                                        <p:cTn id="46" dur="1000" fill="hold"/>
                                        <p:tgtEl>
                                          <p:spTgt spid="85004"/>
                                        </p:tgtEl>
                                        <p:attrNameLst>
                                          <p:attrName>ppt_x</p:attrName>
                                        </p:attrNameLst>
                                      </p:cBhvr>
                                      <p:tavLst>
                                        <p:tav tm="0">
                                          <p:val>
                                            <p:strVal val="#ppt_x-.2"/>
                                          </p:val>
                                        </p:tav>
                                        <p:tav tm="100000">
                                          <p:val>
                                            <p:strVal val="#ppt_x"/>
                                          </p:val>
                                        </p:tav>
                                      </p:tavLst>
                                    </p:anim>
                                    <p:anim calcmode="lin" valueType="num">
                                      <p:cBhvr>
                                        <p:cTn id="47" dur="1000" fill="hold"/>
                                        <p:tgtEl>
                                          <p:spTgt spid="85004"/>
                                        </p:tgtEl>
                                        <p:attrNameLst>
                                          <p:attrName>ppt_y</p:attrName>
                                        </p:attrNameLst>
                                      </p:cBhvr>
                                      <p:tavLst>
                                        <p:tav tm="0">
                                          <p:val>
                                            <p:strVal val="#ppt_y"/>
                                          </p:val>
                                        </p:tav>
                                        <p:tav tm="100000">
                                          <p:val>
                                            <p:strVal val="#ppt_y"/>
                                          </p:val>
                                        </p:tav>
                                      </p:tavLst>
                                    </p:anim>
                                    <p:animEffect transition="in" filter="wipe(right)" prLst="gradientSize: 0.1">
                                      <p:cBhvr>
                                        <p:cTn id="48" dur="1000"/>
                                        <p:tgtEl>
                                          <p:spTgt spid="8500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9" fill="hold" display="0">
                  <p:stCondLst>
                    <p:cond delay="indefinite"/>
                  </p:stCondLst>
                  <p:endCondLst>
                    <p:cond evt="onPrev" delay="0">
                      <p:tgtEl>
                        <p:sldTgt/>
                      </p:tgtEl>
                    </p:cond>
                    <p:cond evt="onStopAudio" delay="0">
                      <p:tgtEl>
                        <p:sldTgt/>
                      </p:tgtEl>
                    </p:cond>
                  </p:endCondLst>
                </p:cTn>
                <p:tgtEl>
                  <p:spTgt spid="84996"/>
                </p:tgtEl>
              </p:cMediaNode>
            </p:audio>
          </p:childTnLst>
        </p:cTn>
      </p:par>
    </p:tnLst>
    <p:bldLst>
      <p:bldP spid="85000" grpId="0"/>
      <p:bldP spid="85001" grpId="0"/>
      <p:bldP spid="85003" grpId="0"/>
      <p:bldP spid="8500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ChangeArrowheads="1"/>
          </p:cNvSpPr>
          <p:nvPr>
            <p:ph type="title"/>
          </p:nvPr>
        </p:nvSpPr>
        <p:spPr/>
        <p:txBody>
          <a:bodyPr/>
          <a:lstStyle/>
          <a:p>
            <a:pPr eaLnBrk="1" hangingPunct="1"/>
            <a:r>
              <a:rPr lang="en-US" smtClean="0"/>
              <a:t>A Gas Sample is Compressed</a:t>
            </a:r>
          </a:p>
        </p:txBody>
      </p:sp>
      <p:pic>
        <p:nvPicPr>
          <p:cNvPr id="84995" name="Picture 1027" descr="Zumdahl13_14"/>
          <p:cNvPicPr>
            <a:picLocks noChangeAspect="1" noChangeArrowheads="1"/>
          </p:cNvPicPr>
          <p:nvPr/>
        </p:nvPicPr>
        <p:blipFill>
          <a:blip r:embed="rId4" cstate="print"/>
          <a:srcRect b="13994"/>
          <a:stretch>
            <a:fillRect/>
          </a:stretch>
        </p:blipFill>
        <p:spPr bwMode="auto">
          <a:xfrm>
            <a:off x="685800" y="1804988"/>
            <a:ext cx="8001000" cy="4214812"/>
          </a:xfrm>
          <a:prstGeom prst="rect">
            <a:avLst/>
          </a:prstGeom>
          <a:noFill/>
          <a:ln w="9525">
            <a:noFill/>
            <a:miter lim="800000"/>
            <a:headEnd/>
            <a:tailEnd/>
          </a:ln>
        </p:spPr>
      </p:pic>
      <p:pic>
        <p:nvPicPr>
          <p:cNvPr id="91140" name="Picture 1028">
            <a:hlinkClick r:id="" action="ppaction://media"/>
          </p:cNvPr>
          <p:cNvPicPr>
            <a:picLocks noRot="1" noChangeAspect="1" noChangeArrowheads="1"/>
          </p:cNvPicPr>
          <p:nvPr>
            <a:wavAudioFile r:embed="rId1" name="~PP3405.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84997" name="Rectangle 1029"/>
          <p:cNvSpPr>
            <a:spLocks noChangeArrowheads="1"/>
          </p:cNvSpPr>
          <p:nvPr/>
        </p:nvSpPr>
        <p:spPr bwMode="auto">
          <a:xfrm>
            <a:off x="76200" y="6567488"/>
            <a:ext cx="3179763" cy="214312"/>
          </a:xfrm>
          <a:prstGeom prst="rect">
            <a:avLst/>
          </a:prstGeom>
          <a:noFill/>
          <a:ln w="9525">
            <a:noFill/>
            <a:miter lim="800000"/>
            <a:headEnd/>
            <a:tailEnd/>
          </a:ln>
        </p:spPr>
        <p:txBody>
          <a:bodyPr wrap="none">
            <a:spAutoFit/>
          </a:bodyPr>
          <a:lstStyle/>
          <a:p>
            <a:pPr algn="l"/>
            <a:r>
              <a:rPr lang="en-US" sz="800"/>
              <a:t>Zumdahl, Zumdahl, DeCoste, </a:t>
            </a:r>
            <a:r>
              <a:rPr lang="en-US" sz="800" u="sng"/>
              <a:t>World of Chemistry</a:t>
            </a:r>
            <a:r>
              <a:rPr lang="en-US" sz="800"/>
              <a:t> </a:t>
            </a:r>
            <a:r>
              <a:rPr lang="en-US" sz="800">
                <a:latin typeface="Symbol" pitchFamily="18" charset="2"/>
              </a:rPr>
              <a:t> </a:t>
            </a:r>
            <a:r>
              <a:rPr lang="en-US" sz="800"/>
              <a:t>2002, page 429</a:t>
            </a:r>
          </a:p>
        </p:txBody>
      </p:sp>
      <p:sp>
        <p:nvSpPr>
          <p:cNvPr id="84998" name="AutoShape 1030">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11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1140"/>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z="4000" smtClean="0"/>
              <a:t>Avagadro's Hypothesis</a:t>
            </a:r>
          </a:p>
        </p:txBody>
      </p:sp>
      <p:sp>
        <p:nvSpPr>
          <p:cNvPr id="514051" name="Text Box 3"/>
          <p:cNvSpPr txBox="1">
            <a:spLocks noChangeArrowheads="1"/>
          </p:cNvSpPr>
          <p:nvPr/>
        </p:nvSpPr>
        <p:spPr bwMode="auto">
          <a:xfrm>
            <a:off x="457200" y="1639888"/>
            <a:ext cx="6334125" cy="1431925"/>
          </a:xfrm>
          <a:prstGeom prst="rect">
            <a:avLst/>
          </a:prstGeom>
          <a:noFill/>
          <a:ln w="9525">
            <a:noFill/>
            <a:miter lim="800000"/>
            <a:headEnd/>
            <a:tailEnd/>
          </a:ln>
          <a:effectLst/>
        </p:spPr>
        <p:txBody>
          <a:bodyPr wrap="none">
            <a:spAutoFit/>
          </a:bodyPr>
          <a:lstStyle/>
          <a:p>
            <a:pPr algn="l">
              <a:defRPr/>
            </a:pPr>
            <a:r>
              <a:rPr lang="en-US" sz="2400"/>
              <a:t>Equal volumes of gases at the same T and P </a:t>
            </a:r>
          </a:p>
          <a:p>
            <a:pPr algn="l">
              <a:defRPr/>
            </a:pPr>
            <a:r>
              <a:rPr lang="en-US" sz="2400"/>
              <a:t>have the same number of molecules.</a:t>
            </a:r>
          </a:p>
          <a:p>
            <a:pPr algn="l">
              <a:defRPr/>
            </a:pPr>
            <a:r>
              <a:rPr lang="en-US" sz="800"/>
              <a:t>        </a:t>
            </a:r>
          </a:p>
          <a:p>
            <a:pPr algn="l">
              <a:defRPr/>
            </a:pPr>
            <a:r>
              <a:rPr lang="en-US" sz="3200" b="1">
                <a:solidFill>
                  <a:schemeClr val="accent2"/>
                </a:solidFill>
              </a:rPr>
              <a:t>    </a:t>
            </a:r>
            <a:r>
              <a:rPr lang="en-US" sz="3200">
                <a:solidFill>
                  <a:schemeClr val="accent2"/>
                </a:solidFill>
                <a:effectLst>
                  <a:outerShdw blurRad="38100" dist="38100" dir="2700000" algn="tl">
                    <a:srgbClr val="C0C0C0"/>
                  </a:outerShdw>
                </a:effectLst>
              </a:rPr>
              <a:t>V = n(RT/P)  =  kn</a:t>
            </a:r>
          </a:p>
        </p:txBody>
      </p:sp>
      <p:sp>
        <p:nvSpPr>
          <p:cNvPr id="514052" name="Text Box 4"/>
          <p:cNvSpPr txBox="1">
            <a:spLocks noChangeArrowheads="1"/>
          </p:cNvSpPr>
          <p:nvPr/>
        </p:nvSpPr>
        <p:spPr bwMode="auto">
          <a:xfrm>
            <a:off x="457200" y="3211513"/>
            <a:ext cx="5316538" cy="701675"/>
          </a:xfrm>
          <a:prstGeom prst="rect">
            <a:avLst/>
          </a:prstGeom>
          <a:noFill/>
          <a:ln w="9525">
            <a:noFill/>
            <a:miter lim="800000"/>
            <a:headEnd/>
            <a:tailEnd/>
          </a:ln>
        </p:spPr>
        <p:txBody>
          <a:bodyPr wrap="none">
            <a:spAutoFit/>
          </a:bodyPr>
          <a:lstStyle/>
          <a:p>
            <a:pPr algn="l"/>
            <a:r>
              <a:rPr lang="en-US" sz="2000"/>
              <a:t>This means, for example, that </a:t>
            </a:r>
          </a:p>
          <a:p>
            <a:pPr algn="l"/>
            <a:r>
              <a:rPr lang="en-US" sz="2000">
                <a:solidFill>
                  <a:schemeClr val="accent2"/>
                </a:solidFill>
              </a:rPr>
              <a:t>number of moles</a:t>
            </a:r>
            <a:r>
              <a:rPr lang="en-US" sz="2000"/>
              <a:t> </a:t>
            </a:r>
            <a:r>
              <a:rPr lang="en-US" sz="2000" i="1"/>
              <a:t>goes up</a:t>
            </a:r>
            <a:r>
              <a:rPr lang="en-US" sz="2000"/>
              <a:t> as </a:t>
            </a:r>
            <a:r>
              <a:rPr lang="en-US" sz="2000">
                <a:solidFill>
                  <a:schemeClr val="accent2"/>
                </a:solidFill>
              </a:rPr>
              <a:t>volume</a:t>
            </a:r>
            <a:r>
              <a:rPr lang="en-US" sz="2000"/>
              <a:t> </a:t>
            </a:r>
            <a:r>
              <a:rPr lang="en-US" sz="2000" i="1"/>
              <a:t>goes up</a:t>
            </a:r>
            <a:r>
              <a:rPr lang="en-US" sz="2000"/>
              <a:t>.</a:t>
            </a:r>
          </a:p>
        </p:txBody>
      </p:sp>
      <p:sp>
        <p:nvSpPr>
          <p:cNvPr id="86021" name="Text Box 5"/>
          <p:cNvSpPr txBox="1">
            <a:spLocks noChangeArrowheads="1"/>
          </p:cNvSpPr>
          <p:nvPr/>
        </p:nvSpPr>
        <p:spPr bwMode="auto">
          <a:xfrm>
            <a:off x="6721475" y="5214938"/>
            <a:ext cx="1638300" cy="1004887"/>
          </a:xfrm>
          <a:prstGeom prst="rect">
            <a:avLst/>
          </a:prstGeom>
          <a:noFill/>
          <a:ln w="9525">
            <a:noFill/>
            <a:miter lim="800000"/>
            <a:headEnd/>
            <a:tailEnd/>
          </a:ln>
        </p:spPr>
        <p:txBody>
          <a:bodyPr wrap="none">
            <a:spAutoFit/>
          </a:bodyPr>
          <a:lstStyle/>
          <a:p>
            <a:r>
              <a:rPr lang="en-US" b="1"/>
              <a:t>*Amedeo Avogadro</a:t>
            </a:r>
          </a:p>
          <a:p>
            <a:r>
              <a:rPr lang="en-US"/>
              <a:t>(1776 - 1856)</a:t>
            </a:r>
          </a:p>
          <a:p>
            <a:endParaRPr lang="en-US"/>
          </a:p>
          <a:p>
            <a:r>
              <a:rPr lang="en-US"/>
              <a:t>1 mole = 6.022 x 10</a:t>
            </a:r>
            <a:r>
              <a:rPr lang="en-US" baseline="30000"/>
              <a:t>23</a:t>
            </a:r>
            <a:endParaRPr lang="en-US"/>
          </a:p>
          <a:p>
            <a:endParaRPr lang="en-US" b="1"/>
          </a:p>
        </p:txBody>
      </p:sp>
      <p:sp>
        <p:nvSpPr>
          <p:cNvPr id="514055" name="Text Box 7"/>
          <p:cNvSpPr txBox="1">
            <a:spLocks noChangeArrowheads="1"/>
          </p:cNvSpPr>
          <p:nvPr/>
        </p:nvSpPr>
        <p:spPr bwMode="auto">
          <a:xfrm>
            <a:off x="457200" y="4022725"/>
            <a:ext cx="3286125" cy="396875"/>
          </a:xfrm>
          <a:prstGeom prst="rect">
            <a:avLst/>
          </a:prstGeom>
          <a:noFill/>
          <a:ln w="9525">
            <a:noFill/>
            <a:miter lim="800000"/>
            <a:headEnd/>
            <a:tailEnd/>
          </a:ln>
          <a:effectLst/>
        </p:spPr>
        <p:txBody>
          <a:bodyPr wrap="none">
            <a:spAutoFit/>
          </a:bodyPr>
          <a:lstStyle/>
          <a:p>
            <a:pPr algn="l">
              <a:defRPr/>
            </a:pPr>
            <a:r>
              <a:rPr lang="en-US" sz="2000">
                <a:solidFill>
                  <a:schemeClr val="accent2"/>
                </a:solidFill>
                <a:effectLst>
                  <a:outerShdw blurRad="38100" dist="38100" dir="2700000" algn="tl">
                    <a:srgbClr val="C0C0C0"/>
                  </a:outerShdw>
                </a:effectLst>
              </a:rPr>
              <a:t>V</a:t>
            </a:r>
            <a:r>
              <a:rPr lang="en-US" sz="2000"/>
              <a:t> and </a:t>
            </a:r>
            <a:r>
              <a:rPr lang="en-US" sz="2000">
                <a:solidFill>
                  <a:schemeClr val="accent2"/>
                </a:solidFill>
                <a:effectLst>
                  <a:outerShdw blurRad="38100" dist="38100" dir="2700000" algn="tl">
                    <a:srgbClr val="C0C0C0"/>
                  </a:outerShdw>
                </a:effectLst>
              </a:rPr>
              <a:t>n</a:t>
            </a:r>
            <a:r>
              <a:rPr lang="en-US" sz="2000"/>
              <a:t> are directly related.</a:t>
            </a:r>
          </a:p>
        </p:txBody>
      </p:sp>
      <p:sp>
        <p:nvSpPr>
          <p:cNvPr id="86023" name="Text Box 8"/>
          <p:cNvSpPr txBox="1">
            <a:spLocks noChangeArrowheads="1"/>
          </p:cNvSpPr>
          <p:nvPr/>
        </p:nvSpPr>
        <p:spPr bwMode="auto">
          <a:xfrm>
            <a:off x="3184525" y="5672138"/>
            <a:ext cx="1873250" cy="274637"/>
          </a:xfrm>
          <a:prstGeom prst="rect">
            <a:avLst/>
          </a:prstGeom>
          <a:noFill/>
          <a:ln w="9525">
            <a:noFill/>
            <a:miter lim="800000"/>
            <a:headEnd/>
            <a:tailEnd/>
          </a:ln>
        </p:spPr>
        <p:txBody>
          <a:bodyPr wrap="none">
            <a:spAutoFit/>
          </a:bodyPr>
          <a:lstStyle/>
          <a:p>
            <a:pPr algn="l"/>
            <a:r>
              <a:rPr lang="en-US"/>
              <a:t>twice as many molecules</a:t>
            </a:r>
          </a:p>
        </p:txBody>
      </p:sp>
      <p:pic>
        <p:nvPicPr>
          <p:cNvPr id="514059" name="Avogadros hypothesis.wmv">
            <a:hlinkClick r:id="" action="ppaction://media"/>
          </p:cNvPr>
          <p:cNvPicPr>
            <a:picLocks noRot="1" noChangeAspect="1" noChangeArrowheads="1"/>
          </p:cNvPicPr>
          <p:nvPr>
            <a:videoFile r:link="rId1"/>
          </p:nvPr>
        </p:nvPicPr>
        <p:blipFill>
          <a:blip r:embed="rId4" cstate="print"/>
          <a:srcRect/>
          <a:stretch>
            <a:fillRect/>
          </a:stretch>
        </p:blipFill>
        <p:spPr bwMode="auto">
          <a:xfrm>
            <a:off x="933450" y="4583113"/>
            <a:ext cx="2054225" cy="1541462"/>
          </a:xfrm>
          <a:prstGeom prst="rect">
            <a:avLst/>
          </a:prstGeom>
          <a:noFill/>
          <a:ln w="9525">
            <a:noFill/>
            <a:miter lim="800000"/>
            <a:headEnd/>
            <a:tailEnd/>
          </a:ln>
        </p:spPr>
      </p:pic>
      <p:sp>
        <p:nvSpPr>
          <p:cNvPr id="86025" name="Oval 15" descr="avogadro"/>
          <p:cNvSpPr>
            <a:spLocks noChangeArrowheads="1"/>
          </p:cNvSpPr>
          <p:nvPr/>
        </p:nvSpPr>
        <p:spPr bwMode="auto">
          <a:xfrm>
            <a:off x="6473825" y="2890838"/>
            <a:ext cx="2227263" cy="2227262"/>
          </a:xfrm>
          <a:prstGeom prst="ellipse">
            <a:avLst/>
          </a:prstGeom>
          <a:blipFill dpi="0" rotWithShape="1">
            <a:blip r:embed="rId5" cstate="print"/>
            <a:srcRect/>
            <a:stretch>
              <a:fillRect/>
            </a:stretch>
          </a:blipFill>
          <a:ln w="9525">
            <a:solidFill>
              <a:schemeClr val="tx1"/>
            </a:solidFill>
            <a:round/>
            <a:headEnd/>
            <a:tailEnd/>
          </a:ln>
        </p:spPr>
        <p:txBody>
          <a:bodyPr wrap="none" anchor="ctr"/>
          <a:lstStyle/>
          <a:p>
            <a:endParaRPr lang="en-US"/>
          </a:p>
        </p:txBody>
      </p:sp>
      <p:sp>
        <p:nvSpPr>
          <p:cNvPr id="86026" name="Text Box 16"/>
          <p:cNvSpPr txBox="1">
            <a:spLocks noChangeArrowheads="1"/>
          </p:cNvSpPr>
          <p:nvPr/>
        </p:nvSpPr>
        <p:spPr bwMode="auto">
          <a:xfrm>
            <a:off x="3805238" y="6438900"/>
            <a:ext cx="5165725" cy="274638"/>
          </a:xfrm>
          <a:prstGeom prst="rect">
            <a:avLst/>
          </a:prstGeom>
          <a:noFill/>
          <a:ln w="9525">
            <a:noFill/>
            <a:miter lim="800000"/>
            <a:headEnd/>
            <a:tailEnd/>
          </a:ln>
        </p:spPr>
        <p:txBody>
          <a:bodyPr wrap="none">
            <a:spAutoFit/>
          </a:bodyPr>
          <a:lstStyle/>
          <a:p>
            <a:pPr algn="l"/>
            <a:r>
              <a:rPr lang="en-US"/>
              <a:t>*Lorenzo Romano Amedeo Carlo Avogadro, conte di Quaregna e Cerreto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14052"/>
                                        </p:tgtEl>
                                        <p:attrNameLst>
                                          <p:attrName>style.visibility</p:attrName>
                                        </p:attrNameLst>
                                      </p:cBhvr>
                                      <p:to>
                                        <p:strVal val="visible"/>
                                      </p:to>
                                    </p:set>
                                    <p:animEffect transition="in" filter="fade">
                                      <p:cBhvr>
                                        <p:cTn id="7" dur="1000"/>
                                        <p:tgtEl>
                                          <p:spTgt spid="514052"/>
                                        </p:tgtEl>
                                      </p:cBhvr>
                                    </p:animEffect>
                                    <p:anim calcmode="lin" valueType="num">
                                      <p:cBhvr>
                                        <p:cTn id="8" dur="1000" fill="hold"/>
                                        <p:tgtEl>
                                          <p:spTgt spid="514052"/>
                                        </p:tgtEl>
                                        <p:attrNameLst>
                                          <p:attrName>ppt_x</p:attrName>
                                        </p:attrNameLst>
                                      </p:cBhvr>
                                      <p:tavLst>
                                        <p:tav tm="0">
                                          <p:val>
                                            <p:strVal val="#ppt_x"/>
                                          </p:val>
                                        </p:tav>
                                        <p:tav tm="100000">
                                          <p:val>
                                            <p:strVal val="#ppt_x"/>
                                          </p:val>
                                        </p:tav>
                                      </p:tavLst>
                                    </p:anim>
                                    <p:anim calcmode="lin" valueType="num">
                                      <p:cBhvr>
                                        <p:cTn id="9" dur="1000" fill="hold"/>
                                        <p:tgtEl>
                                          <p:spTgt spid="514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405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14059"/>
                                        </p:tgtEl>
                                      </p:cBhvr>
                                    </p:cmd>
                                  </p:childTnLst>
                                </p:cTn>
                              </p:par>
                            </p:childTnLst>
                          </p:cTn>
                        </p:par>
                      </p:childTnLst>
                    </p:cTn>
                  </p:par>
                </p:childTnLst>
              </p:cTn>
              <p:nextCondLst>
                <p:cond evt="onClick" delay="0">
                  <p:tgtEl>
                    <p:spTgt spid="514059"/>
                  </p:tgtEl>
                </p:cond>
              </p:nextCondLst>
            </p:seq>
            <p:video fullScrn="1">
              <p:cMediaNode>
                <p:cTn id="15" fill="hold" display="0">
                  <p:stCondLst>
                    <p:cond delay="indefinite"/>
                  </p:stCondLst>
                  <p:endCondLst>
                    <p:cond evt="onNext" delay="0">
                      <p:tgtEl>
                        <p:sldTgt/>
                      </p:tgtEl>
                    </p:cond>
                    <p:cond evt="onPrev" delay="0">
                      <p:tgtEl>
                        <p:sldTgt/>
                      </p:tgtEl>
                    </p:cond>
                  </p:endCondLst>
                </p:cTn>
                <p:tgtEl>
                  <p:spTgt spid="514059"/>
                </p:tgtEl>
              </p:cMediaNode>
            </p:video>
          </p:childTnLst>
        </p:cTn>
      </p:par>
    </p:tnLst>
    <p:bldLst>
      <p:bldP spid="514052"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990600"/>
            <a:ext cx="7772400" cy="1143000"/>
          </a:xfrm>
        </p:spPr>
        <p:txBody>
          <a:bodyPr/>
          <a:lstStyle/>
          <a:p>
            <a:pPr eaLnBrk="1" hangingPunct="1"/>
            <a:r>
              <a:rPr lang="en-US" smtClean="0">
                <a:solidFill>
                  <a:schemeClr val="bg1"/>
                </a:solidFill>
              </a:rPr>
              <a:t>Greenhouse Effect</a:t>
            </a:r>
          </a:p>
        </p:txBody>
      </p:sp>
      <p:sp>
        <p:nvSpPr>
          <p:cNvPr id="31747" name="Text Box 3"/>
          <p:cNvSpPr txBox="1">
            <a:spLocks noChangeArrowheads="1"/>
          </p:cNvSpPr>
          <p:nvPr/>
        </p:nvSpPr>
        <p:spPr bwMode="auto">
          <a:xfrm>
            <a:off x="3048000" y="2743200"/>
            <a:ext cx="2465388" cy="1555750"/>
          </a:xfrm>
          <a:prstGeom prst="rect">
            <a:avLst/>
          </a:prstGeom>
          <a:noFill/>
          <a:ln w="9525">
            <a:noFill/>
            <a:miter lim="800000"/>
            <a:headEnd/>
            <a:tailEnd/>
          </a:ln>
        </p:spPr>
        <p:txBody>
          <a:bodyPr wrap="none">
            <a:spAutoFit/>
          </a:bodyPr>
          <a:lstStyle/>
          <a:p>
            <a:pPr algn="l"/>
            <a:r>
              <a:rPr lang="en-US" sz="9600" b="1">
                <a:solidFill>
                  <a:schemeClr val="bg1"/>
                </a:solidFill>
              </a:rPr>
              <a:t>CO</a:t>
            </a:r>
            <a:r>
              <a:rPr lang="en-US" sz="9600" b="1" baseline="-25000">
                <a:solidFill>
                  <a:schemeClr val="bg1"/>
                </a:solidFill>
              </a:rPr>
              <a:t>2</a:t>
            </a:r>
          </a:p>
        </p:txBody>
      </p:sp>
      <p:sp>
        <p:nvSpPr>
          <p:cNvPr id="31748" name="AutoShape 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Grp="1" noChangeArrowheads="1"/>
          </p:cNvSpPr>
          <p:nvPr>
            <p:ph type="title"/>
          </p:nvPr>
        </p:nvSpPr>
        <p:spPr/>
        <p:txBody>
          <a:bodyPr/>
          <a:lstStyle/>
          <a:p>
            <a:pPr eaLnBrk="1" hangingPunct="1"/>
            <a:r>
              <a:rPr lang="en-US" smtClean="0"/>
              <a:t>Avogadro’s Hypothesis</a:t>
            </a:r>
          </a:p>
        </p:txBody>
      </p:sp>
      <p:pic>
        <p:nvPicPr>
          <p:cNvPr id="87043" name="Picture 14" descr="baloon1_05"/>
          <p:cNvPicPr>
            <a:picLocks noChangeAspect="1" noChangeArrowheads="1"/>
          </p:cNvPicPr>
          <p:nvPr/>
        </p:nvPicPr>
        <p:blipFill>
          <a:blip r:embed="rId3" cstate="print"/>
          <a:srcRect/>
          <a:stretch>
            <a:fillRect/>
          </a:stretch>
        </p:blipFill>
        <p:spPr bwMode="auto">
          <a:xfrm>
            <a:off x="7761288" y="404813"/>
            <a:ext cx="950912" cy="950912"/>
          </a:xfrm>
          <a:prstGeom prst="rect">
            <a:avLst/>
          </a:prstGeom>
          <a:noFill/>
          <a:ln w="9525">
            <a:noFill/>
            <a:miter lim="800000"/>
            <a:headEnd/>
            <a:tailEnd/>
          </a:ln>
        </p:spPr>
      </p:pic>
      <p:grpSp>
        <p:nvGrpSpPr>
          <p:cNvPr id="87044" name="Group 27"/>
          <p:cNvGrpSpPr>
            <a:grpSpLocks/>
          </p:cNvGrpSpPr>
          <p:nvPr/>
        </p:nvGrpSpPr>
        <p:grpSpPr bwMode="auto">
          <a:xfrm>
            <a:off x="933450" y="2462213"/>
            <a:ext cx="1901825" cy="1901825"/>
            <a:chOff x="588" y="1551"/>
            <a:chExt cx="1198" cy="1198"/>
          </a:xfrm>
        </p:grpSpPr>
        <p:pic>
          <p:nvPicPr>
            <p:cNvPr id="87057" name="Picture 6" descr="baloon1_01"/>
            <p:cNvPicPr>
              <a:picLocks noChangeAspect="1" noChangeArrowheads="1"/>
            </p:cNvPicPr>
            <p:nvPr/>
          </p:nvPicPr>
          <p:blipFill>
            <a:blip r:embed="rId4" cstate="print"/>
            <a:srcRect/>
            <a:stretch>
              <a:fillRect/>
            </a:stretch>
          </p:blipFill>
          <p:spPr bwMode="auto">
            <a:xfrm>
              <a:off x="588" y="1551"/>
              <a:ext cx="1198" cy="1198"/>
            </a:xfrm>
            <a:prstGeom prst="rect">
              <a:avLst/>
            </a:prstGeom>
            <a:noFill/>
            <a:ln w="9525">
              <a:noFill/>
              <a:miter lim="800000"/>
              <a:headEnd/>
              <a:tailEnd/>
            </a:ln>
          </p:spPr>
        </p:pic>
        <p:sp>
          <p:nvSpPr>
            <p:cNvPr id="87058" name="Text Box 16"/>
            <p:cNvSpPr txBox="1">
              <a:spLocks noChangeArrowheads="1"/>
            </p:cNvSpPr>
            <p:nvPr/>
          </p:nvSpPr>
          <p:spPr bwMode="auto">
            <a:xfrm>
              <a:off x="1012" y="1937"/>
              <a:ext cx="326" cy="288"/>
            </a:xfrm>
            <a:prstGeom prst="rect">
              <a:avLst/>
            </a:prstGeom>
            <a:noFill/>
            <a:ln w="9525">
              <a:noFill/>
              <a:miter lim="800000"/>
              <a:headEnd/>
              <a:tailEnd/>
            </a:ln>
          </p:spPr>
          <p:txBody>
            <a:bodyPr wrap="none">
              <a:spAutoFit/>
            </a:bodyPr>
            <a:lstStyle/>
            <a:p>
              <a:r>
                <a:rPr lang="en-US" sz="2400"/>
                <a:t>N</a:t>
              </a:r>
              <a:r>
                <a:rPr lang="en-US" sz="2400" baseline="-25000"/>
                <a:t>2</a:t>
              </a:r>
            </a:p>
          </p:txBody>
        </p:sp>
      </p:grpSp>
      <p:grpSp>
        <p:nvGrpSpPr>
          <p:cNvPr id="3" name="Group 24"/>
          <p:cNvGrpSpPr>
            <a:grpSpLocks/>
          </p:cNvGrpSpPr>
          <p:nvPr/>
        </p:nvGrpSpPr>
        <p:grpSpPr bwMode="auto">
          <a:xfrm>
            <a:off x="2782888" y="2463800"/>
            <a:ext cx="1901825" cy="1901825"/>
            <a:chOff x="1753" y="1552"/>
            <a:chExt cx="1198" cy="1198"/>
          </a:xfrm>
        </p:grpSpPr>
        <p:pic>
          <p:nvPicPr>
            <p:cNvPr id="87055" name="Picture 8" descr="baloon1_02"/>
            <p:cNvPicPr>
              <a:picLocks noChangeAspect="1" noChangeArrowheads="1"/>
            </p:cNvPicPr>
            <p:nvPr/>
          </p:nvPicPr>
          <p:blipFill>
            <a:blip r:embed="rId5" cstate="print"/>
            <a:srcRect/>
            <a:stretch>
              <a:fillRect/>
            </a:stretch>
          </p:blipFill>
          <p:spPr bwMode="auto">
            <a:xfrm>
              <a:off x="1753" y="1552"/>
              <a:ext cx="1198" cy="1198"/>
            </a:xfrm>
            <a:prstGeom prst="rect">
              <a:avLst/>
            </a:prstGeom>
            <a:noFill/>
            <a:ln w="9525">
              <a:noFill/>
              <a:miter lim="800000"/>
              <a:headEnd/>
              <a:tailEnd/>
            </a:ln>
          </p:spPr>
        </p:pic>
        <p:sp>
          <p:nvSpPr>
            <p:cNvPr id="87056" name="Text Box 17"/>
            <p:cNvSpPr txBox="1">
              <a:spLocks noChangeArrowheads="1"/>
            </p:cNvSpPr>
            <p:nvPr/>
          </p:nvSpPr>
          <p:spPr bwMode="auto">
            <a:xfrm>
              <a:off x="2163" y="1943"/>
              <a:ext cx="326" cy="288"/>
            </a:xfrm>
            <a:prstGeom prst="rect">
              <a:avLst/>
            </a:prstGeom>
            <a:noFill/>
            <a:ln w="9525">
              <a:noFill/>
              <a:miter lim="800000"/>
              <a:headEnd/>
              <a:tailEnd/>
            </a:ln>
          </p:spPr>
          <p:txBody>
            <a:bodyPr wrap="none">
              <a:spAutoFit/>
            </a:bodyPr>
            <a:lstStyle/>
            <a:p>
              <a:r>
                <a:rPr lang="en-US" sz="2400"/>
                <a:t>H</a:t>
              </a:r>
              <a:r>
                <a:rPr lang="en-US" sz="2400" baseline="-25000"/>
                <a:t>2</a:t>
              </a:r>
            </a:p>
          </p:txBody>
        </p:sp>
      </p:grpSp>
      <p:grpSp>
        <p:nvGrpSpPr>
          <p:cNvPr id="4" name="Group 26"/>
          <p:cNvGrpSpPr>
            <a:grpSpLocks/>
          </p:cNvGrpSpPr>
          <p:nvPr/>
        </p:nvGrpSpPr>
        <p:grpSpPr bwMode="auto">
          <a:xfrm>
            <a:off x="4622800" y="2465388"/>
            <a:ext cx="1901825" cy="1901825"/>
            <a:chOff x="2912" y="1553"/>
            <a:chExt cx="1198" cy="1198"/>
          </a:xfrm>
        </p:grpSpPr>
        <p:pic>
          <p:nvPicPr>
            <p:cNvPr id="87053" name="Picture 10" descr="baloon1_03"/>
            <p:cNvPicPr>
              <a:picLocks noChangeAspect="1" noChangeArrowheads="1"/>
            </p:cNvPicPr>
            <p:nvPr/>
          </p:nvPicPr>
          <p:blipFill>
            <a:blip r:embed="rId6" cstate="print"/>
            <a:srcRect/>
            <a:stretch>
              <a:fillRect/>
            </a:stretch>
          </p:blipFill>
          <p:spPr bwMode="auto">
            <a:xfrm>
              <a:off x="2912" y="1553"/>
              <a:ext cx="1198" cy="1198"/>
            </a:xfrm>
            <a:prstGeom prst="rect">
              <a:avLst/>
            </a:prstGeom>
            <a:noFill/>
            <a:ln w="9525">
              <a:noFill/>
              <a:miter lim="800000"/>
              <a:headEnd/>
              <a:tailEnd/>
            </a:ln>
          </p:spPr>
        </p:pic>
        <p:sp>
          <p:nvSpPr>
            <p:cNvPr id="87054" name="Text Box 18"/>
            <p:cNvSpPr txBox="1">
              <a:spLocks noChangeArrowheads="1"/>
            </p:cNvSpPr>
            <p:nvPr/>
          </p:nvSpPr>
          <p:spPr bwMode="auto">
            <a:xfrm>
              <a:off x="3338" y="1942"/>
              <a:ext cx="308" cy="288"/>
            </a:xfrm>
            <a:prstGeom prst="rect">
              <a:avLst/>
            </a:prstGeom>
            <a:noFill/>
            <a:ln w="9525">
              <a:noFill/>
              <a:miter lim="800000"/>
              <a:headEnd/>
              <a:tailEnd/>
            </a:ln>
          </p:spPr>
          <p:txBody>
            <a:bodyPr wrap="none">
              <a:spAutoFit/>
            </a:bodyPr>
            <a:lstStyle/>
            <a:p>
              <a:r>
                <a:rPr lang="en-US" sz="2400"/>
                <a:t>Ar</a:t>
              </a:r>
              <a:endParaRPr lang="en-US" sz="2400" baseline="-25000"/>
            </a:p>
          </p:txBody>
        </p:sp>
      </p:grpSp>
      <p:grpSp>
        <p:nvGrpSpPr>
          <p:cNvPr id="5" name="Group 25"/>
          <p:cNvGrpSpPr>
            <a:grpSpLocks/>
          </p:cNvGrpSpPr>
          <p:nvPr/>
        </p:nvGrpSpPr>
        <p:grpSpPr bwMode="auto">
          <a:xfrm>
            <a:off x="6462713" y="2466975"/>
            <a:ext cx="1901825" cy="1901825"/>
            <a:chOff x="4071" y="1554"/>
            <a:chExt cx="1198" cy="1198"/>
          </a:xfrm>
        </p:grpSpPr>
        <p:pic>
          <p:nvPicPr>
            <p:cNvPr id="87051" name="Picture 12" descr="baloon1_04"/>
            <p:cNvPicPr>
              <a:picLocks noChangeAspect="1" noChangeArrowheads="1"/>
            </p:cNvPicPr>
            <p:nvPr/>
          </p:nvPicPr>
          <p:blipFill>
            <a:blip r:embed="rId7" cstate="print"/>
            <a:srcRect/>
            <a:stretch>
              <a:fillRect/>
            </a:stretch>
          </p:blipFill>
          <p:spPr bwMode="auto">
            <a:xfrm>
              <a:off x="4071" y="1554"/>
              <a:ext cx="1198" cy="1198"/>
            </a:xfrm>
            <a:prstGeom prst="rect">
              <a:avLst/>
            </a:prstGeom>
            <a:noFill/>
            <a:ln w="9525">
              <a:noFill/>
              <a:miter lim="800000"/>
              <a:headEnd/>
              <a:tailEnd/>
            </a:ln>
          </p:spPr>
        </p:pic>
        <p:sp>
          <p:nvSpPr>
            <p:cNvPr id="87052" name="Text Box 19"/>
            <p:cNvSpPr txBox="1">
              <a:spLocks noChangeArrowheads="1"/>
            </p:cNvSpPr>
            <p:nvPr/>
          </p:nvSpPr>
          <p:spPr bwMode="auto">
            <a:xfrm>
              <a:off x="4420" y="1938"/>
              <a:ext cx="465" cy="288"/>
            </a:xfrm>
            <a:prstGeom prst="rect">
              <a:avLst/>
            </a:prstGeom>
            <a:noFill/>
            <a:ln w="9525">
              <a:noFill/>
              <a:miter lim="800000"/>
              <a:headEnd/>
              <a:tailEnd/>
            </a:ln>
          </p:spPr>
          <p:txBody>
            <a:bodyPr wrap="none">
              <a:spAutoFit/>
            </a:bodyPr>
            <a:lstStyle/>
            <a:p>
              <a:r>
                <a:rPr lang="en-US" sz="2400"/>
                <a:t>CH</a:t>
              </a:r>
              <a:r>
                <a:rPr lang="en-US" sz="2400" baseline="-25000"/>
                <a:t>4</a:t>
              </a:r>
            </a:p>
          </p:txBody>
        </p:sp>
      </p:grpSp>
      <p:sp>
        <p:nvSpPr>
          <p:cNvPr id="1386516" name="Text Box 20"/>
          <p:cNvSpPr txBox="1">
            <a:spLocks noChangeArrowheads="1"/>
          </p:cNvSpPr>
          <p:nvPr/>
        </p:nvSpPr>
        <p:spPr bwMode="auto">
          <a:xfrm>
            <a:off x="1549400" y="4803775"/>
            <a:ext cx="6013450" cy="641350"/>
          </a:xfrm>
          <a:prstGeom prst="rect">
            <a:avLst/>
          </a:prstGeom>
          <a:noFill/>
          <a:ln w="9525">
            <a:noFill/>
            <a:miter lim="800000"/>
            <a:headEnd/>
            <a:tailEnd/>
          </a:ln>
        </p:spPr>
        <p:txBody>
          <a:bodyPr wrap="none">
            <a:spAutoFit/>
          </a:bodyPr>
          <a:lstStyle/>
          <a:p>
            <a:r>
              <a:rPr lang="en-US" sz="1800"/>
              <a:t>At the same temperature and pressure, equal volumes of </a:t>
            </a:r>
          </a:p>
          <a:p>
            <a:r>
              <a:rPr lang="en-US" sz="1800"/>
              <a:t>different gases contain the same number of molecules.</a:t>
            </a:r>
          </a:p>
        </p:txBody>
      </p:sp>
      <p:sp>
        <p:nvSpPr>
          <p:cNvPr id="1386517" name="Text Box 21"/>
          <p:cNvSpPr txBox="1">
            <a:spLocks noChangeArrowheads="1"/>
          </p:cNvSpPr>
          <p:nvPr/>
        </p:nvSpPr>
        <p:spPr bwMode="auto">
          <a:xfrm>
            <a:off x="1357313" y="5632450"/>
            <a:ext cx="6415087" cy="366713"/>
          </a:xfrm>
          <a:prstGeom prst="rect">
            <a:avLst/>
          </a:prstGeom>
          <a:noFill/>
          <a:ln w="9525">
            <a:noFill/>
            <a:miter lim="800000"/>
            <a:headEnd/>
            <a:tailEnd/>
          </a:ln>
        </p:spPr>
        <p:txBody>
          <a:bodyPr wrap="none">
            <a:spAutoFit/>
          </a:bodyPr>
          <a:lstStyle/>
          <a:p>
            <a:r>
              <a:rPr lang="en-US" sz="1800"/>
              <a:t>Each balloon holds 1.0 L of gas at 20</a:t>
            </a:r>
            <a:r>
              <a:rPr lang="en-US" sz="1800" baseline="30000"/>
              <a:t>o</a:t>
            </a:r>
            <a:r>
              <a:rPr lang="en-US" sz="1800"/>
              <a:t>C and 1 atm pressure.  </a:t>
            </a:r>
          </a:p>
        </p:txBody>
      </p:sp>
      <p:sp>
        <p:nvSpPr>
          <p:cNvPr id="1386519" name="Rectangle 23"/>
          <p:cNvSpPr>
            <a:spLocks noChangeArrowheads="1"/>
          </p:cNvSpPr>
          <p:nvPr/>
        </p:nvSpPr>
        <p:spPr bwMode="auto">
          <a:xfrm>
            <a:off x="1576388" y="6232525"/>
            <a:ext cx="5965825" cy="366713"/>
          </a:xfrm>
          <a:prstGeom prst="rect">
            <a:avLst/>
          </a:prstGeom>
          <a:noFill/>
          <a:ln w="9525">
            <a:noFill/>
            <a:miter lim="800000"/>
            <a:headEnd/>
            <a:tailEnd/>
          </a:ln>
        </p:spPr>
        <p:txBody>
          <a:bodyPr wrap="none">
            <a:spAutoFit/>
          </a:bodyPr>
          <a:lstStyle/>
          <a:p>
            <a:r>
              <a:rPr lang="en-US" sz="1800"/>
              <a:t>Each contains 0.045 mol or 2.69 x 10</a:t>
            </a:r>
            <a:r>
              <a:rPr lang="en-US" sz="1800" baseline="30000"/>
              <a:t>22</a:t>
            </a:r>
            <a:r>
              <a:rPr lang="en-US" sz="1800"/>
              <a:t> molecules of gas.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86516"/>
                                        </p:tgtEl>
                                        <p:attrNameLst>
                                          <p:attrName>style.visibility</p:attrName>
                                        </p:attrNameLst>
                                      </p:cBhvr>
                                      <p:to>
                                        <p:strVal val="visible"/>
                                      </p:to>
                                    </p:set>
                                    <p:animEffect transition="in" filter="fade">
                                      <p:cBhvr>
                                        <p:cTn id="7" dur="1000"/>
                                        <p:tgtEl>
                                          <p:spTgt spid="1386516"/>
                                        </p:tgtEl>
                                      </p:cBhvr>
                                    </p:animEffect>
                                    <p:anim calcmode="lin" valueType="num">
                                      <p:cBhvr>
                                        <p:cTn id="8" dur="1000" fill="hold"/>
                                        <p:tgtEl>
                                          <p:spTgt spid="1386516"/>
                                        </p:tgtEl>
                                        <p:attrNameLst>
                                          <p:attrName>ppt_x</p:attrName>
                                        </p:attrNameLst>
                                      </p:cBhvr>
                                      <p:tavLst>
                                        <p:tav tm="0">
                                          <p:val>
                                            <p:strVal val="#ppt_x"/>
                                          </p:val>
                                        </p:tav>
                                        <p:tav tm="100000">
                                          <p:val>
                                            <p:strVal val="#ppt_x"/>
                                          </p:val>
                                        </p:tav>
                                      </p:tavLst>
                                    </p:anim>
                                    <p:anim calcmode="lin" valueType="num">
                                      <p:cBhvr>
                                        <p:cTn id="9" dur="1000" fill="hold"/>
                                        <p:tgtEl>
                                          <p:spTgt spid="13865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86517"/>
                                        </p:tgtEl>
                                        <p:attrNameLst>
                                          <p:attrName>style.visibility</p:attrName>
                                        </p:attrNameLst>
                                      </p:cBhvr>
                                      <p:to>
                                        <p:strVal val="visible"/>
                                      </p:to>
                                    </p:set>
                                    <p:animEffect transition="in" filter="fade">
                                      <p:cBhvr>
                                        <p:cTn id="14" dur="1000"/>
                                        <p:tgtEl>
                                          <p:spTgt spid="1386517"/>
                                        </p:tgtEl>
                                      </p:cBhvr>
                                    </p:animEffect>
                                    <p:anim calcmode="lin" valueType="num">
                                      <p:cBhvr>
                                        <p:cTn id="15" dur="1000" fill="hold"/>
                                        <p:tgtEl>
                                          <p:spTgt spid="1386517"/>
                                        </p:tgtEl>
                                        <p:attrNameLst>
                                          <p:attrName>ppt_x</p:attrName>
                                        </p:attrNameLst>
                                      </p:cBhvr>
                                      <p:tavLst>
                                        <p:tav tm="0">
                                          <p:val>
                                            <p:strVal val="#ppt_x"/>
                                          </p:val>
                                        </p:tav>
                                        <p:tav tm="100000">
                                          <p:val>
                                            <p:strVal val="#ppt_x"/>
                                          </p:val>
                                        </p:tav>
                                      </p:tavLst>
                                    </p:anim>
                                    <p:anim calcmode="lin" valueType="num">
                                      <p:cBhvr>
                                        <p:cTn id="16" dur="1000" fill="hold"/>
                                        <p:tgtEl>
                                          <p:spTgt spid="13865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1386519"/>
                                        </p:tgtEl>
                                        <p:attrNameLst>
                                          <p:attrName>style.visibility</p:attrName>
                                        </p:attrNameLst>
                                      </p:cBhvr>
                                      <p:to>
                                        <p:strVal val="visible"/>
                                      </p:to>
                                    </p:set>
                                    <p:animEffect transition="in" filter="strips(downLeft)">
                                      <p:cBhvr>
                                        <p:cTn id="21" dur="500"/>
                                        <p:tgtEl>
                                          <p:spTgt spid="1386519"/>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2.22222E-6 -3.83904E-6 C 0.01129 -0.0518 0.02274 -0.10361 0.02136 -0.1457 C 0.01997 -0.18779 0.0059 -0.21994 -0.00798 -0.25208 " pathEditMode="relative" ptsTypes="aaA">
                                      <p:cBhvr>
                                        <p:cTn id="25" dur="1000" fill="hold"/>
                                        <p:tgtEl>
                                          <p:spTgt spid="3"/>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8.61111E-6 -1.23959E-6 C 0.00278 -0.0407 0.00573 -0.08141 0.004 -0.11193 C 0.00226 -0.14246 -0.00416 -0.16281 -0.01058 -0.18293 " pathEditMode="relative" ptsTypes="aaA">
                                      <p:cBhvr>
                                        <p:cTn id="27" dur="2000" fill="hold"/>
                                        <p:tgtEl>
                                          <p:spTgt spid="5"/>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4.44444E-6 -2.43293E-6 L -4.44444E-6 0.15102 " pathEditMode="relative" ptsTypes="AA">
                                      <p:cBhvr>
                                        <p:cTn id="31" dur="1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6516" grpId="0"/>
      <p:bldP spid="1386517" grpId="0"/>
      <p:bldP spid="13865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Grp="1" noChangeArrowheads="1"/>
          </p:cNvSpPr>
          <p:nvPr>
            <p:ph type="title"/>
          </p:nvPr>
        </p:nvSpPr>
        <p:spPr/>
        <p:txBody>
          <a:bodyPr/>
          <a:lstStyle/>
          <a:p>
            <a:pPr eaLnBrk="1" hangingPunct="1"/>
            <a:endParaRPr lang="en-US" smtClean="0"/>
          </a:p>
        </p:txBody>
      </p:sp>
      <p:pic>
        <p:nvPicPr>
          <p:cNvPr id="88067" name="Picture 5" descr="Avogadro's hypothesis"/>
          <p:cNvPicPr>
            <a:picLocks noChangeAspect="1" noChangeArrowheads="1"/>
          </p:cNvPicPr>
          <p:nvPr/>
        </p:nvPicPr>
        <p:blipFill>
          <a:blip r:embed="rId3" cstate="print"/>
          <a:srcRect b="18356"/>
          <a:stretch>
            <a:fillRect/>
          </a:stretch>
        </p:blipFill>
        <p:spPr bwMode="auto">
          <a:xfrm>
            <a:off x="4538663" y="977900"/>
            <a:ext cx="4279900" cy="5207000"/>
          </a:xfrm>
          <a:prstGeom prst="rect">
            <a:avLst/>
          </a:prstGeom>
          <a:noFill/>
          <a:ln w="9525">
            <a:noFill/>
            <a:miter lim="800000"/>
            <a:headEnd/>
            <a:tailEnd/>
          </a:ln>
        </p:spPr>
      </p:pic>
      <p:sp>
        <p:nvSpPr>
          <p:cNvPr id="88068" name="Text Box 7"/>
          <p:cNvSpPr txBox="1">
            <a:spLocks noChangeArrowheads="1"/>
          </p:cNvSpPr>
          <p:nvPr/>
        </p:nvSpPr>
        <p:spPr bwMode="auto">
          <a:xfrm>
            <a:off x="366713" y="1612900"/>
            <a:ext cx="4576762" cy="1739900"/>
          </a:xfrm>
          <a:prstGeom prst="rect">
            <a:avLst/>
          </a:prstGeom>
          <a:noFill/>
          <a:ln w="9525">
            <a:noFill/>
            <a:miter lim="800000"/>
            <a:headEnd/>
            <a:tailEnd/>
          </a:ln>
        </p:spPr>
        <p:txBody>
          <a:bodyPr wrap="none">
            <a:spAutoFit/>
          </a:bodyPr>
          <a:lstStyle/>
          <a:p>
            <a:pPr marL="457200" indent="-457200" algn="l"/>
            <a:r>
              <a:rPr lang="en-US" sz="2000" b="1" i="1"/>
              <a:t>	V </a:t>
            </a:r>
            <a:r>
              <a:rPr lang="en-US" sz="2000" b="1"/>
              <a:t> vs.</a:t>
            </a:r>
            <a:r>
              <a:rPr lang="en-US" sz="2000" b="1" i="1"/>
              <a:t> n </a:t>
            </a:r>
            <a:r>
              <a:rPr lang="en-US" sz="2000" b="1"/>
              <a:t>(Avogadro’s hypothesis)</a:t>
            </a:r>
          </a:p>
          <a:p>
            <a:pPr marL="457200" indent="-457200" algn="l"/>
            <a:r>
              <a:rPr lang="en-US" sz="2000" b="1"/>
              <a:t>  </a:t>
            </a:r>
          </a:p>
          <a:p>
            <a:pPr marL="457200" indent="-457200" algn="l"/>
            <a:r>
              <a:rPr lang="en-US" sz="2000" b="1"/>
              <a:t>	</a:t>
            </a:r>
            <a:r>
              <a:rPr lang="en-US" sz="1600" b="1"/>
              <a:t>At constant pressure and </a:t>
            </a:r>
          </a:p>
          <a:p>
            <a:pPr marL="457200" indent="-457200" algn="l"/>
            <a:r>
              <a:rPr lang="en-US" sz="1600" b="1"/>
              <a:t>	temperature, volume increases</a:t>
            </a:r>
          </a:p>
          <a:p>
            <a:pPr marL="457200" indent="-457200" algn="l"/>
            <a:r>
              <a:rPr lang="en-US" sz="1600" b="1"/>
              <a:t>	as amount of gas increases </a:t>
            </a:r>
          </a:p>
          <a:p>
            <a:pPr marL="457200" indent="-457200" algn="l"/>
            <a:r>
              <a:rPr lang="en-US" sz="1600" b="1"/>
              <a:t>	(and vice versa).</a:t>
            </a:r>
          </a:p>
        </p:txBody>
      </p:sp>
      <p:sp>
        <p:nvSpPr>
          <p:cNvPr id="88069" name="Rectangle 8"/>
          <p:cNvSpPr>
            <a:spLocks noChangeArrowheads="1"/>
          </p:cNvSpPr>
          <p:nvPr/>
        </p:nvSpPr>
        <p:spPr bwMode="auto">
          <a:xfrm>
            <a:off x="76200" y="6554788"/>
            <a:ext cx="3260725" cy="214312"/>
          </a:xfrm>
          <a:prstGeom prst="rect">
            <a:avLst/>
          </a:prstGeom>
          <a:noFill/>
          <a:ln w="9525">
            <a:noFill/>
            <a:miter lim="800000"/>
            <a:headEnd/>
            <a:tailEnd/>
          </a:ln>
        </p:spPr>
        <p:txBody>
          <a:bodyPr wrap="none">
            <a:spAutoFit/>
          </a:bodyPr>
          <a:lstStyle/>
          <a:p>
            <a:pPr algn="l"/>
            <a:r>
              <a:rPr lang="en-US" sz="800"/>
              <a:t>Copyright ©2007 Pearson Benjamin Cummings.  All rights reserved.</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457200"/>
            <a:ext cx="7772400" cy="1143000"/>
          </a:xfrm>
        </p:spPr>
        <p:txBody>
          <a:bodyPr/>
          <a:lstStyle/>
          <a:p>
            <a:pPr eaLnBrk="1" hangingPunct="1"/>
            <a:r>
              <a:rPr lang="en-US" sz="3200" smtClean="0"/>
              <a:t>Volume vs. Quantity  of Gas</a:t>
            </a:r>
          </a:p>
        </p:txBody>
      </p:sp>
      <p:sp>
        <p:nvSpPr>
          <p:cNvPr id="89091" name="Line 3"/>
          <p:cNvSpPr>
            <a:spLocks noChangeShapeType="1"/>
          </p:cNvSpPr>
          <p:nvPr/>
        </p:nvSpPr>
        <p:spPr bwMode="auto">
          <a:xfrm>
            <a:off x="1293813" y="5867400"/>
            <a:ext cx="7086600" cy="0"/>
          </a:xfrm>
          <a:prstGeom prst="line">
            <a:avLst/>
          </a:prstGeom>
          <a:noFill/>
          <a:ln w="9525">
            <a:solidFill>
              <a:schemeClr val="tx1"/>
            </a:solidFill>
            <a:miter lim="800000"/>
            <a:headEnd/>
            <a:tailEnd/>
          </a:ln>
        </p:spPr>
        <p:txBody>
          <a:bodyPr wrap="none"/>
          <a:lstStyle/>
          <a:p>
            <a:endParaRPr lang="en-US"/>
          </a:p>
        </p:txBody>
      </p:sp>
      <p:sp>
        <p:nvSpPr>
          <p:cNvPr id="89092" name="Line 4"/>
          <p:cNvSpPr>
            <a:spLocks noChangeShapeType="1"/>
          </p:cNvSpPr>
          <p:nvPr/>
        </p:nvSpPr>
        <p:spPr bwMode="auto">
          <a:xfrm flipV="1">
            <a:off x="1293813" y="1905000"/>
            <a:ext cx="0" cy="3962400"/>
          </a:xfrm>
          <a:prstGeom prst="line">
            <a:avLst/>
          </a:prstGeom>
          <a:noFill/>
          <a:ln w="9525">
            <a:solidFill>
              <a:schemeClr val="tx1"/>
            </a:solidFill>
            <a:miter lim="800000"/>
            <a:headEnd/>
            <a:tailEnd/>
          </a:ln>
        </p:spPr>
        <p:txBody>
          <a:bodyPr wrap="none"/>
          <a:lstStyle/>
          <a:p>
            <a:endParaRPr lang="en-US"/>
          </a:p>
        </p:txBody>
      </p:sp>
      <p:sp>
        <p:nvSpPr>
          <p:cNvPr id="89093" name="Line 5"/>
          <p:cNvSpPr>
            <a:spLocks noChangeShapeType="1"/>
          </p:cNvSpPr>
          <p:nvPr/>
        </p:nvSpPr>
        <p:spPr bwMode="auto">
          <a:xfrm>
            <a:off x="1217613" y="5867400"/>
            <a:ext cx="152400" cy="0"/>
          </a:xfrm>
          <a:prstGeom prst="line">
            <a:avLst/>
          </a:prstGeom>
          <a:noFill/>
          <a:ln w="9525">
            <a:solidFill>
              <a:schemeClr val="tx1"/>
            </a:solidFill>
            <a:miter lim="800000"/>
            <a:headEnd/>
            <a:tailEnd/>
          </a:ln>
        </p:spPr>
        <p:txBody>
          <a:bodyPr wrap="none"/>
          <a:lstStyle/>
          <a:p>
            <a:endParaRPr lang="en-US"/>
          </a:p>
        </p:txBody>
      </p:sp>
      <p:sp>
        <p:nvSpPr>
          <p:cNvPr id="89094" name="Line 6"/>
          <p:cNvSpPr>
            <a:spLocks noChangeShapeType="1"/>
          </p:cNvSpPr>
          <p:nvPr/>
        </p:nvSpPr>
        <p:spPr bwMode="auto">
          <a:xfrm>
            <a:off x="1217613" y="5715000"/>
            <a:ext cx="152400" cy="0"/>
          </a:xfrm>
          <a:prstGeom prst="line">
            <a:avLst/>
          </a:prstGeom>
          <a:noFill/>
          <a:ln w="9525">
            <a:solidFill>
              <a:schemeClr val="tx1"/>
            </a:solidFill>
            <a:miter lim="800000"/>
            <a:headEnd/>
            <a:tailEnd/>
          </a:ln>
        </p:spPr>
        <p:txBody>
          <a:bodyPr wrap="none"/>
          <a:lstStyle/>
          <a:p>
            <a:endParaRPr lang="en-US"/>
          </a:p>
        </p:txBody>
      </p:sp>
      <p:sp>
        <p:nvSpPr>
          <p:cNvPr id="89095" name="Line 7"/>
          <p:cNvSpPr>
            <a:spLocks noChangeShapeType="1"/>
          </p:cNvSpPr>
          <p:nvPr/>
        </p:nvSpPr>
        <p:spPr bwMode="auto">
          <a:xfrm>
            <a:off x="1217613" y="5562600"/>
            <a:ext cx="152400" cy="0"/>
          </a:xfrm>
          <a:prstGeom prst="line">
            <a:avLst/>
          </a:prstGeom>
          <a:noFill/>
          <a:ln w="9525">
            <a:solidFill>
              <a:schemeClr val="tx1"/>
            </a:solidFill>
            <a:miter lim="800000"/>
            <a:headEnd/>
            <a:tailEnd/>
          </a:ln>
        </p:spPr>
        <p:txBody>
          <a:bodyPr wrap="none"/>
          <a:lstStyle/>
          <a:p>
            <a:endParaRPr lang="en-US"/>
          </a:p>
        </p:txBody>
      </p:sp>
      <p:sp>
        <p:nvSpPr>
          <p:cNvPr id="89096" name="Line 8"/>
          <p:cNvSpPr>
            <a:spLocks noChangeShapeType="1"/>
          </p:cNvSpPr>
          <p:nvPr/>
        </p:nvSpPr>
        <p:spPr bwMode="auto">
          <a:xfrm>
            <a:off x="1217613" y="5410200"/>
            <a:ext cx="152400" cy="0"/>
          </a:xfrm>
          <a:prstGeom prst="line">
            <a:avLst/>
          </a:prstGeom>
          <a:noFill/>
          <a:ln w="9525">
            <a:solidFill>
              <a:schemeClr val="tx1"/>
            </a:solidFill>
            <a:miter lim="800000"/>
            <a:headEnd/>
            <a:tailEnd/>
          </a:ln>
        </p:spPr>
        <p:txBody>
          <a:bodyPr wrap="none"/>
          <a:lstStyle/>
          <a:p>
            <a:endParaRPr lang="en-US"/>
          </a:p>
        </p:txBody>
      </p:sp>
      <p:sp>
        <p:nvSpPr>
          <p:cNvPr id="89097" name="Line 9"/>
          <p:cNvSpPr>
            <a:spLocks noChangeShapeType="1"/>
          </p:cNvSpPr>
          <p:nvPr/>
        </p:nvSpPr>
        <p:spPr bwMode="auto">
          <a:xfrm>
            <a:off x="1217613" y="5257800"/>
            <a:ext cx="152400" cy="0"/>
          </a:xfrm>
          <a:prstGeom prst="line">
            <a:avLst/>
          </a:prstGeom>
          <a:noFill/>
          <a:ln w="9525">
            <a:solidFill>
              <a:schemeClr val="tx1"/>
            </a:solidFill>
            <a:miter lim="800000"/>
            <a:headEnd/>
            <a:tailEnd/>
          </a:ln>
        </p:spPr>
        <p:txBody>
          <a:bodyPr wrap="none"/>
          <a:lstStyle/>
          <a:p>
            <a:endParaRPr lang="en-US"/>
          </a:p>
        </p:txBody>
      </p:sp>
      <p:sp>
        <p:nvSpPr>
          <p:cNvPr id="89098" name="Line 10"/>
          <p:cNvSpPr>
            <a:spLocks noChangeShapeType="1"/>
          </p:cNvSpPr>
          <p:nvPr/>
        </p:nvSpPr>
        <p:spPr bwMode="auto">
          <a:xfrm>
            <a:off x="1217613" y="5105400"/>
            <a:ext cx="152400" cy="0"/>
          </a:xfrm>
          <a:prstGeom prst="line">
            <a:avLst/>
          </a:prstGeom>
          <a:noFill/>
          <a:ln w="9525">
            <a:solidFill>
              <a:schemeClr val="tx1"/>
            </a:solidFill>
            <a:miter lim="800000"/>
            <a:headEnd/>
            <a:tailEnd/>
          </a:ln>
        </p:spPr>
        <p:txBody>
          <a:bodyPr wrap="none"/>
          <a:lstStyle/>
          <a:p>
            <a:endParaRPr lang="en-US"/>
          </a:p>
        </p:txBody>
      </p:sp>
      <p:sp>
        <p:nvSpPr>
          <p:cNvPr id="89099" name="Line 11"/>
          <p:cNvSpPr>
            <a:spLocks noChangeShapeType="1"/>
          </p:cNvSpPr>
          <p:nvPr/>
        </p:nvSpPr>
        <p:spPr bwMode="auto">
          <a:xfrm>
            <a:off x="1217613" y="4953000"/>
            <a:ext cx="152400" cy="0"/>
          </a:xfrm>
          <a:prstGeom prst="line">
            <a:avLst/>
          </a:prstGeom>
          <a:noFill/>
          <a:ln w="9525">
            <a:solidFill>
              <a:schemeClr val="tx1"/>
            </a:solidFill>
            <a:miter lim="800000"/>
            <a:headEnd/>
            <a:tailEnd/>
          </a:ln>
        </p:spPr>
        <p:txBody>
          <a:bodyPr wrap="none"/>
          <a:lstStyle/>
          <a:p>
            <a:endParaRPr lang="en-US"/>
          </a:p>
        </p:txBody>
      </p:sp>
      <p:sp>
        <p:nvSpPr>
          <p:cNvPr id="89100" name="Line 12"/>
          <p:cNvSpPr>
            <a:spLocks noChangeShapeType="1"/>
          </p:cNvSpPr>
          <p:nvPr/>
        </p:nvSpPr>
        <p:spPr bwMode="auto">
          <a:xfrm>
            <a:off x="1217613" y="4800600"/>
            <a:ext cx="152400" cy="0"/>
          </a:xfrm>
          <a:prstGeom prst="line">
            <a:avLst/>
          </a:prstGeom>
          <a:noFill/>
          <a:ln w="9525">
            <a:solidFill>
              <a:schemeClr val="tx1"/>
            </a:solidFill>
            <a:miter lim="800000"/>
            <a:headEnd/>
            <a:tailEnd/>
          </a:ln>
        </p:spPr>
        <p:txBody>
          <a:bodyPr wrap="none"/>
          <a:lstStyle/>
          <a:p>
            <a:endParaRPr lang="en-US"/>
          </a:p>
        </p:txBody>
      </p:sp>
      <p:sp>
        <p:nvSpPr>
          <p:cNvPr id="89101" name="Line 13"/>
          <p:cNvSpPr>
            <a:spLocks noChangeShapeType="1"/>
          </p:cNvSpPr>
          <p:nvPr/>
        </p:nvSpPr>
        <p:spPr bwMode="auto">
          <a:xfrm>
            <a:off x="1217613" y="4648200"/>
            <a:ext cx="152400" cy="0"/>
          </a:xfrm>
          <a:prstGeom prst="line">
            <a:avLst/>
          </a:prstGeom>
          <a:noFill/>
          <a:ln w="9525">
            <a:solidFill>
              <a:schemeClr val="tx1"/>
            </a:solidFill>
            <a:miter lim="800000"/>
            <a:headEnd/>
            <a:tailEnd/>
          </a:ln>
        </p:spPr>
        <p:txBody>
          <a:bodyPr wrap="none"/>
          <a:lstStyle/>
          <a:p>
            <a:endParaRPr lang="en-US"/>
          </a:p>
        </p:txBody>
      </p:sp>
      <p:sp>
        <p:nvSpPr>
          <p:cNvPr id="89102" name="Line 14"/>
          <p:cNvSpPr>
            <a:spLocks noChangeShapeType="1"/>
          </p:cNvSpPr>
          <p:nvPr/>
        </p:nvSpPr>
        <p:spPr bwMode="auto">
          <a:xfrm>
            <a:off x="1217613" y="4495800"/>
            <a:ext cx="152400" cy="0"/>
          </a:xfrm>
          <a:prstGeom prst="line">
            <a:avLst/>
          </a:prstGeom>
          <a:noFill/>
          <a:ln w="9525">
            <a:solidFill>
              <a:schemeClr val="tx1"/>
            </a:solidFill>
            <a:miter lim="800000"/>
            <a:headEnd/>
            <a:tailEnd/>
          </a:ln>
        </p:spPr>
        <p:txBody>
          <a:bodyPr wrap="none"/>
          <a:lstStyle/>
          <a:p>
            <a:endParaRPr lang="en-US"/>
          </a:p>
        </p:txBody>
      </p:sp>
      <p:sp>
        <p:nvSpPr>
          <p:cNvPr id="89103" name="Line 15"/>
          <p:cNvSpPr>
            <a:spLocks noChangeShapeType="1"/>
          </p:cNvSpPr>
          <p:nvPr/>
        </p:nvSpPr>
        <p:spPr bwMode="auto">
          <a:xfrm>
            <a:off x="1217613" y="4343400"/>
            <a:ext cx="152400" cy="0"/>
          </a:xfrm>
          <a:prstGeom prst="line">
            <a:avLst/>
          </a:prstGeom>
          <a:noFill/>
          <a:ln w="9525">
            <a:solidFill>
              <a:schemeClr val="tx1"/>
            </a:solidFill>
            <a:miter lim="800000"/>
            <a:headEnd/>
            <a:tailEnd/>
          </a:ln>
        </p:spPr>
        <p:txBody>
          <a:bodyPr wrap="none"/>
          <a:lstStyle/>
          <a:p>
            <a:endParaRPr lang="en-US"/>
          </a:p>
        </p:txBody>
      </p:sp>
      <p:sp>
        <p:nvSpPr>
          <p:cNvPr id="89104" name="Line 16"/>
          <p:cNvSpPr>
            <a:spLocks noChangeShapeType="1"/>
          </p:cNvSpPr>
          <p:nvPr/>
        </p:nvSpPr>
        <p:spPr bwMode="auto">
          <a:xfrm>
            <a:off x="1217613" y="4191000"/>
            <a:ext cx="152400" cy="0"/>
          </a:xfrm>
          <a:prstGeom prst="line">
            <a:avLst/>
          </a:prstGeom>
          <a:noFill/>
          <a:ln w="9525">
            <a:solidFill>
              <a:schemeClr val="tx1"/>
            </a:solidFill>
            <a:miter lim="800000"/>
            <a:headEnd/>
            <a:tailEnd/>
          </a:ln>
        </p:spPr>
        <p:txBody>
          <a:bodyPr wrap="none"/>
          <a:lstStyle/>
          <a:p>
            <a:endParaRPr lang="en-US"/>
          </a:p>
        </p:txBody>
      </p:sp>
      <p:sp>
        <p:nvSpPr>
          <p:cNvPr id="89105" name="Line 17"/>
          <p:cNvSpPr>
            <a:spLocks noChangeShapeType="1"/>
          </p:cNvSpPr>
          <p:nvPr/>
        </p:nvSpPr>
        <p:spPr bwMode="auto">
          <a:xfrm>
            <a:off x="1217613" y="4038600"/>
            <a:ext cx="152400" cy="0"/>
          </a:xfrm>
          <a:prstGeom prst="line">
            <a:avLst/>
          </a:prstGeom>
          <a:noFill/>
          <a:ln w="9525">
            <a:solidFill>
              <a:schemeClr val="tx1"/>
            </a:solidFill>
            <a:miter lim="800000"/>
            <a:headEnd/>
            <a:tailEnd/>
          </a:ln>
        </p:spPr>
        <p:txBody>
          <a:bodyPr wrap="none"/>
          <a:lstStyle/>
          <a:p>
            <a:endParaRPr lang="en-US"/>
          </a:p>
        </p:txBody>
      </p:sp>
      <p:sp>
        <p:nvSpPr>
          <p:cNvPr id="89106" name="Line 18"/>
          <p:cNvSpPr>
            <a:spLocks noChangeShapeType="1"/>
          </p:cNvSpPr>
          <p:nvPr/>
        </p:nvSpPr>
        <p:spPr bwMode="auto">
          <a:xfrm>
            <a:off x="1217613" y="3886200"/>
            <a:ext cx="152400" cy="0"/>
          </a:xfrm>
          <a:prstGeom prst="line">
            <a:avLst/>
          </a:prstGeom>
          <a:noFill/>
          <a:ln w="9525">
            <a:solidFill>
              <a:schemeClr val="tx1"/>
            </a:solidFill>
            <a:miter lim="800000"/>
            <a:headEnd/>
            <a:tailEnd/>
          </a:ln>
        </p:spPr>
        <p:txBody>
          <a:bodyPr wrap="none"/>
          <a:lstStyle/>
          <a:p>
            <a:endParaRPr lang="en-US"/>
          </a:p>
        </p:txBody>
      </p:sp>
      <p:sp>
        <p:nvSpPr>
          <p:cNvPr id="89107" name="Line 19"/>
          <p:cNvSpPr>
            <a:spLocks noChangeShapeType="1"/>
          </p:cNvSpPr>
          <p:nvPr/>
        </p:nvSpPr>
        <p:spPr bwMode="auto">
          <a:xfrm>
            <a:off x="1217613" y="3733800"/>
            <a:ext cx="152400" cy="0"/>
          </a:xfrm>
          <a:prstGeom prst="line">
            <a:avLst/>
          </a:prstGeom>
          <a:noFill/>
          <a:ln w="9525">
            <a:solidFill>
              <a:schemeClr val="tx1"/>
            </a:solidFill>
            <a:miter lim="800000"/>
            <a:headEnd/>
            <a:tailEnd/>
          </a:ln>
        </p:spPr>
        <p:txBody>
          <a:bodyPr wrap="none"/>
          <a:lstStyle/>
          <a:p>
            <a:endParaRPr lang="en-US"/>
          </a:p>
        </p:txBody>
      </p:sp>
      <p:sp>
        <p:nvSpPr>
          <p:cNvPr id="89108" name="Line 20"/>
          <p:cNvSpPr>
            <a:spLocks noChangeShapeType="1"/>
          </p:cNvSpPr>
          <p:nvPr/>
        </p:nvSpPr>
        <p:spPr bwMode="auto">
          <a:xfrm>
            <a:off x="1217613" y="3581400"/>
            <a:ext cx="152400" cy="0"/>
          </a:xfrm>
          <a:prstGeom prst="line">
            <a:avLst/>
          </a:prstGeom>
          <a:noFill/>
          <a:ln w="9525">
            <a:solidFill>
              <a:schemeClr val="tx1"/>
            </a:solidFill>
            <a:miter lim="800000"/>
            <a:headEnd/>
            <a:tailEnd/>
          </a:ln>
        </p:spPr>
        <p:txBody>
          <a:bodyPr wrap="none"/>
          <a:lstStyle/>
          <a:p>
            <a:endParaRPr lang="en-US"/>
          </a:p>
        </p:txBody>
      </p:sp>
      <p:sp>
        <p:nvSpPr>
          <p:cNvPr id="89109" name="Line 21"/>
          <p:cNvSpPr>
            <a:spLocks noChangeShapeType="1"/>
          </p:cNvSpPr>
          <p:nvPr/>
        </p:nvSpPr>
        <p:spPr bwMode="auto">
          <a:xfrm>
            <a:off x="1217613" y="3429000"/>
            <a:ext cx="152400" cy="0"/>
          </a:xfrm>
          <a:prstGeom prst="line">
            <a:avLst/>
          </a:prstGeom>
          <a:noFill/>
          <a:ln w="9525">
            <a:solidFill>
              <a:schemeClr val="tx1"/>
            </a:solidFill>
            <a:miter lim="800000"/>
            <a:headEnd/>
            <a:tailEnd/>
          </a:ln>
        </p:spPr>
        <p:txBody>
          <a:bodyPr wrap="none"/>
          <a:lstStyle/>
          <a:p>
            <a:endParaRPr lang="en-US"/>
          </a:p>
        </p:txBody>
      </p:sp>
      <p:sp>
        <p:nvSpPr>
          <p:cNvPr id="89110" name="Line 22"/>
          <p:cNvSpPr>
            <a:spLocks noChangeShapeType="1"/>
          </p:cNvSpPr>
          <p:nvPr/>
        </p:nvSpPr>
        <p:spPr bwMode="auto">
          <a:xfrm>
            <a:off x="1217613" y="3276600"/>
            <a:ext cx="152400" cy="0"/>
          </a:xfrm>
          <a:prstGeom prst="line">
            <a:avLst/>
          </a:prstGeom>
          <a:noFill/>
          <a:ln w="9525">
            <a:solidFill>
              <a:schemeClr val="tx1"/>
            </a:solidFill>
            <a:miter lim="800000"/>
            <a:headEnd/>
            <a:tailEnd/>
          </a:ln>
        </p:spPr>
        <p:txBody>
          <a:bodyPr wrap="none"/>
          <a:lstStyle/>
          <a:p>
            <a:endParaRPr lang="en-US"/>
          </a:p>
        </p:txBody>
      </p:sp>
      <p:sp>
        <p:nvSpPr>
          <p:cNvPr id="89111" name="Line 23"/>
          <p:cNvSpPr>
            <a:spLocks noChangeShapeType="1"/>
          </p:cNvSpPr>
          <p:nvPr/>
        </p:nvSpPr>
        <p:spPr bwMode="auto">
          <a:xfrm>
            <a:off x="1217613" y="3124200"/>
            <a:ext cx="152400" cy="0"/>
          </a:xfrm>
          <a:prstGeom prst="line">
            <a:avLst/>
          </a:prstGeom>
          <a:noFill/>
          <a:ln w="9525">
            <a:solidFill>
              <a:schemeClr val="tx1"/>
            </a:solidFill>
            <a:miter lim="800000"/>
            <a:headEnd/>
            <a:tailEnd/>
          </a:ln>
        </p:spPr>
        <p:txBody>
          <a:bodyPr wrap="none"/>
          <a:lstStyle/>
          <a:p>
            <a:endParaRPr lang="en-US"/>
          </a:p>
        </p:txBody>
      </p:sp>
      <p:sp>
        <p:nvSpPr>
          <p:cNvPr id="89112" name="Line 24"/>
          <p:cNvSpPr>
            <a:spLocks noChangeShapeType="1"/>
          </p:cNvSpPr>
          <p:nvPr/>
        </p:nvSpPr>
        <p:spPr bwMode="auto">
          <a:xfrm>
            <a:off x="1217613" y="2971800"/>
            <a:ext cx="152400" cy="0"/>
          </a:xfrm>
          <a:prstGeom prst="line">
            <a:avLst/>
          </a:prstGeom>
          <a:noFill/>
          <a:ln w="9525">
            <a:solidFill>
              <a:schemeClr val="tx1"/>
            </a:solidFill>
            <a:miter lim="800000"/>
            <a:headEnd/>
            <a:tailEnd/>
          </a:ln>
        </p:spPr>
        <p:txBody>
          <a:bodyPr wrap="none"/>
          <a:lstStyle/>
          <a:p>
            <a:endParaRPr lang="en-US"/>
          </a:p>
        </p:txBody>
      </p:sp>
      <p:sp>
        <p:nvSpPr>
          <p:cNvPr id="89113" name="Line 25"/>
          <p:cNvSpPr>
            <a:spLocks noChangeShapeType="1"/>
          </p:cNvSpPr>
          <p:nvPr/>
        </p:nvSpPr>
        <p:spPr bwMode="auto">
          <a:xfrm>
            <a:off x="1217613" y="2819400"/>
            <a:ext cx="152400" cy="0"/>
          </a:xfrm>
          <a:prstGeom prst="line">
            <a:avLst/>
          </a:prstGeom>
          <a:noFill/>
          <a:ln w="9525">
            <a:solidFill>
              <a:schemeClr val="tx1"/>
            </a:solidFill>
            <a:miter lim="800000"/>
            <a:headEnd/>
            <a:tailEnd/>
          </a:ln>
        </p:spPr>
        <p:txBody>
          <a:bodyPr wrap="none"/>
          <a:lstStyle/>
          <a:p>
            <a:endParaRPr lang="en-US"/>
          </a:p>
        </p:txBody>
      </p:sp>
      <p:sp>
        <p:nvSpPr>
          <p:cNvPr id="89114" name="Line 26"/>
          <p:cNvSpPr>
            <a:spLocks noChangeShapeType="1"/>
          </p:cNvSpPr>
          <p:nvPr/>
        </p:nvSpPr>
        <p:spPr bwMode="auto">
          <a:xfrm>
            <a:off x="1217613" y="2667000"/>
            <a:ext cx="152400" cy="0"/>
          </a:xfrm>
          <a:prstGeom prst="line">
            <a:avLst/>
          </a:prstGeom>
          <a:noFill/>
          <a:ln w="9525">
            <a:solidFill>
              <a:schemeClr val="tx1"/>
            </a:solidFill>
            <a:miter lim="800000"/>
            <a:headEnd/>
            <a:tailEnd/>
          </a:ln>
        </p:spPr>
        <p:txBody>
          <a:bodyPr wrap="none"/>
          <a:lstStyle/>
          <a:p>
            <a:endParaRPr lang="en-US"/>
          </a:p>
        </p:txBody>
      </p:sp>
      <p:sp>
        <p:nvSpPr>
          <p:cNvPr id="89115" name="Line 27"/>
          <p:cNvSpPr>
            <a:spLocks noChangeShapeType="1"/>
          </p:cNvSpPr>
          <p:nvPr/>
        </p:nvSpPr>
        <p:spPr bwMode="auto">
          <a:xfrm>
            <a:off x="1217613" y="2514600"/>
            <a:ext cx="152400" cy="0"/>
          </a:xfrm>
          <a:prstGeom prst="line">
            <a:avLst/>
          </a:prstGeom>
          <a:noFill/>
          <a:ln w="9525">
            <a:solidFill>
              <a:schemeClr val="tx1"/>
            </a:solidFill>
            <a:miter lim="800000"/>
            <a:headEnd/>
            <a:tailEnd/>
          </a:ln>
        </p:spPr>
        <p:txBody>
          <a:bodyPr wrap="none"/>
          <a:lstStyle/>
          <a:p>
            <a:endParaRPr lang="en-US"/>
          </a:p>
        </p:txBody>
      </p:sp>
      <p:sp>
        <p:nvSpPr>
          <p:cNvPr id="89116" name="Line 28"/>
          <p:cNvSpPr>
            <a:spLocks noChangeShapeType="1"/>
          </p:cNvSpPr>
          <p:nvPr/>
        </p:nvSpPr>
        <p:spPr bwMode="auto">
          <a:xfrm>
            <a:off x="1217613" y="2362200"/>
            <a:ext cx="152400" cy="0"/>
          </a:xfrm>
          <a:prstGeom prst="line">
            <a:avLst/>
          </a:prstGeom>
          <a:noFill/>
          <a:ln w="9525">
            <a:solidFill>
              <a:schemeClr val="tx1"/>
            </a:solidFill>
            <a:miter lim="800000"/>
            <a:headEnd/>
            <a:tailEnd/>
          </a:ln>
        </p:spPr>
        <p:txBody>
          <a:bodyPr wrap="none"/>
          <a:lstStyle/>
          <a:p>
            <a:endParaRPr lang="en-US"/>
          </a:p>
        </p:txBody>
      </p:sp>
      <p:sp>
        <p:nvSpPr>
          <p:cNvPr id="89117" name="Line 29"/>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p>
        </p:txBody>
      </p:sp>
      <p:sp>
        <p:nvSpPr>
          <p:cNvPr id="89118" name="Line 30"/>
          <p:cNvSpPr>
            <a:spLocks noChangeShapeType="1"/>
          </p:cNvSpPr>
          <p:nvPr/>
        </p:nvSpPr>
        <p:spPr bwMode="auto">
          <a:xfrm>
            <a:off x="2513013" y="5791200"/>
            <a:ext cx="0" cy="152400"/>
          </a:xfrm>
          <a:prstGeom prst="line">
            <a:avLst/>
          </a:prstGeom>
          <a:noFill/>
          <a:ln w="9525">
            <a:solidFill>
              <a:schemeClr val="tx1"/>
            </a:solidFill>
            <a:miter lim="800000"/>
            <a:headEnd/>
            <a:tailEnd/>
          </a:ln>
        </p:spPr>
        <p:txBody>
          <a:bodyPr wrap="none"/>
          <a:lstStyle/>
          <a:p>
            <a:endParaRPr lang="en-US"/>
          </a:p>
        </p:txBody>
      </p:sp>
      <p:sp>
        <p:nvSpPr>
          <p:cNvPr id="89119" name="Line 31"/>
          <p:cNvSpPr>
            <a:spLocks noChangeShapeType="1"/>
          </p:cNvSpPr>
          <p:nvPr/>
        </p:nvSpPr>
        <p:spPr bwMode="auto">
          <a:xfrm>
            <a:off x="3732213" y="5791200"/>
            <a:ext cx="0" cy="152400"/>
          </a:xfrm>
          <a:prstGeom prst="line">
            <a:avLst/>
          </a:prstGeom>
          <a:noFill/>
          <a:ln w="9525">
            <a:solidFill>
              <a:schemeClr val="tx1"/>
            </a:solidFill>
            <a:miter lim="800000"/>
            <a:headEnd/>
            <a:tailEnd/>
          </a:ln>
        </p:spPr>
        <p:txBody>
          <a:bodyPr wrap="none"/>
          <a:lstStyle/>
          <a:p>
            <a:endParaRPr lang="en-US"/>
          </a:p>
        </p:txBody>
      </p:sp>
      <p:sp>
        <p:nvSpPr>
          <p:cNvPr id="89120" name="Line 32"/>
          <p:cNvSpPr>
            <a:spLocks noChangeShapeType="1"/>
          </p:cNvSpPr>
          <p:nvPr/>
        </p:nvSpPr>
        <p:spPr bwMode="auto">
          <a:xfrm>
            <a:off x="4951413" y="5791200"/>
            <a:ext cx="0" cy="152400"/>
          </a:xfrm>
          <a:prstGeom prst="line">
            <a:avLst/>
          </a:prstGeom>
          <a:noFill/>
          <a:ln w="9525">
            <a:solidFill>
              <a:schemeClr val="tx1"/>
            </a:solidFill>
            <a:miter lim="800000"/>
            <a:headEnd/>
            <a:tailEnd/>
          </a:ln>
        </p:spPr>
        <p:txBody>
          <a:bodyPr wrap="none"/>
          <a:lstStyle/>
          <a:p>
            <a:endParaRPr lang="en-US"/>
          </a:p>
        </p:txBody>
      </p:sp>
      <p:sp>
        <p:nvSpPr>
          <p:cNvPr id="89121" name="Line 33"/>
          <p:cNvSpPr>
            <a:spLocks noChangeShapeType="1"/>
          </p:cNvSpPr>
          <p:nvPr/>
        </p:nvSpPr>
        <p:spPr bwMode="auto">
          <a:xfrm>
            <a:off x="6170613" y="5791200"/>
            <a:ext cx="0" cy="152400"/>
          </a:xfrm>
          <a:prstGeom prst="line">
            <a:avLst/>
          </a:prstGeom>
          <a:noFill/>
          <a:ln w="9525">
            <a:solidFill>
              <a:schemeClr val="tx1"/>
            </a:solidFill>
            <a:miter lim="800000"/>
            <a:headEnd/>
            <a:tailEnd/>
          </a:ln>
        </p:spPr>
        <p:txBody>
          <a:bodyPr wrap="none"/>
          <a:lstStyle/>
          <a:p>
            <a:endParaRPr lang="en-US"/>
          </a:p>
        </p:txBody>
      </p:sp>
      <p:sp>
        <p:nvSpPr>
          <p:cNvPr id="89122" name="Line 34"/>
          <p:cNvSpPr>
            <a:spLocks noChangeShapeType="1"/>
          </p:cNvSpPr>
          <p:nvPr/>
        </p:nvSpPr>
        <p:spPr bwMode="auto">
          <a:xfrm>
            <a:off x="7389813" y="5791200"/>
            <a:ext cx="0" cy="152400"/>
          </a:xfrm>
          <a:prstGeom prst="line">
            <a:avLst/>
          </a:prstGeom>
          <a:noFill/>
          <a:ln w="9525">
            <a:solidFill>
              <a:schemeClr val="tx1"/>
            </a:solidFill>
            <a:miter lim="800000"/>
            <a:headEnd/>
            <a:tailEnd/>
          </a:ln>
        </p:spPr>
        <p:txBody>
          <a:bodyPr wrap="none"/>
          <a:lstStyle/>
          <a:p>
            <a:endParaRPr lang="en-US"/>
          </a:p>
        </p:txBody>
      </p:sp>
      <p:sp>
        <p:nvSpPr>
          <p:cNvPr id="89123" name="Line 35"/>
          <p:cNvSpPr>
            <a:spLocks noChangeShapeType="1"/>
          </p:cNvSpPr>
          <p:nvPr/>
        </p:nvSpPr>
        <p:spPr bwMode="auto">
          <a:xfrm>
            <a:off x="1293813" y="5791200"/>
            <a:ext cx="0" cy="152400"/>
          </a:xfrm>
          <a:prstGeom prst="line">
            <a:avLst/>
          </a:prstGeom>
          <a:noFill/>
          <a:ln w="9525">
            <a:solidFill>
              <a:schemeClr val="tx1"/>
            </a:solidFill>
            <a:miter lim="800000"/>
            <a:headEnd/>
            <a:tailEnd/>
          </a:ln>
        </p:spPr>
        <p:txBody>
          <a:bodyPr wrap="none"/>
          <a:lstStyle/>
          <a:p>
            <a:endParaRPr lang="en-US"/>
          </a:p>
        </p:txBody>
      </p:sp>
      <p:sp>
        <p:nvSpPr>
          <p:cNvPr id="89124" name="Text Box 36"/>
          <p:cNvSpPr txBox="1">
            <a:spLocks noChangeArrowheads="1"/>
          </p:cNvSpPr>
          <p:nvPr/>
        </p:nvSpPr>
        <p:spPr bwMode="auto">
          <a:xfrm>
            <a:off x="1125538" y="5926138"/>
            <a:ext cx="6570662" cy="274637"/>
          </a:xfrm>
          <a:prstGeom prst="rect">
            <a:avLst/>
          </a:prstGeom>
          <a:noFill/>
          <a:ln w="9525">
            <a:noFill/>
            <a:miter lim="800000"/>
            <a:headEnd/>
            <a:tailEnd/>
          </a:ln>
        </p:spPr>
        <p:txBody>
          <a:bodyPr>
            <a:spAutoFit/>
          </a:bodyPr>
          <a:lstStyle/>
          <a:p>
            <a:pPr algn="l"/>
            <a:r>
              <a:rPr lang="en-US" b="1"/>
              <a:t>0                          0.2                        0.4                        0.6                       0.8                       1.0</a:t>
            </a:r>
          </a:p>
        </p:txBody>
      </p:sp>
      <p:sp>
        <p:nvSpPr>
          <p:cNvPr id="89125" name="Text Box 37"/>
          <p:cNvSpPr txBox="1">
            <a:spLocks noChangeArrowheads="1"/>
          </p:cNvSpPr>
          <p:nvPr/>
        </p:nvSpPr>
        <p:spPr bwMode="auto">
          <a:xfrm rot="-5400000">
            <a:off x="-503238" y="3551238"/>
            <a:ext cx="2073275" cy="457200"/>
          </a:xfrm>
          <a:prstGeom prst="rect">
            <a:avLst/>
          </a:prstGeom>
          <a:noFill/>
          <a:ln w="9525">
            <a:noFill/>
            <a:miter lim="800000"/>
            <a:headEnd/>
            <a:tailEnd/>
          </a:ln>
        </p:spPr>
        <p:txBody>
          <a:bodyPr>
            <a:spAutoFit/>
          </a:bodyPr>
          <a:lstStyle/>
          <a:p>
            <a:pPr algn="l"/>
            <a:r>
              <a:rPr lang="en-US" sz="2400"/>
              <a:t>Volume (L)</a:t>
            </a:r>
          </a:p>
        </p:txBody>
      </p:sp>
      <p:sp>
        <p:nvSpPr>
          <p:cNvPr id="89126" name="Text Box 38"/>
          <p:cNvSpPr txBox="1">
            <a:spLocks noChangeArrowheads="1"/>
          </p:cNvSpPr>
          <p:nvPr/>
        </p:nvSpPr>
        <p:spPr bwMode="auto">
          <a:xfrm>
            <a:off x="874713" y="5592763"/>
            <a:ext cx="268287" cy="274637"/>
          </a:xfrm>
          <a:prstGeom prst="rect">
            <a:avLst/>
          </a:prstGeom>
          <a:noFill/>
          <a:ln w="9525">
            <a:noFill/>
            <a:miter lim="800000"/>
            <a:headEnd/>
            <a:tailEnd/>
          </a:ln>
        </p:spPr>
        <p:txBody>
          <a:bodyPr wrap="none">
            <a:spAutoFit/>
          </a:bodyPr>
          <a:lstStyle/>
          <a:p>
            <a:pPr algn="l"/>
            <a:r>
              <a:rPr lang="en-US"/>
              <a:t>2</a:t>
            </a:r>
          </a:p>
        </p:txBody>
      </p:sp>
      <p:sp>
        <p:nvSpPr>
          <p:cNvPr id="89127" name="Text Box 39"/>
          <p:cNvSpPr txBox="1">
            <a:spLocks noChangeArrowheads="1"/>
          </p:cNvSpPr>
          <p:nvPr/>
        </p:nvSpPr>
        <p:spPr bwMode="auto">
          <a:xfrm>
            <a:off x="874713" y="5257800"/>
            <a:ext cx="268287" cy="274638"/>
          </a:xfrm>
          <a:prstGeom prst="rect">
            <a:avLst/>
          </a:prstGeom>
          <a:noFill/>
          <a:ln w="9525">
            <a:noFill/>
            <a:miter lim="800000"/>
            <a:headEnd/>
            <a:tailEnd/>
          </a:ln>
        </p:spPr>
        <p:txBody>
          <a:bodyPr wrap="none">
            <a:spAutoFit/>
          </a:bodyPr>
          <a:lstStyle/>
          <a:p>
            <a:pPr algn="l"/>
            <a:r>
              <a:rPr lang="en-US"/>
              <a:t>4</a:t>
            </a:r>
          </a:p>
        </p:txBody>
      </p:sp>
      <p:sp>
        <p:nvSpPr>
          <p:cNvPr id="89128" name="Text Box 40"/>
          <p:cNvSpPr txBox="1">
            <a:spLocks noChangeArrowheads="1"/>
          </p:cNvSpPr>
          <p:nvPr/>
        </p:nvSpPr>
        <p:spPr bwMode="auto">
          <a:xfrm>
            <a:off x="874713" y="4953000"/>
            <a:ext cx="268287" cy="274638"/>
          </a:xfrm>
          <a:prstGeom prst="rect">
            <a:avLst/>
          </a:prstGeom>
          <a:noFill/>
          <a:ln w="9525">
            <a:noFill/>
            <a:miter lim="800000"/>
            <a:headEnd/>
            <a:tailEnd/>
          </a:ln>
        </p:spPr>
        <p:txBody>
          <a:bodyPr wrap="none">
            <a:spAutoFit/>
          </a:bodyPr>
          <a:lstStyle/>
          <a:p>
            <a:pPr algn="l"/>
            <a:r>
              <a:rPr lang="en-US"/>
              <a:t>6</a:t>
            </a:r>
          </a:p>
        </p:txBody>
      </p:sp>
      <p:sp>
        <p:nvSpPr>
          <p:cNvPr id="89129" name="Text Box 41"/>
          <p:cNvSpPr txBox="1">
            <a:spLocks noChangeArrowheads="1"/>
          </p:cNvSpPr>
          <p:nvPr/>
        </p:nvSpPr>
        <p:spPr bwMode="auto">
          <a:xfrm>
            <a:off x="874713" y="4678363"/>
            <a:ext cx="268287" cy="274637"/>
          </a:xfrm>
          <a:prstGeom prst="rect">
            <a:avLst/>
          </a:prstGeom>
          <a:noFill/>
          <a:ln w="9525">
            <a:noFill/>
            <a:miter lim="800000"/>
            <a:headEnd/>
            <a:tailEnd/>
          </a:ln>
        </p:spPr>
        <p:txBody>
          <a:bodyPr wrap="none">
            <a:spAutoFit/>
          </a:bodyPr>
          <a:lstStyle/>
          <a:p>
            <a:pPr algn="l"/>
            <a:r>
              <a:rPr lang="en-US"/>
              <a:t>8</a:t>
            </a:r>
          </a:p>
        </p:txBody>
      </p:sp>
      <p:sp>
        <p:nvSpPr>
          <p:cNvPr id="89130" name="Text Box 42"/>
          <p:cNvSpPr txBox="1">
            <a:spLocks noChangeArrowheads="1"/>
          </p:cNvSpPr>
          <p:nvPr/>
        </p:nvSpPr>
        <p:spPr bwMode="auto">
          <a:xfrm>
            <a:off x="838200" y="4343400"/>
            <a:ext cx="352425" cy="274638"/>
          </a:xfrm>
          <a:prstGeom prst="rect">
            <a:avLst/>
          </a:prstGeom>
          <a:noFill/>
          <a:ln w="9525">
            <a:noFill/>
            <a:miter lim="800000"/>
            <a:headEnd/>
            <a:tailEnd/>
          </a:ln>
        </p:spPr>
        <p:txBody>
          <a:bodyPr wrap="none">
            <a:spAutoFit/>
          </a:bodyPr>
          <a:lstStyle/>
          <a:p>
            <a:pPr algn="l"/>
            <a:r>
              <a:rPr lang="en-US"/>
              <a:t>10</a:t>
            </a:r>
          </a:p>
        </p:txBody>
      </p:sp>
      <p:sp>
        <p:nvSpPr>
          <p:cNvPr id="89131" name="Text Box 43"/>
          <p:cNvSpPr txBox="1">
            <a:spLocks noChangeArrowheads="1"/>
          </p:cNvSpPr>
          <p:nvPr/>
        </p:nvSpPr>
        <p:spPr bwMode="auto">
          <a:xfrm>
            <a:off x="838200" y="3733800"/>
            <a:ext cx="352425" cy="274638"/>
          </a:xfrm>
          <a:prstGeom prst="rect">
            <a:avLst/>
          </a:prstGeom>
          <a:noFill/>
          <a:ln w="9525">
            <a:noFill/>
            <a:miter lim="800000"/>
            <a:headEnd/>
            <a:tailEnd/>
          </a:ln>
        </p:spPr>
        <p:txBody>
          <a:bodyPr wrap="none">
            <a:spAutoFit/>
          </a:bodyPr>
          <a:lstStyle/>
          <a:p>
            <a:pPr algn="l"/>
            <a:r>
              <a:rPr lang="en-US"/>
              <a:t>14</a:t>
            </a:r>
          </a:p>
        </p:txBody>
      </p:sp>
      <p:sp>
        <p:nvSpPr>
          <p:cNvPr id="89132" name="Line 44"/>
          <p:cNvSpPr>
            <a:spLocks noChangeShapeType="1"/>
          </p:cNvSpPr>
          <p:nvPr/>
        </p:nvSpPr>
        <p:spPr bwMode="auto">
          <a:xfrm>
            <a:off x="1217613" y="2209800"/>
            <a:ext cx="152400" cy="0"/>
          </a:xfrm>
          <a:prstGeom prst="line">
            <a:avLst/>
          </a:prstGeom>
          <a:noFill/>
          <a:ln w="9525">
            <a:solidFill>
              <a:schemeClr val="tx1"/>
            </a:solidFill>
            <a:miter lim="800000"/>
            <a:headEnd/>
            <a:tailEnd/>
          </a:ln>
        </p:spPr>
        <p:txBody>
          <a:bodyPr wrap="none"/>
          <a:lstStyle/>
          <a:p>
            <a:endParaRPr lang="en-US"/>
          </a:p>
        </p:txBody>
      </p:sp>
      <p:sp>
        <p:nvSpPr>
          <p:cNvPr id="89133" name="Line 45"/>
          <p:cNvSpPr>
            <a:spLocks noChangeShapeType="1"/>
          </p:cNvSpPr>
          <p:nvPr/>
        </p:nvSpPr>
        <p:spPr bwMode="auto">
          <a:xfrm>
            <a:off x="1217613" y="2057400"/>
            <a:ext cx="152400" cy="0"/>
          </a:xfrm>
          <a:prstGeom prst="line">
            <a:avLst/>
          </a:prstGeom>
          <a:noFill/>
          <a:ln w="9525">
            <a:solidFill>
              <a:schemeClr val="tx1"/>
            </a:solidFill>
            <a:miter lim="800000"/>
            <a:headEnd/>
            <a:tailEnd/>
          </a:ln>
        </p:spPr>
        <p:txBody>
          <a:bodyPr wrap="none"/>
          <a:lstStyle/>
          <a:p>
            <a:endParaRPr lang="en-US"/>
          </a:p>
        </p:txBody>
      </p:sp>
      <p:sp>
        <p:nvSpPr>
          <p:cNvPr id="89134" name="Line 46"/>
          <p:cNvSpPr>
            <a:spLocks noChangeShapeType="1"/>
          </p:cNvSpPr>
          <p:nvPr/>
        </p:nvSpPr>
        <p:spPr bwMode="auto">
          <a:xfrm>
            <a:off x="1217613" y="1905000"/>
            <a:ext cx="152400" cy="0"/>
          </a:xfrm>
          <a:prstGeom prst="line">
            <a:avLst/>
          </a:prstGeom>
          <a:noFill/>
          <a:ln w="9525">
            <a:solidFill>
              <a:schemeClr val="tx1"/>
            </a:solidFill>
            <a:miter lim="800000"/>
            <a:headEnd/>
            <a:tailEnd/>
          </a:ln>
        </p:spPr>
        <p:txBody>
          <a:bodyPr wrap="none"/>
          <a:lstStyle/>
          <a:p>
            <a:endParaRPr lang="en-US"/>
          </a:p>
        </p:txBody>
      </p:sp>
      <p:sp>
        <p:nvSpPr>
          <p:cNvPr id="89135" name="Rectangle 47"/>
          <p:cNvSpPr>
            <a:spLocks noChangeArrowheads="1"/>
          </p:cNvSpPr>
          <p:nvPr/>
        </p:nvSpPr>
        <p:spPr bwMode="auto">
          <a:xfrm>
            <a:off x="3429000" y="6172200"/>
            <a:ext cx="2506663" cy="457200"/>
          </a:xfrm>
          <a:prstGeom prst="rect">
            <a:avLst/>
          </a:prstGeom>
          <a:noFill/>
          <a:ln w="9525">
            <a:noFill/>
            <a:miter lim="800000"/>
            <a:headEnd/>
            <a:tailEnd/>
          </a:ln>
        </p:spPr>
        <p:txBody>
          <a:bodyPr wrap="none">
            <a:spAutoFit/>
          </a:bodyPr>
          <a:lstStyle/>
          <a:p>
            <a:pPr algn="l"/>
            <a:r>
              <a:rPr lang="en-US" sz="2400"/>
              <a:t>Number of moles</a:t>
            </a:r>
          </a:p>
        </p:txBody>
      </p:sp>
      <p:sp>
        <p:nvSpPr>
          <p:cNvPr id="89136" name="Text Box 48"/>
          <p:cNvSpPr txBox="1">
            <a:spLocks noChangeArrowheads="1"/>
          </p:cNvSpPr>
          <p:nvPr/>
        </p:nvSpPr>
        <p:spPr bwMode="auto">
          <a:xfrm>
            <a:off x="838200" y="4038600"/>
            <a:ext cx="352425" cy="274638"/>
          </a:xfrm>
          <a:prstGeom prst="rect">
            <a:avLst/>
          </a:prstGeom>
          <a:noFill/>
          <a:ln w="9525">
            <a:noFill/>
            <a:miter lim="800000"/>
            <a:headEnd/>
            <a:tailEnd/>
          </a:ln>
        </p:spPr>
        <p:txBody>
          <a:bodyPr wrap="none">
            <a:spAutoFit/>
          </a:bodyPr>
          <a:lstStyle/>
          <a:p>
            <a:pPr algn="l"/>
            <a:r>
              <a:rPr lang="en-US"/>
              <a:t>12</a:t>
            </a:r>
          </a:p>
        </p:txBody>
      </p:sp>
      <p:sp>
        <p:nvSpPr>
          <p:cNvPr id="89137" name="Text Box 49"/>
          <p:cNvSpPr txBox="1">
            <a:spLocks noChangeArrowheads="1"/>
          </p:cNvSpPr>
          <p:nvPr/>
        </p:nvSpPr>
        <p:spPr bwMode="auto">
          <a:xfrm>
            <a:off x="838200" y="3429000"/>
            <a:ext cx="352425" cy="274638"/>
          </a:xfrm>
          <a:prstGeom prst="rect">
            <a:avLst/>
          </a:prstGeom>
          <a:noFill/>
          <a:ln w="9525">
            <a:noFill/>
            <a:miter lim="800000"/>
            <a:headEnd/>
            <a:tailEnd/>
          </a:ln>
        </p:spPr>
        <p:txBody>
          <a:bodyPr wrap="none">
            <a:spAutoFit/>
          </a:bodyPr>
          <a:lstStyle/>
          <a:p>
            <a:pPr algn="l"/>
            <a:r>
              <a:rPr lang="en-US"/>
              <a:t>16</a:t>
            </a:r>
          </a:p>
        </p:txBody>
      </p:sp>
      <p:sp>
        <p:nvSpPr>
          <p:cNvPr id="89138" name="Text Box 50"/>
          <p:cNvSpPr txBox="1">
            <a:spLocks noChangeArrowheads="1"/>
          </p:cNvSpPr>
          <p:nvPr/>
        </p:nvSpPr>
        <p:spPr bwMode="auto">
          <a:xfrm>
            <a:off x="838200" y="3124200"/>
            <a:ext cx="352425" cy="274638"/>
          </a:xfrm>
          <a:prstGeom prst="rect">
            <a:avLst/>
          </a:prstGeom>
          <a:noFill/>
          <a:ln w="9525">
            <a:noFill/>
            <a:miter lim="800000"/>
            <a:headEnd/>
            <a:tailEnd/>
          </a:ln>
        </p:spPr>
        <p:txBody>
          <a:bodyPr wrap="none">
            <a:spAutoFit/>
          </a:bodyPr>
          <a:lstStyle/>
          <a:p>
            <a:pPr algn="l"/>
            <a:r>
              <a:rPr lang="en-US"/>
              <a:t>18</a:t>
            </a:r>
          </a:p>
        </p:txBody>
      </p:sp>
      <p:sp>
        <p:nvSpPr>
          <p:cNvPr id="89139" name="Text Box 51"/>
          <p:cNvSpPr txBox="1">
            <a:spLocks noChangeArrowheads="1"/>
          </p:cNvSpPr>
          <p:nvPr/>
        </p:nvSpPr>
        <p:spPr bwMode="auto">
          <a:xfrm>
            <a:off x="838200" y="2819400"/>
            <a:ext cx="352425" cy="274638"/>
          </a:xfrm>
          <a:prstGeom prst="rect">
            <a:avLst/>
          </a:prstGeom>
          <a:noFill/>
          <a:ln w="9525">
            <a:noFill/>
            <a:miter lim="800000"/>
            <a:headEnd/>
            <a:tailEnd/>
          </a:ln>
        </p:spPr>
        <p:txBody>
          <a:bodyPr wrap="none">
            <a:spAutoFit/>
          </a:bodyPr>
          <a:lstStyle/>
          <a:p>
            <a:pPr algn="l"/>
            <a:r>
              <a:rPr lang="en-US"/>
              <a:t>20</a:t>
            </a:r>
          </a:p>
        </p:txBody>
      </p:sp>
      <p:sp>
        <p:nvSpPr>
          <p:cNvPr id="89140" name="Text Box 52"/>
          <p:cNvSpPr txBox="1">
            <a:spLocks noChangeArrowheads="1"/>
          </p:cNvSpPr>
          <p:nvPr/>
        </p:nvSpPr>
        <p:spPr bwMode="auto">
          <a:xfrm>
            <a:off x="838200" y="2514600"/>
            <a:ext cx="352425" cy="274638"/>
          </a:xfrm>
          <a:prstGeom prst="rect">
            <a:avLst/>
          </a:prstGeom>
          <a:noFill/>
          <a:ln w="9525">
            <a:noFill/>
            <a:miter lim="800000"/>
            <a:headEnd/>
            <a:tailEnd/>
          </a:ln>
        </p:spPr>
        <p:txBody>
          <a:bodyPr wrap="none">
            <a:spAutoFit/>
          </a:bodyPr>
          <a:lstStyle/>
          <a:p>
            <a:pPr algn="l"/>
            <a:r>
              <a:rPr lang="en-US"/>
              <a:t>22</a:t>
            </a:r>
          </a:p>
        </p:txBody>
      </p:sp>
      <p:sp>
        <p:nvSpPr>
          <p:cNvPr id="89141" name="Text Box 53"/>
          <p:cNvSpPr txBox="1">
            <a:spLocks noChangeArrowheads="1"/>
          </p:cNvSpPr>
          <p:nvPr/>
        </p:nvSpPr>
        <p:spPr bwMode="auto">
          <a:xfrm>
            <a:off x="838200" y="2209800"/>
            <a:ext cx="352425" cy="274638"/>
          </a:xfrm>
          <a:prstGeom prst="rect">
            <a:avLst/>
          </a:prstGeom>
          <a:noFill/>
          <a:ln w="9525">
            <a:noFill/>
            <a:miter lim="800000"/>
            <a:headEnd/>
            <a:tailEnd/>
          </a:ln>
        </p:spPr>
        <p:txBody>
          <a:bodyPr wrap="none">
            <a:spAutoFit/>
          </a:bodyPr>
          <a:lstStyle/>
          <a:p>
            <a:pPr algn="l"/>
            <a:r>
              <a:rPr lang="en-US"/>
              <a:t>24</a:t>
            </a:r>
          </a:p>
        </p:txBody>
      </p:sp>
      <p:sp>
        <p:nvSpPr>
          <p:cNvPr id="89142" name="Text Box 54"/>
          <p:cNvSpPr txBox="1">
            <a:spLocks noChangeArrowheads="1"/>
          </p:cNvSpPr>
          <p:nvPr/>
        </p:nvSpPr>
        <p:spPr bwMode="auto">
          <a:xfrm>
            <a:off x="838200" y="1905000"/>
            <a:ext cx="352425" cy="274638"/>
          </a:xfrm>
          <a:prstGeom prst="rect">
            <a:avLst/>
          </a:prstGeom>
          <a:noFill/>
          <a:ln w="9525">
            <a:noFill/>
            <a:miter lim="800000"/>
            <a:headEnd/>
            <a:tailEnd/>
          </a:ln>
        </p:spPr>
        <p:txBody>
          <a:bodyPr wrap="none">
            <a:spAutoFit/>
          </a:bodyPr>
          <a:lstStyle/>
          <a:p>
            <a:pPr algn="l"/>
            <a:r>
              <a:rPr lang="en-US"/>
              <a:t>26</a:t>
            </a:r>
          </a:p>
        </p:txBody>
      </p:sp>
      <p:sp>
        <p:nvSpPr>
          <p:cNvPr id="89143" name="Line 55"/>
          <p:cNvSpPr>
            <a:spLocks noChangeShapeType="1"/>
          </p:cNvSpPr>
          <p:nvPr/>
        </p:nvSpPr>
        <p:spPr bwMode="auto">
          <a:xfrm flipV="1">
            <a:off x="7391400" y="2590800"/>
            <a:ext cx="0" cy="3200400"/>
          </a:xfrm>
          <a:prstGeom prst="line">
            <a:avLst/>
          </a:prstGeom>
          <a:noFill/>
          <a:ln w="9525">
            <a:solidFill>
              <a:schemeClr val="tx1"/>
            </a:solidFill>
            <a:round/>
            <a:headEnd/>
            <a:tailEnd/>
          </a:ln>
        </p:spPr>
        <p:txBody>
          <a:bodyPr/>
          <a:lstStyle/>
          <a:p>
            <a:endParaRPr lang="en-US"/>
          </a:p>
        </p:txBody>
      </p:sp>
      <p:sp>
        <p:nvSpPr>
          <p:cNvPr id="89144" name="Line 56"/>
          <p:cNvSpPr>
            <a:spLocks noChangeShapeType="1"/>
          </p:cNvSpPr>
          <p:nvPr/>
        </p:nvSpPr>
        <p:spPr bwMode="auto">
          <a:xfrm flipV="1">
            <a:off x="1295400" y="2362200"/>
            <a:ext cx="6477000" cy="3505200"/>
          </a:xfrm>
          <a:prstGeom prst="line">
            <a:avLst/>
          </a:prstGeom>
          <a:noFill/>
          <a:ln w="19050">
            <a:solidFill>
              <a:srgbClr val="FF0000"/>
            </a:solidFill>
            <a:round/>
            <a:headEnd/>
            <a:tailEnd/>
          </a:ln>
        </p:spPr>
        <p:txBody>
          <a:bodyPr/>
          <a:lstStyle/>
          <a:p>
            <a:endParaRPr lang="en-US"/>
          </a:p>
        </p:txBody>
      </p:sp>
      <p:sp>
        <p:nvSpPr>
          <p:cNvPr id="89145" name="Line 57"/>
          <p:cNvSpPr>
            <a:spLocks noChangeShapeType="1"/>
          </p:cNvSpPr>
          <p:nvPr/>
        </p:nvSpPr>
        <p:spPr bwMode="auto">
          <a:xfrm>
            <a:off x="1371600" y="2590800"/>
            <a:ext cx="6019800" cy="0"/>
          </a:xfrm>
          <a:prstGeom prst="line">
            <a:avLst/>
          </a:prstGeom>
          <a:noFill/>
          <a:ln w="9525">
            <a:solidFill>
              <a:schemeClr val="tx1"/>
            </a:solidFill>
            <a:round/>
            <a:headEnd type="triangle" w="med" len="med"/>
            <a:tailEnd/>
          </a:ln>
        </p:spPr>
        <p:txBody>
          <a:bodyPr/>
          <a:lstStyle/>
          <a:p>
            <a:endParaRPr lang="en-US"/>
          </a:p>
        </p:txBody>
      </p:sp>
      <p:sp>
        <p:nvSpPr>
          <p:cNvPr id="198714" name="Text Box 58"/>
          <p:cNvSpPr txBox="1">
            <a:spLocks noChangeArrowheads="1"/>
          </p:cNvSpPr>
          <p:nvPr/>
        </p:nvSpPr>
        <p:spPr bwMode="auto">
          <a:xfrm>
            <a:off x="4038600" y="4476750"/>
            <a:ext cx="3505200" cy="1314450"/>
          </a:xfrm>
          <a:prstGeom prst="rect">
            <a:avLst/>
          </a:prstGeom>
          <a:noFill/>
          <a:ln w="9525">
            <a:noFill/>
            <a:miter lim="800000"/>
            <a:headEnd/>
            <a:tailEnd/>
          </a:ln>
        </p:spPr>
        <p:txBody>
          <a:bodyPr>
            <a:spAutoFit/>
          </a:bodyPr>
          <a:lstStyle/>
          <a:p>
            <a:pPr algn="l"/>
            <a:r>
              <a:rPr lang="en-US" sz="1600" i="1"/>
              <a:t>The graph shows there is a direct </a:t>
            </a:r>
          </a:p>
          <a:p>
            <a:pPr algn="l"/>
            <a:r>
              <a:rPr lang="en-US" sz="1600" i="1"/>
              <a:t>relationship between the volume </a:t>
            </a:r>
          </a:p>
          <a:p>
            <a:pPr algn="l"/>
            <a:r>
              <a:rPr lang="en-US" sz="1600" i="1"/>
              <a:t>and quantity of gas.</a:t>
            </a:r>
          </a:p>
          <a:p>
            <a:pPr algn="l"/>
            <a:r>
              <a:rPr lang="en-US" sz="1600" i="1"/>
              <a:t>Whenever the quantity of gas is </a:t>
            </a:r>
          </a:p>
          <a:p>
            <a:pPr algn="l"/>
            <a:r>
              <a:rPr lang="en-US" sz="1600" i="1"/>
              <a:t>increased, the volume will increase.</a:t>
            </a:r>
          </a:p>
        </p:txBody>
      </p:sp>
      <p:sp>
        <p:nvSpPr>
          <p:cNvPr id="89147" name="Text Box 59"/>
          <p:cNvSpPr txBox="1">
            <a:spLocks noChangeArrowheads="1"/>
          </p:cNvSpPr>
          <p:nvPr/>
        </p:nvSpPr>
        <p:spPr bwMode="auto">
          <a:xfrm>
            <a:off x="1676400" y="2743200"/>
            <a:ext cx="2568575" cy="366713"/>
          </a:xfrm>
          <a:prstGeom prst="rect">
            <a:avLst/>
          </a:prstGeom>
          <a:noFill/>
          <a:ln w="9525">
            <a:noFill/>
            <a:miter lim="800000"/>
            <a:headEnd/>
            <a:tailEnd/>
          </a:ln>
        </p:spPr>
        <p:txBody>
          <a:bodyPr wrap="none">
            <a:spAutoFit/>
          </a:bodyPr>
          <a:lstStyle/>
          <a:p>
            <a:pPr algn="l"/>
            <a:r>
              <a:rPr lang="en-US" sz="1800"/>
              <a:t>1 mole = 22.4 L @ STP</a:t>
            </a:r>
          </a:p>
        </p:txBody>
      </p:sp>
      <p:sp>
        <p:nvSpPr>
          <p:cNvPr id="89148" name="AutoShape 60">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8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714"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1752600"/>
            <a:ext cx="3657600" cy="1143000"/>
          </a:xfrm>
        </p:spPr>
        <p:txBody>
          <a:bodyPr/>
          <a:lstStyle/>
          <a:p>
            <a:pPr eaLnBrk="1" hangingPunct="1"/>
            <a:r>
              <a:rPr lang="en-US" smtClean="0"/>
              <a:t>Same Gas, Volume, and Temperature, but…</a:t>
            </a:r>
          </a:p>
        </p:txBody>
      </p:sp>
      <p:pic>
        <p:nvPicPr>
          <p:cNvPr id="90115" name="Picture 4" descr="Same Gas, Volume, and Temperature, but"/>
          <p:cNvPicPr>
            <a:picLocks noChangeAspect="1" noChangeArrowheads="1"/>
          </p:cNvPicPr>
          <p:nvPr/>
        </p:nvPicPr>
        <p:blipFill>
          <a:blip r:embed="rId4" cstate="print">
            <a:lum bright="2000" contrast="12000"/>
          </a:blip>
          <a:srcRect/>
          <a:stretch>
            <a:fillRect/>
          </a:stretch>
        </p:blipFill>
        <p:spPr bwMode="auto">
          <a:xfrm>
            <a:off x="4114800" y="914400"/>
            <a:ext cx="4792663" cy="5376863"/>
          </a:xfrm>
          <a:prstGeom prst="rect">
            <a:avLst/>
          </a:prstGeom>
          <a:noFill/>
          <a:ln w="9525">
            <a:noFill/>
            <a:miter lim="800000"/>
            <a:headEnd/>
            <a:tailEnd/>
          </a:ln>
        </p:spPr>
      </p:pic>
      <p:sp>
        <p:nvSpPr>
          <p:cNvPr id="90116" name="Rectangle 5"/>
          <p:cNvSpPr>
            <a:spLocks noChangeArrowheads="1"/>
          </p:cNvSpPr>
          <p:nvPr/>
        </p:nvSpPr>
        <p:spPr bwMode="auto">
          <a:xfrm>
            <a:off x="4038600" y="3352800"/>
            <a:ext cx="228600" cy="304800"/>
          </a:xfrm>
          <a:prstGeom prst="rect">
            <a:avLst/>
          </a:prstGeom>
          <a:solidFill>
            <a:schemeClr val="bg1"/>
          </a:solidFill>
          <a:ln w="9525">
            <a:noFill/>
            <a:miter lim="800000"/>
            <a:headEnd/>
            <a:tailEnd/>
          </a:ln>
        </p:spPr>
        <p:txBody>
          <a:bodyPr wrap="none" anchor="ctr"/>
          <a:lstStyle/>
          <a:p>
            <a:endParaRPr lang="en-US"/>
          </a:p>
        </p:txBody>
      </p:sp>
      <p:pic>
        <p:nvPicPr>
          <p:cNvPr id="30726" name="Picture 6">
            <a:hlinkClick r:id="" action="ppaction://media"/>
          </p:cNvPr>
          <p:cNvPicPr>
            <a:picLocks noRot="1" noChangeAspect="1" noChangeArrowheads="1"/>
          </p:cNvPicPr>
          <p:nvPr>
            <a:wavAudioFile r:embed="rId1" name="~PP3840.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90118" name="Rectangle 7"/>
          <p:cNvSpPr>
            <a:spLocks noChangeArrowheads="1"/>
          </p:cNvSpPr>
          <p:nvPr/>
        </p:nvSpPr>
        <p:spPr bwMode="auto">
          <a:xfrm>
            <a:off x="76200" y="6567488"/>
            <a:ext cx="3973513" cy="214312"/>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316</a:t>
            </a:r>
          </a:p>
        </p:txBody>
      </p:sp>
      <p:sp>
        <p:nvSpPr>
          <p:cNvPr id="90119" name="AutoShape 8">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7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0726"/>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28600" y="3124200"/>
            <a:ext cx="3657600" cy="1143000"/>
          </a:xfrm>
        </p:spPr>
        <p:txBody>
          <a:bodyPr/>
          <a:lstStyle/>
          <a:p>
            <a:pPr eaLnBrk="1" hangingPunct="1"/>
            <a:r>
              <a:rPr lang="en-US" smtClean="0"/>
              <a:t>Same Gas, Volume, and Temperature, but…</a:t>
            </a:r>
            <a:br>
              <a:rPr lang="en-US" smtClean="0"/>
            </a:br>
            <a:r>
              <a:rPr lang="en-US" smtClean="0"/>
              <a:t/>
            </a:r>
            <a:br>
              <a:rPr lang="en-US" smtClean="0"/>
            </a:br>
            <a:r>
              <a:rPr lang="en-US" smtClean="0"/>
              <a:t>different numbers of moles</a:t>
            </a:r>
          </a:p>
        </p:txBody>
      </p:sp>
      <p:pic>
        <p:nvPicPr>
          <p:cNvPr id="91139" name="Picture 3" descr="Same Gas, Volume, and Temperature, but"/>
          <p:cNvPicPr>
            <a:picLocks noChangeAspect="1" noChangeArrowheads="1"/>
          </p:cNvPicPr>
          <p:nvPr/>
        </p:nvPicPr>
        <p:blipFill>
          <a:blip r:embed="rId3" cstate="print">
            <a:lum bright="2000" contrast="12000"/>
          </a:blip>
          <a:srcRect t="4251" r="3014" b="2214"/>
          <a:stretch>
            <a:fillRect/>
          </a:stretch>
        </p:blipFill>
        <p:spPr bwMode="auto">
          <a:xfrm>
            <a:off x="4114800" y="1143000"/>
            <a:ext cx="4648200" cy="5029200"/>
          </a:xfrm>
          <a:prstGeom prst="rect">
            <a:avLst/>
          </a:prstGeom>
          <a:noFill/>
          <a:ln w="9525">
            <a:noFill/>
            <a:miter lim="800000"/>
            <a:headEnd/>
            <a:tailEnd/>
          </a:ln>
        </p:spPr>
      </p:pic>
      <p:sp>
        <p:nvSpPr>
          <p:cNvPr id="91140" name="Rectangle 4"/>
          <p:cNvSpPr>
            <a:spLocks noChangeArrowheads="1"/>
          </p:cNvSpPr>
          <p:nvPr/>
        </p:nvSpPr>
        <p:spPr bwMode="auto">
          <a:xfrm>
            <a:off x="4038600" y="3352800"/>
            <a:ext cx="228600" cy="381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91141" name="Rectangle 6"/>
          <p:cNvSpPr>
            <a:spLocks noChangeArrowheads="1"/>
          </p:cNvSpPr>
          <p:nvPr/>
        </p:nvSpPr>
        <p:spPr bwMode="auto">
          <a:xfrm>
            <a:off x="76200" y="6553200"/>
            <a:ext cx="3973513" cy="214313"/>
          </a:xfrm>
          <a:prstGeom prst="rect">
            <a:avLst/>
          </a:prstGeom>
          <a:noFill/>
          <a:ln w="9525">
            <a:noFill/>
            <a:miter lim="800000"/>
            <a:headEnd/>
            <a:tailEnd/>
          </a:ln>
        </p:spPr>
        <p:txBody>
          <a:bodyPr wrap="none">
            <a:spAutoFit/>
          </a:bodyPr>
          <a:lstStyle/>
          <a:p>
            <a:pPr algn="l"/>
            <a:r>
              <a:rPr lang="en-US" sz="800"/>
              <a:t>Dorin, Demmin, Gabel, </a:t>
            </a:r>
            <a:r>
              <a:rPr lang="en-US" sz="800" u="sng"/>
              <a:t>Chemistry The Study of Matter </a:t>
            </a:r>
            <a:r>
              <a:rPr lang="en-US" sz="800"/>
              <a:t> , 3</a:t>
            </a:r>
            <a:r>
              <a:rPr lang="en-US" sz="800" baseline="30000"/>
              <a:t>rd</a:t>
            </a:r>
            <a:r>
              <a:rPr lang="en-US" sz="800"/>
              <a:t> Edition, 1990, page 316</a:t>
            </a:r>
          </a:p>
        </p:txBody>
      </p:sp>
      <p:sp>
        <p:nvSpPr>
          <p:cNvPr id="91142"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smtClean="0"/>
              <a:t>Adding and Removing Gases</a:t>
            </a:r>
          </a:p>
        </p:txBody>
      </p:sp>
      <p:sp>
        <p:nvSpPr>
          <p:cNvPr id="92163" name="AutoShape 6">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2537" name="Picture 9" descr="Gas explodes from too much pressure"/>
          <p:cNvPicPr>
            <a:picLocks noChangeAspect="1" noChangeArrowheads="1"/>
          </p:cNvPicPr>
          <p:nvPr/>
        </p:nvPicPr>
        <p:blipFill>
          <a:blip r:embed="rId5" cstate="print">
            <a:lum bright="2000" contrast="12000"/>
          </a:blip>
          <a:srcRect l="60822" t="4688" r="6905" b="56250"/>
          <a:stretch>
            <a:fillRect/>
          </a:stretch>
        </p:blipFill>
        <p:spPr bwMode="auto">
          <a:xfrm>
            <a:off x="5638800" y="1905000"/>
            <a:ext cx="1981200" cy="1905000"/>
          </a:xfrm>
          <a:prstGeom prst="rect">
            <a:avLst/>
          </a:prstGeom>
          <a:noFill/>
          <a:ln w="9525">
            <a:noFill/>
            <a:miter lim="800000"/>
            <a:headEnd/>
            <a:tailEnd/>
          </a:ln>
        </p:spPr>
      </p:pic>
      <p:grpSp>
        <p:nvGrpSpPr>
          <p:cNvPr id="92165" name="Group 17"/>
          <p:cNvGrpSpPr>
            <a:grpSpLocks/>
          </p:cNvGrpSpPr>
          <p:nvPr/>
        </p:nvGrpSpPr>
        <p:grpSpPr bwMode="auto">
          <a:xfrm>
            <a:off x="1524000" y="2362200"/>
            <a:ext cx="1524000" cy="1447800"/>
            <a:chOff x="1200" y="1488"/>
            <a:chExt cx="960" cy="912"/>
          </a:xfrm>
        </p:grpSpPr>
        <p:pic>
          <p:nvPicPr>
            <p:cNvPr id="92178" name="Picture 4" descr="Gas explodes from too much pressure"/>
            <p:cNvPicPr>
              <a:picLocks noChangeAspect="1" noChangeArrowheads="1"/>
            </p:cNvPicPr>
            <p:nvPr/>
          </p:nvPicPr>
          <p:blipFill>
            <a:blip r:embed="rId5" cstate="print">
              <a:lum bright="2000" contrast="12000"/>
            </a:blip>
            <a:srcRect l="6206" t="14063" r="68968" b="56250"/>
            <a:stretch>
              <a:fillRect/>
            </a:stretch>
          </p:blipFill>
          <p:spPr bwMode="auto">
            <a:xfrm>
              <a:off x="1200" y="1488"/>
              <a:ext cx="960" cy="912"/>
            </a:xfrm>
            <a:prstGeom prst="rect">
              <a:avLst/>
            </a:prstGeom>
            <a:noFill/>
            <a:ln w="9525">
              <a:noFill/>
              <a:miter lim="800000"/>
              <a:headEnd/>
              <a:tailEnd/>
            </a:ln>
          </p:spPr>
        </p:pic>
        <p:sp>
          <p:nvSpPr>
            <p:cNvPr id="92179" name="Text Box 12"/>
            <p:cNvSpPr txBox="1">
              <a:spLocks noChangeArrowheads="1"/>
            </p:cNvSpPr>
            <p:nvPr/>
          </p:nvSpPr>
          <p:spPr bwMode="auto">
            <a:xfrm>
              <a:off x="1248" y="1488"/>
              <a:ext cx="380" cy="144"/>
            </a:xfrm>
            <a:prstGeom prst="rect">
              <a:avLst/>
            </a:prstGeom>
            <a:solidFill>
              <a:schemeClr val="bg1"/>
            </a:solidFill>
            <a:ln w="9525">
              <a:noFill/>
              <a:miter lim="800000"/>
              <a:headEnd/>
              <a:tailEnd/>
            </a:ln>
          </p:spPr>
          <p:txBody>
            <a:bodyPr wrap="none">
              <a:spAutoFit/>
            </a:bodyPr>
            <a:lstStyle/>
            <a:p>
              <a:pPr algn="l"/>
              <a:r>
                <a:rPr lang="en-US" sz="900"/>
                <a:t>100 kPa</a:t>
              </a:r>
            </a:p>
          </p:txBody>
        </p:sp>
      </p:grpSp>
      <p:grpSp>
        <p:nvGrpSpPr>
          <p:cNvPr id="3" name="Group 18"/>
          <p:cNvGrpSpPr>
            <a:grpSpLocks/>
          </p:cNvGrpSpPr>
          <p:nvPr/>
        </p:nvGrpSpPr>
        <p:grpSpPr bwMode="auto">
          <a:xfrm>
            <a:off x="3657600" y="1905000"/>
            <a:ext cx="1524000" cy="1905000"/>
            <a:chOff x="2304" y="1200"/>
            <a:chExt cx="960" cy="1200"/>
          </a:xfrm>
        </p:grpSpPr>
        <p:pic>
          <p:nvPicPr>
            <p:cNvPr id="92176" name="Picture 8" descr="Gas explodes from too much pressure"/>
            <p:cNvPicPr>
              <a:picLocks noChangeAspect="1" noChangeArrowheads="1"/>
            </p:cNvPicPr>
            <p:nvPr/>
          </p:nvPicPr>
          <p:blipFill>
            <a:blip r:embed="rId5" cstate="print">
              <a:lum bright="2000" contrast="12000"/>
            </a:blip>
            <a:srcRect l="34755" t="4688" r="40419" b="56250"/>
            <a:stretch>
              <a:fillRect/>
            </a:stretch>
          </p:blipFill>
          <p:spPr bwMode="auto">
            <a:xfrm>
              <a:off x="2304" y="1200"/>
              <a:ext cx="960" cy="1200"/>
            </a:xfrm>
            <a:prstGeom prst="rect">
              <a:avLst/>
            </a:prstGeom>
            <a:noFill/>
            <a:ln w="9525">
              <a:noFill/>
              <a:miter lim="800000"/>
              <a:headEnd/>
              <a:tailEnd/>
            </a:ln>
          </p:spPr>
        </p:pic>
        <p:sp>
          <p:nvSpPr>
            <p:cNvPr id="92177" name="Text Box 13"/>
            <p:cNvSpPr txBox="1">
              <a:spLocks noChangeArrowheads="1"/>
            </p:cNvSpPr>
            <p:nvPr/>
          </p:nvSpPr>
          <p:spPr bwMode="auto">
            <a:xfrm>
              <a:off x="2352" y="1488"/>
              <a:ext cx="380" cy="144"/>
            </a:xfrm>
            <a:prstGeom prst="rect">
              <a:avLst/>
            </a:prstGeom>
            <a:solidFill>
              <a:schemeClr val="bg1"/>
            </a:solidFill>
            <a:ln w="9525">
              <a:noFill/>
              <a:miter lim="800000"/>
              <a:headEnd/>
              <a:tailEnd/>
            </a:ln>
          </p:spPr>
          <p:txBody>
            <a:bodyPr wrap="none">
              <a:spAutoFit/>
            </a:bodyPr>
            <a:lstStyle/>
            <a:p>
              <a:pPr algn="l"/>
              <a:r>
                <a:rPr lang="en-US" sz="900"/>
                <a:t>200 kPa</a:t>
              </a:r>
            </a:p>
          </p:txBody>
        </p:sp>
      </p:grpSp>
      <p:grpSp>
        <p:nvGrpSpPr>
          <p:cNvPr id="4" name="Group 19"/>
          <p:cNvGrpSpPr>
            <a:grpSpLocks/>
          </p:cNvGrpSpPr>
          <p:nvPr/>
        </p:nvGrpSpPr>
        <p:grpSpPr bwMode="auto">
          <a:xfrm>
            <a:off x="1828800" y="4648200"/>
            <a:ext cx="1066800" cy="1676400"/>
            <a:chOff x="1392" y="2928"/>
            <a:chExt cx="672" cy="1056"/>
          </a:xfrm>
        </p:grpSpPr>
        <p:pic>
          <p:nvPicPr>
            <p:cNvPr id="92174" name="Picture 7" descr="Gas explodes from too much pressure"/>
            <p:cNvPicPr>
              <a:picLocks noChangeAspect="1" noChangeArrowheads="1"/>
            </p:cNvPicPr>
            <p:nvPr/>
          </p:nvPicPr>
          <p:blipFill>
            <a:blip r:embed="rId5" cstate="print">
              <a:lum bright="2000" contrast="12000"/>
            </a:blip>
            <a:srcRect l="11171" t="65625" r="71451" b="4688"/>
            <a:stretch>
              <a:fillRect/>
            </a:stretch>
          </p:blipFill>
          <p:spPr bwMode="auto">
            <a:xfrm>
              <a:off x="1392" y="3072"/>
              <a:ext cx="672" cy="912"/>
            </a:xfrm>
            <a:prstGeom prst="rect">
              <a:avLst/>
            </a:prstGeom>
            <a:noFill/>
            <a:ln w="9525">
              <a:noFill/>
              <a:miter lim="800000"/>
              <a:headEnd/>
              <a:tailEnd/>
            </a:ln>
          </p:spPr>
        </p:pic>
        <p:sp>
          <p:nvSpPr>
            <p:cNvPr id="92175" name="Text Box 14"/>
            <p:cNvSpPr txBox="1">
              <a:spLocks noChangeArrowheads="1"/>
            </p:cNvSpPr>
            <p:nvPr/>
          </p:nvSpPr>
          <p:spPr bwMode="auto">
            <a:xfrm>
              <a:off x="1488" y="2928"/>
              <a:ext cx="380" cy="144"/>
            </a:xfrm>
            <a:prstGeom prst="rect">
              <a:avLst/>
            </a:prstGeom>
            <a:solidFill>
              <a:schemeClr val="bg1"/>
            </a:solidFill>
            <a:ln w="9525">
              <a:noFill/>
              <a:miter lim="800000"/>
              <a:headEnd/>
              <a:tailEnd/>
            </a:ln>
          </p:spPr>
          <p:txBody>
            <a:bodyPr>
              <a:spAutoFit/>
            </a:bodyPr>
            <a:lstStyle/>
            <a:p>
              <a:pPr algn="l"/>
              <a:r>
                <a:rPr lang="en-US" sz="900"/>
                <a:t>200 kPa</a:t>
              </a:r>
            </a:p>
          </p:txBody>
        </p:sp>
      </p:grpSp>
      <p:grpSp>
        <p:nvGrpSpPr>
          <p:cNvPr id="5" name="Group 21"/>
          <p:cNvGrpSpPr>
            <a:grpSpLocks/>
          </p:cNvGrpSpPr>
          <p:nvPr/>
        </p:nvGrpSpPr>
        <p:grpSpPr bwMode="auto">
          <a:xfrm>
            <a:off x="5943600" y="4648200"/>
            <a:ext cx="990600" cy="1676400"/>
            <a:chOff x="3504" y="2928"/>
            <a:chExt cx="624" cy="1056"/>
          </a:xfrm>
        </p:grpSpPr>
        <p:pic>
          <p:nvPicPr>
            <p:cNvPr id="92172" name="Picture 11" descr="Gas explodes from too much pressure"/>
            <p:cNvPicPr>
              <a:picLocks noChangeAspect="1" noChangeArrowheads="1"/>
            </p:cNvPicPr>
            <p:nvPr/>
          </p:nvPicPr>
          <p:blipFill>
            <a:blip r:embed="rId5" cstate="print">
              <a:lum bright="2000" contrast="12000"/>
            </a:blip>
            <a:srcRect l="65787" t="65625" r="18076" b="4688"/>
            <a:stretch>
              <a:fillRect/>
            </a:stretch>
          </p:blipFill>
          <p:spPr bwMode="auto">
            <a:xfrm>
              <a:off x="3504" y="3072"/>
              <a:ext cx="624" cy="912"/>
            </a:xfrm>
            <a:prstGeom prst="rect">
              <a:avLst/>
            </a:prstGeom>
            <a:noFill/>
            <a:ln w="9525">
              <a:noFill/>
              <a:miter lim="800000"/>
              <a:headEnd/>
              <a:tailEnd/>
            </a:ln>
          </p:spPr>
        </p:pic>
        <p:sp>
          <p:nvSpPr>
            <p:cNvPr id="92173" name="Text Box 15"/>
            <p:cNvSpPr txBox="1">
              <a:spLocks noChangeArrowheads="1"/>
            </p:cNvSpPr>
            <p:nvPr/>
          </p:nvSpPr>
          <p:spPr bwMode="auto">
            <a:xfrm>
              <a:off x="3552" y="2928"/>
              <a:ext cx="380" cy="144"/>
            </a:xfrm>
            <a:prstGeom prst="rect">
              <a:avLst/>
            </a:prstGeom>
            <a:solidFill>
              <a:schemeClr val="bg1"/>
            </a:solidFill>
            <a:ln w="9525">
              <a:noFill/>
              <a:miter lim="800000"/>
              <a:headEnd/>
              <a:tailEnd/>
            </a:ln>
          </p:spPr>
          <p:txBody>
            <a:bodyPr wrap="none">
              <a:spAutoFit/>
            </a:bodyPr>
            <a:lstStyle/>
            <a:p>
              <a:pPr algn="l"/>
              <a:r>
                <a:rPr lang="en-US" sz="900"/>
                <a:t>100 kPa</a:t>
              </a:r>
            </a:p>
          </p:txBody>
        </p:sp>
      </p:grpSp>
      <p:grpSp>
        <p:nvGrpSpPr>
          <p:cNvPr id="6" name="Group 20"/>
          <p:cNvGrpSpPr>
            <a:grpSpLocks/>
          </p:cNvGrpSpPr>
          <p:nvPr/>
        </p:nvGrpSpPr>
        <p:grpSpPr bwMode="auto">
          <a:xfrm>
            <a:off x="3505200" y="4648200"/>
            <a:ext cx="1752600" cy="1676400"/>
            <a:chOff x="2208" y="2928"/>
            <a:chExt cx="1104" cy="1056"/>
          </a:xfrm>
        </p:grpSpPr>
        <p:pic>
          <p:nvPicPr>
            <p:cNvPr id="92170" name="Picture 10" descr="Gas explodes from too much pressure"/>
            <p:cNvPicPr>
              <a:picLocks noChangeAspect="1" noChangeArrowheads="1"/>
            </p:cNvPicPr>
            <p:nvPr/>
          </p:nvPicPr>
          <p:blipFill>
            <a:blip r:embed="rId5" cstate="print">
              <a:lum bright="2000" contrast="12000"/>
            </a:blip>
            <a:srcRect l="32272" t="65625" r="39178" b="4688"/>
            <a:stretch>
              <a:fillRect/>
            </a:stretch>
          </p:blipFill>
          <p:spPr bwMode="auto">
            <a:xfrm>
              <a:off x="2208" y="3072"/>
              <a:ext cx="1104" cy="912"/>
            </a:xfrm>
            <a:prstGeom prst="rect">
              <a:avLst/>
            </a:prstGeom>
            <a:noFill/>
            <a:ln w="9525">
              <a:noFill/>
              <a:miter lim="800000"/>
              <a:headEnd/>
              <a:tailEnd/>
            </a:ln>
          </p:spPr>
        </p:pic>
        <p:sp>
          <p:nvSpPr>
            <p:cNvPr id="92171" name="Text Box 16"/>
            <p:cNvSpPr txBox="1">
              <a:spLocks noChangeArrowheads="1"/>
            </p:cNvSpPr>
            <p:nvPr/>
          </p:nvSpPr>
          <p:spPr bwMode="auto">
            <a:xfrm>
              <a:off x="2256" y="2928"/>
              <a:ext cx="788" cy="144"/>
            </a:xfrm>
            <a:prstGeom prst="rect">
              <a:avLst/>
            </a:prstGeom>
            <a:solidFill>
              <a:schemeClr val="bg1"/>
            </a:solidFill>
            <a:ln w="9525">
              <a:noFill/>
              <a:miter lim="800000"/>
              <a:headEnd/>
              <a:tailEnd/>
            </a:ln>
          </p:spPr>
          <p:txBody>
            <a:bodyPr wrap="none">
              <a:spAutoFit/>
            </a:bodyPr>
            <a:lstStyle/>
            <a:p>
              <a:pPr algn="l"/>
              <a:r>
                <a:rPr lang="en-US" sz="900"/>
                <a:t>Decreasing Pressure</a:t>
              </a:r>
            </a:p>
          </p:txBody>
        </p:sp>
      </p:grpSp>
    </p:spTree>
  </p:cSld>
  <p:clrMapOvr>
    <a:masterClrMapping/>
  </p:clrMapOvr>
  <p:transition>
    <p:checker dir="vert"/>
    <p:sndAc>
      <p:stSnd>
        <p:snd r:embed="rId3" name="explod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2537"/>
                                        </p:tgtEl>
                                        <p:attrNameLst>
                                          <p:attrName>style.visibility</p:attrName>
                                        </p:attrNameLst>
                                      </p:cBhvr>
                                      <p:to>
                                        <p:strVal val="visible"/>
                                      </p:to>
                                    </p:set>
                                    <p:anim calcmode="lin" valueType="num">
                                      <p:cBhvr>
                                        <p:cTn id="15" dur="500" fill="hold"/>
                                        <p:tgtEl>
                                          <p:spTgt spid="22537"/>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2537"/>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2537"/>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Freeform 27"/>
          <p:cNvSpPr>
            <a:spLocks/>
          </p:cNvSpPr>
          <p:nvPr/>
        </p:nvSpPr>
        <p:spPr bwMode="auto">
          <a:xfrm>
            <a:off x="3429000" y="5334000"/>
            <a:ext cx="2743200" cy="457200"/>
          </a:xfrm>
          <a:custGeom>
            <a:avLst/>
            <a:gdLst>
              <a:gd name="T0" fmla="*/ 0 w 1728"/>
              <a:gd name="T1" fmla="*/ 457200 h 288"/>
              <a:gd name="T2" fmla="*/ 762000 w 1728"/>
              <a:gd name="T3" fmla="*/ 0 h 288"/>
              <a:gd name="T4" fmla="*/ 2743200 w 1728"/>
              <a:gd name="T5" fmla="*/ 457200 h 288"/>
              <a:gd name="T6" fmla="*/ 0 60000 65536"/>
              <a:gd name="T7" fmla="*/ 0 60000 65536"/>
              <a:gd name="T8" fmla="*/ 0 60000 65536"/>
              <a:gd name="T9" fmla="*/ 0 w 1728"/>
              <a:gd name="T10" fmla="*/ 0 h 288"/>
              <a:gd name="T11" fmla="*/ 1728 w 1728"/>
              <a:gd name="T12" fmla="*/ 288 h 288"/>
            </a:gdLst>
            <a:ahLst/>
            <a:cxnLst>
              <a:cxn ang="T6">
                <a:pos x="T0" y="T1"/>
              </a:cxn>
              <a:cxn ang="T7">
                <a:pos x="T2" y="T3"/>
              </a:cxn>
              <a:cxn ang="T8">
                <a:pos x="T4" y="T5"/>
              </a:cxn>
            </a:cxnLst>
            <a:rect l="T9" t="T10" r="T11" b="T12"/>
            <a:pathLst>
              <a:path w="1728" h="288">
                <a:moveTo>
                  <a:pt x="0" y="288"/>
                </a:moveTo>
                <a:cubicBezTo>
                  <a:pt x="96" y="144"/>
                  <a:pt x="192" y="0"/>
                  <a:pt x="480" y="0"/>
                </a:cubicBezTo>
                <a:cubicBezTo>
                  <a:pt x="768" y="0"/>
                  <a:pt x="1520" y="240"/>
                  <a:pt x="1728" y="288"/>
                </a:cubicBezTo>
              </a:path>
            </a:pathLst>
          </a:custGeom>
          <a:noFill/>
          <a:ln w="44450">
            <a:solidFill>
              <a:schemeClr val="tx1"/>
            </a:solidFill>
            <a:round/>
            <a:headEnd/>
            <a:tailEnd/>
          </a:ln>
        </p:spPr>
        <p:txBody>
          <a:bodyPr/>
          <a:lstStyle/>
          <a:p>
            <a:endParaRPr lang="en-US"/>
          </a:p>
        </p:txBody>
      </p:sp>
      <p:graphicFrame>
        <p:nvGraphicFramePr>
          <p:cNvPr id="10242" name="Object 2"/>
          <p:cNvGraphicFramePr>
            <a:graphicFrameLocks/>
          </p:cNvGraphicFramePr>
          <p:nvPr/>
        </p:nvGraphicFramePr>
        <p:xfrm>
          <a:off x="6175375" y="1966913"/>
          <a:ext cx="1139825" cy="4052887"/>
        </p:xfrm>
        <a:graphic>
          <a:graphicData uri="http://schemas.openxmlformats.org/presentationml/2006/ole">
            <mc:AlternateContent xmlns:mc="http://schemas.openxmlformats.org/markup-compatibility/2006">
              <mc:Choice xmlns:v="urn:schemas-microsoft-com:vml" Requires="v">
                <p:oleObj spid="_x0000_s10243" name="CorelDRAW!" r:id="rId4" imgW="914400" imgH="849197" progId="CDraw4">
                  <p:embed/>
                </p:oleObj>
              </mc:Choice>
              <mc:Fallback>
                <p:oleObj name="CorelDRAW!" r:id="rId4" imgW="914400" imgH="849197" progId="CDraw4">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l="78644"/>
                      <a:stretch>
                        <a:fillRect/>
                      </a:stretch>
                    </p:blipFill>
                    <p:spPr bwMode="auto">
                      <a:xfrm>
                        <a:off x="6175375" y="1966913"/>
                        <a:ext cx="11398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Rectangle 3"/>
          <p:cNvSpPr>
            <a:spLocks noChangeArrowheads="1"/>
          </p:cNvSpPr>
          <p:nvPr/>
        </p:nvSpPr>
        <p:spPr bwMode="auto">
          <a:xfrm>
            <a:off x="2133600" y="2743200"/>
            <a:ext cx="1371600"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a:t>1 atm</a:t>
            </a:r>
          </a:p>
        </p:txBody>
      </p:sp>
      <p:sp>
        <p:nvSpPr>
          <p:cNvPr id="10245" name="Rectangle 4"/>
          <p:cNvSpPr>
            <a:spLocks noGrp="1" noChangeArrowheads="1"/>
          </p:cNvSpPr>
          <p:nvPr>
            <p:ph type="body" sz="half" idx="1"/>
          </p:nvPr>
        </p:nvSpPr>
        <p:spPr>
          <a:xfrm>
            <a:off x="762000" y="1447800"/>
            <a:ext cx="3810000" cy="1066800"/>
          </a:xfrm>
          <a:noFill/>
        </p:spPr>
        <p:txBody>
          <a:bodyPr lIns="92075" tIns="46038" rIns="92075" bIns="46038"/>
          <a:lstStyle/>
          <a:p>
            <a:pPr eaLnBrk="1" hangingPunct="1">
              <a:buFontTx/>
              <a:buNone/>
            </a:pPr>
            <a:r>
              <a:rPr lang="en-US" sz="2400" smtClean="0"/>
              <a:t>If you double the number of molecules</a:t>
            </a:r>
          </a:p>
        </p:txBody>
      </p:sp>
      <p:sp>
        <p:nvSpPr>
          <p:cNvPr id="10246" name="AutoShape 9"/>
          <p:cNvSpPr>
            <a:spLocks noChangeArrowheads="1"/>
          </p:cNvSpPr>
          <p:nvPr/>
        </p:nvSpPr>
        <p:spPr bwMode="auto">
          <a:xfrm>
            <a:off x="1905000" y="4191000"/>
            <a:ext cx="1524000" cy="1828800"/>
          </a:xfrm>
          <a:prstGeom prst="can">
            <a:avLst>
              <a:gd name="adj" fmla="val 24272"/>
            </a:avLst>
          </a:prstGeom>
          <a:solidFill>
            <a:srgbClr val="E6E6E6">
              <a:alpha val="18823"/>
            </a:srgbClr>
          </a:solidFill>
          <a:ln w="9525">
            <a:solidFill>
              <a:schemeClr val="tx1"/>
            </a:solidFill>
            <a:round/>
            <a:headEnd/>
            <a:tailEnd/>
          </a:ln>
        </p:spPr>
        <p:txBody>
          <a:bodyPr wrap="none" anchor="ctr"/>
          <a:lstStyle/>
          <a:p>
            <a:endParaRPr lang="en-US"/>
          </a:p>
        </p:txBody>
      </p:sp>
      <p:sp>
        <p:nvSpPr>
          <p:cNvPr id="10247" name="AutoShape 10"/>
          <p:cNvSpPr>
            <a:spLocks noChangeArrowheads="1"/>
          </p:cNvSpPr>
          <p:nvPr/>
        </p:nvSpPr>
        <p:spPr bwMode="auto">
          <a:xfrm>
            <a:off x="2590800" y="3810000"/>
            <a:ext cx="228600" cy="533400"/>
          </a:xfrm>
          <a:prstGeom prst="roundRect">
            <a:avLst>
              <a:gd name="adj" fmla="val 16667"/>
            </a:avLst>
          </a:prstGeom>
          <a:solidFill>
            <a:srgbClr val="F9F9F9"/>
          </a:solidFill>
          <a:ln w="9525">
            <a:solidFill>
              <a:schemeClr val="tx1"/>
            </a:solidFill>
            <a:round/>
            <a:headEnd/>
            <a:tailEnd/>
          </a:ln>
        </p:spPr>
        <p:txBody>
          <a:bodyPr wrap="none" anchor="ctr"/>
          <a:lstStyle/>
          <a:p>
            <a:endParaRPr lang="en-US"/>
          </a:p>
        </p:txBody>
      </p:sp>
      <p:sp>
        <p:nvSpPr>
          <p:cNvPr id="10248" name="Oval 11"/>
          <p:cNvSpPr>
            <a:spLocks noChangeArrowheads="1"/>
          </p:cNvSpPr>
          <p:nvPr/>
        </p:nvSpPr>
        <p:spPr bwMode="auto">
          <a:xfrm>
            <a:off x="2286000" y="3276600"/>
            <a:ext cx="838200" cy="762000"/>
          </a:xfrm>
          <a:prstGeom prst="ellipse">
            <a:avLst/>
          </a:prstGeom>
          <a:solidFill>
            <a:schemeClr val="bg1"/>
          </a:solidFill>
          <a:ln w="9525">
            <a:solidFill>
              <a:schemeClr val="tx1"/>
            </a:solidFill>
            <a:round/>
            <a:headEnd/>
            <a:tailEnd/>
          </a:ln>
        </p:spPr>
        <p:txBody>
          <a:bodyPr wrap="none" anchor="ctr"/>
          <a:lstStyle/>
          <a:p>
            <a:endParaRPr lang="en-US"/>
          </a:p>
        </p:txBody>
      </p:sp>
      <p:sp>
        <p:nvSpPr>
          <p:cNvPr id="10249" name="Freeform 13"/>
          <p:cNvSpPr>
            <a:spLocks/>
          </p:cNvSpPr>
          <p:nvPr/>
        </p:nvSpPr>
        <p:spPr bwMode="auto">
          <a:xfrm>
            <a:off x="2362200" y="3352800"/>
            <a:ext cx="685800" cy="381000"/>
          </a:xfrm>
          <a:custGeom>
            <a:avLst/>
            <a:gdLst>
              <a:gd name="T0" fmla="*/ 0 w 384"/>
              <a:gd name="T1" fmla="*/ 381000 h 240"/>
              <a:gd name="T2" fmla="*/ 64294 w 384"/>
              <a:gd name="T3" fmla="*/ 123825 h 240"/>
              <a:gd name="T4" fmla="*/ 342900 w 384"/>
              <a:gd name="T5" fmla="*/ 0 h 240"/>
              <a:gd name="T6" fmla="*/ 621506 w 384"/>
              <a:gd name="T7" fmla="*/ 123825 h 240"/>
              <a:gd name="T8" fmla="*/ 685800 w 384"/>
              <a:gd name="T9" fmla="*/ 381000 h 240"/>
              <a:gd name="T10" fmla="*/ 0 60000 65536"/>
              <a:gd name="T11" fmla="*/ 0 60000 65536"/>
              <a:gd name="T12" fmla="*/ 0 60000 65536"/>
              <a:gd name="T13" fmla="*/ 0 60000 65536"/>
              <a:gd name="T14" fmla="*/ 0 60000 65536"/>
              <a:gd name="T15" fmla="*/ 0 w 384"/>
              <a:gd name="T16" fmla="*/ 0 h 240"/>
              <a:gd name="T17" fmla="*/ 384 w 384"/>
              <a:gd name="T18" fmla="*/ 240 h 240"/>
            </a:gdLst>
            <a:ahLst/>
            <a:cxnLst>
              <a:cxn ang="T10">
                <a:pos x="T0" y="T1"/>
              </a:cxn>
              <a:cxn ang="T11">
                <a:pos x="T2" y="T3"/>
              </a:cxn>
              <a:cxn ang="T12">
                <a:pos x="T4" y="T5"/>
              </a:cxn>
              <a:cxn ang="T13">
                <a:pos x="T6" y="T7"/>
              </a:cxn>
              <a:cxn ang="T14">
                <a:pos x="T8" y="T9"/>
              </a:cxn>
            </a:cxnLst>
            <a:rect l="T15" t="T16" r="T17" b="T18"/>
            <a:pathLst>
              <a:path w="384" h="240">
                <a:moveTo>
                  <a:pt x="0" y="240"/>
                </a:moveTo>
                <a:cubicBezTo>
                  <a:pt x="6" y="213"/>
                  <a:pt x="4" y="118"/>
                  <a:pt x="36" y="78"/>
                </a:cubicBezTo>
                <a:cubicBezTo>
                  <a:pt x="68" y="38"/>
                  <a:pt x="140" y="0"/>
                  <a:pt x="192" y="0"/>
                </a:cubicBezTo>
                <a:cubicBezTo>
                  <a:pt x="244" y="0"/>
                  <a:pt x="316" y="38"/>
                  <a:pt x="348" y="78"/>
                </a:cubicBezTo>
                <a:cubicBezTo>
                  <a:pt x="380" y="118"/>
                  <a:pt x="377" y="206"/>
                  <a:pt x="384" y="240"/>
                </a:cubicBezTo>
              </a:path>
            </a:pathLst>
          </a:custGeom>
          <a:noFill/>
          <a:ln w="28575">
            <a:solidFill>
              <a:schemeClr val="tx1"/>
            </a:solidFill>
            <a:round/>
            <a:headEnd/>
            <a:tailEnd/>
          </a:ln>
        </p:spPr>
        <p:txBody>
          <a:bodyPr/>
          <a:lstStyle/>
          <a:p>
            <a:endParaRPr lang="en-US"/>
          </a:p>
        </p:txBody>
      </p:sp>
      <p:sp>
        <p:nvSpPr>
          <p:cNvPr id="10250" name="Line 14"/>
          <p:cNvSpPr>
            <a:spLocks noChangeShapeType="1"/>
          </p:cNvSpPr>
          <p:nvPr/>
        </p:nvSpPr>
        <p:spPr bwMode="auto">
          <a:xfrm>
            <a:off x="2362200" y="3733800"/>
            <a:ext cx="76200" cy="0"/>
          </a:xfrm>
          <a:prstGeom prst="line">
            <a:avLst/>
          </a:prstGeom>
          <a:noFill/>
          <a:ln w="9525">
            <a:solidFill>
              <a:schemeClr val="tx1"/>
            </a:solidFill>
            <a:round/>
            <a:headEnd/>
            <a:tailEnd/>
          </a:ln>
        </p:spPr>
        <p:txBody>
          <a:bodyPr/>
          <a:lstStyle/>
          <a:p>
            <a:endParaRPr lang="en-US"/>
          </a:p>
        </p:txBody>
      </p:sp>
      <p:sp>
        <p:nvSpPr>
          <p:cNvPr id="10251" name="Line 15"/>
          <p:cNvSpPr>
            <a:spLocks noChangeShapeType="1"/>
          </p:cNvSpPr>
          <p:nvPr/>
        </p:nvSpPr>
        <p:spPr bwMode="auto">
          <a:xfrm flipH="1">
            <a:off x="2971800" y="3733800"/>
            <a:ext cx="76200" cy="0"/>
          </a:xfrm>
          <a:prstGeom prst="line">
            <a:avLst/>
          </a:prstGeom>
          <a:noFill/>
          <a:ln w="9525">
            <a:solidFill>
              <a:schemeClr val="tx1"/>
            </a:solidFill>
            <a:round/>
            <a:headEnd/>
            <a:tailEnd/>
          </a:ln>
        </p:spPr>
        <p:txBody>
          <a:bodyPr/>
          <a:lstStyle/>
          <a:p>
            <a:endParaRPr lang="en-US"/>
          </a:p>
        </p:txBody>
      </p:sp>
      <p:sp>
        <p:nvSpPr>
          <p:cNvPr id="10252" name="Line 16"/>
          <p:cNvSpPr>
            <a:spLocks noChangeShapeType="1"/>
          </p:cNvSpPr>
          <p:nvPr/>
        </p:nvSpPr>
        <p:spPr bwMode="auto">
          <a:xfrm flipH="1" flipV="1">
            <a:off x="2514600" y="3505200"/>
            <a:ext cx="228600" cy="304800"/>
          </a:xfrm>
          <a:prstGeom prst="line">
            <a:avLst/>
          </a:prstGeom>
          <a:noFill/>
          <a:ln w="38100">
            <a:solidFill>
              <a:srgbClr val="FF0000"/>
            </a:solidFill>
            <a:round/>
            <a:headEnd/>
            <a:tailEnd type="triangle" w="med" len="med"/>
          </a:ln>
        </p:spPr>
        <p:txBody>
          <a:bodyPr/>
          <a:lstStyle/>
          <a:p>
            <a:endParaRPr lang="en-US"/>
          </a:p>
        </p:txBody>
      </p:sp>
      <p:sp>
        <p:nvSpPr>
          <p:cNvPr id="10253" name="Oval 17"/>
          <p:cNvSpPr>
            <a:spLocks noChangeAspect="1" noChangeArrowheads="1"/>
          </p:cNvSpPr>
          <p:nvPr/>
        </p:nvSpPr>
        <p:spPr bwMode="auto">
          <a:xfrm>
            <a:off x="2209800" y="4800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0254" name="Oval 18"/>
          <p:cNvSpPr>
            <a:spLocks noChangeAspect="1" noChangeArrowheads="1"/>
          </p:cNvSpPr>
          <p:nvPr/>
        </p:nvSpPr>
        <p:spPr bwMode="auto">
          <a:xfrm>
            <a:off x="2514600" y="4953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0255" name="Oval 19"/>
          <p:cNvSpPr>
            <a:spLocks noChangeAspect="1" noChangeArrowheads="1"/>
          </p:cNvSpPr>
          <p:nvPr/>
        </p:nvSpPr>
        <p:spPr bwMode="auto">
          <a:xfrm>
            <a:off x="2971800" y="4724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0256" name="Oval 20"/>
          <p:cNvSpPr>
            <a:spLocks noChangeAspect="1" noChangeArrowheads="1"/>
          </p:cNvSpPr>
          <p:nvPr/>
        </p:nvSpPr>
        <p:spPr bwMode="auto">
          <a:xfrm>
            <a:off x="3200400" y="4572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0257" name="Oval 21"/>
          <p:cNvSpPr>
            <a:spLocks noChangeAspect="1" noChangeArrowheads="1"/>
          </p:cNvSpPr>
          <p:nvPr/>
        </p:nvSpPr>
        <p:spPr bwMode="auto">
          <a:xfrm>
            <a:off x="2133600" y="52578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0258" name="Oval 22"/>
          <p:cNvSpPr>
            <a:spLocks noChangeAspect="1" noChangeArrowheads="1"/>
          </p:cNvSpPr>
          <p:nvPr/>
        </p:nvSpPr>
        <p:spPr bwMode="auto">
          <a:xfrm>
            <a:off x="2438400" y="5562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0259" name="Oval 23"/>
          <p:cNvSpPr>
            <a:spLocks noChangeAspect="1" noChangeArrowheads="1"/>
          </p:cNvSpPr>
          <p:nvPr/>
        </p:nvSpPr>
        <p:spPr bwMode="auto">
          <a:xfrm>
            <a:off x="2819400" y="52578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0260" name="Oval 24"/>
          <p:cNvSpPr>
            <a:spLocks noChangeAspect="1" noChangeArrowheads="1"/>
          </p:cNvSpPr>
          <p:nvPr/>
        </p:nvSpPr>
        <p:spPr bwMode="auto">
          <a:xfrm>
            <a:off x="3200400" y="5029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0261" name="Oval 25"/>
          <p:cNvSpPr>
            <a:spLocks noChangeAspect="1" noChangeArrowheads="1"/>
          </p:cNvSpPr>
          <p:nvPr/>
        </p:nvSpPr>
        <p:spPr bwMode="auto">
          <a:xfrm>
            <a:off x="3200400" y="5715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0262" name="Oval 26"/>
          <p:cNvSpPr>
            <a:spLocks noChangeAspect="1" noChangeArrowheads="1"/>
          </p:cNvSpPr>
          <p:nvPr/>
        </p:nvSpPr>
        <p:spPr bwMode="auto">
          <a:xfrm>
            <a:off x="2743200" y="5791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0263" name="AutoShape 38">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264" name="Text Box 39"/>
          <p:cNvSpPr txBox="1">
            <a:spLocks noChangeArrowheads="1"/>
          </p:cNvSpPr>
          <p:nvPr/>
        </p:nvSpPr>
        <p:spPr bwMode="auto">
          <a:xfrm>
            <a:off x="0" y="6643688"/>
            <a:ext cx="2887663" cy="214312"/>
          </a:xfrm>
          <a:prstGeom prst="rect">
            <a:avLst/>
          </a:prstGeom>
          <a:noFill/>
          <a:ln w="9525">
            <a:noFill/>
            <a:miter lim="800000"/>
            <a:headEnd/>
            <a:tailEnd/>
          </a:ln>
        </p:spPr>
        <p:txBody>
          <a:bodyPr wrap="none">
            <a:spAutoFit/>
          </a:bodyPr>
          <a:lstStyle/>
          <a:p>
            <a:pPr algn="l"/>
            <a:r>
              <a:rPr lang="en-US" sz="800"/>
              <a:t>http://www.tvgreen.com/chapt14/Chapt14.ppt#262,8,Slide 8</a:t>
            </a:r>
          </a:p>
        </p:txBody>
      </p:sp>
      <p:graphicFrame>
        <p:nvGraphicFramePr>
          <p:cNvPr id="208954" name="Group 58"/>
          <p:cNvGraphicFramePr>
            <a:graphicFrameLocks noGrp="1"/>
          </p:cNvGraphicFramePr>
          <p:nvPr/>
        </p:nvGraphicFramePr>
        <p:xfrm>
          <a:off x="2500313" y="2151063"/>
          <a:ext cx="4143375" cy="2557463"/>
        </p:xfrm>
        <a:graphic>
          <a:graphicData uri="http://schemas.openxmlformats.org/drawingml/2006/table">
            <a:tbl>
              <a:tblPr/>
              <a:tblGrid>
                <a:gridCol w="4143375"/>
              </a:tblGrid>
              <a:tr h="2557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208955" name="Group 59"/>
          <p:cNvGraphicFramePr>
            <a:graphicFrameLocks noGrp="1"/>
          </p:cNvGraphicFramePr>
          <p:nvPr/>
        </p:nvGraphicFramePr>
        <p:xfrm>
          <a:off x="2509838" y="2160588"/>
          <a:ext cx="1409700" cy="2560320"/>
        </p:xfrm>
        <a:graphic>
          <a:graphicData uri="http://schemas.openxmlformats.org/drawingml/2006/table">
            <a:tbl>
              <a:tblPr/>
              <a:tblGrid>
                <a:gridCol w="1409700"/>
              </a:tblGrid>
              <a:tr h="2286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cs typeface="Arial" charset="0"/>
                        </a:rPr>
                        <a:t>  </a:t>
                      </a:r>
                      <a:r>
                        <a:rPr kumimoji="0" lang="en-US" sz="14400" b="1" i="0" u="none" strike="noStrike" cap="none" normalizeH="0" baseline="0" smtClean="0">
                          <a:ln>
                            <a:noFill/>
                          </a:ln>
                          <a:solidFill>
                            <a:schemeClr val="tx1"/>
                          </a:solidFill>
                          <a:effectLst/>
                          <a:latin typeface="Arial" charset="0"/>
                          <a:cs typeface="Arial" charset="0"/>
                        </a:rPr>
                        <a:t> </a:t>
                      </a:r>
                      <a:r>
                        <a:rPr kumimoji="0" lang="en-US" sz="900" b="1" i="0" u="none" strike="noStrike" cap="none" normalizeH="0" baseline="0" smtClean="0">
                          <a:ln>
                            <a:noFill/>
                          </a:ln>
                          <a:solidFill>
                            <a:schemeClr val="tx1"/>
                          </a:solidFill>
                          <a:effectLst/>
                          <a:latin typeface="Arial" charset="0"/>
                          <a:cs typeface="Arial" charset="0"/>
                        </a:rPr>
                        <a:t>                                                                       </a:t>
                      </a:r>
                    </a:p>
                  </a:txBody>
                  <a:tcP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Freeform 22"/>
          <p:cNvSpPr>
            <a:spLocks/>
          </p:cNvSpPr>
          <p:nvPr/>
        </p:nvSpPr>
        <p:spPr bwMode="auto">
          <a:xfrm>
            <a:off x="3429000" y="5334000"/>
            <a:ext cx="2743200" cy="457200"/>
          </a:xfrm>
          <a:custGeom>
            <a:avLst/>
            <a:gdLst>
              <a:gd name="T0" fmla="*/ 0 w 1728"/>
              <a:gd name="T1" fmla="*/ 457200 h 288"/>
              <a:gd name="T2" fmla="*/ 762000 w 1728"/>
              <a:gd name="T3" fmla="*/ 0 h 288"/>
              <a:gd name="T4" fmla="*/ 2743200 w 1728"/>
              <a:gd name="T5" fmla="*/ 457200 h 288"/>
              <a:gd name="T6" fmla="*/ 0 60000 65536"/>
              <a:gd name="T7" fmla="*/ 0 60000 65536"/>
              <a:gd name="T8" fmla="*/ 0 60000 65536"/>
              <a:gd name="T9" fmla="*/ 0 w 1728"/>
              <a:gd name="T10" fmla="*/ 0 h 288"/>
              <a:gd name="T11" fmla="*/ 1728 w 1728"/>
              <a:gd name="T12" fmla="*/ 288 h 288"/>
            </a:gdLst>
            <a:ahLst/>
            <a:cxnLst>
              <a:cxn ang="T6">
                <a:pos x="T0" y="T1"/>
              </a:cxn>
              <a:cxn ang="T7">
                <a:pos x="T2" y="T3"/>
              </a:cxn>
              <a:cxn ang="T8">
                <a:pos x="T4" y="T5"/>
              </a:cxn>
            </a:cxnLst>
            <a:rect l="T9" t="T10" r="T11" b="T12"/>
            <a:pathLst>
              <a:path w="1728" h="288">
                <a:moveTo>
                  <a:pt x="0" y="288"/>
                </a:moveTo>
                <a:cubicBezTo>
                  <a:pt x="96" y="144"/>
                  <a:pt x="192" y="0"/>
                  <a:pt x="480" y="0"/>
                </a:cubicBezTo>
                <a:cubicBezTo>
                  <a:pt x="768" y="0"/>
                  <a:pt x="1520" y="240"/>
                  <a:pt x="1728" y="288"/>
                </a:cubicBezTo>
              </a:path>
            </a:pathLst>
          </a:custGeom>
          <a:noFill/>
          <a:ln w="44450">
            <a:solidFill>
              <a:schemeClr val="tx1"/>
            </a:solidFill>
            <a:round/>
            <a:headEnd/>
            <a:tailEnd/>
          </a:ln>
        </p:spPr>
        <p:txBody>
          <a:bodyPr/>
          <a:lstStyle/>
          <a:p>
            <a:endParaRPr lang="en-US"/>
          </a:p>
        </p:txBody>
      </p:sp>
      <p:graphicFrame>
        <p:nvGraphicFramePr>
          <p:cNvPr id="236546" name="Object 2"/>
          <p:cNvGraphicFramePr>
            <a:graphicFrameLocks/>
          </p:cNvGraphicFramePr>
          <p:nvPr/>
        </p:nvGraphicFramePr>
        <p:xfrm>
          <a:off x="6175375" y="1966913"/>
          <a:ext cx="1139825" cy="4052887"/>
        </p:xfrm>
        <a:graphic>
          <a:graphicData uri="http://schemas.openxmlformats.org/presentationml/2006/ole">
            <mc:AlternateContent xmlns:mc="http://schemas.openxmlformats.org/markup-compatibility/2006">
              <mc:Choice xmlns:v="urn:schemas-microsoft-com:vml" Requires="v">
                <p:oleObj spid="_x0000_s11268" name="CorelDRAW!" r:id="rId4" imgW="914400" imgH="849197" progId="CDraw4">
                  <p:embed/>
                </p:oleObj>
              </mc:Choice>
              <mc:Fallback>
                <p:oleObj name="CorelDRAW!" r:id="rId4" imgW="914400" imgH="849197" progId="CDraw4">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l="78644"/>
                      <a:stretch>
                        <a:fillRect/>
                      </a:stretch>
                    </p:blipFill>
                    <p:spPr bwMode="auto">
                      <a:xfrm>
                        <a:off x="6175375" y="1966913"/>
                        <a:ext cx="11398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547" name="Rectangle 3"/>
          <p:cNvSpPr>
            <a:spLocks noChangeArrowheads="1"/>
          </p:cNvSpPr>
          <p:nvPr/>
        </p:nvSpPr>
        <p:spPr bwMode="auto">
          <a:xfrm>
            <a:off x="2133600" y="2743200"/>
            <a:ext cx="1371600"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a:t>2 atm</a:t>
            </a:r>
          </a:p>
        </p:txBody>
      </p:sp>
      <p:sp>
        <p:nvSpPr>
          <p:cNvPr id="11270" name="Rectangle 4"/>
          <p:cNvSpPr>
            <a:spLocks noGrp="1" noChangeArrowheads="1"/>
          </p:cNvSpPr>
          <p:nvPr>
            <p:ph type="body" sz="half" idx="1"/>
          </p:nvPr>
        </p:nvSpPr>
        <p:spPr>
          <a:xfrm>
            <a:off x="762000" y="1447800"/>
            <a:ext cx="4114800" cy="914400"/>
          </a:xfrm>
          <a:noFill/>
        </p:spPr>
        <p:txBody>
          <a:bodyPr lIns="92075" tIns="46038" rIns="92075" bIns="46038"/>
          <a:lstStyle/>
          <a:p>
            <a:pPr eaLnBrk="1" hangingPunct="1">
              <a:buFontTx/>
              <a:buNone/>
            </a:pPr>
            <a:r>
              <a:rPr lang="en-US" sz="2400" smtClean="0"/>
              <a:t>If you double the number of molecules…</a:t>
            </a:r>
          </a:p>
        </p:txBody>
      </p:sp>
      <p:sp>
        <p:nvSpPr>
          <p:cNvPr id="11271" name="AutoShape 5"/>
          <p:cNvSpPr>
            <a:spLocks noChangeArrowheads="1"/>
          </p:cNvSpPr>
          <p:nvPr/>
        </p:nvSpPr>
        <p:spPr bwMode="auto">
          <a:xfrm>
            <a:off x="1905000" y="4191000"/>
            <a:ext cx="1524000" cy="1828800"/>
          </a:xfrm>
          <a:prstGeom prst="can">
            <a:avLst>
              <a:gd name="adj" fmla="val 24272"/>
            </a:avLst>
          </a:prstGeom>
          <a:solidFill>
            <a:srgbClr val="E6E6E6">
              <a:alpha val="18823"/>
            </a:srgbClr>
          </a:solidFill>
          <a:ln w="9525">
            <a:solidFill>
              <a:schemeClr val="tx1"/>
            </a:solidFill>
            <a:round/>
            <a:headEnd/>
            <a:tailEnd/>
          </a:ln>
        </p:spPr>
        <p:txBody>
          <a:bodyPr wrap="none" anchor="ctr"/>
          <a:lstStyle/>
          <a:p>
            <a:endParaRPr lang="en-US"/>
          </a:p>
        </p:txBody>
      </p:sp>
      <p:sp>
        <p:nvSpPr>
          <p:cNvPr id="11272" name="AutoShape 6"/>
          <p:cNvSpPr>
            <a:spLocks noChangeArrowheads="1"/>
          </p:cNvSpPr>
          <p:nvPr/>
        </p:nvSpPr>
        <p:spPr bwMode="auto">
          <a:xfrm>
            <a:off x="2590800" y="3810000"/>
            <a:ext cx="228600" cy="533400"/>
          </a:xfrm>
          <a:prstGeom prst="roundRect">
            <a:avLst>
              <a:gd name="adj" fmla="val 16667"/>
            </a:avLst>
          </a:prstGeom>
          <a:solidFill>
            <a:srgbClr val="F9F9F9"/>
          </a:solidFill>
          <a:ln w="9525">
            <a:solidFill>
              <a:schemeClr val="tx1"/>
            </a:solidFill>
            <a:round/>
            <a:headEnd/>
            <a:tailEnd/>
          </a:ln>
        </p:spPr>
        <p:txBody>
          <a:bodyPr wrap="none" anchor="ctr"/>
          <a:lstStyle/>
          <a:p>
            <a:endParaRPr lang="en-US"/>
          </a:p>
        </p:txBody>
      </p:sp>
      <p:sp>
        <p:nvSpPr>
          <p:cNvPr id="11273" name="Oval 7"/>
          <p:cNvSpPr>
            <a:spLocks noChangeArrowheads="1"/>
          </p:cNvSpPr>
          <p:nvPr/>
        </p:nvSpPr>
        <p:spPr bwMode="auto">
          <a:xfrm>
            <a:off x="2286000" y="3276600"/>
            <a:ext cx="838200" cy="762000"/>
          </a:xfrm>
          <a:prstGeom prst="ellipse">
            <a:avLst/>
          </a:prstGeom>
          <a:solidFill>
            <a:schemeClr val="bg1"/>
          </a:solidFill>
          <a:ln w="9525">
            <a:solidFill>
              <a:schemeClr val="tx1"/>
            </a:solidFill>
            <a:round/>
            <a:headEnd/>
            <a:tailEnd/>
          </a:ln>
        </p:spPr>
        <p:txBody>
          <a:bodyPr wrap="none" anchor="ctr"/>
          <a:lstStyle/>
          <a:p>
            <a:endParaRPr lang="en-US"/>
          </a:p>
        </p:txBody>
      </p:sp>
      <p:sp>
        <p:nvSpPr>
          <p:cNvPr id="11274" name="Freeform 8"/>
          <p:cNvSpPr>
            <a:spLocks/>
          </p:cNvSpPr>
          <p:nvPr/>
        </p:nvSpPr>
        <p:spPr bwMode="auto">
          <a:xfrm>
            <a:off x="2362200" y="3352800"/>
            <a:ext cx="685800" cy="381000"/>
          </a:xfrm>
          <a:custGeom>
            <a:avLst/>
            <a:gdLst>
              <a:gd name="T0" fmla="*/ 0 w 384"/>
              <a:gd name="T1" fmla="*/ 381000 h 240"/>
              <a:gd name="T2" fmla="*/ 64294 w 384"/>
              <a:gd name="T3" fmla="*/ 123825 h 240"/>
              <a:gd name="T4" fmla="*/ 342900 w 384"/>
              <a:gd name="T5" fmla="*/ 0 h 240"/>
              <a:gd name="T6" fmla="*/ 621506 w 384"/>
              <a:gd name="T7" fmla="*/ 123825 h 240"/>
              <a:gd name="T8" fmla="*/ 685800 w 384"/>
              <a:gd name="T9" fmla="*/ 381000 h 240"/>
              <a:gd name="T10" fmla="*/ 0 60000 65536"/>
              <a:gd name="T11" fmla="*/ 0 60000 65536"/>
              <a:gd name="T12" fmla="*/ 0 60000 65536"/>
              <a:gd name="T13" fmla="*/ 0 60000 65536"/>
              <a:gd name="T14" fmla="*/ 0 60000 65536"/>
              <a:gd name="T15" fmla="*/ 0 w 384"/>
              <a:gd name="T16" fmla="*/ 0 h 240"/>
              <a:gd name="T17" fmla="*/ 384 w 384"/>
              <a:gd name="T18" fmla="*/ 240 h 240"/>
            </a:gdLst>
            <a:ahLst/>
            <a:cxnLst>
              <a:cxn ang="T10">
                <a:pos x="T0" y="T1"/>
              </a:cxn>
              <a:cxn ang="T11">
                <a:pos x="T2" y="T3"/>
              </a:cxn>
              <a:cxn ang="T12">
                <a:pos x="T4" y="T5"/>
              </a:cxn>
              <a:cxn ang="T13">
                <a:pos x="T6" y="T7"/>
              </a:cxn>
              <a:cxn ang="T14">
                <a:pos x="T8" y="T9"/>
              </a:cxn>
            </a:cxnLst>
            <a:rect l="T15" t="T16" r="T17" b="T18"/>
            <a:pathLst>
              <a:path w="384" h="240">
                <a:moveTo>
                  <a:pt x="0" y="240"/>
                </a:moveTo>
                <a:cubicBezTo>
                  <a:pt x="6" y="213"/>
                  <a:pt x="4" y="118"/>
                  <a:pt x="36" y="78"/>
                </a:cubicBezTo>
                <a:cubicBezTo>
                  <a:pt x="68" y="38"/>
                  <a:pt x="140" y="0"/>
                  <a:pt x="192" y="0"/>
                </a:cubicBezTo>
                <a:cubicBezTo>
                  <a:pt x="244" y="0"/>
                  <a:pt x="316" y="38"/>
                  <a:pt x="348" y="78"/>
                </a:cubicBezTo>
                <a:cubicBezTo>
                  <a:pt x="380" y="118"/>
                  <a:pt x="377" y="206"/>
                  <a:pt x="384" y="240"/>
                </a:cubicBezTo>
              </a:path>
            </a:pathLst>
          </a:custGeom>
          <a:noFill/>
          <a:ln w="28575">
            <a:solidFill>
              <a:schemeClr val="tx1"/>
            </a:solidFill>
            <a:round/>
            <a:headEnd/>
            <a:tailEnd/>
          </a:ln>
        </p:spPr>
        <p:txBody>
          <a:bodyPr/>
          <a:lstStyle/>
          <a:p>
            <a:endParaRPr lang="en-US"/>
          </a:p>
        </p:txBody>
      </p:sp>
      <p:sp>
        <p:nvSpPr>
          <p:cNvPr id="11275" name="Line 9"/>
          <p:cNvSpPr>
            <a:spLocks noChangeShapeType="1"/>
          </p:cNvSpPr>
          <p:nvPr/>
        </p:nvSpPr>
        <p:spPr bwMode="auto">
          <a:xfrm>
            <a:off x="2362200" y="3733800"/>
            <a:ext cx="76200" cy="0"/>
          </a:xfrm>
          <a:prstGeom prst="line">
            <a:avLst/>
          </a:prstGeom>
          <a:noFill/>
          <a:ln w="9525">
            <a:solidFill>
              <a:schemeClr val="tx1"/>
            </a:solidFill>
            <a:round/>
            <a:headEnd/>
            <a:tailEnd/>
          </a:ln>
        </p:spPr>
        <p:txBody>
          <a:bodyPr/>
          <a:lstStyle/>
          <a:p>
            <a:endParaRPr lang="en-US"/>
          </a:p>
        </p:txBody>
      </p:sp>
      <p:sp>
        <p:nvSpPr>
          <p:cNvPr id="11276" name="Line 10"/>
          <p:cNvSpPr>
            <a:spLocks noChangeShapeType="1"/>
          </p:cNvSpPr>
          <p:nvPr/>
        </p:nvSpPr>
        <p:spPr bwMode="auto">
          <a:xfrm flipH="1">
            <a:off x="2971800" y="3733800"/>
            <a:ext cx="76200" cy="0"/>
          </a:xfrm>
          <a:prstGeom prst="line">
            <a:avLst/>
          </a:prstGeom>
          <a:noFill/>
          <a:ln w="9525">
            <a:solidFill>
              <a:schemeClr val="tx1"/>
            </a:solidFill>
            <a:round/>
            <a:headEnd/>
            <a:tailEnd/>
          </a:ln>
        </p:spPr>
        <p:txBody>
          <a:bodyPr/>
          <a:lstStyle/>
          <a:p>
            <a:endParaRPr lang="en-US"/>
          </a:p>
        </p:txBody>
      </p:sp>
      <p:sp>
        <p:nvSpPr>
          <p:cNvPr id="11277" name="Line 11"/>
          <p:cNvSpPr>
            <a:spLocks noChangeShapeType="1"/>
          </p:cNvSpPr>
          <p:nvPr/>
        </p:nvSpPr>
        <p:spPr bwMode="auto">
          <a:xfrm flipV="1">
            <a:off x="2667000" y="3505200"/>
            <a:ext cx="228600" cy="304800"/>
          </a:xfrm>
          <a:prstGeom prst="line">
            <a:avLst/>
          </a:prstGeom>
          <a:noFill/>
          <a:ln w="38100">
            <a:solidFill>
              <a:srgbClr val="FF0000"/>
            </a:solidFill>
            <a:round/>
            <a:headEnd/>
            <a:tailEnd type="triangle" w="med" len="med"/>
          </a:ln>
        </p:spPr>
        <p:txBody>
          <a:bodyPr/>
          <a:lstStyle/>
          <a:p>
            <a:endParaRPr lang="en-US"/>
          </a:p>
        </p:txBody>
      </p:sp>
      <p:sp>
        <p:nvSpPr>
          <p:cNvPr id="11278" name="Oval 12"/>
          <p:cNvSpPr>
            <a:spLocks noChangeAspect="1" noChangeArrowheads="1"/>
          </p:cNvSpPr>
          <p:nvPr/>
        </p:nvSpPr>
        <p:spPr bwMode="auto">
          <a:xfrm>
            <a:off x="2286000" y="4724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79" name="Oval 13"/>
          <p:cNvSpPr>
            <a:spLocks noChangeAspect="1" noChangeArrowheads="1"/>
          </p:cNvSpPr>
          <p:nvPr/>
        </p:nvSpPr>
        <p:spPr bwMode="auto">
          <a:xfrm>
            <a:off x="2438400" y="5029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80" name="Oval 15"/>
          <p:cNvSpPr>
            <a:spLocks noChangeAspect="1" noChangeArrowheads="1"/>
          </p:cNvSpPr>
          <p:nvPr/>
        </p:nvSpPr>
        <p:spPr bwMode="auto">
          <a:xfrm>
            <a:off x="2819400" y="48768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81" name="Oval 16"/>
          <p:cNvSpPr>
            <a:spLocks noChangeAspect="1" noChangeArrowheads="1"/>
          </p:cNvSpPr>
          <p:nvPr/>
        </p:nvSpPr>
        <p:spPr bwMode="auto">
          <a:xfrm>
            <a:off x="2057400" y="5486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82" name="Oval 18"/>
          <p:cNvSpPr>
            <a:spLocks noChangeAspect="1" noChangeArrowheads="1"/>
          </p:cNvSpPr>
          <p:nvPr/>
        </p:nvSpPr>
        <p:spPr bwMode="auto">
          <a:xfrm>
            <a:off x="2514600" y="5410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83" name="Oval 19"/>
          <p:cNvSpPr>
            <a:spLocks noChangeAspect="1" noChangeArrowheads="1"/>
          </p:cNvSpPr>
          <p:nvPr/>
        </p:nvSpPr>
        <p:spPr bwMode="auto">
          <a:xfrm>
            <a:off x="2743200" y="5181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84" name="Oval 25"/>
          <p:cNvSpPr>
            <a:spLocks noChangeAspect="1" noChangeArrowheads="1"/>
          </p:cNvSpPr>
          <p:nvPr/>
        </p:nvSpPr>
        <p:spPr bwMode="auto">
          <a:xfrm>
            <a:off x="1981200" y="5029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85" name="Oval 28"/>
          <p:cNvSpPr>
            <a:spLocks noChangeAspect="1" noChangeArrowheads="1"/>
          </p:cNvSpPr>
          <p:nvPr/>
        </p:nvSpPr>
        <p:spPr bwMode="auto">
          <a:xfrm>
            <a:off x="2895600" y="5715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86" name="Oval 29"/>
          <p:cNvSpPr>
            <a:spLocks noChangeAspect="1" noChangeArrowheads="1"/>
          </p:cNvSpPr>
          <p:nvPr/>
        </p:nvSpPr>
        <p:spPr bwMode="auto">
          <a:xfrm>
            <a:off x="3200400" y="4572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87" name="Oval 31"/>
          <p:cNvSpPr>
            <a:spLocks noChangeAspect="1" noChangeArrowheads="1"/>
          </p:cNvSpPr>
          <p:nvPr/>
        </p:nvSpPr>
        <p:spPr bwMode="auto">
          <a:xfrm>
            <a:off x="3124200" y="5486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grpSp>
        <p:nvGrpSpPr>
          <p:cNvPr id="2" name="Group 45"/>
          <p:cNvGrpSpPr>
            <a:grpSpLocks/>
          </p:cNvGrpSpPr>
          <p:nvPr/>
        </p:nvGrpSpPr>
        <p:grpSpPr bwMode="auto">
          <a:xfrm>
            <a:off x="1981200" y="4572000"/>
            <a:ext cx="1338263" cy="1338263"/>
            <a:chOff x="1248" y="2880"/>
            <a:chExt cx="843" cy="843"/>
          </a:xfrm>
        </p:grpSpPr>
        <p:sp>
          <p:nvSpPr>
            <p:cNvPr id="11291" name="Oval 14"/>
            <p:cNvSpPr>
              <a:spLocks noChangeAspect="1" noChangeArrowheads="1"/>
            </p:cNvSpPr>
            <p:nvPr/>
          </p:nvSpPr>
          <p:spPr bwMode="auto">
            <a:xfrm>
              <a:off x="1632" y="2976"/>
              <a:ext cx="75" cy="75"/>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92" name="Oval 17"/>
            <p:cNvSpPr>
              <a:spLocks noChangeAspect="1" noChangeArrowheads="1"/>
            </p:cNvSpPr>
            <p:nvPr/>
          </p:nvSpPr>
          <p:spPr bwMode="auto">
            <a:xfrm>
              <a:off x="1440" y="3648"/>
              <a:ext cx="75" cy="75"/>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93" name="Oval 20"/>
            <p:cNvSpPr>
              <a:spLocks noChangeAspect="1" noChangeArrowheads="1"/>
            </p:cNvSpPr>
            <p:nvPr/>
          </p:nvSpPr>
          <p:spPr bwMode="auto">
            <a:xfrm>
              <a:off x="1632" y="3600"/>
              <a:ext cx="75" cy="75"/>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94" name="Oval 21"/>
            <p:cNvSpPr>
              <a:spLocks noChangeAspect="1" noChangeArrowheads="1"/>
            </p:cNvSpPr>
            <p:nvPr/>
          </p:nvSpPr>
          <p:spPr bwMode="auto">
            <a:xfrm>
              <a:off x="1392" y="3312"/>
              <a:ext cx="75" cy="75"/>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95" name="Oval 23"/>
            <p:cNvSpPr>
              <a:spLocks noChangeAspect="1" noChangeArrowheads="1"/>
            </p:cNvSpPr>
            <p:nvPr/>
          </p:nvSpPr>
          <p:spPr bwMode="auto">
            <a:xfrm>
              <a:off x="1968" y="3264"/>
              <a:ext cx="75" cy="75"/>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96" name="Oval 24"/>
            <p:cNvSpPr>
              <a:spLocks noChangeAspect="1" noChangeArrowheads="1"/>
            </p:cNvSpPr>
            <p:nvPr/>
          </p:nvSpPr>
          <p:spPr bwMode="auto">
            <a:xfrm>
              <a:off x="1968" y="3072"/>
              <a:ext cx="75" cy="75"/>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97" name="Oval 26"/>
            <p:cNvSpPr>
              <a:spLocks noChangeAspect="1" noChangeArrowheads="1"/>
            </p:cNvSpPr>
            <p:nvPr/>
          </p:nvSpPr>
          <p:spPr bwMode="auto">
            <a:xfrm>
              <a:off x="1248" y="2880"/>
              <a:ext cx="75" cy="75"/>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98" name="Oval 27"/>
            <p:cNvSpPr>
              <a:spLocks noChangeAspect="1" noChangeArrowheads="1"/>
            </p:cNvSpPr>
            <p:nvPr/>
          </p:nvSpPr>
          <p:spPr bwMode="auto">
            <a:xfrm>
              <a:off x="1776" y="3408"/>
              <a:ext cx="75" cy="75"/>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299" name="Oval 30"/>
            <p:cNvSpPr>
              <a:spLocks noChangeAspect="1" noChangeArrowheads="1"/>
            </p:cNvSpPr>
            <p:nvPr/>
          </p:nvSpPr>
          <p:spPr bwMode="auto">
            <a:xfrm>
              <a:off x="1824" y="2928"/>
              <a:ext cx="75" cy="75"/>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1300" name="Oval 32"/>
            <p:cNvSpPr>
              <a:spLocks noChangeAspect="1" noChangeArrowheads="1"/>
            </p:cNvSpPr>
            <p:nvPr/>
          </p:nvSpPr>
          <p:spPr bwMode="auto">
            <a:xfrm>
              <a:off x="2016" y="3600"/>
              <a:ext cx="75" cy="75"/>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grpSp>
      <p:graphicFrame>
        <p:nvGraphicFramePr>
          <p:cNvPr id="236587" name="Object 43"/>
          <p:cNvGraphicFramePr>
            <a:graphicFrameLocks/>
          </p:cNvGraphicFramePr>
          <p:nvPr/>
        </p:nvGraphicFramePr>
        <p:xfrm>
          <a:off x="6172200" y="3048000"/>
          <a:ext cx="1111250" cy="2967038"/>
        </p:xfrm>
        <a:graphic>
          <a:graphicData uri="http://schemas.openxmlformats.org/presentationml/2006/ole">
            <mc:AlternateContent xmlns:mc="http://schemas.openxmlformats.org/markup-compatibility/2006">
              <mc:Choice xmlns:v="urn:schemas-microsoft-com:vml" Requires="v">
                <p:oleObj spid="_x0000_s11269" name="CorelDRAW!" r:id="rId6" imgW="779506" imgH="530512" progId="CDraw4">
                  <p:embed/>
                </p:oleObj>
              </mc:Choice>
              <mc:Fallback>
                <p:oleObj name="CorelDRAW!" r:id="rId6" imgW="779506" imgH="530512" progId="CDraw4">
                  <p:embed/>
                  <p:pic>
                    <p:nvPicPr>
                      <p:cNvPr id="0" name="Object 43"/>
                      <p:cNvPicPr>
                        <a:picLocks noChangeArrowheads="1"/>
                      </p:cNvPicPr>
                      <p:nvPr/>
                    </p:nvPicPr>
                    <p:blipFill>
                      <a:blip r:embed="rId7">
                        <a:extLst>
                          <a:ext uri="{28A0092B-C50C-407E-A947-70E740481C1C}">
                            <a14:useLocalDpi xmlns:a14="http://schemas.microsoft.com/office/drawing/2010/main" val="0"/>
                          </a:ext>
                        </a:extLst>
                      </a:blip>
                      <a:srcRect l="79179"/>
                      <a:stretch>
                        <a:fillRect/>
                      </a:stretch>
                    </p:blipFill>
                    <p:spPr bwMode="auto">
                      <a:xfrm>
                        <a:off x="6172200" y="3048000"/>
                        <a:ext cx="1111250" cy="296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6588" name="Text Box 44"/>
          <p:cNvSpPr txBox="1">
            <a:spLocks noChangeArrowheads="1"/>
          </p:cNvSpPr>
          <p:nvPr/>
        </p:nvSpPr>
        <p:spPr bwMode="auto">
          <a:xfrm>
            <a:off x="1096963" y="2209800"/>
            <a:ext cx="3551237" cy="457200"/>
          </a:xfrm>
          <a:prstGeom prst="rect">
            <a:avLst/>
          </a:prstGeom>
          <a:noFill/>
          <a:ln w="9525">
            <a:noFill/>
            <a:miter lim="800000"/>
            <a:headEnd/>
            <a:tailEnd/>
          </a:ln>
        </p:spPr>
        <p:txBody>
          <a:bodyPr wrap="none">
            <a:spAutoFit/>
          </a:bodyPr>
          <a:lstStyle/>
          <a:p>
            <a:pPr algn="l"/>
            <a:r>
              <a:rPr lang="en-US" sz="2400"/>
              <a:t>You double the pressure</a:t>
            </a:r>
            <a:r>
              <a:rPr lang="en-US"/>
              <a:t>.</a:t>
            </a:r>
          </a:p>
        </p:txBody>
      </p:sp>
      <p:sp>
        <p:nvSpPr>
          <p:cNvPr id="11290" name="AutoShape 46">
            <a:hlinkClick r:id="rId8"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36546"/>
                                        </p:tgtEl>
                                      </p:cBhvr>
                                    </p:animEffect>
                                    <p:set>
                                      <p:cBhvr>
                                        <p:cTn id="7" dur="1" fill="hold">
                                          <p:stCondLst>
                                            <p:cond delay="1999"/>
                                          </p:stCondLst>
                                        </p:cTn>
                                        <p:tgtEl>
                                          <p:spTgt spid="236546"/>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236588"/>
                                        </p:tgtEl>
                                        <p:attrNameLst>
                                          <p:attrName>style.visibility</p:attrName>
                                        </p:attrNameLst>
                                      </p:cBhvr>
                                      <p:to>
                                        <p:strVal val="visible"/>
                                      </p:to>
                                    </p:set>
                                    <p:animEffect transition="in" filter="fade">
                                      <p:cBhvr>
                                        <p:cTn id="13" dur="1000"/>
                                        <p:tgtEl>
                                          <p:spTgt spid="236588"/>
                                        </p:tgtEl>
                                      </p:cBhvr>
                                    </p:animEffect>
                                    <p:anim calcmode="lin" valueType="num">
                                      <p:cBhvr>
                                        <p:cTn id="14" dur="1000" fill="hold"/>
                                        <p:tgtEl>
                                          <p:spTgt spid="236588"/>
                                        </p:tgtEl>
                                        <p:attrNameLst>
                                          <p:attrName>ppt_x</p:attrName>
                                        </p:attrNameLst>
                                      </p:cBhvr>
                                      <p:tavLst>
                                        <p:tav tm="0">
                                          <p:val>
                                            <p:strVal val="#ppt_x"/>
                                          </p:val>
                                        </p:tav>
                                        <p:tav tm="100000">
                                          <p:val>
                                            <p:strVal val="#ppt_x"/>
                                          </p:val>
                                        </p:tav>
                                      </p:tavLst>
                                    </p:anim>
                                    <p:anim calcmode="lin" valueType="num">
                                      <p:cBhvr>
                                        <p:cTn id="15" dur="1000" fill="hold"/>
                                        <p:tgtEl>
                                          <p:spTgt spid="236588"/>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36587"/>
                                        </p:tgtEl>
                                        <p:attrNameLst>
                                          <p:attrName>style.visibility</p:attrName>
                                        </p:attrNameLst>
                                      </p:cBhvr>
                                      <p:to>
                                        <p:strVal val="visible"/>
                                      </p:to>
                                    </p:set>
                                    <p:animEffect transition="in" filter="fade">
                                      <p:cBhvr>
                                        <p:cTn id="18" dur="2000"/>
                                        <p:tgtEl>
                                          <p:spTgt spid="236587"/>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236547"/>
                                        </p:tgtEl>
                                        <p:attrNameLst>
                                          <p:attrName>style.visibility</p:attrName>
                                        </p:attrNameLst>
                                      </p:cBhvr>
                                      <p:to>
                                        <p:strVal val="visible"/>
                                      </p:to>
                                    </p:set>
                                    <p:anim calcmode="lin" valueType="num">
                                      <p:cBhvr>
                                        <p:cTn id="21" dur="500" fill="hold"/>
                                        <p:tgtEl>
                                          <p:spTgt spid="236547"/>
                                        </p:tgtEl>
                                        <p:attrNameLst>
                                          <p:attrName>ppt_w</p:attrName>
                                        </p:attrNameLst>
                                      </p:cBhvr>
                                      <p:tavLst>
                                        <p:tav tm="0">
                                          <p:val>
                                            <p:fltVal val="0"/>
                                          </p:val>
                                        </p:tav>
                                        <p:tav tm="100000">
                                          <p:val>
                                            <p:strVal val="#ppt_w"/>
                                          </p:val>
                                        </p:tav>
                                      </p:tavLst>
                                    </p:anim>
                                    <p:anim calcmode="lin" valueType="num">
                                      <p:cBhvr>
                                        <p:cTn id="22" dur="500" fill="hold"/>
                                        <p:tgtEl>
                                          <p:spTgt spid="236547"/>
                                        </p:tgtEl>
                                        <p:attrNameLst>
                                          <p:attrName>ppt_h</p:attrName>
                                        </p:attrNameLst>
                                      </p:cBhvr>
                                      <p:tavLst>
                                        <p:tav tm="0">
                                          <p:val>
                                            <p:fltVal val="0"/>
                                          </p:val>
                                        </p:tav>
                                        <p:tav tm="100000">
                                          <p:val>
                                            <p:strVal val="#ppt_h"/>
                                          </p:val>
                                        </p:tav>
                                      </p:tavLst>
                                    </p:anim>
                                    <p:animEffect transition="in" filter="fade">
                                      <p:cBhvr>
                                        <p:cTn id="23" dur="500"/>
                                        <p:tgtEl>
                                          <p:spTgt spid="236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p:bldP spid="23658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1295400" y="2438400"/>
            <a:ext cx="1371600"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a:t>4 atm</a:t>
            </a:r>
          </a:p>
        </p:txBody>
      </p:sp>
      <p:sp>
        <p:nvSpPr>
          <p:cNvPr id="93187" name="Rectangle 3"/>
          <p:cNvSpPr>
            <a:spLocks noChangeArrowheads="1"/>
          </p:cNvSpPr>
          <p:nvPr/>
        </p:nvSpPr>
        <p:spPr bwMode="auto">
          <a:xfrm>
            <a:off x="762000" y="914400"/>
            <a:ext cx="4876800" cy="914400"/>
          </a:xfrm>
          <a:prstGeom prst="rect">
            <a:avLst/>
          </a:prstGeom>
          <a:noFill/>
          <a:ln w="9525">
            <a:noFill/>
            <a:miter lim="800000"/>
            <a:headEnd/>
            <a:tailEnd/>
          </a:ln>
        </p:spPr>
        <p:txBody>
          <a:bodyPr lIns="92075" tIns="46038" rIns="92075" bIns="46038"/>
          <a:lstStyle/>
          <a:p>
            <a:pPr marL="342900" indent="-342900" algn="l">
              <a:spcBef>
                <a:spcPct val="20000"/>
              </a:spcBef>
            </a:pPr>
            <a:r>
              <a:rPr lang="en-US" sz="2800"/>
              <a:t>As you remove molecules from a container the pressure decreases.</a:t>
            </a:r>
          </a:p>
        </p:txBody>
      </p:sp>
      <p:sp>
        <p:nvSpPr>
          <p:cNvPr id="93188" name="AutoShape 4"/>
          <p:cNvSpPr>
            <a:spLocks noChangeArrowheads="1"/>
          </p:cNvSpPr>
          <p:nvPr/>
        </p:nvSpPr>
        <p:spPr bwMode="auto">
          <a:xfrm>
            <a:off x="1066800" y="3886200"/>
            <a:ext cx="1524000" cy="2362200"/>
          </a:xfrm>
          <a:prstGeom prst="can">
            <a:avLst>
              <a:gd name="adj" fmla="val 31352"/>
            </a:avLst>
          </a:prstGeom>
          <a:solidFill>
            <a:srgbClr val="E6E6E6">
              <a:alpha val="18823"/>
            </a:srgbClr>
          </a:solidFill>
          <a:ln w="9525">
            <a:solidFill>
              <a:schemeClr val="tx1"/>
            </a:solidFill>
            <a:round/>
            <a:headEnd/>
            <a:tailEnd/>
          </a:ln>
        </p:spPr>
        <p:txBody>
          <a:bodyPr wrap="none" anchor="ctr"/>
          <a:lstStyle/>
          <a:p>
            <a:endParaRPr lang="en-US"/>
          </a:p>
        </p:txBody>
      </p:sp>
      <p:sp>
        <p:nvSpPr>
          <p:cNvPr id="93189" name="AutoShape 5"/>
          <p:cNvSpPr>
            <a:spLocks noChangeArrowheads="1"/>
          </p:cNvSpPr>
          <p:nvPr/>
        </p:nvSpPr>
        <p:spPr bwMode="auto">
          <a:xfrm>
            <a:off x="1752600" y="3505200"/>
            <a:ext cx="228600" cy="533400"/>
          </a:xfrm>
          <a:prstGeom prst="roundRect">
            <a:avLst>
              <a:gd name="adj" fmla="val 16667"/>
            </a:avLst>
          </a:prstGeom>
          <a:solidFill>
            <a:srgbClr val="F9F9F9"/>
          </a:solidFill>
          <a:ln w="9525">
            <a:solidFill>
              <a:schemeClr val="tx1"/>
            </a:solidFill>
            <a:round/>
            <a:headEnd/>
            <a:tailEnd/>
          </a:ln>
        </p:spPr>
        <p:txBody>
          <a:bodyPr wrap="none" anchor="ctr"/>
          <a:lstStyle/>
          <a:p>
            <a:endParaRPr lang="en-US"/>
          </a:p>
        </p:txBody>
      </p:sp>
      <p:sp>
        <p:nvSpPr>
          <p:cNvPr id="93190" name="Oval 6"/>
          <p:cNvSpPr>
            <a:spLocks noChangeArrowheads="1"/>
          </p:cNvSpPr>
          <p:nvPr/>
        </p:nvSpPr>
        <p:spPr bwMode="auto">
          <a:xfrm>
            <a:off x="1447800" y="2971800"/>
            <a:ext cx="838200" cy="762000"/>
          </a:xfrm>
          <a:prstGeom prst="ellipse">
            <a:avLst/>
          </a:prstGeom>
          <a:solidFill>
            <a:schemeClr val="bg1"/>
          </a:solidFill>
          <a:ln w="9525">
            <a:solidFill>
              <a:schemeClr val="tx1"/>
            </a:solidFill>
            <a:round/>
            <a:headEnd/>
            <a:tailEnd/>
          </a:ln>
        </p:spPr>
        <p:txBody>
          <a:bodyPr wrap="none" anchor="ctr"/>
          <a:lstStyle/>
          <a:p>
            <a:endParaRPr lang="en-US"/>
          </a:p>
        </p:txBody>
      </p:sp>
      <p:sp>
        <p:nvSpPr>
          <p:cNvPr id="93191" name="Freeform 7"/>
          <p:cNvSpPr>
            <a:spLocks/>
          </p:cNvSpPr>
          <p:nvPr/>
        </p:nvSpPr>
        <p:spPr bwMode="auto">
          <a:xfrm>
            <a:off x="1524000" y="3048000"/>
            <a:ext cx="685800" cy="381000"/>
          </a:xfrm>
          <a:custGeom>
            <a:avLst/>
            <a:gdLst>
              <a:gd name="T0" fmla="*/ 0 w 384"/>
              <a:gd name="T1" fmla="*/ 381000 h 240"/>
              <a:gd name="T2" fmla="*/ 64294 w 384"/>
              <a:gd name="T3" fmla="*/ 123825 h 240"/>
              <a:gd name="T4" fmla="*/ 342900 w 384"/>
              <a:gd name="T5" fmla="*/ 0 h 240"/>
              <a:gd name="T6" fmla="*/ 621506 w 384"/>
              <a:gd name="T7" fmla="*/ 123825 h 240"/>
              <a:gd name="T8" fmla="*/ 685800 w 384"/>
              <a:gd name="T9" fmla="*/ 381000 h 240"/>
              <a:gd name="T10" fmla="*/ 0 60000 65536"/>
              <a:gd name="T11" fmla="*/ 0 60000 65536"/>
              <a:gd name="T12" fmla="*/ 0 60000 65536"/>
              <a:gd name="T13" fmla="*/ 0 60000 65536"/>
              <a:gd name="T14" fmla="*/ 0 60000 65536"/>
              <a:gd name="T15" fmla="*/ 0 w 384"/>
              <a:gd name="T16" fmla="*/ 0 h 240"/>
              <a:gd name="T17" fmla="*/ 384 w 384"/>
              <a:gd name="T18" fmla="*/ 240 h 240"/>
            </a:gdLst>
            <a:ahLst/>
            <a:cxnLst>
              <a:cxn ang="T10">
                <a:pos x="T0" y="T1"/>
              </a:cxn>
              <a:cxn ang="T11">
                <a:pos x="T2" y="T3"/>
              </a:cxn>
              <a:cxn ang="T12">
                <a:pos x="T4" y="T5"/>
              </a:cxn>
              <a:cxn ang="T13">
                <a:pos x="T6" y="T7"/>
              </a:cxn>
              <a:cxn ang="T14">
                <a:pos x="T8" y="T9"/>
              </a:cxn>
            </a:cxnLst>
            <a:rect l="T15" t="T16" r="T17" b="T18"/>
            <a:pathLst>
              <a:path w="384" h="240">
                <a:moveTo>
                  <a:pt x="0" y="240"/>
                </a:moveTo>
                <a:cubicBezTo>
                  <a:pt x="6" y="213"/>
                  <a:pt x="4" y="118"/>
                  <a:pt x="36" y="78"/>
                </a:cubicBezTo>
                <a:cubicBezTo>
                  <a:pt x="68" y="38"/>
                  <a:pt x="140" y="0"/>
                  <a:pt x="192" y="0"/>
                </a:cubicBezTo>
                <a:cubicBezTo>
                  <a:pt x="244" y="0"/>
                  <a:pt x="316" y="38"/>
                  <a:pt x="348" y="78"/>
                </a:cubicBezTo>
                <a:cubicBezTo>
                  <a:pt x="380" y="118"/>
                  <a:pt x="377" y="206"/>
                  <a:pt x="384" y="240"/>
                </a:cubicBezTo>
              </a:path>
            </a:pathLst>
          </a:custGeom>
          <a:noFill/>
          <a:ln w="28575">
            <a:solidFill>
              <a:schemeClr val="tx1"/>
            </a:solidFill>
            <a:round/>
            <a:headEnd/>
            <a:tailEnd/>
          </a:ln>
        </p:spPr>
        <p:txBody>
          <a:bodyPr/>
          <a:lstStyle/>
          <a:p>
            <a:endParaRPr lang="en-US"/>
          </a:p>
        </p:txBody>
      </p:sp>
      <p:sp>
        <p:nvSpPr>
          <p:cNvPr id="93192" name="Line 8"/>
          <p:cNvSpPr>
            <a:spLocks noChangeShapeType="1"/>
          </p:cNvSpPr>
          <p:nvPr/>
        </p:nvSpPr>
        <p:spPr bwMode="auto">
          <a:xfrm>
            <a:off x="1524000" y="3429000"/>
            <a:ext cx="76200" cy="0"/>
          </a:xfrm>
          <a:prstGeom prst="line">
            <a:avLst/>
          </a:prstGeom>
          <a:noFill/>
          <a:ln w="9525">
            <a:solidFill>
              <a:schemeClr val="tx1"/>
            </a:solidFill>
            <a:round/>
            <a:headEnd/>
            <a:tailEnd/>
          </a:ln>
        </p:spPr>
        <p:txBody>
          <a:bodyPr/>
          <a:lstStyle/>
          <a:p>
            <a:endParaRPr lang="en-US"/>
          </a:p>
        </p:txBody>
      </p:sp>
      <p:sp>
        <p:nvSpPr>
          <p:cNvPr id="93193" name="Line 9"/>
          <p:cNvSpPr>
            <a:spLocks noChangeShapeType="1"/>
          </p:cNvSpPr>
          <p:nvPr/>
        </p:nvSpPr>
        <p:spPr bwMode="auto">
          <a:xfrm flipH="1">
            <a:off x="2133600" y="3429000"/>
            <a:ext cx="76200" cy="0"/>
          </a:xfrm>
          <a:prstGeom prst="line">
            <a:avLst/>
          </a:prstGeom>
          <a:noFill/>
          <a:ln w="9525">
            <a:solidFill>
              <a:schemeClr val="tx1"/>
            </a:solidFill>
            <a:round/>
            <a:headEnd/>
            <a:tailEnd/>
          </a:ln>
        </p:spPr>
        <p:txBody>
          <a:bodyPr/>
          <a:lstStyle/>
          <a:p>
            <a:endParaRPr lang="en-US"/>
          </a:p>
        </p:txBody>
      </p:sp>
      <p:sp>
        <p:nvSpPr>
          <p:cNvPr id="93194" name="Line 10"/>
          <p:cNvSpPr>
            <a:spLocks noChangeShapeType="1"/>
          </p:cNvSpPr>
          <p:nvPr/>
        </p:nvSpPr>
        <p:spPr bwMode="auto">
          <a:xfrm flipV="1">
            <a:off x="1828800" y="3200400"/>
            <a:ext cx="228600" cy="304800"/>
          </a:xfrm>
          <a:prstGeom prst="line">
            <a:avLst/>
          </a:prstGeom>
          <a:noFill/>
          <a:ln w="38100">
            <a:solidFill>
              <a:srgbClr val="FF0000"/>
            </a:solidFill>
            <a:round/>
            <a:headEnd/>
            <a:tailEnd type="triangle" w="med" len="med"/>
          </a:ln>
        </p:spPr>
        <p:txBody>
          <a:bodyPr/>
          <a:lstStyle/>
          <a:p>
            <a:endParaRPr lang="en-US"/>
          </a:p>
        </p:txBody>
      </p:sp>
      <p:sp>
        <p:nvSpPr>
          <p:cNvPr id="93195" name="Oval 11"/>
          <p:cNvSpPr>
            <a:spLocks noChangeAspect="1" noChangeArrowheads="1"/>
          </p:cNvSpPr>
          <p:nvPr/>
        </p:nvSpPr>
        <p:spPr bwMode="auto">
          <a:xfrm>
            <a:off x="4343400" y="5410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196" name="Oval 12"/>
          <p:cNvSpPr>
            <a:spLocks noChangeAspect="1" noChangeArrowheads="1"/>
          </p:cNvSpPr>
          <p:nvPr/>
        </p:nvSpPr>
        <p:spPr bwMode="auto">
          <a:xfrm>
            <a:off x="1600200" y="4724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197" name="Oval 13"/>
          <p:cNvSpPr>
            <a:spLocks noChangeAspect="1" noChangeArrowheads="1"/>
          </p:cNvSpPr>
          <p:nvPr/>
        </p:nvSpPr>
        <p:spPr bwMode="auto">
          <a:xfrm>
            <a:off x="1981200" y="4572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198" name="Oval 14"/>
          <p:cNvSpPr>
            <a:spLocks noChangeAspect="1" noChangeArrowheads="1"/>
          </p:cNvSpPr>
          <p:nvPr/>
        </p:nvSpPr>
        <p:spPr bwMode="auto">
          <a:xfrm>
            <a:off x="1219200" y="5181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199" name="Oval 15"/>
          <p:cNvSpPr>
            <a:spLocks noChangeAspect="1" noChangeArrowheads="1"/>
          </p:cNvSpPr>
          <p:nvPr/>
        </p:nvSpPr>
        <p:spPr bwMode="auto">
          <a:xfrm>
            <a:off x="1676400" y="5105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00" name="Oval 16"/>
          <p:cNvSpPr>
            <a:spLocks noChangeAspect="1" noChangeArrowheads="1"/>
          </p:cNvSpPr>
          <p:nvPr/>
        </p:nvSpPr>
        <p:spPr bwMode="auto">
          <a:xfrm>
            <a:off x="4191000" y="64008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01" name="Oval 17"/>
          <p:cNvSpPr>
            <a:spLocks noChangeAspect="1" noChangeArrowheads="1"/>
          </p:cNvSpPr>
          <p:nvPr/>
        </p:nvSpPr>
        <p:spPr bwMode="auto">
          <a:xfrm>
            <a:off x="1143000" y="4724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02" name="Oval 18"/>
          <p:cNvSpPr>
            <a:spLocks noChangeAspect="1" noChangeArrowheads="1"/>
          </p:cNvSpPr>
          <p:nvPr/>
        </p:nvSpPr>
        <p:spPr bwMode="auto">
          <a:xfrm>
            <a:off x="2057400" y="5410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03" name="Oval 19"/>
          <p:cNvSpPr>
            <a:spLocks noChangeAspect="1" noChangeArrowheads="1"/>
          </p:cNvSpPr>
          <p:nvPr/>
        </p:nvSpPr>
        <p:spPr bwMode="auto">
          <a:xfrm>
            <a:off x="2362200" y="43005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04" name="Oval 20"/>
          <p:cNvSpPr>
            <a:spLocks noChangeAspect="1" noChangeArrowheads="1"/>
          </p:cNvSpPr>
          <p:nvPr/>
        </p:nvSpPr>
        <p:spPr bwMode="auto">
          <a:xfrm>
            <a:off x="2395538" y="5105400"/>
            <a:ext cx="119062"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05" name="Oval 21"/>
          <p:cNvSpPr>
            <a:spLocks noChangeAspect="1" noChangeArrowheads="1"/>
          </p:cNvSpPr>
          <p:nvPr/>
        </p:nvSpPr>
        <p:spPr bwMode="auto">
          <a:xfrm>
            <a:off x="1752600" y="4419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06" name="Oval 22"/>
          <p:cNvSpPr>
            <a:spLocks noChangeAspect="1" noChangeArrowheads="1"/>
          </p:cNvSpPr>
          <p:nvPr/>
        </p:nvSpPr>
        <p:spPr bwMode="auto">
          <a:xfrm>
            <a:off x="1447800" y="5486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07" name="Oval 23"/>
          <p:cNvSpPr>
            <a:spLocks noChangeAspect="1" noChangeArrowheads="1"/>
          </p:cNvSpPr>
          <p:nvPr/>
        </p:nvSpPr>
        <p:spPr bwMode="auto">
          <a:xfrm>
            <a:off x="1752600" y="5410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08" name="Oval 24"/>
          <p:cNvSpPr>
            <a:spLocks noChangeAspect="1" noChangeArrowheads="1"/>
          </p:cNvSpPr>
          <p:nvPr/>
        </p:nvSpPr>
        <p:spPr bwMode="auto">
          <a:xfrm>
            <a:off x="1371600" y="4953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09" name="Oval 25"/>
          <p:cNvSpPr>
            <a:spLocks noChangeAspect="1" noChangeArrowheads="1"/>
          </p:cNvSpPr>
          <p:nvPr/>
        </p:nvSpPr>
        <p:spPr bwMode="auto">
          <a:xfrm>
            <a:off x="2286000" y="48768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10" name="Oval 26"/>
          <p:cNvSpPr>
            <a:spLocks noChangeAspect="1" noChangeArrowheads="1"/>
          </p:cNvSpPr>
          <p:nvPr/>
        </p:nvSpPr>
        <p:spPr bwMode="auto">
          <a:xfrm>
            <a:off x="2286000" y="4572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11" name="Oval 27"/>
          <p:cNvSpPr>
            <a:spLocks noChangeAspect="1" noChangeArrowheads="1"/>
          </p:cNvSpPr>
          <p:nvPr/>
        </p:nvSpPr>
        <p:spPr bwMode="auto">
          <a:xfrm>
            <a:off x="1143000" y="43767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12" name="Oval 28"/>
          <p:cNvSpPr>
            <a:spLocks noChangeAspect="1" noChangeArrowheads="1"/>
          </p:cNvSpPr>
          <p:nvPr/>
        </p:nvSpPr>
        <p:spPr bwMode="auto">
          <a:xfrm>
            <a:off x="1981200" y="5105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13" name="Oval 29"/>
          <p:cNvSpPr>
            <a:spLocks noChangeAspect="1" noChangeArrowheads="1"/>
          </p:cNvSpPr>
          <p:nvPr/>
        </p:nvSpPr>
        <p:spPr bwMode="auto">
          <a:xfrm>
            <a:off x="3657600" y="5181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14" name="Oval 30"/>
          <p:cNvSpPr>
            <a:spLocks noChangeAspect="1" noChangeArrowheads="1"/>
          </p:cNvSpPr>
          <p:nvPr/>
        </p:nvSpPr>
        <p:spPr bwMode="auto">
          <a:xfrm>
            <a:off x="2362200" y="5410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15" name="Oval 31"/>
          <p:cNvSpPr>
            <a:spLocks noChangeAspect="1" noChangeArrowheads="1"/>
          </p:cNvSpPr>
          <p:nvPr/>
        </p:nvSpPr>
        <p:spPr bwMode="auto">
          <a:xfrm>
            <a:off x="1676400" y="59769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16" name="Oval 32"/>
          <p:cNvSpPr>
            <a:spLocks noChangeAspect="1" noChangeArrowheads="1"/>
          </p:cNvSpPr>
          <p:nvPr/>
        </p:nvSpPr>
        <p:spPr bwMode="auto">
          <a:xfrm>
            <a:off x="1371600" y="5867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17" name="Oval 33"/>
          <p:cNvSpPr>
            <a:spLocks noChangeAspect="1" noChangeArrowheads="1"/>
          </p:cNvSpPr>
          <p:nvPr/>
        </p:nvSpPr>
        <p:spPr bwMode="auto">
          <a:xfrm>
            <a:off x="1676400" y="5715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18" name="Oval 34"/>
          <p:cNvSpPr>
            <a:spLocks noChangeAspect="1" noChangeArrowheads="1"/>
          </p:cNvSpPr>
          <p:nvPr/>
        </p:nvSpPr>
        <p:spPr bwMode="auto">
          <a:xfrm>
            <a:off x="3276600" y="6324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19" name="Oval 35"/>
          <p:cNvSpPr>
            <a:spLocks noChangeAspect="1" noChangeArrowheads="1"/>
          </p:cNvSpPr>
          <p:nvPr/>
        </p:nvSpPr>
        <p:spPr bwMode="auto">
          <a:xfrm>
            <a:off x="3200400" y="6096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20" name="Oval 36"/>
          <p:cNvSpPr>
            <a:spLocks noChangeAspect="1" noChangeArrowheads="1"/>
          </p:cNvSpPr>
          <p:nvPr/>
        </p:nvSpPr>
        <p:spPr bwMode="auto">
          <a:xfrm>
            <a:off x="4114800" y="5181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21" name="Oval 37"/>
          <p:cNvSpPr>
            <a:spLocks noChangeAspect="1" noChangeArrowheads="1"/>
          </p:cNvSpPr>
          <p:nvPr/>
        </p:nvSpPr>
        <p:spPr bwMode="auto">
          <a:xfrm>
            <a:off x="1176338" y="5443538"/>
            <a:ext cx="119062"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22" name="Oval 38"/>
          <p:cNvSpPr>
            <a:spLocks noChangeAspect="1" noChangeArrowheads="1"/>
          </p:cNvSpPr>
          <p:nvPr/>
        </p:nvSpPr>
        <p:spPr bwMode="auto">
          <a:xfrm rot="-164465">
            <a:off x="3995738" y="5443538"/>
            <a:ext cx="119062"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23" name="Oval 39"/>
          <p:cNvSpPr>
            <a:spLocks noChangeAspect="1" noChangeArrowheads="1"/>
          </p:cNvSpPr>
          <p:nvPr/>
        </p:nvSpPr>
        <p:spPr bwMode="auto">
          <a:xfrm>
            <a:off x="3733800" y="6172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24" name="Oval 40"/>
          <p:cNvSpPr>
            <a:spLocks noChangeAspect="1" noChangeArrowheads="1"/>
          </p:cNvSpPr>
          <p:nvPr/>
        </p:nvSpPr>
        <p:spPr bwMode="auto">
          <a:xfrm>
            <a:off x="2286000" y="5867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25" name="Oval 41"/>
          <p:cNvSpPr>
            <a:spLocks noChangeAspect="1" noChangeArrowheads="1"/>
          </p:cNvSpPr>
          <p:nvPr/>
        </p:nvSpPr>
        <p:spPr bwMode="auto">
          <a:xfrm>
            <a:off x="3581400" y="5867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26" name="Oval 42"/>
          <p:cNvSpPr>
            <a:spLocks noChangeAspect="1" noChangeArrowheads="1"/>
          </p:cNvSpPr>
          <p:nvPr/>
        </p:nvSpPr>
        <p:spPr bwMode="auto">
          <a:xfrm>
            <a:off x="3352800" y="5562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27" name="Oval 43"/>
          <p:cNvSpPr>
            <a:spLocks noChangeAspect="1" noChangeArrowheads="1"/>
          </p:cNvSpPr>
          <p:nvPr/>
        </p:nvSpPr>
        <p:spPr bwMode="auto">
          <a:xfrm>
            <a:off x="4038600" y="60198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28" name="Oval 44"/>
          <p:cNvSpPr>
            <a:spLocks noChangeAspect="1" noChangeArrowheads="1"/>
          </p:cNvSpPr>
          <p:nvPr/>
        </p:nvSpPr>
        <p:spPr bwMode="auto">
          <a:xfrm>
            <a:off x="2014538" y="6019800"/>
            <a:ext cx="119062"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93229" name="AutoShape 45"/>
          <p:cNvSpPr>
            <a:spLocks noChangeArrowheads="1"/>
          </p:cNvSpPr>
          <p:nvPr/>
        </p:nvSpPr>
        <p:spPr bwMode="auto">
          <a:xfrm rot="5400000">
            <a:off x="2628900" y="5676900"/>
            <a:ext cx="228600" cy="457200"/>
          </a:xfrm>
          <a:prstGeom prst="can">
            <a:avLst>
              <a:gd name="adj" fmla="val 50000"/>
            </a:avLst>
          </a:prstGeom>
          <a:gradFill rotWithShape="1">
            <a:gsLst>
              <a:gs pos="0">
                <a:srgbClr val="E6E6E6"/>
              </a:gs>
              <a:gs pos="100000">
                <a:schemeClr val="bg1"/>
              </a:gs>
            </a:gsLst>
            <a:path path="rect">
              <a:fillToRect r="100000" b="100000"/>
            </a:path>
          </a:gradFill>
          <a:ln w="9525">
            <a:solidFill>
              <a:schemeClr val="tx1"/>
            </a:solidFill>
            <a:round/>
            <a:headEnd/>
            <a:tailEnd/>
          </a:ln>
        </p:spPr>
        <p:txBody>
          <a:bodyPr wrap="none" anchor="ctr"/>
          <a:lstStyle/>
          <a:p>
            <a:endParaRPr lang="en-US"/>
          </a:p>
        </p:txBody>
      </p:sp>
      <p:grpSp>
        <p:nvGrpSpPr>
          <p:cNvPr id="93230" name="Group 46"/>
          <p:cNvGrpSpPr>
            <a:grpSpLocks/>
          </p:cNvGrpSpPr>
          <p:nvPr/>
        </p:nvGrpSpPr>
        <p:grpSpPr bwMode="auto">
          <a:xfrm>
            <a:off x="4362450" y="5791200"/>
            <a:ext cx="285750" cy="228600"/>
            <a:chOff x="1740" y="3648"/>
            <a:chExt cx="180" cy="144"/>
          </a:xfrm>
        </p:grpSpPr>
        <p:sp>
          <p:nvSpPr>
            <p:cNvPr id="93257" name="Freeform 47"/>
            <p:cNvSpPr>
              <a:spLocks/>
            </p:cNvSpPr>
            <p:nvPr/>
          </p:nvSpPr>
          <p:spPr bwMode="auto">
            <a:xfrm>
              <a:off x="1740" y="3648"/>
              <a:ext cx="132" cy="141"/>
            </a:xfrm>
            <a:custGeom>
              <a:avLst/>
              <a:gdLst>
                <a:gd name="T0" fmla="*/ 132 w 132"/>
                <a:gd name="T1" fmla="*/ 0 h 141"/>
                <a:gd name="T2" fmla="*/ 17 w 132"/>
                <a:gd name="T3" fmla="*/ 11 h 141"/>
                <a:gd name="T4" fmla="*/ 3 w 132"/>
                <a:gd name="T5" fmla="*/ 36 h 141"/>
                <a:gd name="T6" fmla="*/ 0 w 132"/>
                <a:gd name="T7" fmla="*/ 60 h 141"/>
                <a:gd name="T8" fmla="*/ 2 w 132"/>
                <a:gd name="T9" fmla="*/ 87 h 141"/>
                <a:gd name="T10" fmla="*/ 12 w 132"/>
                <a:gd name="T11" fmla="*/ 114 h 141"/>
                <a:gd name="T12" fmla="*/ 113 w 132"/>
                <a:gd name="T13" fmla="*/ 141 h 141"/>
                <a:gd name="T14" fmla="*/ 0 60000 65536"/>
                <a:gd name="T15" fmla="*/ 0 60000 65536"/>
                <a:gd name="T16" fmla="*/ 0 60000 65536"/>
                <a:gd name="T17" fmla="*/ 0 60000 65536"/>
                <a:gd name="T18" fmla="*/ 0 60000 65536"/>
                <a:gd name="T19" fmla="*/ 0 60000 65536"/>
                <a:gd name="T20" fmla="*/ 0 60000 65536"/>
                <a:gd name="T21" fmla="*/ 0 w 132"/>
                <a:gd name="T22" fmla="*/ 0 h 141"/>
                <a:gd name="T23" fmla="*/ 132 w 132"/>
                <a:gd name="T24" fmla="*/ 141 h 1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141">
                  <a:moveTo>
                    <a:pt x="132" y="0"/>
                  </a:moveTo>
                  <a:lnTo>
                    <a:pt x="17" y="11"/>
                  </a:lnTo>
                  <a:lnTo>
                    <a:pt x="3" y="36"/>
                  </a:lnTo>
                  <a:lnTo>
                    <a:pt x="0" y="60"/>
                  </a:lnTo>
                  <a:lnTo>
                    <a:pt x="2" y="87"/>
                  </a:lnTo>
                  <a:lnTo>
                    <a:pt x="12" y="114"/>
                  </a:lnTo>
                  <a:lnTo>
                    <a:pt x="113" y="141"/>
                  </a:lnTo>
                </a:path>
              </a:pathLst>
            </a:custGeom>
            <a:solidFill>
              <a:schemeClr val="bg2"/>
            </a:solidFill>
            <a:ln w="9525">
              <a:solidFill>
                <a:schemeClr val="tx1"/>
              </a:solidFill>
              <a:round/>
              <a:headEnd/>
              <a:tailEnd/>
            </a:ln>
          </p:spPr>
          <p:txBody>
            <a:bodyPr/>
            <a:lstStyle/>
            <a:p>
              <a:endParaRPr lang="en-US"/>
            </a:p>
          </p:txBody>
        </p:sp>
        <p:sp>
          <p:nvSpPr>
            <p:cNvPr id="93258" name="Oval 48"/>
            <p:cNvSpPr>
              <a:spLocks noChangeArrowheads="1"/>
            </p:cNvSpPr>
            <p:nvPr/>
          </p:nvSpPr>
          <p:spPr bwMode="auto">
            <a:xfrm>
              <a:off x="1824" y="3648"/>
              <a:ext cx="96" cy="144"/>
            </a:xfrm>
            <a:prstGeom prst="ellipse">
              <a:avLst/>
            </a:prstGeom>
            <a:solidFill>
              <a:schemeClr val="bg2"/>
            </a:solidFill>
            <a:ln w="9525">
              <a:solidFill>
                <a:schemeClr val="tx1"/>
              </a:solidFill>
              <a:round/>
              <a:headEnd/>
              <a:tailEnd/>
            </a:ln>
          </p:spPr>
          <p:txBody>
            <a:bodyPr wrap="none" anchor="ctr"/>
            <a:lstStyle/>
            <a:p>
              <a:endParaRPr lang="en-US"/>
            </a:p>
          </p:txBody>
        </p:sp>
      </p:grpSp>
      <p:sp>
        <p:nvSpPr>
          <p:cNvPr id="93231" name="Line 50"/>
          <p:cNvSpPr>
            <a:spLocks noChangeShapeType="1"/>
          </p:cNvSpPr>
          <p:nvPr/>
        </p:nvSpPr>
        <p:spPr bwMode="auto">
          <a:xfrm rot="-3402935">
            <a:off x="3733800" y="5443538"/>
            <a:ext cx="228600" cy="152400"/>
          </a:xfrm>
          <a:prstGeom prst="line">
            <a:avLst/>
          </a:prstGeom>
          <a:noFill/>
          <a:ln w="9525">
            <a:solidFill>
              <a:schemeClr val="tx1"/>
            </a:solidFill>
            <a:round/>
            <a:headEnd/>
            <a:tailEnd/>
          </a:ln>
        </p:spPr>
        <p:txBody>
          <a:bodyPr/>
          <a:lstStyle/>
          <a:p>
            <a:endParaRPr lang="en-US"/>
          </a:p>
        </p:txBody>
      </p:sp>
      <p:sp>
        <p:nvSpPr>
          <p:cNvPr id="93232" name="Line 51"/>
          <p:cNvSpPr>
            <a:spLocks noChangeShapeType="1"/>
          </p:cNvSpPr>
          <p:nvPr/>
        </p:nvSpPr>
        <p:spPr bwMode="auto">
          <a:xfrm rot="-3402935">
            <a:off x="3733800" y="5519738"/>
            <a:ext cx="228600" cy="152400"/>
          </a:xfrm>
          <a:prstGeom prst="line">
            <a:avLst/>
          </a:prstGeom>
          <a:noFill/>
          <a:ln w="9525">
            <a:solidFill>
              <a:schemeClr val="tx1"/>
            </a:solidFill>
            <a:round/>
            <a:headEnd/>
            <a:tailEnd/>
          </a:ln>
        </p:spPr>
        <p:txBody>
          <a:bodyPr/>
          <a:lstStyle/>
          <a:p>
            <a:endParaRPr lang="en-US"/>
          </a:p>
        </p:txBody>
      </p:sp>
      <p:sp>
        <p:nvSpPr>
          <p:cNvPr id="93233" name="Line 53"/>
          <p:cNvSpPr>
            <a:spLocks noChangeShapeType="1"/>
          </p:cNvSpPr>
          <p:nvPr/>
        </p:nvSpPr>
        <p:spPr bwMode="auto">
          <a:xfrm>
            <a:off x="2971800" y="6096000"/>
            <a:ext cx="228600" cy="152400"/>
          </a:xfrm>
          <a:prstGeom prst="line">
            <a:avLst/>
          </a:prstGeom>
          <a:noFill/>
          <a:ln w="9525">
            <a:solidFill>
              <a:schemeClr val="tx1"/>
            </a:solidFill>
            <a:round/>
            <a:headEnd/>
            <a:tailEnd/>
          </a:ln>
        </p:spPr>
        <p:txBody>
          <a:bodyPr/>
          <a:lstStyle/>
          <a:p>
            <a:endParaRPr lang="en-US"/>
          </a:p>
        </p:txBody>
      </p:sp>
      <p:sp>
        <p:nvSpPr>
          <p:cNvPr id="93234" name="Line 54"/>
          <p:cNvSpPr>
            <a:spLocks noChangeShapeType="1"/>
          </p:cNvSpPr>
          <p:nvPr/>
        </p:nvSpPr>
        <p:spPr bwMode="auto">
          <a:xfrm>
            <a:off x="2971800" y="6172200"/>
            <a:ext cx="228600" cy="152400"/>
          </a:xfrm>
          <a:prstGeom prst="line">
            <a:avLst/>
          </a:prstGeom>
          <a:noFill/>
          <a:ln w="9525">
            <a:solidFill>
              <a:schemeClr val="tx1"/>
            </a:solidFill>
            <a:round/>
            <a:headEnd/>
            <a:tailEnd/>
          </a:ln>
        </p:spPr>
        <p:txBody>
          <a:bodyPr/>
          <a:lstStyle/>
          <a:p>
            <a:endParaRPr lang="en-US"/>
          </a:p>
        </p:txBody>
      </p:sp>
      <p:sp>
        <p:nvSpPr>
          <p:cNvPr id="93235" name="Line 55"/>
          <p:cNvSpPr>
            <a:spLocks noChangeShapeType="1"/>
          </p:cNvSpPr>
          <p:nvPr/>
        </p:nvSpPr>
        <p:spPr bwMode="auto">
          <a:xfrm>
            <a:off x="3352800" y="5791200"/>
            <a:ext cx="152400" cy="76200"/>
          </a:xfrm>
          <a:prstGeom prst="line">
            <a:avLst/>
          </a:prstGeom>
          <a:noFill/>
          <a:ln w="9525">
            <a:solidFill>
              <a:schemeClr val="tx1"/>
            </a:solidFill>
            <a:round/>
            <a:headEnd/>
            <a:tailEnd/>
          </a:ln>
        </p:spPr>
        <p:txBody>
          <a:bodyPr/>
          <a:lstStyle/>
          <a:p>
            <a:endParaRPr lang="en-US"/>
          </a:p>
        </p:txBody>
      </p:sp>
      <p:sp>
        <p:nvSpPr>
          <p:cNvPr id="93236" name="Line 56"/>
          <p:cNvSpPr>
            <a:spLocks noChangeShapeType="1"/>
          </p:cNvSpPr>
          <p:nvPr/>
        </p:nvSpPr>
        <p:spPr bwMode="auto">
          <a:xfrm>
            <a:off x="3429000" y="6019800"/>
            <a:ext cx="228600" cy="152400"/>
          </a:xfrm>
          <a:prstGeom prst="line">
            <a:avLst/>
          </a:prstGeom>
          <a:noFill/>
          <a:ln w="9525">
            <a:solidFill>
              <a:schemeClr val="tx1"/>
            </a:solidFill>
            <a:round/>
            <a:headEnd/>
            <a:tailEnd/>
          </a:ln>
        </p:spPr>
        <p:txBody>
          <a:bodyPr/>
          <a:lstStyle/>
          <a:p>
            <a:endParaRPr lang="en-US"/>
          </a:p>
        </p:txBody>
      </p:sp>
      <p:sp>
        <p:nvSpPr>
          <p:cNvPr id="93237" name="Line 57"/>
          <p:cNvSpPr>
            <a:spLocks noChangeShapeType="1"/>
          </p:cNvSpPr>
          <p:nvPr/>
        </p:nvSpPr>
        <p:spPr bwMode="auto">
          <a:xfrm rot="-936826">
            <a:off x="3429000" y="6096000"/>
            <a:ext cx="228600" cy="152400"/>
          </a:xfrm>
          <a:prstGeom prst="line">
            <a:avLst/>
          </a:prstGeom>
          <a:noFill/>
          <a:ln w="9525">
            <a:solidFill>
              <a:schemeClr val="tx1"/>
            </a:solidFill>
            <a:round/>
            <a:headEnd/>
            <a:tailEnd/>
          </a:ln>
        </p:spPr>
        <p:txBody>
          <a:bodyPr/>
          <a:lstStyle/>
          <a:p>
            <a:endParaRPr lang="en-US"/>
          </a:p>
        </p:txBody>
      </p:sp>
      <p:sp>
        <p:nvSpPr>
          <p:cNvPr id="93238" name="Line 58"/>
          <p:cNvSpPr>
            <a:spLocks noChangeShapeType="1"/>
          </p:cNvSpPr>
          <p:nvPr/>
        </p:nvSpPr>
        <p:spPr bwMode="auto">
          <a:xfrm rot="-3669009">
            <a:off x="3390900" y="5448300"/>
            <a:ext cx="152400" cy="76200"/>
          </a:xfrm>
          <a:prstGeom prst="line">
            <a:avLst/>
          </a:prstGeom>
          <a:noFill/>
          <a:ln w="9525">
            <a:solidFill>
              <a:schemeClr val="tx1"/>
            </a:solidFill>
            <a:round/>
            <a:headEnd/>
            <a:tailEnd/>
          </a:ln>
        </p:spPr>
        <p:txBody>
          <a:bodyPr/>
          <a:lstStyle/>
          <a:p>
            <a:endParaRPr lang="en-US"/>
          </a:p>
        </p:txBody>
      </p:sp>
      <p:sp>
        <p:nvSpPr>
          <p:cNvPr id="93239" name="Line 59"/>
          <p:cNvSpPr>
            <a:spLocks noChangeShapeType="1"/>
          </p:cNvSpPr>
          <p:nvPr/>
        </p:nvSpPr>
        <p:spPr bwMode="auto">
          <a:xfrm rot="-4075651">
            <a:off x="3162300" y="5676900"/>
            <a:ext cx="228600" cy="152400"/>
          </a:xfrm>
          <a:prstGeom prst="line">
            <a:avLst/>
          </a:prstGeom>
          <a:noFill/>
          <a:ln w="9525">
            <a:solidFill>
              <a:schemeClr val="tx1"/>
            </a:solidFill>
            <a:round/>
            <a:headEnd/>
            <a:tailEnd/>
          </a:ln>
        </p:spPr>
        <p:txBody>
          <a:bodyPr/>
          <a:lstStyle/>
          <a:p>
            <a:endParaRPr lang="en-US"/>
          </a:p>
        </p:txBody>
      </p:sp>
      <p:sp>
        <p:nvSpPr>
          <p:cNvPr id="93240" name="Line 60"/>
          <p:cNvSpPr>
            <a:spLocks noChangeShapeType="1"/>
          </p:cNvSpPr>
          <p:nvPr/>
        </p:nvSpPr>
        <p:spPr bwMode="auto">
          <a:xfrm rot="-4075651">
            <a:off x="3086100" y="5676900"/>
            <a:ext cx="228600" cy="152400"/>
          </a:xfrm>
          <a:prstGeom prst="line">
            <a:avLst/>
          </a:prstGeom>
          <a:noFill/>
          <a:ln w="9525">
            <a:solidFill>
              <a:schemeClr val="tx1"/>
            </a:solidFill>
            <a:round/>
            <a:headEnd/>
            <a:tailEnd/>
          </a:ln>
        </p:spPr>
        <p:txBody>
          <a:bodyPr/>
          <a:lstStyle/>
          <a:p>
            <a:endParaRPr lang="en-US"/>
          </a:p>
        </p:txBody>
      </p:sp>
      <p:sp>
        <p:nvSpPr>
          <p:cNvPr id="93241" name="Line 61"/>
          <p:cNvSpPr>
            <a:spLocks noChangeShapeType="1"/>
          </p:cNvSpPr>
          <p:nvPr/>
        </p:nvSpPr>
        <p:spPr bwMode="auto">
          <a:xfrm rot="-3227117">
            <a:off x="3390900" y="5219700"/>
            <a:ext cx="228600" cy="152400"/>
          </a:xfrm>
          <a:prstGeom prst="line">
            <a:avLst/>
          </a:prstGeom>
          <a:noFill/>
          <a:ln w="9525">
            <a:solidFill>
              <a:schemeClr val="tx1"/>
            </a:solidFill>
            <a:round/>
            <a:headEnd/>
            <a:tailEnd/>
          </a:ln>
        </p:spPr>
        <p:txBody>
          <a:bodyPr/>
          <a:lstStyle/>
          <a:p>
            <a:endParaRPr lang="en-US"/>
          </a:p>
        </p:txBody>
      </p:sp>
      <p:sp>
        <p:nvSpPr>
          <p:cNvPr id="93242" name="Line 62"/>
          <p:cNvSpPr>
            <a:spLocks noChangeShapeType="1"/>
          </p:cNvSpPr>
          <p:nvPr/>
        </p:nvSpPr>
        <p:spPr bwMode="auto">
          <a:xfrm rot="-3227117">
            <a:off x="3390900" y="5295900"/>
            <a:ext cx="228600" cy="152400"/>
          </a:xfrm>
          <a:prstGeom prst="line">
            <a:avLst/>
          </a:prstGeom>
          <a:noFill/>
          <a:ln w="9525">
            <a:solidFill>
              <a:schemeClr val="tx1"/>
            </a:solidFill>
            <a:round/>
            <a:headEnd/>
            <a:tailEnd/>
          </a:ln>
        </p:spPr>
        <p:txBody>
          <a:bodyPr/>
          <a:lstStyle/>
          <a:p>
            <a:endParaRPr lang="en-US"/>
          </a:p>
        </p:txBody>
      </p:sp>
      <p:sp>
        <p:nvSpPr>
          <p:cNvPr id="93243" name="Line 63"/>
          <p:cNvSpPr>
            <a:spLocks noChangeShapeType="1"/>
          </p:cNvSpPr>
          <p:nvPr/>
        </p:nvSpPr>
        <p:spPr bwMode="auto">
          <a:xfrm rot="734039">
            <a:off x="1752600" y="4876800"/>
            <a:ext cx="228600" cy="152400"/>
          </a:xfrm>
          <a:prstGeom prst="line">
            <a:avLst/>
          </a:prstGeom>
          <a:noFill/>
          <a:ln w="9525">
            <a:solidFill>
              <a:schemeClr val="tx1"/>
            </a:solidFill>
            <a:round/>
            <a:headEnd/>
            <a:tailEnd/>
          </a:ln>
        </p:spPr>
        <p:txBody>
          <a:bodyPr/>
          <a:lstStyle/>
          <a:p>
            <a:endParaRPr lang="en-US"/>
          </a:p>
        </p:txBody>
      </p:sp>
      <p:sp>
        <p:nvSpPr>
          <p:cNvPr id="93244" name="Line 64"/>
          <p:cNvSpPr>
            <a:spLocks noChangeShapeType="1"/>
          </p:cNvSpPr>
          <p:nvPr/>
        </p:nvSpPr>
        <p:spPr bwMode="auto">
          <a:xfrm rot="734039">
            <a:off x="1752600" y="4953000"/>
            <a:ext cx="228600" cy="152400"/>
          </a:xfrm>
          <a:prstGeom prst="line">
            <a:avLst/>
          </a:prstGeom>
          <a:noFill/>
          <a:ln w="9525">
            <a:solidFill>
              <a:schemeClr val="tx1"/>
            </a:solidFill>
            <a:round/>
            <a:headEnd/>
            <a:tailEnd/>
          </a:ln>
        </p:spPr>
        <p:txBody>
          <a:bodyPr/>
          <a:lstStyle/>
          <a:p>
            <a:endParaRPr lang="en-US"/>
          </a:p>
        </p:txBody>
      </p:sp>
      <p:sp>
        <p:nvSpPr>
          <p:cNvPr id="93245" name="Line 73"/>
          <p:cNvSpPr>
            <a:spLocks noChangeShapeType="1"/>
          </p:cNvSpPr>
          <p:nvPr/>
        </p:nvSpPr>
        <p:spPr bwMode="auto">
          <a:xfrm>
            <a:off x="1905000" y="5334000"/>
            <a:ext cx="152400" cy="76200"/>
          </a:xfrm>
          <a:prstGeom prst="line">
            <a:avLst/>
          </a:prstGeom>
          <a:noFill/>
          <a:ln w="9525">
            <a:solidFill>
              <a:schemeClr val="tx1"/>
            </a:solidFill>
            <a:round/>
            <a:headEnd/>
            <a:tailEnd/>
          </a:ln>
        </p:spPr>
        <p:txBody>
          <a:bodyPr/>
          <a:lstStyle/>
          <a:p>
            <a:endParaRPr lang="en-US"/>
          </a:p>
        </p:txBody>
      </p:sp>
      <p:sp>
        <p:nvSpPr>
          <p:cNvPr id="93246" name="Line 74"/>
          <p:cNvSpPr>
            <a:spLocks noChangeShapeType="1"/>
          </p:cNvSpPr>
          <p:nvPr/>
        </p:nvSpPr>
        <p:spPr bwMode="auto">
          <a:xfrm>
            <a:off x="1524000" y="5334000"/>
            <a:ext cx="152400" cy="76200"/>
          </a:xfrm>
          <a:prstGeom prst="line">
            <a:avLst/>
          </a:prstGeom>
          <a:noFill/>
          <a:ln w="9525">
            <a:solidFill>
              <a:schemeClr val="tx1"/>
            </a:solidFill>
            <a:round/>
            <a:headEnd/>
            <a:tailEnd/>
          </a:ln>
        </p:spPr>
        <p:txBody>
          <a:bodyPr/>
          <a:lstStyle/>
          <a:p>
            <a:endParaRPr lang="en-US"/>
          </a:p>
        </p:txBody>
      </p:sp>
      <p:sp>
        <p:nvSpPr>
          <p:cNvPr id="93247" name="Line 75"/>
          <p:cNvSpPr>
            <a:spLocks noChangeShapeType="1"/>
          </p:cNvSpPr>
          <p:nvPr/>
        </p:nvSpPr>
        <p:spPr bwMode="auto">
          <a:xfrm>
            <a:off x="1600200" y="5257800"/>
            <a:ext cx="152400" cy="152400"/>
          </a:xfrm>
          <a:prstGeom prst="line">
            <a:avLst/>
          </a:prstGeom>
          <a:noFill/>
          <a:ln w="9525">
            <a:solidFill>
              <a:schemeClr val="tx1"/>
            </a:solidFill>
            <a:round/>
            <a:headEnd/>
            <a:tailEnd/>
          </a:ln>
        </p:spPr>
        <p:txBody>
          <a:bodyPr/>
          <a:lstStyle/>
          <a:p>
            <a:endParaRPr lang="en-US"/>
          </a:p>
        </p:txBody>
      </p:sp>
      <p:sp>
        <p:nvSpPr>
          <p:cNvPr id="93248" name="Line 76"/>
          <p:cNvSpPr>
            <a:spLocks noChangeShapeType="1"/>
          </p:cNvSpPr>
          <p:nvPr/>
        </p:nvSpPr>
        <p:spPr bwMode="auto">
          <a:xfrm flipH="1" flipV="1">
            <a:off x="2057400" y="5791200"/>
            <a:ext cx="228600" cy="76200"/>
          </a:xfrm>
          <a:prstGeom prst="line">
            <a:avLst/>
          </a:prstGeom>
          <a:noFill/>
          <a:ln w="9525">
            <a:solidFill>
              <a:schemeClr val="tx1"/>
            </a:solidFill>
            <a:round/>
            <a:headEnd/>
            <a:tailEnd/>
          </a:ln>
        </p:spPr>
        <p:txBody>
          <a:bodyPr/>
          <a:lstStyle/>
          <a:p>
            <a:endParaRPr lang="en-US"/>
          </a:p>
        </p:txBody>
      </p:sp>
      <p:sp>
        <p:nvSpPr>
          <p:cNvPr id="93249" name="Line 77"/>
          <p:cNvSpPr>
            <a:spLocks noChangeShapeType="1"/>
          </p:cNvSpPr>
          <p:nvPr/>
        </p:nvSpPr>
        <p:spPr bwMode="auto">
          <a:xfrm flipH="1">
            <a:off x="2133600" y="5867400"/>
            <a:ext cx="76200" cy="0"/>
          </a:xfrm>
          <a:prstGeom prst="line">
            <a:avLst/>
          </a:prstGeom>
          <a:noFill/>
          <a:ln w="9525">
            <a:solidFill>
              <a:schemeClr val="tx1"/>
            </a:solidFill>
            <a:round/>
            <a:headEnd/>
            <a:tailEnd/>
          </a:ln>
        </p:spPr>
        <p:txBody>
          <a:bodyPr/>
          <a:lstStyle/>
          <a:p>
            <a:endParaRPr lang="en-US"/>
          </a:p>
        </p:txBody>
      </p:sp>
      <p:sp>
        <p:nvSpPr>
          <p:cNvPr id="93250" name="Line 78"/>
          <p:cNvSpPr>
            <a:spLocks noChangeShapeType="1"/>
          </p:cNvSpPr>
          <p:nvPr/>
        </p:nvSpPr>
        <p:spPr bwMode="auto">
          <a:xfrm flipV="1">
            <a:off x="2133600" y="5257800"/>
            <a:ext cx="0" cy="152400"/>
          </a:xfrm>
          <a:prstGeom prst="line">
            <a:avLst/>
          </a:prstGeom>
          <a:noFill/>
          <a:ln w="9525">
            <a:solidFill>
              <a:schemeClr val="tx1"/>
            </a:solidFill>
            <a:round/>
            <a:headEnd/>
            <a:tailEnd/>
          </a:ln>
        </p:spPr>
        <p:txBody>
          <a:bodyPr/>
          <a:lstStyle/>
          <a:p>
            <a:endParaRPr lang="en-US"/>
          </a:p>
        </p:txBody>
      </p:sp>
      <p:sp>
        <p:nvSpPr>
          <p:cNvPr id="93251" name="Line 79"/>
          <p:cNvSpPr>
            <a:spLocks noChangeShapeType="1"/>
          </p:cNvSpPr>
          <p:nvPr/>
        </p:nvSpPr>
        <p:spPr bwMode="auto">
          <a:xfrm>
            <a:off x="1981200" y="5257800"/>
            <a:ext cx="76200" cy="76200"/>
          </a:xfrm>
          <a:prstGeom prst="line">
            <a:avLst/>
          </a:prstGeom>
          <a:noFill/>
          <a:ln w="9525">
            <a:solidFill>
              <a:schemeClr val="tx1"/>
            </a:solidFill>
            <a:round/>
            <a:headEnd/>
            <a:tailEnd/>
          </a:ln>
        </p:spPr>
        <p:txBody>
          <a:bodyPr/>
          <a:lstStyle/>
          <a:p>
            <a:endParaRPr lang="en-US"/>
          </a:p>
        </p:txBody>
      </p:sp>
      <p:sp>
        <p:nvSpPr>
          <p:cNvPr id="93252" name="Line 80"/>
          <p:cNvSpPr>
            <a:spLocks noChangeShapeType="1"/>
          </p:cNvSpPr>
          <p:nvPr/>
        </p:nvSpPr>
        <p:spPr bwMode="auto">
          <a:xfrm>
            <a:off x="3962400" y="5867400"/>
            <a:ext cx="381000" cy="0"/>
          </a:xfrm>
          <a:prstGeom prst="line">
            <a:avLst/>
          </a:prstGeom>
          <a:noFill/>
          <a:ln w="9525">
            <a:solidFill>
              <a:schemeClr val="tx1"/>
            </a:solidFill>
            <a:round/>
            <a:headEnd/>
            <a:tailEnd/>
          </a:ln>
        </p:spPr>
        <p:txBody>
          <a:bodyPr/>
          <a:lstStyle/>
          <a:p>
            <a:endParaRPr lang="en-US"/>
          </a:p>
        </p:txBody>
      </p:sp>
      <p:sp>
        <p:nvSpPr>
          <p:cNvPr id="93253" name="Line 81"/>
          <p:cNvSpPr>
            <a:spLocks noChangeShapeType="1"/>
          </p:cNvSpPr>
          <p:nvPr/>
        </p:nvSpPr>
        <p:spPr bwMode="auto">
          <a:xfrm>
            <a:off x="4038600" y="5943600"/>
            <a:ext cx="228600" cy="0"/>
          </a:xfrm>
          <a:prstGeom prst="line">
            <a:avLst/>
          </a:prstGeom>
          <a:noFill/>
          <a:ln w="9525">
            <a:solidFill>
              <a:schemeClr val="tx1"/>
            </a:solidFill>
            <a:round/>
            <a:headEnd/>
            <a:tailEnd/>
          </a:ln>
        </p:spPr>
        <p:txBody>
          <a:bodyPr/>
          <a:lstStyle/>
          <a:p>
            <a:endParaRPr lang="en-US"/>
          </a:p>
        </p:txBody>
      </p:sp>
      <p:sp>
        <p:nvSpPr>
          <p:cNvPr id="93254" name="Line 82"/>
          <p:cNvSpPr>
            <a:spLocks noChangeShapeType="1"/>
          </p:cNvSpPr>
          <p:nvPr/>
        </p:nvSpPr>
        <p:spPr bwMode="auto">
          <a:xfrm>
            <a:off x="4038600" y="5791200"/>
            <a:ext cx="228600" cy="0"/>
          </a:xfrm>
          <a:prstGeom prst="line">
            <a:avLst/>
          </a:prstGeom>
          <a:noFill/>
          <a:ln w="9525">
            <a:solidFill>
              <a:schemeClr val="tx1"/>
            </a:solidFill>
            <a:round/>
            <a:headEnd/>
            <a:tailEnd/>
          </a:ln>
        </p:spPr>
        <p:txBody>
          <a:bodyPr/>
          <a:lstStyle/>
          <a:p>
            <a:endParaRPr lang="en-US"/>
          </a:p>
        </p:txBody>
      </p:sp>
      <p:sp>
        <p:nvSpPr>
          <p:cNvPr id="93255" name="Line 83"/>
          <p:cNvSpPr>
            <a:spLocks noChangeShapeType="1"/>
          </p:cNvSpPr>
          <p:nvPr/>
        </p:nvSpPr>
        <p:spPr bwMode="auto">
          <a:xfrm rot="565570">
            <a:off x="3352800" y="5867400"/>
            <a:ext cx="152400" cy="0"/>
          </a:xfrm>
          <a:prstGeom prst="line">
            <a:avLst/>
          </a:prstGeom>
          <a:noFill/>
          <a:ln w="9525">
            <a:solidFill>
              <a:schemeClr val="tx1"/>
            </a:solidFill>
            <a:round/>
            <a:headEnd/>
            <a:tailEnd/>
          </a:ln>
        </p:spPr>
        <p:txBody>
          <a:bodyPr/>
          <a:lstStyle/>
          <a:p>
            <a:endParaRPr lang="en-US"/>
          </a:p>
        </p:txBody>
      </p:sp>
      <p:sp>
        <p:nvSpPr>
          <p:cNvPr id="93256" name="AutoShape 84">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40642"/>
                                        </p:tgtEl>
                                        <p:attrNameLst>
                                          <p:attrName>style.visibility</p:attrName>
                                        </p:attrNameLst>
                                      </p:cBhvr>
                                      <p:to>
                                        <p:strVal val="visible"/>
                                      </p:to>
                                    </p:set>
                                    <p:anim calcmode="lin" valueType="num">
                                      <p:cBhvr>
                                        <p:cTn id="7" dur="500" fill="hold"/>
                                        <p:tgtEl>
                                          <p:spTgt spid="240642"/>
                                        </p:tgtEl>
                                        <p:attrNameLst>
                                          <p:attrName>ppt_w</p:attrName>
                                        </p:attrNameLst>
                                      </p:cBhvr>
                                      <p:tavLst>
                                        <p:tav tm="0">
                                          <p:val>
                                            <p:fltVal val="0"/>
                                          </p:val>
                                        </p:tav>
                                        <p:tav tm="100000">
                                          <p:val>
                                            <p:strVal val="#ppt_w"/>
                                          </p:val>
                                        </p:tav>
                                      </p:tavLst>
                                    </p:anim>
                                    <p:anim calcmode="lin" valueType="num">
                                      <p:cBhvr>
                                        <p:cTn id="8" dur="500" fill="hold"/>
                                        <p:tgtEl>
                                          <p:spTgt spid="240642"/>
                                        </p:tgtEl>
                                        <p:attrNameLst>
                                          <p:attrName>ppt_h</p:attrName>
                                        </p:attrNameLst>
                                      </p:cBhvr>
                                      <p:tavLst>
                                        <p:tav tm="0">
                                          <p:val>
                                            <p:fltVal val="0"/>
                                          </p:val>
                                        </p:tav>
                                        <p:tav tm="100000">
                                          <p:val>
                                            <p:strVal val="#ppt_h"/>
                                          </p:val>
                                        </p:tav>
                                      </p:tavLst>
                                    </p:anim>
                                    <p:animEffect transition="in" filter="fade">
                                      <p:cBhvr>
                                        <p:cTn id="9" dur="500"/>
                                        <p:tgtEl>
                                          <p:spTgt spid="240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7" name="Rectangle 5"/>
          <p:cNvSpPr>
            <a:spLocks noChangeArrowheads="1"/>
          </p:cNvSpPr>
          <p:nvPr/>
        </p:nvSpPr>
        <p:spPr bwMode="auto">
          <a:xfrm>
            <a:off x="1295400" y="2438400"/>
            <a:ext cx="1371600" cy="457200"/>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400"/>
              <a:t>4 atm</a:t>
            </a:r>
          </a:p>
        </p:txBody>
      </p:sp>
      <p:sp>
        <p:nvSpPr>
          <p:cNvPr id="12292" name="Rectangle 6"/>
          <p:cNvSpPr>
            <a:spLocks noChangeArrowheads="1"/>
          </p:cNvSpPr>
          <p:nvPr/>
        </p:nvSpPr>
        <p:spPr bwMode="auto">
          <a:xfrm>
            <a:off x="762000" y="914400"/>
            <a:ext cx="4876800" cy="914400"/>
          </a:xfrm>
          <a:prstGeom prst="rect">
            <a:avLst/>
          </a:prstGeom>
          <a:noFill/>
          <a:ln w="9525">
            <a:noFill/>
            <a:miter lim="800000"/>
            <a:headEnd/>
            <a:tailEnd/>
          </a:ln>
        </p:spPr>
        <p:txBody>
          <a:bodyPr lIns="92075" tIns="46038" rIns="92075" bIns="46038"/>
          <a:lstStyle/>
          <a:p>
            <a:pPr marL="342900" indent="-342900" algn="l">
              <a:spcBef>
                <a:spcPct val="20000"/>
              </a:spcBef>
            </a:pPr>
            <a:r>
              <a:rPr lang="en-US" sz="2800"/>
              <a:t>As you remove molecules from a container the pressure decreases.</a:t>
            </a:r>
          </a:p>
        </p:txBody>
      </p:sp>
      <p:sp>
        <p:nvSpPr>
          <p:cNvPr id="12293" name="AutoShape 7"/>
          <p:cNvSpPr>
            <a:spLocks noChangeArrowheads="1"/>
          </p:cNvSpPr>
          <p:nvPr/>
        </p:nvSpPr>
        <p:spPr bwMode="auto">
          <a:xfrm>
            <a:off x="1066800" y="3886200"/>
            <a:ext cx="1524000" cy="2362200"/>
          </a:xfrm>
          <a:prstGeom prst="can">
            <a:avLst>
              <a:gd name="adj" fmla="val 31352"/>
            </a:avLst>
          </a:prstGeom>
          <a:solidFill>
            <a:srgbClr val="E6E6E6">
              <a:alpha val="18823"/>
            </a:srgbClr>
          </a:solidFill>
          <a:ln w="9525">
            <a:solidFill>
              <a:schemeClr val="tx1"/>
            </a:solidFill>
            <a:round/>
            <a:headEnd/>
            <a:tailEnd/>
          </a:ln>
        </p:spPr>
        <p:txBody>
          <a:bodyPr wrap="none" anchor="ctr"/>
          <a:lstStyle/>
          <a:p>
            <a:endParaRPr lang="en-US"/>
          </a:p>
        </p:txBody>
      </p:sp>
      <p:sp>
        <p:nvSpPr>
          <p:cNvPr id="12294" name="AutoShape 8"/>
          <p:cNvSpPr>
            <a:spLocks noChangeArrowheads="1"/>
          </p:cNvSpPr>
          <p:nvPr/>
        </p:nvSpPr>
        <p:spPr bwMode="auto">
          <a:xfrm>
            <a:off x="1752600" y="3505200"/>
            <a:ext cx="228600" cy="533400"/>
          </a:xfrm>
          <a:prstGeom prst="roundRect">
            <a:avLst>
              <a:gd name="adj" fmla="val 16667"/>
            </a:avLst>
          </a:prstGeom>
          <a:solidFill>
            <a:srgbClr val="F9F9F9"/>
          </a:solidFill>
          <a:ln w="9525">
            <a:solidFill>
              <a:schemeClr val="tx1"/>
            </a:solidFill>
            <a:round/>
            <a:headEnd/>
            <a:tailEnd/>
          </a:ln>
        </p:spPr>
        <p:txBody>
          <a:bodyPr wrap="none" anchor="ctr"/>
          <a:lstStyle/>
          <a:p>
            <a:endParaRPr lang="en-US"/>
          </a:p>
        </p:txBody>
      </p:sp>
      <p:sp>
        <p:nvSpPr>
          <p:cNvPr id="12295" name="Oval 9"/>
          <p:cNvSpPr>
            <a:spLocks noChangeArrowheads="1"/>
          </p:cNvSpPr>
          <p:nvPr/>
        </p:nvSpPr>
        <p:spPr bwMode="auto">
          <a:xfrm>
            <a:off x="1447800" y="2971800"/>
            <a:ext cx="838200" cy="762000"/>
          </a:xfrm>
          <a:prstGeom prst="ellipse">
            <a:avLst/>
          </a:prstGeom>
          <a:solidFill>
            <a:schemeClr val="bg1"/>
          </a:solidFill>
          <a:ln w="9525">
            <a:solidFill>
              <a:schemeClr val="tx1"/>
            </a:solidFill>
            <a:round/>
            <a:headEnd/>
            <a:tailEnd/>
          </a:ln>
        </p:spPr>
        <p:txBody>
          <a:bodyPr wrap="none" anchor="ctr"/>
          <a:lstStyle/>
          <a:p>
            <a:endParaRPr lang="en-US"/>
          </a:p>
        </p:txBody>
      </p:sp>
      <p:sp>
        <p:nvSpPr>
          <p:cNvPr id="12296" name="Freeform 10"/>
          <p:cNvSpPr>
            <a:spLocks/>
          </p:cNvSpPr>
          <p:nvPr/>
        </p:nvSpPr>
        <p:spPr bwMode="auto">
          <a:xfrm>
            <a:off x="1524000" y="3048000"/>
            <a:ext cx="685800" cy="381000"/>
          </a:xfrm>
          <a:custGeom>
            <a:avLst/>
            <a:gdLst>
              <a:gd name="T0" fmla="*/ 0 w 384"/>
              <a:gd name="T1" fmla="*/ 381000 h 240"/>
              <a:gd name="T2" fmla="*/ 64294 w 384"/>
              <a:gd name="T3" fmla="*/ 123825 h 240"/>
              <a:gd name="T4" fmla="*/ 342900 w 384"/>
              <a:gd name="T5" fmla="*/ 0 h 240"/>
              <a:gd name="T6" fmla="*/ 621506 w 384"/>
              <a:gd name="T7" fmla="*/ 123825 h 240"/>
              <a:gd name="T8" fmla="*/ 685800 w 384"/>
              <a:gd name="T9" fmla="*/ 381000 h 240"/>
              <a:gd name="T10" fmla="*/ 0 60000 65536"/>
              <a:gd name="T11" fmla="*/ 0 60000 65536"/>
              <a:gd name="T12" fmla="*/ 0 60000 65536"/>
              <a:gd name="T13" fmla="*/ 0 60000 65536"/>
              <a:gd name="T14" fmla="*/ 0 60000 65536"/>
              <a:gd name="T15" fmla="*/ 0 w 384"/>
              <a:gd name="T16" fmla="*/ 0 h 240"/>
              <a:gd name="T17" fmla="*/ 384 w 384"/>
              <a:gd name="T18" fmla="*/ 240 h 240"/>
            </a:gdLst>
            <a:ahLst/>
            <a:cxnLst>
              <a:cxn ang="T10">
                <a:pos x="T0" y="T1"/>
              </a:cxn>
              <a:cxn ang="T11">
                <a:pos x="T2" y="T3"/>
              </a:cxn>
              <a:cxn ang="T12">
                <a:pos x="T4" y="T5"/>
              </a:cxn>
              <a:cxn ang="T13">
                <a:pos x="T6" y="T7"/>
              </a:cxn>
              <a:cxn ang="T14">
                <a:pos x="T8" y="T9"/>
              </a:cxn>
            </a:cxnLst>
            <a:rect l="T15" t="T16" r="T17" b="T18"/>
            <a:pathLst>
              <a:path w="384" h="240">
                <a:moveTo>
                  <a:pt x="0" y="240"/>
                </a:moveTo>
                <a:cubicBezTo>
                  <a:pt x="6" y="213"/>
                  <a:pt x="4" y="118"/>
                  <a:pt x="36" y="78"/>
                </a:cubicBezTo>
                <a:cubicBezTo>
                  <a:pt x="68" y="38"/>
                  <a:pt x="140" y="0"/>
                  <a:pt x="192" y="0"/>
                </a:cubicBezTo>
                <a:cubicBezTo>
                  <a:pt x="244" y="0"/>
                  <a:pt x="316" y="38"/>
                  <a:pt x="348" y="78"/>
                </a:cubicBezTo>
                <a:cubicBezTo>
                  <a:pt x="380" y="118"/>
                  <a:pt x="377" y="206"/>
                  <a:pt x="384" y="240"/>
                </a:cubicBezTo>
              </a:path>
            </a:pathLst>
          </a:custGeom>
          <a:noFill/>
          <a:ln w="28575">
            <a:solidFill>
              <a:schemeClr val="tx1"/>
            </a:solidFill>
            <a:round/>
            <a:headEnd/>
            <a:tailEnd/>
          </a:ln>
        </p:spPr>
        <p:txBody>
          <a:bodyPr/>
          <a:lstStyle/>
          <a:p>
            <a:endParaRPr lang="en-US"/>
          </a:p>
        </p:txBody>
      </p:sp>
      <p:sp>
        <p:nvSpPr>
          <p:cNvPr id="12297" name="Line 11"/>
          <p:cNvSpPr>
            <a:spLocks noChangeShapeType="1"/>
          </p:cNvSpPr>
          <p:nvPr/>
        </p:nvSpPr>
        <p:spPr bwMode="auto">
          <a:xfrm>
            <a:off x="1524000" y="3429000"/>
            <a:ext cx="76200" cy="0"/>
          </a:xfrm>
          <a:prstGeom prst="line">
            <a:avLst/>
          </a:prstGeom>
          <a:noFill/>
          <a:ln w="9525">
            <a:solidFill>
              <a:schemeClr val="tx1"/>
            </a:solidFill>
            <a:round/>
            <a:headEnd/>
            <a:tailEnd/>
          </a:ln>
        </p:spPr>
        <p:txBody>
          <a:bodyPr/>
          <a:lstStyle/>
          <a:p>
            <a:endParaRPr lang="en-US"/>
          </a:p>
        </p:txBody>
      </p:sp>
      <p:sp>
        <p:nvSpPr>
          <p:cNvPr id="12298" name="Line 12"/>
          <p:cNvSpPr>
            <a:spLocks noChangeShapeType="1"/>
          </p:cNvSpPr>
          <p:nvPr/>
        </p:nvSpPr>
        <p:spPr bwMode="auto">
          <a:xfrm flipH="1">
            <a:off x="2133600" y="3429000"/>
            <a:ext cx="76200" cy="0"/>
          </a:xfrm>
          <a:prstGeom prst="line">
            <a:avLst/>
          </a:prstGeom>
          <a:noFill/>
          <a:ln w="9525">
            <a:solidFill>
              <a:schemeClr val="tx1"/>
            </a:solidFill>
            <a:round/>
            <a:headEnd/>
            <a:tailEnd/>
          </a:ln>
        </p:spPr>
        <p:txBody>
          <a:bodyPr/>
          <a:lstStyle/>
          <a:p>
            <a:endParaRPr lang="en-US"/>
          </a:p>
        </p:txBody>
      </p:sp>
      <p:sp>
        <p:nvSpPr>
          <p:cNvPr id="12299" name="Line 13"/>
          <p:cNvSpPr>
            <a:spLocks noChangeShapeType="1"/>
          </p:cNvSpPr>
          <p:nvPr/>
        </p:nvSpPr>
        <p:spPr bwMode="auto">
          <a:xfrm flipV="1">
            <a:off x="1828800" y="3200400"/>
            <a:ext cx="228600" cy="304800"/>
          </a:xfrm>
          <a:prstGeom prst="line">
            <a:avLst/>
          </a:prstGeom>
          <a:noFill/>
          <a:ln w="38100">
            <a:solidFill>
              <a:srgbClr val="FF0000"/>
            </a:solidFill>
            <a:round/>
            <a:headEnd/>
            <a:tailEnd type="triangle" w="med" len="med"/>
          </a:ln>
        </p:spPr>
        <p:txBody>
          <a:bodyPr/>
          <a:lstStyle/>
          <a:p>
            <a:endParaRPr lang="en-US"/>
          </a:p>
        </p:txBody>
      </p:sp>
      <p:sp>
        <p:nvSpPr>
          <p:cNvPr id="12300" name="Oval 14"/>
          <p:cNvSpPr>
            <a:spLocks noChangeAspect="1" noChangeArrowheads="1"/>
          </p:cNvSpPr>
          <p:nvPr/>
        </p:nvSpPr>
        <p:spPr bwMode="auto">
          <a:xfrm>
            <a:off x="1447800" y="4419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01" name="Oval 15"/>
          <p:cNvSpPr>
            <a:spLocks noChangeAspect="1" noChangeArrowheads="1"/>
          </p:cNvSpPr>
          <p:nvPr/>
        </p:nvSpPr>
        <p:spPr bwMode="auto">
          <a:xfrm>
            <a:off x="1600200" y="4724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02" name="Oval 16"/>
          <p:cNvSpPr>
            <a:spLocks noChangeAspect="1" noChangeArrowheads="1"/>
          </p:cNvSpPr>
          <p:nvPr/>
        </p:nvSpPr>
        <p:spPr bwMode="auto">
          <a:xfrm>
            <a:off x="1981200" y="4572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03" name="Oval 17"/>
          <p:cNvSpPr>
            <a:spLocks noChangeAspect="1" noChangeArrowheads="1"/>
          </p:cNvSpPr>
          <p:nvPr/>
        </p:nvSpPr>
        <p:spPr bwMode="auto">
          <a:xfrm>
            <a:off x="1219200" y="5181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04" name="Oval 18"/>
          <p:cNvSpPr>
            <a:spLocks noChangeAspect="1" noChangeArrowheads="1"/>
          </p:cNvSpPr>
          <p:nvPr/>
        </p:nvSpPr>
        <p:spPr bwMode="auto">
          <a:xfrm>
            <a:off x="1676400" y="5105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05" name="Oval 19"/>
          <p:cNvSpPr>
            <a:spLocks noChangeAspect="1" noChangeArrowheads="1"/>
          </p:cNvSpPr>
          <p:nvPr/>
        </p:nvSpPr>
        <p:spPr bwMode="auto">
          <a:xfrm>
            <a:off x="1905000" y="48768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06" name="Oval 20"/>
          <p:cNvSpPr>
            <a:spLocks noChangeAspect="1" noChangeArrowheads="1"/>
          </p:cNvSpPr>
          <p:nvPr/>
        </p:nvSpPr>
        <p:spPr bwMode="auto">
          <a:xfrm>
            <a:off x="1143000" y="4724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07" name="Oval 21"/>
          <p:cNvSpPr>
            <a:spLocks noChangeAspect="1" noChangeArrowheads="1"/>
          </p:cNvSpPr>
          <p:nvPr/>
        </p:nvSpPr>
        <p:spPr bwMode="auto">
          <a:xfrm>
            <a:off x="2057400" y="5410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08" name="Oval 22"/>
          <p:cNvSpPr>
            <a:spLocks noChangeAspect="1" noChangeArrowheads="1"/>
          </p:cNvSpPr>
          <p:nvPr/>
        </p:nvSpPr>
        <p:spPr bwMode="auto">
          <a:xfrm>
            <a:off x="2362200" y="43005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09" name="Oval 23"/>
          <p:cNvSpPr>
            <a:spLocks noChangeAspect="1" noChangeArrowheads="1"/>
          </p:cNvSpPr>
          <p:nvPr/>
        </p:nvSpPr>
        <p:spPr bwMode="auto">
          <a:xfrm>
            <a:off x="2395538" y="5105400"/>
            <a:ext cx="119062"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10" name="Oval 25"/>
          <p:cNvSpPr>
            <a:spLocks noChangeAspect="1" noChangeArrowheads="1"/>
          </p:cNvSpPr>
          <p:nvPr/>
        </p:nvSpPr>
        <p:spPr bwMode="auto">
          <a:xfrm>
            <a:off x="1752600" y="44196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11" name="Oval 26"/>
          <p:cNvSpPr>
            <a:spLocks noChangeAspect="1" noChangeArrowheads="1"/>
          </p:cNvSpPr>
          <p:nvPr/>
        </p:nvSpPr>
        <p:spPr bwMode="auto">
          <a:xfrm>
            <a:off x="1447800" y="5486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12" name="Oval 27"/>
          <p:cNvSpPr>
            <a:spLocks noChangeAspect="1" noChangeArrowheads="1"/>
          </p:cNvSpPr>
          <p:nvPr/>
        </p:nvSpPr>
        <p:spPr bwMode="auto">
          <a:xfrm>
            <a:off x="1752600" y="5410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13" name="Oval 28"/>
          <p:cNvSpPr>
            <a:spLocks noChangeAspect="1" noChangeArrowheads="1"/>
          </p:cNvSpPr>
          <p:nvPr/>
        </p:nvSpPr>
        <p:spPr bwMode="auto">
          <a:xfrm>
            <a:off x="1371600" y="4953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14" name="Oval 29"/>
          <p:cNvSpPr>
            <a:spLocks noChangeAspect="1" noChangeArrowheads="1"/>
          </p:cNvSpPr>
          <p:nvPr/>
        </p:nvSpPr>
        <p:spPr bwMode="auto">
          <a:xfrm>
            <a:off x="2286000" y="48768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15" name="Oval 30"/>
          <p:cNvSpPr>
            <a:spLocks noChangeAspect="1" noChangeArrowheads="1"/>
          </p:cNvSpPr>
          <p:nvPr/>
        </p:nvSpPr>
        <p:spPr bwMode="auto">
          <a:xfrm>
            <a:off x="2286000" y="4572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16" name="Oval 31"/>
          <p:cNvSpPr>
            <a:spLocks noChangeAspect="1" noChangeArrowheads="1"/>
          </p:cNvSpPr>
          <p:nvPr/>
        </p:nvSpPr>
        <p:spPr bwMode="auto">
          <a:xfrm>
            <a:off x="1143000" y="43767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17" name="Oval 32"/>
          <p:cNvSpPr>
            <a:spLocks noChangeAspect="1" noChangeArrowheads="1"/>
          </p:cNvSpPr>
          <p:nvPr/>
        </p:nvSpPr>
        <p:spPr bwMode="auto">
          <a:xfrm>
            <a:off x="1981200" y="5105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18" name="Oval 33"/>
          <p:cNvSpPr>
            <a:spLocks noChangeAspect="1" noChangeArrowheads="1"/>
          </p:cNvSpPr>
          <p:nvPr/>
        </p:nvSpPr>
        <p:spPr bwMode="auto">
          <a:xfrm>
            <a:off x="2057400" y="43767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19" name="Oval 34"/>
          <p:cNvSpPr>
            <a:spLocks noChangeAspect="1" noChangeArrowheads="1"/>
          </p:cNvSpPr>
          <p:nvPr/>
        </p:nvSpPr>
        <p:spPr bwMode="auto">
          <a:xfrm>
            <a:off x="2362200" y="5410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20" name="Oval 37"/>
          <p:cNvSpPr>
            <a:spLocks noChangeAspect="1" noChangeArrowheads="1"/>
          </p:cNvSpPr>
          <p:nvPr/>
        </p:nvSpPr>
        <p:spPr bwMode="auto">
          <a:xfrm>
            <a:off x="1676400" y="59769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21" name="Oval 38"/>
          <p:cNvSpPr>
            <a:spLocks noChangeAspect="1" noChangeArrowheads="1"/>
          </p:cNvSpPr>
          <p:nvPr/>
        </p:nvSpPr>
        <p:spPr bwMode="auto">
          <a:xfrm>
            <a:off x="1371600" y="5867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22" name="Oval 39"/>
          <p:cNvSpPr>
            <a:spLocks noChangeAspect="1" noChangeArrowheads="1"/>
          </p:cNvSpPr>
          <p:nvPr/>
        </p:nvSpPr>
        <p:spPr bwMode="auto">
          <a:xfrm>
            <a:off x="1676400" y="57150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23" name="Oval 40"/>
          <p:cNvSpPr>
            <a:spLocks noChangeAspect="1" noChangeArrowheads="1"/>
          </p:cNvSpPr>
          <p:nvPr/>
        </p:nvSpPr>
        <p:spPr bwMode="auto">
          <a:xfrm>
            <a:off x="1295400" y="56721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24" name="Oval 41"/>
          <p:cNvSpPr>
            <a:spLocks noChangeAspect="1" noChangeArrowheads="1"/>
          </p:cNvSpPr>
          <p:nvPr/>
        </p:nvSpPr>
        <p:spPr bwMode="auto">
          <a:xfrm>
            <a:off x="2209800" y="55959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25" name="Oval 42"/>
          <p:cNvSpPr>
            <a:spLocks noChangeAspect="1" noChangeArrowheads="1"/>
          </p:cNvSpPr>
          <p:nvPr/>
        </p:nvSpPr>
        <p:spPr bwMode="auto">
          <a:xfrm>
            <a:off x="2209800" y="52911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26" name="Oval 43"/>
          <p:cNvSpPr>
            <a:spLocks noChangeAspect="1" noChangeArrowheads="1"/>
          </p:cNvSpPr>
          <p:nvPr/>
        </p:nvSpPr>
        <p:spPr bwMode="auto">
          <a:xfrm>
            <a:off x="1176338" y="5443538"/>
            <a:ext cx="119062"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27" name="Oval 44"/>
          <p:cNvSpPr>
            <a:spLocks noChangeAspect="1" noChangeArrowheads="1"/>
          </p:cNvSpPr>
          <p:nvPr/>
        </p:nvSpPr>
        <p:spPr bwMode="auto">
          <a:xfrm>
            <a:off x="1905000" y="58245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28" name="Oval 45"/>
          <p:cNvSpPr>
            <a:spLocks noChangeAspect="1" noChangeArrowheads="1"/>
          </p:cNvSpPr>
          <p:nvPr/>
        </p:nvSpPr>
        <p:spPr bwMode="auto">
          <a:xfrm>
            <a:off x="1905000" y="5595938"/>
            <a:ext cx="119063" cy="119062"/>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29" name="Oval 46"/>
          <p:cNvSpPr>
            <a:spLocks noChangeAspect="1" noChangeArrowheads="1"/>
          </p:cNvSpPr>
          <p:nvPr/>
        </p:nvSpPr>
        <p:spPr bwMode="auto">
          <a:xfrm>
            <a:off x="2286000" y="5867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30" name="Oval 47"/>
          <p:cNvSpPr>
            <a:spLocks noChangeAspect="1" noChangeArrowheads="1"/>
          </p:cNvSpPr>
          <p:nvPr/>
        </p:nvSpPr>
        <p:spPr bwMode="auto">
          <a:xfrm>
            <a:off x="1447800" y="52578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31" name="Oval 48"/>
          <p:cNvSpPr>
            <a:spLocks noChangeAspect="1" noChangeArrowheads="1"/>
          </p:cNvSpPr>
          <p:nvPr/>
        </p:nvSpPr>
        <p:spPr bwMode="auto">
          <a:xfrm>
            <a:off x="2133600" y="47244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32" name="Oval 49"/>
          <p:cNvSpPr>
            <a:spLocks noChangeAspect="1" noChangeArrowheads="1"/>
          </p:cNvSpPr>
          <p:nvPr/>
        </p:nvSpPr>
        <p:spPr bwMode="auto">
          <a:xfrm>
            <a:off x="1371600" y="4648200"/>
            <a:ext cx="119063"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33" name="Oval 50"/>
          <p:cNvSpPr>
            <a:spLocks noChangeAspect="1" noChangeArrowheads="1"/>
          </p:cNvSpPr>
          <p:nvPr/>
        </p:nvSpPr>
        <p:spPr bwMode="auto">
          <a:xfrm>
            <a:off x="2014538" y="6019800"/>
            <a:ext cx="119062" cy="119063"/>
          </a:xfrm>
          <a:prstGeom prst="ellipse">
            <a:avLst/>
          </a:prstGeom>
          <a:gradFill rotWithShape="1">
            <a:gsLst>
              <a:gs pos="0">
                <a:srgbClr val="FF6600"/>
              </a:gs>
              <a:gs pos="100000">
                <a:srgbClr val="FFFF00"/>
              </a:gs>
            </a:gsLst>
            <a:lin ang="2700000" scaled="1"/>
          </a:gradFill>
          <a:ln w="9525">
            <a:noFill/>
            <a:round/>
            <a:headEnd/>
            <a:tailEnd/>
          </a:ln>
        </p:spPr>
        <p:txBody>
          <a:bodyPr wrap="none" anchor="ctr"/>
          <a:lstStyle/>
          <a:p>
            <a:endParaRPr lang="en-US"/>
          </a:p>
        </p:txBody>
      </p:sp>
      <p:sp>
        <p:nvSpPr>
          <p:cNvPr id="12334" name="AutoShape 51"/>
          <p:cNvSpPr>
            <a:spLocks noChangeArrowheads="1"/>
          </p:cNvSpPr>
          <p:nvPr/>
        </p:nvSpPr>
        <p:spPr bwMode="auto">
          <a:xfrm rot="5400000">
            <a:off x="2628900" y="5676900"/>
            <a:ext cx="228600" cy="457200"/>
          </a:xfrm>
          <a:prstGeom prst="can">
            <a:avLst>
              <a:gd name="adj" fmla="val 50000"/>
            </a:avLst>
          </a:prstGeom>
          <a:gradFill rotWithShape="1">
            <a:gsLst>
              <a:gs pos="0">
                <a:srgbClr val="E6E6E6"/>
              </a:gs>
              <a:gs pos="100000">
                <a:schemeClr val="bg1"/>
              </a:gs>
            </a:gsLst>
            <a:path path="rect">
              <a:fillToRect r="100000" b="100000"/>
            </a:path>
          </a:gradFill>
          <a:ln w="9525">
            <a:solidFill>
              <a:schemeClr val="tx1"/>
            </a:solidFill>
            <a:round/>
            <a:headEnd/>
            <a:tailEnd/>
          </a:ln>
        </p:spPr>
        <p:txBody>
          <a:bodyPr wrap="none" anchor="ctr"/>
          <a:lstStyle/>
          <a:p>
            <a:endParaRPr lang="en-US"/>
          </a:p>
        </p:txBody>
      </p:sp>
      <p:grpSp>
        <p:nvGrpSpPr>
          <p:cNvPr id="12335" name="Group 55"/>
          <p:cNvGrpSpPr>
            <a:grpSpLocks/>
          </p:cNvGrpSpPr>
          <p:nvPr/>
        </p:nvGrpSpPr>
        <p:grpSpPr bwMode="auto">
          <a:xfrm>
            <a:off x="2762250" y="5791200"/>
            <a:ext cx="285750" cy="228600"/>
            <a:chOff x="1740" y="3648"/>
            <a:chExt cx="180" cy="144"/>
          </a:xfrm>
        </p:grpSpPr>
        <p:sp>
          <p:nvSpPr>
            <p:cNvPr id="12337" name="Freeform 53"/>
            <p:cNvSpPr>
              <a:spLocks/>
            </p:cNvSpPr>
            <p:nvPr/>
          </p:nvSpPr>
          <p:spPr bwMode="auto">
            <a:xfrm>
              <a:off x="1740" y="3648"/>
              <a:ext cx="132" cy="141"/>
            </a:xfrm>
            <a:custGeom>
              <a:avLst/>
              <a:gdLst>
                <a:gd name="T0" fmla="*/ 132 w 132"/>
                <a:gd name="T1" fmla="*/ 0 h 141"/>
                <a:gd name="T2" fmla="*/ 17 w 132"/>
                <a:gd name="T3" fmla="*/ 11 h 141"/>
                <a:gd name="T4" fmla="*/ 3 w 132"/>
                <a:gd name="T5" fmla="*/ 36 h 141"/>
                <a:gd name="T6" fmla="*/ 0 w 132"/>
                <a:gd name="T7" fmla="*/ 60 h 141"/>
                <a:gd name="T8" fmla="*/ 2 w 132"/>
                <a:gd name="T9" fmla="*/ 87 h 141"/>
                <a:gd name="T10" fmla="*/ 12 w 132"/>
                <a:gd name="T11" fmla="*/ 114 h 141"/>
                <a:gd name="T12" fmla="*/ 113 w 132"/>
                <a:gd name="T13" fmla="*/ 141 h 141"/>
                <a:gd name="T14" fmla="*/ 0 60000 65536"/>
                <a:gd name="T15" fmla="*/ 0 60000 65536"/>
                <a:gd name="T16" fmla="*/ 0 60000 65536"/>
                <a:gd name="T17" fmla="*/ 0 60000 65536"/>
                <a:gd name="T18" fmla="*/ 0 60000 65536"/>
                <a:gd name="T19" fmla="*/ 0 60000 65536"/>
                <a:gd name="T20" fmla="*/ 0 60000 65536"/>
                <a:gd name="T21" fmla="*/ 0 w 132"/>
                <a:gd name="T22" fmla="*/ 0 h 141"/>
                <a:gd name="T23" fmla="*/ 132 w 132"/>
                <a:gd name="T24" fmla="*/ 141 h 1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141">
                  <a:moveTo>
                    <a:pt x="132" y="0"/>
                  </a:moveTo>
                  <a:lnTo>
                    <a:pt x="17" y="11"/>
                  </a:lnTo>
                  <a:lnTo>
                    <a:pt x="3" y="36"/>
                  </a:lnTo>
                  <a:lnTo>
                    <a:pt x="0" y="60"/>
                  </a:lnTo>
                  <a:lnTo>
                    <a:pt x="2" y="87"/>
                  </a:lnTo>
                  <a:lnTo>
                    <a:pt x="12" y="114"/>
                  </a:lnTo>
                  <a:lnTo>
                    <a:pt x="113" y="141"/>
                  </a:lnTo>
                </a:path>
              </a:pathLst>
            </a:custGeom>
            <a:solidFill>
              <a:schemeClr val="bg2"/>
            </a:solidFill>
            <a:ln w="9525">
              <a:solidFill>
                <a:schemeClr val="tx1"/>
              </a:solidFill>
              <a:round/>
              <a:headEnd/>
              <a:tailEnd/>
            </a:ln>
          </p:spPr>
          <p:txBody>
            <a:bodyPr/>
            <a:lstStyle/>
            <a:p>
              <a:endParaRPr lang="en-US"/>
            </a:p>
          </p:txBody>
        </p:sp>
        <p:sp>
          <p:nvSpPr>
            <p:cNvPr id="12338" name="Oval 52"/>
            <p:cNvSpPr>
              <a:spLocks noChangeArrowheads="1"/>
            </p:cNvSpPr>
            <p:nvPr/>
          </p:nvSpPr>
          <p:spPr bwMode="auto">
            <a:xfrm>
              <a:off x="1824" y="3648"/>
              <a:ext cx="96" cy="144"/>
            </a:xfrm>
            <a:prstGeom prst="ellipse">
              <a:avLst/>
            </a:prstGeom>
            <a:solidFill>
              <a:schemeClr val="bg2"/>
            </a:solidFill>
            <a:ln w="9525">
              <a:solidFill>
                <a:schemeClr val="tx1"/>
              </a:solidFill>
              <a:round/>
              <a:headEnd/>
              <a:tailEnd/>
            </a:ln>
          </p:spPr>
          <p:txBody>
            <a:bodyPr wrap="none" anchor="ctr"/>
            <a:lstStyle/>
            <a:p>
              <a:endParaRPr lang="en-US"/>
            </a:p>
          </p:txBody>
        </p:sp>
      </p:grpSp>
      <p:graphicFrame>
        <p:nvGraphicFramePr>
          <p:cNvPr id="12290" name="Object 54"/>
          <p:cNvGraphicFramePr>
            <a:graphicFrameLocks/>
          </p:cNvGraphicFramePr>
          <p:nvPr/>
        </p:nvGraphicFramePr>
        <p:xfrm>
          <a:off x="4724400" y="2522538"/>
          <a:ext cx="3352800" cy="3649662"/>
        </p:xfrm>
        <a:graphic>
          <a:graphicData uri="http://schemas.openxmlformats.org/presentationml/2006/ole">
            <mc:AlternateContent xmlns:mc="http://schemas.openxmlformats.org/markup-compatibility/2006">
              <mc:Choice xmlns:v="urn:schemas-microsoft-com:vml" Requires="v">
                <p:oleObj spid="_x0000_s12291" name="CorelDRAW!" r:id="rId4" imgW="369401" imgH="402690" progId="CDraw4">
                  <p:embed/>
                </p:oleObj>
              </mc:Choice>
              <mc:Fallback>
                <p:oleObj name="CorelDRAW!" r:id="rId4" imgW="369401" imgH="402690" progId="CDraw4">
                  <p:embed/>
                  <p:pic>
                    <p:nvPicPr>
                      <p:cNvPr id="0" name="Object 5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522538"/>
                        <a:ext cx="3352800"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36" name="AutoShape 56">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38597"/>
                                        </p:tgtEl>
                                        <p:attrNameLst>
                                          <p:attrName>style.visibility</p:attrName>
                                        </p:attrNameLst>
                                      </p:cBhvr>
                                      <p:to>
                                        <p:strVal val="visible"/>
                                      </p:to>
                                    </p:set>
                                    <p:anim calcmode="lin" valueType="num">
                                      <p:cBhvr>
                                        <p:cTn id="7" dur="500" fill="hold"/>
                                        <p:tgtEl>
                                          <p:spTgt spid="238597"/>
                                        </p:tgtEl>
                                        <p:attrNameLst>
                                          <p:attrName>ppt_w</p:attrName>
                                        </p:attrNameLst>
                                      </p:cBhvr>
                                      <p:tavLst>
                                        <p:tav tm="0">
                                          <p:val>
                                            <p:fltVal val="0"/>
                                          </p:val>
                                        </p:tav>
                                        <p:tav tm="100000">
                                          <p:val>
                                            <p:strVal val="#ppt_w"/>
                                          </p:val>
                                        </p:tav>
                                      </p:tavLst>
                                    </p:anim>
                                    <p:anim calcmode="lin" valueType="num">
                                      <p:cBhvr>
                                        <p:cTn id="8" dur="500" fill="hold"/>
                                        <p:tgtEl>
                                          <p:spTgt spid="238597"/>
                                        </p:tgtEl>
                                        <p:attrNameLst>
                                          <p:attrName>ppt_h</p:attrName>
                                        </p:attrNameLst>
                                      </p:cBhvr>
                                      <p:tavLst>
                                        <p:tav tm="0">
                                          <p:val>
                                            <p:fltVal val="0"/>
                                          </p:val>
                                        </p:tav>
                                        <p:tav tm="100000">
                                          <p:val>
                                            <p:strVal val="#ppt_h"/>
                                          </p:val>
                                        </p:tav>
                                      </p:tavLst>
                                    </p:anim>
                                    <p:animEffect transition="in" filter="fade">
                                      <p:cBhvr>
                                        <p:cTn id="9" dur="500"/>
                                        <p:tgtEl>
                                          <p:spTgt spid="23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33" name="Terrarium Earth 1_21.wmv">
            <a:hlinkClick r:id="" action="ppaction://media"/>
          </p:cNvPr>
          <p:cNvPicPr>
            <a:picLocks noRot="1" noChangeAspect="1" noChangeArrowheads="1"/>
          </p:cNvPicPr>
          <p:nvPr>
            <a:videoFile r:link="rId2"/>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944131" name="Rectangle 3"/>
          <p:cNvSpPr>
            <a:spLocks noGrp="1" noChangeArrowheads="1"/>
          </p:cNvSpPr>
          <p:nvPr>
            <p:ph type="title"/>
          </p:nvPr>
        </p:nvSpPr>
        <p:spPr/>
        <p:txBody>
          <a:bodyPr/>
          <a:lstStyle/>
          <a:p>
            <a:pPr eaLnBrk="1" hangingPunct="1">
              <a:defRPr/>
            </a:pPr>
            <a:r>
              <a:rPr lang="en-US" smtClean="0"/>
              <a:t>Earth as a Closed System</a:t>
            </a:r>
          </a:p>
        </p:txBody>
      </p:sp>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4413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44133"/>
                                        </p:tgtEl>
                                      </p:cBhvr>
                                    </p:cmd>
                                  </p:childTnLst>
                                </p:cTn>
                              </p:par>
                            </p:childTnLst>
                          </p:cTn>
                        </p:par>
                      </p:childTnLst>
                    </p:cTn>
                  </p:par>
                </p:childTnLst>
              </p:cTn>
              <p:nextCondLst>
                <p:cond evt="onClick" delay="0">
                  <p:tgtEl>
                    <p:spTgt spid="944133"/>
                  </p:tgtEl>
                </p:cond>
              </p:nextCondLst>
            </p:seq>
            <p:video>
              <p:cMediaNode>
                <p:cTn id="7" fill="hold" display="0">
                  <p:stCondLst>
                    <p:cond delay="indefinite"/>
                  </p:stCondLst>
                  <p:endCondLst>
                    <p:cond evt="onNext" delay="0">
                      <p:tgtEl>
                        <p:sldTgt/>
                      </p:tgtEl>
                    </p:cond>
                    <p:cond evt="onPrev" delay="0">
                      <p:tgtEl>
                        <p:sldTgt/>
                      </p:tgtEl>
                    </p:cond>
                  </p:endCondLst>
                </p:cTn>
                <p:tgtEl>
                  <p:spTgt spid="944133"/>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314" name="Object 2"/>
          <p:cNvGraphicFramePr>
            <a:graphicFrameLocks/>
          </p:cNvGraphicFramePr>
          <p:nvPr/>
        </p:nvGraphicFramePr>
        <p:xfrm>
          <a:off x="654050" y="1989138"/>
          <a:ext cx="2035175" cy="3481387"/>
        </p:xfrm>
        <a:graphic>
          <a:graphicData uri="http://schemas.openxmlformats.org/presentationml/2006/ole">
            <mc:AlternateContent xmlns:mc="http://schemas.openxmlformats.org/markup-compatibility/2006">
              <mc:Choice xmlns:v="urn:schemas-microsoft-com:vml" Requires="v">
                <p:oleObj spid="_x0000_s13315" name="CorelDRAW!" r:id="rId4" imgW="193612" imgH="330534" progId="CDraw4">
                  <p:embed/>
                </p:oleObj>
              </mc:Choice>
              <mc:Fallback>
                <p:oleObj name="CorelDRAW!" r:id="rId4" imgW="193612" imgH="330534" progId="CDraw4">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 y="1989138"/>
                        <a:ext cx="2035175"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Rectangle 3"/>
          <p:cNvSpPr>
            <a:spLocks noGrp="1" noChangeArrowheads="1"/>
          </p:cNvSpPr>
          <p:nvPr>
            <p:ph type="body" idx="1"/>
          </p:nvPr>
        </p:nvSpPr>
        <p:spPr>
          <a:xfrm>
            <a:off x="2819400" y="1219200"/>
            <a:ext cx="5334000" cy="1524000"/>
          </a:xfrm>
          <a:noFill/>
        </p:spPr>
        <p:txBody>
          <a:bodyPr lIns="92075" tIns="46038" rIns="92075" bIns="46038"/>
          <a:lstStyle/>
          <a:p>
            <a:pPr eaLnBrk="1" hangingPunct="1">
              <a:buFontTx/>
              <a:buNone/>
            </a:pPr>
            <a:r>
              <a:rPr lang="en-US" smtClean="0"/>
              <a:t>As you remove molecules from a container</a:t>
            </a:r>
          </a:p>
        </p:txBody>
      </p:sp>
      <p:sp>
        <p:nvSpPr>
          <p:cNvPr id="13316" name="Rectangle 4"/>
          <p:cNvSpPr>
            <a:spLocks noChangeArrowheads="1"/>
          </p:cNvSpPr>
          <p:nvPr/>
        </p:nvSpPr>
        <p:spPr bwMode="auto">
          <a:xfrm>
            <a:off x="762000" y="1371600"/>
            <a:ext cx="1371600" cy="519113"/>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a:t>4 atm</a:t>
            </a:r>
          </a:p>
        </p:txBody>
      </p:sp>
      <p:sp>
        <p:nvSpPr>
          <p:cNvPr id="13317" name="AutoShape 8">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338" name="Object 2"/>
          <p:cNvGraphicFramePr>
            <a:graphicFrameLocks/>
          </p:cNvGraphicFramePr>
          <p:nvPr/>
        </p:nvGraphicFramePr>
        <p:xfrm>
          <a:off x="762000" y="1989138"/>
          <a:ext cx="3352800" cy="3649662"/>
        </p:xfrm>
        <a:graphic>
          <a:graphicData uri="http://schemas.openxmlformats.org/presentationml/2006/ole">
            <mc:AlternateContent xmlns:mc="http://schemas.openxmlformats.org/markup-compatibility/2006">
              <mc:Choice xmlns:v="urn:schemas-microsoft-com:vml" Requires="v">
                <p:oleObj spid="_x0000_s14339" name="CorelDRAW!" r:id="rId4" imgW="369401" imgH="402690" progId="CDraw4">
                  <p:embed/>
                </p:oleObj>
              </mc:Choice>
              <mc:Fallback>
                <p:oleObj name="CorelDRAW!" r:id="rId4" imgW="369401" imgH="402690" progId="CDraw4">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989138"/>
                        <a:ext cx="3352800" cy="364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39" name="Rectangle 3"/>
          <p:cNvSpPr>
            <a:spLocks noGrp="1" noChangeArrowheads="1"/>
          </p:cNvSpPr>
          <p:nvPr>
            <p:ph type="body" idx="1"/>
          </p:nvPr>
        </p:nvSpPr>
        <p:spPr>
          <a:xfrm>
            <a:off x="2819400" y="1219200"/>
            <a:ext cx="5334000" cy="4876800"/>
          </a:xfrm>
          <a:noFill/>
        </p:spPr>
        <p:txBody>
          <a:bodyPr lIns="92075" tIns="46038" rIns="92075" bIns="46038"/>
          <a:lstStyle/>
          <a:p>
            <a:pPr eaLnBrk="1" hangingPunct="1">
              <a:buFontTx/>
              <a:buNone/>
            </a:pPr>
            <a:r>
              <a:rPr lang="en-US" sz="2800" smtClean="0"/>
              <a:t>As you remove molecules from a container the pressure decreases</a:t>
            </a:r>
          </a:p>
        </p:txBody>
      </p:sp>
      <p:sp>
        <p:nvSpPr>
          <p:cNvPr id="14340" name="Rectangle 4"/>
          <p:cNvSpPr>
            <a:spLocks noChangeArrowheads="1"/>
          </p:cNvSpPr>
          <p:nvPr/>
        </p:nvSpPr>
        <p:spPr bwMode="auto">
          <a:xfrm>
            <a:off x="762000" y="1371600"/>
            <a:ext cx="1371600" cy="519113"/>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a:t>2 atm</a:t>
            </a:r>
          </a:p>
        </p:txBody>
      </p:sp>
      <p:sp>
        <p:nvSpPr>
          <p:cNvPr id="14341" name="AutoShape 14">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p:cNvGraphicFramePr>
          <p:nvPr/>
        </p:nvGraphicFramePr>
        <p:xfrm>
          <a:off x="871538" y="2092325"/>
          <a:ext cx="2068512" cy="3594100"/>
        </p:xfrm>
        <a:graphic>
          <a:graphicData uri="http://schemas.openxmlformats.org/presentationml/2006/ole">
            <mc:AlternateContent xmlns:mc="http://schemas.openxmlformats.org/markup-compatibility/2006">
              <mc:Choice xmlns:v="urn:schemas-microsoft-com:vml" Requires="v">
                <p:oleObj spid="_x0000_s15363" name="CorelDRAW!" r:id="rId4" imgW="188603" imgH="327713" progId="CDraw4">
                  <p:embed/>
                </p:oleObj>
              </mc:Choice>
              <mc:Fallback>
                <p:oleObj name="CorelDRAW!" r:id="rId4" imgW="188603" imgH="327713" progId="CDraw4">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8" y="2092325"/>
                        <a:ext cx="2068512" cy="359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3" name="Rectangle 3"/>
          <p:cNvSpPr>
            <a:spLocks noGrp="1" noChangeArrowheads="1"/>
          </p:cNvSpPr>
          <p:nvPr>
            <p:ph type="body" idx="1"/>
          </p:nvPr>
        </p:nvSpPr>
        <p:spPr>
          <a:xfrm>
            <a:off x="2819400" y="1219200"/>
            <a:ext cx="5334000" cy="4876800"/>
          </a:xfrm>
          <a:noFill/>
        </p:spPr>
        <p:txBody>
          <a:bodyPr lIns="92075" tIns="46038" rIns="92075" bIns="46038"/>
          <a:lstStyle/>
          <a:p>
            <a:pPr eaLnBrk="1" hangingPunct="1">
              <a:lnSpc>
                <a:spcPct val="90000"/>
              </a:lnSpc>
            </a:pPr>
            <a:r>
              <a:rPr lang="en-US" sz="2800" smtClean="0"/>
              <a:t>As you remove molecules from a container the pressure decreases</a:t>
            </a:r>
          </a:p>
          <a:p>
            <a:pPr eaLnBrk="1" hangingPunct="1">
              <a:lnSpc>
                <a:spcPct val="90000"/>
              </a:lnSpc>
            </a:pPr>
            <a:r>
              <a:rPr lang="en-US" sz="2800" smtClean="0"/>
              <a:t>Until the pressure inside equals the pressure outside</a:t>
            </a:r>
          </a:p>
          <a:p>
            <a:pPr eaLnBrk="1" hangingPunct="1">
              <a:lnSpc>
                <a:spcPct val="90000"/>
              </a:lnSpc>
            </a:pPr>
            <a:r>
              <a:rPr lang="en-US" sz="2800" smtClean="0"/>
              <a:t>Molecules naturally move from high to low pressure</a:t>
            </a:r>
          </a:p>
        </p:txBody>
      </p:sp>
      <p:sp>
        <p:nvSpPr>
          <p:cNvPr id="15364" name="Rectangle 4"/>
          <p:cNvSpPr>
            <a:spLocks noChangeArrowheads="1"/>
          </p:cNvSpPr>
          <p:nvPr/>
        </p:nvSpPr>
        <p:spPr bwMode="auto">
          <a:xfrm>
            <a:off x="762000" y="1371600"/>
            <a:ext cx="1371600" cy="519113"/>
          </a:xfrm>
          <a:prstGeom prst="rect">
            <a:avLst/>
          </a:prstGeom>
          <a:noFill/>
          <a:ln w="9525">
            <a:noFill/>
            <a:miter lim="800000"/>
            <a:headEnd/>
            <a:tailEnd/>
          </a:ln>
        </p:spPr>
        <p:txBody>
          <a:bodyPr lIns="92075" tIns="46038" rIns="92075" bIns="46038">
            <a:spAutoFit/>
          </a:bodyPr>
          <a:lstStyle/>
          <a:p>
            <a:pPr algn="l" eaLnBrk="0" hangingPunct="0">
              <a:spcBef>
                <a:spcPct val="50000"/>
              </a:spcBef>
            </a:pPr>
            <a:r>
              <a:rPr lang="en-US" sz="2800"/>
              <a:t>1 atm</a:t>
            </a:r>
          </a:p>
        </p:txBody>
      </p:sp>
      <p:sp>
        <p:nvSpPr>
          <p:cNvPr id="15365" name="AutoShape 5">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mtClean="0"/>
              <a:t>Gas Cylinders</a:t>
            </a:r>
          </a:p>
        </p:txBody>
      </p:sp>
      <p:sp>
        <p:nvSpPr>
          <p:cNvPr id="94211" name="Rectangle 3"/>
          <p:cNvSpPr>
            <a:spLocks noGrp="1" noChangeArrowheads="1"/>
          </p:cNvSpPr>
          <p:nvPr>
            <p:ph type="body" idx="1"/>
          </p:nvPr>
        </p:nvSpPr>
        <p:spPr/>
        <p:txBody>
          <a:bodyPr/>
          <a:lstStyle/>
          <a:p>
            <a:pPr eaLnBrk="1" hangingPunct="1"/>
            <a:r>
              <a:rPr lang="en-US" smtClean="0"/>
              <a:t>Helium</a:t>
            </a:r>
          </a:p>
          <a:p>
            <a:pPr lvl="1" eaLnBrk="1" hangingPunct="1"/>
            <a:r>
              <a:rPr lang="en-US" smtClean="0"/>
              <a:t>Low pressure</a:t>
            </a:r>
          </a:p>
          <a:p>
            <a:pPr eaLnBrk="1" hangingPunct="1"/>
            <a:r>
              <a:rPr lang="en-US" smtClean="0"/>
              <a:t>Chlorine</a:t>
            </a:r>
          </a:p>
          <a:p>
            <a:pPr lvl="1" eaLnBrk="1" hangingPunct="1"/>
            <a:r>
              <a:rPr lang="en-US" smtClean="0"/>
              <a:t>HIGH pressure</a:t>
            </a:r>
          </a:p>
          <a:p>
            <a:pPr eaLnBrk="1" hangingPunct="1"/>
            <a:r>
              <a:rPr lang="en-US" smtClean="0"/>
              <a:t>Oxygen</a:t>
            </a:r>
          </a:p>
          <a:p>
            <a:pPr lvl="1" eaLnBrk="1" hangingPunct="1"/>
            <a:r>
              <a:rPr lang="en-US" smtClean="0">
                <a:solidFill>
                  <a:srgbClr val="FF0000"/>
                </a:solidFill>
              </a:rPr>
              <a:t>Flammable</a:t>
            </a:r>
          </a:p>
          <a:p>
            <a:pPr lvl="1" eaLnBrk="1" hangingPunct="1">
              <a:buFontTx/>
              <a:buNone/>
            </a:pPr>
            <a:endParaRPr lang="en-US" smtClean="0"/>
          </a:p>
        </p:txBody>
      </p:sp>
      <p:pic>
        <p:nvPicPr>
          <p:cNvPr id="29700" name="Picture 4" descr="comp-gas"/>
          <p:cNvPicPr>
            <a:picLocks noChangeAspect="1" noChangeArrowheads="1"/>
          </p:cNvPicPr>
          <p:nvPr/>
        </p:nvPicPr>
        <p:blipFill>
          <a:blip r:embed="rId4" cstate="print"/>
          <a:srcRect t="4477" r="20084" b="14925"/>
          <a:stretch>
            <a:fillRect/>
          </a:stretch>
        </p:blipFill>
        <p:spPr bwMode="auto">
          <a:xfrm>
            <a:off x="5578475" y="1981200"/>
            <a:ext cx="3032125" cy="4114800"/>
          </a:xfrm>
          <a:prstGeom prst="rect">
            <a:avLst/>
          </a:prstGeom>
          <a:noFill/>
          <a:ln w="9525">
            <a:noFill/>
            <a:miter lim="800000"/>
            <a:headEnd/>
            <a:tailEnd/>
          </a:ln>
        </p:spPr>
      </p:pic>
      <p:sp>
        <p:nvSpPr>
          <p:cNvPr id="29701" name="Text Box 5"/>
          <p:cNvSpPr txBox="1">
            <a:spLocks noChangeArrowheads="1"/>
          </p:cNvSpPr>
          <p:nvPr/>
        </p:nvSpPr>
        <p:spPr bwMode="auto">
          <a:xfrm>
            <a:off x="533400" y="6096000"/>
            <a:ext cx="3979863" cy="274638"/>
          </a:xfrm>
          <a:prstGeom prst="rect">
            <a:avLst/>
          </a:prstGeom>
          <a:noFill/>
          <a:ln w="9525">
            <a:noFill/>
            <a:miter lim="800000"/>
            <a:headEnd/>
            <a:tailEnd/>
          </a:ln>
        </p:spPr>
        <p:txBody>
          <a:bodyPr wrap="none">
            <a:spAutoFit/>
          </a:bodyPr>
          <a:lstStyle/>
          <a:p>
            <a:pPr algn="l"/>
            <a:r>
              <a:rPr lang="en-US" b="1"/>
              <a:t>DANGERS:  Explosion, fire, toxicity, corrosive, etc…</a:t>
            </a:r>
          </a:p>
        </p:txBody>
      </p:sp>
      <p:pic>
        <p:nvPicPr>
          <p:cNvPr id="29702" name="Picture 6">
            <a:hlinkClick r:id="" action="ppaction://media"/>
          </p:cNvPr>
          <p:cNvPicPr>
            <a:picLocks noRot="1" noChangeAspect="1" noChangeArrowheads="1"/>
          </p:cNvPicPr>
          <p:nvPr>
            <a:wavAudioFile r:embed="rId1" name="~PP2267.WAV"/>
          </p:nvPr>
        </p:nvPicPr>
        <p:blipFill>
          <a:blip r:embed="rId5" cstate="print"/>
          <a:srcRect/>
          <a:stretch>
            <a:fillRect/>
          </a:stretch>
        </p:blipFill>
        <p:spPr bwMode="auto">
          <a:xfrm>
            <a:off x="8772525" y="6486525"/>
            <a:ext cx="304800" cy="304800"/>
          </a:xfrm>
          <a:prstGeom prst="rect">
            <a:avLst/>
          </a:prstGeom>
          <a:noFill/>
          <a:ln w="9525">
            <a:noFill/>
            <a:miter lim="800000"/>
            <a:headEnd/>
            <a:tailEnd/>
          </a:ln>
        </p:spPr>
      </p:pic>
      <p:sp>
        <p:nvSpPr>
          <p:cNvPr id="94215" name="AutoShape 7">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pic>
        <p:nvPicPr>
          <p:cNvPr id="29704" name="Picture 8" descr="gas cylinder"/>
          <p:cNvPicPr>
            <a:picLocks noChangeAspect="1" noChangeArrowheads="1"/>
          </p:cNvPicPr>
          <p:nvPr/>
        </p:nvPicPr>
        <p:blipFill>
          <a:blip r:embed="rId7" cstate="print">
            <a:lum bright="-12000" contrast="24000"/>
          </a:blip>
          <a:srcRect l="8011" t="9976" r="8011"/>
          <a:stretch>
            <a:fillRect/>
          </a:stretch>
        </p:blipFill>
        <p:spPr bwMode="auto">
          <a:xfrm>
            <a:off x="4191000" y="1827213"/>
            <a:ext cx="4495800" cy="3613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702"/>
                                        </p:tgtEl>
                                      </p:cBhvr>
                                    </p:cmd>
                                  </p:childTnLst>
                                </p:cTn>
                              </p:par>
                              <p:par>
                                <p:cTn id="7" presetID="1" presetClass="entr" presetSubtype="0" fill="hold" grpId="0" nodeType="withEffect">
                                  <p:stCondLst>
                                    <p:cond delay="8000"/>
                                  </p:stCondLst>
                                  <p:childTnLst>
                                    <p:set>
                                      <p:cBhvr>
                                        <p:cTn id="8" dur="1" fill="hold">
                                          <p:stCondLst>
                                            <p:cond delay="499"/>
                                          </p:stCondLst>
                                        </p:cTn>
                                        <p:tgtEl>
                                          <p:spTgt spid="297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9704"/>
                                        </p:tgtEl>
                                        <p:attrNameLst>
                                          <p:attrName>style.visibility</p:attrName>
                                        </p:attrNameLst>
                                      </p:cBhvr>
                                      <p:to>
                                        <p:strVal val="visible"/>
                                      </p:to>
                                    </p:set>
                                    <p:animEffect transition="in" filter="dissolve">
                                      <p:cBhvr>
                                        <p:cTn id="13" dur="500"/>
                                        <p:tgtEl>
                                          <p:spTgt spid="29704"/>
                                        </p:tgtEl>
                                      </p:cBhvr>
                                    </p:animEffect>
                                  </p:childTnLst>
                                </p:cTn>
                              </p:par>
                              <p:par>
                                <p:cTn id="14" presetID="9" presetClass="exit" presetSubtype="0" fill="hold" nodeType="withEffect">
                                  <p:stCondLst>
                                    <p:cond delay="0"/>
                                  </p:stCondLst>
                                  <p:childTnLst>
                                    <p:animEffect transition="out" filter="dissolve">
                                      <p:cBhvr>
                                        <p:cTn id="15" dur="500"/>
                                        <p:tgtEl>
                                          <p:spTgt spid="29700"/>
                                        </p:tgtEl>
                                      </p:cBhvr>
                                    </p:animEffect>
                                    <p:set>
                                      <p:cBhvr>
                                        <p:cTn id="16" dur="1" fill="hold">
                                          <p:stCondLst>
                                            <p:cond delay="499"/>
                                          </p:stCondLst>
                                        </p:cTn>
                                        <p:tgtEl>
                                          <p:spTgt spid="297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29702"/>
                </p:tgtEl>
              </p:cMediaNode>
            </p:audio>
          </p:childTnLst>
        </p:cTn>
      </p:par>
    </p:tnLst>
    <p:bldLst>
      <p:bldP spid="29701"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xfrm>
            <a:off x="152400" y="200025"/>
            <a:ext cx="8839200" cy="609600"/>
          </a:xfrm>
        </p:spPr>
        <p:txBody>
          <a:bodyPr lIns="45720" rIns="45720"/>
          <a:lstStyle/>
          <a:p>
            <a:pPr marL="609600" indent="-609600" algn="ctr" eaLnBrk="1" hangingPunct="1">
              <a:spcBef>
                <a:spcPct val="10000"/>
              </a:spcBef>
              <a:buFontTx/>
              <a:buNone/>
            </a:pPr>
            <a:r>
              <a:rPr lang="en-US" smtClean="0">
                <a:solidFill>
                  <a:srgbClr val="000099"/>
                </a:solidFill>
              </a:rPr>
              <a:t>Avogadro’s Theory: Graphical Representation</a:t>
            </a:r>
          </a:p>
        </p:txBody>
      </p:sp>
      <p:grpSp>
        <p:nvGrpSpPr>
          <p:cNvPr id="2" name="Group 3"/>
          <p:cNvGrpSpPr>
            <a:grpSpLocks/>
          </p:cNvGrpSpPr>
          <p:nvPr/>
        </p:nvGrpSpPr>
        <p:grpSpPr bwMode="auto">
          <a:xfrm>
            <a:off x="942975" y="1114425"/>
            <a:ext cx="8229600" cy="1600200"/>
            <a:chOff x="624" y="480"/>
            <a:chExt cx="5184" cy="1008"/>
          </a:xfrm>
        </p:grpSpPr>
        <p:sp>
          <p:nvSpPr>
            <p:cNvPr id="95313" name="Rectangle 4"/>
            <p:cNvSpPr>
              <a:spLocks noChangeArrowheads="1"/>
            </p:cNvSpPr>
            <p:nvPr/>
          </p:nvSpPr>
          <p:spPr bwMode="auto">
            <a:xfrm>
              <a:off x="864" y="480"/>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314" name="Rectangle 5"/>
            <p:cNvSpPr>
              <a:spLocks noChangeArrowheads="1"/>
            </p:cNvSpPr>
            <p:nvPr/>
          </p:nvSpPr>
          <p:spPr bwMode="auto">
            <a:xfrm>
              <a:off x="4176" y="480"/>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315" name="Rectangle 6"/>
            <p:cNvSpPr>
              <a:spLocks noChangeArrowheads="1"/>
            </p:cNvSpPr>
            <p:nvPr/>
          </p:nvSpPr>
          <p:spPr bwMode="auto">
            <a:xfrm>
              <a:off x="4848" y="480"/>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316" name="Rectangle 7"/>
            <p:cNvSpPr>
              <a:spLocks noChangeArrowheads="1"/>
            </p:cNvSpPr>
            <p:nvPr/>
          </p:nvSpPr>
          <p:spPr bwMode="auto">
            <a:xfrm>
              <a:off x="2208" y="480"/>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317" name="Rectangle 8"/>
            <p:cNvSpPr>
              <a:spLocks noChangeArrowheads="1"/>
            </p:cNvSpPr>
            <p:nvPr/>
          </p:nvSpPr>
          <p:spPr bwMode="auto">
            <a:xfrm>
              <a:off x="1750" y="624"/>
              <a:ext cx="266" cy="365"/>
            </a:xfrm>
            <a:prstGeom prst="rect">
              <a:avLst/>
            </a:prstGeom>
            <a:noFill/>
            <a:ln w="9525">
              <a:noFill/>
              <a:miter lim="800000"/>
              <a:headEnd/>
              <a:tailEnd/>
            </a:ln>
          </p:spPr>
          <p:txBody>
            <a:bodyPr wrap="none">
              <a:spAutoFit/>
            </a:bodyPr>
            <a:lstStyle/>
            <a:p>
              <a:r>
                <a:rPr lang="en-US" sz="3200">
                  <a:solidFill>
                    <a:srgbClr val="000099"/>
                  </a:solidFill>
                </a:rPr>
                <a:t>+</a:t>
              </a:r>
            </a:p>
          </p:txBody>
        </p:sp>
        <p:sp>
          <p:nvSpPr>
            <p:cNvPr id="95318" name="Rectangle 9"/>
            <p:cNvSpPr>
              <a:spLocks noChangeArrowheads="1"/>
            </p:cNvSpPr>
            <p:nvPr/>
          </p:nvSpPr>
          <p:spPr bwMode="auto">
            <a:xfrm>
              <a:off x="3504" y="624"/>
              <a:ext cx="528" cy="365"/>
            </a:xfrm>
            <a:prstGeom prst="rect">
              <a:avLst/>
            </a:prstGeom>
            <a:noFill/>
            <a:ln w="9525">
              <a:noFill/>
              <a:miter lim="800000"/>
              <a:headEnd/>
              <a:tailEnd/>
            </a:ln>
          </p:spPr>
          <p:txBody>
            <a:bodyPr>
              <a:spAutoFit/>
            </a:bodyPr>
            <a:lstStyle/>
            <a:p>
              <a:r>
                <a:rPr lang="en-US" sz="3200" b="1">
                  <a:solidFill>
                    <a:srgbClr val="000099"/>
                  </a:solidFill>
                  <a:sym typeface="Symbol" pitchFamily="18" charset="2"/>
                </a:rPr>
                <a:t></a:t>
              </a:r>
            </a:p>
          </p:txBody>
        </p:sp>
        <p:sp>
          <p:nvSpPr>
            <p:cNvPr id="95319" name="Rectangle 10"/>
            <p:cNvSpPr>
              <a:spLocks noChangeArrowheads="1"/>
            </p:cNvSpPr>
            <p:nvPr/>
          </p:nvSpPr>
          <p:spPr bwMode="auto">
            <a:xfrm>
              <a:off x="624" y="1161"/>
              <a:ext cx="1152" cy="327"/>
            </a:xfrm>
            <a:prstGeom prst="rect">
              <a:avLst/>
            </a:prstGeom>
            <a:noFill/>
            <a:ln w="9525">
              <a:noFill/>
              <a:miter lim="800000"/>
              <a:headEnd/>
              <a:tailEnd/>
            </a:ln>
          </p:spPr>
          <p:txBody>
            <a:bodyPr>
              <a:spAutoFit/>
            </a:bodyPr>
            <a:lstStyle/>
            <a:p>
              <a:r>
                <a:rPr lang="en-US" sz="2800">
                  <a:solidFill>
                    <a:srgbClr val="000099"/>
                  </a:solidFill>
                </a:rPr>
                <a:t>hydrogen</a:t>
              </a:r>
            </a:p>
          </p:txBody>
        </p:sp>
        <p:sp>
          <p:nvSpPr>
            <p:cNvPr id="95320" name="Rectangle 11"/>
            <p:cNvSpPr>
              <a:spLocks noChangeArrowheads="1"/>
            </p:cNvSpPr>
            <p:nvPr/>
          </p:nvSpPr>
          <p:spPr bwMode="auto">
            <a:xfrm>
              <a:off x="1968" y="1161"/>
              <a:ext cx="1152" cy="327"/>
            </a:xfrm>
            <a:prstGeom prst="rect">
              <a:avLst/>
            </a:prstGeom>
            <a:noFill/>
            <a:ln w="9525">
              <a:noFill/>
              <a:miter lim="800000"/>
              <a:headEnd/>
              <a:tailEnd/>
            </a:ln>
          </p:spPr>
          <p:txBody>
            <a:bodyPr>
              <a:spAutoFit/>
            </a:bodyPr>
            <a:lstStyle/>
            <a:p>
              <a:r>
                <a:rPr lang="en-US" sz="2800">
                  <a:solidFill>
                    <a:srgbClr val="000099"/>
                  </a:solidFill>
                </a:rPr>
                <a:t>chlorine</a:t>
              </a:r>
            </a:p>
          </p:txBody>
        </p:sp>
        <p:sp>
          <p:nvSpPr>
            <p:cNvPr id="95321" name="Rectangle 12"/>
            <p:cNvSpPr>
              <a:spLocks noChangeArrowheads="1"/>
            </p:cNvSpPr>
            <p:nvPr/>
          </p:nvSpPr>
          <p:spPr bwMode="auto">
            <a:xfrm>
              <a:off x="3792" y="1152"/>
              <a:ext cx="2016" cy="327"/>
            </a:xfrm>
            <a:prstGeom prst="rect">
              <a:avLst/>
            </a:prstGeom>
            <a:noFill/>
            <a:ln w="9525">
              <a:noFill/>
              <a:miter lim="800000"/>
              <a:headEnd/>
              <a:tailEnd/>
            </a:ln>
          </p:spPr>
          <p:txBody>
            <a:bodyPr>
              <a:spAutoFit/>
            </a:bodyPr>
            <a:lstStyle/>
            <a:p>
              <a:r>
                <a:rPr lang="en-US" sz="2800">
                  <a:solidFill>
                    <a:srgbClr val="000099"/>
                  </a:solidFill>
                </a:rPr>
                <a:t>hydrogen chloride</a:t>
              </a:r>
            </a:p>
          </p:txBody>
        </p:sp>
      </p:grpSp>
      <p:grpSp>
        <p:nvGrpSpPr>
          <p:cNvPr id="3" name="Group 13"/>
          <p:cNvGrpSpPr>
            <a:grpSpLocks/>
          </p:cNvGrpSpPr>
          <p:nvPr/>
        </p:nvGrpSpPr>
        <p:grpSpPr bwMode="auto">
          <a:xfrm>
            <a:off x="409575" y="2943225"/>
            <a:ext cx="8610600" cy="1662113"/>
            <a:chOff x="288" y="1728"/>
            <a:chExt cx="5424" cy="1047"/>
          </a:xfrm>
        </p:grpSpPr>
        <p:sp>
          <p:nvSpPr>
            <p:cNvPr id="95303" name="Rectangle 14"/>
            <p:cNvSpPr>
              <a:spLocks noChangeArrowheads="1"/>
            </p:cNvSpPr>
            <p:nvPr/>
          </p:nvSpPr>
          <p:spPr bwMode="auto">
            <a:xfrm>
              <a:off x="1248" y="1728"/>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304" name="Rectangle 15"/>
            <p:cNvSpPr>
              <a:spLocks noChangeArrowheads="1"/>
            </p:cNvSpPr>
            <p:nvPr/>
          </p:nvSpPr>
          <p:spPr bwMode="auto">
            <a:xfrm>
              <a:off x="2448" y="1728"/>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305" name="Rectangle 16"/>
            <p:cNvSpPr>
              <a:spLocks noChangeArrowheads="1"/>
            </p:cNvSpPr>
            <p:nvPr/>
          </p:nvSpPr>
          <p:spPr bwMode="auto">
            <a:xfrm>
              <a:off x="576" y="1728"/>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306" name="Rectangle 17"/>
            <p:cNvSpPr>
              <a:spLocks noChangeArrowheads="1"/>
            </p:cNvSpPr>
            <p:nvPr/>
          </p:nvSpPr>
          <p:spPr bwMode="auto">
            <a:xfrm>
              <a:off x="4848" y="1728"/>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307" name="Rectangle 18"/>
            <p:cNvSpPr>
              <a:spLocks noChangeArrowheads="1"/>
            </p:cNvSpPr>
            <p:nvPr/>
          </p:nvSpPr>
          <p:spPr bwMode="auto">
            <a:xfrm>
              <a:off x="4176" y="1728"/>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308" name="Rectangle 19"/>
            <p:cNvSpPr>
              <a:spLocks noChangeArrowheads="1"/>
            </p:cNvSpPr>
            <p:nvPr/>
          </p:nvSpPr>
          <p:spPr bwMode="auto">
            <a:xfrm>
              <a:off x="2038" y="1872"/>
              <a:ext cx="266" cy="365"/>
            </a:xfrm>
            <a:prstGeom prst="rect">
              <a:avLst/>
            </a:prstGeom>
            <a:noFill/>
            <a:ln w="9525">
              <a:noFill/>
              <a:miter lim="800000"/>
              <a:headEnd/>
              <a:tailEnd/>
            </a:ln>
          </p:spPr>
          <p:txBody>
            <a:bodyPr wrap="none">
              <a:spAutoFit/>
            </a:bodyPr>
            <a:lstStyle/>
            <a:p>
              <a:r>
                <a:rPr lang="en-US" sz="3200">
                  <a:solidFill>
                    <a:srgbClr val="000099"/>
                  </a:solidFill>
                </a:rPr>
                <a:t>+</a:t>
              </a:r>
            </a:p>
          </p:txBody>
        </p:sp>
        <p:sp>
          <p:nvSpPr>
            <p:cNvPr id="95309" name="Rectangle 20"/>
            <p:cNvSpPr>
              <a:spLocks noChangeArrowheads="1"/>
            </p:cNvSpPr>
            <p:nvPr/>
          </p:nvSpPr>
          <p:spPr bwMode="auto">
            <a:xfrm>
              <a:off x="3504" y="1872"/>
              <a:ext cx="528" cy="365"/>
            </a:xfrm>
            <a:prstGeom prst="rect">
              <a:avLst/>
            </a:prstGeom>
            <a:noFill/>
            <a:ln w="9525">
              <a:noFill/>
              <a:miter lim="800000"/>
              <a:headEnd/>
              <a:tailEnd/>
            </a:ln>
          </p:spPr>
          <p:txBody>
            <a:bodyPr>
              <a:spAutoFit/>
            </a:bodyPr>
            <a:lstStyle/>
            <a:p>
              <a:r>
                <a:rPr lang="en-US" sz="3200" b="1">
                  <a:solidFill>
                    <a:srgbClr val="000099"/>
                  </a:solidFill>
                  <a:sym typeface="Symbol" pitchFamily="18" charset="2"/>
                </a:rPr>
                <a:t></a:t>
              </a:r>
            </a:p>
          </p:txBody>
        </p:sp>
        <p:sp>
          <p:nvSpPr>
            <p:cNvPr id="95310" name="Rectangle 21"/>
            <p:cNvSpPr>
              <a:spLocks noChangeArrowheads="1"/>
            </p:cNvSpPr>
            <p:nvPr/>
          </p:nvSpPr>
          <p:spPr bwMode="auto">
            <a:xfrm>
              <a:off x="288" y="2448"/>
              <a:ext cx="1872" cy="327"/>
            </a:xfrm>
            <a:prstGeom prst="rect">
              <a:avLst/>
            </a:prstGeom>
            <a:noFill/>
            <a:ln w="9525">
              <a:noFill/>
              <a:miter lim="800000"/>
              <a:headEnd/>
              <a:tailEnd/>
            </a:ln>
          </p:spPr>
          <p:txBody>
            <a:bodyPr>
              <a:spAutoFit/>
            </a:bodyPr>
            <a:lstStyle/>
            <a:p>
              <a:r>
                <a:rPr lang="en-US" sz="2800">
                  <a:solidFill>
                    <a:srgbClr val="000099"/>
                  </a:solidFill>
                </a:rPr>
                <a:t>carbon monoxide</a:t>
              </a:r>
            </a:p>
          </p:txBody>
        </p:sp>
        <p:sp>
          <p:nvSpPr>
            <p:cNvPr id="95311" name="Rectangle 22"/>
            <p:cNvSpPr>
              <a:spLocks noChangeArrowheads="1"/>
            </p:cNvSpPr>
            <p:nvPr/>
          </p:nvSpPr>
          <p:spPr bwMode="auto">
            <a:xfrm>
              <a:off x="2208" y="2448"/>
              <a:ext cx="1152" cy="327"/>
            </a:xfrm>
            <a:prstGeom prst="rect">
              <a:avLst/>
            </a:prstGeom>
            <a:noFill/>
            <a:ln w="9525">
              <a:noFill/>
              <a:miter lim="800000"/>
              <a:headEnd/>
              <a:tailEnd/>
            </a:ln>
          </p:spPr>
          <p:txBody>
            <a:bodyPr>
              <a:spAutoFit/>
            </a:bodyPr>
            <a:lstStyle/>
            <a:p>
              <a:r>
                <a:rPr lang="en-US" sz="2800">
                  <a:solidFill>
                    <a:srgbClr val="000099"/>
                  </a:solidFill>
                </a:rPr>
                <a:t>oxygen</a:t>
              </a:r>
            </a:p>
          </p:txBody>
        </p:sp>
        <p:sp>
          <p:nvSpPr>
            <p:cNvPr id="95312" name="Rectangle 23"/>
            <p:cNvSpPr>
              <a:spLocks noChangeArrowheads="1"/>
            </p:cNvSpPr>
            <p:nvPr/>
          </p:nvSpPr>
          <p:spPr bwMode="auto">
            <a:xfrm>
              <a:off x="4032" y="2448"/>
              <a:ext cx="1680" cy="327"/>
            </a:xfrm>
            <a:prstGeom prst="rect">
              <a:avLst/>
            </a:prstGeom>
            <a:noFill/>
            <a:ln w="9525">
              <a:noFill/>
              <a:miter lim="800000"/>
              <a:headEnd/>
              <a:tailEnd/>
            </a:ln>
          </p:spPr>
          <p:txBody>
            <a:bodyPr>
              <a:spAutoFit/>
            </a:bodyPr>
            <a:lstStyle/>
            <a:p>
              <a:r>
                <a:rPr lang="en-US" sz="2800">
                  <a:solidFill>
                    <a:srgbClr val="000099"/>
                  </a:solidFill>
                </a:rPr>
                <a:t>carbon dioxide</a:t>
              </a:r>
            </a:p>
          </p:txBody>
        </p:sp>
      </p:grpSp>
      <p:grpSp>
        <p:nvGrpSpPr>
          <p:cNvPr id="4" name="Group 24"/>
          <p:cNvGrpSpPr>
            <a:grpSpLocks/>
          </p:cNvGrpSpPr>
          <p:nvPr/>
        </p:nvGrpSpPr>
        <p:grpSpPr bwMode="auto">
          <a:xfrm>
            <a:off x="28575" y="4772025"/>
            <a:ext cx="8686800" cy="1662113"/>
            <a:chOff x="48" y="3024"/>
            <a:chExt cx="5472" cy="1047"/>
          </a:xfrm>
        </p:grpSpPr>
        <p:sp>
          <p:nvSpPr>
            <p:cNvPr id="95292" name="Rectangle 25"/>
            <p:cNvSpPr>
              <a:spLocks noChangeArrowheads="1"/>
            </p:cNvSpPr>
            <p:nvPr/>
          </p:nvSpPr>
          <p:spPr bwMode="auto">
            <a:xfrm>
              <a:off x="1440" y="3024"/>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293" name="Rectangle 26"/>
            <p:cNvSpPr>
              <a:spLocks noChangeArrowheads="1"/>
            </p:cNvSpPr>
            <p:nvPr/>
          </p:nvSpPr>
          <p:spPr bwMode="auto">
            <a:xfrm>
              <a:off x="2112" y="3024"/>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294" name="Rectangle 27"/>
            <p:cNvSpPr>
              <a:spLocks noChangeArrowheads="1"/>
            </p:cNvSpPr>
            <p:nvPr/>
          </p:nvSpPr>
          <p:spPr bwMode="auto">
            <a:xfrm>
              <a:off x="288" y="3024"/>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295" name="Rectangle 28"/>
            <p:cNvSpPr>
              <a:spLocks noChangeArrowheads="1"/>
            </p:cNvSpPr>
            <p:nvPr/>
          </p:nvSpPr>
          <p:spPr bwMode="auto">
            <a:xfrm>
              <a:off x="4848" y="3024"/>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296" name="Rectangle 29"/>
            <p:cNvSpPr>
              <a:spLocks noChangeArrowheads="1"/>
            </p:cNvSpPr>
            <p:nvPr/>
          </p:nvSpPr>
          <p:spPr bwMode="auto">
            <a:xfrm>
              <a:off x="4176" y="3024"/>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297" name="Rectangle 30"/>
            <p:cNvSpPr>
              <a:spLocks noChangeArrowheads="1"/>
            </p:cNvSpPr>
            <p:nvPr/>
          </p:nvSpPr>
          <p:spPr bwMode="auto">
            <a:xfrm>
              <a:off x="2784" y="3024"/>
              <a:ext cx="672" cy="672"/>
            </a:xfrm>
            <a:prstGeom prst="rect">
              <a:avLst/>
            </a:prstGeom>
            <a:solidFill>
              <a:srgbClr val="CCECFF"/>
            </a:solidFill>
            <a:ln w="9525">
              <a:solidFill>
                <a:schemeClr val="tx1"/>
              </a:solidFill>
              <a:miter lim="800000"/>
              <a:headEnd/>
              <a:tailEnd/>
            </a:ln>
          </p:spPr>
          <p:txBody>
            <a:bodyPr wrap="none" anchor="ctr"/>
            <a:lstStyle/>
            <a:p>
              <a:endParaRPr lang="en-US"/>
            </a:p>
          </p:txBody>
        </p:sp>
        <p:sp>
          <p:nvSpPr>
            <p:cNvPr id="95298" name="Rectangle 31"/>
            <p:cNvSpPr>
              <a:spLocks noChangeArrowheads="1"/>
            </p:cNvSpPr>
            <p:nvPr/>
          </p:nvSpPr>
          <p:spPr bwMode="auto">
            <a:xfrm>
              <a:off x="1078" y="3139"/>
              <a:ext cx="266" cy="365"/>
            </a:xfrm>
            <a:prstGeom prst="rect">
              <a:avLst/>
            </a:prstGeom>
            <a:noFill/>
            <a:ln w="9525">
              <a:noFill/>
              <a:miter lim="800000"/>
              <a:headEnd/>
              <a:tailEnd/>
            </a:ln>
          </p:spPr>
          <p:txBody>
            <a:bodyPr wrap="none">
              <a:spAutoFit/>
            </a:bodyPr>
            <a:lstStyle/>
            <a:p>
              <a:r>
                <a:rPr lang="en-US" sz="3200">
                  <a:solidFill>
                    <a:srgbClr val="000099"/>
                  </a:solidFill>
                </a:rPr>
                <a:t>+</a:t>
              </a:r>
            </a:p>
          </p:txBody>
        </p:sp>
        <p:sp>
          <p:nvSpPr>
            <p:cNvPr id="95299" name="Rectangle 32"/>
            <p:cNvSpPr>
              <a:spLocks noChangeArrowheads="1"/>
            </p:cNvSpPr>
            <p:nvPr/>
          </p:nvSpPr>
          <p:spPr bwMode="auto">
            <a:xfrm>
              <a:off x="3504" y="3139"/>
              <a:ext cx="528" cy="365"/>
            </a:xfrm>
            <a:prstGeom prst="rect">
              <a:avLst/>
            </a:prstGeom>
            <a:noFill/>
            <a:ln w="9525">
              <a:noFill/>
              <a:miter lim="800000"/>
              <a:headEnd/>
              <a:tailEnd/>
            </a:ln>
          </p:spPr>
          <p:txBody>
            <a:bodyPr>
              <a:spAutoFit/>
            </a:bodyPr>
            <a:lstStyle/>
            <a:p>
              <a:r>
                <a:rPr lang="en-US" sz="3200" b="1">
                  <a:solidFill>
                    <a:srgbClr val="000099"/>
                  </a:solidFill>
                  <a:sym typeface="Symbol" pitchFamily="18" charset="2"/>
                </a:rPr>
                <a:t></a:t>
              </a:r>
            </a:p>
          </p:txBody>
        </p:sp>
        <p:sp>
          <p:nvSpPr>
            <p:cNvPr id="95300" name="Rectangle 33"/>
            <p:cNvSpPr>
              <a:spLocks noChangeArrowheads="1"/>
            </p:cNvSpPr>
            <p:nvPr/>
          </p:nvSpPr>
          <p:spPr bwMode="auto">
            <a:xfrm>
              <a:off x="48" y="3705"/>
              <a:ext cx="1152" cy="327"/>
            </a:xfrm>
            <a:prstGeom prst="rect">
              <a:avLst/>
            </a:prstGeom>
            <a:noFill/>
            <a:ln w="9525">
              <a:noFill/>
              <a:miter lim="800000"/>
              <a:headEnd/>
              <a:tailEnd/>
            </a:ln>
          </p:spPr>
          <p:txBody>
            <a:bodyPr>
              <a:spAutoFit/>
            </a:bodyPr>
            <a:lstStyle/>
            <a:p>
              <a:r>
                <a:rPr lang="en-US" sz="2800">
                  <a:solidFill>
                    <a:srgbClr val="000099"/>
                  </a:solidFill>
                </a:rPr>
                <a:t>nitrogen</a:t>
              </a:r>
            </a:p>
          </p:txBody>
        </p:sp>
        <p:sp>
          <p:nvSpPr>
            <p:cNvPr id="95301" name="Rectangle 34"/>
            <p:cNvSpPr>
              <a:spLocks noChangeArrowheads="1"/>
            </p:cNvSpPr>
            <p:nvPr/>
          </p:nvSpPr>
          <p:spPr bwMode="auto">
            <a:xfrm>
              <a:off x="1824" y="3744"/>
              <a:ext cx="1152" cy="327"/>
            </a:xfrm>
            <a:prstGeom prst="rect">
              <a:avLst/>
            </a:prstGeom>
            <a:noFill/>
            <a:ln w="9525">
              <a:noFill/>
              <a:miter lim="800000"/>
              <a:headEnd/>
              <a:tailEnd/>
            </a:ln>
          </p:spPr>
          <p:txBody>
            <a:bodyPr>
              <a:spAutoFit/>
            </a:bodyPr>
            <a:lstStyle/>
            <a:p>
              <a:r>
                <a:rPr lang="en-US" sz="2800">
                  <a:solidFill>
                    <a:srgbClr val="000099"/>
                  </a:solidFill>
                </a:rPr>
                <a:t>hydrogen</a:t>
              </a:r>
            </a:p>
          </p:txBody>
        </p:sp>
        <p:sp>
          <p:nvSpPr>
            <p:cNvPr id="95302" name="Rectangle 35"/>
            <p:cNvSpPr>
              <a:spLocks noChangeArrowheads="1"/>
            </p:cNvSpPr>
            <p:nvPr/>
          </p:nvSpPr>
          <p:spPr bwMode="auto">
            <a:xfrm>
              <a:off x="4272" y="3744"/>
              <a:ext cx="1152" cy="327"/>
            </a:xfrm>
            <a:prstGeom prst="rect">
              <a:avLst/>
            </a:prstGeom>
            <a:noFill/>
            <a:ln w="9525">
              <a:noFill/>
              <a:miter lim="800000"/>
              <a:headEnd/>
              <a:tailEnd/>
            </a:ln>
          </p:spPr>
          <p:txBody>
            <a:bodyPr>
              <a:spAutoFit/>
            </a:bodyPr>
            <a:lstStyle/>
            <a:p>
              <a:r>
                <a:rPr lang="en-US" sz="2800">
                  <a:solidFill>
                    <a:srgbClr val="000099"/>
                  </a:solidFill>
                </a:rPr>
                <a:t>ammonia</a:t>
              </a:r>
            </a:p>
          </p:txBody>
        </p:sp>
      </p:grpSp>
      <p:grpSp>
        <p:nvGrpSpPr>
          <p:cNvPr id="5" name="Group 36"/>
          <p:cNvGrpSpPr>
            <a:grpSpLocks/>
          </p:cNvGrpSpPr>
          <p:nvPr/>
        </p:nvGrpSpPr>
        <p:grpSpPr bwMode="auto">
          <a:xfrm>
            <a:off x="1628775" y="1571625"/>
            <a:ext cx="457200" cy="228600"/>
            <a:chOff x="-144" y="4320"/>
            <a:chExt cx="288" cy="144"/>
          </a:xfrm>
        </p:grpSpPr>
        <p:sp>
          <p:nvSpPr>
            <p:cNvPr id="95290" name="Oval 37"/>
            <p:cNvSpPr>
              <a:spLocks noChangeArrowheads="1"/>
            </p:cNvSpPr>
            <p:nvPr/>
          </p:nvSpPr>
          <p:spPr bwMode="auto">
            <a:xfrm>
              <a:off x="-144" y="4320"/>
              <a:ext cx="144"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95291" name="Oval 38"/>
            <p:cNvSpPr>
              <a:spLocks noChangeArrowheads="1"/>
            </p:cNvSpPr>
            <p:nvPr/>
          </p:nvSpPr>
          <p:spPr bwMode="auto">
            <a:xfrm>
              <a:off x="0" y="4320"/>
              <a:ext cx="144" cy="144"/>
            </a:xfrm>
            <a:prstGeom prst="ellipse">
              <a:avLst/>
            </a:prstGeom>
            <a:solidFill>
              <a:schemeClr val="bg1"/>
            </a:solidFill>
            <a:ln w="28575">
              <a:solidFill>
                <a:schemeClr val="tx1"/>
              </a:solidFill>
              <a:round/>
              <a:headEnd/>
              <a:tailEnd/>
            </a:ln>
          </p:spPr>
          <p:txBody>
            <a:bodyPr wrap="none" anchor="ctr"/>
            <a:lstStyle/>
            <a:p>
              <a:endParaRPr lang="en-US"/>
            </a:p>
          </p:txBody>
        </p:sp>
      </p:grpSp>
      <p:grpSp>
        <p:nvGrpSpPr>
          <p:cNvPr id="6" name="Group 39"/>
          <p:cNvGrpSpPr>
            <a:grpSpLocks/>
          </p:cNvGrpSpPr>
          <p:nvPr/>
        </p:nvGrpSpPr>
        <p:grpSpPr bwMode="auto">
          <a:xfrm>
            <a:off x="3686175" y="1495425"/>
            <a:ext cx="609600" cy="304800"/>
            <a:chOff x="624" y="4224"/>
            <a:chExt cx="384" cy="192"/>
          </a:xfrm>
        </p:grpSpPr>
        <p:sp>
          <p:nvSpPr>
            <p:cNvPr id="95288" name="Oval 40"/>
            <p:cNvSpPr>
              <a:spLocks noChangeArrowheads="1"/>
            </p:cNvSpPr>
            <p:nvPr/>
          </p:nvSpPr>
          <p:spPr bwMode="auto">
            <a:xfrm>
              <a:off x="624" y="4224"/>
              <a:ext cx="192" cy="192"/>
            </a:xfrm>
            <a:prstGeom prst="ellipse">
              <a:avLst/>
            </a:prstGeom>
            <a:solidFill>
              <a:srgbClr val="66FF99"/>
            </a:solidFill>
            <a:ln w="28575">
              <a:solidFill>
                <a:schemeClr val="tx1"/>
              </a:solidFill>
              <a:round/>
              <a:headEnd/>
              <a:tailEnd/>
            </a:ln>
          </p:spPr>
          <p:txBody>
            <a:bodyPr wrap="none" anchor="ctr"/>
            <a:lstStyle/>
            <a:p>
              <a:endParaRPr lang="en-US"/>
            </a:p>
          </p:txBody>
        </p:sp>
        <p:sp>
          <p:nvSpPr>
            <p:cNvPr id="95289" name="Oval 41"/>
            <p:cNvSpPr>
              <a:spLocks noChangeArrowheads="1"/>
            </p:cNvSpPr>
            <p:nvPr/>
          </p:nvSpPr>
          <p:spPr bwMode="auto">
            <a:xfrm>
              <a:off x="816" y="4224"/>
              <a:ext cx="192" cy="192"/>
            </a:xfrm>
            <a:prstGeom prst="ellipse">
              <a:avLst/>
            </a:prstGeom>
            <a:solidFill>
              <a:srgbClr val="66FF99"/>
            </a:solidFill>
            <a:ln w="28575">
              <a:solidFill>
                <a:schemeClr val="tx1"/>
              </a:solidFill>
              <a:round/>
              <a:headEnd/>
              <a:tailEnd/>
            </a:ln>
          </p:spPr>
          <p:txBody>
            <a:bodyPr wrap="none" anchor="ctr"/>
            <a:lstStyle/>
            <a:p>
              <a:endParaRPr lang="en-US"/>
            </a:p>
          </p:txBody>
        </p:sp>
      </p:grpSp>
      <p:grpSp>
        <p:nvGrpSpPr>
          <p:cNvPr id="7" name="Group 42"/>
          <p:cNvGrpSpPr>
            <a:grpSpLocks/>
          </p:cNvGrpSpPr>
          <p:nvPr/>
        </p:nvGrpSpPr>
        <p:grpSpPr bwMode="auto">
          <a:xfrm>
            <a:off x="6886575" y="1495425"/>
            <a:ext cx="533400" cy="304800"/>
            <a:chOff x="4368" y="624"/>
            <a:chExt cx="336" cy="192"/>
          </a:xfrm>
        </p:grpSpPr>
        <p:sp>
          <p:nvSpPr>
            <p:cNvPr id="95286" name="Oval 43"/>
            <p:cNvSpPr>
              <a:spLocks noChangeArrowheads="1"/>
            </p:cNvSpPr>
            <p:nvPr/>
          </p:nvSpPr>
          <p:spPr bwMode="auto">
            <a:xfrm>
              <a:off x="4368" y="652"/>
              <a:ext cx="144"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95287" name="Oval 44"/>
            <p:cNvSpPr>
              <a:spLocks noChangeArrowheads="1"/>
            </p:cNvSpPr>
            <p:nvPr/>
          </p:nvSpPr>
          <p:spPr bwMode="auto">
            <a:xfrm>
              <a:off x="4512" y="624"/>
              <a:ext cx="192" cy="192"/>
            </a:xfrm>
            <a:prstGeom prst="ellipse">
              <a:avLst/>
            </a:prstGeom>
            <a:solidFill>
              <a:srgbClr val="66FF99"/>
            </a:solidFill>
            <a:ln w="28575">
              <a:solidFill>
                <a:schemeClr val="tx1"/>
              </a:solidFill>
              <a:round/>
              <a:headEnd/>
              <a:tailEnd/>
            </a:ln>
          </p:spPr>
          <p:txBody>
            <a:bodyPr wrap="none" anchor="ctr"/>
            <a:lstStyle/>
            <a:p>
              <a:endParaRPr lang="en-US"/>
            </a:p>
          </p:txBody>
        </p:sp>
      </p:grpSp>
      <p:grpSp>
        <p:nvGrpSpPr>
          <p:cNvPr id="8" name="Group 45"/>
          <p:cNvGrpSpPr>
            <a:grpSpLocks/>
          </p:cNvGrpSpPr>
          <p:nvPr/>
        </p:nvGrpSpPr>
        <p:grpSpPr bwMode="auto">
          <a:xfrm>
            <a:off x="7877175" y="1495425"/>
            <a:ext cx="533400" cy="304800"/>
            <a:chOff x="4368" y="624"/>
            <a:chExt cx="336" cy="192"/>
          </a:xfrm>
        </p:grpSpPr>
        <p:sp>
          <p:nvSpPr>
            <p:cNvPr id="95284" name="Oval 46"/>
            <p:cNvSpPr>
              <a:spLocks noChangeArrowheads="1"/>
            </p:cNvSpPr>
            <p:nvPr/>
          </p:nvSpPr>
          <p:spPr bwMode="auto">
            <a:xfrm>
              <a:off x="4368" y="652"/>
              <a:ext cx="144"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95285" name="Oval 47"/>
            <p:cNvSpPr>
              <a:spLocks noChangeArrowheads="1"/>
            </p:cNvSpPr>
            <p:nvPr/>
          </p:nvSpPr>
          <p:spPr bwMode="auto">
            <a:xfrm>
              <a:off x="4512" y="624"/>
              <a:ext cx="192" cy="192"/>
            </a:xfrm>
            <a:prstGeom prst="ellipse">
              <a:avLst/>
            </a:prstGeom>
            <a:solidFill>
              <a:srgbClr val="66FF99"/>
            </a:solidFill>
            <a:ln w="28575">
              <a:solidFill>
                <a:schemeClr val="tx1"/>
              </a:solidFill>
              <a:round/>
              <a:headEnd/>
              <a:tailEnd/>
            </a:ln>
          </p:spPr>
          <p:txBody>
            <a:bodyPr wrap="none" anchor="ctr"/>
            <a:lstStyle/>
            <a:p>
              <a:endParaRPr lang="en-US"/>
            </a:p>
          </p:txBody>
        </p:sp>
      </p:grpSp>
      <p:grpSp>
        <p:nvGrpSpPr>
          <p:cNvPr id="9" name="Group 48"/>
          <p:cNvGrpSpPr>
            <a:grpSpLocks/>
          </p:cNvGrpSpPr>
          <p:nvPr/>
        </p:nvGrpSpPr>
        <p:grpSpPr bwMode="auto">
          <a:xfrm>
            <a:off x="2543175" y="5229225"/>
            <a:ext cx="457200" cy="228600"/>
            <a:chOff x="-144" y="4320"/>
            <a:chExt cx="288" cy="144"/>
          </a:xfrm>
        </p:grpSpPr>
        <p:sp>
          <p:nvSpPr>
            <p:cNvPr id="95282" name="Oval 49"/>
            <p:cNvSpPr>
              <a:spLocks noChangeArrowheads="1"/>
            </p:cNvSpPr>
            <p:nvPr/>
          </p:nvSpPr>
          <p:spPr bwMode="auto">
            <a:xfrm>
              <a:off x="-144" y="4320"/>
              <a:ext cx="144"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95283" name="Oval 50"/>
            <p:cNvSpPr>
              <a:spLocks noChangeArrowheads="1"/>
            </p:cNvSpPr>
            <p:nvPr/>
          </p:nvSpPr>
          <p:spPr bwMode="auto">
            <a:xfrm>
              <a:off x="0" y="4320"/>
              <a:ext cx="144" cy="144"/>
            </a:xfrm>
            <a:prstGeom prst="ellipse">
              <a:avLst/>
            </a:prstGeom>
            <a:solidFill>
              <a:schemeClr val="bg1"/>
            </a:solidFill>
            <a:ln w="28575">
              <a:solidFill>
                <a:schemeClr val="tx1"/>
              </a:solidFill>
              <a:round/>
              <a:headEnd/>
              <a:tailEnd/>
            </a:ln>
          </p:spPr>
          <p:txBody>
            <a:bodyPr wrap="none" anchor="ctr"/>
            <a:lstStyle/>
            <a:p>
              <a:endParaRPr lang="en-US"/>
            </a:p>
          </p:txBody>
        </p:sp>
      </p:grpSp>
      <p:grpSp>
        <p:nvGrpSpPr>
          <p:cNvPr id="10" name="Group 51"/>
          <p:cNvGrpSpPr>
            <a:grpSpLocks/>
          </p:cNvGrpSpPr>
          <p:nvPr/>
        </p:nvGrpSpPr>
        <p:grpSpPr bwMode="auto">
          <a:xfrm>
            <a:off x="3609975" y="5229225"/>
            <a:ext cx="457200" cy="228600"/>
            <a:chOff x="-144" y="4320"/>
            <a:chExt cx="288" cy="144"/>
          </a:xfrm>
        </p:grpSpPr>
        <p:sp>
          <p:nvSpPr>
            <p:cNvPr id="95280" name="Oval 52"/>
            <p:cNvSpPr>
              <a:spLocks noChangeArrowheads="1"/>
            </p:cNvSpPr>
            <p:nvPr/>
          </p:nvSpPr>
          <p:spPr bwMode="auto">
            <a:xfrm>
              <a:off x="-144" y="4320"/>
              <a:ext cx="144"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95281" name="Oval 53"/>
            <p:cNvSpPr>
              <a:spLocks noChangeArrowheads="1"/>
            </p:cNvSpPr>
            <p:nvPr/>
          </p:nvSpPr>
          <p:spPr bwMode="auto">
            <a:xfrm>
              <a:off x="0" y="4320"/>
              <a:ext cx="144" cy="144"/>
            </a:xfrm>
            <a:prstGeom prst="ellipse">
              <a:avLst/>
            </a:prstGeom>
            <a:solidFill>
              <a:schemeClr val="bg1"/>
            </a:solidFill>
            <a:ln w="28575">
              <a:solidFill>
                <a:schemeClr val="tx1"/>
              </a:solidFill>
              <a:round/>
              <a:headEnd/>
              <a:tailEnd/>
            </a:ln>
          </p:spPr>
          <p:txBody>
            <a:bodyPr wrap="none" anchor="ctr"/>
            <a:lstStyle/>
            <a:p>
              <a:endParaRPr lang="en-US"/>
            </a:p>
          </p:txBody>
        </p:sp>
      </p:grpSp>
      <p:grpSp>
        <p:nvGrpSpPr>
          <p:cNvPr id="11" name="Group 54"/>
          <p:cNvGrpSpPr>
            <a:grpSpLocks/>
          </p:cNvGrpSpPr>
          <p:nvPr/>
        </p:nvGrpSpPr>
        <p:grpSpPr bwMode="auto">
          <a:xfrm>
            <a:off x="4676775" y="5229225"/>
            <a:ext cx="457200" cy="228600"/>
            <a:chOff x="-144" y="4320"/>
            <a:chExt cx="288" cy="144"/>
          </a:xfrm>
        </p:grpSpPr>
        <p:sp>
          <p:nvSpPr>
            <p:cNvPr id="95278" name="Oval 55"/>
            <p:cNvSpPr>
              <a:spLocks noChangeArrowheads="1"/>
            </p:cNvSpPr>
            <p:nvPr/>
          </p:nvSpPr>
          <p:spPr bwMode="auto">
            <a:xfrm>
              <a:off x="-144" y="4320"/>
              <a:ext cx="144"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95279" name="Oval 56"/>
            <p:cNvSpPr>
              <a:spLocks noChangeArrowheads="1"/>
            </p:cNvSpPr>
            <p:nvPr/>
          </p:nvSpPr>
          <p:spPr bwMode="auto">
            <a:xfrm>
              <a:off x="0" y="4320"/>
              <a:ext cx="144" cy="144"/>
            </a:xfrm>
            <a:prstGeom prst="ellipse">
              <a:avLst/>
            </a:prstGeom>
            <a:solidFill>
              <a:schemeClr val="bg1"/>
            </a:solidFill>
            <a:ln w="28575">
              <a:solidFill>
                <a:schemeClr val="tx1"/>
              </a:solidFill>
              <a:round/>
              <a:headEnd/>
              <a:tailEnd/>
            </a:ln>
          </p:spPr>
          <p:txBody>
            <a:bodyPr wrap="none" anchor="ctr"/>
            <a:lstStyle/>
            <a:p>
              <a:endParaRPr lang="en-US"/>
            </a:p>
          </p:txBody>
        </p:sp>
      </p:grpSp>
      <p:grpSp>
        <p:nvGrpSpPr>
          <p:cNvPr id="12" name="Group 57"/>
          <p:cNvGrpSpPr>
            <a:grpSpLocks/>
          </p:cNvGrpSpPr>
          <p:nvPr/>
        </p:nvGrpSpPr>
        <p:grpSpPr bwMode="auto">
          <a:xfrm>
            <a:off x="1095375" y="3324225"/>
            <a:ext cx="609600" cy="304800"/>
            <a:chOff x="720" y="1968"/>
            <a:chExt cx="384" cy="192"/>
          </a:xfrm>
        </p:grpSpPr>
        <p:sp>
          <p:nvSpPr>
            <p:cNvPr id="95276" name="Oval 58"/>
            <p:cNvSpPr>
              <a:spLocks noChangeArrowheads="1"/>
            </p:cNvSpPr>
            <p:nvPr/>
          </p:nvSpPr>
          <p:spPr bwMode="auto">
            <a:xfrm>
              <a:off x="720" y="1968"/>
              <a:ext cx="192" cy="192"/>
            </a:xfrm>
            <a:prstGeom prst="ellipse">
              <a:avLst/>
            </a:prstGeom>
            <a:solidFill>
              <a:schemeClr val="tx1"/>
            </a:solidFill>
            <a:ln w="28575">
              <a:solidFill>
                <a:schemeClr val="tx1"/>
              </a:solidFill>
              <a:round/>
              <a:headEnd/>
              <a:tailEnd/>
            </a:ln>
          </p:spPr>
          <p:txBody>
            <a:bodyPr wrap="none" anchor="ctr"/>
            <a:lstStyle/>
            <a:p>
              <a:endParaRPr lang="en-US"/>
            </a:p>
          </p:txBody>
        </p:sp>
        <p:sp>
          <p:nvSpPr>
            <p:cNvPr id="95277" name="Oval 59"/>
            <p:cNvSpPr>
              <a:spLocks noChangeArrowheads="1"/>
            </p:cNvSpPr>
            <p:nvPr/>
          </p:nvSpPr>
          <p:spPr bwMode="auto">
            <a:xfrm>
              <a:off x="912" y="1968"/>
              <a:ext cx="192" cy="192"/>
            </a:xfrm>
            <a:prstGeom prst="ellipse">
              <a:avLst/>
            </a:prstGeom>
            <a:solidFill>
              <a:srgbClr val="FF7C80"/>
            </a:solidFill>
            <a:ln w="28575">
              <a:solidFill>
                <a:schemeClr val="tx1"/>
              </a:solidFill>
              <a:round/>
              <a:headEnd/>
              <a:tailEnd/>
            </a:ln>
          </p:spPr>
          <p:txBody>
            <a:bodyPr wrap="none" anchor="ctr"/>
            <a:lstStyle/>
            <a:p>
              <a:endParaRPr lang="en-US"/>
            </a:p>
          </p:txBody>
        </p:sp>
      </p:grpSp>
      <p:grpSp>
        <p:nvGrpSpPr>
          <p:cNvPr id="13" name="Group 60"/>
          <p:cNvGrpSpPr>
            <a:grpSpLocks/>
          </p:cNvGrpSpPr>
          <p:nvPr/>
        </p:nvGrpSpPr>
        <p:grpSpPr bwMode="auto">
          <a:xfrm>
            <a:off x="2162175" y="3324225"/>
            <a:ext cx="609600" cy="304800"/>
            <a:chOff x="720" y="1968"/>
            <a:chExt cx="384" cy="192"/>
          </a:xfrm>
        </p:grpSpPr>
        <p:sp>
          <p:nvSpPr>
            <p:cNvPr id="95274" name="Oval 61"/>
            <p:cNvSpPr>
              <a:spLocks noChangeArrowheads="1"/>
            </p:cNvSpPr>
            <p:nvPr/>
          </p:nvSpPr>
          <p:spPr bwMode="auto">
            <a:xfrm>
              <a:off x="720" y="1968"/>
              <a:ext cx="192" cy="192"/>
            </a:xfrm>
            <a:prstGeom prst="ellipse">
              <a:avLst/>
            </a:prstGeom>
            <a:solidFill>
              <a:schemeClr val="tx1"/>
            </a:solidFill>
            <a:ln w="28575">
              <a:solidFill>
                <a:schemeClr val="tx1"/>
              </a:solidFill>
              <a:round/>
              <a:headEnd/>
              <a:tailEnd/>
            </a:ln>
          </p:spPr>
          <p:txBody>
            <a:bodyPr wrap="none" anchor="ctr"/>
            <a:lstStyle/>
            <a:p>
              <a:endParaRPr lang="en-US"/>
            </a:p>
          </p:txBody>
        </p:sp>
        <p:sp>
          <p:nvSpPr>
            <p:cNvPr id="95275" name="Oval 62"/>
            <p:cNvSpPr>
              <a:spLocks noChangeArrowheads="1"/>
            </p:cNvSpPr>
            <p:nvPr/>
          </p:nvSpPr>
          <p:spPr bwMode="auto">
            <a:xfrm>
              <a:off x="912" y="1968"/>
              <a:ext cx="192" cy="192"/>
            </a:xfrm>
            <a:prstGeom prst="ellipse">
              <a:avLst/>
            </a:prstGeom>
            <a:solidFill>
              <a:srgbClr val="FF7C80"/>
            </a:solidFill>
            <a:ln w="28575">
              <a:solidFill>
                <a:schemeClr val="tx1"/>
              </a:solidFill>
              <a:round/>
              <a:headEnd/>
              <a:tailEnd/>
            </a:ln>
          </p:spPr>
          <p:txBody>
            <a:bodyPr wrap="none" anchor="ctr"/>
            <a:lstStyle/>
            <a:p>
              <a:endParaRPr lang="en-US"/>
            </a:p>
          </p:txBody>
        </p:sp>
      </p:grpSp>
      <p:grpSp>
        <p:nvGrpSpPr>
          <p:cNvPr id="14" name="Group 63"/>
          <p:cNvGrpSpPr>
            <a:grpSpLocks/>
          </p:cNvGrpSpPr>
          <p:nvPr/>
        </p:nvGrpSpPr>
        <p:grpSpPr bwMode="auto">
          <a:xfrm>
            <a:off x="4067175" y="3324225"/>
            <a:ext cx="609600" cy="304800"/>
            <a:chOff x="720" y="1968"/>
            <a:chExt cx="384" cy="192"/>
          </a:xfrm>
        </p:grpSpPr>
        <p:sp>
          <p:nvSpPr>
            <p:cNvPr id="95272" name="Oval 64"/>
            <p:cNvSpPr>
              <a:spLocks noChangeArrowheads="1"/>
            </p:cNvSpPr>
            <p:nvPr/>
          </p:nvSpPr>
          <p:spPr bwMode="auto">
            <a:xfrm>
              <a:off x="720" y="1968"/>
              <a:ext cx="192" cy="192"/>
            </a:xfrm>
            <a:prstGeom prst="ellipse">
              <a:avLst/>
            </a:prstGeom>
            <a:solidFill>
              <a:srgbClr val="FF7C80"/>
            </a:solidFill>
            <a:ln w="28575">
              <a:solidFill>
                <a:schemeClr val="tx1"/>
              </a:solidFill>
              <a:round/>
              <a:headEnd/>
              <a:tailEnd/>
            </a:ln>
          </p:spPr>
          <p:txBody>
            <a:bodyPr wrap="none" anchor="ctr"/>
            <a:lstStyle/>
            <a:p>
              <a:endParaRPr lang="en-US"/>
            </a:p>
          </p:txBody>
        </p:sp>
        <p:sp>
          <p:nvSpPr>
            <p:cNvPr id="95273" name="Oval 65"/>
            <p:cNvSpPr>
              <a:spLocks noChangeArrowheads="1"/>
            </p:cNvSpPr>
            <p:nvPr/>
          </p:nvSpPr>
          <p:spPr bwMode="auto">
            <a:xfrm>
              <a:off x="912" y="1968"/>
              <a:ext cx="192" cy="192"/>
            </a:xfrm>
            <a:prstGeom prst="ellipse">
              <a:avLst/>
            </a:prstGeom>
            <a:solidFill>
              <a:srgbClr val="FF7C80"/>
            </a:solidFill>
            <a:ln w="28575">
              <a:solidFill>
                <a:schemeClr val="tx1"/>
              </a:solidFill>
              <a:round/>
              <a:headEnd/>
              <a:tailEnd/>
            </a:ln>
          </p:spPr>
          <p:txBody>
            <a:bodyPr wrap="none" anchor="ctr"/>
            <a:lstStyle/>
            <a:p>
              <a:endParaRPr lang="en-US"/>
            </a:p>
          </p:txBody>
        </p:sp>
      </p:grpSp>
      <p:grpSp>
        <p:nvGrpSpPr>
          <p:cNvPr id="15" name="Group 66"/>
          <p:cNvGrpSpPr>
            <a:grpSpLocks/>
          </p:cNvGrpSpPr>
          <p:nvPr/>
        </p:nvGrpSpPr>
        <p:grpSpPr bwMode="auto">
          <a:xfrm>
            <a:off x="6657975" y="3324225"/>
            <a:ext cx="914400" cy="304800"/>
            <a:chOff x="4272" y="2016"/>
            <a:chExt cx="576" cy="192"/>
          </a:xfrm>
        </p:grpSpPr>
        <p:grpSp>
          <p:nvGrpSpPr>
            <p:cNvPr id="95268" name="Group 67"/>
            <p:cNvGrpSpPr>
              <a:grpSpLocks/>
            </p:cNvGrpSpPr>
            <p:nvPr/>
          </p:nvGrpSpPr>
          <p:grpSpPr bwMode="auto">
            <a:xfrm>
              <a:off x="4464" y="2016"/>
              <a:ext cx="384" cy="192"/>
              <a:chOff x="720" y="1968"/>
              <a:chExt cx="384" cy="192"/>
            </a:xfrm>
          </p:grpSpPr>
          <p:sp>
            <p:nvSpPr>
              <p:cNvPr id="95270" name="Oval 68"/>
              <p:cNvSpPr>
                <a:spLocks noChangeArrowheads="1"/>
              </p:cNvSpPr>
              <p:nvPr/>
            </p:nvSpPr>
            <p:spPr bwMode="auto">
              <a:xfrm>
                <a:off x="720" y="1968"/>
                <a:ext cx="192" cy="192"/>
              </a:xfrm>
              <a:prstGeom prst="ellipse">
                <a:avLst/>
              </a:prstGeom>
              <a:solidFill>
                <a:schemeClr val="tx1"/>
              </a:solidFill>
              <a:ln w="28575">
                <a:solidFill>
                  <a:schemeClr val="tx1"/>
                </a:solidFill>
                <a:round/>
                <a:headEnd/>
                <a:tailEnd/>
              </a:ln>
            </p:spPr>
            <p:txBody>
              <a:bodyPr wrap="none" anchor="ctr"/>
              <a:lstStyle/>
              <a:p>
                <a:endParaRPr lang="en-US"/>
              </a:p>
            </p:txBody>
          </p:sp>
          <p:sp>
            <p:nvSpPr>
              <p:cNvPr id="95271" name="Oval 69"/>
              <p:cNvSpPr>
                <a:spLocks noChangeArrowheads="1"/>
              </p:cNvSpPr>
              <p:nvPr/>
            </p:nvSpPr>
            <p:spPr bwMode="auto">
              <a:xfrm>
                <a:off x="912" y="1968"/>
                <a:ext cx="192" cy="192"/>
              </a:xfrm>
              <a:prstGeom prst="ellipse">
                <a:avLst/>
              </a:prstGeom>
              <a:solidFill>
                <a:srgbClr val="FF7C80"/>
              </a:solidFill>
              <a:ln w="28575">
                <a:solidFill>
                  <a:schemeClr val="tx1"/>
                </a:solidFill>
                <a:round/>
                <a:headEnd/>
                <a:tailEnd/>
              </a:ln>
            </p:spPr>
            <p:txBody>
              <a:bodyPr wrap="none" anchor="ctr"/>
              <a:lstStyle/>
              <a:p>
                <a:endParaRPr lang="en-US"/>
              </a:p>
            </p:txBody>
          </p:sp>
        </p:grpSp>
        <p:sp>
          <p:nvSpPr>
            <p:cNvPr id="95269" name="Oval 70"/>
            <p:cNvSpPr>
              <a:spLocks noChangeArrowheads="1"/>
            </p:cNvSpPr>
            <p:nvPr/>
          </p:nvSpPr>
          <p:spPr bwMode="auto">
            <a:xfrm>
              <a:off x="4272" y="2016"/>
              <a:ext cx="192" cy="192"/>
            </a:xfrm>
            <a:prstGeom prst="ellipse">
              <a:avLst/>
            </a:prstGeom>
            <a:solidFill>
              <a:srgbClr val="FF7C80"/>
            </a:solidFill>
            <a:ln w="28575">
              <a:solidFill>
                <a:schemeClr val="tx1"/>
              </a:solidFill>
              <a:round/>
              <a:headEnd/>
              <a:tailEnd/>
            </a:ln>
          </p:spPr>
          <p:txBody>
            <a:bodyPr wrap="none" anchor="ctr"/>
            <a:lstStyle/>
            <a:p>
              <a:endParaRPr lang="en-US"/>
            </a:p>
          </p:txBody>
        </p:sp>
      </p:grpSp>
      <p:grpSp>
        <p:nvGrpSpPr>
          <p:cNvPr id="17" name="Group 71"/>
          <p:cNvGrpSpPr>
            <a:grpSpLocks/>
          </p:cNvGrpSpPr>
          <p:nvPr/>
        </p:nvGrpSpPr>
        <p:grpSpPr bwMode="auto">
          <a:xfrm>
            <a:off x="7724775" y="3324225"/>
            <a:ext cx="914400" cy="304800"/>
            <a:chOff x="4272" y="2016"/>
            <a:chExt cx="576" cy="192"/>
          </a:xfrm>
        </p:grpSpPr>
        <p:grpSp>
          <p:nvGrpSpPr>
            <p:cNvPr id="95264" name="Group 72"/>
            <p:cNvGrpSpPr>
              <a:grpSpLocks/>
            </p:cNvGrpSpPr>
            <p:nvPr/>
          </p:nvGrpSpPr>
          <p:grpSpPr bwMode="auto">
            <a:xfrm>
              <a:off x="4464" y="2016"/>
              <a:ext cx="384" cy="192"/>
              <a:chOff x="720" y="1968"/>
              <a:chExt cx="384" cy="192"/>
            </a:xfrm>
          </p:grpSpPr>
          <p:sp>
            <p:nvSpPr>
              <p:cNvPr id="95266" name="Oval 73"/>
              <p:cNvSpPr>
                <a:spLocks noChangeArrowheads="1"/>
              </p:cNvSpPr>
              <p:nvPr/>
            </p:nvSpPr>
            <p:spPr bwMode="auto">
              <a:xfrm>
                <a:off x="720" y="1968"/>
                <a:ext cx="192" cy="192"/>
              </a:xfrm>
              <a:prstGeom prst="ellipse">
                <a:avLst/>
              </a:prstGeom>
              <a:solidFill>
                <a:schemeClr val="tx1"/>
              </a:solidFill>
              <a:ln w="28575">
                <a:solidFill>
                  <a:schemeClr val="tx1"/>
                </a:solidFill>
                <a:round/>
                <a:headEnd/>
                <a:tailEnd/>
              </a:ln>
            </p:spPr>
            <p:txBody>
              <a:bodyPr wrap="none" anchor="ctr"/>
              <a:lstStyle/>
              <a:p>
                <a:endParaRPr lang="en-US"/>
              </a:p>
            </p:txBody>
          </p:sp>
          <p:sp>
            <p:nvSpPr>
              <p:cNvPr id="95267" name="Oval 74"/>
              <p:cNvSpPr>
                <a:spLocks noChangeArrowheads="1"/>
              </p:cNvSpPr>
              <p:nvPr/>
            </p:nvSpPr>
            <p:spPr bwMode="auto">
              <a:xfrm>
                <a:off x="912" y="1968"/>
                <a:ext cx="192" cy="192"/>
              </a:xfrm>
              <a:prstGeom prst="ellipse">
                <a:avLst/>
              </a:prstGeom>
              <a:solidFill>
                <a:srgbClr val="FF7C80"/>
              </a:solidFill>
              <a:ln w="28575">
                <a:solidFill>
                  <a:schemeClr val="tx1"/>
                </a:solidFill>
                <a:round/>
                <a:headEnd/>
                <a:tailEnd/>
              </a:ln>
            </p:spPr>
            <p:txBody>
              <a:bodyPr wrap="none" anchor="ctr"/>
              <a:lstStyle/>
              <a:p>
                <a:endParaRPr lang="en-US"/>
              </a:p>
            </p:txBody>
          </p:sp>
        </p:grpSp>
        <p:sp>
          <p:nvSpPr>
            <p:cNvPr id="95265" name="Oval 75"/>
            <p:cNvSpPr>
              <a:spLocks noChangeArrowheads="1"/>
            </p:cNvSpPr>
            <p:nvPr/>
          </p:nvSpPr>
          <p:spPr bwMode="auto">
            <a:xfrm>
              <a:off x="4272" y="2016"/>
              <a:ext cx="192" cy="192"/>
            </a:xfrm>
            <a:prstGeom prst="ellipse">
              <a:avLst/>
            </a:prstGeom>
            <a:solidFill>
              <a:srgbClr val="FF7C80"/>
            </a:solidFill>
            <a:ln w="28575">
              <a:solidFill>
                <a:schemeClr val="tx1"/>
              </a:solidFill>
              <a:round/>
              <a:headEnd/>
              <a:tailEnd/>
            </a:ln>
          </p:spPr>
          <p:txBody>
            <a:bodyPr wrap="none" anchor="ctr"/>
            <a:lstStyle/>
            <a:p>
              <a:endParaRPr lang="en-US"/>
            </a:p>
          </p:txBody>
        </p:sp>
      </p:grpSp>
      <p:grpSp>
        <p:nvGrpSpPr>
          <p:cNvPr id="19" name="Group 76"/>
          <p:cNvGrpSpPr>
            <a:grpSpLocks/>
          </p:cNvGrpSpPr>
          <p:nvPr/>
        </p:nvGrpSpPr>
        <p:grpSpPr bwMode="auto">
          <a:xfrm>
            <a:off x="638175" y="5153025"/>
            <a:ext cx="609600" cy="304800"/>
            <a:chOff x="624" y="4224"/>
            <a:chExt cx="384" cy="192"/>
          </a:xfrm>
        </p:grpSpPr>
        <p:sp>
          <p:nvSpPr>
            <p:cNvPr id="95262" name="Oval 77"/>
            <p:cNvSpPr>
              <a:spLocks noChangeArrowheads="1"/>
            </p:cNvSpPr>
            <p:nvPr/>
          </p:nvSpPr>
          <p:spPr bwMode="auto">
            <a:xfrm>
              <a:off x="624" y="4224"/>
              <a:ext cx="192" cy="192"/>
            </a:xfrm>
            <a:prstGeom prst="ellipse">
              <a:avLst/>
            </a:prstGeom>
            <a:solidFill>
              <a:srgbClr val="CC6600"/>
            </a:solidFill>
            <a:ln w="28575">
              <a:solidFill>
                <a:schemeClr val="tx1"/>
              </a:solidFill>
              <a:round/>
              <a:headEnd/>
              <a:tailEnd/>
            </a:ln>
          </p:spPr>
          <p:txBody>
            <a:bodyPr wrap="none" anchor="ctr"/>
            <a:lstStyle/>
            <a:p>
              <a:endParaRPr lang="en-US"/>
            </a:p>
          </p:txBody>
        </p:sp>
        <p:sp>
          <p:nvSpPr>
            <p:cNvPr id="95263" name="Oval 78"/>
            <p:cNvSpPr>
              <a:spLocks noChangeArrowheads="1"/>
            </p:cNvSpPr>
            <p:nvPr/>
          </p:nvSpPr>
          <p:spPr bwMode="auto">
            <a:xfrm>
              <a:off x="816" y="4224"/>
              <a:ext cx="192" cy="192"/>
            </a:xfrm>
            <a:prstGeom prst="ellipse">
              <a:avLst/>
            </a:prstGeom>
            <a:solidFill>
              <a:srgbClr val="CC6600"/>
            </a:solidFill>
            <a:ln w="28575">
              <a:solidFill>
                <a:schemeClr val="tx1"/>
              </a:solidFill>
              <a:round/>
              <a:headEnd/>
              <a:tailEnd/>
            </a:ln>
          </p:spPr>
          <p:txBody>
            <a:bodyPr wrap="none" anchor="ctr"/>
            <a:lstStyle/>
            <a:p>
              <a:endParaRPr lang="en-US"/>
            </a:p>
          </p:txBody>
        </p:sp>
      </p:grpSp>
      <p:grpSp>
        <p:nvGrpSpPr>
          <p:cNvPr id="20" name="Group 79"/>
          <p:cNvGrpSpPr>
            <a:grpSpLocks/>
          </p:cNvGrpSpPr>
          <p:nvPr/>
        </p:nvGrpSpPr>
        <p:grpSpPr bwMode="auto">
          <a:xfrm>
            <a:off x="6734175" y="5153025"/>
            <a:ext cx="762000" cy="533400"/>
            <a:chOff x="4320" y="3264"/>
            <a:chExt cx="480" cy="336"/>
          </a:xfrm>
        </p:grpSpPr>
        <p:sp>
          <p:nvSpPr>
            <p:cNvPr id="95258" name="Oval 80"/>
            <p:cNvSpPr>
              <a:spLocks noChangeArrowheads="1"/>
            </p:cNvSpPr>
            <p:nvPr/>
          </p:nvSpPr>
          <p:spPr bwMode="auto">
            <a:xfrm>
              <a:off x="4464" y="3264"/>
              <a:ext cx="192" cy="192"/>
            </a:xfrm>
            <a:prstGeom prst="ellipse">
              <a:avLst/>
            </a:prstGeom>
            <a:solidFill>
              <a:srgbClr val="CC6600"/>
            </a:solidFill>
            <a:ln w="28575">
              <a:solidFill>
                <a:schemeClr val="tx1"/>
              </a:solidFill>
              <a:round/>
              <a:headEnd/>
              <a:tailEnd/>
            </a:ln>
          </p:spPr>
          <p:txBody>
            <a:bodyPr wrap="none" anchor="ctr"/>
            <a:lstStyle/>
            <a:p>
              <a:endParaRPr lang="en-US"/>
            </a:p>
          </p:txBody>
        </p:sp>
        <p:sp>
          <p:nvSpPr>
            <p:cNvPr id="95259" name="Oval 81"/>
            <p:cNvSpPr>
              <a:spLocks noChangeArrowheads="1"/>
            </p:cNvSpPr>
            <p:nvPr/>
          </p:nvSpPr>
          <p:spPr bwMode="auto">
            <a:xfrm>
              <a:off x="4320" y="3288"/>
              <a:ext cx="144"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95260" name="Oval 82"/>
            <p:cNvSpPr>
              <a:spLocks noChangeArrowheads="1"/>
            </p:cNvSpPr>
            <p:nvPr/>
          </p:nvSpPr>
          <p:spPr bwMode="auto">
            <a:xfrm>
              <a:off x="4488" y="3456"/>
              <a:ext cx="144"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95261" name="Oval 83"/>
            <p:cNvSpPr>
              <a:spLocks noChangeArrowheads="1"/>
            </p:cNvSpPr>
            <p:nvPr/>
          </p:nvSpPr>
          <p:spPr bwMode="auto">
            <a:xfrm>
              <a:off x="4656" y="3288"/>
              <a:ext cx="144" cy="144"/>
            </a:xfrm>
            <a:prstGeom prst="ellipse">
              <a:avLst/>
            </a:prstGeom>
            <a:solidFill>
              <a:schemeClr val="bg1"/>
            </a:solidFill>
            <a:ln w="28575">
              <a:solidFill>
                <a:schemeClr val="tx1"/>
              </a:solidFill>
              <a:round/>
              <a:headEnd/>
              <a:tailEnd/>
            </a:ln>
          </p:spPr>
          <p:txBody>
            <a:bodyPr wrap="none" anchor="ctr"/>
            <a:lstStyle/>
            <a:p>
              <a:endParaRPr lang="en-US"/>
            </a:p>
          </p:txBody>
        </p:sp>
      </p:grpSp>
      <p:grpSp>
        <p:nvGrpSpPr>
          <p:cNvPr id="21" name="Group 84"/>
          <p:cNvGrpSpPr>
            <a:grpSpLocks/>
          </p:cNvGrpSpPr>
          <p:nvPr/>
        </p:nvGrpSpPr>
        <p:grpSpPr bwMode="auto">
          <a:xfrm>
            <a:off x="7800975" y="5153025"/>
            <a:ext cx="762000" cy="533400"/>
            <a:chOff x="4320" y="3264"/>
            <a:chExt cx="480" cy="336"/>
          </a:xfrm>
        </p:grpSpPr>
        <p:sp>
          <p:nvSpPr>
            <p:cNvPr id="95254" name="Oval 85"/>
            <p:cNvSpPr>
              <a:spLocks noChangeArrowheads="1"/>
            </p:cNvSpPr>
            <p:nvPr/>
          </p:nvSpPr>
          <p:spPr bwMode="auto">
            <a:xfrm>
              <a:off x="4464" y="3264"/>
              <a:ext cx="192" cy="192"/>
            </a:xfrm>
            <a:prstGeom prst="ellipse">
              <a:avLst/>
            </a:prstGeom>
            <a:solidFill>
              <a:srgbClr val="CC6600"/>
            </a:solidFill>
            <a:ln w="28575">
              <a:solidFill>
                <a:schemeClr val="tx1"/>
              </a:solidFill>
              <a:round/>
              <a:headEnd/>
              <a:tailEnd/>
            </a:ln>
          </p:spPr>
          <p:txBody>
            <a:bodyPr wrap="none" anchor="ctr"/>
            <a:lstStyle/>
            <a:p>
              <a:endParaRPr lang="en-US"/>
            </a:p>
          </p:txBody>
        </p:sp>
        <p:sp>
          <p:nvSpPr>
            <p:cNvPr id="95255" name="Oval 86"/>
            <p:cNvSpPr>
              <a:spLocks noChangeArrowheads="1"/>
            </p:cNvSpPr>
            <p:nvPr/>
          </p:nvSpPr>
          <p:spPr bwMode="auto">
            <a:xfrm>
              <a:off x="4320" y="3288"/>
              <a:ext cx="144"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95256" name="Oval 87"/>
            <p:cNvSpPr>
              <a:spLocks noChangeArrowheads="1"/>
            </p:cNvSpPr>
            <p:nvPr/>
          </p:nvSpPr>
          <p:spPr bwMode="auto">
            <a:xfrm>
              <a:off x="4488" y="3456"/>
              <a:ext cx="144" cy="144"/>
            </a:xfrm>
            <a:prstGeom prst="ellipse">
              <a:avLst/>
            </a:prstGeom>
            <a:solidFill>
              <a:schemeClr val="bg1"/>
            </a:solidFill>
            <a:ln w="28575">
              <a:solidFill>
                <a:schemeClr val="tx1"/>
              </a:solidFill>
              <a:round/>
              <a:headEnd/>
              <a:tailEnd/>
            </a:ln>
          </p:spPr>
          <p:txBody>
            <a:bodyPr wrap="none" anchor="ctr"/>
            <a:lstStyle/>
            <a:p>
              <a:endParaRPr lang="en-US"/>
            </a:p>
          </p:txBody>
        </p:sp>
        <p:sp>
          <p:nvSpPr>
            <p:cNvPr id="95257" name="Oval 88"/>
            <p:cNvSpPr>
              <a:spLocks noChangeArrowheads="1"/>
            </p:cNvSpPr>
            <p:nvPr/>
          </p:nvSpPr>
          <p:spPr bwMode="auto">
            <a:xfrm>
              <a:off x="4656" y="3288"/>
              <a:ext cx="144" cy="144"/>
            </a:xfrm>
            <a:prstGeom prst="ellipse">
              <a:avLst/>
            </a:prstGeom>
            <a:solidFill>
              <a:schemeClr val="bg1"/>
            </a:solidFill>
            <a:ln w="28575">
              <a:solidFill>
                <a:schemeClr val="tx1"/>
              </a:solidFill>
              <a:round/>
              <a:headEnd/>
              <a:tailEnd/>
            </a:ln>
          </p:spPr>
          <p:txBody>
            <a:bodyPr wrap="none" anchor="ctr"/>
            <a:lstStyle/>
            <a:p>
              <a:endParaRPr lang="en-US"/>
            </a:p>
          </p:txBody>
        </p:sp>
      </p:grpSp>
      <p:sp>
        <p:nvSpPr>
          <p:cNvPr id="1195098" name="Rectangle 90"/>
          <p:cNvSpPr>
            <a:spLocks noChangeArrowheads="1"/>
          </p:cNvSpPr>
          <p:nvPr/>
        </p:nvSpPr>
        <p:spPr bwMode="auto">
          <a:xfrm>
            <a:off x="7972425" y="6615113"/>
            <a:ext cx="1152525" cy="214312"/>
          </a:xfrm>
          <a:prstGeom prst="rect">
            <a:avLst/>
          </a:prstGeom>
          <a:noFill/>
          <a:ln w="9525">
            <a:noFill/>
            <a:miter lim="800000"/>
            <a:headEnd/>
            <a:tailEnd/>
          </a:ln>
        </p:spPr>
        <p:txBody>
          <a:bodyPr wrap="none">
            <a:spAutoFit/>
          </a:bodyPr>
          <a:lstStyle/>
          <a:p>
            <a:pPr algn="l" eaLnBrk="0" hangingPunct="0">
              <a:spcBef>
                <a:spcPct val="50000"/>
              </a:spcBef>
            </a:pPr>
            <a:r>
              <a:rPr lang="en-US" sz="800">
                <a:hlinkClick r:id="rId3"/>
              </a:rPr>
              <a:t>www.chalkbored.com</a:t>
            </a:r>
            <a:endParaRPr lang="en-US"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p:cTn id="74" dur="500" fill="hold"/>
                                        <p:tgtEl>
                                          <p:spTgt spid="19"/>
                                        </p:tgtEl>
                                        <p:attrNameLst>
                                          <p:attrName>ppt_w</p:attrName>
                                        </p:attrNameLst>
                                      </p:cBhvr>
                                      <p:tavLst>
                                        <p:tav tm="0">
                                          <p:val>
                                            <p:fltVal val="0"/>
                                          </p:val>
                                        </p:tav>
                                        <p:tav tm="100000">
                                          <p:val>
                                            <p:strVal val="#ppt_w"/>
                                          </p:val>
                                        </p:tav>
                                      </p:tavLst>
                                    </p:anim>
                                    <p:anim calcmode="lin" valueType="num">
                                      <p:cBhvr>
                                        <p:cTn id="75"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3" presetClass="entr" presetSubtype="16"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 calcmode="lin" valueType="num">
                                      <p:cBhvr>
                                        <p:cTn id="80" dur="500" fill="hold"/>
                                        <p:tgtEl>
                                          <p:spTgt spid="9"/>
                                        </p:tgtEl>
                                        <p:attrNameLst>
                                          <p:attrName>ppt_w</p:attrName>
                                        </p:attrNameLst>
                                      </p:cBhvr>
                                      <p:tavLst>
                                        <p:tav tm="0">
                                          <p:val>
                                            <p:fltVal val="0"/>
                                          </p:val>
                                        </p:tav>
                                        <p:tav tm="100000">
                                          <p:val>
                                            <p:strVal val="#ppt_w"/>
                                          </p:val>
                                        </p:tav>
                                      </p:tavLst>
                                    </p:anim>
                                    <p:anim calcmode="lin" valueType="num">
                                      <p:cBhvr>
                                        <p:cTn id="8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p:cTn id="86" dur="500" fill="hold"/>
                                        <p:tgtEl>
                                          <p:spTgt spid="10"/>
                                        </p:tgtEl>
                                        <p:attrNameLst>
                                          <p:attrName>ppt_w</p:attrName>
                                        </p:attrNameLst>
                                      </p:cBhvr>
                                      <p:tavLst>
                                        <p:tav tm="0">
                                          <p:val>
                                            <p:fltVal val="0"/>
                                          </p:val>
                                        </p:tav>
                                        <p:tav tm="100000">
                                          <p:val>
                                            <p:strVal val="#ppt_w"/>
                                          </p:val>
                                        </p:tav>
                                      </p:tavLst>
                                    </p:anim>
                                    <p:anim calcmode="lin" valueType="num">
                                      <p:cBhvr>
                                        <p:cTn id="8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20"/>
                                        </p:tgtEl>
                                        <p:attrNameLst>
                                          <p:attrName>style.visibility</p:attrName>
                                        </p:attrNameLst>
                                      </p:cBhvr>
                                      <p:to>
                                        <p:strVal val="visible"/>
                                      </p:to>
                                    </p:set>
                                    <p:anim calcmode="lin" valueType="num">
                                      <p:cBhvr>
                                        <p:cTn id="98" dur="500" fill="hold"/>
                                        <p:tgtEl>
                                          <p:spTgt spid="20"/>
                                        </p:tgtEl>
                                        <p:attrNameLst>
                                          <p:attrName>ppt_w</p:attrName>
                                        </p:attrNameLst>
                                      </p:cBhvr>
                                      <p:tavLst>
                                        <p:tav tm="0">
                                          <p:val>
                                            <p:fltVal val="0"/>
                                          </p:val>
                                        </p:tav>
                                        <p:tav tm="100000">
                                          <p:val>
                                            <p:strVal val="#ppt_w"/>
                                          </p:val>
                                        </p:tav>
                                      </p:tavLst>
                                    </p:anim>
                                    <p:anim calcmode="lin" valueType="num">
                                      <p:cBhvr>
                                        <p:cTn id="99"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23" presetClass="entr" presetSubtype="16" fill="hold" nodeType="clickEffect">
                                  <p:stCondLst>
                                    <p:cond delay="0"/>
                                  </p:stCondLst>
                                  <p:childTnLst>
                                    <p:set>
                                      <p:cBhvr>
                                        <p:cTn id="103" dur="1" fill="hold">
                                          <p:stCondLst>
                                            <p:cond delay="0"/>
                                          </p:stCondLst>
                                        </p:cTn>
                                        <p:tgtEl>
                                          <p:spTgt spid="21"/>
                                        </p:tgtEl>
                                        <p:attrNameLst>
                                          <p:attrName>style.visibility</p:attrName>
                                        </p:attrNameLst>
                                      </p:cBhvr>
                                      <p:to>
                                        <p:strVal val="visible"/>
                                      </p:to>
                                    </p:set>
                                    <p:anim calcmode="lin" valueType="num">
                                      <p:cBhvr>
                                        <p:cTn id="104" dur="500" fill="hold"/>
                                        <p:tgtEl>
                                          <p:spTgt spid="21"/>
                                        </p:tgtEl>
                                        <p:attrNameLst>
                                          <p:attrName>ppt_w</p:attrName>
                                        </p:attrNameLst>
                                      </p:cBhvr>
                                      <p:tavLst>
                                        <p:tav tm="0">
                                          <p:val>
                                            <p:fltVal val="0"/>
                                          </p:val>
                                        </p:tav>
                                        <p:tav tm="100000">
                                          <p:val>
                                            <p:strVal val="#ppt_w"/>
                                          </p:val>
                                        </p:tav>
                                      </p:tavLst>
                                    </p:anim>
                                    <p:anim calcmode="lin" valueType="num">
                                      <p:cBhvr>
                                        <p:cTn id="105"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195098"/>
                                        </p:tgtEl>
                                        <p:attrNameLst>
                                          <p:attrName>style.visibility</p:attrName>
                                        </p:attrNameLst>
                                      </p:cBhvr>
                                      <p:to>
                                        <p:strVal val="visible"/>
                                      </p:to>
                                    </p:set>
                                    <p:animEffect transition="in" filter="fade">
                                      <p:cBhvr>
                                        <p:cTn id="110" dur="1000"/>
                                        <p:tgtEl>
                                          <p:spTgt spid="1195098"/>
                                        </p:tgtEl>
                                      </p:cBhvr>
                                    </p:animEffect>
                                    <p:anim calcmode="lin" valueType="num">
                                      <p:cBhvr>
                                        <p:cTn id="111" dur="1000" fill="hold"/>
                                        <p:tgtEl>
                                          <p:spTgt spid="1195098"/>
                                        </p:tgtEl>
                                        <p:attrNameLst>
                                          <p:attrName>ppt_x</p:attrName>
                                        </p:attrNameLst>
                                      </p:cBhvr>
                                      <p:tavLst>
                                        <p:tav tm="0">
                                          <p:val>
                                            <p:strVal val="#ppt_x"/>
                                          </p:val>
                                        </p:tav>
                                        <p:tav tm="100000">
                                          <p:val>
                                            <p:strVal val="#ppt_x"/>
                                          </p:val>
                                        </p:tav>
                                      </p:tavLst>
                                    </p:anim>
                                    <p:anim calcmode="lin" valueType="num">
                                      <p:cBhvr>
                                        <p:cTn id="112" dur="1000" fill="hold"/>
                                        <p:tgtEl>
                                          <p:spTgt spid="1195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98" grpId="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9" name="Rectangle 3"/>
          <p:cNvSpPr>
            <a:spLocks noGrp="1" noChangeArrowheads="1"/>
          </p:cNvSpPr>
          <p:nvPr>
            <p:ph type="body" idx="1"/>
          </p:nvPr>
        </p:nvSpPr>
        <p:spPr>
          <a:xfrm>
            <a:off x="457200" y="2286000"/>
            <a:ext cx="8382000" cy="3581400"/>
          </a:xfrm>
          <a:noFill/>
        </p:spPr>
        <p:txBody>
          <a:bodyPr lIns="92075" tIns="46038" rIns="92075" bIns="46038"/>
          <a:lstStyle/>
          <a:p>
            <a:pPr eaLnBrk="1" hangingPunct="1"/>
            <a:r>
              <a:rPr lang="en-US" smtClean="0"/>
              <a:t>In a smaller container - molecules have less room to move.</a:t>
            </a:r>
          </a:p>
          <a:p>
            <a:pPr eaLnBrk="1" hangingPunct="1"/>
            <a:r>
              <a:rPr lang="en-US" smtClean="0"/>
              <a:t>They hit the sides of the container more often.  </a:t>
            </a:r>
          </a:p>
          <a:p>
            <a:pPr eaLnBrk="1" hangingPunct="1"/>
            <a:r>
              <a:rPr lang="en-US" smtClean="0"/>
              <a:t>This causes an increase in pressure.</a:t>
            </a:r>
          </a:p>
          <a:p>
            <a:pPr eaLnBrk="1" hangingPunct="1"/>
            <a:r>
              <a:rPr lang="en-US" smtClean="0"/>
              <a:t>As volume decreases:  pressure increases.</a:t>
            </a:r>
          </a:p>
        </p:txBody>
      </p:sp>
      <p:sp>
        <p:nvSpPr>
          <p:cNvPr id="96259" name="Rectangle 4"/>
          <p:cNvSpPr>
            <a:spLocks noGrp="1" noChangeArrowheads="1"/>
          </p:cNvSpPr>
          <p:nvPr>
            <p:ph type="title"/>
          </p:nvPr>
        </p:nvSpPr>
        <p:spPr/>
        <p:txBody>
          <a:bodyPr/>
          <a:lstStyle/>
          <a:p>
            <a:pPr eaLnBrk="1" hangingPunct="1"/>
            <a:r>
              <a:rPr lang="en-US" sz="3600" smtClean="0"/>
              <a:t>Changing the Size of the Container</a:t>
            </a:r>
          </a:p>
        </p:txBody>
      </p:sp>
      <p:sp>
        <p:nvSpPr>
          <p:cNvPr id="96260" name="AutoShape 5">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animEffect transition="in" filter="fade">
                                      <p:cBhvr>
                                        <p:cTn id="7" dur="1000"/>
                                        <p:tgtEl>
                                          <p:spTgt spid="219139">
                                            <p:txEl>
                                              <p:pRg st="0" end="0"/>
                                            </p:txEl>
                                          </p:spTgt>
                                        </p:tgtEl>
                                      </p:cBhvr>
                                    </p:animEffect>
                                    <p:anim calcmode="lin" valueType="num">
                                      <p:cBhvr>
                                        <p:cTn id="8" dur="1000" fill="hold"/>
                                        <p:tgtEl>
                                          <p:spTgt spid="2191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91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9139">
                                            <p:txEl>
                                              <p:pRg st="1" end="1"/>
                                            </p:txEl>
                                          </p:spTgt>
                                        </p:tgtEl>
                                        <p:attrNameLst>
                                          <p:attrName>style.visibility</p:attrName>
                                        </p:attrNameLst>
                                      </p:cBhvr>
                                      <p:to>
                                        <p:strVal val="visible"/>
                                      </p:to>
                                    </p:set>
                                    <p:animEffect transition="in" filter="fade">
                                      <p:cBhvr>
                                        <p:cTn id="14" dur="1000"/>
                                        <p:tgtEl>
                                          <p:spTgt spid="219139">
                                            <p:txEl>
                                              <p:pRg st="1" end="1"/>
                                            </p:txEl>
                                          </p:spTgt>
                                        </p:tgtEl>
                                      </p:cBhvr>
                                    </p:animEffect>
                                    <p:anim calcmode="lin" valueType="num">
                                      <p:cBhvr>
                                        <p:cTn id="15" dur="1000" fill="hold"/>
                                        <p:tgtEl>
                                          <p:spTgt spid="21913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91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19139">
                                            <p:txEl>
                                              <p:pRg st="2" end="2"/>
                                            </p:txEl>
                                          </p:spTgt>
                                        </p:tgtEl>
                                        <p:attrNameLst>
                                          <p:attrName>style.visibility</p:attrName>
                                        </p:attrNameLst>
                                      </p:cBhvr>
                                      <p:to>
                                        <p:strVal val="visible"/>
                                      </p:to>
                                    </p:set>
                                    <p:animEffect transition="in" filter="fade">
                                      <p:cBhvr>
                                        <p:cTn id="21" dur="1000"/>
                                        <p:tgtEl>
                                          <p:spTgt spid="219139">
                                            <p:txEl>
                                              <p:pRg st="2" end="2"/>
                                            </p:txEl>
                                          </p:spTgt>
                                        </p:tgtEl>
                                      </p:cBhvr>
                                    </p:animEffect>
                                    <p:anim calcmode="lin" valueType="num">
                                      <p:cBhvr>
                                        <p:cTn id="22" dur="1000" fill="hold"/>
                                        <p:tgtEl>
                                          <p:spTgt spid="21913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9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19139">
                                            <p:txEl>
                                              <p:pRg st="3" end="3"/>
                                            </p:txEl>
                                          </p:spTgt>
                                        </p:tgtEl>
                                        <p:attrNameLst>
                                          <p:attrName>style.visibility</p:attrName>
                                        </p:attrNameLst>
                                      </p:cBhvr>
                                      <p:to>
                                        <p:strVal val="visible"/>
                                      </p:to>
                                    </p:set>
                                    <p:animEffect transition="in" filter="fade">
                                      <p:cBhvr>
                                        <p:cTn id="28" dur="1000"/>
                                        <p:tgtEl>
                                          <p:spTgt spid="219139">
                                            <p:txEl>
                                              <p:pRg st="3" end="3"/>
                                            </p:txEl>
                                          </p:spTgt>
                                        </p:tgtEl>
                                      </p:cBhvr>
                                    </p:animEffect>
                                    <p:anim calcmode="lin" valueType="num">
                                      <p:cBhvr>
                                        <p:cTn id="29" dur="1000" fill="hold"/>
                                        <p:tgtEl>
                                          <p:spTgt spid="21913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191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endParaRPr lang="en-US" smtClean="0"/>
          </a:p>
        </p:txBody>
      </p:sp>
      <p:sp>
        <p:nvSpPr>
          <p:cNvPr id="97283" name="Line 3"/>
          <p:cNvSpPr>
            <a:spLocks noChangeShapeType="1"/>
          </p:cNvSpPr>
          <p:nvPr/>
        </p:nvSpPr>
        <p:spPr bwMode="auto">
          <a:xfrm flipV="1">
            <a:off x="2593975" y="4160838"/>
            <a:ext cx="0" cy="342900"/>
          </a:xfrm>
          <a:prstGeom prst="line">
            <a:avLst/>
          </a:prstGeom>
          <a:noFill/>
          <a:ln w="9525">
            <a:solidFill>
              <a:srgbClr val="000000"/>
            </a:solidFill>
            <a:round/>
            <a:headEnd type="triangle" w="med" len="med"/>
            <a:tailEnd/>
          </a:ln>
        </p:spPr>
        <p:txBody>
          <a:bodyPr/>
          <a:lstStyle/>
          <a:p>
            <a:endParaRPr lang="en-US"/>
          </a:p>
        </p:txBody>
      </p:sp>
      <p:sp>
        <p:nvSpPr>
          <p:cNvPr id="97284" name="Line 4"/>
          <p:cNvSpPr>
            <a:spLocks noChangeShapeType="1"/>
          </p:cNvSpPr>
          <p:nvPr/>
        </p:nvSpPr>
        <p:spPr bwMode="auto">
          <a:xfrm flipV="1">
            <a:off x="4079875" y="3819525"/>
            <a:ext cx="0" cy="342900"/>
          </a:xfrm>
          <a:prstGeom prst="line">
            <a:avLst/>
          </a:prstGeom>
          <a:noFill/>
          <a:ln w="9525">
            <a:solidFill>
              <a:srgbClr val="000000"/>
            </a:solidFill>
            <a:round/>
            <a:headEnd/>
            <a:tailEnd type="triangle" w="med" len="med"/>
          </a:ln>
        </p:spPr>
        <p:txBody>
          <a:bodyPr/>
          <a:lstStyle/>
          <a:p>
            <a:endParaRPr lang="en-US"/>
          </a:p>
        </p:txBody>
      </p:sp>
      <p:sp>
        <p:nvSpPr>
          <p:cNvPr id="97285" name="Line 5"/>
          <p:cNvSpPr>
            <a:spLocks noChangeShapeType="1"/>
          </p:cNvSpPr>
          <p:nvPr/>
        </p:nvSpPr>
        <p:spPr bwMode="auto">
          <a:xfrm flipV="1">
            <a:off x="5108575" y="3819525"/>
            <a:ext cx="0" cy="342900"/>
          </a:xfrm>
          <a:prstGeom prst="line">
            <a:avLst/>
          </a:prstGeom>
          <a:noFill/>
          <a:ln w="9525">
            <a:solidFill>
              <a:srgbClr val="000000"/>
            </a:solidFill>
            <a:round/>
            <a:headEnd type="triangle" w="med" len="med"/>
            <a:tailEnd/>
          </a:ln>
        </p:spPr>
        <p:txBody>
          <a:bodyPr/>
          <a:lstStyle/>
          <a:p>
            <a:endParaRPr lang="en-US"/>
          </a:p>
        </p:txBody>
      </p:sp>
      <p:sp>
        <p:nvSpPr>
          <p:cNvPr id="97286" name="Line 6"/>
          <p:cNvSpPr>
            <a:spLocks noChangeShapeType="1"/>
          </p:cNvSpPr>
          <p:nvPr/>
        </p:nvSpPr>
        <p:spPr bwMode="auto">
          <a:xfrm flipV="1">
            <a:off x="3622675" y="4160838"/>
            <a:ext cx="0" cy="342900"/>
          </a:xfrm>
          <a:prstGeom prst="line">
            <a:avLst/>
          </a:prstGeom>
          <a:noFill/>
          <a:ln w="9525">
            <a:solidFill>
              <a:srgbClr val="000000"/>
            </a:solidFill>
            <a:round/>
            <a:headEnd/>
            <a:tailEnd type="triangle" w="med" len="med"/>
          </a:ln>
        </p:spPr>
        <p:txBody>
          <a:bodyPr/>
          <a:lstStyle/>
          <a:p>
            <a:endParaRPr lang="en-US"/>
          </a:p>
        </p:txBody>
      </p:sp>
      <p:sp>
        <p:nvSpPr>
          <p:cNvPr id="882695" name="Rectangle 7"/>
          <p:cNvSpPr>
            <a:spLocks noChangeArrowheads="1"/>
          </p:cNvSpPr>
          <p:nvPr/>
        </p:nvSpPr>
        <p:spPr bwMode="auto">
          <a:xfrm>
            <a:off x="650875" y="2217738"/>
            <a:ext cx="7005638" cy="1738312"/>
          </a:xfrm>
          <a:prstGeom prst="rect">
            <a:avLst/>
          </a:prstGeom>
          <a:noFill/>
          <a:ln w="9525">
            <a:noFill/>
            <a:miter lim="800000"/>
            <a:headEnd/>
            <a:tailEnd/>
          </a:ln>
          <a:effectLst/>
        </p:spPr>
        <p:txBody>
          <a:bodyPr wrap="none" anchor="ctr">
            <a:spAutoFit/>
          </a:bodyPr>
          <a:lstStyle/>
          <a:p>
            <a:pPr algn="l">
              <a:defRPr/>
            </a:pPr>
            <a:r>
              <a:rPr lang="en-US" sz="1800">
                <a:ea typeface="Times New Roman" pitchFamily="18" charset="0"/>
                <a:cs typeface="Arial" charset="0"/>
              </a:rPr>
              <a:t>Theory “works,” except at </a:t>
            </a:r>
            <a:r>
              <a:rPr lang="en-US" sz="1800">
                <a:effectLst>
                  <a:outerShdw blurRad="38100" dist="38100" dir="2700000" algn="tl">
                    <a:srgbClr val="C0C0C0"/>
                  </a:outerShdw>
                </a:effectLst>
                <a:ea typeface="Times New Roman" pitchFamily="18" charset="0"/>
                <a:cs typeface="Arial" charset="0"/>
              </a:rPr>
              <a:t>high pressures</a:t>
            </a:r>
            <a:r>
              <a:rPr lang="en-US" sz="1800">
                <a:ea typeface="Times New Roman" pitchFamily="18" charset="0"/>
                <a:cs typeface="Arial" charset="0"/>
              </a:rPr>
              <a:t> and </a:t>
            </a:r>
            <a:r>
              <a:rPr lang="en-US" sz="1800">
                <a:effectLst>
                  <a:outerShdw blurRad="38100" dist="38100" dir="2700000" algn="tl">
                    <a:srgbClr val="C0C0C0"/>
                  </a:outerShdw>
                </a:effectLst>
                <a:ea typeface="Times New Roman" pitchFamily="18" charset="0"/>
                <a:cs typeface="Arial" charset="0"/>
              </a:rPr>
              <a:t>low temps</a:t>
            </a:r>
            <a:r>
              <a:rPr lang="en-US" sz="1800">
                <a:ea typeface="Times New Roman" pitchFamily="18" charset="0"/>
                <a:cs typeface="Arial" charset="0"/>
              </a:rPr>
              <a:t>. </a:t>
            </a:r>
          </a:p>
          <a:p>
            <a:pPr algn="l">
              <a:defRPr/>
            </a:pPr>
            <a:endParaRPr lang="en-US" sz="900">
              <a:ea typeface="Times New Roman" pitchFamily="18" charset="0"/>
              <a:cs typeface="Arial" charset="0"/>
            </a:endParaRPr>
          </a:p>
          <a:p>
            <a:pPr algn="l" eaLnBrk="0" hangingPunct="0">
              <a:defRPr/>
            </a:pPr>
            <a:r>
              <a:rPr lang="en-US" sz="1800">
                <a:ea typeface="Times New Roman" pitchFamily="18" charset="0"/>
                <a:cs typeface="Arial" charset="0"/>
              </a:rPr>
              <a:t>**Two gases </a:t>
            </a:r>
            <a:r>
              <a:rPr lang="en-US" sz="1800" baseline="30000">
                <a:ea typeface="Times New Roman" pitchFamily="18" charset="0"/>
                <a:cs typeface="Arial" charset="0"/>
              </a:rPr>
              <a:t>w</a:t>
            </a:r>
            <a:r>
              <a:rPr lang="en-US" sz="1800">
                <a:ea typeface="Times New Roman" pitchFamily="18" charset="0"/>
                <a:cs typeface="Arial" charset="0"/>
              </a:rPr>
              <a:t>/same # of particles and at</a:t>
            </a:r>
            <a:r>
              <a:rPr lang="en-US" sz="900">
                <a:ea typeface="Times New Roman" pitchFamily="18" charset="0"/>
                <a:cs typeface="Arial" charset="0"/>
              </a:rPr>
              <a:t> </a:t>
            </a:r>
            <a:r>
              <a:rPr lang="en-US" sz="1800">
                <a:ea typeface="Times New Roman" pitchFamily="18" charset="0"/>
                <a:cs typeface="Arial" charset="0"/>
              </a:rPr>
              <a:t>same temp. and pressure </a:t>
            </a:r>
          </a:p>
          <a:p>
            <a:pPr algn="l" eaLnBrk="0" hangingPunct="0">
              <a:defRPr/>
            </a:pPr>
            <a:r>
              <a:rPr lang="en-US" sz="1800">
                <a:ea typeface="Times New Roman" pitchFamily="18" charset="0"/>
                <a:cs typeface="Arial" charset="0"/>
              </a:rPr>
              <a:t>	have the same kinetic energy.</a:t>
            </a:r>
          </a:p>
          <a:p>
            <a:pPr algn="l" eaLnBrk="0" hangingPunct="0">
              <a:defRPr/>
            </a:pPr>
            <a:endParaRPr lang="en-US" sz="900">
              <a:ea typeface="Times New Roman" pitchFamily="18" charset="0"/>
              <a:cs typeface="Arial" charset="0"/>
            </a:endParaRPr>
          </a:p>
          <a:p>
            <a:pPr algn="l" eaLnBrk="0" hangingPunct="0">
              <a:defRPr/>
            </a:pPr>
            <a:r>
              <a:rPr lang="en-US" sz="1800">
                <a:ea typeface="Times New Roman" pitchFamily="18" charset="0"/>
                <a:cs typeface="Arial" charset="0"/>
              </a:rPr>
              <a:t>	KE is related to mass and velocity (KE = ½ m v</a:t>
            </a:r>
            <a:r>
              <a:rPr lang="en-US" sz="1800" baseline="30000">
                <a:ea typeface="Times New Roman" pitchFamily="18" charset="0"/>
                <a:cs typeface="Arial" charset="0"/>
              </a:rPr>
              <a:t>2</a:t>
            </a:r>
            <a:r>
              <a:rPr lang="en-US" sz="1800">
                <a:ea typeface="Times New Roman" pitchFamily="18" charset="0"/>
                <a:cs typeface="Arial" charset="0"/>
              </a:rPr>
              <a:t>)</a:t>
            </a:r>
            <a:endParaRPr lang="en-US" sz="900">
              <a:ea typeface="Times New Roman" pitchFamily="18" charset="0"/>
              <a:cs typeface="Arial" charset="0"/>
            </a:endParaRPr>
          </a:p>
          <a:p>
            <a:pPr algn="l" eaLnBrk="0" hangingPunct="0">
              <a:defRPr/>
            </a:pPr>
            <a:endParaRPr lang="en-US" sz="1800">
              <a:ea typeface="Times New Roman" pitchFamily="18" charset="0"/>
              <a:cs typeface="Arial" charset="0"/>
            </a:endParaRPr>
          </a:p>
        </p:txBody>
      </p:sp>
      <p:sp>
        <p:nvSpPr>
          <p:cNvPr id="97288" name="Rectangle 8"/>
          <p:cNvSpPr>
            <a:spLocks noChangeArrowheads="1"/>
          </p:cNvSpPr>
          <p:nvPr/>
        </p:nvSpPr>
        <p:spPr bwMode="auto">
          <a:xfrm>
            <a:off x="-1371600" y="3817938"/>
            <a:ext cx="7207250" cy="777875"/>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			 To keep same KE, as m   , v must       OR</a:t>
            </a:r>
          </a:p>
          <a:p>
            <a:pPr algn="l"/>
            <a:endParaRPr lang="en-US" sz="900">
              <a:ea typeface="Times New Roman" pitchFamily="18" charset="0"/>
              <a:cs typeface="Arial" charset="0"/>
            </a:endParaRPr>
          </a:p>
          <a:p>
            <a:pPr algn="l" eaLnBrk="0" hangingPunct="0"/>
            <a:r>
              <a:rPr lang="en-US" sz="1800">
                <a:ea typeface="Times New Roman" pitchFamily="18" charset="0"/>
                <a:cs typeface="Arial" charset="0"/>
              </a:rPr>
              <a:t>		                       as m   , v must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smtClean="0"/>
              <a:t>Temperature</a:t>
            </a:r>
          </a:p>
        </p:txBody>
      </p:sp>
      <p:grpSp>
        <p:nvGrpSpPr>
          <p:cNvPr id="16388" name="Group 4"/>
          <p:cNvGrpSpPr>
            <a:grpSpLocks/>
          </p:cNvGrpSpPr>
          <p:nvPr/>
        </p:nvGrpSpPr>
        <p:grpSpPr bwMode="auto">
          <a:xfrm>
            <a:off x="1431925" y="2552700"/>
            <a:ext cx="6345238" cy="255588"/>
            <a:chOff x="1344" y="2159"/>
            <a:chExt cx="3997" cy="161"/>
          </a:xfrm>
        </p:grpSpPr>
        <p:sp>
          <p:nvSpPr>
            <p:cNvPr id="16416" name="Line 5"/>
            <p:cNvSpPr>
              <a:spLocks noChangeShapeType="1"/>
            </p:cNvSpPr>
            <p:nvPr/>
          </p:nvSpPr>
          <p:spPr bwMode="auto">
            <a:xfrm>
              <a:off x="1344" y="2239"/>
              <a:ext cx="3992" cy="0"/>
            </a:xfrm>
            <a:prstGeom prst="line">
              <a:avLst/>
            </a:prstGeom>
            <a:noFill/>
            <a:ln w="38100">
              <a:solidFill>
                <a:schemeClr val="tx2"/>
              </a:solidFill>
              <a:round/>
              <a:headEnd/>
              <a:tailEnd/>
            </a:ln>
          </p:spPr>
          <p:txBody>
            <a:bodyPr wrap="none" anchor="ctr"/>
            <a:lstStyle/>
            <a:p>
              <a:endParaRPr lang="en-US"/>
            </a:p>
          </p:txBody>
        </p:sp>
        <p:sp>
          <p:nvSpPr>
            <p:cNvPr id="16417" name="Line 6"/>
            <p:cNvSpPr>
              <a:spLocks noChangeShapeType="1"/>
            </p:cNvSpPr>
            <p:nvPr/>
          </p:nvSpPr>
          <p:spPr bwMode="auto">
            <a:xfrm>
              <a:off x="1345" y="2159"/>
              <a:ext cx="0" cy="161"/>
            </a:xfrm>
            <a:prstGeom prst="line">
              <a:avLst/>
            </a:prstGeom>
            <a:noFill/>
            <a:ln w="38100">
              <a:solidFill>
                <a:schemeClr val="tx2"/>
              </a:solidFill>
              <a:round/>
              <a:headEnd/>
              <a:tailEnd/>
            </a:ln>
          </p:spPr>
          <p:txBody>
            <a:bodyPr wrap="none" anchor="ctr"/>
            <a:lstStyle/>
            <a:p>
              <a:endParaRPr lang="en-US"/>
            </a:p>
          </p:txBody>
        </p:sp>
        <p:sp>
          <p:nvSpPr>
            <p:cNvPr id="16418" name="Line 7"/>
            <p:cNvSpPr>
              <a:spLocks noChangeShapeType="1"/>
            </p:cNvSpPr>
            <p:nvPr/>
          </p:nvSpPr>
          <p:spPr bwMode="auto">
            <a:xfrm>
              <a:off x="3710" y="2159"/>
              <a:ext cx="0" cy="161"/>
            </a:xfrm>
            <a:prstGeom prst="line">
              <a:avLst/>
            </a:prstGeom>
            <a:noFill/>
            <a:ln w="38100">
              <a:solidFill>
                <a:schemeClr val="tx2"/>
              </a:solidFill>
              <a:round/>
              <a:headEnd/>
              <a:tailEnd/>
            </a:ln>
          </p:spPr>
          <p:txBody>
            <a:bodyPr wrap="none" anchor="ctr"/>
            <a:lstStyle/>
            <a:p>
              <a:endParaRPr lang="en-US"/>
            </a:p>
          </p:txBody>
        </p:sp>
        <p:sp>
          <p:nvSpPr>
            <p:cNvPr id="16419" name="Line 8"/>
            <p:cNvSpPr>
              <a:spLocks noChangeShapeType="1"/>
            </p:cNvSpPr>
            <p:nvPr/>
          </p:nvSpPr>
          <p:spPr bwMode="auto">
            <a:xfrm>
              <a:off x="5341" y="2159"/>
              <a:ext cx="0" cy="161"/>
            </a:xfrm>
            <a:prstGeom prst="line">
              <a:avLst/>
            </a:prstGeom>
            <a:noFill/>
            <a:ln w="38100">
              <a:solidFill>
                <a:schemeClr val="tx2"/>
              </a:solidFill>
              <a:round/>
              <a:headEnd/>
              <a:tailEnd/>
            </a:ln>
          </p:spPr>
          <p:txBody>
            <a:bodyPr wrap="none" anchor="ctr"/>
            <a:lstStyle/>
            <a:p>
              <a:endParaRPr lang="en-US"/>
            </a:p>
          </p:txBody>
        </p:sp>
      </p:grpSp>
      <p:sp>
        <p:nvSpPr>
          <p:cNvPr id="16389" name="Text Box 9"/>
          <p:cNvSpPr txBox="1">
            <a:spLocks noChangeArrowheads="1"/>
          </p:cNvSpPr>
          <p:nvPr/>
        </p:nvSpPr>
        <p:spPr bwMode="auto">
          <a:xfrm>
            <a:off x="603250" y="2360613"/>
            <a:ext cx="671513" cy="641350"/>
          </a:xfrm>
          <a:prstGeom prst="rect">
            <a:avLst/>
          </a:prstGeom>
          <a:noFill/>
          <a:ln w="9525">
            <a:noFill/>
            <a:miter lim="800000"/>
            <a:headEnd/>
            <a:tailEnd/>
          </a:ln>
        </p:spPr>
        <p:txBody>
          <a:bodyPr>
            <a:spAutoFit/>
          </a:bodyPr>
          <a:lstStyle/>
          <a:p>
            <a:pPr algn="r" eaLnBrk="0" hangingPunct="0">
              <a:spcBef>
                <a:spcPct val="50000"/>
              </a:spcBef>
            </a:pPr>
            <a:r>
              <a:rPr lang="en-US" sz="3600">
                <a:solidFill>
                  <a:schemeClr val="tx2"/>
                </a:solidFill>
              </a:rPr>
              <a:t>ºF</a:t>
            </a:r>
          </a:p>
        </p:txBody>
      </p:sp>
      <p:grpSp>
        <p:nvGrpSpPr>
          <p:cNvPr id="16390" name="Group 10"/>
          <p:cNvGrpSpPr>
            <a:grpSpLocks/>
          </p:cNvGrpSpPr>
          <p:nvPr/>
        </p:nvGrpSpPr>
        <p:grpSpPr bwMode="auto">
          <a:xfrm>
            <a:off x="1431925" y="3594100"/>
            <a:ext cx="6345238" cy="255588"/>
            <a:chOff x="1206" y="2474"/>
            <a:chExt cx="3997" cy="161"/>
          </a:xfrm>
        </p:grpSpPr>
        <p:sp>
          <p:nvSpPr>
            <p:cNvPr id="16412" name="Line 11"/>
            <p:cNvSpPr>
              <a:spLocks noChangeShapeType="1"/>
            </p:cNvSpPr>
            <p:nvPr/>
          </p:nvSpPr>
          <p:spPr bwMode="auto">
            <a:xfrm>
              <a:off x="1206" y="2554"/>
              <a:ext cx="3992" cy="0"/>
            </a:xfrm>
            <a:prstGeom prst="line">
              <a:avLst/>
            </a:prstGeom>
            <a:noFill/>
            <a:ln w="38100">
              <a:solidFill>
                <a:srgbClr val="000080"/>
              </a:solidFill>
              <a:round/>
              <a:headEnd/>
              <a:tailEnd/>
            </a:ln>
          </p:spPr>
          <p:txBody>
            <a:bodyPr wrap="none" anchor="ctr"/>
            <a:lstStyle/>
            <a:p>
              <a:endParaRPr lang="en-US"/>
            </a:p>
          </p:txBody>
        </p:sp>
        <p:sp>
          <p:nvSpPr>
            <p:cNvPr id="16413" name="Line 12"/>
            <p:cNvSpPr>
              <a:spLocks noChangeShapeType="1"/>
            </p:cNvSpPr>
            <p:nvPr/>
          </p:nvSpPr>
          <p:spPr bwMode="auto">
            <a:xfrm>
              <a:off x="1207" y="2474"/>
              <a:ext cx="0" cy="161"/>
            </a:xfrm>
            <a:prstGeom prst="line">
              <a:avLst/>
            </a:prstGeom>
            <a:noFill/>
            <a:ln w="38100">
              <a:solidFill>
                <a:srgbClr val="000080"/>
              </a:solidFill>
              <a:round/>
              <a:headEnd/>
              <a:tailEnd/>
            </a:ln>
          </p:spPr>
          <p:txBody>
            <a:bodyPr wrap="none" anchor="ctr"/>
            <a:lstStyle/>
            <a:p>
              <a:endParaRPr lang="en-US"/>
            </a:p>
          </p:txBody>
        </p:sp>
        <p:sp>
          <p:nvSpPr>
            <p:cNvPr id="16414" name="Line 13"/>
            <p:cNvSpPr>
              <a:spLocks noChangeShapeType="1"/>
            </p:cNvSpPr>
            <p:nvPr/>
          </p:nvSpPr>
          <p:spPr bwMode="auto">
            <a:xfrm>
              <a:off x="3572" y="2474"/>
              <a:ext cx="0" cy="161"/>
            </a:xfrm>
            <a:prstGeom prst="line">
              <a:avLst/>
            </a:prstGeom>
            <a:noFill/>
            <a:ln w="38100">
              <a:solidFill>
                <a:srgbClr val="000080"/>
              </a:solidFill>
              <a:round/>
              <a:headEnd/>
              <a:tailEnd/>
            </a:ln>
          </p:spPr>
          <p:txBody>
            <a:bodyPr wrap="none" anchor="ctr"/>
            <a:lstStyle/>
            <a:p>
              <a:endParaRPr lang="en-US"/>
            </a:p>
          </p:txBody>
        </p:sp>
        <p:sp>
          <p:nvSpPr>
            <p:cNvPr id="16415" name="Line 14"/>
            <p:cNvSpPr>
              <a:spLocks noChangeShapeType="1"/>
            </p:cNvSpPr>
            <p:nvPr/>
          </p:nvSpPr>
          <p:spPr bwMode="auto">
            <a:xfrm>
              <a:off x="5203" y="2474"/>
              <a:ext cx="0" cy="161"/>
            </a:xfrm>
            <a:prstGeom prst="line">
              <a:avLst/>
            </a:prstGeom>
            <a:noFill/>
            <a:ln w="38100">
              <a:solidFill>
                <a:srgbClr val="000080"/>
              </a:solidFill>
              <a:round/>
              <a:headEnd/>
              <a:tailEnd/>
            </a:ln>
          </p:spPr>
          <p:txBody>
            <a:bodyPr wrap="none" anchor="ctr"/>
            <a:lstStyle/>
            <a:p>
              <a:endParaRPr lang="en-US"/>
            </a:p>
          </p:txBody>
        </p:sp>
      </p:grpSp>
      <p:sp>
        <p:nvSpPr>
          <p:cNvPr id="16391" name="Text Box 15"/>
          <p:cNvSpPr txBox="1">
            <a:spLocks noChangeArrowheads="1"/>
          </p:cNvSpPr>
          <p:nvPr/>
        </p:nvSpPr>
        <p:spPr bwMode="auto">
          <a:xfrm>
            <a:off x="542925" y="3406775"/>
            <a:ext cx="731838" cy="641350"/>
          </a:xfrm>
          <a:prstGeom prst="rect">
            <a:avLst/>
          </a:prstGeom>
          <a:noFill/>
          <a:ln w="9525">
            <a:noFill/>
            <a:miter lim="800000"/>
            <a:headEnd/>
            <a:tailEnd/>
          </a:ln>
        </p:spPr>
        <p:txBody>
          <a:bodyPr>
            <a:spAutoFit/>
          </a:bodyPr>
          <a:lstStyle/>
          <a:p>
            <a:pPr algn="r" eaLnBrk="0" hangingPunct="0">
              <a:spcBef>
                <a:spcPct val="50000"/>
              </a:spcBef>
            </a:pPr>
            <a:r>
              <a:rPr lang="en-US" sz="3600">
                <a:solidFill>
                  <a:schemeClr val="accent2"/>
                </a:solidFill>
              </a:rPr>
              <a:t>ºC</a:t>
            </a:r>
          </a:p>
        </p:txBody>
      </p:sp>
      <p:grpSp>
        <p:nvGrpSpPr>
          <p:cNvPr id="16392" name="Group 16"/>
          <p:cNvGrpSpPr>
            <a:grpSpLocks/>
          </p:cNvGrpSpPr>
          <p:nvPr/>
        </p:nvGrpSpPr>
        <p:grpSpPr bwMode="auto">
          <a:xfrm>
            <a:off x="1431925" y="4632325"/>
            <a:ext cx="6345238" cy="255588"/>
            <a:chOff x="1206" y="2474"/>
            <a:chExt cx="3997" cy="161"/>
          </a:xfrm>
        </p:grpSpPr>
        <p:sp>
          <p:nvSpPr>
            <p:cNvPr id="16408" name="Line 17"/>
            <p:cNvSpPr>
              <a:spLocks noChangeShapeType="1"/>
            </p:cNvSpPr>
            <p:nvPr/>
          </p:nvSpPr>
          <p:spPr bwMode="auto">
            <a:xfrm>
              <a:off x="1206" y="2554"/>
              <a:ext cx="3992" cy="0"/>
            </a:xfrm>
            <a:prstGeom prst="line">
              <a:avLst/>
            </a:prstGeom>
            <a:noFill/>
            <a:ln w="38100">
              <a:solidFill>
                <a:srgbClr val="FF0000"/>
              </a:solidFill>
              <a:round/>
              <a:headEnd/>
              <a:tailEnd/>
            </a:ln>
          </p:spPr>
          <p:txBody>
            <a:bodyPr wrap="none" anchor="ctr"/>
            <a:lstStyle/>
            <a:p>
              <a:endParaRPr lang="en-US"/>
            </a:p>
          </p:txBody>
        </p:sp>
        <p:sp>
          <p:nvSpPr>
            <p:cNvPr id="16409" name="Line 18"/>
            <p:cNvSpPr>
              <a:spLocks noChangeShapeType="1"/>
            </p:cNvSpPr>
            <p:nvPr/>
          </p:nvSpPr>
          <p:spPr bwMode="auto">
            <a:xfrm>
              <a:off x="1207" y="2474"/>
              <a:ext cx="0" cy="161"/>
            </a:xfrm>
            <a:prstGeom prst="line">
              <a:avLst/>
            </a:prstGeom>
            <a:noFill/>
            <a:ln w="38100">
              <a:solidFill>
                <a:srgbClr val="FF0000"/>
              </a:solidFill>
              <a:round/>
              <a:headEnd/>
              <a:tailEnd/>
            </a:ln>
          </p:spPr>
          <p:txBody>
            <a:bodyPr wrap="none" anchor="ctr"/>
            <a:lstStyle/>
            <a:p>
              <a:endParaRPr lang="en-US"/>
            </a:p>
          </p:txBody>
        </p:sp>
        <p:sp>
          <p:nvSpPr>
            <p:cNvPr id="16410" name="Line 19"/>
            <p:cNvSpPr>
              <a:spLocks noChangeShapeType="1"/>
            </p:cNvSpPr>
            <p:nvPr/>
          </p:nvSpPr>
          <p:spPr bwMode="auto">
            <a:xfrm>
              <a:off x="3572" y="2474"/>
              <a:ext cx="0" cy="161"/>
            </a:xfrm>
            <a:prstGeom prst="line">
              <a:avLst/>
            </a:prstGeom>
            <a:noFill/>
            <a:ln w="38100">
              <a:solidFill>
                <a:srgbClr val="FF0000"/>
              </a:solidFill>
              <a:round/>
              <a:headEnd/>
              <a:tailEnd/>
            </a:ln>
          </p:spPr>
          <p:txBody>
            <a:bodyPr wrap="none" anchor="ctr"/>
            <a:lstStyle/>
            <a:p>
              <a:endParaRPr lang="en-US"/>
            </a:p>
          </p:txBody>
        </p:sp>
        <p:sp>
          <p:nvSpPr>
            <p:cNvPr id="16411" name="Line 20"/>
            <p:cNvSpPr>
              <a:spLocks noChangeShapeType="1"/>
            </p:cNvSpPr>
            <p:nvPr/>
          </p:nvSpPr>
          <p:spPr bwMode="auto">
            <a:xfrm>
              <a:off x="5203" y="2474"/>
              <a:ext cx="0" cy="161"/>
            </a:xfrm>
            <a:prstGeom prst="line">
              <a:avLst/>
            </a:prstGeom>
            <a:noFill/>
            <a:ln w="38100">
              <a:solidFill>
                <a:srgbClr val="FF0000"/>
              </a:solidFill>
              <a:round/>
              <a:headEnd/>
              <a:tailEnd/>
            </a:ln>
          </p:spPr>
          <p:txBody>
            <a:bodyPr wrap="none" anchor="ctr"/>
            <a:lstStyle/>
            <a:p>
              <a:endParaRPr lang="en-US"/>
            </a:p>
          </p:txBody>
        </p:sp>
      </p:grpSp>
      <p:sp>
        <p:nvSpPr>
          <p:cNvPr id="16393" name="Text Box 21"/>
          <p:cNvSpPr txBox="1">
            <a:spLocks noChangeArrowheads="1"/>
          </p:cNvSpPr>
          <p:nvPr/>
        </p:nvSpPr>
        <p:spPr bwMode="auto">
          <a:xfrm>
            <a:off x="738188" y="4427538"/>
            <a:ext cx="536575" cy="641350"/>
          </a:xfrm>
          <a:prstGeom prst="rect">
            <a:avLst/>
          </a:prstGeom>
          <a:noFill/>
          <a:ln w="9525">
            <a:noFill/>
            <a:miter lim="800000"/>
            <a:headEnd/>
            <a:tailEnd/>
          </a:ln>
        </p:spPr>
        <p:txBody>
          <a:bodyPr>
            <a:spAutoFit/>
          </a:bodyPr>
          <a:lstStyle/>
          <a:p>
            <a:pPr algn="r" eaLnBrk="0" hangingPunct="0">
              <a:spcBef>
                <a:spcPct val="50000"/>
              </a:spcBef>
            </a:pPr>
            <a:r>
              <a:rPr lang="en-US" sz="3600">
                <a:solidFill>
                  <a:srgbClr val="FF0000"/>
                </a:solidFill>
              </a:rPr>
              <a:t>K</a:t>
            </a:r>
          </a:p>
        </p:txBody>
      </p:sp>
      <p:sp>
        <p:nvSpPr>
          <p:cNvPr id="16394" name="Text Box 22"/>
          <p:cNvSpPr txBox="1">
            <a:spLocks noChangeArrowheads="1"/>
          </p:cNvSpPr>
          <p:nvPr/>
        </p:nvSpPr>
        <p:spPr bwMode="auto">
          <a:xfrm>
            <a:off x="825500" y="2762250"/>
            <a:ext cx="1220788"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tx2"/>
                </a:solidFill>
              </a:rPr>
              <a:t>-459</a:t>
            </a:r>
          </a:p>
        </p:txBody>
      </p:sp>
      <p:sp>
        <p:nvSpPr>
          <p:cNvPr id="16395" name="Text Box 23"/>
          <p:cNvSpPr txBox="1">
            <a:spLocks noChangeArrowheads="1"/>
          </p:cNvSpPr>
          <p:nvPr/>
        </p:nvSpPr>
        <p:spPr bwMode="auto">
          <a:xfrm>
            <a:off x="4567238" y="276225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tx2"/>
                </a:solidFill>
              </a:rPr>
              <a:t>32</a:t>
            </a:r>
          </a:p>
        </p:txBody>
      </p:sp>
      <p:sp>
        <p:nvSpPr>
          <p:cNvPr id="16396" name="Text Box 24"/>
          <p:cNvSpPr txBox="1">
            <a:spLocks noChangeArrowheads="1"/>
          </p:cNvSpPr>
          <p:nvPr/>
        </p:nvSpPr>
        <p:spPr bwMode="auto">
          <a:xfrm>
            <a:off x="7161213" y="276225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tx2"/>
                </a:solidFill>
              </a:rPr>
              <a:t>212</a:t>
            </a:r>
          </a:p>
        </p:txBody>
      </p:sp>
      <p:sp>
        <p:nvSpPr>
          <p:cNvPr id="16397" name="Text Box 25"/>
          <p:cNvSpPr txBox="1">
            <a:spLocks noChangeArrowheads="1"/>
          </p:cNvSpPr>
          <p:nvPr/>
        </p:nvSpPr>
        <p:spPr bwMode="auto">
          <a:xfrm>
            <a:off x="847725" y="3810000"/>
            <a:ext cx="1220788"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accent2"/>
                </a:solidFill>
              </a:rPr>
              <a:t>-273</a:t>
            </a:r>
          </a:p>
        </p:txBody>
      </p:sp>
      <p:sp>
        <p:nvSpPr>
          <p:cNvPr id="16398" name="Text Box 26"/>
          <p:cNvSpPr txBox="1">
            <a:spLocks noChangeArrowheads="1"/>
          </p:cNvSpPr>
          <p:nvPr/>
        </p:nvSpPr>
        <p:spPr bwMode="auto">
          <a:xfrm>
            <a:off x="4589463" y="381000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accent2"/>
                </a:solidFill>
              </a:rPr>
              <a:t>0</a:t>
            </a:r>
          </a:p>
        </p:txBody>
      </p:sp>
      <p:sp>
        <p:nvSpPr>
          <p:cNvPr id="16399" name="Text Box 27"/>
          <p:cNvSpPr txBox="1">
            <a:spLocks noChangeArrowheads="1"/>
          </p:cNvSpPr>
          <p:nvPr/>
        </p:nvSpPr>
        <p:spPr bwMode="auto">
          <a:xfrm>
            <a:off x="7183438" y="381000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chemeClr val="accent2"/>
                </a:solidFill>
              </a:rPr>
              <a:t>100</a:t>
            </a:r>
          </a:p>
        </p:txBody>
      </p:sp>
      <p:sp>
        <p:nvSpPr>
          <p:cNvPr id="16400" name="Text Box 28"/>
          <p:cNvSpPr txBox="1">
            <a:spLocks noChangeArrowheads="1"/>
          </p:cNvSpPr>
          <p:nvPr/>
        </p:nvSpPr>
        <p:spPr bwMode="auto">
          <a:xfrm>
            <a:off x="835025" y="4857750"/>
            <a:ext cx="1220788"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0000"/>
                </a:solidFill>
              </a:rPr>
              <a:t>0</a:t>
            </a:r>
          </a:p>
        </p:txBody>
      </p:sp>
      <p:sp>
        <p:nvSpPr>
          <p:cNvPr id="16401" name="Text Box 29"/>
          <p:cNvSpPr txBox="1">
            <a:spLocks noChangeArrowheads="1"/>
          </p:cNvSpPr>
          <p:nvPr/>
        </p:nvSpPr>
        <p:spPr bwMode="auto">
          <a:xfrm>
            <a:off x="4576763" y="485775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0000"/>
                </a:solidFill>
              </a:rPr>
              <a:t>273</a:t>
            </a:r>
          </a:p>
        </p:txBody>
      </p:sp>
      <p:sp>
        <p:nvSpPr>
          <p:cNvPr id="16402" name="Text Box 30"/>
          <p:cNvSpPr txBox="1">
            <a:spLocks noChangeArrowheads="1"/>
          </p:cNvSpPr>
          <p:nvPr/>
        </p:nvSpPr>
        <p:spPr bwMode="auto">
          <a:xfrm>
            <a:off x="7170738" y="4857750"/>
            <a:ext cx="122078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0000"/>
                </a:solidFill>
              </a:rPr>
              <a:t>373</a:t>
            </a:r>
          </a:p>
        </p:txBody>
      </p:sp>
      <p:grpSp>
        <p:nvGrpSpPr>
          <p:cNvPr id="5" name="Group 31"/>
          <p:cNvGrpSpPr>
            <a:grpSpLocks/>
          </p:cNvGrpSpPr>
          <p:nvPr/>
        </p:nvGrpSpPr>
        <p:grpSpPr bwMode="auto">
          <a:xfrm>
            <a:off x="838200" y="5638800"/>
            <a:ext cx="7442200" cy="862013"/>
            <a:chOff x="838" y="1484"/>
            <a:chExt cx="4688" cy="543"/>
          </a:xfrm>
        </p:grpSpPr>
        <p:sp>
          <p:nvSpPr>
            <p:cNvPr id="16406" name="AutoShape 32"/>
            <p:cNvSpPr>
              <a:spLocks noChangeArrowheads="1"/>
            </p:cNvSpPr>
            <p:nvPr/>
          </p:nvSpPr>
          <p:spPr bwMode="auto">
            <a:xfrm>
              <a:off x="838" y="1484"/>
              <a:ext cx="4661" cy="538"/>
            </a:xfrm>
            <a:prstGeom prst="roundRect">
              <a:avLst>
                <a:gd name="adj" fmla="val 16667"/>
              </a:avLst>
            </a:prstGeom>
            <a:solidFill>
              <a:srgbClr val="E7F4F5"/>
            </a:solidFill>
            <a:ln w="28575">
              <a:solidFill>
                <a:srgbClr val="000000"/>
              </a:solidFill>
              <a:round/>
              <a:headEnd/>
              <a:tailEnd/>
            </a:ln>
          </p:spPr>
          <p:txBody>
            <a:bodyPr wrap="none" anchor="ctr"/>
            <a:lstStyle/>
            <a:p>
              <a:endParaRPr lang="en-US"/>
            </a:p>
          </p:txBody>
        </p:sp>
        <p:graphicFrame>
          <p:nvGraphicFramePr>
            <p:cNvPr id="16386" name="Object 33"/>
            <p:cNvGraphicFramePr>
              <a:graphicFrameLocks noChangeAspect="1"/>
            </p:cNvGraphicFramePr>
            <p:nvPr/>
          </p:nvGraphicFramePr>
          <p:xfrm>
            <a:off x="937" y="1544"/>
            <a:ext cx="1942" cy="483"/>
          </p:xfrm>
          <a:graphic>
            <a:graphicData uri="http://schemas.openxmlformats.org/presentationml/2006/ole">
              <mc:AlternateContent xmlns:mc="http://schemas.openxmlformats.org/markup-compatibility/2006">
                <mc:Choice xmlns:v="urn:schemas-microsoft-com:vml" Requires="v">
                  <p:oleObj spid="_x0000_s16387" name="Equation" r:id="rId4" imgW="1168200" imgH="291960" progId="Equation.3">
                    <p:embed/>
                  </p:oleObj>
                </mc:Choice>
                <mc:Fallback>
                  <p:oleObj name="Equation" r:id="rId4" imgW="1168200" imgH="291960" progId="Equation.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 y="1544"/>
                          <a:ext cx="1942" cy="48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7" name="Text Box 34"/>
            <p:cNvSpPr txBox="1">
              <a:spLocks noChangeArrowheads="1"/>
            </p:cNvSpPr>
            <p:nvPr/>
          </p:nvSpPr>
          <p:spPr bwMode="auto">
            <a:xfrm>
              <a:off x="3396" y="1505"/>
              <a:ext cx="2130" cy="461"/>
            </a:xfrm>
            <a:prstGeom prst="rect">
              <a:avLst/>
            </a:prstGeom>
            <a:noFill/>
            <a:ln w="9525">
              <a:noFill/>
              <a:miter lim="800000"/>
              <a:headEnd/>
              <a:tailEnd/>
            </a:ln>
          </p:spPr>
          <p:txBody>
            <a:bodyPr>
              <a:spAutoFit/>
            </a:bodyPr>
            <a:lstStyle/>
            <a:p>
              <a:pPr algn="l" eaLnBrk="0" hangingPunct="0"/>
              <a:r>
                <a:rPr lang="en-US" sz="4200">
                  <a:solidFill>
                    <a:srgbClr val="000000"/>
                  </a:solidFill>
                </a:rPr>
                <a:t>K = ºC + 273</a:t>
              </a:r>
            </a:p>
          </p:txBody>
        </p:sp>
      </p:grpSp>
      <p:sp>
        <p:nvSpPr>
          <p:cNvPr id="16404" name="Rectangle 35"/>
          <p:cNvSpPr>
            <a:spLocks noGrp="1" noChangeArrowheads="1"/>
          </p:cNvSpPr>
          <p:nvPr>
            <p:ph type="body" idx="1"/>
          </p:nvPr>
        </p:nvSpPr>
        <p:spPr>
          <a:xfrm>
            <a:off x="457200" y="1219200"/>
            <a:ext cx="8229600" cy="1174750"/>
          </a:xfrm>
        </p:spPr>
        <p:txBody>
          <a:bodyPr/>
          <a:lstStyle/>
          <a:p>
            <a:pPr eaLnBrk="1" hangingPunct="1">
              <a:buFontTx/>
              <a:buNone/>
            </a:pPr>
            <a:r>
              <a:rPr lang="en-US" smtClean="0"/>
              <a:t>   Always use absolute temperature (Kelvin) when working with gases.</a:t>
            </a:r>
          </a:p>
        </p:txBody>
      </p:sp>
      <p:sp>
        <p:nvSpPr>
          <p:cNvPr id="16405" name="Rectangle 36"/>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mtClean="0"/>
              <a:t>STP</a:t>
            </a:r>
          </a:p>
        </p:txBody>
      </p:sp>
      <p:sp>
        <p:nvSpPr>
          <p:cNvPr id="813060" name="Rectangle 4"/>
          <p:cNvSpPr>
            <a:spLocks noGrp="1" noChangeArrowheads="1"/>
          </p:cNvSpPr>
          <p:nvPr>
            <p:ph type="body" idx="1"/>
          </p:nvPr>
        </p:nvSpPr>
        <p:spPr>
          <a:xfrm>
            <a:off x="762000" y="3048000"/>
            <a:ext cx="7772400" cy="2868613"/>
          </a:xfrm>
        </p:spPr>
        <p:txBody>
          <a:bodyPr/>
          <a:lstStyle/>
          <a:p>
            <a:pPr algn="ctr" eaLnBrk="1" hangingPunct="1">
              <a:spcBef>
                <a:spcPct val="70000"/>
              </a:spcBef>
              <a:buFontTx/>
              <a:buNone/>
              <a:defRPr/>
            </a:pPr>
            <a:r>
              <a:rPr lang="en-US" u="sng" smtClean="0">
                <a:effectLst>
                  <a:outerShdw blurRad="38100" dist="38100" dir="2700000" algn="tl">
                    <a:srgbClr val="C0C0C0"/>
                  </a:outerShdw>
                </a:effectLst>
              </a:rPr>
              <a:t> </a:t>
            </a:r>
            <a:endParaRPr lang="en-US" smtClean="0">
              <a:effectLst>
                <a:outerShdw blurRad="38100" dist="38100" dir="2700000" algn="tl">
                  <a:srgbClr val="C0C0C0"/>
                </a:outerShdw>
              </a:effectLst>
            </a:endParaRPr>
          </a:p>
          <a:p>
            <a:pPr eaLnBrk="1" hangingPunct="1">
              <a:spcBef>
                <a:spcPct val="70000"/>
              </a:spcBef>
              <a:buFontTx/>
              <a:buNone/>
              <a:defRPr/>
            </a:pPr>
            <a:r>
              <a:rPr lang="en-US" smtClean="0"/>
              <a:t>	    </a:t>
            </a:r>
            <a:r>
              <a:rPr lang="en-US" smtClean="0">
                <a:solidFill>
                  <a:srgbClr val="FF0000"/>
                </a:solidFill>
              </a:rPr>
              <a:t>0°C				      </a:t>
            </a:r>
            <a:r>
              <a:rPr lang="en-US" smtClean="0">
                <a:solidFill>
                  <a:schemeClr val="accent2"/>
                </a:solidFill>
              </a:rPr>
              <a:t> </a:t>
            </a:r>
          </a:p>
          <a:p>
            <a:pPr eaLnBrk="1" hangingPunct="1">
              <a:spcBef>
                <a:spcPct val="70000"/>
              </a:spcBef>
              <a:buFontTx/>
              <a:buNone/>
              <a:defRPr/>
            </a:pPr>
            <a:r>
              <a:rPr lang="en-US" smtClean="0">
                <a:solidFill>
                  <a:srgbClr val="FF0000"/>
                </a:solidFill>
              </a:rPr>
              <a:t>	  1 atm	</a:t>
            </a:r>
            <a:r>
              <a:rPr lang="en-US" smtClean="0"/>
              <a:t>			</a:t>
            </a:r>
            <a:r>
              <a:rPr lang="en-US" smtClean="0">
                <a:solidFill>
                  <a:schemeClr val="accent2"/>
                </a:solidFill>
              </a:rPr>
              <a:t> </a:t>
            </a:r>
          </a:p>
        </p:txBody>
      </p:sp>
      <p:sp>
        <p:nvSpPr>
          <p:cNvPr id="813061" name="Rectangle 5"/>
          <p:cNvSpPr>
            <a:spLocks noChangeArrowheads="1"/>
          </p:cNvSpPr>
          <p:nvPr/>
        </p:nvSpPr>
        <p:spPr bwMode="auto">
          <a:xfrm>
            <a:off x="3209925" y="4457700"/>
            <a:ext cx="1889125" cy="644525"/>
          </a:xfrm>
          <a:prstGeom prst="rect">
            <a:avLst/>
          </a:prstGeom>
          <a:noFill/>
          <a:ln w="9525">
            <a:noFill/>
            <a:miter lim="800000"/>
            <a:headEnd/>
            <a:tailEnd/>
          </a:ln>
        </p:spPr>
        <p:txBody>
          <a:bodyPr/>
          <a:lstStyle/>
          <a:p>
            <a:pPr marL="342900" indent="-342900">
              <a:spcBef>
                <a:spcPct val="70000"/>
              </a:spcBef>
            </a:pPr>
            <a:r>
              <a:rPr lang="en-US" sz="2600"/>
              <a:t>- OR -</a:t>
            </a:r>
            <a:endParaRPr lang="en-US" sz="3200"/>
          </a:p>
        </p:txBody>
      </p:sp>
      <p:sp>
        <p:nvSpPr>
          <p:cNvPr id="813062" name="AutoShape 6"/>
          <p:cNvSpPr>
            <a:spLocks noChangeArrowheads="1"/>
          </p:cNvSpPr>
          <p:nvPr/>
        </p:nvSpPr>
        <p:spPr bwMode="auto">
          <a:xfrm>
            <a:off x="2133600" y="457200"/>
            <a:ext cx="4776788" cy="1989138"/>
          </a:xfrm>
          <a:prstGeom prst="star24">
            <a:avLst>
              <a:gd name="adj" fmla="val 44037"/>
            </a:avLst>
          </a:prstGeom>
          <a:solidFill>
            <a:srgbClr val="E7F4F5"/>
          </a:solidFill>
          <a:ln w="28575">
            <a:solidFill>
              <a:srgbClr val="000000"/>
            </a:solidFill>
            <a:miter lim="800000"/>
            <a:headEnd/>
            <a:tailEnd/>
          </a:ln>
        </p:spPr>
        <p:txBody>
          <a:bodyPr wrap="none" anchor="ctr"/>
          <a:lstStyle/>
          <a:p>
            <a:pPr eaLnBrk="0" hangingPunct="0"/>
            <a:r>
              <a:rPr lang="en-US" sz="12000">
                <a:solidFill>
                  <a:schemeClr val="accent2"/>
                </a:solidFill>
                <a:latin typeface="DomCasual BT" pitchFamily="66" charset="0"/>
              </a:rPr>
              <a:t>STP</a:t>
            </a:r>
            <a:endParaRPr lang="en-US" sz="2400">
              <a:solidFill>
                <a:schemeClr val="accent2"/>
              </a:solidFill>
              <a:latin typeface="Times New Roman" pitchFamily="18" charset="0"/>
            </a:endParaRPr>
          </a:p>
        </p:txBody>
      </p:sp>
      <p:sp>
        <p:nvSpPr>
          <p:cNvPr id="98310" name="Rectangle 7"/>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813065" name="Rectangle 9"/>
          <p:cNvSpPr>
            <a:spLocks noChangeArrowheads="1"/>
          </p:cNvSpPr>
          <p:nvPr/>
        </p:nvSpPr>
        <p:spPr bwMode="auto">
          <a:xfrm>
            <a:off x="1465263" y="3044825"/>
            <a:ext cx="6384925" cy="579438"/>
          </a:xfrm>
          <a:prstGeom prst="rect">
            <a:avLst/>
          </a:prstGeom>
          <a:noFill/>
          <a:ln w="9525">
            <a:noFill/>
            <a:miter lim="800000"/>
            <a:headEnd/>
            <a:tailEnd/>
          </a:ln>
          <a:effectLst/>
        </p:spPr>
        <p:txBody>
          <a:bodyPr wrap="none">
            <a:spAutoFit/>
          </a:bodyPr>
          <a:lstStyle/>
          <a:p>
            <a:pPr>
              <a:defRPr/>
            </a:pPr>
            <a:r>
              <a:rPr lang="en-US" sz="3200" u="sng">
                <a:effectLst>
                  <a:outerShdw blurRad="38100" dist="38100" dir="2700000" algn="tl">
                    <a:srgbClr val="C0C0C0"/>
                  </a:outerShdw>
                </a:effectLst>
              </a:rPr>
              <a:t>Standard Temperature &amp; Pressure</a:t>
            </a:r>
          </a:p>
        </p:txBody>
      </p:sp>
      <p:sp>
        <p:nvSpPr>
          <p:cNvPr id="813067" name="Rectangle 11"/>
          <p:cNvSpPr>
            <a:spLocks noChangeArrowheads="1"/>
          </p:cNvSpPr>
          <p:nvPr/>
        </p:nvSpPr>
        <p:spPr bwMode="auto">
          <a:xfrm>
            <a:off x="6011863" y="3876675"/>
            <a:ext cx="1244600" cy="579438"/>
          </a:xfrm>
          <a:prstGeom prst="rect">
            <a:avLst/>
          </a:prstGeom>
          <a:noFill/>
          <a:ln w="9525">
            <a:noFill/>
            <a:miter lim="800000"/>
            <a:headEnd/>
            <a:tailEnd/>
          </a:ln>
        </p:spPr>
        <p:txBody>
          <a:bodyPr wrap="none">
            <a:spAutoFit/>
          </a:bodyPr>
          <a:lstStyle/>
          <a:p>
            <a:r>
              <a:rPr lang="en-US" sz="3200">
                <a:solidFill>
                  <a:schemeClr val="accent2"/>
                </a:solidFill>
              </a:rPr>
              <a:t>273 K</a:t>
            </a:r>
          </a:p>
        </p:txBody>
      </p:sp>
      <p:sp>
        <p:nvSpPr>
          <p:cNvPr id="813069" name="Rectangle 13"/>
          <p:cNvSpPr>
            <a:spLocks noChangeArrowheads="1"/>
          </p:cNvSpPr>
          <p:nvPr/>
        </p:nvSpPr>
        <p:spPr bwMode="auto">
          <a:xfrm>
            <a:off x="5335588" y="4703763"/>
            <a:ext cx="2462212" cy="579437"/>
          </a:xfrm>
          <a:prstGeom prst="rect">
            <a:avLst/>
          </a:prstGeom>
          <a:noFill/>
          <a:ln w="9525">
            <a:noFill/>
            <a:miter lim="800000"/>
            <a:headEnd/>
            <a:tailEnd/>
          </a:ln>
        </p:spPr>
        <p:txBody>
          <a:bodyPr wrap="none">
            <a:spAutoFit/>
          </a:bodyPr>
          <a:lstStyle/>
          <a:p>
            <a:r>
              <a:rPr lang="en-US" sz="3200">
                <a:solidFill>
                  <a:schemeClr val="accent2"/>
                </a:solidFill>
              </a:rPr>
              <a:t>101.325 kPa</a:t>
            </a:r>
          </a:p>
        </p:txBody>
      </p:sp>
      <p:sp>
        <p:nvSpPr>
          <p:cNvPr id="813070" name="Rectangle 14"/>
          <p:cNvSpPr>
            <a:spLocks noChangeArrowheads="1"/>
          </p:cNvSpPr>
          <p:nvPr/>
        </p:nvSpPr>
        <p:spPr bwMode="auto">
          <a:xfrm>
            <a:off x="5427663" y="5189538"/>
            <a:ext cx="2281237" cy="579437"/>
          </a:xfrm>
          <a:prstGeom prst="rect">
            <a:avLst/>
          </a:prstGeom>
          <a:noFill/>
          <a:ln w="9525">
            <a:noFill/>
            <a:miter lim="800000"/>
            <a:headEnd/>
            <a:tailEnd/>
          </a:ln>
        </p:spPr>
        <p:txBody>
          <a:bodyPr wrap="none">
            <a:spAutoFit/>
          </a:bodyPr>
          <a:lstStyle/>
          <a:p>
            <a:r>
              <a:rPr lang="en-US" sz="3200">
                <a:solidFill>
                  <a:schemeClr val="accent2"/>
                </a:solidFill>
              </a:rPr>
              <a:t>760 mm Hg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3062"/>
                                        </p:tgtEl>
                                        <p:attrNameLst>
                                          <p:attrName>style.visibility</p:attrName>
                                        </p:attrNameLst>
                                      </p:cBhvr>
                                      <p:to>
                                        <p:strVal val="visible"/>
                                      </p:to>
                                    </p:set>
                                    <p:animEffect transition="in" filter="dissolve">
                                      <p:cBhvr>
                                        <p:cTn id="7" dur="500"/>
                                        <p:tgtEl>
                                          <p:spTgt spid="81306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13065"/>
                                        </p:tgtEl>
                                        <p:attrNameLst>
                                          <p:attrName>style.visibility</p:attrName>
                                        </p:attrNameLst>
                                      </p:cBhvr>
                                      <p:to>
                                        <p:strVal val="visible"/>
                                      </p:to>
                                    </p:set>
                                    <p:animEffect transition="in" filter="fade">
                                      <p:cBhvr>
                                        <p:cTn id="12" dur="1000"/>
                                        <p:tgtEl>
                                          <p:spTgt spid="813065"/>
                                        </p:tgtEl>
                                      </p:cBhvr>
                                    </p:animEffect>
                                    <p:anim calcmode="lin" valueType="num">
                                      <p:cBhvr>
                                        <p:cTn id="13" dur="1000" fill="hold"/>
                                        <p:tgtEl>
                                          <p:spTgt spid="813065"/>
                                        </p:tgtEl>
                                        <p:attrNameLst>
                                          <p:attrName>ppt_x</p:attrName>
                                        </p:attrNameLst>
                                      </p:cBhvr>
                                      <p:tavLst>
                                        <p:tav tm="0">
                                          <p:val>
                                            <p:strVal val="#ppt_x"/>
                                          </p:val>
                                        </p:tav>
                                        <p:tav tm="100000">
                                          <p:val>
                                            <p:strVal val="#ppt_x"/>
                                          </p:val>
                                        </p:tav>
                                      </p:tavLst>
                                    </p:anim>
                                    <p:anim calcmode="lin" valueType="num">
                                      <p:cBhvr>
                                        <p:cTn id="14" dur="1000" fill="hold"/>
                                        <p:tgtEl>
                                          <p:spTgt spid="81306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13060">
                                            <p:txEl>
                                              <p:pRg st="0" end="0"/>
                                            </p:txEl>
                                          </p:spTgt>
                                        </p:tgtEl>
                                        <p:attrNameLst>
                                          <p:attrName>style.visibility</p:attrName>
                                        </p:attrNameLst>
                                      </p:cBhvr>
                                      <p:to>
                                        <p:strVal val="visible"/>
                                      </p:to>
                                    </p:set>
                                    <p:animEffect transition="in" filter="fade">
                                      <p:cBhvr>
                                        <p:cTn id="19" dur="1000"/>
                                        <p:tgtEl>
                                          <p:spTgt spid="813060">
                                            <p:txEl>
                                              <p:pRg st="0" end="0"/>
                                            </p:txEl>
                                          </p:spTgt>
                                        </p:tgtEl>
                                      </p:cBhvr>
                                    </p:animEffect>
                                    <p:anim calcmode="lin" valueType="num">
                                      <p:cBhvr>
                                        <p:cTn id="20" dur="1000" fill="hold"/>
                                        <p:tgtEl>
                                          <p:spTgt spid="81306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130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13060">
                                            <p:txEl>
                                              <p:pRg st="1" end="1"/>
                                            </p:txEl>
                                          </p:spTgt>
                                        </p:tgtEl>
                                        <p:attrNameLst>
                                          <p:attrName>style.visibility</p:attrName>
                                        </p:attrNameLst>
                                      </p:cBhvr>
                                      <p:to>
                                        <p:strVal val="visible"/>
                                      </p:to>
                                    </p:set>
                                    <p:animEffect transition="in" filter="fade">
                                      <p:cBhvr>
                                        <p:cTn id="26" dur="1000"/>
                                        <p:tgtEl>
                                          <p:spTgt spid="813060">
                                            <p:txEl>
                                              <p:pRg st="1" end="1"/>
                                            </p:txEl>
                                          </p:spTgt>
                                        </p:tgtEl>
                                      </p:cBhvr>
                                    </p:animEffect>
                                    <p:anim calcmode="lin" valueType="num">
                                      <p:cBhvr>
                                        <p:cTn id="27" dur="1000" fill="hold"/>
                                        <p:tgtEl>
                                          <p:spTgt spid="813060">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8130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13060">
                                            <p:txEl>
                                              <p:pRg st="2" end="2"/>
                                            </p:txEl>
                                          </p:spTgt>
                                        </p:tgtEl>
                                        <p:attrNameLst>
                                          <p:attrName>style.visibility</p:attrName>
                                        </p:attrNameLst>
                                      </p:cBhvr>
                                      <p:to>
                                        <p:strVal val="visible"/>
                                      </p:to>
                                    </p:set>
                                    <p:animEffect transition="in" filter="fade">
                                      <p:cBhvr>
                                        <p:cTn id="33" dur="1000"/>
                                        <p:tgtEl>
                                          <p:spTgt spid="813060">
                                            <p:txEl>
                                              <p:pRg st="2" end="2"/>
                                            </p:txEl>
                                          </p:spTgt>
                                        </p:tgtEl>
                                      </p:cBhvr>
                                    </p:animEffect>
                                    <p:anim calcmode="lin" valueType="num">
                                      <p:cBhvr>
                                        <p:cTn id="34" dur="1000" fill="hold"/>
                                        <p:tgtEl>
                                          <p:spTgt spid="813060">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1306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grpId="0" nodeType="clickEffect">
                                  <p:stCondLst>
                                    <p:cond delay="0"/>
                                  </p:stCondLst>
                                  <p:childTnLst>
                                    <p:set>
                                      <p:cBhvr>
                                        <p:cTn id="39" dur="1" fill="hold">
                                          <p:stCondLst>
                                            <p:cond delay="0"/>
                                          </p:stCondLst>
                                        </p:cTn>
                                        <p:tgtEl>
                                          <p:spTgt spid="813061"/>
                                        </p:tgtEl>
                                        <p:attrNameLst>
                                          <p:attrName>style.visibility</p:attrName>
                                        </p:attrNameLst>
                                      </p:cBhvr>
                                      <p:to>
                                        <p:strVal val="visible"/>
                                      </p:to>
                                    </p:set>
                                    <p:animEffect transition="in" filter="fade">
                                      <p:cBhvr>
                                        <p:cTn id="40" dur="800" decel="100000"/>
                                        <p:tgtEl>
                                          <p:spTgt spid="813061"/>
                                        </p:tgtEl>
                                      </p:cBhvr>
                                    </p:animEffect>
                                    <p:anim calcmode="lin" valueType="num">
                                      <p:cBhvr>
                                        <p:cTn id="41" dur="800" decel="100000" fill="hold"/>
                                        <p:tgtEl>
                                          <p:spTgt spid="813061"/>
                                        </p:tgtEl>
                                        <p:attrNameLst>
                                          <p:attrName>style.rotation</p:attrName>
                                        </p:attrNameLst>
                                      </p:cBhvr>
                                      <p:tavLst>
                                        <p:tav tm="0">
                                          <p:val>
                                            <p:fltVal val="-90"/>
                                          </p:val>
                                        </p:tav>
                                        <p:tav tm="100000">
                                          <p:val>
                                            <p:fltVal val="0"/>
                                          </p:val>
                                        </p:tav>
                                      </p:tavLst>
                                    </p:anim>
                                    <p:anim calcmode="lin" valueType="num">
                                      <p:cBhvr>
                                        <p:cTn id="42" dur="800" decel="100000" fill="hold"/>
                                        <p:tgtEl>
                                          <p:spTgt spid="813061"/>
                                        </p:tgtEl>
                                        <p:attrNameLst>
                                          <p:attrName>ppt_x</p:attrName>
                                        </p:attrNameLst>
                                      </p:cBhvr>
                                      <p:tavLst>
                                        <p:tav tm="0">
                                          <p:val>
                                            <p:strVal val="#ppt_x+0.4"/>
                                          </p:val>
                                        </p:tav>
                                        <p:tav tm="100000">
                                          <p:val>
                                            <p:strVal val="#ppt_x-0.05"/>
                                          </p:val>
                                        </p:tav>
                                      </p:tavLst>
                                    </p:anim>
                                    <p:anim calcmode="lin" valueType="num">
                                      <p:cBhvr>
                                        <p:cTn id="43" dur="800" decel="100000" fill="hold"/>
                                        <p:tgtEl>
                                          <p:spTgt spid="813061"/>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813061"/>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813061"/>
                                        </p:tgtEl>
                                        <p:attrNameLst>
                                          <p:attrName>ppt_y</p:attrName>
                                        </p:attrNameLst>
                                      </p:cBhvr>
                                      <p:tavLst>
                                        <p:tav tm="0">
                                          <p:val>
                                            <p:strVal val="#ppt_y+0.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9" presetClass="entr" presetSubtype="0" accel="100000" fill="hold" grpId="0" nodeType="clickEffect">
                                  <p:stCondLst>
                                    <p:cond delay="0"/>
                                  </p:stCondLst>
                                  <p:childTnLst>
                                    <p:set>
                                      <p:cBhvr>
                                        <p:cTn id="49" dur="1" fill="hold">
                                          <p:stCondLst>
                                            <p:cond delay="0"/>
                                          </p:stCondLst>
                                        </p:cTn>
                                        <p:tgtEl>
                                          <p:spTgt spid="813067"/>
                                        </p:tgtEl>
                                        <p:attrNameLst>
                                          <p:attrName>style.visibility</p:attrName>
                                        </p:attrNameLst>
                                      </p:cBhvr>
                                      <p:to>
                                        <p:strVal val="visible"/>
                                      </p:to>
                                    </p:set>
                                    <p:anim calcmode="lin" valueType="num">
                                      <p:cBhvr>
                                        <p:cTn id="50" dur="500" fill="hold"/>
                                        <p:tgtEl>
                                          <p:spTgt spid="813067"/>
                                        </p:tgtEl>
                                        <p:attrNameLst>
                                          <p:attrName>ppt_h</p:attrName>
                                        </p:attrNameLst>
                                      </p:cBhvr>
                                      <p:tavLst>
                                        <p:tav tm="0">
                                          <p:val>
                                            <p:strVal val="#ppt_h/20"/>
                                          </p:val>
                                        </p:tav>
                                        <p:tav tm="50000">
                                          <p:val>
                                            <p:strVal val="#ppt_h/20"/>
                                          </p:val>
                                        </p:tav>
                                        <p:tav tm="100000">
                                          <p:val>
                                            <p:strVal val="#ppt_h"/>
                                          </p:val>
                                        </p:tav>
                                      </p:tavLst>
                                    </p:anim>
                                    <p:anim calcmode="lin" valueType="num">
                                      <p:cBhvr>
                                        <p:cTn id="51" dur="500" fill="hold"/>
                                        <p:tgtEl>
                                          <p:spTgt spid="813067"/>
                                        </p:tgtEl>
                                        <p:attrNameLst>
                                          <p:attrName>ppt_w</p:attrName>
                                        </p:attrNameLst>
                                      </p:cBhvr>
                                      <p:tavLst>
                                        <p:tav tm="0">
                                          <p:val>
                                            <p:strVal val="#ppt_w+.3"/>
                                          </p:val>
                                        </p:tav>
                                        <p:tav tm="50000">
                                          <p:val>
                                            <p:strVal val="#ppt_w+.3"/>
                                          </p:val>
                                        </p:tav>
                                        <p:tav tm="100000">
                                          <p:val>
                                            <p:strVal val="#ppt_w"/>
                                          </p:val>
                                        </p:tav>
                                      </p:tavLst>
                                    </p:anim>
                                    <p:anim calcmode="lin" valueType="num">
                                      <p:cBhvr>
                                        <p:cTn id="52" dur="500" fill="hold"/>
                                        <p:tgtEl>
                                          <p:spTgt spid="813067"/>
                                        </p:tgtEl>
                                        <p:attrNameLst>
                                          <p:attrName>ppt_x</p:attrName>
                                        </p:attrNameLst>
                                      </p:cBhvr>
                                      <p:tavLst>
                                        <p:tav tm="0">
                                          <p:val>
                                            <p:strVal val="#ppt_x-.3"/>
                                          </p:val>
                                        </p:tav>
                                        <p:tav tm="50000">
                                          <p:val>
                                            <p:strVal val="#ppt_x"/>
                                          </p:val>
                                        </p:tav>
                                        <p:tav tm="100000">
                                          <p:val>
                                            <p:strVal val="#ppt_x"/>
                                          </p:val>
                                        </p:tav>
                                      </p:tavLst>
                                    </p:anim>
                                    <p:anim calcmode="lin" valueType="num">
                                      <p:cBhvr>
                                        <p:cTn id="53" dur="500" fill="hold"/>
                                        <p:tgtEl>
                                          <p:spTgt spid="813067"/>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9" presetClass="entr" presetSubtype="0" accel="100000" fill="hold" grpId="0" nodeType="clickEffect">
                                  <p:stCondLst>
                                    <p:cond delay="0"/>
                                  </p:stCondLst>
                                  <p:childTnLst>
                                    <p:set>
                                      <p:cBhvr>
                                        <p:cTn id="57" dur="1" fill="hold">
                                          <p:stCondLst>
                                            <p:cond delay="0"/>
                                          </p:stCondLst>
                                        </p:cTn>
                                        <p:tgtEl>
                                          <p:spTgt spid="813069"/>
                                        </p:tgtEl>
                                        <p:attrNameLst>
                                          <p:attrName>style.visibility</p:attrName>
                                        </p:attrNameLst>
                                      </p:cBhvr>
                                      <p:to>
                                        <p:strVal val="visible"/>
                                      </p:to>
                                    </p:set>
                                    <p:anim calcmode="lin" valueType="num">
                                      <p:cBhvr>
                                        <p:cTn id="58" dur="500" fill="hold"/>
                                        <p:tgtEl>
                                          <p:spTgt spid="813069"/>
                                        </p:tgtEl>
                                        <p:attrNameLst>
                                          <p:attrName>ppt_h</p:attrName>
                                        </p:attrNameLst>
                                      </p:cBhvr>
                                      <p:tavLst>
                                        <p:tav tm="0">
                                          <p:val>
                                            <p:strVal val="#ppt_h/20"/>
                                          </p:val>
                                        </p:tav>
                                        <p:tav tm="50000">
                                          <p:val>
                                            <p:strVal val="#ppt_h/20"/>
                                          </p:val>
                                        </p:tav>
                                        <p:tav tm="100000">
                                          <p:val>
                                            <p:strVal val="#ppt_h"/>
                                          </p:val>
                                        </p:tav>
                                      </p:tavLst>
                                    </p:anim>
                                    <p:anim calcmode="lin" valueType="num">
                                      <p:cBhvr>
                                        <p:cTn id="59" dur="500" fill="hold"/>
                                        <p:tgtEl>
                                          <p:spTgt spid="813069"/>
                                        </p:tgtEl>
                                        <p:attrNameLst>
                                          <p:attrName>ppt_w</p:attrName>
                                        </p:attrNameLst>
                                      </p:cBhvr>
                                      <p:tavLst>
                                        <p:tav tm="0">
                                          <p:val>
                                            <p:strVal val="#ppt_w+.3"/>
                                          </p:val>
                                        </p:tav>
                                        <p:tav tm="50000">
                                          <p:val>
                                            <p:strVal val="#ppt_w+.3"/>
                                          </p:val>
                                        </p:tav>
                                        <p:tav tm="100000">
                                          <p:val>
                                            <p:strVal val="#ppt_w"/>
                                          </p:val>
                                        </p:tav>
                                      </p:tavLst>
                                    </p:anim>
                                    <p:anim calcmode="lin" valueType="num">
                                      <p:cBhvr>
                                        <p:cTn id="60" dur="500" fill="hold"/>
                                        <p:tgtEl>
                                          <p:spTgt spid="813069"/>
                                        </p:tgtEl>
                                        <p:attrNameLst>
                                          <p:attrName>ppt_x</p:attrName>
                                        </p:attrNameLst>
                                      </p:cBhvr>
                                      <p:tavLst>
                                        <p:tav tm="0">
                                          <p:val>
                                            <p:strVal val="#ppt_x-.3"/>
                                          </p:val>
                                        </p:tav>
                                        <p:tav tm="50000">
                                          <p:val>
                                            <p:strVal val="#ppt_x"/>
                                          </p:val>
                                        </p:tav>
                                        <p:tav tm="100000">
                                          <p:val>
                                            <p:strVal val="#ppt_x"/>
                                          </p:val>
                                        </p:tav>
                                      </p:tavLst>
                                    </p:anim>
                                    <p:anim calcmode="lin" valueType="num">
                                      <p:cBhvr>
                                        <p:cTn id="61" dur="500" fill="hold"/>
                                        <p:tgtEl>
                                          <p:spTgt spid="81306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9" presetClass="entr" presetSubtype="0" accel="100000" fill="hold" grpId="0" nodeType="clickEffect">
                                  <p:stCondLst>
                                    <p:cond delay="0"/>
                                  </p:stCondLst>
                                  <p:childTnLst>
                                    <p:set>
                                      <p:cBhvr>
                                        <p:cTn id="65" dur="1" fill="hold">
                                          <p:stCondLst>
                                            <p:cond delay="0"/>
                                          </p:stCondLst>
                                        </p:cTn>
                                        <p:tgtEl>
                                          <p:spTgt spid="813070"/>
                                        </p:tgtEl>
                                        <p:attrNameLst>
                                          <p:attrName>style.visibility</p:attrName>
                                        </p:attrNameLst>
                                      </p:cBhvr>
                                      <p:to>
                                        <p:strVal val="visible"/>
                                      </p:to>
                                    </p:set>
                                    <p:anim calcmode="lin" valueType="num">
                                      <p:cBhvr>
                                        <p:cTn id="66" dur="500" fill="hold"/>
                                        <p:tgtEl>
                                          <p:spTgt spid="813070"/>
                                        </p:tgtEl>
                                        <p:attrNameLst>
                                          <p:attrName>ppt_h</p:attrName>
                                        </p:attrNameLst>
                                      </p:cBhvr>
                                      <p:tavLst>
                                        <p:tav tm="0">
                                          <p:val>
                                            <p:strVal val="#ppt_h/20"/>
                                          </p:val>
                                        </p:tav>
                                        <p:tav tm="50000">
                                          <p:val>
                                            <p:strVal val="#ppt_h/20"/>
                                          </p:val>
                                        </p:tav>
                                        <p:tav tm="100000">
                                          <p:val>
                                            <p:strVal val="#ppt_h"/>
                                          </p:val>
                                        </p:tav>
                                      </p:tavLst>
                                    </p:anim>
                                    <p:anim calcmode="lin" valueType="num">
                                      <p:cBhvr>
                                        <p:cTn id="67" dur="500" fill="hold"/>
                                        <p:tgtEl>
                                          <p:spTgt spid="813070"/>
                                        </p:tgtEl>
                                        <p:attrNameLst>
                                          <p:attrName>ppt_w</p:attrName>
                                        </p:attrNameLst>
                                      </p:cBhvr>
                                      <p:tavLst>
                                        <p:tav tm="0">
                                          <p:val>
                                            <p:strVal val="#ppt_w+.3"/>
                                          </p:val>
                                        </p:tav>
                                        <p:tav tm="50000">
                                          <p:val>
                                            <p:strVal val="#ppt_w+.3"/>
                                          </p:val>
                                        </p:tav>
                                        <p:tav tm="100000">
                                          <p:val>
                                            <p:strVal val="#ppt_w"/>
                                          </p:val>
                                        </p:tav>
                                      </p:tavLst>
                                    </p:anim>
                                    <p:anim calcmode="lin" valueType="num">
                                      <p:cBhvr>
                                        <p:cTn id="68" dur="500" fill="hold"/>
                                        <p:tgtEl>
                                          <p:spTgt spid="813070"/>
                                        </p:tgtEl>
                                        <p:attrNameLst>
                                          <p:attrName>ppt_x</p:attrName>
                                        </p:attrNameLst>
                                      </p:cBhvr>
                                      <p:tavLst>
                                        <p:tav tm="0">
                                          <p:val>
                                            <p:strVal val="#ppt_x-.3"/>
                                          </p:val>
                                        </p:tav>
                                        <p:tav tm="50000">
                                          <p:val>
                                            <p:strVal val="#ppt_x"/>
                                          </p:val>
                                        </p:tav>
                                        <p:tav tm="100000">
                                          <p:val>
                                            <p:strVal val="#ppt_x"/>
                                          </p:val>
                                        </p:tav>
                                      </p:tavLst>
                                    </p:anim>
                                    <p:anim calcmode="lin" valueType="num">
                                      <p:cBhvr>
                                        <p:cTn id="69" dur="500" fill="hold"/>
                                        <p:tgtEl>
                                          <p:spTgt spid="8130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60" grpId="0" build="p"/>
      <p:bldP spid="813061" grpId="0"/>
      <p:bldP spid="813062" grpId="0" animBg="1" autoUpdateAnimBg="0"/>
      <p:bldP spid="813065" grpId="0"/>
      <p:bldP spid="813067" grpId="0"/>
      <p:bldP spid="813069" grpId="0"/>
      <p:bldP spid="813070"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rgbClr val="FFFF99"/>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z="3600" smtClean="0"/>
              <a:t>Unit Conversions for the Gas Laws</a:t>
            </a:r>
          </a:p>
        </p:txBody>
      </p:sp>
      <p:sp>
        <p:nvSpPr>
          <p:cNvPr id="336899" name="Document"/>
          <p:cNvSpPr>
            <a:spLocks noChangeAspect="1" noEditPoints="1" noChangeArrowheads="1"/>
          </p:cNvSpPr>
          <p:nvPr/>
        </p:nvSpPr>
        <p:spPr bwMode="auto">
          <a:xfrm>
            <a:off x="1066800" y="1905000"/>
            <a:ext cx="812800" cy="1087438"/>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36900" name="Infopage"/>
          <p:cNvSpPr>
            <a:spLocks noChangeAspect="1" noEditPoints="1" noChangeArrowheads="1"/>
          </p:cNvSpPr>
          <p:nvPr/>
        </p:nvSpPr>
        <p:spPr bwMode="auto">
          <a:xfrm>
            <a:off x="1066800" y="3962400"/>
            <a:ext cx="812800" cy="1139825"/>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rgbClr val="F8F8F8"/>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336901" name="File"/>
          <p:cNvSpPr>
            <a:spLocks noEditPoints="1" noChangeArrowheads="1"/>
          </p:cNvSpPr>
          <p:nvPr/>
        </p:nvSpPr>
        <p:spPr bwMode="auto">
          <a:xfrm>
            <a:off x="7391400" y="5638800"/>
            <a:ext cx="1371600" cy="8572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l">
              <a:defRPr/>
            </a:pPr>
            <a:r>
              <a:rPr lang="en-US" sz="1400" i="1">
                <a:hlinkClick r:id="rId4" action="ppaction://hlinkfile"/>
              </a:rPr>
              <a:t>Keys</a:t>
            </a:r>
            <a:endParaRPr lang="en-US" sz="1400" i="1"/>
          </a:p>
          <a:p>
            <a:pPr algn="l">
              <a:defRPr/>
            </a:pPr>
            <a:endParaRPr lang="en-US" sz="1400">
              <a:solidFill>
                <a:srgbClr val="FF0000"/>
              </a:solidFill>
            </a:endParaRPr>
          </a:p>
          <a:p>
            <a:pPr algn="l">
              <a:defRPr/>
            </a:pPr>
            <a:endParaRPr lang="en-US" sz="1400"/>
          </a:p>
          <a:p>
            <a:pPr algn="l">
              <a:defRPr/>
            </a:pPr>
            <a:endParaRPr lang="en-US" sz="1400"/>
          </a:p>
          <a:p>
            <a:pPr algn="l">
              <a:defRPr/>
            </a:pPr>
            <a:endParaRPr lang="en-US" sz="1400"/>
          </a:p>
          <a:p>
            <a:pPr algn="l">
              <a:defRPr/>
            </a:pPr>
            <a:endParaRPr lang="en-US" sz="2000"/>
          </a:p>
        </p:txBody>
      </p:sp>
      <p:sp>
        <p:nvSpPr>
          <p:cNvPr id="99334" name="Rectangle 6"/>
          <p:cNvSpPr>
            <a:spLocks noChangeArrowheads="1"/>
          </p:cNvSpPr>
          <p:nvPr/>
        </p:nvSpPr>
        <p:spPr bwMode="auto">
          <a:xfrm>
            <a:off x="1914525" y="1943100"/>
            <a:ext cx="4491038" cy="396875"/>
          </a:xfrm>
          <a:prstGeom prst="rect">
            <a:avLst/>
          </a:prstGeom>
          <a:noFill/>
          <a:ln w="9525">
            <a:noFill/>
            <a:miter lim="800000"/>
            <a:headEnd/>
            <a:tailEnd/>
          </a:ln>
        </p:spPr>
        <p:txBody>
          <a:bodyPr wrap="none" anchor="ctr">
            <a:spAutoFit/>
          </a:bodyPr>
          <a:lstStyle/>
          <a:p>
            <a:pPr algn="l"/>
            <a:r>
              <a:rPr lang="en-US"/>
              <a:t>        </a:t>
            </a:r>
            <a:r>
              <a:rPr lang="en-US" sz="2000">
                <a:hlinkClick r:id="rId4" action="ppaction://hlinkfile"/>
              </a:rPr>
              <a:t>Unit Conversions for the Gas Laws</a:t>
            </a:r>
            <a:r>
              <a:rPr lang="en-US" b="1">
                <a:hlinkClick r:id="rId4" action="ppaction://hlinkfile"/>
              </a:rPr>
              <a:t> </a:t>
            </a:r>
            <a:endParaRPr lang="en-US" b="1"/>
          </a:p>
        </p:txBody>
      </p:sp>
      <p:sp>
        <p:nvSpPr>
          <p:cNvPr id="99335" name="Rectangle 7"/>
          <p:cNvSpPr>
            <a:spLocks noChangeArrowheads="1"/>
          </p:cNvSpPr>
          <p:nvPr/>
        </p:nvSpPr>
        <p:spPr bwMode="auto">
          <a:xfrm>
            <a:off x="1914525" y="4010025"/>
            <a:ext cx="4491038" cy="396875"/>
          </a:xfrm>
          <a:prstGeom prst="rect">
            <a:avLst/>
          </a:prstGeom>
          <a:noFill/>
          <a:ln w="9525">
            <a:noFill/>
            <a:miter lim="800000"/>
            <a:headEnd/>
            <a:tailEnd/>
          </a:ln>
        </p:spPr>
        <p:txBody>
          <a:bodyPr wrap="none" anchor="ctr">
            <a:spAutoFit/>
          </a:bodyPr>
          <a:lstStyle/>
          <a:p>
            <a:pPr algn="l"/>
            <a:r>
              <a:rPr lang="en-US"/>
              <a:t>        </a:t>
            </a:r>
            <a:r>
              <a:rPr lang="en-US" sz="2000">
                <a:hlinkClick r:id="rId5"/>
              </a:rPr>
              <a:t>Unit Conversions for the Gas Laws</a:t>
            </a:r>
            <a:r>
              <a:rPr lang="en-US" b="1"/>
              <a:t> </a:t>
            </a:r>
          </a:p>
        </p:txBody>
      </p:sp>
      <p:sp>
        <p:nvSpPr>
          <p:cNvPr id="99336" name="Text Box 8"/>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052" name="Picture 2" descr="Earth"/>
          <p:cNvPicPr>
            <a:picLocks noChangeAspect="1" noChangeArrowheads="1"/>
          </p:cNvPicPr>
          <p:nvPr/>
        </p:nvPicPr>
        <p:blipFill>
          <a:blip r:embed="rId5" cstate="print"/>
          <a:srcRect t="10754" b="12590"/>
          <a:stretch>
            <a:fillRect/>
          </a:stretch>
        </p:blipFill>
        <p:spPr bwMode="auto">
          <a:xfrm>
            <a:off x="666750" y="1843088"/>
            <a:ext cx="5237163" cy="4775200"/>
          </a:xfrm>
          <a:prstGeom prst="rect">
            <a:avLst/>
          </a:prstGeom>
          <a:noFill/>
          <a:ln w="9525">
            <a:noFill/>
            <a:miter lim="800000"/>
            <a:headEnd/>
            <a:tailEnd/>
          </a:ln>
        </p:spPr>
      </p:pic>
      <p:sp>
        <p:nvSpPr>
          <p:cNvPr id="2053" name="Rectangle 2"/>
          <p:cNvSpPr>
            <a:spLocks noGrp="1" noChangeArrowheads="1"/>
          </p:cNvSpPr>
          <p:nvPr>
            <p:ph type="title"/>
          </p:nvPr>
        </p:nvSpPr>
        <p:spPr>
          <a:xfrm>
            <a:off x="-53975" y="274638"/>
            <a:ext cx="8229600" cy="1143000"/>
          </a:xfrm>
        </p:spPr>
        <p:txBody>
          <a:bodyPr/>
          <a:lstStyle/>
          <a:p>
            <a:pPr eaLnBrk="1" hangingPunct="1"/>
            <a:r>
              <a:rPr lang="en-US" smtClean="0">
                <a:solidFill>
                  <a:schemeClr val="bg1"/>
                </a:solidFill>
              </a:rPr>
              <a:t>The Earth’s Atmosphere</a:t>
            </a:r>
          </a:p>
        </p:txBody>
      </p:sp>
      <p:sp>
        <p:nvSpPr>
          <p:cNvPr id="137223" name="Rectangle 7"/>
          <p:cNvSpPr>
            <a:spLocks noGrp="1" noChangeArrowheads="1"/>
          </p:cNvSpPr>
          <p:nvPr>
            <p:ph type="body" idx="1"/>
          </p:nvPr>
        </p:nvSpPr>
        <p:spPr>
          <a:xfrm>
            <a:off x="5943600" y="2133600"/>
            <a:ext cx="2819400" cy="2514600"/>
          </a:xfrm>
        </p:spPr>
        <p:txBody>
          <a:bodyPr/>
          <a:lstStyle/>
          <a:p>
            <a:pPr eaLnBrk="1" hangingPunct="1"/>
            <a:r>
              <a:rPr lang="en-US" sz="2400" smtClean="0">
                <a:solidFill>
                  <a:schemeClr val="bg1"/>
                </a:solidFill>
              </a:rPr>
              <a:t>78% Nitrogen</a:t>
            </a:r>
          </a:p>
          <a:p>
            <a:pPr eaLnBrk="1" hangingPunct="1"/>
            <a:r>
              <a:rPr lang="en-US" sz="2400" smtClean="0">
                <a:solidFill>
                  <a:schemeClr val="bg1"/>
                </a:solidFill>
              </a:rPr>
              <a:t>20% Oxygen</a:t>
            </a:r>
          </a:p>
          <a:p>
            <a:pPr eaLnBrk="1" hangingPunct="1"/>
            <a:r>
              <a:rPr lang="en-US" sz="2400" smtClean="0">
                <a:solidFill>
                  <a:schemeClr val="bg1"/>
                </a:solidFill>
              </a:rPr>
              <a:t>  1% Argon</a:t>
            </a:r>
          </a:p>
          <a:p>
            <a:pPr eaLnBrk="1" hangingPunct="1"/>
            <a:r>
              <a:rPr lang="en-US" sz="2400" smtClean="0">
                <a:solidFill>
                  <a:schemeClr val="bg1"/>
                </a:solidFill>
              </a:rPr>
              <a:t>0.03% CO</a:t>
            </a:r>
            <a:r>
              <a:rPr lang="en-US" sz="2400" baseline="-25000" smtClean="0">
                <a:solidFill>
                  <a:schemeClr val="bg1"/>
                </a:solidFill>
              </a:rPr>
              <a:t>2</a:t>
            </a:r>
          </a:p>
          <a:p>
            <a:pPr eaLnBrk="1" hangingPunct="1"/>
            <a:r>
              <a:rPr lang="en-US" sz="2400" smtClean="0">
                <a:solidFill>
                  <a:schemeClr val="bg1"/>
                </a:solidFill>
              </a:rPr>
              <a:t>Trace Elements</a:t>
            </a:r>
          </a:p>
        </p:txBody>
      </p:sp>
      <p:sp>
        <p:nvSpPr>
          <p:cNvPr id="2055" name="Text Box 3"/>
          <p:cNvSpPr txBox="1">
            <a:spLocks noChangeArrowheads="1"/>
          </p:cNvSpPr>
          <p:nvPr/>
        </p:nvSpPr>
        <p:spPr bwMode="auto">
          <a:xfrm>
            <a:off x="1524000" y="1600200"/>
            <a:ext cx="3475038" cy="457200"/>
          </a:xfrm>
          <a:prstGeom prst="rect">
            <a:avLst/>
          </a:prstGeom>
          <a:noFill/>
          <a:ln w="9525">
            <a:noFill/>
            <a:miter lim="800000"/>
            <a:headEnd/>
            <a:tailEnd/>
          </a:ln>
        </p:spPr>
        <p:txBody>
          <a:bodyPr wrap="none">
            <a:spAutoFit/>
          </a:bodyPr>
          <a:lstStyle/>
          <a:p>
            <a:pPr algn="l"/>
            <a:r>
              <a:rPr lang="en-US" sz="2400">
                <a:solidFill>
                  <a:schemeClr val="bg1"/>
                </a:solidFill>
              </a:rPr>
              <a:t>‘The Precious Envelope’</a:t>
            </a:r>
          </a:p>
        </p:txBody>
      </p:sp>
      <p:sp>
        <p:nvSpPr>
          <p:cNvPr id="2056" name="AutoShape 14">
            <a:hlinkClick r:id="rId6"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graphicFrame>
        <p:nvGraphicFramePr>
          <p:cNvPr id="2050" name="Object 23">
            <a:hlinkClick r:id="" action="ppaction://ole?verb=0"/>
          </p:cNvPr>
          <p:cNvGraphicFramePr>
            <a:graphicFrameLocks noChangeAspect="1"/>
          </p:cNvGraphicFramePr>
          <p:nvPr/>
        </p:nvGraphicFramePr>
        <p:xfrm>
          <a:off x="8839200" y="6553200"/>
          <a:ext cx="304800" cy="304800"/>
        </p:xfrm>
        <a:graphic>
          <a:graphicData uri="http://schemas.openxmlformats.org/presentationml/2006/ole">
            <mc:AlternateContent xmlns:mc="http://schemas.openxmlformats.org/markup-compatibility/2006">
              <mc:Choice xmlns:v="urn:schemas-microsoft-com:vml" Requires="v">
                <p:oleObj spid="_x0000_s2051" name="Sound Recorder Document" r:id="rId7" imgW="304520" imgH="304520" progId="SoundRec">
                  <p:embed/>
                </p:oleObj>
              </mc:Choice>
              <mc:Fallback>
                <p:oleObj name="Sound Recorder Document" r:id="rId7" imgW="304520" imgH="304520" progId="SoundRec">
                  <p:embed/>
                  <p:pic>
                    <p:nvPicPr>
                      <p:cNvPr id="0"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8"/>
          <p:cNvGrpSpPr>
            <a:grpSpLocks/>
          </p:cNvGrpSpPr>
          <p:nvPr/>
        </p:nvGrpSpPr>
        <p:grpSpPr bwMode="auto">
          <a:xfrm>
            <a:off x="6042025" y="4541838"/>
            <a:ext cx="2470150" cy="1857375"/>
            <a:chOff x="3806" y="2861"/>
            <a:chExt cx="1556" cy="1170"/>
          </a:xfrm>
        </p:grpSpPr>
        <p:sp>
          <p:nvSpPr>
            <p:cNvPr id="2061" name="Rectangle 4"/>
            <p:cNvSpPr>
              <a:spLocks noChangeArrowheads="1"/>
            </p:cNvSpPr>
            <p:nvPr/>
          </p:nvSpPr>
          <p:spPr bwMode="auto">
            <a:xfrm>
              <a:off x="3921" y="2976"/>
              <a:ext cx="336" cy="201"/>
            </a:xfrm>
            <a:prstGeom prst="rect">
              <a:avLst/>
            </a:prstGeom>
            <a:gradFill rotWithShape="1">
              <a:gsLst>
                <a:gs pos="0">
                  <a:srgbClr val="6699FF"/>
                </a:gs>
                <a:gs pos="100000">
                  <a:srgbClr val="2F4776"/>
                </a:gs>
              </a:gsLst>
              <a:lin ang="5400000" scaled="1"/>
            </a:gradFill>
            <a:ln w="9525">
              <a:noFill/>
              <a:miter lim="800000"/>
              <a:headEnd/>
              <a:tailEnd/>
            </a:ln>
          </p:spPr>
          <p:txBody>
            <a:bodyPr wrap="none" anchor="ctr"/>
            <a:lstStyle/>
            <a:p>
              <a:r>
                <a:rPr lang="en-US" sz="1000">
                  <a:solidFill>
                    <a:srgbClr val="EAEAEA"/>
                  </a:solidFill>
                </a:rPr>
                <a:t>Helium</a:t>
              </a:r>
            </a:p>
          </p:txBody>
        </p:sp>
        <p:sp>
          <p:nvSpPr>
            <p:cNvPr id="2062" name="Rectangle 5"/>
            <p:cNvSpPr>
              <a:spLocks noChangeArrowheads="1"/>
            </p:cNvSpPr>
            <p:nvPr/>
          </p:nvSpPr>
          <p:spPr bwMode="auto">
            <a:xfrm>
              <a:off x="4418" y="2861"/>
              <a:ext cx="336" cy="201"/>
            </a:xfrm>
            <a:prstGeom prst="rect">
              <a:avLst/>
            </a:prstGeom>
            <a:gradFill rotWithShape="1">
              <a:gsLst>
                <a:gs pos="0">
                  <a:srgbClr val="6699FF"/>
                </a:gs>
                <a:gs pos="100000">
                  <a:srgbClr val="2F4776"/>
                </a:gs>
              </a:gsLst>
              <a:lin ang="5400000" scaled="1"/>
            </a:gradFill>
            <a:ln w="9525">
              <a:noFill/>
              <a:miter lim="800000"/>
              <a:headEnd/>
              <a:tailEnd/>
            </a:ln>
          </p:spPr>
          <p:txBody>
            <a:bodyPr wrap="none" anchor="ctr"/>
            <a:lstStyle/>
            <a:p>
              <a:r>
                <a:rPr lang="en-US" sz="1000">
                  <a:solidFill>
                    <a:schemeClr val="bg1"/>
                  </a:solidFill>
                </a:rPr>
                <a:t>Nitrogen</a:t>
              </a:r>
            </a:p>
          </p:txBody>
        </p:sp>
        <p:sp>
          <p:nvSpPr>
            <p:cNvPr id="2063" name="Rectangle 6"/>
            <p:cNvSpPr>
              <a:spLocks noChangeArrowheads="1"/>
            </p:cNvSpPr>
            <p:nvPr/>
          </p:nvSpPr>
          <p:spPr bwMode="auto">
            <a:xfrm>
              <a:off x="4911" y="2970"/>
              <a:ext cx="336" cy="201"/>
            </a:xfrm>
            <a:prstGeom prst="rect">
              <a:avLst/>
            </a:prstGeom>
            <a:gradFill rotWithShape="1">
              <a:gsLst>
                <a:gs pos="0">
                  <a:srgbClr val="6699FF"/>
                </a:gs>
                <a:gs pos="100000">
                  <a:srgbClr val="2F4776"/>
                </a:gs>
              </a:gsLst>
              <a:lin ang="5400000" scaled="1"/>
            </a:gradFill>
            <a:ln w="9525">
              <a:noFill/>
              <a:miter lim="800000"/>
              <a:headEnd/>
              <a:tailEnd/>
            </a:ln>
          </p:spPr>
          <p:txBody>
            <a:bodyPr wrap="none" anchor="ctr"/>
            <a:lstStyle/>
            <a:p>
              <a:r>
                <a:rPr lang="en-US" sz="1000">
                  <a:solidFill>
                    <a:srgbClr val="EAEAEA"/>
                  </a:solidFill>
                </a:rPr>
                <a:t>Oxygen</a:t>
              </a:r>
            </a:p>
          </p:txBody>
        </p:sp>
        <p:sp>
          <p:nvSpPr>
            <p:cNvPr id="2064" name="Rectangle 7"/>
            <p:cNvSpPr>
              <a:spLocks noChangeArrowheads="1"/>
            </p:cNvSpPr>
            <p:nvPr/>
          </p:nvSpPr>
          <p:spPr bwMode="auto">
            <a:xfrm>
              <a:off x="5026" y="3385"/>
              <a:ext cx="336" cy="201"/>
            </a:xfrm>
            <a:prstGeom prst="rect">
              <a:avLst/>
            </a:prstGeom>
            <a:gradFill rotWithShape="1">
              <a:gsLst>
                <a:gs pos="0">
                  <a:srgbClr val="6699FF"/>
                </a:gs>
                <a:gs pos="100000">
                  <a:srgbClr val="2F4776"/>
                </a:gs>
              </a:gsLst>
              <a:lin ang="5400000" scaled="1"/>
            </a:gradFill>
            <a:ln w="9525">
              <a:noFill/>
              <a:miter lim="800000"/>
              <a:headEnd/>
              <a:tailEnd/>
            </a:ln>
          </p:spPr>
          <p:txBody>
            <a:bodyPr wrap="none" anchor="ctr"/>
            <a:lstStyle/>
            <a:p>
              <a:r>
                <a:rPr lang="en-US" sz="1000">
                  <a:solidFill>
                    <a:srgbClr val="EAEAEA"/>
                  </a:solidFill>
                </a:rPr>
                <a:t>Water</a:t>
              </a:r>
            </a:p>
            <a:p>
              <a:r>
                <a:rPr lang="en-US" sz="1000">
                  <a:solidFill>
                    <a:srgbClr val="EAEAEA"/>
                  </a:solidFill>
                </a:rPr>
                <a:t>vapor</a:t>
              </a:r>
            </a:p>
          </p:txBody>
        </p:sp>
        <p:sp>
          <p:nvSpPr>
            <p:cNvPr id="2065" name="Rectangle 8"/>
            <p:cNvSpPr>
              <a:spLocks noChangeArrowheads="1"/>
            </p:cNvSpPr>
            <p:nvPr/>
          </p:nvSpPr>
          <p:spPr bwMode="auto">
            <a:xfrm>
              <a:off x="4784" y="3830"/>
              <a:ext cx="336" cy="201"/>
            </a:xfrm>
            <a:prstGeom prst="rect">
              <a:avLst/>
            </a:prstGeom>
            <a:gradFill rotWithShape="1">
              <a:gsLst>
                <a:gs pos="0">
                  <a:srgbClr val="6699FF"/>
                </a:gs>
                <a:gs pos="100000">
                  <a:srgbClr val="2F4776"/>
                </a:gs>
              </a:gsLst>
              <a:lin ang="5400000" scaled="1"/>
            </a:gradFill>
            <a:ln w="9525">
              <a:noFill/>
              <a:miter lim="800000"/>
              <a:headEnd/>
              <a:tailEnd/>
            </a:ln>
          </p:spPr>
          <p:txBody>
            <a:bodyPr wrap="none" anchor="ctr"/>
            <a:lstStyle/>
            <a:p>
              <a:r>
                <a:rPr lang="en-US" sz="1000">
                  <a:solidFill>
                    <a:srgbClr val="EAEAEA"/>
                  </a:solidFill>
                </a:rPr>
                <a:t>Argon</a:t>
              </a:r>
            </a:p>
          </p:txBody>
        </p:sp>
        <p:sp>
          <p:nvSpPr>
            <p:cNvPr id="2066" name="Rectangle 9"/>
            <p:cNvSpPr>
              <a:spLocks noChangeArrowheads="1"/>
            </p:cNvSpPr>
            <p:nvPr/>
          </p:nvSpPr>
          <p:spPr bwMode="auto">
            <a:xfrm>
              <a:off x="3806" y="3384"/>
              <a:ext cx="336" cy="201"/>
            </a:xfrm>
            <a:prstGeom prst="rect">
              <a:avLst/>
            </a:prstGeom>
            <a:gradFill rotWithShape="1">
              <a:gsLst>
                <a:gs pos="0">
                  <a:srgbClr val="6699FF"/>
                </a:gs>
                <a:gs pos="100000">
                  <a:srgbClr val="2F4776"/>
                </a:gs>
              </a:gsLst>
              <a:lin ang="5400000" scaled="1"/>
            </a:gradFill>
            <a:ln w="9525">
              <a:noFill/>
              <a:miter lim="800000"/>
              <a:headEnd/>
              <a:tailEnd/>
            </a:ln>
          </p:spPr>
          <p:txBody>
            <a:bodyPr wrap="none" anchor="ctr"/>
            <a:lstStyle/>
            <a:p>
              <a:r>
                <a:rPr lang="en-US" sz="1000">
                  <a:solidFill>
                    <a:srgbClr val="EAEAEA"/>
                  </a:solidFill>
                </a:rPr>
                <a:t>Neon</a:t>
              </a:r>
            </a:p>
          </p:txBody>
        </p:sp>
        <p:sp>
          <p:nvSpPr>
            <p:cNvPr id="2067" name="Rectangle 10"/>
            <p:cNvSpPr>
              <a:spLocks noChangeArrowheads="1"/>
            </p:cNvSpPr>
            <p:nvPr/>
          </p:nvSpPr>
          <p:spPr bwMode="auto">
            <a:xfrm>
              <a:off x="4044" y="3827"/>
              <a:ext cx="336" cy="201"/>
            </a:xfrm>
            <a:prstGeom prst="rect">
              <a:avLst/>
            </a:prstGeom>
            <a:gradFill rotWithShape="1">
              <a:gsLst>
                <a:gs pos="0">
                  <a:srgbClr val="6699FF"/>
                </a:gs>
                <a:gs pos="100000">
                  <a:srgbClr val="2F4776"/>
                </a:gs>
              </a:gsLst>
              <a:lin ang="5400000" scaled="1"/>
            </a:gradFill>
            <a:ln w="9525">
              <a:noFill/>
              <a:miter lim="800000"/>
              <a:headEnd/>
              <a:tailEnd/>
            </a:ln>
          </p:spPr>
          <p:txBody>
            <a:bodyPr wrap="none" anchor="ctr"/>
            <a:lstStyle/>
            <a:p>
              <a:r>
                <a:rPr lang="en-US" sz="1000">
                  <a:solidFill>
                    <a:srgbClr val="EAEAEA"/>
                  </a:solidFill>
                </a:rPr>
                <a:t>Carbon</a:t>
              </a:r>
            </a:p>
            <a:p>
              <a:r>
                <a:rPr lang="en-US" sz="1000">
                  <a:solidFill>
                    <a:srgbClr val="EAEAEA"/>
                  </a:solidFill>
                </a:rPr>
                <a:t>dioxide</a:t>
              </a:r>
            </a:p>
          </p:txBody>
        </p:sp>
        <p:sp>
          <p:nvSpPr>
            <p:cNvPr id="2068" name="Line 14"/>
            <p:cNvSpPr>
              <a:spLocks noChangeShapeType="1"/>
            </p:cNvSpPr>
            <p:nvPr/>
          </p:nvSpPr>
          <p:spPr bwMode="auto">
            <a:xfrm>
              <a:off x="4155" y="3506"/>
              <a:ext cx="858" cy="1"/>
            </a:xfrm>
            <a:prstGeom prst="line">
              <a:avLst/>
            </a:prstGeom>
            <a:noFill/>
            <a:ln w="9525">
              <a:solidFill>
                <a:schemeClr val="accent1"/>
              </a:solidFill>
              <a:round/>
              <a:headEnd type="triangle" w="med" len="med"/>
              <a:tailEnd type="triangle" w="med" len="med"/>
            </a:ln>
          </p:spPr>
          <p:txBody>
            <a:bodyPr/>
            <a:lstStyle/>
            <a:p>
              <a:endParaRPr lang="en-US"/>
            </a:p>
          </p:txBody>
        </p:sp>
        <p:sp>
          <p:nvSpPr>
            <p:cNvPr id="2069" name="Line 15"/>
            <p:cNvSpPr>
              <a:spLocks noChangeShapeType="1"/>
            </p:cNvSpPr>
            <p:nvPr/>
          </p:nvSpPr>
          <p:spPr bwMode="auto">
            <a:xfrm>
              <a:off x="4278" y="3200"/>
              <a:ext cx="611" cy="606"/>
            </a:xfrm>
            <a:prstGeom prst="line">
              <a:avLst/>
            </a:prstGeom>
            <a:noFill/>
            <a:ln w="9525">
              <a:solidFill>
                <a:srgbClr val="CCECFF"/>
              </a:solidFill>
              <a:round/>
              <a:headEnd type="triangle" w="med" len="med"/>
              <a:tailEnd type="triangle" w="med" len="med"/>
            </a:ln>
          </p:spPr>
          <p:txBody>
            <a:bodyPr/>
            <a:lstStyle/>
            <a:p>
              <a:endParaRPr lang="en-US"/>
            </a:p>
          </p:txBody>
        </p:sp>
        <p:sp>
          <p:nvSpPr>
            <p:cNvPr id="2070" name="Line 16"/>
            <p:cNvSpPr>
              <a:spLocks noChangeShapeType="1"/>
            </p:cNvSpPr>
            <p:nvPr/>
          </p:nvSpPr>
          <p:spPr bwMode="auto">
            <a:xfrm flipV="1">
              <a:off x="4278" y="3197"/>
              <a:ext cx="614" cy="610"/>
            </a:xfrm>
            <a:prstGeom prst="line">
              <a:avLst/>
            </a:prstGeom>
            <a:noFill/>
            <a:ln w="9525">
              <a:solidFill>
                <a:schemeClr val="accent1"/>
              </a:solidFill>
              <a:round/>
              <a:headEnd type="triangle" w="med" len="med"/>
              <a:tailEnd type="triangle" w="med" len="med"/>
            </a:ln>
          </p:spPr>
          <p:txBody>
            <a:bodyPr/>
            <a:lstStyle/>
            <a:p>
              <a:endParaRPr lang="en-US"/>
            </a:p>
          </p:txBody>
        </p:sp>
        <p:sp>
          <p:nvSpPr>
            <p:cNvPr id="2071" name="Oval 11"/>
            <p:cNvSpPr>
              <a:spLocks noChangeArrowheads="1"/>
            </p:cNvSpPr>
            <p:nvPr/>
          </p:nvSpPr>
          <p:spPr bwMode="auto">
            <a:xfrm>
              <a:off x="4379" y="3297"/>
              <a:ext cx="411" cy="411"/>
            </a:xfrm>
            <a:prstGeom prst="ellipse">
              <a:avLst/>
            </a:prstGeom>
            <a:gradFill rotWithShape="1">
              <a:gsLst>
                <a:gs pos="0">
                  <a:srgbClr val="6699FF"/>
                </a:gs>
                <a:gs pos="100000">
                  <a:srgbClr val="2F4776"/>
                </a:gs>
              </a:gsLst>
              <a:lin ang="5400000" scaled="1"/>
            </a:gradFill>
            <a:ln w="9525">
              <a:noFill/>
              <a:round/>
              <a:headEnd/>
              <a:tailEnd/>
            </a:ln>
          </p:spPr>
          <p:txBody>
            <a:bodyPr wrap="none" anchor="ctr"/>
            <a:lstStyle/>
            <a:p>
              <a:r>
                <a:rPr lang="en-US">
                  <a:solidFill>
                    <a:srgbClr val="EAEAEA"/>
                  </a:solidFill>
                </a:rPr>
                <a:t>Air</a:t>
              </a:r>
            </a:p>
          </p:txBody>
        </p:sp>
        <p:sp>
          <p:nvSpPr>
            <p:cNvPr id="2072" name="Line 17"/>
            <p:cNvSpPr>
              <a:spLocks noChangeShapeType="1"/>
            </p:cNvSpPr>
            <p:nvPr/>
          </p:nvSpPr>
          <p:spPr bwMode="auto">
            <a:xfrm flipH="1" flipV="1">
              <a:off x="4584" y="3077"/>
              <a:ext cx="2" cy="219"/>
            </a:xfrm>
            <a:prstGeom prst="line">
              <a:avLst/>
            </a:prstGeom>
            <a:noFill/>
            <a:ln w="9525">
              <a:solidFill>
                <a:schemeClr val="accent1"/>
              </a:solidFill>
              <a:round/>
              <a:headEnd/>
              <a:tailEnd type="triangle" w="med" len="med"/>
            </a:ln>
          </p:spPr>
          <p:txBody>
            <a:bodyPr/>
            <a:lstStyle/>
            <a:p>
              <a:endParaRPr lang="en-US"/>
            </a:p>
          </p:txBody>
        </p:sp>
      </p:grpSp>
      <p:pic>
        <p:nvPicPr>
          <p:cNvPr id="360467" name="Atmosphere Explorer 2_47.wmv">
            <a:hlinkClick r:id="" action="ppaction://media"/>
          </p:cNvPr>
          <p:cNvPicPr>
            <a:picLocks noRot="1" noChangeAspect="1" noChangeArrowheads="1"/>
          </p:cNvPicPr>
          <p:nvPr>
            <a:videoFile r:link="rId2"/>
          </p:nvPr>
        </p:nvPicPr>
        <p:blipFill>
          <a:blip r:embed="rId9" cstate="print"/>
          <a:srcRect/>
          <a:stretch>
            <a:fillRect/>
          </a:stretch>
        </p:blipFill>
        <p:spPr bwMode="auto">
          <a:xfrm>
            <a:off x="7340600" y="196850"/>
            <a:ext cx="1625600" cy="1219200"/>
          </a:xfrm>
          <a:prstGeom prst="rect">
            <a:avLst/>
          </a:prstGeom>
          <a:noFill/>
          <a:ln w="9525">
            <a:noFill/>
            <a:miter lim="800000"/>
            <a:headEnd/>
            <a:tailEnd/>
          </a:ln>
        </p:spPr>
      </p:pic>
      <p:sp>
        <p:nvSpPr>
          <p:cNvPr id="2059" name="Rectangle 20">
            <a:hlinkClick r:id="rId10" tooltip="Wikipedia - EARTH'S  A T M O S P H E R E"/>
          </p:cNvPr>
          <p:cNvSpPr>
            <a:spLocks noChangeArrowheads="1"/>
          </p:cNvSpPr>
          <p:nvPr/>
        </p:nvSpPr>
        <p:spPr bwMode="auto">
          <a:xfrm>
            <a:off x="2144713" y="555625"/>
            <a:ext cx="4964112" cy="630238"/>
          </a:xfrm>
          <a:prstGeom prst="rect">
            <a:avLst/>
          </a:prstGeom>
          <a:noFill/>
          <a:ln w="9525">
            <a:noFill/>
            <a:miter lim="800000"/>
            <a:headEnd/>
            <a:tailEnd/>
          </a:ln>
        </p:spPr>
        <p:txBody>
          <a:bodyPr wrap="none" anchor="ctr"/>
          <a:lstStyle/>
          <a:p>
            <a:endParaRPr lang="en-US"/>
          </a:p>
        </p:txBody>
      </p:sp>
      <p:pic>
        <p:nvPicPr>
          <p:cNvPr id="360470" name="Picture 22" descr="Earth from space"/>
          <p:cNvPicPr>
            <a:picLocks noChangeAspect="1" noChangeArrowheads="1"/>
          </p:cNvPicPr>
          <p:nvPr/>
        </p:nvPicPr>
        <p:blipFill>
          <a:blip r:embed="rId11" cstate="print">
            <a:lum bright="-12000" contrast="12000"/>
          </a:blip>
          <a:srcRect/>
          <a:stretch>
            <a:fillRect/>
          </a:stretch>
        </p:blipFill>
        <p:spPr bwMode="auto">
          <a:xfrm>
            <a:off x="931863" y="2003425"/>
            <a:ext cx="4670425" cy="46767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60470"/>
                                        </p:tgtEl>
                                      </p:cBhvr>
                                    </p:animEffect>
                                    <p:set>
                                      <p:cBhvr>
                                        <p:cTn id="7" dur="1" fill="hold">
                                          <p:stCondLst>
                                            <p:cond delay="1999"/>
                                          </p:stCondLst>
                                        </p:cTn>
                                        <p:tgtEl>
                                          <p:spTgt spid="360470"/>
                                        </p:tgtEl>
                                        <p:attrNameLst>
                                          <p:attrName>style.visibility</p:attrName>
                                        </p:attrNameLst>
                                      </p:cBhvr>
                                      <p:to>
                                        <p:strVal val="hidden"/>
                                      </p:to>
                                    </p:set>
                                  </p:childTnLst>
                                </p:cTn>
                              </p:par>
                            </p:childTnLst>
                          </p:cTn>
                        </p:par>
                        <p:par>
                          <p:cTn id="8" fill="hold">
                            <p:stCondLst>
                              <p:cond delay="2000"/>
                            </p:stCondLst>
                            <p:childTnLst>
                              <p:par>
                                <p:cTn id="9" presetID="9" presetClass="entr" presetSubtype="0" fill="hold" grpId="0" nodeType="afterEffect">
                                  <p:stCondLst>
                                    <p:cond delay="1000"/>
                                  </p:stCondLst>
                                  <p:childTnLst>
                                    <p:set>
                                      <p:cBhvr>
                                        <p:cTn id="10" dur="1" fill="hold">
                                          <p:stCondLst>
                                            <p:cond delay="0"/>
                                          </p:stCondLst>
                                        </p:cTn>
                                        <p:tgtEl>
                                          <p:spTgt spid="137223">
                                            <p:txEl>
                                              <p:pRg st="0" end="0"/>
                                            </p:txEl>
                                          </p:spTgt>
                                        </p:tgtEl>
                                        <p:attrNameLst>
                                          <p:attrName>style.visibility</p:attrName>
                                        </p:attrNameLst>
                                      </p:cBhvr>
                                      <p:to>
                                        <p:strVal val="visible"/>
                                      </p:to>
                                    </p:set>
                                    <p:animEffect transition="in" filter="dissolve">
                                      <p:cBhvr>
                                        <p:cTn id="11" dur="500"/>
                                        <p:tgtEl>
                                          <p:spTgt spid="137223">
                                            <p:txEl>
                                              <p:pRg st="0" end="0"/>
                                            </p:txEl>
                                          </p:spTgt>
                                        </p:tgtEl>
                                      </p:cBhvr>
                                    </p:animEffect>
                                  </p:childTnLst>
                                  <p:subTnLst>
                                    <p:animClr clrSpc="rgb" dir="cw">
                                      <p:cBhvr override="childStyle">
                                        <p:cTn dur="1" fill="hold" display="0" masterRel="nextClick" afterEffect="1"/>
                                        <p:tgtEl>
                                          <p:spTgt spid="137223">
                                            <p:txEl>
                                              <p:pRg st="0" end="0"/>
                                            </p:txEl>
                                          </p:spTgt>
                                        </p:tgtEl>
                                        <p:attrNameLst>
                                          <p:attrName>ppt_c</p:attrName>
                                        </p:attrNameLst>
                                      </p:cBhvr>
                                      <p:to>
                                        <a:schemeClr val="bg2"/>
                                      </p:to>
                                    </p:animClr>
                                  </p:subTnLst>
                                </p:cTn>
                              </p:par>
                            </p:childTnLst>
                          </p:cTn>
                        </p:par>
                        <p:par>
                          <p:cTn id="12" fill="hold">
                            <p:stCondLst>
                              <p:cond delay="3500"/>
                            </p:stCondLst>
                            <p:childTnLst>
                              <p:par>
                                <p:cTn id="13" presetID="9" presetClass="entr" presetSubtype="0" fill="hold" grpId="0" nodeType="afterEffect">
                                  <p:stCondLst>
                                    <p:cond delay="1000"/>
                                  </p:stCondLst>
                                  <p:childTnLst>
                                    <p:set>
                                      <p:cBhvr>
                                        <p:cTn id="14" dur="1" fill="hold">
                                          <p:stCondLst>
                                            <p:cond delay="0"/>
                                          </p:stCondLst>
                                        </p:cTn>
                                        <p:tgtEl>
                                          <p:spTgt spid="137223">
                                            <p:txEl>
                                              <p:pRg st="1" end="1"/>
                                            </p:txEl>
                                          </p:spTgt>
                                        </p:tgtEl>
                                        <p:attrNameLst>
                                          <p:attrName>style.visibility</p:attrName>
                                        </p:attrNameLst>
                                      </p:cBhvr>
                                      <p:to>
                                        <p:strVal val="visible"/>
                                      </p:to>
                                    </p:set>
                                    <p:animEffect transition="in" filter="dissolve">
                                      <p:cBhvr>
                                        <p:cTn id="15" dur="500"/>
                                        <p:tgtEl>
                                          <p:spTgt spid="137223">
                                            <p:txEl>
                                              <p:pRg st="1" end="1"/>
                                            </p:txEl>
                                          </p:spTgt>
                                        </p:tgtEl>
                                      </p:cBhvr>
                                    </p:animEffect>
                                  </p:childTnLst>
                                  <p:subTnLst>
                                    <p:animClr clrSpc="rgb" dir="cw">
                                      <p:cBhvr override="childStyle">
                                        <p:cTn dur="1" fill="hold" display="0" masterRel="nextClick" afterEffect="1"/>
                                        <p:tgtEl>
                                          <p:spTgt spid="137223">
                                            <p:txEl>
                                              <p:pRg st="1" end="1"/>
                                            </p:txEl>
                                          </p:spTgt>
                                        </p:tgtEl>
                                        <p:attrNameLst>
                                          <p:attrName>ppt_c</p:attrName>
                                        </p:attrNameLst>
                                      </p:cBhvr>
                                      <p:to>
                                        <a:schemeClr val="bg2"/>
                                      </p:to>
                                    </p:animClr>
                                  </p:subTnLst>
                                </p:cTn>
                              </p:par>
                            </p:childTnLst>
                          </p:cTn>
                        </p:par>
                        <p:par>
                          <p:cTn id="16" fill="hold">
                            <p:stCondLst>
                              <p:cond delay="5000"/>
                            </p:stCondLst>
                            <p:childTnLst>
                              <p:par>
                                <p:cTn id="17" presetID="9" presetClass="entr" presetSubtype="0" fill="hold" grpId="0" nodeType="afterEffect">
                                  <p:stCondLst>
                                    <p:cond delay="1000"/>
                                  </p:stCondLst>
                                  <p:childTnLst>
                                    <p:set>
                                      <p:cBhvr>
                                        <p:cTn id="18" dur="1" fill="hold">
                                          <p:stCondLst>
                                            <p:cond delay="0"/>
                                          </p:stCondLst>
                                        </p:cTn>
                                        <p:tgtEl>
                                          <p:spTgt spid="137223">
                                            <p:txEl>
                                              <p:pRg st="2" end="2"/>
                                            </p:txEl>
                                          </p:spTgt>
                                        </p:tgtEl>
                                        <p:attrNameLst>
                                          <p:attrName>style.visibility</p:attrName>
                                        </p:attrNameLst>
                                      </p:cBhvr>
                                      <p:to>
                                        <p:strVal val="visible"/>
                                      </p:to>
                                    </p:set>
                                    <p:animEffect transition="in" filter="dissolve">
                                      <p:cBhvr>
                                        <p:cTn id="19" dur="500"/>
                                        <p:tgtEl>
                                          <p:spTgt spid="137223">
                                            <p:txEl>
                                              <p:pRg st="2" end="2"/>
                                            </p:txEl>
                                          </p:spTgt>
                                        </p:tgtEl>
                                      </p:cBhvr>
                                    </p:animEffect>
                                  </p:childTnLst>
                                  <p:subTnLst>
                                    <p:animClr clrSpc="rgb" dir="cw">
                                      <p:cBhvr override="childStyle">
                                        <p:cTn dur="1" fill="hold" display="0" masterRel="nextClick" afterEffect="1"/>
                                        <p:tgtEl>
                                          <p:spTgt spid="137223">
                                            <p:txEl>
                                              <p:pRg st="2" end="2"/>
                                            </p:txEl>
                                          </p:spTgt>
                                        </p:tgtEl>
                                        <p:attrNameLst>
                                          <p:attrName>ppt_c</p:attrName>
                                        </p:attrNameLst>
                                      </p:cBhvr>
                                      <p:to>
                                        <a:schemeClr val="bg2"/>
                                      </p:to>
                                    </p:animClr>
                                  </p:subTnLst>
                                </p:cTn>
                              </p:par>
                            </p:childTnLst>
                          </p:cTn>
                        </p:par>
                        <p:par>
                          <p:cTn id="20" fill="hold">
                            <p:stCondLst>
                              <p:cond delay="6500"/>
                            </p:stCondLst>
                            <p:childTnLst>
                              <p:par>
                                <p:cTn id="21" presetID="9" presetClass="entr" presetSubtype="0" fill="hold" grpId="0" nodeType="afterEffect">
                                  <p:stCondLst>
                                    <p:cond delay="1000"/>
                                  </p:stCondLst>
                                  <p:childTnLst>
                                    <p:set>
                                      <p:cBhvr>
                                        <p:cTn id="22" dur="1" fill="hold">
                                          <p:stCondLst>
                                            <p:cond delay="0"/>
                                          </p:stCondLst>
                                        </p:cTn>
                                        <p:tgtEl>
                                          <p:spTgt spid="137223">
                                            <p:txEl>
                                              <p:pRg st="3" end="3"/>
                                            </p:txEl>
                                          </p:spTgt>
                                        </p:tgtEl>
                                        <p:attrNameLst>
                                          <p:attrName>style.visibility</p:attrName>
                                        </p:attrNameLst>
                                      </p:cBhvr>
                                      <p:to>
                                        <p:strVal val="visible"/>
                                      </p:to>
                                    </p:set>
                                    <p:animEffect transition="in" filter="dissolve">
                                      <p:cBhvr>
                                        <p:cTn id="23" dur="500"/>
                                        <p:tgtEl>
                                          <p:spTgt spid="137223">
                                            <p:txEl>
                                              <p:pRg st="3" end="3"/>
                                            </p:txEl>
                                          </p:spTgt>
                                        </p:tgtEl>
                                      </p:cBhvr>
                                    </p:animEffect>
                                  </p:childTnLst>
                                  <p:subTnLst>
                                    <p:animClr clrSpc="rgb" dir="cw">
                                      <p:cBhvr override="childStyle">
                                        <p:cTn dur="1" fill="hold" display="0" masterRel="nextClick" afterEffect="1"/>
                                        <p:tgtEl>
                                          <p:spTgt spid="137223">
                                            <p:txEl>
                                              <p:pRg st="3" end="3"/>
                                            </p:txEl>
                                          </p:spTgt>
                                        </p:tgtEl>
                                        <p:attrNameLst>
                                          <p:attrName>ppt_c</p:attrName>
                                        </p:attrNameLst>
                                      </p:cBhvr>
                                      <p:to>
                                        <a:schemeClr val="bg2"/>
                                      </p:to>
                                    </p:animClr>
                                  </p:subTnLst>
                                </p:cTn>
                              </p:par>
                            </p:childTnLst>
                          </p:cTn>
                        </p:par>
                        <p:par>
                          <p:cTn id="24" fill="hold">
                            <p:stCondLst>
                              <p:cond delay="8000"/>
                            </p:stCondLst>
                            <p:childTnLst>
                              <p:par>
                                <p:cTn id="25" presetID="9" presetClass="entr" presetSubtype="0" fill="hold" grpId="0" nodeType="afterEffect">
                                  <p:stCondLst>
                                    <p:cond delay="1000"/>
                                  </p:stCondLst>
                                  <p:childTnLst>
                                    <p:set>
                                      <p:cBhvr>
                                        <p:cTn id="26" dur="1" fill="hold">
                                          <p:stCondLst>
                                            <p:cond delay="0"/>
                                          </p:stCondLst>
                                        </p:cTn>
                                        <p:tgtEl>
                                          <p:spTgt spid="137223">
                                            <p:txEl>
                                              <p:pRg st="4" end="4"/>
                                            </p:txEl>
                                          </p:spTgt>
                                        </p:tgtEl>
                                        <p:attrNameLst>
                                          <p:attrName>style.visibility</p:attrName>
                                        </p:attrNameLst>
                                      </p:cBhvr>
                                      <p:to>
                                        <p:strVal val="visible"/>
                                      </p:to>
                                    </p:set>
                                    <p:animEffect transition="in" filter="dissolve">
                                      <p:cBhvr>
                                        <p:cTn id="27" dur="500"/>
                                        <p:tgtEl>
                                          <p:spTgt spid="137223">
                                            <p:txEl>
                                              <p:pRg st="4" end="4"/>
                                            </p:txEl>
                                          </p:spTgt>
                                        </p:tgtEl>
                                      </p:cBhvr>
                                    </p:animEffect>
                                  </p:childTnLst>
                                  <p:subTnLst>
                                    <p:animClr clrSpc="rgb" dir="cw">
                                      <p:cBhvr override="childStyle">
                                        <p:cTn dur="1" fill="hold" display="0" masterRel="nextClick" afterEffect="1"/>
                                        <p:tgtEl>
                                          <p:spTgt spid="137223">
                                            <p:txEl>
                                              <p:pRg st="4" end="4"/>
                                            </p:txEl>
                                          </p:spTgt>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60470"/>
                                        </p:tgtEl>
                                        <p:attrNameLst>
                                          <p:attrName>style.visibility</p:attrName>
                                        </p:attrNameLst>
                                      </p:cBhvr>
                                      <p:to>
                                        <p:strVal val="visible"/>
                                      </p:to>
                                    </p:set>
                                    <p:animEffect transition="in" filter="fade">
                                      <p:cBhvr>
                                        <p:cTn id="39" dur="2000"/>
                                        <p:tgtEl>
                                          <p:spTgt spid="36047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60467"/>
                                        </p:tgtEl>
                                        <p:attrNameLst>
                                          <p:attrName>style.visibility</p:attrName>
                                        </p:attrNameLst>
                                      </p:cBhvr>
                                      <p:to>
                                        <p:strVal val="visible"/>
                                      </p:to>
                                    </p:set>
                                    <p:animEffect transition="in" filter="dissolve">
                                      <p:cBhvr>
                                        <p:cTn id="44" dur="500"/>
                                        <p:tgtEl>
                                          <p:spTgt spid="36046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60467"/>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60467"/>
                                        </p:tgtEl>
                                      </p:cBhvr>
                                    </p:cmd>
                                  </p:childTnLst>
                                </p:cTn>
                              </p:par>
                            </p:childTnLst>
                          </p:cTn>
                        </p:par>
                      </p:childTnLst>
                    </p:cTn>
                  </p:par>
                </p:childTnLst>
              </p:cTn>
              <p:nextCondLst>
                <p:cond evt="onClick" delay="0">
                  <p:tgtEl>
                    <p:spTgt spid="360467"/>
                  </p:tgtEl>
                </p:cond>
              </p:nextCondLst>
            </p:seq>
            <p:video fullScrn="1">
              <p:cMediaNode showWhenStopped="0">
                <p:cTn id="50" fill="hold" display="0">
                  <p:stCondLst>
                    <p:cond delay="indefinite"/>
                  </p:stCondLst>
                  <p:endCondLst>
                    <p:cond evt="onNext" delay="0">
                      <p:tgtEl>
                        <p:sldTgt/>
                      </p:tgtEl>
                    </p:cond>
                    <p:cond evt="onPrev" delay="0">
                      <p:tgtEl>
                        <p:sldTgt/>
                      </p:tgtEl>
                    </p:cond>
                  </p:endCondLst>
                </p:cTn>
                <p:tgtEl>
                  <p:spTgt spid="360467"/>
                </p:tgtEl>
              </p:cMediaNode>
            </p:video>
          </p:childTnLst>
        </p:cTn>
      </p:par>
    </p:tnLst>
    <p:bldLst>
      <p:bldP spid="137223" grpId="0" build="p" autoUpdateAnimBg="0" advAuto="1000"/>
    </p:bld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mtClean="0">
                <a:solidFill>
                  <a:schemeClr val="bg1"/>
                </a:solidFill>
              </a:rPr>
              <a:t>Air Pressure</a:t>
            </a:r>
          </a:p>
        </p:txBody>
      </p:sp>
      <p:sp>
        <p:nvSpPr>
          <p:cNvPr id="100355" name="AutoShape 3">
            <a:hlinkClick r:id="rId3"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2"/>
          <p:cNvSpPr>
            <a:spLocks noGrp="1" noChangeArrowheads="1"/>
          </p:cNvSpPr>
          <p:nvPr>
            <p:ph type="title"/>
          </p:nvPr>
        </p:nvSpPr>
        <p:spPr/>
        <p:txBody>
          <a:bodyPr/>
          <a:lstStyle/>
          <a:p>
            <a:pPr eaLnBrk="1" hangingPunct="1"/>
            <a:r>
              <a:rPr lang="en-US" smtClean="0">
                <a:solidFill>
                  <a:schemeClr val="bg1"/>
                </a:solidFill>
              </a:rPr>
              <a:t>Pressure</a:t>
            </a:r>
          </a:p>
        </p:txBody>
      </p:sp>
      <p:sp>
        <p:nvSpPr>
          <p:cNvPr id="17416" name="AutoShape 5">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7417" name="AutoShape 16"/>
          <p:cNvSpPr>
            <a:spLocks noChangeArrowheads="1"/>
          </p:cNvSpPr>
          <p:nvPr/>
        </p:nvSpPr>
        <p:spPr bwMode="auto">
          <a:xfrm>
            <a:off x="1752600" y="1728788"/>
            <a:ext cx="5653088" cy="1978025"/>
          </a:xfrm>
          <a:prstGeom prst="roundRect">
            <a:avLst>
              <a:gd name="adj" fmla="val 16667"/>
            </a:avLst>
          </a:prstGeom>
          <a:noFill/>
          <a:ln w="28575">
            <a:solidFill>
              <a:srgbClr val="000000"/>
            </a:solidFill>
            <a:round/>
            <a:headEnd/>
            <a:tailEnd/>
          </a:ln>
        </p:spPr>
        <p:txBody>
          <a:bodyPr wrap="none" anchor="ctr"/>
          <a:lstStyle/>
          <a:p>
            <a:endParaRPr lang="en-US"/>
          </a:p>
        </p:txBody>
      </p:sp>
      <p:graphicFrame>
        <p:nvGraphicFramePr>
          <p:cNvPr id="17410" name="Object 17"/>
          <p:cNvGraphicFramePr>
            <a:graphicFrameLocks noChangeAspect="1"/>
          </p:cNvGraphicFramePr>
          <p:nvPr/>
        </p:nvGraphicFramePr>
        <p:xfrm>
          <a:off x="1905000" y="1752600"/>
          <a:ext cx="5345113" cy="1833563"/>
        </p:xfrm>
        <a:graphic>
          <a:graphicData uri="http://schemas.openxmlformats.org/presentationml/2006/ole">
            <mc:AlternateContent xmlns:mc="http://schemas.openxmlformats.org/markup-compatibility/2006">
              <mc:Choice xmlns:v="urn:schemas-microsoft-com:vml" Requires="v">
                <p:oleObj spid="_x0000_s17415" name="Equation" r:id="rId5" imgW="1143000" imgH="393480" progId="Equation.3">
                  <p:embed/>
                </p:oleObj>
              </mc:Choice>
              <mc:Fallback>
                <p:oleObj name="Equation" r:id="rId5" imgW="1143000" imgH="393480" progId="Equation.3">
                  <p:embed/>
                  <p:pic>
                    <p:nvPicPr>
                      <p:cNvPr id="0"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752600"/>
                        <a:ext cx="5345113" cy="183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8"/>
          <p:cNvGrpSpPr>
            <a:grpSpLocks/>
          </p:cNvGrpSpPr>
          <p:nvPr/>
        </p:nvGrpSpPr>
        <p:grpSpPr bwMode="auto">
          <a:xfrm>
            <a:off x="3181350" y="4137025"/>
            <a:ext cx="1619250" cy="1346200"/>
            <a:chOff x="1794" y="2316"/>
            <a:chExt cx="1271" cy="1044"/>
          </a:xfrm>
        </p:grpSpPr>
        <p:graphicFrame>
          <p:nvGraphicFramePr>
            <p:cNvPr id="17413" name="Object 19"/>
            <p:cNvGraphicFramePr>
              <a:graphicFrameLocks noChangeAspect="1"/>
            </p:cNvGraphicFramePr>
            <p:nvPr/>
          </p:nvGraphicFramePr>
          <p:xfrm>
            <a:off x="1899" y="2316"/>
            <a:ext cx="1166" cy="859"/>
          </p:xfrm>
          <a:graphic>
            <a:graphicData uri="http://schemas.openxmlformats.org/presentationml/2006/ole">
              <mc:AlternateContent xmlns:mc="http://schemas.openxmlformats.org/markup-compatibility/2006">
                <mc:Choice xmlns:v="urn:schemas-microsoft-com:vml" Requires="v">
                  <p:oleObj spid="_x0000_s17416" name="Clip" r:id="rId7" imgW="1540440" imgH="1134720" progId="MS_ClipArt_Gallery.5">
                    <p:embed/>
                  </p:oleObj>
                </mc:Choice>
                <mc:Fallback>
                  <p:oleObj name="Clip" r:id="rId7" imgW="1540440" imgH="1134720" progId="MS_ClipArt_Gallery.5">
                    <p:embed/>
                    <p:pic>
                      <p:nvPicPr>
                        <p:cNvPr id="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9" y="2316"/>
                          <a:ext cx="1166" cy="8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4" name="Object 20"/>
            <p:cNvGraphicFramePr>
              <a:graphicFrameLocks noChangeAspect="1"/>
            </p:cNvGraphicFramePr>
            <p:nvPr/>
          </p:nvGraphicFramePr>
          <p:xfrm>
            <a:off x="1794" y="2501"/>
            <a:ext cx="1166" cy="859"/>
          </p:xfrm>
          <a:graphic>
            <a:graphicData uri="http://schemas.openxmlformats.org/presentationml/2006/ole">
              <mc:AlternateContent xmlns:mc="http://schemas.openxmlformats.org/markup-compatibility/2006">
                <mc:Choice xmlns:v="urn:schemas-microsoft-com:vml" Requires="v">
                  <p:oleObj spid="_x0000_s17417" name="Clip" r:id="rId9" imgW="1540440" imgH="1134720" progId="MS_ClipArt_Gallery.5">
                    <p:embed/>
                  </p:oleObj>
                </mc:Choice>
                <mc:Fallback>
                  <p:oleObj name="Clip" r:id="rId9" imgW="1540440" imgH="1134720" progId="MS_ClipArt_Gallery.5">
                    <p:embed/>
                    <p:pic>
                      <p:nvPicPr>
                        <p:cNvPr id="0"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4" y="2501"/>
                          <a:ext cx="1166" cy="8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7669" name="Object 21"/>
          <p:cNvGraphicFramePr>
            <a:graphicFrameLocks noChangeAspect="1"/>
          </p:cNvGraphicFramePr>
          <p:nvPr/>
        </p:nvGraphicFramePr>
        <p:xfrm>
          <a:off x="5646738" y="3978275"/>
          <a:ext cx="2887662" cy="1520825"/>
        </p:xfrm>
        <a:graphic>
          <a:graphicData uri="http://schemas.openxmlformats.org/presentationml/2006/ole">
            <mc:AlternateContent xmlns:mc="http://schemas.openxmlformats.org/markup-compatibility/2006">
              <mc:Choice xmlns:v="urn:schemas-microsoft-com:vml" Requires="v">
                <p:oleObj spid="_x0000_s17418" name="Clip" r:id="rId10" imgW="4582440" imgH="2414160" progId="MS_ClipArt_Gallery.5">
                  <p:embed/>
                </p:oleObj>
              </mc:Choice>
              <mc:Fallback>
                <p:oleObj name="Clip" r:id="rId10" imgW="4582440" imgH="2414160" progId="MS_ClipArt_Gallery.5">
                  <p:embed/>
                  <p:pic>
                    <p:nvPicPr>
                      <p:cNvPr id="0"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6738" y="3978275"/>
                        <a:ext cx="2887662" cy="152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70" name="Text Box 22"/>
          <p:cNvSpPr txBox="1">
            <a:spLocks noChangeArrowheads="1"/>
          </p:cNvSpPr>
          <p:nvPr/>
        </p:nvSpPr>
        <p:spPr bwMode="auto">
          <a:xfrm>
            <a:off x="896938" y="5921375"/>
            <a:ext cx="7332662" cy="579438"/>
          </a:xfrm>
          <a:prstGeom prst="rect">
            <a:avLst/>
          </a:prstGeom>
          <a:noFill/>
          <a:ln w="12700" cap="sq">
            <a:noFill/>
            <a:miter lim="800000"/>
            <a:headEnd type="none" w="sm" len="sm"/>
            <a:tailEnd type="none" w="sm" len="sm"/>
          </a:ln>
        </p:spPr>
        <p:txBody>
          <a:bodyPr wrap="none">
            <a:spAutoFit/>
          </a:bodyPr>
          <a:lstStyle/>
          <a:p>
            <a:pPr algn="l" eaLnBrk="0" hangingPunct="0"/>
            <a:r>
              <a:rPr lang="en-US" sz="3200"/>
              <a:t>Which shoes create the most pressure?</a:t>
            </a:r>
          </a:p>
        </p:txBody>
      </p:sp>
      <p:graphicFrame>
        <p:nvGraphicFramePr>
          <p:cNvPr id="27671" name="Object 23"/>
          <p:cNvGraphicFramePr>
            <a:graphicFrameLocks noChangeAspect="1"/>
          </p:cNvGraphicFramePr>
          <p:nvPr/>
        </p:nvGraphicFramePr>
        <p:xfrm>
          <a:off x="947738" y="4346575"/>
          <a:ext cx="1450975" cy="922338"/>
        </p:xfrm>
        <a:graphic>
          <a:graphicData uri="http://schemas.openxmlformats.org/presentationml/2006/ole">
            <mc:AlternateContent xmlns:mc="http://schemas.openxmlformats.org/markup-compatibility/2006">
              <mc:Choice xmlns:v="urn:schemas-microsoft-com:vml" Requires="v">
                <p:oleObj spid="_x0000_s17419" name="Clip" r:id="rId12" imgW="1787400" imgH="1136520" progId="MS_ClipArt_Gallery.5">
                  <p:embed/>
                </p:oleObj>
              </mc:Choice>
              <mc:Fallback>
                <p:oleObj name="Clip" r:id="rId12" imgW="1787400" imgH="1136520" progId="MS_ClipArt_Gallery.5">
                  <p:embed/>
                  <p:pic>
                    <p:nvPicPr>
                      <p:cNvPr id="0" name="Object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738" y="4346575"/>
                        <a:ext cx="1450975" cy="92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20" name="Rectangle 26"/>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sp>
        <p:nvSpPr>
          <p:cNvPr id="17421" name="Rectangle 27"/>
          <p:cNvSpPr>
            <a:spLocks noChangeArrowheads="1"/>
          </p:cNvSpPr>
          <p:nvPr/>
        </p:nvSpPr>
        <p:spPr bwMode="auto">
          <a:xfrm>
            <a:off x="7135813" y="152400"/>
            <a:ext cx="2008187" cy="274638"/>
          </a:xfrm>
          <a:prstGeom prst="rect">
            <a:avLst/>
          </a:prstGeom>
          <a:noFill/>
          <a:ln w="9525">
            <a:noFill/>
            <a:miter lim="800000"/>
            <a:headEnd/>
            <a:tailEnd/>
          </a:ln>
        </p:spPr>
        <p:txBody>
          <a:bodyPr wrap="none">
            <a:spAutoFit/>
          </a:bodyPr>
          <a:lstStyle/>
          <a:p>
            <a:pPr algn="l"/>
            <a:r>
              <a:rPr lang="en-US">
                <a:solidFill>
                  <a:srgbClr val="333333"/>
                </a:solidFill>
              </a:rPr>
              <a:t>Bed of Nails demonstration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671"/>
                                        </p:tgtEl>
                                        <p:attrNameLst>
                                          <p:attrName>style.visibility</p:attrName>
                                        </p:attrNameLst>
                                      </p:cBhvr>
                                      <p:to>
                                        <p:strVal val="visible"/>
                                      </p:to>
                                    </p:set>
                                    <p:animEffect transition="in" filter="dissolve">
                                      <p:cBhvr>
                                        <p:cTn id="7" dur="500"/>
                                        <p:tgtEl>
                                          <p:spTgt spid="2767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7669"/>
                                        </p:tgtEl>
                                        <p:attrNameLst>
                                          <p:attrName>style.visibility</p:attrName>
                                        </p:attrNameLst>
                                      </p:cBhvr>
                                      <p:to>
                                        <p:strVal val="visible"/>
                                      </p:to>
                                    </p:set>
                                    <p:animEffect transition="in" filter="dissolve">
                                      <p:cBhvr>
                                        <p:cTn id="15" dur="500"/>
                                        <p:tgtEl>
                                          <p:spTgt spid="2766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7670"/>
                                        </p:tgtEl>
                                        <p:attrNameLst>
                                          <p:attrName>style.visibility</p:attrName>
                                        </p:attrNameLst>
                                      </p:cBhvr>
                                      <p:to>
                                        <p:strVal val="visible"/>
                                      </p:to>
                                    </p:set>
                                    <p:animEffect transition="in" filter="wipe(left)">
                                      <p:cBhvr>
                                        <p:cTn id="19" dur="500"/>
                                        <p:tgtEl>
                                          <p:spTgt spid="27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0"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z="4000" i="1" smtClean="0"/>
              <a:t>Pressure</a:t>
            </a:r>
          </a:p>
        </p:txBody>
      </p:sp>
      <p:grpSp>
        <p:nvGrpSpPr>
          <p:cNvPr id="2" name="Group 5"/>
          <p:cNvGrpSpPr>
            <a:grpSpLocks/>
          </p:cNvGrpSpPr>
          <p:nvPr/>
        </p:nvGrpSpPr>
        <p:grpSpPr bwMode="auto">
          <a:xfrm>
            <a:off x="5210175" y="3622675"/>
            <a:ext cx="1257300" cy="1028700"/>
            <a:chOff x="7740" y="3312"/>
            <a:chExt cx="1980" cy="1620"/>
          </a:xfrm>
        </p:grpSpPr>
        <p:sp>
          <p:nvSpPr>
            <p:cNvPr id="101410" name="Text Box 6"/>
            <p:cNvSpPr txBox="1">
              <a:spLocks noChangeArrowheads="1"/>
            </p:cNvSpPr>
            <p:nvPr/>
          </p:nvSpPr>
          <p:spPr bwMode="auto">
            <a:xfrm>
              <a:off x="7920" y="3312"/>
              <a:ext cx="720" cy="720"/>
            </a:xfrm>
            <a:prstGeom prst="rect">
              <a:avLst/>
            </a:prstGeom>
            <a:noFill/>
            <a:ln w="9525">
              <a:noFill/>
              <a:miter lim="800000"/>
              <a:headEnd/>
              <a:tailEnd/>
            </a:ln>
          </p:spPr>
          <p:txBody>
            <a:bodyPr/>
            <a:lstStyle/>
            <a:p>
              <a:pPr algn="l"/>
              <a:r>
                <a:rPr lang="en-US" sz="1800">
                  <a:ea typeface="Times New Roman" pitchFamily="18" charset="0"/>
                  <a:cs typeface="Arial" charset="0"/>
                </a:rPr>
                <a:t>F</a:t>
              </a:r>
            </a:p>
          </p:txBody>
        </p:sp>
        <p:sp>
          <p:nvSpPr>
            <p:cNvPr id="101411" name="Text Box 7"/>
            <p:cNvSpPr txBox="1">
              <a:spLocks noChangeArrowheads="1"/>
            </p:cNvSpPr>
            <p:nvPr/>
          </p:nvSpPr>
          <p:spPr bwMode="auto">
            <a:xfrm>
              <a:off x="7740" y="3672"/>
              <a:ext cx="900" cy="1260"/>
            </a:xfrm>
            <a:prstGeom prst="rect">
              <a:avLst/>
            </a:prstGeom>
            <a:noFill/>
            <a:ln w="9525">
              <a:noFill/>
              <a:miter lim="800000"/>
              <a:headEnd/>
              <a:tailEnd/>
            </a:ln>
          </p:spPr>
          <p:txBody>
            <a:bodyPr/>
            <a:lstStyle/>
            <a:p>
              <a:pPr algn="l"/>
              <a:r>
                <a:rPr lang="en-US" sz="4800">
                  <a:ea typeface="Times New Roman" pitchFamily="18" charset="0"/>
                  <a:cs typeface="Arial" charset="0"/>
                </a:rPr>
                <a:t>A</a:t>
              </a:r>
              <a:endParaRPr lang="en-US" sz="1800">
                <a:ea typeface="Times New Roman" pitchFamily="18" charset="0"/>
                <a:cs typeface="Arial" charset="0"/>
              </a:endParaRPr>
            </a:p>
          </p:txBody>
        </p:sp>
        <p:sp>
          <p:nvSpPr>
            <p:cNvPr id="101412" name="Line 8"/>
            <p:cNvSpPr>
              <a:spLocks noChangeShapeType="1"/>
            </p:cNvSpPr>
            <p:nvPr/>
          </p:nvSpPr>
          <p:spPr bwMode="auto">
            <a:xfrm>
              <a:off x="7920" y="3852"/>
              <a:ext cx="540" cy="0"/>
            </a:xfrm>
            <a:prstGeom prst="line">
              <a:avLst/>
            </a:prstGeom>
            <a:noFill/>
            <a:ln w="15875">
              <a:solidFill>
                <a:srgbClr val="000000"/>
              </a:solidFill>
              <a:round/>
              <a:headEnd/>
              <a:tailEnd/>
            </a:ln>
          </p:spPr>
          <p:txBody>
            <a:bodyPr/>
            <a:lstStyle/>
            <a:p>
              <a:endParaRPr lang="en-US"/>
            </a:p>
          </p:txBody>
        </p:sp>
        <p:sp>
          <p:nvSpPr>
            <p:cNvPr id="101413" name="Text Box 9"/>
            <p:cNvSpPr txBox="1">
              <a:spLocks noChangeArrowheads="1"/>
            </p:cNvSpPr>
            <p:nvPr/>
          </p:nvSpPr>
          <p:spPr bwMode="auto">
            <a:xfrm>
              <a:off x="8460" y="3492"/>
              <a:ext cx="720" cy="720"/>
            </a:xfrm>
            <a:prstGeom prst="rect">
              <a:avLst/>
            </a:prstGeom>
            <a:noFill/>
            <a:ln w="9525">
              <a:noFill/>
              <a:miter lim="800000"/>
              <a:headEnd/>
              <a:tailEnd/>
            </a:ln>
          </p:spPr>
          <p:txBody>
            <a:bodyPr/>
            <a:lstStyle/>
            <a:p>
              <a:pPr algn="l"/>
              <a:r>
                <a:rPr lang="en-US" sz="1800">
                  <a:ea typeface="Times New Roman" pitchFamily="18" charset="0"/>
                  <a:cs typeface="Arial" charset="0"/>
                </a:rPr>
                <a:t>=</a:t>
              </a:r>
            </a:p>
          </p:txBody>
        </p:sp>
        <p:sp>
          <p:nvSpPr>
            <p:cNvPr id="101414" name="Text Box 10"/>
            <p:cNvSpPr txBox="1">
              <a:spLocks noChangeArrowheads="1"/>
            </p:cNvSpPr>
            <p:nvPr/>
          </p:nvSpPr>
          <p:spPr bwMode="auto">
            <a:xfrm>
              <a:off x="9000" y="3672"/>
              <a:ext cx="720" cy="720"/>
            </a:xfrm>
            <a:prstGeom prst="rect">
              <a:avLst/>
            </a:prstGeom>
            <a:noFill/>
            <a:ln w="9525">
              <a:noFill/>
              <a:miter lim="800000"/>
              <a:headEnd/>
              <a:tailEnd/>
            </a:ln>
          </p:spPr>
          <p:txBody>
            <a:bodyPr/>
            <a:lstStyle/>
            <a:p>
              <a:pPr algn="l"/>
              <a:r>
                <a:rPr lang="en-US" sz="800">
                  <a:ea typeface="Times New Roman" pitchFamily="18" charset="0"/>
                  <a:cs typeface="Arial" charset="0"/>
                </a:rPr>
                <a:t>P</a:t>
              </a:r>
              <a:endParaRPr lang="en-US" sz="1800">
                <a:ea typeface="Times New Roman" pitchFamily="18" charset="0"/>
                <a:cs typeface="Arial" charset="0"/>
              </a:endParaRPr>
            </a:p>
          </p:txBody>
        </p:sp>
      </p:grpSp>
      <p:grpSp>
        <p:nvGrpSpPr>
          <p:cNvPr id="3" name="Group 11"/>
          <p:cNvGrpSpPr>
            <a:grpSpLocks/>
          </p:cNvGrpSpPr>
          <p:nvPr/>
        </p:nvGrpSpPr>
        <p:grpSpPr bwMode="auto">
          <a:xfrm flipH="1">
            <a:off x="6696075" y="3556000"/>
            <a:ext cx="1152525" cy="866775"/>
            <a:chOff x="9000" y="3492"/>
            <a:chExt cx="1816" cy="1365"/>
          </a:xfrm>
        </p:grpSpPr>
        <p:sp>
          <p:nvSpPr>
            <p:cNvPr id="101398" name="Freeform 12"/>
            <p:cNvSpPr>
              <a:spLocks/>
            </p:cNvSpPr>
            <p:nvPr/>
          </p:nvSpPr>
          <p:spPr bwMode="auto">
            <a:xfrm>
              <a:off x="10057" y="4154"/>
              <a:ext cx="255" cy="199"/>
            </a:xfrm>
            <a:custGeom>
              <a:avLst/>
              <a:gdLst>
                <a:gd name="T0" fmla="*/ 248 w 255"/>
                <a:gd name="T1" fmla="*/ 2 h 199"/>
                <a:gd name="T2" fmla="*/ 236 w 255"/>
                <a:gd name="T3" fmla="*/ 0 h 199"/>
                <a:gd name="T4" fmla="*/ 226 w 255"/>
                <a:gd name="T5" fmla="*/ 0 h 199"/>
                <a:gd name="T6" fmla="*/ 213 w 255"/>
                <a:gd name="T7" fmla="*/ 2 h 199"/>
                <a:gd name="T8" fmla="*/ 199 w 255"/>
                <a:gd name="T9" fmla="*/ 5 h 199"/>
                <a:gd name="T10" fmla="*/ 182 w 255"/>
                <a:gd name="T11" fmla="*/ 10 h 199"/>
                <a:gd name="T12" fmla="*/ 166 w 255"/>
                <a:gd name="T13" fmla="*/ 16 h 199"/>
                <a:gd name="T14" fmla="*/ 146 w 255"/>
                <a:gd name="T15" fmla="*/ 27 h 199"/>
                <a:gd name="T16" fmla="*/ 128 w 255"/>
                <a:gd name="T17" fmla="*/ 37 h 199"/>
                <a:gd name="T18" fmla="*/ 110 w 255"/>
                <a:gd name="T19" fmla="*/ 53 h 199"/>
                <a:gd name="T20" fmla="*/ 91 w 255"/>
                <a:gd name="T21" fmla="*/ 70 h 199"/>
                <a:gd name="T22" fmla="*/ 70 w 255"/>
                <a:gd name="T23" fmla="*/ 87 h 199"/>
                <a:gd name="T24" fmla="*/ 54 w 255"/>
                <a:gd name="T25" fmla="*/ 102 h 199"/>
                <a:gd name="T26" fmla="*/ 37 w 255"/>
                <a:gd name="T27" fmla="*/ 118 h 199"/>
                <a:gd name="T28" fmla="*/ 23 w 255"/>
                <a:gd name="T29" fmla="*/ 135 h 199"/>
                <a:gd name="T30" fmla="*/ 11 w 255"/>
                <a:gd name="T31" fmla="*/ 147 h 199"/>
                <a:gd name="T32" fmla="*/ 3 w 255"/>
                <a:gd name="T33" fmla="*/ 161 h 199"/>
                <a:gd name="T34" fmla="*/ 0 w 255"/>
                <a:gd name="T35" fmla="*/ 175 h 199"/>
                <a:gd name="T36" fmla="*/ 2 w 255"/>
                <a:gd name="T37" fmla="*/ 185 h 199"/>
                <a:gd name="T38" fmla="*/ 8 w 255"/>
                <a:gd name="T39" fmla="*/ 195 h 199"/>
                <a:gd name="T40" fmla="*/ 23 w 255"/>
                <a:gd name="T41" fmla="*/ 199 h 199"/>
                <a:gd name="T42" fmla="*/ 32 w 255"/>
                <a:gd name="T43" fmla="*/ 199 h 199"/>
                <a:gd name="T44" fmla="*/ 43 w 255"/>
                <a:gd name="T45" fmla="*/ 196 h 199"/>
                <a:gd name="T46" fmla="*/ 55 w 255"/>
                <a:gd name="T47" fmla="*/ 190 h 199"/>
                <a:gd name="T48" fmla="*/ 69 w 255"/>
                <a:gd name="T49" fmla="*/ 185 h 199"/>
                <a:gd name="T50" fmla="*/ 81 w 255"/>
                <a:gd name="T51" fmla="*/ 178 h 199"/>
                <a:gd name="T52" fmla="*/ 96 w 255"/>
                <a:gd name="T53" fmla="*/ 170 h 199"/>
                <a:gd name="T54" fmla="*/ 110 w 255"/>
                <a:gd name="T55" fmla="*/ 159 h 199"/>
                <a:gd name="T56" fmla="*/ 126 w 255"/>
                <a:gd name="T57" fmla="*/ 150 h 199"/>
                <a:gd name="T58" fmla="*/ 142 w 255"/>
                <a:gd name="T59" fmla="*/ 139 h 199"/>
                <a:gd name="T60" fmla="*/ 157 w 255"/>
                <a:gd name="T61" fmla="*/ 128 h 199"/>
                <a:gd name="T62" fmla="*/ 170 w 255"/>
                <a:gd name="T63" fmla="*/ 116 h 199"/>
                <a:gd name="T64" fmla="*/ 186 w 255"/>
                <a:gd name="T65" fmla="*/ 105 h 199"/>
                <a:gd name="T66" fmla="*/ 199 w 255"/>
                <a:gd name="T67" fmla="*/ 93 h 199"/>
                <a:gd name="T68" fmla="*/ 211 w 255"/>
                <a:gd name="T69" fmla="*/ 82 h 199"/>
                <a:gd name="T70" fmla="*/ 222 w 255"/>
                <a:gd name="T71" fmla="*/ 73 h 199"/>
                <a:gd name="T72" fmla="*/ 231 w 255"/>
                <a:gd name="T73" fmla="*/ 64 h 199"/>
                <a:gd name="T74" fmla="*/ 246 w 255"/>
                <a:gd name="T75" fmla="*/ 47 h 199"/>
                <a:gd name="T76" fmla="*/ 252 w 255"/>
                <a:gd name="T77" fmla="*/ 39 h 199"/>
                <a:gd name="T78" fmla="*/ 254 w 255"/>
                <a:gd name="T79" fmla="*/ 27 h 199"/>
                <a:gd name="T80" fmla="*/ 254 w 255"/>
                <a:gd name="T81" fmla="*/ 11 h 199"/>
                <a:gd name="T82" fmla="*/ 252 w 255"/>
                <a:gd name="T83" fmla="*/ 2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5"/>
                <a:gd name="T127" fmla="*/ 0 h 199"/>
                <a:gd name="T128" fmla="*/ 255 w 255"/>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5" h="199">
                  <a:moveTo>
                    <a:pt x="251" y="2"/>
                  </a:moveTo>
                  <a:lnTo>
                    <a:pt x="249" y="2"/>
                  </a:lnTo>
                  <a:lnTo>
                    <a:pt x="248" y="2"/>
                  </a:lnTo>
                  <a:lnTo>
                    <a:pt x="243" y="0"/>
                  </a:lnTo>
                  <a:lnTo>
                    <a:pt x="239" y="0"/>
                  </a:lnTo>
                  <a:lnTo>
                    <a:pt x="236" y="0"/>
                  </a:lnTo>
                  <a:lnTo>
                    <a:pt x="233" y="0"/>
                  </a:lnTo>
                  <a:lnTo>
                    <a:pt x="228" y="0"/>
                  </a:lnTo>
                  <a:lnTo>
                    <a:pt x="226" y="0"/>
                  </a:lnTo>
                  <a:lnTo>
                    <a:pt x="222" y="0"/>
                  </a:lnTo>
                  <a:lnTo>
                    <a:pt x="217" y="2"/>
                  </a:lnTo>
                  <a:lnTo>
                    <a:pt x="213" y="2"/>
                  </a:lnTo>
                  <a:lnTo>
                    <a:pt x="210" y="2"/>
                  </a:lnTo>
                  <a:lnTo>
                    <a:pt x="204" y="4"/>
                  </a:lnTo>
                  <a:lnTo>
                    <a:pt x="199" y="5"/>
                  </a:lnTo>
                  <a:lnTo>
                    <a:pt x="193" y="5"/>
                  </a:lnTo>
                  <a:lnTo>
                    <a:pt x="189" y="8"/>
                  </a:lnTo>
                  <a:lnTo>
                    <a:pt x="182" y="10"/>
                  </a:lnTo>
                  <a:lnTo>
                    <a:pt x="176" y="11"/>
                  </a:lnTo>
                  <a:lnTo>
                    <a:pt x="172" y="14"/>
                  </a:lnTo>
                  <a:lnTo>
                    <a:pt x="166" y="16"/>
                  </a:lnTo>
                  <a:lnTo>
                    <a:pt x="160" y="19"/>
                  </a:lnTo>
                  <a:lnTo>
                    <a:pt x="154" y="22"/>
                  </a:lnTo>
                  <a:lnTo>
                    <a:pt x="146" y="27"/>
                  </a:lnTo>
                  <a:lnTo>
                    <a:pt x="142" y="30"/>
                  </a:lnTo>
                  <a:lnTo>
                    <a:pt x="134" y="33"/>
                  </a:lnTo>
                  <a:lnTo>
                    <a:pt x="128" y="37"/>
                  </a:lnTo>
                  <a:lnTo>
                    <a:pt x="122" y="44"/>
                  </a:lnTo>
                  <a:lnTo>
                    <a:pt x="116" y="48"/>
                  </a:lnTo>
                  <a:lnTo>
                    <a:pt x="110" y="53"/>
                  </a:lnTo>
                  <a:lnTo>
                    <a:pt x="104" y="57"/>
                  </a:lnTo>
                  <a:lnTo>
                    <a:pt x="98" y="64"/>
                  </a:lnTo>
                  <a:lnTo>
                    <a:pt x="91" y="70"/>
                  </a:lnTo>
                  <a:lnTo>
                    <a:pt x="84" y="74"/>
                  </a:lnTo>
                  <a:lnTo>
                    <a:pt x="78" y="81"/>
                  </a:lnTo>
                  <a:lnTo>
                    <a:pt x="70" y="87"/>
                  </a:lnTo>
                  <a:lnTo>
                    <a:pt x="66" y="91"/>
                  </a:lnTo>
                  <a:lnTo>
                    <a:pt x="60" y="96"/>
                  </a:lnTo>
                  <a:lnTo>
                    <a:pt x="54" y="102"/>
                  </a:lnTo>
                  <a:lnTo>
                    <a:pt x="47" y="107"/>
                  </a:lnTo>
                  <a:lnTo>
                    <a:pt x="43" y="113"/>
                  </a:lnTo>
                  <a:lnTo>
                    <a:pt x="37" y="118"/>
                  </a:lnTo>
                  <a:lnTo>
                    <a:pt x="32" y="124"/>
                  </a:lnTo>
                  <a:lnTo>
                    <a:pt x="26" y="128"/>
                  </a:lnTo>
                  <a:lnTo>
                    <a:pt x="23" y="135"/>
                  </a:lnTo>
                  <a:lnTo>
                    <a:pt x="19" y="139"/>
                  </a:lnTo>
                  <a:lnTo>
                    <a:pt x="14" y="144"/>
                  </a:lnTo>
                  <a:lnTo>
                    <a:pt x="11" y="147"/>
                  </a:lnTo>
                  <a:lnTo>
                    <a:pt x="8" y="153"/>
                  </a:lnTo>
                  <a:lnTo>
                    <a:pt x="5" y="158"/>
                  </a:lnTo>
                  <a:lnTo>
                    <a:pt x="3" y="161"/>
                  </a:lnTo>
                  <a:lnTo>
                    <a:pt x="2" y="165"/>
                  </a:lnTo>
                  <a:lnTo>
                    <a:pt x="2" y="171"/>
                  </a:lnTo>
                  <a:lnTo>
                    <a:pt x="0" y="175"/>
                  </a:lnTo>
                  <a:lnTo>
                    <a:pt x="0" y="178"/>
                  </a:lnTo>
                  <a:lnTo>
                    <a:pt x="0" y="182"/>
                  </a:lnTo>
                  <a:lnTo>
                    <a:pt x="2" y="185"/>
                  </a:lnTo>
                  <a:lnTo>
                    <a:pt x="3" y="188"/>
                  </a:lnTo>
                  <a:lnTo>
                    <a:pt x="7" y="190"/>
                  </a:lnTo>
                  <a:lnTo>
                    <a:pt x="8" y="195"/>
                  </a:lnTo>
                  <a:lnTo>
                    <a:pt x="14" y="198"/>
                  </a:lnTo>
                  <a:lnTo>
                    <a:pt x="17" y="199"/>
                  </a:lnTo>
                  <a:lnTo>
                    <a:pt x="23" y="199"/>
                  </a:lnTo>
                  <a:lnTo>
                    <a:pt x="26" y="199"/>
                  </a:lnTo>
                  <a:lnTo>
                    <a:pt x="28" y="199"/>
                  </a:lnTo>
                  <a:lnTo>
                    <a:pt x="32" y="199"/>
                  </a:lnTo>
                  <a:lnTo>
                    <a:pt x="35" y="198"/>
                  </a:lnTo>
                  <a:lnTo>
                    <a:pt x="38" y="196"/>
                  </a:lnTo>
                  <a:lnTo>
                    <a:pt x="43" y="196"/>
                  </a:lnTo>
                  <a:lnTo>
                    <a:pt x="46" y="195"/>
                  </a:lnTo>
                  <a:lnTo>
                    <a:pt x="51" y="193"/>
                  </a:lnTo>
                  <a:lnTo>
                    <a:pt x="55" y="190"/>
                  </a:lnTo>
                  <a:lnTo>
                    <a:pt x="60" y="190"/>
                  </a:lnTo>
                  <a:lnTo>
                    <a:pt x="63" y="187"/>
                  </a:lnTo>
                  <a:lnTo>
                    <a:pt x="69" y="185"/>
                  </a:lnTo>
                  <a:lnTo>
                    <a:pt x="72" y="184"/>
                  </a:lnTo>
                  <a:lnTo>
                    <a:pt x="76" y="181"/>
                  </a:lnTo>
                  <a:lnTo>
                    <a:pt x="81" y="178"/>
                  </a:lnTo>
                  <a:lnTo>
                    <a:pt x="85" y="176"/>
                  </a:lnTo>
                  <a:lnTo>
                    <a:pt x="91" y="171"/>
                  </a:lnTo>
                  <a:lnTo>
                    <a:pt x="96" y="170"/>
                  </a:lnTo>
                  <a:lnTo>
                    <a:pt x="101" y="165"/>
                  </a:lnTo>
                  <a:lnTo>
                    <a:pt x="107" y="164"/>
                  </a:lnTo>
                  <a:lnTo>
                    <a:pt x="110" y="159"/>
                  </a:lnTo>
                  <a:lnTo>
                    <a:pt x="116" y="156"/>
                  </a:lnTo>
                  <a:lnTo>
                    <a:pt x="122" y="153"/>
                  </a:lnTo>
                  <a:lnTo>
                    <a:pt x="126" y="150"/>
                  </a:lnTo>
                  <a:lnTo>
                    <a:pt x="131" y="147"/>
                  </a:lnTo>
                  <a:lnTo>
                    <a:pt x="137" y="142"/>
                  </a:lnTo>
                  <a:lnTo>
                    <a:pt x="142" y="139"/>
                  </a:lnTo>
                  <a:lnTo>
                    <a:pt x="146" y="136"/>
                  </a:lnTo>
                  <a:lnTo>
                    <a:pt x="151" y="131"/>
                  </a:lnTo>
                  <a:lnTo>
                    <a:pt x="157" y="128"/>
                  </a:lnTo>
                  <a:lnTo>
                    <a:pt x="161" y="124"/>
                  </a:lnTo>
                  <a:lnTo>
                    <a:pt x="166" y="121"/>
                  </a:lnTo>
                  <a:lnTo>
                    <a:pt x="170" y="116"/>
                  </a:lnTo>
                  <a:lnTo>
                    <a:pt x="175" y="111"/>
                  </a:lnTo>
                  <a:lnTo>
                    <a:pt x="181" y="108"/>
                  </a:lnTo>
                  <a:lnTo>
                    <a:pt x="186" y="105"/>
                  </a:lnTo>
                  <a:lnTo>
                    <a:pt x="190" y="101"/>
                  </a:lnTo>
                  <a:lnTo>
                    <a:pt x="193" y="98"/>
                  </a:lnTo>
                  <a:lnTo>
                    <a:pt x="199" y="93"/>
                  </a:lnTo>
                  <a:lnTo>
                    <a:pt x="202" y="90"/>
                  </a:lnTo>
                  <a:lnTo>
                    <a:pt x="205" y="87"/>
                  </a:lnTo>
                  <a:lnTo>
                    <a:pt x="211" y="82"/>
                  </a:lnTo>
                  <a:lnTo>
                    <a:pt x="214" y="79"/>
                  </a:lnTo>
                  <a:lnTo>
                    <a:pt x="219" y="76"/>
                  </a:lnTo>
                  <a:lnTo>
                    <a:pt x="222" y="73"/>
                  </a:lnTo>
                  <a:lnTo>
                    <a:pt x="225" y="70"/>
                  </a:lnTo>
                  <a:lnTo>
                    <a:pt x="228" y="65"/>
                  </a:lnTo>
                  <a:lnTo>
                    <a:pt x="231" y="64"/>
                  </a:lnTo>
                  <a:lnTo>
                    <a:pt x="237" y="57"/>
                  </a:lnTo>
                  <a:lnTo>
                    <a:pt x="242" y="51"/>
                  </a:lnTo>
                  <a:lnTo>
                    <a:pt x="246" y="47"/>
                  </a:lnTo>
                  <a:lnTo>
                    <a:pt x="249" y="44"/>
                  </a:lnTo>
                  <a:lnTo>
                    <a:pt x="252" y="41"/>
                  </a:lnTo>
                  <a:lnTo>
                    <a:pt x="252" y="39"/>
                  </a:lnTo>
                  <a:lnTo>
                    <a:pt x="254" y="33"/>
                  </a:lnTo>
                  <a:lnTo>
                    <a:pt x="254" y="30"/>
                  </a:lnTo>
                  <a:lnTo>
                    <a:pt x="254" y="27"/>
                  </a:lnTo>
                  <a:lnTo>
                    <a:pt x="255" y="22"/>
                  </a:lnTo>
                  <a:lnTo>
                    <a:pt x="254" y="16"/>
                  </a:lnTo>
                  <a:lnTo>
                    <a:pt x="254" y="11"/>
                  </a:lnTo>
                  <a:lnTo>
                    <a:pt x="252" y="8"/>
                  </a:lnTo>
                  <a:lnTo>
                    <a:pt x="252" y="4"/>
                  </a:lnTo>
                  <a:lnTo>
                    <a:pt x="252" y="2"/>
                  </a:lnTo>
                  <a:lnTo>
                    <a:pt x="251" y="2"/>
                  </a:lnTo>
                  <a:close/>
                </a:path>
              </a:pathLst>
            </a:custGeom>
            <a:solidFill>
              <a:srgbClr val="FF6666"/>
            </a:solidFill>
            <a:ln w="9525">
              <a:noFill/>
              <a:round/>
              <a:headEnd/>
              <a:tailEnd/>
            </a:ln>
          </p:spPr>
          <p:txBody>
            <a:bodyPr/>
            <a:lstStyle/>
            <a:p>
              <a:endParaRPr lang="en-US"/>
            </a:p>
          </p:txBody>
        </p:sp>
        <p:sp>
          <p:nvSpPr>
            <p:cNvPr id="101399" name="Freeform 13"/>
            <p:cNvSpPr>
              <a:spLocks/>
            </p:cNvSpPr>
            <p:nvPr/>
          </p:nvSpPr>
          <p:spPr bwMode="auto">
            <a:xfrm>
              <a:off x="9790" y="3971"/>
              <a:ext cx="248" cy="199"/>
            </a:xfrm>
            <a:custGeom>
              <a:avLst/>
              <a:gdLst>
                <a:gd name="T0" fmla="*/ 246 w 248"/>
                <a:gd name="T1" fmla="*/ 2 h 199"/>
                <a:gd name="T2" fmla="*/ 236 w 248"/>
                <a:gd name="T3" fmla="*/ 0 h 199"/>
                <a:gd name="T4" fmla="*/ 219 w 248"/>
                <a:gd name="T5" fmla="*/ 2 h 199"/>
                <a:gd name="T6" fmla="*/ 207 w 248"/>
                <a:gd name="T7" fmla="*/ 5 h 199"/>
                <a:gd name="T8" fmla="*/ 193 w 248"/>
                <a:gd name="T9" fmla="*/ 9 h 199"/>
                <a:gd name="T10" fmla="*/ 179 w 248"/>
                <a:gd name="T11" fmla="*/ 16 h 199"/>
                <a:gd name="T12" fmla="*/ 163 w 248"/>
                <a:gd name="T13" fmla="*/ 25 h 199"/>
                <a:gd name="T14" fmla="*/ 145 w 248"/>
                <a:gd name="T15" fmla="*/ 39 h 199"/>
                <a:gd name="T16" fmla="*/ 132 w 248"/>
                <a:gd name="T17" fmla="*/ 49 h 199"/>
                <a:gd name="T18" fmla="*/ 122 w 248"/>
                <a:gd name="T19" fmla="*/ 57 h 199"/>
                <a:gd name="T20" fmla="*/ 111 w 248"/>
                <a:gd name="T21" fmla="*/ 65 h 199"/>
                <a:gd name="T22" fmla="*/ 101 w 248"/>
                <a:gd name="T23" fmla="*/ 74 h 199"/>
                <a:gd name="T24" fmla="*/ 91 w 248"/>
                <a:gd name="T25" fmla="*/ 83 h 199"/>
                <a:gd name="T26" fmla="*/ 79 w 248"/>
                <a:gd name="T27" fmla="*/ 89 h 199"/>
                <a:gd name="T28" fmla="*/ 69 w 248"/>
                <a:gd name="T29" fmla="*/ 99 h 199"/>
                <a:gd name="T30" fmla="*/ 49 w 248"/>
                <a:gd name="T31" fmla="*/ 114 h 199"/>
                <a:gd name="T32" fmla="*/ 32 w 248"/>
                <a:gd name="T33" fmla="*/ 131 h 199"/>
                <a:gd name="T34" fmla="*/ 17 w 248"/>
                <a:gd name="T35" fmla="*/ 146 h 199"/>
                <a:gd name="T36" fmla="*/ 6 w 248"/>
                <a:gd name="T37" fmla="*/ 160 h 199"/>
                <a:gd name="T38" fmla="*/ 2 w 248"/>
                <a:gd name="T39" fmla="*/ 174 h 199"/>
                <a:gd name="T40" fmla="*/ 0 w 248"/>
                <a:gd name="T41" fmla="*/ 185 h 199"/>
                <a:gd name="T42" fmla="*/ 6 w 248"/>
                <a:gd name="T43" fmla="*/ 194 h 199"/>
                <a:gd name="T44" fmla="*/ 20 w 248"/>
                <a:gd name="T45" fmla="*/ 199 h 199"/>
                <a:gd name="T46" fmla="*/ 29 w 248"/>
                <a:gd name="T47" fmla="*/ 197 h 199"/>
                <a:gd name="T48" fmla="*/ 38 w 248"/>
                <a:gd name="T49" fmla="*/ 196 h 199"/>
                <a:gd name="T50" fmla="*/ 50 w 248"/>
                <a:gd name="T51" fmla="*/ 190 h 199"/>
                <a:gd name="T52" fmla="*/ 64 w 248"/>
                <a:gd name="T53" fmla="*/ 183 h 199"/>
                <a:gd name="T54" fmla="*/ 78 w 248"/>
                <a:gd name="T55" fmla="*/ 174 h 199"/>
                <a:gd name="T56" fmla="*/ 91 w 248"/>
                <a:gd name="T57" fmla="*/ 165 h 199"/>
                <a:gd name="T58" fmla="*/ 105 w 248"/>
                <a:gd name="T59" fmla="*/ 154 h 199"/>
                <a:gd name="T60" fmla="*/ 120 w 248"/>
                <a:gd name="T61" fmla="*/ 143 h 199"/>
                <a:gd name="T62" fmla="*/ 135 w 248"/>
                <a:gd name="T63" fmla="*/ 131 h 199"/>
                <a:gd name="T64" fmla="*/ 151 w 248"/>
                <a:gd name="T65" fmla="*/ 119 h 199"/>
                <a:gd name="T66" fmla="*/ 163 w 248"/>
                <a:gd name="T67" fmla="*/ 106 h 199"/>
                <a:gd name="T68" fmla="*/ 178 w 248"/>
                <a:gd name="T69" fmla="*/ 93 h 199"/>
                <a:gd name="T70" fmla="*/ 192 w 248"/>
                <a:gd name="T71" fmla="*/ 80 h 199"/>
                <a:gd name="T72" fmla="*/ 202 w 248"/>
                <a:gd name="T73" fmla="*/ 69 h 199"/>
                <a:gd name="T74" fmla="*/ 213 w 248"/>
                <a:gd name="T75" fmla="*/ 59 h 199"/>
                <a:gd name="T76" fmla="*/ 222 w 248"/>
                <a:gd name="T77" fmla="*/ 46 h 199"/>
                <a:gd name="T78" fmla="*/ 236 w 248"/>
                <a:gd name="T79" fmla="*/ 29 h 199"/>
                <a:gd name="T80" fmla="*/ 243 w 248"/>
                <a:gd name="T81" fmla="*/ 22 h 199"/>
                <a:gd name="T82" fmla="*/ 245 w 248"/>
                <a:gd name="T83" fmla="*/ 11 h 199"/>
                <a:gd name="T84" fmla="*/ 248 w 248"/>
                <a:gd name="T85" fmla="*/ 3 h 1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8"/>
                <a:gd name="T130" fmla="*/ 0 h 199"/>
                <a:gd name="T131" fmla="*/ 248 w 248"/>
                <a:gd name="T132" fmla="*/ 199 h 19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8" h="199">
                  <a:moveTo>
                    <a:pt x="248" y="5"/>
                  </a:moveTo>
                  <a:lnTo>
                    <a:pt x="246" y="3"/>
                  </a:lnTo>
                  <a:lnTo>
                    <a:pt x="246" y="2"/>
                  </a:lnTo>
                  <a:lnTo>
                    <a:pt x="243" y="2"/>
                  </a:lnTo>
                  <a:lnTo>
                    <a:pt x="240" y="2"/>
                  </a:lnTo>
                  <a:lnTo>
                    <a:pt x="236" y="0"/>
                  </a:lnTo>
                  <a:lnTo>
                    <a:pt x="231" y="0"/>
                  </a:lnTo>
                  <a:lnTo>
                    <a:pt x="225" y="0"/>
                  </a:lnTo>
                  <a:lnTo>
                    <a:pt x="219" y="2"/>
                  </a:lnTo>
                  <a:lnTo>
                    <a:pt x="214" y="2"/>
                  </a:lnTo>
                  <a:lnTo>
                    <a:pt x="210" y="3"/>
                  </a:lnTo>
                  <a:lnTo>
                    <a:pt x="207" y="5"/>
                  </a:lnTo>
                  <a:lnTo>
                    <a:pt x="204" y="5"/>
                  </a:lnTo>
                  <a:lnTo>
                    <a:pt x="198" y="6"/>
                  </a:lnTo>
                  <a:lnTo>
                    <a:pt x="193" y="9"/>
                  </a:lnTo>
                  <a:lnTo>
                    <a:pt x="189" y="11"/>
                  </a:lnTo>
                  <a:lnTo>
                    <a:pt x="184" y="14"/>
                  </a:lnTo>
                  <a:lnTo>
                    <a:pt x="179" y="16"/>
                  </a:lnTo>
                  <a:lnTo>
                    <a:pt x="175" y="19"/>
                  </a:lnTo>
                  <a:lnTo>
                    <a:pt x="169" y="22"/>
                  </a:lnTo>
                  <a:lnTo>
                    <a:pt x="163" y="25"/>
                  </a:lnTo>
                  <a:lnTo>
                    <a:pt x="157" y="29"/>
                  </a:lnTo>
                  <a:lnTo>
                    <a:pt x="151" y="34"/>
                  </a:lnTo>
                  <a:lnTo>
                    <a:pt x="145" y="39"/>
                  </a:lnTo>
                  <a:lnTo>
                    <a:pt x="138" y="45"/>
                  </a:lnTo>
                  <a:lnTo>
                    <a:pt x="135" y="46"/>
                  </a:lnTo>
                  <a:lnTo>
                    <a:pt x="132" y="49"/>
                  </a:lnTo>
                  <a:lnTo>
                    <a:pt x="129" y="51"/>
                  </a:lnTo>
                  <a:lnTo>
                    <a:pt x="126" y="54"/>
                  </a:lnTo>
                  <a:lnTo>
                    <a:pt x="122" y="57"/>
                  </a:lnTo>
                  <a:lnTo>
                    <a:pt x="119" y="59"/>
                  </a:lnTo>
                  <a:lnTo>
                    <a:pt x="116" y="62"/>
                  </a:lnTo>
                  <a:lnTo>
                    <a:pt x="111" y="65"/>
                  </a:lnTo>
                  <a:lnTo>
                    <a:pt x="108" y="68"/>
                  </a:lnTo>
                  <a:lnTo>
                    <a:pt x="104" y="71"/>
                  </a:lnTo>
                  <a:lnTo>
                    <a:pt x="101" y="74"/>
                  </a:lnTo>
                  <a:lnTo>
                    <a:pt x="98" y="77"/>
                  </a:lnTo>
                  <a:lnTo>
                    <a:pt x="94" y="79"/>
                  </a:lnTo>
                  <a:lnTo>
                    <a:pt x="91" y="83"/>
                  </a:lnTo>
                  <a:lnTo>
                    <a:pt x="87" y="85"/>
                  </a:lnTo>
                  <a:lnTo>
                    <a:pt x="84" y="88"/>
                  </a:lnTo>
                  <a:lnTo>
                    <a:pt x="79" y="89"/>
                  </a:lnTo>
                  <a:lnTo>
                    <a:pt x="76" y="93"/>
                  </a:lnTo>
                  <a:lnTo>
                    <a:pt x="73" y="96"/>
                  </a:lnTo>
                  <a:lnTo>
                    <a:pt x="69" y="99"/>
                  </a:lnTo>
                  <a:lnTo>
                    <a:pt x="63" y="105"/>
                  </a:lnTo>
                  <a:lnTo>
                    <a:pt x="55" y="110"/>
                  </a:lnTo>
                  <a:lnTo>
                    <a:pt x="49" y="114"/>
                  </a:lnTo>
                  <a:lnTo>
                    <a:pt x="44" y="120"/>
                  </a:lnTo>
                  <a:lnTo>
                    <a:pt x="38" y="125"/>
                  </a:lnTo>
                  <a:lnTo>
                    <a:pt x="32" y="131"/>
                  </a:lnTo>
                  <a:lnTo>
                    <a:pt x="28" y="137"/>
                  </a:lnTo>
                  <a:lnTo>
                    <a:pt x="22" y="142"/>
                  </a:lnTo>
                  <a:lnTo>
                    <a:pt x="17" y="146"/>
                  </a:lnTo>
                  <a:lnTo>
                    <a:pt x="14" y="151"/>
                  </a:lnTo>
                  <a:lnTo>
                    <a:pt x="10" y="156"/>
                  </a:lnTo>
                  <a:lnTo>
                    <a:pt x="6" y="160"/>
                  </a:lnTo>
                  <a:lnTo>
                    <a:pt x="3" y="165"/>
                  </a:lnTo>
                  <a:lnTo>
                    <a:pt x="2" y="170"/>
                  </a:lnTo>
                  <a:lnTo>
                    <a:pt x="2" y="174"/>
                  </a:lnTo>
                  <a:lnTo>
                    <a:pt x="0" y="177"/>
                  </a:lnTo>
                  <a:lnTo>
                    <a:pt x="0" y="180"/>
                  </a:lnTo>
                  <a:lnTo>
                    <a:pt x="0" y="185"/>
                  </a:lnTo>
                  <a:lnTo>
                    <a:pt x="2" y="188"/>
                  </a:lnTo>
                  <a:lnTo>
                    <a:pt x="3" y="191"/>
                  </a:lnTo>
                  <a:lnTo>
                    <a:pt x="6" y="194"/>
                  </a:lnTo>
                  <a:lnTo>
                    <a:pt x="11" y="197"/>
                  </a:lnTo>
                  <a:lnTo>
                    <a:pt x="14" y="199"/>
                  </a:lnTo>
                  <a:lnTo>
                    <a:pt x="20" y="199"/>
                  </a:lnTo>
                  <a:lnTo>
                    <a:pt x="22" y="199"/>
                  </a:lnTo>
                  <a:lnTo>
                    <a:pt x="25" y="199"/>
                  </a:lnTo>
                  <a:lnTo>
                    <a:pt x="29" y="197"/>
                  </a:lnTo>
                  <a:lnTo>
                    <a:pt x="32" y="197"/>
                  </a:lnTo>
                  <a:lnTo>
                    <a:pt x="35" y="197"/>
                  </a:lnTo>
                  <a:lnTo>
                    <a:pt x="38" y="196"/>
                  </a:lnTo>
                  <a:lnTo>
                    <a:pt x="43" y="193"/>
                  </a:lnTo>
                  <a:lnTo>
                    <a:pt x="47" y="191"/>
                  </a:lnTo>
                  <a:lnTo>
                    <a:pt x="50" y="190"/>
                  </a:lnTo>
                  <a:lnTo>
                    <a:pt x="55" y="187"/>
                  </a:lnTo>
                  <a:lnTo>
                    <a:pt x="60" y="185"/>
                  </a:lnTo>
                  <a:lnTo>
                    <a:pt x="64" y="183"/>
                  </a:lnTo>
                  <a:lnTo>
                    <a:pt x="67" y="180"/>
                  </a:lnTo>
                  <a:lnTo>
                    <a:pt x="73" y="177"/>
                  </a:lnTo>
                  <a:lnTo>
                    <a:pt x="78" y="174"/>
                  </a:lnTo>
                  <a:lnTo>
                    <a:pt x="82" y="173"/>
                  </a:lnTo>
                  <a:lnTo>
                    <a:pt x="85" y="168"/>
                  </a:lnTo>
                  <a:lnTo>
                    <a:pt x="91" y="165"/>
                  </a:lnTo>
                  <a:lnTo>
                    <a:pt x="96" y="162"/>
                  </a:lnTo>
                  <a:lnTo>
                    <a:pt x="102" y="157"/>
                  </a:lnTo>
                  <a:lnTo>
                    <a:pt x="105" y="154"/>
                  </a:lnTo>
                  <a:lnTo>
                    <a:pt x="110" y="150"/>
                  </a:lnTo>
                  <a:lnTo>
                    <a:pt x="116" y="146"/>
                  </a:lnTo>
                  <a:lnTo>
                    <a:pt x="120" y="143"/>
                  </a:lnTo>
                  <a:lnTo>
                    <a:pt x="126" y="139"/>
                  </a:lnTo>
                  <a:lnTo>
                    <a:pt x="131" y="136"/>
                  </a:lnTo>
                  <a:lnTo>
                    <a:pt x="135" y="131"/>
                  </a:lnTo>
                  <a:lnTo>
                    <a:pt x="140" y="128"/>
                  </a:lnTo>
                  <a:lnTo>
                    <a:pt x="145" y="122"/>
                  </a:lnTo>
                  <a:lnTo>
                    <a:pt x="151" y="119"/>
                  </a:lnTo>
                  <a:lnTo>
                    <a:pt x="154" y="113"/>
                  </a:lnTo>
                  <a:lnTo>
                    <a:pt x="160" y="110"/>
                  </a:lnTo>
                  <a:lnTo>
                    <a:pt x="163" y="106"/>
                  </a:lnTo>
                  <a:lnTo>
                    <a:pt x="169" y="102"/>
                  </a:lnTo>
                  <a:lnTo>
                    <a:pt x="173" y="96"/>
                  </a:lnTo>
                  <a:lnTo>
                    <a:pt x="178" y="93"/>
                  </a:lnTo>
                  <a:lnTo>
                    <a:pt x="181" y="89"/>
                  </a:lnTo>
                  <a:lnTo>
                    <a:pt x="187" y="83"/>
                  </a:lnTo>
                  <a:lnTo>
                    <a:pt x="192" y="80"/>
                  </a:lnTo>
                  <a:lnTo>
                    <a:pt x="195" y="77"/>
                  </a:lnTo>
                  <a:lnTo>
                    <a:pt x="198" y="73"/>
                  </a:lnTo>
                  <a:lnTo>
                    <a:pt x="202" y="69"/>
                  </a:lnTo>
                  <a:lnTo>
                    <a:pt x="205" y="65"/>
                  </a:lnTo>
                  <a:lnTo>
                    <a:pt x="210" y="62"/>
                  </a:lnTo>
                  <a:lnTo>
                    <a:pt x="213" y="59"/>
                  </a:lnTo>
                  <a:lnTo>
                    <a:pt x="216" y="54"/>
                  </a:lnTo>
                  <a:lnTo>
                    <a:pt x="219" y="51"/>
                  </a:lnTo>
                  <a:lnTo>
                    <a:pt x="222" y="46"/>
                  </a:lnTo>
                  <a:lnTo>
                    <a:pt x="228" y="40"/>
                  </a:lnTo>
                  <a:lnTo>
                    <a:pt x="234" y="34"/>
                  </a:lnTo>
                  <a:lnTo>
                    <a:pt x="236" y="29"/>
                  </a:lnTo>
                  <a:lnTo>
                    <a:pt x="240" y="26"/>
                  </a:lnTo>
                  <a:lnTo>
                    <a:pt x="240" y="23"/>
                  </a:lnTo>
                  <a:lnTo>
                    <a:pt x="243" y="22"/>
                  </a:lnTo>
                  <a:lnTo>
                    <a:pt x="243" y="17"/>
                  </a:lnTo>
                  <a:lnTo>
                    <a:pt x="245" y="12"/>
                  </a:lnTo>
                  <a:lnTo>
                    <a:pt x="245" y="11"/>
                  </a:lnTo>
                  <a:lnTo>
                    <a:pt x="246" y="8"/>
                  </a:lnTo>
                  <a:lnTo>
                    <a:pt x="246" y="5"/>
                  </a:lnTo>
                  <a:lnTo>
                    <a:pt x="248" y="3"/>
                  </a:lnTo>
                  <a:lnTo>
                    <a:pt x="248" y="5"/>
                  </a:lnTo>
                  <a:close/>
                </a:path>
              </a:pathLst>
            </a:custGeom>
            <a:solidFill>
              <a:srgbClr val="FF6666"/>
            </a:solidFill>
            <a:ln w="9525">
              <a:noFill/>
              <a:round/>
              <a:headEnd/>
              <a:tailEnd/>
            </a:ln>
          </p:spPr>
          <p:txBody>
            <a:bodyPr/>
            <a:lstStyle/>
            <a:p>
              <a:endParaRPr lang="en-US"/>
            </a:p>
          </p:txBody>
        </p:sp>
        <p:sp>
          <p:nvSpPr>
            <p:cNvPr id="101400" name="Freeform 14"/>
            <p:cNvSpPr>
              <a:spLocks/>
            </p:cNvSpPr>
            <p:nvPr/>
          </p:nvSpPr>
          <p:spPr bwMode="auto">
            <a:xfrm>
              <a:off x="9006" y="3492"/>
              <a:ext cx="1616" cy="1043"/>
            </a:xfrm>
            <a:custGeom>
              <a:avLst/>
              <a:gdLst>
                <a:gd name="T0" fmla="*/ 1457 w 1616"/>
                <a:gd name="T1" fmla="*/ 57 h 1043"/>
                <a:gd name="T2" fmla="*/ 1362 w 1616"/>
                <a:gd name="T3" fmla="*/ 128 h 1043"/>
                <a:gd name="T4" fmla="*/ 1267 w 1616"/>
                <a:gd name="T5" fmla="*/ 200 h 1043"/>
                <a:gd name="T6" fmla="*/ 1173 w 1616"/>
                <a:gd name="T7" fmla="*/ 273 h 1043"/>
                <a:gd name="T8" fmla="*/ 1080 w 1616"/>
                <a:gd name="T9" fmla="*/ 345 h 1043"/>
                <a:gd name="T10" fmla="*/ 985 w 1616"/>
                <a:gd name="T11" fmla="*/ 418 h 1043"/>
                <a:gd name="T12" fmla="*/ 891 w 1616"/>
                <a:gd name="T13" fmla="*/ 490 h 1043"/>
                <a:gd name="T14" fmla="*/ 797 w 1616"/>
                <a:gd name="T15" fmla="*/ 561 h 1043"/>
                <a:gd name="T16" fmla="*/ 702 w 1616"/>
                <a:gd name="T17" fmla="*/ 633 h 1043"/>
                <a:gd name="T18" fmla="*/ 608 w 1616"/>
                <a:gd name="T19" fmla="*/ 706 h 1043"/>
                <a:gd name="T20" fmla="*/ 513 w 1616"/>
                <a:gd name="T21" fmla="*/ 776 h 1043"/>
                <a:gd name="T22" fmla="*/ 419 w 1616"/>
                <a:gd name="T23" fmla="*/ 849 h 1043"/>
                <a:gd name="T24" fmla="*/ 326 w 1616"/>
                <a:gd name="T25" fmla="*/ 921 h 1043"/>
                <a:gd name="T26" fmla="*/ 293 w 1616"/>
                <a:gd name="T27" fmla="*/ 946 h 1043"/>
                <a:gd name="T28" fmla="*/ 263 w 1616"/>
                <a:gd name="T29" fmla="*/ 966 h 1043"/>
                <a:gd name="T30" fmla="*/ 234 w 1616"/>
                <a:gd name="T31" fmla="*/ 981 h 1043"/>
                <a:gd name="T32" fmla="*/ 203 w 1616"/>
                <a:gd name="T33" fmla="*/ 992 h 1043"/>
                <a:gd name="T34" fmla="*/ 175 w 1616"/>
                <a:gd name="T35" fmla="*/ 997 h 1043"/>
                <a:gd name="T36" fmla="*/ 149 w 1616"/>
                <a:gd name="T37" fmla="*/ 998 h 1043"/>
                <a:gd name="T38" fmla="*/ 120 w 1616"/>
                <a:gd name="T39" fmla="*/ 992 h 1043"/>
                <a:gd name="T40" fmla="*/ 94 w 1616"/>
                <a:gd name="T41" fmla="*/ 983 h 1043"/>
                <a:gd name="T42" fmla="*/ 73 w 1616"/>
                <a:gd name="T43" fmla="*/ 968 h 1043"/>
                <a:gd name="T44" fmla="*/ 50 w 1616"/>
                <a:gd name="T45" fmla="*/ 949 h 1043"/>
                <a:gd name="T46" fmla="*/ 36 w 1616"/>
                <a:gd name="T47" fmla="*/ 931 h 1043"/>
                <a:gd name="T48" fmla="*/ 14 w 1616"/>
                <a:gd name="T49" fmla="*/ 943 h 1043"/>
                <a:gd name="T50" fmla="*/ 2 w 1616"/>
                <a:gd name="T51" fmla="*/ 957 h 1043"/>
                <a:gd name="T52" fmla="*/ 21 w 1616"/>
                <a:gd name="T53" fmla="*/ 981 h 1043"/>
                <a:gd name="T54" fmla="*/ 43 w 1616"/>
                <a:gd name="T55" fmla="*/ 1000 h 1043"/>
                <a:gd name="T56" fmla="*/ 67 w 1616"/>
                <a:gd name="T57" fmla="*/ 1018 h 1043"/>
                <a:gd name="T58" fmla="*/ 93 w 1616"/>
                <a:gd name="T59" fmla="*/ 1029 h 1043"/>
                <a:gd name="T60" fmla="*/ 111 w 1616"/>
                <a:gd name="T61" fmla="*/ 1035 h 1043"/>
                <a:gd name="T62" fmla="*/ 132 w 1616"/>
                <a:gd name="T63" fmla="*/ 1040 h 1043"/>
                <a:gd name="T64" fmla="*/ 162 w 1616"/>
                <a:gd name="T65" fmla="*/ 1043 h 1043"/>
                <a:gd name="T66" fmla="*/ 184 w 1616"/>
                <a:gd name="T67" fmla="*/ 1040 h 1043"/>
                <a:gd name="T68" fmla="*/ 208 w 1616"/>
                <a:gd name="T69" fmla="*/ 1035 h 1043"/>
                <a:gd name="T70" fmla="*/ 225 w 1616"/>
                <a:gd name="T71" fmla="*/ 1032 h 1043"/>
                <a:gd name="T72" fmla="*/ 241 w 1616"/>
                <a:gd name="T73" fmla="*/ 1026 h 1043"/>
                <a:gd name="T74" fmla="*/ 259 w 1616"/>
                <a:gd name="T75" fmla="*/ 1017 h 1043"/>
                <a:gd name="T76" fmla="*/ 276 w 1616"/>
                <a:gd name="T77" fmla="*/ 1008 h 1043"/>
                <a:gd name="T78" fmla="*/ 296 w 1616"/>
                <a:gd name="T79" fmla="*/ 997 h 1043"/>
                <a:gd name="T80" fmla="*/ 313 w 1616"/>
                <a:gd name="T81" fmla="*/ 984 h 1043"/>
                <a:gd name="T82" fmla="*/ 332 w 1616"/>
                <a:gd name="T83" fmla="*/ 972 h 1043"/>
                <a:gd name="T84" fmla="*/ 351 w 1616"/>
                <a:gd name="T85" fmla="*/ 957 h 1043"/>
                <a:gd name="T86" fmla="*/ 398 w 1616"/>
                <a:gd name="T87" fmla="*/ 917 h 1043"/>
                <a:gd name="T88" fmla="*/ 470 w 1616"/>
                <a:gd name="T89" fmla="*/ 858 h 1043"/>
                <a:gd name="T90" fmla="*/ 560 w 1616"/>
                <a:gd name="T91" fmla="*/ 786 h 1043"/>
                <a:gd name="T92" fmla="*/ 662 w 1616"/>
                <a:gd name="T93" fmla="*/ 707 h 1043"/>
                <a:gd name="T94" fmla="*/ 774 w 1616"/>
                <a:gd name="T95" fmla="*/ 622 h 1043"/>
                <a:gd name="T96" fmla="*/ 891 w 1616"/>
                <a:gd name="T97" fmla="*/ 532 h 1043"/>
                <a:gd name="T98" fmla="*/ 1009 w 1616"/>
                <a:gd name="T99" fmla="*/ 444 h 1043"/>
                <a:gd name="T100" fmla="*/ 1124 w 1616"/>
                <a:gd name="T101" fmla="*/ 357 h 1043"/>
                <a:gd name="T102" fmla="*/ 1232 w 1616"/>
                <a:gd name="T103" fmla="*/ 276 h 1043"/>
                <a:gd name="T104" fmla="*/ 1331 w 1616"/>
                <a:gd name="T105" fmla="*/ 202 h 1043"/>
                <a:gd name="T106" fmla="*/ 1414 w 1616"/>
                <a:gd name="T107" fmla="*/ 140 h 1043"/>
                <a:gd name="T108" fmla="*/ 1479 w 1616"/>
                <a:gd name="T109" fmla="*/ 91 h 1043"/>
                <a:gd name="T110" fmla="*/ 1523 w 1616"/>
                <a:gd name="T111" fmla="*/ 62 h 1043"/>
                <a:gd name="T112" fmla="*/ 1532 w 1616"/>
                <a:gd name="T113" fmla="*/ 0 h 10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16"/>
                <a:gd name="T172" fmla="*/ 0 h 1043"/>
                <a:gd name="T173" fmla="*/ 1616 w 1616"/>
                <a:gd name="T174" fmla="*/ 1043 h 10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16" h="1043">
                  <a:moveTo>
                    <a:pt x="1532" y="0"/>
                  </a:moveTo>
                  <a:lnTo>
                    <a:pt x="1513" y="12"/>
                  </a:lnTo>
                  <a:lnTo>
                    <a:pt x="1494" y="28"/>
                  </a:lnTo>
                  <a:lnTo>
                    <a:pt x="1476" y="42"/>
                  </a:lnTo>
                  <a:lnTo>
                    <a:pt x="1457" y="57"/>
                  </a:lnTo>
                  <a:lnTo>
                    <a:pt x="1438" y="71"/>
                  </a:lnTo>
                  <a:lnTo>
                    <a:pt x="1419" y="85"/>
                  </a:lnTo>
                  <a:lnTo>
                    <a:pt x="1400" y="99"/>
                  </a:lnTo>
                  <a:lnTo>
                    <a:pt x="1381" y="116"/>
                  </a:lnTo>
                  <a:lnTo>
                    <a:pt x="1362" y="128"/>
                  </a:lnTo>
                  <a:lnTo>
                    <a:pt x="1344" y="143"/>
                  </a:lnTo>
                  <a:lnTo>
                    <a:pt x="1325" y="157"/>
                  </a:lnTo>
                  <a:lnTo>
                    <a:pt x="1306" y="173"/>
                  </a:lnTo>
                  <a:lnTo>
                    <a:pt x="1287" y="186"/>
                  </a:lnTo>
                  <a:lnTo>
                    <a:pt x="1267" y="200"/>
                  </a:lnTo>
                  <a:lnTo>
                    <a:pt x="1250" y="214"/>
                  </a:lnTo>
                  <a:lnTo>
                    <a:pt x="1230" y="230"/>
                  </a:lnTo>
                  <a:lnTo>
                    <a:pt x="1212" y="243"/>
                  </a:lnTo>
                  <a:lnTo>
                    <a:pt x="1193" y="257"/>
                  </a:lnTo>
                  <a:lnTo>
                    <a:pt x="1173" y="273"/>
                  </a:lnTo>
                  <a:lnTo>
                    <a:pt x="1155" y="287"/>
                  </a:lnTo>
                  <a:lnTo>
                    <a:pt x="1136" y="302"/>
                  </a:lnTo>
                  <a:lnTo>
                    <a:pt x="1117" y="314"/>
                  </a:lnTo>
                  <a:lnTo>
                    <a:pt x="1098" y="330"/>
                  </a:lnTo>
                  <a:lnTo>
                    <a:pt x="1080" y="345"/>
                  </a:lnTo>
                  <a:lnTo>
                    <a:pt x="1061" y="359"/>
                  </a:lnTo>
                  <a:lnTo>
                    <a:pt x="1042" y="374"/>
                  </a:lnTo>
                  <a:lnTo>
                    <a:pt x="1023" y="387"/>
                  </a:lnTo>
                  <a:lnTo>
                    <a:pt x="1004" y="402"/>
                  </a:lnTo>
                  <a:lnTo>
                    <a:pt x="985" y="418"/>
                  </a:lnTo>
                  <a:lnTo>
                    <a:pt x="965" y="431"/>
                  </a:lnTo>
                  <a:lnTo>
                    <a:pt x="947" y="445"/>
                  </a:lnTo>
                  <a:lnTo>
                    <a:pt x="929" y="461"/>
                  </a:lnTo>
                  <a:lnTo>
                    <a:pt x="910" y="475"/>
                  </a:lnTo>
                  <a:lnTo>
                    <a:pt x="891" y="490"/>
                  </a:lnTo>
                  <a:lnTo>
                    <a:pt x="871" y="502"/>
                  </a:lnTo>
                  <a:lnTo>
                    <a:pt x="853" y="518"/>
                  </a:lnTo>
                  <a:lnTo>
                    <a:pt x="833" y="532"/>
                  </a:lnTo>
                  <a:lnTo>
                    <a:pt x="816" y="547"/>
                  </a:lnTo>
                  <a:lnTo>
                    <a:pt x="797" y="561"/>
                  </a:lnTo>
                  <a:lnTo>
                    <a:pt x="778" y="575"/>
                  </a:lnTo>
                  <a:lnTo>
                    <a:pt x="759" y="590"/>
                  </a:lnTo>
                  <a:lnTo>
                    <a:pt x="739" y="604"/>
                  </a:lnTo>
                  <a:lnTo>
                    <a:pt x="721" y="618"/>
                  </a:lnTo>
                  <a:lnTo>
                    <a:pt x="702" y="633"/>
                  </a:lnTo>
                  <a:lnTo>
                    <a:pt x="683" y="647"/>
                  </a:lnTo>
                  <a:lnTo>
                    <a:pt x="665" y="661"/>
                  </a:lnTo>
                  <a:lnTo>
                    <a:pt x="645" y="676"/>
                  </a:lnTo>
                  <a:lnTo>
                    <a:pt x="627" y="690"/>
                  </a:lnTo>
                  <a:lnTo>
                    <a:pt x="608" y="706"/>
                  </a:lnTo>
                  <a:lnTo>
                    <a:pt x="589" y="719"/>
                  </a:lnTo>
                  <a:lnTo>
                    <a:pt x="569" y="733"/>
                  </a:lnTo>
                  <a:lnTo>
                    <a:pt x="551" y="749"/>
                  </a:lnTo>
                  <a:lnTo>
                    <a:pt x="531" y="761"/>
                  </a:lnTo>
                  <a:lnTo>
                    <a:pt x="513" y="776"/>
                  </a:lnTo>
                  <a:lnTo>
                    <a:pt x="495" y="792"/>
                  </a:lnTo>
                  <a:lnTo>
                    <a:pt x="476" y="806"/>
                  </a:lnTo>
                  <a:lnTo>
                    <a:pt x="457" y="820"/>
                  </a:lnTo>
                  <a:lnTo>
                    <a:pt x="437" y="833"/>
                  </a:lnTo>
                  <a:lnTo>
                    <a:pt x="419" y="849"/>
                  </a:lnTo>
                  <a:lnTo>
                    <a:pt x="401" y="864"/>
                  </a:lnTo>
                  <a:lnTo>
                    <a:pt x="382" y="877"/>
                  </a:lnTo>
                  <a:lnTo>
                    <a:pt x="363" y="892"/>
                  </a:lnTo>
                  <a:lnTo>
                    <a:pt x="344" y="906"/>
                  </a:lnTo>
                  <a:lnTo>
                    <a:pt x="326" y="921"/>
                  </a:lnTo>
                  <a:lnTo>
                    <a:pt x="319" y="926"/>
                  </a:lnTo>
                  <a:lnTo>
                    <a:pt x="313" y="931"/>
                  </a:lnTo>
                  <a:lnTo>
                    <a:pt x="305" y="937"/>
                  </a:lnTo>
                  <a:lnTo>
                    <a:pt x="299" y="941"/>
                  </a:lnTo>
                  <a:lnTo>
                    <a:pt x="293" y="946"/>
                  </a:lnTo>
                  <a:lnTo>
                    <a:pt x="287" y="949"/>
                  </a:lnTo>
                  <a:lnTo>
                    <a:pt x="281" y="954"/>
                  </a:lnTo>
                  <a:lnTo>
                    <a:pt x="275" y="960"/>
                  </a:lnTo>
                  <a:lnTo>
                    <a:pt x="269" y="961"/>
                  </a:lnTo>
                  <a:lnTo>
                    <a:pt x="263" y="966"/>
                  </a:lnTo>
                  <a:lnTo>
                    <a:pt x="256" y="969"/>
                  </a:lnTo>
                  <a:lnTo>
                    <a:pt x="250" y="972"/>
                  </a:lnTo>
                  <a:lnTo>
                    <a:pt x="244" y="975"/>
                  </a:lnTo>
                  <a:lnTo>
                    <a:pt x="238" y="978"/>
                  </a:lnTo>
                  <a:lnTo>
                    <a:pt x="234" y="981"/>
                  </a:lnTo>
                  <a:lnTo>
                    <a:pt x="228" y="984"/>
                  </a:lnTo>
                  <a:lnTo>
                    <a:pt x="222" y="986"/>
                  </a:lnTo>
                  <a:lnTo>
                    <a:pt x="216" y="989"/>
                  </a:lnTo>
                  <a:lnTo>
                    <a:pt x="209" y="991"/>
                  </a:lnTo>
                  <a:lnTo>
                    <a:pt x="203" y="992"/>
                  </a:lnTo>
                  <a:lnTo>
                    <a:pt x="197" y="994"/>
                  </a:lnTo>
                  <a:lnTo>
                    <a:pt x="191" y="995"/>
                  </a:lnTo>
                  <a:lnTo>
                    <a:pt x="185" y="997"/>
                  </a:lnTo>
                  <a:lnTo>
                    <a:pt x="181" y="997"/>
                  </a:lnTo>
                  <a:lnTo>
                    <a:pt x="175" y="997"/>
                  </a:lnTo>
                  <a:lnTo>
                    <a:pt x="170" y="998"/>
                  </a:lnTo>
                  <a:lnTo>
                    <a:pt x="164" y="998"/>
                  </a:lnTo>
                  <a:lnTo>
                    <a:pt x="159" y="998"/>
                  </a:lnTo>
                  <a:lnTo>
                    <a:pt x="153" y="998"/>
                  </a:lnTo>
                  <a:lnTo>
                    <a:pt x="149" y="998"/>
                  </a:lnTo>
                  <a:lnTo>
                    <a:pt x="143" y="997"/>
                  </a:lnTo>
                  <a:lnTo>
                    <a:pt x="138" y="997"/>
                  </a:lnTo>
                  <a:lnTo>
                    <a:pt x="132" y="997"/>
                  </a:lnTo>
                  <a:lnTo>
                    <a:pt x="126" y="995"/>
                  </a:lnTo>
                  <a:lnTo>
                    <a:pt x="120" y="992"/>
                  </a:lnTo>
                  <a:lnTo>
                    <a:pt x="114" y="991"/>
                  </a:lnTo>
                  <a:lnTo>
                    <a:pt x="108" y="989"/>
                  </a:lnTo>
                  <a:lnTo>
                    <a:pt x="102" y="986"/>
                  </a:lnTo>
                  <a:lnTo>
                    <a:pt x="97" y="984"/>
                  </a:lnTo>
                  <a:lnTo>
                    <a:pt x="94" y="983"/>
                  </a:lnTo>
                  <a:lnTo>
                    <a:pt x="88" y="978"/>
                  </a:lnTo>
                  <a:lnTo>
                    <a:pt x="85" y="977"/>
                  </a:lnTo>
                  <a:lnTo>
                    <a:pt x="79" y="972"/>
                  </a:lnTo>
                  <a:lnTo>
                    <a:pt x="76" y="971"/>
                  </a:lnTo>
                  <a:lnTo>
                    <a:pt x="73" y="968"/>
                  </a:lnTo>
                  <a:lnTo>
                    <a:pt x="68" y="966"/>
                  </a:lnTo>
                  <a:lnTo>
                    <a:pt x="65" y="963"/>
                  </a:lnTo>
                  <a:lnTo>
                    <a:pt x="62" y="960"/>
                  </a:lnTo>
                  <a:lnTo>
                    <a:pt x="55" y="954"/>
                  </a:lnTo>
                  <a:lnTo>
                    <a:pt x="50" y="949"/>
                  </a:lnTo>
                  <a:lnTo>
                    <a:pt x="46" y="943"/>
                  </a:lnTo>
                  <a:lnTo>
                    <a:pt x="43" y="938"/>
                  </a:lnTo>
                  <a:lnTo>
                    <a:pt x="40" y="935"/>
                  </a:lnTo>
                  <a:lnTo>
                    <a:pt x="38" y="932"/>
                  </a:lnTo>
                  <a:lnTo>
                    <a:pt x="36" y="931"/>
                  </a:lnTo>
                  <a:lnTo>
                    <a:pt x="32" y="932"/>
                  </a:lnTo>
                  <a:lnTo>
                    <a:pt x="27" y="935"/>
                  </a:lnTo>
                  <a:lnTo>
                    <a:pt x="23" y="937"/>
                  </a:lnTo>
                  <a:lnTo>
                    <a:pt x="18" y="941"/>
                  </a:lnTo>
                  <a:lnTo>
                    <a:pt x="14" y="943"/>
                  </a:lnTo>
                  <a:lnTo>
                    <a:pt x="9" y="946"/>
                  </a:lnTo>
                  <a:lnTo>
                    <a:pt x="5" y="949"/>
                  </a:lnTo>
                  <a:lnTo>
                    <a:pt x="0" y="954"/>
                  </a:lnTo>
                  <a:lnTo>
                    <a:pt x="2" y="957"/>
                  </a:lnTo>
                  <a:lnTo>
                    <a:pt x="5" y="960"/>
                  </a:lnTo>
                  <a:lnTo>
                    <a:pt x="8" y="966"/>
                  </a:lnTo>
                  <a:lnTo>
                    <a:pt x="14" y="971"/>
                  </a:lnTo>
                  <a:lnTo>
                    <a:pt x="20" y="978"/>
                  </a:lnTo>
                  <a:lnTo>
                    <a:pt x="21" y="981"/>
                  </a:lnTo>
                  <a:lnTo>
                    <a:pt x="26" y="984"/>
                  </a:lnTo>
                  <a:lnTo>
                    <a:pt x="30" y="989"/>
                  </a:lnTo>
                  <a:lnTo>
                    <a:pt x="33" y="992"/>
                  </a:lnTo>
                  <a:lnTo>
                    <a:pt x="36" y="997"/>
                  </a:lnTo>
                  <a:lnTo>
                    <a:pt x="43" y="1000"/>
                  </a:lnTo>
                  <a:lnTo>
                    <a:pt x="46" y="1003"/>
                  </a:lnTo>
                  <a:lnTo>
                    <a:pt x="52" y="1008"/>
                  </a:lnTo>
                  <a:lnTo>
                    <a:pt x="56" y="1009"/>
                  </a:lnTo>
                  <a:lnTo>
                    <a:pt x="62" y="1015"/>
                  </a:lnTo>
                  <a:lnTo>
                    <a:pt x="67" y="1018"/>
                  </a:lnTo>
                  <a:lnTo>
                    <a:pt x="73" y="1021"/>
                  </a:lnTo>
                  <a:lnTo>
                    <a:pt x="79" y="1025"/>
                  </a:lnTo>
                  <a:lnTo>
                    <a:pt x="85" y="1028"/>
                  </a:lnTo>
                  <a:lnTo>
                    <a:pt x="90" y="1028"/>
                  </a:lnTo>
                  <a:lnTo>
                    <a:pt x="93" y="1029"/>
                  </a:lnTo>
                  <a:lnTo>
                    <a:pt x="97" y="1031"/>
                  </a:lnTo>
                  <a:lnTo>
                    <a:pt x="100" y="1032"/>
                  </a:lnTo>
                  <a:lnTo>
                    <a:pt x="103" y="1032"/>
                  </a:lnTo>
                  <a:lnTo>
                    <a:pt x="108" y="1034"/>
                  </a:lnTo>
                  <a:lnTo>
                    <a:pt x="111" y="1035"/>
                  </a:lnTo>
                  <a:lnTo>
                    <a:pt x="114" y="1037"/>
                  </a:lnTo>
                  <a:lnTo>
                    <a:pt x="118" y="1038"/>
                  </a:lnTo>
                  <a:lnTo>
                    <a:pt x="121" y="1038"/>
                  </a:lnTo>
                  <a:lnTo>
                    <a:pt x="126" y="1038"/>
                  </a:lnTo>
                  <a:lnTo>
                    <a:pt x="132" y="1040"/>
                  </a:lnTo>
                  <a:lnTo>
                    <a:pt x="138" y="1041"/>
                  </a:lnTo>
                  <a:lnTo>
                    <a:pt x="144" y="1043"/>
                  </a:lnTo>
                  <a:lnTo>
                    <a:pt x="150" y="1043"/>
                  </a:lnTo>
                  <a:lnTo>
                    <a:pt x="156" y="1043"/>
                  </a:lnTo>
                  <a:lnTo>
                    <a:pt x="162" y="1043"/>
                  </a:lnTo>
                  <a:lnTo>
                    <a:pt x="170" y="1043"/>
                  </a:lnTo>
                  <a:lnTo>
                    <a:pt x="173" y="1041"/>
                  </a:lnTo>
                  <a:lnTo>
                    <a:pt x="176" y="1041"/>
                  </a:lnTo>
                  <a:lnTo>
                    <a:pt x="179" y="1040"/>
                  </a:lnTo>
                  <a:lnTo>
                    <a:pt x="184" y="1040"/>
                  </a:lnTo>
                  <a:lnTo>
                    <a:pt x="191" y="1038"/>
                  </a:lnTo>
                  <a:lnTo>
                    <a:pt x="197" y="1038"/>
                  </a:lnTo>
                  <a:lnTo>
                    <a:pt x="200" y="1037"/>
                  </a:lnTo>
                  <a:lnTo>
                    <a:pt x="203" y="1037"/>
                  </a:lnTo>
                  <a:lnTo>
                    <a:pt x="208" y="1035"/>
                  </a:lnTo>
                  <a:lnTo>
                    <a:pt x="211" y="1035"/>
                  </a:lnTo>
                  <a:lnTo>
                    <a:pt x="214" y="1034"/>
                  </a:lnTo>
                  <a:lnTo>
                    <a:pt x="217" y="1032"/>
                  </a:lnTo>
                  <a:lnTo>
                    <a:pt x="222" y="1032"/>
                  </a:lnTo>
                  <a:lnTo>
                    <a:pt x="225" y="1032"/>
                  </a:lnTo>
                  <a:lnTo>
                    <a:pt x="228" y="1031"/>
                  </a:lnTo>
                  <a:lnTo>
                    <a:pt x="232" y="1029"/>
                  </a:lnTo>
                  <a:lnTo>
                    <a:pt x="235" y="1028"/>
                  </a:lnTo>
                  <a:lnTo>
                    <a:pt x="240" y="1028"/>
                  </a:lnTo>
                  <a:lnTo>
                    <a:pt x="241" y="1026"/>
                  </a:lnTo>
                  <a:lnTo>
                    <a:pt x="246" y="1025"/>
                  </a:lnTo>
                  <a:lnTo>
                    <a:pt x="249" y="1021"/>
                  </a:lnTo>
                  <a:lnTo>
                    <a:pt x="252" y="1021"/>
                  </a:lnTo>
                  <a:lnTo>
                    <a:pt x="256" y="1020"/>
                  </a:lnTo>
                  <a:lnTo>
                    <a:pt x="259" y="1017"/>
                  </a:lnTo>
                  <a:lnTo>
                    <a:pt x="263" y="1015"/>
                  </a:lnTo>
                  <a:lnTo>
                    <a:pt x="267" y="1015"/>
                  </a:lnTo>
                  <a:lnTo>
                    <a:pt x="269" y="1011"/>
                  </a:lnTo>
                  <a:lnTo>
                    <a:pt x="273" y="1009"/>
                  </a:lnTo>
                  <a:lnTo>
                    <a:pt x="276" y="1008"/>
                  </a:lnTo>
                  <a:lnTo>
                    <a:pt x="281" y="1006"/>
                  </a:lnTo>
                  <a:lnTo>
                    <a:pt x="284" y="1003"/>
                  </a:lnTo>
                  <a:lnTo>
                    <a:pt x="287" y="1001"/>
                  </a:lnTo>
                  <a:lnTo>
                    <a:pt x="293" y="1000"/>
                  </a:lnTo>
                  <a:lnTo>
                    <a:pt x="296" y="997"/>
                  </a:lnTo>
                  <a:lnTo>
                    <a:pt x="299" y="995"/>
                  </a:lnTo>
                  <a:lnTo>
                    <a:pt x="302" y="992"/>
                  </a:lnTo>
                  <a:lnTo>
                    <a:pt x="305" y="991"/>
                  </a:lnTo>
                  <a:lnTo>
                    <a:pt x="310" y="988"/>
                  </a:lnTo>
                  <a:lnTo>
                    <a:pt x="313" y="984"/>
                  </a:lnTo>
                  <a:lnTo>
                    <a:pt x="317" y="983"/>
                  </a:lnTo>
                  <a:lnTo>
                    <a:pt x="322" y="978"/>
                  </a:lnTo>
                  <a:lnTo>
                    <a:pt x="325" y="978"/>
                  </a:lnTo>
                  <a:lnTo>
                    <a:pt x="328" y="974"/>
                  </a:lnTo>
                  <a:lnTo>
                    <a:pt x="332" y="972"/>
                  </a:lnTo>
                  <a:lnTo>
                    <a:pt x="335" y="968"/>
                  </a:lnTo>
                  <a:lnTo>
                    <a:pt x="340" y="966"/>
                  </a:lnTo>
                  <a:lnTo>
                    <a:pt x="343" y="963"/>
                  </a:lnTo>
                  <a:lnTo>
                    <a:pt x="346" y="960"/>
                  </a:lnTo>
                  <a:lnTo>
                    <a:pt x="351" y="957"/>
                  </a:lnTo>
                  <a:lnTo>
                    <a:pt x="354" y="954"/>
                  </a:lnTo>
                  <a:lnTo>
                    <a:pt x="363" y="944"/>
                  </a:lnTo>
                  <a:lnTo>
                    <a:pt x="373" y="937"/>
                  </a:lnTo>
                  <a:lnTo>
                    <a:pt x="384" y="926"/>
                  </a:lnTo>
                  <a:lnTo>
                    <a:pt x="398" y="917"/>
                  </a:lnTo>
                  <a:lnTo>
                    <a:pt x="410" y="906"/>
                  </a:lnTo>
                  <a:lnTo>
                    <a:pt x="423" y="894"/>
                  </a:lnTo>
                  <a:lnTo>
                    <a:pt x="439" y="881"/>
                  </a:lnTo>
                  <a:lnTo>
                    <a:pt x="454" y="870"/>
                  </a:lnTo>
                  <a:lnTo>
                    <a:pt x="470" y="858"/>
                  </a:lnTo>
                  <a:lnTo>
                    <a:pt x="487" y="844"/>
                  </a:lnTo>
                  <a:lnTo>
                    <a:pt x="504" y="830"/>
                  </a:lnTo>
                  <a:lnTo>
                    <a:pt x="522" y="815"/>
                  </a:lnTo>
                  <a:lnTo>
                    <a:pt x="540" y="801"/>
                  </a:lnTo>
                  <a:lnTo>
                    <a:pt x="560" y="786"/>
                  </a:lnTo>
                  <a:lnTo>
                    <a:pt x="578" y="772"/>
                  </a:lnTo>
                  <a:lnTo>
                    <a:pt x="599" y="755"/>
                  </a:lnTo>
                  <a:lnTo>
                    <a:pt x="619" y="740"/>
                  </a:lnTo>
                  <a:lnTo>
                    <a:pt x="640" y="724"/>
                  </a:lnTo>
                  <a:lnTo>
                    <a:pt x="662" y="707"/>
                  </a:lnTo>
                  <a:lnTo>
                    <a:pt x="684" y="690"/>
                  </a:lnTo>
                  <a:lnTo>
                    <a:pt x="706" y="673"/>
                  </a:lnTo>
                  <a:lnTo>
                    <a:pt x="728" y="656"/>
                  </a:lnTo>
                  <a:lnTo>
                    <a:pt x="751" y="638"/>
                  </a:lnTo>
                  <a:lnTo>
                    <a:pt x="774" y="622"/>
                  </a:lnTo>
                  <a:lnTo>
                    <a:pt x="797" y="604"/>
                  </a:lnTo>
                  <a:lnTo>
                    <a:pt x="821" y="585"/>
                  </a:lnTo>
                  <a:lnTo>
                    <a:pt x="844" y="568"/>
                  </a:lnTo>
                  <a:lnTo>
                    <a:pt x="868" y="550"/>
                  </a:lnTo>
                  <a:lnTo>
                    <a:pt x="891" y="532"/>
                  </a:lnTo>
                  <a:lnTo>
                    <a:pt x="915" y="515"/>
                  </a:lnTo>
                  <a:lnTo>
                    <a:pt x="938" y="496"/>
                  </a:lnTo>
                  <a:lnTo>
                    <a:pt x="962" y="479"/>
                  </a:lnTo>
                  <a:lnTo>
                    <a:pt x="985" y="462"/>
                  </a:lnTo>
                  <a:lnTo>
                    <a:pt x="1009" y="444"/>
                  </a:lnTo>
                  <a:lnTo>
                    <a:pt x="1032" y="427"/>
                  </a:lnTo>
                  <a:lnTo>
                    <a:pt x="1054" y="408"/>
                  </a:lnTo>
                  <a:lnTo>
                    <a:pt x="1077" y="391"/>
                  </a:lnTo>
                  <a:lnTo>
                    <a:pt x="1102" y="374"/>
                  </a:lnTo>
                  <a:lnTo>
                    <a:pt x="1124" y="357"/>
                  </a:lnTo>
                  <a:lnTo>
                    <a:pt x="1147" y="340"/>
                  </a:lnTo>
                  <a:lnTo>
                    <a:pt x="1168" y="324"/>
                  </a:lnTo>
                  <a:lnTo>
                    <a:pt x="1191" y="308"/>
                  </a:lnTo>
                  <a:lnTo>
                    <a:pt x="1211" y="290"/>
                  </a:lnTo>
                  <a:lnTo>
                    <a:pt x="1232" y="276"/>
                  </a:lnTo>
                  <a:lnTo>
                    <a:pt x="1253" y="260"/>
                  </a:lnTo>
                  <a:lnTo>
                    <a:pt x="1273" y="245"/>
                  </a:lnTo>
                  <a:lnTo>
                    <a:pt x="1293" y="230"/>
                  </a:lnTo>
                  <a:lnTo>
                    <a:pt x="1312" y="217"/>
                  </a:lnTo>
                  <a:lnTo>
                    <a:pt x="1331" y="202"/>
                  </a:lnTo>
                  <a:lnTo>
                    <a:pt x="1349" y="188"/>
                  </a:lnTo>
                  <a:lnTo>
                    <a:pt x="1365" y="176"/>
                  </a:lnTo>
                  <a:lnTo>
                    <a:pt x="1382" y="163"/>
                  </a:lnTo>
                  <a:lnTo>
                    <a:pt x="1399" y="151"/>
                  </a:lnTo>
                  <a:lnTo>
                    <a:pt x="1414" y="140"/>
                  </a:lnTo>
                  <a:lnTo>
                    <a:pt x="1428" y="128"/>
                  </a:lnTo>
                  <a:lnTo>
                    <a:pt x="1443" y="120"/>
                  </a:lnTo>
                  <a:lnTo>
                    <a:pt x="1455" y="109"/>
                  </a:lnTo>
                  <a:lnTo>
                    <a:pt x="1469" y="100"/>
                  </a:lnTo>
                  <a:lnTo>
                    <a:pt x="1479" y="91"/>
                  </a:lnTo>
                  <a:lnTo>
                    <a:pt x="1490" y="85"/>
                  </a:lnTo>
                  <a:lnTo>
                    <a:pt x="1499" y="77"/>
                  </a:lnTo>
                  <a:lnTo>
                    <a:pt x="1510" y="71"/>
                  </a:lnTo>
                  <a:lnTo>
                    <a:pt x="1517" y="65"/>
                  </a:lnTo>
                  <a:lnTo>
                    <a:pt x="1523" y="62"/>
                  </a:lnTo>
                  <a:lnTo>
                    <a:pt x="1582" y="139"/>
                  </a:lnTo>
                  <a:lnTo>
                    <a:pt x="1616" y="112"/>
                  </a:lnTo>
                  <a:lnTo>
                    <a:pt x="1546" y="15"/>
                  </a:lnTo>
                  <a:lnTo>
                    <a:pt x="1532" y="0"/>
                  </a:lnTo>
                  <a:close/>
                </a:path>
              </a:pathLst>
            </a:custGeom>
            <a:solidFill>
              <a:srgbClr val="000000"/>
            </a:solidFill>
            <a:ln w="9525">
              <a:noFill/>
              <a:round/>
              <a:headEnd/>
              <a:tailEnd/>
            </a:ln>
          </p:spPr>
          <p:txBody>
            <a:bodyPr/>
            <a:lstStyle/>
            <a:p>
              <a:endParaRPr lang="en-US"/>
            </a:p>
          </p:txBody>
        </p:sp>
        <p:sp>
          <p:nvSpPr>
            <p:cNvPr id="101401" name="Freeform 15"/>
            <p:cNvSpPr>
              <a:spLocks/>
            </p:cNvSpPr>
            <p:nvPr/>
          </p:nvSpPr>
          <p:spPr bwMode="auto">
            <a:xfrm>
              <a:off x="9000" y="3588"/>
              <a:ext cx="1625" cy="1046"/>
            </a:xfrm>
            <a:custGeom>
              <a:avLst/>
              <a:gdLst>
                <a:gd name="T0" fmla="*/ 3 w 1625"/>
                <a:gd name="T1" fmla="*/ 868 h 1046"/>
                <a:gd name="T2" fmla="*/ 12 w 1625"/>
                <a:gd name="T3" fmla="*/ 895 h 1046"/>
                <a:gd name="T4" fmla="*/ 23 w 1625"/>
                <a:gd name="T5" fmla="*/ 921 h 1046"/>
                <a:gd name="T6" fmla="*/ 32 w 1625"/>
                <a:gd name="T7" fmla="*/ 939 h 1046"/>
                <a:gd name="T8" fmla="*/ 44 w 1625"/>
                <a:gd name="T9" fmla="*/ 958 h 1046"/>
                <a:gd name="T10" fmla="*/ 58 w 1625"/>
                <a:gd name="T11" fmla="*/ 975 h 1046"/>
                <a:gd name="T12" fmla="*/ 80 w 1625"/>
                <a:gd name="T13" fmla="*/ 999 h 1046"/>
                <a:gd name="T14" fmla="*/ 100 w 1625"/>
                <a:gd name="T15" fmla="*/ 1015 h 1046"/>
                <a:gd name="T16" fmla="*/ 121 w 1625"/>
                <a:gd name="T17" fmla="*/ 1027 h 1046"/>
                <a:gd name="T18" fmla="*/ 150 w 1625"/>
                <a:gd name="T19" fmla="*/ 1038 h 1046"/>
                <a:gd name="T20" fmla="*/ 176 w 1625"/>
                <a:gd name="T21" fmla="*/ 1044 h 1046"/>
                <a:gd name="T22" fmla="*/ 200 w 1625"/>
                <a:gd name="T23" fmla="*/ 1046 h 1046"/>
                <a:gd name="T24" fmla="*/ 217 w 1625"/>
                <a:gd name="T25" fmla="*/ 1046 h 1046"/>
                <a:gd name="T26" fmla="*/ 237 w 1625"/>
                <a:gd name="T27" fmla="*/ 1043 h 1046"/>
                <a:gd name="T28" fmla="*/ 255 w 1625"/>
                <a:gd name="T29" fmla="*/ 1039 h 1046"/>
                <a:gd name="T30" fmla="*/ 275 w 1625"/>
                <a:gd name="T31" fmla="*/ 1033 h 1046"/>
                <a:gd name="T32" fmla="*/ 293 w 1625"/>
                <a:gd name="T33" fmla="*/ 1026 h 1046"/>
                <a:gd name="T34" fmla="*/ 313 w 1625"/>
                <a:gd name="T35" fmla="*/ 1018 h 1046"/>
                <a:gd name="T36" fmla="*/ 334 w 1625"/>
                <a:gd name="T37" fmla="*/ 1009 h 1046"/>
                <a:gd name="T38" fmla="*/ 353 w 1625"/>
                <a:gd name="T39" fmla="*/ 996 h 1046"/>
                <a:gd name="T40" fmla="*/ 407 w 1625"/>
                <a:gd name="T41" fmla="*/ 959 h 1046"/>
                <a:gd name="T42" fmla="*/ 505 w 1625"/>
                <a:gd name="T43" fmla="*/ 884 h 1046"/>
                <a:gd name="T44" fmla="*/ 602 w 1625"/>
                <a:gd name="T45" fmla="*/ 810 h 1046"/>
                <a:gd name="T46" fmla="*/ 701 w 1625"/>
                <a:gd name="T47" fmla="*/ 736 h 1046"/>
                <a:gd name="T48" fmla="*/ 800 w 1625"/>
                <a:gd name="T49" fmla="*/ 659 h 1046"/>
                <a:gd name="T50" fmla="*/ 898 w 1625"/>
                <a:gd name="T51" fmla="*/ 587 h 1046"/>
                <a:gd name="T52" fmla="*/ 997 w 1625"/>
                <a:gd name="T53" fmla="*/ 513 h 1046"/>
                <a:gd name="T54" fmla="*/ 1094 w 1625"/>
                <a:gd name="T55" fmla="*/ 436 h 1046"/>
                <a:gd name="T56" fmla="*/ 1192 w 1625"/>
                <a:gd name="T57" fmla="*/ 363 h 1046"/>
                <a:gd name="T58" fmla="*/ 1291 w 1625"/>
                <a:gd name="T59" fmla="*/ 288 h 1046"/>
                <a:gd name="T60" fmla="*/ 1388 w 1625"/>
                <a:gd name="T61" fmla="*/ 212 h 1046"/>
                <a:gd name="T62" fmla="*/ 1487 w 1625"/>
                <a:gd name="T63" fmla="*/ 140 h 1046"/>
                <a:gd name="T64" fmla="*/ 1585 w 1625"/>
                <a:gd name="T65" fmla="*/ 64 h 1046"/>
                <a:gd name="T66" fmla="*/ 1560 w 1625"/>
                <a:gd name="T67" fmla="*/ 29 h 1046"/>
                <a:gd name="T68" fmla="*/ 1461 w 1625"/>
                <a:gd name="T69" fmla="*/ 103 h 1046"/>
                <a:gd name="T70" fmla="*/ 1362 w 1625"/>
                <a:gd name="T71" fmla="*/ 177 h 1046"/>
                <a:gd name="T72" fmla="*/ 1265 w 1625"/>
                <a:gd name="T73" fmla="*/ 251 h 1046"/>
                <a:gd name="T74" fmla="*/ 1167 w 1625"/>
                <a:gd name="T75" fmla="*/ 326 h 1046"/>
                <a:gd name="T76" fmla="*/ 1070 w 1625"/>
                <a:gd name="T77" fmla="*/ 400 h 1046"/>
                <a:gd name="T78" fmla="*/ 971 w 1625"/>
                <a:gd name="T79" fmla="*/ 476 h 1046"/>
                <a:gd name="T80" fmla="*/ 874 w 1625"/>
                <a:gd name="T81" fmla="*/ 550 h 1046"/>
                <a:gd name="T82" fmla="*/ 775 w 1625"/>
                <a:gd name="T83" fmla="*/ 623 h 1046"/>
                <a:gd name="T84" fmla="*/ 678 w 1625"/>
                <a:gd name="T85" fmla="*/ 699 h 1046"/>
                <a:gd name="T86" fmla="*/ 580 w 1625"/>
                <a:gd name="T87" fmla="*/ 774 h 1046"/>
                <a:gd name="T88" fmla="*/ 481 w 1625"/>
                <a:gd name="T89" fmla="*/ 847 h 1046"/>
                <a:gd name="T90" fmla="*/ 384 w 1625"/>
                <a:gd name="T91" fmla="*/ 922 h 1046"/>
                <a:gd name="T92" fmla="*/ 334 w 1625"/>
                <a:gd name="T93" fmla="*/ 958 h 1046"/>
                <a:gd name="T94" fmla="*/ 316 w 1625"/>
                <a:gd name="T95" fmla="*/ 967 h 1046"/>
                <a:gd name="T96" fmla="*/ 294 w 1625"/>
                <a:gd name="T97" fmla="*/ 978 h 1046"/>
                <a:gd name="T98" fmla="*/ 275 w 1625"/>
                <a:gd name="T99" fmla="*/ 987 h 1046"/>
                <a:gd name="T100" fmla="*/ 243 w 1625"/>
                <a:gd name="T101" fmla="*/ 996 h 1046"/>
                <a:gd name="T102" fmla="*/ 212 w 1625"/>
                <a:gd name="T103" fmla="*/ 1001 h 1046"/>
                <a:gd name="T104" fmla="*/ 185 w 1625"/>
                <a:gd name="T105" fmla="*/ 999 h 1046"/>
                <a:gd name="T106" fmla="*/ 158 w 1625"/>
                <a:gd name="T107" fmla="*/ 995 h 1046"/>
                <a:gd name="T108" fmla="*/ 138 w 1625"/>
                <a:gd name="T109" fmla="*/ 986 h 1046"/>
                <a:gd name="T110" fmla="*/ 108 w 1625"/>
                <a:gd name="T111" fmla="*/ 964 h 1046"/>
                <a:gd name="T112" fmla="*/ 82 w 1625"/>
                <a:gd name="T113" fmla="*/ 935 h 1046"/>
                <a:gd name="T114" fmla="*/ 65 w 1625"/>
                <a:gd name="T115" fmla="*/ 905 h 1046"/>
                <a:gd name="T116" fmla="*/ 52 w 1625"/>
                <a:gd name="T117" fmla="*/ 876 h 1046"/>
                <a:gd name="T118" fmla="*/ 44 w 1625"/>
                <a:gd name="T119" fmla="*/ 855 h 1046"/>
                <a:gd name="T120" fmla="*/ 0 w 1625"/>
                <a:gd name="T121" fmla="*/ 853 h 10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5"/>
                <a:gd name="T184" fmla="*/ 0 h 1046"/>
                <a:gd name="T185" fmla="*/ 1625 w 1625"/>
                <a:gd name="T186" fmla="*/ 1046 h 10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5" h="1046">
                  <a:moveTo>
                    <a:pt x="0" y="853"/>
                  </a:moveTo>
                  <a:lnTo>
                    <a:pt x="0" y="856"/>
                  </a:lnTo>
                  <a:lnTo>
                    <a:pt x="2" y="861"/>
                  </a:lnTo>
                  <a:lnTo>
                    <a:pt x="2" y="864"/>
                  </a:lnTo>
                  <a:lnTo>
                    <a:pt x="3" y="868"/>
                  </a:lnTo>
                  <a:lnTo>
                    <a:pt x="5" y="872"/>
                  </a:lnTo>
                  <a:lnTo>
                    <a:pt x="6" y="878"/>
                  </a:lnTo>
                  <a:lnTo>
                    <a:pt x="8" y="882"/>
                  </a:lnTo>
                  <a:lnTo>
                    <a:pt x="9" y="888"/>
                  </a:lnTo>
                  <a:lnTo>
                    <a:pt x="12" y="895"/>
                  </a:lnTo>
                  <a:lnTo>
                    <a:pt x="14" y="901"/>
                  </a:lnTo>
                  <a:lnTo>
                    <a:pt x="17" y="907"/>
                  </a:lnTo>
                  <a:lnTo>
                    <a:pt x="20" y="913"/>
                  </a:lnTo>
                  <a:lnTo>
                    <a:pt x="21" y="918"/>
                  </a:lnTo>
                  <a:lnTo>
                    <a:pt x="23" y="921"/>
                  </a:lnTo>
                  <a:lnTo>
                    <a:pt x="26" y="925"/>
                  </a:lnTo>
                  <a:lnTo>
                    <a:pt x="27" y="929"/>
                  </a:lnTo>
                  <a:lnTo>
                    <a:pt x="29" y="932"/>
                  </a:lnTo>
                  <a:lnTo>
                    <a:pt x="32" y="936"/>
                  </a:lnTo>
                  <a:lnTo>
                    <a:pt x="32" y="939"/>
                  </a:lnTo>
                  <a:lnTo>
                    <a:pt x="35" y="942"/>
                  </a:lnTo>
                  <a:lnTo>
                    <a:pt x="36" y="947"/>
                  </a:lnTo>
                  <a:lnTo>
                    <a:pt x="39" y="950"/>
                  </a:lnTo>
                  <a:lnTo>
                    <a:pt x="42" y="955"/>
                  </a:lnTo>
                  <a:lnTo>
                    <a:pt x="44" y="958"/>
                  </a:lnTo>
                  <a:lnTo>
                    <a:pt x="47" y="961"/>
                  </a:lnTo>
                  <a:lnTo>
                    <a:pt x="49" y="964"/>
                  </a:lnTo>
                  <a:lnTo>
                    <a:pt x="52" y="967"/>
                  </a:lnTo>
                  <a:lnTo>
                    <a:pt x="55" y="972"/>
                  </a:lnTo>
                  <a:lnTo>
                    <a:pt x="58" y="975"/>
                  </a:lnTo>
                  <a:lnTo>
                    <a:pt x="61" y="979"/>
                  </a:lnTo>
                  <a:lnTo>
                    <a:pt x="64" y="984"/>
                  </a:lnTo>
                  <a:lnTo>
                    <a:pt x="67" y="987"/>
                  </a:lnTo>
                  <a:lnTo>
                    <a:pt x="73" y="993"/>
                  </a:lnTo>
                  <a:lnTo>
                    <a:pt x="80" y="999"/>
                  </a:lnTo>
                  <a:lnTo>
                    <a:pt x="85" y="1002"/>
                  </a:lnTo>
                  <a:lnTo>
                    <a:pt x="88" y="1006"/>
                  </a:lnTo>
                  <a:lnTo>
                    <a:pt x="91" y="1009"/>
                  </a:lnTo>
                  <a:lnTo>
                    <a:pt x="96" y="1012"/>
                  </a:lnTo>
                  <a:lnTo>
                    <a:pt x="100" y="1015"/>
                  </a:lnTo>
                  <a:lnTo>
                    <a:pt x="103" y="1018"/>
                  </a:lnTo>
                  <a:lnTo>
                    <a:pt x="108" y="1021"/>
                  </a:lnTo>
                  <a:lnTo>
                    <a:pt x="112" y="1022"/>
                  </a:lnTo>
                  <a:lnTo>
                    <a:pt x="117" y="1026"/>
                  </a:lnTo>
                  <a:lnTo>
                    <a:pt x="121" y="1027"/>
                  </a:lnTo>
                  <a:lnTo>
                    <a:pt x="126" y="1030"/>
                  </a:lnTo>
                  <a:lnTo>
                    <a:pt x="132" y="1033"/>
                  </a:lnTo>
                  <a:lnTo>
                    <a:pt x="138" y="1033"/>
                  </a:lnTo>
                  <a:lnTo>
                    <a:pt x="144" y="1036"/>
                  </a:lnTo>
                  <a:lnTo>
                    <a:pt x="150" y="1038"/>
                  </a:lnTo>
                  <a:lnTo>
                    <a:pt x="156" y="1039"/>
                  </a:lnTo>
                  <a:lnTo>
                    <a:pt x="162" y="1041"/>
                  </a:lnTo>
                  <a:lnTo>
                    <a:pt x="168" y="1043"/>
                  </a:lnTo>
                  <a:lnTo>
                    <a:pt x="173" y="1044"/>
                  </a:lnTo>
                  <a:lnTo>
                    <a:pt x="176" y="1044"/>
                  </a:lnTo>
                  <a:lnTo>
                    <a:pt x="181" y="1046"/>
                  </a:lnTo>
                  <a:lnTo>
                    <a:pt x="184" y="1046"/>
                  </a:lnTo>
                  <a:lnTo>
                    <a:pt x="190" y="1046"/>
                  </a:lnTo>
                  <a:lnTo>
                    <a:pt x="197" y="1046"/>
                  </a:lnTo>
                  <a:lnTo>
                    <a:pt x="200" y="1046"/>
                  </a:lnTo>
                  <a:lnTo>
                    <a:pt x="203" y="1046"/>
                  </a:lnTo>
                  <a:lnTo>
                    <a:pt x="208" y="1046"/>
                  </a:lnTo>
                  <a:lnTo>
                    <a:pt x="211" y="1046"/>
                  </a:lnTo>
                  <a:lnTo>
                    <a:pt x="214" y="1046"/>
                  </a:lnTo>
                  <a:lnTo>
                    <a:pt x="217" y="1046"/>
                  </a:lnTo>
                  <a:lnTo>
                    <a:pt x="222" y="1044"/>
                  </a:lnTo>
                  <a:lnTo>
                    <a:pt x="225" y="1044"/>
                  </a:lnTo>
                  <a:lnTo>
                    <a:pt x="228" y="1044"/>
                  </a:lnTo>
                  <a:lnTo>
                    <a:pt x="234" y="1044"/>
                  </a:lnTo>
                  <a:lnTo>
                    <a:pt x="237" y="1043"/>
                  </a:lnTo>
                  <a:lnTo>
                    <a:pt x="240" y="1043"/>
                  </a:lnTo>
                  <a:lnTo>
                    <a:pt x="244" y="1041"/>
                  </a:lnTo>
                  <a:lnTo>
                    <a:pt x="247" y="1039"/>
                  </a:lnTo>
                  <a:lnTo>
                    <a:pt x="252" y="1039"/>
                  </a:lnTo>
                  <a:lnTo>
                    <a:pt x="255" y="1039"/>
                  </a:lnTo>
                  <a:lnTo>
                    <a:pt x="258" y="1038"/>
                  </a:lnTo>
                  <a:lnTo>
                    <a:pt x="262" y="1036"/>
                  </a:lnTo>
                  <a:lnTo>
                    <a:pt x="267" y="1035"/>
                  </a:lnTo>
                  <a:lnTo>
                    <a:pt x="270" y="1033"/>
                  </a:lnTo>
                  <a:lnTo>
                    <a:pt x="275" y="1033"/>
                  </a:lnTo>
                  <a:lnTo>
                    <a:pt x="278" y="1032"/>
                  </a:lnTo>
                  <a:lnTo>
                    <a:pt x="281" y="1030"/>
                  </a:lnTo>
                  <a:lnTo>
                    <a:pt x="285" y="1029"/>
                  </a:lnTo>
                  <a:lnTo>
                    <a:pt x="288" y="1027"/>
                  </a:lnTo>
                  <a:lnTo>
                    <a:pt x="293" y="1026"/>
                  </a:lnTo>
                  <a:lnTo>
                    <a:pt x="297" y="1024"/>
                  </a:lnTo>
                  <a:lnTo>
                    <a:pt x="302" y="1022"/>
                  </a:lnTo>
                  <a:lnTo>
                    <a:pt x="305" y="1021"/>
                  </a:lnTo>
                  <a:lnTo>
                    <a:pt x="309" y="1019"/>
                  </a:lnTo>
                  <a:lnTo>
                    <a:pt x="313" y="1018"/>
                  </a:lnTo>
                  <a:lnTo>
                    <a:pt x="317" y="1015"/>
                  </a:lnTo>
                  <a:lnTo>
                    <a:pt x="322" y="1015"/>
                  </a:lnTo>
                  <a:lnTo>
                    <a:pt x="326" y="1012"/>
                  </a:lnTo>
                  <a:lnTo>
                    <a:pt x="329" y="1010"/>
                  </a:lnTo>
                  <a:lnTo>
                    <a:pt x="334" y="1009"/>
                  </a:lnTo>
                  <a:lnTo>
                    <a:pt x="338" y="1006"/>
                  </a:lnTo>
                  <a:lnTo>
                    <a:pt x="341" y="1004"/>
                  </a:lnTo>
                  <a:lnTo>
                    <a:pt x="346" y="1001"/>
                  </a:lnTo>
                  <a:lnTo>
                    <a:pt x="350" y="998"/>
                  </a:lnTo>
                  <a:lnTo>
                    <a:pt x="353" y="996"/>
                  </a:lnTo>
                  <a:lnTo>
                    <a:pt x="358" y="993"/>
                  </a:lnTo>
                  <a:lnTo>
                    <a:pt x="364" y="992"/>
                  </a:lnTo>
                  <a:lnTo>
                    <a:pt x="369" y="990"/>
                  </a:lnTo>
                  <a:lnTo>
                    <a:pt x="387" y="973"/>
                  </a:lnTo>
                  <a:lnTo>
                    <a:pt x="407" y="959"/>
                  </a:lnTo>
                  <a:lnTo>
                    <a:pt x="426" y="944"/>
                  </a:lnTo>
                  <a:lnTo>
                    <a:pt x="446" y="930"/>
                  </a:lnTo>
                  <a:lnTo>
                    <a:pt x="466" y="913"/>
                  </a:lnTo>
                  <a:lnTo>
                    <a:pt x="485" y="899"/>
                  </a:lnTo>
                  <a:lnTo>
                    <a:pt x="505" y="884"/>
                  </a:lnTo>
                  <a:lnTo>
                    <a:pt x="525" y="870"/>
                  </a:lnTo>
                  <a:lnTo>
                    <a:pt x="543" y="855"/>
                  </a:lnTo>
                  <a:lnTo>
                    <a:pt x="564" y="841"/>
                  </a:lnTo>
                  <a:lnTo>
                    <a:pt x="584" y="825"/>
                  </a:lnTo>
                  <a:lnTo>
                    <a:pt x="602" y="810"/>
                  </a:lnTo>
                  <a:lnTo>
                    <a:pt x="622" y="794"/>
                  </a:lnTo>
                  <a:lnTo>
                    <a:pt x="643" y="781"/>
                  </a:lnTo>
                  <a:lnTo>
                    <a:pt x="661" y="765"/>
                  </a:lnTo>
                  <a:lnTo>
                    <a:pt x="681" y="750"/>
                  </a:lnTo>
                  <a:lnTo>
                    <a:pt x="701" y="736"/>
                  </a:lnTo>
                  <a:lnTo>
                    <a:pt x="721" y="719"/>
                  </a:lnTo>
                  <a:lnTo>
                    <a:pt x="740" y="705"/>
                  </a:lnTo>
                  <a:lnTo>
                    <a:pt x="760" y="690"/>
                  </a:lnTo>
                  <a:lnTo>
                    <a:pt x="780" y="676"/>
                  </a:lnTo>
                  <a:lnTo>
                    <a:pt x="800" y="659"/>
                  </a:lnTo>
                  <a:lnTo>
                    <a:pt x="819" y="645"/>
                  </a:lnTo>
                  <a:lnTo>
                    <a:pt x="839" y="630"/>
                  </a:lnTo>
                  <a:lnTo>
                    <a:pt x="857" y="616"/>
                  </a:lnTo>
                  <a:lnTo>
                    <a:pt x="877" y="600"/>
                  </a:lnTo>
                  <a:lnTo>
                    <a:pt x="898" y="587"/>
                  </a:lnTo>
                  <a:lnTo>
                    <a:pt x="916" y="571"/>
                  </a:lnTo>
                  <a:lnTo>
                    <a:pt x="936" y="557"/>
                  </a:lnTo>
                  <a:lnTo>
                    <a:pt x="957" y="540"/>
                  </a:lnTo>
                  <a:lnTo>
                    <a:pt x="977" y="526"/>
                  </a:lnTo>
                  <a:lnTo>
                    <a:pt x="997" y="513"/>
                  </a:lnTo>
                  <a:lnTo>
                    <a:pt x="1016" y="496"/>
                  </a:lnTo>
                  <a:lnTo>
                    <a:pt x="1036" y="482"/>
                  </a:lnTo>
                  <a:lnTo>
                    <a:pt x="1054" y="466"/>
                  </a:lnTo>
                  <a:lnTo>
                    <a:pt x="1074" y="452"/>
                  </a:lnTo>
                  <a:lnTo>
                    <a:pt x="1094" y="436"/>
                  </a:lnTo>
                  <a:lnTo>
                    <a:pt x="1114" y="422"/>
                  </a:lnTo>
                  <a:lnTo>
                    <a:pt x="1133" y="406"/>
                  </a:lnTo>
                  <a:lnTo>
                    <a:pt x="1155" y="392"/>
                  </a:lnTo>
                  <a:lnTo>
                    <a:pt x="1173" y="377"/>
                  </a:lnTo>
                  <a:lnTo>
                    <a:pt x="1192" y="363"/>
                  </a:lnTo>
                  <a:lnTo>
                    <a:pt x="1212" y="346"/>
                  </a:lnTo>
                  <a:lnTo>
                    <a:pt x="1232" y="334"/>
                  </a:lnTo>
                  <a:lnTo>
                    <a:pt x="1250" y="317"/>
                  </a:lnTo>
                  <a:lnTo>
                    <a:pt x="1271" y="303"/>
                  </a:lnTo>
                  <a:lnTo>
                    <a:pt x="1291" y="288"/>
                  </a:lnTo>
                  <a:lnTo>
                    <a:pt x="1311" y="272"/>
                  </a:lnTo>
                  <a:lnTo>
                    <a:pt x="1329" y="258"/>
                  </a:lnTo>
                  <a:lnTo>
                    <a:pt x="1350" y="243"/>
                  </a:lnTo>
                  <a:lnTo>
                    <a:pt x="1368" y="228"/>
                  </a:lnTo>
                  <a:lnTo>
                    <a:pt x="1388" y="212"/>
                  </a:lnTo>
                  <a:lnTo>
                    <a:pt x="1408" y="198"/>
                  </a:lnTo>
                  <a:lnTo>
                    <a:pt x="1428" y="183"/>
                  </a:lnTo>
                  <a:lnTo>
                    <a:pt x="1447" y="167"/>
                  </a:lnTo>
                  <a:lnTo>
                    <a:pt x="1467" y="154"/>
                  </a:lnTo>
                  <a:lnTo>
                    <a:pt x="1487" y="140"/>
                  </a:lnTo>
                  <a:lnTo>
                    <a:pt x="1507" y="123"/>
                  </a:lnTo>
                  <a:lnTo>
                    <a:pt x="1526" y="109"/>
                  </a:lnTo>
                  <a:lnTo>
                    <a:pt x="1546" y="93"/>
                  </a:lnTo>
                  <a:lnTo>
                    <a:pt x="1566" y="80"/>
                  </a:lnTo>
                  <a:lnTo>
                    <a:pt x="1585" y="64"/>
                  </a:lnTo>
                  <a:lnTo>
                    <a:pt x="1605" y="49"/>
                  </a:lnTo>
                  <a:lnTo>
                    <a:pt x="1625" y="35"/>
                  </a:lnTo>
                  <a:lnTo>
                    <a:pt x="1599" y="0"/>
                  </a:lnTo>
                  <a:lnTo>
                    <a:pt x="1578" y="13"/>
                  </a:lnTo>
                  <a:lnTo>
                    <a:pt x="1560" y="29"/>
                  </a:lnTo>
                  <a:lnTo>
                    <a:pt x="1540" y="44"/>
                  </a:lnTo>
                  <a:lnTo>
                    <a:pt x="1520" y="58"/>
                  </a:lnTo>
                  <a:lnTo>
                    <a:pt x="1500" y="73"/>
                  </a:lnTo>
                  <a:lnTo>
                    <a:pt x="1481" y="87"/>
                  </a:lnTo>
                  <a:lnTo>
                    <a:pt x="1461" y="103"/>
                  </a:lnTo>
                  <a:lnTo>
                    <a:pt x="1441" y="118"/>
                  </a:lnTo>
                  <a:lnTo>
                    <a:pt x="1422" y="132"/>
                  </a:lnTo>
                  <a:lnTo>
                    <a:pt x="1402" y="147"/>
                  </a:lnTo>
                  <a:lnTo>
                    <a:pt x="1382" y="163"/>
                  </a:lnTo>
                  <a:lnTo>
                    <a:pt x="1362" y="177"/>
                  </a:lnTo>
                  <a:lnTo>
                    <a:pt x="1344" y="192"/>
                  </a:lnTo>
                  <a:lnTo>
                    <a:pt x="1324" y="206"/>
                  </a:lnTo>
                  <a:lnTo>
                    <a:pt x="1305" y="221"/>
                  </a:lnTo>
                  <a:lnTo>
                    <a:pt x="1285" y="237"/>
                  </a:lnTo>
                  <a:lnTo>
                    <a:pt x="1265" y="251"/>
                  </a:lnTo>
                  <a:lnTo>
                    <a:pt x="1246" y="266"/>
                  </a:lnTo>
                  <a:lnTo>
                    <a:pt x="1226" y="281"/>
                  </a:lnTo>
                  <a:lnTo>
                    <a:pt x="1206" y="297"/>
                  </a:lnTo>
                  <a:lnTo>
                    <a:pt x="1186" y="311"/>
                  </a:lnTo>
                  <a:lnTo>
                    <a:pt x="1167" y="326"/>
                  </a:lnTo>
                  <a:lnTo>
                    <a:pt x="1148" y="340"/>
                  </a:lnTo>
                  <a:lnTo>
                    <a:pt x="1129" y="355"/>
                  </a:lnTo>
                  <a:lnTo>
                    <a:pt x="1108" y="369"/>
                  </a:lnTo>
                  <a:lnTo>
                    <a:pt x="1089" y="385"/>
                  </a:lnTo>
                  <a:lnTo>
                    <a:pt x="1070" y="400"/>
                  </a:lnTo>
                  <a:lnTo>
                    <a:pt x="1050" y="415"/>
                  </a:lnTo>
                  <a:lnTo>
                    <a:pt x="1030" y="429"/>
                  </a:lnTo>
                  <a:lnTo>
                    <a:pt x="1010" y="445"/>
                  </a:lnTo>
                  <a:lnTo>
                    <a:pt x="991" y="460"/>
                  </a:lnTo>
                  <a:lnTo>
                    <a:pt x="971" y="476"/>
                  </a:lnTo>
                  <a:lnTo>
                    <a:pt x="953" y="489"/>
                  </a:lnTo>
                  <a:lnTo>
                    <a:pt x="933" y="505"/>
                  </a:lnTo>
                  <a:lnTo>
                    <a:pt x="912" y="520"/>
                  </a:lnTo>
                  <a:lnTo>
                    <a:pt x="894" y="534"/>
                  </a:lnTo>
                  <a:lnTo>
                    <a:pt x="874" y="550"/>
                  </a:lnTo>
                  <a:lnTo>
                    <a:pt x="854" y="563"/>
                  </a:lnTo>
                  <a:lnTo>
                    <a:pt x="834" y="580"/>
                  </a:lnTo>
                  <a:lnTo>
                    <a:pt x="815" y="594"/>
                  </a:lnTo>
                  <a:lnTo>
                    <a:pt x="795" y="610"/>
                  </a:lnTo>
                  <a:lnTo>
                    <a:pt x="775" y="623"/>
                  </a:lnTo>
                  <a:lnTo>
                    <a:pt x="757" y="639"/>
                  </a:lnTo>
                  <a:lnTo>
                    <a:pt x="737" y="653"/>
                  </a:lnTo>
                  <a:lnTo>
                    <a:pt x="716" y="670"/>
                  </a:lnTo>
                  <a:lnTo>
                    <a:pt x="696" y="684"/>
                  </a:lnTo>
                  <a:lnTo>
                    <a:pt x="678" y="699"/>
                  </a:lnTo>
                  <a:lnTo>
                    <a:pt x="658" y="713"/>
                  </a:lnTo>
                  <a:lnTo>
                    <a:pt x="637" y="728"/>
                  </a:lnTo>
                  <a:lnTo>
                    <a:pt x="619" y="744"/>
                  </a:lnTo>
                  <a:lnTo>
                    <a:pt x="599" y="758"/>
                  </a:lnTo>
                  <a:lnTo>
                    <a:pt x="580" y="774"/>
                  </a:lnTo>
                  <a:lnTo>
                    <a:pt x="560" y="787"/>
                  </a:lnTo>
                  <a:lnTo>
                    <a:pt x="540" y="804"/>
                  </a:lnTo>
                  <a:lnTo>
                    <a:pt x="520" y="818"/>
                  </a:lnTo>
                  <a:lnTo>
                    <a:pt x="501" y="833"/>
                  </a:lnTo>
                  <a:lnTo>
                    <a:pt x="481" y="847"/>
                  </a:lnTo>
                  <a:lnTo>
                    <a:pt x="463" y="862"/>
                  </a:lnTo>
                  <a:lnTo>
                    <a:pt x="441" y="876"/>
                  </a:lnTo>
                  <a:lnTo>
                    <a:pt x="423" y="893"/>
                  </a:lnTo>
                  <a:lnTo>
                    <a:pt x="404" y="907"/>
                  </a:lnTo>
                  <a:lnTo>
                    <a:pt x="384" y="922"/>
                  </a:lnTo>
                  <a:lnTo>
                    <a:pt x="364" y="936"/>
                  </a:lnTo>
                  <a:lnTo>
                    <a:pt x="346" y="953"/>
                  </a:lnTo>
                  <a:lnTo>
                    <a:pt x="341" y="955"/>
                  </a:lnTo>
                  <a:lnTo>
                    <a:pt x="338" y="956"/>
                  </a:lnTo>
                  <a:lnTo>
                    <a:pt x="334" y="958"/>
                  </a:lnTo>
                  <a:lnTo>
                    <a:pt x="331" y="961"/>
                  </a:lnTo>
                  <a:lnTo>
                    <a:pt x="328" y="962"/>
                  </a:lnTo>
                  <a:lnTo>
                    <a:pt x="323" y="964"/>
                  </a:lnTo>
                  <a:lnTo>
                    <a:pt x="319" y="967"/>
                  </a:lnTo>
                  <a:lnTo>
                    <a:pt x="316" y="967"/>
                  </a:lnTo>
                  <a:lnTo>
                    <a:pt x="311" y="969"/>
                  </a:lnTo>
                  <a:lnTo>
                    <a:pt x="308" y="972"/>
                  </a:lnTo>
                  <a:lnTo>
                    <a:pt x="305" y="973"/>
                  </a:lnTo>
                  <a:lnTo>
                    <a:pt x="302" y="975"/>
                  </a:lnTo>
                  <a:lnTo>
                    <a:pt x="294" y="978"/>
                  </a:lnTo>
                  <a:lnTo>
                    <a:pt x="288" y="982"/>
                  </a:lnTo>
                  <a:lnTo>
                    <a:pt x="285" y="982"/>
                  </a:lnTo>
                  <a:lnTo>
                    <a:pt x="281" y="986"/>
                  </a:lnTo>
                  <a:lnTo>
                    <a:pt x="278" y="986"/>
                  </a:lnTo>
                  <a:lnTo>
                    <a:pt x="275" y="987"/>
                  </a:lnTo>
                  <a:lnTo>
                    <a:pt x="269" y="989"/>
                  </a:lnTo>
                  <a:lnTo>
                    <a:pt x="262" y="992"/>
                  </a:lnTo>
                  <a:lnTo>
                    <a:pt x="255" y="993"/>
                  </a:lnTo>
                  <a:lnTo>
                    <a:pt x="249" y="995"/>
                  </a:lnTo>
                  <a:lnTo>
                    <a:pt x="243" y="996"/>
                  </a:lnTo>
                  <a:lnTo>
                    <a:pt x="237" y="998"/>
                  </a:lnTo>
                  <a:lnTo>
                    <a:pt x="231" y="998"/>
                  </a:lnTo>
                  <a:lnTo>
                    <a:pt x="223" y="999"/>
                  </a:lnTo>
                  <a:lnTo>
                    <a:pt x="217" y="999"/>
                  </a:lnTo>
                  <a:lnTo>
                    <a:pt x="212" y="1001"/>
                  </a:lnTo>
                  <a:lnTo>
                    <a:pt x="206" y="1001"/>
                  </a:lnTo>
                  <a:lnTo>
                    <a:pt x="202" y="1001"/>
                  </a:lnTo>
                  <a:lnTo>
                    <a:pt x="196" y="1001"/>
                  </a:lnTo>
                  <a:lnTo>
                    <a:pt x="190" y="1001"/>
                  </a:lnTo>
                  <a:lnTo>
                    <a:pt x="185" y="999"/>
                  </a:lnTo>
                  <a:lnTo>
                    <a:pt x="179" y="999"/>
                  </a:lnTo>
                  <a:lnTo>
                    <a:pt x="174" y="998"/>
                  </a:lnTo>
                  <a:lnTo>
                    <a:pt x="168" y="998"/>
                  </a:lnTo>
                  <a:lnTo>
                    <a:pt x="162" y="996"/>
                  </a:lnTo>
                  <a:lnTo>
                    <a:pt x="158" y="995"/>
                  </a:lnTo>
                  <a:lnTo>
                    <a:pt x="153" y="993"/>
                  </a:lnTo>
                  <a:lnTo>
                    <a:pt x="149" y="992"/>
                  </a:lnTo>
                  <a:lnTo>
                    <a:pt x="144" y="990"/>
                  </a:lnTo>
                  <a:lnTo>
                    <a:pt x="141" y="989"/>
                  </a:lnTo>
                  <a:lnTo>
                    <a:pt x="138" y="986"/>
                  </a:lnTo>
                  <a:lnTo>
                    <a:pt x="134" y="986"/>
                  </a:lnTo>
                  <a:lnTo>
                    <a:pt x="126" y="979"/>
                  </a:lnTo>
                  <a:lnTo>
                    <a:pt x="120" y="975"/>
                  </a:lnTo>
                  <a:lnTo>
                    <a:pt x="114" y="969"/>
                  </a:lnTo>
                  <a:lnTo>
                    <a:pt x="108" y="964"/>
                  </a:lnTo>
                  <a:lnTo>
                    <a:pt x="103" y="959"/>
                  </a:lnTo>
                  <a:lnTo>
                    <a:pt x="97" y="955"/>
                  </a:lnTo>
                  <a:lnTo>
                    <a:pt x="91" y="949"/>
                  </a:lnTo>
                  <a:lnTo>
                    <a:pt x="86" y="941"/>
                  </a:lnTo>
                  <a:lnTo>
                    <a:pt x="82" y="935"/>
                  </a:lnTo>
                  <a:lnTo>
                    <a:pt x="79" y="930"/>
                  </a:lnTo>
                  <a:lnTo>
                    <a:pt x="74" y="924"/>
                  </a:lnTo>
                  <a:lnTo>
                    <a:pt x="71" y="916"/>
                  </a:lnTo>
                  <a:lnTo>
                    <a:pt x="67" y="910"/>
                  </a:lnTo>
                  <a:lnTo>
                    <a:pt x="65" y="905"/>
                  </a:lnTo>
                  <a:lnTo>
                    <a:pt x="61" y="899"/>
                  </a:lnTo>
                  <a:lnTo>
                    <a:pt x="59" y="893"/>
                  </a:lnTo>
                  <a:lnTo>
                    <a:pt x="55" y="887"/>
                  </a:lnTo>
                  <a:lnTo>
                    <a:pt x="55" y="882"/>
                  </a:lnTo>
                  <a:lnTo>
                    <a:pt x="52" y="876"/>
                  </a:lnTo>
                  <a:lnTo>
                    <a:pt x="49" y="870"/>
                  </a:lnTo>
                  <a:lnTo>
                    <a:pt x="49" y="865"/>
                  </a:lnTo>
                  <a:lnTo>
                    <a:pt x="47" y="862"/>
                  </a:lnTo>
                  <a:lnTo>
                    <a:pt x="46" y="858"/>
                  </a:lnTo>
                  <a:lnTo>
                    <a:pt x="44" y="855"/>
                  </a:lnTo>
                  <a:lnTo>
                    <a:pt x="42" y="851"/>
                  </a:lnTo>
                  <a:lnTo>
                    <a:pt x="42" y="848"/>
                  </a:lnTo>
                  <a:lnTo>
                    <a:pt x="42" y="845"/>
                  </a:lnTo>
                  <a:lnTo>
                    <a:pt x="0" y="853"/>
                  </a:lnTo>
                  <a:close/>
                </a:path>
              </a:pathLst>
            </a:custGeom>
            <a:solidFill>
              <a:srgbClr val="000000"/>
            </a:solidFill>
            <a:ln w="9525">
              <a:noFill/>
              <a:round/>
              <a:headEnd/>
              <a:tailEnd/>
            </a:ln>
          </p:spPr>
          <p:txBody>
            <a:bodyPr/>
            <a:lstStyle/>
            <a:p>
              <a:endParaRPr lang="en-US"/>
            </a:p>
          </p:txBody>
        </p:sp>
        <p:sp>
          <p:nvSpPr>
            <p:cNvPr id="101402" name="Freeform 16"/>
            <p:cNvSpPr>
              <a:spLocks/>
            </p:cNvSpPr>
            <p:nvPr/>
          </p:nvSpPr>
          <p:spPr bwMode="auto">
            <a:xfrm>
              <a:off x="9323" y="3655"/>
              <a:ext cx="1493" cy="1105"/>
            </a:xfrm>
            <a:custGeom>
              <a:avLst/>
              <a:gdLst>
                <a:gd name="T0" fmla="*/ 1359 w 1493"/>
                <a:gd name="T1" fmla="*/ 31 h 1105"/>
                <a:gd name="T2" fmla="*/ 1303 w 1493"/>
                <a:gd name="T3" fmla="*/ 79 h 1105"/>
                <a:gd name="T4" fmla="*/ 1250 w 1493"/>
                <a:gd name="T5" fmla="*/ 127 h 1105"/>
                <a:gd name="T6" fmla="*/ 1194 w 1493"/>
                <a:gd name="T7" fmla="*/ 174 h 1105"/>
                <a:gd name="T8" fmla="*/ 1141 w 1493"/>
                <a:gd name="T9" fmla="*/ 222 h 1105"/>
                <a:gd name="T10" fmla="*/ 1086 w 1493"/>
                <a:gd name="T11" fmla="*/ 268 h 1105"/>
                <a:gd name="T12" fmla="*/ 1032 w 1493"/>
                <a:gd name="T13" fmla="*/ 316 h 1105"/>
                <a:gd name="T14" fmla="*/ 977 w 1493"/>
                <a:gd name="T15" fmla="*/ 364 h 1105"/>
                <a:gd name="T16" fmla="*/ 923 w 1493"/>
                <a:gd name="T17" fmla="*/ 412 h 1105"/>
                <a:gd name="T18" fmla="*/ 868 w 1493"/>
                <a:gd name="T19" fmla="*/ 459 h 1105"/>
                <a:gd name="T20" fmla="*/ 813 w 1493"/>
                <a:gd name="T21" fmla="*/ 507 h 1105"/>
                <a:gd name="T22" fmla="*/ 759 w 1493"/>
                <a:gd name="T23" fmla="*/ 555 h 1105"/>
                <a:gd name="T24" fmla="*/ 704 w 1493"/>
                <a:gd name="T25" fmla="*/ 604 h 1105"/>
                <a:gd name="T26" fmla="*/ 649 w 1493"/>
                <a:gd name="T27" fmla="*/ 650 h 1105"/>
                <a:gd name="T28" fmla="*/ 595 w 1493"/>
                <a:gd name="T29" fmla="*/ 698 h 1105"/>
                <a:gd name="T30" fmla="*/ 540 w 1493"/>
                <a:gd name="T31" fmla="*/ 746 h 1105"/>
                <a:gd name="T32" fmla="*/ 486 w 1493"/>
                <a:gd name="T33" fmla="*/ 794 h 1105"/>
                <a:gd name="T34" fmla="*/ 431 w 1493"/>
                <a:gd name="T35" fmla="*/ 840 h 1105"/>
                <a:gd name="T36" fmla="*/ 376 w 1493"/>
                <a:gd name="T37" fmla="*/ 889 h 1105"/>
                <a:gd name="T38" fmla="*/ 322 w 1493"/>
                <a:gd name="T39" fmla="*/ 937 h 1105"/>
                <a:gd name="T40" fmla="*/ 267 w 1493"/>
                <a:gd name="T41" fmla="*/ 985 h 1105"/>
                <a:gd name="T42" fmla="*/ 228 w 1493"/>
                <a:gd name="T43" fmla="*/ 1020 h 1105"/>
                <a:gd name="T44" fmla="*/ 220 w 1493"/>
                <a:gd name="T45" fmla="*/ 1033 h 1105"/>
                <a:gd name="T46" fmla="*/ 208 w 1493"/>
                <a:gd name="T47" fmla="*/ 1040 h 1105"/>
                <a:gd name="T48" fmla="*/ 196 w 1493"/>
                <a:gd name="T49" fmla="*/ 1048 h 1105"/>
                <a:gd name="T50" fmla="*/ 184 w 1493"/>
                <a:gd name="T51" fmla="*/ 1053 h 1105"/>
                <a:gd name="T52" fmla="*/ 173 w 1493"/>
                <a:gd name="T53" fmla="*/ 1057 h 1105"/>
                <a:gd name="T54" fmla="*/ 159 w 1493"/>
                <a:gd name="T55" fmla="*/ 1059 h 1105"/>
                <a:gd name="T56" fmla="*/ 147 w 1493"/>
                <a:gd name="T57" fmla="*/ 1060 h 1105"/>
                <a:gd name="T58" fmla="*/ 134 w 1493"/>
                <a:gd name="T59" fmla="*/ 1060 h 1105"/>
                <a:gd name="T60" fmla="*/ 120 w 1493"/>
                <a:gd name="T61" fmla="*/ 1059 h 1105"/>
                <a:gd name="T62" fmla="*/ 108 w 1493"/>
                <a:gd name="T63" fmla="*/ 1057 h 1105"/>
                <a:gd name="T64" fmla="*/ 94 w 1493"/>
                <a:gd name="T65" fmla="*/ 1054 h 1105"/>
                <a:gd name="T66" fmla="*/ 82 w 1493"/>
                <a:gd name="T67" fmla="*/ 1051 h 1105"/>
                <a:gd name="T68" fmla="*/ 71 w 1493"/>
                <a:gd name="T69" fmla="*/ 1048 h 1105"/>
                <a:gd name="T70" fmla="*/ 61 w 1493"/>
                <a:gd name="T71" fmla="*/ 1043 h 1105"/>
                <a:gd name="T72" fmla="*/ 47 w 1493"/>
                <a:gd name="T73" fmla="*/ 1039 h 1105"/>
                <a:gd name="T74" fmla="*/ 30 w 1493"/>
                <a:gd name="T75" fmla="*/ 1029 h 1105"/>
                <a:gd name="T76" fmla="*/ 23 w 1493"/>
                <a:gd name="T77" fmla="*/ 1026 h 1105"/>
                <a:gd name="T78" fmla="*/ 12 w 1493"/>
                <a:gd name="T79" fmla="*/ 1070 h 1105"/>
                <a:gd name="T80" fmla="*/ 23 w 1493"/>
                <a:gd name="T81" fmla="*/ 1076 h 1105"/>
                <a:gd name="T82" fmla="*/ 34 w 1493"/>
                <a:gd name="T83" fmla="*/ 1080 h 1105"/>
                <a:gd name="T84" fmla="*/ 46 w 1493"/>
                <a:gd name="T85" fmla="*/ 1085 h 1105"/>
                <a:gd name="T86" fmla="*/ 58 w 1493"/>
                <a:gd name="T87" fmla="*/ 1090 h 1105"/>
                <a:gd name="T88" fmla="*/ 71 w 1493"/>
                <a:gd name="T89" fmla="*/ 1093 h 1105"/>
                <a:gd name="T90" fmla="*/ 84 w 1493"/>
                <a:gd name="T91" fmla="*/ 1097 h 1105"/>
                <a:gd name="T92" fmla="*/ 97 w 1493"/>
                <a:gd name="T93" fmla="*/ 1100 h 1105"/>
                <a:gd name="T94" fmla="*/ 112 w 1493"/>
                <a:gd name="T95" fmla="*/ 1103 h 1105"/>
                <a:gd name="T96" fmla="*/ 125 w 1493"/>
                <a:gd name="T97" fmla="*/ 1105 h 1105"/>
                <a:gd name="T98" fmla="*/ 140 w 1493"/>
                <a:gd name="T99" fmla="*/ 1105 h 1105"/>
                <a:gd name="T100" fmla="*/ 153 w 1493"/>
                <a:gd name="T101" fmla="*/ 1105 h 1105"/>
                <a:gd name="T102" fmla="*/ 169 w 1493"/>
                <a:gd name="T103" fmla="*/ 1103 h 1105"/>
                <a:gd name="T104" fmla="*/ 181 w 1493"/>
                <a:gd name="T105" fmla="*/ 1100 h 1105"/>
                <a:gd name="T106" fmla="*/ 194 w 1493"/>
                <a:gd name="T107" fmla="*/ 1097 h 1105"/>
                <a:gd name="T108" fmla="*/ 208 w 1493"/>
                <a:gd name="T109" fmla="*/ 1093 h 1105"/>
                <a:gd name="T110" fmla="*/ 220 w 1493"/>
                <a:gd name="T111" fmla="*/ 1086 h 1105"/>
                <a:gd name="T112" fmla="*/ 232 w 1493"/>
                <a:gd name="T113" fmla="*/ 1077 h 1105"/>
                <a:gd name="T114" fmla="*/ 244 w 1493"/>
                <a:gd name="T115" fmla="*/ 1068 h 1105"/>
                <a:gd name="T116" fmla="*/ 255 w 1493"/>
                <a:gd name="T117" fmla="*/ 1057 h 1105"/>
                <a:gd name="T118" fmla="*/ 267 w 1493"/>
                <a:gd name="T119" fmla="*/ 1045 h 1105"/>
                <a:gd name="T120" fmla="*/ 1493 w 1493"/>
                <a:gd name="T121" fmla="*/ 134 h 110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93"/>
                <a:gd name="T184" fmla="*/ 0 h 1105"/>
                <a:gd name="T185" fmla="*/ 1493 w 1493"/>
                <a:gd name="T186" fmla="*/ 1105 h 110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93" h="1105">
                  <a:moveTo>
                    <a:pt x="1396" y="0"/>
                  </a:moveTo>
                  <a:lnTo>
                    <a:pt x="1378" y="14"/>
                  </a:lnTo>
                  <a:lnTo>
                    <a:pt x="1359" y="31"/>
                  </a:lnTo>
                  <a:lnTo>
                    <a:pt x="1340" y="47"/>
                  </a:lnTo>
                  <a:lnTo>
                    <a:pt x="1323" y="62"/>
                  </a:lnTo>
                  <a:lnTo>
                    <a:pt x="1303" y="79"/>
                  </a:lnTo>
                  <a:lnTo>
                    <a:pt x="1287" y="94"/>
                  </a:lnTo>
                  <a:lnTo>
                    <a:pt x="1267" y="110"/>
                  </a:lnTo>
                  <a:lnTo>
                    <a:pt x="1250" y="127"/>
                  </a:lnTo>
                  <a:lnTo>
                    <a:pt x="1231" y="142"/>
                  </a:lnTo>
                  <a:lnTo>
                    <a:pt x="1212" y="157"/>
                  </a:lnTo>
                  <a:lnTo>
                    <a:pt x="1194" y="174"/>
                  </a:lnTo>
                  <a:lnTo>
                    <a:pt x="1177" y="190"/>
                  </a:lnTo>
                  <a:lnTo>
                    <a:pt x="1159" y="205"/>
                  </a:lnTo>
                  <a:lnTo>
                    <a:pt x="1141" y="222"/>
                  </a:lnTo>
                  <a:lnTo>
                    <a:pt x="1123" y="238"/>
                  </a:lnTo>
                  <a:lnTo>
                    <a:pt x="1105" y="255"/>
                  </a:lnTo>
                  <a:lnTo>
                    <a:pt x="1086" y="268"/>
                  </a:lnTo>
                  <a:lnTo>
                    <a:pt x="1068" y="284"/>
                  </a:lnTo>
                  <a:lnTo>
                    <a:pt x="1050" y="301"/>
                  </a:lnTo>
                  <a:lnTo>
                    <a:pt x="1032" y="316"/>
                  </a:lnTo>
                  <a:lnTo>
                    <a:pt x="1012" y="333"/>
                  </a:lnTo>
                  <a:lnTo>
                    <a:pt x="995" y="348"/>
                  </a:lnTo>
                  <a:lnTo>
                    <a:pt x="977" y="364"/>
                  </a:lnTo>
                  <a:lnTo>
                    <a:pt x="959" y="381"/>
                  </a:lnTo>
                  <a:lnTo>
                    <a:pt x="941" y="396"/>
                  </a:lnTo>
                  <a:lnTo>
                    <a:pt x="923" y="412"/>
                  </a:lnTo>
                  <a:lnTo>
                    <a:pt x="903" y="429"/>
                  </a:lnTo>
                  <a:lnTo>
                    <a:pt x="886" y="444"/>
                  </a:lnTo>
                  <a:lnTo>
                    <a:pt x="868" y="459"/>
                  </a:lnTo>
                  <a:lnTo>
                    <a:pt x="850" y="476"/>
                  </a:lnTo>
                  <a:lnTo>
                    <a:pt x="832" y="492"/>
                  </a:lnTo>
                  <a:lnTo>
                    <a:pt x="813" y="507"/>
                  </a:lnTo>
                  <a:lnTo>
                    <a:pt x="797" y="523"/>
                  </a:lnTo>
                  <a:lnTo>
                    <a:pt x="777" y="540"/>
                  </a:lnTo>
                  <a:lnTo>
                    <a:pt x="759" y="555"/>
                  </a:lnTo>
                  <a:lnTo>
                    <a:pt x="741" y="572"/>
                  </a:lnTo>
                  <a:lnTo>
                    <a:pt x="722" y="586"/>
                  </a:lnTo>
                  <a:lnTo>
                    <a:pt x="704" y="604"/>
                  </a:lnTo>
                  <a:lnTo>
                    <a:pt x="686" y="618"/>
                  </a:lnTo>
                  <a:lnTo>
                    <a:pt x="668" y="635"/>
                  </a:lnTo>
                  <a:lnTo>
                    <a:pt x="649" y="650"/>
                  </a:lnTo>
                  <a:lnTo>
                    <a:pt x="631" y="666"/>
                  </a:lnTo>
                  <a:lnTo>
                    <a:pt x="612" y="683"/>
                  </a:lnTo>
                  <a:lnTo>
                    <a:pt x="595" y="698"/>
                  </a:lnTo>
                  <a:lnTo>
                    <a:pt x="577" y="714"/>
                  </a:lnTo>
                  <a:lnTo>
                    <a:pt x="558" y="731"/>
                  </a:lnTo>
                  <a:lnTo>
                    <a:pt x="540" y="746"/>
                  </a:lnTo>
                  <a:lnTo>
                    <a:pt x="522" y="761"/>
                  </a:lnTo>
                  <a:lnTo>
                    <a:pt x="504" y="778"/>
                  </a:lnTo>
                  <a:lnTo>
                    <a:pt x="486" y="794"/>
                  </a:lnTo>
                  <a:lnTo>
                    <a:pt x="467" y="809"/>
                  </a:lnTo>
                  <a:lnTo>
                    <a:pt x="449" y="826"/>
                  </a:lnTo>
                  <a:lnTo>
                    <a:pt x="431" y="840"/>
                  </a:lnTo>
                  <a:lnTo>
                    <a:pt x="413" y="858"/>
                  </a:lnTo>
                  <a:lnTo>
                    <a:pt x="395" y="872"/>
                  </a:lnTo>
                  <a:lnTo>
                    <a:pt x="376" y="889"/>
                  </a:lnTo>
                  <a:lnTo>
                    <a:pt x="358" y="905"/>
                  </a:lnTo>
                  <a:lnTo>
                    <a:pt x="340" y="922"/>
                  </a:lnTo>
                  <a:lnTo>
                    <a:pt x="322" y="937"/>
                  </a:lnTo>
                  <a:lnTo>
                    <a:pt x="304" y="954"/>
                  </a:lnTo>
                  <a:lnTo>
                    <a:pt x="285" y="968"/>
                  </a:lnTo>
                  <a:lnTo>
                    <a:pt x="267" y="985"/>
                  </a:lnTo>
                  <a:lnTo>
                    <a:pt x="249" y="1000"/>
                  </a:lnTo>
                  <a:lnTo>
                    <a:pt x="231" y="1017"/>
                  </a:lnTo>
                  <a:lnTo>
                    <a:pt x="228" y="1020"/>
                  </a:lnTo>
                  <a:lnTo>
                    <a:pt x="225" y="1025"/>
                  </a:lnTo>
                  <a:lnTo>
                    <a:pt x="222" y="1028"/>
                  </a:lnTo>
                  <a:lnTo>
                    <a:pt x="220" y="1033"/>
                  </a:lnTo>
                  <a:lnTo>
                    <a:pt x="216" y="1034"/>
                  </a:lnTo>
                  <a:lnTo>
                    <a:pt x="213" y="1039"/>
                  </a:lnTo>
                  <a:lnTo>
                    <a:pt x="208" y="1040"/>
                  </a:lnTo>
                  <a:lnTo>
                    <a:pt x="205" y="1045"/>
                  </a:lnTo>
                  <a:lnTo>
                    <a:pt x="200" y="1045"/>
                  </a:lnTo>
                  <a:lnTo>
                    <a:pt x="196" y="1048"/>
                  </a:lnTo>
                  <a:lnTo>
                    <a:pt x="193" y="1051"/>
                  </a:lnTo>
                  <a:lnTo>
                    <a:pt x="190" y="1051"/>
                  </a:lnTo>
                  <a:lnTo>
                    <a:pt x="184" y="1053"/>
                  </a:lnTo>
                  <a:lnTo>
                    <a:pt x="181" y="1056"/>
                  </a:lnTo>
                  <a:lnTo>
                    <a:pt x="178" y="1057"/>
                  </a:lnTo>
                  <a:lnTo>
                    <a:pt x="173" y="1057"/>
                  </a:lnTo>
                  <a:lnTo>
                    <a:pt x="169" y="1059"/>
                  </a:lnTo>
                  <a:lnTo>
                    <a:pt x="164" y="1059"/>
                  </a:lnTo>
                  <a:lnTo>
                    <a:pt x="159" y="1059"/>
                  </a:lnTo>
                  <a:lnTo>
                    <a:pt x="155" y="1060"/>
                  </a:lnTo>
                  <a:lnTo>
                    <a:pt x="150" y="1060"/>
                  </a:lnTo>
                  <a:lnTo>
                    <a:pt x="147" y="1060"/>
                  </a:lnTo>
                  <a:lnTo>
                    <a:pt x="143" y="1060"/>
                  </a:lnTo>
                  <a:lnTo>
                    <a:pt x="138" y="1060"/>
                  </a:lnTo>
                  <a:lnTo>
                    <a:pt x="134" y="1060"/>
                  </a:lnTo>
                  <a:lnTo>
                    <a:pt x="129" y="1060"/>
                  </a:lnTo>
                  <a:lnTo>
                    <a:pt x="125" y="1059"/>
                  </a:lnTo>
                  <a:lnTo>
                    <a:pt x="120" y="1059"/>
                  </a:lnTo>
                  <a:lnTo>
                    <a:pt x="117" y="1057"/>
                  </a:lnTo>
                  <a:lnTo>
                    <a:pt x="112" y="1057"/>
                  </a:lnTo>
                  <a:lnTo>
                    <a:pt x="108" y="1057"/>
                  </a:lnTo>
                  <a:lnTo>
                    <a:pt x="105" y="1057"/>
                  </a:lnTo>
                  <a:lnTo>
                    <a:pt x="100" y="1056"/>
                  </a:lnTo>
                  <a:lnTo>
                    <a:pt x="94" y="1054"/>
                  </a:lnTo>
                  <a:lnTo>
                    <a:pt x="91" y="1053"/>
                  </a:lnTo>
                  <a:lnTo>
                    <a:pt x="88" y="1053"/>
                  </a:lnTo>
                  <a:lnTo>
                    <a:pt x="82" y="1051"/>
                  </a:lnTo>
                  <a:lnTo>
                    <a:pt x="79" y="1051"/>
                  </a:lnTo>
                  <a:lnTo>
                    <a:pt x="76" y="1048"/>
                  </a:lnTo>
                  <a:lnTo>
                    <a:pt x="71" y="1048"/>
                  </a:lnTo>
                  <a:lnTo>
                    <a:pt x="68" y="1045"/>
                  </a:lnTo>
                  <a:lnTo>
                    <a:pt x="65" y="1045"/>
                  </a:lnTo>
                  <a:lnTo>
                    <a:pt x="61" y="1043"/>
                  </a:lnTo>
                  <a:lnTo>
                    <a:pt x="58" y="1043"/>
                  </a:lnTo>
                  <a:lnTo>
                    <a:pt x="52" y="1039"/>
                  </a:lnTo>
                  <a:lnTo>
                    <a:pt x="47" y="1039"/>
                  </a:lnTo>
                  <a:lnTo>
                    <a:pt x="41" y="1034"/>
                  </a:lnTo>
                  <a:lnTo>
                    <a:pt x="35" y="1033"/>
                  </a:lnTo>
                  <a:lnTo>
                    <a:pt x="30" y="1029"/>
                  </a:lnTo>
                  <a:lnTo>
                    <a:pt x="29" y="1028"/>
                  </a:lnTo>
                  <a:lnTo>
                    <a:pt x="23" y="1026"/>
                  </a:lnTo>
                  <a:lnTo>
                    <a:pt x="0" y="1063"/>
                  </a:lnTo>
                  <a:lnTo>
                    <a:pt x="6" y="1068"/>
                  </a:lnTo>
                  <a:lnTo>
                    <a:pt x="12" y="1070"/>
                  </a:lnTo>
                  <a:lnTo>
                    <a:pt x="15" y="1071"/>
                  </a:lnTo>
                  <a:lnTo>
                    <a:pt x="18" y="1074"/>
                  </a:lnTo>
                  <a:lnTo>
                    <a:pt x="23" y="1076"/>
                  </a:lnTo>
                  <a:lnTo>
                    <a:pt x="26" y="1077"/>
                  </a:lnTo>
                  <a:lnTo>
                    <a:pt x="29" y="1079"/>
                  </a:lnTo>
                  <a:lnTo>
                    <a:pt x="34" y="1080"/>
                  </a:lnTo>
                  <a:lnTo>
                    <a:pt x="38" y="1082"/>
                  </a:lnTo>
                  <a:lnTo>
                    <a:pt x="41" y="1083"/>
                  </a:lnTo>
                  <a:lnTo>
                    <a:pt x="46" y="1085"/>
                  </a:lnTo>
                  <a:lnTo>
                    <a:pt x="49" y="1086"/>
                  </a:lnTo>
                  <a:lnTo>
                    <a:pt x="53" y="1088"/>
                  </a:lnTo>
                  <a:lnTo>
                    <a:pt x="58" y="1090"/>
                  </a:lnTo>
                  <a:lnTo>
                    <a:pt x="61" y="1091"/>
                  </a:lnTo>
                  <a:lnTo>
                    <a:pt x="65" y="1093"/>
                  </a:lnTo>
                  <a:lnTo>
                    <a:pt x="71" y="1093"/>
                  </a:lnTo>
                  <a:lnTo>
                    <a:pt x="74" y="1094"/>
                  </a:lnTo>
                  <a:lnTo>
                    <a:pt x="79" y="1096"/>
                  </a:lnTo>
                  <a:lnTo>
                    <a:pt x="84" y="1097"/>
                  </a:lnTo>
                  <a:lnTo>
                    <a:pt x="88" y="1099"/>
                  </a:lnTo>
                  <a:lnTo>
                    <a:pt x="93" y="1099"/>
                  </a:lnTo>
                  <a:lnTo>
                    <a:pt x="97" y="1100"/>
                  </a:lnTo>
                  <a:lnTo>
                    <a:pt x="102" y="1100"/>
                  </a:lnTo>
                  <a:lnTo>
                    <a:pt x="106" y="1102"/>
                  </a:lnTo>
                  <a:lnTo>
                    <a:pt x="112" y="1103"/>
                  </a:lnTo>
                  <a:lnTo>
                    <a:pt x="115" y="1103"/>
                  </a:lnTo>
                  <a:lnTo>
                    <a:pt x="120" y="1105"/>
                  </a:lnTo>
                  <a:lnTo>
                    <a:pt x="125" y="1105"/>
                  </a:lnTo>
                  <a:lnTo>
                    <a:pt x="131" y="1105"/>
                  </a:lnTo>
                  <a:lnTo>
                    <a:pt x="135" y="1105"/>
                  </a:lnTo>
                  <a:lnTo>
                    <a:pt x="140" y="1105"/>
                  </a:lnTo>
                  <a:lnTo>
                    <a:pt x="144" y="1105"/>
                  </a:lnTo>
                  <a:lnTo>
                    <a:pt x="149" y="1105"/>
                  </a:lnTo>
                  <a:lnTo>
                    <a:pt x="153" y="1105"/>
                  </a:lnTo>
                  <a:lnTo>
                    <a:pt x="158" y="1105"/>
                  </a:lnTo>
                  <a:lnTo>
                    <a:pt x="162" y="1103"/>
                  </a:lnTo>
                  <a:lnTo>
                    <a:pt x="169" y="1103"/>
                  </a:lnTo>
                  <a:lnTo>
                    <a:pt x="172" y="1102"/>
                  </a:lnTo>
                  <a:lnTo>
                    <a:pt x="178" y="1102"/>
                  </a:lnTo>
                  <a:lnTo>
                    <a:pt x="181" y="1100"/>
                  </a:lnTo>
                  <a:lnTo>
                    <a:pt x="185" y="1099"/>
                  </a:lnTo>
                  <a:lnTo>
                    <a:pt x="190" y="1099"/>
                  </a:lnTo>
                  <a:lnTo>
                    <a:pt x="194" y="1097"/>
                  </a:lnTo>
                  <a:lnTo>
                    <a:pt x="199" y="1096"/>
                  </a:lnTo>
                  <a:lnTo>
                    <a:pt x="203" y="1094"/>
                  </a:lnTo>
                  <a:lnTo>
                    <a:pt x="208" y="1093"/>
                  </a:lnTo>
                  <a:lnTo>
                    <a:pt x="213" y="1090"/>
                  </a:lnTo>
                  <a:lnTo>
                    <a:pt x="216" y="1086"/>
                  </a:lnTo>
                  <a:lnTo>
                    <a:pt x="220" y="1086"/>
                  </a:lnTo>
                  <a:lnTo>
                    <a:pt x="225" y="1082"/>
                  </a:lnTo>
                  <a:lnTo>
                    <a:pt x="228" y="1080"/>
                  </a:lnTo>
                  <a:lnTo>
                    <a:pt x="232" y="1077"/>
                  </a:lnTo>
                  <a:lnTo>
                    <a:pt x="237" y="1076"/>
                  </a:lnTo>
                  <a:lnTo>
                    <a:pt x="241" y="1071"/>
                  </a:lnTo>
                  <a:lnTo>
                    <a:pt x="244" y="1068"/>
                  </a:lnTo>
                  <a:lnTo>
                    <a:pt x="249" y="1063"/>
                  </a:lnTo>
                  <a:lnTo>
                    <a:pt x="252" y="1060"/>
                  </a:lnTo>
                  <a:lnTo>
                    <a:pt x="255" y="1057"/>
                  </a:lnTo>
                  <a:lnTo>
                    <a:pt x="258" y="1053"/>
                  </a:lnTo>
                  <a:lnTo>
                    <a:pt x="261" y="1048"/>
                  </a:lnTo>
                  <a:lnTo>
                    <a:pt x="267" y="1045"/>
                  </a:lnTo>
                  <a:lnTo>
                    <a:pt x="1387" y="68"/>
                  </a:lnTo>
                  <a:lnTo>
                    <a:pt x="1460" y="161"/>
                  </a:lnTo>
                  <a:lnTo>
                    <a:pt x="1493" y="134"/>
                  </a:lnTo>
                  <a:lnTo>
                    <a:pt x="1396" y="0"/>
                  </a:lnTo>
                  <a:close/>
                </a:path>
              </a:pathLst>
            </a:custGeom>
            <a:solidFill>
              <a:srgbClr val="000000"/>
            </a:solidFill>
            <a:ln w="9525">
              <a:noFill/>
              <a:round/>
              <a:headEnd/>
              <a:tailEnd/>
            </a:ln>
          </p:spPr>
          <p:txBody>
            <a:bodyPr/>
            <a:lstStyle/>
            <a:p>
              <a:endParaRPr lang="en-US"/>
            </a:p>
          </p:txBody>
        </p:sp>
        <p:sp>
          <p:nvSpPr>
            <p:cNvPr id="101403" name="Freeform 17"/>
            <p:cNvSpPr>
              <a:spLocks/>
            </p:cNvSpPr>
            <p:nvPr/>
          </p:nvSpPr>
          <p:spPr bwMode="auto">
            <a:xfrm>
              <a:off x="9317" y="3782"/>
              <a:ext cx="1499" cy="1075"/>
            </a:xfrm>
            <a:custGeom>
              <a:avLst/>
              <a:gdLst>
                <a:gd name="T0" fmla="*/ 3 w 1499"/>
                <a:gd name="T1" fmla="*/ 929 h 1075"/>
                <a:gd name="T2" fmla="*/ 11 w 1499"/>
                <a:gd name="T3" fmla="*/ 949 h 1075"/>
                <a:gd name="T4" fmla="*/ 24 w 1499"/>
                <a:gd name="T5" fmla="*/ 975 h 1075"/>
                <a:gd name="T6" fmla="*/ 43 w 1499"/>
                <a:gd name="T7" fmla="*/ 1003 h 1075"/>
                <a:gd name="T8" fmla="*/ 70 w 1499"/>
                <a:gd name="T9" fmla="*/ 1030 h 1075"/>
                <a:gd name="T10" fmla="*/ 87 w 1499"/>
                <a:gd name="T11" fmla="*/ 1043 h 1075"/>
                <a:gd name="T12" fmla="*/ 106 w 1499"/>
                <a:gd name="T13" fmla="*/ 1053 h 1075"/>
                <a:gd name="T14" fmla="*/ 131 w 1499"/>
                <a:gd name="T15" fmla="*/ 1064 h 1075"/>
                <a:gd name="T16" fmla="*/ 153 w 1499"/>
                <a:gd name="T17" fmla="*/ 1070 h 1075"/>
                <a:gd name="T18" fmla="*/ 172 w 1499"/>
                <a:gd name="T19" fmla="*/ 1073 h 1075"/>
                <a:gd name="T20" fmla="*/ 190 w 1499"/>
                <a:gd name="T21" fmla="*/ 1075 h 1075"/>
                <a:gd name="T22" fmla="*/ 208 w 1499"/>
                <a:gd name="T23" fmla="*/ 1075 h 1075"/>
                <a:gd name="T24" fmla="*/ 229 w 1499"/>
                <a:gd name="T25" fmla="*/ 1073 h 1075"/>
                <a:gd name="T26" fmla="*/ 249 w 1499"/>
                <a:gd name="T27" fmla="*/ 1069 h 1075"/>
                <a:gd name="T28" fmla="*/ 269 w 1499"/>
                <a:gd name="T29" fmla="*/ 1063 h 1075"/>
                <a:gd name="T30" fmla="*/ 291 w 1499"/>
                <a:gd name="T31" fmla="*/ 1057 h 1075"/>
                <a:gd name="T32" fmla="*/ 313 w 1499"/>
                <a:gd name="T33" fmla="*/ 1049 h 1075"/>
                <a:gd name="T34" fmla="*/ 335 w 1499"/>
                <a:gd name="T35" fmla="*/ 1038 h 1075"/>
                <a:gd name="T36" fmla="*/ 358 w 1499"/>
                <a:gd name="T37" fmla="*/ 1027 h 1075"/>
                <a:gd name="T38" fmla="*/ 420 w 1499"/>
                <a:gd name="T39" fmla="*/ 978 h 1075"/>
                <a:gd name="T40" fmla="*/ 510 w 1499"/>
                <a:gd name="T41" fmla="*/ 899 h 1075"/>
                <a:gd name="T42" fmla="*/ 598 w 1499"/>
                <a:gd name="T43" fmla="*/ 822 h 1075"/>
                <a:gd name="T44" fmla="*/ 686 w 1499"/>
                <a:gd name="T45" fmla="*/ 744 h 1075"/>
                <a:gd name="T46" fmla="*/ 774 w 1499"/>
                <a:gd name="T47" fmla="*/ 667 h 1075"/>
                <a:gd name="T48" fmla="*/ 862 w 1499"/>
                <a:gd name="T49" fmla="*/ 590 h 1075"/>
                <a:gd name="T50" fmla="*/ 951 w 1499"/>
                <a:gd name="T51" fmla="*/ 514 h 1075"/>
                <a:gd name="T52" fmla="*/ 1039 w 1499"/>
                <a:gd name="T53" fmla="*/ 436 h 1075"/>
                <a:gd name="T54" fmla="*/ 1127 w 1499"/>
                <a:gd name="T55" fmla="*/ 357 h 1075"/>
                <a:gd name="T56" fmla="*/ 1217 w 1499"/>
                <a:gd name="T57" fmla="*/ 280 h 1075"/>
                <a:gd name="T58" fmla="*/ 1303 w 1499"/>
                <a:gd name="T59" fmla="*/ 203 h 1075"/>
                <a:gd name="T60" fmla="*/ 1393 w 1499"/>
                <a:gd name="T61" fmla="*/ 126 h 1075"/>
                <a:gd name="T62" fmla="*/ 1481 w 1499"/>
                <a:gd name="T63" fmla="*/ 49 h 1075"/>
                <a:gd name="T64" fmla="*/ 1419 w 1499"/>
                <a:gd name="T65" fmla="*/ 46 h 1075"/>
                <a:gd name="T66" fmla="*/ 1331 w 1499"/>
                <a:gd name="T67" fmla="*/ 121 h 1075"/>
                <a:gd name="T68" fmla="*/ 1243 w 1499"/>
                <a:gd name="T69" fmla="*/ 200 h 1075"/>
                <a:gd name="T70" fmla="*/ 1155 w 1499"/>
                <a:gd name="T71" fmla="*/ 275 h 1075"/>
                <a:gd name="T72" fmla="*/ 1067 w 1499"/>
                <a:gd name="T73" fmla="*/ 354 h 1075"/>
                <a:gd name="T74" fmla="*/ 980 w 1499"/>
                <a:gd name="T75" fmla="*/ 429 h 1075"/>
                <a:gd name="T76" fmla="*/ 891 w 1499"/>
                <a:gd name="T77" fmla="*/ 508 h 1075"/>
                <a:gd name="T78" fmla="*/ 804 w 1499"/>
                <a:gd name="T79" fmla="*/ 584 h 1075"/>
                <a:gd name="T80" fmla="*/ 716 w 1499"/>
                <a:gd name="T81" fmla="*/ 661 h 1075"/>
                <a:gd name="T82" fmla="*/ 628 w 1499"/>
                <a:gd name="T83" fmla="*/ 738 h 1075"/>
                <a:gd name="T84" fmla="*/ 540 w 1499"/>
                <a:gd name="T85" fmla="*/ 815 h 1075"/>
                <a:gd name="T86" fmla="*/ 452 w 1499"/>
                <a:gd name="T87" fmla="*/ 892 h 1075"/>
                <a:gd name="T88" fmla="*/ 364 w 1499"/>
                <a:gd name="T89" fmla="*/ 969 h 1075"/>
                <a:gd name="T90" fmla="*/ 331 w 1499"/>
                <a:gd name="T91" fmla="*/ 992 h 1075"/>
                <a:gd name="T92" fmla="*/ 311 w 1499"/>
                <a:gd name="T93" fmla="*/ 1003 h 1075"/>
                <a:gd name="T94" fmla="*/ 291 w 1499"/>
                <a:gd name="T95" fmla="*/ 1010 h 1075"/>
                <a:gd name="T96" fmla="*/ 273 w 1499"/>
                <a:gd name="T97" fmla="*/ 1016 h 1075"/>
                <a:gd name="T98" fmla="*/ 255 w 1499"/>
                <a:gd name="T99" fmla="*/ 1021 h 1075"/>
                <a:gd name="T100" fmla="*/ 234 w 1499"/>
                <a:gd name="T101" fmla="*/ 1027 h 1075"/>
                <a:gd name="T102" fmla="*/ 214 w 1499"/>
                <a:gd name="T103" fmla="*/ 1029 h 1075"/>
                <a:gd name="T104" fmla="*/ 182 w 1499"/>
                <a:gd name="T105" fmla="*/ 1029 h 1075"/>
                <a:gd name="T106" fmla="*/ 153 w 1499"/>
                <a:gd name="T107" fmla="*/ 1026 h 1075"/>
                <a:gd name="T108" fmla="*/ 124 w 1499"/>
                <a:gd name="T109" fmla="*/ 1015 h 1075"/>
                <a:gd name="T110" fmla="*/ 97 w 1499"/>
                <a:gd name="T111" fmla="*/ 995 h 1075"/>
                <a:gd name="T112" fmla="*/ 77 w 1499"/>
                <a:gd name="T113" fmla="*/ 973 h 1075"/>
                <a:gd name="T114" fmla="*/ 61 w 1499"/>
                <a:gd name="T115" fmla="*/ 952 h 1075"/>
                <a:gd name="T116" fmla="*/ 50 w 1499"/>
                <a:gd name="T117" fmla="*/ 930 h 1075"/>
                <a:gd name="T118" fmla="*/ 43 w 1499"/>
                <a:gd name="T119" fmla="*/ 912 h 10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99"/>
                <a:gd name="T181" fmla="*/ 0 h 1075"/>
                <a:gd name="T182" fmla="*/ 1499 w 1499"/>
                <a:gd name="T183" fmla="*/ 1075 h 10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99" h="1075">
                  <a:moveTo>
                    <a:pt x="0" y="918"/>
                  </a:moveTo>
                  <a:lnTo>
                    <a:pt x="0" y="919"/>
                  </a:lnTo>
                  <a:lnTo>
                    <a:pt x="0" y="924"/>
                  </a:lnTo>
                  <a:lnTo>
                    <a:pt x="2" y="926"/>
                  </a:lnTo>
                  <a:lnTo>
                    <a:pt x="3" y="929"/>
                  </a:lnTo>
                  <a:lnTo>
                    <a:pt x="5" y="932"/>
                  </a:lnTo>
                  <a:lnTo>
                    <a:pt x="6" y="936"/>
                  </a:lnTo>
                  <a:lnTo>
                    <a:pt x="6" y="941"/>
                  </a:lnTo>
                  <a:lnTo>
                    <a:pt x="9" y="944"/>
                  </a:lnTo>
                  <a:lnTo>
                    <a:pt x="11" y="949"/>
                  </a:lnTo>
                  <a:lnTo>
                    <a:pt x="14" y="955"/>
                  </a:lnTo>
                  <a:lnTo>
                    <a:pt x="15" y="958"/>
                  </a:lnTo>
                  <a:lnTo>
                    <a:pt x="18" y="964"/>
                  </a:lnTo>
                  <a:lnTo>
                    <a:pt x="21" y="969"/>
                  </a:lnTo>
                  <a:lnTo>
                    <a:pt x="24" y="975"/>
                  </a:lnTo>
                  <a:lnTo>
                    <a:pt x="27" y="979"/>
                  </a:lnTo>
                  <a:lnTo>
                    <a:pt x="30" y="986"/>
                  </a:lnTo>
                  <a:lnTo>
                    <a:pt x="35" y="990"/>
                  </a:lnTo>
                  <a:lnTo>
                    <a:pt x="40" y="996"/>
                  </a:lnTo>
                  <a:lnTo>
                    <a:pt x="43" y="1003"/>
                  </a:lnTo>
                  <a:lnTo>
                    <a:pt x="47" y="1009"/>
                  </a:lnTo>
                  <a:lnTo>
                    <a:pt x="53" y="1015"/>
                  </a:lnTo>
                  <a:lnTo>
                    <a:pt x="59" y="1021"/>
                  </a:lnTo>
                  <a:lnTo>
                    <a:pt x="65" y="1026"/>
                  </a:lnTo>
                  <a:lnTo>
                    <a:pt x="70" y="1030"/>
                  </a:lnTo>
                  <a:lnTo>
                    <a:pt x="73" y="1033"/>
                  </a:lnTo>
                  <a:lnTo>
                    <a:pt x="77" y="1035"/>
                  </a:lnTo>
                  <a:lnTo>
                    <a:pt x="80" y="1038"/>
                  </a:lnTo>
                  <a:lnTo>
                    <a:pt x="84" y="1041"/>
                  </a:lnTo>
                  <a:lnTo>
                    <a:pt x="87" y="1043"/>
                  </a:lnTo>
                  <a:lnTo>
                    <a:pt x="90" y="1044"/>
                  </a:lnTo>
                  <a:lnTo>
                    <a:pt x="94" y="1047"/>
                  </a:lnTo>
                  <a:lnTo>
                    <a:pt x="97" y="1050"/>
                  </a:lnTo>
                  <a:lnTo>
                    <a:pt x="100" y="1050"/>
                  </a:lnTo>
                  <a:lnTo>
                    <a:pt x="106" y="1053"/>
                  </a:lnTo>
                  <a:lnTo>
                    <a:pt x="111" y="1057"/>
                  </a:lnTo>
                  <a:lnTo>
                    <a:pt x="114" y="1058"/>
                  </a:lnTo>
                  <a:lnTo>
                    <a:pt x="120" y="1061"/>
                  </a:lnTo>
                  <a:lnTo>
                    <a:pt x="126" y="1063"/>
                  </a:lnTo>
                  <a:lnTo>
                    <a:pt x="131" y="1064"/>
                  </a:lnTo>
                  <a:lnTo>
                    <a:pt x="132" y="1066"/>
                  </a:lnTo>
                  <a:lnTo>
                    <a:pt x="137" y="1067"/>
                  </a:lnTo>
                  <a:lnTo>
                    <a:pt x="141" y="1069"/>
                  </a:lnTo>
                  <a:lnTo>
                    <a:pt x="147" y="1069"/>
                  </a:lnTo>
                  <a:lnTo>
                    <a:pt x="153" y="1070"/>
                  </a:lnTo>
                  <a:lnTo>
                    <a:pt x="156" y="1070"/>
                  </a:lnTo>
                  <a:lnTo>
                    <a:pt x="159" y="1072"/>
                  </a:lnTo>
                  <a:lnTo>
                    <a:pt x="164" y="1072"/>
                  </a:lnTo>
                  <a:lnTo>
                    <a:pt x="167" y="1073"/>
                  </a:lnTo>
                  <a:lnTo>
                    <a:pt x="172" y="1073"/>
                  </a:lnTo>
                  <a:lnTo>
                    <a:pt x="175" y="1073"/>
                  </a:lnTo>
                  <a:lnTo>
                    <a:pt x="178" y="1073"/>
                  </a:lnTo>
                  <a:lnTo>
                    <a:pt x="182" y="1075"/>
                  </a:lnTo>
                  <a:lnTo>
                    <a:pt x="185" y="1075"/>
                  </a:lnTo>
                  <a:lnTo>
                    <a:pt x="190" y="1075"/>
                  </a:lnTo>
                  <a:lnTo>
                    <a:pt x="193" y="1075"/>
                  </a:lnTo>
                  <a:lnTo>
                    <a:pt x="197" y="1075"/>
                  </a:lnTo>
                  <a:lnTo>
                    <a:pt x="202" y="1075"/>
                  </a:lnTo>
                  <a:lnTo>
                    <a:pt x="205" y="1075"/>
                  </a:lnTo>
                  <a:lnTo>
                    <a:pt x="208" y="1075"/>
                  </a:lnTo>
                  <a:lnTo>
                    <a:pt x="212" y="1075"/>
                  </a:lnTo>
                  <a:lnTo>
                    <a:pt x="216" y="1073"/>
                  </a:lnTo>
                  <a:lnTo>
                    <a:pt x="220" y="1073"/>
                  </a:lnTo>
                  <a:lnTo>
                    <a:pt x="225" y="1073"/>
                  </a:lnTo>
                  <a:lnTo>
                    <a:pt x="229" y="1073"/>
                  </a:lnTo>
                  <a:lnTo>
                    <a:pt x="232" y="1072"/>
                  </a:lnTo>
                  <a:lnTo>
                    <a:pt x="237" y="1070"/>
                  </a:lnTo>
                  <a:lnTo>
                    <a:pt x="240" y="1070"/>
                  </a:lnTo>
                  <a:lnTo>
                    <a:pt x="244" y="1069"/>
                  </a:lnTo>
                  <a:lnTo>
                    <a:pt x="249" y="1069"/>
                  </a:lnTo>
                  <a:lnTo>
                    <a:pt x="252" y="1069"/>
                  </a:lnTo>
                  <a:lnTo>
                    <a:pt x="256" y="1067"/>
                  </a:lnTo>
                  <a:lnTo>
                    <a:pt x="261" y="1066"/>
                  </a:lnTo>
                  <a:lnTo>
                    <a:pt x="264" y="1064"/>
                  </a:lnTo>
                  <a:lnTo>
                    <a:pt x="269" y="1063"/>
                  </a:lnTo>
                  <a:lnTo>
                    <a:pt x="273" y="1063"/>
                  </a:lnTo>
                  <a:lnTo>
                    <a:pt x="278" y="1061"/>
                  </a:lnTo>
                  <a:lnTo>
                    <a:pt x="282" y="1060"/>
                  </a:lnTo>
                  <a:lnTo>
                    <a:pt x="285" y="1058"/>
                  </a:lnTo>
                  <a:lnTo>
                    <a:pt x="291" y="1057"/>
                  </a:lnTo>
                  <a:lnTo>
                    <a:pt x="296" y="1057"/>
                  </a:lnTo>
                  <a:lnTo>
                    <a:pt x="299" y="1053"/>
                  </a:lnTo>
                  <a:lnTo>
                    <a:pt x="302" y="1052"/>
                  </a:lnTo>
                  <a:lnTo>
                    <a:pt x="308" y="1050"/>
                  </a:lnTo>
                  <a:lnTo>
                    <a:pt x="313" y="1049"/>
                  </a:lnTo>
                  <a:lnTo>
                    <a:pt x="316" y="1047"/>
                  </a:lnTo>
                  <a:lnTo>
                    <a:pt x="320" y="1044"/>
                  </a:lnTo>
                  <a:lnTo>
                    <a:pt x="326" y="1044"/>
                  </a:lnTo>
                  <a:lnTo>
                    <a:pt x="331" y="1041"/>
                  </a:lnTo>
                  <a:lnTo>
                    <a:pt x="335" y="1038"/>
                  </a:lnTo>
                  <a:lnTo>
                    <a:pt x="340" y="1038"/>
                  </a:lnTo>
                  <a:lnTo>
                    <a:pt x="344" y="1033"/>
                  </a:lnTo>
                  <a:lnTo>
                    <a:pt x="349" y="1033"/>
                  </a:lnTo>
                  <a:lnTo>
                    <a:pt x="354" y="1030"/>
                  </a:lnTo>
                  <a:lnTo>
                    <a:pt x="358" y="1027"/>
                  </a:lnTo>
                  <a:lnTo>
                    <a:pt x="363" y="1026"/>
                  </a:lnTo>
                  <a:lnTo>
                    <a:pt x="369" y="1024"/>
                  </a:lnTo>
                  <a:lnTo>
                    <a:pt x="385" y="1009"/>
                  </a:lnTo>
                  <a:lnTo>
                    <a:pt x="404" y="992"/>
                  </a:lnTo>
                  <a:lnTo>
                    <a:pt x="420" y="978"/>
                  </a:lnTo>
                  <a:lnTo>
                    <a:pt x="439" y="961"/>
                  </a:lnTo>
                  <a:lnTo>
                    <a:pt x="455" y="947"/>
                  </a:lnTo>
                  <a:lnTo>
                    <a:pt x="473" y="930"/>
                  </a:lnTo>
                  <a:lnTo>
                    <a:pt x="492" y="915"/>
                  </a:lnTo>
                  <a:lnTo>
                    <a:pt x="510" y="899"/>
                  </a:lnTo>
                  <a:lnTo>
                    <a:pt x="527" y="884"/>
                  </a:lnTo>
                  <a:lnTo>
                    <a:pt x="545" y="869"/>
                  </a:lnTo>
                  <a:lnTo>
                    <a:pt x="561" y="853"/>
                  </a:lnTo>
                  <a:lnTo>
                    <a:pt x="580" y="838"/>
                  </a:lnTo>
                  <a:lnTo>
                    <a:pt x="598" y="822"/>
                  </a:lnTo>
                  <a:lnTo>
                    <a:pt x="615" y="807"/>
                  </a:lnTo>
                  <a:lnTo>
                    <a:pt x="633" y="792"/>
                  </a:lnTo>
                  <a:lnTo>
                    <a:pt x="651" y="776"/>
                  </a:lnTo>
                  <a:lnTo>
                    <a:pt x="668" y="761"/>
                  </a:lnTo>
                  <a:lnTo>
                    <a:pt x="686" y="744"/>
                  </a:lnTo>
                  <a:lnTo>
                    <a:pt x="703" y="730"/>
                  </a:lnTo>
                  <a:lnTo>
                    <a:pt x="721" y="713"/>
                  </a:lnTo>
                  <a:lnTo>
                    <a:pt x="737" y="699"/>
                  </a:lnTo>
                  <a:lnTo>
                    <a:pt x="756" y="682"/>
                  </a:lnTo>
                  <a:lnTo>
                    <a:pt x="774" y="667"/>
                  </a:lnTo>
                  <a:lnTo>
                    <a:pt x="792" y="653"/>
                  </a:lnTo>
                  <a:lnTo>
                    <a:pt x="809" y="636"/>
                  </a:lnTo>
                  <a:lnTo>
                    <a:pt x="827" y="621"/>
                  </a:lnTo>
                  <a:lnTo>
                    <a:pt x="844" y="605"/>
                  </a:lnTo>
                  <a:lnTo>
                    <a:pt x="862" y="590"/>
                  </a:lnTo>
                  <a:lnTo>
                    <a:pt x="880" y="574"/>
                  </a:lnTo>
                  <a:lnTo>
                    <a:pt x="898" y="559"/>
                  </a:lnTo>
                  <a:lnTo>
                    <a:pt x="915" y="543"/>
                  </a:lnTo>
                  <a:lnTo>
                    <a:pt x="933" y="528"/>
                  </a:lnTo>
                  <a:lnTo>
                    <a:pt x="951" y="514"/>
                  </a:lnTo>
                  <a:lnTo>
                    <a:pt x="968" y="497"/>
                  </a:lnTo>
                  <a:lnTo>
                    <a:pt x="986" y="482"/>
                  </a:lnTo>
                  <a:lnTo>
                    <a:pt x="1004" y="466"/>
                  </a:lnTo>
                  <a:lnTo>
                    <a:pt x="1021" y="451"/>
                  </a:lnTo>
                  <a:lnTo>
                    <a:pt x="1039" y="436"/>
                  </a:lnTo>
                  <a:lnTo>
                    <a:pt x="1058" y="420"/>
                  </a:lnTo>
                  <a:lnTo>
                    <a:pt x="1076" y="405"/>
                  </a:lnTo>
                  <a:lnTo>
                    <a:pt x="1092" y="389"/>
                  </a:lnTo>
                  <a:lnTo>
                    <a:pt x="1111" y="374"/>
                  </a:lnTo>
                  <a:lnTo>
                    <a:pt x="1127" y="357"/>
                  </a:lnTo>
                  <a:lnTo>
                    <a:pt x="1146" y="343"/>
                  </a:lnTo>
                  <a:lnTo>
                    <a:pt x="1164" y="326"/>
                  </a:lnTo>
                  <a:lnTo>
                    <a:pt x="1180" y="311"/>
                  </a:lnTo>
                  <a:lnTo>
                    <a:pt x="1199" y="295"/>
                  </a:lnTo>
                  <a:lnTo>
                    <a:pt x="1217" y="280"/>
                  </a:lnTo>
                  <a:lnTo>
                    <a:pt x="1234" y="266"/>
                  </a:lnTo>
                  <a:lnTo>
                    <a:pt x="1252" y="249"/>
                  </a:lnTo>
                  <a:lnTo>
                    <a:pt x="1268" y="234"/>
                  </a:lnTo>
                  <a:lnTo>
                    <a:pt x="1287" y="218"/>
                  </a:lnTo>
                  <a:lnTo>
                    <a:pt x="1303" y="203"/>
                  </a:lnTo>
                  <a:lnTo>
                    <a:pt x="1321" y="188"/>
                  </a:lnTo>
                  <a:lnTo>
                    <a:pt x="1340" y="172"/>
                  </a:lnTo>
                  <a:lnTo>
                    <a:pt x="1358" y="157"/>
                  </a:lnTo>
                  <a:lnTo>
                    <a:pt x="1375" y="141"/>
                  </a:lnTo>
                  <a:lnTo>
                    <a:pt x="1393" y="126"/>
                  </a:lnTo>
                  <a:lnTo>
                    <a:pt x="1409" y="109"/>
                  </a:lnTo>
                  <a:lnTo>
                    <a:pt x="1428" y="95"/>
                  </a:lnTo>
                  <a:lnTo>
                    <a:pt x="1446" y="78"/>
                  </a:lnTo>
                  <a:lnTo>
                    <a:pt x="1464" y="63"/>
                  </a:lnTo>
                  <a:lnTo>
                    <a:pt x="1481" y="49"/>
                  </a:lnTo>
                  <a:lnTo>
                    <a:pt x="1499" y="34"/>
                  </a:lnTo>
                  <a:lnTo>
                    <a:pt x="1472" y="0"/>
                  </a:lnTo>
                  <a:lnTo>
                    <a:pt x="1453" y="15"/>
                  </a:lnTo>
                  <a:lnTo>
                    <a:pt x="1435" y="30"/>
                  </a:lnTo>
                  <a:lnTo>
                    <a:pt x="1419" y="46"/>
                  </a:lnTo>
                  <a:lnTo>
                    <a:pt x="1400" y="61"/>
                  </a:lnTo>
                  <a:lnTo>
                    <a:pt x="1384" y="77"/>
                  </a:lnTo>
                  <a:lnTo>
                    <a:pt x="1365" y="91"/>
                  </a:lnTo>
                  <a:lnTo>
                    <a:pt x="1347" y="107"/>
                  </a:lnTo>
                  <a:lnTo>
                    <a:pt x="1331" y="121"/>
                  </a:lnTo>
                  <a:lnTo>
                    <a:pt x="1312" y="138"/>
                  </a:lnTo>
                  <a:lnTo>
                    <a:pt x="1296" y="152"/>
                  </a:lnTo>
                  <a:lnTo>
                    <a:pt x="1277" y="169"/>
                  </a:lnTo>
                  <a:lnTo>
                    <a:pt x="1259" y="183"/>
                  </a:lnTo>
                  <a:lnTo>
                    <a:pt x="1243" y="200"/>
                  </a:lnTo>
                  <a:lnTo>
                    <a:pt x="1224" y="214"/>
                  </a:lnTo>
                  <a:lnTo>
                    <a:pt x="1206" y="229"/>
                  </a:lnTo>
                  <a:lnTo>
                    <a:pt x="1190" y="246"/>
                  </a:lnTo>
                  <a:lnTo>
                    <a:pt x="1171" y="260"/>
                  </a:lnTo>
                  <a:lnTo>
                    <a:pt x="1155" y="275"/>
                  </a:lnTo>
                  <a:lnTo>
                    <a:pt x="1136" y="291"/>
                  </a:lnTo>
                  <a:lnTo>
                    <a:pt x="1120" y="308"/>
                  </a:lnTo>
                  <a:lnTo>
                    <a:pt x="1102" y="322"/>
                  </a:lnTo>
                  <a:lnTo>
                    <a:pt x="1085" y="339"/>
                  </a:lnTo>
                  <a:lnTo>
                    <a:pt x="1067" y="354"/>
                  </a:lnTo>
                  <a:lnTo>
                    <a:pt x="1050" y="368"/>
                  </a:lnTo>
                  <a:lnTo>
                    <a:pt x="1032" y="385"/>
                  </a:lnTo>
                  <a:lnTo>
                    <a:pt x="1015" y="399"/>
                  </a:lnTo>
                  <a:lnTo>
                    <a:pt x="997" y="416"/>
                  </a:lnTo>
                  <a:lnTo>
                    <a:pt x="980" y="429"/>
                  </a:lnTo>
                  <a:lnTo>
                    <a:pt x="962" y="446"/>
                  </a:lnTo>
                  <a:lnTo>
                    <a:pt x="945" y="460"/>
                  </a:lnTo>
                  <a:lnTo>
                    <a:pt x="927" y="477"/>
                  </a:lnTo>
                  <a:lnTo>
                    <a:pt x="909" y="493"/>
                  </a:lnTo>
                  <a:lnTo>
                    <a:pt x="891" y="508"/>
                  </a:lnTo>
                  <a:lnTo>
                    <a:pt x="874" y="522"/>
                  </a:lnTo>
                  <a:lnTo>
                    <a:pt x="856" y="537"/>
                  </a:lnTo>
                  <a:lnTo>
                    <a:pt x="839" y="554"/>
                  </a:lnTo>
                  <a:lnTo>
                    <a:pt x="821" y="568"/>
                  </a:lnTo>
                  <a:lnTo>
                    <a:pt x="804" y="584"/>
                  </a:lnTo>
                  <a:lnTo>
                    <a:pt x="786" y="599"/>
                  </a:lnTo>
                  <a:lnTo>
                    <a:pt x="769" y="616"/>
                  </a:lnTo>
                  <a:lnTo>
                    <a:pt x="751" y="630"/>
                  </a:lnTo>
                  <a:lnTo>
                    <a:pt x="734" y="647"/>
                  </a:lnTo>
                  <a:lnTo>
                    <a:pt x="716" y="661"/>
                  </a:lnTo>
                  <a:lnTo>
                    <a:pt x="699" y="676"/>
                  </a:lnTo>
                  <a:lnTo>
                    <a:pt x="681" y="691"/>
                  </a:lnTo>
                  <a:lnTo>
                    <a:pt x="665" y="707"/>
                  </a:lnTo>
                  <a:lnTo>
                    <a:pt x="646" y="722"/>
                  </a:lnTo>
                  <a:lnTo>
                    <a:pt x="628" y="738"/>
                  </a:lnTo>
                  <a:lnTo>
                    <a:pt x="611" y="755"/>
                  </a:lnTo>
                  <a:lnTo>
                    <a:pt x="593" y="768"/>
                  </a:lnTo>
                  <a:lnTo>
                    <a:pt x="577" y="784"/>
                  </a:lnTo>
                  <a:lnTo>
                    <a:pt x="558" y="799"/>
                  </a:lnTo>
                  <a:lnTo>
                    <a:pt x="540" y="815"/>
                  </a:lnTo>
                  <a:lnTo>
                    <a:pt x="522" y="830"/>
                  </a:lnTo>
                  <a:lnTo>
                    <a:pt x="505" y="845"/>
                  </a:lnTo>
                  <a:lnTo>
                    <a:pt x="487" y="862"/>
                  </a:lnTo>
                  <a:lnTo>
                    <a:pt x="470" y="876"/>
                  </a:lnTo>
                  <a:lnTo>
                    <a:pt x="452" y="892"/>
                  </a:lnTo>
                  <a:lnTo>
                    <a:pt x="435" y="907"/>
                  </a:lnTo>
                  <a:lnTo>
                    <a:pt x="417" y="924"/>
                  </a:lnTo>
                  <a:lnTo>
                    <a:pt x="401" y="938"/>
                  </a:lnTo>
                  <a:lnTo>
                    <a:pt x="382" y="955"/>
                  </a:lnTo>
                  <a:lnTo>
                    <a:pt x="364" y="969"/>
                  </a:lnTo>
                  <a:lnTo>
                    <a:pt x="348" y="984"/>
                  </a:lnTo>
                  <a:lnTo>
                    <a:pt x="344" y="987"/>
                  </a:lnTo>
                  <a:lnTo>
                    <a:pt x="338" y="989"/>
                  </a:lnTo>
                  <a:lnTo>
                    <a:pt x="335" y="990"/>
                  </a:lnTo>
                  <a:lnTo>
                    <a:pt x="331" y="992"/>
                  </a:lnTo>
                  <a:lnTo>
                    <a:pt x="326" y="995"/>
                  </a:lnTo>
                  <a:lnTo>
                    <a:pt x="322" y="996"/>
                  </a:lnTo>
                  <a:lnTo>
                    <a:pt x="319" y="998"/>
                  </a:lnTo>
                  <a:lnTo>
                    <a:pt x="314" y="1000"/>
                  </a:lnTo>
                  <a:lnTo>
                    <a:pt x="311" y="1003"/>
                  </a:lnTo>
                  <a:lnTo>
                    <a:pt x="308" y="1003"/>
                  </a:lnTo>
                  <a:lnTo>
                    <a:pt x="302" y="1006"/>
                  </a:lnTo>
                  <a:lnTo>
                    <a:pt x="299" y="1007"/>
                  </a:lnTo>
                  <a:lnTo>
                    <a:pt x="296" y="1009"/>
                  </a:lnTo>
                  <a:lnTo>
                    <a:pt x="291" y="1010"/>
                  </a:lnTo>
                  <a:lnTo>
                    <a:pt x="288" y="1012"/>
                  </a:lnTo>
                  <a:lnTo>
                    <a:pt x="285" y="1013"/>
                  </a:lnTo>
                  <a:lnTo>
                    <a:pt x="281" y="1015"/>
                  </a:lnTo>
                  <a:lnTo>
                    <a:pt x="278" y="1015"/>
                  </a:lnTo>
                  <a:lnTo>
                    <a:pt x="273" y="1016"/>
                  </a:lnTo>
                  <a:lnTo>
                    <a:pt x="270" y="1018"/>
                  </a:lnTo>
                  <a:lnTo>
                    <a:pt x="266" y="1018"/>
                  </a:lnTo>
                  <a:lnTo>
                    <a:pt x="261" y="1020"/>
                  </a:lnTo>
                  <a:lnTo>
                    <a:pt x="258" y="1021"/>
                  </a:lnTo>
                  <a:lnTo>
                    <a:pt x="255" y="1021"/>
                  </a:lnTo>
                  <a:lnTo>
                    <a:pt x="250" y="1023"/>
                  </a:lnTo>
                  <a:lnTo>
                    <a:pt x="247" y="1023"/>
                  </a:lnTo>
                  <a:lnTo>
                    <a:pt x="243" y="1024"/>
                  </a:lnTo>
                  <a:lnTo>
                    <a:pt x="241" y="1026"/>
                  </a:lnTo>
                  <a:lnTo>
                    <a:pt x="234" y="1027"/>
                  </a:lnTo>
                  <a:lnTo>
                    <a:pt x="228" y="1027"/>
                  </a:lnTo>
                  <a:lnTo>
                    <a:pt x="225" y="1027"/>
                  </a:lnTo>
                  <a:lnTo>
                    <a:pt x="220" y="1029"/>
                  </a:lnTo>
                  <a:lnTo>
                    <a:pt x="217" y="1029"/>
                  </a:lnTo>
                  <a:lnTo>
                    <a:pt x="214" y="1029"/>
                  </a:lnTo>
                  <a:lnTo>
                    <a:pt x="208" y="1029"/>
                  </a:lnTo>
                  <a:lnTo>
                    <a:pt x="200" y="1030"/>
                  </a:lnTo>
                  <a:lnTo>
                    <a:pt x="194" y="1030"/>
                  </a:lnTo>
                  <a:lnTo>
                    <a:pt x="188" y="1030"/>
                  </a:lnTo>
                  <a:lnTo>
                    <a:pt x="182" y="1029"/>
                  </a:lnTo>
                  <a:lnTo>
                    <a:pt x="176" y="1029"/>
                  </a:lnTo>
                  <a:lnTo>
                    <a:pt x="170" y="1027"/>
                  </a:lnTo>
                  <a:lnTo>
                    <a:pt x="164" y="1027"/>
                  </a:lnTo>
                  <a:lnTo>
                    <a:pt x="158" y="1026"/>
                  </a:lnTo>
                  <a:lnTo>
                    <a:pt x="153" y="1026"/>
                  </a:lnTo>
                  <a:lnTo>
                    <a:pt x="147" y="1023"/>
                  </a:lnTo>
                  <a:lnTo>
                    <a:pt x="143" y="1021"/>
                  </a:lnTo>
                  <a:lnTo>
                    <a:pt x="137" y="1020"/>
                  </a:lnTo>
                  <a:lnTo>
                    <a:pt x="131" y="1018"/>
                  </a:lnTo>
                  <a:lnTo>
                    <a:pt x="124" y="1015"/>
                  </a:lnTo>
                  <a:lnTo>
                    <a:pt x="118" y="1010"/>
                  </a:lnTo>
                  <a:lnTo>
                    <a:pt x="112" y="1007"/>
                  </a:lnTo>
                  <a:lnTo>
                    <a:pt x="106" y="1003"/>
                  </a:lnTo>
                  <a:lnTo>
                    <a:pt x="102" y="998"/>
                  </a:lnTo>
                  <a:lnTo>
                    <a:pt x="97" y="995"/>
                  </a:lnTo>
                  <a:lnTo>
                    <a:pt x="93" y="990"/>
                  </a:lnTo>
                  <a:lnTo>
                    <a:pt x="88" y="987"/>
                  </a:lnTo>
                  <a:lnTo>
                    <a:pt x="84" y="983"/>
                  </a:lnTo>
                  <a:lnTo>
                    <a:pt x="80" y="978"/>
                  </a:lnTo>
                  <a:lnTo>
                    <a:pt x="77" y="973"/>
                  </a:lnTo>
                  <a:lnTo>
                    <a:pt x="71" y="969"/>
                  </a:lnTo>
                  <a:lnTo>
                    <a:pt x="68" y="964"/>
                  </a:lnTo>
                  <a:lnTo>
                    <a:pt x="65" y="959"/>
                  </a:lnTo>
                  <a:lnTo>
                    <a:pt x="62" y="955"/>
                  </a:lnTo>
                  <a:lnTo>
                    <a:pt x="61" y="952"/>
                  </a:lnTo>
                  <a:lnTo>
                    <a:pt x="58" y="947"/>
                  </a:lnTo>
                  <a:lnTo>
                    <a:pt x="55" y="943"/>
                  </a:lnTo>
                  <a:lnTo>
                    <a:pt x="53" y="938"/>
                  </a:lnTo>
                  <a:lnTo>
                    <a:pt x="52" y="935"/>
                  </a:lnTo>
                  <a:lnTo>
                    <a:pt x="50" y="930"/>
                  </a:lnTo>
                  <a:lnTo>
                    <a:pt x="47" y="927"/>
                  </a:lnTo>
                  <a:lnTo>
                    <a:pt x="47" y="924"/>
                  </a:lnTo>
                  <a:lnTo>
                    <a:pt x="47" y="921"/>
                  </a:lnTo>
                  <a:lnTo>
                    <a:pt x="44" y="915"/>
                  </a:lnTo>
                  <a:lnTo>
                    <a:pt x="43" y="912"/>
                  </a:lnTo>
                  <a:lnTo>
                    <a:pt x="41" y="909"/>
                  </a:lnTo>
                  <a:lnTo>
                    <a:pt x="41" y="907"/>
                  </a:lnTo>
                  <a:lnTo>
                    <a:pt x="0" y="918"/>
                  </a:lnTo>
                  <a:close/>
                </a:path>
              </a:pathLst>
            </a:custGeom>
            <a:solidFill>
              <a:srgbClr val="000000"/>
            </a:solidFill>
            <a:ln w="9525">
              <a:noFill/>
              <a:round/>
              <a:headEnd/>
              <a:tailEnd/>
            </a:ln>
          </p:spPr>
          <p:txBody>
            <a:bodyPr/>
            <a:lstStyle/>
            <a:p>
              <a:endParaRPr lang="en-US"/>
            </a:p>
          </p:txBody>
        </p:sp>
        <p:sp>
          <p:nvSpPr>
            <p:cNvPr id="101404" name="Freeform 18"/>
            <p:cNvSpPr>
              <a:spLocks/>
            </p:cNvSpPr>
            <p:nvPr/>
          </p:nvSpPr>
          <p:spPr bwMode="auto">
            <a:xfrm>
              <a:off x="9680" y="4028"/>
              <a:ext cx="214" cy="180"/>
            </a:xfrm>
            <a:custGeom>
              <a:avLst/>
              <a:gdLst>
                <a:gd name="T0" fmla="*/ 188 w 214"/>
                <a:gd name="T1" fmla="*/ 150 h 180"/>
                <a:gd name="T2" fmla="*/ 66 w 214"/>
                <a:gd name="T3" fmla="*/ 0 h 180"/>
                <a:gd name="T4" fmla="*/ 56 w 214"/>
                <a:gd name="T5" fmla="*/ 0 h 180"/>
                <a:gd name="T6" fmla="*/ 47 w 214"/>
                <a:gd name="T7" fmla="*/ 2 h 180"/>
                <a:gd name="T8" fmla="*/ 38 w 214"/>
                <a:gd name="T9" fmla="*/ 3 h 180"/>
                <a:gd name="T10" fmla="*/ 28 w 214"/>
                <a:gd name="T11" fmla="*/ 8 h 180"/>
                <a:gd name="T12" fmla="*/ 22 w 214"/>
                <a:gd name="T13" fmla="*/ 12 h 180"/>
                <a:gd name="T14" fmla="*/ 16 w 214"/>
                <a:gd name="T15" fmla="*/ 17 h 180"/>
                <a:gd name="T16" fmla="*/ 10 w 214"/>
                <a:gd name="T17" fmla="*/ 22 h 180"/>
                <a:gd name="T18" fmla="*/ 6 w 214"/>
                <a:gd name="T19" fmla="*/ 29 h 180"/>
                <a:gd name="T20" fmla="*/ 3 w 214"/>
                <a:gd name="T21" fmla="*/ 36 h 180"/>
                <a:gd name="T22" fmla="*/ 0 w 214"/>
                <a:gd name="T23" fmla="*/ 45 h 180"/>
                <a:gd name="T24" fmla="*/ 0 w 214"/>
                <a:gd name="T25" fmla="*/ 51 h 180"/>
                <a:gd name="T26" fmla="*/ 0 w 214"/>
                <a:gd name="T27" fmla="*/ 62 h 180"/>
                <a:gd name="T28" fmla="*/ 1 w 214"/>
                <a:gd name="T29" fmla="*/ 69 h 180"/>
                <a:gd name="T30" fmla="*/ 6 w 214"/>
                <a:gd name="T31" fmla="*/ 80 h 180"/>
                <a:gd name="T32" fmla="*/ 10 w 214"/>
                <a:gd name="T33" fmla="*/ 91 h 180"/>
                <a:gd name="T34" fmla="*/ 16 w 214"/>
                <a:gd name="T35" fmla="*/ 102 h 180"/>
                <a:gd name="T36" fmla="*/ 22 w 214"/>
                <a:gd name="T37" fmla="*/ 111 h 180"/>
                <a:gd name="T38" fmla="*/ 32 w 214"/>
                <a:gd name="T39" fmla="*/ 120 h 180"/>
                <a:gd name="T40" fmla="*/ 41 w 214"/>
                <a:gd name="T41" fmla="*/ 128 h 180"/>
                <a:gd name="T42" fmla="*/ 53 w 214"/>
                <a:gd name="T43" fmla="*/ 137 h 180"/>
                <a:gd name="T44" fmla="*/ 62 w 214"/>
                <a:gd name="T45" fmla="*/ 143 h 180"/>
                <a:gd name="T46" fmla="*/ 74 w 214"/>
                <a:gd name="T47" fmla="*/ 150 h 180"/>
                <a:gd name="T48" fmla="*/ 86 w 214"/>
                <a:gd name="T49" fmla="*/ 154 h 180"/>
                <a:gd name="T50" fmla="*/ 98 w 214"/>
                <a:gd name="T51" fmla="*/ 160 h 180"/>
                <a:gd name="T52" fmla="*/ 109 w 214"/>
                <a:gd name="T53" fmla="*/ 165 h 180"/>
                <a:gd name="T54" fmla="*/ 120 w 214"/>
                <a:gd name="T55" fmla="*/ 168 h 180"/>
                <a:gd name="T56" fmla="*/ 130 w 214"/>
                <a:gd name="T57" fmla="*/ 171 h 180"/>
                <a:gd name="T58" fmla="*/ 139 w 214"/>
                <a:gd name="T59" fmla="*/ 174 h 180"/>
                <a:gd name="T60" fmla="*/ 147 w 214"/>
                <a:gd name="T61" fmla="*/ 177 h 180"/>
                <a:gd name="T62" fmla="*/ 154 w 214"/>
                <a:gd name="T63" fmla="*/ 177 h 180"/>
                <a:gd name="T64" fmla="*/ 162 w 214"/>
                <a:gd name="T65" fmla="*/ 180 h 180"/>
                <a:gd name="T66" fmla="*/ 168 w 214"/>
                <a:gd name="T67" fmla="*/ 136 h 180"/>
                <a:gd name="T68" fmla="*/ 160 w 214"/>
                <a:gd name="T69" fmla="*/ 134 h 180"/>
                <a:gd name="T70" fmla="*/ 154 w 214"/>
                <a:gd name="T71" fmla="*/ 133 h 180"/>
                <a:gd name="T72" fmla="*/ 148 w 214"/>
                <a:gd name="T73" fmla="*/ 130 h 180"/>
                <a:gd name="T74" fmla="*/ 139 w 214"/>
                <a:gd name="T75" fmla="*/ 128 h 180"/>
                <a:gd name="T76" fmla="*/ 130 w 214"/>
                <a:gd name="T77" fmla="*/ 125 h 180"/>
                <a:gd name="T78" fmla="*/ 123 w 214"/>
                <a:gd name="T79" fmla="*/ 122 h 180"/>
                <a:gd name="T80" fmla="*/ 113 w 214"/>
                <a:gd name="T81" fmla="*/ 119 h 180"/>
                <a:gd name="T82" fmla="*/ 106 w 214"/>
                <a:gd name="T83" fmla="*/ 116 h 180"/>
                <a:gd name="T84" fmla="*/ 95 w 214"/>
                <a:gd name="T85" fmla="*/ 111 h 180"/>
                <a:gd name="T86" fmla="*/ 88 w 214"/>
                <a:gd name="T87" fmla="*/ 108 h 180"/>
                <a:gd name="T88" fmla="*/ 80 w 214"/>
                <a:gd name="T89" fmla="*/ 103 h 180"/>
                <a:gd name="T90" fmla="*/ 72 w 214"/>
                <a:gd name="T91" fmla="*/ 99 h 180"/>
                <a:gd name="T92" fmla="*/ 65 w 214"/>
                <a:gd name="T93" fmla="*/ 93 h 180"/>
                <a:gd name="T94" fmla="*/ 59 w 214"/>
                <a:gd name="T95" fmla="*/ 85 h 180"/>
                <a:gd name="T96" fmla="*/ 51 w 214"/>
                <a:gd name="T97" fmla="*/ 74 h 180"/>
                <a:gd name="T98" fmla="*/ 47 w 214"/>
                <a:gd name="T99" fmla="*/ 65 h 180"/>
                <a:gd name="T100" fmla="*/ 47 w 214"/>
                <a:gd name="T101" fmla="*/ 57 h 180"/>
                <a:gd name="T102" fmla="*/ 50 w 214"/>
                <a:gd name="T103" fmla="*/ 49 h 180"/>
                <a:gd name="T104" fmla="*/ 53 w 214"/>
                <a:gd name="T105" fmla="*/ 45 h 1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4"/>
                <a:gd name="T160" fmla="*/ 0 h 180"/>
                <a:gd name="T161" fmla="*/ 214 w 214"/>
                <a:gd name="T162" fmla="*/ 180 h 1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4" h="180">
                  <a:moveTo>
                    <a:pt x="53" y="45"/>
                  </a:moveTo>
                  <a:lnTo>
                    <a:pt x="188" y="150"/>
                  </a:lnTo>
                  <a:lnTo>
                    <a:pt x="214" y="114"/>
                  </a:lnTo>
                  <a:lnTo>
                    <a:pt x="66" y="0"/>
                  </a:lnTo>
                  <a:lnTo>
                    <a:pt x="62" y="0"/>
                  </a:lnTo>
                  <a:lnTo>
                    <a:pt x="56" y="0"/>
                  </a:lnTo>
                  <a:lnTo>
                    <a:pt x="51" y="2"/>
                  </a:lnTo>
                  <a:lnTo>
                    <a:pt x="47" y="2"/>
                  </a:lnTo>
                  <a:lnTo>
                    <a:pt x="41" y="2"/>
                  </a:lnTo>
                  <a:lnTo>
                    <a:pt x="38" y="3"/>
                  </a:lnTo>
                  <a:lnTo>
                    <a:pt x="33" y="6"/>
                  </a:lnTo>
                  <a:lnTo>
                    <a:pt x="28" y="8"/>
                  </a:lnTo>
                  <a:lnTo>
                    <a:pt x="25" y="9"/>
                  </a:lnTo>
                  <a:lnTo>
                    <a:pt x="22" y="12"/>
                  </a:lnTo>
                  <a:lnTo>
                    <a:pt x="18" y="14"/>
                  </a:lnTo>
                  <a:lnTo>
                    <a:pt x="16" y="17"/>
                  </a:lnTo>
                  <a:lnTo>
                    <a:pt x="12" y="20"/>
                  </a:lnTo>
                  <a:lnTo>
                    <a:pt x="10" y="22"/>
                  </a:lnTo>
                  <a:lnTo>
                    <a:pt x="9" y="26"/>
                  </a:lnTo>
                  <a:lnTo>
                    <a:pt x="6" y="29"/>
                  </a:lnTo>
                  <a:lnTo>
                    <a:pt x="4" y="32"/>
                  </a:lnTo>
                  <a:lnTo>
                    <a:pt x="3" y="36"/>
                  </a:lnTo>
                  <a:lnTo>
                    <a:pt x="1" y="39"/>
                  </a:lnTo>
                  <a:lnTo>
                    <a:pt x="0" y="45"/>
                  </a:lnTo>
                  <a:lnTo>
                    <a:pt x="0" y="48"/>
                  </a:lnTo>
                  <a:lnTo>
                    <a:pt x="0" y="51"/>
                  </a:lnTo>
                  <a:lnTo>
                    <a:pt x="0" y="56"/>
                  </a:lnTo>
                  <a:lnTo>
                    <a:pt x="0" y="62"/>
                  </a:lnTo>
                  <a:lnTo>
                    <a:pt x="0" y="65"/>
                  </a:lnTo>
                  <a:lnTo>
                    <a:pt x="1" y="69"/>
                  </a:lnTo>
                  <a:lnTo>
                    <a:pt x="3" y="74"/>
                  </a:lnTo>
                  <a:lnTo>
                    <a:pt x="6" y="80"/>
                  </a:lnTo>
                  <a:lnTo>
                    <a:pt x="7" y="85"/>
                  </a:lnTo>
                  <a:lnTo>
                    <a:pt x="10" y="91"/>
                  </a:lnTo>
                  <a:lnTo>
                    <a:pt x="13" y="96"/>
                  </a:lnTo>
                  <a:lnTo>
                    <a:pt x="16" y="102"/>
                  </a:lnTo>
                  <a:lnTo>
                    <a:pt x="19" y="106"/>
                  </a:lnTo>
                  <a:lnTo>
                    <a:pt x="22" y="111"/>
                  </a:lnTo>
                  <a:lnTo>
                    <a:pt x="27" y="116"/>
                  </a:lnTo>
                  <a:lnTo>
                    <a:pt x="32" y="120"/>
                  </a:lnTo>
                  <a:lnTo>
                    <a:pt x="35" y="123"/>
                  </a:lnTo>
                  <a:lnTo>
                    <a:pt x="41" y="128"/>
                  </a:lnTo>
                  <a:lnTo>
                    <a:pt x="47" y="133"/>
                  </a:lnTo>
                  <a:lnTo>
                    <a:pt x="53" y="137"/>
                  </a:lnTo>
                  <a:lnTo>
                    <a:pt x="57" y="140"/>
                  </a:lnTo>
                  <a:lnTo>
                    <a:pt x="62" y="143"/>
                  </a:lnTo>
                  <a:lnTo>
                    <a:pt x="68" y="147"/>
                  </a:lnTo>
                  <a:lnTo>
                    <a:pt x="74" y="150"/>
                  </a:lnTo>
                  <a:lnTo>
                    <a:pt x="80" y="153"/>
                  </a:lnTo>
                  <a:lnTo>
                    <a:pt x="86" y="154"/>
                  </a:lnTo>
                  <a:lnTo>
                    <a:pt x="92" y="157"/>
                  </a:lnTo>
                  <a:lnTo>
                    <a:pt x="98" y="160"/>
                  </a:lnTo>
                  <a:lnTo>
                    <a:pt x="104" y="162"/>
                  </a:lnTo>
                  <a:lnTo>
                    <a:pt x="109" y="165"/>
                  </a:lnTo>
                  <a:lnTo>
                    <a:pt x="115" y="167"/>
                  </a:lnTo>
                  <a:lnTo>
                    <a:pt x="120" y="168"/>
                  </a:lnTo>
                  <a:lnTo>
                    <a:pt x="124" y="170"/>
                  </a:lnTo>
                  <a:lnTo>
                    <a:pt x="130" y="171"/>
                  </a:lnTo>
                  <a:lnTo>
                    <a:pt x="135" y="173"/>
                  </a:lnTo>
                  <a:lnTo>
                    <a:pt x="139" y="174"/>
                  </a:lnTo>
                  <a:lnTo>
                    <a:pt x="142" y="176"/>
                  </a:lnTo>
                  <a:lnTo>
                    <a:pt x="147" y="177"/>
                  </a:lnTo>
                  <a:lnTo>
                    <a:pt x="150" y="177"/>
                  </a:lnTo>
                  <a:lnTo>
                    <a:pt x="154" y="177"/>
                  </a:lnTo>
                  <a:lnTo>
                    <a:pt x="159" y="179"/>
                  </a:lnTo>
                  <a:lnTo>
                    <a:pt x="162" y="180"/>
                  </a:lnTo>
                  <a:lnTo>
                    <a:pt x="171" y="137"/>
                  </a:lnTo>
                  <a:lnTo>
                    <a:pt x="168" y="136"/>
                  </a:lnTo>
                  <a:lnTo>
                    <a:pt x="165" y="134"/>
                  </a:lnTo>
                  <a:lnTo>
                    <a:pt x="160" y="134"/>
                  </a:lnTo>
                  <a:lnTo>
                    <a:pt x="159" y="134"/>
                  </a:lnTo>
                  <a:lnTo>
                    <a:pt x="154" y="133"/>
                  </a:lnTo>
                  <a:lnTo>
                    <a:pt x="151" y="131"/>
                  </a:lnTo>
                  <a:lnTo>
                    <a:pt x="148" y="130"/>
                  </a:lnTo>
                  <a:lnTo>
                    <a:pt x="144" y="130"/>
                  </a:lnTo>
                  <a:lnTo>
                    <a:pt x="139" y="128"/>
                  </a:lnTo>
                  <a:lnTo>
                    <a:pt x="135" y="126"/>
                  </a:lnTo>
                  <a:lnTo>
                    <a:pt x="130" y="125"/>
                  </a:lnTo>
                  <a:lnTo>
                    <a:pt x="127" y="123"/>
                  </a:lnTo>
                  <a:lnTo>
                    <a:pt x="123" y="122"/>
                  </a:lnTo>
                  <a:lnTo>
                    <a:pt x="118" y="122"/>
                  </a:lnTo>
                  <a:lnTo>
                    <a:pt x="113" y="119"/>
                  </a:lnTo>
                  <a:lnTo>
                    <a:pt x="110" y="117"/>
                  </a:lnTo>
                  <a:lnTo>
                    <a:pt x="106" y="116"/>
                  </a:lnTo>
                  <a:lnTo>
                    <a:pt x="100" y="114"/>
                  </a:lnTo>
                  <a:lnTo>
                    <a:pt x="95" y="111"/>
                  </a:lnTo>
                  <a:lnTo>
                    <a:pt x="92" y="111"/>
                  </a:lnTo>
                  <a:lnTo>
                    <a:pt x="88" y="108"/>
                  </a:lnTo>
                  <a:lnTo>
                    <a:pt x="83" y="105"/>
                  </a:lnTo>
                  <a:lnTo>
                    <a:pt x="80" y="103"/>
                  </a:lnTo>
                  <a:lnTo>
                    <a:pt x="77" y="100"/>
                  </a:lnTo>
                  <a:lnTo>
                    <a:pt x="72" y="99"/>
                  </a:lnTo>
                  <a:lnTo>
                    <a:pt x="69" y="96"/>
                  </a:lnTo>
                  <a:lnTo>
                    <a:pt x="65" y="93"/>
                  </a:lnTo>
                  <a:lnTo>
                    <a:pt x="63" y="89"/>
                  </a:lnTo>
                  <a:lnTo>
                    <a:pt x="59" y="85"/>
                  </a:lnTo>
                  <a:lnTo>
                    <a:pt x="54" y="79"/>
                  </a:lnTo>
                  <a:lnTo>
                    <a:pt x="51" y="74"/>
                  </a:lnTo>
                  <a:lnTo>
                    <a:pt x="50" y="69"/>
                  </a:lnTo>
                  <a:lnTo>
                    <a:pt x="47" y="65"/>
                  </a:lnTo>
                  <a:lnTo>
                    <a:pt x="47" y="62"/>
                  </a:lnTo>
                  <a:lnTo>
                    <a:pt x="47" y="57"/>
                  </a:lnTo>
                  <a:lnTo>
                    <a:pt x="47" y="53"/>
                  </a:lnTo>
                  <a:lnTo>
                    <a:pt x="50" y="49"/>
                  </a:lnTo>
                  <a:lnTo>
                    <a:pt x="53" y="45"/>
                  </a:lnTo>
                  <a:close/>
                </a:path>
              </a:pathLst>
            </a:custGeom>
            <a:solidFill>
              <a:srgbClr val="000000"/>
            </a:solidFill>
            <a:ln w="9525">
              <a:noFill/>
              <a:round/>
              <a:headEnd/>
              <a:tailEnd/>
            </a:ln>
          </p:spPr>
          <p:txBody>
            <a:bodyPr/>
            <a:lstStyle/>
            <a:p>
              <a:endParaRPr lang="en-US"/>
            </a:p>
          </p:txBody>
        </p:sp>
        <p:sp>
          <p:nvSpPr>
            <p:cNvPr id="101405" name="Freeform 19"/>
            <p:cNvSpPr>
              <a:spLocks/>
            </p:cNvSpPr>
            <p:nvPr/>
          </p:nvSpPr>
          <p:spPr bwMode="auto">
            <a:xfrm>
              <a:off x="10135" y="3983"/>
              <a:ext cx="174" cy="364"/>
            </a:xfrm>
            <a:custGeom>
              <a:avLst/>
              <a:gdLst>
                <a:gd name="T0" fmla="*/ 171 w 174"/>
                <a:gd name="T1" fmla="*/ 34 h 364"/>
                <a:gd name="T2" fmla="*/ 136 w 174"/>
                <a:gd name="T3" fmla="*/ 5 h 364"/>
                <a:gd name="T4" fmla="*/ 127 w 174"/>
                <a:gd name="T5" fmla="*/ 13 h 364"/>
                <a:gd name="T6" fmla="*/ 118 w 174"/>
                <a:gd name="T7" fmla="*/ 22 h 364"/>
                <a:gd name="T8" fmla="*/ 109 w 174"/>
                <a:gd name="T9" fmla="*/ 31 h 364"/>
                <a:gd name="T10" fmla="*/ 98 w 174"/>
                <a:gd name="T11" fmla="*/ 41 h 364"/>
                <a:gd name="T12" fmla="*/ 91 w 174"/>
                <a:gd name="T13" fmla="*/ 48 h 364"/>
                <a:gd name="T14" fmla="*/ 80 w 174"/>
                <a:gd name="T15" fmla="*/ 57 h 364"/>
                <a:gd name="T16" fmla="*/ 73 w 174"/>
                <a:gd name="T17" fmla="*/ 65 h 364"/>
                <a:gd name="T18" fmla="*/ 71 w 174"/>
                <a:gd name="T19" fmla="*/ 76 h 364"/>
                <a:gd name="T20" fmla="*/ 79 w 174"/>
                <a:gd name="T21" fmla="*/ 85 h 364"/>
                <a:gd name="T22" fmla="*/ 85 w 174"/>
                <a:gd name="T23" fmla="*/ 98 h 364"/>
                <a:gd name="T24" fmla="*/ 91 w 174"/>
                <a:gd name="T25" fmla="*/ 108 h 364"/>
                <a:gd name="T26" fmla="*/ 98 w 174"/>
                <a:gd name="T27" fmla="*/ 119 h 364"/>
                <a:gd name="T28" fmla="*/ 106 w 174"/>
                <a:gd name="T29" fmla="*/ 130 h 364"/>
                <a:gd name="T30" fmla="*/ 112 w 174"/>
                <a:gd name="T31" fmla="*/ 141 h 364"/>
                <a:gd name="T32" fmla="*/ 120 w 174"/>
                <a:gd name="T33" fmla="*/ 151 h 364"/>
                <a:gd name="T34" fmla="*/ 0 w 174"/>
                <a:gd name="T35" fmla="*/ 339 h 364"/>
                <a:gd name="T36" fmla="*/ 39 w 174"/>
                <a:gd name="T37" fmla="*/ 356 h 364"/>
                <a:gd name="T38" fmla="*/ 48 w 174"/>
                <a:gd name="T39" fmla="*/ 344 h 364"/>
                <a:gd name="T40" fmla="*/ 56 w 174"/>
                <a:gd name="T41" fmla="*/ 330 h 364"/>
                <a:gd name="T42" fmla="*/ 65 w 174"/>
                <a:gd name="T43" fmla="*/ 318 h 364"/>
                <a:gd name="T44" fmla="*/ 73 w 174"/>
                <a:gd name="T45" fmla="*/ 306 h 364"/>
                <a:gd name="T46" fmla="*/ 82 w 174"/>
                <a:gd name="T47" fmla="*/ 292 h 364"/>
                <a:gd name="T48" fmla="*/ 91 w 174"/>
                <a:gd name="T49" fmla="*/ 279 h 364"/>
                <a:gd name="T50" fmla="*/ 100 w 174"/>
                <a:gd name="T51" fmla="*/ 265 h 364"/>
                <a:gd name="T52" fmla="*/ 109 w 174"/>
                <a:gd name="T53" fmla="*/ 253 h 364"/>
                <a:gd name="T54" fmla="*/ 117 w 174"/>
                <a:gd name="T55" fmla="*/ 241 h 364"/>
                <a:gd name="T56" fmla="*/ 127 w 174"/>
                <a:gd name="T57" fmla="*/ 228 h 364"/>
                <a:gd name="T58" fmla="*/ 135 w 174"/>
                <a:gd name="T59" fmla="*/ 216 h 364"/>
                <a:gd name="T60" fmla="*/ 144 w 174"/>
                <a:gd name="T61" fmla="*/ 202 h 364"/>
                <a:gd name="T62" fmla="*/ 152 w 174"/>
                <a:gd name="T63" fmla="*/ 190 h 364"/>
                <a:gd name="T64" fmla="*/ 162 w 174"/>
                <a:gd name="T65" fmla="*/ 176 h 364"/>
                <a:gd name="T66" fmla="*/ 170 w 174"/>
                <a:gd name="T67" fmla="*/ 164 h 364"/>
                <a:gd name="T68" fmla="*/ 124 w 174"/>
                <a:gd name="T69" fmla="*/ 77 h 3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
                <a:gd name="T106" fmla="*/ 0 h 364"/>
                <a:gd name="T107" fmla="*/ 174 w 174"/>
                <a:gd name="T108" fmla="*/ 364 h 3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 h="364">
                  <a:moveTo>
                    <a:pt x="124" y="77"/>
                  </a:moveTo>
                  <a:lnTo>
                    <a:pt x="171" y="34"/>
                  </a:lnTo>
                  <a:lnTo>
                    <a:pt x="141" y="0"/>
                  </a:lnTo>
                  <a:lnTo>
                    <a:pt x="136" y="5"/>
                  </a:lnTo>
                  <a:lnTo>
                    <a:pt x="132" y="10"/>
                  </a:lnTo>
                  <a:lnTo>
                    <a:pt x="127" y="13"/>
                  </a:lnTo>
                  <a:lnTo>
                    <a:pt x="123" y="17"/>
                  </a:lnTo>
                  <a:lnTo>
                    <a:pt x="118" y="22"/>
                  </a:lnTo>
                  <a:lnTo>
                    <a:pt x="114" y="27"/>
                  </a:lnTo>
                  <a:lnTo>
                    <a:pt x="109" y="31"/>
                  </a:lnTo>
                  <a:lnTo>
                    <a:pt x="104" y="36"/>
                  </a:lnTo>
                  <a:lnTo>
                    <a:pt x="98" y="41"/>
                  </a:lnTo>
                  <a:lnTo>
                    <a:pt x="95" y="44"/>
                  </a:lnTo>
                  <a:lnTo>
                    <a:pt x="91" y="48"/>
                  </a:lnTo>
                  <a:lnTo>
                    <a:pt x="85" y="53"/>
                  </a:lnTo>
                  <a:lnTo>
                    <a:pt x="80" y="57"/>
                  </a:lnTo>
                  <a:lnTo>
                    <a:pt x="77" y="62"/>
                  </a:lnTo>
                  <a:lnTo>
                    <a:pt x="73" y="65"/>
                  </a:lnTo>
                  <a:lnTo>
                    <a:pt x="67" y="71"/>
                  </a:lnTo>
                  <a:lnTo>
                    <a:pt x="71" y="76"/>
                  </a:lnTo>
                  <a:lnTo>
                    <a:pt x="74" y="81"/>
                  </a:lnTo>
                  <a:lnTo>
                    <a:pt x="79" y="85"/>
                  </a:lnTo>
                  <a:lnTo>
                    <a:pt x="82" y="91"/>
                  </a:lnTo>
                  <a:lnTo>
                    <a:pt x="85" y="98"/>
                  </a:lnTo>
                  <a:lnTo>
                    <a:pt x="88" y="102"/>
                  </a:lnTo>
                  <a:lnTo>
                    <a:pt x="91" y="108"/>
                  </a:lnTo>
                  <a:lnTo>
                    <a:pt x="95" y="113"/>
                  </a:lnTo>
                  <a:lnTo>
                    <a:pt x="98" y="119"/>
                  </a:lnTo>
                  <a:lnTo>
                    <a:pt x="103" y="125"/>
                  </a:lnTo>
                  <a:lnTo>
                    <a:pt x="106" y="130"/>
                  </a:lnTo>
                  <a:lnTo>
                    <a:pt x="109" y="136"/>
                  </a:lnTo>
                  <a:lnTo>
                    <a:pt x="112" y="141"/>
                  </a:lnTo>
                  <a:lnTo>
                    <a:pt x="115" y="145"/>
                  </a:lnTo>
                  <a:lnTo>
                    <a:pt x="120" y="151"/>
                  </a:lnTo>
                  <a:lnTo>
                    <a:pt x="123" y="158"/>
                  </a:lnTo>
                  <a:lnTo>
                    <a:pt x="0" y="339"/>
                  </a:lnTo>
                  <a:lnTo>
                    <a:pt x="36" y="364"/>
                  </a:lnTo>
                  <a:lnTo>
                    <a:pt x="39" y="356"/>
                  </a:lnTo>
                  <a:lnTo>
                    <a:pt x="44" y="350"/>
                  </a:lnTo>
                  <a:lnTo>
                    <a:pt x="48" y="344"/>
                  </a:lnTo>
                  <a:lnTo>
                    <a:pt x="53" y="338"/>
                  </a:lnTo>
                  <a:lnTo>
                    <a:pt x="56" y="330"/>
                  </a:lnTo>
                  <a:lnTo>
                    <a:pt x="62" y="324"/>
                  </a:lnTo>
                  <a:lnTo>
                    <a:pt x="65" y="318"/>
                  </a:lnTo>
                  <a:lnTo>
                    <a:pt x="70" y="313"/>
                  </a:lnTo>
                  <a:lnTo>
                    <a:pt x="73" y="306"/>
                  </a:lnTo>
                  <a:lnTo>
                    <a:pt x="79" y="299"/>
                  </a:lnTo>
                  <a:lnTo>
                    <a:pt x="82" y="292"/>
                  </a:lnTo>
                  <a:lnTo>
                    <a:pt x="86" y="287"/>
                  </a:lnTo>
                  <a:lnTo>
                    <a:pt x="91" y="279"/>
                  </a:lnTo>
                  <a:lnTo>
                    <a:pt x="95" y="273"/>
                  </a:lnTo>
                  <a:lnTo>
                    <a:pt x="100" y="265"/>
                  </a:lnTo>
                  <a:lnTo>
                    <a:pt x="104" y="261"/>
                  </a:lnTo>
                  <a:lnTo>
                    <a:pt x="109" y="253"/>
                  </a:lnTo>
                  <a:lnTo>
                    <a:pt x="114" y="247"/>
                  </a:lnTo>
                  <a:lnTo>
                    <a:pt x="117" y="241"/>
                  </a:lnTo>
                  <a:lnTo>
                    <a:pt x="121" y="235"/>
                  </a:lnTo>
                  <a:lnTo>
                    <a:pt x="127" y="228"/>
                  </a:lnTo>
                  <a:lnTo>
                    <a:pt x="130" y="222"/>
                  </a:lnTo>
                  <a:lnTo>
                    <a:pt x="135" y="216"/>
                  </a:lnTo>
                  <a:lnTo>
                    <a:pt x="139" y="210"/>
                  </a:lnTo>
                  <a:lnTo>
                    <a:pt x="144" y="202"/>
                  </a:lnTo>
                  <a:lnTo>
                    <a:pt x="148" y="196"/>
                  </a:lnTo>
                  <a:lnTo>
                    <a:pt x="152" y="190"/>
                  </a:lnTo>
                  <a:lnTo>
                    <a:pt x="156" y="184"/>
                  </a:lnTo>
                  <a:lnTo>
                    <a:pt x="162" y="176"/>
                  </a:lnTo>
                  <a:lnTo>
                    <a:pt x="165" y="170"/>
                  </a:lnTo>
                  <a:lnTo>
                    <a:pt x="170" y="164"/>
                  </a:lnTo>
                  <a:lnTo>
                    <a:pt x="174" y="158"/>
                  </a:lnTo>
                  <a:lnTo>
                    <a:pt x="124" y="77"/>
                  </a:lnTo>
                  <a:close/>
                </a:path>
              </a:pathLst>
            </a:custGeom>
            <a:solidFill>
              <a:srgbClr val="000000"/>
            </a:solidFill>
            <a:ln w="9525">
              <a:noFill/>
              <a:round/>
              <a:headEnd/>
              <a:tailEnd/>
            </a:ln>
          </p:spPr>
          <p:txBody>
            <a:bodyPr/>
            <a:lstStyle/>
            <a:p>
              <a:endParaRPr lang="en-US"/>
            </a:p>
          </p:txBody>
        </p:sp>
        <p:sp>
          <p:nvSpPr>
            <p:cNvPr id="101406" name="Freeform 20"/>
            <p:cNvSpPr>
              <a:spLocks/>
            </p:cNvSpPr>
            <p:nvPr/>
          </p:nvSpPr>
          <p:spPr bwMode="auto">
            <a:xfrm>
              <a:off x="10252" y="3983"/>
              <a:ext cx="142" cy="178"/>
            </a:xfrm>
            <a:custGeom>
              <a:avLst/>
              <a:gdLst>
                <a:gd name="T0" fmla="*/ 0 w 142"/>
                <a:gd name="T1" fmla="*/ 27 h 178"/>
                <a:gd name="T2" fmla="*/ 110 w 142"/>
                <a:gd name="T3" fmla="*/ 178 h 178"/>
                <a:gd name="T4" fmla="*/ 142 w 142"/>
                <a:gd name="T5" fmla="*/ 155 h 178"/>
                <a:gd name="T6" fmla="*/ 27 w 142"/>
                <a:gd name="T7" fmla="*/ 0 h 178"/>
                <a:gd name="T8" fmla="*/ 0 w 142"/>
                <a:gd name="T9" fmla="*/ 27 h 178"/>
                <a:gd name="T10" fmla="*/ 0 w 142"/>
                <a:gd name="T11" fmla="*/ 27 h 178"/>
                <a:gd name="T12" fmla="*/ 0 60000 65536"/>
                <a:gd name="T13" fmla="*/ 0 60000 65536"/>
                <a:gd name="T14" fmla="*/ 0 60000 65536"/>
                <a:gd name="T15" fmla="*/ 0 60000 65536"/>
                <a:gd name="T16" fmla="*/ 0 60000 65536"/>
                <a:gd name="T17" fmla="*/ 0 60000 65536"/>
                <a:gd name="T18" fmla="*/ 0 w 142"/>
                <a:gd name="T19" fmla="*/ 0 h 178"/>
                <a:gd name="T20" fmla="*/ 142 w 142"/>
                <a:gd name="T21" fmla="*/ 178 h 178"/>
              </a:gdLst>
              <a:ahLst/>
              <a:cxnLst>
                <a:cxn ang="T12">
                  <a:pos x="T0" y="T1"/>
                </a:cxn>
                <a:cxn ang="T13">
                  <a:pos x="T2" y="T3"/>
                </a:cxn>
                <a:cxn ang="T14">
                  <a:pos x="T4" y="T5"/>
                </a:cxn>
                <a:cxn ang="T15">
                  <a:pos x="T6" y="T7"/>
                </a:cxn>
                <a:cxn ang="T16">
                  <a:pos x="T8" y="T9"/>
                </a:cxn>
                <a:cxn ang="T17">
                  <a:pos x="T10" y="T11"/>
                </a:cxn>
              </a:cxnLst>
              <a:rect l="T18" t="T19" r="T20" b="T21"/>
              <a:pathLst>
                <a:path w="142" h="178">
                  <a:moveTo>
                    <a:pt x="0" y="27"/>
                  </a:moveTo>
                  <a:lnTo>
                    <a:pt x="110" y="178"/>
                  </a:lnTo>
                  <a:lnTo>
                    <a:pt x="142" y="155"/>
                  </a:lnTo>
                  <a:lnTo>
                    <a:pt x="27" y="0"/>
                  </a:lnTo>
                  <a:lnTo>
                    <a:pt x="0" y="27"/>
                  </a:lnTo>
                  <a:close/>
                </a:path>
              </a:pathLst>
            </a:custGeom>
            <a:solidFill>
              <a:srgbClr val="000000"/>
            </a:solidFill>
            <a:ln w="9525">
              <a:noFill/>
              <a:round/>
              <a:headEnd/>
              <a:tailEnd/>
            </a:ln>
          </p:spPr>
          <p:txBody>
            <a:bodyPr/>
            <a:lstStyle/>
            <a:p>
              <a:endParaRPr lang="en-US"/>
            </a:p>
          </p:txBody>
        </p:sp>
        <p:sp>
          <p:nvSpPr>
            <p:cNvPr id="101407" name="Freeform 21"/>
            <p:cNvSpPr>
              <a:spLocks/>
            </p:cNvSpPr>
            <p:nvPr/>
          </p:nvSpPr>
          <p:spPr bwMode="auto">
            <a:xfrm>
              <a:off x="9842" y="3788"/>
              <a:ext cx="174" cy="362"/>
            </a:xfrm>
            <a:custGeom>
              <a:avLst/>
              <a:gdLst>
                <a:gd name="T0" fmla="*/ 171 w 174"/>
                <a:gd name="T1" fmla="*/ 32 h 362"/>
                <a:gd name="T2" fmla="*/ 137 w 174"/>
                <a:gd name="T3" fmla="*/ 4 h 362"/>
                <a:gd name="T4" fmla="*/ 127 w 174"/>
                <a:gd name="T5" fmla="*/ 12 h 362"/>
                <a:gd name="T6" fmla="*/ 117 w 174"/>
                <a:gd name="T7" fmla="*/ 21 h 362"/>
                <a:gd name="T8" fmla="*/ 109 w 174"/>
                <a:gd name="T9" fmla="*/ 31 h 362"/>
                <a:gd name="T10" fmla="*/ 99 w 174"/>
                <a:gd name="T11" fmla="*/ 38 h 362"/>
                <a:gd name="T12" fmla="*/ 91 w 174"/>
                <a:gd name="T13" fmla="*/ 48 h 362"/>
                <a:gd name="T14" fmla="*/ 80 w 174"/>
                <a:gd name="T15" fmla="*/ 55 h 362"/>
                <a:gd name="T16" fmla="*/ 73 w 174"/>
                <a:gd name="T17" fmla="*/ 66 h 362"/>
                <a:gd name="T18" fmla="*/ 71 w 174"/>
                <a:gd name="T19" fmla="*/ 75 h 362"/>
                <a:gd name="T20" fmla="*/ 77 w 174"/>
                <a:gd name="T21" fmla="*/ 85 h 362"/>
                <a:gd name="T22" fmla="*/ 85 w 174"/>
                <a:gd name="T23" fmla="*/ 97 h 362"/>
                <a:gd name="T24" fmla="*/ 91 w 174"/>
                <a:gd name="T25" fmla="*/ 108 h 362"/>
                <a:gd name="T26" fmla="*/ 99 w 174"/>
                <a:gd name="T27" fmla="*/ 118 h 362"/>
                <a:gd name="T28" fmla="*/ 105 w 174"/>
                <a:gd name="T29" fmla="*/ 129 h 362"/>
                <a:gd name="T30" fmla="*/ 111 w 174"/>
                <a:gd name="T31" fmla="*/ 140 h 362"/>
                <a:gd name="T32" fmla="*/ 118 w 174"/>
                <a:gd name="T33" fmla="*/ 151 h 362"/>
                <a:gd name="T34" fmla="*/ 0 w 174"/>
                <a:gd name="T35" fmla="*/ 339 h 362"/>
                <a:gd name="T36" fmla="*/ 39 w 174"/>
                <a:gd name="T37" fmla="*/ 357 h 362"/>
                <a:gd name="T38" fmla="*/ 49 w 174"/>
                <a:gd name="T39" fmla="*/ 343 h 362"/>
                <a:gd name="T40" fmla="*/ 56 w 174"/>
                <a:gd name="T41" fmla="*/ 329 h 362"/>
                <a:gd name="T42" fmla="*/ 64 w 174"/>
                <a:gd name="T43" fmla="*/ 317 h 362"/>
                <a:gd name="T44" fmla="*/ 74 w 174"/>
                <a:gd name="T45" fmla="*/ 303 h 362"/>
                <a:gd name="T46" fmla="*/ 82 w 174"/>
                <a:gd name="T47" fmla="*/ 291 h 362"/>
                <a:gd name="T48" fmla="*/ 91 w 174"/>
                <a:gd name="T49" fmla="*/ 279 h 362"/>
                <a:gd name="T50" fmla="*/ 99 w 174"/>
                <a:gd name="T51" fmla="*/ 266 h 362"/>
                <a:gd name="T52" fmla="*/ 109 w 174"/>
                <a:gd name="T53" fmla="*/ 254 h 362"/>
                <a:gd name="T54" fmla="*/ 117 w 174"/>
                <a:gd name="T55" fmla="*/ 240 h 362"/>
                <a:gd name="T56" fmla="*/ 126 w 174"/>
                <a:gd name="T57" fmla="*/ 228 h 362"/>
                <a:gd name="T58" fmla="*/ 135 w 174"/>
                <a:gd name="T59" fmla="*/ 214 h 362"/>
                <a:gd name="T60" fmla="*/ 143 w 174"/>
                <a:gd name="T61" fmla="*/ 202 h 362"/>
                <a:gd name="T62" fmla="*/ 152 w 174"/>
                <a:gd name="T63" fmla="*/ 188 h 362"/>
                <a:gd name="T64" fmla="*/ 161 w 174"/>
                <a:gd name="T65" fmla="*/ 175 h 362"/>
                <a:gd name="T66" fmla="*/ 170 w 174"/>
                <a:gd name="T67" fmla="*/ 163 h 362"/>
                <a:gd name="T68" fmla="*/ 123 w 174"/>
                <a:gd name="T69" fmla="*/ 77 h 3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
                <a:gd name="T106" fmla="*/ 0 h 362"/>
                <a:gd name="T107" fmla="*/ 174 w 174"/>
                <a:gd name="T108" fmla="*/ 362 h 3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 h="362">
                  <a:moveTo>
                    <a:pt x="123" y="77"/>
                  </a:moveTo>
                  <a:lnTo>
                    <a:pt x="171" y="32"/>
                  </a:lnTo>
                  <a:lnTo>
                    <a:pt x="141" y="0"/>
                  </a:lnTo>
                  <a:lnTo>
                    <a:pt x="137" y="4"/>
                  </a:lnTo>
                  <a:lnTo>
                    <a:pt x="132" y="8"/>
                  </a:lnTo>
                  <a:lnTo>
                    <a:pt x="127" y="12"/>
                  </a:lnTo>
                  <a:lnTo>
                    <a:pt x="123" y="17"/>
                  </a:lnTo>
                  <a:lnTo>
                    <a:pt x="117" y="21"/>
                  </a:lnTo>
                  <a:lnTo>
                    <a:pt x="114" y="24"/>
                  </a:lnTo>
                  <a:lnTo>
                    <a:pt x="109" y="31"/>
                  </a:lnTo>
                  <a:lnTo>
                    <a:pt x="105" y="35"/>
                  </a:lnTo>
                  <a:lnTo>
                    <a:pt x="99" y="38"/>
                  </a:lnTo>
                  <a:lnTo>
                    <a:pt x="96" y="43"/>
                  </a:lnTo>
                  <a:lnTo>
                    <a:pt x="91" y="48"/>
                  </a:lnTo>
                  <a:lnTo>
                    <a:pt x="86" y="52"/>
                  </a:lnTo>
                  <a:lnTo>
                    <a:pt x="80" y="55"/>
                  </a:lnTo>
                  <a:lnTo>
                    <a:pt x="77" y="61"/>
                  </a:lnTo>
                  <a:lnTo>
                    <a:pt x="73" y="66"/>
                  </a:lnTo>
                  <a:lnTo>
                    <a:pt x="68" y="71"/>
                  </a:lnTo>
                  <a:lnTo>
                    <a:pt x="71" y="75"/>
                  </a:lnTo>
                  <a:lnTo>
                    <a:pt x="74" y="80"/>
                  </a:lnTo>
                  <a:lnTo>
                    <a:pt x="77" y="85"/>
                  </a:lnTo>
                  <a:lnTo>
                    <a:pt x="80" y="91"/>
                  </a:lnTo>
                  <a:lnTo>
                    <a:pt x="85" y="97"/>
                  </a:lnTo>
                  <a:lnTo>
                    <a:pt x="86" y="103"/>
                  </a:lnTo>
                  <a:lnTo>
                    <a:pt x="91" y="108"/>
                  </a:lnTo>
                  <a:lnTo>
                    <a:pt x="94" y="114"/>
                  </a:lnTo>
                  <a:lnTo>
                    <a:pt x="99" y="118"/>
                  </a:lnTo>
                  <a:lnTo>
                    <a:pt x="102" y="125"/>
                  </a:lnTo>
                  <a:lnTo>
                    <a:pt x="105" y="129"/>
                  </a:lnTo>
                  <a:lnTo>
                    <a:pt x="109" y="134"/>
                  </a:lnTo>
                  <a:lnTo>
                    <a:pt x="111" y="140"/>
                  </a:lnTo>
                  <a:lnTo>
                    <a:pt x="115" y="145"/>
                  </a:lnTo>
                  <a:lnTo>
                    <a:pt x="118" y="151"/>
                  </a:lnTo>
                  <a:lnTo>
                    <a:pt x="123" y="157"/>
                  </a:lnTo>
                  <a:lnTo>
                    <a:pt x="0" y="339"/>
                  </a:lnTo>
                  <a:lnTo>
                    <a:pt x="35" y="362"/>
                  </a:lnTo>
                  <a:lnTo>
                    <a:pt x="39" y="357"/>
                  </a:lnTo>
                  <a:lnTo>
                    <a:pt x="44" y="351"/>
                  </a:lnTo>
                  <a:lnTo>
                    <a:pt x="49" y="343"/>
                  </a:lnTo>
                  <a:lnTo>
                    <a:pt x="52" y="337"/>
                  </a:lnTo>
                  <a:lnTo>
                    <a:pt x="56" y="329"/>
                  </a:lnTo>
                  <a:lnTo>
                    <a:pt x="61" y="323"/>
                  </a:lnTo>
                  <a:lnTo>
                    <a:pt x="64" y="317"/>
                  </a:lnTo>
                  <a:lnTo>
                    <a:pt x="68" y="311"/>
                  </a:lnTo>
                  <a:lnTo>
                    <a:pt x="74" y="303"/>
                  </a:lnTo>
                  <a:lnTo>
                    <a:pt x="79" y="297"/>
                  </a:lnTo>
                  <a:lnTo>
                    <a:pt x="82" y="291"/>
                  </a:lnTo>
                  <a:lnTo>
                    <a:pt x="86" y="285"/>
                  </a:lnTo>
                  <a:lnTo>
                    <a:pt x="91" y="279"/>
                  </a:lnTo>
                  <a:lnTo>
                    <a:pt x="96" y="272"/>
                  </a:lnTo>
                  <a:lnTo>
                    <a:pt x="99" y="266"/>
                  </a:lnTo>
                  <a:lnTo>
                    <a:pt x="105" y="260"/>
                  </a:lnTo>
                  <a:lnTo>
                    <a:pt x="109" y="254"/>
                  </a:lnTo>
                  <a:lnTo>
                    <a:pt x="114" y="246"/>
                  </a:lnTo>
                  <a:lnTo>
                    <a:pt x="117" y="240"/>
                  </a:lnTo>
                  <a:lnTo>
                    <a:pt x="123" y="234"/>
                  </a:lnTo>
                  <a:lnTo>
                    <a:pt x="126" y="228"/>
                  </a:lnTo>
                  <a:lnTo>
                    <a:pt x="130" y="222"/>
                  </a:lnTo>
                  <a:lnTo>
                    <a:pt x="135" y="214"/>
                  </a:lnTo>
                  <a:lnTo>
                    <a:pt x="140" y="208"/>
                  </a:lnTo>
                  <a:lnTo>
                    <a:pt x="143" y="202"/>
                  </a:lnTo>
                  <a:lnTo>
                    <a:pt x="147" y="195"/>
                  </a:lnTo>
                  <a:lnTo>
                    <a:pt x="152" y="188"/>
                  </a:lnTo>
                  <a:lnTo>
                    <a:pt x="156" y="182"/>
                  </a:lnTo>
                  <a:lnTo>
                    <a:pt x="161" y="175"/>
                  </a:lnTo>
                  <a:lnTo>
                    <a:pt x="164" y="169"/>
                  </a:lnTo>
                  <a:lnTo>
                    <a:pt x="170" y="163"/>
                  </a:lnTo>
                  <a:lnTo>
                    <a:pt x="174" y="157"/>
                  </a:lnTo>
                  <a:lnTo>
                    <a:pt x="123" y="77"/>
                  </a:lnTo>
                  <a:close/>
                </a:path>
              </a:pathLst>
            </a:custGeom>
            <a:solidFill>
              <a:srgbClr val="000000"/>
            </a:solidFill>
            <a:ln w="9525">
              <a:noFill/>
              <a:round/>
              <a:headEnd/>
              <a:tailEnd/>
            </a:ln>
          </p:spPr>
          <p:txBody>
            <a:bodyPr/>
            <a:lstStyle/>
            <a:p>
              <a:endParaRPr lang="en-US"/>
            </a:p>
          </p:txBody>
        </p:sp>
        <p:sp>
          <p:nvSpPr>
            <p:cNvPr id="101408" name="Freeform 22"/>
            <p:cNvSpPr>
              <a:spLocks/>
            </p:cNvSpPr>
            <p:nvPr/>
          </p:nvSpPr>
          <p:spPr bwMode="auto">
            <a:xfrm>
              <a:off x="9988" y="3816"/>
              <a:ext cx="142" cy="178"/>
            </a:xfrm>
            <a:custGeom>
              <a:avLst/>
              <a:gdLst>
                <a:gd name="T0" fmla="*/ 0 w 142"/>
                <a:gd name="T1" fmla="*/ 27 h 178"/>
                <a:gd name="T2" fmla="*/ 110 w 142"/>
                <a:gd name="T3" fmla="*/ 178 h 178"/>
                <a:gd name="T4" fmla="*/ 142 w 142"/>
                <a:gd name="T5" fmla="*/ 154 h 178"/>
                <a:gd name="T6" fmla="*/ 25 w 142"/>
                <a:gd name="T7" fmla="*/ 0 h 178"/>
                <a:gd name="T8" fmla="*/ 0 w 142"/>
                <a:gd name="T9" fmla="*/ 27 h 178"/>
                <a:gd name="T10" fmla="*/ 0 w 142"/>
                <a:gd name="T11" fmla="*/ 27 h 178"/>
                <a:gd name="T12" fmla="*/ 0 60000 65536"/>
                <a:gd name="T13" fmla="*/ 0 60000 65536"/>
                <a:gd name="T14" fmla="*/ 0 60000 65536"/>
                <a:gd name="T15" fmla="*/ 0 60000 65536"/>
                <a:gd name="T16" fmla="*/ 0 60000 65536"/>
                <a:gd name="T17" fmla="*/ 0 60000 65536"/>
                <a:gd name="T18" fmla="*/ 0 w 142"/>
                <a:gd name="T19" fmla="*/ 0 h 178"/>
                <a:gd name="T20" fmla="*/ 142 w 142"/>
                <a:gd name="T21" fmla="*/ 178 h 178"/>
              </a:gdLst>
              <a:ahLst/>
              <a:cxnLst>
                <a:cxn ang="T12">
                  <a:pos x="T0" y="T1"/>
                </a:cxn>
                <a:cxn ang="T13">
                  <a:pos x="T2" y="T3"/>
                </a:cxn>
                <a:cxn ang="T14">
                  <a:pos x="T4" y="T5"/>
                </a:cxn>
                <a:cxn ang="T15">
                  <a:pos x="T6" y="T7"/>
                </a:cxn>
                <a:cxn ang="T16">
                  <a:pos x="T8" y="T9"/>
                </a:cxn>
                <a:cxn ang="T17">
                  <a:pos x="T10" y="T11"/>
                </a:cxn>
              </a:cxnLst>
              <a:rect l="T18" t="T19" r="T20" b="T21"/>
              <a:pathLst>
                <a:path w="142" h="178">
                  <a:moveTo>
                    <a:pt x="0" y="27"/>
                  </a:moveTo>
                  <a:lnTo>
                    <a:pt x="110" y="178"/>
                  </a:lnTo>
                  <a:lnTo>
                    <a:pt x="142" y="154"/>
                  </a:lnTo>
                  <a:lnTo>
                    <a:pt x="25" y="0"/>
                  </a:lnTo>
                  <a:lnTo>
                    <a:pt x="0" y="27"/>
                  </a:lnTo>
                  <a:close/>
                </a:path>
              </a:pathLst>
            </a:custGeom>
            <a:solidFill>
              <a:srgbClr val="000000"/>
            </a:solidFill>
            <a:ln w="9525">
              <a:noFill/>
              <a:round/>
              <a:headEnd/>
              <a:tailEnd/>
            </a:ln>
          </p:spPr>
          <p:txBody>
            <a:bodyPr/>
            <a:lstStyle/>
            <a:p>
              <a:endParaRPr lang="en-US"/>
            </a:p>
          </p:txBody>
        </p:sp>
        <p:sp>
          <p:nvSpPr>
            <p:cNvPr id="101409" name="Freeform 23"/>
            <p:cNvSpPr>
              <a:spLocks/>
            </p:cNvSpPr>
            <p:nvPr/>
          </p:nvSpPr>
          <p:spPr bwMode="auto">
            <a:xfrm>
              <a:off x="9971" y="4235"/>
              <a:ext cx="212" cy="180"/>
            </a:xfrm>
            <a:custGeom>
              <a:avLst/>
              <a:gdLst>
                <a:gd name="T0" fmla="*/ 184 w 212"/>
                <a:gd name="T1" fmla="*/ 149 h 180"/>
                <a:gd name="T2" fmla="*/ 65 w 212"/>
                <a:gd name="T3" fmla="*/ 0 h 180"/>
                <a:gd name="T4" fmla="*/ 55 w 212"/>
                <a:gd name="T5" fmla="*/ 0 h 180"/>
                <a:gd name="T6" fmla="*/ 45 w 212"/>
                <a:gd name="T7" fmla="*/ 0 h 180"/>
                <a:gd name="T8" fmla="*/ 35 w 212"/>
                <a:gd name="T9" fmla="*/ 3 h 180"/>
                <a:gd name="T10" fmla="*/ 29 w 212"/>
                <a:gd name="T11" fmla="*/ 6 h 180"/>
                <a:gd name="T12" fmla="*/ 20 w 212"/>
                <a:gd name="T13" fmla="*/ 10 h 180"/>
                <a:gd name="T14" fmla="*/ 15 w 212"/>
                <a:gd name="T15" fmla="*/ 15 h 180"/>
                <a:gd name="T16" fmla="*/ 9 w 212"/>
                <a:gd name="T17" fmla="*/ 21 h 180"/>
                <a:gd name="T18" fmla="*/ 6 w 212"/>
                <a:gd name="T19" fmla="*/ 29 h 180"/>
                <a:gd name="T20" fmla="*/ 1 w 212"/>
                <a:gd name="T21" fmla="*/ 35 h 180"/>
                <a:gd name="T22" fmla="*/ 0 w 212"/>
                <a:gd name="T23" fmla="*/ 43 h 180"/>
                <a:gd name="T24" fmla="*/ 0 w 212"/>
                <a:gd name="T25" fmla="*/ 50 h 180"/>
                <a:gd name="T26" fmla="*/ 0 w 212"/>
                <a:gd name="T27" fmla="*/ 60 h 180"/>
                <a:gd name="T28" fmla="*/ 0 w 212"/>
                <a:gd name="T29" fmla="*/ 69 h 180"/>
                <a:gd name="T30" fmla="*/ 5 w 212"/>
                <a:gd name="T31" fmla="*/ 78 h 180"/>
                <a:gd name="T32" fmla="*/ 9 w 212"/>
                <a:gd name="T33" fmla="*/ 90 h 180"/>
                <a:gd name="T34" fmla="*/ 15 w 212"/>
                <a:gd name="T35" fmla="*/ 101 h 180"/>
                <a:gd name="T36" fmla="*/ 21 w 212"/>
                <a:gd name="T37" fmla="*/ 109 h 180"/>
                <a:gd name="T38" fmla="*/ 29 w 212"/>
                <a:gd name="T39" fmla="*/ 120 h 180"/>
                <a:gd name="T40" fmla="*/ 38 w 212"/>
                <a:gd name="T41" fmla="*/ 127 h 180"/>
                <a:gd name="T42" fmla="*/ 50 w 212"/>
                <a:gd name="T43" fmla="*/ 135 h 180"/>
                <a:gd name="T44" fmla="*/ 61 w 212"/>
                <a:gd name="T45" fmla="*/ 141 h 180"/>
                <a:gd name="T46" fmla="*/ 73 w 212"/>
                <a:gd name="T47" fmla="*/ 149 h 180"/>
                <a:gd name="T48" fmla="*/ 83 w 212"/>
                <a:gd name="T49" fmla="*/ 154 h 180"/>
                <a:gd name="T50" fmla="*/ 96 w 212"/>
                <a:gd name="T51" fmla="*/ 160 h 180"/>
                <a:gd name="T52" fmla="*/ 106 w 212"/>
                <a:gd name="T53" fmla="*/ 163 h 180"/>
                <a:gd name="T54" fmla="*/ 118 w 212"/>
                <a:gd name="T55" fmla="*/ 168 h 180"/>
                <a:gd name="T56" fmla="*/ 127 w 212"/>
                <a:gd name="T57" fmla="*/ 169 h 180"/>
                <a:gd name="T58" fmla="*/ 137 w 212"/>
                <a:gd name="T59" fmla="*/ 172 h 180"/>
                <a:gd name="T60" fmla="*/ 144 w 212"/>
                <a:gd name="T61" fmla="*/ 175 h 180"/>
                <a:gd name="T62" fmla="*/ 152 w 212"/>
                <a:gd name="T63" fmla="*/ 177 h 180"/>
                <a:gd name="T64" fmla="*/ 159 w 212"/>
                <a:gd name="T65" fmla="*/ 180 h 180"/>
                <a:gd name="T66" fmla="*/ 165 w 212"/>
                <a:gd name="T67" fmla="*/ 134 h 180"/>
                <a:gd name="T68" fmla="*/ 159 w 212"/>
                <a:gd name="T69" fmla="*/ 134 h 180"/>
                <a:gd name="T70" fmla="*/ 152 w 212"/>
                <a:gd name="T71" fmla="*/ 132 h 180"/>
                <a:gd name="T72" fmla="*/ 144 w 212"/>
                <a:gd name="T73" fmla="*/ 129 h 180"/>
                <a:gd name="T74" fmla="*/ 137 w 212"/>
                <a:gd name="T75" fmla="*/ 127 h 180"/>
                <a:gd name="T76" fmla="*/ 129 w 212"/>
                <a:gd name="T77" fmla="*/ 124 h 180"/>
                <a:gd name="T78" fmla="*/ 120 w 212"/>
                <a:gd name="T79" fmla="*/ 121 h 180"/>
                <a:gd name="T80" fmla="*/ 112 w 212"/>
                <a:gd name="T81" fmla="*/ 118 h 180"/>
                <a:gd name="T82" fmla="*/ 102 w 212"/>
                <a:gd name="T83" fmla="*/ 115 h 180"/>
                <a:gd name="T84" fmla="*/ 94 w 212"/>
                <a:gd name="T85" fmla="*/ 109 h 180"/>
                <a:gd name="T86" fmla="*/ 86 w 212"/>
                <a:gd name="T87" fmla="*/ 106 h 180"/>
                <a:gd name="T88" fmla="*/ 79 w 212"/>
                <a:gd name="T89" fmla="*/ 101 h 180"/>
                <a:gd name="T90" fmla="*/ 71 w 212"/>
                <a:gd name="T91" fmla="*/ 97 h 180"/>
                <a:gd name="T92" fmla="*/ 64 w 212"/>
                <a:gd name="T93" fmla="*/ 90 h 180"/>
                <a:gd name="T94" fmla="*/ 55 w 212"/>
                <a:gd name="T95" fmla="*/ 83 h 180"/>
                <a:gd name="T96" fmla="*/ 47 w 212"/>
                <a:gd name="T97" fmla="*/ 72 h 180"/>
                <a:gd name="T98" fmla="*/ 45 w 212"/>
                <a:gd name="T99" fmla="*/ 63 h 180"/>
                <a:gd name="T100" fmla="*/ 45 w 212"/>
                <a:gd name="T101" fmla="*/ 55 h 180"/>
                <a:gd name="T102" fmla="*/ 47 w 212"/>
                <a:gd name="T103" fmla="*/ 46 h 180"/>
                <a:gd name="T104" fmla="*/ 52 w 212"/>
                <a:gd name="T105" fmla="*/ 43 h 1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2"/>
                <a:gd name="T160" fmla="*/ 0 h 180"/>
                <a:gd name="T161" fmla="*/ 212 w 212"/>
                <a:gd name="T162" fmla="*/ 180 h 1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2" h="180">
                  <a:moveTo>
                    <a:pt x="52" y="43"/>
                  </a:moveTo>
                  <a:lnTo>
                    <a:pt x="184" y="149"/>
                  </a:lnTo>
                  <a:lnTo>
                    <a:pt x="212" y="114"/>
                  </a:lnTo>
                  <a:lnTo>
                    <a:pt x="65" y="0"/>
                  </a:lnTo>
                  <a:lnTo>
                    <a:pt x="59" y="0"/>
                  </a:lnTo>
                  <a:lnTo>
                    <a:pt x="55" y="0"/>
                  </a:lnTo>
                  <a:lnTo>
                    <a:pt x="49" y="0"/>
                  </a:lnTo>
                  <a:lnTo>
                    <a:pt x="45" y="0"/>
                  </a:lnTo>
                  <a:lnTo>
                    <a:pt x="39" y="1"/>
                  </a:lnTo>
                  <a:lnTo>
                    <a:pt x="35" y="3"/>
                  </a:lnTo>
                  <a:lnTo>
                    <a:pt x="32" y="6"/>
                  </a:lnTo>
                  <a:lnTo>
                    <a:pt x="29" y="6"/>
                  </a:lnTo>
                  <a:lnTo>
                    <a:pt x="23" y="9"/>
                  </a:lnTo>
                  <a:lnTo>
                    <a:pt x="20" y="10"/>
                  </a:lnTo>
                  <a:lnTo>
                    <a:pt x="17" y="12"/>
                  </a:lnTo>
                  <a:lnTo>
                    <a:pt x="15" y="15"/>
                  </a:lnTo>
                  <a:lnTo>
                    <a:pt x="11" y="18"/>
                  </a:lnTo>
                  <a:lnTo>
                    <a:pt x="9" y="21"/>
                  </a:lnTo>
                  <a:lnTo>
                    <a:pt x="8" y="24"/>
                  </a:lnTo>
                  <a:lnTo>
                    <a:pt x="6" y="29"/>
                  </a:lnTo>
                  <a:lnTo>
                    <a:pt x="3" y="30"/>
                  </a:lnTo>
                  <a:lnTo>
                    <a:pt x="1" y="35"/>
                  </a:lnTo>
                  <a:lnTo>
                    <a:pt x="0" y="38"/>
                  </a:lnTo>
                  <a:lnTo>
                    <a:pt x="0" y="43"/>
                  </a:lnTo>
                  <a:lnTo>
                    <a:pt x="0" y="46"/>
                  </a:lnTo>
                  <a:lnTo>
                    <a:pt x="0" y="50"/>
                  </a:lnTo>
                  <a:lnTo>
                    <a:pt x="0" y="55"/>
                  </a:lnTo>
                  <a:lnTo>
                    <a:pt x="0" y="60"/>
                  </a:lnTo>
                  <a:lnTo>
                    <a:pt x="0" y="64"/>
                  </a:lnTo>
                  <a:lnTo>
                    <a:pt x="0" y="69"/>
                  </a:lnTo>
                  <a:lnTo>
                    <a:pt x="3" y="72"/>
                  </a:lnTo>
                  <a:lnTo>
                    <a:pt x="5" y="78"/>
                  </a:lnTo>
                  <a:lnTo>
                    <a:pt x="6" y="84"/>
                  </a:lnTo>
                  <a:lnTo>
                    <a:pt x="9" y="90"/>
                  </a:lnTo>
                  <a:lnTo>
                    <a:pt x="11" y="95"/>
                  </a:lnTo>
                  <a:lnTo>
                    <a:pt x="15" y="101"/>
                  </a:lnTo>
                  <a:lnTo>
                    <a:pt x="17" y="104"/>
                  </a:lnTo>
                  <a:lnTo>
                    <a:pt x="21" y="109"/>
                  </a:lnTo>
                  <a:lnTo>
                    <a:pt x="24" y="115"/>
                  </a:lnTo>
                  <a:lnTo>
                    <a:pt x="29" y="120"/>
                  </a:lnTo>
                  <a:lnTo>
                    <a:pt x="33" y="123"/>
                  </a:lnTo>
                  <a:lnTo>
                    <a:pt x="38" y="127"/>
                  </a:lnTo>
                  <a:lnTo>
                    <a:pt x="44" y="132"/>
                  </a:lnTo>
                  <a:lnTo>
                    <a:pt x="50" y="135"/>
                  </a:lnTo>
                  <a:lnTo>
                    <a:pt x="55" y="138"/>
                  </a:lnTo>
                  <a:lnTo>
                    <a:pt x="61" y="141"/>
                  </a:lnTo>
                  <a:lnTo>
                    <a:pt x="65" y="144"/>
                  </a:lnTo>
                  <a:lnTo>
                    <a:pt x="73" y="149"/>
                  </a:lnTo>
                  <a:lnTo>
                    <a:pt x="77" y="151"/>
                  </a:lnTo>
                  <a:lnTo>
                    <a:pt x="83" y="154"/>
                  </a:lnTo>
                  <a:lnTo>
                    <a:pt x="89" y="157"/>
                  </a:lnTo>
                  <a:lnTo>
                    <a:pt x="96" y="160"/>
                  </a:lnTo>
                  <a:lnTo>
                    <a:pt x="100" y="161"/>
                  </a:lnTo>
                  <a:lnTo>
                    <a:pt x="106" y="163"/>
                  </a:lnTo>
                  <a:lnTo>
                    <a:pt x="112" y="164"/>
                  </a:lnTo>
                  <a:lnTo>
                    <a:pt x="118" y="168"/>
                  </a:lnTo>
                  <a:lnTo>
                    <a:pt x="123" y="169"/>
                  </a:lnTo>
                  <a:lnTo>
                    <a:pt x="127" y="169"/>
                  </a:lnTo>
                  <a:lnTo>
                    <a:pt x="132" y="171"/>
                  </a:lnTo>
                  <a:lnTo>
                    <a:pt x="137" y="172"/>
                  </a:lnTo>
                  <a:lnTo>
                    <a:pt x="141" y="174"/>
                  </a:lnTo>
                  <a:lnTo>
                    <a:pt x="144" y="175"/>
                  </a:lnTo>
                  <a:lnTo>
                    <a:pt x="149" y="175"/>
                  </a:lnTo>
                  <a:lnTo>
                    <a:pt x="152" y="177"/>
                  </a:lnTo>
                  <a:lnTo>
                    <a:pt x="156" y="178"/>
                  </a:lnTo>
                  <a:lnTo>
                    <a:pt x="159" y="180"/>
                  </a:lnTo>
                  <a:lnTo>
                    <a:pt x="167" y="135"/>
                  </a:lnTo>
                  <a:lnTo>
                    <a:pt x="165" y="134"/>
                  </a:lnTo>
                  <a:lnTo>
                    <a:pt x="161" y="134"/>
                  </a:lnTo>
                  <a:lnTo>
                    <a:pt x="159" y="134"/>
                  </a:lnTo>
                  <a:lnTo>
                    <a:pt x="155" y="134"/>
                  </a:lnTo>
                  <a:lnTo>
                    <a:pt x="152" y="132"/>
                  </a:lnTo>
                  <a:lnTo>
                    <a:pt x="149" y="131"/>
                  </a:lnTo>
                  <a:lnTo>
                    <a:pt x="144" y="129"/>
                  </a:lnTo>
                  <a:lnTo>
                    <a:pt x="143" y="129"/>
                  </a:lnTo>
                  <a:lnTo>
                    <a:pt x="137" y="127"/>
                  </a:lnTo>
                  <a:lnTo>
                    <a:pt x="132" y="126"/>
                  </a:lnTo>
                  <a:lnTo>
                    <a:pt x="129" y="124"/>
                  </a:lnTo>
                  <a:lnTo>
                    <a:pt x="124" y="123"/>
                  </a:lnTo>
                  <a:lnTo>
                    <a:pt x="120" y="121"/>
                  </a:lnTo>
                  <a:lnTo>
                    <a:pt x="117" y="121"/>
                  </a:lnTo>
                  <a:lnTo>
                    <a:pt x="112" y="118"/>
                  </a:lnTo>
                  <a:lnTo>
                    <a:pt x="108" y="117"/>
                  </a:lnTo>
                  <a:lnTo>
                    <a:pt x="102" y="115"/>
                  </a:lnTo>
                  <a:lnTo>
                    <a:pt x="99" y="114"/>
                  </a:lnTo>
                  <a:lnTo>
                    <a:pt x="94" y="109"/>
                  </a:lnTo>
                  <a:lnTo>
                    <a:pt x="89" y="109"/>
                  </a:lnTo>
                  <a:lnTo>
                    <a:pt x="86" y="106"/>
                  </a:lnTo>
                  <a:lnTo>
                    <a:pt x="83" y="103"/>
                  </a:lnTo>
                  <a:lnTo>
                    <a:pt x="79" y="101"/>
                  </a:lnTo>
                  <a:lnTo>
                    <a:pt x="76" y="100"/>
                  </a:lnTo>
                  <a:lnTo>
                    <a:pt x="71" y="97"/>
                  </a:lnTo>
                  <a:lnTo>
                    <a:pt x="67" y="94"/>
                  </a:lnTo>
                  <a:lnTo>
                    <a:pt x="64" y="90"/>
                  </a:lnTo>
                  <a:lnTo>
                    <a:pt x="61" y="89"/>
                  </a:lnTo>
                  <a:lnTo>
                    <a:pt x="55" y="83"/>
                  </a:lnTo>
                  <a:lnTo>
                    <a:pt x="52" y="78"/>
                  </a:lnTo>
                  <a:lnTo>
                    <a:pt x="47" y="72"/>
                  </a:lnTo>
                  <a:lnTo>
                    <a:pt x="47" y="67"/>
                  </a:lnTo>
                  <a:lnTo>
                    <a:pt x="45" y="63"/>
                  </a:lnTo>
                  <a:lnTo>
                    <a:pt x="45" y="58"/>
                  </a:lnTo>
                  <a:lnTo>
                    <a:pt x="45" y="55"/>
                  </a:lnTo>
                  <a:lnTo>
                    <a:pt x="47" y="50"/>
                  </a:lnTo>
                  <a:lnTo>
                    <a:pt x="47" y="46"/>
                  </a:lnTo>
                  <a:lnTo>
                    <a:pt x="52" y="43"/>
                  </a:lnTo>
                  <a:close/>
                </a:path>
              </a:pathLst>
            </a:custGeom>
            <a:solidFill>
              <a:srgbClr val="000000"/>
            </a:solidFill>
            <a:ln w="9525">
              <a:noFill/>
              <a:round/>
              <a:headEnd/>
              <a:tailEnd/>
            </a:ln>
          </p:spPr>
          <p:txBody>
            <a:bodyPr/>
            <a:lstStyle/>
            <a:p>
              <a:endParaRPr lang="en-US"/>
            </a:p>
          </p:txBody>
        </p:sp>
      </p:grpSp>
      <p:grpSp>
        <p:nvGrpSpPr>
          <p:cNvPr id="4" name="Group 25"/>
          <p:cNvGrpSpPr>
            <a:grpSpLocks/>
          </p:cNvGrpSpPr>
          <p:nvPr/>
        </p:nvGrpSpPr>
        <p:grpSpPr bwMode="auto">
          <a:xfrm>
            <a:off x="5287963" y="5080000"/>
            <a:ext cx="1143000" cy="914400"/>
            <a:chOff x="6840" y="4311"/>
            <a:chExt cx="1800" cy="1440"/>
          </a:xfrm>
        </p:grpSpPr>
        <p:sp>
          <p:nvSpPr>
            <p:cNvPr id="101393" name="Text Box 26"/>
            <p:cNvSpPr txBox="1">
              <a:spLocks noChangeArrowheads="1"/>
            </p:cNvSpPr>
            <p:nvPr/>
          </p:nvSpPr>
          <p:spPr bwMode="auto">
            <a:xfrm>
              <a:off x="6840" y="5031"/>
              <a:ext cx="720" cy="720"/>
            </a:xfrm>
            <a:prstGeom prst="rect">
              <a:avLst/>
            </a:prstGeom>
            <a:noFill/>
            <a:ln w="9525">
              <a:noFill/>
              <a:miter lim="800000"/>
              <a:headEnd/>
              <a:tailEnd/>
            </a:ln>
          </p:spPr>
          <p:txBody>
            <a:bodyPr/>
            <a:lstStyle/>
            <a:p>
              <a:pPr algn="l"/>
              <a:r>
                <a:rPr lang="en-US" sz="800">
                  <a:ea typeface="Times New Roman" pitchFamily="18" charset="0"/>
                  <a:cs typeface="Arial" charset="0"/>
                </a:rPr>
                <a:t> A</a:t>
              </a:r>
              <a:endParaRPr lang="en-US" sz="1800">
                <a:ea typeface="Times New Roman" pitchFamily="18" charset="0"/>
                <a:cs typeface="Arial" charset="0"/>
              </a:endParaRPr>
            </a:p>
          </p:txBody>
        </p:sp>
        <p:sp>
          <p:nvSpPr>
            <p:cNvPr id="101394" name="Text Box 27"/>
            <p:cNvSpPr txBox="1">
              <a:spLocks noChangeArrowheads="1"/>
            </p:cNvSpPr>
            <p:nvPr/>
          </p:nvSpPr>
          <p:spPr bwMode="auto">
            <a:xfrm>
              <a:off x="7740" y="4311"/>
              <a:ext cx="900" cy="1260"/>
            </a:xfrm>
            <a:prstGeom prst="rect">
              <a:avLst/>
            </a:prstGeom>
            <a:noFill/>
            <a:ln w="9525">
              <a:noFill/>
              <a:miter lim="800000"/>
              <a:headEnd/>
              <a:tailEnd/>
            </a:ln>
          </p:spPr>
          <p:txBody>
            <a:bodyPr/>
            <a:lstStyle/>
            <a:p>
              <a:pPr algn="l"/>
              <a:r>
                <a:rPr lang="en-US" sz="4800">
                  <a:ea typeface="Times New Roman" pitchFamily="18" charset="0"/>
                  <a:cs typeface="Arial" charset="0"/>
                </a:rPr>
                <a:t>P</a:t>
              </a:r>
              <a:endParaRPr lang="en-US" sz="1800">
                <a:ea typeface="Times New Roman" pitchFamily="18" charset="0"/>
                <a:cs typeface="Arial" charset="0"/>
              </a:endParaRPr>
            </a:p>
          </p:txBody>
        </p:sp>
        <p:sp>
          <p:nvSpPr>
            <p:cNvPr id="101395" name="Line 28"/>
            <p:cNvSpPr>
              <a:spLocks noChangeShapeType="1"/>
            </p:cNvSpPr>
            <p:nvPr/>
          </p:nvSpPr>
          <p:spPr bwMode="auto">
            <a:xfrm>
              <a:off x="6840" y="5031"/>
              <a:ext cx="540" cy="0"/>
            </a:xfrm>
            <a:prstGeom prst="line">
              <a:avLst/>
            </a:prstGeom>
            <a:noFill/>
            <a:ln w="15875">
              <a:solidFill>
                <a:srgbClr val="000000"/>
              </a:solidFill>
              <a:round/>
              <a:headEnd/>
              <a:tailEnd/>
            </a:ln>
          </p:spPr>
          <p:txBody>
            <a:bodyPr/>
            <a:lstStyle/>
            <a:p>
              <a:endParaRPr lang="en-US"/>
            </a:p>
          </p:txBody>
        </p:sp>
        <p:sp>
          <p:nvSpPr>
            <p:cNvPr id="101396" name="Text Box 29"/>
            <p:cNvSpPr txBox="1">
              <a:spLocks noChangeArrowheads="1"/>
            </p:cNvSpPr>
            <p:nvPr/>
          </p:nvSpPr>
          <p:spPr bwMode="auto">
            <a:xfrm>
              <a:off x="7380" y="4671"/>
              <a:ext cx="720" cy="720"/>
            </a:xfrm>
            <a:prstGeom prst="rect">
              <a:avLst/>
            </a:prstGeom>
            <a:noFill/>
            <a:ln w="9525">
              <a:noFill/>
              <a:miter lim="800000"/>
              <a:headEnd/>
              <a:tailEnd/>
            </a:ln>
          </p:spPr>
          <p:txBody>
            <a:bodyPr/>
            <a:lstStyle/>
            <a:p>
              <a:pPr algn="l"/>
              <a:r>
                <a:rPr lang="en-US" sz="1800">
                  <a:ea typeface="Times New Roman" pitchFamily="18" charset="0"/>
                  <a:cs typeface="Arial" charset="0"/>
                </a:rPr>
                <a:t>=</a:t>
              </a:r>
            </a:p>
          </p:txBody>
        </p:sp>
        <p:sp>
          <p:nvSpPr>
            <p:cNvPr id="101397" name="Text Box 30"/>
            <p:cNvSpPr txBox="1">
              <a:spLocks noChangeArrowheads="1"/>
            </p:cNvSpPr>
            <p:nvPr/>
          </p:nvSpPr>
          <p:spPr bwMode="auto">
            <a:xfrm>
              <a:off x="6840" y="4491"/>
              <a:ext cx="720" cy="720"/>
            </a:xfrm>
            <a:prstGeom prst="rect">
              <a:avLst/>
            </a:prstGeom>
            <a:noFill/>
            <a:ln w="9525">
              <a:noFill/>
              <a:miter lim="800000"/>
              <a:headEnd/>
              <a:tailEnd/>
            </a:ln>
          </p:spPr>
          <p:txBody>
            <a:bodyPr/>
            <a:lstStyle/>
            <a:p>
              <a:pPr algn="l"/>
              <a:r>
                <a:rPr lang="en-US" sz="1800">
                  <a:ea typeface="Times New Roman" pitchFamily="18" charset="0"/>
                  <a:cs typeface="Arial" charset="0"/>
                </a:rPr>
                <a:t>F</a:t>
              </a:r>
            </a:p>
          </p:txBody>
        </p:sp>
      </p:grpSp>
      <p:pic>
        <p:nvPicPr>
          <p:cNvPr id="889887" name="Picture 31"/>
          <p:cNvPicPr>
            <a:picLocks noChangeAspect="1" noChangeArrowheads="1"/>
          </p:cNvPicPr>
          <p:nvPr/>
        </p:nvPicPr>
        <p:blipFill>
          <a:blip r:embed="rId3" cstate="print"/>
          <a:srcRect/>
          <a:stretch>
            <a:fillRect/>
          </a:stretch>
        </p:blipFill>
        <p:spPr bwMode="auto">
          <a:xfrm>
            <a:off x="6773863" y="5180013"/>
            <a:ext cx="922337" cy="700087"/>
          </a:xfrm>
          <a:prstGeom prst="rect">
            <a:avLst/>
          </a:prstGeom>
          <a:noFill/>
          <a:ln w="9525">
            <a:noFill/>
            <a:miter lim="800000"/>
            <a:headEnd/>
            <a:tailEnd/>
          </a:ln>
        </p:spPr>
      </p:pic>
      <p:sp>
        <p:nvSpPr>
          <p:cNvPr id="889888" name="Rectangle 32"/>
          <p:cNvSpPr>
            <a:spLocks noChangeArrowheads="1"/>
          </p:cNvSpPr>
          <p:nvPr/>
        </p:nvSpPr>
        <p:spPr bwMode="auto">
          <a:xfrm>
            <a:off x="930275" y="1751013"/>
            <a:ext cx="4154488" cy="641350"/>
          </a:xfrm>
          <a:prstGeom prst="rect">
            <a:avLst/>
          </a:prstGeom>
          <a:noFill/>
          <a:ln w="9525">
            <a:noFill/>
            <a:miter lim="800000"/>
            <a:headEnd/>
            <a:tailEnd/>
          </a:ln>
        </p:spPr>
        <p:txBody>
          <a:bodyPr wrap="none" anchor="ctr">
            <a:spAutoFit/>
          </a:bodyPr>
          <a:lstStyle/>
          <a:p>
            <a:pPr indent="274638" algn="l"/>
            <a:r>
              <a:rPr lang="en-US" sz="1800">
                <a:solidFill>
                  <a:schemeClr val="accent2"/>
                </a:solidFill>
                <a:ea typeface="Times New Roman" pitchFamily="18" charset="0"/>
                <a:cs typeface="Arial" charset="0"/>
              </a:rPr>
              <a:t>Pressure occurs when a force is</a:t>
            </a:r>
            <a:endParaRPr lang="en-US" sz="900">
              <a:solidFill>
                <a:schemeClr val="accent2"/>
              </a:solidFill>
              <a:ea typeface="Times New Roman" pitchFamily="18" charset="0"/>
              <a:cs typeface="Arial" charset="0"/>
            </a:endParaRPr>
          </a:p>
          <a:p>
            <a:pPr indent="274638" algn="l" eaLnBrk="0" hangingPunct="0"/>
            <a:r>
              <a:rPr lang="en-US" sz="1800">
                <a:solidFill>
                  <a:schemeClr val="accent2"/>
                </a:solidFill>
                <a:ea typeface="Times New Roman" pitchFamily="18" charset="0"/>
                <a:cs typeface="Arial" charset="0"/>
              </a:rPr>
              <a:t>dispersed over a given surface area.</a:t>
            </a:r>
          </a:p>
        </p:txBody>
      </p:sp>
      <p:sp>
        <p:nvSpPr>
          <p:cNvPr id="889889" name="Rectangle 33"/>
          <p:cNvSpPr>
            <a:spLocks noChangeArrowheads="1"/>
          </p:cNvSpPr>
          <p:nvPr/>
        </p:nvSpPr>
        <p:spPr bwMode="auto">
          <a:xfrm>
            <a:off x="1666875" y="3751263"/>
            <a:ext cx="3016250" cy="366712"/>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If F acts over a large area…</a:t>
            </a:r>
          </a:p>
        </p:txBody>
      </p:sp>
      <p:sp>
        <p:nvSpPr>
          <p:cNvPr id="889890" name="Rectangle 34"/>
          <p:cNvSpPr>
            <a:spLocks noChangeArrowheads="1"/>
          </p:cNvSpPr>
          <p:nvPr/>
        </p:nvSpPr>
        <p:spPr bwMode="auto">
          <a:xfrm>
            <a:off x="1371600" y="5246688"/>
            <a:ext cx="3709988" cy="366712"/>
          </a:xfrm>
          <a:prstGeom prst="rect">
            <a:avLst/>
          </a:prstGeom>
          <a:noFill/>
          <a:ln w="9525">
            <a:noFill/>
            <a:miter lim="800000"/>
            <a:headEnd/>
            <a:tailEnd/>
          </a:ln>
        </p:spPr>
        <p:txBody>
          <a:bodyPr wrap="none" anchor="ctr">
            <a:spAutoFit/>
          </a:bodyPr>
          <a:lstStyle/>
          <a:p>
            <a:pPr indent="274638" algn="l"/>
            <a:r>
              <a:rPr lang="en-US" sz="1800">
                <a:ea typeface="Times New Roman" pitchFamily="18" charset="0"/>
                <a:cs typeface="Arial" charset="0"/>
              </a:rPr>
              <a:t>But if F acts over a small area…</a:t>
            </a:r>
          </a:p>
        </p:txBody>
      </p:sp>
      <p:grpSp>
        <p:nvGrpSpPr>
          <p:cNvPr id="5" name="Group 39"/>
          <p:cNvGrpSpPr>
            <a:grpSpLocks/>
          </p:cNvGrpSpPr>
          <p:nvPr/>
        </p:nvGrpSpPr>
        <p:grpSpPr bwMode="auto">
          <a:xfrm>
            <a:off x="1968500" y="2566988"/>
            <a:ext cx="1103313" cy="822325"/>
            <a:chOff x="2159" y="1528"/>
            <a:chExt cx="695" cy="518"/>
          </a:xfrm>
        </p:grpSpPr>
        <p:sp>
          <p:nvSpPr>
            <p:cNvPr id="101390" name="Text Box 36"/>
            <p:cNvSpPr txBox="1">
              <a:spLocks noChangeArrowheads="1"/>
            </p:cNvSpPr>
            <p:nvPr/>
          </p:nvSpPr>
          <p:spPr bwMode="auto">
            <a:xfrm>
              <a:off x="2159" y="1638"/>
              <a:ext cx="533" cy="288"/>
            </a:xfrm>
            <a:prstGeom prst="rect">
              <a:avLst/>
            </a:prstGeom>
            <a:noFill/>
            <a:ln w="9525">
              <a:noFill/>
              <a:miter lim="800000"/>
              <a:headEnd/>
              <a:tailEnd/>
            </a:ln>
          </p:spPr>
          <p:txBody>
            <a:bodyPr wrap="none">
              <a:spAutoFit/>
            </a:bodyPr>
            <a:lstStyle/>
            <a:p>
              <a:pPr algn="l"/>
              <a:r>
                <a:rPr lang="en-US" sz="2400">
                  <a:solidFill>
                    <a:srgbClr val="FF0000"/>
                  </a:solidFill>
                </a:rPr>
                <a:t>P </a:t>
              </a:r>
              <a:r>
                <a:rPr lang="en-US" sz="800">
                  <a:solidFill>
                    <a:srgbClr val="FF0000"/>
                  </a:solidFill>
                </a:rPr>
                <a:t> </a:t>
              </a:r>
              <a:r>
                <a:rPr lang="en-US" sz="2400">
                  <a:solidFill>
                    <a:srgbClr val="FF0000"/>
                  </a:solidFill>
                </a:rPr>
                <a:t>=</a:t>
              </a:r>
              <a:r>
                <a:rPr lang="en-US" sz="2400"/>
                <a:t>  </a:t>
              </a:r>
            </a:p>
          </p:txBody>
        </p:sp>
        <p:sp>
          <p:nvSpPr>
            <p:cNvPr id="101391" name="Text Box 37"/>
            <p:cNvSpPr txBox="1">
              <a:spLocks noChangeArrowheads="1"/>
            </p:cNvSpPr>
            <p:nvPr/>
          </p:nvSpPr>
          <p:spPr bwMode="auto">
            <a:xfrm>
              <a:off x="2610" y="1528"/>
              <a:ext cx="244" cy="518"/>
            </a:xfrm>
            <a:prstGeom prst="rect">
              <a:avLst/>
            </a:prstGeom>
            <a:noFill/>
            <a:ln w="9525">
              <a:noFill/>
              <a:miter lim="800000"/>
              <a:headEnd/>
              <a:tailEnd/>
            </a:ln>
          </p:spPr>
          <p:txBody>
            <a:bodyPr wrap="none">
              <a:spAutoFit/>
            </a:bodyPr>
            <a:lstStyle/>
            <a:p>
              <a:r>
                <a:rPr lang="en-US" sz="2400">
                  <a:solidFill>
                    <a:srgbClr val="FF0000"/>
                  </a:solidFill>
                </a:rPr>
                <a:t>F</a:t>
              </a:r>
            </a:p>
            <a:p>
              <a:r>
                <a:rPr lang="en-US" sz="2400">
                  <a:solidFill>
                    <a:srgbClr val="FF0000"/>
                  </a:solidFill>
                </a:rPr>
                <a:t>A</a:t>
              </a:r>
            </a:p>
          </p:txBody>
        </p:sp>
        <p:sp>
          <p:nvSpPr>
            <p:cNvPr id="101392" name="Line 38"/>
            <p:cNvSpPr>
              <a:spLocks noChangeShapeType="1"/>
            </p:cNvSpPr>
            <p:nvPr/>
          </p:nvSpPr>
          <p:spPr bwMode="auto">
            <a:xfrm>
              <a:off x="2619" y="1786"/>
              <a:ext cx="223" cy="0"/>
            </a:xfrm>
            <a:prstGeom prst="line">
              <a:avLst/>
            </a:prstGeom>
            <a:noFill/>
            <a:ln w="9525">
              <a:solidFill>
                <a:srgbClr val="FF0000"/>
              </a:solidFill>
              <a:round/>
              <a:headEnd/>
              <a:tailEnd/>
            </a:ln>
          </p:spPr>
          <p:txBody>
            <a:bodyPr/>
            <a:lstStyle/>
            <a:p>
              <a:endParaRPr lang="en-US"/>
            </a:p>
          </p:txBody>
        </p:sp>
      </p:grpSp>
      <p:pic>
        <p:nvPicPr>
          <p:cNvPr id="101387" name="Picture 53" descr="elephant1"/>
          <p:cNvPicPr>
            <a:picLocks noChangeAspect="1" noChangeArrowheads="1"/>
          </p:cNvPicPr>
          <p:nvPr/>
        </p:nvPicPr>
        <p:blipFill>
          <a:blip r:embed="rId4" cstate="print">
            <a:grayscl/>
          </a:blip>
          <a:srcRect/>
          <a:stretch>
            <a:fillRect/>
          </a:stretch>
        </p:blipFill>
        <p:spPr bwMode="auto">
          <a:xfrm>
            <a:off x="6289675" y="1112838"/>
            <a:ext cx="1062038" cy="1296987"/>
          </a:xfrm>
          <a:prstGeom prst="rect">
            <a:avLst/>
          </a:prstGeom>
          <a:noFill/>
          <a:ln w="9525">
            <a:noFill/>
            <a:miter lim="800000"/>
            <a:headEnd/>
            <a:tailEnd/>
          </a:ln>
        </p:spPr>
      </p:pic>
      <p:pic>
        <p:nvPicPr>
          <p:cNvPr id="101388" name="Picture 55" descr="rolskat1"/>
          <p:cNvPicPr>
            <a:picLocks noChangeAspect="1" noChangeArrowheads="1"/>
          </p:cNvPicPr>
          <p:nvPr/>
        </p:nvPicPr>
        <p:blipFill>
          <a:blip r:embed="rId5" cstate="print"/>
          <a:srcRect/>
          <a:stretch>
            <a:fillRect/>
          </a:stretch>
        </p:blipFill>
        <p:spPr bwMode="auto">
          <a:xfrm>
            <a:off x="7319963" y="1463675"/>
            <a:ext cx="787400" cy="958850"/>
          </a:xfrm>
          <a:prstGeom prst="rect">
            <a:avLst/>
          </a:prstGeom>
          <a:noFill/>
          <a:ln w="9525">
            <a:noFill/>
            <a:miter lim="800000"/>
            <a:headEnd/>
            <a:tailEnd/>
          </a:ln>
        </p:spPr>
      </p:pic>
      <p:sp>
        <p:nvSpPr>
          <p:cNvPr id="101389" name="Text Box 56"/>
          <p:cNvSpPr txBox="1">
            <a:spLocks noChangeArrowheads="1"/>
          </p:cNvSpPr>
          <p:nvPr/>
        </p:nvSpPr>
        <p:spPr bwMode="auto">
          <a:xfrm>
            <a:off x="5710238" y="2428875"/>
            <a:ext cx="2532062" cy="457200"/>
          </a:xfrm>
          <a:prstGeom prst="rect">
            <a:avLst/>
          </a:prstGeom>
          <a:noFill/>
          <a:ln w="9525">
            <a:noFill/>
            <a:miter lim="800000"/>
            <a:headEnd/>
            <a:tailEnd/>
          </a:ln>
        </p:spPr>
        <p:txBody>
          <a:bodyPr wrap="none">
            <a:spAutoFit/>
          </a:bodyPr>
          <a:lstStyle/>
          <a:p>
            <a:pPr algn="l"/>
            <a:r>
              <a:rPr lang="en-US"/>
              <a:t>       Mass:  2000 kg            55 kg</a:t>
            </a:r>
          </a:p>
          <a:p>
            <a:pPr algn="l"/>
            <a:r>
              <a:rPr lang="en-US"/>
              <a:t>Foot area:  5000 cm</a:t>
            </a:r>
            <a:r>
              <a:rPr lang="en-US" baseline="30000"/>
              <a:t>2</a:t>
            </a:r>
            <a:r>
              <a:rPr lang="en-US"/>
              <a:t>          60 cm</a:t>
            </a:r>
            <a:r>
              <a:rPr lang="en-US" baseline="30000"/>
              <a:t>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89888"/>
                                        </p:tgtEl>
                                        <p:attrNameLst>
                                          <p:attrName>style.visibility</p:attrName>
                                        </p:attrNameLst>
                                      </p:cBhvr>
                                      <p:to>
                                        <p:strVal val="visible"/>
                                      </p:to>
                                    </p:set>
                                    <p:anim calcmode="lin" valueType="num">
                                      <p:cBhvr>
                                        <p:cTn id="7" dur="500" fill="hold"/>
                                        <p:tgtEl>
                                          <p:spTgt spid="889888"/>
                                        </p:tgtEl>
                                        <p:attrNameLst>
                                          <p:attrName>ppt_w</p:attrName>
                                        </p:attrNameLst>
                                      </p:cBhvr>
                                      <p:tavLst>
                                        <p:tav tm="0">
                                          <p:val>
                                            <p:fltVal val="0"/>
                                          </p:val>
                                        </p:tav>
                                        <p:tav tm="100000">
                                          <p:val>
                                            <p:strVal val="#ppt_w"/>
                                          </p:val>
                                        </p:tav>
                                      </p:tavLst>
                                    </p:anim>
                                    <p:anim calcmode="lin" valueType="num">
                                      <p:cBhvr>
                                        <p:cTn id="8" dur="500" fill="hold"/>
                                        <p:tgtEl>
                                          <p:spTgt spid="889888"/>
                                        </p:tgtEl>
                                        <p:attrNameLst>
                                          <p:attrName>ppt_h</p:attrName>
                                        </p:attrNameLst>
                                      </p:cBhvr>
                                      <p:tavLst>
                                        <p:tav tm="0">
                                          <p:val>
                                            <p:fltVal val="0"/>
                                          </p:val>
                                        </p:tav>
                                        <p:tav tm="100000">
                                          <p:val>
                                            <p:strVal val="#ppt_h"/>
                                          </p:val>
                                        </p:tav>
                                      </p:tavLst>
                                    </p:anim>
                                    <p:animEffect transition="in" filter="fade">
                                      <p:cBhvr>
                                        <p:cTn id="9" dur="500"/>
                                        <p:tgtEl>
                                          <p:spTgt spid="88988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89889"/>
                                        </p:tgtEl>
                                        <p:attrNameLst>
                                          <p:attrName>style.visibility</p:attrName>
                                        </p:attrNameLst>
                                      </p:cBhvr>
                                      <p:to>
                                        <p:strVal val="visible"/>
                                      </p:to>
                                    </p:set>
                                    <p:animEffect transition="in" filter="wipe(left)">
                                      <p:cBhvr>
                                        <p:cTn id="19" dur="3000"/>
                                        <p:tgtEl>
                                          <p:spTgt spid="889889"/>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ppt_x</p:attrName>
                                        </p:attrNameLst>
                                      </p:cBhvr>
                                      <p:tavLst>
                                        <p:tav tm="0">
                                          <p:val>
                                            <p:strVal val="#ppt_x-.2"/>
                                          </p:val>
                                        </p:tav>
                                        <p:tav tm="100000">
                                          <p:val>
                                            <p:strVal val="#ppt_x"/>
                                          </p:val>
                                        </p:tav>
                                      </p:tavLst>
                                    </p:anim>
                                    <p:anim calcmode="lin" valueType="num">
                                      <p:cBhvr>
                                        <p:cTn id="29"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89890"/>
                                        </p:tgtEl>
                                        <p:attrNameLst>
                                          <p:attrName>style.visibility</p:attrName>
                                        </p:attrNameLst>
                                      </p:cBhvr>
                                      <p:to>
                                        <p:strVal val="visible"/>
                                      </p:to>
                                    </p:set>
                                    <p:animEffect transition="in" filter="wipe(left)">
                                      <p:cBhvr>
                                        <p:cTn id="35" dur="2000"/>
                                        <p:tgtEl>
                                          <p:spTgt spid="889890"/>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nodeType="clickEffect">
                                  <p:stCondLst>
                                    <p:cond delay="0"/>
                                  </p:stCondLst>
                                  <p:childTnLst>
                                    <p:set>
                                      <p:cBhvr>
                                        <p:cTn id="43" dur="1" fill="hold">
                                          <p:stCondLst>
                                            <p:cond delay="0"/>
                                          </p:stCondLst>
                                        </p:cTn>
                                        <p:tgtEl>
                                          <p:spTgt spid="889887"/>
                                        </p:tgtEl>
                                        <p:attrNameLst>
                                          <p:attrName>style.visibility</p:attrName>
                                        </p:attrNameLst>
                                      </p:cBhvr>
                                      <p:to>
                                        <p:strVal val="visible"/>
                                      </p:to>
                                    </p:set>
                                    <p:anim calcmode="lin" valueType="num">
                                      <p:cBhvr>
                                        <p:cTn id="44" dur="1000" fill="hold"/>
                                        <p:tgtEl>
                                          <p:spTgt spid="889887"/>
                                        </p:tgtEl>
                                        <p:attrNameLst>
                                          <p:attrName>ppt_x</p:attrName>
                                        </p:attrNameLst>
                                      </p:cBhvr>
                                      <p:tavLst>
                                        <p:tav tm="0">
                                          <p:val>
                                            <p:strVal val="#ppt_x-.2"/>
                                          </p:val>
                                        </p:tav>
                                        <p:tav tm="100000">
                                          <p:val>
                                            <p:strVal val="#ppt_x"/>
                                          </p:val>
                                        </p:tav>
                                      </p:tavLst>
                                    </p:anim>
                                    <p:anim calcmode="lin" valueType="num">
                                      <p:cBhvr>
                                        <p:cTn id="45" dur="1000" fill="hold"/>
                                        <p:tgtEl>
                                          <p:spTgt spid="889887"/>
                                        </p:tgtEl>
                                        <p:attrNameLst>
                                          <p:attrName>ppt_y</p:attrName>
                                        </p:attrNameLst>
                                      </p:cBhvr>
                                      <p:tavLst>
                                        <p:tav tm="0">
                                          <p:val>
                                            <p:strVal val="#ppt_y"/>
                                          </p:val>
                                        </p:tav>
                                        <p:tav tm="100000">
                                          <p:val>
                                            <p:strVal val="#ppt_y"/>
                                          </p:val>
                                        </p:tav>
                                      </p:tavLst>
                                    </p:anim>
                                    <p:animEffect transition="in" filter="wipe(right)" prLst="gradientSize: 0.1">
                                      <p:cBhvr>
                                        <p:cTn id="46" dur="1000"/>
                                        <p:tgtEl>
                                          <p:spTgt spid="889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88" grpId="0"/>
      <p:bldP spid="889889" grpId="0"/>
      <p:bldP spid="88989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0" name="Rectangle 40"/>
          <p:cNvSpPr>
            <a:spLocks noChangeArrowheads="1"/>
          </p:cNvSpPr>
          <p:nvPr/>
        </p:nvSpPr>
        <p:spPr bwMode="auto">
          <a:xfrm>
            <a:off x="3173413" y="5222875"/>
            <a:ext cx="3021012"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  14.7 lb/in</a:t>
            </a:r>
            <a:r>
              <a:rPr lang="en-US" sz="1800" baseline="30000">
                <a:ea typeface="Times New Roman" pitchFamily="18" charset="0"/>
                <a:cs typeface="Arial" charset="0"/>
              </a:rPr>
              <a:t>2</a:t>
            </a:r>
            <a:r>
              <a:rPr lang="en-US" sz="1800">
                <a:ea typeface="Times New Roman" pitchFamily="18" charset="0"/>
                <a:cs typeface="Arial" charset="0"/>
              </a:rPr>
              <a:t> (1.44 x 10</a:t>
            </a:r>
            <a:r>
              <a:rPr lang="en-US" sz="1800" baseline="30000">
                <a:ea typeface="Times New Roman" pitchFamily="18" charset="0"/>
                <a:cs typeface="Arial" charset="0"/>
              </a:rPr>
              <a:t>6</a:t>
            </a:r>
            <a:r>
              <a:rPr lang="en-US" sz="1800">
                <a:ea typeface="Times New Roman" pitchFamily="18" charset="0"/>
                <a:cs typeface="Arial" charset="0"/>
              </a:rPr>
              <a:t> in</a:t>
            </a:r>
            <a:r>
              <a:rPr lang="en-US" sz="1800" baseline="30000">
                <a:ea typeface="Times New Roman" pitchFamily="18" charset="0"/>
                <a:cs typeface="Arial" charset="0"/>
              </a:rPr>
              <a:t>2</a:t>
            </a:r>
            <a:r>
              <a:rPr lang="en-US" sz="1800">
                <a:ea typeface="Times New Roman" pitchFamily="18" charset="0"/>
                <a:cs typeface="Arial" charset="0"/>
              </a:rPr>
              <a:t>)</a:t>
            </a:r>
          </a:p>
        </p:txBody>
      </p:sp>
      <p:sp>
        <p:nvSpPr>
          <p:cNvPr id="890894" name="Text Box 14"/>
          <p:cNvSpPr txBox="1">
            <a:spLocks noChangeArrowheads="1"/>
          </p:cNvSpPr>
          <p:nvPr/>
        </p:nvSpPr>
        <p:spPr bwMode="auto">
          <a:xfrm>
            <a:off x="2419350" y="4459288"/>
            <a:ext cx="2360613" cy="366712"/>
          </a:xfrm>
          <a:prstGeom prst="rect">
            <a:avLst/>
          </a:prstGeom>
          <a:noFill/>
          <a:ln w="9525">
            <a:noFill/>
            <a:miter lim="800000"/>
            <a:headEnd/>
            <a:tailEnd/>
          </a:ln>
        </p:spPr>
        <p:txBody>
          <a:bodyPr wrap="none">
            <a:spAutoFit/>
          </a:bodyPr>
          <a:lstStyle/>
          <a:p>
            <a:pPr algn="l"/>
            <a:r>
              <a:rPr lang="en-US" sz="1800"/>
              <a:t>A  =  [100 ft      </a:t>
            </a:r>
            <a:r>
              <a:rPr lang="en-US" sz="800"/>
              <a:t> </a:t>
            </a:r>
            <a:r>
              <a:rPr lang="en-US" sz="1800"/>
              <a:t>      ] </a:t>
            </a:r>
            <a:r>
              <a:rPr lang="en-US" sz="1800" baseline="30000"/>
              <a:t>2</a:t>
            </a:r>
          </a:p>
        </p:txBody>
      </p:sp>
      <p:sp>
        <p:nvSpPr>
          <p:cNvPr id="890897" name="Text Box 17"/>
          <p:cNvSpPr txBox="1">
            <a:spLocks noChangeArrowheads="1"/>
          </p:cNvSpPr>
          <p:nvPr/>
        </p:nvSpPr>
        <p:spPr bwMode="auto">
          <a:xfrm>
            <a:off x="3794125" y="4602163"/>
            <a:ext cx="501650" cy="366712"/>
          </a:xfrm>
          <a:prstGeom prst="rect">
            <a:avLst/>
          </a:prstGeom>
          <a:noFill/>
          <a:ln w="9525">
            <a:noFill/>
            <a:miter lim="800000"/>
            <a:headEnd/>
            <a:tailEnd/>
          </a:ln>
        </p:spPr>
        <p:txBody>
          <a:bodyPr wrap="none">
            <a:spAutoFit/>
          </a:bodyPr>
          <a:lstStyle/>
          <a:p>
            <a:pPr algn="l"/>
            <a:r>
              <a:rPr lang="en-US" sz="1800"/>
              <a:t>1 ft</a:t>
            </a:r>
          </a:p>
        </p:txBody>
      </p:sp>
      <p:sp>
        <p:nvSpPr>
          <p:cNvPr id="102405" name="Rectangle 2"/>
          <p:cNvSpPr>
            <a:spLocks noGrp="1" noChangeArrowheads="1"/>
          </p:cNvSpPr>
          <p:nvPr>
            <p:ph type="title"/>
          </p:nvPr>
        </p:nvSpPr>
        <p:spPr/>
        <p:txBody>
          <a:bodyPr/>
          <a:lstStyle/>
          <a:p>
            <a:pPr eaLnBrk="1" hangingPunct="1"/>
            <a:endParaRPr lang="en-US" smtClean="0"/>
          </a:p>
        </p:txBody>
      </p:sp>
      <p:grpSp>
        <p:nvGrpSpPr>
          <p:cNvPr id="2" name="Group 30"/>
          <p:cNvGrpSpPr>
            <a:grpSpLocks/>
          </p:cNvGrpSpPr>
          <p:nvPr/>
        </p:nvGrpSpPr>
        <p:grpSpPr bwMode="auto">
          <a:xfrm>
            <a:off x="3378200" y="3311525"/>
            <a:ext cx="2857500" cy="685800"/>
            <a:chOff x="1943" y="2086"/>
            <a:chExt cx="1800" cy="432"/>
          </a:xfrm>
        </p:grpSpPr>
        <p:sp>
          <p:nvSpPr>
            <p:cNvPr id="102431" name="AutoShape 6"/>
            <p:cNvSpPr>
              <a:spLocks noChangeArrowheads="1"/>
            </p:cNvSpPr>
            <p:nvPr/>
          </p:nvSpPr>
          <p:spPr bwMode="auto">
            <a:xfrm>
              <a:off x="2375" y="2302"/>
              <a:ext cx="1368" cy="216"/>
            </a:xfrm>
            <a:prstGeom prst="parallelogram">
              <a:avLst>
                <a:gd name="adj" fmla="val 158333"/>
              </a:avLst>
            </a:prstGeom>
            <a:solidFill>
              <a:srgbClr val="003300">
                <a:alpha val="25098"/>
              </a:srgbClr>
            </a:solidFill>
            <a:ln w="15875">
              <a:solidFill>
                <a:srgbClr val="003300"/>
              </a:solidFill>
              <a:miter lim="800000"/>
              <a:headEnd/>
              <a:tailEnd/>
            </a:ln>
          </p:spPr>
          <p:txBody>
            <a:bodyPr/>
            <a:lstStyle/>
            <a:p>
              <a:endParaRPr lang="en-US"/>
            </a:p>
          </p:txBody>
        </p:sp>
        <p:sp>
          <p:nvSpPr>
            <p:cNvPr id="102432" name="Text Box 7"/>
            <p:cNvSpPr txBox="1">
              <a:spLocks noChangeArrowheads="1"/>
            </p:cNvSpPr>
            <p:nvPr/>
          </p:nvSpPr>
          <p:spPr bwMode="auto">
            <a:xfrm>
              <a:off x="2951" y="2086"/>
              <a:ext cx="576" cy="216"/>
            </a:xfrm>
            <a:prstGeom prst="rect">
              <a:avLst/>
            </a:prstGeom>
            <a:noFill/>
            <a:ln w="9525">
              <a:noFill/>
              <a:miter lim="800000"/>
              <a:headEnd/>
              <a:tailEnd/>
            </a:ln>
          </p:spPr>
          <p:txBody>
            <a:bodyPr/>
            <a:lstStyle/>
            <a:p>
              <a:pPr algn="l"/>
              <a:r>
                <a:rPr lang="en-US" sz="1800">
                  <a:ea typeface="Times New Roman" pitchFamily="18" charset="0"/>
                  <a:cs typeface="Arial" charset="0"/>
                </a:rPr>
                <a:t>100 ft.</a:t>
              </a:r>
            </a:p>
          </p:txBody>
        </p:sp>
        <p:sp>
          <p:nvSpPr>
            <p:cNvPr id="102433" name="Text Box 8"/>
            <p:cNvSpPr txBox="1">
              <a:spLocks noChangeArrowheads="1"/>
            </p:cNvSpPr>
            <p:nvPr/>
          </p:nvSpPr>
          <p:spPr bwMode="auto">
            <a:xfrm>
              <a:off x="1943" y="2302"/>
              <a:ext cx="576" cy="216"/>
            </a:xfrm>
            <a:prstGeom prst="rect">
              <a:avLst/>
            </a:prstGeom>
            <a:noFill/>
            <a:ln w="9525">
              <a:noFill/>
              <a:miter lim="800000"/>
              <a:headEnd/>
              <a:tailEnd/>
            </a:ln>
          </p:spPr>
          <p:txBody>
            <a:bodyPr/>
            <a:lstStyle/>
            <a:p>
              <a:pPr algn="l"/>
              <a:r>
                <a:rPr lang="en-US" sz="1800">
                  <a:ea typeface="Times New Roman" pitchFamily="18" charset="0"/>
                  <a:cs typeface="Arial" charset="0"/>
                </a:rPr>
                <a:t>100 ft.</a:t>
              </a:r>
            </a:p>
          </p:txBody>
        </p:sp>
      </p:grpSp>
      <p:sp>
        <p:nvSpPr>
          <p:cNvPr id="890889" name="Rectangle 9"/>
          <p:cNvSpPr>
            <a:spLocks noChangeArrowheads="1"/>
          </p:cNvSpPr>
          <p:nvPr/>
        </p:nvSpPr>
        <p:spPr bwMode="auto">
          <a:xfrm>
            <a:off x="5827713" y="5957888"/>
            <a:ext cx="1257300" cy="457200"/>
          </a:xfrm>
          <a:prstGeom prst="rect">
            <a:avLst/>
          </a:prstGeom>
          <a:noFill/>
          <a:ln w="9525">
            <a:solidFill>
              <a:srgbClr val="000000"/>
            </a:solidFill>
            <a:miter lim="800000"/>
            <a:headEnd/>
            <a:tailEnd/>
          </a:ln>
        </p:spPr>
        <p:txBody>
          <a:bodyPr/>
          <a:lstStyle/>
          <a:p>
            <a:endParaRPr lang="en-US"/>
          </a:p>
        </p:txBody>
      </p:sp>
      <p:sp>
        <p:nvSpPr>
          <p:cNvPr id="102408" name="Rectangle 11"/>
          <p:cNvSpPr>
            <a:spLocks noChangeArrowheads="1"/>
          </p:cNvSpPr>
          <p:nvPr/>
        </p:nvSpPr>
        <p:spPr bwMode="auto">
          <a:xfrm>
            <a:off x="1371600" y="1843088"/>
            <a:ext cx="6584950" cy="366712"/>
          </a:xfrm>
          <a:prstGeom prst="rect">
            <a:avLst/>
          </a:prstGeom>
          <a:noFill/>
          <a:ln w="9525">
            <a:noFill/>
            <a:miter lim="800000"/>
            <a:headEnd/>
            <a:tailEnd/>
          </a:ln>
        </p:spPr>
        <p:txBody>
          <a:bodyPr wrap="none" anchor="ctr">
            <a:spAutoFit/>
          </a:bodyPr>
          <a:lstStyle/>
          <a:p>
            <a:pPr indent="274638" algn="l"/>
            <a:r>
              <a:rPr lang="en-US" sz="1800">
                <a:solidFill>
                  <a:schemeClr val="accent2"/>
                </a:solidFill>
                <a:ea typeface="Times New Roman" pitchFamily="18" charset="0"/>
                <a:cs typeface="Arial" charset="0"/>
              </a:rPr>
              <a:t>Find force of air pressure acting on a baseball field tarp…	</a:t>
            </a:r>
          </a:p>
        </p:txBody>
      </p:sp>
      <p:sp>
        <p:nvSpPr>
          <p:cNvPr id="890893" name="Rectangle 13"/>
          <p:cNvSpPr>
            <a:spLocks noChangeArrowheads="1"/>
          </p:cNvSpPr>
          <p:nvPr/>
        </p:nvSpPr>
        <p:spPr bwMode="auto">
          <a:xfrm>
            <a:off x="1828800" y="2330450"/>
            <a:ext cx="5638800" cy="641350"/>
          </a:xfrm>
          <a:prstGeom prst="rect">
            <a:avLst/>
          </a:prstGeom>
          <a:noFill/>
          <a:ln w="9525">
            <a:noFill/>
            <a:miter lim="800000"/>
            <a:headEnd/>
            <a:tailEnd/>
          </a:ln>
        </p:spPr>
        <p:txBody>
          <a:bodyPr>
            <a:spAutoFit/>
          </a:bodyPr>
          <a:lstStyle/>
          <a:p>
            <a:pPr algn="l" eaLnBrk="0" hangingPunct="0"/>
            <a:r>
              <a:rPr lang="en-US" sz="1800">
                <a:solidFill>
                  <a:srgbClr val="003300"/>
                </a:solidFill>
              </a:rPr>
              <a:t>At sea level, air pressure is </a:t>
            </a:r>
            <a:r>
              <a:rPr lang="en-US" sz="1800" u="sng">
                <a:solidFill>
                  <a:srgbClr val="003300"/>
                </a:solidFill>
              </a:rPr>
              <a:t>standard pressure</a:t>
            </a:r>
            <a:r>
              <a:rPr lang="en-US" sz="1800">
                <a:solidFill>
                  <a:srgbClr val="003300"/>
                </a:solidFill>
              </a:rPr>
              <a:t>:</a:t>
            </a:r>
          </a:p>
          <a:p>
            <a:pPr eaLnBrk="0" hangingPunct="0"/>
            <a:r>
              <a:rPr lang="en-US" sz="1800">
                <a:solidFill>
                  <a:srgbClr val="003300"/>
                </a:solidFill>
              </a:rPr>
              <a:t>1 atm, 101.3 kPa, 760 mm Hg, 14.7 lb/in</a:t>
            </a:r>
            <a:r>
              <a:rPr lang="en-US" sz="1800" baseline="30000">
                <a:solidFill>
                  <a:srgbClr val="003300"/>
                </a:solidFill>
              </a:rPr>
              <a:t>2</a:t>
            </a:r>
          </a:p>
        </p:txBody>
      </p:sp>
      <p:grpSp>
        <p:nvGrpSpPr>
          <p:cNvPr id="3" name="Group 19"/>
          <p:cNvGrpSpPr>
            <a:grpSpLocks/>
          </p:cNvGrpSpPr>
          <p:nvPr/>
        </p:nvGrpSpPr>
        <p:grpSpPr bwMode="auto">
          <a:xfrm>
            <a:off x="3744913" y="4397375"/>
            <a:ext cx="661987" cy="508000"/>
            <a:chOff x="2179" y="2525"/>
            <a:chExt cx="402" cy="320"/>
          </a:xfrm>
        </p:grpSpPr>
        <p:sp>
          <p:nvSpPr>
            <p:cNvPr id="102429" name="AutoShape 15"/>
            <p:cNvSpPr>
              <a:spLocks noChangeArrowheads="1"/>
            </p:cNvSpPr>
            <p:nvPr/>
          </p:nvSpPr>
          <p:spPr bwMode="auto">
            <a:xfrm>
              <a:off x="2179" y="2525"/>
              <a:ext cx="402" cy="320"/>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02430" name="Line 16"/>
            <p:cNvSpPr>
              <a:spLocks noChangeShapeType="1"/>
            </p:cNvSpPr>
            <p:nvPr/>
          </p:nvSpPr>
          <p:spPr bwMode="auto">
            <a:xfrm>
              <a:off x="2205" y="2684"/>
              <a:ext cx="343" cy="0"/>
            </a:xfrm>
            <a:prstGeom prst="line">
              <a:avLst/>
            </a:prstGeom>
            <a:noFill/>
            <a:ln w="9525">
              <a:solidFill>
                <a:schemeClr val="tx1"/>
              </a:solidFill>
              <a:round/>
              <a:headEnd/>
              <a:tailEnd/>
            </a:ln>
          </p:spPr>
          <p:txBody>
            <a:bodyPr/>
            <a:lstStyle/>
            <a:p>
              <a:endParaRPr lang="en-US"/>
            </a:p>
          </p:txBody>
        </p:sp>
      </p:grpSp>
      <p:sp>
        <p:nvSpPr>
          <p:cNvPr id="890898" name="Text Box 18"/>
          <p:cNvSpPr txBox="1">
            <a:spLocks noChangeArrowheads="1"/>
          </p:cNvSpPr>
          <p:nvPr/>
        </p:nvSpPr>
        <p:spPr bwMode="auto">
          <a:xfrm>
            <a:off x="3732213" y="4337050"/>
            <a:ext cx="679450" cy="366713"/>
          </a:xfrm>
          <a:prstGeom prst="rect">
            <a:avLst/>
          </a:prstGeom>
          <a:noFill/>
          <a:ln w="9525">
            <a:noFill/>
            <a:miter lim="800000"/>
            <a:headEnd/>
            <a:tailEnd/>
          </a:ln>
        </p:spPr>
        <p:txBody>
          <a:bodyPr wrap="none">
            <a:spAutoFit/>
          </a:bodyPr>
          <a:lstStyle/>
          <a:p>
            <a:pPr algn="l"/>
            <a:r>
              <a:rPr lang="en-US" sz="1800"/>
              <a:t>12 in</a:t>
            </a:r>
          </a:p>
        </p:txBody>
      </p:sp>
      <p:sp>
        <p:nvSpPr>
          <p:cNvPr id="890900" name="Text Box 20"/>
          <p:cNvSpPr txBox="1">
            <a:spLocks noChangeArrowheads="1"/>
          </p:cNvSpPr>
          <p:nvPr/>
        </p:nvSpPr>
        <p:spPr bwMode="auto">
          <a:xfrm>
            <a:off x="4754563" y="4460875"/>
            <a:ext cx="317500" cy="366713"/>
          </a:xfrm>
          <a:prstGeom prst="rect">
            <a:avLst/>
          </a:prstGeom>
          <a:noFill/>
          <a:ln w="9525">
            <a:noFill/>
            <a:miter lim="800000"/>
            <a:headEnd/>
            <a:tailEnd/>
          </a:ln>
        </p:spPr>
        <p:txBody>
          <a:bodyPr wrap="none">
            <a:spAutoFit/>
          </a:bodyPr>
          <a:lstStyle/>
          <a:p>
            <a:pPr algn="l"/>
            <a:r>
              <a:rPr lang="en-US" sz="1800"/>
              <a:t>=</a:t>
            </a:r>
          </a:p>
        </p:txBody>
      </p:sp>
      <p:sp>
        <p:nvSpPr>
          <p:cNvPr id="890901" name="Text Box 21"/>
          <p:cNvSpPr txBox="1">
            <a:spLocks noChangeArrowheads="1"/>
          </p:cNvSpPr>
          <p:nvPr/>
        </p:nvSpPr>
        <p:spPr bwMode="auto">
          <a:xfrm>
            <a:off x="5026025" y="4462463"/>
            <a:ext cx="1533525" cy="366712"/>
          </a:xfrm>
          <a:prstGeom prst="rect">
            <a:avLst/>
          </a:prstGeom>
          <a:noFill/>
          <a:ln w="9525">
            <a:noFill/>
            <a:miter lim="800000"/>
            <a:headEnd/>
            <a:tailEnd/>
          </a:ln>
        </p:spPr>
        <p:txBody>
          <a:bodyPr wrap="none">
            <a:spAutoFit/>
          </a:bodyPr>
          <a:lstStyle/>
          <a:p>
            <a:pPr algn="l"/>
            <a:r>
              <a:rPr lang="en-US" sz="1800"/>
              <a:t>1.44 x 10</a:t>
            </a:r>
            <a:r>
              <a:rPr lang="en-US" sz="1800" baseline="30000"/>
              <a:t>6</a:t>
            </a:r>
            <a:r>
              <a:rPr lang="en-US" sz="1800"/>
              <a:t> in</a:t>
            </a:r>
            <a:r>
              <a:rPr lang="en-US" sz="1800" baseline="30000"/>
              <a:t>2</a:t>
            </a:r>
          </a:p>
        </p:txBody>
      </p:sp>
      <p:sp>
        <p:nvSpPr>
          <p:cNvPr id="890902" name="Text Box 22"/>
          <p:cNvSpPr txBox="1">
            <a:spLocks noChangeArrowheads="1"/>
          </p:cNvSpPr>
          <p:nvPr/>
        </p:nvSpPr>
        <p:spPr bwMode="auto">
          <a:xfrm>
            <a:off x="2786063" y="6003925"/>
            <a:ext cx="2513012" cy="366713"/>
          </a:xfrm>
          <a:prstGeom prst="rect">
            <a:avLst/>
          </a:prstGeom>
          <a:noFill/>
          <a:ln w="9525">
            <a:noFill/>
            <a:miter lim="800000"/>
            <a:headEnd/>
            <a:tailEnd/>
          </a:ln>
        </p:spPr>
        <p:txBody>
          <a:bodyPr wrap="none">
            <a:spAutoFit/>
          </a:bodyPr>
          <a:lstStyle/>
          <a:p>
            <a:pPr algn="l"/>
            <a:r>
              <a:rPr lang="en-US" sz="1800"/>
              <a:t>F  =  2 x 10</a:t>
            </a:r>
            <a:r>
              <a:rPr lang="en-US" sz="1800" baseline="30000"/>
              <a:t>7</a:t>
            </a:r>
            <a:r>
              <a:rPr lang="en-US" sz="1800"/>
              <a:t> lb.      </a:t>
            </a:r>
            <a:r>
              <a:rPr lang="en-US" sz="800"/>
              <a:t> </a:t>
            </a:r>
            <a:r>
              <a:rPr lang="en-US" sz="1800"/>
              <a:t>      </a:t>
            </a:r>
            <a:endParaRPr lang="en-US" sz="1800" baseline="30000"/>
          </a:p>
        </p:txBody>
      </p:sp>
      <p:sp>
        <p:nvSpPr>
          <p:cNvPr id="890903" name="Text Box 23"/>
          <p:cNvSpPr txBox="1">
            <a:spLocks noChangeArrowheads="1"/>
          </p:cNvSpPr>
          <p:nvPr/>
        </p:nvSpPr>
        <p:spPr bwMode="auto">
          <a:xfrm>
            <a:off x="4471988" y="6148388"/>
            <a:ext cx="996950" cy="366712"/>
          </a:xfrm>
          <a:prstGeom prst="rect">
            <a:avLst/>
          </a:prstGeom>
          <a:noFill/>
          <a:ln w="9525">
            <a:noFill/>
            <a:miter lim="800000"/>
            <a:headEnd/>
            <a:tailEnd/>
          </a:ln>
        </p:spPr>
        <p:txBody>
          <a:bodyPr wrap="none">
            <a:spAutoFit/>
          </a:bodyPr>
          <a:lstStyle/>
          <a:p>
            <a:pPr algn="l"/>
            <a:r>
              <a:rPr lang="en-US" sz="1800"/>
              <a:t>2000 lb.</a:t>
            </a:r>
          </a:p>
        </p:txBody>
      </p:sp>
      <p:grpSp>
        <p:nvGrpSpPr>
          <p:cNvPr id="4" name="Group 24"/>
          <p:cNvGrpSpPr>
            <a:grpSpLocks/>
          </p:cNvGrpSpPr>
          <p:nvPr/>
        </p:nvGrpSpPr>
        <p:grpSpPr bwMode="auto">
          <a:xfrm>
            <a:off x="4454525" y="5943600"/>
            <a:ext cx="998538" cy="508000"/>
            <a:chOff x="2179" y="2525"/>
            <a:chExt cx="402" cy="320"/>
          </a:xfrm>
        </p:grpSpPr>
        <p:sp>
          <p:nvSpPr>
            <p:cNvPr id="102427" name="AutoShape 25"/>
            <p:cNvSpPr>
              <a:spLocks noChangeArrowheads="1"/>
            </p:cNvSpPr>
            <p:nvPr/>
          </p:nvSpPr>
          <p:spPr bwMode="auto">
            <a:xfrm>
              <a:off x="2179" y="2525"/>
              <a:ext cx="402" cy="320"/>
            </a:xfrm>
            <a:prstGeom prst="bracketPair">
              <a:avLst>
                <a:gd name="adj" fmla="val 16667"/>
              </a:avLst>
            </a:prstGeom>
            <a:noFill/>
            <a:ln w="9525">
              <a:solidFill>
                <a:schemeClr val="tx1"/>
              </a:solidFill>
              <a:round/>
              <a:headEnd/>
              <a:tailEnd/>
            </a:ln>
          </p:spPr>
          <p:txBody>
            <a:bodyPr wrap="none" anchor="ctr"/>
            <a:lstStyle/>
            <a:p>
              <a:endParaRPr lang="en-US"/>
            </a:p>
          </p:txBody>
        </p:sp>
        <p:sp>
          <p:nvSpPr>
            <p:cNvPr id="102428" name="Line 26"/>
            <p:cNvSpPr>
              <a:spLocks noChangeShapeType="1"/>
            </p:cNvSpPr>
            <p:nvPr/>
          </p:nvSpPr>
          <p:spPr bwMode="auto">
            <a:xfrm>
              <a:off x="2205" y="2684"/>
              <a:ext cx="343" cy="0"/>
            </a:xfrm>
            <a:prstGeom prst="line">
              <a:avLst/>
            </a:prstGeom>
            <a:noFill/>
            <a:ln w="9525">
              <a:solidFill>
                <a:schemeClr val="tx1"/>
              </a:solidFill>
              <a:round/>
              <a:headEnd/>
              <a:tailEnd/>
            </a:ln>
          </p:spPr>
          <p:txBody>
            <a:bodyPr/>
            <a:lstStyle/>
            <a:p>
              <a:endParaRPr lang="en-US"/>
            </a:p>
          </p:txBody>
        </p:sp>
      </p:grpSp>
      <p:sp>
        <p:nvSpPr>
          <p:cNvPr id="890907" name="Text Box 27"/>
          <p:cNvSpPr txBox="1">
            <a:spLocks noChangeArrowheads="1"/>
          </p:cNvSpPr>
          <p:nvPr/>
        </p:nvSpPr>
        <p:spPr bwMode="auto">
          <a:xfrm>
            <a:off x="4592638" y="5883275"/>
            <a:ext cx="692150" cy="366713"/>
          </a:xfrm>
          <a:prstGeom prst="rect">
            <a:avLst/>
          </a:prstGeom>
          <a:noFill/>
          <a:ln w="9525">
            <a:noFill/>
            <a:miter lim="800000"/>
            <a:headEnd/>
            <a:tailEnd/>
          </a:ln>
        </p:spPr>
        <p:txBody>
          <a:bodyPr wrap="none">
            <a:spAutoFit/>
          </a:bodyPr>
          <a:lstStyle/>
          <a:p>
            <a:pPr algn="l"/>
            <a:r>
              <a:rPr lang="en-US" sz="1800"/>
              <a:t>1 ton</a:t>
            </a:r>
          </a:p>
        </p:txBody>
      </p:sp>
      <p:sp>
        <p:nvSpPr>
          <p:cNvPr id="890908" name="Text Box 28"/>
          <p:cNvSpPr txBox="1">
            <a:spLocks noChangeArrowheads="1"/>
          </p:cNvSpPr>
          <p:nvPr/>
        </p:nvSpPr>
        <p:spPr bwMode="auto">
          <a:xfrm>
            <a:off x="5487988" y="6000750"/>
            <a:ext cx="317500" cy="366713"/>
          </a:xfrm>
          <a:prstGeom prst="rect">
            <a:avLst/>
          </a:prstGeom>
          <a:noFill/>
          <a:ln w="9525">
            <a:noFill/>
            <a:miter lim="800000"/>
            <a:headEnd/>
            <a:tailEnd/>
          </a:ln>
        </p:spPr>
        <p:txBody>
          <a:bodyPr wrap="none">
            <a:spAutoFit/>
          </a:bodyPr>
          <a:lstStyle/>
          <a:p>
            <a:pPr algn="l"/>
            <a:r>
              <a:rPr lang="en-US" sz="1800"/>
              <a:t>=</a:t>
            </a:r>
          </a:p>
        </p:txBody>
      </p:sp>
      <p:sp>
        <p:nvSpPr>
          <p:cNvPr id="890909" name="Text Box 29"/>
          <p:cNvSpPr txBox="1">
            <a:spLocks noChangeArrowheads="1"/>
          </p:cNvSpPr>
          <p:nvPr/>
        </p:nvSpPr>
        <p:spPr bwMode="auto">
          <a:xfrm>
            <a:off x="5759450" y="6002338"/>
            <a:ext cx="1377950" cy="366712"/>
          </a:xfrm>
          <a:prstGeom prst="rect">
            <a:avLst/>
          </a:prstGeom>
          <a:noFill/>
          <a:ln w="9525">
            <a:noFill/>
            <a:miter lim="800000"/>
            <a:headEnd/>
            <a:tailEnd/>
          </a:ln>
        </p:spPr>
        <p:txBody>
          <a:bodyPr wrap="none">
            <a:spAutoFit/>
          </a:bodyPr>
          <a:lstStyle/>
          <a:p>
            <a:pPr algn="l"/>
            <a:r>
              <a:rPr lang="en-US" sz="1800"/>
              <a:t>10,000 tons</a:t>
            </a:r>
            <a:endParaRPr lang="en-US" sz="1800" baseline="30000"/>
          </a:p>
        </p:txBody>
      </p:sp>
      <p:sp>
        <p:nvSpPr>
          <p:cNvPr id="890911" name="AutoShape 31"/>
          <p:cNvSpPr>
            <a:spLocks noChangeArrowheads="1"/>
          </p:cNvSpPr>
          <p:nvPr/>
        </p:nvSpPr>
        <p:spPr bwMode="auto">
          <a:xfrm>
            <a:off x="5800725" y="2894013"/>
            <a:ext cx="311150" cy="561975"/>
          </a:xfrm>
          <a:prstGeom prst="downArrow">
            <a:avLst>
              <a:gd name="adj1" fmla="val 50000"/>
              <a:gd name="adj2" fmla="val 45153"/>
            </a:avLst>
          </a:prstGeom>
          <a:gradFill rotWithShape="1">
            <a:gsLst>
              <a:gs pos="0">
                <a:schemeClr val="bg1"/>
              </a:gs>
              <a:gs pos="100000">
                <a:srgbClr val="003300"/>
              </a:gs>
            </a:gsLst>
            <a:lin ang="5400000" scaled="1"/>
          </a:gradFill>
          <a:ln w="9525">
            <a:noFill/>
            <a:miter lim="800000"/>
            <a:headEnd/>
            <a:tailEnd/>
          </a:ln>
        </p:spPr>
        <p:txBody>
          <a:bodyPr vert="eaVert" wrap="none" anchor="ctr"/>
          <a:lstStyle/>
          <a:p>
            <a:endParaRPr lang="en-US"/>
          </a:p>
        </p:txBody>
      </p:sp>
      <p:sp>
        <p:nvSpPr>
          <p:cNvPr id="890912" name="Line 32"/>
          <p:cNvSpPr>
            <a:spLocks noChangeShapeType="1"/>
          </p:cNvSpPr>
          <p:nvPr/>
        </p:nvSpPr>
        <p:spPr bwMode="auto">
          <a:xfrm flipV="1">
            <a:off x="3554413" y="4579938"/>
            <a:ext cx="138112" cy="155575"/>
          </a:xfrm>
          <a:prstGeom prst="line">
            <a:avLst/>
          </a:prstGeom>
          <a:noFill/>
          <a:ln w="9525">
            <a:solidFill>
              <a:srgbClr val="FF0000"/>
            </a:solidFill>
            <a:round/>
            <a:headEnd/>
            <a:tailEnd/>
          </a:ln>
        </p:spPr>
        <p:txBody>
          <a:bodyPr/>
          <a:lstStyle/>
          <a:p>
            <a:endParaRPr lang="en-US"/>
          </a:p>
        </p:txBody>
      </p:sp>
      <p:sp>
        <p:nvSpPr>
          <p:cNvPr id="890913" name="Line 33"/>
          <p:cNvSpPr>
            <a:spLocks noChangeShapeType="1"/>
          </p:cNvSpPr>
          <p:nvPr/>
        </p:nvSpPr>
        <p:spPr bwMode="auto">
          <a:xfrm flipV="1">
            <a:off x="4079875" y="4716463"/>
            <a:ext cx="138113" cy="155575"/>
          </a:xfrm>
          <a:prstGeom prst="line">
            <a:avLst/>
          </a:prstGeom>
          <a:noFill/>
          <a:ln w="9525">
            <a:solidFill>
              <a:srgbClr val="FF0000"/>
            </a:solidFill>
            <a:round/>
            <a:headEnd/>
            <a:tailEnd/>
          </a:ln>
        </p:spPr>
        <p:txBody>
          <a:bodyPr/>
          <a:lstStyle/>
          <a:p>
            <a:endParaRPr lang="en-US"/>
          </a:p>
        </p:txBody>
      </p:sp>
      <p:sp>
        <p:nvSpPr>
          <p:cNvPr id="890914" name="Line 34"/>
          <p:cNvSpPr>
            <a:spLocks noChangeShapeType="1"/>
          </p:cNvSpPr>
          <p:nvPr/>
        </p:nvSpPr>
        <p:spPr bwMode="auto">
          <a:xfrm flipV="1">
            <a:off x="4167188" y="6107113"/>
            <a:ext cx="171450" cy="163512"/>
          </a:xfrm>
          <a:prstGeom prst="line">
            <a:avLst/>
          </a:prstGeom>
          <a:noFill/>
          <a:ln w="9525">
            <a:solidFill>
              <a:srgbClr val="FF0000"/>
            </a:solidFill>
            <a:round/>
            <a:headEnd/>
            <a:tailEnd/>
          </a:ln>
        </p:spPr>
        <p:txBody>
          <a:bodyPr/>
          <a:lstStyle/>
          <a:p>
            <a:endParaRPr lang="en-US"/>
          </a:p>
        </p:txBody>
      </p:sp>
      <p:sp>
        <p:nvSpPr>
          <p:cNvPr id="890915" name="Line 35"/>
          <p:cNvSpPr>
            <a:spLocks noChangeShapeType="1"/>
          </p:cNvSpPr>
          <p:nvPr/>
        </p:nvSpPr>
        <p:spPr bwMode="auto">
          <a:xfrm flipV="1">
            <a:off x="5129213" y="6251575"/>
            <a:ext cx="171450" cy="163513"/>
          </a:xfrm>
          <a:prstGeom prst="line">
            <a:avLst/>
          </a:prstGeom>
          <a:noFill/>
          <a:ln w="9525">
            <a:solidFill>
              <a:srgbClr val="FF0000"/>
            </a:solidFill>
            <a:round/>
            <a:headEnd/>
            <a:tailEnd/>
          </a:ln>
        </p:spPr>
        <p:txBody>
          <a:bodyPr/>
          <a:lstStyle/>
          <a:p>
            <a:endParaRPr lang="en-US"/>
          </a:p>
        </p:txBody>
      </p:sp>
      <p:sp>
        <p:nvSpPr>
          <p:cNvPr id="890918" name="Rectangle 38"/>
          <p:cNvSpPr>
            <a:spLocks noChangeArrowheads="1"/>
          </p:cNvSpPr>
          <p:nvPr/>
        </p:nvSpPr>
        <p:spPr bwMode="auto">
          <a:xfrm>
            <a:off x="2092325" y="5222875"/>
            <a:ext cx="1079500"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F  =  P A</a:t>
            </a:r>
          </a:p>
        </p:txBody>
      </p:sp>
      <p:sp>
        <p:nvSpPr>
          <p:cNvPr id="890922" name="Rectangle 42"/>
          <p:cNvSpPr>
            <a:spLocks noChangeArrowheads="1"/>
          </p:cNvSpPr>
          <p:nvPr/>
        </p:nvSpPr>
        <p:spPr bwMode="auto">
          <a:xfrm>
            <a:off x="6145213" y="5222875"/>
            <a:ext cx="1455737" cy="366713"/>
          </a:xfrm>
          <a:prstGeom prst="rect">
            <a:avLst/>
          </a:prstGeom>
          <a:noFill/>
          <a:ln w="9525">
            <a:noFill/>
            <a:miter lim="800000"/>
            <a:headEnd/>
            <a:tailEnd/>
          </a:ln>
        </p:spPr>
        <p:txBody>
          <a:bodyPr wrap="none">
            <a:spAutoFit/>
          </a:bodyPr>
          <a:lstStyle/>
          <a:p>
            <a:pPr algn="l"/>
            <a:r>
              <a:rPr lang="en-US" sz="1800">
                <a:ea typeface="Times New Roman" pitchFamily="18" charset="0"/>
                <a:cs typeface="Arial" charset="0"/>
              </a:rPr>
              <a:t>=  2 x 10</a:t>
            </a:r>
            <a:r>
              <a:rPr lang="en-US" sz="1800" baseline="30000">
                <a:ea typeface="Times New Roman" pitchFamily="18" charset="0"/>
                <a:cs typeface="Arial" charset="0"/>
              </a:rPr>
              <a:t>7</a:t>
            </a:r>
            <a:r>
              <a:rPr lang="en-US" sz="1800">
                <a:ea typeface="Times New Roman" pitchFamily="18" charset="0"/>
                <a:cs typeface="Arial" charset="0"/>
              </a:rPr>
              <a:t> lb.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90893">
                                            <p:txEl>
                                              <p:pRg st="0" end="0"/>
                                            </p:txEl>
                                          </p:spTgt>
                                        </p:tgtEl>
                                        <p:attrNameLst>
                                          <p:attrName>style.visibility</p:attrName>
                                        </p:attrNameLst>
                                      </p:cBhvr>
                                      <p:to>
                                        <p:strVal val="visible"/>
                                      </p:to>
                                    </p:set>
                                    <p:anim calcmode="lin" valueType="num">
                                      <p:cBhvr>
                                        <p:cTn id="7" dur="500" fill="hold"/>
                                        <p:tgtEl>
                                          <p:spTgt spid="89089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9089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9089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90893">
                                            <p:txEl>
                                              <p:pRg st="1" end="1"/>
                                            </p:txEl>
                                          </p:spTgt>
                                        </p:tgtEl>
                                        <p:attrNameLst>
                                          <p:attrName>style.visibility</p:attrName>
                                        </p:attrNameLst>
                                      </p:cBhvr>
                                      <p:to>
                                        <p:strVal val="visible"/>
                                      </p:to>
                                    </p:set>
                                    <p:animEffect transition="in" filter="fade">
                                      <p:cBhvr>
                                        <p:cTn id="14" dur="1000"/>
                                        <p:tgtEl>
                                          <p:spTgt spid="890893">
                                            <p:txEl>
                                              <p:pRg st="1" end="1"/>
                                            </p:txEl>
                                          </p:spTgt>
                                        </p:tgtEl>
                                      </p:cBhvr>
                                    </p:animEffect>
                                    <p:anim calcmode="lin" valueType="num">
                                      <p:cBhvr>
                                        <p:cTn id="15" dur="1000" fill="hold"/>
                                        <p:tgtEl>
                                          <p:spTgt spid="89089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9089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90911"/>
                                        </p:tgtEl>
                                        <p:attrNameLst>
                                          <p:attrName>style.visibility</p:attrName>
                                        </p:attrNameLst>
                                      </p:cBhvr>
                                      <p:to>
                                        <p:strVal val="visible"/>
                                      </p:to>
                                    </p:set>
                                    <p:animEffect transition="in" filter="fade">
                                      <p:cBhvr>
                                        <p:cTn id="26" dur="1000"/>
                                        <p:tgtEl>
                                          <p:spTgt spid="890911"/>
                                        </p:tgtEl>
                                      </p:cBhvr>
                                    </p:animEffect>
                                    <p:anim calcmode="lin" valueType="num">
                                      <p:cBhvr>
                                        <p:cTn id="27" dur="1000" fill="hold"/>
                                        <p:tgtEl>
                                          <p:spTgt spid="890911"/>
                                        </p:tgtEl>
                                        <p:attrNameLst>
                                          <p:attrName>ppt_x</p:attrName>
                                        </p:attrNameLst>
                                      </p:cBhvr>
                                      <p:tavLst>
                                        <p:tav tm="0">
                                          <p:val>
                                            <p:strVal val="#ppt_x"/>
                                          </p:val>
                                        </p:tav>
                                        <p:tav tm="100000">
                                          <p:val>
                                            <p:strVal val="#ppt_x"/>
                                          </p:val>
                                        </p:tav>
                                      </p:tavLst>
                                    </p:anim>
                                    <p:anim calcmode="lin" valueType="num">
                                      <p:cBhvr>
                                        <p:cTn id="28" dur="1000" fill="hold"/>
                                        <p:tgtEl>
                                          <p:spTgt spid="8909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90894"/>
                                        </p:tgtEl>
                                        <p:attrNameLst>
                                          <p:attrName>style.visibility</p:attrName>
                                        </p:attrNameLst>
                                      </p:cBhvr>
                                      <p:to>
                                        <p:strVal val="visible"/>
                                      </p:to>
                                    </p:set>
                                    <p:animEffect transition="in" filter="wipe(left)">
                                      <p:cBhvr>
                                        <p:cTn id="33" dur="3000"/>
                                        <p:tgtEl>
                                          <p:spTgt spid="89089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2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90897"/>
                                        </p:tgtEl>
                                        <p:attrNameLst>
                                          <p:attrName>style.visibility</p:attrName>
                                        </p:attrNameLst>
                                      </p:cBhvr>
                                      <p:to>
                                        <p:strVal val="visible"/>
                                      </p:to>
                                    </p:set>
                                    <p:animEffect transition="in" filter="dissolve">
                                      <p:cBhvr>
                                        <p:cTn id="43" dur="500"/>
                                        <p:tgtEl>
                                          <p:spTgt spid="89089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90898"/>
                                        </p:tgtEl>
                                        <p:attrNameLst>
                                          <p:attrName>style.visibility</p:attrName>
                                        </p:attrNameLst>
                                      </p:cBhvr>
                                      <p:to>
                                        <p:strVal val="visible"/>
                                      </p:to>
                                    </p:set>
                                    <p:animEffect transition="in" filter="dissolve">
                                      <p:cBhvr>
                                        <p:cTn id="48" dur="500"/>
                                        <p:tgtEl>
                                          <p:spTgt spid="89089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90912"/>
                                        </p:tgtEl>
                                        <p:attrNameLst>
                                          <p:attrName>style.visibility</p:attrName>
                                        </p:attrNameLst>
                                      </p:cBhvr>
                                      <p:to>
                                        <p:strVal val="visible"/>
                                      </p:to>
                                    </p:set>
                                    <p:animEffect transition="in" filter="wipe(down)">
                                      <p:cBhvr>
                                        <p:cTn id="53" dur="500"/>
                                        <p:tgtEl>
                                          <p:spTgt spid="890912"/>
                                        </p:tgtEl>
                                      </p:cBhvr>
                                    </p:animEffec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890913"/>
                                        </p:tgtEl>
                                        <p:attrNameLst>
                                          <p:attrName>style.visibility</p:attrName>
                                        </p:attrNameLst>
                                      </p:cBhvr>
                                      <p:to>
                                        <p:strVal val="visible"/>
                                      </p:to>
                                    </p:set>
                                    <p:animEffect transition="in" filter="wipe(down)">
                                      <p:cBhvr>
                                        <p:cTn id="57" dur="500"/>
                                        <p:tgtEl>
                                          <p:spTgt spid="890913"/>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890900"/>
                                        </p:tgtEl>
                                        <p:attrNameLst>
                                          <p:attrName>style.visibility</p:attrName>
                                        </p:attrNameLst>
                                      </p:cBhvr>
                                      <p:to>
                                        <p:strVal val="visible"/>
                                      </p:to>
                                    </p:set>
                                    <p:animEffect transition="in" filter="fade">
                                      <p:cBhvr>
                                        <p:cTn id="61" dur="2000"/>
                                        <p:tgtEl>
                                          <p:spTgt spid="89090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890901"/>
                                        </p:tgtEl>
                                        <p:attrNameLst>
                                          <p:attrName>style.visibility</p:attrName>
                                        </p:attrNameLst>
                                      </p:cBhvr>
                                      <p:to>
                                        <p:strVal val="visible"/>
                                      </p:to>
                                    </p:set>
                                    <p:animEffect transition="in" filter="dissolve">
                                      <p:cBhvr>
                                        <p:cTn id="66" dur="500"/>
                                        <p:tgtEl>
                                          <p:spTgt spid="890901"/>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890918"/>
                                        </p:tgtEl>
                                        <p:attrNameLst>
                                          <p:attrName>style.visibility</p:attrName>
                                        </p:attrNameLst>
                                      </p:cBhvr>
                                      <p:to>
                                        <p:strVal val="visible"/>
                                      </p:to>
                                    </p:set>
                                    <p:anim calcmode="lin" valueType="num">
                                      <p:cBhvr>
                                        <p:cTn id="71" dur="500" fill="hold"/>
                                        <p:tgtEl>
                                          <p:spTgt spid="890918"/>
                                        </p:tgtEl>
                                        <p:attrNameLst>
                                          <p:attrName>ppt_w</p:attrName>
                                        </p:attrNameLst>
                                      </p:cBhvr>
                                      <p:tavLst>
                                        <p:tav tm="0">
                                          <p:val>
                                            <p:fltVal val="0"/>
                                          </p:val>
                                        </p:tav>
                                        <p:tav tm="100000">
                                          <p:val>
                                            <p:strVal val="#ppt_w"/>
                                          </p:val>
                                        </p:tav>
                                      </p:tavLst>
                                    </p:anim>
                                    <p:anim calcmode="lin" valueType="num">
                                      <p:cBhvr>
                                        <p:cTn id="72" dur="500" fill="hold"/>
                                        <p:tgtEl>
                                          <p:spTgt spid="890918"/>
                                        </p:tgtEl>
                                        <p:attrNameLst>
                                          <p:attrName>ppt_h</p:attrName>
                                        </p:attrNameLst>
                                      </p:cBhvr>
                                      <p:tavLst>
                                        <p:tav tm="0">
                                          <p:val>
                                            <p:fltVal val="0"/>
                                          </p:val>
                                        </p:tav>
                                        <p:tav tm="100000">
                                          <p:val>
                                            <p:strVal val="#ppt_h"/>
                                          </p:val>
                                        </p:tav>
                                      </p:tavLst>
                                    </p:anim>
                                    <p:animEffect transition="in" filter="fade">
                                      <p:cBhvr>
                                        <p:cTn id="73" dur="500"/>
                                        <p:tgtEl>
                                          <p:spTgt spid="890918"/>
                                        </p:tgtEl>
                                      </p:cBhvr>
                                    </p:animEffect>
                                  </p:childTnLst>
                                </p:cTn>
                              </p:par>
                            </p:childTnLst>
                          </p:cTn>
                        </p:par>
                      </p:childTnLst>
                    </p:cTn>
                  </p:par>
                  <p:par>
                    <p:cTn id="74" fill="hold">
                      <p:stCondLst>
                        <p:cond delay="indefinite"/>
                      </p:stCondLst>
                      <p:childTnLst>
                        <p:par>
                          <p:cTn id="75" fill="hold">
                            <p:stCondLst>
                              <p:cond delay="0"/>
                            </p:stCondLst>
                            <p:childTnLst>
                              <p:par>
                                <p:cTn id="76" presetID="40" presetClass="entr" presetSubtype="0" fill="hold" grpId="0" nodeType="clickEffect">
                                  <p:stCondLst>
                                    <p:cond delay="0"/>
                                  </p:stCondLst>
                                  <p:iterate type="lt">
                                    <p:tmPct val="10000"/>
                                  </p:iterate>
                                  <p:childTnLst>
                                    <p:set>
                                      <p:cBhvr>
                                        <p:cTn id="77" dur="1" fill="hold">
                                          <p:stCondLst>
                                            <p:cond delay="0"/>
                                          </p:stCondLst>
                                        </p:cTn>
                                        <p:tgtEl>
                                          <p:spTgt spid="890920"/>
                                        </p:tgtEl>
                                        <p:attrNameLst>
                                          <p:attrName>style.visibility</p:attrName>
                                        </p:attrNameLst>
                                      </p:cBhvr>
                                      <p:to>
                                        <p:strVal val="visible"/>
                                      </p:to>
                                    </p:set>
                                    <p:animEffect transition="in" filter="fade">
                                      <p:cBhvr>
                                        <p:cTn id="78" dur="1000"/>
                                        <p:tgtEl>
                                          <p:spTgt spid="890920"/>
                                        </p:tgtEl>
                                      </p:cBhvr>
                                    </p:animEffect>
                                    <p:anim calcmode="lin" valueType="num">
                                      <p:cBhvr>
                                        <p:cTn id="79" dur="1000" fill="hold"/>
                                        <p:tgtEl>
                                          <p:spTgt spid="890920"/>
                                        </p:tgtEl>
                                        <p:attrNameLst>
                                          <p:attrName>ppt_x</p:attrName>
                                        </p:attrNameLst>
                                      </p:cBhvr>
                                      <p:tavLst>
                                        <p:tav tm="0">
                                          <p:val>
                                            <p:strVal val="#ppt_x-.1"/>
                                          </p:val>
                                        </p:tav>
                                        <p:tav tm="100000">
                                          <p:val>
                                            <p:strVal val="#ppt_x"/>
                                          </p:val>
                                        </p:tav>
                                      </p:tavLst>
                                    </p:anim>
                                    <p:anim calcmode="lin" valueType="num">
                                      <p:cBhvr>
                                        <p:cTn id="80" dur="1000" fill="hold"/>
                                        <p:tgtEl>
                                          <p:spTgt spid="890920"/>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890922"/>
                                        </p:tgtEl>
                                        <p:attrNameLst>
                                          <p:attrName>style.visibility</p:attrName>
                                        </p:attrNameLst>
                                      </p:cBhvr>
                                      <p:to>
                                        <p:strVal val="visible"/>
                                      </p:to>
                                    </p:set>
                                    <p:animEffect transition="in" filter="dissolve">
                                      <p:cBhvr>
                                        <p:cTn id="85" dur="500"/>
                                        <p:tgtEl>
                                          <p:spTgt spid="890922"/>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890902"/>
                                        </p:tgtEl>
                                        <p:attrNameLst>
                                          <p:attrName>style.visibility</p:attrName>
                                        </p:attrNameLst>
                                      </p:cBhvr>
                                      <p:to>
                                        <p:strVal val="visible"/>
                                      </p:to>
                                    </p:set>
                                    <p:animEffect transition="in" filter="fade">
                                      <p:cBhvr>
                                        <p:cTn id="90" dur="1000"/>
                                        <p:tgtEl>
                                          <p:spTgt spid="890902"/>
                                        </p:tgtEl>
                                      </p:cBhvr>
                                    </p:animEffect>
                                    <p:anim calcmode="lin" valueType="num">
                                      <p:cBhvr>
                                        <p:cTn id="91" dur="1000" fill="hold"/>
                                        <p:tgtEl>
                                          <p:spTgt spid="890902"/>
                                        </p:tgtEl>
                                        <p:attrNameLst>
                                          <p:attrName>ppt_x</p:attrName>
                                        </p:attrNameLst>
                                      </p:cBhvr>
                                      <p:tavLst>
                                        <p:tav tm="0">
                                          <p:val>
                                            <p:strVal val="#ppt_x"/>
                                          </p:val>
                                        </p:tav>
                                        <p:tav tm="100000">
                                          <p:val>
                                            <p:strVal val="#ppt_x"/>
                                          </p:val>
                                        </p:tav>
                                      </p:tavLst>
                                    </p:anim>
                                    <p:anim calcmode="lin" valueType="num">
                                      <p:cBhvr>
                                        <p:cTn id="92" dur="1000" fill="hold"/>
                                        <p:tgtEl>
                                          <p:spTgt spid="890902"/>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fade">
                                      <p:cBhvr>
                                        <p:cTn id="97" dur="2000"/>
                                        <p:tgtEl>
                                          <p:spTgt spid="4"/>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890903"/>
                                        </p:tgtEl>
                                        <p:attrNameLst>
                                          <p:attrName>style.visibility</p:attrName>
                                        </p:attrNameLst>
                                      </p:cBhvr>
                                      <p:to>
                                        <p:strVal val="visible"/>
                                      </p:to>
                                    </p:set>
                                    <p:animEffect transition="in" filter="dissolve">
                                      <p:cBhvr>
                                        <p:cTn id="102" dur="500"/>
                                        <p:tgtEl>
                                          <p:spTgt spid="89090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890907"/>
                                        </p:tgtEl>
                                        <p:attrNameLst>
                                          <p:attrName>style.visibility</p:attrName>
                                        </p:attrNameLst>
                                      </p:cBhvr>
                                      <p:to>
                                        <p:strVal val="visible"/>
                                      </p:to>
                                    </p:set>
                                    <p:animEffect transition="in" filter="dissolve">
                                      <p:cBhvr>
                                        <p:cTn id="107" dur="500"/>
                                        <p:tgtEl>
                                          <p:spTgt spid="89090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890914"/>
                                        </p:tgtEl>
                                        <p:attrNameLst>
                                          <p:attrName>style.visibility</p:attrName>
                                        </p:attrNameLst>
                                      </p:cBhvr>
                                      <p:to>
                                        <p:strVal val="visible"/>
                                      </p:to>
                                    </p:set>
                                    <p:animEffect transition="in" filter="wipe(down)">
                                      <p:cBhvr>
                                        <p:cTn id="112" dur="500"/>
                                        <p:tgtEl>
                                          <p:spTgt spid="890914"/>
                                        </p:tgtEl>
                                      </p:cBhvr>
                                    </p:animEffect>
                                  </p:childTnLst>
                                </p:cTn>
                              </p:par>
                            </p:childTnLst>
                          </p:cTn>
                        </p:par>
                        <p:par>
                          <p:cTn id="113" fill="hold">
                            <p:stCondLst>
                              <p:cond delay="500"/>
                            </p:stCondLst>
                            <p:childTnLst>
                              <p:par>
                                <p:cTn id="114" presetID="22" presetClass="entr" presetSubtype="4" fill="hold" grpId="0" nodeType="afterEffect">
                                  <p:stCondLst>
                                    <p:cond delay="0"/>
                                  </p:stCondLst>
                                  <p:childTnLst>
                                    <p:set>
                                      <p:cBhvr>
                                        <p:cTn id="115" dur="1" fill="hold">
                                          <p:stCondLst>
                                            <p:cond delay="0"/>
                                          </p:stCondLst>
                                        </p:cTn>
                                        <p:tgtEl>
                                          <p:spTgt spid="890915"/>
                                        </p:tgtEl>
                                        <p:attrNameLst>
                                          <p:attrName>style.visibility</p:attrName>
                                        </p:attrNameLst>
                                      </p:cBhvr>
                                      <p:to>
                                        <p:strVal val="visible"/>
                                      </p:to>
                                    </p:set>
                                    <p:animEffect transition="in" filter="wipe(down)">
                                      <p:cBhvr>
                                        <p:cTn id="116" dur="500"/>
                                        <p:tgtEl>
                                          <p:spTgt spid="890915"/>
                                        </p:tgtEl>
                                      </p:cBhvr>
                                    </p:animEffect>
                                  </p:childTnLst>
                                </p:cTn>
                              </p:par>
                            </p:childTnLst>
                          </p:cTn>
                        </p:par>
                        <p:par>
                          <p:cTn id="117" fill="hold">
                            <p:stCondLst>
                              <p:cond delay="1000"/>
                            </p:stCondLst>
                            <p:childTnLst>
                              <p:par>
                                <p:cTn id="118" presetID="10" presetClass="entr" presetSubtype="0" fill="hold" grpId="0" nodeType="afterEffect">
                                  <p:stCondLst>
                                    <p:cond delay="0"/>
                                  </p:stCondLst>
                                  <p:childTnLst>
                                    <p:set>
                                      <p:cBhvr>
                                        <p:cTn id="119" dur="1" fill="hold">
                                          <p:stCondLst>
                                            <p:cond delay="0"/>
                                          </p:stCondLst>
                                        </p:cTn>
                                        <p:tgtEl>
                                          <p:spTgt spid="890908"/>
                                        </p:tgtEl>
                                        <p:attrNameLst>
                                          <p:attrName>style.visibility</p:attrName>
                                        </p:attrNameLst>
                                      </p:cBhvr>
                                      <p:to>
                                        <p:strVal val="visible"/>
                                      </p:to>
                                    </p:set>
                                    <p:animEffect transition="in" filter="fade">
                                      <p:cBhvr>
                                        <p:cTn id="120" dur="2000"/>
                                        <p:tgtEl>
                                          <p:spTgt spid="890908"/>
                                        </p:tgtEl>
                                      </p:cBhvr>
                                    </p:animEffect>
                                  </p:childTnLst>
                                </p:cTn>
                              </p:par>
                            </p:childTnLst>
                          </p:cTn>
                        </p:par>
                      </p:childTnLst>
                    </p:cTn>
                  </p:par>
                  <p:par>
                    <p:cTn id="121" fill="hold">
                      <p:stCondLst>
                        <p:cond delay="indefinite"/>
                      </p:stCondLst>
                      <p:childTnLst>
                        <p:par>
                          <p:cTn id="122" fill="hold">
                            <p:stCondLst>
                              <p:cond delay="0"/>
                            </p:stCondLst>
                            <p:childTnLst>
                              <p:par>
                                <p:cTn id="123" presetID="17" presetClass="entr" presetSubtype="10" fill="hold" grpId="0" nodeType="clickEffect">
                                  <p:stCondLst>
                                    <p:cond delay="0"/>
                                  </p:stCondLst>
                                  <p:childTnLst>
                                    <p:set>
                                      <p:cBhvr>
                                        <p:cTn id="124" dur="1" fill="hold">
                                          <p:stCondLst>
                                            <p:cond delay="0"/>
                                          </p:stCondLst>
                                        </p:cTn>
                                        <p:tgtEl>
                                          <p:spTgt spid="890909"/>
                                        </p:tgtEl>
                                        <p:attrNameLst>
                                          <p:attrName>style.visibility</p:attrName>
                                        </p:attrNameLst>
                                      </p:cBhvr>
                                      <p:to>
                                        <p:strVal val="visible"/>
                                      </p:to>
                                    </p:set>
                                    <p:anim calcmode="lin" valueType="num">
                                      <p:cBhvr>
                                        <p:cTn id="125" dur="500" fill="hold"/>
                                        <p:tgtEl>
                                          <p:spTgt spid="890909"/>
                                        </p:tgtEl>
                                        <p:attrNameLst>
                                          <p:attrName>ppt_w</p:attrName>
                                        </p:attrNameLst>
                                      </p:cBhvr>
                                      <p:tavLst>
                                        <p:tav tm="0">
                                          <p:val>
                                            <p:fltVal val="0"/>
                                          </p:val>
                                        </p:tav>
                                        <p:tav tm="100000">
                                          <p:val>
                                            <p:strVal val="#ppt_w"/>
                                          </p:val>
                                        </p:tav>
                                      </p:tavLst>
                                    </p:anim>
                                    <p:anim calcmode="lin" valueType="num">
                                      <p:cBhvr>
                                        <p:cTn id="126" dur="500" fill="hold"/>
                                        <p:tgtEl>
                                          <p:spTgt spid="890909"/>
                                        </p:tgtEl>
                                        <p:attrNameLst>
                                          <p:attrName>ppt_h</p:attrName>
                                        </p:attrNameLst>
                                      </p:cBhvr>
                                      <p:tavLst>
                                        <p:tav tm="0">
                                          <p:val>
                                            <p:strVal val="#ppt_h"/>
                                          </p:val>
                                        </p:tav>
                                        <p:tav tm="100000">
                                          <p:val>
                                            <p:strVal val="#ppt_h"/>
                                          </p:val>
                                        </p:tav>
                                      </p:tavLst>
                                    </p:anim>
                                  </p:childTnLst>
                                </p:cTn>
                              </p:par>
                            </p:childTnLst>
                          </p:cTn>
                        </p:par>
                        <p:par>
                          <p:cTn id="127" fill="hold">
                            <p:stCondLst>
                              <p:cond delay="500"/>
                            </p:stCondLst>
                            <p:childTnLst>
                              <p:par>
                                <p:cTn id="128" presetID="10" presetClass="entr" presetSubtype="0" fill="hold" grpId="0" nodeType="afterEffect">
                                  <p:stCondLst>
                                    <p:cond delay="0"/>
                                  </p:stCondLst>
                                  <p:childTnLst>
                                    <p:set>
                                      <p:cBhvr>
                                        <p:cTn id="129" dur="1" fill="hold">
                                          <p:stCondLst>
                                            <p:cond delay="0"/>
                                          </p:stCondLst>
                                        </p:cTn>
                                        <p:tgtEl>
                                          <p:spTgt spid="890889"/>
                                        </p:tgtEl>
                                        <p:attrNameLst>
                                          <p:attrName>style.visibility</p:attrName>
                                        </p:attrNameLst>
                                      </p:cBhvr>
                                      <p:to>
                                        <p:strVal val="visible"/>
                                      </p:to>
                                    </p:set>
                                    <p:animEffect transition="in" filter="fade">
                                      <p:cBhvr>
                                        <p:cTn id="130" dur="2000"/>
                                        <p:tgtEl>
                                          <p:spTgt spid="890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0" grpId="0"/>
      <p:bldP spid="890894" grpId="0"/>
      <p:bldP spid="890897" grpId="0"/>
      <p:bldP spid="890889" grpId="0" animBg="1"/>
      <p:bldP spid="890898" grpId="0"/>
      <p:bldP spid="890900" grpId="0"/>
      <p:bldP spid="890901" grpId="0"/>
      <p:bldP spid="890902" grpId="0"/>
      <p:bldP spid="890903" grpId="0"/>
      <p:bldP spid="890907" grpId="0"/>
      <p:bldP spid="890908" grpId="0"/>
      <p:bldP spid="890909" grpId="0"/>
      <p:bldP spid="890911" grpId="0" animBg="1"/>
      <p:bldP spid="890912" grpId="0" animBg="1"/>
      <p:bldP spid="890913" grpId="0" animBg="1"/>
      <p:bldP spid="890914" grpId="0" animBg="1"/>
      <p:bldP spid="890915" grpId="0" animBg="1"/>
      <p:bldP spid="890918" grpId="0"/>
      <p:bldP spid="89092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012825" y="274638"/>
            <a:ext cx="7099300" cy="1143000"/>
          </a:xfrm>
        </p:spPr>
        <p:txBody>
          <a:bodyPr/>
          <a:lstStyle/>
          <a:p>
            <a:pPr eaLnBrk="1" hangingPunct="1"/>
            <a:r>
              <a:rPr lang="en-US" smtClean="0"/>
              <a:t>Force = Pressure / Area</a:t>
            </a:r>
          </a:p>
        </p:txBody>
      </p:sp>
      <p:sp>
        <p:nvSpPr>
          <p:cNvPr id="103427" name="Text Box 3"/>
          <p:cNvSpPr txBox="1">
            <a:spLocks noChangeArrowheads="1"/>
          </p:cNvSpPr>
          <p:nvPr/>
        </p:nvSpPr>
        <p:spPr bwMode="auto">
          <a:xfrm>
            <a:off x="822325" y="1905000"/>
            <a:ext cx="6719888" cy="2282825"/>
          </a:xfrm>
          <a:prstGeom prst="rect">
            <a:avLst/>
          </a:prstGeom>
          <a:noFill/>
          <a:ln w="9525">
            <a:noFill/>
            <a:miter lim="800000"/>
            <a:headEnd/>
            <a:tailEnd/>
          </a:ln>
        </p:spPr>
        <p:txBody>
          <a:bodyPr wrap="none">
            <a:spAutoFit/>
          </a:bodyPr>
          <a:lstStyle/>
          <a:p>
            <a:pPr algn="l"/>
            <a:r>
              <a:rPr lang="en-US" sz="2400"/>
              <a:t>Air pressure = 14.7 psi (pounds per square inch)</a:t>
            </a:r>
          </a:p>
          <a:p>
            <a:pPr algn="l"/>
            <a:endParaRPr lang="en-US" sz="2400"/>
          </a:p>
          <a:p>
            <a:pPr algn="l"/>
            <a:r>
              <a:rPr lang="en-US" sz="2400"/>
              <a:t>Area = length x width x height</a:t>
            </a:r>
          </a:p>
          <a:p>
            <a:pPr algn="l"/>
            <a:endParaRPr lang="en-US" sz="2400"/>
          </a:p>
          <a:p>
            <a:pPr algn="l"/>
            <a:r>
              <a:rPr lang="en-US" sz="2400"/>
              <a:t>Force holding down ruler = (14.7 psi) (250 in sq)</a:t>
            </a:r>
          </a:p>
          <a:p>
            <a:pPr algn="l"/>
            <a:r>
              <a:rPr lang="en-US" sz="2400"/>
              <a:t>	Force = 10 tons (20,000 pounds)</a:t>
            </a:r>
          </a:p>
        </p:txBody>
      </p:sp>
      <p:pic>
        <p:nvPicPr>
          <p:cNvPr id="103428" name="Picture 4" descr="wrigley"/>
          <p:cNvPicPr>
            <a:picLocks noChangeAspect="1" noChangeArrowheads="1"/>
          </p:cNvPicPr>
          <p:nvPr/>
        </p:nvPicPr>
        <p:blipFill>
          <a:blip r:embed="rId3" cstate="print"/>
          <a:srcRect t="6003"/>
          <a:stretch>
            <a:fillRect/>
          </a:stretch>
        </p:blipFill>
        <p:spPr bwMode="auto">
          <a:xfrm>
            <a:off x="5715000" y="4387850"/>
            <a:ext cx="3200400" cy="2241550"/>
          </a:xfrm>
          <a:prstGeom prst="rect">
            <a:avLst/>
          </a:prstGeom>
          <a:noFill/>
          <a:ln w="9525">
            <a:noFill/>
            <a:miter lim="800000"/>
            <a:headEnd/>
            <a:tailEnd/>
          </a:ln>
        </p:spPr>
      </p:pic>
      <p:sp>
        <p:nvSpPr>
          <p:cNvPr id="103429" name="Text Box 5"/>
          <p:cNvSpPr txBox="1">
            <a:spLocks noChangeArrowheads="1"/>
          </p:cNvSpPr>
          <p:nvPr/>
        </p:nvSpPr>
        <p:spPr bwMode="auto">
          <a:xfrm>
            <a:off x="2133600" y="5715000"/>
            <a:ext cx="3387725" cy="822325"/>
          </a:xfrm>
          <a:prstGeom prst="rect">
            <a:avLst/>
          </a:prstGeom>
          <a:noFill/>
          <a:ln w="9525">
            <a:noFill/>
            <a:miter lim="800000"/>
            <a:headEnd/>
            <a:tailEnd/>
          </a:ln>
        </p:spPr>
        <p:txBody>
          <a:bodyPr wrap="none">
            <a:spAutoFit/>
          </a:bodyPr>
          <a:lstStyle/>
          <a:p>
            <a:pPr algn="l"/>
            <a:r>
              <a:rPr lang="en-US" b="1"/>
              <a:t>To remove the tarp at Wrigley field, workers</a:t>
            </a:r>
          </a:p>
          <a:p>
            <a:pPr algn="l"/>
            <a:r>
              <a:rPr lang="en-US" b="1"/>
              <a:t>must first shake the tarp to get air below the</a:t>
            </a:r>
          </a:p>
          <a:p>
            <a:pPr algn="l"/>
            <a:r>
              <a:rPr lang="en-US" b="1"/>
              <a:t>tarp to create lift to balance the air pressure</a:t>
            </a:r>
          </a:p>
          <a:p>
            <a:pPr algn="l"/>
            <a:r>
              <a:rPr lang="en-US" b="1"/>
              <a:t>above the tarp.</a:t>
            </a:r>
          </a:p>
        </p:txBody>
      </p:sp>
      <p:sp>
        <p:nvSpPr>
          <p:cNvPr id="103430" name="AutoShape 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endParaRPr lang="en-US" smtClean="0"/>
          </a:p>
        </p:txBody>
      </p:sp>
      <p:sp>
        <p:nvSpPr>
          <p:cNvPr id="104451" name="AutoShape 3"/>
          <p:cNvSpPr>
            <a:spLocks noChangeArrowheads="1"/>
          </p:cNvSpPr>
          <p:nvPr/>
        </p:nvSpPr>
        <p:spPr bwMode="auto">
          <a:xfrm rot="10800000">
            <a:off x="5235575" y="3752850"/>
            <a:ext cx="114300" cy="342900"/>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p>
        </p:txBody>
      </p:sp>
      <p:sp>
        <p:nvSpPr>
          <p:cNvPr id="104452" name="AutoShape 4"/>
          <p:cNvSpPr>
            <a:spLocks noChangeArrowheads="1"/>
          </p:cNvSpPr>
          <p:nvPr/>
        </p:nvSpPr>
        <p:spPr bwMode="auto">
          <a:xfrm>
            <a:off x="3863975" y="3752850"/>
            <a:ext cx="114300" cy="342900"/>
          </a:xfrm>
          <a:prstGeom prst="upArrow">
            <a:avLst>
              <a:gd name="adj1" fmla="val 50000"/>
              <a:gd name="adj2" fmla="val 75000"/>
            </a:avLst>
          </a:prstGeom>
          <a:solidFill>
            <a:srgbClr val="FFFFFF"/>
          </a:solidFill>
          <a:ln w="9525">
            <a:solidFill>
              <a:srgbClr val="000000"/>
            </a:solidFill>
            <a:miter lim="800000"/>
            <a:headEnd/>
            <a:tailEnd/>
          </a:ln>
        </p:spPr>
        <p:txBody>
          <a:bodyPr/>
          <a:lstStyle/>
          <a:p>
            <a:endParaRPr lang="en-US"/>
          </a:p>
        </p:txBody>
      </p:sp>
      <p:sp>
        <p:nvSpPr>
          <p:cNvPr id="104453" name="Rectangle 5"/>
          <p:cNvSpPr>
            <a:spLocks noChangeArrowheads="1"/>
          </p:cNvSpPr>
          <p:nvPr/>
        </p:nvSpPr>
        <p:spPr bwMode="auto">
          <a:xfrm>
            <a:off x="1920875" y="2763838"/>
            <a:ext cx="4865688" cy="641350"/>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Key: Gases exert pressure in all directions. </a:t>
            </a:r>
            <a:endParaRPr lang="en-US" sz="900">
              <a:ea typeface="Times New Roman" pitchFamily="18" charset="0"/>
              <a:cs typeface="Arial" charset="0"/>
            </a:endParaRPr>
          </a:p>
          <a:p>
            <a:pPr algn="l" eaLnBrk="0" hangingPunct="0"/>
            <a:endParaRPr lang="en-US" sz="1800">
              <a:ea typeface="Times New Roman" pitchFamily="18" charset="0"/>
              <a:cs typeface="Arial" charset="0"/>
            </a:endParaRPr>
          </a:p>
        </p:txBody>
      </p:sp>
      <p:sp>
        <p:nvSpPr>
          <p:cNvPr id="104454" name="Rectangle 6"/>
          <p:cNvSpPr>
            <a:spLocks noChangeArrowheads="1"/>
          </p:cNvSpPr>
          <p:nvPr/>
        </p:nvSpPr>
        <p:spPr bwMode="auto">
          <a:xfrm>
            <a:off x="1920875" y="3405188"/>
            <a:ext cx="4667250" cy="777875"/>
          </a:xfrm>
          <a:prstGeom prst="rect">
            <a:avLst/>
          </a:prstGeom>
          <a:noFill/>
          <a:ln w="9525">
            <a:noFill/>
            <a:miter lim="800000"/>
            <a:headEnd/>
            <a:tailEnd/>
          </a:ln>
        </p:spPr>
        <p:txBody>
          <a:bodyPr wrap="none" anchor="ctr">
            <a:spAutoFit/>
          </a:bodyPr>
          <a:lstStyle/>
          <a:p>
            <a:pPr algn="l"/>
            <a:r>
              <a:rPr lang="en-US" sz="1800">
                <a:ea typeface="Times New Roman" pitchFamily="18" charset="0"/>
                <a:cs typeface="Arial" charset="0"/>
              </a:rPr>
              <a:t>Atmospheric pressure changes with altitude:</a:t>
            </a:r>
          </a:p>
          <a:p>
            <a:pPr algn="l"/>
            <a:endParaRPr lang="en-US" sz="900">
              <a:ea typeface="Times New Roman" pitchFamily="18" charset="0"/>
              <a:cs typeface="Arial" charset="0"/>
            </a:endParaRPr>
          </a:p>
          <a:p>
            <a:pPr algn="l" eaLnBrk="0" hangingPunct="0"/>
            <a:r>
              <a:rPr lang="en-US" sz="1800">
                <a:ea typeface="Times New Roman" pitchFamily="18" charset="0"/>
                <a:cs typeface="Arial" charset="0"/>
              </a:rPr>
              <a:t>            as altitude    ,  pressure</a:t>
            </a:r>
          </a:p>
        </p:txBody>
      </p:sp>
      <p:sp>
        <p:nvSpPr>
          <p:cNvPr id="104455" name="Text Box 7"/>
          <p:cNvSpPr txBox="1">
            <a:spLocks noChangeArrowheads="1"/>
          </p:cNvSpPr>
          <p:nvPr/>
        </p:nvSpPr>
        <p:spPr bwMode="auto">
          <a:xfrm>
            <a:off x="247650" y="5729288"/>
            <a:ext cx="8667750" cy="366712"/>
          </a:xfrm>
          <a:prstGeom prst="rect">
            <a:avLst/>
          </a:prstGeom>
          <a:noFill/>
          <a:ln w="9525">
            <a:noFill/>
            <a:miter lim="800000"/>
            <a:headEnd/>
            <a:tailEnd/>
          </a:ln>
        </p:spPr>
        <p:txBody>
          <a:bodyPr wrap="none">
            <a:spAutoFit/>
          </a:bodyPr>
          <a:lstStyle/>
          <a:p>
            <a:pPr algn="l" eaLnBrk="0" hangingPunct="0"/>
            <a:r>
              <a:rPr lang="en-US" sz="1800"/>
              <a:t>Demo:  graduated cylinder holding column of water upside down with piece of paper</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bg>
      <p:bgPr>
        <a:solidFill>
          <a:srgbClr val="CCFF99"/>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mtClean="0"/>
              <a:t>Can Crushing</a:t>
            </a:r>
          </a:p>
        </p:txBody>
      </p:sp>
      <p:sp>
        <p:nvSpPr>
          <p:cNvPr id="105475" name="AutoShape 3"/>
          <p:cNvSpPr>
            <a:spLocks noChangeArrowheads="1"/>
          </p:cNvSpPr>
          <p:nvPr/>
        </p:nvSpPr>
        <p:spPr bwMode="auto">
          <a:xfrm>
            <a:off x="777875" y="3200400"/>
            <a:ext cx="990600" cy="2133600"/>
          </a:xfrm>
          <a:prstGeom prst="can">
            <a:avLst>
              <a:gd name="adj" fmla="val 53846"/>
            </a:avLst>
          </a:prstGeom>
          <a:solidFill>
            <a:srgbClr val="FF6600">
              <a:alpha val="50195"/>
            </a:srgbClr>
          </a:solidFill>
          <a:ln w="9525">
            <a:solidFill>
              <a:schemeClr val="tx1"/>
            </a:solidFill>
            <a:round/>
            <a:headEnd/>
            <a:tailEnd/>
          </a:ln>
        </p:spPr>
        <p:txBody>
          <a:bodyPr wrap="none" anchor="ctr"/>
          <a:lstStyle/>
          <a:p>
            <a:r>
              <a:rPr lang="en-US" b="1">
                <a:latin typeface="Flat Brush" pitchFamily="2" charset="0"/>
              </a:rPr>
              <a:t> </a:t>
            </a:r>
          </a:p>
        </p:txBody>
      </p:sp>
      <p:sp>
        <p:nvSpPr>
          <p:cNvPr id="105476" name="Oval 4"/>
          <p:cNvSpPr>
            <a:spLocks noChangeArrowheads="1"/>
          </p:cNvSpPr>
          <p:nvPr/>
        </p:nvSpPr>
        <p:spPr bwMode="auto">
          <a:xfrm>
            <a:off x="854075" y="3352800"/>
            <a:ext cx="304800" cy="152400"/>
          </a:xfrm>
          <a:prstGeom prst="ellipse">
            <a:avLst/>
          </a:prstGeom>
          <a:solidFill>
            <a:srgbClr val="660033"/>
          </a:solidFill>
          <a:ln w="9525">
            <a:solidFill>
              <a:schemeClr val="tx1"/>
            </a:solidFill>
            <a:round/>
            <a:headEnd/>
            <a:tailEnd/>
          </a:ln>
        </p:spPr>
        <p:txBody>
          <a:bodyPr wrap="none" anchor="ctr"/>
          <a:lstStyle/>
          <a:p>
            <a:endParaRPr lang="en-US"/>
          </a:p>
        </p:txBody>
      </p:sp>
      <p:sp>
        <p:nvSpPr>
          <p:cNvPr id="105477" name="AutoShape 5"/>
          <p:cNvSpPr>
            <a:spLocks noChangeArrowheads="1"/>
          </p:cNvSpPr>
          <p:nvPr/>
        </p:nvSpPr>
        <p:spPr bwMode="auto">
          <a:xfrm>
            <a:off x="1066800" y="5486400"/>
            <a:ext cx="304800" cy="304800"/>
          </a:xfrm>
          <a:prstGeom prst="flowChartExtract">
            <a:avLst/>
          </a:prstGeom>
          <a:solidFill>
            <a:srgbClr val="FF0000"/>
          </a:solidFill>
          <a:ln w="9525">
            <a:solidFill>
              <a:schemeClr val="tx1"/>
            </a:solidFill>
            <a:miter lim="800000"/>
            <a:headEnd/>
            <a:tailEnd/>
          </a:ln>
        </p:spPr>
        <p:txBody>
          <a:bodyPr wrap="none" anchor="ctr"/>
          <a:lstStyle/>
          <a:p>
            <a:endParaRPr lang="en-US"/>
          </a:p>
        </p:txBody>
      </p:sp>
      <p:sp>
        <p:nvSpPr>
          <p:cNvPr id="105478" name="Freeform 6"/>
          <p:cNvSpPr>
            <a:spLocks/>
          </p:cNvSpPr>
          <p:nvPr/>
        </p:nvSpPr>
        <p:spPr bwMode="auto">
          <a:xfrm>
            <a:off x="533400" y="2374900"/>
            <a:ext cx="436563" cy="858838"/>
          </a:xfrm>
          <a:custGeom>
            <a:avLst/>
            <a:gdLst>
              <a:gd name="T0" fmla="*/ 436563 w 275"/>
              <a:gd name="T1" fmla="*/ 858838 h 541"/>
              <a:gd name="T2" fmla="*/ 150813 w 275"/>
              <a:gd name="T3" fmla="*/ 792163 h 541"/>
              <a:gd name="T4" fmla="*/ 190500 w 275"/>
              <a:gd name="T5" fmla="*/ 695325 h 541"/>
              <a:gd name="T6" fmla="*/ 273050 w 275"/>
              <a:gd name="T7" fmla="*/ 587375 h 541"/>
              <a:gd name="T8" fmla="*/ 219075 w 275"/>
              <a:gd name="T9" fmla="*/ 436563 h 541"/>
              <a:gd name="T10" fmla="*/ 204788 w 275"/>
              <a:gd name="T11" fmla="*/ 273050 h 541"/>
              <a:gd name="T12" fmla="*/ 177800 w 275"/>
              <a:gd name="T13" fmla="*/ 149225 h 541"/>
              <a:gd name="T14" fmla="*/ 122238 w 275"/>
              <a:gd name="T15" fmla="*/ 136525 h 541"/>
              <a:gd name="T16" fmla="*/ 68263 w 275"/>
              <a:gd name="T17" fmla="*/ 53975 h 541"/>
              <a:gd name="T18" fmla="*/ 0 w 275"/>
              <a:gd name="T19" fmla="*/ 0 h 5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5"/>
              <a:gd name="T31" fmla="*/ 0 h 541"/>
              <a:gd name="T32" fmla="*/ 275 w 275"/>
              <a:gd name="T33" fmla="*/ 541 h 5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5" h="541">
                <a:moveTo>
                  <a:pt x="275" y="541"/>
                </a:moveTo>
                <a:cubicBezTo>
                  <a:pt x="212" y="533"/>
                  <a:pt x="154" y="522"/>
                  <a:pt x="95" y="499"/>
                </a:cubicBezTo>
                <a:cubicBezTo>
                  <a:pt x="59" y="463"/>
                  <a:pt x="83" y="457"/>
                  <a:pt x="120" y="438"/>
                </a:cubicBezTo>
                <a:cubicBezTo>
                  <a:pt x="137" y="414"/>
                  <a:pt x="156" y="394"/>
                  <a:pt x="172" y="370"/>
                </a:cubicBezTo>
                <a:cubicBezTo>
                  <a:pt x="132" y="330"/>
                  <a:pt x="75" y="334"/>
                  <a:pt x="138" y="275"/>
                </a:cubicBezTo>
                <a:cubicBezTo>
                  <a:pt x="107" y="231"/>
                  <a:pt x="111" y="227"/>
                  <a:pt x="129" y="172"/>
                </a:cubicBezTo>
                <a:cubicBezTo>
                  <a:pt x="123" y="146"/>
                  <a:pt x="126" y="117"/>
                  <a:pt x="112" y="94"/>
                </a:cubicBezTo>
                <a:cubicBezTo>
                  <a:pt x="106" y="84"/>
                  <a:pt x="86" y="94"/>
                  <a:pt x="77" y="86"/>
                </a:cubicBezTo>
                <a:cubicBezTo>
                  <a:pt x="61" y="72"/>
                  <a:pt x="62" y="43"/>
                  <a:pt x="43" y="34"/>
                </a:cubicBezTo>
                <a:cubicBezTo>
                  <a:pt x="3" y="14"/>
                  <a:pt x="15" y="28"/>
                  <a:pt x="0" y="0"/>
                </a:cubicBezTo>
              </a:path>
            </a:pathLst>
          </a:custGeom>
          <a:noFill/>
          <a:ln w="9525">
            <a:solidFill>
              <a:schemeClr val="tx1"/>
            </a:solidFill>
            <a:round/>
            <a:headEnd/>
            <a:tailEnd/>
          </a:ln>
        </p:spPr>
        <p:txBody>
          <a:bodyPr/>
          <a:lstStyle/>
          <a:p>
            <a:endParaRPr lang="en-US"/>
          </a:p>
        </p:txBody>
      </p:sp>
      <p:sp>
        <p:nvSpPr>
          <p:cNvPr id="105479" name="Freeform 7"/>
          <p:cNvSpPr>
            <a:spLocks/>
          </p:cNvSpPr>
          <p:nvPr/>
        </p:nvSpPr>
        <p:spPr bwMode="auto">
          <a:xfrm>
            <a:off x="1065213" y="2443163"/>
            <a:ext cx="355600" cy="955675"/>
          </a:xfrm>
          <a:custGeom>
            <a:avLst/>
            <a:gdLst>
              <a:gd name="T0" fmla="*/ 0 w 224"/>
              <a:gd name="T1" fmla="*/ 955675 h 602"/>
              <a:gd name="T2" fmla="*/ 177800 w 224"/>
              <a:gd name="T3" fmla="*/ 858838 h 602"/>
              <a:gd name="T4" fmla="*/ 123825 w 224"/>
              <a:gd name="T5" fmla="*/ 804862 h 602"/>
              <a:gd name="T6" fmla="*/ 68263 w 224"/>
              <a:gd name="T7" fmla="*/ 790575 h 602"/>
              <a:gd name="T8" fmla="*/ 123825 w 224"/>
              <a:gd name="T9" fmla="*/ 668337 h 602"/>
              <a:gd name="T10" fmla="*/ 109538 w 224"/>
              <a:gd name="T11" fmla="*/ 546100 h 602"/>
              <a:gd name="T12" fmla="*/ 150813 w 224"/>
              <a:gd name="T13" fmla="*/ 531812 h 602"/>
              <a:gd name="T14" fmla="*/ 177800 w 224"/>
              <a:gd name="T15" fmla="*/ 477838 h 602"/>
              <a:gd name="T16" fmla="*/ 192087 w 224"/>
              <a:gd name="T17" fmla="*/ 341312 h 602"/>
              <a:gd name="T18" fmla="*/ 177800 w 224"/>
              <a:gd name="T19" fmla="*/ 217488 h 602"/>
              <a:gd name="T20" fmla="*/ 219075 w 224"/>
              <a:gd name="T21" fmla="*/ 204788 h 602"/>
              <a:gd name="T22" fmla="*/ 287338 w 224"/>
              <a:gd name="T23" fmla="*/ 109538 h 602"/>
              <a:gd name="T24" fmla="*/ 341313 w 224"/>
              <a:gd name="T25" fmla="*/ 95250 h 602"/>
              <a:gd name="T26" fmla="*/ 341313 w 224"/>
              <a:gd name="T27" fmla="*/ 0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4"/>
              <a:gd name="T43" fmla="*/ 0 h 602"/>
              <a:gd name="T44" fmla="*/ 224 w 224"/>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4" h="602">
                <a:moveTo>
                  <a:pt x="0" y="602"/>
                </a:moveTo>
                <a:cubicBezTo>
                  <a:pt x="58" y="593"/>
                  <a:pt x="80" y="590"/>
                  <a:pt x="112" y="541"/>
                </a:cubicBezTo>
                <a:cubicBezTo>
                  <a:pt x="101" y="530"/>
                  <a:pt x="92" y="515"/>
                  <a:pt x="78" y="507"/>
                </a:cubicBezTo>
                <a:cubicBezTo>
                  <a:pt x="68" y="501"/>
                  <a:pt x="46" y="510"/>
                  <a:pt x="43" y="498"/>
                </a:cubicBezTo>
                <a:cubicBezTo>
                  <a:pt x="36" y="476"/>
                  <a:pt x="66" y="439"/>
                  <a:pt x="78" y="421"/>
                </a:cubicBezTo>
                <a:cubicBezTo>
                  <a:pt x="25" y="336"/>
                  <a:pt x="10" y="361"/>
                  <a:pt x="69" y="344"/>
                </a:cubicBezTo>
                <a:cubicBezTo>
                  <a:pt x="78" y="341"/>
                  <a:pt x="86" y="338"/>
                  <a:pt x="95" y="335"/>
                </a:cubicBezTo>
                <a:cubicBezTo>
                  <a:pt x="101" y="324"/>
                  <a:pt x="111" y="314"/>
                  <a:pt x="112" y="301"/>
                </a:cubicBezTo>
                <a:cubicBezTo>
                  <a:pt x="120" y="203"/>
                  <a:pt x="82" y="272"/>
                  <a:pt x="121" y="215"/>
                </a:cubicBezTo>
                <a:cubicBezTo>
                  <a:pt x="118" y="189"/>
                  <a:pt x="107" y="163"/>
                  <a:pt x="112" y="137"/>
                </a:cubicBezTo>
                <a:cubicBezTo>
                  <a:pt x="114" y="128"/>
                  <a:pt x="132" y="135"/>
                  <a:pt x="138" y="129"/>
                </a:cubicBezTo>
                <a:cubicBezTo>
                  <a:pt x="156" y="112"/>
                  <a:pt x="167" y="89"/>
                  <a:pt x="181" y="69"/>
                </a:cubicBezTo>
                <a:cubicBezTo>
                  <a:pt x="188" y="59"/>
                  <a:pt x="210" y="71"/>
                  <a:pt x="215" y="60"/>
                </a:cubicBezTo>
                <a:cubicBezTo>
                  <a:pt x="224" y="42"/>
                  <a:pt x="215" y="20"/>
                  <a:pt x="215" y="0"/>
                </a:cubicBezTo>
              </a:path>
            </a:pathLst>
          </a:custGeom>
          <a:noFill/>
          <a:ln w="9525">
            <a:solidFill>
              <a:schemeClr val="tx1"/>
            </a:solidFill>
            <a:round/>
            <a:headEnd/>
            <a:tailEnd/>
          </a:ln>
        </p:spPr>
        <p:txBody>
          <a:bodyPr/>
          <a:lstStyle/>
          <a:p>
            <a:endParaRPr lang="en-US"/>
          </a:p>
        </p:txBody>
      </p:sp>
      <p:sp>
        <p:nvSpPr>
          <p:cNvPr id="105480" name="Freeform 8"/>
          <p:cNvSpPr>
            <a:spLocks/>
          </p:cNvSpPr>
          <p:nvPr/>
        </p:nvSpPr>
        <p:spPr bwMode="auto">
          <a:xfrm>
            <a:off x="925513" y="2792413"/>
            <a:ext cx="193675" cy="687387"/>
          </a:xfrm>
          <a:custGeom>
            <a:avLst/>
            <a:gdLst>
              <a:gd name="T0" fmla="*/ 85725 w 122"/>
              <a:gd name="T1" fmla="*/ 687387 h 433"/>
              <a:gd name="T2" fmla="*/ 71438 w 122"/>
              <a:gd name="T3" fmla="*/ 646112 h 433"/>
              <a:gd name="T4" fmla="*/ 30163 w 122"/>
              <a:gd name="T5" fmla="*/ 592137 h 433"/>
              <a:gd name="T6" fmla="*/ 139700 w 122"/>
              <a:gd name="T7" fmla="*/ 428625 h 433"/>
              <a:gd name="T8" fmla="*/ 44450 w 122"/>
              <a:gd name="T9" fmla="*/ 277812 h 433"/>
              <a:gd name="T10" fmla="*/ 30163 w 122"/>
              <a:gd name="T11" fmla="*/ 46037 h 433"/>
              <a:gd name="T12" fmla="*/ 30163 w 122"/>
              <a:gd name="T13" fmla="*/ 4762 h 433"/>
              <a:gd name="T14" fmla="*/ 0 60000 65536"/>
              <a:gd name="T15" fmla="*/ 0 60000 65536"/>
              <a:gd name="T16" fmla="*/ 0 60000 65536"/>
              <a:gd name="T17" fmla="*/ 0 60000 65536"/>
              <a:gd name="T18" fmla="*/ 0 60000 65536"/>
              <a:gd name="T19" fmla="*/ 0 60000 65536"/>
              <a:gd name="T20" fmla="*/ 0 60000 65536"/>
              <a:gd name="T21" fmla="*/ 0 w 122"/>
              <a:gd name="T22" fmla="*/ 0 h 433"/>
              <a:gd name="T23" fmla="*/ 122 w 122"/>
              <a:gd name="T24" fmla="*/ 433 h 4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433">
                <a:moveTo>
                  <a:pt x="54" y="433"/>
                </a:moveTo>
                <a:cubicBezTo>
                  <a:pt x="51" y="424"/>
                  <a:pt x="50" y="415"/>
                  <a:pt x="45" y="407"/>
                </a:cubicBezTo>
                <a:cubicBezTo>
                  <a:pt x="38" y="395"/>
                  <a:pt x="20" y="387"/>
                  <a:pt x="19" y="373"/>
                </a:cubicBezTo>
                <a:cubicBezTo>
                  <a:pt x="15" y="328"/>
                  <a:pt x="58" y="293"/>
                  <a:pt x="88" y="270"/>
                </a:cubicBezTo>
                <a:cubicBezTo>
                  <a:pt x="122" y="201"/>
                  <a:pt x="89" y="196"/>
                  <a:pt x="28" y="175"/>
                </a:cubicBezTo>
                <a:cubicBezTo>
                  <a:pt x="25" y="126"/>
                  <a:pt x="24" y="78"/>
                  <a:pt x="19" y="29"/>
                </a:cubicBezTo>
                <a:cubicBezTo>
                  <a:pt x="16" y="0"/>
                  <a:pt x="0" y="3"/>
                  <a:pt x="19" y="3"/>
                </a:cubicBezTo>
              </a:path>
            </a:pathLst>
          </a:custGeom>
          <a:noFill/>
          <a:ln w="9525">
            <a:solidFill>
              <a:schemeClr val="tx1"/>
            </a:solidFill>
            <a:round/>
            <a:headEnd/>
            <a:tailEnd/>
          </a:ln>
        </p:spPr>
        <p:txBody>
          <a:bodyPr/>
          <a:lstStyle/>
          <a:p>
            <a:endParaRPr lang="en-US"/>
          </a:p>
        </p:txBody>
      </p:sp>
      <p:sp>
        <p:nvSpPr>
          <p:cNvPr id="105481" name="Freeform 9"/>
          <p:cNvSpPr>
            <a:spLocks/>
          </p:cNvSpPr>
          <p:nvPr/>
        </p:nvSpPr>
        <p:spPr bwMode="auto">
          <a:xfrm>
            <a:off x="1052513" y="2620963"/>
            <a:ext cx="574675" cy="817562"/>
          </a:xfrm>
          <a:custGeom>
            <a:avLst/>
            <a:gdLst>
              <a:gd name="T0" fmla="*/ 0 w 362"/>
              <a:gd name="T1" fmla="*/ 817562 h 515"/>
              <a:gd name="T2" fmla="*/ 190500 w 362"/>
              <a:gd name="T3" fmla="*/ 736599 h 515"/>
              <a:gd name="T4" fmla="*/ 149225 w 362"/>
              <a:gd name="T5" fmla="*/ 612775 h 515"/>
              <a:gd name="T6" fmla="*/ 285750 w 362"/>
              <a:gd name="T7" fmla="*/ 573087 h 515"/>
              <a:gd name="T8" fmla="*/ 409575 w 362"/>
              <a:gd name="T9" fmla="*/ 449262 h 515"/>
              <a:gd name="T10" fmla="*/ 477838 w 362"/>
              <a:gd name="T11" fmla="*/ 341312 h 515"/>
              <a:gd name="T12" fmla="*/ 504825 w 362"/>
              <a:gd name="T13" fmla="*/ 244475 h 515"/>
              <a:gd name="T14" fmla="*/ 395287 w 362"/>
              <a:gd name="T15" fmla="*/ 190500 h 515"/>
              <a:gd name="T16" fmla="*/ 409575 w 362"/>
              <a:gd name="T17" fmla="*/ 190500 h 515"/>
              <a:gd name="T18" fmla="*/ 409575 w 362"/>
              <a:gd name="T19" fmla="*/ 107950 h 515"/>
              <a:gd name="T20" fmla="*/ 517525 w 362"/>
              <a:gd name="T21" fmla="*/ 136525 h 515"/>
              <a:gd name="T22" fmla="*/ 531813 w 362"/>
              <a:gd name="T23" fmla="*/ 68262 h 515"/>
              <a:gd name="T24" fmla="*/ 546100 w 362"/>
              <a:gd name="T25" fmla="*/ 0 h 5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2"/>
              <a:gd name="T40" fmla="*/ 0 h 515"/>
              <a:gd name="T41" fmla="*/ 362 w 362"/>
              <a:gd name="T42" fmla="*/ 515 h 5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2" h="515">
                <a:moveTo>
                  <a:pt x="0" y="515"/>
                </a:moveTo>
                <a:cubicBezTo>
                  <a:pt x="44" y="507"/>
                  <a:pt x="82" y="489"/>
                  <a:pt x="120" y="464"/>
                </a:cubicBezTo>
                <a:cubicBezTo>
                  <a:pt x="111" y="438"/>
                  <a:pt x="68" y="394"/>
                  <a:pt x="94" y="386"/>
                </a:cubicBezTo>
                <a:cubicBezTo>
                  <a:pt x="123" y="378"/>
                  <a:pt x="180" y="361"/>
                  <a:pt x="180" y="361"/>
                </a:cubicBezTo>
                <a:cubicBezTo>
                  <a:pt x="212" y="340"/>
                  <a:pt x="231" y="310"/>
                  <a:pt x="258" y="283"/>
                </a:cubicBezTo>
                <a:cubicBezTo>
                  <a:pt x="278" y="222"/>
                  <a:pt x="260" y="242"/>
                  <a:pt x="301" y="215"/>
                </a:cubicBezTo>
                <a:cubicBezTo>
                  <a:pt x="303" y="208"/>
                  <a:pt x="319" y="157"/>
                  <a:pt x="318" y="154"/>
                </a:cubicBezTo>
                <a:cubicBezTo>
                  <a:pt x="310" y="130"/>
                  <a:pt x="249" y="146"/>
                  <a:pt x="249" y="120"/>
                </a:cubicBezTo>
                <a:cubicBezTo>
                  <a:pt x="249" y="117"/>
                  <a:pt x="350" y="144"/>
                  <a:pt x="258" y="120"/>
                </a:cubicBezTo>
                <a:cubicBezTo>
                  <a:pt x="252" y="116"/>
                  <a:pt x="181" y="82"/>
                  <a:pt x="258" y="68"/>
                </a:cubicBezTo>
                <a:cubicBezTo>
                  <a:pt x="281" y="64"/>
                  <a:pt x="303" y="80"/>
                  <a:pt x="326" y="86"/>
                </a:cubicBezTo>
                <a:cubicBezTo>
                  <a:pt x="362" y="50"/>
                  <a:pt x="335" y="88"/>
                  <a:pt x="335" y="43"/>
                </a:cubicBezTo>
                <a:cubicBezTo>
                  <a:pt x="335" y="28"/>
                  <a:pt x="344" y="15"/>
                  <a:pt x="344" y="0"/>
                </a:cubicBezTo>
              </a:path>
            </a:pathLst>
          </a:custGeom>
          <a:noFill/>
          <a:ln w="9525">
            <a:solidFill>
              <a:schemeClr val="tx1"/>
            </a:solidFill>
            <a:round/>
            <a:headEnd/>
            <a:tailEnd/>
          </a:ln>
        </p:spPr>
        <p:txBody>
          <a:bodyPr/>
          <a:lstStyle/>
          <a:p>
            <a:endParaRPr lang="en-US"/>
          </a:p>
        </p:txBody>
      </p:sp>
      <p:sp>
        <p:nvSpPr>
          <p:cNvPr id="105482" name="Text Box 10"/>
          <p:cNvSpPr txBox="1">
            <a:spLocks noChangeArrowheads="1"/>
          </p:cNvSpPr>
          <p:nvPr/>
        </p:nvSpPr>
        <p:spPr bwMode="auto">
          <a:xfrm>
            <a:off x="838200" y="2133600"/>
            <a:ext cx="2606675" cy="517525"/>
          </a:xfrm>
          <a:prstGeom prst="rect">
            <a:avLst/>
          </a:prstGeom>
          <a:noFill/>
          <a:ln w="9525">
            <a:noFill/>
            <a:miter lim="800000"/>
            <a:headEnd/>
            <a:tailEnd/>
          </a:ln>
        </p:spPr>
        <p:txBody>
          <a:bodyPr wrap="none">
            <a:spAutoFit/>
          </a:bodyPr>
          <a:lstStyle/>
          <a:p>
            <a:pPr algn="l"/>
            <a:r>
              <a:rPr lang="en-US" sz="1400" b="1"/>
              <a:t>Steam  </a:t>
            </a:r>
            <a:r>
              <a:rPr lang="en-US" sz="1400"/>
              <a:t>(fast moving fluid</a:t>
            </a:r>
          </a:p>
          <a:p>
            <a:pPr algn="l"/>
            <a:r>
              <a:rPr lang="en-US" sz="1400"/>
              <a:t>              exerts LOW pressure)</a:t>
            </a:r>
            <a:endParaRPr lang="en-US" sz="1400" b="1"/>
          </a:p>
        </p:txBody>
      </p:sp>
      <p:sp>
        <p:nvSpPr>
          <p:cNvPr id="105483" name="AutoShape 11"/>
          <p:cNvSpPr>
            <a:spLocks noChangeArrowheads="1"/>
          </p:cNvSpPr>
          <p:nvPr/>
        </p:nvSpPr>
        <p:spPr bwMode="auto">
          <a:xfrm rot="10800000">
            <a:off x="3200400" y="4124325"/>
            <a:ext cx="990600" cy="2133600"/>
          </a:xfrm>
          <a:prstGeom prst="can">
            <a:avLst>
              <a:gd name="adj" fmla="val 53846"/>
            </a:avLst>
          </a:prstGeom>
          <a:solidFill>
            <a:srgbClr val="FF6600">
              <a:alpha val="50195"/>
            </a:srgbClr>
          </a:solidFill>
          <a:ln w="9525">
            <a:solidFill>
              <a:schemeClr val="tx1"/>
            </a:solidFill>
            <a:round/>
            <a:headEnd/>
            <a:tailEnd/>
          </a:ln>
        </p:spPr>
        <p:txBody>
          <a:bodyPr wrap="none" anchor="ctr"/>
          <a:lstStyle/>
          <a:p>
            <a:r>
              <a:rPr lang="en-US" sz="1400"/>
              <a:t>LOW </a:t>
            </a:r>
          </a:p>
          <a:p>
            <a:r>
              <a:rPr lang="en-US" sz="1400"/>
              <a:t>Pressure</a:t>
            </a:r>
          </a:p>
        </p:txBody>
      </p:sp>
      <p:sp>
        <p:nvSpPr>
          <p:cNvPr id="105484" name="Oval 12"/>
          <p:cNvSpPr>
            <a:spLocks noChangeArrowheads="1"/>
          </p:cNvSpPr>
          <p:nvPr/>
        </p:nvSpPr>
        <p:spPr bwMode="auto">
          <a:xfrm rot="10800000">
            <a:off x="3733800" y="5953125"/>
            <a:ext cx="304800" cy="152400"/>
          </a:xfrm>
          <a:prstGeom prst="ellipse">
            <a:avLst/>
          </a:prstGeom>
          <a:solidFill>
            <a:srgbClr val="660033"/>
          </a:solidFill>
          <a:ln w="9525">
            <a:solidFill>
              <a:schemeClr val="tx1"/>
            </a:solidFill>
            <a:round/>
            <a:headEnd/>
            <a:tailEnd/>
          </a:ln>
        </p:spPr>
        <p:txBody>
          <a:bodyPr wrap="none" anchor="ctr"/>
          <a:lstStyle/>
          <a:p>
            <a:endParaRPr lang="en-US"/>
          </a:p>
        </p:txBody>
      </p:sp>
      <p:sp>
        <p:nvSpPr>
          <p:cNvPr id="105485" name="Rectangle 13"/>
          <p:cNvSpPr>
            <a:spLocks noChangeArrowheads="1"/>
          </p:cNvSpPr>
          <p:nvPr/>
        </p:nvSpPr>
        <p:spPr bwMode="auto">
          <a:xfrm>
            <a:off x="2514600" y="5495925"/>
            <a:ext cx="2667000" cy="990600"/>
          </a:xfrm>
          <a:prstGeom prst="rect">
            <a:avLst/>
          </a:prstGeom>
          <a:solidFill>
            <a:schemeClr val="folHlink"/>
          </a:solidFill>
          <a:ln w="9525">
            <a:miter lim="800000"/>
            <a:headEnd/>
            <a:tailEnd/>
          </a:ln>
          <a:scene3d>
            <a:camera prst="legacyObliqueTopRight"/>
            <a:lightRig rig="legacyFlat3" dir="b"/>
          </a:scene3d>
          <a:sp3d extrusionH="430200" prstMaterial="legacyWireframe">
            <a:bevelT w="13500" h="13500" prst="angle"/>
            <a:bevelB w="13500" h="13500" prst="angle"/>
            <a:extrusionClr>
              <a:schemeClr val="folHlink"/>
            </a:extrusionClr>
          </a:sp3d>
        </p:spPr>
        <p:txBody>
          <a:bodyPr wrap="none" anchor="ctr">
            <a:flatTx/>
          </a:bodyPr>
          <a:lstStyle/>
          <a:p>
            <a:endParaRPr lang="en-US"/>
          </a:p>
        </p:txBody>
      </p:sp>
      <p:sp>
        <p:nvSpPr>
          <p:cNvPr id="105486" name="Line 14"/>
          <p:cNvSpPr>
            <a:spLocks noChangeShapeType="1"/>
          </p:cNvSpPr>
          <p:nvPr/>
        </p:nvSpPr>
        <p:spPr bwMode="auto">
          <a:xfrm>
            <a:off x="2514600" y="5800725"/>
            <a:ext cx="2819400" cy="0"/>
          </a:xfrm>
          <a:prstGeom prst="line">
            <a:avLst/>
          </a:prstGeom>
          <a:noFill/>
          <a:ln w="9525">
            <a:solidFill>
              <a:schemeClr val="tx1"/>
            </a:solidFill>
            <a:round/>
            <a:headEnd/>
            <a:tailEnd/>
          </a:ln>
        </p:spPr>
        <p:txBody>
          <a:bodyPr/>
          <a:lstStyle/>
          <a:p>
            <a:endParaRPr lang="en-US"/>
          </a:p>
        </p:txBody>
      </p:sp>
      <p:sp>
        <p:nvSpPr>
          <p:cNvPr id="105487" name="Rectangle 16"/>
          <p:cNvSpPr>
            <a:spLocks noChangeArrowheads="1"/>
          </p:cNvSpPr>
          <p:nvPr/>
        </p:nvSpPr>
        <p:spPr bwMode="auto">
          <a:xfrm>
            <a:off x="2514600" y="5724525"/>
            <a:ext cx="2667000" cy="762000"/>
          </a:xfrm>
          <a:prstGeom prst="rect">
            <a:avLst/>
          </a:prstGeom>
          <a:solidFill>
            <a:srgbClr val="89E0FF">
              <a:alpha val="50195"/>
            </a:srgbClr>
          </a:solidFill>
          <a:ln w="9525">
            <a:solidFill>
              <a:schemeClr val="tx1"/>
            </a:solidFill>
            <a:miter lim="800000"/>
            <a:headEnd/>
            <a:tailEnd/>
          </a:ln>
        </p:spPr>
        <p:txBody>
          <a:bodyPr wrap="none" anchor="ctr"/>
          <a:lstStyle/>
          <a:p>
            <a:endParaRPr lang="en-US"/>
          </a:p>
        </p:txBody>
      </p:sp>
      <p:sp>
        <p:nvSpPr>
          <p:cNvPr id="105488" name="Rectangle 17"/>
          <p:cNvSpPr>
            <a:spLocks noChangeArrowheads="1"/>
          </p:cNvSpPr>
          <p:nvPr/>
        </p:nvSpPr>
        <p:spPr bwMode="auto">
          <a:xfrm>
            <a:off x="5105400" y="5724525"/>
            <a:ext cx="228600" cy="609600"/>
          </a:xfrm>
          <a:prstGeom prst="rect">
            <a:avLst/>
          </a:prstGeom>
          <a:solidFill>
            <a:srgbClr val="89E0FF">
              <a:alpha val="50195"/>
            </a:srgbClr>
          </a:solidFill>
          <a:ln w="9525">
            <a:noFill/>
            <a:miter lim="800000"/>
            <a:headEnd/>
            <a:tailEnd/>
          </a:ln>
        </p:spPr>
        <p:txBody>
          <a:bodyPr wrap="none" anchor="ctr"/>
          <a:lstStyle/>
          <a:p>
            <a:endParaRPr lang="en-US"/>
          </a:p>
        </p:txBody>
      </p:sp>
      <p:sp>
        <p:nvSpPr>
          <p:cNvPr id="105489" name="AutoShape 18"/>
          <p:cNvSpPr>
            <a:spLocks noChangeArrowheads="1"/>
          </p:cNvSpPr>
          <p:nvPr/>
        </p:nvSpPr>
        <p:spPr bwMode="auto">
          <a:xfrm rot="5792456">
            <a:off x="5114925" y="6324600"/>
            <a:ext cx="295275" cy="161925"/>
          </a:xfrm>
          <a:prstGeom prst="rtTriangle">
            <a:avLst/>
          </a:prstGeom>
          <a:solidFill>
            <a:srgbClr val="89E0FF">
              <a:alpha val="50195"/>
            </a:srgbClr>
          </a:solidFill>
          <a:ln w="9525">
            <a:noFill/>
            <a:miter lim="800000"/>
            <a:headEnd/>
            <a:tailEnd/>
          </a:ln>
        </p:spPr>
        <p:txBody>
          <a:bodyPr wrap="none" anchor="ctr"/>
          <a:lstStyle/>
          <a:p>
            <a:endParaRPr lang="en-US"/>
          </a:p>
        </p:txBody>
      </p:sp>
      <p:sp>
        <p:nvSpPr>
          <p:cNvPr id="105490" name="Line 19"/>
          <p:cNvSpPr>
            <a:spLocks noChangeShapeType="1"/>
          </p:cNvSpPr>
          <p:nvPr/>
        </p:nvSpPr>
        <p:spPr bwMode="auto">
          <a:xfrm flipV="1">
            <a:off x="5181600" y="5648325"/>
            <a:ext cx="152400" cy="76200"/>
          </a:xfrm>
          <a:prstGeom prst="line">
            <a:avLst/>
          </a:prstGeom>
          <a:noFill/>
          <a:ln w="9525">
            <a:solidFill>
              <a:schemeClr val="tx1"/>
            </a:solidFill>
            <a:round/>
            <a:headEnd/>
            <a:tailEnd/>
          </a:ln>
        </p:spPr>
        <p:txBody>
          <a:bodyPr/>
          <a:lstStyle/>
          <a:p>
            <a:endParaRPr lang="en-US"/>
          </a:p>
        </p:txBody>
      </p:sp>
      <p:sp>
        <p:nvSpPr>
          <p:cNvPr id="105491" name="Line 20"/>
          <p:cNvSpPr>
            <a:spLocks noChangeShapeType="1"/>
          </p:cNvSpPr>
          <p:nvPr/>
        </p:nvSpPr>
        <p:spPr bwMode="auto">
          <a:xfrm flipH="1">
            <a:off x="4343400" y="4200525"/>
            <a:ext cx="1066800" cy="228600"/>
          </a:xfrm>
          <a:prstGeom prst="line">
            <a:avLst/>
          </a:prstGeom>
          <a:noFill/>
          <a:ln w="9525">
            <a:solidFill>
              <a:schemeClr val="tx1"/>
            </a:solidFill>
            <a:round/>
            <a:headEnd/>
            <a:tailEnd type="triangle" w="med" len="med"/>
          </a:ln>
        </p:spPr>
        <p:txBody>
          <a:bodyPr/>
          <a:lstStyle/>
          <a:p>
            <a:endParaRPr lang="en-US"/>
          </a:p>
        </p:txBody>
      </p:sp>
      <p:sp>
        <p:nvSpPr>
          <p:cNvPr id="105492" name="Line 21"/>
          <p:cNvSpPr>
            <a:spLocks noChangeShapeType="1"/>
          </p:cNvSpPr>
          <p:nvPr/>
        </p:nvSpPr>
        <p:spPr bwMode="auto">
          <a:xfrm flipH="1">
            <a:off x="4419600" y="4657725"/>
            <a:ext cx="1066800" cy="76200"/>
          </a:xfrm>
          <a:prstGeom prst="line">
            <a:avLst/>
          </a:prstGeom>
          <a:noFill/>
          <a:ln w="9525">
            <a:solidFill>
              <a:schemeClr val="tx1"/>
            </a:solidFill>
            <a:round/>
            <a:headEnd/>
            <a:tailEnd type="triangle" w="med" len="med"/>
          </a:ln>
        </p:spPr>
        <p:txBody>
          <a:bodyPr/>
          <a:lstStyle/>
          <a:p>
            <a:endParaRPr lang="en-US"/>
          </a:p>
        </p:txBody>
      </p:sp>
      <p:sp>
        <p:nvSpPr>
          <p:cNvPr id="105493" name="Line 22"/>
          <p:cNvSpPr>
            <a:spLocks noChangeShapeType="1"/>
          </p:cNvSpPr>
          <p:nvPr/>
        </p:nvSpPr>
        <p:spPr bwMode="auto">
          <a:xfrm>
            <a:off x="2362200" y="3971925"/>
            <a:ext cx="685800" cy="304800"/>
          </a:xfrm>
          <a:prstGeom prst="line">
            <a:avLst/>
          </a:prstGeom>
          <a:noFill/>
          <a:ln w="9525">
            <a:solidFill>
              <a:schemeClr val="tx1"/>
            </a:solidFill>
            <a:round/>
            <a:headEnd/>
            <a:tailEnd type="triangle" w="med" len="med"/>
          </a:ln>
        </p:spPr>
        <p:txBody>
          <a:bodyPr/>
          <a:lstStyle/>
          <a:p>
            <a:endParaRPr lang="en-US"/>
          </a:p>
        </p:txBody>
      </p:sp>
      <p:sp>
        <p:nvSpPr>
          <p:cNvPr id="105494" name="Line 23"/>
          <p:cNvSpPr>
            <a:spLocks noChangeShapeType="1"/>
          </p:cNvSpPr>
          <p:nvPr/>
        </p:nvSpPr>
        <p:spPr bwMode="auto">
          <a:xfrm>
            <a:off x="2209800" y="4581525"/>
            <a:ext cx="838200" cy="152400"/>
          </a:xfrm>
          <a:prstGeom prst="line">
            <a:avLst/>
          </a:prstGeom>
          <a:noFill/>
          <a:ln w="9525">
            <a:solidFill>
              <a:schemeClr val="tx1"/>
            </a:solidFill>
            <a:round/>
            <a:headEnd/>
            <a:tailEnd type="triangle" w="med" len="med"/>
          </a:ln>
        </p:spPr>
        <p:txBody>
          <a:bodyPr/>
          <a:lstStyle/>
          <a:p>
            <a:endParaRPr lang="en-US"/>
          </a:p>
        </p:txBody>
      </p:sp>
      <p:sp>
        <p:nvSpPr>
          <p:cNvPr id="105495" name="Line 24"/>
          <p:cNvSpPr>
            <a:spLocks noChangeShapeType="1"/>
          </p:cNvSpPr>
          <p:nvPr/>
        </p:nvSpPr>
        <p:spPr bwMode="auto">
          <a:xfrm>
            <a:off x="2438400" y="5038725"/>
            <a:ext cx="609600" cy="0"/>
          </a:xfrm>
          <a:prstGeom prst="line">
            <a:avLst/>
          </a:prstGeom>
          <a:noFill/>
          <a:ln w="9525">
            <a:solidFill>
              <a:schemeClr val="tx1"/>
            </a:solidFill>
            <a:round/>
            <a:headEnd/>
            <a:tailEnd type="triangle" w="med" len="med"/>
          </a:ln>
        </p:spPr>
        <p:txBody>
          <a:bodyPr/>
          <a:lstStyle/>
          <a:p>
            <a:endParaRPr lang="en-US"/>
          </a:p>
        </p:txBody>
      </p:sp>
      <p:sp>
        <p:nvSpPr>
          <p:cNvPr id="105496" name="Line 25"/>
          <p:cNvSpPr>
            <a:spLocks noChangeShapeType="1"/>
          </p:cNvSpPr>
          <p:nvPr/>
        </p:nvSpPr>
        <p:spPr bwMode="auto">
          <a:xfrm flipH="1">
            <a:off x="4038600" y="3514725"/>
            <a:ext cx="304800" cy="533400"/>
          </a:xfrm>
          <a:prstGeom prst="line">
            <a:avLst/>
          </a:prstGeom>
          <a:noFill/>
          <a:ln w="9525">
            <a:solidFill>
              <a:schemeClr val="tx1"/>
            </a:solidFill>
            <a:round/>
            <a:headEnd/>
            <a:tailEnd type="triangle" w="med" len="med"/>
          </a:ln>
        </p:spPr>
        <p:txBody>
          <a:bodyPr/>
          <a:lstStyle/>
          <a:p>
            <a:endParaRPr lang="en-US"/>
          </a:p>
        </p:txBody>
      </p:sp>
      <p:sp>
        <p:nvSpPr>
          <p:cNvPr id="105497" name="Line 26"/>
          <p:cNvSpPr>
            <a:spLocks noChangeShapeType="1"/>
          </p:cNvSpPr>
          <p:nvPr/>
        </p:nvSpPr>
        <p:spPr bwMode="auto">
          <a:xfrm>
            <a:off x="3429000" y="3514725"/>
            <a:ext cx="152400" cy="457200"/>
          </a:xfrm>
          <a:prstGeom prst="line">
            <a:avLst/>
          </a:prstGeom>
          <a:noFill/>
          <a:ln w="9525">
            <a:solidFill>
              <a:schemeClr val="tx1"/>
            </a:solidFill>
            <a:round/>
            <a:headEnd/>
            <a:tailEnd type="triangle" w="med" len="med"/>
          </a:ln>
        </p:spPr>
        <p:txBody>
          <a:bodyPr/>
          <a:lstStyle/>
          <a:p>
            <a:endParaRPr lang="en-US"/>
          </a:p>
        </p:txBody>
      </p:sp>
      <p:sp>
        <p:nvSpPr>
          <p:cNvPr id="105498" name="Line 27"/>
          <p:cNvSpPr>
            <a:spLocks noChangeShapeType="1"/>
          </p:cNvSpPr>
          <p:nvPr/>
        </p:nvSpPr>
        <p:spPr bwMode="auto">
          <a:xfrm flipH="1">
            <a:off x="4343400" y="5114925"/>
            <a:ext cx="685800" cy="0"/>
          </a:xfrm>
          <a:prstGeom prst="line">
            <a:avLst/>
          </a:prstGeom>
          <a:noFill/>
          <a:ln w="9525">
            <a:solidFill>
              <a:schemeClr val="tx1"/>
            </a:solidFill>
            <a:round/>
            <a:headEnd/>
            <a:tailEnd type="triangle" w="med" len="med"/>
          </a:ln>
        </p:spPr>
        <p:txBody>
          <a:bodyPr/>
          <a:lstStyle/>
          <a:p>
            <a:endParaRPr lang="en-US"/>
          </a:p>
        </p:txBody>
      </p:sp>
      <p:sp>
        <p:nvSpPr>
          <p:cNvPr id="105499" name="Text Box 28"/>
          <p:cNvSpPr txBox="1">
            <a:spLocks noChangeArrowheads="1"/>
          </p:cNvSpPr>
          <p:nvPr/>
        </p:nvSpPr>
        <p:spPr bwMode="auto">
          <a:xfrm>
            <a:off x="3657600" y="2971800"/>
            <a:ext cx="1520825" cy="517525"/>
          </a:xfrm>
          <a:prstGeom prst="rect">
            <a:avLst/>
          </a:prstGeom>
          <a:noFill/>
          <a:ln w="9525">
            <a:noFill/>
            <a:miter lim="800000"/>
            <a:headEnd/>
            <a:tailEnd/>
          </a:ln>
        </p:spPr>
        <p:txBody>
          <a:bodyPr wrap="none">
            <a:spAutoFit/>
          </a:bodyPr>
          <a:lstStyle/>
          <a:p>
            <a:pPr algn="l"/>
            <a:r>
              <a:rPr lang="en-US" sz="1400" b="1"/>
              <a:t>AIR PRESSURE</a:t>
            </a:r>
          </a:p>
          <a:p>
            <a:pPr algn="l"/>
            <a:r>
              <a:rPr lang="en-US" sz="1400"/>
              <a:t>(HIGH pressure)</a:t>
            </a:r>
          </a:p>
        </p:txBody>
      </p:sp>
      <p:sp>
        <p:nvSpPr>
          <p:cNvPr id="105500" name="Oval 30"/>
          <p:cNvSpPr>
            <a:spLocks noChangeArrowheads="1"/>
          </p:cNvSpPr>
          <p:nvPr/>
        </p:nvSpPr>
        <p:spPr bwMode="auto">
          <a:xfrm rot="10800000">
            <a:off x="7089775" y="4267200"/>
            <a:ext cx="304800" cy="152400"/>
          </a:xfrm>
          <a:prstGeom prst="ellipse">
            <a:avLst/>
          </a:prstGeom>
          <a:solidFill>
            <a:srgbClr val="660033"/>
          </a:solidFill>
          <a:ln w="9525">
            <a:solidFill>
              <a:schemeClr val="tx1"/>
            </a:solidFill>
            <a:round/>
            <a:headEnd/>
            <a:tailEnd/>
          </a:ln>
        </p:spPr>
        <p:txBody>
          <a:bodyPr wrap="none" anchor="ctr"/>
          <a:lstStyle/>
          <a:p>
            <a:endParaRPr lang="en-US"/>
          </a:p>
        </p:txBody>
      </p:sp>
      <p:sp>
        <p:nvSpPr>
          <p:cNvPr id="105501" name="Rectangle 31"/>
          <p:cNvSpPr>
            <a:spLocks noChangeArrowheads="1"/>
          </p:cNvSpPr>
          <p:nvPr/>
        </p:nvSpPr>
        <p:spPr bwMode="auto">
          <a:xfrm>
            <a:off x="5870575" y="3810000"/>
            <a:ext cx="2667000" cy="990600"/>
          </a:xfrm>
          <a:prstGeom prst="rect">
            <a:avLst/>
          </a:prstGeom>
          <a:solidFill>
            <a:schemeClr val="folHlink"/>
          </a:solidFill>
          <a:ln w="9525">
            <a:miter lim="800000"/>
            <a:headEnd/>
            <a:tailEnd/>
          </a:ln>
          <a:scene3d>
            <a:camera prst="legacyObliqueTopRight"/>
            <a:lightRig rig="legacyFlat3" dir="b"/>
          </a:scene3d>
          <a:sp3d extrusionH="430200" prstMaterial="legacyWireframe">
            <a:bevelT w="13500" h="13500" prst="angle"/>
            <a:bevelB w="13500" h="13500" prst="angle"/>
            <a:extrusionClr>
              <a:schemeClr val="folHlink"/>
            </a:extrusionClr>
          </a:sp3d>
        </p:spPr>
        <p:txBody>
          <a:bodyPr wrap="none" anchor="ctr">
            <a:flatTx/>
          </a:bodyPr>
          <a:lstStyle/>
          <a:p>
            <a:endParaRPr lang="en-US"/>
          </a:p>
        </p:txBody>
      </p:sp>
      <p:sp>
        <p:nvSpPr>
          <p:cNvPr id="105502" name="Rectangle 34"/>
          <p:cNvSpPr>
            <a:spLocks noChangeArrowheads="1"/>
          </p:cNvSpPr>
          <p:nvPr/>
        </p:nvSpPr>
        <p:spPr bwMode="auto">
          <a:xfrm>
            <a:off x="8458200" y="4267200"/>
            <a:ext cx="231775" cy="381000"/>
          </a:xfrm>
          <a:prstGeom prst="rect">
            <a:avLst/>
          </a:prstGeom>
          <a:solidFill>
            <a:srgbClr val="89E0FF">
              <a:alpha val="50195"/>
            </a:srgbClr>
          </a:solidFill>
          <a:ln w="9525">
            <a:noFill/>
            <a:miter lim="800000"/>
            <a:headEnd/>
            <a:tailEnd/>
          </a:ln>
        </p:spPr>
        <p:txBody>
          <a:bodyPr wrap="none" anchor="ctr"/>
          <a:lstStyle/>
          <a:p>
            <a:endParaRPr lang="en-US"/>
          </a:p>
        </p:txBody>
      </p:sp>
      <p:sp>
        <p:nvSpPr>
          <p:cNvPr id="105503" name="AutoShape 35"/>
          <p:cNvSpPr>
            <a:spLocks noChangeArrowheads="1"/>
          </p:cNvSpPr>
          <p:nvPr/>
        </p:nvSpPr>
        <p:spPr bwMode="auto">
          <a:xfrm rot="5792456">
            <a:off x="8470900" y="4638675"/>
            <a:ext cx="295275" cy="161925"/>
          </a:xfrm>
          <a:prstGeom prst="rtTriangle">
            <a:avLst/>
          </a:prstGeom>
          <a:solidFill>
            <a:srgbClr val="89E0FF">
              <a:alpha val="50195"/>
            </a:srgbClr>
          </a:solidFill>
          <a:ln w="9525">
            <a:noFill/>
            <a:miter lim="800000"/>
            <a:headEnd/>
            <a:tailEnd/>
          </a:ln>
        </p:spPr>
        <p:txBody>
          <a:bodyPr wrap="none" anchor="ctr"/>
          <a:lstStyle/>
          <a:p>
            <a:endParaRPr lang="en-US"/>
          </a:p>
        </p:txBody>
      </p:sp>
      <p:sp>
        <p:nvSpPr>
          <p:cNvPr id="105504" name="Line 36"/>
          <p:cNvSpPr>
            <a:spLocks noChangeShapeType="1"/>
          </p:cNvSpPr>
          <p:nvPr/>
        </p:nvSpPr>
        <p:spPr bwMode="auto">
          <a:xfrm flipV="1">
            <a:off x="8534400" y="4191000"/>
            <a:ext cx="152400" cy="76200"/>
          </a:xfrm>
          <a:prstGeom prst="line">
            <a:avLst/>
          </a:prstGeom>
          <a:noFill/>
          <a:ln w="9525">
            <a:solidFill>
              <a:schemeClr val="tx1"/>
            </a:solidFill>
            <a:round/>
            <a:headEnd/>
            <a:tailEnd/>
          </a:ln>
        </p:spPr>
        <p:txBody>
          <a:bodyPr/>
          <a:lstStyle/>
          <a:p>
            <a:endParaRPr lang="en-US"/>
          </a:p>
        </p:txBody>
      </p:sp>
      <p:sp>
        <p:nvSpPr>
          <p:cNvPr id="105505" name="Line 37"/>
          <p:cNvSpPr>
            <a:spLocks noChangeShapeType="1"/>
          </p:cNvSpPr>
          <p:nvPr/>
        </p:nvSpPr>
        <p:spPr bwMode="auto">
          <a:xfrm flipH="1">
            <a:off x="7543800" y="2667000"/>
            <a:ext cx="1066800" cy="228600"/>
          </a:xfrm>
          <a:prstGeom prst="line">
            <a:avLst/>
          </a:prstGeom>
          <a:noFill/>
          <a:ln w="9525">
            <a:solidFill>
              <a:schemeClr val="tx1"/>
            </a:solidFill>
            <a:round/>
            <a:headEnd/>
            <a:tailEnd type="triangle" w="med" len="med"/>
          </a:ln>
        </p:spPr>
        <p:txBody>
          <a:bodyPr/>
          <a:lstStyle/>
          <a:p>
            <a:endParaRPr lang="en-US"/>
          </a:p>
        </p:txBody>
      </p:sp>
      <p:sp>
        <p:nvSpPr>
          <p:cNvPr id="105506" name="Line 38"/>
          <p:cNvSpPr>
            <a:spLocks noChangeShapeType="1"/>
          </p:cNvSpPr>
          <p:nvPr/>
        </p:nvSpPr>
        <p:spPr bwMode="auto">
          <a:xfrm flipH="1">
            <a:off x="7543800" y="3124200"/>
            <a:ext cx="1066800" cy="76200"/>
          </a:xfrm>
          <a:prstGeom prst="line">
            <a:avLst/>
          </a:prstGeom>
          <a:noFill/>
          <a:ln w="9525">
            <a:solidFill>
              <a:schemeClr val="tx1"/>
            </a:solidFill>
            <a:round/>
            <a:headEnd/>
            <a:tailEnd type="triangle" w="med" len="med"/>
          </a:ln>
        </p:spPr>
        <p:txBody>
          <a:bodyPr/>
          <a:lstStyle/>
          <a:p>
            <a:endParaRPr lang="en-US"/>
          </a:p>
        </p:txBody>
      </p:sp>
      <p:sp>
        <p:nvSpPr>
          <p:cNvPr id="105507" name="Line 39"/>
          <p:cNvSpPr>
            <a:spLocks noChangeShapeType="1"/>
          </p:cNvSpPr>
          <p:nvPr/>
        </p:nvSpPr>
        <p:spPr bwMode="auto">
          <a:xfrm>
            <a:off x="6096000" y="2590800"/>
            <a:ext cx="685800" cy="304800"/>
          </a:xfrm>
          <a:prstGeom prst="line">
            <a:avLst/>
          </a:prstGeom>
          <a:noFill/>
          <a:ln w="9525">
            <a:solidFill>
              <a:schemeClr val="tx1"/>
            </a:solidFill>
            <a:round/>
            <a:headEnd/>
            <a:tailEnd type="triangle" w="med" len="med"/>
          </a:ln>
        </p:spPr>
        <p:txBody>
          <a:bodyPr/>
          <a:lstStyle/>
          <a:p>
            <a:endParaRPr lang="en-US"/>
          </a:p>
        </p:txBody>
      </p:sp>
      <p:sp>
        <p:nvSpPr>
          <p:cNvPr id="105508" name="Line 40"/>
          <p:cNvSpPr>
            <a:spLocks noChangeShapeType="1"/>
          </p:cNvSpPr>
          <p:nvPr/>
        </p:nvSpPr>
        <p:spPr bwMode="auto">
          <a:xfrm>
            <a:off x="5715000" y="3048000"/>
            <a:ext cx="838200" cy="152400"/>
          </a:xfrm>
          <a:prstGeom prst="line">
            <a:avLst/>
          </a:prstGeom>
          <a:noFill/>
          <a:ln w="9525">
            <a:solidFill>
              <a:schemeClr val="tx1"/>
            </a:solidFill>
            <a:round/>
            <a:headEnd/>
            <a:tailEnd type="triangle" w="med" len="med"/>
          </a:ln>
        </p:spPr>
        <p:txBody>
          <a:bodyPr/>
          <a:lstStyle/>
          <a:p>
            <a:endParaRPr lang="en-US"/>
          </a:p>
        </p:txBody>
      </p:sp>
      <p:sp>
        <p:nvSpPr>
          <p:cNvPr id="105509" name="Line 41"/>
          <p:cNvSpPr>
            <a:spLocks noChangeShapeType="1"/>
          </p:cNvSpPr>
          <p:nvPr/>
        </p:nvSpPr>
        <p:spPr bwMode="auto">
          <a:xfrm>
            <a:off x="6019800" y="3505200"/>
            <a:ext cx="609600" cy="0"/>
          </a:xfrm>
          <a:prstGeom prst="line">
            <a:avLst/>
          </a:prstGeom>
          <a:noFill/>
          <a:ln w="9525">
            <a:solidFill>
              <a:schemeClr val="tx1"/>
            </a:solidFill>
            <a:round/>
            <a:headEnd/>
            <a:tailEnd type="triangle" w="med" len="med"/>
          </a:ln>
        </p:spPr>
        <p:txBody>
          <a:bodyPr/>
          <a:lstStyle/>
          <a:p>
            <a:endParaRPr lang="en-US"/>
          </a:p>
        </p:txBody>
      </p:sp>
      <p:sp>
        <p:nvSpPr>
          <p:cNvPr id="105510" name="Line 42"/>
          <p:cNvSpPr>
            <a:spLocks noChangeShapeType="1"/>
          </p:cNvSpPr>
          <p:nvPr/>
        </p:nvSpPr>
        <p:spPr bwMode="auto">
          <a:xfrm flipH="1">
            <a:off x="7315200" y="2286000"/>
            <a:ext cx="304800" cy="533400"/>
          </a:xfrm>
          <a:prstGeom prst="line">
            <a:avLst/>
          </a:prstGeom>
          <a:noFill/>
          <a:ln w="9525">
            <a:solidFill>
              <a:schemeClr val="tx1"/>
            </a:solidFill>
            <a:round/>
            <a:headEnd/>
            <a:tailEnd type="triangle" w="med" len="med"/>
          </a:ln>
        </p:spPr>
        <p:txBody>
          <a:bodyPr/>
          <a:lstStyle/>
          <a:p>
            <a:endParaRPr lang="en-US"/>
          </a:p>
        </p:txBody>
      </p:sp>
      <p:sp>
        <p:nvSpPr>
          <p:cNvPr id="105511" name="Line 43"/>
          <p:cNvSpPr>
            <a:spLocks noChangeShapeType="1"/>
          </p:cNvSpPr>
          <p:nvPr/>
        </p:nvSpPr>
        <p:spPr bwMode="auto">
          <a:xfrm>
            <a:off x="6934200" y="2286000"/>
            <a:ext cx="152400" cy="457200"/>
          </a:xfrm>
          <a:prstGeom prst="line">
            <a:avLst/>
          </a:prstGeom>
          <a:noFill/>
          <a:ln w="9525">
            <a:solidFill>
              <a:schemeClr val="tx1"/>
            </a:solidFill>
            <a:round/>
            <a:headEnd/>
            <a:tailEnd type="triangle" w="med" len="med"/>
          </a:ln>
        </p:spPr>
        <p:txBody>
          <a:bodyPr/>
          <a:lstStyle/>
          <a:p>
            <a:endParaRPr lang="en-US"/>
          </a:p>
        </p:txBody>
      </p:sp>
      <p:sp>
        <p:nvSpPr>
          <p:cNvPr id="105512" name="Line 44"/>
          <p:cNvSpPr>
            <a:spLocks noChangeShapeType="1"/>
          </p:cNvSpPr>
          <p:nvPr/>
        </p:nvSpPr>
        <p:spPr bwMode="auto">
          <a:xfrm flipH="1">
            <a:off x="7620000" y="3505200"/>
            <a:ext cx="685800" cy="0"/>
          </a:xfrm>
          <a:prstGeom prst="line">
            <a:avLst/>
          </a:prstGeom>
          <a:noFill/>
          <a:ln w="9525">
            <a:solidFill>
              <a:schemeClr val="tx1"/>
            </a:solidFill>
            <a:round/>
            <a:headEnd/>
            <a:tailEnd type="triangle" w="med" len="med"/>
          </a:ln>
        </p:spPr>
        <p:txBody>
          <a:bodyPr/>
          <a:lstStyle/>
          <a:p>
            <a:endParaRPr lang="en-US"/>
          </a:p>
        </p:txBody>
      </p:sp>
      <p:sp>
        <p:nvSpPr>
          <p:cNvPr id="105513" name="Text Box 45"/>
          <p:cNvSpPr txBox="1">
            <a:spLocks noChangeArrowheads="1"/>
          </p:cNvSpPr>
          <p:nvPr/>
        </p:nvSpPr>
        <p:spPr bwMode="auto">
          <a:xfrm>
            <a:off x="7699375" y="1905000"/>
            <a:ext cx="1520825" cy="304800"/>
          </a:xfrm>
          <a:prstGeom prst="rect">
            <a:avLst/>
          </a:prstGeom>
          <a:noFill/>
          <a:ln w="9525">
            <a:noFill/>
            <a:miter lim="800000"/>
            <a:headEnd/>
            <a:tailEnd/>
          </a:ln>
        </p:spPr>
        <p:txBody>
          <a:bodyPr wrap="none">
            <a:spAutoFit/>
          </a:bodyPr>
          <a:lstStyle/>
          <a:p>
            <a:pPr algn="l"/>
            <a:r>
              <a:rPr lang="en-US" sz="1400" b="1"/>
              <a:t>AIR PRESSURE</a:t>
            </a:r>
          </a:p>
        </p:txBody>
      </p:sp>
      <p:sp>
        <p:nvSpPr>
          <p:cNvPr id="105514" name="Freeform 46"/>
          <p:cNvSpPr>
            <a:spLocks/>
          </p:cNvSpPr>
          <p:nvPr/>
        </p:nvSpPr>
        <p:spPr bwMode="auto">
          <a:xfrm>
            <a:off x="6491288" y="2767013"/>
            <a:ext cx="1104900" cy="1504950"/>
          </a:xfrm>
          <a:custGeom>
            <a:avLst/>
            <a:gdLst>
              <a:gd name="T0" fmla="*/ 60325 w 696"/>
              <a:gd name="T1" fmla="*/ 1463675 h 948"/>
              <a:gd name="T2" fmla="*/ 182562 w 696"/>
              <a:gd name="T3" fmla="*/ 1149350 h 948"/>
              <a:gd name="T4" fmla="*/ 373062 w 696"/>
              <a:gd name="T5" fmla="*/ 1136650 h 948"/>
              <a:gd name="T6" fmla="*/ 360362 w 696"/>
              <a:gd name="T7" fmla="*/ 958850 h 948"/>
              <a:gd name="T8" fmla="*/ 182562 w 696"/>
              <a:gd name="T9" fmla="*/ 931863 h 948"/>
              <a:gd name="T10" fmla="*/ 155575 w 696"/>
              <a:gd name="T11" fmla="*/ 822325 h 948"/>
              <a:gd name="T12" fmla="*/ 277812 w 696"/>
              <a:gd name="T13" fmla="*/ 808037 h 948"/>
              <a:gd name="T14" fmla="*/ 319087 w 696"/>
              <a:gd name="T15" fmla="*/ 795337 h 948"/>
              <a:gd name="T16" fmla="*/ 333375 w 696"/>
              <a:gd name="T17" fmla="*/ 712788 h 948"/>
              <a:gd name="T18" fmla="*/ 360362 w 696"/>
              <a:gd name="T19" fmla="*/ 644525 h 948"/>
              <a:gd name="T20" fmla="*/ 346075 w 696"/>
              <a:gd name="T21" fmla="*/ 590550 h 948"/>
              <a:gd name="T22" fmla="*/ 100012 w 696"/>
              <a:gd name="T23" fmla="*/ 644525 h 948"/>
              <a:gd name="T24" fmla="*/ 87312 w 696"/>
              <a:gd name="T25" fmla="*/ 508000 h 948"/>
              <a:gd name="T26" fmla="*/ 223838 w 696"/>
              <a:gd name="T27" fmla="*/ 522288 h 948"/>
              <a:gd name="T28" fmla="*/ 304800 w 696"/>
              <a:gd name="T29" fmla="*/ 371475 h 948"/>
              <a:gd name="T30" fmla="*/ 265113 w 696"/>
              <a:gd name="T31" fmla="*/ 358775 h 948"/>
              <a:gd name="T32" fmla="*/ 114300 w 696"/>
              <a:gd name="T33" fmla="*/ 344488 h 948"/>
              <a:gd name="T34" fmla="*/ 128588 w 696"/>
              <a:gd name="T35" fmla="*/ 290513 h 948"/>
              <a:gd name="T36" fmla="*/ 182562 w 696"/>
              <a:gd name="T37" fmla="*/ 276225 h 948"/>
              <a:gd name="T38" fmla="*/ 360362 w 696"/>
              <a:gd name="T39" fmla="*/ 234950 h 948"/>
              <a:gd name="T40" fmla="*/ 373062 w 696"/>
              <a:gd name="T41" fmla="*/ 153988 h 948"/>
              <a:gd name="T42" fmla="*/ 319087 w 696"/>
              <a:gd name="T43" fmla="*/ 44450 h 948"/>
              <a:gd name="T44" fmla="*/ 455613 w 696"/>
              <a:gd name="T45" fmla="*/ 17463 h 948"/>
              <a:gd name="T46" fmla="*/ 550863 w 696"/>
              <a:gd name="T47" fmla="*/ 276225 h 948"/>
              <a:gd name="T48" fmla="*/ 687387 w 696"/>
              <a:gd name="T49" fmla="*/ 166688 h 948"/>
              <a:gd name="T50" fmla="*/ 782637 w 696"/>
              <a:gd name="T51" fmla="*/ 112713 h 948"/>
              <a:gd name="T52" fmla="*/ 906463 w 696"/>
              <a:gd name="T53" fmla="*/ 207963 h 948"/>
              <a:gd name="T54" fmla="*/ 933450 w 696"/>
              <a:gd name="T55" fmla="*/ 85725 h 948"/>
              <a:gd name="T56" fmla="*/ 946150 w 696"/>
              <a:gd name="T57" fmla="*/ 127000 h 948"/>
              <a:gd name="T58" fmla="*/ 960438 w 696"/>
              <a:gd name="T59" fmla="*/ 166688 h 948"/>
              <a:gd name="T60" fmla="*/ 987425 w 696"/>
              <a:gd name="T61" fmla="*/ 276225 h 948"/>
              <a:gd name="T62" fmla="*/ 919163 w 696"/>
              <a:gd name="T63" fmla="*/ 439738 h 948"/>
              <a:gd name="T64" fmla="*/ 892175 w 696"/>
              <a:gd name="T65" fmla="*/ 481013 h 948"/>
              <a:gd name="T66" fmla="*/ 987425 w 696"/>
              <a:gd name="T67" fmla="*/ 563563 h 948"/>
              <a:gd name="T68" fmla="*/ 1001713 w 696"/>
              <a:gd name="T69" fmla="*/ 781050 h 948"/>
              <a:gd name="T70" fmla="*/ 1014413 w 696"/>
              <a:gd name="T71" fmla="*/ 849313 h 948"/>
              <a:gd name="T72" fmla="*/ 987425 w 696"/>
              <a:gd name="T73" fmla="*/ 917575 h 948"/>
              <a:gd name="T74" fmla="*/ 809625 w 696"/>
              <a:gd name="T75" fmla="*/ 876300 h 948"/>
              <a:gd name="T76" fmla="*/ 769937 w 696"/>
              <a:gd name="T77" fmla="*/ 849313 h 948"/>
              <a:gd name="T78" fmla="*/ 728662 w 696"/>
              <a:gd name="T79" fmla="*/ 836613 h 948"/>
              <a:gd name="T80" fmla="*/ 782637 w 696"/>
              <a:gd name="T81" fmla="*/ 1000125 h 948"/>
              <a:gd name="T82" fmla="*/ 933450 w 696"/>
              <a:gd name="T83" fmla="*/ 1027113 h 948"/>
              <a:gd name="T84" fmla="*/ 1055688 w 696"/>
              <a:gd name="T85" fmla="*/ 1136650 h 948"/>
              <a:gd name="T86" fmla="*/ 1028700 w 696"/>
              <a:gd name="T87" fmla="*/ 1463675 h 948"/>
              <a:gd name="T88" fmla="*/ 1082675 w 696"/>
              <a:gd name="T89" fmla="*/ 1504950 h 948"/>
              <a:gd name="T90" fmla="*/ 747712 w 696"/>
              <a:gd name="T91" fmla="*/ 1271588 h 948"/>
              <a:gd name="T92" fmla="*/ 519113 w 696"/>
              <a:gd name="T93" fmla="*/ 1271588 h 948"/>
              <a:gd name="T94" fmla="*/ 366712 w 696"/>
              <a:gd name="T95" fmla="*/ 1347788 h 948"/>
              <a:gd name="T96" fmla="*/ 214313 w 696"/>
              <a:gd name="T97" fmla="*/ 1423988 h 948"/>
              <a:gd name="T98" fmla="*/ 60325 w 696"/>
              <a:gd name="T99" fmla="*/ 1463675 h 9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6"/>
              <a:gd name="T151" fmla="*/ 0 h 948"/>
              <a:gd name="T152" fmla="*/ 696 w 696"/>
              <a:gd name="T153" fmla="*/ 948 h 9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6" h="948">
                <a:moveTo>
                  <a:pt x="38" y="922"/>
                </a:moveTo>
                <a:cubicBezTo>
                  <a:pt x="31" y="828"/>
                  <a:pt x="0" y="741"/>
                  <a:pt x="115" y="724"/>
                </a:cubicBezTo>
                <a:cubicBezTo>
                  <a:pt x="155" y="718"/>
                  <a:pt x="195" y="719"/>
                  <a:pt x="235" y="716"/>
                </a:cubicBezTo>
                <a:cubicBezTo>
                  <a:pt x="232" y="679"/>
                  <a:pt x="252" y="631"/>
                  <a:pt x="227" y="604"/>
                </a:cubicBezTo>
                <a:cubicBezTo>
                  <a:pt x="201" y="576"/>
                  <a:pt x="151" y="600"/>
                  <a:pt x="115" y="587"/>
                </a:cubicBezTo>
                <a:cubicBezTo>
                  <a:pt x="109" y="585"/>
                  <a:pt x="101" y="535"/>
                  <a:pt x="98" y="518"/>
                </a:cubicBezTo>
                <a:cubicBezTo>
                  <a:pt x="124" y="515"/>
                  <a:pt x="150" y="513"/>
                  <a:pt x="175" y="509"/>
                </a:cubicBezTo>
                <a:cubicBezTo>
                  <a:pt x="184" y="508"/>
                  <a:pt x="196" y="509"/>
                  <a:pt x="201" y="501"/>
                </a:cubicBezTo>
                <a:cubicBezTo>
                  <a:pt x="210" y="486"/>
                  <a:pt x="205" y="466"/>
                  <a:pt x="210" y="449"/>
                </a:cubicBezTo>
                <a:cubicBezTo>
                  <a:pt x="214" y="434"/>
                  <a:pt x="221" y="420"/>
                  <a:pt x="227" y="406"/>
                </a:cubicBezTo>
                <a:cubicBezTo>
                  <a:pt x="224" y="395"/>
                  <a:pt x="229" y="375"/>
                  <a:pt x="218" y="372"/>
                </a:cubicBezTo>
                <a:cubicBezTo>
                  <a:pt x="145" y="354"/>
                  <a:pt x="121" y="393"/>
                  <a:pt x="63" y="406"/>
                </a:cubicBezTo>
                <a:cubicBezTo>
                  <a:pt x="51" y="388"/>
                  <a:pt x="13" y="342"/>
                  <a:pt x="55" y="320"/>
                </a:cubicBezTo>
                <a:cubicBezTo>
                  <a:pt x="80" y="306"/>
                  <a:pt x="112" y="326"/>
                  <a:pt x="141" y="329"/>
                </a:cubicBezTo>
                <a:cubicBezTo>
                  <a:pt x="219" y="319"/>
                  <a:pt x="240" y="339"/>
                  <a:pt x="192" y="234"/>
                </a:cubicBezTo>
                <a:cubicBezTo>
                  <a:pt x="188" y="226"/>
                  <a:pt x="176" y="227"/>
                  <a:pt x="167" y="226"/>
                </a:cubicBezTo>
                <a:cubicBezTo>
                  <a:pt x="136" y="222"/>
                  <a:pt x="104" y="220"/>
                  <a:pt x="72" y="217"/>
                </a:cubicBezTo>
                <a:cubicBezTo>
                  <a:pt x="75" y="206"/>
                  <a:pt x="73" y="191"/>
                  <a:pt x="81" y="183"/>
                </a:cubicBezTo>
                <a:cubicBezTo>
                  <a:pt x="89" y="175"/>
                  <a:pt x="104" y="177"/>
                  <a:pt x="115" y="174"/>
                </a:cubicBezTo>
                <a:cubicBezTo>
                  <a:pt x="239" y="147"/>
                  <a:pt x="50" y="194"/>
                  <a:pt x="227" y="148"/>
                </a:cubicBezTo>
                <a:cubicBezTo>
                  <a:pt x="230" y="131"/>
                  <a:pt x="238" y="114"/>
                  <a:pt x="235" y="97"/>
                </a:cubicBezTo>
                <a:cubicBezTo>
                  <a:pt x="230" y="72"/>
                  <a:pt x="209" y="52"/>
                  <a:pt x="201" y="28"/>
                </a:cubicBezTo>
                <a:cubicBezTo>
                  <a:pt x="237" y="5"/>
                  <a:pt x="245" y="0"/>
                  <a:pt x="287" y="11"/>
                </a:cubicBezTo>
                <a:cubicBezTo>
                  <a:pt x="374" y="69"/>
                  <a:pt x="337" y="25"/>
                  <a:pt x="347" y="174"/>
                </a:cubicBezTo>
                <a:cubicBezTo>
                  <a:pt x="382" y="153"/>
                  <a:pt x="405" y="134"/>
                  <a:pt x="433" y="105"/>
                </a:cubicBezTo>
                <a:cubicBezTo>
                  <a:pt x="451" y="55"/>
                  <a:pt x="441" y="45"/>
                  <a:pt x="493" y="71"/>
                </a:cubicBezTo>
                <a:cubicBezTo>
                  <a:pt x="513" y="147"/>
                  <a:pt x="481" y="144"/>
                  <a:pt x="571" y="131"/>
                </a:cubicBezTo>
                <a:cubicBezTo>
                  <a:pt x="577" y="105"/>
                  <a:pt x="569" y="73"/>
                  <a:pt x="588" y="54"/>
                </a:cubicBezTo>
                <a:cubicBezTo>
                  <a:pt x="594" y="48"/>
                  <a:pt x="593" y="71"/>
                  <a:pt x="596" y="80"/>
                </a:cubicBezTo>
                <a:cubicBezTo>
                  <a:pt x="599" y="88"/>
                  <a:pt x="603" y="96"/>
                  <a:pt x="605" y="105"/>
                </a:cubicBezTo>
                <a:cubicBezTo>
                  <a:pt x="636" y="224"/>
                  <a:pt x="597" y="93"/>
                  <a:pt x="622" y="174"/>
                </a:cubicBezTo>
                <a:cubicBezTo>
                  <a:pt x="611" y="248"/>
                  <a:pt x="624" y="210"/>
                  <a:pt x="579" y="277"/>
                </a:cubicBezTo>
                <a:cubicBezTo>
                  <a:pt x="573" y="286"/>
                  <a:pt x="562" y="303"/>
                  <a:pt x="562" y="303"/>
                </a:cubicBezTo>
                <a:cubicBezTo>
                  <a:pt x="571" y="362"/>
                  <a:pt x="563" y="394"/>
                  <a:pt x="622" y="355"/>
                </a:cubicBezTo>
                <a:cubicBezTo>
                  <a:pt x="626" y="396"/>
                  <a:pt x="644" y="451"/>
                  <a:pt x="631" y="492"/>
                </a:cubicBezTo>
                <a:cubicBezTo>
                  <a:pt x="634" y="506"/>
                  <a:pt x="633" y="522"/>
                  <a:pt x="639" y="535"/>
                </a:cubicBezTo>
                <a:cubicBezTo>
                  <a:pt x="660" y="578"/>
                  <a:pt x="696" y="549"/>
                  <a:pt x="622" y="578"/>
                </a:cubicBezTo>
                <a:cubicBezTo>
                  <a:pt x="544" y="568"/>
                  <a:pt x="581" y="577"/>
                  <a:pt x="510" y="552"/>
                </a:cubicBezTo>
                <a:cubicBezTo>
                  <a:pt x="500" y="549"/>
                  <a:pt x="494" y="539"/>
                  <a:pt x="485" y="535"/>
                </a:cubicBezTo>
                <a:cubicBezTo>
                  <a:pt x="477" y="531"/>
                  <a:pt x="468" y="530"/>
                  <a:pt x="459" y="527"/>
                </a:cubicBezTo>
                <a:cubicBezTo>
                  <a:pt x="428" y="573"/>
                  <a:pt x="427" y="610"/>
                  <a:pt x="493" y="630"/>
                </a:cubicBezTo>
                <a:cubicBezTo>
                  <a:pt x="524" y="640"/>
                  <a:pt x="588" y="647"/>
                  <a:pt x="588" y="647"/>
                </a:cubicBezTo>
                <a:cubicBezTo>
                  <a:pt x="620" y="671"/>
                  <a:pt x="653" y="678"/>
                  <a:pt x="665" y="716"/>
                </a:cubicBezTo>
                <a:cubicBezTo>
                  <a:pt x="586" y="776"/>
                  <a:pt x="627" y="798"/>
                  <a:pt x="648" y="922"/>
                </a:cubicBezTo>
                <a:cubicBezTo>
                  <a:pt x="650" y="936"/>
                  <a:pt x="673" y="937"/>
                  <a:pt x="682" y="948"/>
                </a:cubicBezTo>
                <a:lnTo>
                  <a:pt x="471" y="801"/>
                </a:lnTo>
                <a:lnTo>
                  <a:pt x="327" y="801"/>
                </a:lnTo>
                <a:lnTo>
                  <a:pt x="231" y="849"/>
                </a:lnTo>
                <a:lnTo>
                  <a:pt x="135" y="897"/>
                </a:lnTo>
                <a:lnTo>
                  <a:pt x="38" y="922"/>
                </a:lnTo>
                <a:close/>
              </a:path>
            </a:pathLst>
          </a:custGeom>
          <a:solidFill>
            <a:srgbClr val="FF6600">
              <a:alpha val="50195"/>
            </a:srgbClr>
          </a:solidFill>
          <a:ln w="9525">
            <a:solidFill>
              <a:schemeClr val="tx1"/>
            </a:solidFill>
            <a:round/>
            <a:headEnd/>
            <a:tailEnd/>
          </a:ln>
        </p:spPr>
        <p:txBody>
          <a:bodyPr/>
          <a:lstStyle/>
          <a:p>
            <a:endParaRPr lang="en-US"/>
          </a:p>
        </p:txBody>
      </p:sp>
      <p:sp>
        <p:nvSpPr>
          <p:cNvPr id="105515" name="Oval 47"/>
          <p:cNvSpPr>
            <a:spLocks noChangeArrowheads="1"/>
          </p:cNvSpPr>
          <p:nvPr/>
        </p:nvSpPr>
        <p:spPr bwMode="auto">
          <a:xfrm>
            <a:off x="6553200" y="4038600"/>
            <a:ext cx="1066800" cy="533400"/>
          </a:xfrm>
          <a:prstGeom prst="ellipse">
            <a:avLst/>
          </a:prstGeom>
          <a:solidFill>
            <a:schemeClr val="accent1">
              <a:alpha val="50195"/>
            </a:schemeClr>
          </a:solidFill>
          <a:ln w="9525">
            <a:solidFill>
              <a:schemeClr val="tx1"/>
            </a:solidFill>
            <a:round/>
            <a:headEnd/>
            <a:tailEnd/>
          </a:ln>
        </p:spPr>
        <p:txBody>
          <a:bodyPr wrap="none" anchor="ctr"/>
          <a:lstStyle/>
          <a:p>
            <a:endParaRPr lang="en-US"/>
          </a:p>
        </p:txBody>
      </p:sp>
      <p:sp>
        <p:nvSpPr>
          <p:cNvPr id="105516" name="AutoShape 48"/>
          <p:cNvSpPr>
            <a:spLocks noChangeArrowheads="1"/>
          </p:cNvSpPr>
          <p:nvPr/>
        </p:nvSpPr>
        <p:spPr bwMode="auto">
          <a:xfrm>
            <a:off x="6096000" y="3657600"/>
            <a:ext cx="304800" cy="533400"/>
          </a:xfrm>
          <a:prstGeom prst="downArrow">
            <a:avLst>
              <a:gd name="adj1" fmla="val 50000"/>
              <a:gd name="adj2" fmla="val 43750"/>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105517" name="AutoShape 49"/>
          <p:cNvSpPr>
            <a:spLocks noChangeArrowheads="1"/>
          </p:cNvSpPr>
          <p:nvPr/>
        </p:nvSpPr>
        <p:spPr bwMode="auto">
          <a:xfrm>
            <a:off x="7696200" y="3657600"/>
            <a:ext cx="304800" cy="533400"/>
          </a:xfrm>
          <a:prstGeom prst="downArrow">
            <a:avLst>
              <a:gd name="adj1" fmla="val 50000"/>
              <a:gd name="adj2" fmla="val 43750"/>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105518" name="AutoShape 50"/>
          <p:cNvSpPr>
            <a:spLocks noChangeArrowheads="1"/>
          </p:cNvSpPr>
          <p:nvPr/>
        </p:nvSpPr>
        <p:spPr bwMode="auto">
          <a:xfrm>
            <a:off x="8153400" y="3657600"/>
            <a:ext cx="304800" cy="533400"/>
          </a:xfrm>
          <a:prstGeom prst="downArrow">
            <a:avLst>
              <a:gd name="adj1" fmla="val 50000"/>
              <a:gd name="adj2" fmla="val 43750"/>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105519" name="AutoShape 51"/>
          <p:cNvSpPr>
            <a:spLocks noChangeArrowheads="1"/>
          </p:cNvSpPr>
          <p:nvPr/>
        </p:nvSpPr>
        <p:spPr bwMode="auto">
          <a:xfrm>
            <a:off x="7848600" y="2209800"/>
            <a:ext cx="304800" cy="533400"/>
          </a:xfrm>
          <a:prstGeom prst="downArrow">
            <a:avLst>
              <a:gd name="adj1" fmla="val 50000"/>
              <a:gd name="adj2" fmla="val 43750"/>
            </a:avLst>
          </a:prstGeom>
          <a:solidFill>
            <a:srgbClr val="C0C0C0">
              <a:alpha val="50195"/>
            </a:srgbClr>
          </a:solidFill>
          <a:ln w="9525">
            <a:solidFill>
              <a:schemeClr val="tx1"/>
            </a:solidFill>
            <a:miter lim="800000"/>
            <a:headEnd/>
            <a:tailEnd/>
          </a:ln>
        </p:spPr>
        <p:txBody>
          <a:bodyPr wrap="none" anchor="ctr"/>
          <a:lstStyle/>
          <a:p>
            <a:endParaRPr lang="en-US"/>
          </a:p>
        </p:txBody>
      </p:sp>
      <p:sp>
        <p:nvSpPr>
          <p:cNvPr id="105520" name="Rectangle 52"/>
          <p:cNvSpPr>
            <a:spLocks noChangeArrowheads="1"/>
          </p:cNvSpPr>
          <p:nvPr/>
        </p:nvSpPr>
        <p:spPr bwMode="auto">
          <a:xfrm>
            <a:off x="5870575" y="4267200"/>
            <a:ext cx="2667000" cy="533400"/>
          </a:xfrm>
          <a:prstGeom prst="rect">
            <a:avLst/>
          </a:prstGeom>
          <a:solidFill>
            <a:srgbClr val="89E0FF">
              <a:alpha val="50195"/>
            </a:srgbClr>
          </a:solidFill>
          <a:ln w="9525">
            <a:solidFill>
              <a:schemeClr val="tx1"/>
            </a:solidFill>
            <a:miter lim="800000"/>
            <a:headEnd/>
            <a:tailEnd/>
          </a:ln>
        </p:spPr>
        <p:txBody>
          <a:bodyPr wrap="none" anchor="ctr"/>
          <a:lstStyle/>
          <a:p>
            <a:endParaRPr lang="en-US"/>
          </a:p>
        </p:txBody>
      </p:sp>
      <p:sp>
        <p:nvSpPr>
          <p:cNvPr id="105521" name="Text Box 53"/>
          <p:cNvSpPr txBox="1">
            <a:spLocks noChangeArrowheads="1"/>
          </p:cNvSpPr>
          <p:nvPr/>
        </p:nvSpPr>
        <p:spPr bwMode="auto">
          <a:xfrm>
            <a:off x="5943600" y="4876800"/>
            <a:ext cx="2590800" cy="825500"/>
          </a:xfrm>
          <a:prstGeom prst="rect">
            <a:avLst/>
          </a:prstGeom>
          <a:noFill/>
          <a:ln w="9525">
            <a:noFill/>
            <a:miter lim="800000"/>
            <a:headEnd/>
            <a:tailEnd/>
          </a:ln>
        </p:spPr>
        <p:txBody>
          <a:bodyPr wrap="none">
            <a:spAutoFit/>
          </a:bodyPr>
          <a:lstStyle/>
          <a:p>
            <a:r>
              <a:rPr lang="en-US" sz="1600" b="1"/>
              <a:t>Water is pushed into can</a:t>
            </a:r>
          </a:p>
          <a:p>
            <a:r>
              <a:rPr lang="en-US" sz="1600" b="1"/>
              <a:t>by air pressure.  </a:t>
            </a:r>
          </a:p>
          <a:p>
            <a:r>
              <a:rPr lang="en-US" sz="1600" b="1"/>
              <a:t>Can is CRUSHED!</a:t>
            </a:r>
          </a:p>
        </p:txBody>
      </p:sp>
      <p:sp>
        <p:nvSpPr>
          <p:cNvPr id="105522" name="AutoShape 57">
            <a:hlinkClick r:id="rId4"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5523" name="WordArt 59"/>
          <p:cNvSpPr>
            <a:spLocks noChangeArrowheads="1" noChangeShapeType="1" noTextEdit="1"/>
          </p:cNvSpPr>
          <p:nvPr/>
        </p:nvSpPr>
        <p:spPr bwMode="auto">
          <a:xfrm>
            <a:off x="838200" y="4114800"/>
            <a:ext cx="914400" cy="542925"/>
          </a:xfrm>
          <a:prstGeom prst="rect">
            <a:avLst/>
          </a:prstGeom>
        </p:spPr>
        <p:txBody>
          <a:bodyPr wrap="none" fromWordArt="1">
            <a:prstTxWarp prst="textCanDown">
              <a:avLst>
                <a:gd name="adj" fmla="val 33333"/>
              </a:avLst>
            </a:prstTxWarp>
          </a:bodyPr>
          <a:lstStyle/>
          <a:p>
            <a:r>
              <a:rPr lang="en-US" sz="2400" kern="10">
                <a:ln w="9525">
                  <a:solidFill>
                    <a:srgbClr val="000000"/>
                  </a:solidFill>
                  <a:round/>
                  <a:headEnd/>
                  <a:tailEnd/>
                </a:ln>
                <a:solidFill>
                  <a:srgbClr val="000000"/>
                </a:solidFill>
                <a:latin typeface="Stencil"/>
              </a:rPr>
              <a:t>Crush</a:t>
            </a:r>
          </a:p>
        </p:txBody>
      </p:sp>
      <p:pic>
        <p:nvPicPr>
          <p:cNvPr id="148540" name="Popcan.wmv">
            <a:hlinkClick r:id="" action="ppaction://media"/>
          </p:cNvPr>
          <p:cNvPicPr>
            <a:picLocks noRot="1" noChangeAspect="1" noChangeArrowheads="1"/>
          </p:cNvPicPr>
          <p:nvPr>
            <a:videoFile r:link="rId1"/>
          </p:nvPr>
        </p:nvPicPr>
        <p:blipFill>
          <a:blip r:embed="rId5" cstate="print"/>
          <a:srcRect/>
          <a:stretch>
            <a:fillRect/>
          </a:stretch>
        </p:blipFill>
        <p:spPr bwMode="auto">
          <a:xfrm>
            <a:off x="7554913" y="292100"/>
            <a:ext cx="1216025" cy="912813"/>
          </a:xfrm>
          <a:prstGeom prst="rect">
            <a:avLst/>
          </a:prstGeom>
          <a:noFill/>
          <a:ln w="9525">
            <a:noFill/>
            <a:miter lim="800000"/>
            <a:headEnd/>
            <a:tailEnd/>
          </a:ln>
        </p:spPr>
      </p:pic>
      <p:sp>
        <p:nvSpPr>
          <p:cNvPr id="105525" name="Text Box 62"/>
          <p:cNvSpPr txBox="1">
            <a:spLocks noChangeArrowheads="1"/>
          </p:cNvSpPr>
          <p:nvPr/>
        </p:nvSpPr>
        <p:spPr bwMode="auto">
          <a:xfrm>
            <a:off x="7872413" y="603250"/>
            <a:ext cx="571500" cy="274638"/>
          </a:xfrm>
          <a:prstGeom prst="rect">
            <a:avLst/>
          </a:prstGeom>
          <a:noFill/>
          <a:ln w="9525">
            <a:noFill/>
            <a:miter lim="800000"/>
            <a:headEnd/>
            <a:tailEnd/>
          </a:ln>
        </p:spPr>
        <p:txBody>
          <a:bodyPr wrap="none">
            <a:spAutoFit/>
          </a:bodyPr>
          <a:lstStyle/>
          <a:p>
            <a:pPr algn="l"/>
            <a:r>
              <a:rPr lang="en-US"/>
              <a:t>Video</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854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8540"/>
                                        </p:tgtEl>
                                      </p:cBhvr>
                                    </p:cmd>
                                  </p:childTnLst>
                                </p:cTn>
                              </p:par>
                            </p:childTnLst>
                          </p:cTn>
                        </p:par>
                      </p:childTnLst>
                    </p:cTn>
                  </p:par>
                </p:childTnLst>
              </p:cTn>
              <p:nextCondLst>
                <p:cond evt="onClick" delay="0">
                  <p:tgtEl>
                    <p:spTgt spid="148540"/>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148540"/>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bg>
      <p:bgPr>
        <a:solidFill>
          <a:srgbClr val="CCFF99"/>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mtClean="0"/>
              <a:t>Ammonia Fountain</a:t>
            </a:r>
          </a:p>
        </p:txBody>
      </p:sp>
      <p:pic>
        <p:nvPicPr>
          <p:cNvPr id="106499" name="Picture 3" descr="ammonia fountain">
            <a:hlinkClick r:id="rId3" tooltip="Ammonia Fountain Instructions"/>
          </p:cNvPr>
          <p:cNvPicPr>
            <a:picLocks noChangeAspect="1" noChangeArrowheads="1"/>
          </p:cNvPicPr>
          <p:nvPr/>
        </p:nvPicPr>
        <p:blipFill>
          <a:blip r:embed="rId4" cstate="print"/>
          <a:srcRect l="3752" t="5319" b="4248"/>
          <a:stretch>
            <a:fillRect/>
          </a:stretch>
        </p:blipFill>
        <p:spPr bwMode="auto">
          <a:xfrm>
            <a:off x="2209800" y="1676400"/>
            <a:ext cx="4572000" cy="4543425"/>
          </a:xfrm>
          <a:prstGeom prst="rect">
            <a:avLst/>
          </a:prstGeom>
          <a:noFill/>
          <a:ln w="9525">
            <a:noFill/>
            <a:miter lim="800000"/>
            <a:headEnd/>
            <a:tailEnd/>
          </a:ln>
        </p:spPr>
      </p:pic>
      <p:sp>
        <p:nvSpPr>
          <p:cNvPr id="106500" name="Rectangle 4"/>
          <p:cNvSpPr>
            <a:spLocks noChangeArrowheads="1"/>
          </p:cNvSpPr>
          <p:nvPr/>
        </p:nvSpPr>
        <p:spPr bwMode="auto">
          <a:xfrm>
            <a:off x="4038600" y="1971675"/>
            <a:ext cx="914400" cy="685800"/>
          </a:xfrm>
          <a:prstGeom prst="rect">
            <a:avLst/>
          </a:prstGeom>
          <a:solidFill>
            <a:schemeClr val="bg1"/>
          </a:solidFill>
          <a:ln w="9525">
            <a:solidFill>
              <a:schemeClr val="bg1"/>
            </a:solidFill>
            <a:miter lim="800000"/>
            <a:headEnd/>
            <a:tailEnd/>
          </a:ln>
        </p:spPr>
        <p:txBody>
          <a:bodyPr wrap="none" anchor="ctr"/>
          <a:lstStyle/>
          <a:p>
            <a:r>
              <a:rPr lang="en-US" b="1"/>
              <a:t>Flask with</a:t>
            </a:r>
          </a:p>
          <a:p>
            <a:r>
              <a:rPr lang="en-US" b="1"/>
              <a:t>heated NH</a:t>
            </a:r>
            <a:r>
              <a:rPr lang="en-US" b="1" baseline="-25000"/>
              <a:t>3</a:t>
            </a:r>
          </a:p>
        </p:txBody>
      </p:sp>
      <p:sp>
        <p:nvSpPr>
          <p:cNvPr id="106501" name="Rectangle 6"/>
          <p:cNvSpPr>
            <a:spLocks noChangeArrowheads="1"/>
          </p:cNvSpPr>
          <p:nvPr/>
        </p:nvSpPr>
        <p:spPr bwMode="auto">
          <a:xfrm>
            <a:off x="3829050" y="4414838"/>
            <a:ext cx="762000" cy="604837"/>
          </a:xfrm>
          <a:prstGeom prst="rect">
            <a:avLst/>
          </a:prstGeom>
          <a:solidFill>
            <a:schemeClr val="bg1"/>
          </a:solidFill>
          <a:ln w="9525">
            <a:solidFill>
              <a:schemeClr val="bg1"/>
            </a:solidFill>
            <a:miter lim="800000"/>
            <a:headEnd/>
            <a:tailEnd/>
          </a:ln>
        </p:spPr>
        <p:txBody>
          <a:bodyPr wrap="none" anchor="ctr"/>
          <a:lstStyle/>
          <a:p>
            <a:r>
              <a:rPr lang="en-US" b="1"/>
              <a:t>Beaker of</a:t>
            </a:r>
          </a:p>
          <a:p>
            <a:r>
              <a:rPr lang="en-US" b="1"/>
              <a:t>hot water</a:t>
            </a:r>
          </a:p>
        </p:txBody>
      </p:sp>
      <p:sp>
        <p:nvSpPr>
          <p:cNvPr id="106502" name="Rectangle 8"/>
          <p:cNvSpPr>
            <a:spLocks noChangeArrowheads="1"/>
          </p:cNvSpPr>
          <p:nvPr/>
        </p:nvSpPr>
        <p:spPr bwMode="auto">
          <a:xfrm>
            <a:off x="4324350" y="4959350"/>
            <a:ext cx="838200" cy="584200"/>
          </a:xfrm>
          <a:prstGeom prst="rect">
            <a:avLst/>
          </a:prstGeom>
          <a:solidFill>
            <a:schemeClr val="bg1"/>
          </a:solidFill>
          <a:ln w="9525">
            <a:solidFill>
              <a:schemeClr val="bg1"/>
            </a:solidFill>
            <a:miter lim="800000"/>
            <a:headEnd/>
            <a:tailEnd/>
          </a:ln>
        </p:spPr>
        <p:txBody>
          <a:bodyPr wrap="none" anchor="ctr"/>
          <a:lstStyle/>
          <a:p>
            <a:r>
              <a:rPr lang="en-US" b="1"/>
              <a:t>Beaker of</a:t>
            </a:r>
          </a:p>
          <a:p>
            <a:r>
              <a:rPr lang="en-US" b="1"/>
              <a:t>cold water</a:t>
            </a:r>
          </a:p>
        </p:txBody>
      </p:sp>
      <p:sp>
        <p:nvSpPr>
          <p:cNvPr id="106503" name="Rectangle 10"/>
          <p:cNvSpPr>
            <a:spLocks noChangeArrowheads="1"/>
          </p:cNvSpPr>
          <p:nvPr/>
        </p:nvSpPr>
        <p:spPr bwMode="auto">
          <a:xfrm>
            <a:off x="4724400" y="4191000"/>
            <a:ext cx="3810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06504" name="AutoShape 11">
            <a:hlinkClick r:id="rId5" action="ppaction://hlinksldjump" highlightClick="1"/>
          </p:cNvPr>
          <p:cNvSpPr>
            <a:spLocks noChangeArrowheads="1"/>
          </p:cNvSpPr>
          <p:nvPr/>
        </p:nvSpPr>
        <p:spPr bwMode="auto">
          <a:xfrm>
            <a:off x="0" y="6119813"/>
            <a:ext cx="609600" cy="357187"/>
          </a:xfrm>
          <a:prstGeom prst="actionButtonBeginning">
            <a:avLst/>
          </a:prstGeom>
          <a:solidFill>
            <a:schemeClr val="bg1">
              <a:alpha val="50195"/>
            </a:schemeClr>
          </a:solidFill>
          <a:ln w="9525">
            <a:solidFill>
              <a:schemeClr val="bg1"/>
            </a:solidFill>
            <a:miter lim="800000"/>
            <a:headEnd/>
            <a:tailEnd/>
          </a:ln>
        </p:spPr>
        <p:txBody>
          <a:bodyPr wrap="none" anchor="ctr"/>
          <a:lstStyle/>
          <a:p>
            <a:endParaRPr lang="en-US"/>
          </a:p>
        </p:txBody>
      </p:sp>
      <p:sp>
        <p:nvSpPr>
          <p:cNvPr id="106505" name="Text Box 12"/>
          <p:cNvSpPr txBox="1">
            <a:spLocks noChangeArrowheads="1"/>
          </p:cNvSpPr>
          <p:nvPr/>
        </p:nvSpPr>
        <p:spPr bwMode="auto">
          <a:xfrm>
            <a:off x="3206750" y="6505575"/>
            <a:ext cx="2714625" cy="244475"/>
          </a:xfrm>
          <a:prstGeom prst="rect">
            <a:avLst/>
          </a:prstGeom>
          <a:noFill/>
          <a:ln w="9525">
            <a:noFill/>
            <a:miter lim="800000"/>
            <a:headEnd/>
            <a:tailEnd/>
          </a:ln>
        </p:spPr>
        <p:txBody>
          <a:bodyPr wrap="none">
            <a:spAutoFit/>
          </a:bodyPr>
          <a:lstStyle/>
          <a:p>
            <a:pPr algn="l"/>
            <a:r>
              <a:rPr lang="en-US" sz="1000">
                <a:solidFill>
                  <a:srgbClr val="000000"/>
                </a:solidFill>
              </a:rPr>
              <a:t>http://www.unit5.org/chemistry/GasLaws.html</a:t>
            </a:r>
            <a:endParaRPr lang="en-US"/>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solidFill>
          <a:srgbClr val="000066"/>
        </a:solidFill>
        <a:effectLst/>
      </p:bgPr>
    </p:bg>
    <p:spTree>
      <p:nvGrpSpPr>
        <p:cNvPr id="1" name=""/>
        <p:cNvGrpSpPr/>
        <p:nvPr/>
      </p:nvGrpSpPr>
      <p:grpSpPr>
        <a:xfrm>
          <a:off x="0" y="0"/>
          <a:ext cx="0" cy="0"/>
          <a:chOff x="0" y="0"/>
          <a:chExt cx="0" cy="0"/>
        </a:xfrm>
      </p:grpSpPr>
      <p:sp>
        <p:nvSpPr>
          <p:cNvPr id="1091590" name="Rectangle 6"/>
          <p:cNvSpPr>
            <a:spLocks noChangeArrowheads="1"/>
          </p:cNvSpPr>
          <p:nvPr/>
        </p:nvSpPr>
        <p:spPr bwMode="auto">
          <a:xfrm>
            <a:off x="3625850" y="431800"/>
            <a:ext cx="1808163" cy="579438"/>
          </a:xfrm>
          <a:prstGeom prst="rect">
            <a:avLst/>
          </a:prstGeom>
          <a:noFill/>
          <a:ln w="9525">
            <a:noFill/>
            <a:miter lim="800000"/>
            <a:headEnd/>
            <a:tailEnd/>
          </a:ln>
          <a:effectLst/>
        </p:spPr>
        <p:txBody>
          <a:bodyPr wrap="none">
            <a:spAutoFit/>
          </a:bodyPr>
          <a:lstStyle/>
          <a:p>
            <a:pPr algn="l">
              <a:defRPr/>
            </a:pPr>
            <a:r>
              <a:rPr lang="en-US" sz="3200">
                <a:solidFill>
                  <a:schemeClr val="bg1"/>
                </a:solidFill>
                <a:effectLst>
                  <a:outerShdw blurRad="38100" dist="38100" dir="2700000" algn="tl">
                    <a:srgbClr val="000000"/>
                  </a:outerShdw>
                </a:effectLst>
              </a:rPr>
              <a:t>Pressure</a:t>
            </a:r>
          </a:p>
        </p:txBody>
      </p:sp>
      <p:sp>
        <p:nvSpPr>
          <p:cNvPr id="107523" name="Rectangle 9"/>
          <p:cNvSpPr>
            <a:spLocks noChangeArrowheads="1"/>
          </p:cNvSpPr>
          <p:nvPr/>
        </p:nvSpPr>
        <p:spPr bwMode="auto">
          <a:xfrm>
            <a:off x="1019175" y="1552575"/>
            <a:ext cx="7305675" cy="3509963"/>
          </a:xfrm>
          <a:prstGeom prst="rect">
            <a:avLst/>
          </a:prstGeom>
          <a:noFill/>
          <a:ln w="9525">
            <a:noFill/>
            <a:miter lim="800000"/>
            <a:headEnd/>
            <a:tailEnd/>
          </a:ln>
        </p:spPr>
        <p:txBody>
          <a:bodyPr>
            <a:spAutoFit/>
          </a:bodyPr>
          <a:lstStyle/>
          <a:p>
            <a:pPr algn="l">
              <a:spcBef>
                <a:spcPct val="20000"/>
              </a:spcBef>
              <a:buClr>
                <a:schemeClr val="tx2"/>
              </a:buClr>
              <a:buFontTx/>
              <a:buBlip>
                <a:blip r:embed="rId3"/>
              </a:buBlip>
            </a:pPr>
            <a:r>
              <a:rPr lang="en-US" sz="2800">
                <a:solidFill>
                  <a:schemeClr val="bg1"/>
                </a:solidFill>
              </a:rPr>
              <a:t>Is caused by the collisions of molecules with the walls of a container</a:t>
            </a:r>
          </a:p>
          <a:p>
            <a:pPr algn="l">
              <a:spcBef>
                <a:spcPct val="20000"/>
              </a:spcBef>
              <a:buClr>
                <a:schemeClr val="tx2"/>
              </a:buClr>
              <a:buFontTx/>
              <a:buBlip>
                <a:blip r:embed="rId3"/>
              </a:buBlip>
            </a:pPr>
            <a:r>
              <a:rPr lang="en-US" sz="2800">
                <a:solidFill>
                  <a:schemeClr val="bg1"/>
                </a:solidFill>
              </a:rPr>
              <a:t>is equal to force/unit area</a:t>
            </a:r>
          </a:p>
          <a:p>
            <a:pPr algn="l">
              <a:spcBef>
                <a:spcPct val="20000"/>
              </a:spcBef>
              <a:buClr>
                <a:schemeClr val="tx2"/>
              </a:buClr>
              <a:buFontTx/>
              <a:buBlip>
                <a:blip r:embed="rId3"/>
              </a:buBlip>
            </a:pPr>
            <a:r>
              <a:rPr lang="en-US" sz="2800">
                <a:solidFill>
                  <a:schemeClr val="bg1"/>
                </a:solidFill>
              </a:rPr>
              <a:t>SI units = Newton/meter</a:t>
            </a:r>
            <a:r>
              <a:rPr lang="en-US" sz="2800" baseline="30000">
                <a:solidFill>
                  <a:schemeClr val="bg1"/>
                </a:solidFill>
              </a:rPr>
              <a:t>2</a:t>
            </a:r>
            <a:r>
              <a:rPr lang="en-US" sz="2800">
                <a:solidFill>
                  <a:schemeClr val="bg1"/>
                </a:solidFill>
              </a:rPr>
              <a:t> = 1 Pascal (Pa)</a:t>
            </a:r>
          </a:p>
          <a:p>
            <a:pPr algn="l">
              <a:spcBef>
                <a:spcPct val="20000"/>
              </a:spcBef>
              <a:buClr>
                <a:schemeClr val="tx2"/>
              </a:buClr>
              <a:buFontTx/>
              <a:buBlip>
                <a:blip r:embed="rId3"/>
              </a:buBlip>
            </a:pPr>
            <a:r>
              <a:rPr lang="en-US" sz="2800">
                <a:solidFill>
                  <a:schemeClr val="bg1"/>
                </a:solidFill>
              </a:rPr>
              <a:t>1 standard atmosphere = 101,325 Pa</a:t>
            </a:r>
          </a:p>
          <a:p>
            <a:pPr algn="l">
              <a:spcBef>
                <a:spcPct val="20000"/>
              </a:spcBef>
              <a:buClr>
                <a:schemeClr val="tx2"/>
              </a:buClr>
              <a:buFontTx/>
              <a:buBlip>
                <a:blip r:embed="rId3"/>
              </a:buBlip>
            </a:pPr>
            <a:r>
              <a:rPr lang="en-US" sz="2800">
                <a:solidFill>
                  <a:schemeClr val="bg1"/>
                </a:solidFill>
              </a:rPr>
              <a:t>1 standard atmosphere = 1 atm =</a:t>
            </a:r>
          </a:p>
          <a:p>
            <a:pPr lvl="1" algn="l">
              <a:spcBef>
                <a:spcPct val="20000"/>
              </a:spcBef>
            </a:pPr>
            <a:r>
              <a:rPr lang="en-US" sz="2800">
                <a:solidFill>
                  <a:schemeClr val="bg1"/>
                </a:solidFill>
              </a:rPr>
              <a:t>		760 mm Hg = 760 torr</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smtClean="0"/>
              <a:t>Pressure</a:t>
            </a:r>
          </a:p>
        </p:txBody>
      </p:sp>
      <p:sp>
        <p:nvSpPr>
          <p:cNvPr id="802822" name="Rectangle 6"/>
          <p:cNvSpPr>
            <a:spLocks noGrp="1" noChangeArrowheads="1"/>
          </p:cNvSpPr>
          <p:nvPr>
            <p:ph type="body" idx="1"/>
          </p:nvPr>
        </p:nvSpPr>
        <p:spPr/>
        <p:txBody>
          <a:bodyPr/>
          <a:lstStyle/>
          <a:p>
            <a:pPr eaLnBrk="1" hangingPunct="1">
              <a:spcBef>
                <a:spcPct val="50000"/>
              </a:spcBef>
              <a:buFontTx/>
              <a:buNone/>
              <a:defRPr/>
            </a:pPr>
            <a:r>
              <a:rPr lang="en-US" b="1" i="1" smtClean="0">
                <a:solidFill>
                  <a:schemeClr val="accent2"/>
                </a:solidFill>
                <a:effectLst>
                  <a:outerShdw blurRad="38100" dist="38100" dir="2700000" algn="tl">
                    <a:srgbClr val="C0C0C0"/>
                  </a:outerShdw>
                </a:effectLst>
              </a:rPr>
              <a:t>KEY UNITS AT SEA LEVEL</a:t>
            </a:r>
          </a:p>
          <a:p>
            <a:pPr lvl="1" eaLnBrk="1" hangingPunct="1">
              <a:spcBef>
                <a:spcPct val="50000"/>
              </a:spcBef>
              <a:buFontTx/>
              <a:buNone/>
              <a:defRPr/>
            </a:pPr>
            <a:r>
              <a:rPr lang="en-US" smtClean="0"/>
              <a:t>101.325 kPa (kilopascal)</a:t>
            </a:r>
          </a:p>
          <a:p>
            <a:pPr lvl="1" eaLnBrk="1" hangingPunct="1">
              <a:spcBef>
                <a:spcPct val="50000"/>
              </a:spcBef>
              <a:buFontTx/>
              <a:buNone/>
              <a:defRPr/>
            </a:pPr>
            <a:r>
              <a:rPr lang="en-US" smtClean="0"/>
              <a:t>1 atm </a:t>
            </a:r>
          </a:p>
          <a:p>
            <a:pPr lvl="1" eaLnBrk="1" hangingPunct="1">
              <a:spcBef>
                <a:spcPct val="50000"/>
              </a:spcBef>
              <a:buFontTx/>
              <a:buNone/>
              <a:defRPr/>
            </a:pPr>
            <a:r>
              <a:rPr lang="en-US" smtClean="0"/>
              <a:t>760 mm Hg</a:t>
            </a:r>
          </a:p>
          <a:p>
            <a:pPr lvl="1" eaLnBrk="1" hangingPunct="1">
              <a:spcBef>
                <a:spcPct val="50000"/>
              </a:spcBef>
              <a:buFontTx/>
              <a:buNone/>
              <a:defRPr/>
            </a:pPr>
            <a:r>
              <a:rPr lang="en-US" smtClean="0"/>
              <a:t>760 torr </a:t>
            </a:r>
          </a:p>
          <a:p>
            <a:pPr lvl="1" eaLnBrk="1" hangingPunct="1">
              <a:spcBef>
                <a:spcPct val="50000"/>
              </a:spcBef>
              <a:buFontTx/>
              <a:buNone/>
              <a:defRPr/>
            </a:pPr>
            <a:r>
              <a:rPr lang="en-US" smtClean="0"/>
              <a:t>14.7 psi</a:t>
            </a:r>
          </a:p>
        </p:txBody>
      </p:sp>
      <p:sp>
        <p:nvSpPr>
          <p:cNvPr id="18437" name="Rectangle 7"/>
          <p:cNvSpPr>
            <a:spLocks noChangeArrowheads="1"/>
          </p:cNvSpPr>
          <p:nvPr/>
        </p:nvSpPr>
        <p:spPr bwMode="auto">
          <a:xfrm>
            <a:off x="2698750" y="6554788"/>
            <a:ext cx="3730625" cy="336550"/>
          </a:xfrm>
          <a:prstGeom prst="rect">
            <a:avLst/>
          </a:prstGeom>
          <a:noFill/>
          <a:ln w="9525">
            <a:noFill/>
            <a:miter lim="800000"/>
            <a:headEnd/>
            <a:tailEnd/>
          </a:ln>
        </p:spPr>
        <p:txBody>
          <a:bodyPr wrap="none">
            <a:spAutoFit/>
          </a:bodyPr>
          <a:lstStyle/>
          <a:p>
            <a:pPr algn="l"/>
            <a:r>
              <a:rPr lang="en-US" sz="800"/>
              <a:t>Courtesy Christy Johannesson www.nisd.net/communicationsarts/pages/chem</a:t>
            </a:r>
          </a:p>
          <a:p>
            <a:pPr algn="l"/>
            <a:endParaRPr lang="en-US" sz="800"/>
          </a:p>
        </p:txBody>
      </p:sp>
      <p:grpSp>
        <p:nvGrpSpPr>
          <p:cNvPr id="2" name="Group 11"/>
          <p:cNvGrpSpPr>
            <a:grpSpLocks/>
          </p:cNvGrpSpPr>
          <p:nvPr/>
        </p:nvGrpSpPr>
        <p:grpSpPr bwMode="auto">
          <a:xfrm>
            <a:off x="4191000" y="3505200"/>
            <a:ext cx="3403600" cy="2667000"/>
            <a:chOff x="3059" y="1968"/>
            <a:chExt cx="2144" cy="1680"/>
          </a:xfrm>
        </p:grpSpPr>
        <p:sp>
          <p:nvSpPr>
            <p:cNvPr id="18441" name="AutoShape 9"/>
            <p:cNvSpPr>
              <a:spLocks noChangeArrowheads="1"/>
            </p:cNvSpPr>
            <p:nvPr/>
          </p:nvSpPr>
          <p:spPr bwMode="auto">
            <a:xfrm>
              <a:off x="3059" y="1968"/>
              <a:ext cx="2144" cy="1680"/>
            </a:xfrm>
            <a:prstGeom prst="star16">
              <a:avLst>
                <a:gd name="adj" fmla="val 37500"/>
              </a:avLst>
            </a:prstGeom>
            <a:solidFill>
              <a:srgbClr val="B3C5FF"/>
            </a:solidFill>
            <a:ln w="28575">
              <a:solidFill>
                <a:srgbClr val="000000"/>
              </a:solidFill>
              <a:miter lim="800000"/>
              <a:headEnd/>
              <a:tailEnd/>
            </a:ln>
          </p:spPr>
          <p:txBody>
            <a:bodyPr wrap="none" anchor="ctr"/>
            <a:lstStyle/>
            <a:p>
              <a:pPr eaLnBrk="0" hangingPunct="0"/>
              <a:endParaRPr lang="en-US" sz="2400">
                <a:latin typeface="Times New Roman" pitchFamily="18" charset="0"/>
              </a:endParaRPr>
            </a:p>
          </p:txBody>
        </p:sp>
        <p:graphicFrame>
          <p:nvGraphicFramePr>
            <p:cNvPr id="18434" name="Object 10"/>
            <p:cNvGraphicFramePr>
              <a:graphicFrameLocks noChangeAspect="1"/>
            </p:cNvGraphicFramePr>
            <p:nvPr/>
          </p:nvGraphicFramePr>
          <p:xfrm>
            <a:off x="3360" y="2314"/>
            <a:ext cx="1492" cy="1007"/>
          </p:xfrm>
          <a:graphic>
            <a:graphicData uri="http://schemas.openxmlformats.org/presentationml/2006/ole">
              <mc:AlternateContent xmlns:mc="http://schemas.openxmlformats.org/markup-compatibility/2006">
                <mc:Choice xmlns:v="urn:schemas-microsoft-com:vml" Requires="v">
                  <p:oleObj spid="_x0000_s18435" name="Equation" r:id="rId4" imgW="672840" imgH="393480" progId="Equation.3">
                    <p:embed/>
                  </p:oleObj>
                </mc:Choice>
                <mc:Fallback>
                  <p:oleObj name="Equation" r:id="rId4" imgW="672840" imgH="39348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 y="2314"/>
                          <a:ext cx="1492" cy="10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8439" name="Picture 12" descr="sealevel"/>
          <p:cNvPicPr>
            <a:picLocks noChangeAspect="1" noChangeArrowheads="1"/>
          </p:cNvPicPr>
          <p:nvPr/>
        </p:nvPicPr>
        <p:blipFill>
          <a:blip r:embed="rId6" cstate="print"/>
          <a:srcRect b="5833"/>
          <a:stretch>
            <a:fillRect/>
          </a:stretch>
        </p:blipFill>
        <p:spPr bwMode="auto">
          <a:xfrm>
            <a:off x="7315200" y="228600"/>
            <a:ext cx="1533525" cy="2590800"/>
          </a:xfrm>
          <a:prstGeom prst="rect">
            <a:avLst/>
          </a:prstGeom>
          <a:noFill/>
          <a:ln w="9525">
            <a:noFill/>
            <a:miter lim="800000"/>
            <a:headEnd/>
            <a:tailEnd/>
          </a:ln>
        </p:spPr>
      </p:pic>
      <p:sp>
        <p:nvSpPr>
          <p:cNvPr id="18440" name="Text Box 13"/>
          <p:cNvSpPr txBox="1">
            <a:spLocks noChangeArrowheads="1"/>
          </p:cNvSpPr>
          <p:nvPr/>
        </p:nvSpPr>
        <p:spPr bwMode="auto">
          <a:xfrm>
            <a:off x="7543800" y="2819400"/>
            <a:ext cx="1017588" cy="336550"/>
          </a:xfrm>
          <a:prstGeom prst="rect">
            <a:avLst/>
          </a:prstGeom>
          <a:noFill/>
          <a:ln w="9525">
            <a:noFill/>
            <a:miter lim="800000"/>
            <a:headEnd/>
            <a:tailEnd/>
          </a:ln>
        </p:spPr>
        <p:txBody>
          <a:bodyPr wrap="none">
            <a:spAutoFit/>
          </a:bodyPr>
          <a:lstStyle/>
          <a:p>
            <a:pPr algn="l"/>
            <a:r>
              <a:rPr lang="en-US" sz="1600"/>
              <a:t>Sea level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TIMING" val="|0.5|1.7|1.|0.8|0.8"/>
</p:tagLst>
</file>

<file path=ppt/tags/tag11.xml><?xml version="1.0" encoding="utf-8"?>
<p:tagLst xmlns:a="http://schemas.openxmlformats.org/drawingml/2006/main" xmlns:r="http://schemas.openxmlformats.org/officeDocument/2006/relationships" xmlns:p="http://schemas.openxmlformats.org/presentationml/2006/main">
  <p:tag name="TIMING" val="|0.5|1.9|1.|0.8|0.8"/>
</p:tagLst>
</file>

<file path=ppt/tags/tag12.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0.8|4.7|17.6"/>
</p:tagLst>
</file>

<file path=ppt/tags/tag3.xml><?xml version="1.0" encoding="utf-8"?>
<p:tagLst xmlns:a="http://schemas.openxmlformats.org/drawingml/2006/main" xmlns:r="http://schemas.openxmlformats.org/officeDocument/2006/relationships" xmlns:p="http://schemas.openxmlformats.org/presentationml/2006/main">
  <p:tag name="TIMING" val="|16.5"/>
</p:tagLst>
</file>

<file path=ppt/tags/tag4.xml><?xml version="1.0" encoding="utf-8"?>
<p:tagLst xmlns:a="http://schemas.openxmlformats.org/drawingml/2006/main" xmlns:r="http://schemas.openxmlformats.org/officeDocument/2006/relationships" xmlns:p="http://schemas.openxmlformats.org/presentationml/2006/main">
  <p:tag name="TIMING" val="|3.9|0.9|1.6"/>
</p:tagLst>
</file>

<file path=ppt/tags/tag5.xml><?xml version="1.0" encoding="utf-8"?>
<p:tagLst xmlns:a="http://schemas.openxmlformats.org/drawingml/2006/main" xmlns:r="http://schemas.openxmlformats.org/officeDocument/2006/relationships" xmlns:p="http://schemas.openxmlformats.org/presentationml/2006/main">
  <p:tag name="TIMING" val="|2.1|1.5"/>
</p:tagLst>
</file>

<file path=ppt/tags/tag6.xml><?xml version="1.0" encoding="utf-8"?>
<p:tagLst xmlns:a="http://schemas.openxmlformats.org/drawingml/2006/main" xmlns:r="http://schemas.openxmlformats.org/officeDocument/2006/relationships" xmlns:p="http://schemas.openxmlformats.org/presentationml/2006/main">
  <p:tag name="TIMING" val="|2.1|1.5"/>
</p:tagLst>
</file>

<file path=ppt/tags/tag7.xml><?xml version="1.0" encoding="utf-8"?>
<p:tagLst xmlns:a="http://schemas.openxmlformats.org/drawingml/2006/main" xmlns:r="http://schemas.openxmlformats.org/officeDocument/2006/relationships" xmlns:p="http://schemas.openxmlformats.org/presentationml/2006/main">
  <p:tag name="TIMING" val="|2.1|1.5"/>
</p:tagLst>
</file>

<file path=ppt/tags/tag8.xml><?xml version="1.0" encoding="utf-8"?>
<p:tagLst xmlns:a="http://schemas.openxmlformats.org/drawingml/2006/main" xmlns:r="http://schemas.openxmlformats.org/officeDocument/2006/relationships" xmlns:p="http://schemas.openxmlformats.org/presentationml/2006/main">
  <p:tag name="TIMING" val="|2.4|0.8|2.3"/>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FFFF00"/>
      </a:hlink>
      <a:folHlink>
        <a:srgbClr val="20179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FFFF00"/>
        </a:hlink>
        <a:folHlink>
          <a:srgbClr val="20179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777777"/>
      </a:folHlink>
    </a:clrScheme>
    <a:fontScheme name="3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3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777777"/>
        </a:folHlink>
      </a:clrScheme>
      <a:clrMap bg1="lt1" tx1="dk1" bg2="lt2" tx2="dk2" accent1="accent1" accent2="accent2" accent3="accent3" accent4="accent4" accent5="accent5" accent6="accent6" hlink="hlink" folHlink="folHlink"/>
    </a:extraClrScheme>
    <a:extraClrScheme>
      <a:clrScheme name="3_Default Design 9">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333333"/>
        </a:folHlink>
      </a:clrScheme>
      <a:clrMap bg1="lt1" tx1="dk1" bg2="lt2" tx2="dk2" accent1="accent1" accent2="accent2" accent3="accent3" accent4="accent4" accent5="accent5" accent6="accent6" hlink="hlink" folHlink="folHlink"/>
    </a:extraClrScheme>
    <a:extraClrScheme>
      <a:clrScheme name="3_Default Design 10">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969696"/>
        </a:folHlink>
      </a:clrScheme>
      <a:clrMap bg1="lt1" tx1="dk1" bg2="lt2" tx2="dk2" accent1="accent1" accent2="accent2" accent3="accent3" accent4="accent4" accent5="accent5" accent6="accent6" hlink="hlink" folHlink="folHlink"/>
    </a:extraClrScheme>
    <a:extraClrScheme>
      <a:clrScheme name="3_Default Design 1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hemistry Format">
  <a:themeElements>
    <a:clrScheme name="Chemistry Forma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hemistry Format">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Chemistry Forma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hemistry Forma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hemistry Forma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hemistry Forma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hemistry Forma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hemistry Forma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hemistry Forma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0.xml><?xml version="1.0" encoding="utf-8"?>
<a:themeOverride xmlns:a="http://schemas.openxmlformats.org/drawingml/2006/main">
  <a:clrScheme name="3_Default Design 9">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333333"/>
    </a:folHlink>
  </a:clrScheme>
</a:themeOverride>
</file>

<file path=ppt/theme/themeOverride11.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2.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3.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4.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15.xml><?xml version="1.0" encoding="utf-8"?>
<a:themeOverride xmlns:a="http://schemas.openxmlformats.org/drawingml/2006/main">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themeOverride>
</file>

<file path=ppt/theme/themeOverride3.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5F5F5F"/>
    </a:folHlink>
  </a:clrScheme>
</a:themeOverride>
</file>

<file path=ppt/theme/themeOverride5.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3366FF"/>
    </a:folHlink>
  </a:clrScheme>
</a:themeOverride>
</file>

<file path=ppt/theme/themeOverride7.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8.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ppt/theme/themeOverride9.xml><?xml version="1.0" encoding="utf-8"?>
<a:themeOverride xmlns:a="http://schemas.openxmlformats.org/drawingml/2006/main">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themeOverride>
</file>

<file path=docProps/app.xml><?xml version="1.0" encoding="utf-8"?>
<Properties xmlns="http://schemas.openxmlformats.org/officeDocument/2006/extended-properties" xmlns:vt="http://schemas.openxmlformats.org/officeDocument/2006/docPropsVTypes">
  <TotalTime>6146</TotalTime>
  <Words>10492</Words>
  <Application>Microsoft Office PowerPoint</Application>
  <PresentationFormat>On-screen Show (4:3)</PresentationFormat>
  <Paragraphs>2614</Paragraphs>
  <Slides>193</Slides>
  <Notes>179</Notes>
  <HiddenSlides>44</HiddenSlides>
  <MMClips>37</MMClips>
  <ScaleCrop>false</ScaleCrop>
  <HeadingPairs>
    <vt:vector size="8" baseType="variant">
      <vt:variant>
        <vt:lpstr>Theme</vt:lpstr>
      </vt:variant>
      <vt:variant>
        <vt:i4>6</vt:i4>
      </vt:variant>
      <vt:variant>
        <vt:lpstr>Embedded OLE Servers</vt:lpstr>
      </vt:variant>
      <vt:variant>
        <vt:i4>7</vt:i4>
      </vt:variant>
      <vt:variant>
        <vt:lpstr>Slide Titles</vt:lpstr>
      </vt:variant>
      <vt:variant>
        <vt:i4>193</vt:i4>
      </vt:variant>
      <vt:variant>
        <vt:lpstr>Custom Shows</vt:lpstr>
      </vt:variant>
      <vt:variant>
        <vt:i4>19</vt:i4>
      </vt:variant>
    </vt:vector>
  </HeadingPairs>
  <TitlesOfParts>
    <vt:vector size="225" baseType="lpstr">
      <vt:lpstr>1_Default Design</vt:lpstr>
      <vt:lpstr>Default Design</vt:lpstr>
      <vt:lpstr>2_Default Design</vt:lpstr>
      <vt:lpstr>3_Default Design</vt:lpstr>
      <vt:lpstr>Chemistry Format</vt:lpstr>
      <vt:lpstr>Office Theme</vt:lpstr>
      <vt:lpstr>Clip</vt:lpstr>
      <vt:lpstr>Sound Recorder Document</vt:lpstr>
      <vt:lpstr>Wave Sound</vt:lpstr>
      <vt:lpstr>Microsoft Equation 3.0</vt:lpstr>
      <vt:lpstr>Photo Editor Photo</vt:lpstr>
      <vt:lpstr>CorelDRAW!</vt:lpstr>
      <vt:lpstr>Equation</vt:lpstr>
      <vt:lpstr>The Gas Laws</vt:lpstr>
      <vt:lpstr>Table of Contents ‘Gas Laws’</vt:lpstr>
      <vt:lpstr>Gases</vt:lpstr>
      <vt:lpstr>Lecture Outline – The Gas Laws</vt:lpstr>
      <vt:lpstr>Vocabulary - Gas Laws</vt:lpstr>
      <vt:lpstr>World of Chemistry The Annenberg Film Series</vt:lpstr>
      <vt:lpstr>Greenhouse Effect</vt:lpstr>
      <vt:lpstr>Earth as a Closed System</vt:lpstr>
      <vt:lpstr>The Earth’s Atmosphere</vt:lpstr>
      <vt:lpstr>PowerPoint Presentation</vt:lpstr>
      <vt:lpstr>Video - Crisis in the Atmosphere</vt:lpstr>
      <vt:lpstr>Global Warming</vt:lpstr>
      <vt:lpstr>Global Warming</vt:lpstr>
      <vt:lpstr>PowerPoint Presentation</vt:lpstr>
      <vt:lpstr>PowerPoint Presentation</vt:lpstr>
      <vt:lpstr>Greenhouse Gases</vt:lpstr>
      <vt:lpstr>PowerPoint Presentation</vt:lpstr>
      <vt:lpstr>PowerPoint Presentation</vt:lpstr>
      <vt:lpstr>PowerPoint Presentation</vt:lpstr>
      <vt:lpstr>The Earths Atmosphere</vt:lpstr>
      <vt:lpstr>PowerPoint Presentation</vt:lpstr>
      <vt:lpstr>PowerPoint Presentation</vt:lpstr>
      <vt:lpstr>PowerPoint Presentation</vt:lpstr>
      <vt:lpstr>Greenhouse Effect</vt:lpstr>
      <vt:lpstr>Greenhouse Effect</vt:lpstr>
      <vt:lpstr>What can we do?</vt:lpstr>
      <vt:lpstr>Sources of Energy</vt:lpstr>
      <vt:lpstr>Ozone</vt:lpstr>
      <vt:lpstr>Ozone Depletion</vt:lpstr>
      <vt:lpstr>Depletion of the Ozone Layer</vt:lpstr>
      <vt:lpstr>Freon (CFC’s)</vt:lpstr>
      <vt:lpstr>Mechanism of Ozone Depletion</vt:lpstr>
      <vt:lpstr>Ozone Hole Grows Larger</vt:lpstr>
      <vt:lpstr>Monthly Change in Ozone</vt:lpstr>
      <vt:lpstr>PowerPoint Presentation</vt:lpstr>
      <vt:lpstr>Ultraviolet Radiation</vt:lpstr>
      <vt:lpstr>Greenhouse Effect   vs.  Ozone Hole</vt:lpstr>
      <vt:lpstr>Kinetic Molecular Theory</vt:lpstr>
      <vt:lpstr>Collisions of Gas Particles</vt:lpstr>
      <vt:lpstr>Collisions of Gas Particles</vt:lpstr>
      <vt:lpstr>Kinetic Theory</vt:lpstr>
      <vt:lpstr>Kinetic Molecular Theory</vt:lpstr>
      <vt:lpstr>Kinetic Molecular Theory</vt:lpstr>
      <vt:lpstr>Kinetic Molecular Theory (KMT)</vt:lpstr>
      <vt:lpstr>PowerPoint Presentation</vt:lpstr>
      <vt:lpstr>Elastic vs. Inelastic Collisions</vt:lpstr>
      <vt:lpstr>Elastic vs. Inelastic Collisions</vt:lpstr>
      <vt:lpstr>Elastic Collision</vt:lpstr>
      <vt:lpstr>Model Gas Behavior</vt:lpstr>
      <vt:lpstr>Kinetic Molecular Theory</vt:lpstr>
      <vt:lpstr>Molecular Velocities</vt:lpstr>
      <vt:lpstr>Real Gases</vt:lpstr>
      <vt:lpstr>Characteristics of Gases</vt:lpstr>
      <vt:lpstr>Characteristics of Gases</vt:lpstr>
      <vt:lpstr>Properties of Gases</vt:lpstr>
      <vt:lpstr>Pressure - Temperature - Volume Relationship</vt:lpstr>
      <vt:lpstr>Direct vs. Indirect</vt:lpstr>
      <vt:lpstr>Pressure - Temperature - Volume Relationship</vt:lpstr>
      <vt:lpstr>Pressure and Balloons</vt:lpstr>
      <vt:lpstr>Balloon Riddle</vt:lpstr>
      <vt:lpstr>Behavior of Gases</vt:lpstr>
      <vt:lpstr>Kinetic Theory and the Gas Laws</vt:lpstr>
      <vt:lpstr>Kinetic Theory and the Gas Laws</vt:lpstr>
      <vt:lpstr>Molar Volume</vt:lpstr>
      <vt:lpstr>Molar Volume</vt:lpstr>
      <vt:lpstr>Volume and Number of Moles</vt:lpstr>
      <vt:lpstr>Volume and Number of Moles</vt:lpstr>
      <vt:lpstr>A Gas Sample is Compressed</vt:lpstr>
      <vt:lpstr>Avagadro's Hypothesis</vt:lpstr>
      <vt:lpstr>Avogadro’s Hypothesis</vt:lpstr>
      <vt:lpstr>PowerPoint Presentation</vt:lpstr>
      <vt:lpstr>Volume vs. Quantity  of Gas</vt:lpstr>
      <vt:lpstr>Same Gas, Volume, and Temperature, but…</vt:lpstr>
      <vt:lpstr>Same Gas, Volume, and Temperature, but…  different numbers of moles</vt:lpstr>
      <vt:lpstr>Adding and Removing Gases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Gas Cylinders</vt:lpstr>
      <vt:lpstr>PowerPoint Presentation</vt:lpstr>
      <vt:lpstr>Changing the Size of the Container</vt:lpstr>
      <vt:lpstr>PowerPoint Presentation</vt:lpstr>
      <vt:lpstr>Temperature</vt:lpstr>
      <vt:lpstr>STP</vt:lpstr>
      <vt:lpstr>Unit Conversions for the Gas Laws</vt:lpstr>
      <vt:lpstr>Air Pressure</vt:lpstr>
      <vt:lpstr>Pressure</vt:lpstr>
      <vt:lpstr>Pressure</vt:lpstr>
      <vt:lpstr>PowerPoint Presentation</vt:lpstr>
      <vt:lpstr>Force = Pressure / Area</vt:lpstr>
      <vt:lpstr>PowerPoint Presentation</vt:lpstr>
      <vt:lpstr>Can Crushing</vt:lpstr>
      <vt:lpstr>Ammonia Fountain</vt:lpstr>
      <vt:lpstr>PowerPoint Presentation</vt:lpstr>
      <vt:lpstr>Pressure</vt:lpstr>
      <vt:lpstr>PowerPoint Presentation</vt:lpstr>
      <vt:lpstr>Barometer</vt:lpstr>
      <vt:lpstr>   Barometer</vt:lpstr>
      <vt:lpstr>How to Measure Pressure</vt:lpstr>
      <vt:lpstr>PowerPoint Presentation</vt:lpstr>
      <vt:lpstr>Barometer</vt:lpstr>
      <vt:lpstr>Barometer</vt:lpstr>
      <vt:lpstr>Barometers</vt:lpstr>
      <vt:lpstr>Boiling vs. Evaporation</vt:lpstr>
      <vt:lpstr>Boiling Point on Mt. Everest</vt:lpstr>
      <vt:lpstr>Boiling Point on Mt. Everest</vt:lpstr>
      <vt:lpstr>Boiling Point on Mt. Everest</vt:lpstr>
      <vt:lpstr>Manometer</vt:lpstr>
      <vt:lpstr>PowerPoint Presentation</vt:lpstr>
      <vt:lpstr>Manometer</vt:lpstr>
      <vt:lpstr>Manometer</vt:lpstr>
      <vt:lpstr>Manometer</vt:lpstr>
      <vt:lpstr>Manometer</vt:lpstr>
      <vt:lpstr>Manometer</vt:lpstr>
      <vt:lpstr>Manometer</vt:lpstr>
      <vt:lpstr>Manometer</vt:lpstr>
      <vt:lpstr>Manometer</vt:lpstr>
      <vt:lpstr>Manometer</vt:lpstr>
      <vt:lpstr>Manometer</vt:lpstr>
      <vt:lpstr>Manometer</vt:lpstr>
      <vt:lpstr>“Mystery” U-tube</vt:lpstr>
      <vt:lpstr>‘Net’ Pressure</vt:lpstr>
      <vt:lpstr>Barometer</vt:lpstr>
      <vt:lpstr>Reading a Vernier</vt:lpstr>
      <vt:lpstr>PowerPoint Presentation</vt:lpstr>
      <vt:lpstr>PowerPoint Presentation</vt:lpstr>
      <vt:lpstr>PowerPoint Presentation</vt:lpstr>
      <vt:lpstr>Boltzmann Distributions</vt:lpstr>
      <vt:lpstr>PowerPoint Presentation</vt:lpstr>
      <vt:lpstr>Boltzmann Distribution</vt:lpstr>
      <vt:lpstr>PowerPoint Presentation</vt:lpstr>
      <vt:lpstr>Hot vs. Cold Tea</vt:lpstr>
      <vt:lpstr>PowerPoint Presentation</vt:lpstr>
      <vt:lpstr>PowerPoint Presentation</vt:lpstr>
      <vt:lpstr>PowerPoint Presentation</vt:lpstr>
      <vt:lpstr>PowerPoint Presentation</vt:lpstr>
      <vt:lpstr>PowerPoint Presentation</vt:lpstr>
      <vt:lpstr>Manometers</vt:lpstr>
      <vt:lpstr>Vapor Pressure</vt:lpstr>
      <vt:lpstr>Evaporation</vt:lpstr>
      <vt:lpstr>Evaporation</vt:lpstr>
      <vt:lpstr>Evaporation</vt:lpstr>
      <vt:lpstr>How Vapor Pressure is Measured</vt:lpstr>
      <vt:lpstr>Manometer</vt:lpstr>
      <vt:lpstr>Manometer A</vt:lpstr>
      <vt:lpstr>Manometer B</vt:lpstr>
      <vt:lpstr>The Manometer and Vapor Pressure</vt:lpstr>
      <vt:lpstr>Barometer &amp; Manometer</vt:lpstr>
      <vt:lpstr>Pressure and Temperature</vt:lpstr>
      <vt:lpstr>PowerPoint Presentation</vt:lpstr>
      <vt:lpstr>PowerPoint Presentation</vt:lpstr>
      <vt:lpstr>PowerPoint Presentation</vt:lpstr>
      <vt:lpstr>PowerPoint Presentation</vt:lpstr>
      <vt:lpstr>Vapor Pressure</vt:lpstr>
      <vt:lpstr>PowerPoint Presentation</vt:lpstr>
      <vt:lpstr>Vapor Pressure</vt:lpstr>
      <vt:lpstr>PowerPoint Presentation</vt:lpstr>
      <vt:lpstr>PowerPoint Presentation</vt:lpstr>
      <vt:lpstr>Water Molecules in Liquid and Steam</vt:lpstr>
      <vt:lpstr>Microscopic view of a liquid near its surface</vt:lpstr>
      <vt:lpstr>Behavior of a liquid in a closed container</vt:lpstr>
      <vt:lpstr>Water rapidly boiling on a stove</vt:lpstr>
      <vt:lpstr>PowerPoint Presentation</vt:lpstr>
      <vt:lpstr>PowerPoint Presentation</vt:lpstr>
      <vt:lpstr>Formation of a bubble is opposed by the pressure of the atmosphere</vt:lpstr>
      <vt:lpstr>Vapor Pressure</vt:lpstr>
      <vt:lpstr>Boiling Point and Pressure</vt:lpstr>
      <vt:lpstr>Vapor Pressure and Boiling</vt:lpstr>
      <vt:lpstr>Heating / Cooling Curve of Water</vt:lpstr>
      <vt:lpstr>Gas Collected Over Water</vt:lpstr>
      <vt:lpstr>Measuring the Vapor Pressure of a Liquid</vt:lpstr>
      <vt:lpstr>Gas Mixtures and Dalton’s Law</vt:lpstr>
      <vt:lpstr>Gases Dissolved in Liquids</vt:lpstr>
      <vt:lpstr>Gas Law Calculations</vt:lpstr>
      <vt:lpstr>The Gas Laws</vt:lpstr>
      <vt:lpstr>Gas Law Calculations</vt:lpstr>
      <vt:lpstr>History of Science Gas Laws</vt:lpstr>
      <vt:lpstr>Scientists</vt:lpstr>
      <vt:lpstr>Gas Demonstrations</vt:lpstr>
      <vt:lpstr>Self-Cooling Can</vt:lpstr>
      <vt:lpstr>Self-Cooling Can</vt:lpstr>
      <vt:lpstr>Self-Cooling Can</vt:lpstr>
      <vt:lpstr>Liquid Nitrogen Tank</vt:lpstr>
      <vt:lpstr>Liquid Nitrogen Tank</vt:lpstr>
      <vt:lpstr>Liquid Nitrogen (N2)</vt:lpstr>
      <vt:lpstr>Pressure Gauge for N2</vt:lpstr>
      <vt:lpstr>Liquid Nitrogen</vt:lpstr>
      <vt:lpstr>Resources - Gas Laws</vt:lpstr>
      <vt:lpstr>KEYS - Gas Laws</vt:lpstr>
      <vt:lpstr>Greenhouse Effect</vt:lpstr>
      <vt:lpstr>Ozone</vt:lpstr>
      <vt:lpstr>Kinetic Molecular Theory</vt:lpstr>
      <vt:lpstr>Boyle's Law</vt:lpstr>
      <vt:lpstr>Breathing</vt:lpstr>
      <vt:lpstr>Graham's Law of Diffusion</vt:lpstr>
      <vt:lpstr>Charles's Law</vt:lpstr>
      <vt:lpstr>Combined Gas Law</vt:lpstr>
      <vt:lpstr>Bernoulli's Principle</vt:lpstr>
      <vt:lpstr>Space Shuttle</vt:lpstr>
      <vt:lpstr>Dalton's Partial Pressures</vt:lpstr>
      <vt:lpstr>Ideal vs. Real Gases</vt:lpstr>
      <vt:lpstr>Air Pressure</vt:lpstr>
      <vt:lpstr>Barometer</vt:lpstr>
      <vt:lpstr>Diffusion</vt:lpstr>
      <vt:lpstr>Manometer</vt:lpstr>
      <vt:lpstr>Vapor Pressure</vt:lpstr>
      <vt:lpstr>Self Cooling Can</vt:lpstr>
      <vt:lpstr>Liquid Nitrogen Tank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Gas Laws</dc:title>
  <dc:subject>Chemistry</dc:subject>
  <dc:creator>Jeff  Christopherson</dc:creator>
  <cp:keywords>enviroment, ozone, greenhouse effect, global warming, kineticmoleculartheory, Boyles law, Charles law, Grahams law of diffusion, Ideal gaslaw, combined gas law, air pressure, barometer, manometer, vapor pressure, Bernoullis principle, freon</cp:keywords>
  <dc:description>Enviromental aspects of ozone depletion and greenouse effect.  Kinetic Molecular theory and the gas laws. How to measure gas pressure (manometer and barometer).</dc:description>
  <cp:lastModifiedBy>Christopherson, Jeff</cp:lastModifiedBy>
  <cp:revision>696</cp:revision>
  <dcterms:created xsi:type="dcterms:W3CDTF">2001-12-23T01:40:27Z</dcterms:created>
  <dcterms:modified xsi:type="dcterms:W3CDTF">2012-02-09T19:00:30Z</dcterms:modified>
  <cp:category>Unit 8 - Chemistry</cp:category>
</cp:coreProperties>
</file>