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2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7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868A36D-983E-451E-8E44-AE366C43836C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9DDDA28-DDE1-458A-9D57-971B099A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95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Sample is sold as magnesium sulfate </a:t>
            </a:r>
            <a:r>
              <a:rPr lang="en-US" dirty="0" err="1" smtClean="0"/>
              <a:t>heptahydrate</a:t>
            </a:r>
            <a:r>
              <a:rPr lang="en-US" dirty="0" smtClean="0"/>
              <a:t>.  It should contain 7 water molecules and be 50.2% water.</a:t>
            </a:r>
          </a:p>
          <a:p>
            <a:r>
              <a:rPr lang="en-US" dirty="0" smtClean="0"/>
              <a:t>Percent error is (actual – experimental) / </a:t>
            </a:r>
            <a:r>
              <a:rPr lang="en-US" smtClean="0"/>
              <a:t>actual value.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DA28-DDE1-458A-9D57-971B099A74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65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CED-C0A8-4C5C-ABAB-67B59EF9D918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0484-43F7-45BE-B7FA-8E2DA30C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8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CED-C0A8-4C5C-ABAB-67B59EF9D918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0484-43F7-45BE-B7FA-8E2DA30C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54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CED-C0A8-4C5C-ABAB-67B59EF9D918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0484-43F7-45BE-B7FA-8E2DA30C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1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CED-C0A8-4C5C-ABAB-67B59EF9D918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0484-43F7-45BE-B7FA-8E2DA30C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1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CED-C0A8-4C5C-ABAB-67B59EF9D918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0484-43F7-45BE-B7FA-8E2DA30C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1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CED-C0A8-4C5C-ABAB-67B59EF9D918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0484-43F7-45BE-B7FA-8E2DA30C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1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CED-C0A8-4C5C-ABAB-67B59EF9D918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0484-43F7-45BE-B7FA-8E2DA30C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4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CED-C0A8-4C5C-ABAB-67B59EF9D918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0484-43F7-45BE-B7FA-8E2DA30C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9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CED-C0A8-4C5C-ABAB-67B59EF9D918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0484-43F7-45BE-B7FA-8E2DA30C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5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CED-C0A8-4C5C-ABAB-67B59EF9D918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0484-43F7-45BE-B7FA-8E2DA30C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8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CED-C0A8-4C5C-ABAB-67B59EF9D918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0484-43F7-45BE-B7FA-8E2DA30C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0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0BCED-C0A8-4C5C-ABAB-67B59EF9D918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0484-43F7-45BE-B7FA-8E2DA30C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0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40564" y="762000"/>
            <a:ext cx="7133684" cy="62170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A    mass of crucible		24.06 g             	C</a:t>
            </a:r>
          </a:p>
          <a:p>
            <a:r>
              <a:rPr lang="en-US" dirty="0" smtClean="0"/>
              <a:t>  B    crucible + hydrate		28.30 g		C  +  MN </a:t>
            </a:r>
            <a:r>
              <a:rPr lang="en-US" sz="1400" b="1" baseline="30000" dirty="0" smtClean="0"/>
              <a:t>.</a:t>
            </a:r>
            <a:r>
              <a:rPr lang="en-US" dirty="0" smtClean="0"/>
              <a:t> xH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r>
              <a:rPr lang="en-US" dirty="0" smtClean="0"/>
              <a:t>  C    hydrate  (B – C)		4.24 g		</a:t>
            </a:r>
            <a:r>
              <a:rPr lang="en-US" dirty="0" smtClean="0"/>
              <a:t> MN </a:t>
            </a:r>
            <a:r>
              <a:rPr lang="en-US" sz="1400" b="1" baseline="30000" dirty="0" smtClean="0"/>
              <a:t>.</a:t>
            </a:r>
            <a:r>
              <a:rPr lang="en-US" dirty="0" smtClean="0"/>
              <a:t> xH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endParaRPr lang="en-US" dirty="0"/>
          </a:p>
          <a:p>
            <a:r>
              <a:rPr lang="en-US" dirty="0" smtClean="0"/>
              <a:t>*D   final heated hydrate + crucible	26.36 g		C  +  MN</a:t>
            </a:r>
            <a:br>
              <a:rPr lang="en-US" dirty="0" smtClean="0"/>
            </a:br>
            <a:r>
              <a:rPr lang="en-US" dirty="0" smtClean="0"/>
              <a:t>  E     anhydrous salt  (D – A)		  2.30 g		MN</a:t>
            </a:r>
          </a:p>
          <a:p>
            <a:r>
              <a:rPr lang="en-US" dirty="0"/>
              <a:t> </a:t>
            </a:r>
            <a:r>
              <a:rPr lang="en-US" dirty="0" smtClean="0"/>
              <a:t> F    water removed  (D – B)  or (C – E)	  1.94 g		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                                                                                / </a:t>
            </a:r>
            <a:r>
              <a:rPr lang="en-US" dirty="0" smtClean="0"/>
              <a:t>0.01912 </a:t>
            </a:r>
            <a:r>
              <a:rPr lang="en-US" dirty="0" err="1" smtClean="0"/>
              <a:t>mol</a:t>
            </a:r>
            <a:r>
              <a:rPr lang="en-US" dirty="0" smtClean="0"/>
              <a:t> 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u="sng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sz="1000" dirty="0" smtClean="0"/>
              <a:t>*1</a:t>
            </a:r>
            <a:r>
              <a:rPr lang="en-US" sz="1000" baseline="30000" dirty="0" smtClean="0"/>
              <a:t>st</a:t>
            </a:r>
            <a:r>
              <a:rPr lang="en-US" sz="1000" dirty="0" smtClean="0"/>
              <a:t> heating = 26.42 g, 2</a:t>
            </a:r>
            <a:r>
              <a:rPr lang="en-US" sz="1000" baseline="30000" dirty="0" smtClean="0"/>
              <a:t>nd</a:t>
            </a:r>
            <a:r>
              <a:rPr lang="en-US" sz="1000" dirty="0" smtClean="0"/>
              <a:t> heating = 26.36 g</a:t>
            </a:r>
            <a:br>
              <a:rPr lang="en-US" sz="1000" dirty="0" smtClean="0"/>
            </a:b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57200"/>
            <a:ext cx="3427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TABLE:  Formula of a Hydrate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0564" y="3200400"/>
            <a:ext cx="764985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Calculations: Empirical Formula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1.94 g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                          =  0.1077 </a:t>
            </a:r>
            <a:r>
              <a:rPr lang="en-US" dirty="0" err="1" smtClean="0"/>
              <a:t>mol</a:t>
            </a:r>
            <a:r>
              <a:rPr lang="en-US" dirty="0" smtClean="0"/>
              <a:t> H</a:t>
            </a:r>
            <a:r>
              <a:rPr lang="en-US" baseline="-25000" dirty="0" smtClean="0"/>
              <a:t>2</a:t>
            </a:r>
            <a:r>
              <a:rPr lang="en-US" dirty="0" smtClean="0"/>
              <a:t>O                                                   6 H</a:t>
            </a:r>
            <a:r>
              <a:rPr lang="en-US" baseline="-25000" dirty="0" smtClean="0"/>
              <a:t>2</a:t>
            </a:r>
            <a:r>
              <a:rPr lang="en-US" dirty="0" smtClean="0"/>
              <a:t>O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2.30 g MN                           =  0.01912 </a:t>
            </a:r>
            <a:r>
              <a:rPr lang="en-US" dirty="0" err="1" smtClean="0"/>
              <a:t>mol</a:t>
            </a:r>
            <a:r>
              <a:rPr lang="en-US" dirty="0" smtClean="0"/>
              <a:t> MN                                                  1 MN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3200400"/>
            <a:ext cx="43323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Molar mass of anhydrous salt is 120.3 g/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mol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identity of salt is magnesium sulfate</a:t>
            </a:r>
            <a:endParaRPr lang="en-US" dirty="0"/>
          </a:p>
        </p:txBody>
      </p:sp>
      <p:sp>
        <p:nvSpPr>
          <p:cNvPr id="10" name="Double Bracket 9"/>
          <p:cNvSpPr/>
          <p:nvPr/>
        </p:nvSpPr>
        <p:spPr>
          <a:xfrm>
            <a:off x="1944069" y="3962400"/>
            <a:ext cx="1180131" cy="6096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44069" y="3916878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dirty="0" err="1" smtClean="0"/>
              <a:t>mol</a:t>
            </a:r>
            <a:r>
              <a:rPr lang="en-US" dirty="0" smtClean="0"/>
              <a:t>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020269" y="42672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096469" y="4267200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7" name="Double Bracket 16"/>
          <p:cNvSpPr/>
          <p:nvPr/>
        </p:nvSpPr>
        <p:spPr>
          <a:xfrm>
            <a:off x="1944069" y="4693722"/>
            <a:ext cx="1180131" cy="6096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44069" y="4648200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dirty="0" err="1" smtClean="0"/>
              <a:t>mol</a:t>
            </a:r>
            <a:r>
              <a:rPr lang="en-US" dirty="0" smtClean="0"/>
              <a:t> MN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020269" y="4998522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38401" y="4998522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120.3 MN</a:t>
            </a:r>
            <a:endParaRPr lang="en-US" dirty="0"/>
          </a:p>
        </p:txBody>
      </p:sp>
      <p:sp>
        <p:nvSpPr>
          <p:cNvPr id="21" name="Right Brace 20"/>
          <p:cNvSpPr/>
          <p:nvPr/>
        </p:nvSpPr>
        <p:spPr>
          <a:xfrm>
            <a:off x="5029200" y="3962400"/>
            <a:ext cx="304800" cy="12207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540431" y="5334000"/>
            <a:ext cx="3440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Formula of this hydrate: </a:t>
            </a:r>
            <a:r>
              <a:rPr lang="en-US" dirty="0" smtClean="0">
                <a:solidFill>
                  <a:srgbClr val="FF0000"/>
                </a:solidFill>
              </a:rPr>
              <a:t>MN </a:t>
            </a:r>
            <a:r>
              <a:rPr lang="en-US" sz="1400" b="1" baseline="30000" dirty="0" smtClean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6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5791200"/>
            <a:ext cx="5201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Percent water  =                          x 100 % = </a:t>
            </a:r>
            <a:r>
              <a:rPr lang="en-US" dirty="0" smtClean="0">
                <a:solidFill>
                  <a:srgbClr val="C00000"/>
                </a:solidFill>
              </a:rPr>
              <a:t>45.8% water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38375" y="5606534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1.94 g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020654" y="5975866"/>
            <a:ext cx="12010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216465" y="59436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4.24 g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57200" y="381000"/>
            <a:ext cx="7620000" cy="2514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493001" y="6382711"/>
            <a:ext cx="1168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8.8%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0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113</Words>
  <Application>Microsoft Office PowerPoint</Application>
  <PresentationFormat>On-screen Show (4:3)</PresentationFormat>
  <Paragraphs>44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McLean County Unit District No. 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Christopherson, Jeff</dc:creator>
  <cp:lastModifiedBy>Christopherson, Jeff</cp:lastModifiedBy>
  <cp:revision>6</cp:revision>
  <cp:lastPrinted>2015-01-28T16:52:25Z</cp:lastPrinted>
  <dcterms:created xsi:type="dcterms:W3CDTF">2015-01-28T16:14:03Z</dcterms:created>
  <dcterms:modified xsi:type="dcterms:W3CDTF">2015-01-28T16:52:33Z</dcterms:modified>
</cp:coreProperties>
</file>