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72" r:id="rId5"/>
    <p:sldId id="259" r:id="rId6"/>
    <p:sldId id="261" r:id="rId7"/>
    <p:sldId id="262" r:id="rId8"/>
    <p:sldId id="267" r:id="rId9"/>
    <p:sldId id="263" r:id="rId10"/>
    <p:sldId id="260" r:id="rId11"/>
    <p:sldId id="264" r:id="rId12"/>
    <p:sldId id="265" r:id="rId13"/>
    <p:sldId id="273" r:id="rId14"/>
    <p:sldId id="266" r:id="rId15"/>
    <p:sldId id="268" r:id="rId16"/>
    <p:sldId id="269" r:id="rId17"/>
    <p:sldId id="271" r:id="rId18"/>
    <p:sldId id="270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883" autoAdjust="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487DC-2CE1-4961-8061-8F65C8849031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FEDAB-84DD-45F0-9ED7-45D69ABC3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47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 the small 50 mL beaker with 3/4 full tap water. This is your rinsing beaker. Set aside.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Dissolve 30 grams of Zinc Sulfate in 100 mL of water in the 250 mL beaker. A little heat from setting on the hot plate will hasten this dissolve.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Place mossy zinc pieces in the beaker with the zinc sulfate solution, enough pieces to almost cover beaker bottom.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tweezers, place two or three cleaned up pennies in step three beaker making sure pennies touch the mossy zinc pieces and are not touching each other.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Bring solution to low boil for about 10 minutes. Your pennies will slowly turn a silver color.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tweezers, carefully remove the pennies from the solution, rinse and cool them in small wash beaker then dry them on a paper towel.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Voila! You now have a dandy silver colored penny.</a:t>
            </a: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turn the penny gold...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Place the silver penny on a hot plate heated to about 570°F (300°C). Watch as the heat diffuses the zinc with the copper to form a brass alloy. This will appear as golden in color.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the penny is a brassy/golden color, use tweezers to pick up the penny and transfer it into the wash beaker to rinse and cool.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cooled, you have a nice gold colored penny!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FFEDAB-84DD-45F0-9ED7-45D69ABC33F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2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443D7-F88F-42BE-86AF-0B31CC4EB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4DCE3-A031-41D1-8DD4-5D25D495F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3B467-2209-4845-89FE-FD19BE2AC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1039-88C6-4319-8C65-79EE38B4538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517EC-8B57-463E-B9B4-4CF3A9DF0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7155E-DC48-4706-95B8-04AB1AB64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3E3A-B5B4-4251-8E35-5B32652C5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2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B4D54-512C-4FDD-B6E5-1A87E03C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96DC72-2FC9-468B-94FF-88D9720DC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2A144-C382-45BD-BBCD-5AC539FD9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1039-88C6-4319-8C65-79EE38B4538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35D6F-8D79-44BB-A988-9034238F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CCE91-5D6D-47C4-84FE-DF814F57B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3E3A-B5B4-4251-8E35-5B32652C5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0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A41D20-8DB1-4058-A9DD-8710342632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3000B2-9B84-45D4-9035-F4E0BEEA4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5DDCA-1B98-463F-9E6F-4A5EAA62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1039-88C6-4319-8C65-79EE38B4538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B5BBC-E0C9-4CA3-B7EA-02FEC2B7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3EE24-E566-4310-9695-11017CFB8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3E3A-B5B4-4251-8E35-5B32652C5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8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89C07-5100-4239-87A4-3FA44EDAB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D3BAE-B6A1-4D6D-BE23-AFF6BF6A1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8E056-1A67-4133-8766-A617AD23B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1039-88C6-4319-8C65-79EE38B4538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46FA1-DC81-46B6-A415-466C05FED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9D96C-30DA-4ECC-AEE4-94816CB2E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3E3A-B5B4-4251-8E35-5B32652C5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3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07A7D-8CF4-4833-A414-BB332B0C9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CC8EB-A175-4635-B3A2-6EFF1F85E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FBCB1-32FD-434B-8971-13DBD9FC8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1039-88C6-4319-8C65-79EE38B4538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8A05F-448B-47F6-8E9E-2537E6B9C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641A6-EA7A-42CA-9E0E-7F2DBBF83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3E3A-B5B4-4251-8E35-5B32652C5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8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179D5-43F3-45DC-B83B-020D02F1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756BC-7E21-402D-A5C0-C08C73CA8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1CEF5-63C4-477B-9733-A55B081E2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6C055-F992-46FE-8FF9-E4ACB902B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1039-88C6-4319-8C65-79EE38B4538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5A6CA-1171-4740-9E09-C632E0319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9877A-E8B9-4B6A-A5A8-847667DA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3E3A-B5B4-4251-8E35-5B32652C5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7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907D0-D2CF-4389-8A64-F0ABD2354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F96D54-2A5D-4590-B861-F2FA9C6EE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7D3402-D268-48E8-90F5-CCDF43E57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6D1FB7-9B70-4AC5-8CA8-4B77F49F8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F77BA0-8016-4769-B50F-E42BD2FAD6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06ACB6-106B-4A41-B940-314EDFE2C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1039-88C6-4319-8C65-79EE38B4538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2303F5-8394-4FB6-8303-9E41AB21F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FB280F-B8B4-4FF9-A45B-8621F787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3E3A-B5B4-4251-8E35-5B32652C5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7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B1A86-1CE7-4E7E-B51E-1159B5DFD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C36EF1-A610-4567-A4F4-73392A89A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1039-88C6-4319-8C65-79EE38B4538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AF8F4B-4FCA-4E79-B2F3-DADCEEAE4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4AA2B-1FC3-4EC7-B5EB-C4D48A1C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3E3A-B5B4-4251-8E35-5B32652C5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0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EE9219-4C53-474D-9F4E-A0A8C975B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1039-88C6-4319-8C65-79EE38B4538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DCB2F9-CF40-43A5-82E8-46ED00581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3BE0F-F55F-4D1B-A35A-C76F8F673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3E3A-B5B4-4251-8E35-5B32652C5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0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311D8-E6A3-42EC-A586-5A2DA9834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55784-8EE3-4340-921C-07516951C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8723E-1FD3-443F-A16A-44329ACCD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8250D-76A3-48F7-A747-3479845E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1039-88C6-4319-8C65-79EE38B4538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CC677-5D0E-4538-8492-5AEE45B2B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E008B-CDA6-42FB-8D81-FD4A08A2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3E3A-B5B4-4251-8E35-5B32652C5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6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EB92B-F5E9-4D26-B597-E9BBA984A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50E3DD-AE8A-48B6-A244-ED8F6C0522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4FE4D4-70C7-434B-9D8A-9029E4303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587BF-95B8-4858-8FA7-AB5E3E94D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91039-88C6-4319-8C65-79EE38B4538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EDDD2-6258-4B80-B090-20F65B5AC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20E98F-0F55-4595-8ABA-FDBC86CB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3E3A-B5B4-4251-8E35-5B32652C5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70FF11-429D-4FA8-8B40-FB67D0006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03A69-0FBF-49E4-8D22-896F61733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D240-625C-4915-91D6-FB6268A149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91039-88C6-4319-8C65-79EE38B4538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D3489-673F-4890-B827-8704101F2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A9154-0475-4146-87A3-326459940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F3E3A-B5B4-4251-8E35-5B32652C5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rdYueB9pY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00Bk580mPY" TargetMode="Externa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lAC9W78Quvc" TargetMode="External"/><Relationship Id="rId1" Type="http://schemas.openxmlformats.org/officeDocument/2006/relationships/video" Target="https://www.youtube.com/embed/Jy1DC6Euqj4" TargetMode="External"/><Relationship Id="rId6" Type="http://schemas.openxmlformats.org/officeDocument/2006/relationships/image" Target="../media/image7.jpeg"/><Relationship Id="rId5" Type="http://schemas.openxmlformats.org/officeDocument/2006/relationships/hyperlink" Target="https://youtu.be/Jy1DC6Euqj4" TargetMode="Externa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yr5gNSDaA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Q9Fhd7P_HA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FjZfa79bv0" TargetMode="Externa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DFfRqoIdArM" TargetMode="External"/><Relationship Id="rId1" Type="http://schemas.openxmlformats.org/officeDocument/2006/relationships/video" Target="https://www.youtube.com/embed/H7oZafSywow" TargetMode="External"/><Relationship Id="rId6" Type="http://schemas.openxmlformats.org/officeDocument/2006/relationships/image" Target="../media/image10.jpeg"/><Relationship Id="rId5" Type="http://schemas.openxmlformats.org/officeDocument/2006/relationships/hyperlink" Target="https://www.sciencesource.com/archive/Nitrogen-triiodide-explosion-SS284955.html" TargetMode="Externa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5UsRiPOFLjk" TargetMode="External"/><Relationship Id="rId1" Type="http://schemas.openxmlformats.org/officeDocument/2006/relationships/video" Target="https://www.youtube.com/embed/dmcfsEEogxs" TargetMode="Externa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ji_25I_q4LQ?start=248" TargetMode="External"/><Relationship Id="rId1" Type="http://schemas.openxmlformats.org/officeDocument/2006/relationships/video" Target="https://www.youtube.com/embed/ji_25I_q4LQ?start=203" TargetMode="Externa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rNjosF789X4" TargetMode="External"/><Relationship Id="rId1" Type="http://schemas.openxmlformats.org/officeDocument/2006/relationships/video" Target="https://www.youtube.com/embed/o8gapa8ibK0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EU_tblr5Ko?start=9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1Is0jc5j2A?start=6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mCdrDLyNXQ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mCdrDLyNXQ?start=390" TargetMode="Externa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DhK0l-Xz68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8Kv9CeJqnc?start=4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YGBMWU9b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YaBlFijkR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mCcFzcCIv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7lWjlxW8R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1929-1343-4695-B779-B52AB1A7CC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Classifying Chemical Equations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7498C2-D305-44AF-94C4-BFE681BB9C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Visual Chemical Reactions</a:t>
            </a:r>
          </a:p>
        </p:txBody>
      </p:sp>
    </p:spTree>
    <p:extLst>
      <p:ext uri="{BB962C8B-B14F-4D97-AF65-F5344CB8AC3E}">
        <p14:creationId xmlns:p14="http://schemas.microsoft.com/office/powerpoint/2010/main" val="340146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FDFF-3321-4E26-AEB5-736CC4901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354965"/>
            <a:ext cx="8397240" cy="1325563"/>
          </a:xfrm>
        </p:spPr>
        <p:txBody>
          <a:bodyPr/>
          <a:lstStyle/>
          <a:p>
            <a:r>
              <a:rPr lang="en-US" dirty="0"/>
              <a:t>Aluminum + Mercury Amalgamation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E76DB7DA-DC9B-4A4C-9003-98DC467E486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76313" y="1385740"/>
            <a:ext cx="9368149" cy="526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607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6E94-642C-4EEB-90BA-FDAF7843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520" y="0"/>
            <a:ext cx="10515600" cy="1325563"/>
          </a:xfrm>
        </p:spPr>
        <p:txBody>
          <a:bodyPr/>
          <a:lstStyle/>
          <a:p>
            <a:r>
              <a:rPr lang="en-US" dirty="0"/>
              <a:t>Sugar + Sulfuric Acid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D9E5B313-7A5E-46B6-9DAA-5FA0B608D3A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34292" y="1950759"/>
            <a:ext cx="6654277" cy="3743031"/>
          </a:xfrm>
          <a:prstGeom prst="rect">
            <a:avLst/>
          </a:prstGeom>
        </p:spPr>
      </p:pic>
      <p:pic>
        <p:nvPicPr>
          <p:cNvPr id="3074" name="Picture 2" descr="Factors That Affect Reaction Rates">
            <a:extLst>
              <a:ext uri="{FF2B5EF4-FFF2-40B4-BE49-F238E27FC236}">
                <a16:creationId xmlns:a16="http://schemas.microsoft.com/office/drawing/2014/main" id="{C5384922-0FB0-4782-8514-613678A28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8563"/>
            <a:ext cx="12192000" cy="565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127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D390F-3AAB-46E3-A381-A6D7A00C2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Potassium in Water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FE888FC3-AC31-4EDC-B528-31EAFBE97D0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452460" y="1717040"/>
            <a:ext cx="5274169" cy="29667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A0021EF-8C87-4D81-BF27-DBA079F6DAFB}"/>
              </a:ext>
            </a:extLst>
          </p:cNvPr>
          <p:cNvSpPr txBox="1"/>
          <p:nvPr/>
        </p:nvSpPr>
        <p:spPr>
          <a:xfrm>
            <a:off x="6007493" y="5736839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hlinkClick r:id="rId5"/>
              </a:rPr>
              <a:t>hh</a:t>
            </a:r>
            <a:endParaRPr lang="en-US" dirty="0"/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D4A1F0EB-746B-48FE-BB47-0D6446ADDE59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955040" y="1706880"/>
            <a:ext cx="5271911" cy="2965450"/>
          </a:xfrm>
          <a:prstGeom prst="rect">
            <a:avLst/>
          </a:prstGeom>
        </p:spPr>
      </p:pic>
      <p:pic>
        <p:nvPicPr>
          <p:cNvPr id="4098" name="Picture 2" descr="Learn by Experimentation: Potassium and Water - YouTube">
            <a:extLst>
              <a:ext uri="{FF2B5EF4-FFF2-40B4-BE49-F238E27FC236}">
                <a16:creationId xmlns:a16="http://schemas.microsoft.com/office/drawing/2014/main" id="{BB5E7586-2CB6-4812-9988-98B315495D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3" t="18815" r="11583" b="1184"/>
          <a:stretch/>
        </p:blipFill>
        <p:spPr bwMode="auto">
          <a:xfrm>
            <a:off x="975360" y="1680942"/>
            <a:ext cx="5252720" cy="340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591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B5B5C-DBFD-4D3F-B787-501459BB8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3960" y="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Formation of </a:t>
            </a:r>
            <a:r>
              <a:rPr lang="en-US" dirty="0">
                <a:solidFill>
                  <a:srgbClr val="FFFF00"/>
                </a:solidFill>
              </a:rPr>
              <a:t>Lead(II) Iodide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29706CF5-961F-4470-8667-15024C9C14E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87591" y="1239520"/>
            <a:ext cx="9988409" cy="561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779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B25ED-4464-4081-8120-55765BAFE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Decomposition of Water by Electrolysis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319103AE-F6E1-4EBD-8D42-A368990EAB2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96446" y="1600201"/>
            <a:ext cx="7428321" cy="417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67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E694A-9A9F-4ACF-887D-CBAC9300D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Galvanization:  Zinc Coating a Penny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51B0E-D707-4BA3-85DE-1023B0201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171" y="5355962"/>
            <a:ext cx="6109355" cy="1700000"/>
          </a:xfrm>
        </p:spPr>
        <p:txBody>
          <a:bodyPr/>
          <a:lstStyle/>
          <a:p>
            <a:r>
              <a:rPr lang="en-US" sz="1400" dirty="0"/>
              <a:t>Penny is cleaned in a vinegar + salt solution to remove oxidation</a:t>
            </a:r>
          </a:p>
          <a:p>
            <a:r>
              <a:rPr lang="en-US" sz="1400" dirty="0"/>
              <a:t>Add powdered zinc to a 6 M NaOH solution that is heated to 80</a:t>
            </a:r>
            <a:r>
              <a:rPr lang="en-US" sz="1400" baseline="30000" dirty="0"/>
              <a:t>o</a:t>
            </a:r>
            <a:r>
              <a:rPr lang="en-US" sz="1400" dirty="0"/>
              <a:t>C</a:t>
            </a:r>
          </a:p>
          <a:p>
            <a:r>
              <a:rPr lang="en-US" sz="1400" dirty="0"/>
              <a:t>Rinse off excess zinc and base.</a:t>
            </a:r>
          </a:p>
          <a:p>
            <a:r>
              <a:rPr lang="en-US" sz="1400" dirty="0"/>
              <a:t>Hold “silver” penny over flame or hot plate until turns “gold” -  COOL.</a:t>
            </a:r>
          </a:p>
          <a:p>
            <a:endParaRPr lang="en-US" dirty="0"/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7BC2E04C-FA98-4EB0-9D3B-5981F23D173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32494" y="1393400"/>
            <a:ext cx="6840717" cy="3847903"/>
          </a:xfrm>
          <a:prstGeom prst="rect">
            <a:avLst/>
          </a:prstGeom>
        </p:spPr>
      </p:pic>
      <p:pic>
        <p:nvPicPr>
          <p:cNvPr id="2050" name="Picture 2" descr="Split penny, a sample of the element Zinc in the Periodic Table">
            <a:extLst>
              <a:ext uri="{FF2B5EF4-FFF2-40B4-BE49-F238E27FC236}">
                <a16:creationId xmlns:a16="http://schemas.microsoft.com/office/drawing/2014/main" id="{EB352323-6F0F-4C99-A10D-4D2E4305F7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59" b="9141"/>
          <a:stretch/>
        </p:blipFill>
        <p:spPr bwMode="auto">
          <a:xfrm>
            <a:off x="9664471" y="292231"/>
            <a:ext cx="2194448" cy="144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ennies">
            <a:extLst>
              <a:ext uri="{FF2B5EF4-FFF2-40B4-BE49-F238E27FC236}">
                <a16:creationId xmlns:a16="http://schemas.microsoft.com/office/drawing/2014/main" id="{28F2D130-237E-4E50-B325-8A3119BBD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440" y="2082597"/>
            <a:ext cx="3321799" cy="2591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901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46BA5-5874-49AB-A160-54AE5E119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1080" y="294005"/>
            <a:ext cx="7614920" cy="1325563"/>
          </a:xfrm>
        </p:spPr>
        <p:txBody>
          <a:bodyPr/>
          <a:lstStyle/>
          <a:p>
            <a:r>
              <a:rPr lang="en-US" dirty="0"/>
              <a:t>Detonation of Nitrogen Triiodide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4707765F-4777-4D97-9F48-A1639AA93F5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18356" y="1280160"/>
            <a:ext cx="4497493" cy="2529840"/>
          </a:xfrm>
          <a:prstGeom prst="rect">
            <a:avLst/>
          </a:prstGeom>
        </p:spPr>
      </p:pic>
      <p:pic>
        <p:nvPicPr>
          <p:cNvPr id="5" name="Online Media 4">
            <a:hlinkClick r:id="" action="ppaction://media"/>
            <a:extLst>
              <a:ext uri="{FF2B5EF4-FFF2-40B4-BE49-F238E27FC236}">
                <a16:creationId xmlns:a16="http://schemas.microsoft.com/office/drawing/2014/main" id="{EBF50737-C683-4FF9-BB65-D96139026F3E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1493520" y="3855085"/>
            <a:ext cx="4521200" cy="25431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0851F89-BD8D-4B02-B02C-C85E0DF72B6D}"/>
              </a:ext>
            </a:extLst>
          </p:cNvPr>
          <p:cNvSpPr txBox="1"/>
          <p:nvPr/>
        </p:nvSpPr>
        <p:spPr>
          <a:xfrm>
            <a:off x="2092960" y="6360160"/>
            <a:ext cx="8203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5"/>
              </a:rPr>
              <a:t>https://www.sciencesource.com/archive/Nitrogen-triiodide-explosion-SS284955.html</a:t>
            </a:r>
            <a:endParaRPr lang="en-US" dirty="0"/>
          </a:p>
          <a:p>
            <a:endParaRPr lang="en-US" dirty="0"/>
          </a:p>
        </p:txBody>
      </p:sp>
      <p:pic>
        <p:nvPicPr>
          <p:cNvPr id="5122" name="Picture 2" descr="NI3 Explosion">
            <a:extLst>
              <a:ext uri="{FF2B5EF4-FFF2-40B4-BE49-F238E27FC236}">
                <a16:creationId xmlns:a16="http://schemas.microsoft.com/office/drawing/2014/main" id="{E16C1BD8-F75C-4B6A-917B-CD02CE30E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584" y="1290320"/>
            <a:ext cx="3442016" cy="4589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D2CAAA-8FC6-4E66-A659-B7C78849D6B3}"/>
              </a:ext>
            </a:extLst>
          </p:cNvPr>
          <p:cNvSpPr txBox="1"/>
          <p:nvPr/>
        </p:nvSpPr>
        <p:spPr>
          <a:xfrm>
            <a:off x="6776720" y="5933440"/>
            <a:ext cx="259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NI</a:t>
            </a:r>
            <a:r>
              <a:rPr lang="en-US" baseline="-25000" dirty="0"/>
              <a:t>3</a:t>
            </a:r>
            <a:r>
              <a:rPr lang="en-US" dirty="0"/>
              <a:t> exploding at 1000m/s</a:t>
            </a:r>
          </a:p>
        </p:txBody>
      </p:sp>
    </p:spTree>
    <p:extLst>
      <p:ext uri="{BB962C8B-B14F-4D97-AF65-F5344CB8AC3E}">
        <p14:creationId xmlns:p14="http://schemas.microsoft.com/office/powerpoint/2010/main" val="1129188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7A665-918E-4186-A811-1788FED56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200" y="497205"/>
            <a:ext cx="10515600" cy="1325563"/>
          </a:xfrm>
        </p:spPr>
        <p:txBody>
          <a:bodyPr/>
          <a:lstStyle/>
          <a:p>
            <a:r>
              <a:rPr lang="en-US" dirty="0"/>
              <a:t>Sodium Metal in Water</a:t>
            </a:r>
          </a:p>
        </p:txBody>
      </p:sp>
      <p:pic>
        <p:nvPicPr>
          <p:cNvPr id="4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C571DFC1-C141-4892-B961-8CAE2EF0C48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82240" y="2084070"/>
            <a:ext cx="7315200" cy="4114800"/>
          </a:xfrm>
          <a:prstGeom prst="rect">
            <a:avLst/>
          </a:prstGeom>
        </p:spPr>
      </p:pic>
      <p:pic>
        <p:nvPicPr>
          <p:cNvPr id="5" name="Online Media 4">
            <a:hlinkClick r:id="" action="ppaction://media"/>
            <a:extLst>
              <a:ext uri="{FF2B5EF4-FFF2-40B4-BE49-F238E27FC236}">
                <a16:creationId xmlns:a16="http://schemas.microsoft.com/office/drawing/2014/main" id="{004EC6B9-4A14-4DD1-AAD7-BD039D02A123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6908800" y="255270"/>
            <a:ext cx="3048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248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6BA78-3EEB-44C6-A8B1-925CBC027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0040" y="415925"/>
            <a:ext cx="9027160" cy="1325563"/>
          </a:xfrm>
        </p:spPr>
        <p:txBody>
          <a:bodyPr/>
          <a:lstStyle/>
          <a:p>
            <a:r>
              <a:rPr lang="en-US" dirty="0"/>
              <a:t>Sodium + Chlorine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dirty="0">
                <a:sym typeface="Wingdings" panose="05000000000000000000" pitchFamily="2" charset="2"/>
              </a:rPr>
              <a:t>  Sodium Chloride</a:t>
            </a:r>
            <a:endParaRPr lang="en-US" dirty="0"/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AE2B62BC-D5DD-43B3-AF2F-E793DA9FC6F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117253" y="133350"/>
            <a:ext cx="1171787" cy="65913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765BFFF-E286-46B0-9BEF-42D7EB249856}"/>
              </a:ext>
            </a:extLst>
          </p:cNvPr>
          <p:cNvSpPr txBox="1"/>
          <p:nvPr/>
        </p:nvSpPr>
        <p:spPr>
          <a:xfrm>
            <a:off x="4135120" y="5730240"/>
            <a:ext cx="37721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2 Na  +   Cl</a:t>
            </a:r>
            <a:r>
              <a:rPr lang="en-US" sz="3200" baseline="-25000" dirty="0"/>
              <a:t>2</a:t>
            </a:r>
            <a:r>
              <a:rPr lang="en-US" sz="3200" dirty="0"/>
              <a:t>  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3200" dirty="0">
                <a:sym typeface="Wingdings" panose="05000000000000000000" pitchFamily="2" charset="2"/>
              </a:rPr>
              <a:t>  2 NaCl</a:t>
            </a:r>
            <a:endParaRPr lang="en-US" sz="3200" dirty="0"/>
          </a:p>
        </p:txBody>
      </p:sp>
      <p:pic>
        <p:nvPicPr>
          <p:cNvPr id="5" name="Online Media 4">
            <a:hlinkClick r:id="" action="ppaction://media"/>
            <a:extLst>
              <a:ext uri="{FF2B5EF4-FFF2-40B4-BE49-F238E27FC236}">
                <a16:creationId xmlns:a16="http://schemas.microsoft.com/office/drawing/2014/main" id="{407C1BD2-2EB7-4F67-8CA6-31DAE8FE0228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1971040" y="1403350"/>
            <a:ext cx="7772400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256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EAED8-459A-4717-A0AF-CD8B49112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5560" y="-92075"/>
            <a:ext cx="4505960" cy="1325563"/>
          </a:xfrm>
        </p:spPr>
        <p:txBody>
          <a:bodyPr/>
          <a:lstStyle/>
          <a:p>
            <a:r>
              <a:rPr lang="en-US" dirty="0"/>
              <a:t>Thermite Reaction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4B1FEB24-FA51-4C26-9F93-BD06056CD8D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31716" y="1351280"/>
            <a:ext cx="8742115" cy="49174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72A3FDA-6D9B-4E4C-B169-E1A1EB1CB27D}"/>
              </a:ext>
            </a:extLst>
          </p:cNvPr>
          <p:cNvSpPr txBox="1"/>
          <p:nvPr/>
        </p:nvSpPr>
        <p:spPr>
          <a:xfrm>
            <a:off x="2875280" y="751840"/>
            <a:ext cx="6489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 Al(s)   +   Fe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  <a:r>
              <a:rPr lang="en-US" sz="2800" baseline="-25000" dirty="0"/>
              <a:t>3</a:t>
            </a:r>
            <a:r>
              <a:rPr lang="en-US" sz="2800" dirty="0"/>
              <a:t>(s)   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800" dirty="0">
                <a:sym typeface="Wingdings" panose="05000000000000000000" pitchFamily="2" charset="2"/>
              </a:rPr>
              <a:t>   2 Fe(s)   +   Al</a:t>
            </a:r>
            <a:r>
              <a:rPr lang="en-US" sz="2800" baseline="-25000" dirty="0">
                <a:sym typeface="Wingdings" panose="05000000000000000000" pitchFamily="2" charset="2"/>
              </a:rPr>
              <a:t>2</a:t>
            </a:r>
            <a:r>
              <a:rPr lang="en-US" sz="2800" dirty="0">
                <a:sym typeface="Wingdings" panose="05000000000000000000" pitchFamily="2" charset="2"/>
              </a:rPr>
              <a:t>O</a:t>
            </a:r>
            <a:r>
              <a:rPr lang="en-US" sz="2800" baseline="-25000" dirty="0">
                <a:sym typeface="Wingdings" panose="05000000000000000000" pitchFamily="2" charset="2"/>
              </a:rPr>
              <a:t>3</a:t>
            </a:r>
            <a:r>
              <a:rPr lang="en-US" sz="2800" dirty="0">
                <a:sym typeface="Wingdings" panose="05000000000000000000" pitchFamily="2" charset="2"/>
              </a:rPr>
              <a:t>(s)</a:t>
            </a:r>
            <a:endParaRPr lang="en-US" sz="2800" dirty="0"/>
          </a:p>
        </p:txBody>
      </p:sp>
      <p:pic>
        <p:nvPicPr>
          <p:cNvPr id="6" name="Online Media 5">
            <a:hlinkClick r:id="" action="ppaction://media"/>
            <a:extLst>
              <a:ext uri="{FF2B5EF4-FFF2-40B4-BE49-F238E27FC236}">
                <a16:creationId xmlns:a16="http://schemas.microsoft.com/office/drawing/2014/main" id="{CE19F1C5-504C-4061-88AD-9C0C4C761269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9418320" y="236855"/>
            <a:ext cx="1635760" cy="92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419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395B7-9F08-4B00-9084-4C56B34E9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Mg  +  O</a:t>
            </a:r>
            <a:r>
              <a:rPr lang="en-US" baseline="-25000" dirty="0"/>
              <a:t>2</a:t>
            </a:r>
            <a:r>
              <a:rPr lang="en-US" dirty="0"/>
              <a:t>  </a:t>
            </a:r>
            <a:r>
              <a:rPr lang="en-US" dirty="0">
                <a:sym typeface="Wingdings" panose="05000000000000000000" pitchFamily="2" charset="2"/>
              </a:rPr>
              <a:t>  MgO  +  energy (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heat</a:t>
            </a:r>
            <a:r>
              <a:rPr lang="en-US" dirty="0">
                <a:sym typeface="Wingdings" panose="05000000000000000000" pitchFamily="2" charset="2"/>
              </a:rPr>
              <a:t> +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sym typeface="Wingdings" panose="05000000000000000000" pitchFamily="2" charset="2"/>
              </a:rPr>
              <a:t>light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49FF6-1D85-4A1F-A09F-48553C21A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6040" y="163258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A  +  B  </a:t>
            </a:r>
            <a:r>
              <a:rPr lang="en-US" dirty="0">
                <a:sym typeface="Wingdings" panose="05000000000000000000" pitchFamily="2" charset="2"/>
              </a:rPr>
              <a:t>   AB </a:t>
            </a:r>
          </a:p>
          <a:p>
            <a:r>
              <a:rPr lang="en-US" dirty="0">
                <a:sym typeface="Wingdings" panose="05000000000000000000" pitchFamily="2" charset="2"/>
              </a:rPr>
              <a:t>Synthesis reaction</a:t>
            </a:r>
          </a:p>
          <a:p>
            <a:r>
              <a:rPr lang="en-US" dirty="0">
                <a:sym typeface="Wingdings" panose="05000000000000000000" pitchFamily="2" charset="2"/>
              </a:rPr>
              <a:t>Exothermic </a:t>
            </a:r>
          </a:p>
          <a:p>
            <a:r>
              <a:rPr lang="en-US" dirty="0">
                <a:sym typeface="Wingdings" panose="05000000000000000000" pitchFamily="2" charset="2"/>
              </a:rPr>
              <a:t>Used as flashbulbs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57F3561D-C593-4BF3-AA7A-8D34588144D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761059" y="1626870"/>
            <a:ext cx="6153609" cy="3461405"/>
          </a:xfrm>
          <a:prstGeom prst="rect">
            <a:avLst/>
          </a:prstGeom>
        </p:spPr>
      </p:pic>
      <p:pic>
        <p:nvPicPr>
          <p:cNvPr id="1026" name="Picture 2" descr="Magnesium burning in air - Stock Image - C047/9494 - Science Photo Library">
            <a:extLst>
              <a:ext uri="{FF2B5EF4-FFF2-40B4-BE49-F238E27FC236}">
                <a16:creationId xmlns:a16="http://schemas.microsoft.com/office/drawing/2014/main" id="{5DC4AD42-A220-4618-BCA8-7647E4C77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343" y="1656918"/>
            <a:ext cx="3256941" cy="340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odak 4 x magnesium lamp - Catawiki">
            <a:extLst>
              <a:ext uri="{FF2B5EF4-FFF2-40B4-BE49-F238E27FC236}">
                <a16:creationId xmlns:a16="http://schemas.microsoft.com/office/drawing/2014/main" id="{B4D9D1A3-CFC5-4408-8C22-424FBDC5A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268" y="3807135"/>
            <a:ext cx="3572562" cy="2220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02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31C8C-B8CA-41B3-8311-06BAAB782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Online Media 6">
            <a:hlinkClick r:id="" action="ppaction://media"/>
            <a:extLst>
              <a:ext uri="{FF2B5EF4-FFF2-40B4-BE49-F238E27FC236}">
                <a16:creationId xmlns:a16="http://schemas.microsoft.com/office/drawing/2014/main" id="{0D9A113F-550B-403F-8941-44F18B7644B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154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B8B8E27-183C-4D0D-A6C7-AE1DD228A28A}"/>
              </a:ext>
            </a:extLst>
          </p:cNvPr>
          <p:cNvSpPr/>
          <p:nvPr/>
        </p:nvSpPr>
        <p:spPr>
          <a:xfrm>
            <a:off x="615883" y="1603228"/>
            <a:ext cx="10884817" cy="4738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AB  +  C  </a:t>
            </a:r>
            <a:r>
              <a:rPr lang="en-US" sz="2800" dirty="0">
                <a:solidFill>
                  <a:prstClr val="black"/>
                </a:solidFill>
                <a:sym typeface="Wingdings" panose="05000000000000000000" pitchFamily="2" charset="2"/>
              </a:rPr>
              <a:t>   CB  +  A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sym typeface="Wingdings" panose="05000000000000000000" pitchFamily="2" charset="2"/>
              </a:rPr>
              <a:t>Single Replacement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sym typeface="Wingdings" panose="05000000000000000000" pitchFamily="2" charset="2"/>
              </a:rPr>
              <a:t>Exothermic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sym typeface="Wingdings" panose="05000000000000000000" pitchFamily="2" charset="2"/>
              </a:rPr>
              <a:t>NO</a:t>
            </a:r>
            <a:r>
              <a:rPr lang="en-US" sz="2800" baseline="-25000" dirty="0">
                <a:solidFill>
                  <a:prstClr val="black"/>
                </a:solidFill>
                <a:sym typeface="Wingdings" panose="05000000000000000000" pitchFamily="2" charset="2"/>
              </a:rPr>
              <a:t>2</a:t>
            </a:r>
            <a:r>
              <a:rPr lang="en-US" sz="2800" dirty="0">
                <a:solidFill>
                  <a:prstClr val="black"/>
                </a:solidFill>
                <a:sym typeface="Wingdings" panose="05000000000000000000" pitchFamily="2" charset="2"/>
              </a:rPr>
              <a:t> gas is an irritant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  <a:sym typeface="Wingdings" panose="05000000000000000000" pitchFamily="2" charset="2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4HNO</a:t>
            </a:r>
            <a:r>
              <a:rPr lang="en-US" sz="2800" baseline="-25000" dirty="0"/>
              <a:t>3</a:t>
            </a:r>
            <a:r>
              <a:rPr lang="en-US" sz="2800" dirty="0"/>
              <a:t>  +  Cu  </a:t>
            </a:r>
            <a:r>
              <a:rPr lang="en-US" sz="2800" dirty="0">
                <a:sym typeface="Wingdings" panose="05000000000000000000" pitchFamily="2" charset="2"/>
              </a:rPr>
              <a:t>  Cu(NO</a:t>
            </a:r>
            <a:r>
              <a:rPr lang="en-US" sz="2800" baseline="-25000" dirty="0">
                <a:sym typeface="Wingdings" panose="05000000000000000000" pitchFamily="2" charset="2"/>
              </a:rPr>
              <a:t>3</a:t>
            </a:r>
            <a:r>
              <a:rPr lang="en-US" sz="2800" dirty="0">
                <a:sym typeface="Wingdings" panose="05000000000000000000" pitchFamily="2" charset="2"/>
              </a:rPr>
              <a:t>)</a:t>
            </a:r>
            <a:r>
              <a:rPr lang="en-US" sz="2800" baseline="-25000" dirty="0">
                <a:sym typeface="Wingdings" panose="05000000000000000000" pitchFamily="2" charset="2"/>
              </a:rPr>
              <a:t>2</a:t>
            </a:r>
            <a:r>
              <a:rPr lang="en-US" sz="2800" dirty="0">
                <a:sym typeface="Wingdings" panose="05000000000000000000" pitchFamily="2" charset="2"/>
              </a:rPr>
              <a:t>  +  2HNO</a:t>
            </a:r>
            <a:r>
              <a:rPr lang="en-US" sz="2800" baseline="-25000" dirty="0">
                <a:sym typeface="Wingdings" panose="05000000000000000000" pitchFamily="2" charset="2"/>
              </a:rPr>
              <a:t>3</a:t>
            </a:r>
            <a:br>
              <a:rPr lang="en-US" sz="800" baseline="-25000" dirty="0">
                <a:sym typeface="Wingdings" panose="05000000000000000000" pitchFamily="2" charset="2"/>
              </a:rPr>
            </a:br>
            <a:br>
              <a:rPr lang="en-US" sz="2800" baseline="-25000" dirty="0">
                <a:solidFill>
                  <a:prstClr val="black"/>
                </a:solidFill>
                <a:sym typeface="Wingdings" panose="05000000000000000000" pitchFamily="2" charset="2"/>
              </a:rPr>
            </a:br>
            <a:r>
              <a:rPr lang="en-US" sz="2800" baseline="-25000" dirty="0">
                <a:solidFill>
                  <a:prstClr val="black"/>
                </a:solidFill>
                <a:sym typeface="Wingdings" panose="05000000000000000000" pitchFamily="2" charset="2"/>
              </a:rPr>
              <a:t>                                                                                                                 </a:t>
            </a:r>
            <a:r>
              <a:rPr lang="en-US" sz="2800" dirty="0">
                <a:solidFill>
                  <a:prstClr val="black"/>
                </a:solidFill>
                <a:sym typeface="Wingdings" panose="05000000000000000000" pitchFamily="2" charset="2"/>
              </a:rPr>
              <a:t>2NO</a:t>
            </a:r>
            <a:r>
              <a:rPr lang="en-US" sz="2800" baseline="-25000" dirty="0">
                <a:solidFill>
                  <a:prstClr val="black"/>
                </a:solidFill>
                <a:sym typeface="Wingdings" panose="05000000000000000000" pitchFamily="2" charset="2"/>
              </a:rPr>
              <a:t>2</a:t>
            </a:r>
            <a:r>
              <a:rPr lang="en-US" sz="2800" dirty="0">
                <a:solidFill>
                  <a:prstClr val="black"/>
                </a:solidFill>
                <a:sym typeface="Wingdings" panose="05000000000000000000" pitchFamily="2" charset="2"/>
              </a:rPr>
              <a:t>(g) +  2 H</a:t>
            </a:r>
            <a:r>
              <a:rPr lang="en-US" sz="2800" baseline="-25000" dirty="0">
                <a:solidFill>
                  <a:prstClr val="black"/>
                </a:solidFill>
                <a:sym typeface="Wingdings" panose="05000000000000000000" pitchFamily="2" charset="2"/>
              </a:rPr>
              <a:t>2</a:t>
            </a:r>
            <a:r>
              <a:rPr lang="en-US" sz="2800" dirty="0">
                <a:solidFill>
                  <a:prstClr val="black"/>
                </a:solidFill>
                <a:sym typeface="Wingdings" panose="05000000000000000000" pitchFamily="2" charset="2"/>
              </a:rPr>
              <a:t>O(l)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3003C8-B975-4644-B830-94840A0BF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HNO</a:t>
            </a:r>
            <a:r>
              <a:rPr lang="en-US" baseline="-25000" dirty="0"/>
              <a:t>3</a:t>
            </a:r>
            <a:r>
              <a:rPr lang="en-US" dirty="0"/>
              <a:t>  +  Cu  </a:t>
            </a:r>
            <a:r>
              <a:rPr lang="en-US" dirty="0">
                <a:sym typeface="Wingdings" panose="05000000000000000000" pitchFamily="2" charset="2"/>
              </a:rPr>
              <a:t>  Cu(NO</a:t>
            </a:r>
            <a:r>
              <a:rPr lang="en-US" baseline="-25000" dirty="0"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)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  +  NO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(g)</a:t>
            </a:r>
            <a:endParaRPr lang="en-US" dirty="0"/>
          </a:p>
        </p:txBody>
      </p:sp>
      <p:sp>
        <p:nvSpPr>
          <p:cNvPr id="8" name="TextBox 7">
            <a:hlinkClick r:id="rId3"/>
            <a:extLst>
              <a:ext uri="{FF2B5EF4-FFF2-40B4-BE49-F238E27FC236}">
                <a16:creationId xmlns:a16="http://schemas.microsoft.com/office/drawing/2014/main" id="{962828CF-09DA-4FA7-8A3D-A57E375C7E8E}"/>
              </a:ext>
            </a:extLst>
          </p:cNvPr>
          <p:cNvSpPr txBox="1"/>
          <p:nvPr/>
        </p:nvSpPr>
        <p:spPr>
          <a:xfrm rot="16200000">
            <a:off x="9096866" y="3016578"/>
            <a:ext cx="3117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Start </a:t>
            </a: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  <a:hlinkClick r:id="rId3"/>
              </a:rPr>
              <a:t>video</a:t>
            </a: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 at 6 min 30 seconds</a:t>
            </a:r>
          </a:p>
          <a:p>
            <a:endParaRPr lang="en-US" dirty="0"/>
          </a:p>
        </p:txBody>
      </p:sp>
      <p:sp>
        <p:nvSpPr>
          <p:cNvPr id="9" name="Arrow: Bent-Up 8">
            <a:extLst>
              <a:ext uri="{FF2B5EF4-FFF2-40B4-BE49-F238E27FC236}">
                <a16:creationId xmlns:a16="http://schemas.microsoft.com/office/drawing/2014/main" id="{8A08ECF9-90F9-4D29-92DF-2C5B416C3951}"/>
              </a:ext>
            </a:extLst>
          </p:cNvPr>
          <p:cNvSpPr/>
          <p:nvPr/>
        </p:nvSpPr>
        <p:spPr>
          <a:xfrm rot="5400000">
            <a:off x="6130025" y="5632737"/>
            <a:ext cx="641379" cy="66930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Online Media 13">
            <a:hlinkClick r:id="" action="ppaction://media"/>
            <a:extLst>
              <a:ext uri="{FF2B5EF4-FFF2-40B4-BE49-F238E27FC236}">
                <a16:creationId xmlns:a16="http://schemas.microsoft.com/office/drawing/2014/main" id="{55DEC0AE-50DD-4C1A-894E-A7878EB113A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110086" y="1649691"/>
            <a:ext cx="6183984" cy="3478491"/>
          </a:xfrm>
          <a:prstGeom prst="rect">
            <a:avLst/>
          </a:prstGeom>
        </p:spPr>
      </p:pic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3DD2060-5188-405B-B036-F24FC2E4A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84C22A-45DC-4093-B6FA-085E67AD97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243" y="1652080"/>
            <a:ext cx="2955860" cy="34693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940CAD-8FB4-4C04-A74C-44BEE5B740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172" y="1645293"/>
            <a:ext cx="3003166" cy="347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937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>
            <a:hlinkClick r:id="" action="ppaction://media"/>
            <a:extLst>
              <a:ext uri="{FF2B5EF4-FFF2-40B4-BE49-F238E27FC236}">
                <a16:creationId xmlns:a16="http://schemas.microsoft.com/office/drawing/2014/main" id="{AE7AF1A5-47F6-4D26-A994-CC1487C7658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04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3C864-3E36-44AB-A644-08F9090E8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  +  HCl  </a:t>
            </a:r>
            <a:r>
              <a:rPr lang="en-US" dirty="0">
                <a:sym typeface="Wingdings" panose="05000000000000000000" pitchFamily="2" charset="2"/>
              </a:rPr>
              <a:t>  FeCl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  +  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endParaRPr lang="en-US" baseline="-25000" dirty="0"/>
          </a:p>
        </p:txBody>
      </p:sp>
      <p:pic>
        <p:nvPicPr>
          <p:cNvPr id="5" name="Online Media 4">
            <a:hlinkClick r:id="" action="ppaction://media"/>
            <a:extLst>
              <a:ext uri="{FF2B5EF4-FFF2-40B4-BE49-F238E27FC236}">
                <a16:creationId xmlns:a16="http://schemas.microsoft.com/office/drawing/2014/main" id="{ACDF55B6-1FEA-4AAD-81A7-38E7808D3A3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86401" y="1660296"/>
            <a:ext cx="6165129" cy="3467885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3FBE19A-56FB-4C5D-B6ED-7A53CE4E07A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 +  BC  </a:t>
            </a:r>
            <a:r>
              <a:rPr lang="en-US" dirty="0">
                <a:sym typeface="Wingdings" panose="05000000000000000000" pitchFamily="2" charset="2"/>
              </a:rPr>
              <a:t>   AB  +  C </a:t>
            </a:r>
          </a:p>
          <a:p>
            <a:r>
              <a:rPr lang="en-US" dirty="0">
                <a:sym typeface="Wingdings" panose="05000000000000000000" pitchFamily="2" charset="2"/>
              </a:rPr>
              <a:t>Single replacement reaction</a:t>
            </a:r>
          </a:p>
          <a:p>
            <a:r>
              <a:rPr lang="en-US" dirty="0">
                <a:sym typeface="Wingdings" panose="05000000000000000000" pitchFamily="2" charset="2"/>
              </a:rPr>
              <a:t>Exothermic </a:t>
            </a:r>
          </a:p>
          <a:p>
            <a:r>
              <a:rPr lang="en-US" dirty="0">
                <a:sym typeface="Wingdings" panose="05000000000000000000" pitchFamily="2" charset="2"/>
              </a:rPr>
              <a:t>Used to clean iron (pickling)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82D58F-C498-4D54-8295-58A85845B84F}"/>
              </a:ext>
            </a:extLst>
          </p:cNvPr>
          <p:cNvSpPr txBox="1"/>
          <p:nvPr/>
        </p:nvSpPr>
        <p:spPr>
          <a:xfrm>
            <a:off x="7004115" y="6108569"/>
            <a:ext cx="3816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Video:  rusty garage door spring in HCl</a:t>
            </a:r>
          </a:p>
        </p:txBody>
      </p:sp>
    </p:spTree>
    <p:extLst>
      <p:ext uri="{BB962C8B-B14F-4D97-AF65-F5344CB8AC3E}">
        <p14:creationId xmlns:p14="http://schemas.microsoft.com/office/powerpoint/2010/main" val="1003569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857DD-5173-4F41-8164-B2D89EEF6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Zn + CuSO</a:t>
            </a:r>
            <a:r>
              <a:rPr lang="en-US" baseline="-25000" dirty="0"/>
              <a:t>4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 </a:t>
            </a:r>
            <a:r>
              <a:rPr lang="en-US" dirty="0">
                <a:sym typeface="Wingdings" panose="05000000000000000000" pitchFamily="2" charset="2"/>
              </a:rPr>
              <a:t>  ZnSO</a:t>
            </a:r>
            <a:r>
              <a:rPr lang="en-US" baseline="-25000" dirty="0">
                <a:sym typeface="Wingdings" panose="05000000000000000000" pitchFamily="2" charset="2"/>
              </a:rPr>
              <a:t>4</a:t>
            </a:r>
            <a:r>
              <a:rPr lang="en-US" dirty="0">
                <a:sym typeface="Wingdings" panose="05000000000000000000" pitchFamily="2" charset="2"/>
              </a:rPr>
              <a:t>  +   Cu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B0639-70E2-44B9-A72C-6D14663CC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 +  BC  </a:t>
            </a:r>
            <a:r>
              <a:rPr lang="en-US" dirty="0">
                <a:sym typeface="Wingdings" panose="05000000000000000000" pitchFamily="2" charset="2"/>
              </a:rPr>
              <a:t>  AC  +  B</a:t>
            </a:r>
            <a:endParaRPr lang="en-US" dirty="0"/>
          </a:p>
          <a:p>
            <a:r>
              <a:rPr lang="en-US" dirty="0"/>
              <a:t>Single Replacement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AF35C0F8-8E68-4634-A4FA-C8BEC5C013C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318000" y="1790346"/>
            <a:ext cx="6736080" cy="378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775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6CE9-006F-45D9-B780-2A8416ACD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9320" y="304165"/>
            <a:ext cx="10515600" cy="1325563"/>
          </a:xfrm>
        </p:spPr>
        <p:txBody>
          <a:bodyPr/>
          <a:lstStyle/>
          <a:p>
            <a:r>
              <a:rPr lang="en-US" dirty="0"/>
              <a:t>Decomposition of Baking Soda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3D9ED445-DCB5-4B80-9F99-F6FEA098AF5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42398" y="2041532"/>
            <a:ext cx="7373856" cy="41477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B83FE36-839D-4ACE-9315-6707852576B2}"/>
              </a:ext>
            </a:extLst>
          </p:cNvPr>
          <p:cNvSpPr txBox="1"/>
          <p:nvPr/>
        </p:nvSpPr>
        <p:spPr>
          <a:xfrm>
            <a:off x="2129077" y="1244338"/>
            <a:ext cx="6923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</a:rPr>
              <a:t>   NaHCO</a:t>
            </a:r>
            <a:r>
              <a:rPr lang="en-US" sz="2400" baseline="-25000" dirty="0">
                <a:solidFill>
                  <a:srgbClr val="000000"/>
                </a:solidFill>
              </a:rPr>
              <a:t>3 </a:t>
            </a:r>
            <a:r>
              <a:rPr lang="en-US" sz="2400" dirty="0">
                <a:solidFill>
                  <a:srgbClr val="000000"/>
                </a:solidFill>
              </a:rPr>
              <a:t>(s)</a:t>
            </a:r>
            <a:r>
              <a:rPr lang="en-US" sz="2400" baseline="-25000" dirty="0">
                <a:solidFill>
                  <a:srgbClr val="000000"/>
                </a:solidFill>
              </a:rPr>
              <a:t>     </a:t>
            </a:r>
            <a:r>
              <a:rPr lang="en-US" sz="2400" dirty="0">
                <a:solidFill>
                  <a:srgbClr val="000000"/>
                </a:solidFill>
                <a:sym typeface="Wingdings"/>
              </a:rPr>
              <a:t></a:t>
            </a:r>
            <a:r>
              <a:rPr lang="en-US" sz="2400" dirty="0">
                <a:solidFill>
                  <a:srgbClr val="000000"/>
                </a:solidFill>
              </a:rPr>
              <a:t>     Na</a:t>
            </a:r>
            <a:r>
              <a:rPr lang="en-US" sz="2400" baseline="-250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CO</a:t>
            </a:r>
            <a:r>
              <a:rPr lang="en-US" sz="2400" baseline="-25000" dirty="0">
                <a:solidFill>
                  <a:srgbClr val="000000"/>
                </a:solidFill>
              </a:rPr>
              <a:t>3 </a:t>
            </a:r>
            <a:r>
              <a:rPr lang="en-US" sz="2400" dirty="0">
                <a:solidFill>
                  <a:srgbClr val="000000"/>
                </a:solidFill>
              </a:rPr>
              <a:t>(s)</a:t>
            </a:r>
            <a:r>
              <a:rPr lang="en-US" sz="2400" baseline="-25000" dirty="0">
                <a:solidFill>
                  <a:srgbClr val="000000"/>
                </a:solidFill>
              </a:rPr>
              <a:t>   </a:t>
            </a:r>
            <a:r>
              <a:rPr lang="en-US" sz="2400" dirty="0">
                <a:solidFill>
                  <a:srgbClr val="000000"/>
                </a:solidFill>
              </a:rPr>
              <a:t>+     H</a:t>
            </a:r>
            <a:r>
              <a:rPr lang="en-US" sz="2400" baseline="-250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O (g)   +    CO</a:t>
            </a:r>
            <a:r>
              <a:rPr lang="en-US" sz="2400" baseline="-25000" dirty="0">
                <a:solidFill>
                  <a:srgbClr val="000000"/>
                </a:solidFill>
              </a:rPr>
              <a:t>2 </a:t>
            </a:r>
            <a:r>
              <a:rPr lang="en-US" sz="2400" dirty="0">
                <a:solidFill>
                  <a:srgbClr val="000000"/>
                </a:solidFill>
              </a:rPr>
              <a:t>(g)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D39BEF8F-D09E-40F5-87E8-94A3536D05C9}"/>
              </a:ext>
            </a:extLst>
          </p:cNvPr>
          <p:cNvSpPr/>
          <p:nvPr/>
        </p:nvSpPr>
        <p:spPr>
          <a:xfrm>
            <a:off x="3928359" y="1593130"/>
            <a:ext cx="169683" cy="160255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86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71D3A-016C-4D74-8665-000A3C45D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360" y="426085"/>
            <a:ext cx="7462520" cy="1325563"/>
          </a:xfrm>
        </p:spPr>
        <p:txBody>
          <a:bodyPr/>
          <a:lstStyle/>
          <a:p>
            <a:r>
              <a:rPr lang="en-US" dirty="0"/>
              <a:t>Baking Soda + Hydrochloric Acid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BA87E-2754-44CF-9066-8E369860F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NaHCO</a:t>
            </a:r>
            <a:r>
              <a:rPr lang="en-US" baseline="-25000" dirty="0"/>
              <a:t>3</a:t>
            </a:r>
            <a:r>
              <a:rPr lang="en-US" dirty="0"/>
              <a:t>(s)   +   HCl(</a:t>
            </a:r>
            <a:r>
              <a:rPr lang="en-US" dirty="0" err="1"/>
              <a:t>aq</a:t>
            </a:r>
            <a:r>
              <a:rPr lang="en-US" dirty="0"/>
              <a:t>)  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  NaCl(s)   +   CO</a:t>
            </a:r>
            <a:r>
              <a:rPr lang="en-US" baseline="-25000" dirty="0"/>
              <a:t>2</a:t>
            </a:r>
            <a:r>
              <a:rPr lang="en-US" dirty="0"/>
              <a:t>(g)   +   H</a:t>
            </a:r>
            <a:r>
              <a:rPr lang="en-US" baseline="-25000" dirty="0"/>
              <a:t>2</a:t>
            </a:r>
            <a:r>
              <a:rPr lang="en-US" dirty="0"/>
              <a:t>O(l)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8FD47A6D-2CA5-4CDE-88C5-1F8DE9F9C49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39564" y="2560857"/>
            <a:ext cx="6497476" cy="36548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58D67D-ED6A-48B2-B4A4-C7147A233E9D}"/>
              </a:ext>
            </a:extLst>
          </p:cNvPr>
          <p:cNvSpPr txBox="1"/>
          <p:nvPr/>
        </p:nvSpPr>
        <p:spPr>
          <a:xfrm>
            <a:off x="2379011" y="6347172"/>
            <a:ext cx="7450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Pour out candles after siphoning CO2 from one graduated cylinder to another.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17AE59-E53C-4C6F-9096-0FE4AC493577}"/>
              </a:ext>
            </a:extLst>
          </p:cNvPr>
          <p:cNvSpPr txBox="1"/>
          <p:nvPr/>
        </p:nvSpPr>
        <p:spPr>
          <a:xfrm>
            <a:off x="4582160" y="1402080"/>
            <a:ext cx="3016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Double Replacement Reaction</a:t>
            </a:r>
          </a:p>
        </p:txBody>
      </p:sp>
    </p:spTree>
    <p:extLst>
      <p:ext uri="{BB962C8B-B14F-4D97-AF65-F5344CB8AC3E}">
        <p14:creationId xmlns:p14="http://schemas.microsoft.com/office/powerpoint/2010/main" val="247744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82CE-0586-45FA-8DA6-0B055F9E9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760" y="365125"/>
            <a:ext cx="9596120" cy="1325563"/>
          </a:xfrm>
        </p:spPr>
        <p:txBody>
          <a:bodyPr/>
          <a:lstStyle/>
          <a:p>
            <a:r>
              <a:rPr lang="en-US" dirty="0"/>
              <a:t>Decomposition of Magnesium Carbonate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D466993F-8316-4090-A20B-E73AB17FE00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21280" y="1662050"/>
            <a:ext cx="7239786" cy="4072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0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605</Words>
  <Application>Microsoft Office PowerPoint</Application>
  <PresentationFormat>Widescreen</PresentationFormat>
  <Paragraphs>72</Paragraphs>
  <Slides>20</Slides>
  <Notes>1</Notes>
  <HiddenSlides>0</HiddenSlides>
  <MMClips>24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Classifying Chemical Equations</vt:lpstr>
      <vt:lpstr>Mg  +  O2    MgO  +  energy (heat + light)</vt:lpstr>
      <vt:lpstr>HNO3  +  Cu    Cu(NO3)2  +  NO2(g)</vt:lpstr>
      <vt:lpstr>PowerPoint Presentation</vt:lpstr>
      <vt:lpstr>Fe  +  HCl    FeCl2  +  H2</vt:lpstr>
      <vt:lpstr>Zn + CuSO4(aq)    ZnSO4  +   Cu</vt:lpstr>
      <vt:lpstr>Decomposition of Baking Soda</vt:lpstr>
      <vt:lpstr>Baking Soda + Hydrochloric Acid </vt:lpstr>
      <vt:lpstr>Decomposition of Magnesium Carbonate</vt:lpstr>
      <vt:lpstr>Aluminum + Mercury Amalgamation</vt:lpstr>
      <vt:lpstr>Sugar + Sulfuric Acid</vt:lpstr>
      <vt:lpstr>Potassium in Water</vt:lpstr>
      <vt:lpstr>Formation of Lead(II) Iodide</vt:lpstr>
      <vt:lpstr>Decomposition of Water by Electrolysis</vt:lpstr>
      <vt:lpstr>Galvanization:  Zinc Coating a Penny </vt:lpstr>
      <vt:lpstr>Detonation of Nitrogen Triiodide</vt:lpstr>
      <vt:lpstr>Sodium Metal in Water</vt:lpstr>
      <vt:lpstr>Sodium + Chlorine   Sodium Chloride</vt:lpstr>
      <vt:lpstr>Thermite Reaction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Classifying Chemical Equations</dc:title>
  <dc:creator>Christopherson, Jeff</dc:creator>
  <cp:lastModifiedBy>Christopherson, Jeff</cp:lastModifiedBy>
  <cp:revision>41</cp:revision>
  <dcterms:created xsi:type="dcterms:W3CDTF">2021-01-18T18:16:55Z</dcterms:created>
  <dcterms:modified xsi:type="dcterms:W3CDTF">2021-01-24T17:13:20Z</dcterms:modified>
</cp:coreProperties>
</file>